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6"/>
  </p:notesMasterIdLst>
  <p:handoutMasterIdLst>
    <p:handoutMasterId r:id="rId37"/>
  </p:handoutMasterIdLst>
  <p:sldIdLst>
    <p:sldId id="294" r:id="rId2"/>
    <p:sldId id="275" r:id="rId3"/>
    <p:sldId id="369" r:id="rId4"/>
    <p:sldId id="370" r:id="rId5"/>
    <p:sldId id="371" r:id="rId6"/>
    <p:sldId id="372" r:id="rId7"/>
    <p:sldId id="329" r:id="rId8"/>
    <p:sldId id="350" r:id="rId9"/>
    <p:sldId id="343" r:id="rId10"/>
    <p:sldId id="357" r:id="rId11"/>
    <p:sldId id="338" r:id="rId12"/>
    <p:sldId id="341" r:id="rId13"/>
    <p:sldId id="324" r:id="rId14"/>
    <p:sldId id="351" r:id="rId15"/>
    <p:sldId id="378" r:id="rId16"/>
    <p:sldId id="359" r:id="rId17"/>
    <p:sldId id="353" r:id="rId18"/>
    <p:sldId id="361" r:id="rId19"/>
    <p:sldId id="360" r:id="rId20"/>
    <p:sldId id="356" r:id="rId21"/>
    <p:sldId id="373" r:id="rId22"/>
    <p:sldId id="374" r:id="rId23"/>
    <p:sldId id="377" r:id="rId24"/>
    <p:sldId id="375" r:id="rId25"/>
    <p:sldId id="376" r:id="rId26"/>
    <p:sldId id="355" r:id="rId27"/>
    <p:sldId id="362" r:id="rId28"/>
    <p:sldId id="363" r:id="rId29"/>
    <p:sldId id="364" r:id="rId30"/>
    <p:sldId id="366" r:id="rId31"/>
    <p:sldId id="365" r:id="rId32"/>
    <p:sldId id="367" r:id="rId33"/>
    <p:sldId id="379" r:id="rId34"/>
    <p:sldId id="380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Sezione predefinita" id="{892DF2A4-AD4C-4E29-A524-0240087B05D8}">
          <p14:sldIdLst>
            <p14:sldId id="294"/>
            <p14:sldId id="275"/>
            <p14:sldId id="369"/>
            <p14:sldId id="370"/>
            <p14:sldId id="371"/>
            <p14:sldId id="372"/>
            <p14:sldId id="329"/>
            <p14:sldId id="350"/>
            <p14:sldId id="343"/>
            <p14:sldId id="357"/>
            <p14:sldId id="338"/>
            <p14:sldId id="341"/>
            <p14:sldId id="324"/>
            <p14:sldId id="351"/>
            <p14:sldId id="378"/>
            <p14:sldId id="359"/>
            <p14:sldId id="353"/>
            <p14:sldId id="361"/>
            <p14:sldId id="360"/>
            <p14:sldId id="356"/>
            <p14:sldId id="373"/>
            <p14:sldId id="374"/>
            <p14:sldId id="377"/>
            <p14:sldId id="375"/>
            <p14:sldId id="376"/>
            <p14:sldId id="355"/>
            <p14:sldId id="362"/>
            <p14:sldId id="363"/>
            <p14:sldId id="364"/>
            <p14:sldId id="366"/>
          </p14:sldIdLst>
        </p14:section>
        <p14:section name="backup" id="{0D47905C-9069-4B4B-B38D-06B6981D727A}">
          <p14:sldIdLst>
            <p14:sldId id="365"/>
            <p14:sldId id="367"/>
            <p14:sldId id="379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l8giovanni@gmail.com" initials="c" lastIdx="1" clrIdx="0">
    <p:extLst>
      <p:ext uri="{19B8F6BF-5375-455C-9EA6-DF929625EA0E}">
        <p15:presenceInfo xmlns:p15="http://schemas.microsoft.com/office/powerpoint/2012/main" userId="f6355a6321250f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FFFFFF"/>
    <a:srgbClr val="000000"/>
    <a:srgbClr val="97D7EB"/>
    <a:srgbClr val="A7A8AA"/>
    <a:srgbClr val="D9D9D9"/>
    <a:srgbClr val="50504E"/>
    <a:srgbClr val="4E4E4E"/>
    <a:srgbClr val="40404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65212" autoAdjust="0"/>
  </p:normalViewPr>
  <p:slideViewPr>
    <p:cSldViewPr snapToGrid="0" snapToObjects="1" showGuides="1">
      <p:cViewPr varScale="1">
        <p:scale>
          <a:sx n="58" d="100"/>
          <a:sy n="58" d="100"/>
        </p:scale>
        <p:origin x="2515" y="53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21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452cab76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1452cab76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6" name="Google Shape;306;g1452cab763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957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07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8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12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3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58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56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13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9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-14098" y="-25146"/>
            <a:ext cx="9158097" cy="809243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46EB94B2-5388-4F11-8A8A-A7F8DBE634C9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-14098" y="-25146"/>
            <a:ext cx="9158097" cy="809243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126B60A-F502-4BEA-9B50-28AE56A7602C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-14098" y="-25146"/>
            <a:ext cx="9158097" cy="809243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69388EB5-0CC8-42B7-94BB-4ABCCAEED1F9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/>
          <p:cNvSpPr/>
          <p:nvPr userDrawn="1"/>
        </p:nvSpPr>
        <p:spPr>
          <a:xfrm>
            <a:off x="-14098" y="-25146"/>
            <a:ext cx="9158097" cy="809243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1F97FD-8587-40E1-9907-605C082B3C27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Picture &amp; Caption">
  <p:cSld name="1_Logo Bottom: Picture &amp; Ca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-14098" y="-25146"/>
            <a:ext cx="9158097" cy="809243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Google Shape;30;p13"/>
          <p:cNvSpPr>
            <a:spLocks noGrp="1"/>
          </p:cNvSpPr>
          <p:nvPr>
            <p:ph type="pic" idx="2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63EB99E-A173-4B3C-BB4E-EE0B5A6EEDF3}" type="datetime1">
              <a:rPr lang="en-US" smtClean="0"/>
              <a:t>10/8/2022</a:t>
            </a:fld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Giovanni Celotto |Final Term Presentation</a:t>
            </a:r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title" hasCustomPrompt="1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it-IT" dirty="0" err="1" smtClean="0"/>
              <a:t>asd</a:t>
            </a:r>
            <a:endParaRPr dirty="0"/>
          </a:p>
        </p:txBody>
      </p:sp>
      <p:pic>
        <p:nvPicPr>
          <p:cNvPr id="36" name="Google Shape;36;p13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1947" y="6258848"/>
            <a:ext cx="1108394" cy="19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3"/>
          <p:cNvSpPr/>
          <p:nvPr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22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-14098" y="-25146"/>
            <a:ext cx="9158097" cy="809243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81741E4-3A38-4A55-BABE-78A879743DB2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 userDrawn="1"/>
        </p:nvSpPr>
        <p:spPr>
          <a:xfrm>
            <a:off x="-14098" y="-25146"/>
            <a:ext cx="9158097" cy="809243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9E9F3C8-F3F6-43F4-B9A6-1219A3CC84ED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-14098" y="-25146"/>
            <a:ext cx="9158097" cy="809243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67BBB68-835C-4E5E-A802-D3BECAD022A0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57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3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 smtClean="0">
                <a:latin typeface="+mj-lt"/>
              </a:rPr>
              <a:t>Student:		Giovanni </a:t>
            </a:r>
            <a:r>
              <a:rPr lang="en-US" sz="1600" dirty="0" err="1" smtClean="0">
                <a:latin typeface="+mj-lt"/>
              </a:rPr>
              <a:t>Celotto</a:t>
            </a:r>
            <a:endParaRPr lang="en-US" sz="16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Supervisor:	</a:t>
            </a:r>
            <a:r>
              <a:rPr lang="en-US" sz="1600" dirty="0" err="1" smtClean="0">
                <a:latin typeface="+mj-lt"/>
              </a:rPr>
              <a:t>Vadim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Rusu</a:t>
            </a:r>
            <a:endParaRPr lang="en-US" sz="1600" dirty="0">
              <a:latin typeface="+mj-lt"/>
            </a:endParaRPr>
          </a:p>
          <a:p>
            <a:r>
              <a:rPr lang="en-US" sz="1600" b="1" dirty="0" smtClean="0">
                <a:latin typeface="+mj-lt"/>
              </a:rPr>
              <a:t>Final term presentation</a:t>
            </a:r>
            <a:endParaRPr lang="en-US" sz="1600" b="1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19 September 2022</a:t>
            </a:r>
            <a:endParaRPr lang="en-US" sz="1600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  <a:buSzPts val="1800"/>
            </a:pPr>
            <a:r>
              <a:rPr lang="en-US" sz="2800" dirty="0">
                <a:latin typeface="+mn-lt"/>
              </a:rPr>
              <a:t>Measurement of the gas gain and understanding the gas flow in the Mu2e </a:t>
            </a:r>
            <a:r>
              <a:rPr lang="en-US" sz="2800" dirty="0" smtClean="0">
                <a:latin typeface="+mn-lt"/>
              </a:rPr>
              <a:t>Tracker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F70A648-9127-4993-BEC8-89B813A368DA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Experimental Apparatus</a:t>
            </a:r>
            <a:endParaRPr lang="en-GB" dirty="0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1" b="29625"/>
          <a:stretch/>
        </p:blipFill>
        <p:spPr>
          <a:xfrm>
            <a:off x="1322986" y="3999441"/>
            <a:ext cx="6802828" cy="1508760"/>
          </a:xfrm>
          <a:prstGeom prst="rect">
            <a:avLst/>
          </a:prstGeom>
        </p:spPr>
      </p:pic>
      <p:grpSp>
        <p:nvGrpSpPr>
          <p:cNvPr id="27" name="Gruppo 26"/>
          <p:cNvGrpSpPr/>
          <p:nvPr/>
        </p:nvGrpSpPr>
        <p:grpSpPr>
          <a:xfrm>
            <a:off x="162636" y="3784393"/>
            <a:ext cx="1836000" cy="1084905"/>
            <a:chOff x="335555" y="7172956"/>
            <a:chExt cx="8579845" cy="1084905"/>
          </a:xfrm>
        </p:grpSpPr>
        <p:sp>
          <p:nvSpPr>
            <p:cNvPr id="28" name="Rettangolo con angoli arrotondati sullo stesso lato 27"/>
            <p:cNvSpPr/>
            <p:nvPr/>
          </p:nvSpPr>
          <p:spPr>
            <a:xfrm>
              <a:off x="335555" y="7172956"/>
              <a:ext cx="8579845" cy="360000"/>
            </a:xfrm>
            <a:prstGeom prst="round2SameRect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>
                  <a:solidFill>
                    <a:srgbClr val="FFFFFF"/>
                  </a:solidFill>
                </a:rPr>
                <a:t>Gas </a:t>
              </a:r>
              <a:r>
                <a:rPr lang="en-GB" sz="1600" dirty="0" err="1" smtClean="0">
                  <a:solidFill>
                    <a:srgbClr val="FFFFFF"/>
                  </a:solidFill>
                </a:rPr>
                <a:t>Flowmeter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ttangolo 28"/>
                <p:cNvSpPr/>
                <p:nvPr/>
              </p:nvSpPr>
              <p:spPr>
                <a:xfrm>
                  <a:off x="337902" y="7537861"/>
                  <a:ext cx="8577068" cy="720000"/>
                </a:xfrm>
                <a:prstGeom prst="rect">
                  <a:avLst/>
                </a:prstGeom>
                <a:solidFill>
                  <a:srgbClr val="97D7EB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 sz="1600" dirty="0" smtClean="0">
                    <a:solidFill>
                      <a:srgbClr val="000000"/>
                    </a:solidFill>
                  </a:endParaRPr>
                </a:p>
                <a:p>
                  <a:r>
                    <a:rPr lang="en-GB" sz="1600" dirty="0">
                      <a:solidFill>
                        <a:srgbClr val="000000"/>
                      </a:solidFill>
                    </a:rPr>
                    <a:t>Ar-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GB" sz="1600" dirty="0">
                          <a:solidFill>
                            <a:srgbClr val="000000"/>
                          </a:solidFill>
                        </a:rPr>
                        <m:t>C</m:t>
                      </m:r>
                      <m:sSub>
                        <m:sSubPr>
                          <m:ctrlPr>
                            <a:rPr lang="it-IT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1600" dirty="0">
                              <a:solidFill>
                                <a:srgbClr val="000000"/>
                              </a:solidFill>
                            </a:rPr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1600" dirty="0">
                              <a:solidFill>
                                <a:srgbClr val="000000"/>
                              </a:solidFill>
                            </a:rPr>
                            <m:t>2</m:t>
                          </m:r>
                        </m:sub>
                      </m:sSub>
                      <m:r>
                        <a:rPr lang="en-GB" sz="16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600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n-GB" sz="1600" smtClean="0">
                      <a:solidFill>
                        <a:srgbClr val="000000"/>
                      </a:solidFill>
                    </a:rPr>
                    <a:t>0.14  </a:t>
                  </a:r>
                  <a:r>
                    <a:rPr lang="en-GB" sz="1600" dirty="0" smtClean="0">
                      <a:solidFill>
                        <a:srgbClr val="000000"/>
                      </a:solidFill>
                    </a:rPr>
                    <a:t>SCFH</a:t>
                  </a:r>
                </a:p>
                <a:p>
                  <a:r>
                    <a:rPr lang="en-GB" sz="1600" dirty="0" smtClean="0">
                      <a:solidFill>
                        <a:srgbClr val="000000"/>
                      </a:solidFill>
                    </a:rPr>
                    <a:t>H20	     0.1    SCFH</a:t>
                  </a:r>
                </a:p>
                <a:p>
                  <a:endParaRPr lang="en-GB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>
            <p:sp>
              <p:nvSpPr>
                <p:cNvPr id="29" name="Rettango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902" y="7537861"/>
                  <a:ext cx="8577068" cy="72000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uppo 29"/>
          <p:cNvGrpSpPr/>
          <p:nvPr/>
        </p:nvGrpSpPr>
        <p:grpSpPr>
          <a:xfrm>
            <a:off x="7433610" y="3940692"/>
            <a:ext cx="1714499" cy="720000"/>
            <a:chOff x="335555" y="7172956"/>
            <a:chExt cx="8579845" cy="720000"/>
          </a:xfrm>
        </p:grpSpPr>
        <p:sp>
          <p:nvSpPr>
            <p:cNvPr id="31" name="Rettangolo con angoli arrotondati sullo stesso lato 30"/>
            <p:cNvSpPr/>
            <p:nvPr/>
          </p:nvSpPr>
          <p:spPr>
            <a:xfrm>
              <a:off x="335555" y="7172956"/>
              <a:ext cx="8579845" cy="360000"/>
            </a:xfrm>
            <a:prstGeom prst="round2SameRect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>
                  <a:solidFill>
                    <a:srgbClr val="FFFFFF"/>
                  </a:solidFill>
                </a:rPr>
                <a:t>HV supplier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337902" y="7532956"/>
              <a:ext cx="8577068" cy="360000"/>
            </a:xfrm>
            <a:prstGeom prst="rect">
              <a:avLst/>
            </a:prstGeom>
            <a:solidFill>
              <a:srgbClr val="97D7E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>
                  <a:solidFill>
                    <a:srgbClr val="000000"/>
                  </a:solidFill>
                </a:rPr>
                <a:t>1450 V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6961041" y="4961943"/>
            <a:ext cx="2034582" cy="720000"/>
            <a:chOff x="335555" y="7172956"/>
            <a:chExt cx="8579845" cy="720000"/>
          </a:xfrm>
        </p:grpSpPr>
        <p:sp>
          <p:nvSpPr>
            <p:cNvPr id="34" name="Rettangolo con angoli arrotondati sullo stesso lato 33"/>
            <p:cNvSpPr/>
            <p:nvPr/>
          </p:nvSpPr>
          <p:spPr>
            <a:xfrm>
              <a:off x="335555" y="7172956"/>
              <a:ext cx="8579845" cy="360000"/>
            </a:xfrm>
            <a:prstGeom prst="round2SameRect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>
                  <a:solidFill>
                    <a:srgbClr val="FFFFFF"/>
                  </a:solidFill>
                </a:rPr>
                <a:t>Slow Amplifiers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337902" y="7532956"/>
              <a:ext cx="8577068" cy="360000"/>
            </a:xfrm>
            <a:prstGeom prst="rect">
              <a:avLst/>
            </a:prstGeom>
            <a:solidFill>
              <a:srgbClr val="97D7E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>
                  <a:solidFill>
                    <a:srgbClr val="000000"/>
                  </a:solidFill>
                </a:rPr>
                <a:t>24 (2 circuits each)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6" name="Immagine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11352" r="8772" b="10694"/>
          <a:stretch/>
        </p:blipFill>
        <p:spPr>
          <a:xfrm>
            <a:off x="3676911" y="1618017"/>
            <a:ext cx="3757168" cy="144475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52400" y="125891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Panel MN084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Gas </a:t>
            </a:r>
            <a:r>
              <a:rPr lang="en-GB" dirty="0" err="1">
                <a:solidFill>
                  <a:srgbClr val="000000"/>
                </a:solidFill>
              </a:rPr>
              <a:t>Flowmeter</a:t>
            </a:r>
            <a:endParaRPr lang="en-GB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HV supplier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Slow Amplifiers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Raspberry Pi</a:t>
            </a:r>
          </a:p>
        </p:txBody>
      </p:sp>
    </p:spTree>
    <p:extLst>
      <p:ext uri="{BB962C8B-B14F-4D97-AF65-F5344CB8AC3E}">
        <p14:creationId xmlns:p14="http://schemas.microsoft.com/office/powerpoint/2010/main" val="9733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5" y="1304988"/>
            <a:ext cx="3617708" cy="20520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1C39ECB-455D-42CB-8B3F-054C77749473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Measuring the current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3497600" y="1153016"/>
            <a:ext cx="720000" cy="2351262"/>
            <a:chOff x="7842085" y="3600236"/>
            <a:chExt cx="720000" cy="2351262"/>
          </a:xfrm>
        </p:grpSpPr>
        <p:sp>
          <p:nvSpPr>
            <p:cNvPr id="3" name="Ovale 2"/>
            <p:cNvSpPr/>
            <p:nvPr/>
          </p:nvSpPr>
          <p:spPr>
            <a:xfrm>
              <a:off x="7842085" y="3600236"/>
              <a:ext cx="720000" cy="72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004C97"/>
                  </a:solidFill>
                </a:rPr>
                <a:t>A</a:t>
              </a:r>
              <a:endParaRPr lang="en-GB" dirty="0">
                <a:solidFill>
                  <a:srgbClr val="004C97"/>
                </a:solidFill>
              </a:endParaRPr>
            </a:p>
          </p:txBody>
        </p:sp>
        <p:sp>
          <p:nvSpPr>
            <p:cNvPr id="34" name="Ovale 33"/>
            <p:cNvSpPr/>
            <p:nvPr/>
          </p:nvSpPr>
          <p:spPr>
            <a:xfrm>
              <a:off x="7842085" y="5231498"/>
              <a:ext cx="720000" cy="72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004C97"/>
                  </a:solidFill>
                </a:rPr>
                <a:t>A</a:t>
              </a:r>
              <a:endParaRPr lang="en-GB" dirty="0">
                <a:solidFill>
                  <a:srgbClr val="004C97"/>
                </a:solidFill>
              </a:endParaRPr>
            </a:p>
          </p:txBody>
        </p:sp>
        <p:sp>
          <p:nvSpPr>
            <p:cNvPr id="45" name="Ovale 44"/>
            <p:cNvSpPr/>
            <p:nvPr/>
          </p:nvSpPr>
          <p:spPr>
            <a:xfrm>
              <a:off x="8022085" y="4593510"/>
              <a:ext cx="360000" cy="360000"/>
            </a:xfrm>
            <a:prstGeom prst="ellipse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</a:t>
              </a:r>
              <a:endParaRPr lang="en-GB" dirty="0"/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497276" y="3648336"/>
            <a:ext cx="3360324" cy="2324569"/>
            <a:chOff x="-1267" y="6269669"/>
            <a:chExt cx="3360324" cy="2324569"/>
          </a:xfrm>
        </p:grpSpPr>
        <p:grpSp>
          <p:nvGrpSpPr>
            <p:cNvPr id="13" name="Gruppo 12"/>
            <p:cNvGrpSpPr/>
            <p:nvPr/>
          </p:nvGrpSpPr>
          <p:grpSpPr>
            <a:xfrm>
              <a:off x="-1267" y="6354022"/>
              <a:ext cx="3360324" cy="2240216"/>
              <a:chOff x="448029" y="3745645"/>
              <a:chExt cx="3360324" cy="2240216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029" y="3745645"/>
                <a:ext cx="3360324" cy="2240216"/>
              </a:xfrm>
              <a:prstGeom prst="rect">
                <a:avLst/>
              </a:prstGeom>
            </p:spPr>
          </p:pic>
          <p:sp>
            <p:nvSpPr>
              <p:cNvPr id="10" name="Rettangolo 9"/>
              <p:cNvSpPr/>
              <p:nvPr/>
            </p:nvSpPr>
            <p:spPr>
              <a:xfrm>
                <a:off x="2226945" y="4914900"/>
                <a:ext cx="302895" cy="156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ttangolo 47"/>
              <p:cNvSpPr/>
              <p:nvPr/>
            </p:nvSpPr>
            <p:spPr>
              <a:xfrm>
                <a:off x="2226944" y="5217491"/>
                <a:ext cx="302895" cy="156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532437" y="6269669"/>
              <a:ext cx="1541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ANODE</a:t>
              </a:r>
              <a:endParaRPr lang="en-GB" dirty="0"/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532437" y="7689919"/>
              <a:ext cx="14465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CATHODE</a:t>
              </a:r>
              <a:endParaRPr lang="en-GB" dirty="0"/>
            </a:p>
          </p:txBody>
        </p:sp>
      </p:grpSp>
      <p:pic>
        <p:nvPicPr>
          <p:cNvPr id="1026" name="Picture 2" descr="https://lh3.googleusercontent.com/eJtuBR3aeBQAQDfFLhd_qf9iW5mBsNzeQLAbBzx00auLWLmlgNTJbMwl1PPHtxlwFwAfP4olXb087b1xgdVPrvtccjbGvHf0EJiUO_5sUGn2NVWkI_hgsdb21rQOOPzgOKvjvoJsT2-W8bJUwq_pQBKr_cSCWV3YWJ1kqTVOAZOiM8V0vV4HTYHVPj55-YwV0JyPQGkK5MFiTPuvQuFwCuwhSvO71RJuXS9ZTpG-RRcVGvER7VO1xbBvdQV4wTnqzNwQNrOeJR0VQgdytIfUEnQ2K3Wwzc7d8JgDUvWMpZpxSXqwIo15708alce6kEZd03XUSZzuf2aU6SEngZP074EGGLrcwJB0cU0RQ2QGuIGEIZB5JKvSML1rTXrgtCpjPaisPHlgMx0GRKIQV52DhZO00HrD_BSsZxSQduhPuUsisPav-OkrgPEuwsY5D2p43tzJv5zCKkGEY8R5yzkZtBdz9Rb8C5K6sJPMqVkpK1a2KJHdn5xqI149z-Iw3hv3ryx0v13gkJrf8WUkCv3B57nxp_Hx-LuyceJ5Swz9bHq2jlKBeIMrP9j66c_kmYv-FLhdmn2OTnq7I-BnsSHpxOOyzarbEtFPITSK5LCIz16rL-rlJgYb6-bF1A0ChuQflvtr3LZOV_y4uQ7HRj3CRqYTyzjUI3Akk_BRa8vDa1mZwbChf00LVS_9z4wSIreH_rztG2q5RYCLvgCRy13szKw2FQjeyAnbN9CK5oQLllb0-5S9Zo5SzKFBrdUX8KR9b3_2AGnFGFVzL50NBhXS1z2f0mWsUDbHqao=w1110-h830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40" y="3567993"/>
            <a:ext cx="3270027" cy="24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asellaDiTesto 54"/>
          <p:cNvSpPr txBox="1"/>
          <p:nvPr/>
        </p:nvSpPr>
        <p:spPr>
          <a:xfrm>
            <a:off x="364378" y="918934"/>
            <a:ext cx="154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ANODE</a:t>
            </a:r>
            <a:endParaRPr lang="en-GB" dirty="0"/>
          </a:p>
        </p:txBody>
      </p:sp>
      <p:sp>
        <p:nvSpPr>
          <p:cNvPr id="56" name="CasellaDiTesto 55"/>
          <p:cNvSpPr txBox="1"/>
          <p:nvPr/>
        </p:nvSpPr>
        <p:spPr>
          <a:xfrm>
            <a:off x="364378" y="2737718"/>
            <a:ext cx="154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ANODE</a:t>
            </a:r>
            <a:endParaRPr lang="en-GB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364378" y="1760998"/>
            <a:ext cx="144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CATHODE</a:t>
            </a:r>
            <a:endParaRPr lang="en-GB" dirty="0"/>
          </a:p>
        </p:txBody>
      </p:sp>
      <p:sp>
        <p:nvSpPr>
          <p:cNvPr id="58" name="CasellaDiTesto 57"/>
          <p:cNvSpPr txBox="1"/>
          <p:nvPr/>
        </p:nvSpPr>
        <p:spPr>
          <a:xfrm>
            <a:off x="4316860" y="1209897"/>
            <a:ext cx="436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Two rows of straws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Measurement is performed on the cathode at low potential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9DA9DEC-1D49-4D7F-9D2B-39C78B8F8B78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Measuring the current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16860" y="1209897"/>
            <a:ext cx="436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Two rows of straws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Measurement is performed on the cathode at low potential</a:t>
            </a: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497276" y="3648336"/>
            <a:ext cx="3360324" cy="2324569"/>
            <a:chOff x="-1267" y="6269669"/>
            <a:chExt cx="3360324" cy="2324569"/>
          </a:xfrm>
        </p:grpSpPr>
        <p:grpSp>
          <p:nvGrpSpPr>
            <p:cNvPr id="13" name="Gruppo 12"/>
            <p:cNvGrpSpPr/>
            <p:nvPr/>
          </p:nvGrpSpPr>
          <p:grpSpPr>
            <a:xfrm>
              <a:off x="-1267" y="6354022"/>
              <a:ext cx="3360324" cy="2240216"/>
              <a:chOff x="448029" y="3745645"/>
              <a:chExt cx="3360324" cy="2240216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029" y="3745645"/>
                <a:ext cx="3360324" cy="2240216"/>
              </a:xfrm>
              <a:prstGeom prst="rect">
                <a:avLst/>
              </a:prstGeom>
            </p:spPr>
          </p:pic>
          <p:sp>
            <p:nvSpPr>
              <p:cNvPr id="10" name="Rettangolo 9"/>
              <p:cNvSpPr/>
              <p:nvPr/>
            </p:nvSpPr>
            <p:spPr>
              <a:xfrm>
                <a:off x="2226945" y="4914900"/>
                <a:ext cx="302895" cy="156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ttangolo 47"/>
              <p:cNvSpPr/>
              <p:nvPr/>
            </p:nvSpPr>
            <p:spPr>
              <a:xfrm>
                <a:off x="2226944" y="5217491"/>
                <a:ext cx="302895" cy="156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532437" y="6269669"/>
              <a:ext cx="1541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ANODE</a:t>
              </a:r>
              <a:endParaRPr lang="en-GB" dirty="0"/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532437" y="7689919"/>
              <a:ext cx="14465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CATHODE</a:t>
              </a:r>
              <a:endParaRPr lang="en-GB" dirty="0"/>
            </a:p>
          </p:txBody>
        </p:sp>
      </p:grpSp>
      <p:pic>
        <p:nvPicPr>
          <p:cNvPr id="1026" name="Picture 2" descr="https://lh3.googleusercontent.com/eJtuBR3aeBQAQDfFLhd_qf9iW5mBsNzeQLAbBzx00auLWLmlgNTJbMwl1PPHtxlwFwAfP4olXb087b1xgdVPrvtccjbGvHf0EJiUO_5sUGn2NVWkI_hgsdb21rQOOPzgOKvjvoJsT2-W8bJUwq_pQBKr_cSCWV3YWJ1kqTVOAZOiM8V0vV4HTYHVPj55-YwV0JyPQGkK5MFiTPuvQuFwCuwhSvO71RJuXS9ZTpG-RRcVGvER7VO1xbBvdQV4wTnqzNwQNrOeJR0VQgdytIfUEnQ2K3Wwzc7d8JgDUvWMpZpxSXqwIo15708alce6kEZd03XUSZzuf2aU6SEngZP074EGGLrcwJB0cU0RQ2QGuIGEIZB5JKvSML1rTXrgtCpjPaisPHlgMx0GRKIQV52DhZO00HrD_BSsZxSQduhPuUsisPav-OkrgPEuwsY5D2p43tzJv5zCKkGEY8R5yzkZtBdz9Rb8C5K6sJPMqVkpK1a2KJHdn5xqI149z-Iw3hv3ryx0v13gkJrf8WUkCv3B57nxp_Hx-LuyceJ5Swz9bHq2jlKBeIMrP9j66c_kmYv-FLhdmn2OTnq7I-BnsSHpxOOyzarbEtFPITSK5LCIz16rL-rlJgYb6-bF1A0ChuQflvtr3LZOV_y4uQ7HRj3CRqYTyzjUI3Akk_BRa8vDa1mZwbChf00LVS_9z4wSIreH_rztG2q5RYCLvgCRy13szKw2FQjeyAnbN9CK5oQLllb0-5S9Zo5SzKFBrdUX8KR9b3_2AGnFGFVzL50NBhXS1z2f0mWsUDbHqao=w1110-h830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40" y="3567993"/>
            <a:ext cx="3270027" cy="24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5" y="1301396"/>
            <a:ext cx="3617719" cy="2052000"/>
          </a:xfrm>
          <a:prstGeom prst="rect">
            <a:avLst/>
          </a:prstGeom>
        </p:spPr>
      </p:pic>
      <p:sp>
        <p:nvSpPr>
          <p:cNvPr id="46" name="CasellaDiTesto 45"/>
          <p:cNvSpPr txBox="1"/>
          <p:nvPr/>
        </p:nvSpPr>
        <p:spPr>
          <a:xfrm>
            <a:off x="364378" y="918934"/>
            <a:ext cx="154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ANODE</a:t>
            </a:r>
            <a:endParaRPr lang="en-GB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364378" y="2737718"/>
            <a:ext cx="154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ANODE</a:t>
            </a:r>
            <a:endParaRPr lang="en-GB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364378" y="1760998"/>
            <a:ext cx="144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CATHODE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7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452cab763e_0_0"/>
          <p:cNvSpPr txBox="1">
            <a:spLocks noGrp="1"/>
          </p:cNvSpPr>
          <p:nvPr>
            <p:ph type="title"/>
          </p:nvPr>
        </p:nvSpPr>
        <p:spPr>
          <a:xfrm>
            <a:off x="286474" y="251752"/>
            <a:ext cx="86868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>
                <a:solidFill>
                  <a:srgbClr val="FFFFFF"/>
                </a:solidFill>
              </a:rPr>
              <a:t>New data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5EC002-CE58-4E7C-A41E-A5E6B545D7AD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/>
          <a:srcRect r="49198" b="66410"/>
          <a:stretch/>
        </p:blipFill>
        <p:spPr>
          <a:xfrm>
            <a:off x="286474" y="867852"/>
            <a:ext cx="4029091" cy="2664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/>
          <a:srcRect l="50486" b="66410"/>
          <a:stretch/>
        </p:blipFill>
        <p:spPr>
          <a:xfrm>
            <a:off x="4589128" y="867852"/>
            <a:ext cx="3926944" cy="2664000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220512" y="3720152"/>
            <a:ext cx="8752762" cy="724906"/>
            <a:chOff x="335555" y="6382688"/>
            <a:chExt cx="8579845" cy="724906"/>
          </a:xfrm>
        </p:grpSpPr>
        <p:sp>
          <p:nvSpPr>
            <p:cNvPr id="18" name="Rettangolo con angoli arrotondati sullo stesso lato 17"/>
            <p:cNvSpPr/>
            <p:nvPr/>
          </p:nvSpPr>
          <p:spPr>
            <a:xfrm>
              <a:off x="335555" y="6382688"/>
              <a:ext cx="8579845" cy="360000"/>
            </a:xfrm>
            <a:prstGeom prst="round2SameRect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>
                  <a:solidFill>
                    <a:srgbClr val="FFFFFF"/>
                  </a:solidFill>
                </a:rPr>
                <a:t>Conditioning effect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337902" y="6747594"/>
              <a:ext cx="8577068" cy="360000"/>
            </a:xfrm>
            <a:prstGeom prst="rect">
              <a:avLst/>
            </a:prstGeom>
            <a:solidFill>
              <a:srgbClr val="97D7E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1600" dirty="0">
                  <a:solidFill>
                    <a:srgbClr val="000000"/>
                  </a:solidFill>
                </a:rPr>
                <a:t>The first time HV is applied high currents are measured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33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b="6569"/>
          <a:stretch/>
        </p:blipFill>
        <p:spPr>
          <a:xfrm>
            <a:off x="0" y="971550"/>
            <a:ext cx="8840000" cy="479298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2579889-C9DC-4DE8-9922-0BB861D77315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Currents before the water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2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2" y="1026921"/>
            <a:ext cx="8914260" cy="513000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BF7805E-64CB-40B0-828E-12515BD67E3D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 Data </a:t>
            </a:r>
            <a:r>
              <a:rPr lang="en-GB" dirty="0" err="1" smtClean="0"/>
              <a:t>vs</a:t>
            </a:r>
            <a:r>
              <a:rPr lang="en-GB" dirty="0" smtClean="0"/>
              <a:t> New Data before flushing water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52361" t="93194" r="36827"/>
          <a:stretch/>
        </p:blipFill>
        <p:spPr>
          <a:xfrm>
            <a:off x="5007550" y="6398820"/>
            <a:ext cx="1115744" cy="4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58992B1-2061-422F-B46B-D01FCFEB7A90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Data </a:t>
            </a:r>
            <a:r>
              <a:rPr lang="en-GB" dirty="0" err="1"/>
              <a:t>vs</a:t>
            </a:r>
            <a:r>
              <a:rPr lang="en-GB" dirty="0"/>
              <a:t> New Data before </a:t>
            </a:r>
            <a:r>
              <a:rPr lang="en-GB" dirty="0" smtClean="0"/>
              <a:t>flushing water</a:t>
            </a:r>
            <a:endParaRPr lang="en-GB" dirty="0"/>
          </a:p>
        </p:txBody>
      </p:sp>
      <p:grpSp>
        <p:nvGrpSpPr>
          <p:cNvPr id="9" name="Gruppo 8"/>
          <p:cNvGrpSpPr/>
          <p:nvPr/>
        </p:nvGrpSpPr>
        <p:grpSpPr>
          <a:xfrm>
            <a:off x="220512" y="4513881"/>
            <a:ext cx="8752762" cy="1045670"/>
            <a:chOff x="335555" y="6382688"/>
            <a:chExt cx="8579845" cy="1045670"/>
          </a:xfrm>
        </p:grpSpPr>
        <p:sp>
          <p:nvSpPr>
            <p:cNvPr id="10" name="Rettangolo con angoli arrotondati sullo stesso lato 9"/>
            <p:cNvSpPr/>
            <p:nvPr/>
          </p:nvSpPr>
          <p:spPr>
            <a:xfrm>
              <a:off x="335555" y="6382688"/>
              <a:ext cx="8579845" cy="360000"/>
            </a:xfrm>
            <a:prstGeom prst="round2SameRect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>
                  <a:solidFill>
                    <a:srgbClr val="FFFFFF"/>
                  </a:solidFill>
                </a:rPr>
                <a:t>After 1 month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337902" y="6747593"/>
              <a:ext cx="8577068" cy="680765"/>
            </a:xfrm>
            <a:prstGeom prst="rect">
              <a:avLst/>
            </a:prstGeom>
            <a:solidFill>
              <a:srgbClr val="97D7E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000000"/>
                  </a:solidFill>
                </a:rPr>
                <a:t>Reduction in currents occurred before the water vapour was introduced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000000"/>
                  </a:solidFill>
                </a:rPr>
                <a:t>Some currents increased of few </a:t>
              </a:r>
              <a:r>
                <a:rPr lang="en-GB" sz="1600" dirty="0" err="1" smtClean="0">
                  <a:solidFill>
                    <a:srgbClr val="000000"/>
                  </a:solidFill>
                </a:rPr>
                <a:t>nA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7" y="904591"/>
            <a:ext cx="6920514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8755000" cy="513000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Effect of the water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13518" t="90288" r="67035"/>
          <a:stretch/>
        </p:blipFill>
        <p:spPr>
          <a:xfrm>
            <a:off x="1178560" y="5608320"/>
            <a:ext cx="2208560" cy="660400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E86E4BB-E3F3-4615-8CD1-18C686B1A9EA}" type="datetime1">
              <a:rPr lang="en-US" smtClean="0"/>
              <a:t>10/8/2022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7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874280"/>
            <a:ext cx="4412930" cy="302400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E9A0346-88AA-459D-A4E9-B278843C11B8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 of the water</a:t>
            </a:r>
            <a:endParaRPr lang="en-GB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r="34641"/>
          <a:stretch/>
        </p:blipFill>
        <p:spPr>
          <a:xfrm>
            <a:off x="69238" y="879186"/>
            <a:ext cx="4349039" cy="3204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/>
          <a:srcRect l="80946" t="30275" r="41" b="39406"/>
          <a:stretch/>
        </p:blipFill>
        <p:spPr>
          <a:xfrm>
            <a:off x="1575824" y="1157831"/>
            <a:ext cx="1608880" cy="1235390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220512" y="4400206"/>
            <a:ext cx="8752762" cy="724905"/>
            <a:chOff x="335555" y="6269013"/>
            <a:chExt cx="8579845" cy="724905"/>
          </a:xfrm>
        </p:grpSpPr>
        <p:sp>
          <p:nvSpPr>
            <p:cNvPr id="25" name="Rettangolo con angoli arrotondati sullo stesso lato 24"/>
            <p:cNvSpPr/>
            <p:nvPr/>
          </p:nvSpPr>
          <p:spPr>
            <a:xfrm>
              <a:off x="335555" y="6269013"/>
              <a:ext cx="8579845" cy="360000"/>
            </a:xfrm>
            <a:prstGeom prst="round2SameRect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>
                  <a:solidFill>
                    <a:srgbClr val="FFFFFF"/>
                  </a:solidFill>
                </a:rPr>
                <a:t>After flushing water vapour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337902" y="6633918"/>
              <a:ext cx="8577068" cy="360000"/>
            </a:xfrm>
            <a:prstGeom prst="rect">
              <a:avLst/>
            </a:prstGeom>
            <a:solidFill>
              <a:srgbClr val="97D7E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0000"/>
                  </a:solidFill>
                </a:rPr>
                <a:t>Further decrease in the highest currents without going to </a:t>
              </a:r>
              <a:r>
                <a:rPr lang="en-GB" sz="1600" dirty="0" smtClean="0">
                  <a:solidFill>
                    <a:srgbClr val="000000"/>
                  </a:solidFill>
                </a:rPr>
                <a:t>zero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636588" y="5346743"/>
            <a:ext cx="6395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Daily periodic oscillations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A7A8AA"/>
                </a:solidFill>
              </a:rPr>
              <a:t>Secondary oscillation with 15 min-period</a:t>
            </a:r>
            <a:endParaRPr lang="en-GB" dirty="0">
              <a:solidFill>
                <a:srgbClr val="A7A8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4493579" y="858126"/>
            <a:ext cx="4635087" cy="3416694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/>
          <a:srcRect l="663" r="31768"/>
          <a:stretch/>
        </p:blipFill>
        <p:spPr>
          <a:xfrm>
            <a:off x="4541520" y="963890"/>
            <a:ext cx="4518660" cy="316800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33ACEF7-D0B2-44B8-B2F0-11893F28C7B1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 of the water</a:t>
            </a:r>
            <a:endParaRPr lang="en-GB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36588" y="5346743"/>
            <a:ext cx="6395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A7A8AA"/>
                </a:solidFill>
              </a:rPr>
              <a:t>Daily periodic oscillations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Secondary oscillation with 15 min-period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r="34641"/>
          <a:stretch/>
        </p:blipFill>
        <p:spPr>
          <a:xfrm>
            <a:off x="69238" y="879186"/>
            <a:ext cx="4349039" cy="3204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/>
          <a:srcRect l="80946" t="30275" r="41" b="39406"/>
          <a:stretch/>
        </p:blipFill>
        <p:spPr>
          <a:xfrm>
            <a:off x="1575824" y="1157831"/>
            <a:ext cx="1608880" cy="1235390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2163187" y="3261360"/>
            <a:ext cx="217077" cy="341376"/>
          </a:xfrm>
          <a:prstGeom prst="rect">
            <a:avLst/>
          </a:prstGeom>
          <a:noFill/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Connettore 1 19"/>
          <p:cNvCxnSpPr/>
          <p:nvPr/>
        </p:nvCxnSpPr>
        <p:spPr>
          <a:xfrm flipV="1">
            <a:off x="2378359" y="858126"/>
            <a:ext cx="2115220" cy="2405140"/>
          </a:xfrm>
          <a:prstGeom prst="lin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2376454" y="3600831"/>
            <a:ext cx="2117125" cy="671543"/>
          </a:xfrm>
          <a:prstGeom prst="lin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uppo 36"/>
          <p:cNvGrpSpPr/>
          <p:nvPr/>
        </p:nvGrpSpPr>
        <p:grpSpPr>
          <a:xfrm>
            <a:off x="220512" y="4400206"/>
            <a:ext cx="8752762" cy="724905"/>
            <a:chOff x="335555" y="6269013"/>
            <a:chExt cx="8579845" cy="724905"/>
          </a:xfrm>
        </p:grpSpPr>
        <p:sp>
          <p:nvSpPr>
            <p:cNvPr id="38" name="Rettangolo con angoli arrotondati sullo stesso lato 37"/>
            <p:cNvSpPr/>
            <p:nvPr/>
          </p:nvSpPr>
          <p:spPr>
            <a:xfrm>
              <a:off x="335555" y="6269013"/>
              <a:ext cx="8579845" cy="360000"/>
            </a:xfrm>
            <a:prstGeom prst="round2SameRect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>
                  <a:solidFill>
                    <a:srgbClr val="FFFFFF"/>
                  </a:solidFill>
                </a:rPr>
                <a:t>After flushing water vapour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337902" y="6633918"/>
              <a:ext cx="8577068" cy="360000"/>
            </a:xfrm>
            <a:prstGeom prst="rect">
              <a:avLst/>
            </a:prstGeom>
            <a:solidFill>
              <a:srgbClr val="97D7E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0000"/>
                  </a:solidFill>
                </a:rPr>
                <a:t>Further decrease in the highest currents without going to </a:t>
              </a:r>
              <a:r>
                <a:rPr lang="en-GB" sz="1600" dirty="0" smtClean="0">
                  <a:solidFill>
                    <a:srgbClr val="000000"/>
                  </a:solidFill>
                </a:rPr>
                <a:t>zero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51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4773625-845C-4294-A22F-F4C3FAB9D55A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50874" y="1031358"/>
            <a:ext cx="68048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cs typeface="Helvetica" panose="020B0604020202020204" pitchFamily="34" charset="0"/>
              </a:rPr>
              <a:t>Mu2e experiment and </a:t>
            </a:r>
            <a:r>
              <a:rPr lang="en-GB" dirty="0" smtClean="0">
                <a:solidFill>
                  <a:srgbClr val="000000"/>
                </a:solidFill>
                <a:cs typeface="Helvetica" panose="020B0604020202020204" pitchFamily="34" charset="0"/>
              </a:rPr>
              <a:t>tracker</a:t>
            </a:r>
            <a:endParaRPr lang="en-GB" dirty="0" smtClean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Aim of the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Experimental setup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Measurement of the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Results</a:t>
            </a:r>
            <a:r>
              <a:rPr lang="en-GB" dirty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:</a:t>
            </a:r>
            <a:endParaRPr lang="en-GB" dirty="0" smtClean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Effect of water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Effect of humidity, temperature,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Conclusions and Perspectives</a:t>
            </a:r>
            <a:endParaRPr lang="en-GB" dirty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Overview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4" y="872775"/>
            <a:ext cx="4140000" cy="414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4" y="867689"/>
            <a:ext cx="4140000" cy="4140000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4493580" y="858126"/>
            <a:ext cx="3970552" cy="3337486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ttangolo 27"/>
          <p:cNvSpPr/>
          <p:nvPr/>
        </p:nvSpPr>
        <p:spPr>
          <a:xfrm>
            <a:off x="2807208" y="1950720"/>
            <a:ext cx="977087" cy="2100134"/>
          </a:xfrm>
          <a:prstGeom prst="rect">
            <a:avLst/>
          </a:prstGeom>
          <a:noFill/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Connettore 1 28"/>
          <p:cNvCxnSpPr/>
          <p:nvPr/>
        </p:nvCxnSpPr>
        <p:spPr>
          <a:xfrm flipV="1">
            <a:off x="3784295" y="858126"/>
            <a:ext cx="709284" cy="1787346"/>
          </a:xfrm>
          <a:prstGeom prst="lin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4"/>
          <a:srcRect l="79105" t="41638" b="32472"/>
          <a:stretch/>
        </p:blipFill>
        <p:spPr>
          <a:xfrm>
            <a:off x="301752" y="4925229"/>
            <a:ext cx="2067877" cy="1472184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B31CE15-8249-4D8D-B45E-D54AAC229E8A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Daily oscillations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/>
          <a:srcRect l="82211" t="40776" r="-78" b="36458"/>
          <a:stretch/>
        </p:blipFill>
        <p:spPr>
          <a:xfrm>
            <a:off x="246888" y="4879509"/>
            <a:ext cx="1755648" cy="1285386"/>
          </a:xfrm>
          <a:prstGeom prst="rect">
            <a:avLst/>
          </a:prstGeom>
        </p:spPr>
      </p:pic>
      <p:cxnSp>
        <p:nvCxnSpPr>
          <p:cNvPr id="30" name="Connettore 1 29"/>
          <p:cNvCxnSpPr/>
          <p:nvPr/>
        </p:nvCxnSpPr>
        <p:spPr>
          <a:xfrm>
            <a:off x="3784295" y="4023360"/>
            <a:ext cx="701669" cy="172252"/>
          </a:xfrm>
          <a:prstGeom prst="lin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>
                <a:off x="4590096" y="4498848"/>
                <a:ext cx="3192465" cy="627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 dirty="0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i="0" dirty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GB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0" dirty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GB" i="0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en-GB" i="0" dirty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it-IT" b="0" i="0" dirty="0" smtClean="0">
                          <a:latin typeface="Cambria Math" panose="02040503050406030204" pitchFamily="18" charset="0"/>
                        </a:rPr>
                        <m:t> ⋅</m:t>
                      </m:r>
                      <m:sSup>
                        <m:sSup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b="0" i="0" dirty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it-IT" b="0" i="0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b="0" i="0" dirty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it-IT" b="0" i="0" dirty="0" smtClean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096" y="4498848"/>
                <a:ext cx="3192465" cy="62722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033884"/>
              </p:ext>
            </p:extLst>
          </p:nvPr>
        </p:nvGraphicFramePr>
        <p:xfrm>
          <a:off x="2948409" y="5151134"/>
          <a:ext cx="6096000" cy="742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1295">
                <a:tc>
                  <a:txBody>
                    <a:bodyPr/>
                    <a:lstStyle/>
                    <a:p>
                      <a:r>
                        <a:rPr lang="en-GB" dirty="0" smtClean="0"/>
                        <a:t>B (%)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 (%)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τ</a:t>
                      </a:r>
                      <a:r>
                        <a:rPr lang="it-IT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(hours)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20.05</a:t>
                      </a:r>
                      <a:r>
                        <a:rPr lang="it-IT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0.03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26.606 ± 0.001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5.541</a:t>
                      </a:r>
                      <a:r>
                        <a:rPr lang="it-IT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0.003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/>
          <a:srcRect l="59118" b="11333"/>
          <a:stretch/>
        </p:blipFill>
        <p:spPr>
          <a:xfrm>
            <a:off x="4611855" y="996768"/>
            <a:ext cx="3586165" cy="3145419"/>
          </a:xfrm>
          <a:prstGeom prst="rect">
            <a:avLst/>
          </a:prstGeom>
        </p:spPr>
      </p:pic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02536"/>
              </p:ext>
            </p:extLst>
          </p:nvPr>
        </p:nvGraphicFramePr>
        <p:xfrm>
          <a:off x="2948409" y="5154535"/>
          <a:ext cx="6096000" cy="742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1295">
                <a:tc>
                  <a:txBody>
                    <a:bodyPr/>
                    <a:lstStyle/>
                    <a:p>
                      <a:r>
                        <a:rPr lang="en-GB" dirty="0" smtClean="0"/>
                        <a:t>B (%)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 (%)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τ</a:t>
                      </a:r>
                      <a:r>
                        <a:rPr lang="it-IT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(hours)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20.05</a:t>
                      </a:r>
                      <a:r>
                        <a:rPr lang="it-IT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0.03</a:t>
                      </a:r>
                      <a:endParaRPr lang="en-GB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26.606 ± 0.001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5.541</a:t>
                      </a:r>
                      <a:r>
                        <a:rPr lang="it-IT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0.003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7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210A6A-F3B6-4846-9B29-7B78ABBAF221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20% of humidity in the panel?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8600" y="1028743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We have 4 possibilities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The sensor does not go lower than 20%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A7A8AA"/>
                </a:solidFill>
              </a:rPr>
              <a:t>The sensor is working. There is a leak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A7A8AA"/>
                </a:solidFill>
              </a:rPr>
              <a:t>The sensor is broken. The humidity is actually 0%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A7A8AA"/>
                </a:solidFill>
              </a:rPr>
              <a:t>The humidity is actually 20%</a:t>
            </a:r>
            <a:endParaRPr lang="en-GB" dirty="0">
              <a:solidFill>
                <a:srgbClr val="A7A8AA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r="22666"/>
          <a:stretch/>
        </p:blipFill>
        <p:spPr>
          <a:xfrm>
            <a:off x="5747659" y="918755"/>
            <a:ext cx="2299062" cy="2880000"/>
          </a:xfrm>
          <a:prstGeom prst="rect">
            <a:avLst/>
          </a:prstGeom>
        </p:spPr>
      </p:pic>
      <p:cxnSp>
        <p:nvCxnSpPr>
          <p:cNvPr id="14" name="Connettore 1 13"/>
          <p:cNvCxnSpPr/>
          <p:nvPr/>
        </p:nvCxnSpPr>
        <p:spPr>
          <a:xfrm>
            <a:off x="8046721" y="969264"/>
            <a:ext cx="0" cy="2535936"/>
          </a:xfrm>
          <a:prstGeom prst="line">
            <a:avLst/>
          </a:prstGeom>
          <a:ln w="31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/>
          <a:srcRect l="-1" r="111"/>
          <a:stretch/>
        </p:blipFill>
        <p:spPr>
          <a:xfrm>
            <a:off x="5747658" y="918755"/>
            <a:ext cx="296962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21F826-DD4D-470B-AA5E-C12704899CCC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20% of humidity in the panel?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8600" y="1028743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We have 4 possibilities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A7A8AA"/>
                </a:solidFill>
              </a:rPr>
              <a:t>The sensor does not go lower than 20%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</a:rPr>
              <a:t>The sensor is </a:t>
            </a:r>
            <a:r>
              <a:rPr lang="en-GB" dirty="0" smtClean="0">
                <a:solidFill>
                  <a:srgbClr val="000000"/>
                </a:solidFill>
              </a:rPr>
              <a:t>working. There is a leak in the panel</a:t>
            </a:r>
            <a:endParaRPr lang="en-GB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A7A8AA"/>
                </a:solidFill>
              </a:rPr>
              <a:t>The sensor is broken. The humidity is actually 0%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A7A8AA"/>
                </a:solidFill>
              </a:rPr>
              <a:t>The humidity is actually 20%</a:t>
            </a:r>
            <a:endParaRPr lang="en-GB" dirty="0">
              <a:solidFill>
                <a:srgbClr val="A7A8AA"/>
              </a:solidFill>
            </a:endParaRPr>
          </a:p>
        </p:txBody>
      </p:sp>
      <p:pic>
        <p:nvPicPr>
          <p:cNvPr id="1026" name="Picture 2" descr="https://media.istockphoto.com/vectors/gas-tank-sticker-icon-illustration-vector-vector-id1079661362?k=20&amp;m=1079661362&amp;s=612x612&amp;w=0&amp;h=huB8b3z2MisRQo1Nw0arTGa2WqKsd9of3fhJUZGU8Cc=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196" y1="50109" x2="61111" y2="57081"/>
                        <a14:foregroundMark x1="39379" y1="76253" x2="45915" y2="87800"/>
                        <a14:foregroundMark x1="51144" y1="81917" x2="58333" y2="85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862" y="1285680"/>
            <a:ext cx="1482217" cy="11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004C9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20047" r="71083" b="29935"/>
          <a:stretch/>
        </p:blipFill>
        <p:spPr>
          <a:xfrm rot="16200000">
            <a:off x="7719612" y="2428641"/>
            <a:ext cx="401394" cy="535192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 rot="5400000">
            <a:off x="7600282" y="3111888"/>
            <a:ext cx="1225065" cy="1225065"/>
            <a:chOff x="4998720" y="1831716"/>
            <a:chExt cx="3600000" cy="3600000"/>
          </a:xfrm>
        </p:grpSpPr>
        <p:grpSp>
          <p:nvGrpSpPr>
            <p:cNvPr id="13" name="Gruppo 12"/>
            <p:cNvGrpSpPr/>
            <p:nvPr/>
          </p:nvGrpSpPr>
          <p:grpSpPr>
            <a:xfrm>
              <a:off x="4998720" y="1831716"/>
              <a:ext cx="3600000" cy="3600000"/>
              <a:chOff x="4096671" y="-476082"/>
              <a:chExt cx="3600000" cy="3600000"/>
            </a:xfrm>
          </p:grpSpPr>
          <p:sp>
            <p:nvSpPr>
              <p:cNvPr id="16" name="Corda 15"/>
              <p:cNvSpPr/>
              <p:nvPr/>
            </p:nvSpPr>
            <p:spPr>
              <a:xfrm rot="18893156">
                <a:off x="4096671" y="-476082"/>
                <a:ext cx="3600000" cy="3600000"/>
              </a:xfrm>
              <a:prstGeom prst="chord">
                <a:avLst>
                  <a:gd name="adj1" fmla="val 2700000"/>
                  <a:gd name="adj2" fmla="val 13510927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Corda 16"/>
              <p:cNvSpPr/>
              <p:nvPr/>
            </p:nvSpPr>
            <p:spPr>
              <a:xfrm rot="18893156">
                <a:off x="4429469" y="-140382"/>
                <a:ext cx="2932523" cy="2932523"/>
              </a:xfrm>
              <a:prstGeom prst="chord">
                <a:avLst>
                  <a:gd name="adj1" fmla="val 2700000"/>
                  <a:gd name="adj2" fmla="val 13510927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" name="Connettore 1 17"/>
              <p:cNvCxnSpPr/>
              <p:nvPr/>
            </p:nvCxnSpPr>
            <p:spPr>
              <a:xfrm flipV="1">
                <a:off x="4429470" y="1424560"/>
                <a:ext cx="2923200" cy="1178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/>
              <p:cNvCxnSpPr/>
              <p:nvPr/>
            </p:nvCxnSpPr>
            <p:spPr>
              <a:xfrm>
                <a:off x="4450430" y="1587120"/>
                <a:ext cx="28836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19"/>
              <p:cNvCxnSpPr/>
              <p:nvPr/>
            </p:nvCxnSpPr>
            <p:spPr>
              <a:xfrm>
                <a:off x="4490720" y="1729360"/>
                <a:ext cx="28080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20"/>
              <p:cNvCxnSpPr/>
              <p:nvPr/>
            </p:nvCxnSpPr>
            <p:spPr>
              <a:xfrm>
                <a:off x="4546600" y="1881760"/>
                <a:ext cx="27000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/>
              <p:cNvCxnSpPr/>
              <p:nvPr/>
            </p:nvCxnSpPr>
            <p:spPr>
              <a:xfrm>
                <a:off x="4617720" y="2035338"/>
                <a:ext cx="25560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>
                <a:off x="4693920" y="2187738"/>
                <a:ext cx="239776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/>
              <p:nvPr/>
            </p:nvCxnSpPr>
            <p:spPr>
              <a:xfrm>
                <a:off x="4836159" y="2340138"/>
                <a:ext cx="21240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>
                <a:off x="4998720" y="2492538"/>
                <a:ext cx="18000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/>
              <p:nvPr/>
            </p:nvCxnSpPr>
            <p:spPr>
              <a:xfrm>
                <a:off x="5242559" y="2643760"/>
                <a:ext cx="12960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 flipV="1">
                <a:off x="4437730" y="1515652"/>
                <a:ext cx="2916000" cy="1178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>
                <a:off x="4462780" y="1656160"/>
                <a:ext cx="28584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 flipV="1">
                <a:off x="4513580" y="1808560"/>
                <a:ext cx="2761200" cy="1178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29"/>
              <p:cNvCxnSpPr/>
              <p:nvPr/>
            </p:nvCxnSpPr>
            <p:spPr>
              <a:xfrm>
                <a:off x="4582160" y="1962138"/>
                <a:ext cx="2634418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30"/>
              <p:cNvCxnSpPr/>
              <p:nvPr/>
            </p:nvCxnSpPr>
            <p:spPr>
              <a:xfrm>
                <a:off x="4661661" y="2113360"/>
                <a:ext cx="2470659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1 31"/>
              <p:cNvCxnSpPr/>
              <p:nvPr/>
            </p:nvCxnSpPr>
            <p:spPr>
              <a:xfrm>
                <a:off x="4775199" y="2266938"/>
                <a:ext cx="22320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32"/>
              <p:cNvCxnSpPr/>
              <p:nvPr/>
            </p:nvCxnSpPr>
            <p:spPr>
              <a:xfrm>
                <a:off x="4942840" y="2419338"/>
                <a:ext cx="1915239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1 33"/>
              <p:cNvCxnSpPr/>
              <p:nvPr/>
            </p:nvCxnSpPr>
            <p:spPr>
              <a:xfrm>
                <a:off x="5120640" y="2571738"/>
                <a:ext cx="15480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Connettore 1 13"/>
            <p:cNvCxnSpPr/>
            <p:nvPr/>
          </p:nvCxnSpPr>
          <p:spPr>
            <a:xfrm flipH="1">
              <a:off x="6007790" y="4957409"/>
              <a:ext cx="158900" cy="288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>
              <a:off x="7444575" y="4951558"/>
              <a:ext cx="158400" cy="288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Connettore 1 39"/>
          <p:cNvCxnSpPr/>
          <p:nvPr/>
        </p:nvCxnSpPr>
        <p:spPr>
          <a:xfrm>
            <a:off x="8112454" y="1443735"/>
            <a:ext cx="180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8123247" y="1443735"/>
            <a:ext cx="17004" cy="10653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>
            <a:off x="8140035" y="2858170"/>
            <a:ext cx="0" cy="1970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>
            <a:off x="8140251" y="4357572"/>
            <a:ext cx="0" cy="350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o 59"/>
          <p:cNvGrpSpPr/>
          <p:nvPr/>
        </p:nvGrpSpPr>
        <p:grpSpPr>
          <a:xfrm>
            <a:off x="7651264" y="4703492"/>
            <a:ext cx="560882" cy="455802"/>
            <a:chOff x="7264127" y="4147661"/>
            <a:chExt cx="560882" cy="455802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duotone>
                <a:prstClr val="black"/>
                <a:srgbClr val="004C9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7" t="20047" r="71083" b="29935"/>
            <a:stretch/>
          </p:blipFill>
          <p:spPr>
            <a:xfrm rot="16200000">
              <a:off x="7331026" y="4080762"/>
              <a:ext cx="401394" cy="535192"/>
            </a:xfrm>
            <a:prstGeom prst="rect">
              <a:avLst/>
            </a:prstGeom>
          </p:spPr>
        </p:pic>
        <p:sp>
          <p:nvSpPr>
            <p:cNvPr id="62" name="Rettangolo 61"/>
            <p:cNvSpPr/>
            <p:nvPr/>
          </p:nvSpPr>
          <p:spPr>
            <a:xfrm>
              <a:off x="7701867" y="4405785"/>
              <a:ext cx="123142" cy="197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859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F6555AF-ED8B-462F-A3C2-BDFCC9A222F2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20% of humidity in the panel?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8600" y="1028743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We have 4 possibilities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A7A8AA"/>
                </a:solidFill>
              </a:rPr>
              <a:t>The sensor does not go lower than 20%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</a:rPr>
              <a:t>The sensor is </a:t>
            </a:r>
            <a:r>
              <a:rPr lang="en-GB" dirty="0" smtClean="0">
                <a:solidFill>
                  <a:srgbClr val="000000"/>
                </a:solidFill>
              </a:rPr>
              <a:t>working. There is a leak in the panel</a:t>
            </a:r>
            <a:endParaRPr lang="en-GB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A7A8AA"/>
                </a:solidFill>
              </a:rPr>
              <a:t>The sensor is broken. The humidity is actually 0%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A7A8AA"/>
                </a:solidFill>
              </a:rPr>
              <a:t>The humidity is actually 20%</a:t>
            </a:r>
            <a:endParaRPr lang="en-GB" dirty="0">
              <a:solidFill>
                <a:srgbClr val="A7A8AA"/>
              </a:solidFill>
            </a:endParaRPr>
          </a:p>
        </p:txBody>
      </p:sp>
      <p:pic>
        <p:nvPicPr>
          <p:cNvPr id="47" name="Picture 2" descr="https://media.istockphoto.com/vectors/gas-tank-sticker-icon-illustration-vector-vector-id1079661362?k=20&amp;m=1079661362&amp;s=612x612&amp;w=0&amp;h=huB8b3z2MisRQo1Nw0arTGa2WqKsd9of3fhJUZGU8Cc=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196" y1="50109" x2="61111" y2="57081"/>
                        <a14:foregroundMark x1="39379" y1="76253" x2="45915" y2="87800"/>
                        <a14:foregroundMark x1="51144" y1="81917" x2="58333" y2="85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862" y="1285680"/>
            <a:ext cx="1482217" cy="11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magine 4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004C9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20047" r="71083" b="29935"/>
          <a:stretch/>
        </p:blipFill>
        <p:spPr>
          <a:xfrm rot="16200000">
            <a:off x="7719612" y="2428641"/>
            <a:ext cx="401394" cy="535192"/>
          </a:xfrm>
          <a:prstGeom prst="rect">
            <a:avLst/>
          </a:prstGeom>
        </p:spPr>
      </p:pic>
      <p:cxnSp>
        <p:nvCxnSpPr>
          <p:cNvPr id="80" name="Connettore 1 79"/>
          <p:cNvCxnSpPr/>
          <p:nvPr/>
        </p:nvCxnSpPr>
        <p:spPr>
          <a:xfrm>
            <a:off x="8112454" y="1443735"/>
            <a:ext cx="180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>
            <a:off x="8123247" y="1443735"/>
            <a:ext cx="17004" cy="10653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1 81"/>
          <p:cNvCxnSpPr/>
          <p:nvPr/>
        </p:nvCxnSpPr>
        <p:spPr>
          <a:xfrm>
            <a:off x="8140035" y="2858170"/>
            <a:ext cx="0" cy="1970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uppo 83"/>
          <p:cNvGrpSpPr/>
          <p:nvPr/>
        </p:nvGrpSpPr>
        <p:grpSpPr>
          <a:xfrm>
            <a:off x="7651264" y="3055191"/>
            <a:ext cx="560882" cy="455802"/>
            <a:chOff x="7264127" y="4147661"/>
            <a:chExt cx="560882" cy="455802"/>
          </a:xfrm>
        </p:grpSpPr>
        <p:pic>
          <p:nvPicPr>
            <p:cNvPr id="85" name="Immagine 8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duotone>
                <a:prstClr val="black"/>
                <a:srgbClr val="004C9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7" t="20047" r="71083" b="29935"/>
            <a:stretch/>
          </p:blipFill>
          <p:spPr>
            <a:xfrm rot="16200000">
              <a:off x="7331026" y="4080762"/>
              <a:ext cx="401394" cy="535192"/>
            </a:xfrm>
            <a:prstGeom prst="rect">
              <a:avLst/>
            </a:prstGeom>
          </p:spPr>
        </p:pic>
        <p:sp>
          <p:nvSpPr>
            <p:cNvPr id="86" name="Rettangolo 85"/>
            <p:cNvSpPr/>
            <p:nvPr/>
          </p:nvSpPr>
          <p:spPr>
            <a:xfrm>
              <a:off x="7701867" y="4405785"/>
              <a:ext cx="123142" cy="197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380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3561F6-9DCB-475D-A192-A2915D99F932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20% of humidity in the panel?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8600" y="1028743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We have 4 possibilities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A7A8AA"/>
                </a:solidFill>
              </a:rPr>
              <a:t>The sensor does not go lower than 20%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A7A8AA"/>
                </a:solidFill>
              </a:rPr>
              <a:t>The sensor is working. There is </a:t>
            </a:r>
            <a:r>
              <a:rPr lang="en-GB" dirty="0" smtClean="0">
                <a:solidFill>
                  <a:srgbClr val="A7A8AA"/>
                </a:solidFill>
              </a:rPr>
              <a:t>a </a:t>
            </a:r>
            <a:r>
              <a:rPr lang="en-GB" dirty="0">
                <a:solidFill>
                  <a:srgbClr val="A7A8AA"/>
                </a:solidFill>
              </a:rPr>
              <a:t>leak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</a:rPr>
              <a:t>The sensor </a:t>
            </a:r>
            <a:r>
              <a:rPr lang="en-GB" dirty="0" smtClean="0">
                <a:solidFill>
                  <a:srgbClr val="000000"/>
                </a:solidFill>
              </a:rPr>
              <a:t>is broken. </a:t>
            </a:r>
            <a:r>
              <a:rPr lang="en-GB" dirty="0">
                <a:solidFill>
                  <a:srgbClr val="000000"/>
                </a:solidFill>
              </a:rPr>
              <a:t>The humidity is actually 0%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A7A8AA"/>
                </a:solidFill>
              </a:rPr>
              <a:t>The humidity is actually 20%</a:t>
            </a:r>
            <a:endParaRPr lang="en-GB" dirty="0">
              <a:solidFill>
                <a:srgbClr val="A7A8AA"/>
              </a:solidFill>
            </a:endParaRPr>
          </a:p>
        </p:txBody>
      </p:sp>
      <p:pic>
        <p:nvPicPr>
          <p:cNvPr id="2050" name="Picture 2" descr="closed plastic box / cartoon vector and illustration, black and white, hand  drawn, sketch style, isolated on white background. Stock Vector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397" y="2291974"/>
            <a:ext cx="869771" cy="72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Connettore 1 49"/>
          <p:cNvCxnSpPr/>
          <p:nvPr/>
        </p:nvCxnSpPr>
        <p:spPr>
          <a:xfrm>
            <a:off x="8152282" y="2927962"/>
            <a:ext cx="0" cy="26381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>
            <a:off x="8112454" y="1443735"/>
            <a:ext cx="180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>
            <a:off x="8123247" y="1443735"/>
            <a:ext cx="17004" cy="10653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2" descr="https://media.istockphoto.com/vectors/gas-tank-sticker-icon-illustration-vector-vector-id1079661362?k=20&amp;m=1079661362&amp;s=612x612&amp;w=0&amp;h=huB8b3z2MisRQo1Nw0arTGa2WqKsd9of3fhJUZGU8Cc=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196" y1="50109" x2="61111" y2="57081"/>
                        <a14:foregroundMark x1="39379" y1="76253" x2="45915" y2="87800"/>
                        <a14:foregroundMark x1="51144" y1="81917" x2="58333" y2="85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862" y="1285680"/>
            <a:ext cx="1482217" cy="11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1C5D793-EF7A-4C94-9C5F-8FE136701188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20% of humidity in the panel?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8600" y="1028743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We have 4 possibilities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A7A8AA"/>
                </a:solidFill>
              </a:rPr>
              <a:t>The sensor does not go lower than 20%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A7A8AA"/>
                </a:solidFill>
              </a:rPr>
              <a:t>The sensor is working. There is </a:t>
            </a:r>
            <a:r>
              <a:rPr lang="en-GB" dirty="0" smtClean="0">
                <a:solidFill>
                  <a:srgbClr val="A7A8AA"/>
                </a:solidFill>
              </a:rPr>
              <a:t>a </a:t>
            </a:r>
            <a:r>
              <a:rPr lang="en-GB" dirty="0">
                <a:solidFill>
                  <a:srgbClr val="A7A8AA"/>
                </a:solidFill>
              </a:rPr>
              <a:t>leak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A7A8AA"/>
                </a:solidFill>
              </a:rPr>
              <a:t>The sensor is broken. The humidity is actually 0</a:t>
            </a:r>
            <a:r>
              <a:rPr lang="en-GB" dirty="0" smtClean="0">
                <a:solidFill>
                  <a:srgbClr val="A7A8AA"/>
                </a:solidFill>
              </a:rPr>
              <a:t>%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rgbClr val="A7A8A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</a:rPr>
              <a:t>The humidity is actually 20%</a:t>
            </a:r>
          </a:p>
        </p:txBody>
      </p:sp>
    </p:spTree>
    <p:extLst>
      <p:ext uri="{BB962C8B-B14F-4D97-AF65-F5344CB8AC3E}">
        <p14:creationId xmlns:p14="http://schemas.microsoft.com/office/powerpoint/2010/main" val="38312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60" y="850070"/>
            <a:ext cx="4382750" cy="531360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sp>
        <p:nvSpPr>
          <p:cNvPr id="6" name="Titolo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GB" dirty="0" smtClean="0"/>
              <a:t>15-min period oscillations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69387" t="61087"/>
          <a:stretch/>
        </p:blipFill>
        <p:spPr>
          <a:xfrm>
            <a:off x="4708231" y="2987535"/>
            <a:ext cx="4207169" cy="3493214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80CE52-7425-484A-980D-2B666FECB1DB}" type="datetime1">
              <a:rPr lang="en-US" smtClean="0"/>
              <a:t>10/8/2022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79815" t="13411" b="63527"/>
          <a:stretch/>
        </p:blipFill>
        <p:spPr>
          <a:xfrm>
            <a:off x="5178365" y="920822"/>
            <a:ext cx="1633450" cy="14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1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0FED260-F043-487A-A566-EAB39A30108A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50874" y="1031358"/>
            <a:ext cx="8308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Conditioning effect has played by far the most dominant role  on the reduction of the currents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A7A8AA"/>
                </a:solidFill>
                <a:latin typeface="+mj-lt"/>
                <a:cs typeface="Helvetica" panose="020B0604020202020204" pitchFamily="34" charset="0"/>
              </a:rPr>
              <a:t>Water has had a little effect on reducing small currents. More measurements are needed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A7A8AA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A7A8AA"/>
                </a:solidFill>
                <a:latin typeface="+mj-lt"/>
                <a:cs typeface="Helvetica" panose="020B0604020202020204" pitchFamily="34" charset="0"/>
              </a:rPr>
              <a:t>Environmental conditions </a:t>
            </a:r>
            <a:r>
              <a:rPr lang="en-GB" smtClean="0">
                <a:solidFill>
                  <a:srgbClr val="A7A8AA"/>
                </a:solidFill>
                <a:latin typeface="+mj-lt"/>
                <a:cs typeface="Helvetica" panose="020B0604020202020204" pitchFamily="34" charset="0"/>
              </a:rPr>
              <a:t>strongly affect </a:t>
            </a:r>
            <a:r>
              <a:rPr lang="en-GB" dirty="0" smtClean="0">
                <a:solidFill>
                  <a:srgbClr val="A7A8AA"/>
                </a:solidFill>
                <a:latin typeface="+mj-lt"/>
                <a:cs typeface="Helvetica" panose="020B0604020202020204" pitchFamily="34" charset="0"/>
              </a:rPr>
              <a:t>the currents of the panel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527" y="3645544"/>
            <a:ext cx="3924000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CA72B2-047B-42D9-B217-84F7432A0E9A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50874" y="1031358"/>
            <a:ext cx="8308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A7A8AA"/>
                </a:solidFill>
                <a:latin typeface="+mj-lt"/>
                <a:cs typeface="Helvetica" panose="020B0604020202020204" pitchFamily="34" charset="0"/>
              </a:rPr>
              <a:t>Conditioning effect has played by far the most dominant role </a:t>
            </a:r>
            <a:r>
              <a:rPr lang="en-US" dirty="0">
                <a:solidFill>
                  <a:srgbClr val="A7A8AA"/>
                </a:solidFill>
                <a:latin typeface="+mj-lt"/>
                <a:cs typeface="Helvetica" panose="020B0604020202020204" pitchFamily="34" charset="0"/>
              </a:rPr>
              <a:t>on the reduction of the currents</a:t>
            </a:r>
            <a:endParaRPr lang="en-GB" dirty="0" smtClean="0">
              <a:solidFill>
                <a:srgbClr val="A7A8AA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Water has had a little effect on reducing small currents. More measurements are needed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A7A8AA"/>
                </a:solidFill>
                <a:latin typeface="+mj-lt"/>
                <a:cs typeface="Helvetica" panose="020B0604020202020204" pitchFamily="34" charset="0"/>
              </a:rPr>
              <a:t>Environmental conditions strongly affect the currents of the panel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673" y="3707500"/>
            <a:ext cx="358465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6D347F-D018-4C6C-87E9-7BE1C1D43E2F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50874" y="1031358"/>
            <a:ext cx="8308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A7A8AA"/>
                </a:solidFill>
                <a:latin typeface="+mj-lt"/>
                <a:cs typeface="Helvetica" panose="020B0604020202020204" pitchFamily="34" charset="0"/>
              </a:rPr>
              <a:t>Conditioning effect has played by far the most dominant role </a:t>
            </a:r>
            <a:r>
              <a:rPr lang="en-GB" dirty="0">
                <a:solidFill>
                  <a:srgbClr val="A7A8AA"/>
                </a:solidFill>
                <a:cs typeface="Helvetica" panose="020B0604020202020204" pitchFamily="34" charset="0"/>
              </a:rPr>
              <a:t>on the reduction of the currents</a:t>
            </a:r>
            <a:endParaRPr lang="en-GB" dirty="0" smtClean="0">
              <a:solidFill>
                <a:srgbClr val="A7A8AA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A7A8AA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A7A8AA"/>
                </a:solidFill>
                <a:latin typeface="+mj-lt"/>
                <a:cs typeface="Helvetica" panose="020B0604020202020204" pitchFamily="34" charset="0"/>
              </a:rPr>
              <a:t>Water has had a little effect on reducing small currents. More measurements are needed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+mj-lt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Environmental conditions </a:t>
            </a:r>
            <a:r>
              <a:rPr lang="en-GB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strongly affect </a:t>
            </a:r>
            <a:r>
              <a:rPr lang="en-GB" dirty="0" smtClean="0">
                <a:solidFill>
                  <a:srgbClr val="000000"/>
                </a:solidFill>
                <a:latin typeface="+mj-lt"/>
                <a:cs typeface="Helvetica" panose="020B0604020202020204" pitchFamily="34" charset="0"/>
              </a:rPr>
              <a:t>the currents of the panel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000" y="3589040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dirty="0" smtClean="0"/>
              <a:t>Mu2e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6E438A0-FE4C-47EF-8614-469F1C4D4B37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30" name="Picture 6" descr="https://mu2e.fnal.gov/images_v2/orbit_v2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4C9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8"/>
          <a:stretch/>
        </p:blipFill>
        <p:spPr bwMode="auto">
          <a:xfrm>
            <a:off x="299928" y="2117558"/>
            <a:ext cx="4134426" cy="203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22250" y="1008529"/>
            <a:ext cx="8424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Neutrino-less</a:t>
            </a:r>
            <a:r>
              <a:rPr lang="en-US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conversion </a:t>
            </a:r>
            <a:r>
              <a:rPr lang="en-US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of </a:t>
            </a:r>
            <a:r>
              <a:rPr lang="en-US" dirty="0" err="1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muons</a:t>
            </a:r>
            <a:r>
              <a:rPr lang="en-US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 into electrons in the Coulomb field of an Al nucleus</a:t>
            </a:r>
            <a:endParaRPr lang="en-GB" dirty="0">
              <a:solidFill>
                <a:srgbClr val="000000"/>
              </a:solidFill>
              <a:latin typeface="+mn-lt"/>
              <a:cs typeface="Helvetica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222" y="3031173"/>
            <a:ext cx="4563006" cy="396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24" y="4000113"/>
            <a:ext cx="5550860" cy="219741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864895" y="4433684"/>
            <a:ext cx="577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PS</a:t>
            </a:r>
            <a:endParaRPr lang="en-GB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196390" y="5235789"/>
            <a:ext cx="577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TS</a:t>
            </a:r>
            <a:endParaRPr lang="en-GB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350043" y="4433683"/>
            <a:ext cx="577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  <a:r>
              <a:rPr lang="en-GB" b="1" dirty="0" smtClean="0"/>
              <a:t>S</a:t>
            </a:r>
            <a:endParaRPr lang="en-GB" b="1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222" y="2593690"/>
            <a:ext cx="175413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9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BFB4EBA-E954-40F9-946A-41AC9D869C57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sp>
        <p:nvSpPr>
          <p:cNvPr id="9" name="Google Shape;97;p19"/>
          <p:cNvSpPr/>
          <p:nvPr/>
        </p:nvSpPr>
        <p:spPr>
          <a:xfrm>
            <a:off x="-17762" y="-60386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99;p19"/>
          <p:cNvPicPr preferRelativeResize="0"/>
          <p:nvPr/>
        </p:nvPicPr>
        <p:blipFill rotWithShape="1">
          <a:blip r:embed="rId2">
            <a:alphaModFix/>
          </a:blip>
          <a:srcRect t="14599" b="36987"/>
          <a:stretch/>
        </p:blipFill>
        <p:spPr>
          <a:xfrm>
            <a:off x="-17762" y="756626"/>
            <a:ext cx="9189720" cy="296610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100;p19" descr="FermiLogoBar_DOE_KO_horiz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761" y="189458"/>
            <a:ext cx="9010786" cy="3018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olo 6"/>
          <p:cNvSpPr>
            <a:spLocks noGrp="1"/>
          </p:cNvSpPr>
          <p:nvPr>
            <p:ph type="title"/>
          </p:nvPr>
        </p:nvSpPr>
        <p:spPr>
          <a:xfrm>
            <a:off x="228600" y="4016596"/>
            <a:ext cx="8686800" cy="427877"/>
          </a:xfrm>
        </p:spPr>
        <p:txBody>
          <a:bodyPr/>
          <a:lstStyle/>
          <a:p>
            <a:r>
              <a:rPr lang="en-GB" dirty="0" smtClean="0">
                <a:solidFill>
                  <a:srgbClr val="004C97"/>
                </a:solidFill>
              </a:rPr>
              <a:t>Thank you for your attention</a:t>
            </a:r>
            <a:endParaRPr lang="en-GB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A3786A0-2BAE-4A84-8389-2953F59C7B77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Calibration of the humidity sensor</a:t>
            </a:r>
            <a:endParaRPr lang="en-GB" dirty="0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023306"/>
              </p:ext>
            </p:extLst>
          </p:nvPr>
        </p:nvGraphicFramePr>
        <p:xfrm>
          <a:off x="228600" y="1492184"/>
          <a:ext cx="6096000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Humidity 1 (%)</a:t>
                      </a:r>
                      <a:endParaRPr lang="en-GB" dirty="0"/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Humidity 2 (%)</a:t>
                      </a:r>
                      <a:endParaRPr lang="en-GB" dirty="0"/>
                    </a:p>
                  </a:txBody>
                  <a:tcPr>
                    <a:solidFill>
                      <a:srgbClr val="004C9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Outside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228600" y="1017917"/>
            <a:ext cx="712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Humidity of the cleanroom is 60 %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8219" t="29726" r="971" b="54425"/>
          <a:stretch/>
        </p:blipFill>
        <p:spPr>
          <a:xfrm>
            <a:off x="3853237" y="2871347"/>
            <a:ext cx="2156604" cy="66423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59395" b="14041"/>
          <a:stretch/>
        </p:blipFill>
        <p:spPr>
          <a:xfrm>
            <a:off x="228600" y="2831837"/>
            <a:ext cx="3532151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71550"/>
            <a:ext cx="8650358" cy="5209331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847D1EB-67E4-462C-8512-175A666BA223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Pedestal Measurement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25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855AEEB-FCA3-4E34-B890-FB8FDDE1653F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Environmental conditions</a:t>
            </a:r>
            <a:endParaRPr lang="en-GB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l="46571" r="37144" b="82081"/>
          <a:stretch/>
        </p:blipFill>
        <p:spPr>
          <a:xfrm>
            <a:off x="736827" y="4290603"/>
            <a:ext cx="2227385" cy="160093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/>
          <a:srcRect l="67238" t="31331" b="32640"/>
          <a:stretch/>
        </p:blipFill>
        <p:spPr>
          <a:xfrm>
            <a:off x="137922" y="809175"/>
            <a:ext cx="4518660" cy="33528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/>
          <a:srcRect l="28674" t="32149" r="41381" b="33191"/>
          <a:stretch/>
        </p:blipFill>
        <p:spPr>
          <a:xfrm>
            <a:off x="4866984" y="806314"/>
            <a:ext cx="4130040" cy="32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3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/>
          <p:cNvSpPr>
            <a:spLocks noGrp="1"/>
          </p:cNvSpPr>
          <p:nvPr>
            <p:ph type="pic" idx="2"/>
          </p:nvPr>
        </p:nvSpPr>
        <p:spPr/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3EB99E-A173-4B3C-BB4E-EE0B5A6EEDF3}" type="datetime1">
              <a:rPr lang="en-US" smtClean="0"/>
              <a:t>10/8/2022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Giovanni Celotto |Final Term Presentation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Environmental conditions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816919" y="1610987"/>
            <a:ext cx="2909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rgbClr val="000000"/>
                </a:solidFill>
              </a:rPr>
              <a:t>Pressure seems to have no clear effects on the currents</a:t>
            </a:r>
            <a:endParaRPr lang="en-GB" dirty="0">
              <a:solidFill>
                <a:srgbClr val="A7A8AA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71" y="1033462"/>
            <a:ext cx="489585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22249" y="847189"/>
            <a:ext cx="8655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mass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straw tube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and the momentum of the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construction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101"/>
            <a:ext cx="8686800" cy="427877"/>
          </a:xfrm>
        </p:spPr>
        <p:txBody>
          <a:bodyPr/>
          <a:lstStyle/>
          <a:p>
            <a:r>
              <a:rPr lang="en-US" dirty="0" smtClean="0"/>
              <a:t>Mu2e Tracker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7973E48-15C4-4CDC-80B9-B7CE3B6FC0DB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26" name="Picture 2" descr="https://news.fnal.gov/wp-content/uploads/2022/03/21-0031-0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0911"/>
            <a:ext cx="3956795" cy="26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719" y="3038823"/>
            <a:ext cx="3115857" cy="26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222249" y="847189"/>
            <a:ext cx="8655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 Mylar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straws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mm diameter and 15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µm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plated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tungsten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22249" y="813719"/>
            <a:ext cx="8655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EFA6A82-0E5E-4944-9434-6E6566B26A06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l="1886" t="1792" r="1768" b="2621"/>
          <a:stretch/>
        </p:blipFill>
        <p:spPr>
          <a:xfrm>
            <a:off x="6065520" y="3666930"/>
            <a:ext cx="2529840" cy="177612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/>
          <a:srcRect l="1953" t="2824" r="1081"/>
          <a:stretch/>
        </p:blipFill>
        <p:spPr>
          <a:xfrm>
            <a:off x="6065520" y="1158240"/>
            <a:ext cx="2529840" cy="1169043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dirty="0" smtClean="0"/>
              <a:t>Mu2e Tracker’s panel</a:t>
            </a:r>
            <a:endParaRPr lang="en-US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11352" r="8772" b="10694"/>
          <a:stretch/>
        </p:blipFill>
        <p:spPr>
          <a:xfrm>
            <a:off x="457200" y="3666930"/>
            <a:ext cx="4618916" cy="17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6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FCAF58-B027-4EEE-B996-6F688D32D12A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/>
          <a:srcRect b="3428"/>
          <a:stretch/>
        </p:blipFill>
        <p:spPr>
          <a:xfrm flipH="1">
            <a:off x="222250" y="3785476"/>
            <a:ext cx="4998336" cy="161990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65104" b="3428"/>
          <a:stretch/>
        </p:blipFill>
        <p:spPr>
          <a:xfrm flipH="1">
            <a:off x="222250" y="3785476"/>
            <a:ext cx="1744244" cy="161990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l="80566" t="-1" b="3794"/>
          <a:stretch/>
        </p:blipFill>
        <p:spPr>
          <a:xfrm flipH="1">
            <a:off x="222249" y="3791606"/>
            <a:ext cx="971359" cy="161377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/>
          <a:srcRect l="1886" t="1792" r="1768" b="2621"/>
          <a:stretch/>
        </p:blipFill>
        <p:spPr>
          <a:xfrm>
            <a:off x="6065520" y="3666930"/>
            <a:ext cx="2529840" cy="177612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/>
          <a:srcRect l="1953" t="2824" r="1081"/>
          <a:stretch/>
        </p:blipFill>
        <p:spPr>
          <a:xfrm>
            <a:off x="6065520" y="1158240"/>
            <a:ext cx="2529840" cy="1169043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222249" y="847189"/>
            <a:ext cx="8655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 Mylar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straws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mm diameter and 15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µm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plated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tungsten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dirty="0" smtClean="0"/>
              <a:t>Mu2e Tracker’s panel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8BF0E82-B59F-4A82-877D-7B4C24CAC34B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What’s the problem? 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2250" y="868916"/>
            <a:ext cx="228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Higher Voltage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ccia a destra 10"/>
          <p:cNvSpPr/>
          <p:nvPr/>
        </p:nvSpPr>
        <p:spPr>
          <a:xfrm>
            <a:off x="2502577" y="932165"/>
            <a:ext cx="610881" cy="335166"/>
          </a:xfrm>
          <a:prstGeom prst="rightArrow">
            <a:avLst/>
          </a:prstGeom>
          <a:solidFill>
            <a:srgbClr val="97D7EB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3250121" y="868916"/>
            <a:ext cx="1684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Higher gain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0377" y="1388853"/>
            <a:ext cx="213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rgbClr val="000000"/>
                </a:solidFill>
              </a:rPr>
              <a:t>Measurement with no sources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Freccia a destra 11"/>
          <p:cNvSpPr/>
          <p:nvPr/>
        </p:nvSpPr>
        <p:spPr>
          <a:xfrm>
            <a:off x="2502576" y="1632148"/>
            <a:ext cx="610881" cy="335166"/>
          </a:xfrm>
          <a:prstGeom prst="rightArrow">
            <a:avLst/>
          </a:prstGeom>
          <a:solidFill>
            <a:srgbClr val="97D7EB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/>
          <p:cNvSpPr txBox="1"/>
          <p:nvPr/>
        </p:nvSpPr>
        <p:spPr>
          <a:xfrm>
            <a:off x="3250121" y="1388395"/>
            <a:ext cx="236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No ionization products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103424" y="1388394"/>
            <a:ext cx="156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Small currents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ccia a destra 15"/>
          <p:cNvSpPr/>
          <p:nvPr/>
        </p:nvSpPr>
        <p:spPr>
          <a:xfrm>
            <a:off x="5308317" y="1619226"/>
            <a:ext cx="610881" cy="335166"/>
          </a:xfrm>
          <a:prstGeom prst="rightArrow">
            <a:avLst/>
          </a:prstGeom>
          <a:solidFill>
            <a:srgbClr val="97D7EB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5" y="2169930"/>
            <a:ext cx="8029366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5" y="2169930"/>
            <a:ext cx="8029366" cy="4104000"/>
          </a:xfrm>
          <a:prstGeom prst="rect">
            <a:avLst/>
          </a:prstGeom>
        </p:spPr>
      </p:pic>
      <p:sp>
        <p:nvSpPr>
          <p:cNvPr id="6" name="Segnaposto dat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BDC6AE-4662-4F22-9896-6420CBFA9C7E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What’s the problem? 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0377" y="1388853"/>
            <a:ext cx="213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rgbClr val="000000"/>
                </a:solidFill>
              </a:rPr>
              <a:t>Measurement with no sources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Freccia a destra 11"/>
          <p:cNvSpPr/>
          <p:nvPr/>
        </p:nvSpPr>
        <p:spPr>
          <a:xfrm>
            <a:off x="2502576" y="1632148"/>
            <a:ext cx="610881" cy="335166"/>
          </a:xfrm>
          <a:prstGeom prst="rightArrow">
            <a:avLst/>
          </a:prstGeom>
          <a:solidFill>
            <a:srgbClr val="97D7EB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/>
          <p:cNvSpPr txBox="1"/>
          <p:nvPr/>
        </p:nvSpPr>
        <p:spPr>
          <a:xfrm>
            <a:off x="3250121" y="1388395"/>
            <a:ext cx="236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No ionization products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103424" y="1388394"/>
            <a:ext cx="156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Small currents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ccia a destra 15"/>
          <p:cNvSpPr/>
          <p:nvPr/>
        </p:nvSpPr>
        <p:spPr>
          <a:xfrm>
            <a:off x="5308317" y="1619226"/>
            <a:ext cx="610881" cy="335166"/>
          </a:xfrm>
          <a:prstGeom prst="rightArrow">
            <a:avLst/>
          </a:prstGeom>
          <a:solidFill>
            <a:srgbClr val="97D7EB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/>
          <p:cNvSpPr/>
          <p:nvPr/>
        </p:nvSpPr>
        <p:spPr>
          <a:xfrm>
            <a:off x="15239" y="2102595"/>
            <a:ext cx="1396955" cy="716805"/>
          </a:xfrm>
          <a:prstGeom prst="rect">
            <a:avLst/>
          </a:prstGeom>
          <a:noFill/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nettore 1 24"/>
          <p:cNvCxnSpPr/>
          <p:nvPr/>
        </p:nvCxnSpPr>
        <p:spPr>
          <a:xfrm>
            <a:off x="1408384" y="2114758"/>
            <a:ext cx="5348248" cy="176584"/>
          </a:xfrm>
          <a:prstGeom prst="lin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1408384" y="2819400"/>
            <a:ext cx="5348248" cy="1703605"/>
          </a:xfrm>
          <a:prstGeom prst="lin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6756632" y="2291341"/>
            <a:ext cx="2334028" cy="2231664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55" y="2309173"/>
            <a:ext cx="2153581" cy="2196000"/>
          </a:xfrm>
          <a:prstGeom prst="rect">
            <a:avLst/>
          </a:prstGeom>
        </p:spPr>
      </p:pic>
      <p:sp>
        <p:nvSpPr>
          <p:cNvPr id="47" name="CasellaDiTesto 46"/>
          <p:cNvSpPr txBox="1"/>
          <p:nvPr/>
        </p:nvSpPr>
        <p:spPr>
          <a:xfrm>
            <a:off x="222250" y="868916"/>
            <a:ext cx="228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Higher Voltage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8" name="Freccia a destra 47"/>
          <p:cNvSpPr/>
          <p:nvPr/>
        </p:nvSpPr>
        <p:spPr>
          <a:xfrm>
            <a:off x="2502577" y="932165"/>
            <a:ext cx="610881" cy="335166"/>
          </a:xfrm>
          <a:prstGeom prst="rightArrow">
            <a:avLst/>
          </a:prstGeom>
          <a:solidFill>
            <a:srgbClr val="97D7EB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CasellaDiTesto 48"/>
          <p:cNvSpPr txBox="1"/>
          <p:nvPr/>
        </p:nvSpPr>
        <p:spPr>
          <a:xfrm>
            <a:off x="3250121" y="868916"/>
            <a:ext cx="1684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Higher gain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FEADA79-1401-4B4E-A713-BC868201DF5A}" type="datetime1">
              <a:rPr lang="en-US" smtClean="0"/>
              <a:t>10/8/2022</a:t>
            </a:fld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Giovanni Celotto |Final Term Presentation</a:t>
            </a:r>
            <a:endParaRPr lang="en-US" b="1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What’s the problem? 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0376" y="1388853"/>
            <a:ext cx="236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Measurement with no sources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Freccia a destra 11"/>
          <p:cNvSpPr/>
          <p:nvPr/>
        </p:nvSpPr>
        <p:spPr>
          <a:xfrm>
            <a:off x="2502576" y="1632148"/>
            <a:ext cx="610881" cy="335166"/>
          </a:xfrm>
          <a:prstGeom prst="rightArrow">
            <a:avLst/>
          </a:prstGeom>
          <a:solidFill>
            <a:srgbClr val="97D7EB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/>
          <p:cNvSpPr txBox="1"/>
          <p:nvPr/>
        </p:nvSpPr>
        <p:spPr>
          <a:xfrm>
            <a:off x="3250121" y="1388395"/>
            <a:ext cx="236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No ionization products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103424" y="1388394"/>
            <a:ext cx="156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Small currents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ccia a destra 15"/>
          <p:cNvSpPr/>
          <p:nvPr/>
        </p:nvSpPr>
        <p:spPr>
          <a:xfrm>
            <a:off x="5308317" y="1619226"/>
            <a:ext cx="610881" cy="335166"/>
          </a:xfrm>
          <a:prstGeom prst="rightArrow">
            <a:avLst/>
          </a:prstGeom>
          <a:solidFill>
            <a:srgbClr val="97D7EB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9" y="2169308"/>
            <a:ext cx="8026076" cy="4102319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222250" y="868916"/>
            <a:ext cx="228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Higher Voltage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" name="Freccia a destra 21"/>
          <p:cNvSpPr/>
          <p:nvPr/>
        </p:nvSpPr>
        <p:spPr>
          <a:xfrm>
            <a:off x="2502577" y="932165"/>
            <a:ext cx="610881" cy="335166"/>
          </a:xfrm>
          <a:prstGeom prst="rightArrow">
            <a:avLst/>
          </a:prstGeom>
          <a:solidFill>
            <a:srgbClr val="97D7EB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asellaDiTesto 22"/>
          <p:cNvSpPr txBox="1"/>
          <p:nvPr/>
        </p:nvSpPr>
        <p:spPr>
          <a:xfrm>
            <a:off x="3250121" y="868916"/>
            <a:ext cx="1684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Higher gain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 standard2" id="{DD8993C7-F14F-4670-861E-FD52FA5A0437}" vid="{D156D49D-7887-4BE3-A697-7522D87904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standard2</Template>
  <TotalTime>5574</TotalTime>
  <Words>1072</Words>
  <Application>Microsoft Office PowerPoint</Application>
  <PresentationFormat>Presentazione su schermo (4:3)</PresentationFormat>
  <Paragraphs>335</Paragraphs>
  <Slides>34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Calibri</vt:lpstr>
      <vt:lpstr>Cambria Math</vt:lpstr>
      <vt:lpstr>Geneva</vt:lpstr>
      <vt:lpstr>Helvetica</vt:lpstr>
      <vt:lpstr>Helvetica Neue</vt:lpstr>
      <vt:lpstr>Fermilab_PPT_090815</vt:lpstr>
      <vt:lpstr>Presentazione standard di PowerPoint</vt:lpstr>
      <vt:lpstr>Overview</vt:lpstr>
      <vt:lpstr>Mu2e Experiment</vt:lpstr>
      <vt:lpstr>Mu2e Tracker</vt:lpstr>
      <vt:lpstr>Mu2e Tracker’s panel</vt:lpstr>
      <vt:lpstr>Mu2e Tracker’s panel</vt:lpstr>
      <vt:lpstr>What’s the problem? </vt:lpstr>
      <vt:lpstr>What’s the problem? </vt:lpstr>
      <vt:lpstr>What’s the problem? </vt:lpstr>
      <vt:lpstr> The Experimental Apparatus</vt:lpstr>
      <vt:lpstr>Presentazione standard di PowerPoint</vt:lpstr>
      <vt:lpstr>Presentazione standard di PowerPoint</vt:lpstr>
      <vt:lpstr>New data</vt:lpstr>
      <vt:lpstr>Currents before the water</vt:lpstr>
      <vt:lpstr>Old Data vs New Data before flushing water</vt:lpstr>
      <vt:lpstr>Old Data vs New Data before flushing water</vt:lpstr>
      <vt:lpstr>Effect of the water</vt:lpstr>
      <vt:lpstr>Effect of the water</vt:lpstr>
      <vt:lpstr>Effect of the water</vt:lpstr>
      <vt:lpstr>Daily oscillations</vt:lpstr>
      <vt:lpstr>Why 20% of humidity in the panel?</vt:lpstr>
      <vt:lpstr>Why 20% of humidity in the panel?</vt:lpstr>
      <vt:lpstr>Why 20% of humidity in the panel?</vt:lpstr>
      <vt:lpstr>Why 20% of humidity in the panel?</vt:lpstr>
      <vt:lpstr>Why 20% of humidity in the panel?</vt:lpstr>
      <vt:lpstr>15-min period oscillations</vt:lpstr>
      <vt:lpstr>Conclusions</vt:lpstr>
      <vt:lpstr>Conclusions</vt:lpstr>
      <vt:lpstr>Conclusions</vt:lpstr>
      <vt:lpstr>Thank you for your attention</vt:lpstr>
      <vt:lpstr>Calibration of the humidity sensor</vt:lpstr>
      <vt:lpstr>Pedestal Measurement</vt:lpstr>
      <vt:lpstr>Environmental conditions</vt:lpstr>
      <vt:lpstr>Environmental conditions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cel8giovanni@gmail.com</dc:creator>
  <cp:lastModifiedBy>cel8giovanni@gmail.com</cp:lastModifiedBy>
  <cp:revision>202</cp:revision>
  <cp:lastPrinted>2014-01-20T19:40:21Z</cp:lastPrinted>
  <dcterms:created xsi:type="dcterms:W3CDTF">2022-08-22T16:01:37Z</dcterms:created>
  <dcterms:modified xsi:type="dcterms:W3CDTF">2022-10-08T07:39:21Z</dcterms:modified>
</cp:coreProperties>
</file>