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6" r:id="rId3"/>
    <p:sldId id="267" r:id="rId4"/>
    <p:sldId id="268" r:id="rId5"/>
    <p:sldId id="269" r:id="rId6"/>
    <p:sldId id="270" r:id="rId7"/>
    <p:sldId id="260" r:id="rId8"/>
    <p:sldId id="262" r:id="rId9"/>
    <p:sldId id="265" r:id="rId10"/>
    <p:sldId id="264" r:id="rId11"/>
  </p:sldIdLst>
  <p:sldSz cx="12192000" cy="6858000"/>
  <p:notesSz cx="6858000" cy="9144000"/>
  <p:defaultText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4674"/>
  </p:normalViewPr>
  <p:slideViewPr>
    <p:cSldViewPr snapToGrid="0" snapToObjects="1">
      <p:cViewPr>
        <p:scale>
          <a:sx n="131" d="100"/>
          <a:sy n="131" d="100"/>
        </p:scale>
        <p:origin x="10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227757-0075-DE44-8936-6D87A5BF96E3}" type="datetimeFigureOut">
              <a:rPr lang="en-IT" smtClean="0"/>
              <a:t>21/03/23</a:t>
            </a:fld>
            <a:endParaRPr lang="en-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9BDF87-541E-FA4D-B6DA-7C3EB53F7998}" type="slidenum">
              <a:rPr lang="en-IT" smtClean="0"/>
              <a:t>‹#›</a:t>
            </a:fld>
            <a:endParaRPr lang="en-IT"/>
          </a:p>
        </p:txBody>
      </p:sp>
    </p:spTree>
    <p:extLst>
      <p:ext uri="{BB962C8B-B14F-4D97-AF65-F5344CB8AC3E}">
        <p14:creationId xmlns:p14="http://schemas.microsoft.com/office/powerpoint/2010/main" val="1597257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DCAE0-BE90-C559-C4F0-E4910578FD6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IT"/>
          </a:p>
        </p:txBody>
      </p:sp>
      <p:sp>
        <p:nvSpPr>
          <p:cNvPr id="3" name="Subtitle 2">
            <a:extLst>
              <a:ext uri="{FF2B5EF4-FFF2-40B4-BE49-F238E27FC236}">
                <a16:creationId xmlns:a16="http://schemas.microsoft.com/office/drawing/2014/main" id="{276FBE07-A4A9-BE02-7610-A59F8F72E3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IT"/>
          </a:p>
        </p:txBody>
      </p:sp>
      <p:sp>
        <p:nvSpPr>
          <p:cNvPr id="4" name="Date Placeholder 3">
            <a:extLst>
              <a:ext uri="{FF2B5EF4-FFF2-40B4-BE49-F238E27FC236}">
                <a16:creationId xmlns:a16="http://schemas.microsoft.com/office/drawing/2014/main" id="{15D6EB34-22E5-C0C2-3007-D71B3E9EB503}"/>
              </a:ext>
            </a:extLst>
          </p:cNvPr>
          <p:cNvSpPr>
            <a:spLocks noGrp="1"/>
          </p:cNvSpPr>
          <p:nvPr>
            <p:ph type="dt" sz="half" idx="10"/>
          </p:nvPr>
        </p:nvSpPr>
        <p:spPr/>
        <p:txBody>
          <a:bodyPr/>
          <a:lstStyle/>
          <a:p>
            <a:r>
              <a:rPr lang="it-IT"/>
              <a:t>20220908</a:t>
            </a:r>
            <a:endParaRPr lang="en-IT"/>
          </a:p>
        </p:txBody>
      </p:sp>
      <p:sp>
        <p:nvSpPr>
          <p:cNvPr id="5" name="Footer Placeholder 4">
            <a:extLst>
              <a:ext uri="{FF2B5EF4-FFF2-40B4-BE49-F238E27FC236}">
                <a16:creationId xmlns:a16="http://schemas.microsoft.com/office/drawing/2014/main" id="{BABE4ECE-F8E0-8BEA-C531-68B807EB5B87}"/>
              </a:ext>
            </a:extLst>
          </p:cNvPr>
          <p:cNvSpPr>
            <a:spLocks noGrp="1"/>
          </p:cNvSpPr>
          <p:nvPr>
            <p:ph type="ftr" sz="quarter" idx="11"/>
          </p:nvPr>
        </p:nvSpPr>
        <p:spPr/>
        <p:txBody>
          <a:bodyPr/>
          <a:lstStyle/>
          <a:p>
            <a:r>
              <a:rPr lang="en-GB"/>
              <a:t>stefano, anna grazia, mario Intro 20230321</a:t>
            </a:r>
            <a:endParaRPr lang="en-IT"/>
          </a:p>
        </p:txBody>
      </p:sp>
      <p:sp>
        <p:nvSpPr>
          <p:cNvPr id="6" name="Slide Number Placeholder 5">
            <a:extLst>
              <a:ext uri="{FF2B5EF4-FFF2-40B4-BE49-F238E27FC236}">
                <a16:creationId xmlns:a16="http://schemas.microsoft.com/office/drawing/2014/main" id="{BBDFFDEE-0F86-B7E5-C79A-E8F67B8EA765}"/>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2151485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0458-3972-0585-5751-73F0D32404E5}"/>
              </a:ext>
            </a:extLst>
          </p:cNvPr>
          <p:cNvSpPr>
            <a:spLocks noGrp="1"/>
          </p:cNvSpPr>
          <p:nvPr>
            <p:ph type="title"/>
          </p:nvPr>
        </p:nvSpPr>
        <p:spPr/>
        <p:txBody>
          <a:bodyPr/>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341ACE33-4589-084B-FDF2-096441D9636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239CF8F6-B08A-3073-AB91-B4DC9A77D36E}"/>
              </a:ext>
            </a:extLst>
          </p:cNvPr>
          <p:cNvSpPr>
            <a:spLocks noGrp="1"/>
          </p:cNvSpPr>
          <p:nvPr>
            <p:ph type="dt" sz="half" idx="10"/>
          </p:nvPr>
        </p:nvSpPr>
        <p:spPr/>
        <p:txBody>
          <a:bodyPr/>
          <a:lstStyle/>
          <a:p>
            <a:r>
              <a:rPr lang="it-IT"/>
              <a:t>20220908</a:t>
            </a:r>
            <a:endParaRPr lang="en-IT"/>
          </a:p>
        </p:txBody>
      </p:sp>
      <p:sp>
        <p:nvSpPr>
          <p:cNvPr id="5" name="Footer Placeholder 4">
            <a:extLst>
              <a:ext uri="{FF2B5EF4-FFF2-40B4-BE49-F238E27FC236}">
                <a16:creationId xmlns:a16="http://schemas.microsoft.com/office/drawing/2014/main" id="{8374BAD9-1A5A-6BB5-A29A-D8269EFF985B}"/>
              </a:ext>
            </a:extLst>
          </p:cNvPr>
          <p:cNvSpPr>
            <a:spLocks noGrp="1"/>
          </p:cNvSpPr>
          <p:nvPr>
            <p:ph type="ftr" sz="quarter" idx="11"/>
          </p:nvPr>
        </p:nvSpPr>
        <p:spPr/>
        <p:txBody>
          <a:bodyPr/>
          <a:lstStyle/>
          <a:p>
            <a:r>
              <a:rPr lang="en-GB"/>
              <a:t>stefano, anna grazia, mario Intro 20230321</a:t>
            </a:r>
            <a:endParaRPr lang="en-IT"/>
          </a:p>
        </p:txBody>
      </p:sp>
      <p:sp>
        <p:nvSpPr>
          <p:cNvPr id="6" name="Slide Number Placeholder 5">
            <a:extLst>
              <a:ext uri="{FF2B5EF4-FFF2-40B4-BE49-F238E27FC236}">
                <a16:creationId xmlns:a16="http://schemas.microsoft.com/office/drawing/2014/main" id="{173C6670-E034-0668-C18E-79E436ADBFC2}"/>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47584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733965-611A-9059-0A66-95E70AD95F6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EF186E3C-AFC5-5500-BCBF-BCED341E222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834CE160-BB6B-AF26-217C-4BF7C7CD55B5}"/>
              </a:ext>
            </a:extLst>
          </p:cNvPr>
          <p:cNvSpPr>
            <a:spLocks noGrp="1"/>
          </p:cNvSpPr>
          <p:nvPr>
            <p:ph type="dt" sz="half" idx="10"/>
          </p:nvPr>
        </p:nvSpPr>
        <p:spPr/>
        <p:txBody>
          <a:bodyPr/>
          <a:lstStyle/>
          <a:p>
            <a:r>
              <a:rPr lang="it-IT"/>
              <a:t>20220908</a:t>
            </a:r>
            <a:endParaRPr lang="en-IT"/>
          </a:p>
        </p:txBody>
      </p:sp>
      <p:sp>
        <p:nvSpPr>
          <p:cNvPr id="5" name="Footer Placeholder 4">
            <a:extLst>
              <a:ext uri="{FF2B5EF4-FFF2-40B4-BE49-F238E27FC236}">
                <a16:creationId xmlns:a16="http://schemas.microsoft.com/office/drawing/2014/main" id="{AA439E90-BF2B-7200-9AEE-3C41F3EFB189}"/>
              </a:ext>
            </a:extLst>
          </p:cNvPr>
          <p:cNvSpPr>
            <a:spLocks noGrp="1"/>
          </p:cNvSpPr>
          <p:nvPr>
            <p:ph type="ftr" sz="quarter" idx="11"/>
          </p:nvPr>
        </p:nvSpPr>
        <p:spPr/>
        <p:txBody>
          <a:bodyPr/>
          <a:lstStyle/>
          <a:p>
            <a:r>
              <a:rPr lang="en-GB"/>
              <a:t>stefano, anna grazia, mario Intro 20230321</a:t>
            </a:r>
            <a:endParaRPr lang="en-IT"/>
          </a:p>
        </p:txBody>
      </p:sp>
      <p:sp>
        <p:nvSpPr>
          <p:cNvPr id="6" name="Slide Number Placeholder 5">
            <a:extLst>
              <a:ext uri="{FF2B5EF4-FFF2-40B4-BE49-F238E27FC236}">
                <a16:creationId xmlns:a16="http://schemas.microsoft.com/office/drawing/2014/main" id="{1ED89FC5-BF74-55B1-3688-9FAB6A0B1430}"/>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3742080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144DC-A0C4-160D-D24C-7E95364949E1}"/>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A03FBFF4-87E4-4422-6D60-65037D42150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7F87E696-DB54-A6A5-2FF2-E844BA9DCA2D}"/>
              </a:ext>
            </a:extLst>
          </p:cNvPr>
          <p:cNvSpPr>
            <a:spLocks noGrp="1"/>
          </p:cNvSpPr>
          <p:nvPr>
            <p:ph type="dt" sz="half" idx="10"/>
          </p:nvPr>
        </p:nvSpPr>
        <p:spPr/>
        <p:txBody>
          <a:bodyPr/>
          <a:lstStyle/>
          <a:p>
            <a:r>
              <a:rPr lang="it-IT"/>
              <a:t>20220908</a:t>
            </a:r>
            <a:endParaRPr lang="en-IT"/>
          </a:p>
        </p:txBody>
      </p:sp>
      <p:sp>
        <p:nvSpPr>
          <p:cNvPr id="5" name="Footer Placeholder 4">
            <a:extLst>
              <a:ext uri="{FF2B5EF4-FFF2-40B4-BE49-F238E27FC236}">
                <a16:creationId xmlns:a16="http://schemas.microsoft.com/office/drawing/2014/main" id="{CBEBAB61-0BBC-DD8E-35AF-5C3A036D755D}"/>
              </a:ext>
            </a:extLst>
          </p:cNvPr>
          <p:cNvSpPr>
            <a:spLocks noGrp="1"/>
          </p:cNvSpPr>
          <p:nvPr>
            <p:ph type="ftr" sz="quarter" idx="11"/>
          </p:nvPr>
        </p:nvSpPr>
        <p:spPr/>
        <p:txBody>
          <a:bodyPr/>
          <a:lstStyle/>
          <a:p>
            <a:r>
              <a:rPr lang="en-GB"/>
              <a:t>stefano, anna grazia, mario Intro 20230321</a:t>
            </a:r>
            <a:endParaRPr lang="en-IT"/>
          </a:p>
        </p:txBody>
      </p:sp>
      <p:sp>
        <p:nvSpPr>
          <p:cNvPr id="6" name="Slide Number Placeholder 5">
            <a:extLst>
              <a:ext uri="{FF2B5EF4-FFF2-40B4-BE49-F238E27FC236}">
                <a16:creationId xmlns:a16="http://schemas.microsoft.com/office/drawing/2014/main" id="{D3547B0A-5468-FE64-F820-E0580719CFDC}"/>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171366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4F968-0C8E-2BA0-3468-650E09B44D2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IT"/>
          </a:p>
        </p:txBody>
      </p:sp>
      <p:sp>
        <p:nvSpPr>
          <p:cNvPr id="3" name="Text Placeholder 2">
            <a:extLst>
              <a:ext uri="{FF2B5EF4-FFF2-40B4-BE49-F238E27FC236}">
                <a16:creationId xmlns:a16="http://schemas.microsoft.com/office/drawing/2014/main" id="{3E61BD35-1D55-7D1B-1C09-F622A705BE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A5EAB42-F4C5-A7FB-9CBD-4E3055812C7C}"/>
              </a:ext>
            </a:extLst>
          </p:cNvPr>
          <p:cNvSpPr>
            <a:spLocks noGrp="1"/>
          </p:cNvSpPr>
          <p:nvPr>
            <p:ph type="dt" sz="half" idx="10"/>
          </p:nvPr>
        </p:nvSpPr>
        <p:spPr/>
        <p:txBody>
          <a:bodyPr/>
          <a:lstStyle/>
          <a:p>
            <a:r>
              <a:rPr lang="it-IT"/>
              <a:t>20220908</a:t>
            </a:r>
            <a:endParaRPr lang="en-IT"/>
          </a:p>
        </p:txBody>
      </p:sp>
      <p:sp>
        <p:nvSpPr>
          <p:cNvPr id="5" name="Footer Placeholder 4">
            <a:extLst>
              <a:ext uri="{FF2B5EF4-FFF2-40B4-BE49-F238E27FC236}">
                <a16:creationId xmlns:a16="http://schemas.microsoft.com/office/drawing/2014/main" id="{14F1A2F4-D93E-4FE5-4338-BDF3C0446CEA}"/>
              </a:ext>
            </a:extLst>
          </p:cNvPr>
          <p:cNvSpPr>
            <a:spLocks noGrp="1"/>
          </p:cNvSpPr>
          <p:nvPr>
            <p:ph type="ftr" sz="quarter" idx="11"/>
          </p:nvPr>
        </p:nvSpPr>
        <p:spPr/>
        <p:txBody>
          <a:bodyPr/>
          <a:lstStyle/>
          <a:p>
            <a:r>
              <a:rPr lang="en-GB"/>
              <a:t>stefano, anna grazia, mario Intro 20230321</a:t>
            </a:r>
            <a:endParaRPr lang="en-IT"/>
          </a:p>
        </p:txBody>
      </p:sp>
      <p:sp>
        <p:nvSpPr>
          <p:cNvPr id="6" name="Slide Number Placeholder 5">
            <a:extLst>
              <a:ext uri="{FF2B5EF4-FFF2-40B4-BE49-F238E27FC236}">
                <a16:creationId xmlns:a16="http://schemas.microsoft.com/office/drawing/2014/main" id="{F59605C4-76C8-D1FA-9193-1360D38EE567}"/>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108993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E9D48-E16E-A5E3-D7BC-57699DDBCDD9}"/>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9DD5ABAD-BCFE-EC9D-6264-EEBB6800C74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Content Placeholder 3">
            <a:extLst>
              <a:ext uri="{FF2B5EF4-FFF2-40B4-BE49-F238E27FC236}">
                <a16:creationId xmlns:a16="http://schemas.microsoft.com/office/drawing/2014/main" id="{02E68FD1-3616-EC5B-3521-BE1088C5901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Date Placeholder 4">
            <a:extLst>
              <a:ext uri="{FF2B5EF4-FFF2-40B4-BE49-F238E27FC236}">
                <a16:creationId xmlns:a16="http://schemas.microsoft.com/office/drawing/2014/main" id="{DF3F9078-88FA-6824-EFF4-504790175026}"/>
              </a:ext>
            </a:extLst>
          </p:cNvPr>
          <p:cNvSpPr>
            <a:spLocks noGrp="1"/>
          </p:cNvSpPr>
          <p:nvPr>
            <p:ph type="dt" sz="half" idx="10"/>
          </p:nvPr>
        </p:nvSpPr>
        <p:spPr/>
        <p:txBody>
          <a:bodyPr/>
          <a:lstStyle/>
          <a:p>
            <a:r>
              <a:rPr lang="it-IT"/>
              <a:t>20220908</a:t>
            </a:r>
            <a:endParaRPr lang="en-IT"/>
          </a:p>
        </p:txBody>
      </p:sp>
      <p:sp>
        <p:nvSpPr>
          <p:cNvPr id="6" name="Footer Placeholder 5">
            <a:extLst>
              <a:ext uri="{FF2B5EF4-FFF2-40B4-BE49-F238E27FC236}">
                <a16:creationId xmlns:a16="http://schemas.microsoft.com/office/drawing/2014/main" id="{5D461239-E2B2-F10E-AEEC-AC5F2EDD2E27}"/>
              </a:ext>
            </a:extLst>
          </p:cNvPr>
          <p:cNvSpPr>
            <a:spLocks noGrp="1"/>
          </p:cNvSpPr>
          <p:nvPr>
            <p:ph type="ftr" sz="quarter" idx="11"/>
          </p:nvPr>
        </p:nvSpPr>
        <p:spPr/>
        <p:txBody>
          <a:bodyPr/>
          <a:lstStyle/>
          <a:p>
            <a:r>
              <a:rPr lang="en-GB"/>
              <a:t>stefano, anna grazia, mario Intro 20230321</a:t>
            </a:r>
            <a:endParaRPr lang="en-IT"/>
          </a:p>
        </p:txBody>
      </p:sp>
      <p:sp>
        <p:nvSpPr>
          <p:cNvPr id="7" name="Slide Number Placeholder 6">
            <a:extLst>
              <a:ext uri="{FF2B5EF4-FFF2-40B4-BE49-F238E27FC236}">
                <a16:creationId xmlns:a16="http://schemas.microsoft.com/office/drawing/2014/main" id="{E29F4560-F038-D14E-B91D-6C966870F210}"/>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3452746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E0D39-0305-5C77-A026-10C3742C82E5}"/>
              </a:ext>
            </a:extLst>
          </p:cNvPr>
          <p:cNvSpPr>
            <a:spLocks noGrp="1"/>
          </p:cNvSpPr>
          <p:nvPr>
            <p:ph type="title"/>
          </p:nvPr>
        </p:nvSpPr>
        <p:spPr>
          <a:xfrm>
            <a:off x="839788" y="365125"/>
            <a:ext cx="10515600" cy="1325563"/>
          </a:xfrm>
        </p:spPr>
        <p:txBody>
          <a:bodyPr/>
          <a:lstStyle/>
          <a:p>
            <a:r>
              <a:rPr lang="en-GB"/>
              <a:t>Click to edit Master title style</a:t>
            </a:r>
            <a:endParaRPr lang="en-IT"/>
          </a:p>
        </p:txBody>
      </p:sp>
      <p:sp>
        <p:nvSpPr>
          <p:cNvPr id="3" name="Text Placeholder 2">
            <a:extLst>
              <a:ext uri="{FF2B5EF4-FFF2-40B4-BE49-F238E27FC236}">
                <a16:creationId xmlns:a16="http://schemas.microsoft.com/office/drawing/2014/main" id="{CF5BA87E-CD1F-4522-C81E-F0D01551D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84E7AFA-1095-2F5A-1DA3-C04AF1356C3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Text Placeholder 4">
            <a:extLst>
              <a:ext uri="{FF2B5EF4-FFF2-40B4-BE49-F238E27FC236}">
                <a16:creationId xmlns:a16="http://schemas.microsoft.com/office/drawing/2014/main" id="{49D423D7-784F-BC54-942F-E4C96F131F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2E09825-32A2-A9CC-8B6C-B89F19A77EE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7" name="Date Placeholder 6">
            <a:extLst>
              <a:ext uri="{FF2B5EF4-FFF2-40B4-BE49-F238E27FC236}">
                <a16:creationId xmlns:a16="http://schemas.microsoft.com/office/drawing/2014/main" id="{0D93B19E-DAFE-79F4-251A-1C5BD7FB87F7}"/>
              </a:ext>
            </a:extLst>
          </p:cNvPr>
          <p:cNvSpPr>
            <a:spLocks noGrp="1"/>
          </p:cNvSpPr>
          <p:nvPr>
            <p:ph type="dt" sz="half" idx="10"/>
          </p:nvPr>
        </p:nvSpPr>
        <p:spPr/>
        <p:txBody>
          <a:bodyPr/>
          <a:lstStyle/>
          <a:p>
            <a:r>
              <a:rPr lang="it-IT"/>
              <a:t>20220908</a:t>
            </a:r>
            <a:endParaRPr lang="en-IT"/>
          </a:p>
        </p:txBody>
      </p:sp>
      <p:sp>
        <p:nvSpPr>
          <p:cNvPr id="8" name="Footer Placeholder 7">
            <a:extLst>
              <a:ext uri="{FF2B5EF4-FFF2-40B4-BE49-F238E27FC236}">
                <a16:creationId xmlns:a16="http://schemas.microsoft.com/office/drawing/2014/main" id="{34D79A54-AB88-9E7D-F7AA-0DA34B33F18F}"/>
              </a:ext>
            </a:extLst>
          </p:cNvPr>
          <p:cNvSpPr>
            <a:spLocks noGrp="1"/>
          </p:cNvSpPr>
          <p:nvPr>
            <p:ph type="ftr" sz="quarter" idx="11"/>
          </p:nvPr>
        </p:nvSpPr>
        <p:spPr/>
        <p:txBody>
          <a:bodyPr/>
          <a:lstStyle/>
          <a:p>
            <a:r>
              <a:rPr lang="en-GB"/>
              <a:t>stefano, anna grazia, mario Intro 20230321</a:t>
            </a:r>
            <a:endParaRPr lang="en-IT"/>
          </a:p>
        </p:txBody>
      </p:sp>
      <p:sp>
        <p:nvSpPr>
          <p:cNvPr id="9" name="Slide Number Placeholder 8">
            <a:extLst>
              <a:ext uri="{FF2B5EF4-FFF2-40B4-BE49-F238E27FC236}">
                <a16:creationId xmlns:a16="http://schemas.microsoft.com/office/drawing/2014/main" id="{AFC76FB7-DEFB-8D5D-875F-9F2DFD63E611}"/>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2873790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0499D-41DD-923B-2ADD-61654981EEE3}"/>
              </a:ext>
            </a:extLst>
          </p:cNvPr>
          <p:cNvSpPr>
            <a:spLocks noGrp="1"/>
          </p:cNvSpPr>
          <p:nvPr>
            <p:ph type="title"/>
          </p:nvPr>
        </p:nvSpPr>
        <p:spPr/>
        <p:txBody>
          <a:bodyPr/>
          <a:lstStyle/>
          <a:p>
            <a:r>
              <a:rPr lang="en-GB"/>
              <a:t>Click to edit Master title style</a:t>
            </a:r>
            <a:endParaRPr lang="en-IT"/>
          </a:p>
        </p:txBody>
      </p:sp>
      <p:sp>
        <p:nvSpPr>
          <p:cNvPr id="3" name="Date Placeholder 2">
            <a:extLst>
              <a:ext uri="{FF2B5EF4-FFF2-40B4-BE49-F238E27FC236}">
                <a16:creationId xmlns:a16="http://schemas.microsoft.com/office/drawing/2014/main" id="{4D9CEB3D-656B-19DD-AEEA-81C970841433}"/>
              </a:ext>
            </a:extLst>
          </p:cNvPr>
          <p:cNvSpPr>
            <a:spLocks noGrp="1"/>
          </p:cNvSpPr>
          <p:nvPr>
            <p:ph type="dt" sz="half" idx="10"/>
          </p:nvPr>
        </p:nvSpPr>
        <p:spPr/>
        <p:txBody>
          <a:bodyPr/>
          <a:lstStyle/>
          <a:p>
            <a:r>
              <a:rPr lang="it-IT"/>
              <a:t>20220908</a:t>
            </a:r>
            <a:endParaRPr lang="en-IT"/>
          </a:p>
        </p:txBody>
      </p:sp>
      <p:sp>
        <p:nvSpPr>
          <p:cNvPr id="4" name="Footer Placeholder 3">
            <a:extLst>
              <a:ext uri="{FF2B5EF4-FFF2-40B4-BE49-F238E27FC236}">
                <a16:creationId xmlns:a16="http://schemas.microsoft.com/office/drawing/2014/main" id="{F12AB2AA-F4F7-D3F9-3905-01D16DAF748F}"/>
              </a:ext>
            </a:extLst>
          </p:cNvPr>
          <p:cNvSpPr>
            <a:spLocks noGrp="1"/>
          </p:cNvSpPr>
          <p:nvPr>
            <p:ph type="ftr" sz="quarter" idx="11"/>
          </p:nvPr>
        </p:nvSpPr>
        <p:spPr/>
        <p:txBody>
          <a:bodyPr/>
          <a:lstStyle/>
          <a:p>
            <a:r>
              <a:rPr lang="en-GB"/>
              <a:t>stefano, anna grazia, mario Intro 20230321</a:t>
            </a:r>
            <a:endParaRPr lang="en-IT"/>
          </a:p>
        </p:txBody>
      </p:sp>
      <p:sp>
        <p:nvSpPr>
          <p:cNvPr id="5" name="Slide Number Placeholder 4">
            <a:extLst>
              <a:ext uri="{FF2B5EF4-FFF2-40B4-BE49-F238E27FC236}">
                <a16:creationId xmlns:a16="http://schemas.microsoft.com/office/drawing/2014/main" id="{FDC7714A-E719-A380-9752-00767F359E62}"/>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1060040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EE0A66-9167-FF84-1444-580B20E21888}"/>
              </a:ext>
            </a:extLst>
          </p:cNvPr>
          <p:cNvSpPr>
            <a:spLocks noGrp="1"/>
          </p:cNvSpPr>
          <p:nvPr>
            <p:ph type="dt" sz="half" idx="10"/>
          </p:nvPr>
        </p:nvSpPr>
        <p:spPr/>
        <p:txBody>
          <a:bodyPr/>
          <a:lstStyle/>
          <a:p>
            <a:r>
              <a:rPr lang="it-IT"/>
              <a:t>20220908</a:t>
            </a:r>
            <a:endParaRPr lang="en-IT"/>
          </a:p>
        </p:txBody>
      </p:sp>
      <p:sp>
        <p:nvSpPr>
          <p:cNvPr id="3" name="Footer Placeholder 2">
            <a:extLst>
              <a:ext uri="{FF2B5EF4-FFF2-40B4-BE49-F238E27FC236}">
                <a16:creationId xmlns:a16="http://schemas.microsoft.com/office/drawing/2014/main" id="{6026AF01-2837-FA32-C92F-F99FEC445FCD}"/>
              </a:ext>
            </a:extLst>
          </p:cNvPr>
          <p:cNvSpPr>
            <a:spLocks noGrp="1"/>
          </p:cNvSpPr>
          <p:nvPr>
            <p:ph type="ftr" sz="quarter" idx="11"/>
          </p:nvPr>
        </p:nvSpPr>
        <p:spPr/>
        <p:txBody>
          <a:bodyPr/>
          <a:lstStyle/>
          <a:p>
            <a:r>
              <a:rPr lang="en-GB"/>
              <a:t>stefano, anna grazia, mario Intro 20230321</a:t>
            </a:r>
            <a:endParaRPr lang="en-IT"/>
          </a:p>
        </p:txBody>
      </p:sp>
      <p:sp>
        <p:nvSpPr>
          <p:cNvPr id="4" name="Slide Number Placeholder 3">
            <a:extLst>
              <a:ext uri="{FF2B5EF4-FFF2-40B4-BE49-F238E27FC236}">
                <a16:creationId xmlns:a16="http://schemas.microsoft.com/office/drawing/2014/main" id="{7EA2A108-9730-6CFC-B4BC-215555EDE6C1}"/>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4264592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9A082-6670-8088-72A9-41397D51883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Content Placeholder 2">
            <a:extLst>
              <a:ext uri="{FF2B5EF4-FFF2-40B4-BE49-F238E27FC236}">
                <a16:creationId xmlns:a16="http://schemas.microsoft.com/office/drawing/2014/main" id="{10BA2BEC-C320-3E35-8640-4D23639B3C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Text Placeholder 3">
            <a:extLst>
              <a:ext uri="{FF2B5EF4-FFF2-40B4-BE49-F238E27FC236}">
                <a16:creationId xmlns:a16="http://schemas.microsoft.com/office/drawing/2014/main" id="{0491AF6E-028A-1060-ECF9-A2067F0764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C586854-C5D3-F4E5-BA0E-A686A8DC448D}"/>
              </a:ext>
            </a:extLst>
          </p:cNvPr>
          <p:cNvSpPr>
            <a:spLocks noGrp="1"/>
          </p:cNvSpPr>
          <p:nvPr>
            <p:ph type="dt" sz="half" idx="10"/>
          </p:nvPr>
        </p:nvSpPr>
        <p:spPr/>
        <p:txBody>
          <a:bodyPr/>
          <a:lstStyle/>
          <a:p>
            <a:r>
              <a:rPr lang="it-IT"/>
              <a:t>20220908</a:t>
            </a:r>
            <a:endParaRPr lang="en-IT"/>
          </a:p>
        </p:txBody>
      </p:sp>
      <p:sp>
        <p:nvSpPr>
          <p:cNvPr id="6" name="Footer Placeholder 5">
            <a:extLst>
              <a:ext uri="{FF2B5EF4-FFF2-40B4-BE49-F238E27FC236}">
                <a16:creationId xmlns:a16="http://schemas.microsoft.com/office/drawing/2014/main" id="{88DB3545-9E9A-23A0-B620-1A5C35018AAB}"/>
              </a:ext>
            </a:extLst>
          </p:cNvPr>
          <p:cNvSpPr>
            <a:spLocks noGrp="1"/>
          </p:cNvSpPr>
          <p:nvPr>
            <p:ph type="ftr" sz="quarter" idx="11"/>
          </p:nvPr>
        </p:nvSpPr>
        <p:spPr/>
        <p:txBody>
          <a:bodyPr/>
          <a:lstStyle/>
          <a:p>
            <a:r>
              <a:rPr lang="en-GB"/>
              <a:t>stefano, anna grazia, mario Intro 20230321</a:t>
            </a:r>
            <a:endParaRPr lang="en-IT"/>
          </a:p>
        </p:txBody>
      </p:sp>
      <p:sp>
        <p:nvSpPr>
          <p:cNvPr id="7" name="Slide Number Placeholder 6">
            <a:extLst>
              <a:ext uri="{FF2B5EF4-FFF2-40B4-BE49-F238E27FC236}">
                <a16:creationId xmlns:a16="http://schemas.microsoft.com/office/drawing/2014/main" id="{A92A71AA-8E42-3526-5C40-4CBDF5005692}"/>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2947388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5B778-5FC0-D013-CB62-2DE3B0C978A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Picture Placeholder 2">
            <a:extLst>
              <a:ext uri="{FF2B5EF4-FFF2-40B4-BE49-F238E27FC236}">
                <a16:creationId xmlns:a16="http://schemas.microsoft.com/office/drawing/2014/main" id="{F571E41E-9F12-B405-AD2D-4BA488736A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T"/>
          </a:p>
        </p:txBody>
      </p:sp>
      <p:sp>
        <p:nvSpPr>
          <p:cNvPr id="4" name="Text Placeholder 3">
            <a:extLst>
              <a:ext uri="{FF2B5EF4-FFF2-40B4-BE49-F238E27FC236}">
                <a16:creationId xmlns:a16="http://schemas.microsoft.com/office/drawing/2014/main" id="{A22567B4-AF0A-6EEF-2ADB-817047B560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526AF33-C738-2840-575B-EEAA19B39DB2}"/>
              </a:ext>
            </a:extLst>
          </p:cNvPr>
          <p:cNvSpPr>
            <a:spLocks noGrp="1"/>
          </p:cNvSpPr>
          <p:nvPr>
            <p:ph type="dt" sz="half" idx="10"/>
          </p:nvPr>
        </p:nvSpPr>
        <p:spPr/>
        <p:txBody>
          <a:bodyPr/>
          <a:lstStyle/>
          <a:p>
            <a:r>
              <a:rPr lang="it-IT"/>
              <a:t>20220908</a:t>
            </a:r>
            <a:endParaRPr lang="en-IT"/>
          </a:p>
        </p:txBody>
      </p:sp>
      <p:sp>
        <p:nvSpPr>
          <p:cNvPr id="6" name="Footer Placeholder 5">
            <a:extLst>
              <a:ext uri="{FF2B5EF4-FFF2-40B4-BE49-F238E27FC236}">
                <a16:creationId xmlns:a16="http://schemas.microsoft.com/office/drawing/2014/main" id="{CBE1A0F2-859B-78EE-82F2-CBA813DEC5A7}"/>
              </a:ext>
            </a:extLst>
          </p:cNvPr>
          <p:cNvSpPr>
            <a:spLocks noGrp="1"/>
          </p:cNvSpPr>
          <p:nvPr>
            <p:ph type="ftr" sz="quarter" idx="11"/>
          </p:nvPr>
        </p:nvSpPr>
        <p:spPr/>
        <p:txBody>
          <a:bodyPr/>
          <a:lstStyle/>
          <a:p>
            <a:r>
              <a:rPr lang="en-GB"/>
              <a:t>stefano, anna grazia, mario Intro 20230321</a:t>
            </a:r>
            <a:endParaRPr lang="en-IT"/>
          </a:p>
        </p:txBody>
      </p:sp>
      <p:sp>
        <p:nvSpPr>
          <p:cNvPr id="7" name="Slide Number Placeholder 6">
            <a:extLst>
              <a:ext uri="{FF2B5EF4-FFF2-40B4-BE49-F238E27FC236}">
                <a16:creationId xmlns:a16="http://schemas.microsoft.com/office/drawing/2014/main" id="{AFD26E56-DCCB-609B-CEAB-5C374E816AF3}"/>
              </a:ext>
            </a:extLst>
          </p:cNvPr>
          <p:cNvSpPr>
            <a:spLocks noGrp="1"/>
          </p:cNvSpPr>
          <p:nvPr>
            <p:ph type="sldNum" sz="quarter" idx="12"/>
          </p:nvPr>
        </p:nvSpPr>
        <p:spPr/>
        <p:txBody>
          <a:bodyPr/>
          <a:lstStyle/>
          <a:p>
            <a:fld id="{2EFD5E31-190B-B344-9941-225F48E8ADC2}" type="slidenum">
              <a:rPr lang="en-IT" smtClean="0"/>
              <a:t>‹#›</a:t>
            </a:fld>
            <a:endParaRPr lang="en-IT"/>
          </a:p>
        </p:txBody>
      </p:sp>
    </p:spTree>
    <p:extLst>
      <p:ext uri="{BB962C8B-B14F-4D97-AF65-F5344CB8AC3E}">
        <p14:creationId xmlns:p14="http://schemas.microsoft.com/office/powerpoint/2010/main" val="2896839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76A619-B1C1-9A60-8320-CD4B3FE5C8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IT"/>
          </a:p>
        </p:txBody>
      </p:sp>
      <p:sp>
        <p:nvSpPr>
          <p:cNvPr id="3" name="Text Placeholder 2">
            <a:extLst>
              <a:ext uri="{FF2B5EF4-FFF2-40B4-BE49-F238E27FC236}">
                <a16:creationId xmlns:a16="http://schemas.microsoft.com/office/drawing/2014/main" id="{021D00DE-7445-D42B-DF09-2E202A63AA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3171F35E-E405-72AC-F451-BA50460313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a:t>20220908</a:t>
            </a:r>
            <a:endParaRPr lang="en-IT"/>
          </a:p>
        </p:txBody>
      </p:sp>
      <p:sp>
        <p:nvSpPr>
          <p:cNvPr id="5" name="Footer Placeholder 4">
            <a:extLst>
              <a:ext uri="{FF2B5EF4-FFF2-40B4-BE49-F238E27FC236}">
                <a16:creationId xmlns:a16="http://schemas.microsoft.com/office/drawing/2014/main" id="{5AFE5441-B998-AF23-1465-6FFD647D26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stefano, anna grazia, mario Intro 20230321</a:t>
            </a:r>
            <a:endParaRPr lang="en-IT"/>
          </a:p>
        </p:txBody>
      </p:sp>
      <p:sp>
        <p:nvSpPr>
          <p:cNvPr id="6" name="Slide Number Placeholder 5">
            <a:extLst>
              <a:ext uri="{FF2B5EF4-FFF2-40B4-BE49-F238E27FC236}">
                <a16:creationId xmlns:a16="http://schemas.microsoft.com/office/drawing/2014/main" id="{4753A103-A1A8-889D-7CC7-A06A47AC43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FD5E31-190B-B344-9941-225F48E8ADC2}" type="slidenum">
              <a:rPr lang="en-IT" smtClean="0"/>
              <a:t>‹#›</a:t>
            </a:fld>
            <a:endParaRPr lang="en-IT"/>
          </a:p>
        </p:txBody>
      </p:sp>
    </p:spTree>
    <p:extLst>
      <p:ext uri="{BB962C8B-B14F-4D97-AF65-F5344CB8AC3E}">
        <p14:creationId xmlns:p14="http://schemas.microsoft.com/office/powerpoint/2010/main" val="2999483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oara.eu/agreement/signatories/?category%5B0%5D=italy#signatories" TargetMode="External"/><Relationship Id="rId7" Type="http://schemas.openxmlformats.org/officeDocument/2006/relationships/hyperlink" Target="https://data.crosscite.org/application/vnd.datacite.datacite+json/10.13127/cpti/cpti15.4" TargetMode="External"/><Relationship Id="rId2" Type="http://schemas.openxmlformats.org/officeDocument/2006/relationships/hyperlink" Target="https://istituto.ingv.it/it/open-science/identificativi.html" TargetMode="External"/><Relationship Id="rId1" Type="http://schemas.openxmlformats.org/officeDocument/2006/relationships/slideLayout" Target="../slideLayouts/slideLayout2.xml"/><Relationship Id="rId6" Type="http://schemas.openxmlformats.org/officeDocument/2006/relationships/hyperlink" Target="https://data.crosscite.org/application/vnd.datacite.datacite+json/" TargetMode="External"/><Relationship Id="rId5" Type="http://schemas.openxmlformats.org/officeDocument/2006/relationships/hyperlink" Target="https://conper.workplace.garr.it/Products/Files/#19" TargetMode="External"/><Relationship Id="rId4" Type="http://schemas.openxmlformats.org/officeDocument/2006/relationships/hyperlink" Target="https://conper.workplace.garr.i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oara.eu/agreement/signatories/?category%5B0%5D=italy#signatori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forms.office.com/e/S9Fzka2kh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A6055-4ACD-FDF8-B84D-58D7D93D30B1}"/>
              </a:ext>
            </a:extLst>
          </p:cNvPr>
          <p:cNvSpPr>
            <a:spLocks noGrp="1"/>
          </p:cNvSpPr>
          <p:nvPr>
            <p:ph type="ctrTitle"/>
          </p:nvPr>
        </p:nvSpPr>
        <p:spPr>
          <a:xfrm>
            <a:off x="1369888" y="28208"/>
            <a:ext cx="9144000" cy="1168504"/>
          </a:xfrm>
        </p:spPr>
        <p:txBody>
          <a:bodyPr>
            <a:noAutofit/>
          </a:bodyPr>
          <a:lstStyle/>
          <a:p>
            <a:r>
              <a:rPr lang="en-IT" sz="3600" dirty="0"/>
              <a:t>Open Science CoPER n.18</a:t>
            </a:r>
            <a:br>
              <a:rPr lang="en-IT" sz="3600" dirty="0"/>
            </a:br>
            <a:r>
              <a:rPr lang="en-GB" sz="1600" dirty="0"/>
              <a:t>https://agenda.infn.it/e/coper.openscience</a:t>
            </a:r>
            <a:r>
              <a:rPr lang="en-GB" sz="1100" dirty="0"/>
              <a:t>/18</a:t>
            </a:r>
            <a:br>
              <a:rPr lang="en-GB" sz="1100" dirty="0"/>
            </a:br>
            <a:r>
              <a:rPr lang="en-GB" sz="1200" b="1" dirty="0"/>
              <a:t>https://</a:t>
            </a:r>
            <a:r>
              <a:rPr lang="en-GB" sz="1200" b="1" dirty="0" err="1"/>
              <a:t>home.infn.it</a:t>
            </a:r>
            <a:r>
              <a:rPr lang="en-GB" sz="1200" b="1" dirty="0"/>
              <a:t>/</a:t>
            </a:r>
            <a:r>
              <a:rPr lang="en-GB" sz="1200" b="1" dirty="0" err="1"/>
              <a:t>conper</a:t>
            </a:r>
            <a:r>
              <a:rPr lang="en-GB" sz="1200" b="1" dirty="0"/>
              <a:t>/</a:t>
            </a:r>
            <a:r>
              <a:rPr lang="en-GB" sz="1200" b="1" dirty="0" err="1"/>
              <a:t>openscience.html</a:t>
            </a:r>
            <a:endParaRPr lang="en-IT" sz="3600" dirty="0"/>
          </a:p>
        </p:txBody>
      </p:sp>
      <p:sp>
        <p:nvSpPr>
          <p:cNvPr id="4" name="TextBox 3">
            <a:extLst>
              <a:ext uri="{FF2B5EF4-FFF2-40B4-BE49-F238E27FC236}">
                <a16:creationId xmlns:a16="http://schemas.microsoft.com/office/drawing/2014/main" id="{E5CF4433-F85D-FBC2-67BC-00F167C6AE6E}"/>
              </a:ext>
            </a:extLst>
          </p:cNvPr>
          <p:cNvSpPr txBox="1"/>
          <p:nvPr/>
        </p:nvSpPr>
        <p:spPr>
          <a:xfrm>
            <a:off x="3444665" y="1223216"/>
            <a:ext cx="4607863" cy="769441"/>
          </a:xfrm>
          <a:prstGeom prst="rect">
            <a:avLst/>
          </a:prstGeom>
          <a:noFill/>
        </p:spPr>
        <p:txBody>
          <a:bodyPr wrap="none" rtlCol="0">
            <a:spAutoFit/>
          </a:bodyPr>
          <a:lstStyle/>
          <a:p>
            <a:pPr algn="ctr"/>
            <a:r>
              <a:rPr lang="en-GB" sz="1200" dirty="0"/>
              <a:t>S</a:t>
            </a:r>
            <a:r>
              <a:rPr lang="en-IT" sz="1200" dirty="0"/>
              <a:t>tefano, Anna Grazia, Mario</a:t>
            </a:r>
          </a:p>
          <a:p>
            <a:pPr algn="ctr"/>
            <a:r>
              <a:rPr lang="en-IT" sz="1200" dirty="0"/>
              <a:t>20230321</a:t>
            </a:r>
          </a:p>
          <a:p>
            <a:pPr algn="ctr"/>
            <a:r>
              <a:rPr lang="en-GB" sz="2000" dirty="0"/>
              <a:t>https://</a:t>
            </a:r>
            <a:r>
              <a:rPr lang="en-GB" sz="2000" dirty="0" err="1"/>
              <a:t>blue.meet.garr.it</a:t>
            </a:r>
            <a:r>
              <a:rPr lang="en-GB" sz="2000" dirty="0"/>
              <a:t>/b/ire-</a:t>
            </a:r>
            <a:r>
              <a:rPr lang="en-GB" sz="2000" dirty="0" err="1"/>
              <a:t>pvz</a:t>
            </a:r>
            <a:r>
              <a:rPr lang="en-GB" sz="2000" dirty="0"/>
              <a:t>-</a:t>
            </a:r>
            <a:r>
              <a:rPr lang="en-GB" sz="2000" dirty="0" err="1"/>
              <a:t>eiz-ndq</a:t>
            </a:r>
            <a:endParaRPr lang="en-IT" dirty="0"/>
          </a:p>
        </p:txBody>
      </p:sp>
      <p:sp>
        <p:nvSpPr>
          <p:cNvPr id="7" name="Footer Placeholder 6">
            <a:extLst>
              <a:ext uri="{FF2B5EF4-FFF2-40B4-BE49-F238E27FC236}">
                <a16:creationId xmlns:a16="http://schemas.microsoft.com/office/drawing/2014/main" id="{18EC02D3-9975-1E35-881F-F2205B3DA5B7}"/>
              </a:ext>
            </a:extLst>
          </p:cNvPr>
          <p:cNvSpPr>
            <a:spLocks noGrp="1"/>
          </p:cNvSpPr>
          <p:nvPr>
            <p:ph type="ftr" sz="quarter" idx="11"/>
          </p:nvPr>
        </p:nvSpPr>
        <p:spPr/>
        <p:txBody>
          <a:bodyPr/>
          <a:lstStyle/>
          <a:p>
            <a:r>
              <a:rPr lang="en-GB"/>
              <a:t>stefano, anna grazia, mario Intro 20230321</a:t>
            </a:r>
            <a:endParaRPr lang="en-IT"/>
          </a:p>
        </p:txBody>
      </p:sp>
      <p:sp>
        <p:nvSpPr>
          <p:cNvPr id="10" name="Slide Number Placeholder 9">
            <a:extLst>
              <a:ext uri="{FF2B5EF4-FFF2-40B4-BE49-F238E27FC236}">
                <a16:creationId xmlns:a16="http://schemas.microsoft.com/office/drawing/2014/main" id="{17F078E7-4C2D-64AB-2BA3-CB293384D815}"/>
              </a:ext>
            </a:extLst>
          </p:cNvPr>
          <p:cNvSpPr>
            <a:spLocks noGrp="1"/>
          </p:cNvSpPr>
          <p:nvPr>
            <p:ph type="sldNum" sz="quarter" idx="12"/>
          </p:nvPr>
        </p:nvSpPr>
        <p:spPr/>
        <p:txBody>
          <a:bodyPr/>
          <a:lstStyle/>
          <a:p>
            <a:fld id="{2EFD5E31-190B-B344-9941-225F48E8ADC2}" type="slidenum">
              <a:rPr lang="en-IT" smtClean="0"/>
              <a:t>1</a:t>
            </a:fld>
            <a:endParaRPr lang="en-IT"/>
          </a:p>
        </p:txBody>
      </p:sp>
      <p:pic>
        <p:nvPicPr>
          <p:cNvPr id="8" name="Picture 7">
            <a:extLst>
              <a:ext uri="{FF2B5EF4-FFF2-40B4-BE49-F238E27FC236}">
                <a16:creationId xmlns:a16="http://schemas.microsoft.com/office/drawing/2014/main" id="{47D66D74-FABC-2D22-9210-C039FB2EB557}"/>
              </a:ext>
            </a:extLst>
          </p:cNvPr>
          <p:cNvPicPr>
            <a:picLocks noChangeAspect="1"/>
          </p:cNvPicPr>
          <p:nvPr/>
        </p:nvPicPr>
        <p:blipFill>
          <a:blip r:embed="rId2"/>
          <a:stretch>
            <a:fillRect/>
          </a:stretch>
        </p:blipFill>
        <p:spPr>
          <a:xfrm>
            <a:off x="313915" y="150596"/>
            <a:ext cx="3048713" cy="1650766"/>
          </a:xfrm>
          <a:prstGeom prst="rect">
            <a:avLst/>
          </a:prstGeom>
        </p:spPr>
      </p:pic>
      <p:pic>
        <p:nvPicPr>
          <p:cNvPr id="11" name="Picture 10">
            <a:extLst>
              <a:ext uri="{FF2B5EF4-FFF2-40B4-BE49-F238E27FC236}">
                <a16:creationId xmlns:a16="http://schemas.microsoft.com/office/drawing/2014/main" id="{CB6E2855-B873-CCF7-01F8-5DC718748D85}"/>
              </a:ext>
            </a:extLst>
          </p:cNvPr>
          <p:cNvPicPr>
            <a:picLocks noChangeAspect="1"/>
          </p:cNvPicPr>
          <p:nvPr/>
        </p:nvPicPr>
        <p:blipFill>
          <a:blip r:embed="rId2"/>
          <a:stretch>
            <a:fillRect/>
          </a:stretch>
        </p:blipFill>
        <p:spPr>
          <a:xfrm>
            <a:off x="9143287" y="-7382"/>
            <a:ext cx="3048713" cy="1650766"/>
          </a:xfrm>
          <a:prstGeom prst="rect">
            <a:avLst/>
          </a:prstGeom>
        </p:spPr>
      </p:pic>
      <p:pic>
        <p:nvPicPr>
          <p:cNvPr id="5" name="Picture 4">
            <a:extLst>
              <a:ext uri="{FF2B5EF4-FFF2-40B4-BE49-F238E27FC236}">
                <a16:creationId xmlns:a16="http://schemas.microsoft.com/office/drawing/2014/main" id="{CCDAB710-BC0B-990C-87FC-495E369289C0}"/>
              </a:ext>
            </a:extLst>
          </p:cNvPr>
          <p:cNvPicPr>
            <a:picLocks noChangeAspect="1"/>
          </p:cNvPicPr>
          <p:nvPr/>
        </p:nvPicPr>
        <p:blipFill>
          <a:blip r:embed="rId3"/>
          <a:stretch>
            <a:fillRect/>
          </a:stretch>
        </p:blipFill>
        <p:spPr>
          <a:xfrm>
            <a:off x="0" y="1678974"/>
            <a:ext cx="12192000" cy="4765329"/>
          </a:xfrm>
          <a:prstGeom prst="rect">
            <a:avLst/>
          </a:prstGeom>
        </p:spPr>
      </p:pic>
    </p:spTree>
    <p:extLst>
      <p:ext uri="{BB962C8B-B14F-4D97-AF65-F5344CB8AC3E}">
        <p14:creationId xmlns:p14="http://schemas.microsoft.com/office/powerpoint/2010/main" val="2147837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7B6AB-E4B3-40D2-B464-E8CFCA76DB3C}"/>
              </a:ext>
            </a:extLst>
          </p:cNvPr>
          <p:cNvSpPr>
            <a:spLocks noGrp="1"/>
          </p:cNvSpPr>
          <p:nvPr>
            <p:ph type="title"/>
          </p:nvPr>
        </p:nvSpPr>
        <p:spPr/>
        <p:txBody>
          <a:bodyPr/>
          <a:lstStyle/>
          <a:p>
            <a:r>
              <a:rPr lang="en-IT" dirty="0"/>
              <a:t>Co(n)PER</a:t>
            </a:r>
          </a:p>
        </p:txBody>
      </p:sp>
      <p:sp>
        <p:nvSpPr>
          <p:cNvPr id="3" name="Content Placeholder 2">
            <a:extLst>
              <a:ext uri="{FF2B5EF4-FFF2-40B4-BE49-F238E27FC236}">
                <a16:creationId xmlns:a16="http://schemas.microsoft.com/office/drawing/2014/main" id="{6932D056-AE92-D617-5A70-28AA72D22C25}"/>
              </a:ext>
            </a:extLst>
          </p:cNvPr>
          <p:cNvSpPr>
            <a:spLocks noGrp="1"/>
          </p:cNvSpPr>
          <p:nvPr>
            <p:ph idx="1"/>
          </p:nvPr>
        </p:nvSpPr>
        <p:spPr>
          <a:xfrm>
            <a:off x="838199" y="1273996"/>
            <a:ext cx="10751049" cy="5218879"/>
          </a:xfrm>
        </p:spPr>
        <p:txBody>
          <a:bodyPr>
            <a:normAutofit fontScale="55000" lnSpcReduction="20000"/>
          </a:bodyPr>
          <a:lstStyle/>
          <a:p>
            <a:r>
              <a:rPr lang="en-IT" dirty="0"/>
              <a:t>gruppo tematico GT</a:t>
            </a:r>
          </a:p>
          <a:p>
            <a:r>
              <a:rPr lang="en-IT" dirty="0"/>
              <a:t>Obiettivi:  lavoro nei GT, workshop, raccomandazione alla CoPER</a:t>
            </a:r>
          </a:p>
          <a:p>
            <a:r>
              <a:rPr lang="en-GB" dirty="0"/>
              <a:t>N</a:t>
            </a:r>
            <a:r>
              <a:rPr lang="en-IT" dirty="0"/>
              <a:t>uovi membri PP roberto caso, simeone, deborah, nadia</a:t>
            </a:r>
          </a:p>
          <a:p>
            <a:pPr lvl="1"/>
            <a:r>
              <a:rPr lang="en-GB" dirty="0"/>
              <a:t>I</a:t>
            </a:r>
            <a:r>
              <a:rPr lang="en-IT" dirty="0"/>
              <a:t>nserire nella lista solo quelli EPR ?</a:t>
            </a:r>
          </a:p>
          <a:p>
            <a:r>
              <a:rPr lang="en-IT" dirty="0"/>
              <a:t>Valutazione elenco firme agreement (M+AG+S) mostrare link e lista di volta in volta degli EPR firmatari</a:t>
            </a:r>
          </a:p>
          <a:p>
            <a:r>
              <a:rPr lang="en-IT" dirty="0"/>
              <a:t>Raccomandazione utilizzo SW opensource -  propagandare  ---Onlyoffice---</a:t>
            </a:r>
          </a:p>
          <a:p>
            <a:r>
              <a:rPr lang="en-GB" dirty="0" err="1"/>
              <a:t>Raccomandazione</a:t>
            </a:r>
            <a:r>
              <a:rPr lang="en-GB" dirty="0"/>
              <a:t> EPR O</a:t>
            </a:r>
            <a:r>
              <a:rPr lang="en-IT" dirty="0"/>
              <a:t>rcid (risolvere problema di roberta vigni e …) + ror </a:t>
            </a:r>
          </a:p>
          <a:p>
            <a:r>
              <a:rPr lang="en-GB" sz="1100" b="0" i="0" u="sng" dirty="0">
                <a:effectLst/>
                <a:latin typeface="Source Sans Pro" panose="020B0503030403020204" pitchFamily="34" charset="0"/>
                <a:hlinkClick r:id="rId2"/>
              </a:rPr>
              <a:t>https://istituto.ingv.it/it/open-science/identificativi.html</a:t>
            </a:r>
            <a:endParaRPr lang="en-GB" sz="1100" b="0" i="0" u="sng" dirty="0">
              <a:effectLst/>
              <a:latin typeface="Source Sans Pro" panose="020B0503030403020204" pitchFamily="34" charset="0"/>
            </a:endParaRPr>
          </a:p>
          <a:p>
            <a:r>
              <a:rPr lang="en-GB" sz="1100" dirty="0"/>
              <a:t>"name": "</a:t>
            </a:r>
            <a:r>
              <a:rPr lang="en-GB" sz="1100" dirty="0" err="1"/>
              <a:t>Istituto</a:t>
            </a:r>
            <a:r>
              <a:rPr lang="en-GB" sz="1100" dirty="0"/>
              <a:t> Nazionale di </a:t>
            </a:r>
            <a:r>
              <a:rPr lang="en-GB" sz="1100" dirty="0" err="1"/>
              <a:t>Geofisica</a:t>
            </a:r>
            <a:r>
              <a:rPr lang="en-GB" sz="1100" dirty="0"/>
              <a:t> e </a:t>
            </a:r>
            <a:r>
              <a:rPr lang="en-GB" sz="1100" dirty="0" err="1"/>
              <a:t>Vulcanologia</a:t>
            </a:r>
            <a:r>
              <a:rPr lang="en-GB" sz="1100" dirty="0"/>
              <a:t> (INGV)", "</a:t>
            </a:r>
            <a:r>
              <a:rPr lang="en-GB" sz="1100" dirty="0" err="1"/>
              <a:t>affiliationIdentifier</a:t>
            </a:r>
            <a:r>
              <a:rPr lang="en-GB" sz="1100" dirty="0"/>
              <a:t>": "https://</a:t>
            </a:r>
            <a:r>
              <a:rPr lang="en-GB" sz="1100" dirty="0" err="1"/>
              <a:t>ror.org</a:t>
            </a:r>
            <a:r>
              <a:rPr lang="en-GB" sz="1100" dirty="0"/>
              <a:t>/00qps9a02", "</a:t>
            </a:r>
            <a:r>
              <a:rPr lang="en-GB" sz="1100" dirty="0" err="1"/>
              <a:t>affiliationIdentifierScheme</a:t>
            </a:r>
            <a:r>
              <a:rPr lang="en-GB" sz="1100" dirty="0"/>
              <a:t>": "ROR" }</a:t>
            </a:r>
            <a:endParaRPr lang="en-IT" sz="1600" dirty="0"/>
          </a:p>
          <a:p>
            <a:r>
              <a:rPr lang="en-GB" dirty="0"/>
              <a:t>D</a:t>
            </a:r>
            <a:r>
              <a:rPr lang="en-IT" dirty="0"/>
              <a:t>ati nuovo sondaggio (Mario +) 20’</a:t>
            </a:r>
          </a:p>
          <a:p>
            <a:r>
              <a:rPr lang="en-IT" dirty="0"/>
              <a:t>5 giugno save the date evento MUR</a:t>
            </a:r>
          </a:p>
          <a:p>
            <a:r>
              <a:rPr lang="en-GB" dirty="0" err="1"/>
              <a:t>Comunicazione</a:t>
            </a:r>
            <a:r>
              <a:rPr lang="en-GB" dirty="0"/>
              <a:t> </a:t>
            </a:r>
            <a:r>
              <a:rPr lang="en-IT" dirty="0"/>
              <a:t>stefano su invito CARE contratti IEEE – sollecitare commenti </a:t>
            </a:r>
          </a:p>
          <a:p>
            <a:r>
              <a:rPr lang="en-GB" dirty="0" err="1"/>
              <a:t>Finalizzazione</a:t>
            </a:r>
            <a:r>
              <a:rPr lang="en-GB" dirty="0"/>
              <a:t> </a:t>
            </a:r>
            <a:r>
              <a:rPr lang="en-GB" dirty="0" err="1"/>
              <a:t>sondaggio</a:t>
            </a:r>
            <a:r>
              <a:rPr lang="en-GB" dirty="0"/>
              <a:t> (in </a:t>
            </a:r>
            <a:r>
              <a:rPr lang="en-GB" dirty="0" err="1"/>
              <a:t>settimana</a:t>
            </a:r>
            <a:r>
              <a:rPr lang="en-GB" dirty="0"/>
              <a:t> </a:t>
            </a:r>
            <a:r>
              <a:rPr lang="en-GB" dirty="0" err="1"/>
              <a:t>riunione</a:t>
            </a:r>
            <a:r>
              <a:rPr lang="en-GB" dirty="0"/>
              <a:t> del GT - Da </a:t>
            </a:r>
            <a:r>
              <a:rPr lang="en-GB" dirty="0" err="1"/>
              <a:t>confermare</a:t>
            </a:r>
            <a:r>
              <a:rPr lang="en-GB" dirty="0"/>
              <a:t>)</a:t>
            </a:r>
            <a:r>
              <a:rPr lang="en-IT" dirty="0"/>
              <a:t> Anna Grazia e pubblicazione</a:t>
            </a:r>
            <a:br>
              <a:rPr lang="en-GB" b="0" i="0" u="sng" strike="noStrike" dirty="0">
                <a:solidFill>
                  <a:srgbClr val="000000"/>
                </a:solidFill>
                <a:effectLst/>
                <a:latin typeface="Source Sans Pro" panose="020B0503030403020204" pitchFamily="34" charset="0"/>
                <a:hlinkClick r:id="rId3"/>
              </a:rPr>
            </a:br>
            <a:r>
              <a:rPr lang="en-GB" b="0" i="0" u="sng" strike="noStrike" dirty="0">
                <a:solidFill>
                  <a:srgbClr val="000000"/>
                </a:solidFill>
                <a:effectLst/>
                <a:latin typeface="Source Sans Pro" panose="020B0503030403020204" pitchFamily="34" charset="0"/>
                <a:hlinkClick r:id="rId3"/>
              </a:rPr>
              <a:t>https://coara.eu/agreement/signatories/?category%5B0%5D=italy#signatorie</a:t>
            </a:r>
            <a:endParaRPr lang="en-GB" b="0" i="0" u="none" strike="noStrike" dirty="0">
              <a:solidFill>
                <a:srgbClr val="000000"/>
              </a:solidFill>
              <a:effectLst/>
              <a:latin typeface="Source Sans Pro" panose="020B0503030403020204" pitchFamily="34" charset="0"/>
            </a:endParaRPr>
          </a:p>
          <a:p>
            <a:pPr algn="l"/>
            <a:r>
              <a:rPr lang="en-GB" b="0" i="0" u="sng" strike="noStrike" dirty="0">
                <a:solidFill>
                  <a:srgbClr val="000000"/>
                </a:solidFill>
                <a:effectLst/>
                <a:latin typeface="Source Sans Pro" panose="020B0503030403020204" pitchFamily="34" charset="0"/>
                <a:hlinkClick r:id="rId4"/>
              </a:rPr>
              <a:t>https://conper.workplace.garr.i</a:t>
            </a:r>
            <a:endParaRPr lang="en-GB" b="0" i="0" u="none" strike="noStrike" dirty="0">
              <a:solidFill>
                <a:srgbClr val="000000"/>
              </a:solidFill>
              <a:effectLst/>
              <a:latin typeface="Source Sans Pro" panose="020B0503030403020204" pitchFamily="34" charset="0"/>
            </a:endParaRPr>
          </a:p>
          <a:p>
            <a:pPr algn="l"/>
            <a:r>
              <a:rPr lang="en-GB" b="0" i="0" u="sng" strike="noStrike" dirty="0">
                <a:solidFill>
                  <a:srgbClr val="000000"/>
                </a:solidFill>
                <a:effectLst/>
                <a:latin typeface="Source Sans Pro" panose="020B0503030403020204" pitchFamily="34" charset="0"/>
                <a:hlinkClick r:id="rId5"/>
              </a:rPr>
              <a:t>https://conper.workplace.garr.it/Products/Files/#19</a:t>
            </a:r>
            <a:r>
              <a:rPr lang="en-GB" b="0" i="0" u="none" strike="noStrike" dirty="0">
                <a:solidFill>
                  <a:srgbClr val="4A148C"/>
                </a:solidFill>
                <a:effectLst/>
                <a:latin typeface="Source Sans Pro" panose="020B0503030403020204" pitchFamily="34" charset="0"/>
              </a:rPr>
              <a:t>Ma</a:t>
            </a:r>
            <a:endParaRPr lang="en-GB" b="0" i="0" u="none" strike="noStrike" dirty="0">
              <a:solidFill>
                <a:srgbClr val="000000"/>
              </a:solidFill>
              <a:effectLst/>
              <a:latin typeface="Source Sans Pro" panose="020B0503030403020204" pitchFamily="34" charset="0"/>
            </a:endParaRPr>
          </a:p>
          <a:p>
            <a:pPr algn="l"/>
            <a:r>
              <a:rPr lang="en-GB" b="0" i="0" u="sng" strike="noStrike" dirty="0">
                <a:solidFill>
                  <a:srgbClr val="000000"/>
                </a:solidFill>
                <a:effectLst/>
                <a:latin typeface="Source Sans Pro" panose="020B0503030403020204" pitchFamily="34" charset="0"/>
                <a:hlinkClick r:id="rId2"/>
              </a:rPr>
              <a:t>https://istituto.ingv.it/it/open-science/identificativi.htm</a:t>
            </a:r>
            <a:endParaRPr lang="en-GB" b="0" i="0" u="none" strike="noStrike" dirty="0">
              <a:solidFill>
                <a:srgbClr val="000000"/>
              </a:solidFill>
              <a:effectLst/>
              <a:latin typeface="Source Sans Pro" panose="020B0503030403020204" pitchFamily="34" charset="0"/>
            </a:endParaRPr>
          </a:p>
          <a:p>
            <a:pPr algn="l"/>
            <a:r>
              <a:rPr lang="en-GB" b="0" i="0" u="sng" strike="noStrike" dirty="0">
                <a:solidFill>
                  <a:srgbClr val="000000"/>
                </a:solidFill>
                <a:effectLst/>
                <a:latin typeface="Source Sans Pro" panose="020B0503030403020204" pitchFamily="34" charset="0"/>
                <a:hlinkClick r:id="rId6"/>
              </a:rPr>
              <a:t>https://data.crosscite.org/application/vnd.datacite.datacite+json/</a:t>
            </a:r>
            <a:endParaRPr lang="en-GB" b="0" i="0" u="none" strike="noStrike" dirty="0">
              <a:solidFill>
                <a:srgbClr val="000000"/>
              </a:solidFill>
              <a:effectLst/>
              <a:latin typeface="Source Sans Pro" panose="020B0503030403020204" pitchFamily="34" charset="0"/>
            </a:endParaRPr>
          </a:p>
          <a:p>
            <a:pPr algn="l"/>
            <a:r>
              <a:rPr lang="en-GB" b="0" i="0" u="sng" strike="noStrike" dirty="0">
                <a:solidFill>
                  <a:srgbClr val="000000"/>
                </a:solidFill>
                <a:effectLst/>
                <a:latin typeface="Source Sans Pro" panose="020B0503030403020204" pitchFamily="34" charset="0"/>
                <a:hlinkClick r:id="rId7"/>
              </a:rPr>
              <a:t>https://data.crosscite.org/application/vnd.datacite.datacite+json/10.13127/cpti/cpti15.4</a:t>
            </a:r>
            <a:endParaRPr lang="en-GB" b="0" i="0" u="none" strike="noStrike" dirty="0">
              <a:solidFill>
                <a:srgbClr val="000000"/>
              </a:solidFill>
              <a:effectLst/>
              <a:latin typeface="Source Sans Pro" panose="020B0503030403020204" pitchFamily="34" charset="0"/>
            </a:endParaRPr>
          </a:p>
          <a:p>
            <a:endParaRPr lang="en-IT" dirty="0"/>
          </a:p>
          <a:p>
            <a:endParaRPr lang="en-IT" dirty="0"/>
          </a:p>
        </p:txBody>
      </p:sp>
      <p:sp>
        <p:nvSpPr>
          <p:cNvPr id="4" name="Footer Placeholder 3">
            <a:extLst>
              <a:ext uri="{FF2B5EF4-FFF2-40B4-BE49-F238E27FC236}">
                <a16:creationId xmlns:a16="http://schemas.microsoft.com/office/drawing/2014/main" id="{33CEC4AB-22EE-D64D-DFA2-6ED6DC0E4D1C}"/>
              </a:ext>
            </a:extLst>
          </p:cNvPr>
          <p:cNvSpPr>
            <a:spLocks noGrp="1"/>
          </p:cNvSpPr>
          <p:nvPr>
            <p:ph type="ftr" sz="quarter" idx="11"/>
          </p:nvPr>
        </p:nvSpPr>
        <p:spPr/>
        <p:txBody>
          <a:bodyPr/>
          <a:lstStyle/>
          <a:p>
            <a:r>
              <a:rPr lang="en-GB"/>
              <a:t>stefano, anna grazia, mario Intro 20230321</a:t>
            </a:r>
            <a:endParaRPr lang="en-IT"/>
          </a:p>
        </p:txBody>
      </p:sp>
      <p:sp>
        <p:nvSpPr>
          <p:cNvPr id="5" name="Slide Number Placeholder 4">
            <a:extLst>
              <a:ext uri="{FF2B5EF4-FFF2-40B4-BE49-F238E27FC236}">
                <a16:creationId xmlns:a16="http://schemas.microsoft.com/office/drawing/2014/main" id="{7494F2A5-AED0-5C19-BC5F-77A15778F094}"/>
              </a:ext>
            </a:extLst>
          </p:cNvPr>
          <p:cNvSpPr>
            <a:spLocks noGrp="1"/>
          </p:cNvSpPr>
          <p:nvPr>
            <p:ph type="sldNum" sz="quarter" idx="12"/>
          </p:nvPr>
        </p:nvSpPr>
        <p:spPr/>
        <p:txBody>
          <a:bodyPr/>
          <a:lstStyle/>
          <a:p>
            <a:fld id="{2EFD5E31-190B-B344-9941-225F48E8ADC2}" type="slidenum">
              <a:rPr lang="en-IT" smtClean="0"/>
              <a:t>10</a:t>
            </a:fld>
            <a:endParaRPr lang="en-IT"/>
          </a:p>
        </p:txBody>
      </p:sp>
    </p:spTree>
    <p:extLst>
      <p:ext uri="{BB962C8B-B14F-4D97-AF65-F5344CB8AC3E}">
        <p14:creationId xmlns:p14="http://schemas.microsoft.com/office/powerpoint/2010/main" val="799122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E4296-5AFB-070E-7C08-140E2E347288}"/>
              </a:ext>
            </a:extLst>
          </p:cNvPr>
          <p:cNvSpPr>
            <a:spLocks noGrp="1"/>
          </p:cNvSpPr>
          <p:nvPr>
            <p:ph type="title"/>
          </p:nvPr>
        </p:nvSpPr>
        <p:spPr>
          <a:xfrm>
            <a:off x="596153" y="136525"/>
            <a:ext cx="10515600" cy="703387"/>
          </a:xfrm>
        </p:spPr>
        <p:txBody>
          <a:bodyPr/>
          <a:lstStyle/>
          <a:p>
            <a:r>
              <a:rPr lang="en-IT" dirty="0"/>
              <a:t>Appunti riunione precedente</a:t>
            </a:r>
          </a:p>
        </p:txBody>
      </p:sp>
      <p:sp>
        <p:nvSpPr>
          <p:cNvPr id="3" name="Content Placeholder 2">
            <a:extLst>
              <a:ext uri="{FF2B5EF4-FFF2-40B4-BE49-F238E27FC236}">
                <a16:creationId xmlns:a16="http://schemas.microsoft.com/office/drawing/2014/main" id="{D5DDE92C-364D-2DF9-0DBB-5AE937501B10}"/>
              </a:ext>
            </a:extLst>
          </p:cNvPr>
          <p:cNvSpPr>
            <a:spLocks noGrp="1"/>
          </p:cNvSpPr>
          <p:nvPr>
            <p:ph idx="1"/>
          </p:nvPr>
        </p:nvSpPr>
        <p:spPr>
          <a:xfrm>
            <a:off x="838200" y="4333408"/>
            <a:ext cx="10515600" cy="1798451"/>
          </a:xfrm>
        </p:spPr>
        <p:txBody>
          <a:bodyPr>
            <a:normAutofit lnSpcReduction="10000"/>
          </a:bodyPr>
          <a:lstStyle/>
          <a:p>
            <a:r>
              <a:rPr lang="en-IT" dirty="0"/>
              <a:t>Giuseppe Simeone (INGV) per diritto autore</a:t>
            </a:r>
          </a:p>
          <a:p>
            <a:r>
              <a:rPr lang="en-IT" dirty="0"/>
              <a:t>Deborah De Angelis (coord progetto Knowledge Right 21) per diritto autore</a:t>
            </a:r>
          </a:p>
          <a:p>
            <a:r>
              <a:rPr lang="en-IT" dirty="0"/>
              <a:t>Nadia Pastrone (INFN) per valutazione e Mattia Bruno INFN GL OS</a:t>
            </a:r>
          </a:p>
        </p:txBody>
      </p:sp>
      <p:sp>
        <p:nvSpPr>
          <p:cNvPr id="4" name="Footer Placeholder 3">
            <a:extLst>
              <a:ext uri="{FF2B5EF4-FFF2-40B4-BE49-F238E27FC236}">
                <a16:creationId xmlns:a16="http://schemas.microsoft.com/office/drawing/2014/main" id="{8B658D95-B625-8DC9-A5B4-9B822DD2C0D9}"/>
              </a:ext>
            </a:extLst>
          </p:cNvPr>
          <p:cNvSpPr>
            <a:spLocks noGrp="1"/>
          </p:cNvSpPr>
          <p:nvPr>
            <p:ph type="ftr" sz="quarter" idx="11"/>
          </p:nvPr>
        </p:nvSpPr>
        <p:spPr/>
        <p:txBody>
          <a:bodyPr/>
          <a:lstStyle/>
          <a:p>
            <a:r>
              <a:rPr lang="en-GB"/>
              <a:t>stefano, anna grazia, mario Intro 20230321</a:t>
            </a:r>
            <a:endParaRPr lang="en-IT"/>
          </a:p>
        </p:txBody>
      </p:sp>
      <p:sp>
        <p:nvSpPr>
          <p:cNvPr id="5" name="Slide Number Placeholder 4">
            <a:extLst>
              <a:ext uri="{FF2B5EF4-FFF2-40B4-BE49-F238E27FC236}">
                <a16:creationId xmlns:a16="http://schemas.microsoft.com/office/drawing/2014/main" id="{7B086BDB-82EE-2F26-26A4-3CE6341EFA18}"/>
              </a:ext>
            </a:extLst>
          </p:cNvPr>
          <p:cNvSpPr>
            <a:spLocks noGrp="1"/>
          </p:cNvSpPr>
          <p:nvPr>
            <p:ph type="sldNum" sz="quarter" idx="12"/>
          </p:nvPr>
        </p:nvSpPr>
        <p:spPr/>
        <p:txBody>
          <a:bodyPr/>
          <a:lstStyle/>
          <a:p>
            <a:fld id="{2EFD5E31-190B-B344-9941-225F48E8ADC2}" type="slidenum">
              <a:rPr lang="en-IT" smtClean="0"/>
              <a:t>2</a:t>
            </a:fld>
            <a:endParaRPr lang="en-IT"/>
          </a:p>
        </p:txBody>
      </p:sp>
      <p:sp>
        <p:nvSpPr>
          <p:cNvPr id="6" name="Title 1">
            <a:extLst>
              <a:ext uri="{FF2B5EF4-FFF2-40B4-BE49-F238E27FC236}">
                <a16:creationId xmlns:a16="http://schemas.microsoft.com/office/drawing/2014/main" id="{6985A8EB-18D4-CA11-8182-DB07103F1D1F}"/>
              </a:ext>
            </a:extLst>
          </p:cNvPr>
          <p:cNvSpPr txBox="1">
            <a:spLocks/>
          </p:cNvSpPr>
          <p:nvPr/>
        </p:nvSpPr>
        <p:spPr>
          <a:xfrm>
            <a:off x="775447" y="3581400"/>
            <a:ext cx="10515600" cy="7033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T"/>
              <a:t>Nuovi partecipanti</a:t>
            </a:r>
            <a:endParaRPr lang="en-IT" dirty="0"/>
          </a:p>
        </p:txBody>
      </p:sp>
      <p:sp>
        <p:nvSpPr>
          <p:cNvPr id="7" name="TextBox 6">
            <a:extLst>
              <a:ext uri="{FF2B5EF4-FFF2-40B4-BE49-F238E27FC236}">
                <a16:creationId xmlns:a16="http://schemas.microsoft.com/office/drawing/2014/main" id="{34451798-DE37-92F3-0EBA-E5F0872A2FC0}"/>
              </a:ext>
            </a:extLst>
          </p:cNvPr>
          <p:cNvSpPr txBox="1"/>
          <p:nvPr/>
        </p:nvSpPr>
        <p:spPr>
          <a:xfrm>
            <a:off x="1048871" y="1196788"/>
            <a:ext cx="8629478" cy="1077218"/>
          </a:xfrm>
          <a:prstGeom prst="rect">
            <a:avLst/>
          </a:prstGeom>
          <a:noFill/>
        </p:spPr>
        <p:txBody>
          <a:bodyPr wrap="none" rtlCol="0">
            <a:spAutoFit/>
          </a:bodyPr>
          <a:lstStyle/>
          <a:p>
            <a:pPr marL="285750" indent="-285750">
              <a:buFont typeface="Arial" panose="020B0604020202020204" pitchFamily="34" charset="0"/>
              <a:buChar char="•"/>
            </a:pPr>
            <a:r>
              <a:rPr lang="en-GB" sz="3200" dirty="0"/>
              <a:t>E</a:t>
            </a:r>
            <a:r>
              <a:rPr lang="en-IT" sz="3200" dirty="0"/>
              <a:t>ditabili in  </a:t>
            </a:r>
            <a:r>
              <a:rPr lang="en-GB" sz="3200" dirty="0"/>
              <a:t>https://</a:t>
            </a:r>
            <a:r>
              <a:rPr lang="en-GB" sz="3200" dirty="0" err="1"/>
              <a:t>pandora.infn.it</a:t>
            </a:r>
            <a:r>
              <a:rPr lang="en-GB" sz="3200" dirty="0"/>
              <a:t>/public/f370c7</a:t>
            </a:r>
            <a:endParaRPr lang="en-IT" sz="3200" dirty="0"/>
          </a:p>
          <a:p>
            <a:pPr marL="285750" indent="-285750">
              <a:buFont typeface="Arial" panose="020B0604020202020204" pitchFamily="34" charset="0"/>
              <a:buChar char="•"/>
            </a:pPr>
            <a:r>
              <a:rPr lang="en-IT" sz="3200" dirty="0"/>
              <a:t>Inserite il vostro nome se eravate presenti </a:t>
            </a:r>
            <a:r>
              <a:rPr lang="en-IT" sz="3200" dirty="0">
                <a:sym typeface="Wingdings" pitchFamily="2" charset="2"/>
              </a:rPr>
              <a:t></a:t>
            </a:r>
            <a:endParaRPr lang="en-IT" sz="3200" dirty="0"/>
          </a:p>
        </p:txBody>
      </p:sp>
    </p:spTree>
    <p:extLst>
      <p:ext uri="{BB962C8B-B14F-4D97-AF65-F5344CB8AC3E}">
        <p14:creationId xmlns:p14="http://schemas.microsoft.com/office/powerpoint/2010/main" val="3440808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2A01-A1E5-5FCF-D78F-A6D0347B2A13}"/>
              </a:ext>
            </a:extLst>
          </p:cNvPr>
          <p:cNvSpPr>
            <a:spLocks noGrp="1"/>
          </p:cNvSpPr>
          <p:nvPr>
            <p:ph type="title"/>
          </p:nvPr>
        </p:nvSpPr>
        <p:spPr/>
        <p:txBody>
          <a:bodyPr>
            <a:normAutofit/>
          </a:bodyPr>
          <a:lstStyle/>
          <a:p>
            <a:r>
              <a:rPr lang="en-IT" sz="3600" dirty="0"/>
              <a:t>Agreement on reforming Research Evaluation + COARA</a:t>
            </a:r>
          </a:p>
        </p:txBody>
      </p:sp>
      <p:sp>
        <p:nvSpPr>
          <p:cNvPr id="3" name="Content Placeholder 2">
            <a:extLst>
              <a:ext uri="{FF2B5EF4-FFF2-40B4-BE49-F238E27FC236}">
                <a16:creationId xmlns:a16="http://schemas.microsoft.com/office/drawing/2014/main" id="{BAE1FBC1-AF10-DD88-24D2-5C1A4C0150F3}"/>
              </a:ext>
            </a:extLst>
          </p:cNvPr>
          <p:cNvSpPr>
            <a:spLocks noGrp="1"/>
          </p:cNvSpPr>
          <p:nvPr>
            <p:ph idx="1"/>
          </p:nvPr>
        </p:nvSpPr>
        <p:spPr/>
        <p:txBody>
          <a:bodyPr/>
          <a:lstStyle/>
          <a:p>
            <a:r>
              <a:rPr lang="en-IT" dirty="0"/>
              <a:t>Firmatari italiani</a:t>
            </a:r>
          </a:p>
          <a:p>
            <a:pPr lvl="1"/>
            <a:r>
              <a:rPr lang="en-GB" sz="2000" b="0" i="0" u="sng" strike="noStrike" dirty="0">
                <a:solidFill>
                  <a:srgbClr val="000000"/>
                </a:solidFill>
                <a:effectLst/>
                <a:latin typeface="Source Sans Pro" panose="020B0503030403020204" pitchFamily="34" charset="0"/>
                <a:hlinkClick r:id="rId2"/>
              </a:rPr>
              <a:t>https://coara.eu/agreement/signatories/?category%5B0%5D=italy#signatories</a:t>
            </a:r>
            <a:endParaRPr lang="en-GB" sz="2000" b="0" i="0" u="none" strike="noStrike" dirty="0">
              <a:solidFill>
                <a:srgbClr val="000000"/>
              </a:solidFill>
              <a:effectLst/>
              <a:latin typeface="Source Sans Pro" panose="020B0503030403020204" pitchFamily="34" charset="0"/>
            </a:endParaRPr>
          </a:p>
          <a:p>
            <a:pPr marL="914400" lvl="1" indent="-457200">
              <a:buFont typeface="+mj-lt"/>
              <a:buAutoNum type="arabicPeriod"/>
            </a:pPr>
            <a:r>
              <a:rPr lang="en-IT" dirty="0"/>
              <a:t>ANVUR</a:t>
            </a:r>
          </a:p>
          <a:p>
            <a:pPr marL="914400" lvl="1" indent="-457200">
              <a:buFont typeface="+mj-lt"/>
              <a:buAutoNum type="arabicPeriod"/>
            </a:pPr>
            <a:r>
              <a:rPr lang="en-IT" dirty="0"/>
              <a:t>CNR</a:t>
            </a:r>
          </a:p>
          <a:p>
            <a:pPr marL="914400" lvl="1" indent="-457200">
              <a:buFont typeface="+mj-lt"/>
              <a:buAutoNum type="arabicPeriod"/>
            </a:pPr>
            <a:r>
              <a:rPr lang="en-IT" dirty="0"/>
              <a:t>ISPRA</a:t>
            </a:r>
          </a:p>
          <a:p>
            <a:pPr marL="914400" lvl="1" indent="-457200">
              <a:buFont typeface="+mj-lt"/>
              <a:buAutoNum type="arabicPeriod"/>
            </a:pPr>
            <a:r>
              <a:rPr lang="en-IT" dirty="0"/>
              <a:t>…</a:t>
            </a:r>
          </a:p>
        </p:txBody>
      </p:sp>
      <p:sp>
        <p:nvSpPr>
          <p:cNvPr id="4" name="Footer Placeholder 3">
            <a:extLst>
              <a:ext uri="{FF2B5EF4-FFF2-40B4-BE49-F238E27FC236}">
                <a16:creationId xmlns:a16="http://schemas.microsoft.com/office/drawing/2014/main" id="{CFDA3F1C-9859-91EF-0BAD-53357911527B}"/>
              </a:ext>
            </a:extLst>
          </p:cNvPr>
          <p:cNvSpPr>
            <a:spLocks noGrp="1"/>
          </p:cNvSpPr>
          <p:nvPr>
            <p:ph type="ftr" sz="quarter" idx="11"/>
          </p:nvPr>
        </p:nvSpPr>
        <p:spPr/>
        <p:txBody>
          <a:bodyPr/>
          <a:lstStyle/>
          <a:p>
            <a:r>
              <a:rPr lang="en-GB"/>
              <a:t>stefano, anna grazia, mario Intro 20230321</a:t>
            </a:r>
            <a:endParaRPr lang="en-IT"/>
          </a:p>
        </p:txBody>
      </p:sp>
      <p:sp>
        <p:nvSpPr>
          <p:cNvPr id="5" name="Slide Number Placeholder 4">
            <a:extLst>
              <a:ext uri="{FF2B5EF4-FFF2-40B4-BE49-F238E27FC236}">
                <a16:creationId xmlns:a16="http://schemas.microsoft.com/office/drawing/2014/main" id="{3D32878A-09D8-55A1-BE6B-B6BEBD3A7ECA}"/>
              </a:ext>
            </a:extLst>
          </p:cNvPr>
          <p:cNvSpPr>
            <a:spLocks noGrp="1"/>
          </p:cNvSpPr>
          <p:nvPr>
            <p:ph type="sldNum" sz="quarter" idx="12"/>
          </p:nvPr>
        </p:nvSpPr>
        <p:spPr/>
        <p:txBody>
          <a:bodyPr/>
          <a:lstStyle/>
          <a:p>
            <a:fld id="{2EFD5E31-190B-B344-9941-225F48E8ADC2}" type="slidenum">
              <a:rPr lang="en-IT" smtClean="0"/>
              <a:t>3</a:t>
            </a:fld>
            <a:endParaRPr lang="en-IT"/>
          </a:p>
        </p:txBody>
      </p:sp>
    </p:spTree>
    <p:extLst>
      <p:ext uri="{BB962C8B-B14F-4D97-AF65-F5344CB8AC3E}">
        <p14:creationId xmlns:p14="http://schemas.microsoft.com/office/powerpoint/2010/main" val="1540730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0E75F-52AD-930B-1E8C-E2A7221D6503}"/>
              </a:ext>
            </a:extLst>
          </p:cNvPr>
          <p:cNvSpPr>
            <a:spLocks noGrp="1"/>
          </p:cNvSpPr>
          <p:nvPr>
            <p:ph type="title"/>
          </p:nvPr>
        </p:nvSpPr>
        <p:spPr/>
        <p:txBody>
          <a:bodyPr/>
          <a:lstStyle/>
          <a:p>
            <a:r>
              <a:rPr lang="en-IT" dirty="0"/>
              <a:t>Documento Prossimi Passi: DOI, ORCID, ROR</a:t>
            </a:r>
          </a:p>
        </p:txBody>
      </p:sp>
      <p:sp>
        <p:nvSpPr>
          <p:cNvPr id="3" name="Content Placeholder 2">
            <a:extLst>
              <a:ext uri="{FF2B5EF4-FFF2-40B4-BE49-F238E27FC236}">
                <a16:creationId xmlns:a16="http://schemas.microsoft.com/office/drawing/2014/main" id="{66F5FA22-F2C3-2510-94AE-FFE55B296795}"/>
              </a:ext>
            </a:extLst>
          </p:cNvPr>
          <p:cNvSpPr>
            <a:spLocks noGrp="1"/>
          </p:cNvSpPr>
          <p:nvPr>
            <p:ph idx="1"/>
          </p:nvPr>
        </p:nvSpPr>
        <p:spPr/>
        <p:txBody>
          <a:bodyPr>
            <a:normAutofit/>
          </a:bodyPr>
          <a:lstStyle/>
          <a:p>
            <a:r>
              <a:rPr lang="en-GB" dirty="0"/>
              <a:t>https://</a:t>
            </a:r>
            <a:r>
              <a:rPr lang="en-GB" dirty="0" err="1"/>
              <a:t>doi.org</a:t>
            </a:r>
            <a:r>
              <a:rPr lang="en-GB" dirty="0"/>
              <a:t>/10.15161/</a:t>
            </a:r>
            <a:r>
              <a:rPr lang="en-GB" dirty="0" err="1"/>
              <a:t>oar.it</a:t>
            </a:r>
            <a:r>
              <a:rPr lang="en-GB" dirty="0"/>
              <a:t>/76963</a:t>
            </a:r>
            <a:endParaRPr lang="en-IT" dirty="0">
              <a:highlight>
                <a:srgbClr val="FFFF00"/>
              </a:highlight>
            </a:endParaRPr>
          </a:p>
          <a:p>
            <a:r>
              <a:rPr lang="en-IT" dirty="0"/>
              <a:t>Quali enti utilizzano obbligatoriamente ORCID e ROR ?</a:t>
            </a:r>
          </a:p>
          <a:p>
            <a:pPr lvl="1"/>
            <a:r>
              <a:rPr lang="en-IT" dirty="0"/>
              <a:t>INGV</a:t>
            </a:r>
          </a:p>
          <a:p>
            <a:pPr lvl="1"/>
            <a:r>
              <a:rPr lang="en-IT" dirty="0"/>
              <a:t>INFN</a:t>
            </a:r>
          </a:p>
          <a:p>
            <a:pPr lvl="1"/>
            <a:r>
              <a:rPr lang="en-IT" dirty="0"/>
              <a:t>OGS ORCID, no ORCID</a:t>
            </a:r>
          </a:p>
          <a:p>
            <a:r>
              <a:rPr lang="en-IT" dirty="0"/>
              <a:t> Grande importanza per VQR</a:t>
            </a:r>
          </a:p>
          <a:p>
            <a:r>
              <a:rPr lang="en-IT" dirty="0"/>
              <a:t>Raccomandazione agli EPR</a:t>
            </a:r>
          </a:p>
          <a:p>
            <a:pPr lvl="1"/>
            <a:r>
              <a:rPr lang="en-GB" dirty="0"/>
              <a:t>Gruppo </a:t>
            </a:r>
            <a:r>
              <a:rPr lang="en-GB" dirty="0" err="1"/>
              <a:t>Tematico</a:t>
            </a:r>
            <a:r>
              <a:rPr lang="en-GB" dirty="0"/>
              <a:t> </a:t>
            </a:r>
            <a:r>
              <a:rPr lang="en-GB" dirty="0" err="1"/>
              <a:t>Pubblicazioni</a:t>
            </a:r>
            <a:r>
              <a:rPr lang="en-GB" dirty="0"/>
              <a:t> (</a:t>
            </a:r>
            <a:r>
              <a:rPr lang="en-GB" dirty="0" err="1"/>
              <a:t>vedi</a:t>
            </a:r>
            <a:r>
              <a:rPr lang="en-GB" dirty="0"/>
              <a:t> </a:t>
            </a:r>
            <a:r>
              <a:rPr lang="en-GB" dirty="0" err="1"/>
              <a:t>prossimo</a:t>
            </a:r>
            <a:r>
              <a:rPr lang="en-GB" dirty="0"/>
              <a:t> </a:t>
            </a:r>
            <a:r>
              <a:rPr lang="en-GB" dirty="0" err="1"/>
              <a:t>intervento</a:t>
            </a:r>
            <a:r>
              <a:rPr lang="en-GB" dirty="0"/>
              <a:t>)</a:t>
            </a:r>
            <a:endParaRPr lang="en-IT" dirty="0"/>
          </a:p>
        </p:txBody>
      </p:sp>
      <p:sp>
        <p:nvSpPr>
          <p:cNvPr id="4" name="Footer Placeholder 3">
            <a:extLst>
              <a:ext uri="{FF2B5EF4-FFF2-40B4-BE49-F238E27FC236}">
                <a16:creationId xmlns:a16="http://schemas.microsoft.com/office/drawing/2014/main" id="{F9A1A31A-7C77-36F4-A1A6-35577E8EDDFB}"/>
              </a:ext>
            </a:extLst>
          </p:cNvPr>
          <p:cNvSpPr>
            <a:spLocks noGrp="1"/>
          </p:cNvSpPr>
          <p:nvPr>
            <p:ph type="ftr" sz="quarter" idx="11"/>
          </p:nvPr>
        </p:nvSpPr>
        <p:spPr/>
        <p:txBody>
          <a:bodyPr/>
          <a:lstStyle/>
          <a:p>
            <a:r>
              <a:rPr lang="en-GB"/>
              <a:t>stefano, anna grazia, mario Intro 20230321</a:t>
            </a:r>
            <a:endParaRPr lang="en-IT"/>
          </a:p>
        </p:txBody>
      </p:sp>
      <p:sp>
        <p:nvSpPr>
          <p:cNvPr id="5" name="Slide Number Placeholder 4">
            <a:extLst>
              <a:ext uri="{FF2B5EF4-FFF2-40B4-BE49-F238E27FC236}">
                <a16:creationId xmlns:a16="http://schemas.microsoft.com/office/drawing/2014/main" id="{A06B03BE-C519-630D-841D-F3E6500D64DF}"/>
              </a:ext>
            </a:extLst>
          </p:cNvPr>
          <p:cNvSpPr>
            <a:spLocks noGrp="1"/>
          </p:cNvSpPr>
          <p:nvPr>
            <p:ph type="sldNum" sz="quarter" idx="12"/>
          </p:nvPr>
        </p:nvSpPr>
        <p:spPr/>
        <p:txBody>
          <a:bodyPr/>
          <a:lstStyle/>
          <a:p>
            <a:fld id="{2EFD5E31-190B-B344-9941-225F48E8ADC2}" type="slidenum">
              <a:rPr lang="en-IT" smtClean="0"/>
              <a:t>4</a:t>
            </a:fld>
            <a:endParaRPr lang="en-IT"/>
          </a:p>
        </p:txBody>
      </p:sp>
    </p:spTree>
    <p:extLst>
      <p:ext uri="{BB962C8B-B14F-4D97-AF65-F5344CB8AC3E}">
        <p14:creationId xmlns:p14="http://schemas.microsoft.com/office/powerpoint/2010/main" val="3767320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CD73F-A008-D02F-3FE5-4A71BCA00E52}"/>
              </a:ext>
            </a:extLst>
          </p:cNvPr>
          <p:cNvSpPr>
            <a:spLocks noGrp="1"/>
          </p:cNvSpPr>
          <p:nvPr>
            <p:ph type="title"/>
          </p:nvPr>
        </p:nvSpPr>
        <p:spPr/>
        <p:txBody>
          <a:bodyPr/>
          <a:lstStyle/>
          <a:p>
            <a:r>
              <a:rPr lang="en-IT" dirty="0"/>
              <a:t>Appuntamenti</a:t>
            </a:r>
          </a:p>
        </p:txBody>
      </p:sp>
      <p:sp>
        <p:nvSpPr>
          <p:cNvPr id="3" name="Content Placeholder 2">
            <a:extLst>
              <a:ext uri="{FF2B5EF4-FFF2-40B4-BE49-F238E27FC236}">
                <a16:creationId xmlns:a16="http://schemas.microsoft.com/office/drawing/2014/main" id="{FA7D66ED-E541-1113-0EE2-C0C28168E079}"/>
              </a:ext>
            </a:extLst>
          </p:cNvPr>
          <p:cNvSpPr>
            <a:spLocks noGrp="1"/>
          </p:cNvSpPr>
          <p:nvPr>
            <p:ph idx="1"/>
          </p:nvPr>
        </p:nvSpPr>
        <p:spPr/>
        <p:txBody>
          <a:bodyPr/>
          <a:lstStyle/>
          <a:p>
            <a:r>
              <a:rPr lang="en-IT" dirty="0"/>
              <a:t>5 aprile 0930 - CARE organizza seminari su contratto IEEE, chiesto un intervento a stefano che discuta luci e ombre dal punto di vista degli autori.  </a:t>
            </a:r>
            <a:r>
              <a:rPr lang="en-IT" dirty="0">
                <a:highlight>
                  <a:srgbClr val="FFFF00"/>
                </a:highlight>
              </a:rPr>
              <a:t>Circolate </a:t>
            </a:r>
            <a:r>
              <a:rPr lang="en-GB" dirty="0" err="1">
                <a:highlight>
                  <a:srgbClr val="FFFF00"/>
                </a:highlight>
              </a:rPr>
              <a:t>i</a:t>
            </a:r>
            <a:r>
              <a:rPr lang="en-GB" dirty="0">
                <a:highlight>
                  <a:srgbClr val="FFFF00"/>
                </a:highlight>
              </a:rPr>
              <a:t> </a:t>
            </a:r>
            <a:r>
              <a:rPr lang="en-IT" dirty="0">
                <a:highlight>
                  <a:srgbClr val="FFFF00"/>
                </a:highlight>
              </a:rPr>
              <a:t> vostri commenti, soprattutto quelli critici</a:t>
            </a:r>
          </a:p>
          <a:p>
            <a:r>
              <a:rPr lang="en-IT" dirty="0"/>
              <a:t>Per le vostre agende: 5 giugno giornata organizzata da D. Castelli con il MUR sul PNSA, programma in preparazione - EOSC</a:t>
            </a:r>
          </a:p>
          <a:p>
            <a:r>
              <a:rPr lang="en-GB" dirty="0" err="1"/>
              <a:t>Riunione</a:t>
            </a:r>
            <a:r>
              <a:rPr lang="en-GB" dirty="0"/>
              <a:t> del Gruppo </a:t>
            </a:r>
            <a:r>
              <a:rPr lang="en-GB" dirty="0" err="1"/>
              <a:t>Tematico</a:t>
            </a:r>
            <a:r>
              <a:rPr lang="en-GB" dirty="0"/>
              <a:t> </a:t>
            </a:r>
            <a:r>
              <a:rPr lang="en-GB" dirty="0" err="1"/>
              <a:t>Pubblicazioni</a:t>
            </a:r>
            <a:r>
              <a:rPr lang="en-GB" dirty="0"/>
              <a:t> per il </a:t>
            </a:r>
            <a:r>
              <a:rPr lang="en-GB" dirty="0" err="1"/>
              <a:t>rilascio</a:t>
            </a:r>
            <a:r>
              <a:rPr lang="en-GB" dirty="0"/>
              <a:t> </a:t>
            </a:r>
            <a:r>
              <a:rPr lang="en-GB" dirty="0" err="1"/>
              <a:t>dei</a:t>
            </a:r>
            <a:r>
              <a:rPr lang="en-GB" dirty="0"/>
              <a:t> </a:t>
            </a:r>
            <a:r>
              <a:rPr lang="en-GB" dirty="0" err="1"/>
              <a:t>risultati</a:t>
            </a:r>
            <a:r>
              <a:rPr lang="en-GB" dirty="0"/>
              <a:t> del </a:t>
            </a:r>
            <a:r>
              <a:rPr lang="en-GB" dirty="0" err="1"/>
              <a:t>sondaggio</a:t>
            </a:r>
            <a:r>
              <a:rPr lang="en-GB" dirty="0"/>
              <a:t> (</a:t>
            </a:r>
            <a:r>
              <a:rPr lang="en-GB" dirty="0" err="1"/>
              <a:t>vedi</a:t>
            </a:r>
            <a:r>
              <a:rPr lang="en-GB" dirty="0"/>
              <a:t> </a:t>
            </a:r>
            <a:r>
              <a:rPr lang="en-GB" dirty="0" err="1"/>
              <a:t>convegno</a:t>
            </a:r>
            <a:r>
              <a:rPr lang="en-GB" dirty="0"/>
              <a:t> di </a:t>
            </a:r>
            <a:r>
              <a:rPr lang="en-GB" dirty="0" err="1"/>
              <a:t>dicembre</a:t>
            </a:r>
            <a:r>
              <a:rPr lang="en-GB" dirty="0"/>
              <a:t>)</a:t>
            </a:r>
            <a:endParaRPr lang="en-IT" dirty="0"/>
          </a:p>
        </p:txBody>
      </p:sp>
      <p:sp>
        <p:nvSpPr>
          <p:cNvPr id="4" name="Footer Placeholder 3">
            <a:extLst>
              <a:ext uri="{FF2B5EF4-FFF2-40B4-BE49-F238E27FC236}">
                <a16:creationId xmlns:a16="http://schemas.microsoft.com/office/drawing/2014/main" id="{36865E7A-AB24-3DFF-F9E8-79A526F3C24B}"/>
              </a:ext>
            </a:extLst>
          </p:cNvPr>
          <p:cNvSpPr>
            <a:spLocks noGrp="1"/>
          </p:cNvSpPr>
          <p:nvPr>
            <p:ph type="ftr" sz="quarter" idx="11"/>
          </p:nvPr>
        </p:nvSpPr>
        <p:spPr/>
        <p:txBody>
          <a:bodyPr/>
          <a:lstStyle/>
          <a:p>
            <a:r>
              <a:rPr lang="en-GB"/>
              <a:t>stefano, anna grazia, mario Intro 20230321</a:t>
            </a:r>
            <a:endParaRPr lang="en-IT"/>
          </a:p>
        </p:txBody>
      </p:sp>
      <p:sp>
        <p:nvSpPr>
          <p:cNvPr id="5" name="Slide Number Placeholder 4">
            <a:extLst>
              <a:ext uri="{FF2B5EF4-FFF2-40B4-BE49-F238E27FC236}">
                <a16:creationId xmlns:a16="http://schemas.microsoft.com/office/drawing/2014/main" id="{FF6C5B21-AF29-C5C9-8A24-66DF769B9422}"/>
              </a:ext>
            </a:extLst>
          </p:cNvPr>
          <p:cNvSpPr>
            <a:spLocks noGrp="1"/>
          </p:cNvSpPr>
          <p:nvPr>
            <p:ph type="sldNum" sz="quarter" idx="12"/>
          </p:nvPr>
        </p:nvSpPr>
        <p:spPr/>
        <p:txBody>
          <a:bodyPr/>
          <a:lstStyle/>
          <a:p>
            <a:fld id="{2EFD5E31-190B-B344-9941-225F48E8ADC2}" type="slidenum">
              <a:rPr lang="en-IT" smtClean="0"/>
              <a:t>5</a:t>
            </a:fld>
            <a:endParaRPr lang="en-IT"/>
          </a:p>
        </p:txBody>
      </p:sp>
    </p:spTree>
    <p:extLst>
      <p:ext uri="{BB962C8B-B14F-4D97-AF65-F5344CB8AC3E}">
        <p14:creationId xmlns:p14="http://schemas.microsoft.com/office/powerpoint/2010/main" val="90015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5B308-4BA7-ABCF-455F-6DE2D3166CEF}"/>
              </a:ext>
            </a:extLst>
          </p:cNvPr>
          <p:cNvSpPr>
            <a:spLocks noGrp="1"/>
          </p:cNvSpPr>
          <p:nvPr>
            <p:ph type="title"/>
          </p:nvPr>
        </p:nvSpPr>
        <p:spPr>
          <a:xfrm>
            <a:off x="838200" y="136525"/>
            <a:ext cx="10515600" cy="931955"/>
          </a:xfrm>
        </p:spPr>
        <p:txBody>
          <a:bodyPr/>
          <a:lstStyle/>
          <a:p>
            <a:r>
              <a:rPr lang="en-IT" dirty="0"/>
              <a:t>Prossimi Passi</a:t>
            </a:r>
          </a:p>
        </p:txBody>
      </p:sp>
      <p:sp>
        <p:nvSpPr>
          <p:cNvPr id="3" name="Content Placeholder 2">
            <a:extLst>
              <a:ext uri="{FF2B5EF4-FFF2-40B4-BE49-F238E27FC236}">
                <a16:creationId xmlns:a16="http://schemas.microsoft.com/office/drawing/2014/main" id="{41972AE7-9DF0-A9C4-86EC-63402DC59B18}"/>
              </a:ext>
            </a:extLst>
          </p:cNvPr>
          <p:cNvSpPr>
            <a:spLocks noGrp="1"/>
          </p:cNvSpPr>
          <p:nvPr>
            <p:ph idx="1"/>
          </p:nvPr>
        </p:nvSpPr>
        <p:spPr>
          <a:xfrm>
            <a:off x="838200" y="1251043"/>
            <a:ext cx="10515600" cy="5287869"/>
          </a:xfrm>
        </p:spPr>
        <p:txBody>
          <a:bodyPr>
            <a:normAutofit fontScale="92500" lnSpcReduction="10000"/>
          </a:bodyPr>
          <a:lstStyle/>
          <a:p>
            <a:r>
              <a:rPr lang="en-IT" dirty="0"/>
              <a:t>Nel documento PP abbiamo tratto le conclusioni della discussione svolta durante il convegno di dicembre al CNR</a:t>
            </a:r>
          </a:p>
          <a:p>
            <a:r>
              <a:rPr lang="en-IT" dirty="0"/>
              <a:t>Suddividere il lavoro</a:t>
            </a:r>
          </a:p>
          <a:p>
            <a:r>
              <a:rPr lang="en-IT" dirty="0"/>
              <a:t>Determinare destinatari, finalita`, struttura. </a:t>
            </a:r>
          </a:p>
          <a:p>
            <a:r>
              <a:rPr lang="en-IT" dirty="0"/>
              <a:t>Proposta:</a:t>
            </a:r>
          </a:p>
          <a:p>
            <a:pPr lvl="1"/>
            <a:r>
              <a:rPr lang="en-GB" dirty="0"/>
              <a:t>V</a:t>
            </a:r>
            <a:r>
              <a:rPr lang="en-IT" dirty="0"/>
              <a:t>engono istituiti Gruppi Tematici (GT) e redatte sintetiche linee guida metodologiche (stefano+anna grazia + mario)</a:t>
            </a:r>
          </a:p>
          <a:p>
            <a:pPr lvl="1"/>
            <a:r>
              <a:rPr lang="en-GB" i="1" dirty="0"/>
              <a:t>D</a:t>
            </a:r>
            <a:r>
              <a:rPr lang="en-IT" i="1" dirty="0"/>
              <a:t>eliverable</a:t>
            </a:r>
            <a:r>
              <a:rPr lang="en-IT" dirty="0"/>
              <a:t>: breve (2 pagine) documento con raccomandazioni</a:t>
            </a:r>
          </a:p>
          <a:p>
            <a:pPr lvl="1"/>
            <a:r>
              <a:rPr lang="en-IT" dirty="0"/>
              <a:t>Destinato ai presidenti degli EPR</a:t>
            </a:r>
          </a:p>
          <a:p>
            <a:pPr lvl="1"/>
            <a:r>
              <a:rPr lang="en-IT" dirty="0"/>
              <a:t>Pubblico</a:t>
            </a:r>
          </a:p>
          <a:p>
            <a:pPr lvl="1"/>
            <a:r>
              <a:rPr lang="en-IT" dirty="0"/>
              <a:t>Riunioni aperte dei GT</a:t>
            </a:r>
          </a:p>
          <a:p>
            <a:pPr lvl="1"/>
            <a:r>
              <a:rPr lang="en-IT" dirty="0"/>
              <a:t>Interazione con atenei, informazione con Osservatorio OS CRUI</a:t>
            </a:r>
          </a:p>
          <a:p>
            <a:pPr lvl="1"/>
            <a:r>
              <a:rPr lang="en-IT" dirty="0"/>
              <a:t>Per ogni GT, workshop conclusivo , singoli ma eventualmente adiacenti se opportuno</a:t>
            </a:r>
          </a:p>
          <a:p>
            <a:pPr lvl="1"/>
            <a:r>
              <a:rPr lang="en-IT" dirty="0"/>
              <a:t>Entro </a:t>
            </a:r>
            <a:r>
              <a:rPr lang="en-IT" strike="sngStrike" dirty="0"/>
              <a:t>settembre</a:t>
            </a:r>
            <a:r>
              <a:rPr lang="en-IT" dirty="0"/>
              <a:t>  ottobre</a:t>
            </a:r>
          </a:p>
        </p:txBody>
      </p:sp>
      <p:sp>
        <p:nvSpPr>
          <p:cNvPr id="4" name="Footer Placeholder 3">
            <a:extLst>
              <a:ext uri="{FF2B5EF4-FFF2-40B4-BE49-F238E27FC236}">
                <a16:creationId xmlns:a16="http://schemas.microsoft.com/office/drawing/2014/main" id="{75DAE8EC-306B-A61E-37B5-AF063D6EDF7F}"/>
              </a:ext>
            </a:extLst>
          </p:cNvPr>
          <p:cNvSpPr>
            <a:spLocks noGrp="1"/>
          </p:cNvSpPr>
          <p:nvPr>
            <p:ph type="ftr" sz="quarter" idx="11"/>
          </p:nvPr>
        </p:nvSpPr>
        <p:spPr/>
        <p:txBody>
          <a:bodyPr/>
          <a:lstStyle/>
          <a:p>
            <a:r>
              <a:rPr lang="en-GB"/>
              <a:t>stefano, anna grazia, mario Intro 20230321</a:t>
            </a:r>
            <a:endParaRPr lang="en-IT"/>
          </a:p>
        </p:txBody>
      </p:sp>
      <p:sp>
        <p:nvSpPr>
          <p:cNvPr id="5" name="Slide Number Placeholder 4">
            <a:extLst>
              <a:ext uri="{FF2B5EF4-FFF2-40B4-BE49-F238E27FC236}">
                <a16:creationId xmlns:a16="http://schemas.microsoft.com/office/drawing/2014/main" id="{C5BCBE1E-20BB-DDC7-EBD6-1F3B22DF689E}"/>
              </a:ext>
            </a:extLst>
          </p:cNvPr>
          <p:cNvSpPr>
            <a:spLocks noGrp="1"/>
          </p:cNvSpPr>
          <p:nvPr>
            <p:ph type="sldNum" sz="quarter" idx="12"/>
          </p:nvPr>
        </p:nvSpPr>
        <p:spPr/>
        <p:txBody>
          <a:bodyPr/>
          <a:lstStyle/>
          <a:p>
            <a:fld id="{2EFD5E31-190B-B344-9941-225F48E8ADC2}" type="slidenum">
              <a:rPr lang="en-IT" smtClean="0"/>
              <a:t>6</a:t>
            </a:fld>
            <a:endParaRPr lang="en-IT"/>
          </a:p>
        </p:txBody>
      </p:sp>
    </p:spTree>
    <p:extLst>
      <p:ext uri="{BB962C8B-B14F-4D97-AF65-F5344CB8AC3E}">
        <p14:creationId xmlns:p14="http://schemas.microsoft.com/office/powerpoint/2010/main" val="451231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68EF8-0BA7-163A-326B-07A3CC6E3181}"/>
              </a:ext>
            </a:extLst>
          </p:cNvPr>
          <p:cNvSpPr>
            <a:spLocks noGrp="1"/>
          </p:cNvSpPr>
          <p:nvPr>
            <p:ph type="title"/>
          </p:nvPr>
        </p:nvSpPr>
        <p:spPr>
          <a:xfrm rot="16200000">
            <a:off x="-2802935" y="3080339"/>
            <a:ext cx="6444074" cy="838201"/>
          </a:xfrm>
        </p:spPr>
        <p:txBody>
          <a:bodyPr/>
          <a:lstStyle/>
          <a:p>
            <a:r>
              <a:rPr lang="en-IT" b="1" dirty="0"/>
              <a:t>Prossimi Passi – gruppi</a:t>
            </a:r>
          </a:p>
        </p:txBody>
      </p:sp>
      <p:sp>
        <p:nvSpPr>
          <p:cNvPr id="4" name="Footer Placeholder 3">
            <a:extLst>
              <a:ext uri="{FF2B5EF4-FFF2-40B4-BE49-F238E27FC236}">
                <a16:creationId xmlns:a16="http://schemas.microsoft.com/office/drawing/2014/main" id="{3E5669C0-6935-098D-9974-42C4C9714AC2}"/>
              </a:ext>
            </a:extLst>
          </p:cNvPr>
          <p:cNvSpPr>
            <a:spLocks noGrp="1"/>
          </p:cNvSpPr>
          <p:nvPr>
            <p:ph type="ftr" sz="quarter" idx="11"/>
          </p:nvPr>
        </p:nvSpPr>
        <p:spPr/>
        <p:txBody>
          <a:bodyPr/>
          <a:lstStyle/>
          <a:p>
            <a:r>
              <a:rPr lang="en-GB"/>
              <a:t>stefano, anna grazia, mario Intro 20230321</a:t>
            </a:r>
            <a:endParaRPr lang="en-IT"/>
          </a:p>
        </p:txBody>
      </p:sp>
      <p:sp>
        <p:nvSpPr>
          <p:cNvPr id="5" name="Slide Number Placeholder 4">
            <a:extLst>
              <a:ext uri="{FF2B5EF4-FFF2-40B4-BE49-F238E27FC236}">
                <a16:creationId xmlns:a16="http://schemas.microsoft.com/office/drawing/2014/main" id="{2964988E-038F-6AFF-ACCC-B19F3B348718}"/>
              </a:ext>
            </a:extLst>
          </p:cNvPr>
          <p:cNvSpPr>
            <a:spLocks noGrp="1"/>
          </p:cNvSpPr>
          <p:nvPr>
            <p:ph type="sldNum" sz="quarter" idx="12"/>
          </p:nvPr>
        </p:nvSpPr>
        <p:spPr/>
        <p:txBody>
          <a:bodyPr/>
          <a:lstStyle/>
          <a:p>
            <a:fld id="{2EFD5E31-190B-B344-9941-225F48E8ADC2}" type="slidenum">
              <a:rPr lang="en-IT" smtClean="0"/>
              <a:t>7</a:t>
            </a:fld>
            <a:endParaRPr lang="en-IT"/>
          </a:p>
        </p:txBody>
      </p:sp>
      <p:sp>
        <p:nvSpPr>
          <p:cNvPr id="7" name="Content Placeholder 6">
            <a:extLst>
              <a:ext uri="{FF2B5EF4-FFF2-40B4-BE49-F238E27FC236}">
                <a16:creationId xmlns:a16="http://schemas.microsoft.com/office/drawing/2014/main" id="{9794575A-2EFF-A18A-1042-157173B8C928}"/>
              </a:ext>
            </a:extLst>
          </p:cNvPr>
          <p:cNvSpPr>
            <a:spLocks noGrp="1"/>
          </p:cNvSpPr>
          <p:nvPr>
            <p:ph idx="1"/>
          </p:nvPr>
        </p:nvSpPr>
        <p:spPr>
          <a:xfrm>
            <a:off x="838199" y="136522"/>
            <a:ext cx="10956533" cy="6584953"/>
          </a:xfrm>
        </p:spPr>
        <p:txBody>
          <a:bodyPr>
            <a:normAutofit fontScale="55000" lnSpcReduction="20000"/>
          </a:bodyPr>
          <a:lstStyle/>
          <a:p>
            <a:pPr marL="514350" indent="-514350">
              <a:buFont typeface="+mj-lt"/>
              <a:buAutoNum type="arabicPeriod"/>
            </a:pPr>
            <a:r>
              <a:rPr lang="en-IT" dirty="0"/>
              <a:t>Scienza aperta e Valutazione della ricerca </a:t>
            </a:r>
          </a:p>
          <a:p>
            <a:pPr marL="971550" lvl="1" indent="-514350">
              <a:buFont typeface="+mj-lt"/>
              <a:buAutoNum type="arabicPeriod"/>
            </a:pPr>
            <a:r>
              <a:rPr lang="en-IT" dirty="0"/>
              <a:t>Susanna Terracini (INDAM e UniTO)</a:t>
            </a:r>
          </a:p>
          <a:p>
            <a:pPr marL="971550" lvl="1" indent="-514350">
              <a:buFont typeface="+mj-lt"/>
              <a:buAutoNum type="arabicPeriod"/>
            </a:pPr>
            <a:r>
              <a:rPr lang="en-IT" dirty="0"/>
              <a:t>Francesca Di Donato (CNR)</a:t>
            </a:r>
          </a:p>
          <a:p>
            <a:pPr marL="971550" lvl="1" indent="-514350">
              <a:buFont typeface="+mj-lt"/>
              <a:buAutoNum type="arabicPeriod"/>
            </a:pPr>
            <a:r>
              <a:rPr lang="en-IT" dirty="0"/>
              <a:t>Pasquale Lubrano (INFN) </a:t>
            </a:r>
            <a:r>
              <a:rPr lang="en-IT" dirty="0">
                <a:sym typeface="Wingdings" pitchFamily="2" charset="2"/>
              </a:rPr>
              <a:t> Nadia Pastrone </a:t>
            </a:r>
            <a:r>
              <a:rPr lang="en-IT" dirty="0"/>
              <a:t>(INFN)</a:t>
            </a:r>
          </a:p>
          <a:p>
            <a:pPr marL="971550" lvl="1" indent="-514350">
              <a:buFont typeface="+mj-lt"/>
              <a:buAutoNum type="arabicPeriod"/>
            </a:pPr>
            <a:r>
              <a:rPr lang="en-IT" dirty="0"/>
              <a:t>Francesco Lazzarini (CoPER, ISPRA)</a:t>
            </a:r>
            <a:r>
              <a:rPr lang="en-IT" dirty="0">
                <a:sym typeface="Wingdings" pitchFamily="2" charset="2"/>
              </a:rPr>
              <a:t> ? COORDINAMENTO GDL VALUTAZIONE COPER ?</a:t>
            </a:r>
          </a:p>
          <a:p>
            <a:pPr marL="971550" lvl="1" indent="-514350">
              <a:buFont typeface="+mj-lt"/>
              <a:buAutoNum type="arabicPeriod"/>
            </a:pPr>
            <a:r>
              <a:rPr lang="en-IT" dirty="0"/>
              <a:t>Paola Carrabba (ENEA)</a:t>
            </a:r>
          </a:p>
          <a:p>
            <a:pPr marL="514350" indent="-514350">
              <a:buFont typeface="+mj-lt"/>
              <a:buAutoNum type="arabicPeriod"/>
            </a:pPr>
            <a:r>
              <a:rPr lang="en-IT" dirty="0"/>
              <a:t>Accesso equo e sostenibile alle pubblicazioni</a:t>
            </a:r>
          </a:p>
          <a:p>
            <a:pPr marL="971550" lvl="1" indent="-514350">
              <a:buFont typeface="+mj-lt"/>
              <a:buAutoNum type="arabicPeriod"/>
            </a:pPr>
            <a:r>
              <a:rPr lang="en-IT" dirty="0"/>
              <a:t> </a:t>
            </a:r>
            <a:r>
              <a:rPr lang="en-GB" i="0" u="none" strike="noStrike" dirty="0">
                <a:effectLst/>
              </a:rPr>
              <a:t> </a:t>
            </a:r>
            <a:r>
              <a:rPr lang="en-GB" i="0" u="none" strike="noStrike" dirty="0" err="1">
                <a:effectLst/>
              </a:rPr>
              <a:t>Emanuela</a:t>
            </a:r>
            <a:r>
              <a:rPr lang="en-GB" i="0" u="none" strike="noStrike" dirty="0">
                <a:effectLst/>
              </a:rPr>
              <a:t> </a:t>
            </a:r>
            <a:r>
              <a:rPr lang="en-GB" i="0" u="none" strike="noStrike" dirty="0" err="1">
                <a:effectLst/>
              </a:rPr>
              <a:t>Secinaro</a:t>
            </a:r>
            <a:r>
              <a:rPr lang="en-GB" i="0" u="none" strike="noStrike" dirty="0">
                <a:effectLst/>
              </a:rPr>
              <a:t> (INRIM)</a:t>
            </a:r>
          </a:p>
          <a:p>
            <a:pPr marL="971550" lvl="1" indent="-514350">
              <a:buFont typeface="+mj-lt"/>
              <a:buAutoNum type="arabicPeriod"/>
            </a:pPr>
            <a:r>
              <a:rPr lang="en-GB" i="0" u="none" strike="noStrike" dirty="0">
                <a:effectLst/>
              </a:rPr>
              <a:t> Roberta Maggi (CNR)</a:t>
            </a:r>
          </a:p>
          <a:p>
            <a:pPr marL="971550" lvl="1" indent="-514350">
              <a:buFont typeface="+mj-lt"/>
              <a:buAutoNum type="arabicPeriod"/>
            </a:pPr>
            <a:r>
              <a:rPr lang="en-GB" i="0" u="none" strike="noStrike" dirty="0">
                <a:effectLst/>
              </a:rPr>
              <a:t> Silvia Giannini (ISTI-CNR)</a:t>
            </a:r>
          </a:p>
          <a:p>
            <a:pPr marL="971550" lvl="1" indent="-514350">
              <a:buFont typeface="+mj-lt"/>
              <a:buAutoNum type="arabicPeriod"/>
            </a:pPr>
            <a:r>
              <a:rPr lang="en-GB" i="0" u="none" strike="noStrike" dirty="0">
                <a:effectLst/>
              </a:rPr>
              <a:t> Anna Grazia </a:t>
            </a:r>
            <a:r>
              <a:rPr lang="en-GB" i="0" u="none" strike="noStrike" dirty="0" err="1">
                <a:effectLst/>
              </a:rPr>
              <a:t>Chiodetti</a:t>
            </a:r>
            <a:r>
              <a:rPr lang="en-GB" i="0" u="none" strike="noStrike" dirty="0">
                <a:effectLst/>
              </a:rPr>
              <a:t> (INGV)</a:t>
            </a:r>
          </a:p>
          <a:p>
            <a:pPr marL="971550" lvl="1" indent="-514350">
              <a:buFont typeface="+mj-lt"/>
              <a:buAutoNum type="arabicPeriod"/>
            </a:pPr>
            <a:r>
              <a:rPr lang="en-GB" i="0" u="none" strike="noStrike" dirty="0">
                <a:effectLst/>
              </a:rPr>
              <a:t> Antonella </a:t>
            </a:r>
            <a:r>
              <a:rPr lang="en-GB" i="0" u="none" strike="noStrike" dirty="0" err="1">
                <a:effectLst/>
              </a:rPr>
              <a:t>Gasperini</a:t>
            </a:r>
            <a:r>
              <a:rPr lang="en-GB" dirty="0"/>
              <a:t> (INAF), Monica Sala (ENEA)</a:t>
            </a:r>
            <a:endParaRPr lang="en-GB" i="0" u="none" strike="noStrike" dirty="0">
              <a:effectLst/>
            </a:endParaRPr>
          </a:p>
          <a:p>
            <a:pPr marL="514350" indent="-514350">
              <a:buFont typeface="+mj-lt"/>
              <a:buAutoNum type="arabicPeriod"/>
            </a:pPr>
            <a:r>
              <a:rPr lang="en-GB" dirty="0" err="1"/>
              <a:t>Diritto</a:t>
            </a:r>
            <a:r>
              <a:rPr lang="en-GB" dirty="0"/>
              <a:t> </a:t>
            </a:r>
            <a:r>
              <a:rPr lang="en-GB" dirty="0" err="1"/>
              <a:t>d’autore</a:t>
            </a:r>
            <a:r>
              <a:rPr lang="en-GB" dirty="0"/>
              <a:t> </a:t>
            </a:r>
          </a:p>
          <a:p>
            <a:pPr marL="971550" lvl="1" indent="-514350">
              <a:buFont typeface="+mj-lt"/>
              <a:buAutoNum type="arabicPeriod"/>
            </a:pPr>
            <a:r>
              <a:rPr lang="en-GB" dirty="0"/>
              <a:t>Stefano Bianco (INFN)</a:t>
            </a:r>
          </a:p>
          <a:p>
            <a:pPr marL="971550" lvl="1" indent="-514350">
              <a:buFont typeface="+mj-lt"/>
              <a:buAutoNum type="arabicPeriod"/>
            </a:pPr>
            <a:r>
              <a:rPr lang="en-GB" dirty="0"/>
              <a:t> Roberto Caso (</a:t>
            </a:r>
            <a:r>
              <a:rPr lang="en-GB" dirty="0" err="1"/>
              <a:t>UniTN</a:t>
            </a:r>
            <a:r>
              <a:rPr lang="en-GB" dirty="0"/>
              <a:t> e AISA)</a:t>
            </a:r>
          </a:p>
          <a:p>
            <a:pPr marL="971550" lvl="1" indent="-514350">
              <a:buFont typeface="+mj-lt"/>
              <a:buAutoNum type="arabicPeriod"/>
            </a:pPr>
            <a:r>
              <a:rPr lang="en-GB" dirty="0"/>
              <a:t>Deborah De Angelis (</a:t>
            </a:r>
            <a:r>
              <a:rPr lang="en-GB" dirty="0" err="1"/>
              <a:t>UniTN</a:t>
            </a:r>
            <a:r>
              <a:rPr lang="en-GB" dirty="0"/>
              <a:t> e AISA)</a:t>
            </a:r>
          </a:p>
          <a:p>
            <a:pPr marL="971550" lvl="1" indent="-514350">
              <a:buFont typeface="+mj-lt"/>
              <a:buAutoNum type="arabicPeriod"/>
            </a:pPr>
            <a:r>
              <a:rPr lang="en-GB" dirty="0"/>
              <a:t> Filomena Severino (ISPRA)</a:t>
            </a:r>
          </a:p>
          <a:p>
            <a:pPr marL="971550" lvl="1" indent="-514350">
              <a:buFont typeface="+mj-lt"/>
              <a:buAutoNum type="arabicPeriod"/>
            </a:pPr>
            <a:r>
              <a:rPr lang="en-GB" dirty="0"/>
              <a:t>Giuseppe Simeone (INGV)</a:t>
            </a:r>
          </a:p>
          <a:p>
            <a:pPr marL="971550" lvl="1" indent="-514350">
              <a:buFont typeface="+mj-lt"/>
              <a:buAutoNum type="arabicPeriod"/>
            </a:pPr>
            <a:r>
              <a:rPr lang="en-GB" dirty="0"/>
              <a:t>Federico Binda (Science for Democracy e </a:t>
            </a:r>
            <a:r>
              <a:rPr lang="en-GB" dirty="0" err="1"/>
              <a:t>UniMI</a:t>
            </a:r>
            <a:r>
              <a:rPr lang="en-GB" dirty="0"/>
              <a:t>)</a:t>
            </a:r>
          </a:p>
          <a:p>
            <a:pPr marL="514350" indent="-514350">
              <a:buFont typeface="+mj-lt"/>
              <a:buAutoNum type="arabicPeriod"/>
            </a:pPr>
            <a:r>
              <a:rPr lang="en-GB" dirty="0"/>
              <a:t>Open data</a:t>
            </a:r>
          </a:p>
          <a:p>
            <a:pPr marL="971550" lvl="1" indent="-514350">
              <a:buFont typeface="+mj-lt"/>
              <a:buAutoNum type="arabicPeriod"/>
            </a:pPr>
            <a:r>
              <a:rPr lang="en-GB" dirty="0"/>
              <a:t>Mario </a:t>
            </a:r>
            <a:r>
              <a:rPr lang="en-GB" dirty="0" err="1"/>
              <a:t>Locati</a:t>
            </a:r>
            <a:r>
              <a:rPr lang="en-GB" dirty="0"/>
              <a:t> (INGV)</a:t>
            </a:r>
          </a:p>
          <a:p>
            <a:pPr marL="971550" lvl="1" indent="-514350">
              <a:buFont typeface="+mj-lt"/>
              <a:buAutoNum type="arabicPeriod"/>
            </a:pPr>
            <a:r>
              <a:rPr lang="en-GB" dirty="0"/>
              <a:t>Roberta </a:t>
            </a:r>
            <a:r>
              <a:rPr lang="en-GB" dirty="0" err="1"/>
              <a:t>Vigni</a:t>
            </a:r>
            <a:r>
              <a:rPr lang="en-GB" dirty="0"/>
              <a:t> (ISPRA)</a:t>
            </a:r>
          </a:p>
          <a:p>
            <a:pPr marL="971550" lvl="1" indent="-514350">
              <a:buFont typeface="+mj-lt"/>
              <a:buAutoNum type="arabicPeriod"/>
            </a:pPr>
            <a:r>
              <a:rPr lang="en-GB" dirty="0"/>
              <a:t> </a:t>
            </a:r>
            <a:r>
              <a:rPr lang="en-GB" i="0" u="none" strike="noStrike" dirty="0">
                <a:effectLst/>
              </a:rPr>
              <a:t>Angela </a:t>
            </a:r>
            <a:r>
              <a:rPr lang="en-GB" i="0" u="none" strike="noStrike" dirty="0" err="1">
                <a:effectLst/>
              </a:rPr>
              <a:t>Saraò</a:t>
            </a:r>
            <a:r>
              <a:rPr lang="en-GB" i="0" u="none" strike="noStrike" dirty="0">
                <a:effectLst/>
              </a:rPr>
              <a:t> (OGS)</a:t>
            </a:r>
          </a:p>
          <a:p>
            <a:pPr marL="971550" lvl="1" indent="-514350">
              <a:buFont typeface="+mj-lt"/>
              <a:buAutoNum type="arabicPeriod"/>
            </a:pPr>
            <a:r>
              <a:rPr lang="en-GB" i="0" u="none" strike="noStrike" dirty="0">
                <a:effectLst/>
              </a:rPr>
              <a:t>Alessandra </a:t>
            </a:r>
            <a:r>
              <a:rPr lang="en-GB" i="0" u="none" strike="noStrike" dirty="0" err="1">
                <a:effectLst/>
              </a:rPr>
              <a:t>Giorgetti</a:t>
            </a:r>
            <a:r>
              <a:rPr lang="en-GB" i="0" u="none" strike="noStrike" dirty="0">
                <a:effectLst/>
              </a:rPr>
              <a:t> (OGS)</a:t>
            </a:r>
          </a:p>
          <a:p>
            <a:pPr marL="971550" lvl="1" indent="-514350">
              <a:buFont typeface="+mj-lt"/>
              <a:buAutoNum type="arabicPeriod"/>
            </a:pPr>
            <a:r>
              <a:rPr lang="en-GB" i="0" u="none" strike="noStrike" dirty="0">
                <a:effectLst/>
              </a:rPr>
              <a:t>Carlo </a:t>
            </a:r>
            <a:r>
              <a:rPr lang="en-GB" i="0" u="none" strike="noStrike" dirty="0" err="1">
                <a:effectLst/>
              </a:rPr>
              <a:t>Cipolloni</a:t>
            </a:r>
            <a:r>
              <a:rPr lang="en-GB" i="0" u="none" strike="noStrike" dirty="0">
                <a:effectLst/>
              </a:rPr>
              <a:t> (ISPRA)</a:t>
            </a:r>
            <a:endParaRPr lang="en-GB" dirty="0"/>
          </a:p>
          <a:p>
            <a:pPr marL="971550" lvl="1" indent="-514350">
              <a:buFont typeface="+mj-lt"/>
              <a:buAutoNum type="arabicPeriod"/>
            </a:pPr>
            <a:r>
              <a:rPr lang="en-GB" i="0" u="none" strike="noStrike" dirty="0">
                <a:effectLst/>
              </a:rPr>
              <a:t> Vincenzo </a:t>
            </a:r>
            <a:r>
              <a:rPr lang="en-GB" i="0" u="none" strike="noStrike" dirty="0" err="1">
                <a:effectLst/>
              </a:rPr>
              <a:t>Patruno</a:t>
            </a:r>
            <a:r>
              <a:rPr lang="en-GB" i="0" u="none" strike="noStrike" dirty="0">
                <a:effectLst/>
              </a:rPr>
              <a:t> (ISTAT)</a:t>
            </a:r>
          </a:p>
          <a:p>
            <a:pPr marL="971550" lvl="1" indent="-514350">
              <a:buFont typeface="+mj-lt"/>
              <a:buAutoNum type="arabicPeriod"/>
            </a:pPr>
            <a:r>
              <a:rPr lang="en-GB" dirty="0"/>
              <a:t>Dario </a:t>
            </a:r>
            <a:r>
              <a:rPr lang="en-GB" dirty="0" err="1"/>
              <a:t>Menasce</a:t>
            </a:r>
            <a:r>
              <a:rPr lang="en-GB" dirty="0"/>
              <a:t> (INFN) + CNR + INAF + ASI + ENEA</a:t>
            </a:r>
            <a:endParaRPr lang="en-GB" i="0" u="none" strike="noStrike" dirty="0">
              <a:effectLst/>
            </a:endParaRPr>
          </a:p>
          <a:p>
            <a:pPr marL="514350" indent="-514350">
              <a:buFont typeface="+mj-lt"/>
              <a:buAutoNum type="arabicPeriod"/>
            </a:pPr>
            <a:r>
              <a:rPr lang="en-GB" dirty="0"/>
              <a:t>Software opensource - Massimo </a:t>
            </a:r>
            <a:r>
              <a:rPr lang="en-GB" dirty="0" err="1"/>
              <a:t>Carboni</a:t>
            </a:r>
            <a:r>
              <a:rPr lang="en-GB" dirty="0"/>
              <a:t>  (GARR), Mario </a:t>
            </a:r>
            <a:r>
              <a:rPr lang="en-GB" dirty="0" err="1"/>
              <a:t>Locati</a:t>
            </a:r>
            <a:r>
              <a:rPr lang="en-GB" dirty="0"/>
              <a:t> (INGV) + </a:t>
            </a:r>
            <a:r>
              <a:rPr lang="en-GB" dirty="0" err="1"/>
              <a:t>altri</a:t>
            </a:r>
            <a:r>
              <a:rPr lang="en-GB" dirty="0"/>
              <a:t> INGV + ? +</a:t>
            </a:r>
          </a:p>
          <a:p>
            <a:pPr marL="514350" indent="-514350">
              <a:buFont typeface="+mj-lt"/>
              <a:buAutoNum type="arabicPeriod"/>
            </a:pPr>
            <a:r>
              <a:rPr lang="en-IT" sz="2000" dirty="0"/>
              <a:t>Supporto alla comunicazione -– Stefano Bianco, Maria Grazia Chiodetti, Mario Locati, Giovanni De Simone, Roberta Vigni, Vincenzo Patruno</a:t>
            </a:r>
          </a:p>
        </p:txBody>
      </p:sp>
    </p:spTree>
    <p:extLst>
      <p:ext uri="{BB962C8B-B14F-4D97-AF65-F5344CB8AC3E}">
        <p14:creationId xmlns:p14="http://schemas.microsoft.com/office/powerpoint/2010/main" val="885859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B6CC2-FC7F-AF01-4FA7-AAC33745D2AE}"/>
              </a:ext>
            </a:extLst>
          </p:cNvPr>
          <p:cNvSpPr>
            <a:spLocks noGrp="1"/>
          </p:cNvSpPr>
          <p:nvPr>
            <p:ph type="title"/>
          </p:nvPr>
        </p:nvSpPr>
        <p:spPr/>
        <p:txBody>
          <a:bodyPr/>
          <a:lstStyle/>
          <a:p>
            <a:r>
              <a:rPr lang="en-IT" dirty="0"/>
              <a:t>Da fare, varie ed eventuali</a:t>
            </a:r>
          </a:p>
        </p:txBody>
      </p:sp>
      <p:sp>
        <p:nvSpPr>
          <p:cNvPr id="3" name="Content Placeholder 2">
            <a:extLst>
              <a:ext uri="{FF2B5EF4-FFF2-40B4-BE49-F238E27FC236}">
                <a16:creationId xmlns:a16="http://schemas.microsoft.com/office/drawing/2014/main" id="{66F09F0D-FDAA-3E04-A6CB-749521E88C0D}"/>
              </a:ext>
            </a:extLst>
          </p:cNvPr>
          <p:cNvSpPr>
            <a:spLocks noGrp="1"/>
          </p:cNvSpPr>
          <p:nvPr>
            <p:ph idx="1"/>
          </p:nvPr>
        </p:nvSpPr>
        <p:spPr/>
        <p:txBody>
          <a:bodyPr/>
          <a:lstStyle/>
          <a:p>
            <a:r>
              <a:rPr lang="en-IT" dirty="0"/>
              <a:t>Tutti: definire la composizione dei GT</a:t>
            </a:r>
          </a:p>
          <a:p>
            <a:r>
              <a:rPr lang="en-GB" dirty="0"/>
              <a:t>R</a:t>
            </a:r>
            <a:r>
              <a:rPr lang="en-IT" dirty="0"/>
              <a:t>ecuperare EPR non presenti (s+ag+m)</a:t>
            </a:r>
          </a:p>
          <a:p>
            <a:r>
              <a:rPr lang="en-GB" dirty="0"/>
              <a:t>s</a:t>
            </a:r>
            <a:r>
              <a:rPr lang="en-IT" dirty="0"/>
              <a:t>tefano, anna grazia, mario</a:t>
            </a:r>
          </a:p>
          <a:p>
            <a:pPr lvl="1"/>
            <a:r>
              <a:rPr lang="en-GB" dirty="0"/>
              <a:t>R</a:t>
            </a:r>
            <a:r>
              <a:rPr lang="en-IT" dirty="0"/>
              <a:t>edigere linee guida per il funzionamento dei GT</a:t>
            </a:r>
          </a:p>
          <a:p>
            <a:pPr lvl="1"/>
            <a:r>
              <a:rPr lang="en-IT" dirty="0"/>
              <a:t>Chiarire GDL Valutazione CoPER</a:t>
            </a:r>
          </a:p>
          <a:p>
            <a:pPr lvl="1"/>
            <a:r>
              <a:rPr lang="en-IT" dirty="0"/>
              <a:t>23 marzo riunione GT pubblicazioni per finalizzazione del sondaggio istituzionale</a:t>
            </a:r>
          </a:p>
          <a:p>
            <a:r>
              <a:rPr lang="en-IT" dirty="0"/>
              <a:t>Prossima riunione: 5 settimane </a:t>
            </a:r>
          </a:p>
          <a:p>
            <a:r>
              <a:rPr lang="en-GB" dirty="0"/>
              <a:t>S</a:t>
            </a:r>
            <a:r>
              <a:rPr lang="en-IT" dirty="0"/>
              <a:t>ondaggio proposta: 21 aprile</a:t>
            </a:r>
          </a:p>
          <a:p>
            <a:pPr lvl="1"/>
            <a:endParaRPr lang="en-IT" dirty="0"/>
          </a:p>
        </p:txBody>
      </p:sp>
      <p:sp>
        <p:nvSpPr>
          <p:cNvPr id="4" name="Footer Placeholder 3">
            <a:extLst>
              <a:ext uri="{FF2B5EF4-FFF2-40B4-BE49-F238E27FC236}">
                <a16:creationId xmlns:a16="http://schemas.microsoft.com/office/drawing/2014/main" id="{C351258B-2688-EC0F-CFEB-72E4987608E8}"/>
              </a:ext>
            </a:extLst>
          </p:cNvPr>
          <p:cNvSpPr>
            <a:spLocks noGrp="1"/>
          </p:cNvSpPr>
          <p:nvPr>
            <p:ph type="ftr" sz="quarter" idx="11"/>
          </p:nvPr>
        </p:nvSpPr>
        <p:spPr/>
        <p:txBody>
          <a:bodyPr/>
          <a:lstStyle/>
          <a:p>
            <a:r>
              <a:rPr lang="en-GB"/>
              <a:t>stefano, anna grazia, mario Intro 20230321</a:t>
            </a:r>
            <a:endParaRPr lang="en-IT"/>
          </a:p>
        </p:txBody>
      </p:sp>
      <p:sp>
        <p:nvSpPr>
          <p:cNvPr id="5" name="Slide Number Placeholder 4">
            <a:extLst>
              <a:ext uri="{FF2B5EF4-FFF2-40B4-BE49-F238E27FC236}">
                <a16:creationId xmlns:a16="http://schemas.microsoft.com/office/drawing/2014/main" id="{BF0607B1-DC0B-8B14-E579-EF7BCD6DE830}"/>
              </a:ext>
            </a:extLst>
          </p:cNvPr>
          <p:cNvSpPr>
            <a:spLocks noGrp="1"/>
          </p:cNvSpPr>
          <p:nvPr>
            <p:ph type="sldNum" sz="quarter" idx="12"/>
          </p:nvPr>
        </p:nvSpPr>
        <p:spPr/>
        <p:txBody>
          <a:bodyPr/>
          <a:lstStyle/>
          <a:p>
            <a:fld id="{2EFD5E31-190B-B344-9941-225F48E8ADC2}" type="slidenum">
              <a:rPr lang="en-IT" smtClean="0"/>
              <a:t>8</a:t>
            </a:fld>
            <a:endParaRPr lang="en-IT"/>
          </a:p>
        </p:txBody>
      </p:sp>
    </p:spTree>
    <p:extLst>
      <p:ext uri="{BB962C8B-B14F-4D97-AF65-F5344CB8AC3E}">
        <p14:creationId xmlns:p14="http://schemas.microsoft.com/office/powerpoint/2010/main" val="369759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E6C1C-376B-F7B4-3B13-2D5DCB432F5A}"/>
              </a:ext>
            </a:extLst>
          </p:cNvPr>
          <p:cNvSpPr>
            <a:spLocks noGrp="1"/>
          </p:cNvSpPr>
          <p:nvPr>
            <p:ph type="title"/>
          </p:nvPr>
        </p:nvSpPr>
        <p:spPr/>
        <p:txBody>
          <a:bodyPr/>
          <a:lstStyle/>
          <a:p>
            <a:endParaRPr lang="en-IT"/>
          </a:p>
        </p:txBody>
      </p:sp>
      <p:sp>
        <p:nvSpPr>
          <p:cNvPr id="3" name="Content Placeholder 2">
            <a:extLst>
              <a:ext uri="{FF2B5EF4-FFF2-40B4-BE49-F238E27FC236}">
                <a16:creationId xmlns:a16="http://schemas.microsoft.com/office/drawing/2014/main" id="{95484516-4865-EE54-8E76-050FDD74A12C}"/>
              </a:ext>
            </a:extLst>
          </p:cNvPr>
          <p:cNvSpPr>
            <a:spLocks noGrp="1"/>
          </p:cNvSpPr>
          <p:nvPr>
            <p:ph idx="1"/>
          </p:nvPr>
        </p:nvSpPr>
        <p:spPr>
          <a:xfrm>
            <a:off x="838200" y="472611"/>
            <a:ext cx="10515600" cy="5704352"/>
          </a:xfrm>
        </p:spPr>
        <p:txBody>
          <a:bodyPr>
            <a:normAutofit fontScale="85000" lnSpcReduction="10000"/>
          </a:bodyPr>
          <a:lstStyle/>
          <a:p>
            <a:pPr marL="0" indent="0" algn="just">
              <a:buNone/>
            </a:pPr>
            <a:r>
              <a:rPr lang="en-US" sz="1800" b="0" i="0" u="none" strike="noStrike" dirty="0">
                <a:solidFill>
                  <a:srgbClr val="222222"/>
                </a:solidFill>
                <a:effectLst/>
                <a:latin typeface="Times New Roman" panose="02020603050405020304" pitchFamily="18" charset="0"/>
              </a:rPr>
              <a:t>Dear colleague,</a:t>
            </a:r>
            <a:endParaRPr lang="en-US" dirty="0">
              <a:solidFill>
                <a:srgbClr val="222222"/>
              </a:solidFill>
              <a:latin typeface="Arial" panose="020B0604020202020204" pitchFamily="34" charset="0"/>
            </a:endParaRPr>
          </a:p>
          <a:p>
            <a:pPr marL="0" indent="0" algn="just">
              <a:buNone/>
            </a:pPr>
            <a:r>
              <a:rPr lang="en-US" sz="1800" b="0" i="0" u="none" strike="noStrike" dirty="0">
                <a:solidFill>
                  <a:srgbClr val="222222"/>
                </a:solidFill>
                <a:effectLst/>
                <a:latin typeface="Times New Roman" panose="02020603050405020304" pitchFamily="18" charset="0"/>
              </a:rPr>
              <a:t>CARE-CRUI and IEEE invite you to join an upcoming free webinar on 5 April to help you understand the open access publishing opportunities available to you, and how to take advantage of </a:t>
            </a:r>
          </a:p>
          <a:p>
            <a:pPr marL="0" indent="0" algn="just">
              <a:buNone/>
            </a:pPr>
            <a:r>
              <a:rPr lang="en-US" sz="1800" b="0" i="0" u="none" strike="noStrike" dirty="0">
                <a:solidFill>
                  <a:srgbClr val="222222"/>
                </a:solidFill>
                <a:effectLst/>
                <a:latin typeface="Times New Roman" panose="02020603050405020304" pitchFamily="18" charset="0"/>
              </a:rPr>
              <a:t>your institution’s open access agreement with IEEE. This webinar will review the current state of open access agreements in Italy, guide you through the process of submitting an open access paper to IEEE, and also provide additional critical insights related to open access publishing. The seminar will also cover details on the many publishing options available from IEEE, offer important tips and best practices to help authors get published, and share helpful resources for authors. </a:t>
            </a:r>
            <a:endParaRPr lang="en-US" b="0" i="0" u="none" strike="noStrike" dirty="0">
              <a:solidFill>
                <a:srgbClr val="222222"/>
              </a:solidFill>
              <a:effectLst/>
              <a:latin typeface="Arial" panose="020B0604020202020204" pitchFamily="34" charset="0"/>
            </a:endParaRPr>
          </a:p>
          <a:p>
            <a:pPr marL="0" indent="0" algn="just">
              <a:buNone/>
            </a:pPr>
            <a:r>
              <a:rPr lang="en-US" sz="1800" b="0" i="0" u="none" strike="noStrike" dirty="0">
                <a:solidFill>
                  <a:srgbClr val="222222"/>
                </a:solidFill>
                <a:effectLst/>
                <a:latin typeface="Times New Roman" panose="02020603050405020304" pitchFamily="18" charset="0"/>
              </a:rPr>
              <a:t>Following is the agenda for the event:</a:t>
            </a:r>
          </a:p>
          <a:p>
            <a:pPr marL="0" indent="0" algn="just">
              <a:buNone/>
            </a:pPr>
            <a:r>
              <a:rPr lang="en-US" sz="1800" b="0" i="0" u="none" strike="noStrike" dirty="0">
                <a:solidFill>
                  <a:srgbClr val="222222"/>
                </a:solidFill>
                <a:effectLst/>
                <a:latin typeface="Times New Roman" panose="02020603050405020304" pitchFamily="18" charset="0"/>
              </a:rPr>
              <a:t>“Open Access and Transformative Agreements in Italy: the Current State of the Art”</a:t>
            </a:r>
            <a:endParaRPr lang="en-US" sz="1800" b="0" i="0" u="none" strike="noStrike" dirty="0">
              <a:solidFill>
                <a:srgbClr val="222222"/>
              </a:solidFill>
              <a:effectLst/>
              <a:latin typeface="Calibri" panose="020F0502020204030204" pitchFamily="34" charset="0"/>
            </a:endParaRPr>
          </a:p>
          <a:p>
            <a:pPr marL="0" indent="0" algn="just">
              <a:buNone/>
            </a:pPr>
            <a:r>
              <a:rPr lang="en-US" sz="1800" b="0" i="0" u="none" strike="noStrike" dirty="0">
                <a:solidFill>
                  <a:srgbClr val="222222"/>
                </a:solidFill>
                <a:effectLst/>
                <a:latin typeface="Courier New" panose="02070309020205020404" pitchFamily="49" charset="0"/>
              </a:rPr>
              <a:t>o</a:t>
            </a:r>
            <a:r>
              <a:rPr lang="en-US" sz="1800" b="0" i="0" u="none" strike="noStrike" dirty="0">
                <a:solidFill>
                  <a:srgbClr val="222222"/>
                </a:solidFill>
                <a:effectLst/>
                <a:latin typeface="Times New Roman" panose="02020603050405020304" pitchFamily="18" charset="0"/>
              </a:rPr>
              <a:t>   Nino </a:t>
            </a:r>
            <a:r>
              <a:rPr lang="en-US" sz="1800" b="0" i="0" u="none" strike="noStrike" dirty="0" err="1">
                <a:solidFill>
                  <a:srgbClr val="222222"/>
                </a:solidFill>
                <a:effectLst/>
                <a:latin typeface="Times New Roman" panose="02020603050405020304" pitchFamily="18" charset="0"/>
              </a:rPr>
              <a:t>Grizzuti</a:t>
            </a:r>
            <a:r>
              <a:rPr lang="en-US" sz="1800" b="0" i="0" u="none" strike="noStrike" dirty="0">
                <a:solidFill>
                  <a:srgbClr val="222222"/>
                </a:solidFill>
                <a:effectLst/>
                <a:latin typeface="Times New Roman" panose="02020603050405020304" pitchFamily="18" charset="0"/>
              </a:rPr>
              <a:t>, CRUI-CARE and University of Naples Federico II, coordinator of CARE Group, 45 minutes (Language: Italian) </a:t>
            </a:r>
            <a:endParaRPr lang="en-US" b="0" i="0" u="none" strike="noStrike" dirty="0">
              <a:solidFill>
                <a:srgbClr val="222222"/>
              </a:solidFill>
              <a:effectLst/>
              <a:latin typeface="Arial" panose="020B0604020202020204" pitchFamily="34" charset="0"/>
            </a:endParaRPr>
          </a:p>
          <a:p>
            <a:pPr marL="0" indent="0" algn="just">
              <a:buNone/>
            </a:pPr>
            <a:r>
              <a:rPr lang="en-US" sz="1800" b="0" i="0" u="none" strike="noStrike" dirty="0">
                <a:solidFill>
                  <a:srgbClr val="222222"/>
                </a:solidFill>
                <a:effectLst/>
                <a:latin typeface="Times New Roman" panose="02020603050405020304" pitchFamily="18" charset="0"/>
              </a:rPr>
              <a:t>“How to Publish Open Access Articles with IEEE under the CARE CRUI Agreement”</a:t>
            </a:r>
            <a:endParaRPr lang="en-US" sz="1800" b="0" i="0" u="none" strike="noStrike" dirty="0">
              <a:solidFill>
                <a:srgbClr val="222222"/>
              </a:solidFill>
              <a:effectLst/>
              <a:latin typeface="Calibri" panose="020F0502020204030204" pitchFamily="34" charset="0"/>
            </a:endParaRPr>
          </a:p>
          <a:p>
            <a:pPr marL="0" indent="0" algn="just">
              <a:buNone/>
            </a:pPr>
            <a:r>
              <a:rPr lang="en-US" sz="1800" b="0" i="0" u="none" strike="noStrike" dirty="0">
                <a:solidFill>
                  <a:srgbClr val="222222"/>
                </a:solidFill>
                <a:effectLst/>
                <a:latin typeface="Courier New" panose="02070309020205020404" pitchFamily="49" charset="0"/>
              </a:rPr>
              <a:t>o</a:t>
            </a:r>
            <a:r>
              <a:rPr lang="en-US" sz="1800" b="0" i="0" u="none" strike="noStrike" dirty="0">
                <a:solidFill>
                  <a:srgbClr val="222222"/>
                </a:solidFill>
                <a:effectLst/>
                <a:latin typeface="Times New Roman" panose="02020603050405020304" pitchFamily="18" charset="0"/>
              </a:rPr>
              <a:t>   Featuring </a:t>
            </a:r>
            <a:r>
              <a:rPr lang="en-US" sz="1800" b="0" i="0" u="none" strike="noStrike" dirty="0" err="1">
                <a:solidFill>
                  <a:srgbClr val="222222"/>
                </a:solidFill>
                <a:effectLst/>
                <a:latin typeface="Times New Roman" panose="02020603050405020304" pitchFamily="18" charset="0"/>
              </a:rPr>
              <a:t>Eszter</a:t>
            </a:r>
            <a:r>
              <a:rPr lang="en-US" sz="1800" b="0" i="0" u="none" strike="noStrike" dirty="0">
                <a:solidFill>
                  <a:srgbClr val="222222"/>
                </a:solidFill>
                <a:effectLst/>
                <a:latin typeface="Times New Roman" panose="02020603050405020304" pitchFamily="18" charset="0"/>
              </a:rPr>
              <a:t> Lukacs, IEEE Client Services Manager, 45 minutes (Language: English) </a:t>
            </a:r>
            <a:endParaRPr lang="en-US" b="0" i="0" u="none" strike="noStrike" dirty="0">
              <a:solidFill>
                <a:srgbClr val="222222"/>
              </a:solidFill>
              <a:effectLst/>
              <a:latin typeface="Arial" panose="020B0604020202020204" pitchFamily="34" charset="0"/>
            </a:endParaRPr>
          </a:p>
          <a:p>
            <a:pPr marL="0" indent="0" algn="just">
              <a:buNone/>
            </a:pPr>
            <a:r>
              <a:rPr lang="en-US" sz="1800" b="0" i="0" u="none" strike="noStrike" dirty="0">
                <a:solidFill>
                  <a:srgbClr val="222222"/>
                </a:solidFill>
                <a:effectLst/>
                <a:latin typeface="Times New Roman" panose="02020603050405020304" pitchFamily="18" charset="0"/>
              </a:rPr>
              <a:t>“Additional Insights on Open Access Publishing”</a:t>
            </a:r>
            <a:endParaRPr lang="en-US" sz="1800" b="0" i="0" u="none" strike="noStrike" dirty="0">
              <a:solidFill>
                <a:srgbClr val="222222"/>
              </a:solidFill>
              <a:effectLst/>
              <a:latin typeface="Calibri" panose="020F0502020204030204" pitchFamily="34" charset="0"/>
            </a:endParaRPr>
          </a:p>
          <a:p>
            <a:pPr marL="0" indent="0" algn="just">
              <a:buNone/>
            </a:pPr>
            <a:r>
              <a:rPr lang="en-US" sz="1800" b="0" i="0" u="none" strike="noStrike" dirty="0">
                <a:solidFill>
                  <a:srgbClr val="222222"/>
                </a:solidFill>
                <a:effectLst/>
                <a:latin typeface="Courier New" panose="02070309020205020404" pitchFamily="49" charset="0"/>
              </a:rPr>
              <a:t>o</a:t>
            </a:r>
            <a:r>
              <a:rPr lang="en-US" sz="1800" b="0" i="0" u="none" strike="noStrike" dirty="0">
                <a:solidFill>
                  <a:srgbClr val="222222"/>
                </a:solidFill>
                <a:effectLst/>
                <a:latin typeface="Times New Roman" panose="02020603050405020304" pitchFamily="18" charset="0"/>
              </a:rPr>
              <a:t>   Stefano Bianco, CRUI-CARE and INFN, member of CARE Group, 20 minutes (Language: Italian) </a:t>
            </a:r>
            <a:endParaRPr lang="en-US" b="0" i="0" u="none" strike="noStrike" dirty="0">
              <a:solidFill>
                <a:srgbClr val="222222"/>
              </a:solidFill>
              <a:effectLst/>
              <a:latin typeface="Arial" panose="020B0604020202020204" pitchFamily="34" charset="0"/>
            </a:endParaRPr>
          </a:p>
          <a:p>
            <a:pPr marL="0" indent="0" algn="just">
              <a:buNone/>
            </a:pPr>
            <a:r>
              <a:rPr lang="en-US" sz="1800" b="1" i="0" u="none" strike="noStrike" dirty="0">
                <a:solidFill>
                  <a:srgbClr val="1155CC"/>
                </a:solidFill>
                <a:effectLst/>
                <a:latin typeface="Times New Roman" panose="02020603050405020304" pitchFamily="18" charset="0"/>
                <a:hlinkClick r:id="rId2"/>
              </a:rPr>
              <a:t>Register</a:t>
            </a:r>
            <a:r>
              <a:rPr lang="en-US" sz="1800" b="1" i="0" u="none" strike="noStrike" dirty="0">
                <a:solidFill>
                  <a:srgbClr val="222222"/>
                </a:solidFill>
                <a:effectLst/>
                <a:latin typeface="Times New Roman" panose="02020603050405020304" pitchFamily="18" charset="0"/>
              </a:rPr>
              <a:t> </a:t>
            </a:r>
            <a:r>
              <a:rPr lang="en-US" sz="1800" b="0" i="0" u="none" strike="noStrike" dirty="0">
                <a:solidFill>
                  <a:srgbClr val="222222"/>
                </a:solidFill>
                <a:effectLst/>
                <a:latin typeface="Times New Roman" panose="02020603050405020304" pitchFamily="18" charset="0"/>
              </a:rPr>
              <a:t>and reserve your seat today!</a:t>
            </a:r>
            <a:endParaRPr lang="en-US" b="0" i="0" u="none" strike="noStrike" dirty="0">
              <a:solidFill>
                <a:srgbClr val="222222"/>
              </a:solidFill>
              <a:effectLst/>
              <a:latin typeface="Arial" panose="020B0604020202020204" pitchFamily="34" charset="0"/>
            </a:endParaRPr>
          </a:p>
          <a:p>
            <a:pPr marL="0" indent="0" algn="just">
              <a:buNone/>
            </a:pPr>
            <a:r>
              <a:rPr lang="en-US" sz="1800" b="0" i="0" u="none" strike="noStrike" dirty="0">
                <a:solidFill>
                  <a:srgbClr val="222222"/>
                </a:solidFill>
                <a:effectLst/>
                <a:latin typeface="Times New Roman" panose="02020603050405020304" pitchFamily="18" charset="0"/>
              </a:rPr>
              <a:t>This event and your institutional subscription is made possible by your institution’s library. If you have any questions about your access or this event, please contact your library administrator. </a:t>
            </a:r>
            <a:endParaRPr lang="en-US" b="0" i="0" u="none" strike="noStrike" dirty="0">
              <a:solidFill>
                <a:srgbClr val="222222"/>
              </a:solidFill>
              <a:effectLst/>
              <a:latin typeface="Arial" panose="020B0604020202020204" pitchFamily="34" charset="0"/>
            </a:endParaRPr>
          </a:p>
          <a:p>
            <a:pPr marL="0" indent="0" algn="just">
              <a:buNone/>
            </a:pPr>
            <a:r>
              <a:rPr lang="en-US" sz="1800" b="0" i="0" u="none" strike="noStrike" dirty="0">
                <a:solidFill>
                  <a:srgbClr val="222222"/>
                </a:solidFill>
                <a:effectLst/>
                <a:latin typeface="Times New Roman" panose="02020603050405020304" pitchFamily="18" charset="0"/>
              </a:rPr>
              <a:t>Please feel free to share this information with your colleagues at your institution, and we look forward to seeing you there!</a:t>
            </a:r>
            <a:endParaRPr lang="en-US" b="0" i="0" u="none" strike="noStrike" dirty="0">
              <a:solidFill>
                <a:srgbClr val="222222"/>
              </a:solidFill>
              <a:effectLst/>
              <a:latin typeface="Arial" panose="020B0604020202020204" pitchFamily="34" charset="0"/>
            </a:endParaRPr>
          </a:p>
          <a:p>
            <a:pPr marL="0" indent="0" algn="just">
              <a:buNone/>
            </a:pPr>
            <a:r>
              <a:rPr lang="en-US" sz="1800" b="0" i="0" u="none" strike="noStrike" dirty="0">
                <a:solidFill>
                  <a:srgbClr val="222222"/>
                </a:solidFill>
                <a:effectLst/>
                <a:latin typeface="Times New Roman" panose="02020603050405020304" pitchFamily="18" charset="0"/>
              </a:rPr>
              <a:t>Sincerely,</a:t>
            </a:r>
            <a:endParaRPr lang="en-US" b="0" i="0" u="none" strike="noStrike" dirty="0">
              <a:solidFill>
                <a:srgbClr val="222222"/>
              </a:solidFill>
              <a:effectLst/>
              <a:latin typeface="Arial" panose="020B0604020202020204" pitchFamily="34" charset="0"/>
            </a:endParaRPr>
          </a:p>
          <a:p>
            <a:pPr marL="0" indent="0" algn="just">
              <a:buNone/>
            </a:pPr>
            <a:r>
              <a:rPr lang="en-US" sz="1800" b="0" i="0" u="none" strike="noStrike" dirty="0">
                <a:solidFill>
                  <a:srgbClr val="222222"/>
                </a:solidFill>
                <a:effectLst/>
                <a:latin typeface="Times New Roman" panose="02020603050405020304" pitchFamily="18" charset="0"/>
              </a:rPr>
              <a:t>CARE-CRUI and IEEE</a:t>
            </a:r>
            <a:endParaRPr lang="en-US" b="0" i="0" u="none" strike="noStrike" dirty="0">
              <a:solidFill>
                <a:srgbClr val="222222"/>
              </a:solidFill>
              <a:effectLst/>
              <a:latin typeface="Arial" panose="020B0604020202020204" pitchFamily="34" charset="0"/>
            </a:endParaRPr>
          </a:p>
          <a:p>
            <a:pPr marL="0" indent="0" algn="just">
              <a:buNone/>
            </a:pPr>
            <a:endParaRPr lang="en-IT" dirty="0"/>
          </a:p>
        </p:txBody>
      </p:sp>
      <p:sp>
        <p:nvSpPr>
          <p:cNvPr id="4" name="Footer Placeholder 3">
            <a:extLst>
              <a:ext uri="{FF2B5EF4-FFF2-40B4-BE49-F238E27FC236}">
                <a16:creationId xmlns:a16="http://schemas.microsoft.com/office/drawing/2014/main" id="{61C09D72-4235-782A-2EBC-9DFB7838EFDA}"/>
              </a:ext>
            </a:extLst>
          </p:cNvPr>
          <p:cNvSpPr>
            <a:spLocks noGrp="1"/>
          </p:cNvSpPr>
          <p:nvPr>
            <p:ph type="ftr" sz="quarter" idx="11"/>
          </p:nvPr>
        </p:nvSpPr>
        <p:spPr/>
        <p:txBody>
          <a:bodyPr/>
          <a:lstStyle/>
          <a:p>
            <a:r>
              <a:rPr lang="en-GB"/>
              <a:t>stefano, anna grazia, mario Intro 20230321</a:t>
            </a:r>
            <a:endParaRPr lang="en-IT"/>
          </a:p>
        </p:txBody>
      </p:sp>
      <p:sp>
        <p:nvSpPr>
          <p:cNvPr id="5" name="Slide Number Placeholder 4">
            <a:extLst>
              <a:ext uri="{FF2B5EF4-FFF2-40B4-BE49-F238E27FC236}">
                <a16:creationId xmlns:a16="http://schemas.microsoft.com/office/drawing/2014/main" id="{D445A513-8929-8925-E533-4B87F7308C05}"/>
              </a:ext>
            </a:extLst>
          </p:cNvPr>
          <p:cNvSpPr>
            <a:spLocks noGrp="1"/>
          </p:cNvSpPr>
          <p:nvPr>
            <p:ph type="sldNum" sz="quarter" idx="12"/>
          </p:nvPr>
        </p:nvSpPr>
        <p:spPr/>
        <p:txBody>
          <a:bodyPr/>
          <a:lstStyle/>
          <a:p>
            <a:fld id="{2EFD5E31-190B-B344-9941-225F48E8ADC2}" type="slidenum">
              <a:rPr lang="en-IT" smtClean="0"/>
              <a:t>9</a:t>
            </a:fld>
            <a:endParaRPr lang="en-IT"/>
          </a:p>
        </p:txBody>
      </p:sp>
    </p:spTree>
    <p:extLst>
      <p:ext uri="{BB962C8B-B14F-4D97-AF65-F5344CB8AC3E}">
        <p14:creationId xmlns:p14="http://schemas.microsoft.com/office/powerpoint/2010/main" val="2085791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4131</TotalTime>
  <Words>1326</Words>
  <Application>Microsoft Macintosh PowerPoint</Application>
  <PresentationFormat>Widescreen</PresentationFormat>
  <Paragraphs>137</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Courier New</vt:lpstr>
      <vt:lpstr>Source Sans Pro</vt:lpstr>
      <vt:lpstr>Times New Roman</vt:lpstr>
      <vt:lpstr>Office Theme</vt:lpstr>
      <vt:lpstr>Open Science CoPER n.18 https://agenda.infn.it/e/coper.openscience/18 https://home.infn.it/conper/openscience.html</vt:lpstr>
      <vt:lpstr>Appunti riunione precedente</vt:lpstr>
      <vt:lpstr>Agreement on reforming Research Evaluation + COARA</vt:lpstr>
      <vt:lpstr>Documento Prossimi Passi: DOI, ORCID, ROR</vt:lpstr>
      <vt:lpstr>Appuntamenti</vt:lpstr>
      <vt:lpstr>Prossimi Passi</vt:lpstr>
      <vt:lpstr>Prossimi Passi – gruppi</vt:lpstr>
      <vt:lpstr>Da fare, varie ed eventuali</vt:lpstr>
      <vt:lpstr>PowerPoint Presentation</vt:lpstr>
      <vt:lpstr>Co(n)PER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89</cp:revision>
  <dcterms:created xsi:type="dcterms:W3CDTF">2022-07-12T07:40:53Z</dcterms:created>
  <dcterms:modified xsi:type="dcterms:W3CDTF">2023-03-21T12:13:23Z</dcterms:modified>
</cp:coreProperties>
</file>