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91" r:id="rId5"/>
    <p:sldId id="296" r:id="rId6"/>
    <p:sldId id="292" r:id="rId7"/>
    <p:sldId id="293" r:id="rId8"/>
    <p:sldId id="280" r:id="rId9"/>
    <p:sldId id="281" r:id="rId10"/>
    <p:sldId id="267" r:id="rId11"/>
    <p:sldId id="273" r:id="rId12"/>
    <p:sldId id="262" r:id="rId13"/>
    <p:sldId id="279" r:id="rId14"/>
    <p:sldId id="269" r:id="rId15"/>
    <p:sldId id="283" r:id="rId16"/>
    <p:sldId id="263" r:id="rId17"/>
    <p:sldId id="285" r:id="rId18"/>
    <p:sldId id="261" r:id="rId19"/>
    <p:sldId id="289" r:id="rId20"/>
    <p:sldId id="294" r:id="rId21"/>
    <p:sldId id="300" r:id="rId22"/>
    <p:sldId id="284" r:id="rId23"/>
    <p:sldId id="298" r:id="rId24"/>
    <p:sldId id="299" r:id="rId25"/>
    <p:sldId id="295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683041-A3C9-4CEF-B307-8E30358403F3}">
          <p14:sldIdLst>
            <p14:sldId id="256"/>
            <p14:sldId id="257"/>
            <p14:sldId id="291"/>
            <p14:sldId id="296"/>
            <p14:sldId id="292"/>
            <p14:sldId id="293"/>
            <p14:sldId id="280"/>
            <p14:sldId id="281"/>
            <p14:sldId id="267"/>
            <p14:sldId id="273"/>
            <p14:sldId id="262"/>
            <p14:sldId id="279"/>
            <p14:sldId id="269"/>
            <p14:sldId id="283"/>
            <p14:sldId id="263"/>
            <p14:sldId id="285"/>
            <p14:sldId id="261"/>
            <p14:sldId id="289"/>
            <p14:sldId id="294"/>
          </p14:sldIdLst>
        </p14:section>
        <p14:section name="Backup Slides" id="{1B0DBAA0-FFC6-4A5C-B025-0A0ED13F8E78}">
          <p14:sldIdLst>
            <p14:sldId id="300"/>
            <p14:sldId id="284"/>
            <p14:sldId id="298"/>
            <p14:sldId id="299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8934" autoAdjust="0"/>
  </p:normalViewPr>
  <p:slideViewPr>
    <p:cSldViewPr>
      <p:cViewPr varScale="1">
        <p:scale>
          <a:sx n="73" d="100"/>
          <a:sy n="73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7C5B6-5877-40B9-B0BE-CC79495158CE}" type="datetimeFigureOut">
              <a:rPr lang="it-IT" smtClean="0"/>
              <a:t>03/07/2011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98520-A587-4120-A757-59C26774F8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28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65FF-EC82-4FA6-A21C-C3E89D7EA5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65FF-EC82-4FA6-A21C-C3E89D7EA5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65FF-EC82-4FA6-A21C-C3E89D7EA5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65FF-EC82-4FA6-A21C-C3E89D7EA5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65FF-EC82-4FA6-A21C-C3E89D7EA5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Times New Roman" pitchFamily="18" charset="0"/>
              </a:rPr>
              <a:t>Selection of</a:t>
            </a:r>
            <a:r>
              <a:rPr lang="en-US" sz="1200" spc="0" dirty="0" smtClean="0">
                <a:latin typeface="+mn-lt"/>
                <a:cs typeface="Times New Roman" pitchFamily="18" charset="0"/>
              </a:rPr>
              <a:t> charged particles with </a:t>
            </a:r>
            <a:r>
              <a:rPr lang="en-US" sz="1200" spc="0" dirty="0" err="1" smtClean="0">
                <a:latin typeface="+mn-lt"/>
                <a:cs typeface="Times New Roman" pitchFamily="18" charset="0"/>
              </a:rPr>
              <a:t>p</a:t>
            </a:r>
            <a:r>
              <a:rPr lang="en-US" sz="1200" spc="0" baseline="-25000" dirty="0" err="1" smtClean="0">
                <a:latin typeface="+mn-lt"/>
                <a:cs typeface="Times New Roman" pitchFamily="18" charset="0"/>
              </a:rPr>
              <a:t>t</a:t>
            </a:r>
            <a:r>
              <a:rPr lang="en-US" sz="1200" spc="0" dirty="0" smtClean="0">
                <a:latin typeface="+mn-lt"/>
                <a:cs typeface="Times New Roman" pitchFamily="18" charset="0"/>
              </a:rPr>
              <a:t> &gt; 50 MeV/c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asymptotic limit estimates the size of the luminous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region, seen for the vertices reconstructed with tracks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(filled markers).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resolution is extrapolated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most central (5%)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Pb-Pb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collisions (orange box).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98520-A587-4120-A757-59C26774F8F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70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asymptotic limit estimates the size of the luminous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region, seen for the vertices reconstructed with tracks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(filled markers).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resolution is extrapolated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most central (5%)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Pb-Pb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collisions (orange box).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98520-A587-4120-A757-59C26774F8F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70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/>
            <a:endParaRPr lang="en-US" dirty="0" smtClean="0"/>
          </a:p>
          <a:p>
            <a:pPr marL="180000" indent="-180000"/>
            <a:r>
              <a:rPr lang="en-US" dirty="0" smtClean="0"/>
              <a:t>in the bending plane: d</a:t>
            </a:r>
            <a:r>
              <a:rPr lang="en-US" baseline="-25000" dirty="0" smtClean="0"/>
              <a:t>0</a:t>
            </a:r>
            <a:r>
              <a:rPr lang="en-US" dirty="0" smtClean="0"/>
              <a:t>(r</a:t>
            </a:r>
            <a:r>
              <a:rPr lang="el-GR" dirty="0" smtClean="0"/>
              <a:t>φ</a:t>
            </a:r>
            <a:r>
              <a:rPr lang="en-US" dirty="0" smtClean="0"/>
              <a:t>)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98520-A587-4120-A757-59C26774F8F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668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65FF-EC82-4FA6-A21C-C3E89D7EA50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1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885B4A02-1AB5-4CF9-A37E-FE983803C0EB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4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08FE5B19-0852-44F6-8639-78455BCE2A3F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1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DCEF9E48-E3E7-42DD-A0EE-A2D77EE857CC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2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9CD82C76-B5B5-4C25-A9EB-FE898A703FEA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CE8094DB-52B9-4D1F-A63C-1F18D98D7628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04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E837FE7C-0BF5-4CC9-BB11-551B9199B645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71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7FA63222-CF8C-4595-9D3C-E4315F5400C3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5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53A4C96C-AA13-447B-8258-82F7E54E7542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1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7BF950B0-9585-4A5A-96E4-4B8E1A9F35F3}" type="slidenum">
              <a:rPr lang="en-US" smtClean="0">
                <a:solidFill>
                  <a:srgbClr val="000000"/>
                </a:solidFill>
              </a:rPr>
              <a:pPr>
                <a:buClr>
                  <a:srgbClr val="0000FF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09C5918-BB5F-4367-9F2E-D26BE44F1B8F}" type="slidenum">
              <a:rPr lang="it-IT" smtClean="0"/>
              <a:t>‹#›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06/07/2011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r>
              <a:rPr lang="it-IT" smtClean="0">
                <a:solidFill>
                  <a:srgbClr val="919191"/>
                </a:solidFill>
                <a:latin typeface="Arial" pitchFamily="34" charset="0"/>
              </a:rPr>
              <a:t>06/07/2011</a:t>
            </a:r>
            <a:endParaRPr lang="en-US">
              <a:solidFill>
                <a:srgbClr val="919191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None/>
              <a:defRPr/>
            </a:pPr>
            <a:fld id="{065BBED3-0FE7-4934-A9E5-66ED8CFE855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algn="l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Font typeface="Wingdings" pitchFamily="2" charset="2"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2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gif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543800" cy="2593975"/>
          </a:xfrm>
        </p:spPr>
        <p:txBody>
          <a:bodyPr/>
          <a:lstStyle/>
          <a:p>
            <a:pPr algn="ctr"/>
            <a:r>
              <a:rPr lang="en-US" sz="4800" dirty="0"/>
              <a:t>Performance of </a:t>
            </a:r>
            <a:r>
              <a:rPr lang="en-US" sz="4800" dirty="0" smtClean="0"/>
              <a:t>the</a:t>
            </a:r>
            <a:br>
              <a:rPr lang="en-US" sz="4800" dirty="0" smtClean="0"/>
            </a:br>
            <a:r>
              <a:rPr lang="en-US" sz="4800" dirty="0" smtClean="0"/>
              <a:t>ALICE </a:t>
            </a:r>
            <a:r>
              <a:rPr lang="en-US" sz="4800" dirty="0"/>
              <a:t>Inner Tracking System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and </a:t>
            </a:r>
            <a:r>
              <a:rPr lang="en-US" sz="4800" dirty="0"/>
              <a:t>studies for the </a:t>
            </a:r>
            <a:r>
              <a:rPr lang="en-US" sz="4800" dirty="0" smtClean="0"/>
              <a:t>upgrade</a:t>
            </a:r>
            <a:endParaRPr lang="it-IT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10472"/>
            <a:ext cx="646176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Giacomo</a:t>
            </a:r>
            <a:r>
              <a:rPr lang="en-US" dirty="0" smtClean="0"/>
              <a:t> </a:t>
            </a:r>
            <a:r>
              <a:rPr lang="en-US" dirty="0" err="1" smtClean="0"/>
              <a:t>Contin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Universita</a:t>
            </a:r>
            <a:r>
              <a:rPr lang="en-US" dirty="0" smtClean="0"/>
              <a:t>’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di Trieste &amp; INFN </a:t>
            </a:r>
            <a:r>
              <a:rPr lang="en-US" dirty="0" err="1" smtClean="0"/>
              <a:t>Sezione</a:t>
            </a:r>
            <a:r>
              <a:rPr lang="en-US" dirty="0" smtClean="0"/>
              <a:t> di Trieste</a:t>
            </a:r>
          </a:p>
          <a:p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behalf of the ITS collaboration in the ALICE experiment at LHC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7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0"/>
            <a:ext cx="7620000" cy="858753"/>
          </a:xfrm>
        </p:spPr>
        <p:txBody>
          <a:bodyPr/>
          <a:lstStyle/>
          <a:p>
            <a:pPr algn="ctr"/>
            <a:r>
              <a:rPr lang="en-US" sz="3400" dirty="0" smtClean="0"/>
              <a:t>Tracking strategy and performance</a:t>
            </a:r>
            <a:endParaRPr lang="it-IT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82" y="908720"/>
            <a:ext cx="5241014" cy="309634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1600" dirty="0" smtClean="0">
                <a:ea typeface="Luxi Sans" pitchFamily="2"/>
                <a:cs typeface="Luxi Sans" pitchFamily="2"/>
              </a:rPr>
              <a:t>“Global”</a:t>
            </a:r>
          </a:p>
          <a:p>
            <a:pPr marL="457200" indent="-342900">
              <a:buFont typeface="+mj-lt"/>
              <a:buAutoNum type="arabicPeriod"/>
            </a:pPr>
            <a:r>
              <a:rPr lang="en-GB" sz="1600" dirty="0" smtClean="0">
                <a:ea typeface="Luxi Sans" pitchFamily="2"/>
                <a:cs typeface="Luxi Sans" pitchFamily="2"/>
              </a:rPr>
              <a:t>Seeds </a:t>
            </a:r>
            <a:r>
              <a:rPr lang="en-GB" sz="1600" dirty="0">
                <a:ea typeface="Luxi Sans" pitchFamily="2"/>
                <a:cs typeface="Luxi Sans" pitchFamily="2"/>
              </a:rPr>
              <a:t>in outer part of </a:t>
            </a:r>
            <a:r>
              <a:rPr lang="en-GB" sz="1600" dirty="0" smtClean="0">
                <a:ea typeface="Luxi Sans" pitchFamily="2"/>
                <a:cs typeface="Luxi Sans" pitchFamily="2"/>
              </a:rPr>
              <a:t>TPC @lowest track density</a:t>
            </a:r>
          </a:p>
          <a:p>
            <a:pPr marL="457200" indent="-342900">
              <a:buFont typeface="+mj-lt"/>
              <a:buAutoNum type="arabicPeriod"/>
            </a:pPr>
            <a:r>
              <a:rPr lang="en-GB" sz="1600" dirty="0" smtClean="0">
                <a:ea typeface="Luxi Sans" pitchFamily="2"/>
                <a:cs typeface="Luxi Sans" pitchFamily="2"/>
              </a:rPr>
              <a:t>Inward tracking </a:t>
            </a:r>
            <a:r>
              <a:rPr lang="en-GB" sz="1600" dirty="0">
                <a:ea typeface="Luxi Sans" pitchFamily="2"/>
                <a:cs typeface="Luxi Sans" pitchFamily="2"/>
              </a:rPr>
              <a:t>from the outer to the </a:t>
            </a:r>
            <a:r>
              <a:rPr lang="en-GB" sz="1600" dirty="0" smtClean="0">
                <a:ea typeface="Luxi Sans" pitchFamily="2"/>
                <a:cs typeface="Luxi Sans" pitchFamily="2"/>
              </a:rPr>
              <a:t>inner TPC wall </a:t>
            </a:r>
          </a:p>
          <a:p>
            <a:pPr marL="457200" indent="-342900">
              <a:buFont typeface="+mj-lt"/>
              <a:buAutoNum type="arabicPeriod"/>
            </a:pPr>
            <a:r>
              <a:rPr lang="en-GB" sz="1600" dirty="0" smtClean="0">
                <a:ea typeface="Luxi Sans" pitchFamily="2"/>
                <a:cs typeface="Luxi Sans" pitchFamily="2"/>
              </a:rPr>
              <a:t>Matching  the outer SSD layer and tracking in the ITS</a:t>
            </a:r>
          </a:p>
          <a:p>
            <a:pPr marL="457200" indent="-342900">
              <a:buFont typeface="+mj-lt"/>
              <a:buAutoNum type="arabicPeriod"/>
            </a:pPr>
            <a:r>
              <a:rPr lang="en-GB" sz="1600" dirty="0" smtClean="0">
                <a:ea typeface="Luxi Sans" pitchFamily="2"/>
                <a:cs typeface="Luxi Sans" pitchFamily="2"/>
              </a:rPr>
              <a:t>Outward tracking from ITS to outer detectors </a:t>
            </a:r>
            <a:r>
              <a:rPr lang="en-GB" sz="1400" i="1" dirty="0" smtClean="0">
                <a:ea typeface="Luxi Sans" pitchFamily="2"/>
                <a:cs typeface="Luxi Sans" pitchFamily="2"/>
                <a:sym typeface="Wingdings" pitchFamily="2" charset="2"/>
              </a:rPr>
              <a:t></a:t>
            </a:r>
            <a:r>
              <a:rPr lang="en-GB" sz="1600" i="1" dirty="0" smtClean="0">
                <a:ea typeface="Luxi Sans" pitchFamily="2"/>
                <a:cs typeface="Luxi Sans" pitchFamily="2"/>
                <a:sym typeface="Wingdings" pitchFamily="2" charset="2"/>
              </a:rPr>
              <a:t> PID ok</a:t>
            </a:r>
          </a:p>
          <a:p>
            <a:pPr marL="457200" indent="-342900">
              <a:buFont typeface="+mj-lt"/>
              <a:buAutoNum type="arabicPeriod"/>
            </a:pPr>
            <a:r>
              <a:rPr lang="en-GB" sz="1600" dirty="0" smtClean="0">
                <a:ea typeface="Luxi Sans" pitchFamily="2"/>
                <a:cs typeface="Luxi Sans" pitchFamily="2"/>
                <a:sym typeface="Wingdings" pitchFamily="2" charset="2"/>
              </a:rPr>
              <a:t>Inward refitting to ITS  </a:t>
            </a:r>
            <a:r>
              <a:rPr lang="en-GB" sz="1600" dirty="0">
                <a:ea typeface="Luxi Sans" pitchFamily="2"/>
                <a:cs typeface="Luxi Sans" pitchFamily="2"/>
                <a:sym typeface="Wingdings" pitchFamily="2" charset="2"/>
              </a:rPr>
              <a:t> </a:t>
            </a:r>
            <a:r>
              <a:rPr lang="en-GB" sz="1400" i="1" dirty="0" smtClean="0">
                <a:ea typeface="Luxi Sans" pitchFamily="2"/>
                <a:cs typeface="Luxi Sans" pitchFamily="2"/>
                <a:sym typeface="Wingdings" pitchFamily="2" charset="2"/>
              </a:rPr>
              <a:t></a:t>
            </a:r>
            <a:r>
              <a:rPr lang="en-GB" sz="1600" i="1" dirty="0" smtClean="0">
                <a:ea typeface="Luxi Sans" pitchFamily="2"/>
                <a:cs typeface="Luxi Sans" pitchFamily="2"/>
                <a:sym typeface="Wingdings" pitchFamily="2" charset="2"/>
              </a:rPr>
              <a:t> Track parameters OK</a:t>
            </a:r>
            <a:endParaRPr lang="en-GB" sz="1600" i="1" dirty="0" smtClean="0">
              <a:ea typeface="Luxi Sans" pitchFamily="2"/>
              <a:cs typeface="Luxi Sans" pitchFamily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10</a:t>
            </a:fld>
            <a:endParaRPr lang="it-IT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36982" t="380" r="3467" b="64353"/>
          <a:stretch>
            <a:fillRect/>
          </a:stretch>
        </p:blipFill>
        <p:spPr>
          <a:xfrm>
            <a:off x="5508104" y="865551"/>
            <a:ext cx="2818987" cy="2203409"/>
          </a:xfrm>
          <a:prstGeom prst="rect">
            <a:avLst/>
          </a:prstGeom>
          <a:solidFill>
            <a:srgbClr val="66FFFF"/>
          </a:solidFill>
          <a:ln w="15840">
            <a:solidFill>
              <a:srgbClr val="000000"/>
            </a:solidFill>
            <a:prstDash val="solid"/>
            <a:miter/>
          </a:ln>
        </p:spPr>
      </p:pic>
      <p:sp>
        <p:nvSpPr>
          <p:cNvPr id="12" name="TextBox 11"/>
          <p:cNvSpPr txBox="1"/>
          <p:nvPr/>
        </p:nvSpPr>
        <p:spPr>
          <a:xfrm>
            <a:off x="5419901" y="3212976"/>
            <a:ext cx="29685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“ITS stand-alone”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Recovers not-used hits in the ITS layers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Aim: track </a:t>
            </a:r>
            <a:r>
              <a:rPr lang="en-US" sz="1600" dirty="0"/>
              <a:t>and </a:t>
            </a:r>
            <a:r>
              <a:rPr lang="en-US" sz="1600" dirty="0" smtClean="0"/>
              <a:t>identify </a:t>
            </a:r>
            <a:r>
              <a:rPr lang="en-US" sz="1600" dirty="0"/>
              <a:t>particles missed by TPC due to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cut-off, dead </a:t>
            </a:r>
            <a:r>
              <a:rPr lang="en-US" sz="1600" dirty="0"/>
              <a:t>zones between </a:t>
            </a:r>
            <a:r>
              <a:rPr lang="en-US" sz="1600" dirty="0" smtClean="0"/>
              <a:t>sectors, </a:t>
            </a:r>
            <a:r>
              <a:rPr lang="it-IT" sz="1600" dirty="0" smtClean="0"/>
              <a:t>decays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baseline="-250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resolution &lt;</a:t>
            </a:r>
            <a:r>
              <a:rPr lang="en-US" sz="1600" dirty="0" smtClean="0"/>
              <a:t>≈ 6</a:t>
            </a:r>
            <a:r>
              <a:rPr lang="en-US" sz="1600" dirty="0"/>
              <a:t>% for a pion in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baseline="-250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range 200-800 </a:t>
            </a:r>
            <a:r>
              <a:rPr lang="en-US" sz="1600" dirty="0" smtClean="0"/>
              <a:t>MeV/c</a:t>
            </a:r>
            <a:endParaRPr lang="en-U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acceptance extended down to 80-100 MeV/c (for </a:t>
            </a:r>
            <a:r>
              <a:rPr lang="en-US" sz="1600" dirty="0" smtClean="0">
                <a:sym typeface="Symbol"/>
              </a:rPr>
              <a:t>)</a:t>
            </a:r>
            <a:endParaRPr lang="en-US" sz="16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60448"/>
            <a:ext cx="2754959" cy="2612768"/>
          </a:xfrm>
          <a:prstGeom prst="rect">
            <a:avLst/>
          </a:prstGeom>
        </p:spPr>
      </p:pic>
      <p:pic>
        <p:nvPicPr>
          <p:cNvPr id="10" name="Picture 9" descr="2011-May-22-pt_reso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077072"/>
            <a:ext cx="2720109" cy="2706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6165304"/>
            <a:ext cx="110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t</a:t>
            </a:r>
            <a:r>
              <a:rPr lang="en-US" sz="1400" i="1" baseline="-25000" dirty="0" smtClean="0"/>
              <a:t>  </a:t>
            </a:r>
            <a:r>
              <a:rPr lang="en-US" sz="1400" i="1" dirty="0" smtClean="0"/>
              <a:t>resolution</a:t>
            </a:r>
            <a:endParaRPr lang="it-IT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0851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TPC-ITS prolongation efficiency</a:t>
            </a:r>
          </a:p>
        </p:txBody>
      </p:sp>
    </p:spTree>
    <p:extLst>
      <p:ext uri="{BB962C8B-B14F-4D97-AF65-F5344CB8AC3E}">
        <p14:creationId xmlns:p14="http://schemas.microsoft.com/office/powerpoint/2010/main" val="21222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32"/>
            <a:ext cx="7620000" cy="858753"/>
          </a:xfrm>
        </p:spPr>
        <p:txBody>
          <a:bodyPr/>
          <a:lstStyle/>
          <a:p>
            <a:pPr algn="ctr"/>
            <a:r>
              <a:rPr lang="en-US" sz="3200" dirty="0" smtClean="0"/>
              <a:t>Vertex </a:t>
            </a:r>
            <a:r>
              <a:rPr lang="en-US" sz="3200" dirty="0" smtClean="0"/>
              <a:t>reconstruction</a:t>
            </a:r>
            <a:endParaRPr lang="it-IT" sz="3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11</a:t>
            </a:fld>
            <a:endParaRPr lang="it-IT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1634" y="929060"/>
            <a:ext cx="3325510" cy="365206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94320" lvl="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000" b="1" dirty="0" smtClean="0">
                <a:latin typeface="+mn-lt"/>
              </a:rPr>
              <a:t>Vertex from SPD </a:t>
            </a:r>
            <a:r>
              <a:rPr lang="en-US" sz="2000" b="1" dirty="0" err="1" smtClean="0">
                <a:latin typeface="+mn-lt"/>
              </a:rPr>
              <a:t>tracklets</a:t>
            </a:r>
            <a:endParaRPr lang="en-US" sz="2000" b="1" dirty="0" smtClean="0">
              <a:latin typeface="+mn-lt"/>
            </a:endParaRPr>
          </a:p>
          <a:p>
            <a:pPr marL="94320" lvl="0">
              <a:spcBef>
                <a:spcPts val="400"/>
              </a:spcBef>
              <a:buClr>
                <a:schemeClr val="accent1"/>
              </a:buClr>
              <a:buSzPct val="76000"/>
              <a:defRPr/>
            </a:pPr>
            <a:r>
              <a:rPr lang="en-US" sz="1400" b="1" spc="0" dirty="0" smtClean="0">
                <a:latin typeface="+mn-lt"/>
                <a:cs typeface="Times New Roman" pitchFamily="18" charset="0"/>
              </a:rPr>
              <a:t>Procedure:</a:t>
            </a:r>
          </a:p>
          <a:p>
            <a:pPr marL="380070" lvl="0" indent="-285750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1400" spc="0" dirty="0" smtClean="0">
                <a:latin typeface="+mn-lt"/>
                <a:cs typeface="Times New Roman" pitchFamily="18" charset="0"/>
              </a:rPr>
              <a:t>“SPD </a:t>
            </a:r>
            <a:r>
              <a:rPr lang="en-US" sz="1400" spc="0" dirty="0">
                <a:latin typeface="+mn-lt"/>
                <a:cs typeface="Times New Roman" pitchFamily="18" charset="0"/>
              </a:rPr>
              <a:t>Verte</a:t>
            </a:r>
            <a:r>
              <a:rPr lang="en-US" sz="1400" dirty="0">
                <a:latin typeface="+mn-lt"/>
                <a:cs typeface="Times New Roman" pitchFamily="18" charset="0"/>
              </a:rPr>
              <a:t>x” </a:t>
            </a:r>
            <a:r>
              <a:rPr lang="en-US" sz="1400" dirty="0" smtClean="0">
                <a:latin typeface="+mn-lt"/>
                <a:cs typeface="Times New Roman" pitchFamily="18" charset="0"/>
              </a:rPr>
              <a:t>from all </a:t>
            </a:r>
            <a:r>
              <a:rPr lang="en-US" sz="1400" dirty="0">
                <a:latin typeface="+mn-lt"/>
                <a:cs typeface="Times New Roman" pitchFamily="18" charset="0"/>
              </a:rPr>
              <a:t>possible pairs of  2 aligned </a:t>
            </a:r>
            <a:r>
              <a:rPr lang="en-US" sz="1400" dirty="0" smtClean="0">
                <a:latin typeface="+mn-lt"/>
                <a:cs typeface="Times New Roman" pitchFamily="18" charset="0"/>
              </a:rPr>
              <a:t>hits, in a </a:t>
            </a:r>
            <a:r>
              <a:rPr lang="en-US" sz="1400" spc="0" dirty="0" err="1" smtClean="0">
                <a:latin typeface="+mn-lt"/>
                <a:cs typeface="Times New Roman" pitchFamily="18" charset="0"/>
              </a:rPr>
              <a:t>fiducial</a:t>
            </a:r>
            <a:r>
              <a:rPr lang="en-US" sz="1400" spc="0" dirty="0" smtClean="0">
                <a:latin typeface="+mn-lt"/>
                <a:cs typeface="Times New Roman" pitchFamily="18" charset="0"/>
              </a:rPr>
              <a:t> window (in </a:t>
            </a:r>
            <a:r>
              <a:rPr lang="el-GR" sz="1400" spc="0" dirty="0" smtClean="0">
                <a:latin typeface="+mn-lt"/>
                <a:cs typeface="Times New Roman" pitchFamily="18" charset="0"/>
              </a:rPr>
              <a:t>φ</a:t>
            </a:r>
            <a:r>
              <a:rPr lang="en-US" sz="1400" spc="0" dirty="0" smtClean="0">
                <a:latin typeface="+mn-lt"/>
                <a:cs typeface="Times New Roman" pitchFamily="18" charset="0"/>
              </a:rPr>
              <a:t>, </a:t>
            </a:r>
            <a:r>
              <a:rPr lang="el-GR" sz="1400" spc="0" dirty="0" smtClean="0">
                <a:latin typeface="+mn-lt"/>
                <a:cs typeface="Times New Roman" pitchFamily="18" charset="0"/>
              </a:rPr>
              <a:t>η</a:t>
            </a:r>
            <a:r>
              <a:rPr lang="en-US" sz="1400" spc="0" dirty="0" smtClean="0">
                <a:latin typeface="+mn-lt"/>
                <a:cs typeface="Times New Roman" pitchFamily="18" charset="0"/>
              </a:rPr>
              <a:t>)</a:t>
            </a:r>
          </a:p>
          <a:p>
            <a:pPr marL="380070" indent="-285750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1400" spc="0" dirty="0" smtClean="0">
                <a:latin typeface="+mn-lt"/>
                <a:cs typeface="Times New Roman" pitchFamily="18" charset="0"/>
              </a:rPr>
              <a:t>“SPD </a:t>
            </a:r>
            <a:r>
              <a:rPr lang="en-US" sz="1400" spc="0" dirty="0" err="1">
                <a:latin typeface="+mn-lt"/>
                <a:cs typeface="Times New Roman" pitchFamily="18" charset="0"/>
              </a:rPr>
              <a:t>tracklet</a:t>
            </a:r>
            <a:r>
              <a:rPr lang="en-US" sz="1400" spc="0" dirty="0">
                <a:latin typeface="+mn-lt"/>
                <a:cs typeface="Times New Roman" pitchFamily="18" charset="0"/>
              </a:rPr>
              <a:t>” defined by a pair of hits aligned with the reconstructed </a:t>
            </a:r>
            <a:r>
              <a:rPr lang="en-US" sz="1400" spc="0" dirty="0" smtClean="0">
                <a:latin typeface="+mn-lt"/>
                <a:cs typeface="Times New Roman" pitchFamily="18" charset="0"/>
              </a:rPr>
              <a:t>vertex</a:t>
            </a:r>
          </a:p>
          <a:p>
            <a:pPr marL="94320">
              <a:spcBef>
                <a:spcPts val="400"/>
              </a:spcBef>
              <a:buClr>
                <a:schemeClr val="accent1"/>
              </a:buClr>
              <a:buSzPct val="76000"/>
              <a:defRPr/>
            </a:pPr>
            <a:r>
              <a:rPr lang="en-US" sz="1400" b="1" spc="0" dirty="0" smtClean="0">
                <a:latin typeface="+mn-lt"/>
                <a:cs typeface="Times New Roman" pitchFamily="18" charset="0"/>
              </a:rPr>
              <a:t>Used to:</a:t>
            </a:r>
          </a:p>
          <a:p>
            <a:pPr marL="380070" indent="-285750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+mn-lt"/>
              </a:rPr>
              <a:t>Monitor </a:t>
            </a:r>
            <a:r>
              <a:rPr lang="en-US" sz="1400" dirty="0">
                <a:latin typeface="+mn-lt"/>
              </a:rPr>
              <a:t>the interaction diamond </a:t>
            </a:r>
            <a:r>
              <a:rPr lang="en-US" sz="1400" dirty="0" smtClean="0">
                <a:latin typeface="+mn-lt"/>
              </a:rPr>
              <a:t>position </a:t>
            </a:r>
            <a:r>
              <a:rPr lang="it-IT" sz="1400" dirty="0" smtClean="0">
                <a:latin typeface="+mn-lt"/>
              </a:rPr>
              <a:t>quasi-online</a:t>
            </a:r>
            <a:endParaRPr lang="it-IT" sz="1400" dirty="0">
              <a:latin typeface="+mn-lt"/>
            </a:endParaRPr>
          </a:p>
          <a:p>
            <a:pPr marL="380070" indent="-285750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+mn-lt"/>
              </a:rPr>
              <a:t>Initiate </a:t>
            </a:r>
            <a:r>
              <a:rPr lang="en-US" sz="1400" dirty="0">
                <a:latin typeface="+mn-lt"/>
              </a:rPr>
              <a:t>barrel and </a:t>
            </a:r>
            <a:r>
              <a:rPr lang="en-US" sz="1400" dirty="0" err="1">
                <a:latin typeface="+mn-lt"/>
              </a:rPr>
              <a:t>muon</a:t>
            </a:r>
            <a:r>
              <a:rPr lang="en-US" sz="1400" dirty="0">
                <a:latin typeface="+mn-lt"/>
              </a:rPr>
              <a:t> arm </a:t>
            </a:r>
            <a:r>
              <a:rPr lang="en-US" sz="1400" dirty="0" smtClean="0">
                <a:latin typeface="+mn-lt"/>
              </a:rPr>
              <a:t>tracking</a:t>
            </a:r>
          </a:p>
          <a:p>
            <a:pPr marL="380070" indent="-285750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it-IT" sz="1400" dirty="0" smtClean="0">
                <a:latin typeface="+mn-lt"/>
              </a:rPr>
              <a:t>Measure </a:t>
            </a:r>
            <a:r>
              <a:rPr lang="it-IT" sz="1400" dirty="0">
                <a:latin typeface="+mn-lt"/>
              </a:rPr>
              <a:t>charged particle </a:t>
            </a:r>
            <a:r>
              <a:rPr lang="it-IT" sz="1400" dirty="0" smtClean="0">
                <a:latin typeface="+mn-lt"/>
              </a:rPr>
              <a:t>multiplicity</a:t>
            </a:r>
          </a:p>
          <a:p>
            <a:pPr marL="380070" indent="-285750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endParaRPr lang="it-IT" sz="400" dirty="0" smtClean="0">
              <a:latin typeface="+mn-lt"/>
            </a:endParaRPr>
          </a:p>
          <a:p>
            <a:pPr marL="380070" indent="-285750" algn="ctr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1400" b="1" dirty="0" smtClean="0">
                <a:latin typeface="+mn-lt"/>
              </a:rPr>
              <a:t>High efficiency &amp; poorer resolution</a:t>
            </a:r>
            <a:endParaRPr lang="en-US" sz="1400" b="1" dirty="0"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222848" y="908720"/>
            <a:ext cx="3804408" cy="244827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94320" lvl="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000" b="1" dirty="0" smtClean="0">
                <a:latin typeface="+mn-lt"/>
              </a:rPr>
              <a:t>Vertex from reconstructed tracks</a:t>
            </a:r>
          </a:p>
          <a:p>
            <a:pPr marL="94320" lvl="0">
              <a:spcBef>
                <a:spcPts val="400"/>
              </a:spcBef>
              <a:buClr>
                <a:schemeClr val="accent1"/>
              </a:buClr>
              <a:buSzPct val="76000"/>
              <a:defRPr/>
            </a:pPr>
            <a:r>
              <a:rPr lang="en-US" sz="1400" b="1" spc="0" dirty="0" smtClean="0">
                <a:latin typeface="+mn-lt"/>
                <a:cs typeface="Times New Roman" pitchFamily="18" charset="0"/>
              </a:rPr>
              <a:t>Procedure:</a:t>
            </a:r>
          </a:p>
          <a:p>
            <a:pPr marL="380070" lvl="0" indent="-285750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1400" spc="0" dirty="0" smtClean="0">
                <a:latin typeface="+mn-lt"/>
                <a:cs typeface="Times New Roman" pitchFamily="18" charset="0"/>
              </a:rPr>
              <a:t>More accurate second reconstruction of interaction vertex from tracks in the barrel </a:t>
            </a:r>
            <a:endParaRPr lang="en-US" sz="1000" b="1" spc="0" dirty="0" smtClean="0">
              <a:latin typeface="+mn-lt"/>
              <a:cs typeface="Times New Roman" pitchFamily="18" charset="0"/>
            </a:endParaRPr>
          </a:p>
          <a:p>
            <a:pPr marL="94320">
              <a:spcBef>
                <a:spcPts val="400"/>
              </a:spcBef>
              <a:buClr>
                <a:schemeClr val="accent1"/>
              </a:buClr>
              <a:buSzPct val="76000"/>
              <a:defRPr/>
            </a:pPr>
            <a:r>
              <a:rPr lang="en-US" sz="1400" b="1" spc="0" dirty="0" smtClean="0">
                <a:latin typeface="+mn-lt"/>
                <a:cs typeface="Times New Roman" pitchFamily="18" charset="0"/>
              </a:rPr>
              <a:t>Used to:</a:t>
            </a:r>
          </a:p>
          <a:p>
            <a:pPr marL="380070" indent="-285750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+mn-lt"/>
              </a:rPr>
              <a:t>Reconstruct secondary vertices</a:t>
            </a:r>
          </a:p>
          <a:p>
            <a:pPr marL="380070" indent="-285750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+mn-lt"/>
              </a:rPr>
              <a:t>Estimate the  vertex </a:t>
            </a:r>
            <a:r>
              <a:rPr lang="en-US" sz="1400" dirty="0" smtClean="0">
                <a:latin typeface="+mn-lt"/>
              </a:rPr>
              <a:t>resolution</a:t>
            </a:r>
            <a:endParaRPr lang="en-US" sz="1400" dirty="0" smtClean="0"/>
          </a:p>
          <a:p>
            <a:pPr marL="380070" indent="-285750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endParaRPr lang="en-US" sz="400" dirty="0" smtClean="0"/>
          </a:p>
          <a:p>
            <a:pPr marL="380070" indent="-285750" algn="ctr">
              <a:spcBef>
                <a:spcPts val="4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1400" b="1" dirty="0" smtClean="0">
                <a:latin typeface="+mn-lt"/>
              </a:rPr>
              <a:t>Poorer efficiency &amp; high resolution</a:t>
            </a:r>
            <a:endParaRPr lang="en-US" sz="1400" b="1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68" y="3651755"/>
            <a:ext cx="4463368" cy="30149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5717" y="4996914"/>
            <a:ext cx="33362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Vertex spread distribution in p-p: comparison of the two methods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/>
              <a:t>The asymptotic limit estimates the size of the luminous region, seen for the vertices reconstructed with tracks.</a:t>
            </a:r>
            <a:endParaRPr lang="it-IT" sz="1400" dirty="0"/>
          </a:p>
          <a:p>
            <a:pPr marL="285750" indent="-285750">
              <a:buFont typeface="Wingdings" pitchFamily="2" charset="2"/>
              <a:buChar char="Ø"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353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32"/>
            <a:ext cx="7620000" cy="858753"/>
          </a:xfrm>
        </p:spPr>
        <p:txBody>
          <a:bodyPr/>
          <a:lstStyle/>
          <a:p>
            <a:pPr algn="ctr"/>
            <a:r>
              <a:rPr lang="en-US" sz="3200" dirty="0" smtClean="0"/>
              <a:t>Vertex reconstruction: Resolution</a:t>
            </a:r>
            <a:endParaRPr lang="it-IT" sz="3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12</a:t>
            </a:fld>
            <a:endParaRPr lang="it-IT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70654" y="4541523"/>
            <a:ext cx="5241506" cy="2232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+mn-lt"/>
              </a:rPr>
              <a:t>	Verte</a:t>
            </a:r>
            <a:r>
              <a:rPr lang="en-US" sz="2000" b="1" dirty="0" smtClean="0">
                <a:latin typeface="+mn-lt"/>
              </a:rPr>
              <a:t>x resolution estimation in </a:t>
            </a:r>
            <a:r>
              <a:rPr lang="en-US" sz="2000" b="1" dirty="0" err="1" smtClean="0">
                <a:latin typeface="+mn-lt"/>
              </a:rPr>
              <a:t>Pb-Pb</a:t>
            </a:r>
            <a:endParaRPr lang="en-US" sz="2000" b="1" dirty="0" smtClean="0">
              <a:latin typeface="+mn-lt"/>
            </a:endParaRPr>
          </a:p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Method to evaluate resolution on the vertex position:</a:t>
            </a:r>
          </a:p>
          <a:p>
            <a:pPr marL="176400" indent="-1764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track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sample is randomly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divided into 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two</a:t>
            </a:r>
            <a:endParaRPr lang="it-IT" sz="1600" dirty="0">
              <a:solidFill>
                <a:schemeClr val="tx1"/>
              </a:solidFill>
              <a:latin typeface="+mn-lt"/>
            </a:endParaRPr>
          </a:p>
          <a:p>
            <a:pPr marL="176400" indent="-176400">
              <a:spcBef>
                <a:spcPts val="400"/>
              </a:spcBef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primary vertex is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reconstructed for each of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sub-sample</a:t>
            </a:r>
            <a:endParaRPr lang="it-IT" sz="1600" dirty="0">
              <a:solidFill>
                <a:schemeClr val="tx1"/>
              </a:solidFill>
              <a:latin typeface="+mn-lt"/>
            </a:endParaRPr>
          </a:p>
          <a:p>
            <a:pPr marL="176400" indent="-176400">
              <a:spcBef>
                <a:spcPts val="400"/>
              </a:spcBef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resolution is extracted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from the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sym typeface="Symbol"/>
              </a:rPr>
              <a:t>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of the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distribution of  the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residual between the two 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vertices</a:t>
            </a:r>
            <a:endParaRPr lang="it-IT" sz="1600" dirty="0">
              <a:solidFill>
                <a:schemeClr val="tx1"/>
              </a:solidFill>
              <a:latin typeface="+mn-lt"/>
            </a:endParaRPr>
          </a:p>
          <a:p>
            <a:pPr marL="176400" indent="-176400">
              <a:spcBef>
                <a:spcPts val="400"/>
              </a:spcBef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resolution is extrapolated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for most central (5%)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Pb-Pb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collisions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0"/>
          <a:stretch/>
        </p:blipFill>
        <p:spPr>
          <a:xfrm>
            <a:off x="580353" y="792029"/>
            <a:ext cx="5071767" cy="3818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1775718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Vertex resolution in </a:t>
            </a:r>
            <a:r>
              <a:rPr lang="en-US" sz="1600" dirty="0" err="1" smtClean="0"/>
              <a:t>Pb-Pb</a:t>
            </a:r>
            <a:r>
              <a:rPr lang="en-US" sz="1600" dirty="0" smtClean="0"/>
              <a:t> </a:t>
            </a:r>
            <a:r>
              <a:rPr lang="en-US" sz="1600" dirty="0"/>
              <a:t>collisions at √</a:t>
            </a:r>
            <a:r>
              <a:rPr lang="en-US" sz="1600" dirty="0" smtClean="0"/>
              <a:t>s = </a:t>
            </a:r>
            <a:r>
              <a:rPr lang="en-US" sz="1600" dirty="0" smtClean="0"/>
              <a:t>2.76 </a:t>
            </a:r>
            <a:r>
              <a:rPr lang="en-US" sz="1600" dirty="0" err="1" smtClean="0"/>
              <a:t>TeV</a:t>
            </a:r>
            <a:r>
              <a:rPr lang="en-US" sz="1600" dirty="0" smtClean="0"/>
              <a:t> </a:t>
            </a:r>
            <a:r>
              <a:rPr lang="en-US" sz="1600" dirty="0"/>
              <a:t>as a function of half of the </a:t>
            </a:r>
            <a:r>
              <a:rPr lang="en-US" sz="1600" dirty="0" err="1"/>
              <a:t>tracklets</a:t>
            </a:r>
            <a:r>
              <a:rPr lang="en-US" sz="1600" dirty="0"/>
              <a:t> multiplicity of the </a:t>
            </a:r>
            <a:r>
              <a:rPr lang="en-US" sz="1600" dirty="0" smtClean="0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5639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/>
          <p:nvPr/>
        </p:nvGrpSpPr>
        <p:grpSpPr>
          <a:xfrm>
            <a:off x="5171912" y="908720"/>
            <a:ext cx="3000488" cy="2455200"/>
            <a:chOff x="7047112" y="1620000"/>
            <a:chExt cx="3000488" cy="2455200"/>
          </a:xfrm>
        </p:grpSpPr>
        <p:sp>
          <p:nvSpPr>
            <p:cNvPr id="22" name="Rectangle 3"/>
            <p:cNvSpPr/>
            <p:nvPr/>
          </p:nvSpPr>
          <p:spPr>
            <a:xfrm>
              <a:off x="7130520" y="1620000"/>
              <a:ext cx="2917080" cy="2455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Luxi Sans" pitchFamily="2"/>
                <a:cs typeface="Luxi Sans" pitchFamily="2"/>
              </a:endParaRPr>
            </a:p>
          </p:txBody>
        </p:sp>
        <p:sp>
          <p:nvSpPr>
            <p:cNvPr id="23" name="Line 4"/>
            <p:cNvSpPr/>
            <p:nvPr/>
          </p:nvSpPr>
          <p:spPr>
            <a:xfrm>
              <a:off x="8670599" y="2993040"/>
              <a:ext cx="984241" cy="405360"/>
            </a:xfrm>
            <a:prstGeom prst="line">
              <a:avLst/>
            </a:prstGeom>
            <a:noFill/>
            <a:ln w="38160">
              <a:solidFill>
                <a:srgbClr val="80008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Luxi Sans" pitchFamily="2"/>
                <a:cs typeface="Luxi Sans" pitchFamily="2"/>
              </a:endParaRPr>
            </a:p>
          </p:txBody>
        </p:sp>
        <p:sp>
          <p:nvSpPr>
            <p:cNvPr id="24" name="Line 5"/>
            <p:cNvSpPr/>
            <p:nvPr/>
          </p:nvSpPr>
          <p:spPr>
            <a:xfrm flipV="1">
              <a:off x="7611480" y="2989080"/>
              <a:ext cx="1081800" cy="16128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Luxi Sans" pitchFamily="2"/>
                <a:cs typeface="Luxi Sans" pitchFamily="2"/>
              </a:endParaRPr>
            </a:p>
          </p:txBody>
        </p:sp>
        <p:sp>
          <p:nvSpPr>
            <p:cNvPr id="25" name="Arc 6"/>
            <p:cNvSpPr/>
            <p:nvPr/>
          </p:nvSpPr>
          <p:spPr>
            <a:xfrm rot="3894600">
              <a:off x="7400092" y="1750515"/>
              <a:ext cx="1459439" cy="2165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-1"/>
                <a:gd name="f8" fmla="val 11929"/>
                <a:gd name="f9" fmla="val 9670"/>
                <a:gd name="f10" fmla="+- 0 0 0"/>
                <a:gd name="f11" fmla="*/ f3 1 21600"/>
                <a:gd name="f12" fmla="*/ f4 1 21600"/>
                <a:gd name="f13" fmla="*/ f10 f0 1"/>
                <a:gd name="f14" fmla="*/ 0 f11 1"/>
                <a:gd name="f15" fmla="*/ 21600 f11 1"/>
                <a:gd name="f16" fmla="*/ 21600 f12 1"/>
                <a:gd name="f17" fmla="*/ 0 f12 1"/>
                <a:gd name="f18" fmla="*/ f13 1 f2"/>
                <a:gd name="f19" fmla="+- f18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">
                  <a:pos x="f14" y="f17"/>
                </a:cxn>
                <a:cxn ang="f19">
                  <a:pos x="f14" y="f17"/>
                </a:cxn>
                <a:cxn ang="f19">
                  <a:pos x="f14" y="f17"/>
                </a:cxn>
              </a:cxnLst>
              <a:rect l="f14" t="f17" r="f15" b="f16"/>
              <a:pathLst>
                <a:path w="21600" h="21600" fill="none">
                  <a:moveTo>
                    <a:pt x="f5" y="f7"/>
                  </a:moveTo>
                  <a:cubicBezTo>
                    <a:pt x="f8" y="f7"/>
                    <a:pt x="f6" y="f9"/>
                    <a:pt x="f6" y="f6"/>
                  </a:cubicBezTo>
                </a:path>
                <a:path w="21600" h="21600" stroke="0">
                  <a:moveTo>
                    <a:pt x="f5" y="f7"/>
                  </a:moveTo>
                  <a:cubicBezTo>
                    <a:pt x="f8" y="f7"/>
                    <a:pt x="f6" y="f9"/>
                    <a:pt x="f6" y="f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28440">
              <a:solidFill>
                <a:srgbClr val="FF0000"/>
              </a:solidFill>
              <a:prstDash val="solid"/>
              <a:round/>
              <a:headEnd type="arrow"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Luxi Sans" pitchFamily="2"/>
                <a:cs typeface="Luxi Sans" pitchFamily="2"/>
              </a:endParaRPr>
            </a:p>
          </p:txBody>
        </p:sp>
        <p:sp>
          <p:nvSpPr>
            <p:cNvPr id="26" name="AutoShape 7"/>
            <p:cNvSpPr/>
            <p:nvPr/>
          </p:nvSpPr>
          <p:spPr>
            <a:xfrm>
              <a:off x="7602840" y="3112919"/>
              <a:ext cx="98280" cy="79200"/>
            </a:xfrm>
            <a:custGeom>
              <a:avLst>
                <a:gd name="f0" fmla="val 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800"/>
                <a:gd name="f9" fmla="val -2147483647"/>
                <a:gd name="f10" fmla="val 2147483647"/>
                <a:gd name="f11" fmla="+- 0 0 0"/>
                <a:gd name="f12" fmla="abs f4"/>
                <a:gd name="f13" fmla="abs f5"/>
                <a:gd name="f14" fmla="abs f6"/>
                <a:gd name="f15" fmla="pin 0 f0 10800"/>
                <a:gd name="f16" fmla="*/ f11 f1 1"/>
                <a:gd name="f17" fmla="?: f12 f4 1"/>
                <a:gd name="f18" fmla="?: f13 f5 1"/>
                <a:gd name="f19" fmla="?: f14 f6 1"/>
                <a:gd name="f20" fmla="+- f7 f15 0"/>
                <a:gd name="f21" fmla="*/ f15 1 2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7 f21 0"/>
                <a:gd name="f28" fmla="+- f22 0 f2"/>
                <a:gd name="f29" fmla="min f24 f23"/>
                <a:gd name="f30" fmla="*/ f25 1 f19"/>
                <a:gd name="f31" fmla="*/ f26 1 f19"/>
                <a:gd name="f32" fmla="+- f30 0 f15"/>
                <a:gd name="f33" fmla="+- f31 0 f15"/>
                <a:gd name="f34" fmla="+- f30 0 f21"/>
                <a:gd name="f35" fmla="+- f31 0 f21"/>
                <a:gd name="f36" fmla="*/ f15 f29 1"/>
                <a:gd name="f37" fmla="*/ f7 f29 1"/>
                <a:gd name="f38" fmla="*/ f27 f29 1"/>
                <a:gd name="f39" fmla="*/ f20 f29 1"/>
                <a:gd name="f40" fmla="*/ f30 f29 1"/>
                <a:gd name="f41" fmla="*/ f31 f29 1"/>
                <a:gd name="f42" fmla="*/ 10800 f29 1"/>
                <a:gd name="f43" fmla="*/ f34 f29 1"/>
                <a:gd name="f44" fmla="*/ f35 f29 1"/>
                <a:gd name="f45" fmla="*/ f32 f29 1"/>
                <a:gd name="f46" fmla="*/ f33 f29 1"/>
              </a:gdLst>
              <a:ahLst>
                <a:ahXY gdRefX="f0" minX="f7" maxX="f8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2" y="f37"/>
                </a:cxn>
                <a:cxn ang="f28">
                  <a:pos x="f37" y="f42"/>
                </a:cxn>
                <a:cxn ang="f28">
                  <a:pos x="f42" y="f41"/>
                </a:cxn>
                <a:cxn ang="f28">
                  <a:pos x="f40" y="f42"/>
                </a:cxn>
              </a:cxnLst>
              <a:rect l="f38" t="f38" r="f43" b="f44"/>
              <a:pathLst>
                <a:path>
                  <a:moveTo>
                    <a:pt x="f39" y="f37"/>
                  </a:moveTo>
                  <a:lnTo>
                    <a:pt x="f45" y="f37"/>
                  </a:lnTo>
                  <a:lnTo>
                    <a:pt x="f40" y="f39"/>
                  </a:lnTo>
                  <a:lnTo>
                    <a:pt x="f40" y="f46"/>
                  </a:lnTo>
                  <a:lnTo>
                    <a:pt x="f45" y="f41"/>
                  </a:lnTo>
                  <a:lnTo>
                    <a:pt x="f39" y="f41"/>
                  </a:lnTo>
                  <a:lnTo>
                    <a:pt x="f37" y="f46"/>
                  </a:lnTo>
                  <a:lnTo>
                    <a:pt x="f37" y="f39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Luxi Sans" pitchFamily="2"/>
                <a:cs typeface="Luxi Sans" pitchFamily="2"/>
              </a:endParaRPr>
            </a:p>
          </p:txBody>
        </p:sp>
        <p:sp>
          <p:nvSpPr>
            <p:cNvPr id="27" name="AutoShape 8"/>
            <p:cNvSpPr/>
            <p:nvPr/>
          </p:nvSpPr>
          <p:spPr>
            <a:xfrm>
              <a:off x="8611560" y="2949839"/>
              <a:ext cx="99000" cy="80640"/>
            </a:xfrm>
            <a:custGeom>
              <a:avLst>
                <a:gd name="f0" fmla="val 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800"/>
                <a:gd name="f9" fmla="val -2147483647"/>
                <a:gd name="f10" fmla="val 2147483647"/>
                <a:gd name="f11" fmla="+- 0 0 0"/>
                <a:gd name="f12" fmla="abs f4"/>
                <a:gd name="f13" fmla="abs f5"/>
                <a:gd name="f14" fmla="abs f6"/>
                <a:gd name="f15" fmla="pin 0 f0 10800"/>
                <a:gd name="f16" fmla="*/ f11 f1 1"/>
                <a:gd name="f17" fmla="?: f12 f4 1"/>
                <a:gd name="f18" fmla="?: f13 f5 1"/>
                <a:gd name="f19" fmla="?: f14 f6 1"/>
                <a:gd name="f20" fmla="+- f7 f15 0"/>
                <a:gd name="f21" fmla="*/ f15 1 2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7 f21 0"/>
                <a:gd name="f28" fmla="+- f22 0 f2"/>
                <a:gd name="f29" fmla="min f24 f23"/>
                <a:gd name="f30" fmla="*/ f25 1 f19"/>
                <a:gd name="f31" fmla="*/ f26 1 f19"/>
                <a:gd name="f32" fmla="+- f30 0 f15"/>
                <a:gd name="f33" fmla="+- f31 0 f15"/>
                <a:gd name="f34" fmla="+- f30 0 f21"/>
                <a:gd name="f35" fmla="+- f31 0 f21"/>
                <a:gd name="f36" fmla="*/ f15 f29 1"/>
                <a:gd name="f37" fmla="*/ f7 f29 1"/>
                <a:gd name="f38" fmla="*/ f27 f29 1"/>
                <a:gd name="f39" fmla="*/ f20 f29 1"/>
                <a:gd name="f40" fmla="*/ f30 f29 1"/>
                <a:gd name="f41" fmla="*/ f31 f29 1"/>
                <a:gd name="f42" fmla="*/ 10800 f29 1"/>
                <a:gd name="f43" fmla="*/ f34 f29 1"/>
                <a:gd name="f44" fmla="*/ f35 f29 1"/>
                <a:gd name="f45" fmla="*/ f32 f29 1"/>
                <a:gd name="f46" fmla="*/ f33 f29 1"/>
              </a:gdLst>
              <a:ahLst>
                <a:ahXY gdRefX="f0" minX="f7" maxX="f8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2" y="f37"/>
                </a:cxn>
                <a:cxn ang="f28">
                  <a:pos x="f37" y="f42"/>
                </a:cxn>
                <a:cxn ang="f28">
                  <a:pos x="f42" y="f41"/>
                </a:cxn>
                <a:cxn ang="f28">
                  <a:pos x="f40" y="f42"/>
                </a:cxn>
              </a:cxnLst>
              <a:rect l="f38" t="f38" r="f43" b="f44"/>
              <a:pathLst>
                <a:path>
                  <a:moveTo>
                    <a:pt x="f39" y="f37"/>
                  </a:moveTo>
                  <a:lnTo>
                    <a:pt x="f45" y="f37"/>
                  </a:lnTo>
                  <a:lnTo>
                    <a:pt x="f40" y="f39"/>
                  </a:lnTo>
                  <a:lnTo>
                    <a:pt x="f40" y="f46"/>
                  </a:lnTo>
                  <a:lnTo>
                    <a:pt x="f45" y="f41"/>
                  </a:lnTo>
                  <a:lnTo>
                    <a:pt x="f39" y="f41"/>
                  </a:lnTo>
                  <a:lnTo>
                    <a:pt x="f37" y="f46"/>
                  </a:lnTo>
                  <a:lnTo>
                    <a:pt x="f37" y="f39"/>
                  </a:lnTo>
                  <a:close/>
                </a:path>
              </a:pathLst>
            </a:custGeom>
            <a:solidFill>
              <a:srgbClr val="FF00FF"/>
            </a:solidFill>
            <a:ln w="9360">
              <a:solidFill>
                <a:srgbClr val="FF00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Luxi Sans" pitchFamily="2"/>
                <a:cs typeface="Luxi Sans" pitchFamily="2"/>
              </a:endParaRPr>
            </a:p>
          </p:txBody>
        </p:sp>
        <p:sp>
          <p:nvSpPr>
            <p:cNvPr id="28" name="Line 9"/>
            <p:cNvSpPr/>
            <p:nvPr/>
          </p:nvSpPr>
          <p:spPr>
            <a:xfrm flipV="1">
              <a:off x="8684280" y="2056680"/>
              <a:ext cx="493200" cy="894239"/>
            </a:xfrm>
            <a:prstGeom prst="line">
              <a:avLst/>
            </a:prstGeom>
            <a:noFill/>
            <a:ln w="38160">
              <a:solidFill>
                <a:srgbClr val="0099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Luxi Sans" pitchFamily="2"/>
                <a:cs typeface="Luxi Sans" pitchFamily="2"/>
              </a:endParaRPr>
            </a:p>
          </p:txBody>
        </p:sp>
        <p:sp>
          <p:nvSpPr>
            <p:cNvPr id="29" name="Line 10"/>
            <p:cNvSpPr/>
            <p:nvPr/>
          </p:nvSpPr>
          <p:spPr>
            <a:xfrm>
              <a:off x="7691399" y="3184200"/>
              <a:ext cx="392400" cy="406080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prstDash val="solid"/>
              <a:miter/>
              <a:headEnd type="arrow"/>
              <a:tailEnd type="arrow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Luxi Sans" pitchFamily="2"/>
                <a:cs typeface="Luxi Sans" pitchFamily="2"/>
              </a:endParaRPr>
            </a:p>
          </p:txBody>
        </p:sp>
        <p:sp>
          <p:nvSpPr>
            <p:cNvPr id="30" name="Text Box 11"/>
            <p:cNvSpPr/>
            <p:nvPr/>
          </p:nvSpPr>
          <p:spPr>
            <a:xfrm>
              <a:off x="7161480" y="2522520"/>
              <a:ext cx="958320" cy="545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600" b="0" i="0" u="none" strike="noStrike" kern="1200" dirty="0">
                  <a:ln>
                    <a:noFill/>
                  </a:ln>
                  <a:latin typeface="Times New Roman" pitchFamily="18"/>
                  <a:ea typeface="Luxi Sans" pitchFamily="2"/>
                  <a:cs typeface="Luxi Sans" pitchFamily="2"/>
                </a:rPr>
                <a:t>Primary</a:t>
              </a:r>
            </a:p>
            <a:p>
              <a:pPr marL="0" marR="0" lvl="0" indent="0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GB" sz="1600" b="0" i="0" u="none" strike="noStrike" kern="1200" dirty="0">
                  <a:ln>
                    <a:noFill/>
                  </a:ln>
                  <a:latin typeface="Times New Roman" pitchFamily="18"/>
                  <a:ea typeface="Luxi Sans" pitchFamily="2"/>
                  <a:cs typeface="Luxi Sans" pitchFamily="2"/>
                </a:rPr>
                <a:t>Vertex</a:t>
              </a:r>
            </a:p>
          </p:txBody>
        </p:sp>
        <p:sp>
          <p:nvSpPr>
            <p:cNvPr id="31" name="Text Box 12"/>
            <p:cNvSpPr/>
            <p:nvPr/>
          </p:nvSpPr>
          <p:spPr>
            <a:xfrm>
              <a:off x="7931520" y="2789640"/>
              <a:ext cx="305280" cy="375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1">
                <a:lnSpc>
                  <a:spcPct val="100000"/>
                </a:lnSpc>
                <a:spcBef>
                  <a:spcPts val="1247"/>
                </a:spcBef>
                <a:spcAft>
                  <a:spcPts val="0"/>
                </a:spcAft>
                <a:buNone/>
                <a:tabLst/>
              </a:pPr>
              <a:r>
                <a:rPr lang="en-GB" sz="2000" b="0" i="0" u="none" strike="noStrike" kern="1200">
                  <a:ln>
                    <a:noFill/>
                  </a:ln>
                  <a:latin typeface="Times New Roman" pitchFamily="18"/>
                  <a:ea typeface="Luxi Sans" pitchFamily="2"/>
                  <a:cs typeface="Luxi Sans" pitchFamily="2"/>
                </a:rPr>
                <a:t>B</a:t>
              </a:r>
            </a:p>
          </p:txBody>
        </p:sp>
        <p:sp>
          <p:nvSpPr>
            <p:cNvPr id="32" name="Text Box 13"/>
            <p:cNvSpPr/>
            <p:nvPr/>
          </p:nvSpPr>
          <p:spPr>
            <a:xfrm>
              <a:off x="9195120" y="1923119"/>
              <a:ext cx="307080" cy="375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1">
                <a:lnSpc>
                  <a:spcPct val="100000"/>
                </a:lnSpc>
                <a:spcBef>
                  <a:spcPts val="1247"/>
                </a:spcBef>
                <a:spcAft>
                  <a:spcPts val="0"/>
                </a:spcAft>
                <a:buNone/>
                <a:tabLst/>
              </a:pPr>
              <a:r>
                <a:rPr lang="en-GB" sz="2000" b="0" i="0" u="none" strike="noStrike" kern="1200">
                  <a:ln>
                    <a:noFill/>
                  </a:ln>
                  <a:solidFill>
                    <a:srgbClr val="009900"/>
                  </a:solidFill>
                  <a:latin typeface="Times New Roman" pitchFamily="18"/>
                  <a:ea typeface="Luxi Sans" pitchFamily="2"/>
                  <a:cs typeface="Luxi Sans" pitchFamily="2"/>
                </a:rPr>
                <a:t>e</a:t>
              </a:r>
            </a:p>
          </p:txBody>
        </p:sp>
        <p:sp>
          <p:nvSpPr>
            <p:cNvPr id="33" name="Text Box 14"/>
            <p:cNvSpPr/>
            <p:nvPr/>
          </p:nvSpPr>
          <p:spPr>
            <a:xfrm>
              <a:off x="9330840" y="3362400"/>
              <a:ext cx="383400" cy="415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1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/>
              </a:pPr>
              <a:r>
                <a:rPr lang="en-GB" sz="1800" b="0" i="1" u="none" strike="noStrike" kern="1200">
                  <a:ln>
                    <a:noFill/>
                  </a:ln>
                  <a:solidFill>
                    <a:srgbClr val="800080"/>
                  </a:solidFill>
                  <a:latin typeface="Times" pitchFamily="18"/>
                  <a:ea typeface="Luxi Sans" pitchFamily="2"/>
                  <a:cs typeface="Luxi Sans" pitchFamily="2"/>
                </a:rPr>
                <a:t>X</a:t>
              </a:r>
            </a:p>
          </p:txBody>
        </p:sp>
        <p:sp>
          <p:nvSpPr>
            <p:cNvPr id="34" name="Text Box 15"/>
            <p:cNvSpPr/>
            <p:nvPr/>
          </p:nvSpPr>
          <p:spPr>
            <a:xfrm>
              <a:off x="7428960" y="3256560"/>
              <a:ext cx="536400" cy="4568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1">
                <a:lnSpc>
                  <a:spcPct val="100000"/>
                </a:lnSpc>
                <a:spcBef>
                  <a:spcPts val="1500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solidFill>
                    <a:srgbClr val="0000FF"/>
                  </a:solidFill>
                  <a:latin typeface="Times New Roman" pitchFamily="18"/>
                  <a:ea typeface="Luxi Sans" pitchFamily="2"/>
                  <a:cs typeface="Luxi Sans" pitchFamily="2"/>
                </a:rPr>
                <a:t>d</a:t>
              </a:r>
              <a:r>
                <a:rPr lang="en-GB" sz="1800" b="0" i="0" u="none" strike="noStrike" kern="1200" baseline="-25000">
                  <a:ln>
                    <a:noFill/>
                  </a:ln>
                  <a:solidFill>
                    <a:srgbClr val="0000FF"/>
                  </a:solidFill>
                  <a:latin typeface="Times New Roman" pitchFamily="18"/>
                  <a:ea typeface="Luxi Sans" pitchFamily="2"/>
                  <a:cs typeface="Luxi Sans" pitchFamily="2"/>
                </a:rPr>
                <a:t>0</a:t>
              </a:r>
            </a:p>
          </p:txBody>
        </p:sp>
        <p:sp>
          <p:nvSpPr>
            <p:cNvPr id="35" name="Text Box 16"/>
            <p:cNvSpPr/>
            <p:nvPr/>
          </p:nvSpPr>
          <p:spPr>
            <a:xfrm>
              <a:off x="7736399" y="1857599"/>
              <a:ext cx="1225800" cy="34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1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/>
              </a:pPr>
              <a:r>
                <a:rPr lang="en-GB" sz="1800" b="0" i="0" u="none" strike="noStrike" kern="1200">
                  <a:ln>
                    <a:noFill/>
                  </a:ln>
                  <a:solidFill>
                    <a:srgbClr val="006600"/>
                  </a:solidFill>
                  <a:latin typeface="Times New Roman" pitchFamily="18"/>
                  <a:ea typeface="Luxi Sans" pitchFamily="2"/>
                  <a:cs typeface="Luxi Sans" pitchFamily="2"/>
                </a:rPr>
                <a:t>rec. track</a:t>
              </a:r>
            </a:p>
          </p:txBody>
        </p:sp>
        <p:sp>
          <p:nvSpPr>
            <p:cNvPr id="36" name="Line 17"/>
            <p:cNvSpPr/>
            <p:nvPr/>
          </p:nvSpPr>
          <p:spPr>
            <a:xfrm>
              <a:off x="8658720" y="3032280"/>
              <a:ext cx="667080" cy="474839"/>
            </a:xfrm>
            <a:prstGeom prst="line">
              <a:avLst/>
            </a:prstGeom>
            <a:noFill/>
            <a:ln w="38160">
              <a:solidFill>
                <a:srgbClr val="80008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Luxi Sans" pitchFamily="2"/>
                <a:cs typeface="Luxi Sans" pitchFamily="2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G. Contin - RD11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13</a:t>
            </a:fld>
            <a:endParaRPr lang="it-IT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520" y="56027"/>
            <a:ext cx="7931224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ITS Performance: Impact parameter </a:t>
            </a:r>
            <a:r>
              <a:rPr lang="en-US" sz="3200" dirty="0"/>
              <a:t>r</a:t>
            </a:r>
            <a:r>
              <a:rPr lang="en-US" sz="3200" dirty="0" smtClean="0"/>
              <a:t>esolution</a:t>
            </a:r>
            <a:endParaRPr lang="it-IT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1119515"/>
            <a:ext cx="50758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ea typeface="Luxi Sans" pitchFamily="2"/>
                <a:cs typeface="Luxi Sans" pitchFamily="2"/>
              </a:rPr>
              <a:t>The transverse impact parameter </a:t>
            </a:r>
            <a:r>
              <a:rPr lang="en-US" sz="1600" dirty="0" smtClean="0"/>
              <a:t>in </a:t>
            </a:r>
            <a:r>
              <a:rPr lang="en-US" sz="1600" dirty="0"/>
              <a:t>the bending plane: d</a:t>
            </a:r>
            <a:r>
              <a:rPr lang="en-US" sz="1600" baseline="-25000" dirty="0"/>
              <a:t>0</a:t>
            </a:r>
            <a:r>
              <a:rPr lang="en-US" sz="1600" dirty="0"/>
              <a:t>(r</a:t>
            </a:r>
            <a:r>
              <a:rPr lang="el-GR" sz="1600" dirty="0"/>
              <a:t>φ</a:t>
            </a:r>
            <a:r>
              <a:rPr lang="en-US" sz="1600" dirty="0" smtClean="0"/>
              <a:t>) </a:t>
            </a:r>
            <a:r>
              <a:rPr lang="en-GB" sz="1600" dirty="0" smtClean="0">
                <a:ea typeface="Luxi Sans" pitchFamily="2"/>
                <a:cs typeface="Luxi Sans" pitchFamily="2"/>
              </a:rPr>
              <a:t>is the reference </a:t>
            </a:r>
            <a:r>
              <a:rPr lang="en-GB" sz="1600" dirty="0">
                <a:ea typeface="Luxi Sans" pitchFamily="2"/>
                <a:cs typeface="Luxi Sans" pitchFamily="2"/>
              </a:rPr>
              <a:t>variable to look for secondary tracks  from strange, charm and beauty decay vertices 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400" dirty="0" smtClean="0">
              <a:ea typeface="Luxi Sans" pitchFamily="2"/>
              <a:cs typeface="Luxi Sans" pitchFamily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400" dirty="0" smtClean="0">
              <a:ea typeface="Luxi Sans" pitchFamily="2"/>
              <a:cs typeface="Luxi Sans" pitchFamily="2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Impact parameter resolution is crucial to reconstruct secondary vertices : below </a:t>
            </a:r>
            <a:r>
              <a:rPr lang="en-US" sz="1600" dirty="0" smtClean="0"/>
              <a:t>75 µm </a:t>
            </a:r>
            <a:r>
              <a:rPr lang="en-US" sz="1600" dirty="0" smtClean="0"/>
              <a:t>for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&gt; 1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endParaRPr lang="it-IT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400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sz="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Good </a:t>
            </a:r>
            <a:r>
              <a:rPr lang="it-IT" sz="1600" dirty="0"/>
              <a:t>agreement data-MC (~10</a:t>
            </a:r>
            <a:r>
              <a:rPr lang="it-IT" sz="1600" dirty="0" smtClean="0"/>
              <a:t>%)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99992" y="3501008"/>
            <a:ext cx="3604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material budget mainly affect </a:t>
            </a:r>
            <a:r>
              <a:rPr lang="en-US" sz="1600" dirty="0" smtClean="0"/>
              <a:t>the performance </a:t>
            </a:r>
            <a:r>
              <a:rPr lang="en-US" sz="1600" dirty="0"/>
              <a:t>at low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baseline="-25000" dirty="0"/>
              <a:t> </a:t>
            </a:r>
            <a:r>
              <a:rPr lang="en-US" sz="1600" dirty="0"/>
              <a:t> (multiple scattering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The point resolution of each layers drives the asymptotic </a:t>
            </a:r>
            <a:r>
              <a:rPr lang="en-US" sz="1600" dirty="0" smtClean="0"/>
              <a:t>performance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ITS standalone enables the tracking for very low momentum particles (</a:t>
            </a:r>
            <a:r>
              <a:rPr lang="it-IT" sz="1600" dirty="0"/>
              <a:t>80-100 MeV/c pions</a:t>
            </a:r>
            <a:r>
              <a:rPr lang="it-IT" sz="1600" dirty="0" smtClean="0"/>
              <a:t>)</a:t>
            </a:r>
            <a:endParaRPr lang="en-US" sz="16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590427" y="3140968"/>
            <a:ext cx="3333501" cy="3123814"/>
            <a:chOff x="4406851" y="980728"/>
            <a:chExt cx="3333501" cy="312381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851" y="980728"/>
              <a:ext cx="3333501" cy="312381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516216" y="2622068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Pb-Pb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0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14</a:t>
            </a:fld>
            <a:endParaRPr lang="it-IT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520" y="56027"/>
            <a:ext cx="7931224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/>
              <a:t>Impact parameter in </a:t>
            </a:r>
            <a:r>
              <a:rPr lang="en-US" sz="2600" dirty="0" smtClean="0"/>
              <a:t>p-p</a:t>
            </a:r>
            <a:r>
              <a:rPr lang="en-US" sz="2600" dirty="0" smtClean="0"/>
              <a:t>, </a:t>
            </a:r>
            <a:r>
              <a:rPr lang="en-US" sz="2600" dirty="0" smtClean="0"/>
              <a:t>global</a:t>
            </a:r>
            <a:r>
              <a:rPr lang="en-US" sz="2600" dirty="0" smtClean="0"/>
              <a:t> and </a:t>
            </a:r>
            <a:r>
              <a:rPr lang="en-US" sz="2600" dirty="0" smtClean="0"/>
              <a:t>ITS standalone</a:t>
            </a:r>
            <a:endParaRPr lang="it-IT" sz="2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162270" y="4005064"/>
            <a:ext cx="4298162" cy="2668347"/>
            <a:chOff x="4162270" y="4005064"/>
            <a:chExt cx="4298162" cy="26683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270" y="4005064"/>
              <a:ext cx="4298162" cy="26683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66788" y="4785239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p-p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560" y="1052736"/>
            <a:ext cx="3187161" cy="3074073"/>
            <a:chOff x="611560" y="1052736"/>
            <a:chExt cx="3187161" cy="30740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052736"/>
              <a:ext cx="3187161" cy="307407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840897" y="1340768"/>
              <a:ext cx="498855" cy="446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p-p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496" y="4028526"/>
            <a:ext cx="4177691" cy="2645135"/>
            <a:chOff x="35496" y="4028526"/>
            <a:chExt cx="4177691" cy="264513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028526"/>
              <a:ext cx="4177691" cy="264513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25486" y="5154571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p-p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5576" y="5867980"/>
            <a:ext cx="1120884" cy="369332"/>
            <a:chOff x="755576" y="5867980"/>
            <a:chExt cx="1120884" cy="369332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755576" y="6237312"/>
              <a:ext cx="8640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55576" y="5867980"/>
              <a:ext cx="1120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&lt; 100 MeV/c</a:t>
              </a:r>
              <a:endParaRPr lang="it-IT" sz="1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47260" y="5805264"/>
            <a:ext cx="1120884" cy="369332"/>
            <a:chOff x="4747260" y="5805264"/>
            <a:chExt cx="1120884" cy="36933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4747260" y="6174596"/>
              <a:ext cx="8640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747260" y="5805264"/>
              <a:ext cx="1120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&lt; 100 MeV/c</a:t>
              </a:r>
              <a:endParaRPr lang="it-IT" sz="1400" b="1" dirty="0"/>
            </a:p>
          </p:txBody>
        </p:sp>
      </p:grpSp>
      <p:pic>
        <p:nvPicPr>
          <p:cNvPr id="29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24269"/>
            <a:ext cx="3100737" cy="2980795"/>
          </a:xfrm>
        </p:spPr>
      </p:pic>
      <p:sp>
        <p:nvSpPr>
          <p:cNvPr id="30" name="TextBox 29"/>
          <p:cNvSpPr txBox="1"/>
          <p:nvPr/>
        </p:nvSpPr>
        <p:spPr>
          <a:xfrm>
            <a:off x="5873345" y="1340768"/>
            <a:ext cx="49885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p-p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1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27"/>
            <a:ext cx="7620000" cy="780685"/>
          </a:xfrm>
        </p:spPr>
        <p:txBody>
          <a:bodyPr/>
          <a:lstStyle/>
          <a:p>
            <a:pPr algn="ctr"/>
            <a:r>
              <a:rPr lang="en-US" sz="3200" dirty="0" smtClean="0"/>
              <a:t>ITS Performance: Particle Identification</a:t>
            </a:r>
            <a:endParaRPr lang="it-IT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" b="3773"/>
          <a:stretch/>
        </p:blipFill>
        <p:spPr>
          <a:xfrm>
            <a:off x="4704648" y="836712"/>
            <a:ext cx="3755784" cy="28124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15</a:t>
            </a:fld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4547"/>
          <a:stretch/>
        </p:blipFill>
        <p:spPr>
          <a:xfrm>
            <a:off x="4704648" y="3726726"/>
            <a:ext cx="3755784" cy="2798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840675"/>
            <a:ext cx="4392488" cy="3380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</a:t>
            </a:r>
            <a:r>
              <a:rPr lang="en-US" sz="1600" b="1" dirty="0" err="1" smtClean="0"/>
              <a:t>dE</a:t>
            </a:r>
            <a:r>
              <a:rPr lang="en-US" sz="1600" b="1" dirty="0" smtClean="0"/>
              <a:t>/dx measurement:</a:t>
            </a:r>
            <a:endParaRPr lang="en-US" sz="1600" dirty="0" smtClean="0"/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/>
              <a:t>Analogue read-out of </a:t>
            </a:r>
            <a:r>
              <a:rPr lang="en-US" sz="1600" dirty="0"/>
              <a:t> </a:t>
            </a:r>
            <a:r>
              <a:rPr lang="en-US" sz="1600" dirty="0" smtClean="0"/>
              <a:t>four deposited charge measurements in SDD &amp; SSD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/>
              <a:t>Charge samples </a:t>
            </a:r>
            <a:r>
              <a:rPr lang="en-US" sz="1600" dirty="0"/>
              <a:t>corrected for the path length 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/>
              <a:t>Truncated mean method applied to account for the long tails in the Landau distribution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1600" b="1" dirty="0" smtClean="0"/>
              <a:t>The PID performance: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/>
              <a:t>PID combined with stand-alone tracking allows to identify charged particles below 100 MeV/c 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/>
              <a:t>p-K separation up to 1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>
                <a:sym typeface="Symbol"/>
              </a:rPr>
              <a:t>K- separation up to  450 MeV/c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/>
              <a:t>A resolution of </a:t>
            </a:r>
            <a:r>
              <a:rPr lang="en-US" sz="1600" dirty="0">
                <a:sym typeface="Symbol"/>
              </a:rPr>
              <a:t>about</a:t>
            </a:r>
            <a:r>
              <a:rPr lang="en-US" sz="1600" dirty="0"/>
              <a:t>  10-15% is </a:t>
            </a:r>
            <a:r>
              <a:rPr lang="en-US" sz="1600" dirty="0" smtClean="0"/>
              <a:t>achieved</a:t>
            </a:r>
            <a:endParaRPr lang="it-IT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6721" y="4217007"/>
            <a:ext cx="3739215" cy="2596369"/>
            <a:chOff x="256721" y="4217007"/>
            <a:chExt cx="3739215" cy="25963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41" y="4217007"/>
              <a:ext cx="3353395" cy="259636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56721" y="6222468"/>
              <a:ext cx="498855" cy="446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p-p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32240" y="1052736"/>
            <a:ext cx="498855" cy="446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p-p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63720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Pb-Pb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3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95F4-83BD-419D-8F84-E0AAD51E56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95876"/>
            <a:ext cx="7620000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ITS Upgrade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3200" dirty="0" smtClean="0"/>
              <a:t>Physics Motivations and Simulations Studies</a:t>
            </a:r>
            <a:endParaRPr lang="it-IT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395536" y="1268760"/>
            <a:ext cx="7666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main physics goals </a:t>
            </a:r>
            <a:r>
              <a:rPr lang="en-US" dirty="0"/>
              <a:t>for the ITS </a:t>
            </a:r>
            <a:r>
              <a:rPr lang="en-US" dirty="0" smtClean="0"/>
              <a:t>upgrade: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improve the charmed baryonic sector studies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ccess the </a:t>
            </a:r>
            <a:r>
              <a:rPr lang="en-US" dirty="0" smtClean="0"/>
              <a:t>exclusive measurement of </a:t>
            </a:r>
            <a:r>
              <a:rPr lang="en-US" dirty="0" smtClean="0"/>
              <a:t>beauty </a:t>
            </a:r>
            <a:r>
              <a:rPr lang="en-US" dirty="0" smtClean="0"/>
              <a:t>hadrons</a:t>
            </a:r>
            <a:endParaRPr lang="en-US" sz="1000" dirty="0" smtClean="0"/>
          </a:p>
          <a:p>
            <a:r>
              <a:rPr lang="en-US" dirty="0" smtClean="0"/>
              <a:t>They can be achieved by: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improving </a:t>
            </a:r>
            <a:r>
              <a:rPr lang="en-US" dirty="0"/>
              <a:t>the impact parameter </a:t>
            </a:r>
            <a:r>
              <a:rPr lang="en-US" dirty="0" smtClean="0"/>
              <a:t>resolution by </a:t>
            </a:r>
            <a:r>
              <a:rPr lang="en-US" dirty="0"/>
              <a:t>factor 2-3 to identify short displaced secondary vertices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mplementing a topological trigger functionality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exploiting PID in the trigger down to lower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 </a:t>
            </a:r>
            <a:endParaRPr lang="it-IT" dirty="0"/>
          </a:p>
        </p:txBody>
      </p:sp>
      <p:grpSp>
        <p:nvGrpSpPr>
          <p:cNvPr id="16" name="Group 15"/>
          <p:cNvGrpSpPr/>
          <p:nvPr/>
        </p:nvGrpSpPr>
        <p:grpSpPr>
          <a:xfrm>
            <a:off x="4034992" y="3789040"/>
            <a:ext cx="4353432" cy="2952328"/>
            <a:chOff x="4034992" y="3789040"/>
            <a:chExt cx="4353432" cy="2952328"/>
          </a:xfrm>
        </p:grpSpPr>
        <p:grpSp>
          <p:nvGrpSpPr>
            <p:cNvPr id="8" name="Group 7"/>
            <p:cNvGrpSpPr/>
            <p:nvPr/>
          </p:nvGrpSpPr>
          <p:grpSpPr>
            <a:xfrm>
              <a:off x="4034992" y="3789040"/>
              <a:ext cx="4353432" cy="2952328"/>
              <a:chOff x="4034992" y="3789040"/>
              <a:chExt cx="4353432" cy="2952328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4992" y="3789040"/>
                <a:ext cx="4353432" cy="2952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582977" y="5085184"/>
                <a:ext cx="16562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Upgrade simulation</a:t>
                </a:r>
                <a:endParaRPr lang="it-IT" sz="1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76256" y="5569495"/>
                <a:ext cx="10983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Current ITS</a:t>
                </a:r>
                <a:endParaRPr lang="en-US" sz="1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 No signal</a:t>
                </a:r>
                <a:endParaRPr lang="it-IT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4204320"/>
              <a:ext cx="914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35496" y="3687415"/>
            <a:ext cx="4065691" cy="3053953"/>
            <a:chOff x="35496" y="3687415"/>
            <a:chExt cx="4065691" cy="3053953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96" y="3789040"/>
              <a:ext cx="3921676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123728" y="3687415"/>
              <a:ext cx="197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cs typeface="Times New Roman" pitchFamily="18" charset="0"/>
                </a:rPr>
                <a:t>Simulations with different  ITS </a:t>
              </a:r>
              <a:r>
                <a:rPr lang="en-US" sz="1200" b="1" i="1" dirty="0" err="1" smtClean="0">
                  <a:cs typeface="Times New Roman" pitchFamily="18" charset="0"/>
                </a:rPr>
                <a:t>parametrizations</a:t>
              </a:r>
              <a:endParaRPr lang="it-IT" sz="1200" b="1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5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8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Reduce </a:t>
            </a:r>
            <a:r>
              <a:rPr lang="en-US" b="1" dirty="0" smtClean="0"/>
              <a:t>beam-pipe</a:t>
            </a:r>
            <a:r>
              <a:rPr lang="en-US" dirty="0" smtClean="0"/>
              <a:t> radius from 30 mm to ~20 mm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Add a </a:t>
            </a:r>
            <a:r>
              <a:rPr lang="en-US" b="1" dirty="0"/>
              <a:t>Layer 0 </a:t>
            </a:r>
            <a:r>
              <a:rPr lang="en-US" dirty="0"/>
              <a:t>at ~</a:t>
            </a:r>
            <a:r>
              <a:rPr lang="it-IT" dirty="0" smtClean="0"/>
              <a:t>20-22 </a:t>
            </a:r>
            <a:r>
              <a:rPr lang="it-IT" dirty="0"/>
              <a:t>mm </a:t>
            </a:r>
            <a:r>
              <a:rPr lang="it-IT" dirty="0" smtClean="0"/>
              <a:t>radius (now SPD1 at 39 mm)</a:t>
            </a:r>
            <a:endParaRPr lang="it-IT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Reduce </a:t>
            </a:r>
            <a:r>
              <a:rPr lang="en-US" b="1" dirty="0"/>
              <a:t>m</a:t>
            </a:r>
            <a:r>
              <a:rPr lang="en-US" b="1" dirty="0" smtClean="0"/>
              <a:t>aterial </a:t>
            </a:r>
            <a:r>
              <a:rPr lang="en-US" b="1" dirty="0"/>
              <a:t>budget </a:t>
            </a:r>
            <a:r>
              <a:rPr lang="en-US" dirty="0" smtClean="0"/>
              <a:t>in the first layers from 1.1 to 0.5</a:t>
            </a:r>
            <a:r>
              <a:rPr lang="en-US" dirty="0"/>
              <a:t>% 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Reducing </a:t>
            </a:r>
            <a:r>
              <a:rPr lang="en-US" dirty="0"/>
              <a:t>mass of silicon, power and signals bus, cooling, </a:t>
            </a:r>
            <a:r>
              <a:rPr lang="en-US" dirty="0" smtClean="0"/>
              <a:t>mechanics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Using Monolithic Pixels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Reduce the </a:t>
            </a:r>
            <a:r>
              <a:rPr lang="en-US" b="1" dirty="0" smtClean="0"/>
              <a:t>pixel size  </a:t>
            </a:r>
            <a:r>
              <a:rPr lang="en-US" dirty="0" smtClean="0"/>
              <a:t>to the </a:t>
            </a:r>
            <a:r>
              <a:rPr lang="en-US" dirty="0"/>
              <a:t>order of 50 x 50 </a:t>
            </a:r>
            <a:r>
              <a:rPr lang="en-US" dirty="0" smtClean="0"/>
              <a:t>µm</a:t>
            </a:r>
            <a:r>
              <a:rPr lang="en-US" baseline="30000" dirty="0" smtClean="0"/>
              <a:t>2	</a:t>
            </a:r>
            <a:r>
              <a:rPr lang="en-US" baseline="30000" dirty="0"/>
              <a:t>	</a:t>
            </a:r>
            <a:r>
              <a:rPr lang="en-US" baseline="30000" dirty="0" smtClean="0"/>
              <a:t> </a:t>
            </a:r>
            <a:r>
              <a:rPr lang="en-US" dirty="0" smtClean="0"/>
              <a:t>(</a:t>
            </a:r>
            <a:r>
              <a:rPr lang="en-US" dirty="0"/>
              <a:t>425 x 50 µm</a:t>
            </a:r>
            <a:r>
              <a:rPr lang="en-US" baseline="30000" dirty="0"/>
              <a:t>2</a:t>
            </a:r>
            <a:r>
              <a:rPr lang="en-US" dirty="0"/>
              <a:t> at </a:t>
            </a:r>
            <a:r>
              <a:rPr lang="en-US" dirty="0" smtClean="0"/>
              <a:t>present)</a:t>
            </a:r>
          </a:p>
          <a:p>
            <a:pPr lvl="2"/>
            <a:r>
              <a:rPr lang="en-US" dirty="0" smtClean="0"/>
              <a:t>Main </a:t>
            </a:r>
            <a:r>
              <a:rPr lang="en-US" dirty="0"/>
              <a:t>improvement in </a:t>
            </a:r>
            <a:r>
              <a:rPr lang="en-US" dirty="0" smtClean="0"/>
              <a:t>z</a:t>
            </a:r>
          </a:p>
          <a:p>
            <a:pPr lvl="2"/>
            <a:r>
              <a:rPr lang="en-US" dirty="0" smtClean="0"/>
              <a:t>Main </a:t>
            </a:r>
            <a:r>
              <a:rPr lang="en-US" dirty="0"/>
              <a:t>impact on medium / high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particles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Reduce the </a:t>
            </a:r>
            <a:r>
              <a:rPr lang="en-US" b="1" dirty="0" smtClean="0"/>
              <a:t>number of </a:t>
            </a:r>
            <a:r>
              <a:rPr lang="en-US" dirty="0" smtClean="0"/>
              <a:t>detector </a:t>
            </a:r>
            <a:r>
              <a:rPr lang="en-US" b="1" dirty="0" smtClean="0"/>
              <a:t>technologies</a:t>
            </a:r>
          </a:p>
          <a:p>
            <a:pPr lvl="2"/>
            <a:r>
              <a:rPr lang="en-US" dirty="0" smtClean="0"/>
              <a:t>3 </a:t>
            </a:r>
            <a:r>
              <a:rPr lang="en-US" dirty="0"/>
              <a:t>pixel layers followed by 3-4 </a:t>
            </a:r>
            <a:r>
              <a:rPr lang="en-US" dirty="0" smtClean="0"/>
              <a:t>pixel/strip layers</a:t>
            </a:r>
          </a:p>
          <a:p>
            <a:pPr lvl="2"/>
            <a:r>
              <a:rPr lang="en-US" dirty="0" smtClean="0"/>
              <a:t>homogeneous output data format/read-out system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Trigger </a:t>
            </a:r>
            <a:r>
              <a:rPr lang="en-US" b="1" dirty="0"/>
              <a:t>capability </a:t>
            </a:r>
            <a:r>
              <a:rPr lang="en-US" dirty="0"/>
              <a:t>(L2 ~ 100us): topological </a:t>
            </a:r>
            <a:r>
              <a:rPr lang="en-US" dirty="0" smtClean="0"/>
              <a:t>trigger, fast-OR </a:t>
            </a:r>
            <a:r>
              <a:rPr lang="en-US" dirty="0"/>
              <a:t>and </a:t>
            </a:r>
            <a:r>
              <a:rPr lang="en-US" dirty="0" smtClean="0"/>
              <a:t>fast-SUM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462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 smtClean="0"/>
              <a:t>ITS Upgrade</a:t>
            </a:r>
            <a:r>
              <a:rPr lang="en-US" sz="3400" dirty="0"/>
              <a:t> </a:t>
            </a:r>
            <a:r>
              <a:rPr lang="en-US" sz="3400" dirty="0" smtClean="0"/>
              <a:t>- Technical goals</a:t>
            </a:r>
            <a:endParaRPr lang="it-IT" sz="3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8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680"/>
            <a:ext cx="7620000" cy="55926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Considered detector technologies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spcBef>
                <a:spcPts val="700"/>
              </a:spcBef>
            </a:pPr>
            <a:r>
              <a:rPr lang="en-US" b="1" dirty="0" smtClean="0"/>
              <a:t>Hybrid pixels</a:t>
            </a:r>
          </a:p>
          <a:p>
            <a:pPr lvl="2"/>
            <a:r>
              <a:rPr lang="pt-BR" dirty="0" smtClean="0"/>
              <a:t>100 </a:t>
            </a:r>
            <a:r>
              <a:rPr lang="pt-BR" dirty="0"/>
              <a:t>µ</a:t>
            </a:r>
            <a:r>
              <a:rPr lang="pt-BR" dirty="0" smtClean="0"/>
              <a:t>m </a:t>
            </a:r>
            <a:r>
              <a:rPr lang="pt-BR" dirty="0"/>
              <a:t>sensor + 50 </a:t>
            </a:r>
            <a:r>
              <a:rPr lang="pt-BR" dirty="0"/>
              <a:t>µm </a:t>
            </a:r>
            <a:r>
              <a:rPr lang="pt-BR" dirty="0" smtClean="0"/>
              <a:t>ASIC</a:t>
            </a:r>
          </a:p>
          <a:p>
            <a:pPr lvl="2"/>
            <a:r>
              <a:rPr lang="it-IT" dirty="0" smtClean="0"/>
              <a:t>30 </a:t>
            </a:r>
            <a:r>
              <a:rPr lang="pt-BR" dirty="0"/>
              <a:t>µ</a:t>
            </a:r>
            <a:r>
              <a:rPr lang="it-IT" dirty="0" smtClean="0"/>
              <a:t>m </a:t>
            </a:r>
            <a:r>
              <a:rPr lang="it-IT" dirty="0"/>
              <a:t>x 100 </a:t>
            </a:r>
            <a:r>
              <a:rPr lang="pt-BR" dirty="0"/>
              <a:t>µ</a:t>
            </a:r>
            <a:r>
              <a:rPr lang="it-IT" dirty="0" smtClean="0"/>
              <a:t>m </a:t>
            </a:r>
            <a:r>
              <a:rPr lang="it-IT" dirty="0" smtClean="0"/>
              <a:t>pixels</a:t>
            </a:r>
          </a:p>
          <a:p>
            <a:pPr>
              <a:spcBef>
                <a:spcPts val="700"/>
              </a:spcBef>
            </a:pPr>
            <a:r>
              <a:rPr lang="en-US" b="1" dirty="0" smtClean="0"/>
              <a:t>Monolithic pixels</a:t>
            </a:r>
            <a:endParaRPr lang="it-IT" sz="2000" b="1" dirty="0"/>
          </a:p>
          <a:p>
            <a:pPr lvl="2"/>
            <a:r>
              <a:rPr lang="it-IT" dirty="0"/>
              <a:t> 50 </a:t>
            </a:r>
            <a:r>
              <a:rPr lang="pt-BR" dirty="0"/>
              <a:t>µ</a:t>
            </a:r>
            <a:r>
              <a:rPr lang="it-IT" dirty="0" smtClean="0"/>
              <a:t>m </a:t>
            </a:r>
            <a:r>
              <a:rPr lang="it-IT" dirty="0"/>
              <a:t>ASIC</a:t>
            </a:r>
          </a:p>
          <a:p>
            <a:pPr lvl="2"/>
            <a:r>
              <a:rPr lang="it-IT" dirty="0"/>
              <a:t>20 </a:t>
            </a:r>
            <a:r>
              <a:rPr lang="pt-BR" dirty="0"/>
              <a:t>µ</a:t>
            </a:r>
            <a:r>
              <a:rPr lang="it-IT" dirty="0" smtClean="0"/>
              <a:t>m </a:t>
            </a:r>
            <a:r>
              <a:rPr lang="it-IT" dirty="0"/>
              <a:t>x 20 </a:t>
            </a:r>
            <a:r>
              <a:rPr lang="pt-BR" dirty="0"/>
              <a:t>µ</a:t>
            </a:r>
            <a:r>
              <a:rPr lang="it-IT" dirty="0" smtClean="0"/>
              <a:t>m </a:t>
            </a:r>
            <a:r>
              <a:rPr lang="it-IT" dirty="0" smtClean="0"/>
              <a:t>pixels</a:t>
            </a:r>
          </a:p>
          <a:p>
            <a:pPr marL="777240" lvl="2" indent="0">
              <a:buNone/>
            </a:pPr>
            <a:endParaRPr lang="en-US" dirty="0" smtClean="0"/>
          </a:p>
          <a:p>
            <a:pPr>
              <a:spcBef>
                <a:spcPts val="700"/>
              </a:spcBef>
            </a:pPr>
            <a:r>
              <a:rPr lang="en-US" b="1" dirty="0" smtClean="0"/>
              <a:t>Silicon strips</a:t>
            </a:r>
          </a:p>
          <a:p>
            <a:pPr lvl="2"/>
            <a:r>
              <a:rPr lang="en-US" dirty="0" smtClean="0"/>
              <a:t>half-length strips</a:t>
            </a:r>
          </a:p>
          <a:p>
            <a:pPr lvl="2"/>
            <a:r>
              <a:rPr lang="en-US" dirty="0" smtClean="0"/>
              <a:t>ADC </a:t>
            </a:r>
            <a:r>
              <a:rPr lang="en-US" dirty="0" smtClean="0"/>
              <a:t>on-chip</a:t>
            </a:r>
          </a:p>
          <a:p>
            <a:pPr marL="777240" lvl="2" indent="0">
              <a:buNone/>
            </a:pPr>
            <a:endParaRPr lang="en-US" dirty="0"/>
          </a:p>
          <a:p>
            <a:pPr marL="777240" lvl="2" indent="0">
              <a:buNone/>
            </a:pPr>
            <a:endParaRPr lang="en-US" dirty="0" smtClean="0"/>
          </a:p>
          <a:p>
            <a:pPr marL="777240" lvl="2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… to be implemented in view of the 2017-2018 LHC shutdown!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462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 smtClean="0"/>
              <a:t>ITS Upgrade - Technology Implementation</a:t>
            </a:r>
            <a:endParaRPr lang="it-IT" sz="3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18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>
            <a:off x="3597794" y="4121785"/>
            <a:ext cx="3494486" cy="1323439"/>
            <a:chOff x="4139952" y="4165923"/>
            <a:chExt cx="3494486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4355976" y="4165923"/>
              <a:ext cx="327846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New design advantages: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occupancy ~ 50% </a:t>
              </a:r>
              <a:r>
                <a:rPr lang="en-US" sz="1600" dirty="0" smtClean="0">
                  <a:sym typeface="Wingdings" pitchFamily="2" charset="2"/>
                </a:rPr>
                <a:t></a:t>
              </a:r>
              <a:r>
                <a:rPr lang="en-US" sz="1600" dirty="0" smtClean="0"/>
                <a:t> lower radii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/>
                <a:t>b</a:t>
              </a:r>
              <a:r>
                <a:rPr lang="en-US" sz="1600" dirty="0" smtClean="0"/>
                <a:t>etter ambiguity resolution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/>
                <a:t>i</a:t>
              </a:r>
              <a:r>
                <a:rPr lang="en-US" sz="1600" dirty="0" smtClean="0"/>
                <a:t>ncreased S/N ratio </a:t>
              </a:r>
              <a:r>
                <a:rPr lang="en-US" sz="1600" dirty="0" smtClean="0">
                  <a:sym typeface="Wingdings" pitchFamily="2" charset="2"/>
                </a:rPr>
                <a:t> better PID</a:t>
              </a:r>
              <a:endParaRPr lang="en-US" sz="16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/>
                <a:t>d</a:t>
              </a:r>
              <a:r>
                <a:rPr lang="en-US" sz="1600" dirty="0" smtClean="0"/>
                <a:t>igital output</a:t>
              </a:r>
              <a:r>
                <a:rPr lang="en-US" sz="1600" dirty="0"/>
                <a:t> </a:t>
              </a:r>
              <a:r>
                <a:rPr lang="en-US" sz="1600" dirty="0" smtClean="0"/>
                <a:t>and faster read-out</a:t>
              </a:r>
              <a:endParaRPr lang="it-IT" sz="1600" dirty="0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4139952" y="4165923"/>
              <a:ext cx="360040" cy="1281627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55976" y="1990578"/>
            <a:ext cx="3933062" cy="1600438"/>
            <a:chOff x="4355976" y="2321585"/>
            <a:chExt cx="3933062" cy="1600438"/>
          </a:xfrm>
        </p:grpSpPr>
        <p:sp>
          <p:nvSpPr>
            <p:cNvPr id="2" name="TextBox 1"/>
            <p:cNvSpPr txBox="1"/>
            <p:nvPr/>
          </p:nvSpPr>
          <p:spPr>
            <a:xfrm>
              <a:off x="4657210" y="2321585"/>
              <a:ext cx="3631828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Requirements</a:t>
              </a:r>
              <a:r>
                <a:rPr lang="it-IT" sz="1600" dirty="0" smtClean="0"/>
                <a:t>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/>
                <a:t>i</a:t>
              </a:r>
              <a:r>
                <a:rPr lang="en-US" sz="1600" dirty="0" smtClean="0"/>
                <a:t>ncreased spatial resolution</a:t>
              </a:r>
              <a:endParaRPr lang="it-IT" sz="16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sz="1600" dirty="0" smtClean="0"/>
                <a:t>readout </a:t>
              </a:r>
              <a:r>
                <a:rPr lang="it-IT" sz="1600" dirty="0"/>
                <a:t>time &lt; 50 </a:t>
              </a:r>
              <a:r>
                <a:rPr lang="pt-BR" sz="1600" dirty="0"/>
                <a:t>µ</a:t>
              </a:r>
              <a:r>
                <a:rPr lang="it-IT" sz="1600" dirty="0" smtClean="0"/>
                <a:t>s</a:t>
              </a:r>
              <a:endParaRPr lang="it-IT" sz="16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sz="1600" dirty="0" smtClean="0"/>
                <a:t>radiation </a:t>
              </a:r>
              <a:r>
                <a:rPr lang="it-IT" sz="1600" dirty="0"/>
                <a:t>tolerant (2 Mrad, </a:t>
              </a:r>
              <a:r>
                <a:rPr lang="it-IT" sz="1600" dirty="0" smtClean="0"/>
                <a:t>2x10</a:t>
              </a:r>
              <a:r>
                <a:rPr lang="it-IT" sz="1600" baseline="30000" dirty="0" smtClean="0"/>
                <a:t>13</a:t>
              </a:r>
              <a:r>
                <a:rPr lang="it-IT" sz="1600" dirty="0" smtClean="0"/>
                <a:t> </a:t>
              </a:r>
              <a:r>
                <a:rPr lang="it-IT" sz="1600" dirty="0"/>
                <a:t>n</a:t>
              </a:r>
              <a:r>
                <a:rPr lang="it-IT" sz="1600" baseline="-25000" dirty="0"/>
                <a:t>eq</a:t>
              </a:r>
              <a:r>
                <a:rPr lang="it-IT" sz="1600" dirty="0"/>
                <a:t>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/>
                <a:t>l</a:t>
              </a:r>
              <a:r>
                <a:rPr lang="en-US" sz="1600" dirty="0" smtClean="0"/>
                <a:t>ow </a:t>
              </a:r>
              <a:r>
                <a:rPr lang="en-US" sz="1600" dirty="0"/>
                <a:t>power design (250 </a:t>
              </a:r>
              <a:r>
                <a:rPr lang="en-US" sz="1600" dirty="0" err="1"/>
                <a:t>mW</a:t>
              </a:r>
              <a:r>
                <a:rPr lang="en-US" sz="1600" dirty="0"/>
                <a:t>/cm</a:t>
              </a:r>
              <a:r>
                <a:rPr lang="en-US" sz="1600" baseline="30000" dirty="0"/>
                <a:t>2</a:t>
              </a:r>
              <a:r>
                <a:rPr lang="en-US" sz="1600" dirty="0" smtClean="0"/>
                <a:t>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/>
                <a:t>m</a:t>
              </a:r>
              <a:r>
                <a:rPr lang="en-US" sz="1600" dirty="0" smtClean="0"/>
                <a:t>inimized material budget</a:t>
              </a:r>
              <a:endParaRPr lang="it-IT" sz="1600" dirty="0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4355976" y="2348880"/>
              <a:ext cx="360040" cy="155514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7440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ALICE Inner Tracking System performance is well in agreement with the design requirements</a:t>
            </a:r>
          </a:p>
          <a:p>
            <a:r>
              <a:rPr lang="en-US" dirty="0" smtClean="0"/>
              <a:t>Track and vertex reconstruction is in good agreement with Monte Carlo simulations</a:t>
            </a:r>
          </a:p>
          <a:p>
            <a:r>
              <a:rPr lang="en-US" dirty="0" smtClean="0"/>
              <a:t>The achieved impact parameter resolution allows to reconstruct the charmed decay secondary vertices</a:t>
            </a:r>
          </a:p>
          <a:p>
            <a:r>
              <a:rPr lang="en-US" dirty="0" smtClean="0"/>
              <a:t>Standalone capability allows to track and identify charged particles with momenta </a:t>
            </a:r>
            <a:r>
              <a:rPr lang="en-US" dirty="0"/>
              <a:t>down to </a:t>
            </a:r>
            <a:r>
              <a:rPr lang="en-US" dirty="0" smtClean="0"/>
              <a:t>100 </a:t>
            </a:r>
            <a:r>
              <a:rPr lang="en-US" dirty="0"/>
              <a:t>M</a:t>
            </a:r>
            <a:r>
              <a:rPr lang="en-US" dirty="0" smtClean="0"/>
              <a:t>eV/c</a:t>
            </a:r>
          </a:p>
          <a:p>
            <a:r>
              <a:rPr lang="en-US" dirty="0" smtClean="0"/>
              <a:t>The studies for a possible upgrade to improve the physics performance of the ITS are in an advanced stage</a:t>
            </a: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6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89856"/>
            <a:ext cx="7620000" cy="1143000"/>
          </a:xfrm>
        </p:spPr>
        <p:txBody>
          <a:bodyPr/>
          <a:lstStyle/>
          <a:p>
            <a:r>
              <a:rPr lang="en-US" dirty="0" smtClean="0"/>
              <a:t>	 Summary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2276872"/>
            <a:ext cx="7033592" cy="4123928"/>
          </a:xfrm>
        </p:spPr>
        <p:txBody>
          <a:bodyPr/>
          <a:lstStyle/>
          <a:p>
            <a:r>
              <a:rPr lang="en-US" sz="2600" dirty="0" smtClean="0"/>
              <a:t>System </a:t>
            </a:r>
            <a:r>
              <a:rPr lang="en-US" sz="2600" dirty="0"/>
              <a:t>o</a:t>
            </a:r>
            <a:r>
              <a:rPr lang="en-US" sz="2600" dirty="0" smtClean="0"/>
              <a:t>verview and tasks</a:t>
            </a:r>
          </a:p>
          <a:p>
            <a:r>
              <a:rPr lang="en-US" sz="2600" dirty="0" smtClean="0"/>
              <a:t>Hardware features</a:t>
            </a:r>
          </a:p>
          <a:p>
            <a:r>
              <a:rPr lang="en-US" sz="2600" dirty="0" smtClean="0"/>
              <a:t>Physics performance in p-p and </a:t>
            </a:r>
            <a:r>
              <a:rPr lang="en-US" sz="2600" dirty="0" err="1" smtClean="0"/>
              <a:t>Pb-Pb</a:t>
            </a:r>
            <a:endParaRPr lang="en-US" sz="2600" dirty="0" smtClean="0"/>
          </a:p>
          <a:p>
            <a:r>
              <a:rPr lang="en-US" sz="2600" dirty="0" smtClean="0"/>
              <a:t>Outlook on the ITS upgrade plans</a:t>
            </a:r>
          </a:p>
          <a:p>
            <a:endParaRPr lang="en-US" dirty="0"/>
          </a:p>
          <a:p>
            <a:endParaRPr lang="it-I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7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en-US" i="1" dirty="0" smtClean="0"/>
              <a:t>Thanks for your attention</a:t>
            </a:r>
            <a:endParaRPr lang="it-IT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2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it-I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2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SDD calibration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5918-BB5F-4367-9F2E-D26BE44F1B8F}" type="slidenum">
              <a:rPr lang="it-IT" smtClean="0"/>
              <a:t>22</a:t>
            </a:fld>
            <a:endParaRPr lang="it-IT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" y="1988840"/>
            <a:ext cx="3850600" cy="2980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04648"/>
            <a:ext cx="31927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/>
          <p:nvPr/>
        </p:nvSpPr>
        <p:spPr>
          <a:xfrm>
            <a:off x="4946650" y="2364973"/>
            <a:ext cx="286617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SDD at nominal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 smtClean="0"/>
              <a:t>06/07/2011</a:t>
            </a:r>
            <a:endParaRPr lang="en-US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G. Contin - RD11</a:t>
            </a:r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9C03C2-0B1A-4605-B915-88C2B691124E}" type="slidenum"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5619" y="819404"/>
            <a:ext cx="4333661" cy="168028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/>
          <a:lstStyle/>
          <a:p>
            <a:pPr hangingPunct="0">
              <a:spcAft>
                <a:spcPts val="391"/>
              </a:spcAft>
            </a:pPr>
            <a:r>
              <a:rPr lang="en-US" sz="1600" b="1" dirty="0" smtClean="0">
                <a:ea typeface="DejaVu Sans" pitchFamily="2"/>
                <a:cs typeface="DejaVu Sans" pitchFamily="2"/>
              </a:rPr>
              <a:t>Calibration </a:t>
            </a:r>
            <a:endParaRPr lang="en-US" sz="1600" b="1" dirty="0">
              <a:ea typeface="DejaVu Sans" pitchFamily="2"/>
              <a:cs typeface="DejaVu Sans" pitchFamily="2"/>
            </a:endParaRPr>
          </a:p>
          <a:p>
            <a:pPr hangingPunct="0">
              <a:spcAft>
                <a:spcPts val="391"/>
              </a:spcAft>
            </a:pPr>
            <a:r>
              <a:rPr lang="en-US" sz="1600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The measured </a:t>
            </a:r>
            <a:r>
              <a:rPr lang="en-US" sz="1600" i="1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intrinsic </a:t>
            </a:r>
            <a:r>
              <a:rPr lang="en-US" sz="1600" i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noise</a:t>
            </a:r>
            <a:r>
              <a:rPr lang="en-US" sz="1600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 of the 2.6 million SSD channels is used </a:t>
            </a:r>
            <a:r>
              <a:rPr lang="en-US" sz="1600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to:</a:t>
            </a:r>
          </a:p>
          <a:p>
            <a:pPr marL="285750" indent="-285750" algn="just" hangingPunct="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assess </a:t>
            </a:r>
            <a:r>
              <a:rPr lang="en-US" sz="1600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the detector </a:t>
            </a:r>
            <a:r>
              <a:rPr lang="en-US" sz="1600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efficiency</a:t>
            </a:r>
          </a:p>
          <a:p>
            <a:pPr marL="285750" indent="-285750" algn="just" hangingPunct="0"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g</a:t>
            </a:r>
            <a:r>
              <a:rPr lang="en-US" sz="1600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uarantee the required signal-to-noise ratio</a:t>
            </a:r>
          </a:p>
          <a:p>
            <a:pPr marL="285750" indent="-285750" algn="just" hangingPunct="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monitor the SSD stability</a:t>
            </a:r>
          </a:p>
          <a:p>
            <a:pPr>
              <a:lnSpc>
                <a:spcPct val="98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8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8000"/>
              </a:lnSpc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8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Cluster </a:t>
            </a:r>
            <a:r>
              <a:rPr lang="en-US" sz="1600" dirty="0">
                <a:solidFill>
                  <a:srgbClr val="000000"/>
                </a:solidFill>
              </a:rPr>
              <a:t>charge distribution measured from collision data with all the SSD modules</a:t>
            </a:r>
          </a:p>
          <a:p>
            <a:pPr marL="285750" indent="-285750">
              <a:lnSpc>
                <a:spcPct val="98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i="1" dirty="0">
                <a:solidFill>
                  <a:srgbClr val="000000"/>
                </a:solidFill>
              </a:rPr>
              <a:t>gain</a:t>
            </a:r>
            <a:r>
              <a:rPr lang="en-US" sz="1600" dirty="0">
                <a:solidFill>
                  <a:srgbClr val="000000"/>
                </a:solidFill>
              </a:rPr>
              <a:t> can be calibrated at the module level</a:t>
            </a:r>
          </a:p>
          <a:p>
            <a:pPr algn="just" hangingPunct="0"/>
            <a:endParaRPr lang="en-US" sz="1600" dirty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26648" y="641818"/>
            <a:ext cx="3317760" cy="1563046"/>
            <a:chOff x="5598720" y="980728"/>
            <a:chExt cx="3317760" cy="15630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lum/>
              <a:alphaModFix/>
            </a:blip>
            <a:srcRect t="1" b="56054"/>
            <a:stretch/>
          </p:blipFill>
          <p:spPr>
            <a:xfrm>
              <a:off x="5598720" y="1237922"/>
              <a:ext cx="3317760" cy="13058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577851" y="980728"/>
              <a:ext cx="1594549" cy="2790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anchorCtr="0" compatLnSpc="0">
              <a:spAutoFit/>
            </a:bodyPr>
            <a:lstStyle/>
            <a:p>
              <a:pPr hangingPunct="0"/>
              <a:r>
                <a:rPr lang="en-US" sz="1100" b="1" dirty="0">
                  <a:latin typeface="Comic Sans MS" pitchFamily="66"/>
                  <a:ea typeface="DejaVu Sans" pitchFamily="2"/>
                  <a:cs typeface="DejaVu Sans" pitchFamily="2"/>
                </a:rPr>
                <a:t>Bad Channel Map</a:t>
              </a:r>
            </a:p>
          </p:txBody>
        </p:sp>
      </p:grpSp>
      <p:sp>
        <p:nvSpPr>
          <p:cNvPr id="9" name="Straight Connector 8"/>
          <p:cNvSpPr/>
          <p:nvPr/>
        </p:nvSpPr>
        <p:spPr>
          <a:xfrm>
            <a:off x="2987824" y="2348880"/>
            <a:ext cx="1796783" cy="370156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US" sz="1600"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076056" y="2255044"/>
            <a:ext cx="3115921" cy="1887403"/>
            <a:chOff x="3018978" y="3576983"/>
            <a:chExt cx="3317760" cy="19660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018978" y="3576983"/>
              <a:ext cx="3317760" cy="19660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571170" y="4340108"/>
              <a:ext cx="2008942" cy="241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81639" tIns="40820" rIns="81639" bIns="40820" anchorCtr="0" compatLnSpc="0">
              <a:spAutoFit/>
            </a:bodyPr>
            <a:lstStyle/>
            <a:p>
              <a:pPr hangingPunct="0"/>
              <a:r>
                <a:rPr lang="en-US" sz="900" b="1" dirty="0">
                  <a:latin typeface="Comic Sans MS" pitchFamily="66"/>
                  <a:ea typeface="DejaVu Sans" pitchFamily="2"/>
                  <a:cs typeface="DejaVu Sans" pitchFamily="2"/>
                </a:rPr>
                <a:t>Intrinsic noise: time evolution</a:t>
              </a:r>
            </a:p>
          </p:txBody>
        </p:sp>
      </p:grpSp>
      <p:sp>
        <p:nvSpPr>
          <p:cNvPr id="12" name="Straight Connector 11"/>
          <p:cNvSpPr/>
          <p:nvPr/>
        </p:nvSpPr>
        <p:spPr>
          <a:xfrm flipV="1">
            <a:off x="3419872" y="1511547"/>
            <a:ext cx="1364735" cy="261269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US" sz="1600"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5471" y="16329"/>
            <a:ext cx="580608" cy="57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559886" y="8491"/>
            <a:ext cx="580608" cy="57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8001"/>
            <a:ext cx="3666850" cy="2803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06006"/>
            <a:ext cx="3333500" cy="210225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62069" y="2132856"/>
            <a:ext cx="191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 Calibration</a:t>
            </a:r>
            <a:endParaRPr lang="it-IT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60032" y="4273932"/>
            <a:ext cx="317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Gain map tuning: after the </a:t>
            </a:r>
            <a:r>
              <a:rPr lang="en-US" sz="1400" dirty="0" smtClean="0">
                <a:solidFill>
                  <a:srgbClr val="000000"/>
                </a:solidFill>
              </a:rPr>
              <a:t>calibration, </a:t>
            </a:r>
            <a:r>
              <a:rPr lang="en-US" sz="1400" dirty="0">
                <a:solidFill>
                  <a:srgbClr val="000000"/>
                </a:solidFill>
              </a:rPr>
              <a:t>the MPVs are stable within a </a:t>
            </a:r>
            <a:r>
              <a:rPr lang="en-US" sz="1400" dirty="0" smtClean="0">
                <a:solidFill>
                  <a:srgbClr val="000000"/>
                </a:solidFill>
              </a:rPr>
              <a:t>few %</a:t>
            </a:r>
            <a:endParaRPr lang="it-IT" sz="1400" dirty="0"/>
          </a:p>
        </p:txBody>
      </p:sp>
      <p:sp>
        <p:nvSpPr>
          <p:cNvPr id="29" name="Straight Connector 28"/>
          <p:cNvSpPr/>
          <p:nvPr/>
        </p:nvSpPr>
        <p:spPr>
          <a:xfrm>
            <a:off x="4334843" y="3938002"/>
            <a:ext cx="434437" cy="668004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US" sz="16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44624"/>
            <a:ext cx="7620000" cy="858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 smtClean="0"/>
              <a:t>SSD calibration</a:t>
            </a:r>
            <a:endParaRPr lang="it-IT" sz="3400" dirty="0"/>
          </a:p>
        </p:txBody>
      </p:sp>
    </p:spTree>
    <p:extLst>
      <p:ext uri="{BB962C8B-B14F-4D97-AF65-F5344CB8AC3E}">
        <p14:creationId xmlns:p14="http://schemas.microsoft.com/office/powerpoint/2010/main" val="36874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094DB-52B9-4D1F-A63C-1F18D98D7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4423410" cy="2777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392" y="3886200"/>
            <a:ext cx="4546600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088" y="1196575"/>
            <a:ext cx="4231640" cy="2738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47381" y="1970768"/>
            <a:ext cx="1118515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2.8&lt;</a:t>
            </a:r>
            <a:r>
              <a:rPr lang="en-US" sz="1600" b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h</a:t>
            </a:r>
            <a:r>
              <a:rPr lang="en-US" sz="1600" b="1" dirty="0" smtClean="0">
                <a:solidFill>
                  <a:srgbClr val="660066"/>
                </a:solidFill>
              </a:rPr>
              <a:t>&lt;5.1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7591" y="2539219"/>
            <a:ext cx="1255171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-3.7&lt;</a:t>
            </a:r>
            <a:r>
              <a:rPr lang="en-US" sz="1600" b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h</a:t>
            </a:r>
            <a:r>
              <a:rPr lang="en-US" sz="1600" b="1" dirty="0" smtClean="0">
                <a:solidFill>
                  <a:srgbClr val="660066"/>
                </a:solidFill>
              </a:rPr>
              <a:t>&lt;-1.7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2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ALICE experiment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95F4-83BD-419D-8F84-E0AAD51E56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7272808" cy="2232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Dedicated heavy ion experiment at LHC</a:t>
            </a:r>
          </a:p>
          <a:p>
            <a:pPr marL="180000" indent="-180000"/>
            <a:r>
              <a:rPr lang="en-US" dirty="0" smtClean="0">
                <a:solidFill>
                  <a:schemeClr val="tx2"/>
                </a:solidFill>
              </a:rPr>
              <a:t>Study of the behavior of strongly interacting matter under extreme conditions of high energy density and temperature</a:t>
            </a:r>
            <a:endParaRPr lang="en-US" b="1" dirty="0">
              <a:solidFill>
                <a:schemeClr val="tx2"/>
              </a:solidFill>
            </a:endParaRPr>
          </a:p>
          <a:p>
            <a:pPr marL="180000" indent="-180000"/>
            <a:r>
              <a:rPr lang="en-US" dirty="0" smtClean="0">
                <a:solidFill>
                  <a:schemeClr val="tx2"/>
                </a:solidFill>
              </a:rPr>
              <a:t>Proton-proton collision program</a:t>
            </a:r>
          </a:p>
          <a:p>
            <a:pPr marL="948690" lvl="2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Reference data for heavy-ion program</a:t>
            </a:r>
          </a:p>
          <a:p>
            <a:pPr marL="948690" lvl="2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Genuine physics (momentum cut-off &lt; 100 MeV/c, 	</a:t>
            </a:r>
            <a:r>
              <a:rPr lang="en-US" smtClean="0">
                <a:solidFill>
                  <a:schemeClr val="tx2"/>
                </a:solidFill>
              </a:rPr>
              <a:t>excellent PID, </a:t>
            </a:r>
            <a:r>
              <a:rPr lang="en-US" dirty="0" smtClean="0">
                <a:solidFill>
                  <a:schemeClr val="tx2"/>
                </a:solidFill>
              </a:rPr>
              <a:t>efficient minimum bias trigger)</a:t>
            </a:r>
          </a:p>
        </p:txBody>
      </p:sp>
      <p:pic>
        <p:nvPicPr>
          <p:cNvPr id="8" name="Picture 4" descr="alice_technical_paper_ALICE-couleur-OK06_cut_named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371888"/>
            <a:ext cx="4649786" cy="336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egnaposto contenuto 5"/>
          <p:cNvSpPr txBox="1">
            <a:spLocks/>
          </p:cNvSpPr>
          <p:nvPr/>
        </p:nvSpPr>
        <p:spPr>
          <a:xfrm>
            <a:off x="107504" y="3501008"/>
            <a:ext cx="3600400" cy="30963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 fontScale="475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3400" b="1" dirty="0" smtClean="0">
                <a:solidFill>
                  <a:schemeClr val="tx2"/>
                </a:solidFill>
                <a:cs typeface="Times New Roman" pitchFamily="18" charset="0"/>
              </a:rPr>
              <a:t>Barrel Tracking requirements </a:t>
            </a:r>
          </a:p>
          <a:p>
            <a:pPr marL="27432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Pseudo-rapidity coverage </a:t>
            </a:r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 |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η| &lt; </a:t>
            </a:r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0.9</a:t>
            </a:r>
            <a:endParaRPr lang="en-US" sz="26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27432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Robust tracking for heavy ion environment</a:t>
            </a:r>
          </a:p>
          <a:p>
            <a:pPr marL="468000" lvl="1" indent="-180000">
              <a:spcBef>
                <a:spcPts val="6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Mainly 3D hits and up to 150 points along the tracks</a:t>
            </a:r>
          </a:p>
          <a:p>
            <a:pPr marL="27432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Wide transverse momentum range 		(100 MeV/c – 100 </a:t>
            </a:r>
            <a:r>
              <a:rPr lang="en-US" sz="2600" dirty="0" err="1" smtClean="0">
                <a:solidFill>
                  <a:schemeClr val="tx2"/>
                </a:solidFill>
                <a:cs typeface="Times New Roman" pitchFamily="18" charset="0"/>
              </a:rPr>
              <a:t>GeV</a:t>
            </a: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/c)</a:t>
            </a:r>
          </a:p>
          <a:p>
            <a:pPr marL="468000" lvl="1" indent="-180000">
              <a:spcBef>
                <a:spcPts val="6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Low material budget (13% X</a:t>
            </a:r>
            <a:r>
              <a:rPr lang="en-US" sz="2600" baseline="-25000" dirty="0" smtClean="0">
                <a:solidFill>
                  <a:schemeClr val="tx2"/>
                </a:solidFill>
                <a:cs typeface="Times New Roman" pitchFamily="18" charset="0"/>
              </a:rPr>
              <a:t>0</a:t>
            </a: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 for ITS+TPC)</a:t>
            </a:r>
          </a:p>
          <a:p>
            <a:pPr marL="468000" lvl="1" indent="-180000">
              <a:spcBef>
                <a:spcPts val="6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Large lever arm to guarantee good tracking resolution at high </a:t>
            </a:r>
            <a:r>
              <a:rPr lang="en-US" sz="2600" dirty="0" err="1" smtClean="0">
                <a:solidFill>
                  <a:schemeClr val="tx2"/>
                </a:solidFill>
                <a:cs typeface="Times New Roman" pitchFamily="18" charset="0"/>
              </a:rPr>
              <a:t>p</a:t>
            </a:r>
            <a:r>
              <a:rPr lang="en-US" sz="2600" baseline="-25000" dirty="0" err="1" smtClean="0">
                <a:solidFill>
                  <a:schemeClr val="tx2"/>
                </a:solidFill>
                <a:cs typeface="Times New Roman" pitchFamily="18" charset="0"/>
              </a:rPr>
              <a:t>t</a:t>
            </a:r>
            <a:endParaRPr lang="en-US" sz="2600" baseline="-25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468000" lvl="1" indent="-180000">
              <a:spcBef>
                <a:spcPts val="6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endParaRPr lang="en-US" sz="26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76000"/>
            </a:pPr>
            <a:r>
              <a:rPr lang="en-US" sz="3400" b="1" dirty="0" smtClean="0">
                <a:solidFill>
                  <a:schemeClr val="tx2"/>
                </a:solidFill>
                <a:cs typeface="Times New Roman" pitchFamily="18" charset="0"/>
              </a:rPr>
              <a:t>PID over </a:t>
            </a:r>
            <a:r>
              <a:rPr lang="en-US" sz="3400" b="1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34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chemeClr val="tx2"/>
                </a:solidFill>
                <a:cs typeface="Times New Roman" pitchFamily="18" charset="0"/>
              </a:rPr>
              <a:t>wide momentum range</a:t>
            </a:r>
          </a:p>
          <a:p>
            <a:pPr marL="27432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Combined PID based on several techniques: </a:t>
            </a:r>
            <a:r>
              <a:rPr lang="en-US" sz="2600" dirty="0" err="1" smtClean="0">
                <a:solidFill>
                  <a:schemeClr val="tx2"/>
                </a:solidFill>
                <a:cs typeface="Times New Roman" pitchFamily="18" charset="0"/>
              </a:rPr>
              <a:t>dE</a:t>
            </a: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/dx, TOF, transition and Cherenkov radiation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8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it-IT" smtClean="0">
                <a:solidFill>
                  <a:srgbClr val="919191"/>
                </a:solidFill>
              </a:rPr>
              <a:t>06/07/2011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2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  <a:defRPr/>
            </a:pPr>
            <a:fld id="{6CD1786B-8EB6-4305-9D4F-F5BB7BCE2E57}" type="slidenum">
              <a:rPr lang="en-US">
                <a:solidFill>
                  <a:srgbClr val="000000"/>
                </a:solidFill>
              </a:rPr>
              <a:pPr>
                <a:buClr>
                  <a:srgbClr val="0000FF"/>
                </a:buCl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Slide Number Placeholder 2"/>
          <p:cNvSpPr txBox="1">
            <a:spLocks noGrp="1"/>
          </p:cNvSpPr>
          <p:nvPr/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CD8317-8530-4696-A2CE-30CD673CF720}" type="slidenum">
              <a:rPr lang="en-US" sz="1400">
                <a:solidFill>
                  <a:srgbClr val="000000"/>
                </a:solidFill>
                <a:latin typeface="Arial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363" name="Picture 4" descr="alice_technical_paper_ALICE-couleur-OK06_cut_named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31775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5651500" y="6024563"/>
            <a:ext cx="1857375" cy="833437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Detector:</a:t>
            </a:r>
          </a:p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Size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400" b="1">
                <a:solidFill>
                  <a:srgbClr val="FC0128"/>
                </a:solidFill>
                <a:latin typeface="Arial" pitchFamily="34" charset="0"/>
              </a:rPr>
              <a:t>16 x 26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 meters</a:t>
            </a:r>
          </a:p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Weight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400" b="1">
                <a:solidFill>
                  <a:srgbClr val="FC0128"/>
                </a:solidFill>
                <a:latin typeface="Arial" pitchFamily="34" charset="0"/>
              </a:rPr>
              <a:t>10,000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 tons</a:t>
            </a: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7546975" y="5895975"/>
            <a:ext cx="1597025" cy="962025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Collaboration:</a:t>
            </a:r>
          </a:p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&gt; </a:t>
            </a:r>
            <a:r>
              <a:rPr lang="en-US" sz="1400" b="1" dirty="0">
                <a:solidFill>
                  <a:srgbClr val="FC0128"/>
                </a:solidFill>
                <a:latin typeface="Arial" pitchFamily="34" charset="0"/>
              </a:rPr>
              <a:t>1000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 Members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b="1" dirty="0">
                <a:solidFill>
                  <a:srgbClr val="FC0128"/>
                </a:solidFill>
                <a:latin typeface="Arial" pitchFamily="34" charset="0"/>
              </a:rPr>
              <a:t>100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 Institutes 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&gt; </a:t>
            </a:r>
            <a:r>
              <a:rPr lang="en-US" sz="1400" b="1" dirty="0">
                <a:solidFill>
                  <a:srgbClr val="FC0128"/>
                </a:solidFill>
                <a:latin typeface="Arial" pitchFamily="34" charset="0"/>
              </a:rPr>
              <a:t>30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 countries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9813" name="Rectangle 5"/>
          <p:cNvSpPr>
            <a:spLocks noChangeArrowheads="1"/>
          </p:cNvSpPr>
          <p:nvPr/>
        </p:nvSpPr>
        <p:spPr bwMode="auto">
          <a:xfrm>
            <a:off x="3540125" y="-161925"/>
            <a:ext cx="3248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ALICE</a:t>
            </a:r>
          </a:p>
        </p:txBody>
      </p:sp>
      <p:pic>
        <p:nvPicPr>
          <p:cNvPr id="143367" name="Picture 4" descr="alice_technical_paper_ALICE-couleur-OK06_cut_named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6550" y="1657350"/>
            <a:ext cx="838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8" name="Line 7"/>
          <p:cNvSpPr>
            <a:spLocks noChangeShapeType="1"/>
          </p:cNvSpPr>
          <p:nvPr/>
        </p:nvSpPr>
        <p:spPr bwMode="auto">
          <a:xfrm flipH="1">
            <a:off x="8243888" y="2017713"/>
            <a:ext cx="73025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Font typeface="Wingdings" pitchFamily="2" charset="2"/>
              <a:buNone/>
            </a:pP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65750" y="0"/>
            <a:ext cx="3778250" cy="2678113"/>
            <a:chOff x="3734" y="0"/>
            <a:chExt cx="2026" cy="1495"/>
          </a:xfrm>
        </p:grpSpPr>
        <p:pic>
          <p:nvPicPr>
            <p:cNvPr id="143370" name="Picture 9" descr="ALIce_SETUP_final_c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819" y="131"/>
              <a:ext cx="1941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71" name="Picture 10" descr="ALIce_SETUP_final_cf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419" y="787"/>
              <a:ext cx="33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72" name="Picture 11" descr="ALIce_SETUP_final_cf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734" y="0"/>
              <a:ext cx="148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397250" y="3486150"/>
            <a:ext cx="733425" cy="3371850"/>
            <a:chOff x="2140" y="2196"/>
            <a:chExt cx="462" cy="2124"/>
          </a:xfrm>
        </p:grpSpPr>
        <p:sp>
          <p:nvSpPr>
            <p:cNvPr id="143377" name="Oval 13"/>
            <p:cNvSpPr>
              <a:spLocks noChangeArrowheads="1"/>
            </p:cNvSpPr>
            <p:nvPr/>
          </p:nvSpPr>
          <p:spPr bwMode="auto">
            <a:xfrm>
              <a:off x="2140" y="3960"/>
              <a:ext cx="462" cy="360"/>
            </a:xfrm>
            <a:prstGeom prst="ellipse">
              <a:avLst/>
            </a:prstGeom>
            <a:solidFill>
              <a:srgbClr val="FFFF99">
                <a:alpha val="50980"/>
              </a:srgbClr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Font typeface="Wingdings" pitchFamily="2" charset="2"/>
                <a:buNone/>
              </a:pPr>
              <a:endParaRPr lang="en-US" sz="160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43378" name="Line 29"/>
            <p:cNvSpPr>
              <a:spLocks noChangeShapeType="1"/>
            </p:cNvSpPr>
            <p:nvPr/>
          </p:nvSpPr>
          <p:spPr bwMode="auto">
            <a:xfrm flipV="1">
              <a:off x="2414" y="2196"/>
              <a:ext cx="94" cy="173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Font typeface="Wingdings" pitchFamily="2" charset="2"/>
                <a:buNone/>
              </a:pPr>
              <a:endParaRPr lang="en-US" sz="160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003675" y="3992563"/>
            <a:ext cx="733425" cy="2865437"/>
            <a:chOff x="2522" y="2515"/>
            <a:chExt cx="462" cy="1805"/>
          </a:xfrm>
        </p:grpSpPr>
        <p:sp>
          <p:nvSpPr>
            <p:cNvPr id="143380" name="Oval 14"/>
            <p:cNvSpPr>
              <a:spLocks noChangeArrowheads="1"/>
            </p:cNvSpPr>
            <p:nvPr/>
          </p:nvSpPr>
          <p:spPr bwMode="auto">
            <a:xfrm>
              <a:off x="2522" y="3960"/>
              <a:ext cx="462" cy="360"/>
            </a:xfrm>
            <a:prstGeom prst="ellipse">
              <a:avLst/>
            </a:prstGeom>
            <a:solidFill>
              <a:srgbClr val="FFFF99">
                <a:alpha val="50980"/>
              </a:srgbClr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Font typeface="Wingdings" pitchFamily="2" charset="2"/>
                <a:buNone/>
              </a:pPr>
              <a:endParaRPr lang="en-US" sz="160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43381" name="Line 30"/>
            <p:cNvSpPr>
              <a:spLocks noChangeShapeType="1"/>
            </p:cNvSpPr>
            <p:nvPr/>
          </p:nvSpPr>
          <p:spPr bwMode="auto">
            <a:xfrm flipH="1" flipV="1">
              <a:off x="2632" y="2515"/>
              <a:ext cx="75" cy="1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Font typeface="Wingdings" pitchFamily="2" charset="2"/>
                <a:buNone/>
              </a:pPr>
              <a:endParaRPr lang="en-US" sz="160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677272" y="0"/>
            <a:ext cx="2043828" cy="1007072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Central Barrel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tracking &amp; PID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≈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±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G. Contin - RD11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89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433901" y="5648960"/>
            <a:ext cx="548640" cy="396240"/>
          </a:xfrm>
        </p:spPr>
        <p:txBody>
          <a:bodyPr/>
          <a:lstStyle/>
          <a:p>
            <a:fld id="{5EE395F4-83BD-419D-8F84-E0AAD51E56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489023" y="4048760"/>
            <a:ext cx="2367281" cy="365760"/>
          </a:xfrm>
        </p:spPr>
        <p:txBody>
          <a:bodyPr/>
          <a:lstStyle/>
          <a:p>
            <a:r>
              <a:rPr lang="en-US" smtClean="0"/>
              <a:t>G. Contin - RD11</a:t>
            </a:r>
            <a:endParaRPr lang="en-US" dirty="0"/>
          </a:p>
        </p:txBody>
      </p:sp>
      <p:pic>
        <p:nvPicPr>
          <p:cNvPr id="19" name="Picture 4" descr="alice_technical_paper_ALICE-couleur-OK06_cut_named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2780928"/>
            <a:ext cx="5626241" cy="407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9446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ALICE Inner Tracking System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en-US" dirty="0"/>
          </a:p>
        </p:txBody>
      </p:sp>
      <p:sp>
        <p:nvSpPr>
          <p:cNvPr id="17" name="Segnaposto contenuto 5"/>
          <p:cNvSpPr txBox="1">
            <a:spLocks/>
          </p:cNvSpPr>
          <p:nvPr/>
        </p:nvSpPr>
        <p:spPr>
          <a:xfrm>
            <a:off x="107504" y="1268760"/>
            <a:ext cx="439248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>
            <a:normAutofit fontScale="550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600" b="1" dirty="0" smtClean="0">
                <a:solidFill>
                  <a:schemeClr val="tx2"/>
                </a:solidFill>
                <a:cs typeface="Times New Roman" pitchFamily="18" charset="0"/>
              </a:rPr>
              <a:t>The ITS tasks in ALICE</a:t>
            </a:r>
          </a:p>
          <a:p>
            <a:pPr marL="180000" lvl="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Secondary vertex reconstruction  (c, b decays) with high resolution</a:t>
            </a:r>
          </a:p>
          <a:p>
            <a:pPr marL="637200" lvl="1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Good track impact parameter resolution 		&lt; 60 µm (</a:t>
            </a:r>
            <a:r>
              <a:rPr lang="en-US" sz="2500" dirty="0" err="1" smtClean="0">
                <a:solidFill>
                  <a:schemeClr val="tx2"/>
                </a:solidFill>
                <a:cs typeface="Times New Roman" pitchFamily="18" charset="0"/>
              </a:rPr>
              <a:t>rφ</a:t>
            </a: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) for p</a:t>
            </a:r>
            <a:r>
              <a:rPr lang="en-US" sz="2500" baseline="-25000" dirty="0" smtClean="0">
                <a:solidFill>
                  <a:schemeClr val="tx2"/>
                </a:solidFill>
                <a:cs typeface="Times New Roman" pitchFamily="18" charset="0"/>
              </a:rPr>
              <a:t>t</a:t>
            </a: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 &gt; 1 </a:t>
            </a:r>
            <a:r>
              <a:rPr lang="en-US" sz="2500" dirty="0" err="1" smtClean="0">
                <a:solidFill>
                  <a:schemeClr val="tx2"/>
                </a:solidFill>
                <a:cs typeface="Times New Roman" pitchFamily="18" charset="0"/>
              </a:rPr>
              <a:t>GeV</a:t>
            </a: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/c in </a:t>
            </a:r>
            <a:r>
              <a:rPr lang="en-US" sz="2500" dirty="0" err="1" smtClean="0">
                <a:solidFill>
                  <a:schemeClr val="tx2"/>
                </a:solidFill>
                <a:cs typeface="Times New Roman" pitchFamily="18" charset="0"/>
              </a:rPr>
              <a:t>Pb-Pb</a:t>
            </a:r>
            <a:endParaRPr lang="en-US" sz="25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80000" lvl="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Improve primary vertex reconstruction, momentum and angle resolution of tracks from outer detectors</a:t>
            </a:r>
          </a:p>
          <a:p>
            <a:pPr marL="180000" lvl="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Tracking and PID of low </a:t>
            </a:r>
            <a:r>
              <a:rPr lang="en-US" sz="2600" dirty="0" err="1" smtClean="0">
                <a:solidFill>
                  <a:schemeClr val="tx2"/>
                </a:solidFill>
                <a:cs typeface="Times New Roman" pitchFamily="18" charset="0"/>
              </a:rPr>
              <a:t>p</a:t>
            </a:r>
            <a:r>
              <a:rPr lang="en-US" sz="2600" baseline="-25000" dirty="0" err="1" smtClean="0">
                <a:solidFill>
                  <a:schemeClr val="tx2"/>
                </a:solidFill>
                <a:cs typeface="Times New Roman" pitchFamily="18" charset="0"/>
              </a:rPr>
              <a:t>t</a:t>
            </a: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 particles, also  in stand-alone</a:t>
            </a:r>
          </a:p>
          <a:p>
            <a:pPr marL="180000" lvl="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Prompt L0 trigger capability &lt;800 ns</a:t>
            </a:r>
            <a:r>
              <a:rPr lang="en-US" sz="26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(Pixel)</a:t>
            </a:r>
          </a:p>
          <a:p>
            <a:pPr marL="180000" lvl="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tx2"/>
                </a:solidFill>
                <a:cs typeface="Times New Roman" pitchFamily="18" charset="0"/>
              </a:rPr>
              <a:t>Measurements of charged particle pseudo-rapidity distribution </a:t>
            </a:r>
          </a:p>
          <a:p>
            <a:pPr marL="637200" lvl="1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First Physics measurement both in p-p and </a:t>
            </a:r>
            <a:r>
              <a:rPr lang="en-US" sz="2500" dirty="0" err="1" smtClean="0">
                <a:solidFill>
                  <a:schemeClr val="tx2"/>
                </a:solidFill>
                <a:cs typeface="Times New Roman" pitchFamily="18" charset="0"/>
              </a:rPr>
              <a:t>Pb-Pb</a:t>
            </a:r>
            <a:endParaRPr lang="en-US" sz="25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</a:pPr>
            <a:endParaRPr lang="en-US" sz="11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600" b="1" dirty="0" smtClean="0">
                <a:solidFill>
                  <a:schemeClr val="tx2"/>
                </a:solidFill>
                <a:cs typeface="Times New Roman" pitchFamily="18" charset="0"/>
              </a:rPr>
              <a:t> Detector requirements</a:t>
            </a:r>
          </a:p>
          <a:p>
            <a:pPr marL="27432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Capability to</a:t>
            </a: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handle high particle density  </a:t>
            </a:r>
          </a:p>
          <a:p>
            <a:pPr marL="274320" lvl="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Good spatial precision</a:t>
            </a:r>
          </a:p>
          <a:p>
            <a:pPr marL="274320" lvl="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High efficiency</a:t>
            </a:r>
          </a:p>
          <a:p>
            <a:pPr marL="274320" lvl="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High granularity (≈ few % occupancy)</a:t>
            </a:r>
          </a:p>
          <a:p>
            <a:pPr marL="274320" lvl="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Minimize distance of innermost layer from beam axis (mean radius ≈ 3.9 cm)</a:t>
            </a:r>
          </a:p>
          <a:p>
            <a:pPr marL="274320" lvl="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Limited material budget</a:t>
            </a:r>
          </a:p>
          <a:p>
            <a:pPr marL="274320" lvl="0" indent="-1800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Analogue information in 4 layers (Drift and Strip) for particle identification in 1/</a:t>
            </a:r>
            <a:r>
              <a:rPr lang="el-GR" sz="2500" dirty="0" smtClean="0">
                <a:solidFill>
                  <a:schemeClr val="tx2"/>
                </a:solidFill>
                <a:cs typeface="Times New Roman" pitchFamily="18" charset="0"/>
              </a:rPr>
              <a:t>β</a:t>
            </a:r>
            <a:r>
              <a:rPr lang="en-US" sz="2500" baseline="30000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 region via </a:t>
            </a:r>
            <a:r>
              <a:rPr lang="en-US" sz="2500" dirty="0" err="1" smtClean="0">
                <a:solidFill>
                  <a:schemeClr val="tx2"/>
                </a:solidFill>
                <a:cs typeface="Times New Roman" pitchFamily="18" charset="0"/>
              </a:rPr>
              <a:t>dE</a:t>
            </a:r>
            <a:r>
              <a:rPr lang="en-US" sz="2500" dirty="0" smtClean="0">
                <a:solidFill>
                  <a:schemeClr val="tx2"/>
                </a:solidFill>
                <a:cs typeface="Times New Roman" pitchFamily="18" charset="0"/>
              </a:rPr>
              <a:t>/dx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5194193" y="1052736"/>
            <a:ext cx="3683409" cy="3282001"/>
            <a:chOff x="5292080" y="1052736"/>
            <a:chExt cx="3683409" cy="3282001"/>
          </a:xfrm>
        </p:grpSpPr>
        <p:sp>
          <p:nvSpPr>
            <p:cNvPr id="20" name="Rettangolo arrotondato 19"/>
            <p:cNvSpPr/>
            <p:nvPr/>
          </p:nvSpPr>
          <p:spPr>
            <a:xfrm>
              <a:off x="5652120" y="1052736"/>
              <a:ext cx="2808312" cy="792088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ITS: 3 different silicon detector technologies</a:t>
              </a:r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5292080" y="1988840"/>
              <a:ext cx="3683409" cy="2345897"/>
              <a:chOff x="5292080" y="1988840"/>
              <a:chExt cx="3683409" cy="2345897"/>
            </a:xfrm>
          </p:grpSpPr>
          <p:pic>
            <p:nvPicPr>
              <p:cNvPr id="12" name="Picture 9" descr="ALIce_SETUP_final_c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446616" y="2194400"/>
                <a:ext cx="3528873" cy="214033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5" name="Rettangolo arrotondato 14"/>
              <p:cNvSpPr/>
              <p:nvPr/>
            </p:nvSpPr>
            <p:spPr>
              <a:xfrm>
                <a:off x="5292080" y="1988840"/>
                <a:ext cx="2592288" cy="36004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Strip     Drift      Pixel</a:t>
                </a:r>
              </a:p>
            </p:txBody>
          </p:sp>
        </p:grpSp>
      </p:grpSp>
      <p:sp>
        <p:nvSpPr>
          <p:cNvPr id="13" name="Rettangolo arrotondato 12"/>
          <p:cNvSpPr/>
          <p:nvPr/>
        </p:nvSpPr>
        <p:spPr>
          <a:xfrm>
            <a:off x="6515376" y="4941168"/>
            <a:ext cx="576064" cy="36004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con strisce 13"/>
          <p:cNvSpPr/>
          <p:nvPr/>
        </p:nvSpPr>
        <p:spPr>
          <a:xfrm rot="17326466">
            <a:off x="6670155" y="4390112"/>
            <a:ext cx="720080" cy="288032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63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9115 0.0597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24562"/>
          </a:xfrm>
        </p:spPr>
        <p:txBody>
          <a:bodyPr/>
          <a:lstStyle/>
          <a:p>
            <a:pPr algn="ctr"/>
            <a:r>
              <a:rPr lang="en-US" sz="4000" dirty="0" smtClean="0"/>
              <a:t>The ITS parameters </a:t>
            </a:r>
            <a:endParaRPr lang="en-US" sz="4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95F4-83BD-419D-8F84-E0AAD51E564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9992" y="3261572"/>
            <a:ext cx="4248471" cy="3332952"/>
            <a:chOff x="4499992" y="3261572"/>
            <a:chExt cx="4248471" cy="3332952"/>
          </a:xfrm>
        </p:grpSpPr>
        <p:grpSp>
          <p:nvGrpSpPr>
            <p:cNvPr id="19" name="Gruppo 18"/>
            <p:cNvGrpSpPr/>
            <p:nvPr/>
          </p:nvGrpSpPr>
          <p:grpSpPr>
            <a:xfrm>
              <a:off x="4499992" y="3261572"/>
              <a:ext cx="3937369" cy="3332952"/>
              <a:chOff x="4091015" y="3261572"/>
              <a:chExt cx="4009377" cy="3332952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6376" r="4596"/>
              <a:stretch>
                <a:fillRect/>
              </a:stretch>
            </p:blipFill>
            <p:spPr bwMode="auto">
              <a:xfrm>
                <a:off x="4091015" y="3261572"/>
                <a:ext cx="4009377" cy="3332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ttangolo 17"/>
              <p:cNvSpPr/>
              <p:nvPr/>
            </p:nvSpPr>
            <p:spPr>
              <a:xfrm>
                <a:off x="6588224" y="3704332"/>
                <a:ext cx="115212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ttangolo arrotondato 16"/>
            <p:cNvSpPr/>
            <p:nvPr/>
          </p:nvSpPr>
          <p:spPr>
            <a:xfrm>
              <a:off x="6768450" y="5013176"/>
              <a:ext cx="1980013" cy="50405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cs typeface="Times New Roman" pitchFamily="18" charset="0"/>
                </a:rPr>
                <a:t>Accurate description of the material in MC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561" y="908720"/>
            <a:ext cx="6695796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192" y="3429000"/>
            <a:ext cx="4438800" cy="30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  <p:sp>
        <p:nvSpPr>
          <p:cNvPr id="4" name="Oval 3"/>
          <p:cNvSpPr/>
          <p:nvPr/>
        </p:nvSpPr>
        <p:spPr>
          <a:xfrm>
            <a:off x="1763688" y="1556792"/>
            <a:ext cx="516904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it-IT" dirty="0"/>
          </a:p>
        </p:txBody>
      </p:sp>
      <p:sp>
        <p:nvSpPr>
          <p:cNvPr id="15" name="Oval 14"/>
          <p:cNvSpPr/>
          <p:nvPr/>
        </p:nvSpPr>
        <p:spPr>
          <a:xfrm>
            <a:off x="1763688" y="2732793"/>
            <a:ext cx="516904" cy="26184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it-IT" dirty="0"/>
          </a:p>
        </p:txBody>
      </p:sp>
      <p:sp>
        <p:nvSpPr>
          <p:cNvPr id="16" name="Oval 15"/>
          <p:cNvSpPr/>
          <p:nvPr/>
        </p:nvSpPr>
        <p:spPr>
          <a:xfrm>
            <a:off x="3263008" y="1726993"/>
            <a:ext cx="516904" cy="26184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it-IT" dirty="0"/>
          </a:p>
        </p:txBody>
      </p:sp>
      <p:sp>
        <p:nvSpPr>
          <p:cNvPr id="22" name="Oval 21"/>
          <p:cNvSpPr/>
          <p:nvPr/>
        </p:nvSpPr>
        <p:spPr>
          <a:xfrm>
            <a:off x="5279232" y="1582977"/>
            <a:ext cx="516904" cy="26184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it-IT" dirty="0"/>
          </a:p>
        </p:txBody>
      </p:sp>
      <p:sp>
        <p:nvSpPr>
          <p:cNvPr id="8" name="Rounded Rectangle 7"/>
          <p:cNvSpPr/>
          <p:nvPr/>
        </p:nvSpPr>
        <p:spPr>
          <a:xfrm>
            <a:off x="5940152" y="1582977"/>
            <a:ext cx="528524" cy="14137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7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ForPetra_210607_sml.jpg"/>
          <p:cNvPicPr>
            <a:picLocks noChangeAspect="1"/>
          </p:cNvPicPr>
          <p:nvPr/>
        </p:nvPicPr>
        <p:blipFill>
          <a:blip r:embed="rId3" cstate="print"/>
          <a:srcRect b="8157"/>
          <a:stretch>
            <a:fillRect/>
          </a:stretch>
        </p:blipFill>
        <p:spPr bwMode="auto">
          <a:xfrm>
            <a:off x="7081713" y="1196752"/>
            <a:ext cx="1882775" cy="20970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323528" y="3553967"/>
            <a:ext cx="4017963" cy="2395538"/>
            <a:chOff x="393" y="2254"/>
            <a:chExt cx="2531" cy="1509"/>
          </a:xfrm>
        </p:grpSpPr>
        <p:pic>
          <p:nvPicPr>
            <p:cNvPr id="12" name="Picture 48" descr="hs_assembly 018"/>
            <p:cNvPicPr>
              <a:picLocks noChangeAspect="1" noChangeArrowheads="1"/>
            </p:cNvPicPr>
            <p:nvPr/>
          </p:nvPicPr>
          <p:blipFill>
            <a:blip r:embed="rId4" cstate="print"/>
            <a:srcRect t="20549" r="40650" b="8931"/>
            <a:stretch>
              <a:fillRect/>
            </a:stretch>
          </p:blipFill>
          <p:spPr bwMode="auto">
            <a:xfrm>
              <a:off x="393" y="2254"/>
              <a:ext cx="2531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49"/>
            <p:cNvSpPr txBox="1">
              <a:spLocks noChangeAspect="1" noChangeArrowheads="1"/>
            </p:cNvSpPr>
            <p:nvPr/>
          </p:nvSpPr>
          <p:spPr bwMode="auto">
            <a:xfrm>
              <a:off x="425" y="2292"/>
              <a:ext cx="648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Half-stave </a:t>
              </a:r>
              <a:endParaRPr lang="en-US" sz="14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95F4-83BD-419D-8F84-E0AAD51E564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14" descr="5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052736"/>
            <a:ext cx="2884618" cy="22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Picture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052736"/>
            <a:ext cx="355913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arrotondato 8"/>
          <p:cNvSpPr/>
          <p:nvPr/>
        </p:nvSpPr>
        <p:spPr>
          <a:xfrm>
            <a:off x="5292080" y="692696"/>
            <a:ext cx="2808312" cy="792088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 layers of pixels grouped in 2 half barrels mounted face to face around the beam pipe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356992"/>
            <a:ext cx="4968552" cy="123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9"/>
          <p:cNvSpPr txBox="1">
            <a:spLocks noChangeAspect="1" noChangeArrowheads="1"/>
          </p:cNvSpPr>
          <p:nvPr/>
        </p:nvSpPr>
        <p:spPr bwMode="auto">
          <a:xfrm>
            <a:off x="467544" y="1095127"/>
            <a:ext cx="108012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Half-barrel: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outer surface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49"/>
          <p:cNvSpPr txBox="1">
            <a:spLocks noChangeAspect="1" noChangeArrowheads="1"/>
          </p:cNvSpPr>
          <p:nvPr/>
        </p:nvSpPr>
        <p:spPr bwMode="auto">
          <a:xfrm>
            <a:off x="7020272" y="2996952"/>
            <a:ext cx="102932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beam pipe </a:t>
            </a:r>
            <a:endParaRPr lang="en-US" sz="1400" b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ttore 2 20"/>
          <p:cNvCxnSpPr>
            <a:stCxn id="19" idx="0"/>
          </p:cNvCxnSpPr>
          <p:nvPr/>
        </p:nvCxnSpPr>
        <p:spPr>
          <a:xfrm rot="5400000" flipH="1" flipV="1">
            <a:off x="7565634" y="2462194"/>
            <a:ext cx="504056" cy="56546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49"/>
          <p:cNvSpPr txBox="1">
            <a:spLocks noChangeAspect="1" noChangeArrowheads="1"/>
          </p:cNvSpPr>
          <p:nvPr/>
        </p:nvSpPr>
        <p:spPr bwMode="auto">
          <a:xfrm>
            <a:off x="3347864" y="6399616"/>
            <a:ext cx="151216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≈ 1200 wire-bonds </a:t>
            </a:r>
            <a:endParaRPr lang="en-US" sz="1200" b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339752" y="4365104"/>
            <a:ext cx="4032448" cy="2343784"/>
            <a:chOff x="2339752" y="4365104"/>
            <a:chExt cx="4032448" cy="2343784"/>
          </a:xfrm>
        </p:grpSpPr>
        <p:pic>
          <p:nvPicPr>
            <p:cNvPr id="14" name="Picture 67" descr="HS_026L (2)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24478" y="4725144"/>
              <a:ext cx="2747722" cy="1983744"/>
            </a:xfrm>
            <a:prstGeom prst="rect">
              <a:avLst/>
            </a:prstGeom>
            <a:solidFill>
              <a:srgbClr val="C00000"/>
            </a:solidFill>
            <a:ln w="31750">
              <a:solidFill>
                <a:schemeClr val="tx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9" name="Picture 5" descr="C:\Users\Santoro\AppData\Local\Microsoft\Windows\Temporary Internet Files\Content.IE5\P2DXMB4T\MC90007875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39752" y="4365104"/>
              <a:ext cx="1130935" cy="1202457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79912" y="6309320"/>
              <a:ext cx="266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5718818"/>
            <a:ext cx="3107233" cy="102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ettangolo arrotondato 22"/>
          <p:cNvSpPr/>
          <p:nvPr/>
        </p:nvSpPr>
        <p:spPr>
          <a:xfrm>
            <a:off x="5796136" y="4437112"/>
            <a:ext cx="3240360" cy="2232248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72000">
              <a:buSzPct val="70000"/>
              <a:buFont typeface="Wingdings" pitchFamily="2" charset="2"/>
              <a:buChar char="ü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Total surface: ~0.24m</a:t>
            </a:r>
            <a:r>
              <a:rPr lang="en-US" sz="1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72000" indent="-72000">
              <a:buSzPct val="70000"/>
              <a:buFont typeface="Wingdings" pitchFamily="2" charset="2"/>
              <a:buChar char="ü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Power consumption ~1.4kW</a:t>
            </a:r>
          </a:p>
          <a:p>
            <a:pPr marL="72000" indent="-72000">
              <a:buSzPct val="70000"/>
              <a:buFont typeface="Wingdings" pitchFamily="2" charset="2"/>
              <a:buChar char="ü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Evaporative cooling C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marL="72000" indent="-72000">
              <a:buSzPct val="70000"/>
              <a:buFont typeface="Wingdings" pitchFamily="2" charset="2"/>
              <a:buChar char="ü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Operating at room temperature</a:t>
            </a:r>
          </a:p>
          <a:p>
            <a:pPr marL="72000" indent="-72000">
              <a:buSzPct val="70000"/>
              <a:buFont typeface="Wingdings" pitchFamily="2" charset="2"/>
              <a:buChar char="ü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Fast two-dimensional readout (256µs)</a:t>
            </a:r>
          </a:p>
          <a:p>
            <a:pPr marL="108000" indent="-108000">
              <a:buSzPct val="70000"/>
              <a:buFont typeface="Wingdings" pitchFamily="2" charset="2"/>
              <a:buChar char="ü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High efficiency (&gt; 99%)</a:t>
            </a:r>
          </a:p>
          <a:p>
            <a:pPr marL="72000" indent="-72000">
              <a:buSzPct val="70000"/>
              <a:buFont typeface="Wingdings" pitchFamily="2" charset="2"/>
              <a:buChar char="ü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L0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trigger capability </a:t>
            </a:r>
          </a:p>
          <a:p>
            <a:pPr marL="72000" indent="-72000">
              <a:buSzPct val="70000"/>
              <a:buFont typeface="Wingdings" pitchFamily="2" charset="2"/>
              <a:buChar char="ü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Material budget per layer ~1% X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-2738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SPD</a:t>
            </a:r>
            <a:r>
              <a:rPr lang="en-US" dirty="0" smtClean="0"/>
              <a:t> </a:t>
            </a:r>
            <a:r>
              <a:rPr lang="en-US" dirty="0" smtClean="0"/>
              <a:t>- Silicon Pixel Detector</a:t>
            </a:r>
            <a:endParaRPr lang="it-I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0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508251" cy="113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95F4-83BD-419D-8F84-E0AAD51E564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uppo 7"/>
          <p:cNvGrpSpPr/>
          <p:nvPr/>
        </p:nvGrpSpPr>
        <p:grpSpPr>
          <a:xfrm>
            <a:off x="3926085" y="908720"/>
            <a:ext cx="4678363" cy="1790700"/>
            <a:chOff x="4429125" y="0"/>
            <a:chExt cx="4678363" cy="1790700"/>
          </a:xfrm>
        </p:grpSpPr>
        <p:pic>
          <p:nvPicPr>
            <p:cNvPr id="9" name="Picture 46" descr="Pict3238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14875" y="428625"/>
              <a:ext cx="4392613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0"/>
            <p:cNvSpPr txBox="1">
              <a:spLocks noChangeArrowheads="1"/>
            </p:cNvSpPr>
            <p:nvPr/>
          </p:nvSpPr>
          <p:spPr bwMode="auto">
            <a:xfrm>
              <a:off x="5786438" y="1344613"/>
              <a:ext cx="22875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 err="1">
                  <a:solidFill>
                    <a:srgbClr val="FFFFDC"/>
                  </a:solidFill>
                </a:rPr>
                <a:t>Carbon</a:t>
              </a:r>
              <a:r>
                <a:rPr lang="it-IT" dirty="0">
                  <a:solidFill>
                    <a:srgbClr val="FFFFDC"/>
                  </a:solidFill>
                </a:rPr>
                <a:t> fiber </a:t>
              </a:r>
              <a:r>
                <a:rPr lang="it-IT" dirty="0" err="1">
                  <a:solidFill>
                    <a:srgbClr val="FFFFDC"/>
                  </a:solidFill>
                </a:rPr>
                <a:t>support</a:t>
              </a:r>
              <a:endParaRPr lang="it-IT" dirty="0">
                <a:solidFill>
                  <a:srgbClr val="FFFFDC"/>
                </a:solidFill>
              </a:endParaRPr>
            </a:p>
          </p:txBody>
        </p:sp>
        <p:cxnSp>
          <p:nvCxnSpPr>
            <p:cNvPr id="11" name="Straight Arrow Connector 53"/>
            <p:cNvCxnSpPr/>
            <p:nvPr/>
          </p:nvCxnSpPr>
          <p:spPr>
            <a:xfrm rot="16200000" flipH="1">
              <a:off x="8572500" y="714376"/>
              <a:ext cx="428625" cy="28575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60"/>
            <p:cNvSpPr txBox="1">
              <a:spLocks noChangeArrowheads="1"/>
            </p:cNvSpPr>
            <p:nvPr/>
          </p:nvSpPr>
          <p:spPr bwMode="auto">
            <a:xfrm>
              <a:off x="6786563" y="0"/>
              <a:ext cx="2214562" cy="6461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0000FF"/>
                  </a:solidFill>
                </a:rPr>
                <a:t>Cables to power supplies and DAQ</a:t>
              </a:r>
            </a:p>
          </p:txBody>
        </p:sp>
        <p:sp>
          <p:nvSpPr>
            <p:cNvPr id="13" name="TextBox 39"/>
            <p:cNvSpPr txBox="1">
              <a:spLocks noChangeArrowheads="1"/>
            </p:cNvSpPr>
            <p:nvPr/>
          </p:nvSpPr>
          <p:spPr bwMode="auto">
            <a:xfrm>
              <a:off x="4429125" y="201613"/>
              <a:ext cx="2286000" cy="3698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008000"/>
                  </a:solidFill>
                </a:rPr>
                <a:t>Cooling (H</a:t>
              </a:r>
              <a:r>
                <a:rPr lang="it-IT" baseline="-25000">
                  <a:solidFill>
                    <a:srgbClr val="008000"/>
                  </a:solidFill>
                </a:rPr>
                <a:t>2</a:t>
              </a:r>
              <a:r>
                <a:rPr lang="it-IT">
                  <a:solidFill>
                    <a:srgbClr val="008000"/>
                  </a:solidFill>
                </a:rPr>
                <a:t>O) tubes</a:t>
              </a:r>
            </a:p>
          </p:txBody>
        </p:sp>
        <p:cxnSp>
          <p:nvCxnSpPr>
            <p:cNvPr id="14" name="Straight Arrow Connector 45"/>
            <p:cNvCxnSpPr/>
            <p:nvPr/>
          </p:nvCxnSpPr>
          <p:spPr>
            <a:xfrm rot="5400000">
              <a:off x="5072063" y="714375"/>
              <a:ext cx="428625" cy="142875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52"/>
            <p:cNvCxnSpPr/>
            <p:nvPr/>
          </p:nvCxnSpPr>
          <p:spPr>
            <a:xfrm rot="10800000" flipV="1">
              <a:off x="5143500" y="642938"/>
              <a:ext cx="1785938" cy="35718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62"/>
            <p:cNvCxnSpPr/>
            <p:nvPr/>
          </p:nvCxnSpPr>
          <p:spPr>
            <a:xfrm>
              <a:off x="6357938" y="571500"/>
              <a:ext cx="2286000" cy="428625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o 31"/>
          <p:cNvGrpSpPr/>
          <p:nvPr/>
        </p:nvGrpSpPr>
        <p:grpSpPr>
          <a:xfrm>
            <a:off x="562943" y="2348880"/>
            <a:ext cx="2928937" cy="3295650"/>
            <a:chOff x="395536" y="1124744"/>
            <a:chExt cx="2928937" cy="3295650"/>
          </a:xfrm>
        </p:grpSpPr>
        <p:pic>
          <p:nvPicPr>
            <p:cNvPr id="7" name="Picture 71" descr="drift_strip3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1124744"/>
              <a:ext cx="2928937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40"/>
            <p:cNvSpPr txBox="1">
              <a:spLocks noChangeArrowheads="1"/>
            </p:cNvSpPr>
            <p:nvPr/>
          </p:nvSpPr>
          <p:spPr bwMode="auto">
            <a:xfrm>
              <a:off x="2602431" y="1124744"/>
              <a:ext cx="720080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 smtClean="0">
                  <a:latin typeface="Times New Roman" pitchFamily="18" charset="0"/>
                  <a:cs typeface="Times New Roman" pitchFamily="18" charset="0"/>
                </a:rPr>
                <a:t>SDD </a:t>
              </a:r>
              <a:r>
                <a:rPr lang="it-IT" sz="1400" b="1" dirty="0" err="1" smtClean="0">
                  <a:latin typeface="Times New Roman" pitchFamily="18" charset="0"/>
                  <a:cs typeface="Times New Roman" pitchFamily="18" charset="0"/>
                </a:rPr>
                <a:t>Barrel</a:t>
              </a:r>
              <a:endParaRPr lang="it-IT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4644008" y="2780928"/>
            <a:ext cx="4301238" cy="4077072"/>
            <a:chOff x="4644008" y="2780928"/>
            <a:chExt cx="4301238" cy="407707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2780928"/>
              <a:ext cx="3352131" cy="407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57"/>
            <p:cNvSpPr txBox="1">
              <a:spLocks noChangeArrowheads="1"/>
            </p:cNvSpPr>
            <p:nvPr/>
          </p:nvSpPr>
          <p:spPr bwMode="auto">
            <a:xfrm>
              <a:off x="7693334" y="4581128"/>
              <a:ext cx="1180067" cy="307777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</a:t>
              </a:r>
              <a:r>
                <a:rPr lang="it-IT" sz="1400" b="1" dirty="0">
                  <a:latin typeface="Times New Roman" pitchFamily="18" charset="0"/>
                  <a:cs typeface="Times New Roman" pitchFamily="18" charset="0"/>
                </a:rPr>
                <a:t>HV </a:t>
              </a:r>
              <a:r>
                <a:rPr lang="it-IT" sz="1400" b="1" dirty="0" err="1">
                  <a:latin typeface="Times New Roman" pitchFamily="18" charset="0"/>
                  <a:cs typeface="Times New Roman" pitchFamily="18" charset="0"/>
                </a:rPr>
                <a:t>supply</a:t>
              </a:r>
              <a:endParaRPr lang="it-IT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58"/>
            <p:cNvSpPr txBox="1">
              <a:spLocks noChangeArrowheads="1"/>
            </p:cNvSpPr>
            <p:nvPr/>
          </p:nvSpPr>
          <p:spPr bwMode="auto">
            <a:xfrm>
              <a:off x="7617638" y="5829245"/>
              <a:ext cx="1327608" cy="954107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  L</a:t>
              </a:r>
              <a:r>
                <a:rPr lang="it-IT" sz="14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it-IT" sz="1400" b="1" dirty="0" err="1">
                  <a:latin typeface="Times New Roman" pitchFamily="18" charset="0"/>
                  <a:cs typeface="Times New Roman" pitchFamily="18" charset="0"/>
                </a:rPr>
                <a:t>supply</a:t>
              </a:r>
              <a:endParaRPr lang="it-IT" sz="14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ß"/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Commands</a:t>
              </a:r>
            </a:p>
            <a:p>
              <a:pPr>
                <a:buFont typeface="Wingdings" pitchFamily="2" charset="2"/>
                <a:buChar char="ß"/>
              </a:pPr>
              <a:r>
                <a:rPr lang="it-IT" sz="14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Trigger</a:t>
              </a:r>
              <a:endParaRPr lang="it-IT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r>
                <a:rPr lang="it-IT" sz="1400" b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  Data</a:t>
              </a:r>
              <a:endParaRPr lang="it-IT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24" name="Rectangle 50"/>
          <p:cNvSpPr/>
          <p:nvPr/>
        </p:nvSpPr>
        <p:spPr>
          <a:xfrm rot="120000">
            <a:off x="5445617" y="5616517"/>
            <a:ext cx="1573213" cy="573088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5" name="Straight Arrow Connector 51"/>
          <p:cNvCxnSpPr>
            <a:stCxn id="29" idx="3"/>
          </p:cNvCxnSpPr>
          <p:nvPr/>
        </p:nvCxnSpPr>
        <p:spPr>
          <a:xfrm flipV="1">
            <a:off x="4211960" y="5822874"/>
            <a:ext cx="1224136" cy="43046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contenuto 5"/>
          <p:cNvSpPr>
            <a:spLocks noGrp="1"/>
          </p:cNvSpPr>
          <p:nvPr>
            <p:ph sz="quarter" idx="1"/>
          </p:nvPr>
        </p:nvSpPr>
        <p:spPr>
          <a:xfrm>
            <a:off x="179512" y="5821286"/>
            <a:ext cx="4032448" cy="864096"/>
          </a:xfrm>
          <a:solidFill>
            <a:schemeClr val="bg1"/>
          </a:solidFill>
          <a:ln w="31750">
            <a:solidFill>
              <a:srgbClr val="006600"/>
            </a:solidFill>
          </a:ln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1400" b="1" dirty="0" smtClean="0">
                <a:solidFill>
                  <a:srgbClr val="C00000"/>
                </a:solidFill>
              </a:rPr>
              <a:t>Front-end electronics (4 pairs of ASICs)</a:t>
            </a:r>
          </a:p>
          <a:p>
            <a:pPr lvl="0"/>
            <a:r>
              <a:rPr lang="en-US" sz="1400" dirty="0" smtClean="0"/>
              <a:t>Amplifier, shaper, 10-bit ADC, 40 MHz sampling</a:t>
            </a:r>
          </a:p>
          <a:p>
            <a:pPr lvl="0"/>
            <a:r>
              <a:rPr lang="en-US" sz="1400" dirty="0" smtClean="0"/>
              <a:t>Four-buffer analog memory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SDD</a:t>
            </a:r>
            <a:r>
              <a:rPr lang="en-US" dirty="0" smtClean="0"/>
              <a:t> </a:t>
            </a:r>
            <a:r>
              <a:rPr lang="en-US" dirty="0" smtClean="0"/>
              <a:t>- Silicon Drift Detector</a:t>
            </a:r>
            <a:endParaRPr lang="it-I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6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Q-side2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196752"/>
            <a:ext cx="442753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ssd_transparent"/>
          <p:cNvPicPr>
            <a:picLocks noChangeAspect="1" noChangeArrowheads="1"/>
          </p:cNvPicPr>
          <p:nvPr/>
        </p:nvPicPr>
        <p:blipFill>
          <a:blip r:embed="rId3" cstate="email"/>
          <a:srcRect t="4646"/>
          <a:stretch>
            <a:fillRect/>
          </a:stretch>
        </p:blipFill>
        <p:spPr bwMode="auto">
          <a:xfrm>
            <a:off x="179512" y="980728"/>
            <a:ext cx="41399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95F4-83BD-419D-8F84-E0AAD51E564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068960"/>
            <a:ext cx="3578919" cy="1165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uppo 17"/>
          <p:cNvGrpSpPr/>
          <p:nvPr/>
        </p:nvGrpSpPr>
        <p:grpSpPr>
          <a:xfrm>
            <a:off x="23093" y="4293096"/>
            <a:ext cx="6061075" cy="2487612"/>
            <a:chOff x="34925" y="4065588"/>
            <a:chExt cx="6061075" cy="2487612"/>
          </a:xfrm>
        </p:grpSpPr>
        <p:pic>
          <p:nvPicPr>
            <p:cNvPr id="19" name="Picture 2" descr="foldedmodu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900" y="4114800"/>
              <a:ext cx="5943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048000" y="5233988"/>
              <a:ext cx="30480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457200" eaLnBrk="1" hangingPunct="1"/>
              <a:r>
                <a:rPr lang="en-GB" sz="1600" b="1" dirty="0"/>
                <a:t>Sensor:</a:t>
              </a:r>
              <a:endParaRPr lang="en-GB" sz="1600" dirty="0"/>
            </a:p>
            <a:p>
              <a:pPr algn="r" defTabSz="457200" eaLnBrk="1" hangingPunct="1"/>
              <a:r>
                <a:rPr lang="en-GB" sz="1600" dirty="0"/>
                <a:t>double sided strip:</a:t>
              </a:r>
            </a:p>
            <a:p>
              <a:pPr algn="r" defTabSz="457200" eaLnBrk="1" hangingPunct="1"/>
              <a:r>
                <a:rPr lang="en-GB" sz="1600" dirty="0"/>
                <a:t>768 strips 95 um pitch</a:t>
              </a:r>
            </a:p>
            <a:p>
              <a:pPr algn="r" defTabSz="457200" eaLnBrk="1" hangingPunct="1"/>
              <a:r>
                <a:rPr lang="en-GB" sz="1600" dirty="0"/>
                <a:t>P-side orientation 7.5 </a:t>
              </a:r>
              <a:r>
                <a:rPr lang="en-GB" sz="1600" dirty="0" err="1"/>
                <a:t>mrad</a:t>
              </a:r>
              <a:endParaRPr lang="en-GB" sz="1600" dirty="0"/>
            </a:p>
            <a:p>
              <a:pPr algn="r" defTabSz="457200" eaLnBrk="1" hangingPunct="1"/>
              <a:r>
                <a:rPr lang="en-GB" sz="1600" dirty="0"/>
                <a:t>N-side orientation 27.5 </a:t>
              </a:r>
              <a:r>
                <a:rPr lang="en-GB" sz="1600" dirty="0" err="1"/>
                <a:t>mrad</a:t>
              </a:r>
              <a:endParaRPr lang="en-GB" sz="1800" dirty="0"/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34925" y="4065588"/>
              <a:ext cx="3222625" cy="1217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eaLnBrk="1" hangingPunct="1">
                <a:spcBef>
                  <a:spcPct val="20000"/>
                </a:spcBef>
              </a:pPr>
              <a:r>
                <a:rPr lang="en-GB" sz="1600" b="1"/>
                <a:t>Hybrid</a:t>
              </a:r>
              <a:r>
                <a:rPr lang="en-GB" sz="1600"/>
                <a:t>:identical for P- and N-side</a:t>
              </a:r>
            </a:p>
            <a:p>
              <a:pPr defTabSz="457200" eaLnBrk="1" hangingPunct="1">
                <a:spcBef>
                  <a:spcPct val="20000"/>
                </a:spcBef>
              </a:pPr>
              <a:r>
                <a:rPr lang="en-GB" sz="1600"/>
                <a:t>Al on polyimide connections</a:t>
              </a:r>
              <a:endParaRPr lang="en-GB" sz="1800"/>
            </a:p>
            <a:p>
              <a:pPr defTabSz="457200" eaLnBrk="1" hangingPunct="1">
                <a:spcBef>
                  <a:spcPct val="20000"/>
                </a:spcBef>
              </a:pPr>
              <a:r>
                <a:rPr lang="en-GB" sz="1600"/>
                <a:t>6 front-end chips HAL25</a:t>
              </a:r>
            </a:p>
            <a:p>
              <a:pPr defTabSz="457200" eaLnBrk="1" hangingPunct="1">
                <a:spcBef>
                  <a:spcPct val="20000"/>
                </a:spcBef>
              </a:pPr>
              <a:r>
                <a:rPr lang="en-GB" sz="1600"/>
                <a:t>water cooled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 flipH="1">
            <a:off x="7740650" y="1802036"/>
            <a:ext cx="1276350" cy="2282825"/>
            <a:chOff x="96" y="1776"/>
            <a:chExt cx="720" cy="960"/>
          </a:xfrm>
        </p:grpSpPr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96" y="1776"/>
              <a:ext cx="720" cy="7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it-IT" sz="1800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528" y="2496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 flipH="1">
            <a:off x="4614863" y="1802036"/>
            <a:ext cx="2044700" cy="2597150"/>
            <a:chOff x="1220" y="1780"/>
            <a:chExt cx="1458" cy="1130"/>
          </a:xfrm>
        </p:grpSpPr>
        <p:sp>
          <p:nvSpPr>
            <p:cNvPr id="30" name="Oval 22"/>
            <p:cNvSpPr>
              <a:spLocks noChangeArrowheads="1"/>
            </p:cNvSpPr>
            <p:nvPr/>
          </p:nvSpPr>
          <p:spPr bwMode="auto">
            <a:xfrm rot="1939520">
              <a:off x="1220" y="1780"/>
              <a:ext cx="336" cy="14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it-IT" sz="1800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1510" y="1926"/>
              <a:ext cx="1168" cy="9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4684713" y="3246661"/>
            <a:ext cx="3173412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buFontTx/>
              <a:buChar char="•"/>
            </a:pPr>
            <a:r>
              <a:rPr lang="en-US" sz="1800"/>
              <a:t>carbon fibre support</a:t>
            </a:r>
          </a:p>
          <a:p>
            <a:pPr defTabSz="457200" eaLnBrk="1" hangingPunct="1">
              <a:buFontTx/>
              <a:buChar char="•"/>
            </a:pPr>
            <a:r>
              <a:rPr lang="en-US" sz="1800"/>
              <a:t>module pitch: 39.1 mm </a:t>
            </a:r>
          </a:p>
          <a:p>
            <a:pPr defTabSz="457200" eaLnBrk="1" hangingPunct="1">
              <a:buFontTx/>
              <a:buChar char="•"/>
            </a:pPr>
            <a:r>
              <a:rPr lang="en-US" sz="1800"/>
              <a:t>Al on polyimide laddercables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SSD </a:t>
            </a:r>
            <a:r>
              <a:rPr lang="en-US" dirty="0" smtClean="0"/>
              <a:t>- Silicon Strip Detector</a:t>
            </a:r>
            <a:endParaRPr lang="it-IT" dirty="0"/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6084168" y="4365104"/>
            <a:ext cx="3063875" cy="2457451"/>
            <a:chOff x="32" y="2776"/>
            <a:chExt cx="1930" cy="1548"/>
          </a:xfrm>
        </p:grpSpPr>
        <p:pic>
          <p:nvPicPr>
            <p:cNvPr id="36" name="Picture 35" descr="Endca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" y="2776"/>
              <a:ext cx="1888" cy="15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249" y="4087"/>
              <a:ext cx="171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chemeClr val="tx2"/>
                  </a:solidFill>
                </a:rPr>
                <a:t>End ladder electronics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06/07/2011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G. Contin - RD11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5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9568</TotalTime>
  <Words>1560</Words>
  <Application>Microsoft Office PowerPoint</Application>
  <PresentationFormat>On-screen Show (4:3)</PresentationFormat>
  <Paragraphs>362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Adjacency</vt:lpstr>
      <vt:lpstr>Office Theme</vt:lpstr>
      <vt:lpstr>Performance of the ALICE Inner Tracking System  and studies for the upgrade</vt:lpstr>
      <vt:lpstr>  Summary</vt:lpstr>
      <vt:lpstr>The ALICE experiment</vt:lpstr>
      <vt:lpstr>PowerPoint Presentation</vt:lpstr>
      <vt:lpstr>The ALICE Inner Tracking System</vt:lpstr>
      <vt:lpstr>The ITS parameters </vt:lpstr>
      <vt:lpstr>PowerPoint Presentation</vt:lpstr>
      <vt:lpstr>SDD - Silicon Drift Detector</vt:lpstr>
      <vt:lpstr>SSD - Silicon Strip Detector</vt:lpstr>
      <vt:lpstr>Tracking strategy and performance</vt:lpstr>
      <vt:lpstr>Vertex reconstruction</vt:lpstr>
      <vt:lpstr>Vertex reconstruction: Resolution</vt:lpstr>
      <vt:lpstr>PowerPoint Presentation</vt:lpstr>
      <vt:lpstr>PowerPoint Presentation</vt:lpstr>
      <vt:lpstr>ITS Performance: Particle Identification</vt:lpstr>
      <vt:lpstr>PowerPoint Presentation</vt:lpstr>
      <vt:lpstr>PowerPoint Presentation</vt:lpstr>
      <vt:lpstr>PowerPoint Presentation</vt:lpstr>
      <vt:lpstr>Conclusions</vt:lpstr>
      <vt:lpstr>Thanks for your attention</vt:lpstr>
      <vt:lpstr>Backup slides</vt:lpstr>
      <vt:lpstr>SDD calibration</vt:lpstr>
      <vt:lpstr>PowerPoint Presentation</vt:lpstr>
      <vt:lpstr>Centrality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the ALICE Inner Tracking System  and studies for the upgrade</dc:title>
  <dc:creator>Giacomo Contin</dc:creator>
  <cp:lastModifiedBy>Giacomo Contin</cp:lastModifiedBy>
  <cp:revision>170</cp:revision>
  <dcterms:created xsi:type="dcterms:W3CDTF">2011-06-28T07:48:51Z</dcterms:created>
  <dcterms:modified xsi:type="dcterms:W3CDTF">2011-07-05T22:34:36Z</dcterms:modified>
</cp:coreProperties>
</file>