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61" r:id="rId5"/>
  </p:sldMasterIdLst>
  <p:notesMasterIdLst>
    <p:notesMasterId r:id="rId30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83" r:id="rId19"/>
    <p:sldId id="270" r:id="rId20"/>
    <p:sldId id="271" r:id="rId21"/>
    <p:sldId id="272" r:id="rId22"/>
    <p:sldId id="284" r:id="rId23"/>
    <p:sldId id="281" r:id="rId24"/>
    <p:sldId id="274" r:id="rId25"/>
    <p:sldId id="282" r:id="rId26"/>
    <p:sldId id="277" r:id="rId27"/>
    <p:sldId id="278" r:id="rId28"/>
    <p:sldId id="279" r:id="rId29"/>
  </p:sldIdLst>
  <p:sldSz cx="10077450" cy="7562850"/>
  <p:notesSz cx="7559675" cy="106918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367833-F4C1-4167-8C25-08840E274E8E}" v="39" dt="2023-03-14T08:12:26.695"/>
    <p1510:client id="{122A79AA-7ADC-5E45-BD28-869057DA2ECF}" v="11" dt="2023-03-13T19:50:55.267"/>
    <p1510:client id="{3949E8BF-9F2F-494F-8D9C-FB05FBC8F5B6}" v="3" dt="2023-03-13T07:53:37.5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15CD34-D067-3C4B-A51C-611FD4E05C6C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6363" y="1336675"/>
            <a:ext cx="480695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128596-0CE5-A044-BA56-C72ADDB3EF8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018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28596-0CE5-A044-BA56-C72ADDB3EF8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1973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28596-0CE5-A044-BA56-C72ADDB3EF8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5332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28596-0CE5-A044-BA56-C72ADDB3EF8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2770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28596-0CE5-A044-BA56-C72ADDB3EF8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470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28596-0CE5-A044-BA56-C72ADDB3EF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992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28596-0CE5-A044-BA56-C72ADDB3EF8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465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28596-0CE5-A044-BA56-C72ADDB3EF8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391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28596-0CE5-A044-BA56-C72ADDB3EF8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9207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28596-0CE5-A044-BA56-C72ADDB3EF8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831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28596-0CE5-A044-BA56-C72ADDB3EF8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234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28596-0CE5-A044-BA56-C72ADDB3EF8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604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28596-0CE5-A044-BA56-C72ADDB3EF8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677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262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503640" y="1554840"/>
            <a:ext cx="906876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503640" y="4421520"/>
            <a:ext cx="906876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262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503640" y="1554840"/>
            <a:ext cx="442548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5150880" y="1554840"/>
            <a:ext cx="442548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503640" y="4421520"/>
            <a:ext cx="442548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5150880" y="4421520"/>
            <a:ext cx="442548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262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503640" y="1554840"/>
            <a:ext cx="291996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570120" y="1554840"/>
            <a:ext cx="291996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636240" y="1554840"/>
            <a:ext cx="291996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503640" y="4421520"/>
            <a:ext cx="291996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3570120" y="4421520"/>
            <a:ext cx="291996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6636240" y="4421520"/>
            <a:ext cx="291996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262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ubTitle"/>
          </p:nvPr>
        </p:nvSpPr>
        <p:spPr>
          <a:xfrm>
            <a:off x="503640" y="1554840"/>
            <a:ext cx="9068760" cy="548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262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503640" y="1554840"/>
            <a:ext cx="9068760" cy="548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262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503640" y="1554840"/>
            <a:ext cx="4425480" cy="548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5150880" y="1554840"/>
            <a:ext cx="4425480" cy="548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262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subTitle"/>
          </p:nvPr>
        </p:nvSpPr>
        <p:spPr>
          <a:xfrm>
            <a:off x="0" y="0"/>
            <a:ext cx="10076760" cy="5853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262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503640" y="1554840"/>
            <a:ext cx="442548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5150880" y="1554840"/>
            <a:ext cx="4425480" cy="548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body"/>
          </p:nvPr>
        </p:nvSpPr>
        <p:spPr>
          <a:xfrm>
            <a:off x="503640" y="4421520"/>
            <a:ext cx="442548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262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503640" y="1554840"/>
            <a:ext cx="9068760" cy="548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262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503640" y="1554840"/>
            <a:ext cx="4425480" cy="548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5150880" y="1554840"/>
            <a:ext cx="442548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5150880" y="4421520"/>
            <a:ext cx="442548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262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503640" y="1554840"/>
            <a:ext cx="442548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5150880" y="1554840"/>
            <a:ext cx="442548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503640" y="4421520"/>
            <a:ext cx="906876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262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503640" y="1554840"/>
            <a:ext cx="906876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503640" y="4421520"/>
            <a:ext cx="906876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262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503640" y="1554840"/>
            <a:ext cx="442548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5150880" y="1554840"/>
            <a:ext cx="442548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503640" y="4421520"/>
            <a:ext cx="442548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69" name="PlaceHolder 5"/>
          <p:cNvSpPr>
            <a:spLocks noGrp="1"/>
          </p:cNvSpPr>
          <p:nvPr>
            <p:ph type="body"/>
          </p:nvPr>
        </p:nvSpPr>
        <p:spPr>
          <a:xfrm>
            <a:off x="5150880" y="4421520"/>
            <a:ext cx="442548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262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503640" y="1554840"/>
            <a:ext cx="291996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3570120" y="1554840"/>
            <a:ext cx="291996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636240" y="1554840"/>
            <a:ext cx="291996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503640" y="4421520"/>
            <a:ext cx="291996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75" name="PlaceHolder 6"/>
          <p:cNvSpPr>
            <a:spLocks noGrp="1"/>
          </p:cNvSpPr>
          <p:nvPr>
            <p:ph type="body"/>
          </p:nvPr>
        </p:nvSpPr>
        <p:spPr>
          <a:xfrm>
            <a:off x="3570120" y="4421520"/>
            <a:ext cx="291996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76" name="PlaceHolder 7"/>
          <p:cNvSpPr>
            <a:spLocks noGrp="1"/>
          </p:cNvSpPr>
          <p:nvPr>
            <p:ph type="body"/>
          </p:nvPr>
        </p:nvSpPr>
        <p:spPr>
          <a:xfrm>
            <a:off x="6636240" y="4421520"/>
            <a:ext cx="291996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262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3640" y="1554840"/>
            <a:ext cx="9068760" cy="548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262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3640" y="1554840"/>
            <a:ext cx="4425480" cy="548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5150880" y="1554840"/>
            <a:ext cx="4425480" cy="548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262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0" y="0"/>
            <a:ext cx="10076760" cy="5853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262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503640" y="1554840"/>
            <a:ext cx="442548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5150880" y="1554840"/>
            <a:ext cx="4425480" cy="548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503640" y="4421520"/>
            <a:ext cx="442548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262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503640" y="1554840"/>
            <a:ext cx="4425480" cy="548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5150880" y="1554840"/>
            <a:ext cx="442548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5150880" y="4421520"/>
            <a:ext cx="442548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262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503640" y="1554840"/>
            <a:ext cx="442548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5150880" y="1554840"/>
            <a:ext cx="442548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503640" y="4421520"/>
            <a:ext cx="906876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262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it-IT" sz="4400" b="0" strike="noStrike" spc="-1">
                <a:solidFill>
                  <a:srgbClr val="FFFFFF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" name="PlaceHolder 2"/>
          <p:cNvSpPr>
            <a:spLocks noGrp="1"/>
          </p:cNvSpPr>
          <p:nvPr>
            <p:ph type="body"/>
          </p:nvPr>
        </p:nvSpPr>
        <p:spPr>
          <a:xfrm>
            <a:off x="503640" y="1554840"/>
            <a:ext cx="9068760" cy="548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>
                <a:latin typeface="Ubuntu"/>
              </a:rPr>
              <a:t>Click to edit the outline text format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400" b="0" strike="noStrike" spc="-1">
                <a:latin typeface="Ubuntu"/>
              </a:rPr>
              <a:t>Second Outline Level</a:t>
            </a:r>
          </a:p>
          <a:p>
            <a:pPr marL="1296000" lvl="2" indent="-288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200" b="0" strike="noStrike" spc="-1">
                <a:latin typeface="Ubuntu"/>
              </a:rPr>
              <a:t>Third Outline Level</a:t>
            </a:r>
          </a:p>
          <a:p>
            <a:pPr marL="1728000" lvl="3" indent="-216000">
              <a:spcAft>
                <a:spcPts val="567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latin typeface="Ubuntu"/>
              </a:rPr>
              <a:t>Fourth Outline Level</a:t>
            </a:r>
          </a:p>
          <a:p>
            <a:pPr marL="2160000" lvl="4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Ubuntu"/>
              </a:rPr>
              <a:t>Fifth Outline Level</a:t>
            </a:r>
          </a:p>
          <a:p>
            <a:pPr marL="2592000" lvl="5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Ubuntu"/>
              </a:rPr>
              <a:t>Sixth Outline Level</a:t>
            </a:r>
          </a:p>
          <a:p>
            <a:pPr marL="3024000" lvl="6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Ubuntu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7769880" y="7278120"/>
            <a:ext cx="1802520" cy="2761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fld id="{4207FF79-274E-4F25-B157-8EE3E5DEBA5C}" type="slidenum">
              <a:rPr lang="it-IT" sz="1400" b="0" strike="noStrike" spc="-1">
                <a:latin typeface="Arial"/>
              </a:rPr>
              <a:t>‹N›</a:t>
            </a:fld>
            <a:endParaRPr lang="it-IT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0" y="18000"/>
            <a:ext cx="10076760" cy="1262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it-IT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8760" cy="4385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Aft>
                <a:spcPts val="567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11" Type="http://schemas.openxmlformats.org/officeDocument/2006/relationships/image" Target="../media/image24.gif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Shape 1"/>
          <p:cNvSpPr txBox="1"/>
          <p:nvPr/>
        </p:nvSpPr>
        <p:spPr>
          <a:xfrm>
            <a:off x="2011680" y="1251184"/>
            <a:ext cx="7680960" cy="5024513"/>
          </a:xfrm>
          <a:prstGeom prst="rect">
            <a:avLst/>
          </a:prstGeom>
          <a:solidFill>
            <a:srgbClr val="FFFFFF">
              <a:alpha val="70000"/>
            </a:srgbClr>
          </a:solidFill>
          <a:ln w="38160">
            <a:solidFill>
              <a:srgbClr val="0084D1"/>
            </a:solidFill>
            <a:round/>
            <a:tailEnd type="diamond" w="med" len="med"/>
          </a:ln>
        </p:spPr>
        <p:txBody>
          <a:bodyPr lIns="19080" tIns="19080" rIns="19080" bIns="19080" anchor="ctr">
            <a:spAutoFit/>
          </a:bodyPr>
          <a:lstStyle/>
          <a:p>
            <a:endParaRPr lang="it-IT" sz="3200" b="0" strike="noStrike" spc="-1">
              <a:latin typeface="Arial"/>
            </a:endParaRPr>
          </a:p>
          <a:p>
            <a:endParaRPr lang="it-IT" sz="3200" b="0" strike="noStrike" spc="-1">
              <a:latin typeface="Arial"/>
            </a:endParaRPr>
          </a:p>
          <a:p>
            <a:r>
              <a:rPr lang="it-IT" sz="5400" b="0" strike="noStrike" spc="-1">
                <a:latin typeface="Arial"/>
              </a:rPr>
              <a:t>Il Ruolo del Calcolo</a:t>
            </a:r>
            <a:r>
              <a:rPr lang="it-IT" sz="5400" spc="-1">
                <a:latin typeface="Arial"/>
              </a:rPr>
              <a:t> </a:t>
            </a:r>
            <a:endParaRPr lang="it-IT" sz="5400" b="0" strike="noStrike" spc="-1">
              <a:latin typeface="Arial"/>
            </a:endParaRPr>
          </a:p>
          <a:p>
            <a:r>
              <a:rPr lang="it-IT" sz="5400" b="0" strike="noStrike" spc="-1">
                <a:latin typeface="Arial"/>
              </a:rPr>
              <a:t>nella Ricerca in Fisica delle Particelle</a:t>
            </a:r>
          </a:p>
          <a:p>
            <a:endParaRPr lang="it-IT" sz="5400" b="0" strike="noStrike" spc="-1">
              <a:latin typeface="Arial"/>
            </a:endParaRPr>
          </a:p>
          <a:p>
            <a:r>
              <a:rPr lang="it-IT" sz="2200" spc="-1">
                <a:latin typeface="Arial"/>
              </a:rPr>
              <a:t>Alessandro Pascolini, Andrea Rendina</a:t>
            </a:r>
            <a:endParaRPr lang="it-IT" sz="2200" b="0" strike="noStrike" spc="-1">
              <a:latin typeface="Arial"/>
            </a:endParaRPr>
          </a:p>
          <a:p>
            <a:r>
              <a:rPr lang="it-IT" sz="2200" b="0" strike="noStrike" spc="-1">
                <a:latin typeface="Arial"/>
              </a:rPr>
              <a:t>INFN-CNAF</a:t>
            </a:r>
          </a:p>
        </p:txBody>
      </p:sp>
      <p:pic>
        <p:nvPicPr>
          <p:cNvPr id="78" name="Immagine 77"/>
          <p:cNvPicPr/>
          <p:nvPr/>
        </p:nvPicPr>
        <p:blipFill>
          <a:blip r:embed="rId3"/>
          <a:stretch/>
        </p:blipFill>
        <p:spPr>
          <a:xfrm>
            <a:off x="8323920" y="6768360"/>
            <a:ext cx="1356840" cy="477720"/>
          </a:xfrm>
          <a:prstGeom prst="rect">
            <a:avLst/>
          </a:prstGeom>
          <a:ln>
            <a:noFill/>
          </a:ln>
        </p:spPr>
      </p:pic>
      <p:sp>
        <p:nvSpPr>
          <p:cNvPr id="79" name="CustomShape 2"/>
          <p:cNvSpPr/>
          <p:nvPr/>
        </p:nvSpPr>
        <p:spPr>
          <a:xfrm>
            <a:off x="435240" y="1036800"/>
            <a:ext cx="1096920" cy="5487840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Shape 1"/>
          <p:cNvSpPr txBox="1"/>
          <p:nvPr/>
        </p:nvSpPr>
        <p:spPr>
          <a:xfrm>
            <a:off x="0" y="0"/>
            <a:ext cx="10076760" cy="1262520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it-IT" sz="4400" b="0" strike="noStrike" spc="-1">
                <a:solidFill>
                  <a:srgbClr val="FFFFFF"/>
                </a:solidFill>
                <a:latin typeface="Arial"/>
              </a:rPr>
              <a:t>Centro Nazionale Analisi Fotogrammi</a:t>
            </a:r>
          </a:p>
        </p:txBody>
      </p:sp>
      <p:pic>
        <p:nvPicPr>
          <p:cNvPr id="123" name="Immagine 122"/>
          <p:cNvPicPr/>
          <p:nvPr/>
        </p:nvPicPr>
        <p:blipFill>
          <a:blip r:embed="rId4"/>
          <a:srcRect l="22908" t="3572" r="4137" b="9459"/>
          <a:stretch/>
        </p:blipFill>
        <p:spPr>
          <a:xfrm>
            <a:off x="4739400" y="2286360"/>
            <a:ext cx="4762440" cy="4298760"/>
          </a:xfrm>
          <a:prstGeom prst="rect">
            <a:avLst/>
          </a:prstGeom>
          <a:ln>
            <a:noFill/>
          </a:ln>
        </p:spPr>
      </p:pic>
      <p:pic>
        <p:nvPicPr>
          <p:cNvPr id="124" name="Immagine 123"/>
          <p:cNvPicPr/>
          <p:nvPr/>
        </p:nvPicPr>
        <p:blipFill>
          <a:blip r:embed="rId5"/>
          <a:srcRect l="8047" t="3794" r="10967" b="6999"/>
          <a:stretch/>
        </p:blipFill>
        <p:spPr>
          <a:xfrm>
            <a:off x="930600" y="2286360"/>
            <a:ext cx="2924640" cy="4298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Shape 1"/>
          <p:cNvSpPr txBox="1"/>
          <p:nvPr/>
        </p:nvSpPr>
        <p:spPr>
          <a:xfrm>
            <a:off x="0" y="18000"/>
            <a:ext cx="10076760" cy="1262520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it-IT" sz="4400" b="0" strike="noStrike" spc="-1">
                <a:solidFill>
                  <a:srgbClr val="FFFFFF"/>
                </a:solidFill>
                <a:latin typeface="Arial"/>
              </a:rPr>
              <a:t>Tutto è digitale</a:t>
            </a:r>
            <a:endParaRPr lang="it-IT" sz="4400" b="0" strike="noStrike" spc="-1">
              <a:latin typeface="Arial"/>
            </a:endParaRPr>
          </a:p>
        </p:txBody>
      </p:sp>
      <p:sp>
        <p:nvSpPr>
          <p:cNvPr id="126" name="TextShape 2"/>
          <p:cNvSpPr txBox="1"/>
          <p:nvPr/>
        </p:nvSpPr>
        <p:spPr>
          <a:xfrm>
            <a:off x="504000" y="1554840"/>
            <a:ext cx="9068760" cy="5487840"/>
          </a:xfrm>
          <a:prstGeom prst="rect">
            <a:avLst/>
          </a:prstGeom>
          <a:noFill/>
          <a:ln>
            <a:noFill/>
          </a:ln>
        </p:spPr>
      </p:sp>
      <p:sp>
        <p:nvSpPr>
          <p:cNvPr id="127" name="TextShape 3"/>
          <p:cNvSpPr txBox="1"/>
          <p:nvPr/>
        </p:nvSpPr>
        <p:spPr>
          <a:xfrm>
            <a:off x="152640" y="7134120"/>
            <a:ext cx="3312720" cy="30632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it-IT" sz="1400" b="0" strike="noStrike" spc="-1">
                <a:solidFill>
                  <a:schemeClr val="bg1"/>
                </a:solidFill>
                <a:latin typeface="Ubuntu"/>
              </a:rPr>
              <a:t>https://cds.cern.ch/record/1541893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Shape 1"/>
          <p:cNvSpPr txBox="1"/>
          <p:nvPr/>
        </p:nvSpPr>
        <p:spPr>
          <a:xfrm>
            <a:off x="0" y="0"/>
            <a:ext cx="10076760" cy="1262520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it-IT" sz="4400" b="0" strike="noStrike" spc="-1">
                <a:solidFill>
                  <a:srgbClr val="FFFFFF"/>
                </a:solidFill>
                <a:latin typeface="Arial"/>
              </a:rPr>
              <a:t>Calcolo Distribuito (Grid)</a:t>
            </a:r>
          </a:p>
        </p:txBody>
      </p:sp>
      <p:sp>
        <p:nvSpPr>
          <p:cNvPr id="129" name="TextShape 2"/>
          <p:cNvSpPr txBox="1"/>
          <p:nvPr/>
        </p:nvSpPr>
        <p:spPr>
          <a:xfrm>
            <a:off x="504000" y="1554840"/>
            <a:ext cx="9280440" cy="5487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 fontScale="98500" lnSpcReduction="10000"/>
          </a:bodyPr>
          <a:lstStyle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>
                <a:latin typeface="Ubuntu"/>
              </a:rPr>
              <a:t>La produzione annua di dati grezzi (</a:t>
            </a:r>
            <a:r>
              <a:rPr lang="it-IT" sz="2600" b="0" i="1" strike="noStrike" spc="-1" err="1">
                <a:latin typeface="Ubuntu"/>
              </a:rPr>
              <a:t>raw</a:t>
            </a:r>
            <a:r>
              <a:rPr lang="it-IT" sz="2600" b="0" i="1" strike="noStrike" spc="-1">
                <a:latin typeface="Ubuntu"/>
              </a:rPr>
              <a:t> data</a:t>
            </a:r>
            <a:r>
              <a:rPr lang="it-IT" sz="2600" b="0" strike="noStrike" spc="-1">
                <a:latin typeface="Ubuntu"/>
              </a:rPr>
              <a:t>) è di circa 90 PB dagli esperimenti LHC</a:t>
            </a: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>
                <a:latin typeface="Ubuntu"/>
              </a:rPr>
              <a:t>A questi vanno aggiunti i dati simulati, i dati processati, i risultati delle analisi, ecc.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400" b="0" strike="noStrike" spc="-1">
                <a:latin typeface="Ubuntu"/>
              </a:rPr>
              <a:t>in più copie</a:t>
            </a: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>
                <a:latin typeface="Ubuntu"/>
              </a:rPr>
              <a:t>La conservazione di questa mole di dati e il loro processamento avvengono in modo coordinato all'interno di un sistema distribuito tra 170+ centri di calcolo in 42 Paesi nel mondo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400" b="0" strike="noStrike" spc="-1">
                <a:latin typeface="Ubuntu"/>
              </a:rPr>
              <a:t>World-wide LHC Computing </a:t>
            </a:r>
            <a:r>
              <a:rPr lang="it-IT" sz="2400" b="0" strike="noStrike" spc="-1" err="1">
                <a:latin typeface="Ubuntu"/>
              </a:rPr>
              <a:t>Grid</a:t>
            </a:r>
            <a:r>
              <a:rPr lang="it-IT" sz="2400" b="0" strike="noStrike" spc="-1">
                <a:latin typeface="Ubuntu"/>
              </a:rPr>
              <a:t> (WLCG)</a:t>
            </a: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>
                <a:latin typeface="Ubuntu"/>
              </a:rPr>
              <a:t>A seconda della loro dimensione e delle funzionalità offerte, i centri si distinguono in Tier-0 (il CERN), Tier-1 e Tier-2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Shape 1"/>
          <p:cNvSpPr txBox="1"/>
          <p:nvPr/>
        </p:nvSpPr>
        <p:spPr>
          <a:xfrm>
            <a:off x="0" y="0"/>
            <a:ext cx="10076760" cy="1262520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it-IT" sz="4400" b="0" strike="noStrike" spc="-1">
                <a:solidFill>
                  <a:srgbClr val="FFFFFF"/>
                </a:solidFill>
                <a:latin typeface="Arial"/>
              </a:rPr>
              <a:t>Il CNAF </a:t>
            </a:r>
          </a:p>
        </p:txBody>
      </p:sp>
      <p:sp>
        <p:nvSpPr>
          <p:cNvPr id="131" name="TextShape 2"/>
          <p:cNvSpPr txBox="1"/>
          <p:nvPr/>
        </p:nvSpPr>
        <p:spPr>
          <a:xfrm>
            <a:off x="503640" y="1554840"/>
            <a:ext cx="9068760" cy="5487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 fontScale="95000"/>
          </a:bodyPr>
          <a:lstStyle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>
                <a:latin typeface="Ubuntu"/>
              </a:rPr>
              <a:t>Ospita uno dei Tier-1 del sistema WLCG</a:t>
            </a: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>
                <a:latin typeface="Ubuntu"/>
              </a:rPr>
              <a:t>Fornisce supporto ai ricercatori nell'utilizzo degli strumenti di calcolo disponibili e nello sviluppo di software</a:t>
            </a: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>
                <a:latin typeface="Ubuntu"/>
              </a:rPr>
              <a:t>Sperimenta e sviluppa soluzioni IT innovative che migliorino l'usabilità e l'efficienza del centro e che abilitino l'utilizzo di sistemi distribuiti su scala geografica</a:t>
            </a: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>
                <a:latin typeface="Ubuntu"/>
              </a:rPr>
              <a:t>Fornisce servizi informatici di utilità generale per l'INFN</a:t>
            </a: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>
                <a:latin typeface="Ubuntu"/>
              </a:rPr>
              <a:t>Collabora con aziende private e pubbliche amministrazioni per favorire lo scambio di conoscenze</a:t>
            </a: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>
                <a:latin typeface="Ubuntu"/>
              </a:rPr>
              <a:t>È composto da circa 60 persone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extShape 1"/>
          <p:cNvSpPr txBox="1"/>
          <p:nvPr/>
        </p:nvSpPr>
        <p:spPr>
          <a:xfrm>
            <a:off x="2148120" y="2454120"/>
            <a:ext cx="5780520" cy="26532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it-IT" sz="6600" b="0" strike="noStrike" spc="-1">
                <a:latin typeface="Arial"/>
              </a:rPr>
              <a:t>Il Tier-1</a:t>
            </a:r>
          </a:p>
        </p:txBody>
      </p:sp>
    </p:spTree>
    <p:extLst>
      <p:ext uri="{BB962C8B-B14F-4D97-AF65-F5344CB8AC3E}">
        <p14:creationId xmlns:p14="http://schemas.microsoft.com/office/powerpoint/2010/main" val="12151401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Shape 1"/>
          <p:cNvSpPr txBox="1"/>
          <p:nvPr/>
        </p:nvSpPr>
        <p:spPr>
          <a:xfrm>
            <a:off x="0" y="0"/>
            <a:ext cx="10076760" cy="1262520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it-IT" sz="4400" b="0" strike="noStrike" spc="-1">
                <a:solidFill>
                  <a:srgbClr val="FFFFFF"/>
                </a:solidFill>
                <a:latin typeface="Arial"/>
              </a:rPr>
              <a:t>Il Tier-1</a:t>
            </a:r>
          </a:p>
        </p:txBody>
      </p:sp>
      <p:sp>
        <p:nvSpPr>
          <p:cNvPr id="134" name="TextShape 2"/>
          <p:cNvSpPr txBox="1"/>
          <p:nvPr/>
        </p:nvSpPr>
        <p:spPr>
          <a:xfrm>
            <a:off x="503640" y="1554840"/>
            <a:ext cx="9068760" cy="5487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>
                <a:latin typeface="Ubuntu"/>
              </a:rPr>
              <a:t>Ci sono 60+ comunità scientifiche che utilizzano il centro</a:t>
            </a:r>
          </a:p>
          <a:p>
            <a:pPr marL="889200" lvl="1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400" b="0" strike="noStrike" spc="-1">
                <a:latin typeface="Ubuntu"/>
              </a:rPr>
              <a:t>non solo LHC e non solo nell'ambito della fisica</a:t>
            </a: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>
                <a:latin typeface="Ubuntu"/>
              </a:rPr>
              <a:t>2 000 server di calcolo, circa 40 000 core</a:t>
            </a:r>
            <a:endParaRPr lang="it-IT" sz="2600" spc="-1">
              <a:latin typeface="Ubuntu"/>
            </a:endParaRPr>
          </a:p>
          <a:p>
            <a:pPr marL="889200" lvl="1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>
                <a:latin typeface="Ubuntu"/>
              </a:rPr>
              <a:t>I job sono gestiti tramite un sistema a code che ne gestisce le priorità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extShape 1"/>
          <p:cNvSpPr txBox="1"/>
          <p:nvPr/>
        </p:nvSpPr>
        <p:spPr>
          <a:xfrm>
            <a:off x="0" y="0"/>
            <a:ext cx="10076760" cy="1262520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it-IT" sz="4400" b="0" strike="noStrike" spc="-1">
                <a:solidFill>
                  <a:srgbClr val="FFFFFF"/>
                </a:solidFill>
                <a:latin typeface="Arial"/>
              </a:rPr>
              <a:t>Il Tier-1</a:t>
            </a:r>
          </a:p>
        </p:txBody>
      </p:sp>
      <p:sp>
        <p:nvSpPr>
          <p:cNvPr id="137" name="TextShape 2"/>
          <p:cNvSpPr txBox="1"/>
          <p:nvPr/>
        </p:nvSpPr>
        <p:spPr>
          <a:xfrm>
            <a:off x="503640" y="1554840"/>
            <a:ext cx="9068760" cy="5487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>
            <a:normAutofit/>
          </a:bodyPr>
          <a:lstStyle/>
          <a:p>
            <a:pPr marL="431800" indent="-32385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>
                <a:latin typeface="Ubuntu"/>
              </a:rPr>
              <a:t>Circa 50 PB di spazio disco condiviso grazie a un file-system distribuito</a:t>
            </a:r>
            <a:endParaRPr lang="it-IT"/>
          </a:p>
          <a:p>
            <a:pPr marL="431800" indent="-32385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spc="-1">
                <a:latin typeface="Ubuntu"/>
              </a:rPr>
              <a:t>Circa 130</a:t>
            </a:r>
            <a:r>
              <a:rPr lang="it-IT" sz="2600" b="0" strike="noStrike" spc="-1">
                <a:latin typeface="Ubuntu"/>
              </a:rPr>
              <a:t> PB di spazio nastro</a:t>
            </a:r>
          </a:p>
        </p:txBody>
      </p:sp>
      <p:pic>
        <p:nvPicPr>
          <p:cNvPr id="138" name="Immagine 137"/>
          <p:cNvPicPr/>
          <p:nvPr/>
        </p:nvPicPr>
        <p:blipFill>
          <a:blip r:embed="rId3"/>
          <a:stretch/>
        </p:blipFill>
        <p:spPr>
          <a:xfrm>
            <a:off x="746280" y="3128760"/>
            <a:ext cx="8583840" cy="429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extShape 1"/>
          <p:cNvSpPr txBox="1"/>
          <p:nvPr/>
        </p:nvSpPr>
        <p:spPr>
          <a:xfrm>
            <a:off x="0" y="0"/>
            <a:ext cx="10076760" cy="1262520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it-IT" sz="4400" b="0" strike="noStrike" spc="-1">
                <a:solidFill>
                  <a:srgbClr val="FFFFFF"/>
                </a:solidFill>
                <a:latin typeface="Arial"/>
              </a:rPr>
              <a:t>Il Tier-1</a:t>
            </a:r>
          </a:p>
        </p:txBody>
      </p:sp>
      <p:sp>
        <p:nvSpPr>
          <p:cNvPr id="141" name="TextShape 2"/>
          <p:cNvSpPr txBox="1"/>
          <p:nvPr/>
        </p:nvSpPr>
        <p:spPr>
          <a:xfrm>
            <a:off x="503640" y="1554840"/>
            <a:ext cx="9068760" cy="5487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>
                <a:latin typeface="Ubuntu"/>
              </a:rPr>
              <a:t>Il consumo è di 800 kW → 7 GWh all'anno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400" b="0" strike="noStrike" spc="-1">
                <a:latin typeface="Ubuntu"/>
              </a:rPr>
              <a:t>il carico IT contribuisce per 450 kW, il resto è per raffreddamento, garanzia di continuità, ecc.</a:t>
            </a:r>
          </a:p>
        </p:txBody>
      </p:sp>
      <p:pic>
        <p:nvPicPr>
          <p:cNvPr id="142" name="Immagine 141"/>
          <p:cNvPicPr/>
          <p:nvPr/>
        </p:nvPicPr>
        <p:blipFill>
          <a:blip r:embed="rId2"/>
          <a:stretch/>
        </p:blipFill>
        <p:spPr>
          <a:xfrm>
            <a:off x="731160" y="3292560"/>
            <a:ext cx="4275000" cy="2138760"/>
          </a:xfrm>
          <a:prstGeom prst="rect">
            <a:avLst/>
          </a:prstGeom>
          <a:ln>
            <a:noFill/>
          </a:ln>
        </p:spPr>
      </p:pic>
      <p:pic>
        <p:nvPicPr>
          <p:cNvPr id="143" name="Immagine 142"/>
          <p:cNvPicPr/>
          <p:nvPr/>
        </p:nvPicPr>
        <p:blipFill>
          <a:blip r:embed="rId3"/>
          <a:stretch/>
        </p:blipFill>
        <p:spPr>
          <a:xfrm>
            <a:off x="5167440" y="3317040"/>
            <a:ext cx="4156200" cy="2079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extShape 1"/>
          <p:cNvSpPr txBox="1"/>
          <p:nvPr/>
        </p:nvSpPr>
        <p:spPr>
          <a:xfrm>
            <a:off x="0" y="0"/>
            <a:ext cx="10076760" cy="1262520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it-IT" sz="4400" b="0" strike="noStrike" spc="-1">
                <a:solidFill>
                  <a:srgbClr val="FFFFFF"/>
                </a:solidFill>
                <a:latin typeface="Arial"/>
              </a:rPr>
              <a:t>Il Tier-1</a:t>
            </a:r>
          </a:p>
        </p:txBody>
      </p:sp>
      <p:sp>
        <p:nvSpPr>
          <p:cNvPr id="141" name="TextShape 2"/>
          <p:cNvSpPr txBox="1"/>
          <p:nvPr/>
        </p:nvSpPr>
        <p:spPr>
          <a:xfrm>
            <a:off x="503640" y="1554840"/>
            <a:ext cx="9068760" cy="5487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>
                <a:latin typeface="Ubuntu"/>
              </a:rPr>
              <a:t>Un complesso sistema di monitoraggio è costantemente attivo per tenere sotto controllo l’intera infrastruttura</a:t>
            </a:r>
            <a:endParaRPr lang="it-IT" sz="2400" b="0" strike="noStrike" spc="-1">
              <a:latin typeface="Ubuntu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D5ACE2B-6872-D092-A657-9A31505FE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63" y="2555080"/>
            <a:ext cx="9174925" cy="500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394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extShape 2"/>
          <p:cNvSpPr txBox="1"/>
          <p:nvPr/>
        </p:nvSpPr>
        <p:spPr>
          <a:xfrm>
            <a:off x="503640" y="1554840"/>
            <a:ext cx="9068760" cy="5487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 lnSpcReduction="10000"/>
          </a:bodyPr>
          <a:lstStyle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>
                <a:latin typeface="Ubuntu"/>
              </a:rPr>
              <a:t>Il CNAF è all’interno di una rete geografica molto ampia ad alte prestazioni</a:t>
            </a:r>
          </a:p>
          <a:p>
            <a:pPr marL="889200" lvl="1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spc="-1">
                <a:latin typeface="Ubuntu"/>
              </a:rPr>
              <a:t>LHCOPN (LHC Optical Private Network) che collega tutti i centri di calcolo TIER1 di LHC mondiali ed il CERN (100Gbps)</a:t>
            </a:r>
          </a:p>
          <a:p>
            <a:pPr marL="889200" lvl="1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spc="-1">
                <a:latin typeface="Ubuntu"/>
              </a:rPr>
              <a:t>L</a:t>
            </a:r>
            <a:r>
              <a:rPr lang="it-IT" sz="2600" b="0" strike="noStrike" spc="-1">
                <a:latin typeface="Ubuntu"/>
              </a:rPr>
              <a:t>HCONE (LHC Open Network Environment) che collega i TIER1 di LHC a tutti i TIER2 di LHC </a:t>
            </a:r>
            <a:r>
              <a:rPr lang="it-IT" sz="2600" spc="-1">
                <a:latin typeface="Ubuntu"/>
              </a:rPr>
              <a:t>(100Gbps)</a:t>
            </a:r>
          </a:p>
          <a:p>
            <a:pPr marL="889200" lvl="1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>
                <a:latin typeface="Ubuntu"/>
              </a:rPr>
              <a:t>2 Link a 10Gbps verso la rete General Internet</a:t>
            </a:r>
          </a:p>
          <a:p>
            <a:pPr marL="889200" lvl="1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>
                <a:latin typeface="Ubuntu"/>
              </a:rPr>
              <a:t>un collegamento a 1,2 </a:t>
            </a:r>
            <a:r>
              <a:rPr lang="it-IT" sz="2600" b="0" strike="noStrike" spc="-1" err="1">
                <a:latin typeface="Ubuntu"/>
              </a:rPr>
              <a:t>Tbps</a:t>
            </a:r>
            <a:r>
              <a:rPr lang="it-IT" sz="2600" b="0" strike="noStrike" spc="-1">
                <a:latin typeface="Ubuntu"/>
              </a:rPr>
              <a:t> diretto con il CINECA (uno dei centri di calcolo scientifico più performanti d’Europa) al momento sfruttato a 400 Gbps</a:t>
            </a:r>
          </a:p>
          <a:p>
            <a:pPr marL="565200" lvl="1">
              <a:spcAft>
                <a:spcPts val="1417"/>
              </a:spcAft>
              <a:buClr>
                <a:srgbClr val="000000"/>
              </a:buClr>
              <a:buSzPct val="45000"/>
            </a:pPr>
            <a:r>
              <a:rPr lang="it-IT" sz="2000" spc="-1">
                <a:latin typeface="Ubuntu"/>
              </a:rPr>
              <a:t>Per esempio un film in alta risoluzione trasmesso in streaming viene scaricato a 8Mbps. </a:t>
            </a:r>
            <a:endParaRPr lang="it-IT" sz="2600" spc="-1">
              <a:latin typeface="Ubuntu"/>
            </a:endParaRPr>
          </a:p>
        </p:txBody>
      </p:sp>
      <p:sp>
        <p:nvSpPr>
          <p:cNvPr id="4" name="TextShape 1">
            <a:extLst>
              <a:ext uri="{FF2B5EF4-FFF2-40B4-BE49-F238E27FC236}">
                <a16:creationId xmlns:a16="http://schemas.microsoft.com/office/drawing/2014/main" id="{FDFCA493-3F16-A390-CAFD-92D4F16DC634}"/>
              </a:ext>
            </a:extLst>
          </p:cNvPr>
          <p:cNvSpPr txBox="1"/>
          <p:nvPr/>
        </p:nvSpPr>
        <p:spPr>
          <a:xfrm>
            <a:off x="0" y="0"/>
            <a:ext cx="10076760" cy="1262520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it-IT" sz="4400" b="0" strike="noStrike" spc="-1">
                <a:solidFill>
                  <a:srgbClr val="FFFFFF"/>
                </a:solidFill>
                <a:latin typeface="Arial"/>
              </a:rPr>
              <a:t>WAN@CNAF</a:t>
            </a:r>
          </a:p>
        </p:txBody>
      </p:sp>
    </p:spTree>
    <p:extLst>
      <p:ext uri="{BB962C8B-B14F-4D97-AF65-F5344CB8AC3E}">
        <p14:creationId xmlns:p14="http://schemas.microsoft.com/office/powerpoint/2010/main" val="3438043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Shape 2"/>
          <p:cNvSpPr txBox="1"/>
          <p:nvPr/>
        </p:nvSpPr>
        <p:spPr>
          <a:xfrm>
            <a:off x="503640" y="1554840"/>
            <a:ext cx="9068760" cy="2617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>
                <a:latin typeface="Ubuntu"/>
              </a:rPr>
              <a:t>Ente Pubblico di Ricerca dedicato allo studio dei costituenti fondamentali della materia e delle leggi che li governano</a:t>
            </a:r>
          </a:p>
        </p:txBody>
      </p:sp>
      <p:sp>
        <p:nvSpPr>
          <p:cNvPr id="82" name="TextShape 3"/>
          <p:cNvSpPr txBox="1"/>
          <p:nvPr/>
        </p:nvSpPr>
        <p:spPr>
          <a:xfrm>
            <a:off x="4844520" y="2927880"/>
            <a:ext cx="4848120" cy="3930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>
            <a:normAutofit/>
          </a:bodyPr>
          <a:lstStyle/>
          <a:p>
            <a:pPr marL="431800" indent="-32385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>
                <a:latin typeface="Ubuntu"/>
              </a:rPr>
              <a:t>4 </a:t>
            </a:r>
            <a:r>
              <a:rPr lang="it-IT" sz="2600" spc="-1">
                <a:latin typeface="Ubuntu"/>
              </a:rPr>
              <a:t>laboratori</a:t>
            </a:r>
            <a:r>
              <a:rPr lang="it-IT" sz="2600" b="0" strike="noStrike" spc="-1">
                <a:latin typeface="Ubuntu"/>
              </a:rPr>
              <a:t> nazionali, 20 sezioni, 3 centri e scuole, 1 consorzio</a:t>
            </a:r>
            <a:endParaRPr lang="it-IT"/>
          </a:p>
          <a:p>
            <a:pPr marL="431800" indent="-32385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>
                <a:latin typeface="Ubuntu"/>
              </a:rPr>
              <a:t>~2000 dipendenti, ~3500 associati</a:t>
            </a:r>
          </a:p>
          <a:p>
            <a:pPr marL="431800" indent="-32385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>
                <a:latin typeface="Ubuntu"/>
              </a:rPr>
              <a:t>Budget annuale 200+ ME</a:t>
            </a:r>
          </a:p>
        </p:txBody>
      </p:sp>
      <p:pic>
        <p:nvPicPr>
          <p:cNvPr id="83" name="Immagine 82"/>
          <p:cNvPicPr/>
          <p:nvPr/>
        </p:nvPicPr>
        <p:blipFill>
          <a:blip r:embed="rId3"/>
          <a:stretch/>
        </p:blipFill>
        <p:spPr>
          <a:xfrm>
            <a:off x="457200" y="2834640"/>
            <a:ext cx="3868920" cy="4482000"/>
          </a:xfrm>
          <a:prstGeom prst="rect">
            <a:avLst/>
          </a:prstGeom>
          <a:ln>
            <a:noFill/>
          </a:ln>
        </p:spPr>
      </p:pic>
      <p:sp>
        <p:nvSpPr>
          <p:cNvPr id="8" name="TextShape 1">
            <a:extLst>
              <a:ext uri="{FF2B5EF4-FFF2-40B4-BE49-F238E27FC236}">
                <a16:creationId xmlns:a16="http://schemas.microsoft.com/office/drawing/2014/main" id="{666F8FA3-CFA1-A0CE-E768-1EF9FCDD7485}"/>
              </a:ext>
            </a:extLst>
          </p:cNvPr>
          <p:cNvSpPr txBox="1"/>
          <p:nvPr/>
        </p:nvSpPr>
        <p:spPr>
          <a:xfrm>
            <a:off x="0" y="0"/>
            <a:ext cx="10076760" cy="1262520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it-IT" sz="4400" b="0" strike="noStrike" spc="-1">
                <a:solidFill>
                  <a:srgbClr val="FFFFFF"/>
                </a:solidFill>
                <a:latin typeface="Arial"/>
              </a:rPr>
              <a:t>Istituto Nazionale di Fisica Nucleare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extShape 1"/>
          <p:cNvSpPr txBox="1"/>
          <p:nvPr/>
        </p:nvSpPr>
        <p:spPr>
          <a:xfrm>
            <a:off x="0" y="0"/>
            <a:ext cx="10076760" cy="1262520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it-IT" sz="4400" b="0" strike="noStrike" spc="-1">
                <a:solidFill>
                  <a:srgbClr val="FFFFFF"/>
                </a:solidFill>
                <a:latin typeface="Arial"/>
              </a:rPr>
              <a:t>Le prospettive future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B490FCE-5F50-95B5-6DFB-4BCBD921D0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899" y="1262520"/>
            <a:ext cx="5873653" cy="627823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Shape 2">
            <a:extLst>
              <a:ext uri="{FF2B5EF4-FFF2-40B4-BE49-F238E27FC236}">
                <a16:creationId xmlns:a16="http://schemas.microsoft.com/office/drawing/2014/main" id="{37DA2238-A7E3-414D-BD2D-4042925B2B9E}"/>
              </a:ext>
            </a:extLst>
          </p:cNvPr>
          <p:cNvSpPr txBox="1"/>
          <p:nvPr/>
        </p:nvSpPr>
        <p:spPr>
          <a:xfrm>
            <a:off x="503640" y="1554840"/>
            <a:ext cx="9068760" cy="5487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>
                <a:latin typeface="Ubuntu"/>
              </a:rPr>
              <a:t>Il Tier1 verrà migrato al Tecnopolo:</a:t>
            </a:r>
          </a:p>
          <a:p>
            <a:pPr marL="889200" lvl="1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spc="-1">
                <a:latin typeface="Ubuntu"/>
              </a:rPr>
              <a:t>nuovo centro di calcolo dove si concentrerà l’80% della capacità di calcolo e di storage italiana</a:t>
            </a:r>
          </a:p>
          <a:p>
            <a:pPr marL="889200" lvl="1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spc="-1">
                <a:latin typeface="Ubuntu"/>
              </a:rPr>
              <a:t>sarà la sede di centri di calcolo di altri importanti enti della ricerca italiana ed internazionale</a:t>
            </a:r>
          </a:p>
          <a:p>
            <a:pPr marL="889200" lvl="1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spc="-1">
                <a:latin typeface="Ubuntu"/>
              </a:rPr>
              <a:t>lo spostamento è previsto a partire dal 2023</a:t>
            </a:r>
          </a:p>
        </p:txBody>
      </p:sp>
      <p:sp>
        <p:nvSpPr>
          <p:cNvPr id="150" name="TextShape 1"/>
          <p:cNvSpPr txBox="1"/>
          <p:nvPr/>
        </p:nvSpPr>
        <p:spPr>
          <a:xfrm>
            <a:off x="0" y="0"/>
            <a:ext cx="10076760" cy="1262520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it-IT" sz="4400" b="0" strike="noStrike" spc="-1">
                <a:solidFill>
                  <a:srgbClr val="FFFFFF"/>
                </a:solidFill>
                <a:latin typeface="Arial"/>
              </a:rPr>
              <a:t>Le prospettive future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4CC4CD5-A902-47D2-8C24-0C590561A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905" y="4755163"/>
            <a:ext cx="9542229" cy="250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0109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extShape 2"/>
          <p:cNvSpPr txBox="1"/>
          <p:nvPr/>
        </p:nvSpPr>
        <p:spPr>
          <a:xfrm>
            <a:off x="503640" y="1554840"/>
            <a:ext cx="9068760" cy="5487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>
                <a:latin typeface="Ubuntu"/>
              </a:rPr>
              <a:t>Sperimentiamo soluzioni tecnologiche innovative per valutarne l'adozione e l'integrazione nel sistema di calcolo distribuito di cui il Tier-1 fa parte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400" b="0" strike="noStrike" spc="-1">
                <a:latin typeface="Ubuntu"/>
              </a:rPr>
              <a:t>ad es. sistemi Cloud e soluzioni di virtualizzazione</a:t>
            </a: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>
                <a:latin typeface="Ubuntu"/>
              </a:rPr>
              <a:t>Sviluppiamo componenti software per integrare la</a:t>
            </a:r>
            <a:br>
              <a:rPr/>
            </a:br>
            <a:r>
              <a:rPr lang="it-IT" sz="2600" b="0" strike="noStrike" spc="-1">
                <a:latin typeface="Ubuntu"/>
              </a:rPr>
              <a:t>funzionalità esistente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400" b="0" strike="noStrike" spc="-1">
                <a:latin typeface="Ubuntu"/>
              </a:rPr>
              <a:t>sicurezza informatica e gestione dei dati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400" b="0" strike="noStrike" spc="-1">
                <a:latin typeface="Ubuntu"/>
              </a:rPr>
              <a:t>spesso all'interno di progetti nazionali o </a:t>
            </a:r>
            <a:br>
              <a:rPr/>
            </a:br>
            <a:r>
              <a:rPr lang="it-IT" sz="2400" b="0" strike="noStrike" spc="-1">
                <a:latin typeface="Ubuntu"/>
              </a:rPr>
              <a:t>internazionali</a:t>
            </a:r>
          </a:p>
        </p:txBody>
      </p:sp>
      <p:sp>
        <p:nvSpPr>
          <p:cNvPr id="4" name="TextShape 1">
            <a:extLst>
              <a:ext uri="{FF2B5EF4-FFF2-40B4-BE49-F238E27FC236}">
                <a16:creationId xmlns:a16="http://schemas.microsoft.com/office/drawing/2014/main" id="{84C94A8F-1172-1D63-4B22-1AABFC8E06BA}"/>
              </a:ext>
            </a:extLst>
          </p:cNvPr>
          <p:cNvSpPr txBox="1"/>
          <p:nvPr/>
        </p:nvSpPr>
        <p:spPr>
          <a:xfrm>
            <a:off x="0" y="0"/>
            <a:ext cx="10076760" cy="1262520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it-IT" sz="4400" spc="-1">
                <a:solidFill>
                  <a:srgbClr val="FFFFFF"/>
                </a:solidFill>
                <a:latin typeface="Arial"/>
              </a:rPr>
              <a:t>Sistemi di calcolo distribuito</a:t>
            </a:r>
          </a:p>
          <a:p>
            <a:pPr algn="ctr"/>
            <a:r>
              <a:rPr lang="it-IT" sz="4400" b="0" strike="noStrike" spc="-1">
                <a:solidFill>
                  <a:srgbClr val="FFFFFF"/>
                </a:solidFill>
                <a:latin typeface="Arial"/>
              </a:rPr>
              <a:t>Svilup</a:t>
            </a:r>
            <a:r>
              <a:rPr lang="it-IT" sz="4400" spc="-1">
                <a:solidFill>
                  <a:srgbClr val="FFFFFF"/>
                </a:solidFill>
                <a:latin typeface="Arial"/>
              </a:rPr>
              <a:t>po software</a:t>
            </a:r>
            <a:endParaRPr lang="it-IT" sz="44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extShape 1"/>
          <p:cNvSpPr txBox="1"/>
          <p:nvPr/>
        </p:nvSpPr>
        <p:spPr>
          <a:xfrm>
            <a:off x="0" y="0"/>
            <a:ext cx="10076760" cy="1262520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it-IT" sz="4400" b="0" strike="noStrike" spc="-1">
                <a:solidFill>
                  <a:srgbClr val="FFFFFF"/>
                </a:solidFill>
                <a:latin typeface="Arial"/>
              </a:rPr>
              <a:t>Servizi Nazionali</a:t>
            </a:r>
          </a:p>
        </p:txBody>
      </p:sp>
      <p:sp>
        <p:nvSpPr>
          <p:cNvPr id="168" name="TextShape 2"/>
          <p:cNvSpPr txBox="1"/>
          <p:nvPr/>
        </p:nvSpPr>
        <p:spPr>
          <a:xfrm>
            <a:off x="503640" y="1554840"/>
            <a:ext cx="9068760" cy="5487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 fontScale="94000" lnSpcReduction="10000"/>
          </a:bodyPr>
          <a:lstStyle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>
                <a:latin typeface="Ubuntu"/>
              </a:rPr>
              <a:t>Manteniamo una serie di servizi di interesse generale per l'INFN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400" b="0" strike="noStrike" spc="-1">
                <a:latin typeface="Ubuntu"/>
              </a:rPr>
              <a:t>mailing list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400" b="0" strike="noStrike" spc="-1">
                <a:latin typeface="Ubuntu"/>
              </a:rPr>
              <a:t>DNS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400" b="0" strike="noStrike" spc="-1">
                <a:latin typeface="Ubuntu"/>
              </a:rPr>
              <a:t>siti web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400" b="0" strike="noStrike" spc="-1">
                <a:latin typeface="Ubuntu"/>
              </a:rPr>
              <a:t>strumenti collaborativi per lo sviluppo software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400" b="0" strike="noStrike" spc="-1">
                <a:latin typeface="Ubuntu"/>
              </a:rPr>
              <a:t>archivio documentale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400" b="0" strike="noStrike" spc="-1">
                <a:latin typeface="Ubuntu"/>
              </a:rPr>
              <a:t>gestione centralizzata delle licenze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400" b="0" strike="noStrike" spc="-1">
                <a:latin typeface="Ubuntu"/>
              </a:rPr>
              <a:t>sistema informativo (gestione personale, contabilità, trasferte…)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400" b="0" strike="noStrike" spc="-1">
                <a:latin typeface="Ubuntu"/>
              </a:rPr>
              <a:t>servizi multimediali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400" b="0" strike="noStrike" spc="-1">
                <a:latin typeface="Ubuntu"/>
              </a:rPr>
              <a:t>…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extShape 1"/>
          <p:cNvSpPr txBox="1"/>
          <p:nvPr/>
        </p:nvSpPr>
        <p:spPr>
          <a:xfrm>
            <a:off x="0" y="0"/>
            <a:ext cx="10076760" cy="1262520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it-IT" sz="4400" b="0" strike="noStrike" spc="-1">
                <a:solidFill>
                  <a:srgbClr val="FFFFFF"/>
                </a:solidFill>
                <a:latin typeface="Arial"/>
              </a:rPr>
              <a:t>Opportunità di formazione e lavoro</a:t>
            </a:r>
          </a:p>
        </p:txBody>
      </p:sp>
      <p:sp>
        <p:nvSpPr>
          <p:cNvPr id="170" name="TextShape 2"/>
          <p:cNvSpPr txBox="1"/>
          <p:nvPr/>
        </p:nvSpPr>
        <p:spPr>
          <a:xfrm>
            <a:off x="503640" y="1554840"/>
            <a:ext cx="9068760" cy="5487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>
                <a:latin typeface="Ubuntu"/>
              </a:rPr>
              <a:t>Stage</a:t>
            </a: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>
                <a:latin typeface="Ubuntu"/>
              </a:rPr>
              <a:t>Tirocini</a:t>
            </a: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>
                <a:latin typeface="Ubuntu"/>
              </a:rPr>
              <a:t>Tesi</a:t>
            </a: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 err="1">
                <a:latin typeface="Ubuntu"/>
              </a:rPr>
              <a:t>Summer</a:t>
            </a:r>
            <a:r>
              <a:rPr lang="it-IT" sz="2600" b="0" strike="noStrike" spc="-1">
                <a:latin typeface="Ubuntu"/>
              </a:rPr>
              <a:t> </a:t>
            </a:r>
            <a:r>
              <a:rPr lang="it-IT" sz="2600" b="0" strike="noStrike" spc="-1" err="1">
                <a:latin typeface="Ubuntu"/>
              </a:rPr>
              <a:t>student</a:t>
            </a:r>
            <a:endParaRPr lang="it-IT" sz="2600" b="0" strike="noStrike" spc="-1">
              <a:latin typeface="Ubuntu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>
                <a:latin typeface="Ubuntu"/>
              </a:rPr>
              <a:t>Contratti a tempo determinato finanziati da progetti</a:t>
            </a:r>
          </a:p>
          <a:p>
            <a:pPr marL="108000">
              <a:spcAft>
                <a:spcPts val="1417"/>
              </a:spcAft>
              <a:buClr>
                <a:srgbClr val="000000"/>
              </a:buClr>
              <a:buSzPct val="45000"/>
            </a:pPr>
            <a:br>
              <a:rPr lang="it-IT" sz="3200" spc="-1">
                <a:latin typeface="Courier New" panose="02070309020205020404" pitchFamily="49" charset="0"/>
                <a:cs typeface="Courier New" panose="02070309020205020404" pitchFamily="49" charset="0"/>
              </a:rPr>
            </a:br>
            <a:br>
              <a:rPr lang="it-IT" sz="3200" spc="-1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it-IT" sz="3200" spc="-1">
                <a:latin typeface="Courier New" panose="02070309020205020404" pitchFamily="49" charset="0"/>
                <a:cs typeface="Courier New" panose="02070309020205020404" pitchFamily="49" charset="0"/>
              </a:rPr>
              <a:t>https://www.cnaf.infn.it/</a:t>
            </a:r>
            <a:endParaRPr lang="it-IT" sz="3200" b="0" strike="noStrike" spc="-1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Shape 1"/>
          <p:cNvSpPr txBox="1"/>
          <p:nvPr/>
        </p:nvSpPr>
        <p:spPr>
          <a:xfrm>
            <a:off x="0" y="0"/>
            <a:ext cx="10076760" cy="1262520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it-IT" sz="4400" b="0" strike="noStrike" spc="-1">
                <a:solidFill>
                  <a:srgbClr val="FFFFFF"/>
                </a:solidFill>
                <a:latin typeface="Arial"/>
              </a:rPr>
              <a:t>Linee di ricerca</a:t>
            </a:r>
          </a:p>
        </p:txBody>
      </p:sp>
      <p:sp>
        <p:nvSpPr>
          <p:cNvPr id="85" name="TextShape 2"/>
          <p:cNvSpPr txBox="1"/>
          <p:nvPr/>
        </p:nvSpPr>
        <p:spPr>
          <a:xfrm>
            <a:off x="503640" y="1554840"/>
            <a:ext cx="9068760" cy="5487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>
                <a:latin typeface="Ubuntu"/>
              </a:rPr>
              <a:t>Fisica delle particelle (con acceleratori)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400" b="0" strike="noStrike" spc="-1">
                <a:latin typeface="Ubuntu"/>
              </a:rPr>
              <a:t>alta energia → scoperta di nuove particelle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400" b="0" strike="noStrike" spc="-1">
                <a:latin typeface="Ubuntu"/>
              </a:rPr>
              <a:t>alta </a:t>
            </a:r>
            <a:r>
              <a:rPr lang="it-IT" sz="2400" b="0" i="1" strike="noStrike" spc="-1">
                <a:latin typeface="Ubuntu"/>
              </a:rPr>
              <a:t>luminosità</a:t>
            </a:r>
            <a:r>
              <a:rPr lang="it-IT" sz="2400" b="0" strike="noStrike" spc="-1">
                <a:latin typeface="Ubuntu"/>
              </a:rPr>
              <a:t> → misura di eventi rari</a:t>
            </a:r>
          </a:p>
        </p:txBody>
      </p:sp>
      <p:pic>
        <p:nvPicPr>
          <p:cNvPr id="87" name="Immagine 86"/>
          <p:cNvPicPr/>
          <p:nvPr/>
        </p:nvPicPr>
        <p:blipFill>
          <a:blip r:embed="rId2"/>
          <a:stretch/>
        </p:blipFill>
        <p:spPr>
          <a:xfrm>
            <a:off x="5027400" y="3674880"/>
            <a:ext cx="4899960" cy="3201480"/>
          </a:xfrm>
          <a:prstGeom prst="rect">
            <a:avLst/>
          </a:prstGeom>
          <a:ln>
            <a:noFill/>
          </a:ln>
        </p:spPr>
      </p:pic>
      <p:pic>
        <p:nvPicPr>
          <p:cNvPr id="2" name="Picture 2" descr="Urbanistic map of the LHC area. - CERN Document Server">
            <a:extLst>
              <a:ext uri="{FF2B5EF4-FFF2-40B4-BE49-F238E27FC236}">
                <a16:creationId xmlns:a16="http://schemas.microsoft.com/office/drawing/2014/main" id="{D41B7938-8FCF-A696-37DA-FF88296488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5" t="7003" r="17521"/>
          <a:stretch/>
        </p:blipFill>
        <p:spPr bwMode="auto">
          <a:xfrm>
            <a:off x="621323" y="3374983"/>
            <a:ext cx="3622430" cy="380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5-point Star 2">
            <a:extLst>
              <a:ext uri="{FF2B5EF4-FFF2-40B4-BE49-F238E27FC236}">
                <a16:creationId xmlns:a16="http://schemas.microsoft.com/office/drawing/2014/main" id="{4AB9D236-5A47-A5C9-5845-07E07E9EAB7A}"/>
              </a:ext>
            </a:extLst>
          </p:cNvPr>
          <p:cNvSpPr>
            <a:spLocks noChangeAspect="1"/>
          </p:cNvSpPr>
          <p:nvPr/>
        </p:nvSpPr>
        <p:spPr>
          <a:xfrm>
            <a:off x="2860431" y="3875209"/>
            <a:ext cx="252000" cy="235523"/>
          </a:xfrm>
          <a:prstGeom prst="star5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T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5-point Star 3">
            <a:extLst>
              <a:ext uri="{FF2B5EF4-FFF2-40B4-BE49-F238E27FC236}">
                <a16:creationId xmlns:a16="http://schemas.microsoft.com/office/drawing/2014/main" id="{4A2FB5FB-61FC-F5FC-2867-2C8962F815C7}"/>
              </a:ext>
            </a:extLst>
          </p:cNvPr>
          <p:cNvSpPr>
            <a:spLocks noChangeAspect="1"/>
          </p:cNvSpPr>
          <p:nvPr/>
        </p:nvSpPr>
        <p:spPr>
          <a:xfrm>
            <a:off x="3247292" y="6419117"/>
            <a:ext cx="252000" cy="235523"/>
          </a:xfrm>
          <a:prstGeom prst="star5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T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5-point Star 4">
            <a:extLst>
              <a:ext uri="{FF2B5EF4-FFF2-40B4-BE49-F238E27FC236}">
                <a16:creationId xmlns:a16="http://schemas.microsoft.com/office/drawing/2014/main" id="{9F4C7142-FCE0-D945-FCD0-A85817A36DB5}"/>
              </a:ext>
            </a:extLst>
          </p:cNvPr>
          <p:cNvSpPr>
            <a:spLocks noChangeAspect="1"/>
          </p:cNvSpPr>
          <p:nvPr/>
        </p:nvSpPr>
        <p:spPr>
          <a:xfrm>
            <a:off x="2074985" y="6654640"/>
            <a:ext cx="252000" cy="235523"/>
          </a:xfrm>
          <a:prstGeom prst="star5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T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5-point Star 5">
            <a:extLst>
              <a:ext uri="{FF2B5EF4-FFF2-40B4-BE49-F238E27FC236}">
                <a16:creationId xmlns:a16="http://schemas.microsoft.com/office/drawing/2014/main" id="{491909D8-0B3E-73FD-9EA7-FBA7A8709E47}"/>
              </a:ext>
            </a:extLst>
          </p:cNvPr>
          <p:cNvSpPr>
            <a:spLocks noChangeAspect="1"/>
          </p:cNvSpPr>
          <p:nvPr/>
        </p:nvSpPr>
        <p:spPr>
          <a:xfrm>
            <a:off x="1137139" y="6008010"/>
            <a:ext cx="252000" cy="235523"/>
          </a:xfrm>
          <a:prstGeom prst="star5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T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6A971D-9F38-9559-B31B-82D582EA417D}"/>
              </a:ext>
            </a:extLst>
          </p:cNvPr>
          <p:cNvSpPr txBox="1"/>
          <p:nvPr/>
        </p:nvSpPr>
        <p:spPr>
          <a:xfrm>
            <a:off x="3093526" y="3674880"/>
            <a:ext cx="744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>
                <a:solidFill>
                  <a:schemeClr val="accent2"/>
                </a:solidFill>
              </a:rPr>
              <a:t>CMS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800F9C-D815-211C-A23F-75F5C68CA739}"/>
              </a:ext>
            </a:extLst>
          </p:cNvPr>
          <p:cNvSpPr txBox="1"/>
          <p:nvPr/>
        </p:nvSpPr>
        <p:spPr>
          <a:xfrm>
            <a:off x="1203158" y="5644235"/>
            <a:ext cx="997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b="1">
                <a:solidFill>
                  <a:schemeClr val="accent2"/>
                </a:solidFill>
              </a:rPr>
              <a:t>ALICE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31ADA3-5066-956F-066E-F9BEBEF86F37}"/>
              </a:ext>
            </a:extLst>
          </p:cNvPr>
          <p:cNvSpPr txBox="1"/>
          <p:nvPr/>
        </p:nvSpPr>
        <p:spPr>
          <a:xfrm>
            <a:off x="1789311" y="6204689"/>
            <a:ext cx="997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b="1">
                <a:solidFill>
                  <a:schemeClr val="accent2"/>
                </a:solidFill>
              </a:rPr>
              <a:t>ATLAS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2A4B08-7AE3-23C2-B935-0BAE1CB99E03}"/>
              </a:ext>
            </a:extLst>
          </p:cNvPr>
          <p:cNvSpPr txBox="1"/>
          <p:nvPr/>
        </p:nvSpPr>
        <p:spPr>
          <a:xfrm>
            <a:off x="2754620" y="5921771"/>
            <a:ext cx="997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b="1">
                <a:solidFill>
                  <a:schemeClr val="accent2"/>
                </a:solidFill>
              </a:rPr>
              <a:t>LHCb</a:t>
            </a:r>
          </a:p>
        </p:txBody>
      </p:sp>
      <p:pic>
        <p:nvPicPr>
          <p:cNvPr id="11" name="Picture 4" descr="CERN – Logos Download">
            <a:extLst>
              <a:ext uri="{FF2B5EF4-FFF2-40B4-BE49-F238E27FC236}">
                <a16:creationId xmlns:a16="http://schemas.microsoft.com/office/drawing/2014/main" id="{6600F415-B14E-C239-2FD9-E8F6EFF84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034" y="1421264"/>
            <a:ext cx="1939366" cy="197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Shape 1"/>
          <p:cNvSpPr txBox="1"/>
          <p:nvPr/>
        </p:nvSpPr>
        <p:spPr>
          <a:xfrm>
            <a:off x="0" y="0"/>
            <a:ext cx="10076760" cy="1262520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it-IT" sz="4400" b="0" strike="noStrike" spc="-1">
                <a:solidFill>
                  <a:srgbClr val="FFFFFF"/>
                </a:solidFill>
                <a:latin typeface="Arial"/>
              </a:rPr>
              <a:t>Linee di ricerca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1AFA29-2A95-82F8-F1D9-60C02DBE435A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855400" y="1575000"/>
            <a:ext cx="4020120" cy="2815200"/>
          </a:xfrm>
          <a:prstGeom prst="rect">
            <a:avLst/>
          </a:prstGeom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5A4A13-FE76-9FA8-535A-6C52218ADFCE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0" y="1736640"/>
            <a:ext cx="4334040" cy="2286720"/>
          </a:xfrm>
          <a:prstGeom prst="rect">
            <a:avLst/>
          </a:prstGeom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808AFC-A765-2C2F-E88D-C875D4A33F7C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54720" y="4754880"/>
            <a:ext cx="4151520" cy="2764440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E711C3-B94E-166C-350B-CF12693EFC04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6274440" y="4626000"/>
            <a:ext cx="3418200" cy="2689200"/>
          </a:xfrm>
          <a:prstGeom prst="rect">
            <a:avLst/>
          </a:prstGeom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E82AC2-4416-6841-0BA4-B93176880643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3566160" y="3573360"/>
            <a:ext cx="2003040" cy="2004480"/>
          </a:xfrm>
          <a:prstGeom prst="rect">
            <a:avLst/>
          </a:prstGeom>
          <a:ln>
            <a:noFill/>
          </a:ln>
        </p:spPr>
      </p:pic>
      <p:pic>
        <p:nvPicPr>
          <p:cNvPr id="15" name="Picture 2" descr="Logo of the ALICE Experiment - CERN Document Server">
            <a:extLst>
              <a:ext uri="{FF2B5EF4-FFF2-40B4-BE49-F238E27FC236}">
                <a16:creationId xmlns:a16="http://schemas.microsoft.com/office/drawing/2014/main" id="{F79D167A-FD27-CCAD-094D-59C9AE1E3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28" y="1396606"/>
            <a:ext cx="638532" cy="863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308B39E5-B1B2-00BA-17E8-9D8FDD1ED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295" y="4575600"/>
            <a:ext cx="1156370" cy="69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MS-doc-3045-v3: CMS Logo">
            <a:extLst>
              <a:ext uri="{FF2B5EF4-FFF2-40B4-BE49-F238E27FC236}">
                <a16:creationId xmlns:a16="http://schemas.microsoft.com/office/drawing/2014/main" id="{8623F011-51D7-1ED2-2C28-988ACB6B1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232" y="4170604"/>
            <a:ext cx="910791" cy="91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ATLAS Logo - CERN Document Server">
            <a:extLst>
              <a:ext uri="{FF2B5EF4-FFF2-40B4-BE49-F238E27FC236}">
                <a16:creationId xmlns:a16="http://schemas.microsoft.com/office/drawing/2014/main" id="{EFDF1726-B634-67DF-86FE-8C67B705E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412" y="1317378"/>
            <a:ext cx="1615685" cy="67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Shape 1"/>
          <p:cNvSpPr txBox="1"/>
          <p:nvPr/>
        </p:nvSpPr>
        <p:spPr>
          <a:xfrm>
            <a:off x="0" y="0"/>
            <a:ext cx="10076760" cy="1262520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it-IT" sz="4400" b="0" strike="noStrike" spc="-1">
                <a:solidFill>
                  <a:srgbClr val="FFFFFF"/>
                </a:solidFill>
                <a:latin typeface="Arial"/>
              </a:rPr>
              <a:t>Linee di ricerca</a:t>
            </a:r>
          </a:p>
        </p:txBody>
      </p:sp>
      <p:sp>
        <p:nvSpPr>
          <p:cNvPr id="99" name="TextShape 2"/>
          <p:cNvSpPr txBox="1"/>
          <p:nvPr/>
        </p:nvSpPr>
        <p:spPr>
          <a:xfrm>
            <a:off x="503640" y="1554840"/>
            <a:ext cx="9068760" cy="5487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>
                <a:latin typeface="Ubuntu"/>
              </a:rPr>
              <a:t>Fisica astroparticellare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400" b="0" strike="noStrike" spc="-1">
                <a:latin typeface="Ubuntu"/>
              </a:rPr>
              <a:t>studia raggi cosmici, neutrini, onde gravitazionali, raggi gamma di altissima energia, universo oscuro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2F9DB3-5B16-4B6E-40C9-265F3F2D5420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987960" y="3017520"/>
            <a:ext cx="2975400" cy="4224600"/>
          </a:xfrm>
          <a:prstGeom prst="rect">
            <a:avLst/>
          </a:prstGeom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3B91DC-EBCA-9F06-42F0-2F4DA4AE1C2F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313200" y="5206680"/>
            <a:ext cx="3069360" cy="2172240"/>
          </a:xfrm>
          <a:prstGeom prst="rect">
            <a:avLst/>
          </a:prstGeom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E88D7B-AE3C-25F7-A8CB-A43372E037CC}"/>
              </a:ext>
            </a:extLst>
          </p:cNvPr>
          <p:cNvPicPr/>
          <p:nvPr/>
        </p:nvPicPr>
        <p:blipFill>
          <a:blip r:embed="rId5"/>
          <a:srcRect b="7479"/>
          <a:stretch/>
        </p:blipFill>
        <p:spPr>
          <a:xfrm>
            <a:off x="3869280" y="3013560"/>
            <a:ext cx="2856240" cy="2088720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660BD1-74E7-7DDE-1F17-9B69A3DDE6C3}"/>
              </a:ext>
            </a:extLst>
          </p:cNvPr>
          <p:cNvPicPr/>
          <p:nvPr/>
        </p:nvPicPr>
        <p:blipFill>
          <a:blip r:embed="rId6"/>
          <a:srcRect r="27580" b="18390"/>
          <a:stretch/>
        </p:blipFill>
        <p:spPr>
          <a:xfrm>
            <a:off x="3575520" y="5293080"/>
            <a:ext cx="3198960" cy="2028960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7F3BB2-EC27-D768-B20A-422F984E2387}"/>
              </a:ext>
            </a:extLst>
          </p:cNvPr>
          <p:cNvPicPr/>
          <p:nvPr/>
        </p:nvPicPr>
        <p:blipFill>
          <a:blip r:embed="rId7"/>
          <a:srcRect t="9182" b="10951"/>
          <a:stretch/>
        </p:blipFill>
        <p:spPr>
          <a:xfrm>
            <a:off x="287640" y="3043800"/>
            <a:ext cx="3342240" cy="2003040"/>
          </a:xfrm>
          <a:prstGeom prst="rect">
            <a:avLst/>
          </a:prstGeom>
          <a:ln>
            <a:noFill/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7921EDED-568D-54A9-FFC0-9AF60A30F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667" y="3043800"/>
            <a:ext cx="2118213" cy="38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477CA413-125A-8B6C-81ED-BED233A3C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569" y="3013560"/>
            <a:ext cx="716951" cy="97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EF5566EF-D846-DFB1-6AEB-440857CAF5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6" t="7476" r="5184" b="9869"/>
          <a:stretch/>
        </p:blipFill>
        <p:spPr bwMode="auto">
          <a:xfrm>
            <a:off x="313200" y="6745186"/>
            <a:ext cx="1031631" cy="63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Logo - KM3NeT">
            <a:extLst>
              <a:ext uri="{FF2B5EF4-FFF2-40B4-BE49-F238E27FC236}">
                <a16:creationId xmlns:a16="http://schemas.microsoft.com/office/drawing/2014/main" id="{0707BBA5-CF9B-91E7-7674-0BE7DCC26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754" y="6159780"/>
            <a:ext cx="1122956" cy="116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Shape 1"/>
          <p:cNvSpPr txBox="1"/>
          <p:nvPr/>
        </p:nvSpPr>
        <p:spPr>
          <a:xfrm>
            <a:off x="0" y="0"/>
            <a:ext cx="10076760" cy="1262520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it-IT" sz="4400" b="0" strike="noStrike" spc="-1">
                <a:solidFill>
                  <a:srgbClr val="FFFFFF"/>
                </a:solidFill>
                <a:latin typeface="Arial"/>
              </a:rPr>
              <a:t>Linee di ricerca</a:t>
            </a:r>
          </a:p>
        </p:txBody>
      </p:sp>
      <p:pic>
        <p:nvPicPr>
          <p:cNvPr id="106" name="Immagine 105"/>
          <p:cNvPicPr/>
          <p:nvPr/>
        </p:nvPicPr>
        <p:blipFill>
          <a:blip r:embed="rId2"/>
          <a:stretch/>
        </p:blipFill>
        <p:spPr>
          <a:xfrm>
            <a:off x="685080" y="1303200"/>
            <a:ext cx="5622120" cy="2812680"/>
          </a:xfrm>
          <a:prstGeom prst="rect">
            <a:avLst/>
          </a:prstGeom>
          <a:ln>
            <a:noFill/>
          </a:ln>
        </p:spPr>
      </p:pic>
      <p:pic>
        <p:nvPicPr>
          <p:cNvPr id="107" name="Immagine 106"/>
          <p:cNvPicPr/>
          <p:nvPr/>
        </p:nvPicPr>
        <p:blipFill>
          <a:blip r:embed="rId3"/>
          <a:stretch/>
        </p:blipFill>
        <p:spPr>
          <a:xfrm>
            <a:off x="4736880" y="4207320"/>
            <a:ext cx="4952520" cy="2650320"/>
          </a:xfrm>
          <a:prstGeom prst="rect">
            <a:avLst/>
          </a:prstGeom>
          <a:ln>
            <a:noFill/>
          </a:ln>
        </p:spPr>
      </p:pic>
      <p:pic>
        <p:nvPicPr>
          <p:cNvPr id="108" name="Immagine 107"/>
          <p:cNvPicPr/>
          <p:nvPr/>
        </p:nvPicPr>
        <p:blipFill>
          <a:blip r:embed="rId4"/>
          <a:stretch/>
        </p:blipFill>
        <p:spPr>
          <a:xfrm>
            <a:off x="1462320" y="4847400"/>
            <a:ext cx="2003040" cy="2004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Shape 1"/>
          <p:cNvSpPr txBox="1"/>
          <p:nvPr/>
        </p:nvSpPr>
        <p:spPr>
          <a:xfrm>
            <a:off x="0" y="0"/>
            <a:ext cx="10076760" cy="1262520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it-IT" sz="4400" b="0" strike="noStrike" spc="-1">
                <a:solidFill>
                  <a:srgbClr val="FFFFFF"/>
                </a:solidFill>
                <a:latin typeface="Arial"/>
              </a:rPr>
              <a:t>Linee di ricerca</a:t>
            </a:r>
          </a:p>
        </p:txBody>
      </p:sp>
      <p:sp>
        <p:nvSpPr>
          <p:cNvPr id="110" name="TextShape 2"/>
          <p:cNvSpPr txBox="1"/>
          <p:nvPr/>
        </p:nvSpPr>
        <p:spPr>
          <a:xfrm>
            <a:off x="503640" y="1554840"/>
            <a:ext cx="9371880" cy="5487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>
                <a:latin typeface="Ubuntu"/>
              </a:rPr>
              <a:t>Fisica nucleare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400" b="0" strike="noStrike" spc="-1">
                <a:latin typeface="Ubuntu"/>
              </a:rPr>
              <a:t>studia la struttura e la dinamica della materia nucleare</a:t>
            </a:r>
          </a:p>
        </p:txBody>
      </p:sp>
      <p:pic>
        <p:nvPicPr>
          <p:cNvPr id="2" name="Immagine 110">
            <a:extLst>
              <a:ext uri="{FF2B5EF4-FFF2-40B4-BE49-F238E27FC236}">
                <a16:creationId xmlns:a16="http://schemas.microsoft.com/office/drawing/2014/main" id="{73F06482-A155-F4E8-7071-6694443B9EF2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222798" y="3015180"/>
            <a:ext cx="3565080" cy="2678040"/>
          </a:xfrm>
          <a:prstGeom prst="rect">
            <a:avLst/>
          </a:prstGeom>
          <a:ln>
            <a:noFill/>
          </a:ln>
        </p:spPr>
      </p:pic>
      <p:pic>
        <p:nvPicPr>
          <p:cNvPr id="3" name="Immagine 112">
            <a:extLst>
              <a:ext uri="{FF2B5EF4-FFF2-40B4-BE49-F238E27FC236}">
                <a16:creationId xmlns:a16="http://schemas.microsoft.com/office/drawing/2014/main" id="{288C2462-99F3-E7E9-7DB8-2FF42FD62089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038380" y="3126060"/>
            <a:ext cx="3420720" cy="2567160"/>
          </a:xfrm>
          <a:prstGeom prst="rect">
            <a:avLst/>
          </a:prstGeom>
          <a:ln w="73080">
            <a:solidFill>
              <a:srgbClr val="FFFFFF"/>
            </a:solidFill>
            <a:round/>
          </a:ln>
        </p:spPr>
      </p:pic>
      <p:pic>
        <p:nvPicPr>
          <p:cNvPr id="4" name="Picture 2" descr="GAMMA@LNL">
            <a:extLst>
              <a:ext uri="{FF2B5EF4-FFF2-40B4-BE49-F238E27FC236}">
                <a16:creationId xmlns:a16="http://schemas.microsoft.com/office/drawing/2014/main" id="{6DE6DF8B-D6E1-8F40-0410-8D18E01E9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346" y="4677508"/>
            <a:ext cx="1048311" cy="104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Logo of the ALICE Experiment - CERN Document Server">
            <a:extLst>
              <a:ext uri="{FF2B5EF4-FFF2-40B4-BE49-F238E27FC236}">
                <a16:creationId xmlns:a16="http://schemas.microsoft.com/office/drawing/2014/main" id="{6145AB87-1839-7F29-3B36-D419B6B3A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125" y="5007313"/>
            <a:ext cx="638532" cy="863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Shape 1"/>
          <p:cNvSpPr txBox="1"/>
          <p:nvPr/>
        </p:nvSpPr>
        <p:spPr>
          <a:xfrm>
            <a:off x="0" y="0"/>
            <a:ext cx="10076760" cy="1262520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it-IT" sz="4400" b="0" strike="noStrike" spc="-1">
                <a:solidFill>
                  <a:srgbClr val="FFFFFF"/>
                </a:solidFill>
                <a:latin typeface="Arial"/>
              </a:rPr>
              <a:t>Linee di ricerca</a:t>
            </a:r>
          </a:p>
        </p:txBody>
      </p:sp>
      <p:sp>
        <p:nvSpPr>
          <p:cNvPr id="115" name="TextShape 2"/>
          <p:cNvSpPr txBox="1"/>
          <p:nvPr/>
        </p:nvSpPr>
        <p:spPr>
          <a:xfrm>
            <a:off x="246176" y="1557979"/>
            <a:ext cx="5481524" cy="5487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 fontScale="92500"/>
          </a:bodyPr>
          <a:lstStyle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>
                <a:latin typeface="Ubuntu"/>
              </a:rPr>
              <a:t>Fisica teorica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400" b="0" strike="noStrike" spc="-1">
                <a:latin typeface="Ubuntu"/>
              </a:rPr>
              <a:t>sviluppo di ipotesi, modelli e teorie fisiche per spiegare i risultati sperimentali già acquisiti e aprire nuovi scenari per la fisica del futuro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400" b="0" strike="noStrike" spc="-1">
                <a:latin typeface="Ubuntu"/>
              </a:rPr>
              <a:t>origine della massa delle particelle elementari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400" b="0" strike="noStrike" spc="-1">
                <a:latin typeface="Ubuntu"/>
              </a:rPr>
              <a:t>natura e proprietà della materia oscura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400" b="0" strike="noStrike" spc="-1">
                <a:latin typeface="Ubuntu"/>
              </a:rPr>
              <a:t>asimmetria fra materia e antimateria nell’Universo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400" b="0" strike="noStrike" spc="-1">
                <a:latin typeface="Ubuntu"/>
              </a:rPr>
              <a:t>unificazione a livello quantistico di tutte le interazioni fondamentali, inclusa la gravità</a:t>
            </a:r>
          </a:p>
        </p:txBody>
      </p:sp>
      <p:pic>
        <p:nvPicPr>
          <p:cNvPr id="2" name="Picture 8" descr="symbols - How can I typeset this equation (standard model of physics)? -  TeX - LaTeX Stack Exchange">
            <a:extLst>
              <a:ext uri="{FF2B5EF4-FFF2-40B4-BE49-F238E27FC236}">
                <a16:creationId xmlns:a16="http://schemas.microsoft.com/office/drawing/2014/main" id="{CD6538CA-BE20-0A7D-6303-63EB8F217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131" y="3452327"/>
            <a:ext cx="4386629" cy="411052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Left: Representative Feynman diagrams for the Higgs production via... |  Download Scientific Diagram">
            <a:extLst>
              <a:ext uri="{FF2B5EF4-FFF2-40B4-BE49-F238E27FC236}">
                <a16:creationId xmlns:a16="http://schemas.microsoft.com/office/drawing/2014/main" id="{05DEF852-4F0F-04A7-E69E-0231E7E680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74" b="29497"/>
          <a:stretch/>
        </p:blipFill>
        <p:spPr bwMode="auto">
          <a:xfrm>
            <a:off x="5727700" y="1478805"/>
            <a:ext cx="4349750" cy="178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E11F76-B886-89F5-0B33-0DCB28B913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7380886" y="2559475"/>
            <a:ext cx="1005117" cy="1005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Shape 1"/>
          <p:cNvSpPr txBox="1"/>
          <p:nvPr/>
        </p:nvSpPr>
        <p:spPr>
          <a:xfrm>
            <a:off x="0" y="0"/>
            <a:ext cx="10076760" cy="1262520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it-IT" sz="4400" b="0" strike="noStrike" spc="-1">
                <a:solidFill>
                  <a:srgbClr val="FFFFFF"/>
                </a:solidFill>
                <a:latin typeface="Arial"/>
              </a:rPr>
              <a:t>Linee di ricerca</a:t>
            </a:r>
          </a:p>
        </p:txBody>
      </p:sp>
      <p:sp>
        <p:nvSpPr>
          <p:cNvPr id="118" name="TextShape 2"/>
          <p:cNvSpPr txBox="1"/>
          <p:nvPr/>
        </p:nvSpPr>
        <p:spPr>
          <a:xfrm>
            <a:off x="503640" y="1554840"/>
            <a:ext cx="9068760" cy="5487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>
                <a:latin typeface="Ubuntu"/>
              </a:rPr>
              <a:t>Ricerche tecnologiche e interdisciplinari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400" b="0" strike="noStrike" spc="-1">
                <a:latin typeface="Ubuntu"/>
              </a:rPr>
              <a:t>ricerca e sviluppo prototipale di nuove tecnologie utili alla missione dell'ente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400" b="0" strike="noStrike" spc="-1">
                <a:latin typeface="Ubuntu"/>
              </a:rPr>
              <a:t>sviluppo di applicazioni in altri settori di strumenti, metodi e tecnologie della fisica fondamentale</a:t>
            </a:r>
          </a:p>
          <a:p>
            <a:pPr marL="1296000" lvl="2" indent="-288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200" b="0" strike="noStrike" spc="-1">
                <a:latin typeface="Ubuntu"/>
              </a:rPr>
              <a:t>trasferimento di conoscenza e di tecnologia</a:t>
            </a:r>
          </a:p>
          <a:p>
            <a:pPr marL="1296000" lvl="2" indent="-288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200" b="0" strike="noStrike" spc="-1">
                <a:latin typeface="Ubuntu"/>
              </a:rPr>
              <a:t>rivelatori, elettronica, informatica</a:t>
            </a:r>
          </a:p>
        </p:txBody>
      </p:sp>
      <p:pic>
        <p:nvPicPr>
          <p:cNvPr id="121" name="Immagine 120"/>
          <p:cNvPicPr/>
          <p:nvPr/>
        </p:nvPicPr>
        <p:blipFill>
          <a:blip r:embed="rId2"/>
          <a:srcRect r="27670" b="20740"/>
          <a:stretch/>
        </p:blipFill>
        <p:spPr>
          <a:xfrm>
            <a:off x="5700157" y="4826520"/>
            <a:ext cx="4334484" cy="2595558"/>
          </a:xfrm>
          <a:prstGeom prst="rect">
            <a:avLst/>
          </a:prstGeom>
          <a:ln>
            <a:noFill/>
          </a:ln>
        </p:spPr>
      </p:pic>
      <p:pic>
        <p:nvPicPr>
          <p:cNvPr id="7" name="Immagine 6" descr="Immagine che contiene testo, posando&#10;&#10;Descrizione generata automaticamente">
            <a:extLst>
              <a:ext uri="{FF2B5EF4-FFF2-40B4-BE49-F238E27FC236}">
                <a16:creationId xmlns:a16="http://schemas.microsoft.com/office/drawing/2014/main" id="{BB1451A8-23EF-407C-8B99-0FDD53E28F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1482"/>
            <a:ext cx="3299704" cy="2383518"/>
          </a:xfrm>
          <a:prstGeom prst="rect">
            <a:avLst/>
          </a:prstGeom>
        </p:spPr>
      </p:pic>
      <p:pic>
        <p:nvPicPr>
          <p:cNvPr id="9" name="Immagine 8" descr="Immagine che contiene testo, dispositivo&#10;&#10;Descrizione generata automaticamente">
            <a:extLst>
              <a:ext uri="{FF2B5EF4-FFF2-40B4-BE49-F238E27FC236}">
                <a16:creationId xmlns:a16="http://schemas.microsoft.com/office/drawing/2014/main" id="{FBF28A13-AFC0-457A-9D89-5F9E2B3CBE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275" y="5207087"/>
            <a:ext cx="2144502" cy="166378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488F455D9E80C478C8AD18A181B10CF" ma:contentTypeVersion="11" ma:contentTypeDescription="Creare un nuovo documento." ma:contentTypeScope="" ma:versionID="428711fcd705ca91f736ca0ff6dbca6b">
  <xsd:schema xmlns:xsd="http://www.w3.org/2001/XMLSchema" xmlns:xs="http://www.w3.org/2001/XMLSchema" xmlns:p="http://schemas.microsoft.com/office/2006/metadata/properties" xmlns:ns2="c5520ff1-b374-4adb-926c-d4aef25b67ed" xmlns:ns3="24cc118e-bf96-42e1-8420-649eb5b7cd50" targetNamespace="http://schemas.microsoft.com/office/2006/metadata/properties" ma:root="true" ma:fieldsID="04b59e34cc6242218dd480ece9467ec0" ns2:_="" ns3:_="">
    <xsd:import namespace="c5520ff1-b374-4adb-926c-d4aef25b67ed"/>
    <xsd:import namespace="24cc118e-bf96-42e1-8420-649eb5b7cd5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520ff1-b374-4adb-926c-d4aef25b67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cc118e-bf96-42e1-8420-649eb5b7cd5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BC86C26-887D-4B5E-93C5-75952057BB73}">
  <ds:schemaRefs>
    <ds:schemaRef ds:uri="24cc118e-bf96-42e1-8420-649eb5b7cd50"/>
    <ds:schemaRef ds:uri="c5520ff1-b374-4adb-926c-d4aef25b67e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F94B310-BEE1-4A0E-A7A5-E2EEB499677B}">
  <ds:schemaRefs>
    <ds:schemaRef ds:uri="24cc118e-bf96-42e1-8420-649eb5b7cd50"/>
    <ds:schemaRef ds:uri="c5520ff1-b374-4adb-926c-d4aef25b67e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EE782D0-42F0-4D9F-B770-9E20341A055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FG2</Template>
  <Application>Microsoft Office PowerPoint</Application>
  <PresentationFormat>Personalizzato</PresentationFormat>
  <Slides>24</Slides>
  <Notes>12</Notes>
  <HiddenSlides>0</HiddenSlides>
  <ScaleCrop>false</ScaleCrop>
  <HeadingPairs>
    <vt:vector size="4" baseType="variant">
      <vt:variant>
        <vt:lpstr>Tema</vt:lpstr>
      </vt:variant>
      <vt:variant>
        <vt:i4>2</vt:i4>
      </vt:variant>
      <vt:variant>
        <vt:lpstr>Titoli diapositive</vt:lpstr>
      </vt:variant>
      <vt:variant>
        <vt:i4>24</vt:i4>
      </vt:variant>
    </vt:vector>
  </HeadingPairs>
  <TitlesOfParts>
    <vt:vector size="26" baseType="lpstr">
      <vt:lpstr>Office Theme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subject/>
  <dc:creator>Francesco Giacomini</dc:creator>
  <dc:description/>
  <cp:revision>4</cp:revision>
  <cp:lastPrinted>2019-05-28T15:53:08Z</cp:lastPrinted>
  <dcterms:created xsi:type="dcterms:W3CDTF">2016-03-09T16:44:17Z</dcterms:created>
  <dcterms:modified xsi:type="dcterms:W3CDTF">2023-03-15T10:22:11Z</dcterms:modified>
  <dc:language>it-IT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0x0101004488F455D9E80C478C8AD18A181B10CF</vt:lpwstr>
  </property>
</Properties>
</file>