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0" r:id="rId2"/>
    <p:sldId id="912" r:id="rId3"/>
    <p:sldId id="316" r:id="rId4"/>
    <p:sldId id="914" r:id="rId5"/>
    <p:sldId id="910" r:id="rId6"/>
    <p:sldId id="916" r:id="rId7"/>
    <p:sldId id="913" r:id="rId8"/>
    <p:sldId id="920" r:id="rId9"/>
    <p:sldId id="923" r:id="rId10"/>
    <p:sldId id="932" r:id="rId11"/>
    <p:sldId id="931" r:id="rId12"/>
    <p:sldId id="925" r:id="rId13"/>
    <p:sldId id="928" r:id="rId14"/>
    <p:sldId id="930" r:id="rId15"/>
    <p:sldId id="927" r:id="rId16"/>
    <p:sldId id="926" r:id="rId17"/>
    <p:sldId id="934" r:id="rId18"/>
    <p:sldId id="935" r:id="rId19"/>
    <p:sldId id="936" r:id="rId20"/>
    <p:sldId id="933" r:id="rId21"/>
    <p:sldId id="921" r:id="rId2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FF080B"/>
    <a:srgbClr val="2222FF"/>
    <a:srgbClr val="3A9D9D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830"/>
  </p:normalViewPr>
  <p:slideViewPr>
    <p:cSldViewPr>
      <p:cViewPr>
        <p:scale>
          <a:sx n="74" d="100"/>
          <a:sy n="74" d="100"/>
        </p:scale>
        <p:origin x="2016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3D096-0476-4E44-962A-316BCAC8B2F7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87E12-F854-4A43-9DAB-C1921802B974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5439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2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04713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65C36-3191-EF42-A09C-17C4EE6106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07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65C36-3191-EF42-A09C-17C4EE6106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65C36-3191-EF42-A09C-17C4EE6106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74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4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45994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5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967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37076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7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2144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8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001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9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52690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10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21553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87E12-F854-4A43-9DAB-C1921802B974}" type="slidenum">
              <a:rPr lang="en-IT" smtClean="0"/>
              <a:t>11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2736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D9EF-8D4D-3688-F41B-F8981857E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CC8F81-4101-293B-9B65-3F5EA3AA6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E63E5-D493-C8A4-5326-10FE061D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28AAE-9244-0B9D-F341-241BD45A9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C9FB4-C829-C394-E36B-1526DC41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7250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6C7D-A554-CA1D-AC65-E1678C9A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972079-44F7-AF75-3DDF-FFCE9C919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C2E8E-368A-E7EA-1696-A67FA3B0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057DF-81BD-B8D3-6BD1-909DE4F2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BB891-1FFB-42F9-37E8-B08F73D9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54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0C2FA-DC97-426B-C8DA-EECC469F9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85719B-7C30-AB8C-50F3-4989EC71C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95F66-B835-34FF-43AB-349E544E1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71611-FD97-F072-E4A4-51A104B5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6FD74-26A3-BBA3-1425-0F39CC816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17865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485AA-CD1D-D48E-4B92-D415EEFA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4BC1C-60FF-0D1C-D0EA-E5C0BD001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C4054-C2BA-3551-E253-D968007B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A2F52-8406-1B4E-CD4A-7132C24F1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0A9E4-D595-92FB-E2D9-2FDE849D2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0254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2FE2-410B-D0FA-3907-3FCFC182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1BD50-5E37-93F7-3BC3-2DF9E8F0E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105BB-BA73-EB5E-4194-A61D24F9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9B849-0F3B-FFA3-FFA5-C778B8D5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AE5F5-860B-ED2C-BEBC-373F5691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3327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7577-88B6-9FFF-A221-B36CCBFC3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092E8-A1DE-5071-AF44-49E3001AE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25453-10AB-5CB3-A6EC-35AF03686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72D64-A610-BB4A-63EB-D7524CB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7E6D6-E432-B875-B282-4C5EEE17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30E12-C0D5-3C1C-2A3A-E1766716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3244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F5F2E-98EB-126C-7133-F771A3C5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351F71-B82F-C6C0-CC5D-9D642C514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3ECC70-75EE-EC85-8EC9-508C49D8C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D52D4F-5DA5-0132-AAE9-61E823775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4FC56-443B-8756-56A5-671A06722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33D75-236A-899D-7A9C-B9D158129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D5104A-BE9D-BFF1-E64A-3733E084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E6B579-D86B-257A-F570-31AECE19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7585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3DDB3-8BAE-055D-9848-651F916CF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3EF815-28B2-85F2-50CF-A760D8029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24CC3-BE9E-F7EC-9495-815388FC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4B3EB-7DBD-1824-CCC2-08FD0EE1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5837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17974-E9F2-019B-0780-9F774C5D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3958DD-5FA9-E318-545E-2C5933B5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B2DEB-83CC-1B57-DF49-3F700CC2B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0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E4D57-2080-E8D7-D38B-90F56EF4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431F-35A3-6325-4FEB-4DBE30EA3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4748A-6BF6-37FA-48FE-C8AA574EC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655BD-C5F3-5BD7-B2D1-CD27B2F8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3E580-4A1E-2D50-16EB-A5DEA29D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6BD20-BC95-95E4-CEC6-116E8EE7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689940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EE72E-2FA3-3BF4-4A40-576C2F40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F5F58D-49FE-4280-CB24-A0D48F864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32DC1-D84E-1F5D-843E-7316A9081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A07433-4F61-8EE8-549A-9B46DFE38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AFC85-42E2-FD9C-967F-AED80D4D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61293-4924-D864-1988-BF72D3B4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7169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11E783-0707-8102-B4C3-8026985F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F5939-B89C-49F3-8EC7-59E0B63D3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56323-D444-A488-960B-FEB6698A2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7BBFA-9501-ED44-B267-56F593D2C7DD}" type="datetimeFigureOut">
              <a:rPr lang="en-IT" smtClean="0"/>
              <a:t>22/04/23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90E98-B143-6F52-D8EC-0D6CE92AE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2F54E-8284-C447-DE4D-9A208E2B9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B11B8-73D7-5F41-A93D-49306FA3FE7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1808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baltig.infn.it/oliva/tb2022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E97AD-8230-CD15-2EFF-A1C5EDE27C41}"/>
              </a:ext>
            </a:extLst>
          </p:cNvPr>
          <p:cNvSpPr txBox="1"/>
          <p:nvPr/>
        </p:nvSpPr>
        <p:spPr>
          <a:xfrm>
            <a:off x="0" y="2182505"/>
            <a:ext cx="1219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Oceanwide QLt" panose="020B0004020203020204" pitchFamily="34" charset="0"/>
              </a:rPr>
              <a:t>Ion </a:t>
            </a:r>
            <a:r>
              <a:rPr lang="en-IT" sz="3600" dirty="0">
                <a:latin typeface="Oceanwide QLt" panose="020B0004020203020204" pitchFamily="34" charset="0"/>
              </a:rPr>
              <a:t>Beam Test 2022</a:t>
            </a:r>
          </a:p>
          <a:p>
            <a:pPr algn="ctr"/>
            <a:r>
              <a:rPr lang="en-US" sz="3600" dirty="0">
                <a:latin typeface="Oceanwide QLt" panose="020B0004020203020204" pitchFamily="34" charset="0"/>
              </a:rPr>
              <a:t> IT SCD Data Analysis Status Report</a:t>
            </a:r>
            <a:endParaRPr lang="en-IT" sz="3600" dirty="0">
              <a:latin typeface="Oceanwide QLt" panose="020B0004020203020204" pitchFamily="34" charset="0"/>
            </a:endParaRPr>
          </a:p>
          <a:p>
            <a:pPr algn="ctr"/>
            <a:endParaRPr lang="en-IT" sz="3600" dirty="0">
              <a:latin typeface="Oceanwide QLt" panose="020B0004020203020204" pitchFamily="34" charset="0"/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A. </a:t>
            </a:r>
            <a:r>
              <a:rPr lang="en-IT" sz="2400" b="1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Oliva for the SCD Group</a:t>
            </a:r>
            <a:endParaRPr lang="en-US" sz="2400" b="1" dirty="0">
              <a:solidFill>
                <a:schemeClr val="bg1">
                  <a:lumMod val="6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24</a:t>
            </a:r>
            <a:r>
              <a:rPr lang="en-IT" sz="2400" b="1" dirty="0">
                <a:solidFill>
                  <a:schemeClr val="bg1">
                    <a:lumMod val="6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/4/2022</a:t>
            </a:r>
          </a:p>
        </p:txBody>
      </p:sp>
    </p:spTree>
    <p:extLst>
      <p:ext uri="{BB962C8B-B14F-4D97-AF65-F5344CB8AC3E}">
        <p14:creationId xmlns:p14="http://schemas.microsoft.com/office/powerpoint/2010/main" val="424584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0713B5EC-9B97-C5EA-28BA-81CC3EAB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New Procedure for Gain Estimation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ECE18-5063-47F1-86C5-6FA3D5200F57}"/>
              </a:ext>
            </a:extLst>
          </p:cNvPr>
          <p:cNvSpPr txBox="1"/>
          <p:nvPr/>
        </p:nvSpPr>
        <p:spPr>
          <a:xfrm>
            <a:off x="623392" y="548680"/>
            <a:ext cx="1058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Evaluate the peak position for each Z (from 1 to 8) and for each VA of every sensor selecting the readout region. 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Compare the results with a chosen reference (POX06-VA04), and evaluate gain factors. </a:t>
            </a:r>
          </a:p>
        </p:txBody>
      </p:sp>
    </p:spTree>
    <p:extLst>
      <p:ext uri="{BB962C8B-B14F-4D97-AF65-F5344CB8AC3E}">
        <p14:creationId xmlns:p14="http://schemas.microsoft.com/office/powerpoint/2010/main" val="424678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EB18E7F2-938B-E7E7-5F9C-B217EB278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760"/>
            <a:ext cx="12192000" cy="50058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Gain Time Variation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3742C-A019-6B09-8EB3-FAB3178AE130}"/>
              </a:ext>
            </a:extLst>
          </p:cNvPr>
          <p:cNvSpPr txBox="1"/>
          <p:nvPr/>
        </p:nvSpPr>
        <p:spPr>
          <a:xfrm>
            <a:off x="7464152" y="191147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Readout: 0&lt;η&lt;0.04 or 0.96&lt;η&lt;1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7769EA-F054-D95B-87D5-854805D42418}"/>
              </a:ext>
            </a:extLst>
          </p:cNvPr>
          <p:cNvSpPr txBox="1"/>
          <p:nvPr/>
        </p:nvSpPr>
        <p:spPr>
          <a:xfrm>
            <a:off x="1775520" y="836712"/>
            <a:ext cx="92890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I assume that there is no time variation of gain factors.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I did not go through everything, but it seems a reasonable assumption.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This can also be proven a posteriori (charge peak position </a:t>
            </a:r>
            <a:r>
              <a:rPr lang="en-US" sz="1400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asf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function of time).</a:t>
            </a:r>
          </a:p>
        </p:txBody>
      </p:sp>
    </p:spTree>
    <p:extLst>
      <p:ext uri="{BB962C8B-B14F-4D97-AF65-F5344CB8AC3E}">
        <p14:creationId xmlns:p14="http://schemas.microsoft.com/office/powerpoint/2010/main" val="2372689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707802F7-0911-8AAD-0595-9176373DA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9EECC2-A2E8-F44E-BA8D-2C8120457C2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Update of Characterization of Total Signal vs 𝝶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F573E1-A935-898B-BADB-28EF9B02842B}"/>
              </a:ext>
            </a:extLst>
          </p:cNvPr>
          <p:cNvSpPr txBox="1"/>
          <p:nvPr/>
        </p:nvSpPr>
        <p:spPr>
          <a:xfrm>
            <a:off x="983432" y="601524"/>
            <a:ext cx="1051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VAs of the same sensor are put together (after gain correction)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. For fitting a “η-folding” is applied.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Apply a handwritten 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peak finding procedure to characterize the signal variation with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η (charge loss).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</a:t>
            </a:r>
            <a:endParaRPr lang="en-US" sz="1600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EF6B7-75E7-7FF0-CF69-08897456E5ED}"/>
              </a:ext>
            </a:extLst>
          </p:cNvPr>
          <p:cNvSpPr txBox="1"/>
          <p:nvPr/>
        </p:nvSpPr>
        <p:spPr>
          <a:xfrm>
            <a:off x="7392144" y="17008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Each line is an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η-range. 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Conversion function from signal to Z. 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</a:t>
            </a:r>
            <a:endParaRPr lang="en-US" sz="1600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92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histogram, surface chart&#10;&#10;Description automatically generated">
            <a:extLst>
              <a:ext uri="{FF2B5EF4-FFF2-40B4-BE49-F238E27FC236}">
                <a16:creationId xmlns:a16="http://schemas.microsoft.com/office/drawing/2014/main" id="{95E008A8-4466-5242-5864-4B810863A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9EECC2-A2E8-F44E-BA8D-2C8120457C2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Update of Characterization of Total Signal vs 𝝶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4B52A-5E8F-7325-94A7-E75C4EEB3D92}"/>
              </a:ext>
            </a:extLst>
          </p:cNvPr>
          <p:cNvSpPr txBox="1"/>
          <p:nvPr/>
        </p:nvSpPr>
        <p:spPr>
          <a:xfrm>
            <a:off x="7320136" y="172229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Conversion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function.</a:t>
            </a:r>
            <a:endParaRPr lang="en-US" sz="1600" b="1" i="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C8DB0B-9EBB-BF41-74FB-F44E9711A0C7}"/>
              </a:ext>
            </a:extLst>
          </p:cNvPr>
          <p:cNvSpPr txBox="1"/>
          <p:nvPr/>
        </p:nvSpPr>
        <p:spPr>
          <a:xfrm>
            <a:off x="983432" y="601524"/>
            <a:ext cx="1051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VAs of the same sensor are put together (after gain correction)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. For fitting a “η-folding” is applied.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Apply a handwritten 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peak finding procedure to characterize the signal variation with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η (charge loss).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</a:t>
            </a:r>
            <a:endParaRPr lang="en-US" sz="1600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6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FB278750-A03C-F3E1-3464-2717A8B15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9EECC2-A2E8-F44E-BA8D-2C8120457C2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Characterization of Total Signal vs 𝝶: POXMOD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B5DEE-78CE-D0DB-2EB8-DE75D671F412}"/>
              </a:ext>
            </a:extLst>
          </p:cNvPr>
          <p:cNvSpPr txBox="1"/>
          <p:nvPr/>
        </p:nvSpPr>
        <p:spPr>
          <a:xfrm>
            <a:off x="983432" y="601524"/>
            <a:ext cx="1051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VAs of the same sensor are put together (after gain correction)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. For fitting a “η-folding” is applied.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Apply a handwritten 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peak finding procedure to characterize the signal variation with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η (charge loss).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</a:t>
            </a:r>
            <a:endParaRPr lang="en-US" sz="1600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954364-67C3-64FC-04F5-E2C7543A18B1}"/>
              </a:ext>
            </a:extLst>
          </p:cNvPr>
          <p:cNvSpPr txBox="1"/>
          <p:nvPr/>
        </p:nvSpPr>
        <p:spPr>
          <a:xfrm>
            <a:off x="7392144" y="1700808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Each line is an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η-range. 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Conversion function from signal to Z. 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</a:t>
            </a:r>
            <a:endParaRPr lang="en-US" sz="1600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861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8F81B762-B5C6-C967-0766-998BEDC0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9EECC2-A2E8-F44E-BA8D-2C8120457C2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Characterization of Total Signal vs 𝝶: POXMOD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B9FF72-71F1-63D3-DF45-E5BE18C47587}"/>
              </a:ext>
            </a:extLst>
          </p:cNvPr>
          <p:cNvSpPr txBox="1"/>
          <p:nvPr/>
        </p:nvSpPr>
        <p:spPr>
          <a:xfrm>
            <a:off x="983432" y="601524"/>
            <a:ext cx="10513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VAs of the same sensor are put together (after gain correction)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. For fitting a “η-folding” is applied.</a:t>
            </a:r>
          </a:p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Apply a handwritten 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peak finding procedure to characterize the signal variation with </a:t>
            </a: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η (charge loss).</a:t>
            </a:r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</a:t>
            </a:r>
            <a:endParaRPr lang="en-US" sz="1600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80DFE-AF69-E679-33BE-B937E2EFAFB8}"/>
              </a:ext>
            </a:extLst>
          </p:cNvPr>
          <p:cNvSpPr txBox="1"/>
          <p:nvPr/>
        </p:nvSpPr>
        <p:spPr>
          <a:xfrm>
            <a:off x="7320136" y="172229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Conversion</a:t>
            </a:r>
            <a:r>
              <a:rPr lang="en-US" sz="1600" b="1" i="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 function.</a:t>
            </a:r>
            <a:endParaRPr lang="en-US" sz="1600" b="1" i="0" dirty="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1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B1AEA044-498C-757A-056A-AF0EF5CFC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9EECC2-A2E8-F44E-BA8D-2C8120457C2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Single Sensor Charge from Cluster Total Signal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6120EB-6A1E-2902-DF19-3C694E386EC4}"/>
              </a:ext>
            </a:extLst>
          </p:cNvPr>
          <p:cNvSpPr txBox="1"/>
          <p:nvPr/>
        </p:nvSpPr>
        <p:spPr>
          <a:xfrm>
            <a:off x="983432" y="692696"/>
            <a:ext cx="1022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After applying the conversion function.</a:t>
            </a:r>
          </a:p>
        </p:txBody>
      </p:sp>
    </p:spTree>
    <p:extLst>
      <p:ext uri="{BB962C8B-B14F-4D97-AF65-F5344CB8AC3E}">
        <p14:creationId xmlns:p14="http://schemas.microsoft.com/office/powerpoint/2010/main" val="257309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92D3BD92-300C-B835-28A8-43FE815A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9EECC2-A2E8-F44E-BA8D-2C8120457C2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Single Sensor Charge from Cluster Total Signal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7A96B1-7CC8-D60C-64C5-27C11034499F}"/>
              </a:ext>
            </a:extLst>
          </p:cNvPr>
          <p:cNvSpPr txBox="1"/>
          <p:nvPr/>
        </p:nvSpPr>
        <p:spPr>
          <a:xfrm>
            <a:off x="983432" y="692696"/>
            <a:ext cx="1022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After applying the conversion function.</a:t>
            </a:r>
          </a:p>
        </p:txBody>
      </p:sp>
    </p:spTree>
    <p:extLst>
      <p:ext uri="{BB962C8B-B14F-4D97-AF65-F5344CB8AC3E}">
        <p14:creationId xmlns:p14="http://schemas.microsoft.com/office/powerpoint/2010/main" val="77549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D6D84003-AA27-C7D1-1F41-2687E4BD5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1201C3-AB3F-8242-F2E9-ECCF0BF3D20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Track Charge Measurement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992C6B-1B31-6BFB-297F-37374908C978}"/>
              </a:ext>
            </a:extLst>
          </p:cNvPr>
          <p:cNvSpPr txBox="1"/>
          <p:nvPr/>
        </p:nvSpPr>
        <p:spPr>
          <a:xfrm>
            <a:off x="1019436" y="614185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Average of all sensors.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425D38-8E84-AF2C-7BE1-5AC3FF7FAF74}"/>
              </a:ext>
            </a:extLst>
          </p:cNvPr>
          <p:cNvSpPr txBox="1"/>
          <p:nvPr/>
        </p:nvSpPr>
        <p:spPr>
          <a:xfrm>
            <a:off x="2999656" y="170080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dirty="0">
                <a:solidFill>
                  <a:srgbClr val="FF40FF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RMS/Q &lt; 10%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B75BFC-6217-27B5-A382-1A63CD823C2D}"/>
              </a:ext>
            </a:extLst>
          </p:cNvPr>
          <p:cNvSpPr txBox="1"/>
          <p:nvPr/>
        </p:nvSpPr>
        <p:spPr>
          <a:xfrm>
            <a:off x="983432" y="1253032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Configuration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7F5B7-2917-792F-03E6-E2522D430D53}"/>
              </a:ext>
            </a:extLst>
          </p:cNvPr>
          <p:cNvSpPr txBox="1"/>
          <p:nvPr/>
        </p:nvSpPr>
        <p:spPr>
          <a:xfrm>
            <a:off x="7032104" y="1237414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Configuration 2</a:t>
            </a:r>
          </a:p>
        </p:txBody>
      </p:sp>
    </p:spTree>
    <p:extLst>
      <p:ext uri="{BB962C8B-B14F-4D97-AF65-F5344CB8AC3E}">
        <p14:creationId xmlns:p14="http://schemas.microsoft.com/office/powerpoint/2010/main" val="2840799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1201C3-AB3F-8242-F2E9-ECCF0BF3D20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Track Charge Measurement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C041D3AA-F954-1312-054C-1218EE534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7"/>
          <a:stretch/>
        </p:blipFill>
        <p:spPr>
          <a:xfrm>
            <a:off x="0" y="1213230"/>
            <a:ext cx="12192000" cy="56494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5992C6B-1B31-6BFB-297F-37374908C978}"/>
              </a:ext>
            </a:extLst>
          </p:cNvPr>
          <p:cNvSpPr txBox="1"/>
          <p:nvPr/>
        </p:nvSpPr>
        <p:spPr>
          <a:xfrm>
            <a:off x="1199456" y="874676"/>
            <a:ext cx="4896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No time dependence in the peak position.</a:t>
            </a:r>
          </a:p>
        </p:txBody>
      </p:sp>
    </p:spTree>
    <p:extLst>
      <p:ext uri="{BB962C8B-B14F-4D97-AF65-F5344CB8AC3E}">
        <p14:creationId xmlns:p14="http://schemas.microsoft.com/office/powerpoint/2010/main" val="85556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able&#10;&#10;Description automatically generated">
            <a:extLst>
              <a:ext uri="{FF2B5EF4-FFF2-40B4-BE49-F238E27FC236}">
                <a16:creationId xmlns:a16="http://schemas.microsoft.com/office/drawing/2014/main" id="{E1159180-7134-01FC-3EE7-9A6874A3A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19" y="3669419"/>
            <a:ext cx="4570101" cy="2451322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8C9B1A0-F75D-67ED-FB09-8D3DB9A6A2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65" t="23852" r="14077" b="460"/>
          <a:stretch/>
        </p:blipFill>
        <p:spPr>
          <a:xfrm>
            <a:off x="8012494" y="3766167"/>
            <a:ext cx="4179505" cy="2319143"/>
          </a:xfrm>
          <a:prstGeom prst="rect">
            <a:avLst/>
          </a:prstGeom>
        </p:spPr>
      </p:pic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id="{AD07F37B-57F8-3FB1-73D1-8CFEFC105E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224"/>
          <a:stretch/>
        </p:blipFill>
        <p:spPr>
          <a:xfrm>
            <a:off x="263352" y="1048669"/>
            <a:ext cx="7224075" cy="20202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B2DE1A-8D85-168B-FFDD-2B2ABBA333AB}"/>
              </a:ext>
            </a:extLst>
          </p:cNvPr>
          <p:cNvSpPr/>
          <p:nvPr/>
        </p:nvSpPr>
        <p:spPr>
          <a:xfrm>
            <a:off x="1595396" y="1383943"/>
            <a:ext cx="851141" cy="85833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3332B0-266C-9441-B6A0-6AE85692CAC3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Extending the SCD Analysis to the full Period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23E635C4-8F7B-AAAB-6E95-18F0D63A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88" y="3623045"/>
            <a:ext cx="3119924" cy="234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6B4CF5-1F9C-FA82-D316-BEDEE6387A08}"/>
              </a:ext>
            </a:extLst>
          </p:cNvPr>
          <p:cNvCxnSpPr>
            <a:cxnSpLocks/>
          </p:cNvCxnSpPr>
          <p:nvPr/>
        </p:nvCxnSpPr>
        <p:spPr>
          <a:xfrm flipV="1">
            <a:off x="1343472" y="2324040"/>
            <a:ext cx="449417" cy="1767553"/>
          </a:xfrm>
          <a:prstGeom prst="straightConnector1">
            <a:avLst/>
          </a:prstGeom>
          <a:ln w="3175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11D2E0-DFA6-E283-E74E-26BE0EC3EC80}"/>
              </a:ext>
            </a:extLst>
          </p:cNvPr>
          <p:cNvSpPr txBox="1"/>
          <p:nvPr/>
        </p:nvSpPr>
        <p:spPr>
          <a:xfrm>
            <a:off x="7104112" y="908720"/>
            <a:ext cx="5087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8 similar sensors mounted in orthogonal pairs in frames, on a polymer base: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96×96 mm</a:t>
            </a:r>
            <a:r>
              <a:rPr lang="en-US" sz="1400" baseline="30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150 μm thickness.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12 μm strip width.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50 μm implantation pitch (2 floating).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150 μm readout pitch.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640 strips.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4X and 4Y independent position estimations.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2 different configurations have been tested.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68870E-84A1-06C4-E662-18970DC39719}"/>
              </a:ext>
            </a:extLst>
          </p:cNvPr>
          <p:cNvSpPr txBox="1"/>
          <p:nvPr/>
        </p:nvSpPr>
        <p:spPr>
          <a:xfrm>
            <a:off x="7968208" y="3515529"/>
            <a:ext cx="2970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Configuration 2 (runs ≥ 184)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42E990-9710-3BE5-B2A5-95481D8EB591}"/>
              </a:ext>
            </a:extLst>
          </p:cNvPr>
          <p:cNvSpPr txBox="1"/>
          <p:nvPr/>
        </p:nvSpPr>
        <p:spPr>
          <a:xfrm>
            <a:off x="3707311" y="3516553"/>
            <a:ext cx="378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Configuration 1 (runs &lt; 184)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C9F8A1-3DDC-A1FB-D5DC-68F412962F35}"/>
              </a:ext>
            </a:extLst>
          </p:cNvPr>
          <p:cNvSpPr/>
          <p:nvPr/>
        </p:nvSpPr>
        <p:spPr>
          <a:xfrm>
            <a:off x="3707312" y="5027697"/>
            <a:ext cx="8365352" cy="4320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E83A51-381D-4A61-6914-EC740288DB9A}"/>
              </a:ext>
            </a:extLst>
          </p:cNvPr>
          <p:cNvSpPr txBox="1"/>
          <p:nvPr/>
        </p:nvSpPr>
        <p:spPr>
          <a:xfrm>
            <a:off x="576064" y="6237312"/>
            <a:ext cx="10848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STRIPY has been excluded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from reconstruction. For the first period only 7 sensors are used. </a:t>
            </a:r>
          </a:p>
        </p:txBody>
      </p:sp>
    </p:spTree>
    <p:extLst>
      <p:ext uri="{BB962C8B-B14F-4D97-AF65-F5344CB8AC3E}">
        <p14:creationId xmlns:p14="http://schemas.microsoft.com/office/powerpoint/2010/main" val="170963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r="5040"/>
          <a:stretch/>
        </p:blipFill>
        <p:spPr>
          <a:xfrm>
            <a:off x="1775520" y="476672"/>
            <a:ext cx="8523647" cy="62925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1201C3-AB3F-8242-F2E9-ECCF0BF3D20F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Track Charge Measurement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464804" y="1446631"/>
            <a:ext cx="4085318" cy="1533569"/>
          </a:xfrm>
          <a:prstGeom prst="rect">
            <a:avLst/>
          </a:prstGeom>
        </p:spPr>
        <p:txBody>
          <a:bodyPr vert="horz" lIns="91395" tIns="45697" rIns="91395" bIns="4569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8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AMS-02 Inner Tracker (7 ⨉ 300 μm)</a:t>
            </a:r>
          </a:p>
          <a:p>
            <a:pPr marL="0" indent="0">
              <a:buNone/>
            </a:pPr>
            <a:r>
              <a:rPr lang="en-US" sz="188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 ⨉ 300 μm, straggling only</a:t>
            </a:r>
          </a:p>
          <a:p>
            <a:pPr marL="0" indent="0">
              <a:buNone/>
            </a:pPr>
            <a:r>
              <a:rPr lang="en-US" sz="188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 ⨉ 150 μm, straggling only</a:t>
            </a:r>
          </a:p>
          <a:p>
            <a:pPr marL="0" indent="0">
              <a:buNone/>
            </a:pPr>
            <a:r>
              <a:rPr lang="en-US" sz="1880" dirty="0">
                <a:solidFill>
                  <a:srgbClr val="FF40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SCD TB 2022</a:t>
            </a:r>
            <a:endParaRPr lang="en-US" sz="1880" b="1" dirty="0">
              <a:solidFill>
                <a:srgbClr val="FF40FF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None/>
            </a:pPr>
            <a:endParaRPr lang="en-US" sz="188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083275" y="1999681"/>
            <a:ext cx="381528" cy="1"/>
          </a:xfrm>
          <a:prstGeom prst="line">
            <a:avLst/>
          </a:prstGeom>
          <a:ln>
            <a:solidFill>
              <a:srgbClr val="1B2AC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96135" y="2291397"/>
            <a:ext cx="381528" cy="1"/>
          </a:xfrm>
          <a:prstGeom prst="line">
            <a:avLst/>
          </a:prstGeom>
          <a:ln cmpd="sng">
            <a:solidFill>
              <a:srgbClr val="C0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02D2CCA-ADAE-8BC8-D5AE-BD4B9090DCD0}"/>
              </a:ext>
            </a:extLst>
          </p:cNvPr>
          <p:cNvSpPr/>
          <p:nvPr/>
        </p:nvSpPr>
        <p:spPr>
          <a:xfrm>
            <a:off x="3391868" y="3196225"/>
            <a:ext cx="97238" cy="97238"/>
          </a:xfrm>
          <a:prstGeom prst="ellipse">
            <a:avLst/>
          </a:prstGeom>
          <a:solidFill>
            <a:srgbClr val="FF4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91C35C-8E54-AF1A-066D-90BDC5252B92}"/>
              </a:ext>
            </a:extLst>
          </p:cNvPr>
          <p:cNvSpPr/>
          <p:nvPr/>
        </p:nvSpPr>
        <p:spPr>
          <a:xfrm>
            <a:off x="3624785" y="3772289"/>
            <a:ext cx="97238" cy="97238"/>
          </a:xfrm>
          <a:prstGeom prst="ellipse">
            <a:avLst/>
          </a:prstGeom>
          <a:solidFill>
            <a:srgbClr val="FF4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F9B5A1-8B9B-6F4B-30BB-D2D2FBA6DA46}"/>
              </a:ext>
            </a:extLst>
          </p:cNvPr>
          <p:cNvSpPr/>
          <p:nvPr/>
        </p:nvSpPr>
        <p:spPr>
          <a:xfrm>
            <a:off x="3903372" y="3963083"/>
            <a:ext cx="97238" cy="97238"/>
          </a:xfrm>
          <a:prstGeom prst="ellipse">
            <a:avLst/>
          </a:prstGeom>
          <a:solidFill>
            <a:srgbClr val="FF4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349689-9BB5-3E52-10F5-220E3B02EE29}"/>
              </a:ext>
            </a:extLst>
          </p:cNvPr>
          <p:cNvSpPr/>
          <p:nvPr/>
        </p:nvSpPr>
        <p:spPr>
          <a:xfrm>
            <a:off x="4148454" y="4204337"/>
            <a:ext cx="97238" cy="97238"/>
          </a:xfrm>
          <a:prstGeom prst="ellipse">
            <a:avLst/>
          </a:prstGeom>
          <a:solidFill>
            <a:srgbClr val="FF4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61460E-62BD-D7CA-29B6-CCB05EAAE823}"/>
              </a:ext>
            </a:extLst>
          </p:cNvPr>
          <p:cNvSpPr/>
          <p:nvPr/>
        </p:nvSpPr>
        <p:spPr>
          <a:xfrm>
            <a:off x="4415997" y="4348353"/>
            <a:ext cx="97238" cy="97238"/>
          </a:xfrm>
          <a:prstGeom prst="ellipse">
            <a:avLst/>
          </a:prstGeom>
          <a:solidFill>
            <a:srgbClr val="FF4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2FAB36B-969B-4587-15A3-8C3FC78AFBEC}"/>
              </a:ext>
            </a:extLst>
          </p:cNvPr>
          <p:cNvSpPr/>
          <p:nvPr/>
        </p:nvSpPr>
        <p:spPr>
          <a:xfrm>
            <a:off x="4913650" y="4492369"/>
            <a:ext cx="97238" cy="97238"/>
          </a:xfrm>
          <a:prstGeom prst="ellipse">
            <a:avLst/>
          </a:prstGeom>
          <a:solidFill>
            <a:srgbClr val="FF4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E72A58-C45D-F5E4-219F-3EDA5B0FD1A4}"/>
              </a:ext>
            </a:extLst>
          </p:cNvPr>
          <p:cNvSpPr/>
          <p:nvPr/>
        </p:nvSpPr>
        <p:spPr>
          <a:xfrm>
            <a:off x="4664824" y="4467139"/>
            <a:ext cx="97238" cy="97238"/>
          </a:xfrm>
          <a:prstGeom prst="ellipse">
            <a:avLst/>
          </a:prstGeom>
          <a:solidFill>
            <a:srgbClr val="FF4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2D8F184-AEB6-1384-979C-422AEEB71B26}"/>
              </a:ext>
            </a:extLst>
          </p:cNvPr>
          <p:cNvSpPr/>
          <p:nvPr/>
        </p:nvSpPr>
        <p:spPr>
          <a:xfrm>
            <a:off x="5241398" y="2618885"/>
            <a:ext cx="97238" cy="97238"/>
          </a:xfrm>
          <a:prstGeom prst="ellipse">
            <a:avLst/>
          </a:prstGeom>
          <a:solidFill>
            <a:srgbClr val="FF40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930D91-7801-D5FC-B413-D385FB30A00C}"/>
              </a:ext>
            </a:extLst>
          </p:cNvPr>
          <p:cNvSpPr/>
          <p:nvPr/>
        </p:nvSpPr>
        <p:spPr>
          <a:xfrm>
            <a:off x="5218531" y="1605137"/>
            <a:ext cx="97238" cy="972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3992CBD-165A-4997-FFCF-528805ACB02F}"/>
              </a:ext>
            </a:extLst>
          </p:cNvPr>
          <p:cNvSpPr txBox="1">
            <a:spLocks/>
          </p:cNvSpPr>
          <p:nvPr/>
        </p:nvSpPr>
        <p:spPr>
          <a:xfrm>
            <a:off x="3162757" y="736402"/>
            <a:ext cx="6737990" cy="443599"/>
          </a:xfrm>
          <a:prstGeom prst="rect">
            <a:avLst/>
          </a:prstGeom>
        </p:spPr>
        <p:txBody>
          <a:bodyPr vert="horz" lIns="91395" tIns="45697" rIns="91395" bIns="4569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Update of a slide on SCD presented in Dec. 2019.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25BD05-E453-C088-D413-8F90F634AF1D}"/>
              </a:ext>
            </a:extLst>
          </p:cNvPr>
          <p:cNvSpPr/>
          <p:nvPr/>
        </p:nvSpPr>
        <p:spPr>
          <a:xfrm>
            <a:off x="3143672" y="1370795"/>
            <a:ext cx="97238" cy="97238"/>
          </a:xfrm>
          <a:prstGeom prst="ellipse">
            <a:avLst/>
          </a:prstGeom>
          <a:solidFill>
            <a:srgbClr val="FF40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36152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Conclusions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CEC5AF-C026-4645-8661-E615CBCB0CF9}"/>
              </a:ext>
            </a:extLst>
          </p:cNvPr>
          <p:cNvSpPr txBox="1"/>
          <p:nvPr/>
        </p:nvSpPr>
        <p:spPr>
          <a:xfrm>
            <a:off x="479376" y="1075958"/>
            <a:ext cx="113052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Data analysis of Ion TB2022 for SCD system (8 micro-strip, 150 μm thick, silicon sensors) done for all runs with 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e</a:t>
            </a: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nough statistics (/storage/</a:t>
            </a:r>
            <a:r>
              <a:rPr lang="en-US" i="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gpfs_data</a:t>
            </a: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/herd/</a:t>
            </a:r>
            <a:r>
              <a:rPr lang="en-US" i="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aolivaherd</a:t>
            </a: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/tb2022/</a:t>
            </a:r>
            <a:r>
              <a:rPr lang="en-US" i="0" dirty="0" err="1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ntuples</a:t>
            </a: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/v1).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Analysis code and details of data reduction in </a:t>
            </a:r>
            <a:r>
              <a:rPr lang="en-US" i="0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  <a:hlinkClick r:id="rId2"/>
              </a:rPr>
              <a:t>https://baltig.infn.it/oliva/tb2022</a:t>
            </a:r>
            <a:endParaRPr lang="en-US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itchFamily="2" charset="2"/>
            </a:endParaRPr>
          </a:p>
          <a:p>
            <a:endParaRPr lang="en-US" i="0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Basic properties of spatial and charge resolution have been derived through several procedures that account for silicon sensor calibration, alignment and signal dependence on impact position.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Derived performances are reasonable and focus on the low-Z range.</a:t>
            </a:r>
          </a:p>
          <a:p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This data will be distributed for the use of other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Next steps</a:t>
            </a:r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: include in the analysis stream PSD and start to look to Z&gt;8.</a:t>
            </a:r>
          </a:p>
        </p:txBody>
      </p:sp>
    </p:spTree>
    <p:extLst>
      <p:ext uri="{BB962C8B-B14F-4D97-AF65-F5344CB8AC3E}">
        <p14:creationId xmlns:p14="http://schemas.microsoft.com/office/powerpoint/2010/main" val="2259231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549707-3174-C8AA-1EE3-567C36C03C0D}"/>
                  </a:ext>
                </a:extLst>
              </p:cNvPr>
              <p:cNvSpPr txBox="1"/>
              <p:nvPr/>
            </p:nvSpPr>
            <p:spPr>
              <a:xfrm>
                <a:off x="407368" y="764704"/>
                <a:ext cx="1144927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Reconstruct up-to-10 clusters on each sensor (instead of only the highest-signal one):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Start from the highest-signal strip on a sensor, with S/N&gt;3.5, that is not already in a cluster.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Create a cluster including it and all the neighboring strips with S/N&gt;1 (and not dead).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Repeat.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Wingdings" pitchFamily="2" charset="2"/>
                </a:endParaRPr>
              </a:p>
              <a:p>
                <a:pPr marL="285750" indent="-285750">
                  <a:buFont typeface="Wingdings" pitchFamily="2" charset="2"/>
                  <a:buChar char="à"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Reconstruction of up-to-5 tracks (instead of only one):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Reorder clusters from highest-to-lowest signal.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Do 3-points combinations of all hits in the two views (XZ and YZ), keep only reasonable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" panose="02000503000000020004" pitchFamily="2" charset="0"/>
                            <a:sym typeface="Wingdings" pitchFamily="2" charset="2"/>
                          </a:rPr>
                          <m:t>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Helvetica Neue" panose="02000503000000020004" pitchFamily="2" charset="0"/>
                            <a:cs typeface="Helvetica Neue" panose="02000503000000020004" pitchFamily="2" charset="0"/>
                            <a:sym typeface="Wingdings" pitchFamily="2" charset="2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Helvetica Neue" panose="02000503000000020004" pitchFamily="2" charset="0"/>
                        <a:cs typeface="Helvetica Neue" panose="02000503000000020004" pitchFamily="2" charset="0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(the error used for the computation includes mis-alignment).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Try to extend to 4-points in both views, if not successful keep 3-points anyway.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 Neue" panose="02000503000000020004" pitchFamily="2" charset="0"/>
                    <a:ea typeface="Helvetica Neue" panose="02000503000000020004" pitchFamily="2" charset="0"/>
                    <a:cs typeface="Helvetica Neue" panose="02000503000000020004" pitchFamily="2" charset="0"/>
                    <a:sym typeface="Wingdings" pitchFamily="2" charset="2"/>
                  </a:rPr>
                  <a:t>The list of track-views is then combined in 3D tracks based on similar average signal of the two views. </a:t>
                </a:r>
              </a:p>
              <a:p>
                <a:pPr lvl="1"/>
                <a:endParaRPr lang="en-US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549707-3174-C8AA-1EE3-567C36C03C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764704"/>
                <a:ext cx="11449272" cy="3416320"/>
              </a:xfrm>
              <a:prstGeom prst="rect">
                <a:avLst/>
              </a:prstGeom>
              <a:blipFill>
                <a:blip r:embed="rId2"/>
                <a:stretch>
                  <a:fillRect l="-443" t="-741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79EECC2-A2E8-F44E-BA8D-2C8120457C2B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Event Reconstruction Update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8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9921B097-DF56-F344-CF36-1142D05C1E6B}"/>
              </a:ext>
            </a:extLst>
          </p:cNvPr>
          <p:cNvSpPr/>
          <p:nvPr/>
        </p:nvSpPr>
        <p:spPr>
          <a:xfrm>
            <a:off x="2075383" y="1700808"/>
            <a:ext cx="1800000" cy="1805761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Alignment Update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BF90FCE-EBAD-E862-4A93-E84F89818A57}"/>
              </a:ext>
            </a:extLst>
          </p:cNvPr>
          <p:cNvGrpSpPr/>
          <p:nvPr/>
        </p:nvGrpSpPr>
        <p:grpSpPr>
          <a:xfrm rot="16200000">
            <a:off x="1503588" y="2238718"/>
            <a:ext cx="1800000" cy="1805761"/>
            <a:chOff x="2133606" y="2050987"/>
            <a:chExt cx="1800000" cy="18057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72842F9-189A-65CD-F518-CB0B2D6781CF}"/>
                </a:ext>
              </a:extLst>
            </p:cNvPr>
            <p:cNvSpPr/>
            <p:nvPr/>
          </p:nvSpPr>
          <p:spPr>
            <a:xfrm>
              <a:off x="2133606" y="2050987"/>
              <a:ext cx="1800000" cy="180576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B9E4BFD-6C27-7C5C-54E7-6C5CF7B8098E}"/>
                </a:ext>
              </a:extLst>
            </p:cNvPr>
            <p:cNvSpPr/>
            <p:nvPr/>
          </p:nvSpPr>
          <p:spPr>
            <a:xfrm>
              <a:off x="213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EA7146B-1F8B-C24E-69C1-379048C8EB5C}"/>
                </a:ext>
              </a:extLst>
            </p:cNvPr>
            <p:cNvSpPr/>
            <p:nvPr/>
          </p:nvSpPr>
          <p:spPr>
            <a:xfrm>
              <a:off x="231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B323085-FF27-3CF7-74B8-22F738990F82}"/>
                </a:ext>
              </a:extLst>
            </p:cNvPr>
            <p:cNvSpPr/>
            <p:nvPr/>
          </p:nvSpPr>
          <p:spPr>
            <a:xfrm>
              <a:off x="249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5E62FD7-9E6F-1692-E9B5-DA488D318F5E}"/>
                </a:ext>
              </a:extLst>
            </p:cNvPr>
            <p:cNvSpPr/>
            <p:nvPr/>
          </p:nvSpPr>
          <p:spPr>
            <a:xfrm>
              <a:off x="267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F667006-9666-35B2-ED30-3E7ED3B75D79}"/>
                </a:ext>
              </a:extLst>
            </p:cNvPr>
            <p:cNvSpPr/>
            <p:nvPr/>
          </p:nvSpPr>
          <p:spPr>
            <a:xfrm>
              <a:off x="285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B58151-43CD-08B0-3442-185ACC291896}"/>
                </a:ext>
              </a:extLst>
            </p:cNvPr>
            <p:cNvSpPr/>
            <p:nvPr/>
          </p:nvSpPr>
          <p:spPr>
            <a:xfrm>
              <a:off x="303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9D16EE6-5BAE-A64E-11D7-5E0652DADFB9}"/>
                </a:ext>
              </a:extLst>
            </p:cNvPr>
            <p:cNvSpPr/>
            <p:nvPr/>
          </p:nvSpPr>
          <p:spPr>
            <a:xfrm>
              <a:off x="321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07BD717-638F-FF05-502A-7701C29ADCFF}"/>
                </a:ext>
              </a:extLst>
            </p:cNvPr>
            <p:cNvSpPr/>
            <p:nvPr/>
          </p:nvSpPr>
          <p:spPr>
            <a:xfrm>
              <a:off x="339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49A9EF8-2AF4-5FDE-114B-C3CB196C646C}"/>
                </a:ext>
              </a:extLst>
            </p:cNvPr>
            <p:cNvSpPr/>
            <p:nvPr/>
          </p:nvSpPr>
          <p:spPr>
            <a:xfrm>
              <a:off x="357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C578A1D-1827-BA7B-F1A3-762F4D90A3CB}"/>
                </a:ext>
              </a:extLst>
            </p:cNvPr>
            <p:cNvSpPr/>
            <p:nvPr/>
          </p:nvSpPr>
          <p:spPr>
            <a:xfrm>
              <a:off x="375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455D77D9-5A3F-A222-00B4-59D2CB772ED8}"/>
              </a:ext>
            </a:extLst>
          </p:cNvPr>
          <p:cNvSpPr/>
          <p:nvPr/>
        </p:nvSpPr>
        <p:spPr>
          <a:xfrm>
            <a:off x="5915562" y="1727561"/>
            <a:ext cx="1800000" cy="1805761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B8AE5AA-80A5-7711-249D-BF7B3064AE63}"/>
              </a:ext>
            </a:extLst>
          </p:cNvPr>
          <p:cNvGrpSpPr/>
          <p:nvPr/>
        </p:nvGrpSpPr>
        <p:grpSpPr>
          <a:xfrm rot="16788374">
            <a:off x="5343767" y="2265471"/>
            <a:ext cx="1800000" cy="1805761"/>
            <a:chOff x="2133606" y="2050987"/>
            <a:chExt cx="1800000" cy="180576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93023AE-0882-FEF4-E474-F16DA3A4AB3B}"/>
                </a:ext>
              </a:extLst>
            </p:cNvPr>
            <p:cNvSpPr/>
            <p:nvPr/>
          </p:nvSpPr>
          <p:spPr>
            <a:xfrm>
              <a:off x="2133606" y="2050987"/>
              <a:ext cx="1800000" cy="180576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85C09DA-18DE-BC37-2918-CD27BB258FD8}"/>
                </a:ext>
              </a:extLst>
            </p:cNvPr>
            <p:cNvSpPr/>
            <p:nvPr/>
          </p:nvSpPr>
          <p:spPr>
            <a:xfrm>
              <a:off x="213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E1F165A-5331-B5C3-124E-7FBDF11D4CB6}"/>
                </a:ext>
              </a:extLst>
            </p:cNvPr>
            <p:cNvSpPr/>
            <p:nvPr/>
          </p:nvSpPr>
          <p:spPr>
            <a:xfrm>
              <a:off x="231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4823EEB-9E6F-628D-29C2-270C196E7E19}"/>
                </a:ext>
              </a:extLst>
            </p:cNvPr>
            <p:cNvSpPr/>
            <p:nvPr/>
          </p:nvSpPr>
          <p:spPr>
            <a:xfrm>
              <a:off x="249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9BAD252-5955-56A9-FB39-14AD4763FDF0}"/>
                </a:ext>
              </a:extLst>
            </p:cNvPr>
            <p:cNvSpPr/>
            <p:nvPr/>
          </p:nvSpPr>
          <p:spPr>
            <a:xfrm>
              <a:off x="267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4D336B5-3DE6-77DD-D150-D22D853C90F4}"/>
                </a:ext>
              </a:extLst>
            </p:cNvPr>
            <p:cNvSpPr/>
            <p:nvPr/>
          </p:nvSpPr>
          <p:spPr>
            <a:xfrm>
              <a:off x="285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C213F81-7336-8077-2B07-A737C2C66262}"/>
                </a:ext>
              </a:extLst>
            </p:cNvPr>
            <p:cNvSpPr/>
            <p:nvPr/>
          </p:nvSpPr>
          <p:spPr>
            <a:xfrm>
              <a:off x="303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287DA0F-018D-8BFB-BF67-30247175CE88}"/>
                </a:ext>
              </a:extLst>
            </p:cNvPr>
            <p:cNvSpPr/>
            <p:nvPr/>
          </p:nvSpPr>
          <p:spPr>
            <a:xfrm>
              <a:off x="321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08A3C44-277B-0D4C-4759-53FC5B0EB5AA}"/>
                </a:ext>
              </a:extLst>
            </p:cNvPr>
            <p:cNvSpPr/>
            <p:nvPr/>
          </p:nvSpPr>
          <p:spPr>
            <a:xfrm>
              <a:off x="339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6985095-949E-2B15-323B-56CD80E9841B}"/>
                </a:ext>
              </a:extLst>
            </p:cNvPr>
            <p:cNvSpPr/>
            <p:nvPr/>
          </p:nvSpPr>
          <p:spPr>
            <a:xfrm>
              <a:off x="357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1901BBB-1955-DA57-CB14-BF66DB9C6F36}"/>
                </a:ext>
              </a:extLst>
            </p:cNvPr>
            <p:cNvSpPr/>
            <p:nvPr/>
          </p:nvSpPr>
          <p:spPr>
            <a:xfrm>
              <a:off x="375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5E9158C-D205-F53F-8147-4EC5AA54AEE6}"/>
              </a:ext>
            </a:extLst>
          </p:cNvPr>
          <p:cNvSpPr/>
          <p:nvPr/>
        </p:nvSpPr>
        <p:spPr>
          <a:xfrm>
            <a:off x="9840616" y="1740246"/>
            <a:ext cx="1800000" cy="1805761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65EE5E5-3AA5-CFBD-C3C1-92DEF29453D0}"/>
              </a:ext>
            </a:extLst>
          </p:cNvPr>
          <p:cNvGrpSpPr/>
          <p:nvPr/>
        </p:nvGrpSpPr>
        <p:grpSpPr>
          <a:xfrm rot="16200000">
            <a:off x="9268821" y="2278156"/>
            <a:ext cx="1800000" cy="1805761"/>
            <a:chOff x="2133606" y="2050987"/>
            <a:chExt cx="1800000" cy="1805761"/>
          </a:xfrm>
          <a:scene3d>
            <a:camera prst="orthographicFront">
              <a:rot lat="600000" lon="1200000" rev="0"/>
            </a:camera>
            <a:lightRig rig="threePt" dir="t"/>
          </a:scene3d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9CC957-6C47-2965-CAED-2E2A6262A354}"/>
                </a:ext>
              </a:extLst>
            </p:cNvPr>
            <p:cNvSpPr/>
            <p:nvPr/>
          </p:nvSpPr>
          <p:spPr>
            <a:xfrm>
              <a:off x="2133606" y="2050987"/>
              <a:ext cx="1800000" cy="180576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584B4CB-B5FF-D6E4-AB28-B4352BE52BB7}"/>
                </a:ext>
              </a:extLst>
            </p:cNvPr>
            <p:cNvSpPr/>
            <p:nvPr/>
          </p:nvSpPr>
          <p:spPr>
            <a:xfrm>
              <a:off x="213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3D99D68-F43F-DF38-7158-E734775297F2}"/>
                </a:ext>
              </a:extLst>
            </p:cNvPr>
            <p:cNvSpPr/>
            <p:nvPr/>
          </p:nvSpPr>
          <p:spPr>
            <a:xfrm>
              <a:off x="231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5DA1315-D0CF-6EDB-16E7-592C04B71839}"/>
                </a:ext>
              </a:extLst>
            </p:cNvPr>
            <p:cNvSpPr/>
            <p:nvPr/>
          </p:nvSpPr>
          <p:spPr>
            <a:xfrm>
              <a:off x="249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3F2247-4366-DFEB-D1E4-1DC0607CCB06}"/>
                </a:ext>
              </a:extLst>
            </p:cNvPr>
            <p:cNvSpPr/>
            <p:nvPr/>
          </p:nvSpPr>
          <p:spPr>
            <a:xfrm>
              <a:off x="267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EE16F1A-54D8-6FD4-A936-79C17FEA46B2}"/>
                </a:ext>
              </a:extLst>
            </p:cNvPr>
            <p:cNvSpPr/>
            <p:nvPr/>
          </p:nvSpPr>
          <p:spPr>
            <a:xfrm>
              <a:off x="285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4DFE5DE-1F86-829A-F2AD-850EBBB72939}"/>
                </a:ext>
              </a:extLst>
            </p:cNvPr>
            <p:cNvSpPr/>
            <p:nvPr/>
          </p:nvSpPr>
          <p:spPr>
            <a:xfrm>
              <a:off x="303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6D317DA-1188-8B55-3732-43DE1BEEE32E}"/>
                </a:ext>
              </a:extLst>
            </p:cNvPr>
            <p:cNvSpPr/>
            <p:nvPr/>
          </p:nvSpPr>
          <p:spPr>
            <a:xfrm>
              <a:off x="321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B7453EE-4957-D44F-56FE-C287A28E4CCE}"/>
                </a:ext>
              </a:extLst>
            </p:cNvPr>
            <p:cNvSpPr/>
            <p:nvPr/>
          </p:nvSpPr>
          <p:spPr>
            <a:xfrm>
              <a:off x="339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C5F211D-284B-3149-188E-E1744EF0433B}"/>
                </a:ext>
              </a:extLst>
            </p:cNvPr>
            <p:cNvSpPr/>
            <p:nvPr/>
          </p:nvSpPr>
          <p:spPr>
            <a:xfrm>
              <a:off x="357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CF14F08-B3EA-716A-58CF-563474545F3F}"/>
                </a:ext>
              </a:extLst>
            </p:cNvPr>
            <p:cNvSpPr/>
            <p:nvPr/>
          </p:nvSpPr>
          <p:spPr>
            <a:xfrm>
              <a:off x="3753606" y="2056548"/>
              <a:ext cx="180000" cy="180020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</p:grpSp>
      <p:sp>
        <p:nvSpPr>
          <p:cNvPr id="107" name="Oval 106">
            <a:extLst>
              <a:ext uri="{FF2B5EF4-FFF2-40B4-BE49-F238E27FC236}">
                <a16:creationId xmlns:a16="http://schemas.microsoft.com/office/drawing/2014/main" id="{69D5E790-4C24-3D05-0714-2183E80A6C63}"/>
              </a:ext>
            </a:extLst>
          </p:cNvPr>
          <p:cNvSpPr/>
          <p:nvPr/>
        </p:nvSpPr>
        <p:spPr>
          <a:xfrm>
            <a:off x="2287703" y="2444460"/>
            <a:ext cx="310362" cy="14097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47324B08-6CD7-5CE9-563B-FC1131EC0793}"/>
              </a:ext>
            </a:extLst>
          </p:cNvPr>
          <p:cNvSpPr/>
          <p:nvPr/>
        </p:nvSpPr>
        <p:spPr>
          <a:xfrm>
            <a:off x="6084249" y="2390409"/>
            <a:ext cx="310362" cy="14097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CF32C35-2114-0826-0326-8BE46BC2B978}"/>
              </a:ext>
            </a:extLst>
          </p:cNvPr>
          <p:cNvSpPr/>
          <p:nvPr/>
        </p:nvSpPr>
        <p:spPr>
          <a:xfrm>
            <a:off x="767408" y="2968659"/>
            <a:ext cx="1800000" cy="1805761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957B32A-683F-F9A3-AB50-9FBCDEC48C69}"/>
              </a:ext>
            </a:extLst>
          </p:cNvPr>
          <p:cNvSpPr/>
          <p:nvPr/>
        </p:nvSpPr>
        <p:spPr>
          <a:xfrm>
            <a:off x="4607587" y="2995412"/>
            <a:ext cx="1800000" cy="1805761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3320469-A9D7-77ED-6001-FC420F6A3C5F}"/>
              </a:ext>
            </a:extLst>
          </p:cNvPr>
          <p:cNvCxnSpPr>
            <a:cxnSpLocks/>
          </p:cNvCxnSpPr>
          <p:nvPr/>
        </p:nvCxnSpPr>
        <p:spPr>
          <a:xfrm flipH="1">
            <a:off x="4439816" y="2790018"/>
            <a:ext cx="2139810" cy="246183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>
            <a:extLst>
              <a:ext uri="{FF2B5EF4-FFF2-40B4-BE49-F238E27FC236}">
                <a16:creationId xmlns:a16="http://schemas.microsoft.com/office/drawing/2014/main" id="{FE0DB852-EA10-F3EE-9134-85BF846431CF}"/>
              </a:ext>
            </a:extLst>
          </p:cNvPr>
          <p:cNvSpPr/>
          <p:nvPr/>
        </p:nvSpPr>
        <p:spPr>
          <a:xfrm>
            <a:off x="4535579" y="4930409"/>
            <a:ext cx="216024" cy="198490"/>
          </a:xfrm>
          <a:prstGeom prst="arc">
            <a:avLst>
              <a:gd name="adj1" fmla="val 10386175"/>
              <a:gd name="adj2" fmla="val 4622711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2C80BDE-121D-7CE5-1670-33361C0DF5AB}"/>
              </a:ext>
            </a:extLst>
          </p:cNvPr>
          <p:cNvSpPr/>
          <p:nvPr/>
        </p:nvSpPr>
        <p:spPr>
          <a:xfrm>
            <a:off x="9984432" y="2464603"/>
            <a:ext cx="310362" cy="14097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98AD0E6-F6E1-5DFD-7D96-447827C8B155}"/>
              </a:ext>
            </a:extLst>
          </p:cNvPr>
          <p:cNvSpPr/>
          <p:nvPr/>
        </p:nvSpPr>
        <p:spPr>
          <a:xfrm>
            <a:off x="8532641" y="3008097"/>
            <a:ext cx="1800000" cy="1805761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0C2BB4E-4997-4558-B7A6-5A9B010026A6}"/>
              </a:ext>
            </a:extLst>
          </p:cNvPr>
          <p:cNvCxnSpPr>
            <a:cxnSpLocks/>
          </p:cNvCxnSpPr>
          <p:nvPr/>
        </p:nvCxnSpPr>
        <p:spPr>
          <a:xfrm>
            <a:off x="8400256" y="3196780"/>
            <a:ext cx="3456384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Arc 105">
            <a:extLst>
              <a:ext uri="{FF2B5EF4-FFF2-40B4-BE49-F238E27FC236}">
                <a16:creationId xmlns:a16="http://schemas.microsoft.com/office/drawing/2014/main" id="{026F4F9A-A6AC-9E41-4BC5-75BECA701806}"/>
              </a:ext>
            </a:extLst>
          </p:cNvPr>
          <p:cNvSpPr/>
          <p:nvPr/>
        </p:nvSpPr>
        <p:spPr>
          <a:xfrm>
            <a:off x="11315347" y="3015522"/>
            <a:ext cx="181253" cy="345514"/>
          </a:xfrm>
          <a:prstGeom prst="arc">
            <a:avLst>
              <a:gd name="adj1" fmla="val 3210523"/>
              <a:gd name="adj2" fmla="val 20000404"/>
            </a:avLst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F07A896-3662-6A22-856B-4EEF179A4684}"/>
              </a:ext>
            </a:extLst>
          </p:cNvPr>
          <p:cNvSpPr txBox="1"/>
          <p:nvPr/>
        </p:nvSpPr>
        <p:spPr>
          <a:xfrm>
            <a:off x="504056" y="786190"/>
            <a:ext cx="11352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The extended beam along the Y direction allows for sensitivity in two of the rotation angles. 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2D55343-773C-9CF4-2E09-4BC37572C0CF}"/>
              </a:ext>
            </a:extLst>
          </p:cNvPr>
          <p:cNvSpPr txBox="1"/>
          <p:nvPr/>
        </p:nvSpPr>
        <p:spPr>
          <a:xfrm>
            <a:off x="1031457" y="5475422"/>
            <a:ext cx="1355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Y-shift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0F783C6-0595-B649-20D2-3E8383D73A17}"/>
              </a:ext>
            </a:extLst>
          </p:cNvPr>
          <p:cNvSpPr txBox="1"/>
          <p:nvPr/>
        </p:nvSpPr>
        <p:spPr>
          <a:xfrm>
            <a:off x="4247547" y="5409109"/>
            <a:ext cx="343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Rotation along Z-axis</a:t>
            </a:r>
          </a:p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(we have a mix between X and Y)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955DDB6-C0D7-A33A-3D45-18A4CF93FA45}"/>
              </a:ext>
            </a:extLst>
          </p:cNvPr>
          <p:cNvSpPr txBox="1"/>
          <p:nvPr/>
        </p:nvSpPr>
        <p:spPr>
          <a:xfrm>
            <a:off x="8544272" y="5398801"/>
            <a:ext cx="2925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Rotation along X-axis</a:t>
            </a:r>
          </a:p>
          <a:p>
            <a:pPr algn="ctr"/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(the beam looks squeezed)</a:t>
            </a:r>
          </a:p>
        </p:txBody>
      </p:sp>
    </p:spTree>
    <p:extLst>
      <p:ext uri="{BB962C8B-B14F-4D97-AF65-F5344CB8AC3E}">
        <p14:creationId xmlns:p14="http://schemas.microsoft.com/office/powerpoint/2010/main" val="67488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hart, calendar&#10;&#10;Description automatically generated">
            <a:extLst>
              <a:ext uri="{FF2B5EF4-FFF2-40B4-BE49-F238E27FC236}">
                <a16:creationId xmlns:a16="http://schemas.microsoft.com/office/drawing/2014/main" id="{1FDE8C67-CD01-D20C-1A2F-346F973CD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Alignment as Function of Time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D7B63-21D5-37A1-421D-07EA0276AD6D}"/>
              </a:ext>
            </a:extLst>
          </p:cNvPr>
          <p:cNvSpPr/>
          <p:nvPr/>
        </p:nvSpPr>
        <p:spPr>
          <a:xfrm>
            <a:off x="6600056" y="4077072"/>
            <a:ext cx="1152128" cy="10801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289CA7-597A-60E4-CF34-AFED7616029A}"/>
              </a:ext>
            </a:extLst>
          </p:cNvPr>
          <p:cNvSpPr txBox="1"/>
          <p:nvPr/>
        </p:nvSpPr>
        <p:spPr>
          <a:xfrm>
            <a:off x="6600056" y="4432466"/>
            <a:ext cx="114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STRIPY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E17227-4BBF-48AB-E2D3-CBB69B57030B}"/>
              </a:ext>
            </a:extLst>
          </p:cNvPr>
          <p:cNvSpPr/>
          <p:nvPr/>
        </p:nvSpPr>
        <p:spPr>
          <a:xfrm>
            <a:off x="6600056" y="5517232"/>
            <a:ext cx="1152128" cy="10801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D22B9-B39A-FDF7-FDCB-0FBDA41E35B5}"/>
              </a:ext>
            </a:extLst>
          </p:cNvPr>
          <p:cNvSpPr txBox="1"/>
          <p:nvPr/>
        </p:nvSpPr>
        <p:spPr>
          <a:xfrm>
            <a:off x="6600056" y="5872626"/>
            <a:ext cx="114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STRIPY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A24607-C44F-475E-A183-48D8FA6E50B7}"/>
              </a:ext>
            </a:extLst>
          </p:cNvPr>
          <p:cNvSpPr/>
          <p:nvPr/>
        </p:nvSpPr>
        <p:spPr>
          <a:xfrm>
            <a:off x="6600056" y="2564904"/>
            <a:ext cx="1152128" cy="10801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E127E2-208B-3BE9-3759-43215662D27A}"/>
              </a:ext>
            </a:extLst>
          </p:cNvPr>
          <p:cNvSpPr txBox="1"/>
          <p:nvPr/>
        </p:nvSpPr>
        <p:spPr>
          <a:xfrm>
            <a:off x="6600056" y="2920298"/>
            <a:ext cx="114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STRIPY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3604F1-9B0B-83E1-45C7-334E890B5A2C}"/>
              </a:ext>
            </a:extLst>
          </p:cNvPr>
          <p:cNvSpPr txBox="1"/>
          <p:nvPr/>
        </p:nvSpPr>
        <p:spPr>
          <a:xfrm>
            <a:off x="479376" y="476672"/>
            <a:ext cx="1128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When </a:t>
            </a:r>
            <a:r>
              <a:rPr lang="en-US" sz="1400" b="1" dirty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finger trigger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is applied there is almost no sensitivity for rotations along Z (𝛼) and Y (𝛾).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Some sizeable time dependence is present and should be considered.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0CC8CF-D106-A3C3-3E6B-8B449DBF192F}"/>
              </a:ext>
            </a:extLst>
          </p:cNvPr>
          <p:cNvCxnSpPr/>
          <p:nvPr/>
        </p:nvCxnSpPr>
        <p:spPr>
          <a:xfrm>
            <a:off x="1775520" y="1124744"/>
            <a:ext cx="0" cy="54726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0AF46C-2227-B310-5000-7C0AC10A08C9}"/>
              </a:ext>
            </a:extLst>
          </p:cNvPr>
          <p:cNvSpPr txBox="1"/>
          <p:nvPr/>
        </p:nvSpPr>
        <p:spPr>
          <a:xfrm>
            <a:off x="695400" y="1465039"/>
            <a:ext cx="945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Conf.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55632F-BF8C-DC27-5D78-80A292011D51}"/>
              </a:ext>
            </a:extLst>
          </p:cNvPr>
          <p:cNvSpPr txBox="1"/>
          <p:nvPr/>
        </p:nvSpPr>
        <p:spPr>
          <a:xfrm>
            <a:off x="1775520" y="1465039"/>
            <a:ext cx="864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Conf. 2</a:t>
            </a:r>
          </a:p>
        </p:txBody>
      </p:sp>
    </p:spTree>
    <p:extLst>
      <p:ext uri="{BB962C8B-B14F-4D97-AF65-F5344CB8AC3E}">
        <p14:creationId xmlns:p14="http://schemas.microsoft.com/office/powerpoint/2010/main" val="152999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diagram, histogram&#10;&#10;Description automatically generated">
            <a:extLst>
              <a:ext uri="{FF2B5EF4-FFF2-40B4-BE49-F238E27FC236}">
                <a16:creationId xmlns:a16="http://schemas.microsoft.com/office/drawing/2014/main" id="{75437F8E-20B6-7758-1F89-FF2235783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739"/>
            <a:ext cx="12192000" cy="5905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Residuals with Updated Alignment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4AC3C-6EC1-FA6A-CDE0-D131BF3DE75C}"/>
              </a:ext>
            </a:extLst>
          </p:cNvPr>
          <p:cNvSpPr txBox="1"/>
          <p:nvPr/>
        </p:nvSpPr>
        <p:spPr>
          <a:xfrm>
            <a:off x="432048" y="692696"/>
            <a:ext cx="11424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Residuals with point for for configuration 2 (runs≥184).</a:t>
            </a:r>
          </a:p>
        </p:txBody>
      </p:sp>
    </p:spTree>
    <p:extLst>
      <p:ext uri="{BB962C8B-B14F-4D97-AF65-F5344CB8AC3E}">
        <p14:creationId xmlns:p14="http://schemas.microsoft.com/office/powerpoint/2010/main" val="975968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Alignment to Beam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2BD922-4EB9-E929-CBC4-B75200794400}"/>
              </a:ext>
            </a:extLst>
          </p:cNvPr>
          <p:cNvSpPr txBox="1"/>
          <p:nvPr/>
        </p:nvSpPr>
        <p:spPr>
          <a:xfrm>
            <a:off x="1055440" y="674112"/>
            <a:ext cx="10225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We use as reference the </a:t>
            </a:r>
            <a:r>
              <a:rPr lang="en-US" sz="1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average beam position and inclination </a:t>
            </a:r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(in runs without finger trigger).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Some corrections due to movements of the SCD box has been applied.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The fitted tracks have the same reference system in all processed runs. </a:t>
            </a: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6E389CC-AC75-09A8-B76D-770688A0E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491466"/>
            <a:ext cx="5951984" cy="4817854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48D67966-E11C-E1A5-71C3-D73D4ED0C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18" y="1500338"/>
            <a:ext cx="5800866" cy="489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3342CC42-9C84-446A-E214-AF9470842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7798"/>
            <a:ext cx="12192000" cy="57402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Gain Estimation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4AC3C-6EC1-FA6A-CDE0-D131BF3DE75C}"/>
              </a:ext>
            </a:extLst>
          </p:cNvPr>
          <p:cNvSpPr txBox="1"/>
          <p:nvPr/>
        </p:nvSpPr>
        <p:spPr>
          <a:xfrm>
            <a:off x="407368" y="602685"/>
            <a:ext cx="11089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Gain is a value for each VAs factor to have similar signal signal.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The previous procedure based on the template fits is not applicable due to differences in relative abundances in on different VAs due to: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Changes in beam composition with time.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 Changes in the SCD position with respect to the beam.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F82958-0D77-6FFE-EA45-779F6C722205}"/>
              </a:ext>
            </a:extLst>
          </p:cNvPr>
          <p:cNvSpPr txBox="1"/>
          <p:nvPr/>
        </p:nvSpPr>
        <p:spPr>
          <a:xfrm>
            <a:off x="8976320" y="1988840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22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Configuration 1</a:t>
            </a:r>
          </a:p>
          <a:p>
            <a:r>
              <a:rPr lang="en-US" sz="1600" b="1" dirty="0">
                <a:solidFill>
                  <a:srgbClr val="FF080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Configuration 2</a:t>
            </a:r>
          </a:p>
          <a:p>
            <a:endParaRPr lang="en-US" sz="1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  <a:sym typeface="Wingdings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E3742C-A019-6B09-8EB3-FAB3178AE130}"/>
              </a:ext>
            </a:extLst>
          </p:cNvPr>
          <p:cNvSpPr txBox="1"/>
          <p:nvPr/>
        </p:nvSpPr>
        <p:spPr>
          <a:xfrm>
            <a:off x="4187788" y="4869160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Readout: 0&lt;η&lt;0.04 or 0.96&lt;η&lt;1</a:t>
            </a:r>
          </a:p>
        </p:txBody>
      </p:sp>
    </p:spTree>
    <p:extLst>
      <p:ext uri="{BB962C8B-B14F-4D97-AF65-F5344CB8AC3E}">
        <p14:creationId xmlns:p14="http://schemas.microsoft.com/office/powerpoint/2010/main" val="414089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istogram&#10;&#10;Description automatically generated with medium confidence">
            <a:extLst>
              <a:ext uri="{FF2B5EF4-FFF2-40B4-BE49-F238E27FC236}">
                <a16:creationId xmlns:a16="http://schemas.microsoft.com/office/drawing/2014/main" id="{64B35917-F766-2D61-5D16-199EAF136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747881"/>
            <a:ext cx="6312024" cy="6122189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0F75BD65-6A84-A168-9295-A11BA2B49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7881"/>
            <a:ext cx="6312024" cy="6122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7C62CA-E6DD-B14B-894D-2EA2769CD850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Oceanwide QLt" panose="020B0004020203020204" pitchFamily="34" charset="0"/>
              </a:rPr>
              <a:t>New Procedure for Gain Estimation</a:t>
            </a:r>
            <a:endParaRPr lang="en-IT" sz="2800" dirty="0">
              <a:solidFill>
                <a:schemeClr val="bg1"/>
              </a:solidFill>
              <a:latin typeface="Oceanwide QLt" panose="020B00040202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4AC3C-6EC1-FA6A-CDE0-D131BF3DE75C}"/>
              </a:ext>
            </a:extLst>
          </p:cNvPr>
          <p:cNvSpPr txBox="1"/>
          <p:nvPr/>
        </p:nvSpPr>
        <p:spPr>
          <a:xfrm>
            <a:off x="911424" y="673532"/>
            <a:ext cx="10585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Evaluate the peak position for each Z (from 1 to 8) and for each VA of every sensor selecting the readout region. </a:t>
            </a:r>
          </a:p>
          <a:p>
            <a:r>
              <a:rPr lang="en-US" sz="1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Compare the results with a chosen reference (POX06-VA04), and evaluate gain factors.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4B36E-79E4-4C27-A7CC-701F318E9B90}"/>
              </a:ext>
            </a:extLst>
          </p:cNvPr>
          <p:cNvSpPr txBox="1"/>
          <p:nvPr/>
        </p:nvSpPr>
        <p:spPr>
          <a:xfrm>
            <a:off x="2423592" y="144304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Readout: 0&lt;η&lt;0.04 or 0.96&lt;η&lt;1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467A49-229F-65D5-5613-8A28AEF8215A}"/>
              </a:ext>
            </a:extLst>
          </p:cNvPr>
          <p:cNvSpPr txBox="1"/>
          <p:nvPr/>
        </p:nvSpPr>
        <p:spPr>
          <a:xfrm>
            <a:off x="8400256" y="1443041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Wingdings" pitchFamily="2" charset="2"/>
              </a:rPr>
              <a:t>Readout: 0&lt;η&lt;0.04 or 0.96&lt;η&lt;1</a:t>
            </a:r>
          </a:p>
        </p:txBody>
      </p:sp>
    </p:spTree>
    <p:extLst>
      <p:ext uri="{BB962C8B-B14F-4D97-AF65-F5344CB8AC3E}">
        <p14:creationId xmlns:p14="http://schemas.microsoft.com/office/powerpoint/2010/main" val="196733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18936</TotalTime>
  <Words>1123</Words>
  <Application>Microsoft Macintosh PowerPoint</Application>
  <PresentationFormat>Widescreen</PresentationFormat>
  <Paragraphs>130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Helvetica Neue</vt:lpstr>
      <vt:lpstr>Oceanwide QLt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Oliva</dc:creator>
  <cp:lastModifiedBy>Alberto Oliva</cp:lastModifiedBy>
  <cp:revision>118</cp:revision>
  <dcterms:created xsi:type="dcterms:W3CDTF">2022-11-27T01:00:33Z</dcterms:created>
  <dcterms:modified xsi:type="dcterms:W3CDTF">2023-04-23T21:05:01Z</dcterms:modified>
</cp:coreProperties>
</file>