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91" r:id="rId3"/>
    <p:sldId id="292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DCE73-A1C7-40B6-B698-3B6B3D578CA0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A66F8-F027-4201-A363-74529EBC99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8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CD5E86-9EBB-3EAC-4945-F91D10C17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792FB9-D814-27F2-CDB8-C99137FA5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8BFCA9-4F6B-5F83-425B-891523C9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361AD7-32B9-D900-66AE-A51028E3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939088-DDC9-2E32-DC38-1640862A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21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81BA5-2BA2-67D5-12BD-7324DACB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E3F6C1-9EE1-DBBE-AC41-F149127AC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EA0931-8CC5-7D1C-5E8E-DC875280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F11B2B-CB03-8996-A069-A4C70548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B5D1AA-4DC2-CFB7-2009-31ED7CE7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20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2569F07-CF0B-577F-3255-40C7BB7CB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034CDF-7136-DC10-E515-AFB108799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33702-CCAB-1A89-23AC-C21DD052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847D6A-4248-BF52-E6F0-3AAC6FFA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88009F-4369-DF34-E63D-DEEF52F2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9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71B07-8E2F-ED25-5D1A-DCBDB8E9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315BBA-EA68-E043-ADB9-46E3C5401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429201-37B5-F5FF-629B-A471203E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7CDE2-FADF-B1E8-E71B-13CC746F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901050-DCB4-F6D7-8056-F34054AC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94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5AF6B-6351-D998-DA7E-5A045EA3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CDB8D0-005A-B8F9-4243-48EA6F051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B5A0BD-0349-811C-A452-5FFEF91C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AAD0CE-B9CB-2B2F-9353-4EABD3F7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44F86-EE17-F42A-56FF-5F9DE808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33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F0545B-829A-7352-A176-1D353C1F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6CE595-D095-7F69-2998-C8FE97293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A5E5EB-FA85-CA92-881B-9F0A5F4CA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566D9F-D802-E72A-03E6-DB2453DF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77AAC4-F93B-FD4C-284C-BF134AF5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614A33-962E-E6A3-A25B-F623AA77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2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7B8C5-09A2-5E38-9E30-9A4660A9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20B7B2-E91C-C7B8-736C-180863EE4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0F7536-579E-A2B9-5E3E-658CBFDA6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E146B2-F99E-9237-69A5-07AB59960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0B66BE-60C1-734E-51B2-1FB36F5CA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FBBF27-72C4-1BF2-9503-E103C4DB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F453ABD-ACB1-5991-5459-34BF9FB8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E17F60A-1809-E6DB-BE3E-77141AD1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92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227A9-2407-7CD9-0EB5-938B9E4C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0F9C2B-7F67-7457-0AA3-65F1E5D0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0DD03A-A470-CE56-1BF0-2044B06C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EC0FE0-EDB0-E243-4F46-711AD837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59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0437EE-1731-45C6-6F33-46040843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E0C03B-CA12-E230-D196-AA6130DA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AECBF5-0A13-B537-6631-F8FC85CA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18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BE1F-CF11-A197-A243-98B003AB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BBEC87-8345-333F-5C6A-B4B13D001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BF0E0C-55CC-871E-7E75-C7353CBE2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2AD168-CB4F-F53D-EC2D-E9519ACA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105977-E606-F6CA-3354-B99D2F4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691BE3-ADC2-BEFE-3104-090E0073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18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9623F-F0B2-799F-D8ED-BB7B08E8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7182A9-F989-508E-ADEF-9151ACA7A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D5AE66-7559-03C0-44F7-9B0588089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F74DB6-8448-C58A-37FB-5DD6A96D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5AFAE6-6B07-7C7A-55BF-FD2C822F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0C495-83D6-4374-AD38-12BEBDCB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50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048F49-825A-A557-7F0D-D49E5626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AE3FF5-FB28-5E35-CFBA-3BF33EEEF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D2F786-5F27-AD64-F0F5-2FA2BC989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C34A-02E3-4A80-AFFE-73180499024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DCEF42-9D4F-C522-69E4-EED4818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E411F0-0E59-F06D-55DF-AF277218E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883-70B4-436B-88F0-069B0F29E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2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3782" y="2384817"/>
            <a:ext cx="9864436" cy="16557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IHEP </a:t>
            </a:r>
            <a:r>
              <a:rPr lang="en-US" altLang="zh-CN" sz="6000" dirty="0"/>
              <a:t>SCD Charge reconstruction</a:t>
            </a:r>
            <a:br>
              <a:rPr lang="en-US" altLang="zh-CN" sz="6000" dirty="0"/>
            </a:br>
            <a:endParaRPr lang="zh-CN" altLang="en-US" dirty="0"/>
          </a:p>
        </p:txBody>
      </p:sp>
      <p:sp>
        <p:nvSpPr>
          <p:cNvPr id="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6254" y="78462"/>
            <a:ext cx="118594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/>
              <a:t>Previous data processing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The charge resolution is relatively large in section0, section1 and section2 of 60um, with the rest of the area being relatively uniform</a:t>
            </a:r>
            <a:r>
              <a:rPr lang="en-US" altLang="zh-CN" sz="2400" dirty="0"/>
              <a:t>.</a:t>
            </a:r>
            <a:r>
              <a:rPr lang="zh-CN" altLang="en-US" sz="2400" dirty="0"/>
              <a:t>（</a:t>
            </a:r>
            <a:r>
              <a:rPr lang="en-US" altLang="zh-CN" sz="2400" dirty="0"/>
              <a:t>The different sections represent the different capacitors connected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9354F77-074E-57C7-8C40-AAEE0FF03124}"/>
              </a:ext>
            </a:extLst>
          </p:cNvPr>
          <p:cNvGrpSpPr/>
          <p:nvPr/>
        </p:nvGrpSpPr>
        <p:grpSpPr>
          <a:xfrm>
            <a:off x="2723663" y="2618460"/>
            <a:ext cx="7354529" cy="4056977"/>
            <a:chOff x="1042218" y="1960490"/>
            <a:chExt cx="7354529" cy="4056977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9966D783-2813-4CD1-1B2D-460F49EB2862}"/>
                </a:ext>
              </a:extLst>
            </p:cNvPr>
            <p:cNvSpPr/>
            <p:nvPr/>
          </p:nvSpPr>
          <p:spPr>
            <a:xfrm>
              <a:off x="1042218" y="1960490"/>
              <a:ext cx="7354529" cy="405697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E254B13-8846-3B43-E33F-07311AB846F4}"/>
                </a:ext>
              </a:extLst>
            </p:cNvPr>
            <p:cNvSpPr/>
            <p:nvPr/>
          </p:nvSpPr>
          <p:spPr>
            <a:xfrm>
              <a:off x="1631154" y="3067730"/>
              <a:ext cx="2408902" cy="2220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C36E1F7-A088-7D88-D2C4-E5C26DDA594D}"/>
                </a:ext>
              </a:extLst>
            </p:cNvPr>
            <p:cNvSpPr/>
            <p:nvPr/>
          </p:nvSpPr>
          <p:spPr>
            <a:xfrm>
              <a:off x="4040051" y="3067730"/>
              <a:ext cx="2408901" cy="22206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4B1BF6C-940B-601E-BE64-CA603F806CD0}"/>
                </a:ext>
              </a:extLst>
            </p:cNvPr>
            <p:cNvSpPr txBox="1"/>
            <p:nvPr/>
          </p:nvSpPr>
          <p:spPr>
            <a:xfrm>
              <a:off x="2658953" y="5445086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7030A0"/>
                  </a:solidFill>
                </a:rPr>
                <a:t>60um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064E9E7-454C-EA03-B638-622391265358}"/>
                </a:ext>
              </a:extLst>
            </p:cNvPr>
            <p:cNvSpPr txBox="1"/>
            <p:nvPr/>
          </p:nvSpPr>
          <p:spPr>
            <a:xfrm>
              <a:off x="4727701" y="5445086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7030A0"/>
                  </a:solidFill>
                </a:rPr>
                <a:t>25um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E11D93D-0265-8ABE-E894-4253A86AE0DD}"/>
                </a:ext>
              </a:extLst>
            </p:cNvPr>
            <p:cNvGrpSpPr/>
            <p:nvPr/>
          </p:nvGrpSpPr>
          <p:grpSpPr>
            <a:xfrm>
              <a:off x="2111670" y="2089863"/>
              <a:ext cx="360000" cy="957943"/>
              <a:chOff x="1567836" y="1224157"/>
              <a:chExt cx="360000" cy="957943"/>
            </a:xfrm>
          </p:grpSpPr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A4DC97D5-6EEB-3769-6F33-8FD7619CFC69}"/>
                  </a:ext>
                </a:extLst>
              </p:cNvPr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6CC381D6-0E50-3B01-7DE5-C9544BB0C5BB}"/>
                  </a:ext>
                </a:extLst>
              </p:cNvPr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85" name="矩形 84">
                  <a:extLst>
                    <a:ext uri="{FF2B5EF4-FFF2-40B4-BE49-F238E27FC236}">
                      <a16:creationId xmlns:a16="http://schemas.microsoft.com/office/drawing/2014/main" id="{F4DF396B-7D95-36E7-4DA3-3CBB7D138FE7}"/>
                    </a:ext>
                  </a:extLst>
                </p:cNvPr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5D07E878-9F16-CBC6-D786-A97456A8A95A}"/>
                    </a:ext>
                  </a:extLst>
                </p:cNvPr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id="{322959AA-EF16-A249-69F9-7D7C3B065785}"/>
                    </a:ext>
                  </a:extLst>
                </p:cNvPr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等腰三角形 83">
                <a:extLst>
                  <a:ext uri="{FF2B5EF4-FFF2-40B4-BE49-F238E27FC236}">
                    <a16:creationId xmlns:a16="http://schemas.microsoft.com/office/drawing/2014/main" id="{AD3FFD7D-A6E0-FA83-0A3A-E25DDCDDF9FA}"/>
                  </a:ext>
                </a:extLst>
              </p:cNvPr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1E67F2B-F0ED-18C3-13E5-4EA0C8046D2D}"/>
                </a:ext>
              </a:extLst>
            </p:cNvPr>
            <p:cNvGrpSpPr/>
            <p:nvPr/>
          </p:nvGrpSpPr>
          <p:grpSpPr>
            <a:xfrm>
              <a:off x="2551376" y="2089863"/>
              <a:ext cx="360000" cy="957943"/>
              <a:chOff x="1567836" y="1224157"/>
              <a:chExt cx="360000" cy="957943"/>
            </a:xfrm>
          </p:grpSpPr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9CA22D6A-111C-D237-390F-08B607307F2F}"/>
                  </a:ext>
                </a:extLst>
              </p:cNvPr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540F6599-49AF-6D76-B8ED-30FB4BD75F0A}"/>
                  </a:ext>
                </a:extLst>
              </p:cNvPr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79" name="矩形 78">
                  <a:extLst>
                    <a:ext uri="{FF2B5EF4-FFF2-40B4-BE49-F238E27FC236}">
                      <a16:creationId xmlns:a16="http://schemas.microsoft.com/office/drawing/2014/main" id="{EAF480ED-4017-FEC3-F7A8-15DB8735C9F7}"/>
                    </a:ext>
                  </a:extLst>
                </p:cNvPr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BD15B8BF-9DB3-5CBF-D4AD-B3A95C3BAC64}"/>
                    </a:ext>
                  </a:extLst>
                </p:cNvPr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12F74973-E702-124D-D9C4-2494C44AACCD}"/>
                    </a:ext>
                  </a:extLst>
                </p:cNvPr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等腰三角形 77">
                <a:extLst>
                  <a:ext uri="{FF2B5EF4-FFF2-40B4-BE49-F238E27FC236}">
                    <a16:creationId xmlns:a16="http://schemas.microsoft.com/office/drawing/2014/main" id="{FB656F27-1B1E-A1F8-5C62-647CA131EBE6}"/>
                  </a:ext>
                </a:extLst>
              </p:cNvPr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7323B16-FFED-93DE-D1D9-899F894084E6}"/>
                </a:ext>
              </a:extLst>
            </p:cNvPr>
            <p:cNvGrpSpPr/>
            <p:nvPr/>
          </p:nvGrpSpPr>
          <p:grpSpPr>
            <a:xfrm>
              <a:off x="3021306" y="2089863"/>
              <a:ext cx="360000" cy="957943"/>
              <a:chOff x="1567836" y="1224157"/>
              <a:chExt cx="360000" cy="957943"/>
            </a:xfrm>
          </p:grpSpPr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1D2DB7E2-704B-45D9-C0AD-BBAF6E414840}"/>
                  </a:ext>
                </a:extLst>
              </p:cNvPr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6BA15945-0390-0B0D-5CF5-C14BAEFB58EC}"/>
                  </a:ext>
                </a:extLst>
              </p:cNvPr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569822B7-9635-A062-2A19-A8C8C432513C}"/>
                    </a:ext>
                  </a:extLst>
                </p:cNvPr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EA2EC164-4081-D1A0-5FBD-E4A6E28F80B6}"/>
                    </a:ext>
                  </a:extLst>
                </p:cNvPr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F979FEF2-77C5-1671-6048-5834E34C7C48}"/>
                    </a:ext>
                  </a:extLst>
                </p:cNvPr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等腰三角形 71">
                <a:extLst>
                  <a:ext uri="{FF2B5EF4-FFF2-40B4-BE49-F238E27FC236}">
                    <a16:creationId xmlns:a16="http://schemas.microsoft.com/office/drawing/2014/main" id="{05E274C1-9798-0B5C-7B33-F766B6F3E657}"/>
                  </a:ext>
                </a:extLst>
              </p:cNvPr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01BB60C-C26A-2663-A74B-425129FF7371}"/>
                </a:ext>
              </a:extLst>
            </p:cNvPr>
            <p:cNvGrpSpPr/>
            <p:nvPr/>
          </p:nvGrpSpPr>
          <p:grpSpPr>
            <a:xfrm>
              <a:off x="3462682" y="2089863"/>
              <a:ext cx="360000" cy="957943"/>
              <a:chOff x="1567836" y="1224157"/>
              <a:chExt cx="360000" cy="957943"/>
            </a:xfrm>
          </p:grpSpPr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0D649999-7F0B-D85B-9ACB-A949454C827C}"/>
                  </a:ext>
                </a:extLst>
              </p:cNvPr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0F5D1656-BED7-47A8-D0D1-C1FF43D16757}"/>
                  </a:ext>
                </a:extLst>
              </p:cNvPr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96635E84-CDE3-1124-5FE5-610FDA192E5E}"/>
                    </a:ext>
                  </a:extLst>
                </p:cNvPr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0D88D395-0ED5-620A-89CD-E0E2F2D1C2EC}"/>
                    </a:ext>
                  </a:extLst>
                </p:cNvPr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41E6215F-91E2-23D5-D055-085B3206BFDD}"/>
                    </a:ext>
                  </a:extLst>
                </p:cNvPr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等腰三角形 65">
                <a:extLst>
                  <a:ext uri="{FF2B5EF4-FFF2-40B4-BE49-F238E27FC236}">
                    <a16:creationId xmlns:a16="http://schemas.microsoft.com/office/drawing/2014/main" id="{CDD21732-8910-01E5-9EBA-17257373CD64}"/>
                  </a:ext>
                </a:extLst>
              </p:cNvPr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4C48ECA-DAC1-F3F3-3014-41FC01FA956E}"/>
                </a:ext>
              </a:extLst>
            </p:cNvPr>
            <p:cNvGrpSpPr/>
            <p:nvPr/>
          </p:nvGrpSpPr>
          <p:grpSpPr>
            <a:xfrm>
              <a:off x="4239049" y="2089863"/>
              <a:ext cx="360000" cy="957943"/>
              <a:chOff x="1567836" y="1224157"/>
              <a:chExt cx="360000" cy="957943"/>
            </a:xfrm>
          </p:grpSpPr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E63BAE89-0C84-7E2F-D43C-D6655112D1EF}"/>
                  </a:ext>
                </a:extLst>
              </p:cNvPr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AEDB0BBF-3736-1AAB-B0FE-B15F5C3DAFA0}"/>
                  </a:ext>
                </a:extLst>
              </p:cNvPr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56C52CAB-41D2-189A-A940-4C6882F38A3F}"/>
                    </a:ext>
                  </a:extLst>
                </p:cNvPr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FDC4C78B-7B49-18C0-9F4F-C7B9C2EAD8DC}"/>
                    </a:ext>
                  </a:extLst>
                </p:cNvPr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F1008295-3EAD-DFFF-21E0-99E8E5581366}"/>
                    </a:ext>
                  </a:extLst>
                </p:cNvPr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等腰三角形 59">
                <a:extLst>
                  <a:ext uri="{FF2B5EF4-FFF2-40B4-BE49-F238E27FC236}">
                    <a16:creationId xmlns:a16="http://schemas.microsoft.com/office/drawing/2014/main" id="{42C44ECC-4A84-87EB-86E7-673DA67F9480}"/>
                  </a:ext>
                </a:extLst>
              </p:cNvPr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0F8DAAB-1FB8-4F4D-432D-3E9675CE1D12}"/>
                </a:ext>
              </a:extLst>
            </p:cNvPr>
            <p:cNvGrpSpPr/>
            <p:nvPr/>
          </p:nvGrpSpPr>
          <p:grpSpPr>
            <a:xfrm>
              <a:off x="4678755" y="2089863"/>
              <a:ext cx="360000" cy="957943"/>
              <a:chOff x="1567836" y="1224157"/>
              <a:chExt cx="360000" cy="957943"/>
            </a:xfrm>
          </p:grpSpPr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94A09FF9-C47A-37B5-4013-471F279496FE}"/>
                  </a:ext>
                </a:extLst>
              </p:cNvPr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08FC05CF-9951-0DC0-542F-4413AE6A6E00}"/>
                  </a:ext>
                </a:extLst>
              </p:cNvPr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00D11C53-5E1F-A7C5-3903-02772643D9D5}"/>
                    </a:ext>
                  </a:extLst>
                </p:cNvPr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2C770674-B30F-80F1-5DCE-297801C03A5E}"/>
                    </a:ext>
                  </a:extLst>
                </p:cNvPr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F937C276-DE96-0827-2370-1685F0E80292}"/>
                    </a:ext>
                  </a:extLst>
                </p:cNvPr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等腰三角形 53">
                <a:extLst>
                  <a:ext uri="{FF2B5EF4-FFF2-40B4-BE49-F238E27FC236}">
                    <a16:creationId xmlns:a16="http://schemas.microsoft.com/office/drawing/2014/main" id="{B89B7604-B146-EB8C-73EF-690056E4CDA4}"/>
                  </a:ext>
                </a:extLst>
              </p:cNvPr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9CD5200-AFEE-FB68-78B1-7F025DE4FD1A}"/>
                </a:ext>
              </a:extLst>
            </p:cNvPr>
            <p:cNvGrpSpPr/>
            <p:nvPr/>
          </p:nvGrpSpPr>
          <p:grpSpPr>
            <a:xfrm>
              <a:off x="5148685" y="2089863"/>
              <a:ext cx="360000" cy="957943"/>
              <a:chOff x="1567836" y="1224157"/>
              <a:chExt cx="360000" cy="957943"/>
            </a:xfrm>
          </p:grpSpPr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3A99D2D4-8A6A-B3F2-B109-AFF0F00D8E5B}"/>
                  </a:ext>
                </a:extLst>
              </p:cNvPr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5E48715F-AD55-F343-C3D4-581119697A82}"/>
                  </a:ext>
                </a:extLst>
              </p:cNvPr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0B51D4C3-C8B0-3E40-74D3-8DC0E015E5A2}"/>
                    </a:ext>
                  </a:extLst>
                </p:cNvPr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D0470783-2AC7-97D0-F42F-E6F9E8D40A2D}"/>
                    </a:ext>
                  </a:extLst>
                </p:cNvPr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AF0991B9-EA36-3448-1523-4D407AFBC617}"/>
                    </a:ext>
                  </a:extLst>
                </p:cNvPr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D955AEEC-8B00-0B3B-D6E6-0556585E3431}"/>
                  </a:ext>
                </a:extLst>
              </p:cNvPr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ADDE5E43-1D6A-3F8B-621A-59F99D9388CD}"/>
                </a:ext>
              </a:extLst>
            </p:cNvPr>
            <p:cNvGrpSpPr/>
            <p:nvPr/>
          </p:nvGrpSpPr>
          <p:grpSpPr>
            <a:xfrm>
              <a:off x="5590061" y="2089863"/>
              <a:ext cx="360000" cy="957943"/>
              <a:chOff x="1567836" y="1224157"/>
              <a:chExt cx="360000" cy="957943"/>
            </a:xfrm>
          </p:grpSpPr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25EBEF45-8FFD-A39C-D2A8-1DAAE56CC2E1}"/>
                  </a:ext>
                </a:extLst>
              </p:cNvPr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6B092AA3-6ADB-D685-2915-9327AD7BF9EA}"/>
                  </a:ext>
                </a:extLst>
              </p:cNvPr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C7C0FE79-2CA2-250C-71BE-8B21B8102713}"/>
                    </a:ext>
                  </a:extLst>
                </p:cNvPr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44" name="直接连接符 43">
                  <a:extLst>
                    <a:ext uri="{FF2B5EF4-FFF2-40B4-BE49-F238E27FC236}">
                      <a16:creationId xmlns:a16="http://schemas.microsoft.com/office/drawing/2014/main" id="{4E306699-DFC0-FCC9-2292-9FCBB0462B03}"/>
                    </a:ext>
                  </a:extLst>
                </p:cNvPr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9CDBB4E1-555F-A95D-ACAB-BA8B0A376676}"/>
                    </a:ext>
                  </a:extLst>
                </p:cNvPr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等腰三角形 41">
                <a:extLst>
                  <a:ext uri="{FF2B5EF4-FFF2-40B4-BE49-F238E27FC236}">
                    <a16:creationId xmlns:a16="http://schemas.microsoft.com/office/drawing/2014/main" id="{A2DBCCE4-BDFD-49F6-83B7-B83CA8921284}"/>
                  </a:ext>
                </a:extLst>
              </p:cNvPr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1178D92-F4D7-1D73-0C1C-1217B19A4EE3}"/>
                </a:ext>
              </a:extLst>
            </p:cNvPr>
            <p:cNvCxnSpPr>
              <a:endCxn id="20" idx="3"/>
            </p:cNvCxnSpPr>
            <p:nvPr/>
          </p:nvCxnSpPr>
          <p:spPr>
            <a:xfrm flipV="1">
              <a:off x="1896623" y="2310927"/>
              <a:ext cx="7332" cy="7568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86D859E9-7941-A72A-12AC-7D0D3110DEDD}"/>
                </a:ext>
              </a:extLst>
            </p:cNvPr>
            <p:cNvSpPr/>
            <p:nvPr/>
          </p:nvSpPr>
          <p:spPr>
            <a:xfrm>
              <a:off x="1775944" y="2108765"/>
              <a:ext cx="256021" cy="2021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A657B5F-A97D-639D-1195-811F9D839566}"/>
                </a:ext>
              </a:extLst>
            </p:cNvPr>
            <p:cNvCxnSpPr>
              <a:endCxn id="22" idx="3"/>
            </p:cNvCxnSpPr>
            <p:nvPr/>
          </p:nvCxnSpPr>
          <p:spPr>
            <a:xfrm flipV="1">
              <a:off x="6210707" y="2301502"/>
              <a:ext cx="0" cy="7463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C624943A-3731-568C-B717-2AB58BECEF74}"/>
                </a:ext>
              </a:extLst>
            </p:cNvPr>
            <p:cNvSpPr/>
            <p:nvPr/>
          </p:nvSpPr>
          <p:spPr>
            <a:xfrm>
              <a:off x="6082696" y="2099340"/>
              <a:ext cx="256021" cy="2021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3D7D979-50D9-B903-14EB-1497908917AE}"/>
                </a:ext>
              </a:extLst>
            </p:cNvPr>
            <p:cNvSpPr txBox="1"/>
            <p:nvPr/>
          </p:nvSpPr>
          <p:spPr>
            <a:xfrm>
              <a:off x="6167500" y="2390476"/>
              <a:ext cx="813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0ohm</a:t>
              </a:r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FEBA56A-3A5A-0686-427A-B695A32A61A4}"/>
                </a:ext>
              </a:extLst>
            </p:cNvPr>
            <p:cNvSpPr txBox="1"/>
            <p:nvPr/>
          </p:nvSpPr>
          <p:spPr>
            <a:xfrm>
              <a:off x="1208118" y="2387279"/>
              <a:ext cx="813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0ohm</a:t>
              </a:r>
              <a:endParaRPr lang="zh-CN" altLang="en-US" dirty="0"/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77A7B27-62C5-A8CA-DBE4-A977657D6093}"/>
                </a:ext>
              </a:extLst>
            </p:cNvPr>
            <p:cNvGrpSpPr/>
            <p:nvPr/>
          </p:nvGrpSpPr>
          <p:grpSpPr>
            <a:xfrm>
              <a:off x="6779260" y="3322868"/>
              <a:ext cx="1376086" cy="1356851"/>
              <a:chOff x="9800303" y="2241755"/>
              <a:chExt cx="1376086" cy="1356851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0EB087A-9AD4-1141-C995-38605BF0A62C}"/>
                  </a:ext>
                </a:extLst>
              </p:cNvPr>
              <p:cNvSpPr txBox="1"/>
              <p:nvPr/>
            </p:nvSpPr>
            <p:spPr>
              <a:xfrm>
                <a:off x="10269723" y="2309880"/>
                <a:ext cx="9066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68 pf</a:t>
                </a:r>
              </a:p>
              <a:p>
                <a:r>
                  <a:rPr lang="en-US" altLang="zh-CN" dirty="0"/>
                  <a:t>47 pf</a:t>
                </a:r>
              </a:p>
              <a:p>
                <a:r>
                  <a:rPr lang="en-US" altLang="zh-CN" dirty="0"/>
                  <a:t>20 pf</a:t>
                </a:r>
              </a:p>
              <a:p>
                <a:r>
                  <a:rPr lang="en-US" altLang="zh-CN" dirty="0"/>
                  <a:t>100 pf</a:t>
                </a:r>
                <a:endParaRPr lang="zh-CN" altLang="en-US" dirty="0"/>
              </a:p>
            </p:txBody>
          </p: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19D7EEBA-AD7D-DE75-0351-3B903A55380B}"/>
                  </a:ext>
                </a:extLst>
              </p:cNvPr>
              <p:cNvCxnSpPr/>
              <p:nvPr/>
            </p:nvCxnSpPr>
            <p:spPr>
              <a:xfrm>
                <a:off x="9909657" y="2516750"/>
                <a:ext cx="360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A8E0D0F-4681-D13B-A044-52C74C732675}"/>
                  </a:ext>
                </a:extLst>
              </p:cNvPr>
              <p:cNvCxnSpPr/>
              <p:nvPr/>
            </p:nvCxnSpPr>
            <p:spPr>
              <a:xfrm>
                <a:off x="9909657" y="2772389"/>
                <a:ext cx="36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3E428F7B-F976-22F0-464C-AEF22AFCBE76}"/>
                  </a:ext>
                </a:extLst>
              </p:cNvPr>
              <p:cNvCxnSpPr/>
              <p:nvPr/>
            </p:nvCxnSpPr>
            <p:spPr>
              <a:xfrm>
                <a:off x="9909657" y="3050150"/>
                <a:ext cx="360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3C6FCD9D-6FDD-9F9E-3580-08AE6A6BB2C7}"/>
                  </a:ext>
                </a:extLst>
              </p:cNvPr>
              <p:cNvCxnSpPr/>
              <p:nvPr/>
            </p:nvCxnSpPr>
            <p:spPr>
              <a:xfrm>
                <a:off x="9909657" y="3335285"/>
                <a:ext cx="36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8E94E6FE-FDD0-718A-00BA-C5C1CFBA6C74}"/>
                  </a:ext>
                </a:extLst>
              </p:cNvPr>
              <p:cNvSpPr/>
              <p:nvPr/>
            </p:nvSpPr>
            <p:spPr>
              <a:xfrm>
                <a:off x="9800303" y="2241755"/>
                <a:ext cx="1376085" cy="1356851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A256387-5A5F-2C91-39CD-1E146E413D83}"/>
                </a:ext>
              </a:extLst>
            </p:cNvPr>
            <p:cNvCxnSpPr/>
            <p:nvPr/>
          </p:nvCxnSpPr>
          <p:spPr>
            <a:xfrm>
              <a:off x="2111670" y="3047806"/>
              <a:ext cx="0" cy="2240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442BCFA-568C-5B80-18E3-23C88759A1E1}"/>
                </a:ext>
              </a:extLst>
            </p:cNvPr>
            <p:cNvCxnSpPr/>
            <p:nvPr/>
          </p:nvCxnSpPr>
          <p:spPr>
            <a:xfrm>
              <a:off x="2551376" y="3067730"/>
              <a:ext cx="0" cy="2220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CAD56AC7-0223-25E5-D325-D78E5E0929BF}"/>
                </a:ext>
              </a:extLst>
            </p:cNvPr>
            <p:cNvCxnSpPr/>
            <p:nvPr/>
          </p:nvCxnSpPr>
          <p:spPr>
            <a:xfrm>
              <a:off x="3021306" y="3047806"/>
              <a:ext cx="0" cy="2240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74340D57-578F-C687-BE62-589E9F9F893A}"/>
                </a:ext>
              </a:extLst>
            </p:cNvPr>
            <p:cNvCxnSpPr/>
            <p:nvPr/>
          </p:nvCxnSpPr>
          <p:spPr>
            <a:xfrm>
              <a:off x="3542933" y="3067730"/>
              <a:ext cx="22746" cy="2220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A8DBECB-53D5-FC4D-4B85-0B6B902E84E1}"/>
                </a:ext>
              </a:extLst>
            </p:cNvPr>
            <p:cNvCxnSpPr/>
            <p:nvPr/>
          </p:nvCxnSpPr>
          <p:spPr>
            <a:xfrm>
              <a:off x="4547063" y="3067730"/>
              <a:ext cx="0" cy="2220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4B315EF3-C7C3-4E39-211D-6CFF084DAB93}"/>
                </a:ext>
              </a:extLst>
            </p:cNvPr>
            <p:cNvCxnSpPr/>
            <p:nvPr/>
          </p:nvCxnSpPr>
          <p:spPr>
            <a:xfrm>
              <a:off x="5023057" y="3067730"/>
              <a:ext cx="0" cy="2220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D68D8CCF-FD5A-4CF1-F93A-A55D19321F56}"/>
                </a:ext>
              </a:extLst>
            </p:cNvPr>
            <p:cNvCxnSpPr/>
            <p:nvPr/>
          </p:nvCxnSpPr>
          <p:spPr>
            <a:xfrm>
              <a:off x="5508684" y="3067730"/>
              <a:ext cx="0" cy="2220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BAA1741-1139-153C-F8D9-29CAB47A6B01}"/>
                </a:ext>
              </a:extLst>
            </p:cNvPr>
            <p:cNvCxnSpPr/>
            <p:nvPr/>
          </p:nvCxnSpPr>
          <p:spPr>
            <a:xfrm>
              <a:off x="5950061" y="3047806"/>
              <a:ext cx="0" cy="2240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7B0A0D-AFFF-AAA2-E9F2-C40E0A4F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" y="864374"/>
            <a:ext cx="4057344" cy="2797504"/>
          </a:xfrm>
          <a:prstGeom prst="rect">
            <a:avLst/>
          </a:prstGeom>
        </p:spPr>
      </p:pic>
      <p:sp>
        <p:nvSpPr>
          <p:cNvPr id="4" name="灯片编号占位符 11">
            <a:extLst>
              <a:ext uri="{FF2B5EF4-FFF2-40B4-BE49-F238E27FC236}">
                <a16:creationId xmlns:a16="http://schemas.microsoft.com/office/drawing/2014/main" id="{3FFEFE7C-96FC-1F89-4E7D-B38BCE1B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F0723B-8E89-BC07-476F-947976E1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08" y="850666"/>
            <a:ext cx="4017769" cy="28114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0E0552-4E58-563A-61D3-0A7250A09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046" y="800597"/>
            <a:ext cx="4130954" cy="28799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5C27D8-F3BB-0D0C-12F8-DE3262038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9" y="3707979"/>
            <a:ext cx="4017769" cy="28121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A886F99-7126-B41B-2F09-5A3835A4A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574" y="3707979"/>
            <a:ext cx="3968338" cy="28177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C0348F-3B95-68E7-FA49-7A0B30C56F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354" y="3684227"/>
            <a:ext cx="4096280" cy="290895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3892F99-6B01-7E92-19B4-31928E7DB113}"/>
              </a:ext>
            </a:extLst>
          </p:cNvPr>
          <p:cNvSpPr txBox="1"/>
          <p:nvPr/>
        </p:nvSpPr>
        <p:spPr>
          <a:xfrm>
            <a:off x="9519" y="9143"/>
            <a:ext cx="6127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Charge reconstruction</a:t>
            </a:r>
            <a:endParaRPr lang="zh-CN" altLang="en-US" sz="36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EA099A-18E2-548C-D7F1-C2C5EED38DB4}"/>
              </a:ext>
            </a:extLst>
          </p:cNvPr>
          <p:cNvSpPr txBox="1"/>
          <p:nvPr/>
        </p:nvSpPr>
        <p:spPr>
          <a:xfrm>
            <a:off x="6986812" y="2982461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FEC6AA-5DEF-CA63-D775-5227880C1810}"/>
              </a:ext>
            </a:extLst>
          </p:cNvPr>
          <p:cNvSpPr txBox="1"/>
          <p:nvPr/>
        </p:nvSpPr>
        <p:spPr>
          <a:xfrm>
            <a:off x="11259787" y="2994062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96377A1-8F82-7877-8B95-174B3F87419A}"/>
              </a:ext>
            </a:extLst>
          </p:cNvPr>
          <p:cNvSpPr txBox="1"/>
          <p:nvPr/>
        </p:nvSpPr>
        <p:spPr>
          <a:xfrm>
            <a:off x="415636" y="3916879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419E12D-6002-387D-72D2-AAC36ECB7F59}"/>
              </a:ext>
            </a:extLst>
          </p:cNvPr>
          <p:cNvSpPr txBox="1"/>
          <p:nvPr/>
        </p:nvSpPr>
        <p:spPr>
          <a:xfrm>
            <a:off x="4466342" y="3905003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9024E69-B198-9BBC-38D8-4948AA2B15B8}"/>
              </a:ext>
            </a:extLst>
          </p:cNvPr>
          <p:cNvSpPr txBox="1"/>
          <p:nvPr/>
        </p:nvSpPr>
        <p:spPr>
          <a:xfrm>
            <a:off x="8517048" y="3881250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39AC8E9-AE9F-80E5-9863-8D4B0FC97225}"/>
              </a:ext>
            </a:extLst>
          </p:cNvPr>
          <p:cNvSpPr txBox="1"/>
          <p:nvPr/>
        </p:nvSpPr>
        <p:spPr>
          <a:xfrm rot="20632735">
            <a:off x="2152814" y="3010006"/>
            <a:ext cx="187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reading strips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16B61B7-2CC0-03F0-3303-5A1EF268F3DD}"/>
              </a:ext>
            </a:extLst>
          </p:cNvPr>
          <p:cNvSpPr txBox="1"/>
          <p:nvPr/>
        </p:nvSpPr>
        <p:spPr>
          <a:xfrm rot="18140066">
            <a:off x="86166" y="1602386"/>
            <a:ext cx="187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floating strips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DB9843-79D3-65A0-F54C-D16ABD484D6A}"/>
              </a:ext>
            </a:extLst>
          </p:cNvPr>
          <p:cNvSpPr txBox="1"/>
          <p:nvPr/>
        </p:nvSpPr>
        <p:spPr>
          <a:xfrm>
            <a:off x="3267838" y="3033917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0579120-E4ED-CD79-D31E-1F7480C7307C}"/>
              </a:ext>
            </a:extLst>
          </p:cNvPr>
          <p:cNvSpPr txBox="1"/>
          <p:nvPr/>
        </p:nvSpPr>
        <p:spPr>
          <a:xfrm>
            <a:off x="4892061" y="412855"/>
            <a:ext cx="619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Association of the two largest channels</a:t>
            </a:r>
          </a:p>
        </p:txBody>
      </p:sp>
    </p:spTree>
    <p:extLst>
      <p:ext uri="{BB962C8B-B14F-4D97-AF65-F5344CB8AC3E}">
        <p14:creationId xmlns:p14="http://schemas.microsoft.com/office/powerpoint/2010/main" val="38055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1">
            <a:extLst>
              <a:ext uri="{FF2B5EF4-FFF2-40B4-BE49-F238E27FC236}">
                <a16:creationId xmlns:a16="http://schemas.microsoft.com/office/drawing/2014/main" id="{5EE9A66B-5075-5385-A3F3-A23D00B4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EDF546-0A37-7661-72B9-A2C2209FD786}"/>
              </a:ext>
            </a:extLst>
          </p:cNvPr>
          <p:cNvSpPr txBox="1"/>
          <p:nvPr/>
        </p:nvSpPr>
        <p:spPr>
          <a:xfrm>
            <a:off x="9519" y="9143"/>
            <a:ext cx="6127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Charge reconstruction</a:t>
            </a:r>
            <a:endParaRPr lang="zh-CN" altLang="en-US" sz="36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74F47E3-F64A-8F36-2594-D27ACCF65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84" y="655474"/>
            <a:ext cx="8692737" cy="587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6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11">
            <a:extLst>
              <a:ext uri="{FF2B5EF4-FFF2-40B4-BE49-F238E27FC236}">
                <a16:creationId xmlns:a16="http://schemas.microsoft.com/office/drawing/2014/main" id="{BD022FE8-A9C6-9260-B1EC-AA3A087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D817E6-C545-7F0E-BD50-E917F9E49B29}"/>
              </a:ext>
            </a:extLst>
          </p:cNvPr>
          <p:cNvSpPr txBox="1"/>
          <p:nvPr/>
        </p:nvSpPr>
        <p:spPr>
          <a:xfrm>
            <a:off x="9519" y="9143"/>
            <a:ext cx="6127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Charge reconstruction</a:t>
            </a:r>
            <a:endParaRPr lang="zh-CN" altLang="en-US" sz="36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1EE91E-1C5F-BB60-A140-BCC9EE240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566044"/>
            <a:ext cx="8670559" cy="61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8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0DFD5D5-18C4-56DA-05D5-8A1F655A155B}"/>
              </a:ext>
            </a:extLst>
          </p:cNvPr>
          <p:cNvSpPr txBox="1"/>
          <p:nvPr/>
        </p:nvSpPr>
        <p:spPr>
          <a:xfrm>
            <a:off x="-54924" y="-34418"/>
            <a:ext cx="7371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/>
              <a:t>Charge reconstruction</a:t>
            </a:r>
            <a:endParaRPr lang="zh-CN" altLang="en-US" sz="4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82472B-04E1-E4E5-0D3E-C971BE1D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" y="1531917"/>
            <a:ext cx="5897460" cy="40613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DC0CB4-244A-EBAD-1D90-7AC291F54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5979"/>
            <a:ext cx="5928732" cy="406135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1749239-A5C3-D6E7-D473-E69BA3F3CE62}"/>
              </a:ext>
            </a:extLst>
          </p:cNvPr>
          <p:cNvSpPr txBox="1"/>
          <p:nvPr/>
        </p:nvSpPr>
        <p:spPr>
          <a:xfrm>
            <a:off x="102425" y="735023"/>
            <a:ext cx="6255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Results of charge reconstruction in different sections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8B12E90-5753-890D-6951-7B440CB0FF2E}"/>
              </a:ext>
            </a:extLst>
          </p:cNvPr>
          <p:cNvSpPr txBox="1"/>
          <p:nvPr/>
        </p:nvSpPr>
        <p:spPr>
          <a:xfrm>
            <a:off x="2856015" y="4316681"/>
            <a:ext cx="290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ETA method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B157A5-64A2-21F2-4377-B4B3518CFA1F}"/>
              </a:ext>
            </a:extLst>
          </p:cNvPr>
          <p:cNvSpPr txBox="1"/>
          <p:nvPr/>
        </p:nvSpPr>
        <p:spPr>
          <a:xfrm>
            <a:off x="8753475" y="4316680"/>
            <a:ext cx="290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new method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2638AF8D-CAFF-7562-7A6E-C72B2268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19B3FC-4F24-43C1-A385-B1B3805687E2}"/>
              </a:ext>
            </a:extLst>
          </p:cNvPr>
          <p:cNvSpPr txBox="1"/>
          <p:nvPr/>
        </p:nvSpPr>
        <p:spPr>
          <a:xfrm>
            <a:off x="308758" y="5728450"/>
            <a:ext cx="11792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Conclusion：</a:t>
            </a:r>
            <a:r>
              <a:rPr lang="en-US" altLang="zh-CN" sz="2400" dirty="0"/>
              <a:t>New method provides better charge resolution than ETA method.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985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130</Words>
  <Application>Microsoft Office PowerPoint</Application>
  <PresentationFormat>宽屏</PresentationFormat>
  <Paragraphs>35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IHEP SCD Charge reconstruction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IHEP SCD Charge reconstruction </dc:title>
  <dc:creator>Z WS</dc:creator>
  <cp:lastModifiedBy>Z WS</cp:lastModifiedBy>
  <cp:revision>4</cp:revision>
  <dcterms:created xsi:type="dcterms:W3CDTF">2023-04-09T08:01:51Z</dcterms:created>
  <dcterms:modified xsi:type="dcterms:W3CDTF">2023-04-26T01:32:34Z</dcterms:modified>
</cp:coreProperties>
</file>