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8" r:id="rId2"/>
    <p:sldId id="264" r:id="rId3"/>
    <p:sldId id="257" r:id="rId4"/>
    <p:sldId id="259" r:id="rId5"/>
    <p:sldId id="260" r:id="rId6"/>
    <p:sldId id="261" r:id="rId7"/>
    <p:sldId id="263" r:id="rId8"/>
    <p:sldId id="270" r:id="rId9"/>
    <p:sldId id="271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4416" autoAdjust="0"/>
  </p:normalViewPr>
  <p:slideViewPr>
    <p:cSldViewPr snapToGrid="0">
      <p:cViewPr varScale="1">
        <p:scale>
          <a:sx n="93" d="100"/>
          <a:sy n="93" d="100"/>
        </p:scale>
        <p:origin x="7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268D8-56F2-454E-AFAF-12909158CDEC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E8245-92AB-49C9-BC89-1A3F775376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\IHEP_SCD1_section_2\</a:t>
            </a:r>
            <a:r>
              <a:rPr lang="zh-CN" altLang="en-US" dirty="0"/>
              <a:t>饱和通道数</a:t>
            </a:r>
            <a:r>
              <a:rPr lang="en-US" altLang="zh-CN" dirty="0"/>
              <a:t>_2\</a:t>
            </a:r>
            <a:r>
              <a:rPr lang="zh-CN" altLang="en-US" dirty="0"/>
              <a:t>归一化通道关联</a:t>
            </a:r>
            <a:r>
              <a:rPr lang="en-US" altLang="zh-CN" dirty="0"/>
              <a:t>_Z20.png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\IHEP_SCD1_section_3\</a:t>
            </a:r>
            <a:r>
              <a:rPr lang="zh-CN" altLang="en-US" dirty="0"/>
              <a:t>饱和通道数</a:t>
            </a:r>
            <a:r>
              <a:rPr lang="en-US" altLang="zh-CN" dirty="0"/>
              <a:t>_2\</a:t>
            </a:r>
            <a:r>
              <a:rPr lang="zh-CN" altLang="en-US" dirty="0"/>
              <a:t>归一化通道关联</a:t>
            </a:r>
            <a:r>
              <a:rPr lang="en-US" altLang="zh-CN" dirty="0"/>
              <a:t>_Z20.png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\IHEP_SCD2_section_6\</a:t>
            </a:r>
            <a:r>
              <a:rPr lang="zh-CN" altLang="en-US" dirty="0"/>
              <a:t>饱和通道数</a:t>
            </a:r>
            <a:r>
              <a:rPr lang="en-US" altLang="zh-CN" dirty="0"/>
              <a:t>_2\</a:t>
            </a:r>
            <a:r>
              <a:rPr lang="zh-CN" altLang="en-US" dirty="0"/>
              <a:t>归一化通道关联</a:t>
            </a:r>
            <a:r>
              <a:rPr lang="en-US" altLang="zh-CN" dirty="0"/>
              <a:t>_Z20.png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\IHEP_SCD2_section_7\</a:t>
            </a:r>
            <a:r>
              <a:rPr lang="zh-CN" altLang="en-US" dirty="0"/>
              <a:t>饱和通道数</a:t>
            </a:r>
            <a:r>
              <a:rPr lang="en-US" altLang="zh-CN" dirty="0"/>
              <a:t>_2\</a:t>
            </a:r>
            <a:r>
              <a:rPr lang="zh-CN" altLang="en-US" dirty="0"/>
              <a:t>归一化通道关联</a:t>
            </a:r>
            <a:r>
              <a:rPr lang="en-US" altLang="zh-CN" dirty="0"/>
              <a:t>_Z20.png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E8245-92AB-49C9-BC89-1A3F77537641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\IHEP_SCD1_section_2\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归一化通道关联</a:t>
            </a:r>
            <a:r>
              <a:rPr lang="en-US" altLang="zh-CN" dirty="0"/>
              <a:t>_Z28.png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\IHEP_SCD1_section_3\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归一化通道关联</a:t>
            </a:r>
            <a:r>
              <a:rPr lang="en-US" altLang="zh-CN" dirty="0"/>
              <a:t>_Z28.png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\IHEP_SCD2_section_6\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归一化通道关联</a:t>
            </a:r>
            <a:r>
              <a:rPr lang="en-US" altLang="zh-CN" dirty="0"/>
              <a:t>_Z28.png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\IHEP_SCD2_section_7\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归一化通道关联</a:t>
            </a:r>
            <a:r>
              <a:rPr lang="en-US" altLang="zh-CN" dirty="0"/>
              <a:t>_Z28.png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E8245-92AB-49C9-BC89-1A3F77537641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\IHEP_SCD1_section_3\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重建电荷谱</a:t>
            </a:r>
            <a:r>
              <a:rPr lang="en-US" altLang="zh-CN" dirty="0"/>
              <a:t>.</a:t>
            </a:r>
            <a:r>
              <a:rPr lang="en-US" altLang="zh-CN" dirty="0" err="1"/>
              <a:t>png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\IHEP_SCD2_section_6\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重建电荷谱</a:t>
            </a:r>
            <a:r>
              <a:rPr lang="en-US" altLang="zh-CN" dirty="0"/>
              <a:t>.</a:t>
            </a:r>
            <a:r>
              <a:rPr lang="en-US" altLang="zh-CN" dirty="0" err="1"/>
              <a:t>png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E8245-92AB-49C9-BC89-1A3F7753764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\IHEP_SCD1_section_3\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电荷分辨</a:t>
            </a:r>
            <a:r>
              <a:rPr lang="en-US" altLang="zh-CN" dirty="0"/>
              <a:t>.</a:t>
            </a:r>
            <a:r>
              <a:rPr lang="en-US" altLang="zh-CN" dirty="0" err="1"/>
              <a:t>png</a:t>
            </a:r>
            <a:endParaRPr lang="en-US" altLang="zh-CN" dirty="0"/>
          </a:p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\221114_HERD</a:t>
            </a:r>
            <a:r>
              <a:rPr lang="zh-CN" altLang="en-US" dirty="0"/>
              <a:t>束流测试</a:t>
            </a:r>
            <a:r>
              <a:rPr lang="en-US" altLang="zh-CN" dirty="0"/>
              <a:t>\</a:t>
            </a:r>
            <a:r>
              <a:rPr lang="en-US" altLang="zh-CN" dirty="0" err="1"/>
              <a:t>png</a:t>
            </a:r>
            <a:r>
              <a:rPr lang="en-US" altLang="zh-CN" dirty="0"/>
              <a:t>\</a:t>
            </a:r>
            <a:r>
              <a:rPr lang="zh-CN" altLang="en-US" dirty="0"/>
              <a:t>电荷重建</a:t>
            </a:r>
            <a:r>
              <a:rPr lang="en-US" altLang="zh-CN" dirty="0"/>
              <a:t>_</a:t>
            </a:r>
            <a:r>
              <a:rPr lang="zh-CN" altLang="en-US" dirty="0"/>
              <a:t>最大俩通道</a:t>
            </a:r>
            <a:r>
              <a:rPr lang="en-US" altLang="zh-CN" dirty="0"/>
              <a:t>\IHEP_SCD2_section_6\</a:t>
            </a:r>
            <a:r>
              <a:rPr lang="zh-CN" altLang="en-US" dirty="0"/>
              <a:t>饱和通道数</a:t>
            </a:r>
            <a:r>
              <a:rPr lang="en-US" altLang="zh-CN" dirty="0"/>
              <a:t>_3\</a:t>
            </a:r>
            <a:r>
              <a:rPr lang="zh-CN" altLang="en-US" dirty="0"/>
              <a:t>电荷分辨</a:t>
            </a:r>
            <a:r>
              <a:rPr lang="en-US" altLang="zh-CN" dirty="0"/>
              <a:t>.</a:t>
            </a:r>
            <a:r>
              <a:rPr lang="en-US" altLang="zh-CN" dirty="0" err="1"/>
              <a:t>png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E8245-92AB-49C9-BC89-1A3F7753764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0FD0-E03A-41A3-986F-4404E13840CA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942D6-A53F-4A5D-8CCF-86AF1CB062E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22935" y="1122680"/>
            <a:ext cx="10946130" cy="1879600"/>
          </a:xfrm>
        </p:spPr>
        <p:txBody>
          <a:bodyPr/>
          <a:lstStyle/>
          <a:p>
            <a:r>
              <a:rPr lang="zh-CN" altLang="en-US" dirty="0"/>
              <a:t>Preliminary HighZ Performance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08973"/>
            <a:ext cx="9144000" cy="1655762"/>
          </a:xfrm>
        </p:spPr>
        <p:txBody>
          <a:bodyPr/>
          <a:lstStyle/>
          <a:p>
            <a:r>
              <a:rPr lang="en-US" altLang="zh-CN" dirty="0"/>
              <a:t>Rui Qiao; Ke Gong; Wen-Xi Peng;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have 10 detector parameters in test beam (strip width=25/60um, ext-cap=</a:t>
            </a:r>
            <a:r>
              <a:rPr lang="en-US" altLang="zh-CN" dirty="0">
                <a:sym typeface="+mn-ea"/>
              </a:rPr>
              <a:t>20pF/47pF/68pF/100pF/0ohm</a:t>
            </a:r>
            <a:r>
              <a:rPr lang="en-US" altLang="zh-CN" dirty="0"/>
              <a:t>)</a:t>
            </a:r>
            <a:r>
              <a:rPr lang="en-US" dirty="0"/>
              <a:t>.</a:t>
            </a:r>
            <a:endParaRPr lang="en-US" altLang="zh-CN" dirty="0"/>
          </a:p>
          <a:p>
            <a:r>
              <a:rPr lang="en-US" altLang="zh-CN" dirty="0"/>
              <a:t>We exclude the 68pF, becasue it cross two ASICs and has different gains</a:t>
            </a:r>
            <a:r>
              <a:rPr lang="en-US" dirty="0"/>
              <a:t>.</a:t>
            </a:r>
          </a:p>
          <a:p>
            <a:r>
              <a:rPr lang="en-US" altLang="zh-CN" dirty="0"/>
              <a:t>The 47pF/20pF are preferred because of larger charge sharing</a:t>
            </a:r>
          </a:p>
          <a:p>
            <a:r>
              <a:rPr lang="en-US" altLang="zh-CN" dirty="0"/>
              <a:t>We use the amplitude correlation of the two maximum channels without saturation (&lt;3000ADC) for charge identification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5130"/>
          </a:xfrm>
        </p:spPr>
        <p:txBody>
          <a:bodyPr/>
          <a:lstStyle/>
          <a:p>
            <a:r>
              <a:rPr lang="en-US" altLang="zh-CN" dirty="0"/>
              <a:t>Z=20, 2 channel saturated (&gt;3000 ADC)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043082"/>
            <a:ext cx="10515600" cy="814918"/>
          </a:xfrm>
        </p:spPr>
        <p:txBody>
          <a:bodyPr>
            <a:noAutofit/>
          </a:bodyPr>
          <a:lstStyle/>
          <a:p>
            <a:r>
              <a:rPr lang="en-US" altLang="zh-CN" sz="2400" dirty="0">
                <a:solidFill>
                  <a:schemeClr val="tx1"/>
                </a:solidFill>
              </a:rPr>
              <a:t>20pF seems has better PID than 47pF.</a:t>
            </a:r>
          </a:p>
          <a:p>
            <a:r>
              <a:rPr lang="en-US" altLang="zh-CN" sz="2400" dirty="0">
                <a:solidFill>
                  <a:schemeClr val="tx1"/>
                </a:solidFill>
              </a:rPr>
              <a:t>60um-20pF seems has larger signal than 25um-20pF.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702365" y="643082"/>
            <a:ext cx="4776934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6576866" y="643082"/>
            <a:ext cx="4776934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6576866" y="3343082"/>
            <a:ext cx="4776934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6" cstate="screen"/>
          <a:srcRect/>
          <a:stretch>
            <a:fillRect/>
          </a:stretch>
        </p:blipFill>
        <p:spPr>
          <a:xfrm>
            <a:off x="702365" y="3343082"/>
            <a:ext cx="4776934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文本框 11"/>
          <p:cNvSpPr txBox="1"/>
          <p:nvPr/>
        </p:nvSpPr>
        <p:spPr>
          <a:xfrm>
            <a:off x="1912464" y="795131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60um-47pF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786965" y="795131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60um-20pF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86965" y="3428565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25um-20pF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12464" y="3428565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25um-47pF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1351722" y="5553103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351722" y="4400164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2279374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2756452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V="1">
            <a:off x="8097078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8719930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7142922" y="5500094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7142922" y="4598946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1351722" y="2730390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1351722" y="1749729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2279374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2888974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7235688" y="2783398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7235688" y="1895501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7964559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772940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750960" y="668641"/>
            <a:ext cx="4749868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6575092" y="668641"/>
            <a:ext cx="4749868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5" cstate="screen"/>
          <a:srcRect/>
          <a:stretch>
            <a:fillRect/>
          </a:stretch>
        </p:blipFill>
        <p:spPr>
          <a:xfrm>
            <a:off x="6575092" y="3368641"/>
            <a:ext cx="4749868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6" cstate="screen"/>
          <a:srcRect/>
          <a:stretch>
            <a:fillRect/>
          </a:stretch>
        </p:blipFill>
        <p:spPr>
          <a:xfrm>
            <a:off x="750960" y="3362869"/>
            <a:ext cx="4749868" cy="27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5130"/>
          </a:xfrm>
        </p:spPr>
        <p:txBody>
          <a:bodyPr/>
          <a:lstStyle/>
          <a:p>
            <a:r>
              <a:rPr lang="en-US" altLang="zh-CN" dirty="0">
                <a:sym typeface="+mn-ea"/>
              </a:rPr>
              <a:t>Z=28, 3 channel saturated (&gt;3000 ADC)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097919"/>
            <a:ext cx="10515600" cy="668641"/>
          </a:xfrm>
        </p:spPr>
        <p:txBody>
          <a:bodyPr>
            <a:noAutofit/>
          </a:bodyPr>
          <a:lstStyle/>
          <a:p>
            <a:r>
              <a:rPr lang="en-US" altLang="zh-CN" sz="2400" dirty="0">
                <a:sym typeface="+mn-ea"/>
              </a:rPr>
              <a:t>20pF has better PID than 47pF.</a:t>
            </a:r>
          </a:p>
          <a:p>
            <a:r>
              <a:rPr lang="en-US" altLang="zh-CN" sz="2400" dirty="0">
                <a:sym typeface="+mn-ea"/>
              </a:rPr>
              <a:t>60um-20pF seems has larger signal than 25um-20pF.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912464" y="795131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60um-47pF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786965" y="795131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60um-20pF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333748" y="3540042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25um-20pF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65681" y="3534270"/>
            <a:ext cx="2356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25um-47pF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1351722" y="5341068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351722" y="4453172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1925716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3485321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7712768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9289773" y="4147930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7142922" y="5288059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7142922" y="4744718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1351722" y="2650877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351722" y="1895501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1938968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3220278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7235688" y="2611121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7235688" y="2041274"/>
            <a:ext cx="2464904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7686264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8931966" y="1325217"/>
            <a:ext cx="0" cy="1683027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7216"/>
          </a:xfrm>
        </p:spPr>
        <p:txBody>
          <a:bodyPr>
            <a:normAutofit fontScale="90000"/>
          </a:bodyPr>
          <a:lstStyle/>
          <a:p>
            <a:r>
              <a:rPr lang="en-US" dirty="0"/>
              <a:t>Preliminary charge reconstruction of 60um-20pF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screen"/>
          <a:srcRect t="11717"/>
          <a:stretch>
            <a:fillRect/>
          </a:stretch>
        </p:blipFill>
        <p:spPr>
          <a:xfrm>
            <a:off x="2250440" y="1266190"/>
            <a:ext cx="6603365" cy="4535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文本框 4"/>
          <p:cNvSpPr txBox="1"/>
          <p:nvPr/>
        </p:nvSpPr>
        <p:spPr>
          <a:xfrm>
            <a:off x="2357120" y="5948680"/>
            <a:ext cx="64966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Charge spectrum of Z=9~28 with </a:t>
            </a:r>
            <a:r>
              <a:rPr lang="en-US" altLang="zh-CN" sz="2400" b="1"/>
              <a:t>3 channels saturation</a:t>
            </a:r>
            <a:r>
              <a:rPr lang="en-US" altLang="zh-CN" sz="240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4047"/>
          </a:xfrm>
        </p:spPr>
        <p:txBody>
          <a:bodyPr>
            <a:normAutofit/>
          </a:bodyPr>
          <a:lstStyle/>
          <a:p>
            <a:r>
              <a:rPr lang="en-US" dirty="0">
                <a:sym typeface="+mn-ea"/>
              </a:rPr>
              <a:t>Preliminary charge resolution of 60um-20pF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1995" y="5572125"/>
            <a:ext cx="10515600" cy="12858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The preliminary charge resolution of HERD SCD 60um-20pF is around 1.1 c.u. for Z=28. This is comparable to AMS-02.</a:t>
            </a:r>
          </a:p>
        </p:txBody>
      </p:sp>
      <p:pic>
        <p:nvPicPr>
          <p:cNvPr id="4" name="图片 3" descr="电荷分辨"/>
          <p:cNvPicPr>
            <a:picLocks noChangeAspect="1"/>
          </p:cNvPicPr>
          <p:nvPr/>
        </p:nvPicPr>
        <p:blipFill>
          <a:blip r:embed="rId6"/>
          <a:srcRect l="6404" t="11377" r="3804" b="3542"/>
          <a:stretch>
            <a:fillRect/>
          </a:stretch>
        </p:blipFill>
        <p:spPr>
          <a:xfrm>
            <a:off x="167005" y="802005"/>
            <a:ext cx="6396355" cy="40405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786880" y="802005"/>
            <a:ext cx="5280660" cy="40551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67640" y="4842510"/>
            <a:ext cx="63957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Charge resolution of 60um-20pF with </a:t>
            </a:r>
            <a:r>
              <a:rPr lang="en-US" altLang="zh-CN" b="1"/>
              <a:t>3 channels saturation</a:t>
            </a:r>
            <a:r>
              <a:rPr lang="en-US" altLang="zh-CN"/>
              <a:t> (</a:t>
            </a:r>
            <a:r>
              <a:rPr lang="en-US" altLang="zh-CN">
                <a:sym typeface="+mn-ea"/>
              </a:rPr>
              <a:t>Z=9~28 )</a:t>
            </a:r>
            <a:endParaRPr lang="en-US" altLang="zh-CN"/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6787515" y="4842510"/>
            <a:ext cx="5280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Channel charge resolution of AMS-02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investigate four detector parameters (strip width=25/60um, ext-cap=20/47 pF)</a:t>
            </a:r>
            <a:endParaRPr lang="en-US" altLang="zh-CN" dirty="0"/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20pF seems has better PID than 47pF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endParaRPr lang="en-US" altLang="zh-CN" dirty="0"/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60um-20pF seems has larger signal than 25um-20pF.</a:t>
            </a:r>
            <a:endParaRPr lang="en-US" altLang="zh-CN" dirty="0"/>
          </a:p>
          <a:p>
            <a:pPr algn="l">
              <a:buClrTx/>
              <a:buSzTx/>
            </a:pPr>
            <a:r>
              <a:rPr lang="en-US" altLang="zh-CN" dirty="0"/>
              <a:t>Preliminary charge reconstruction of </a:t>
            </a:r>
            <a:r>
              <a:rPr lang="en-US" altLang="zh-CN" b="1" dirty="0">
                <a:solidFill>
                  <a:srgbClr val="00B050"/>
                </a:solidFill>
              </a:rPr>
              <a:t>60um-20pF</a:t>
            </a:r>
            <a:r>
              <a:rPr lang="en-US" dirty="0"/>
              <a:t>. Charge resolution is around </a:t>
            </a:r>
            <a:r>
              <a:rPr lang="en-US" b="1" dirty="0">
                <a:solidFill>
                  <a:srgbClr val="00B050"/>
                </a:solidFill>
              </a:rPr>
              <a:t>1.1 c.u.</a:t>
            </a:r>
            <a:r>
              <a:rPr lang="en-US" dirty="0"/>
              <a:t> , which is comparable to the AMS-02 single channel resolution.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/>
              <a:t>Plan for 2023 test beam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48615" y="1083945"/>
            <a:ext cx="3960495" cy="4260215"/>
            <a:chOff x="6499" y="1707"/>
            <a:chExt cx="6237" cy="6709"/>
          </a:xfrm>
        </p:grpSpPr>
        <p:sp>
          <p:nvSpPr>
            <p:cNvPr id="4" name="矩形 3"/>
            <p:cNvSpPr/>
            <p:nvPr/>
          </p:nvSpPr>
          <p:spPr>
            <a:xfrm>
              <a:off x="7401" y="1707"/>
              <a:ext cx="639" cy="37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8591" y="1707"/>
              <a:ext cx="639" cy="37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9781" y="1707"/>
              <a:ext cx="639" cy="3701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0971" y="1707"/>
              <a:ext cx="639" cy="3701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箭头连接符 7"/>
            <p:cNvCxnSpPr/>
            <p:nvPr/>
          </p:nvCxnSpPr>
          <p:spPr>
            <a:xfrm>
              <a:off x="6499" y="3473"/>
              <a:ext cx="623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7291" y="6818"/>
              <a:ext cx="211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/>
                <a:t>2022</a:t>
              </a:r>
            </a:p>
            <a:p>
              <a:pPr algn="ctr"/>
              <a:r>
                <a:rPr lang="en-US" altLang="zh-CN" sz="2000"/>
                <a:t>test beam</a:t>
              </a:r>
            </a:p>
            <a:p>
              <a:pPr algn="ctr"/>
              <a:r>
                <a:rPr lang="en-US" altLang="zh-CN" sz="2000"/>
                <a:t>SCD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673" y="6818"/>
              <a:ext cx="211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/>
                <a:t>newly</a:t>
              </a:r>
            </a:p>
            <a:p>
              <a:pPr algn="ctr"/>
              <a:r>
                <a:rPr lang="en-US" altLang="zh-CN" sz="2000"/>
                <a:t>design</a:t>
              </a:r>
            </a:p>
            <a:p>
              <a:pPr algn="ctr"/>
              <a:r>
                <a:rPr lang="en-US" altLang="zh-CN" sz="2000"/>
                <a:t>SCD</a:t>
              </a:r>
            </a:p>
          </p:txBody>
        </p:sp>
        <p:cxnSp>
          <p:nvCxnSpPr>
            <p:cNvPr id="11" name="直接箭头连接符 10"/>
            <p:cNvCxnSpPr>
              <a:endCxn id="9" idx="0"/>
            </p:cNvCxnSpPr>
            <p:nvPr/>
          </p:nvCxnSpPr>
          <p:spPr>
            <a:xfrm>
              <a:off x="7721" y="5408"/>
              <a:ext cx="630" cy="141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5" idx="2"/>
              <a:endCxn id="9" idx="0"/>
            </p:cNvCxnSpPr>
            <p:nvPr/>
          </p:nvCxnSpPr>
          <p:spPr>
            <a:xfrm flipH="1">
              <a:off x="8351" y="5408"/>
              <a:ext cx="560" cy="141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>
              <a:stCxn id="6" idx="2"/>
              <a:endCxn id="10" idx="0"/>
            </p:cNvCxnSpPr>
            <p:nvPr/>
          </p:nvCxnSpPr>
          <p:spPr>
            <a:xfrm>
              <a:off x="10101" y="5408"/>
              <a:ext cx="632" cy="141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7" idx="2"/>
              <a:endCxn id="10" idx="0"/>
            </p:cNvCxnSpPr>
            <p:nvPr/>
          </p:nvCxnSpPr>
          <p:spPr>
            <a:xfrm flipH="1">
              <a:off x="10733" y="5408"/>
              <a:ext cx="558" cy="141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内容占位符 19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345940" y="967740"/>
          <a:ext cx="7056120" cy="589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Old SCD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ym typeface="+mn-ea"/>
                        </a:rPr>
                        <a:t>New SCD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sect.1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sect.2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sect.1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sect.2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Thickness (um)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300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320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Size (cm)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6*3.6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9.6*9.6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Impalnt Pitch (um)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80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Readout Pitch (um)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160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150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Width (um)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Ext. Cap (pF)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TBD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/>
              <a:t>Plan for the new designed SCD</a:t>
            </a:r>
          </a:p>
        </p:txBody>
      </p:sp>
      <p:pic>
        <p:nvPicPr>
          <p:cNvPr id="16" name="内容占位符 26"/>
          <p:cNvPicPr>
            <a:picLocks noGrp="1" noChangeAspect="1"/>
          </p:cNvPicPr>
          <p:nvPr>
            <p:custDataLst>
              <p:tags r:id="rId1"/>
            </p:custDataLst>
          </p:nvPr>
        </p:nvPicPr>
        <p:blipFill rotWithShape="1">
          <a:blip r:embed="rId3" cstate="screen"/>
          <a:srcRect/>
          <a:stretch>
            <a:fillRect/>
          </a:stretch>
        </p:blipFill>
        <p:spPr>
          <a:xfrm rot="10800000">
            <a:off x="2354580" y="959485"/>
            <a:ext cx="7482205" cy="34848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201160" y="982345"/>
            <a:ext cx="4064000" cy="5835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/>
              <a:t>2022 test beam SCD</a:t>
            </a:r>
          </a:p>
        </p:txBody>
      </p:sp>
      <p:cxnSp>
        <p:nvCxnSpPr>
          <p:cNvPr id="5" name="直接箭头连接符 4"/>
          <p:cNvCxnSpPr>
            <a:endCxn id="6" idx="0"/>
          </p:cNvCxnSpPr>
          <p:nvPr/>
        </p:nvCxnSpPr>
        <p:spPr>
          <a:xfrm flipH="1">
            <a:off x="2132330" y="2753995"/>
            <a:ext cx="1452245" cy="221869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53720" y="4972685"/>
            <a:ext cx="3157220" cy="12319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400" b="1"/>
              <a:t>Replace by several larger SCDs with new specifications. 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6233160" y="2753995"/>
            <a:ext cx="0" cy="217106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4065905" y="4925060"/>
            <a:ext cx="3570605" cy="17919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400" b="1">
                <a:solidFill>
                  <a:schemeClr val="tx1"/>
                </a:solidFill>
              </a:rPr>
              <a:t>Replace by AMS02-like silicon capacitor. </a:t>
            </a:r>
            <a:r>
              <a:rPr lang="en-US" altLang="zh-CN" sz="2400" b="1">
                <a:solidFill>
                  <a:srgbClr val="FF0000"/>
                </a:solidFill>
              </a:rPr>
              <a:t>Can Giovanni provide some references on how to design?</a:t>
            </a:r>
          </a:p>
        </p:txBody>
      </p:sp>
      <p:cxnSp>
        <p:nvCxnSpPr>
          <p:cNvPr id="10" name="直接箭头连接符 9"/>
          <p:cNvCxnSpPr>
            <a:endCxn id="11" idx="0"/>
          </p:cNvCxnSpPr>
          <p:nvPr/>
        </p:nvCxnSpPr>
        <p:spPr>
          <a:xfrm>
            <a:off x="7941945" y="2724785"/>
            <a:ext cx="2150110" cy="22479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7992110" y="4972685"/>
            <a:ext cx="4199255" cy="18853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400" b="1" dirty="0"/>
              <a:t>Although the readout strips increase from 200 to 640 (10 VA), but readout only 384 (6 VA) to compatible with old DAQ.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11" grpId="0"/>
      <p:bldP spid="1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e42dd39-31e8-4808-8e69-9425ef29cc41"/>
  <p:tag name="COMMONDATA" val="eyJoZGlkIjoiZmVhZGE2MGZmMDk5MjJiMTIyMGZjYjhjZjYxM2RlZG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b32dcf4-3f0f-49d5-a9f8-a48c5caa7a87}"/>
  <p:tag name="TABLE_ENDDRAG_ORIGIN_RECT" val="555*445"/>
  <p:tag name="TABLE_ENDDRAG_RECT" val="338*85*555*44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912</Words>
  <Application>Microsoft Office PowerPoint</Application>
  <PresentationFormat>宽屏</PresentationFormat>
  <Paragraphs>88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Preliminary HighZ Performance</vt:lpstr>
      <vt:lpstr>Background</vt:lpstr>
      <vt:lpstr>Z=20, 2 channel saturated (&gt;3000 ADC)</vt:lpstr>
      <vt:lpstr>Z=28, 3 channel saturated (&gt;3000 ADC)</vt:lpstr>
      <vt:lpstr>Preliminary charge reconstruction of 60um-20pF</vt:lpstr>
      <vt:lpstr>Preliminary charge resolution of 60um-20pF</vt:lpstr>
      <vt:lpstr>Conclusion</vt:lpstr>
      <vt:lpstr>Plan for 2023 test beam</vt:lpstr>
      <vt:lpstr>Plan for the new designed SCD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饱和通道数2_Z=20</dc:title>
  <dc:creator>Yuodaa220729</dc:creator>
  <cp:lastModifiedBy>Z WS</cp:lastModifiedBy>
  <cp:revision>123</cp:revision>
  <dcterms:created xsi:type="dcterms:W3CDTF">2023-03-29T08:55:00Z</dcterms:created>
  <dcterms:modified xsi:type="dcterms:W3CDTF">2023-04-15T11:56:42Z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205DAA9E2E194E7DA27899074E1B671B_12</vt:lpwstr>
  </property>
  <property fmtid="{D5CDD505-2E9C-101B-9397-08002B2CF9AE}" pid="3" name="KSOProductBuildVer">
    <vt:lpwstr>2052-11.1.0.14036</vt:lpwstr>
  </property>
</Properties>
</file>