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2" r:id="rId6"/>
  </p:sldMasterIdLst>
  <p:notesMasterIdLst>
    <p:notesMasterId r:id="rId45"/>
  </p:notesMasterIdLst>
  <p:sldIdLst>
    <p:sldId id="256" r:id="rId7"/>
    <p:sldId id="605" r:id="rId8"/>
    <p:sldId id="594" r:id="rId9"/>
    <p:sldId id="335" r:id="rId10"/>
    <p:sldId id="337" r:id="rId11"/>
    <p:sldId id="627" r:id="rId12"/>
    <p:sldId id="628" r:id="rId13"/>
    <p:sldId id="630" r:id="rId14"/>
    <p:sldId id="281" r:id="rId15"/>
    <p:sldId id="360" r:id="rId16"/>
    <p:sldId id="359" r:id="rId17"/>
    <p:sldId id="634" r:id="rId18"/>
    <p:sldId id="636" r:id="rId19"/>
    <p:sldId id="637" r:id="rId20"/>
    <p:sldId id="270" r:id="rId21"/>
    <p:sldId id="269" r:id="rId22"/>
    <p:sldId id="357" r:id="rId23"/>
    <p:sldId id="583" r:id="rId24"/>
    <p:sldId id="631" r:id="rId25"/>
    <p:sldId id="279" r:id="rId26"/>
    <p:sldId id="457" r:id="rId27"/>
    <p:sldId id="622" r:id="rId28"/>
    <p:sldId id="591" r:id="rId29"/>
    <p:sldId id="632" r:id="rId30"/>
    <p:sldId id="620" r:id="rId31"/>
    <p:sldId id="624" r:id="rId32"/>
    <p:sldId id="625" r:id="rId33"/>
    <p:sldId id="638" r:id="rId34"/>
    <p:sldId id="626" r:id="rId35"/>
    <p:sldId id="633" r:id="rId36"/>
    <p:sldId id="606" r:id="rId37"/>
    <p:sldId id="609" r:id="rId38"/>
    <p:sldId id="635" r:id="rId39"/>
    <p:sldId id="611" r:id="rId40"/>
    <p:sldId id="616" r:id="rId41"/>
    <p:sldId id="617" r:id="rId42"/>
    <p:sldId id="618" r:id="rId43"/>
    <p:sldId id="577" r:id="rId4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小泡 江" initials="小泡" lastIdx="2" clrIdx="0">
    <p:extLst>
      <p:ext uri="{19B8F6BF-5375-455C-9EA6-DF929625EA0E}">
        <p15:presenceInfo xmlns:p15="http://schemas.microsoft.com/office/powerpoint/2012/main" userId="6c0ce91c068ef9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00FF00"/>
    <a:srgbClr val="30003A"/>
    <a:srgbClr val="E2CFF1"/>
    <a:srgbClr val="00003A"/>
    <a:srgbClr val="0000FF"/>
    <a:srgbClr val="FFA7A7"/>
    <a:srgbClr val="5D5DFF"/>
    <a:srgbClr val="9A59CF"/>
    <a:srgbClr val="AE78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66" autoAdjust="0"/>
    <p:restoredTop sz="95244" autoAdjust="0"/>
  </p:normalViewPr>
  <p:slideViewPr>
    <p:cSldViewPr snapToGrid="0">
      <p:cViewPr varScale="1">
        <p:scale>
          <a:sx n="61" d="100"/>
          <a:sy n="61" d="100"/>
        </p:scale>
        <p:origin x="8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BCA83-FC1D-4648-902A-E61F3F2F99E4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29AA-1721-4BE7-A6BF-2A26EEB392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961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3384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48215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08712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16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215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20189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4908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69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7554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6993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图片占位符 5"/>
          <p:cNvSpPr>
            <a:spLocks noGrp="1"/>
          </p:cNvSpPr>
          <p:nvPr>
            <p:ph type="pic" sz="quarter" idx="13"/>
          </p:nvPr>
        </p:nvSpPr>
        <p:spPr>
          <a:xfrm>
            <a:off x="6211888" y="2854325"/>
            <a:ext cx="1781175" cy="1008063"/>
          </a:xfrm>
          <a:effectLst>
            <a:reflection blurRad="6350" stA="52000" endA="300" endPos="35000" dir="5400000" sy="-100000" algn="bl" rotWithShape="0"/>
            <a:softEdge rad="38100"/>
          </a:effectLst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217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10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11196F6-F910-4DE7-93E1-9AD218993848}" type="datetimeFigureOut">
              <a:rPr lang="zh-CN" altLang="en-US" smtClean="0"/>
              <a:t>2024/9/10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E88-5E32-492C-88EC-29288B998A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57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anose="05020102010507070707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11" Type="http://schemas.openxmlformats.org/officeDocument/2006/relationships/image" Target="../media/image56.svg"/><Relationship Id="rId5" Type="http://schemas.openxmlformats.org/officeDocument/2006/relationships/image" Target="../media/image51.svg"/><Relationship Id="rId10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openxmlformats.org/officeDocument/2006/relationships/image" Target="../media/image5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9.svg"/><Relationship Id="rId7" Type="http://schemas.openxmlformats.org/officeDocument/2006/relationships/image" Target="../media/image6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54.svg"/><Relationship Id="rId5" Type="http://schemas.openxmlformats.org/officeDocument/2006/relationships/image" Target="../media/image59.svg"/><Relationship Id="rId10" Type="http://schemas.openxmlformats.org/officeDocument/2006/relationships/image" Target="../media/image53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7" Type="http://schemas.openxmlformats.org/officeDocument/2006/relationships/image" Target="../media/image3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yzhphy/NeatIBP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svg"/><Relationship Id="rId7" Type="http://schemas.openxmlformats.org/officeDocument/2006/relationships/image" Target="../media/image79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svg"/><Relationship Id="rId4" Type="http://schemas.openxmlformats.org/officeDocument/2006/relationships/image" Target="../media/image76.png"/><Relationship Id="rId9" Type="http://schemas.openxmlformats.org/officeDocument/2006/relationships/image" Target="../media/image81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svg"/><Relationship Id="rId3" Type="http://schemas.openxmlformats.org/officeDocument/2006/relationships/image" Target="../media/image83.svg"/><Relationship Id="rId7" Type="http://schemas.openxmlformats.org/officeDocument/2006/relationships/image" Target="../media/image87.sv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91.svg"/><Relationship Id="rId5" Type="http://schemas.openxmlformats.org/officeDocument/2006/relationships/image" Target="../media/image85.svg"/><Relationship Id="rId15" Type="http://schemas.openxmlformats.org/officeDocument/2006/relationships/image" Target="../media/image95.sv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svg"/><Relationship Id="rId1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svg"/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svg"/><Relationship Id="rId5" Type="http://schemas.openxmlformats.org/officeDocument/2006/relationships/image" Target="../media/image99.svg"/><Relationship Id="rId15" Type="http://schemas.openxmlformats.org/officeDocument/2006/relationships/image" Target="../media/image109.sv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svg"/><Relationship Id="rId14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svg"/><Relationship Id="rId7" Type="http://schemas.openxmlformats.org/officeDocument/2006/relationships/image" Target="../media/image115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svg"/><Relationship Id="rId4" Type="http://schemas.openxmlformats.org/officeDocument/2006/relationships/image" Target="../media/image112.png"/><Relationship Id="rId9" Type="http://schemas.openxmlformats.org/officeDocument/2006/relationships/image" Target="../media/image117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9.svg"/><Relationship Id="rId7" Type="http://schemas.openxmlformats.org/officeDocument/2006/relationships/image" Target="../media/image6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54.svg"/><Relationship Id="rId5" Type="http://schemas.openxmlformats.org/officeDocument/2006/relationships/image" Target="../media/image59.svg"/><Relationship Id="rId10" Type="http://schemas.openxmlformats.org/officeDocument/2006/relationships/image" Target="../media/image53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9.svg"/><Relationship Id="rId7" Type="http://schemas.openxmlformats.org/officeDocument/2006/relationships/image" Target="../media/image61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54.svg"/><Relationship Id="rId5" Type="http://schemas.openxmlformats.org/officeDocument/2006/relationships/image" Target="../media/image59.svg"/><Relationship Id="rId10" Type="http://schemas.openxmlformats.org/officeDocument/2006/relationships/image" Target="../media/image53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70.svg"/><Relationship Id="rId7" Type="http://schemas.openxmlformats.org/officeDocument/2006/relationships/image" Target="../media/image37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121.svg"/><Relationship Id="rId5" Type="http://schemas.openxmlformats.org/officeDocument/2006/relationships/image" Target="../media/image72.svg"/><Relationship Id="rId10" Type="http://schemas.openxmlformats.org/officeDocument/2006/relationships/image" Target="../media/image120.png"/><Relationship Id="rId4" Type="http://schemas.openxmlformats.org/officeDocument/2006/relationships/image" Target="../media/image71.png"/><Relationship Id="rId9" Type="http://schemas.openxmlformats.org/officeDocument/2006/relationships/image" Target="../media/image11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49.svg"/><Relationship Id="rId7" Type="http://schemas.openxmlformats.org/officeDocument/2006/relationships/image" Target="../media/image125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4.png"/><Relationship Id="rId11" Type="http://schemas.openxmlformats.org/officeDocument/2006/relationships/image" Target="../media/image129.svg"/><Relationship Id="rId5" Type="http://schemas.openxmlformats.org/officeDocument/2006/relationships/image" Target="../media/image123.svg"/><Relationship Id="rId10" Type="http://schemas.openxmlformats.org/officeDocument/2006/relationships/image" Target="../media/image128.png"/><Relationship Id="rId4" Type="http://schemas.openxmlformats.org/officeDocument/2006/relationships/image" Target="../media/image122.png"/><Relationship Id="rId9" Type="http://schemas.openxmlformats.org/officeDocument/2006/relationships/image" Target="../media/image127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41.svg"/><Relationship Id="rId18" Type="http://schemas.openxmlformats.org/officeDocument/2006/relationships/image" Target="../media/image146.png"/><Relationship Id="rId3" Type="http://schemas.openxmlformats.org/officeDocument/2006/relationships/image" Target="../media/image131.svg"/><Relationship Id="rId21" Type="http://schemas.openxmlformats.org/officeDocument/2006/relationships/image" Target="../media/image149.svg"/><Relationship Id="rId7" Type="http://schemas.openxmlformats.org/officeDocument/2006/relationships/image" Target="../media/image135.svg"/><Relationship Id="rId12" Type="http://schemas.openxmlformats.org/officeDocument/2006/relationships/image" Target="../media/image140.png"/><Relationship Id="rId17" Type="http://schemas.openxmlformats.org/officeDocument/2006/relationships/image" Target="../media/image145.svg"/><Relationship Id="rId2" Type="http://schemas.openxmlformats.org/officeDocument/2006/relationships/image" Target="../media/image130.png"/><Relationship Id="rId16" Type="http://schemas.openxmlformats.org/officeDocument/2006/relationships/image" Target="../media/image144.png"/><Relationship Id="rId20" Type="http://schemas.openxmlformats.org/officeDocument/2006/relationships/image" Target="../media/image1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4.png"/><Relationship Id="rId11" Type="http://schemas.openxmlformats.org/officeDocument/2006/relationships/image" Target="../media/image139.svg"/><Relationship Id="rId5" Type="http://schemas.openxmlformats.org/officeDocument/2006/relationships/image" Target="../media/image133.svg"/><Relationship Id="rId15" Type="http://schemas.openxmlformats.org/officeDocument/2006/relationships/image" Target="../media/image143.svg"/><Relationship Id="rId10" Type="http://schemas.openxmlformats.org/officeDocument/2006/relationships/image" Target="../media/image138.png"/><Relationship Id="rId19" Type="http://schemas.openxmlformats.org/officeDocument/2006/relationships/image" Target="../media/image147.svg"/><Relationship Id="rId4" Type="http://schemas.openxmlformats.org/officeDocument/2006/relationships/image" Target="../media/image132.png"/><Relationship Id="rId9" Type="http://schemas.openxmlformats.org/officeDocument/2006/relationships/image" Target="../media/image137.svg"/><Relationship Id="rId14" Type="http://schemas.openxmlformats.org/officeDocument/2006/relationships/image" Target="../media/image14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49.svg"/><Relationship Id="rId7" Type="http://schemas.openxmlformats.org/officeDocument/2006/relationships/image" Target="../media/image152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1.png"/><Relationship Id="rId11" Type="http://schemas.openxmlformats.org/officeDocument/2006/relationships/image" Target="../media/image156.svg"/><Relationship Id="rId5" Type="http://schemas.openxmlformats.org/officeDocument/2006/relationships/image" Target="../media/image125.svg"/><Relationship Id="rId10" Type="http://schemas.openxmlformats.org/officeDocument/2006/relationships/image" Target="../media/image155.png"/><Relationship Id="rId4" Type="http://schemas.openxmlformats.org/officeDocument/2006/relationships/image" Target="../media/image124.png"/><Relationship Id="rId9" Type="http://schemas.openxmlformats.org/officeDocument/2006/relationships/image" Target="../media/image154.sv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sv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622513A-F4F7-690B-FE62-99E846E9F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808545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B605DE0-6C22-5C36-43F7-52447F5E2ED7}"/>
              </a:ext>
            </a:extLst>
          </p:cNvPr>
          <p:cNvGrpSpPr/>
          <p:nvPr/>
        </p:nvGrpSpPr>
        <p:grpSpPr>
          <a:xfrm>
            <a:off x="174721" y="2847276"/>
            <a:ext cx="11710881" cy="2376706"/>
            <a:chOff x="174720" y="3008671"/>
            <a:chExt cx="11710881" cy="2376706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EEA4C13-81A3-FE2C-6E98-322B7C839F39}"/>
                </a:ext>
              </a:extLst>
            </p:cNvPr>
            <p:cNvSpPr txBox="1"/>
            <p:nvPr/>
          </p:nvSpPr>
          <p:spPr>
            <a:xfrm>
              <a:off x="174720" y="4400492"/>
              <a:ext cx="11579203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Zihao Wu</a:t>
              </a:r>
            </a:p>
            <a:p>
              <a:pPr algn="ctr"/>
              <a:endParaRPr lang="zh-CN" altLang="en-US" sz="3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C8CC5DD-6E0B-6384-BA23-12FBC2261297}"/>
                </a:ext>
              </a:extLst>
            </p:cNvPr>
            <p:cNvSpPr txBox="1"/>
            <p:nvPr/>
          </p:nvSpPr>
          <p:spPr>
            <a:xfrm>
              <a:off x="174721" y="3008671"/>
              <a:ext cx="1157920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5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Recent developments of </a:t>
              </a:r>
              <a:r>
                <a:rPr lang="en-US" altLang="zh-CN" sz="3500" b="1" dirty="0" err="1">
                  <a:solidFill>
                    <a:schemeClr val="bg1"/>
                  </a:solidFill>
                  <a:ea typeface="宋体" panose="02010600030101010101" pitchFamily="2" charset="-122"/>
                </a:rPr>
                <a:t>NeatIBP</a:t>
              </a:r>
              <a:endParaRPr lang="zh-CN" altLang="en-US" sz="35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9189FAD-F438-56C0-F408-06594047FD80}"/>
                </a:ext>
              </a:extLst>
            </p:cNvPr>
            <p:cNvSpPr txBox="1"/>
            <p:nvPr/>
          </p:nvSpPr>
          <p:spPr>
            <a:xfrm>
              <a:off x="306398" y="3767028"/>
              <a:ext cx="115792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A package generating small sized integration-by-parts relations for </a:t>
              </a:r>
              <a:r>
                <a:rPr lang="en-US" altLang="zh-CN" sz="2000" b="1" dirty="0">
                  <a:solidFill>
                    <a:srgbClr val="66FFFF"/>
                  </a:solidFill>
                  <a:ea typeface="宋体" panose="02010600030101010101" pitchFamily="2" charset="-122"/>
                </a:rPr>
                <a:t>Feynman integral </a:t>
              </a:r>
              <a:r>
                <a:rPr lang="en-US" altLang="zh-CN" sz="20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reduction</a:t>
              </a:r>
              <a:endParaRPr lang="zh-CN" altLang="en-US" sz="20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612A9D73-1620-BD1C-F263-8447C7CD5590}"/>
              </a:ext>
            </a:extLst>
          </p:cNvPr>
          <p:cNvSpPr/>
          <p:nvPr/>
        </p:nvSpPr>
        <p:spPr>
          <a:xfrm>
            <a:off x="306398" y="1111685"/>
            <a:ext cx="11470644" cy="5304396"/>
          </a:xfrm>
          <a:prstGeom prst="rect">
            <a:avLst/>
          </a:prstGeom>
          <a:noFill/>
          <a:ln w="19050" cap="flat" cmpd="sng" algn="ctr">
            <a:solidFill>
              <a:srgbClr val="29F5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D845390-ADC1-1917-FF6A-90F2356356EC}"/>
              </a:ext>
            </a:extLst>
          </p:cNvPr>
          <p:cNvSpPr txBox="1"/>
          <p:nvPr/>
        </p:nvSpPr>
        <p:spPr>
          <a:xfrm>
            <a:off x="511197" y="5404533"/>
            <a:ext cx="11579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Based on: </a:t>
            </a:r>
            <a:r>
              <a:rPr lang="en-US" altLang="zh-CN" sz="16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Rourou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Ma, Johann </a:t>
            </a:r>
            <a:r>
              <a:rPr lang="en-US" altLang="zh-CN" sz="16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Usovitsch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ZW, </a:t>
            </a:r>
            <a:r>
              <a:rPr lang="en-US" altLang="zh-CN" sz="16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Yingxuan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Xu, Yang Zhang, 24xx.xxxx, </a:t>
            </a:r>
          </a:p>
          <a:p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related previous work: ZW, Janko Boehm, </a:t>
            </a:r>
            <a:r>
              <a:rPr lang="en-US" altLang="zh-CN" sz="16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Rourou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Ma, </a:t>
            </a:r>
            <a:r>
              <a:rPr lang="en-US" altLang="zh-CN" sz="16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Hefeng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Xu, Yang Zhang, </a:t>
            </a:r>
            <a:r>
              <a:rPr lang="fr-FR" altLang="zh-CN" sz="13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Comput.Phys.Commun. 295 (2024) 108999</a:t>
            </a:r>
            <a:endParaRPr lang="en-US" altLang="zh-CN" sz="13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and important discussions with: David </a:t>
            </a:r>
            <a:r>
              <a:rPr lang="en-US" altLang="zh-CN" sz="1600" dirty="0" err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Kosower</a:t>
            </a:r>
            <a:r>
              <a:rPr lang="en-US" altLang="zh-CN" sz="16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, Fabian Lange, Roman Lee, Yan-Qing Ma, Simone Zoia.</a:t>
            </a:r>
            <a:endParaRPr lang="zh-CN" altLang="en-US" sz="16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5007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>
            <a:extLst>
              <a:ext uri="{FF2B5EF4-FFF2-40B4-BE49-F238E27FC236}">
                <a16:creationId xmlns:a16="http://schemas.microsoft.com/office/drawing/2014/main" id="{EA1E6F2C-53C1-E072-2AEE-8F224E74229B}"/>
              </a:ext>
            </a:extLst>
          </p:cNvPr>
          <p:cNvGrpSpPr/>
          <p:nvPr/>
        </p:nvGrpSpPr>
        <p:grpSpPr>
          <a:xfrm>
            <a:off x="587154" y="1348614"/>
            <a:ext cx="10630526" cy="937937"/>
            <a:chOff x="490121" y="1028500"/>
            <a:chExt cx="10630526" cy="937937"/>
          </a:xfrm>
        </p:grpSpPr>
        <p:pic>
          <p:nvPicPr>
            <p:cNvPr id="34" name="图形 33">
              <a:extLst>
                <a:ext uri="{FF2B5EF4-FFF2-40B4-BE49-F238E27FC236}">
                  <a16:creationId xmlns:a16="http://schemas.microsoft.com/office/drawing/2014/main" id="{ABF80B86-EBB4-6841-BCB3-F040663C3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647425" y="1028500"/>
              <a:ext cx="5473222" cy="908598"/>
            </a:xfrm>
            <a:prstGeom prst="rect">
              <a:avLst/>
            </a:prstGeom>
          </p:spPr>
        </p:pic>
        <p:pic>
          <p:nvPicPr>
            <p:cNvPr id="35" name="图形 34">
              <a:extLst>
                <a:ext uri="{FF2B5EF4-FFF2-40B4-BE49-F238E27FC236}">
                  <a16:creationId xmlns:a16="http://schemas.microsoft.com/office/drawing/2014/main" id="{33C818A7-C285-84F6-63C3-138D9B15C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0121" y="1187018"/>
              <a:ext cx="4957972" cy="779419"/>
            </a:xfrm>
            <a:prstGeom prst="rect">
              <a:avLst/>
            </a:prstGeom>
          </p:spPr>
        </p:pic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45D3C9EA-4EEB-E2CE-ADE3-F7EBCE714076}"/>
              </a:ext>
            </a:extLst>
          </p:cNvPr>
          <p:cNvGrpSpPr/>
          <p:nvPr/>
        </p:nvGrpSpPr>
        <p:grpSpPr>
          <a:xfrm>
            <a:off x="6978513" y="1484788"/>
            <a:ext cx="4270878" cy="1724885"/>
            <a:chOff x="6989023" y="1186116"/>
            <a:chExt cx="4270878" cy="1724885"/>
          </a:xfrm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ACD7D4F2-9E9F-CDE6-2573-9EB265412D91}"/>
                </a:ext>
              </a:extLst>
            </p:cNvPr>
            <p:cNvSpPr/>
            <p:nvPr/>
          </p:nvSpPr>
          <p:spPr>
            <a:xfrm>
              <a:off x="10740214" y="1186116"/>
              <a:ext cx="519687" cy="448356"/>
            </a:xfrm>
            <a:prstGeom prst="ellips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8E04EE0D-55DA-918C-1172-BE962F5587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51939" y="1610744"/>
              <a:ext cx="495537" cy="875629"/>
            </a:xfrm>
            <a:prstGeom prst="line">
              <a:avLst/>
            </a:prstGeom>
            <a:noFill/>
            <a:ln w="19050" cap="flat" cmpd="sng" algn="ctr">
              <a:solidFill>
                <a:srgbClr val="FFFF00"/>
              </a:solidFill>
              <a:prstDash val="solid"/>
            </a:ln>
            <a:effectLst/>
          </p:spPr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DCCD1345-4F91-D528-57FF-818D8782A40E}"/>
                </a:ext>
              </a:extLst>
            </p:cNvPr>
            <p:cNvSpPr txBox="1"/>
            <p:nvPr/>
          </p:nvSpPr>
          <p:spPr>
            <a:xfrm>
              <a:off x="6989023" y="2510891"/>
              <a:ext cx="40110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Introducing multiple propagators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60" name="GaodingPPT-1-4">
            <a:extLst>
              <a:ext uri="{FF2B5EF4-FFF2-40B4-BE49-F238E27FC236}">
                <a16:creationId xmlns:a16="http://schemas.microsoft.com/office/drawing/2014/main" id="{1980C01B-2AAC-4191-3948-1D81AD2D8385}"/>
              </a:ext>
            </a:extLst>
          </p:cNvPr>
          <p:cNvSpPr txBox="1"/>
          <p:nvPr/>
        </p:nvSpPr>
        <p:spPr>
          <a:xfrm>
            <a:off x="-973078" y="266674"/>
            <a:ext cx="9843457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           IBP relations from syzygy method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1A660E-9D0F-F4E5-1E39-34FE9D083D4E}"/>
              </a:ext>
            </a:extLst>
          </p:cNvPr>
          <p:cNvSpPr txBox="1"/>
          <p:nvPr/>
        </p:nvSpPr>
        <p:spPr>
          <a:xfrm>
            <a:off x="310130" y="3850220"/>
            <a:ext cx="10688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What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if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we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find a good combination of 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v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such that the additional 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Di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cancels?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FBE2E5A-BFF8-3416-A273-3775C79A0FE4}"/>
              </a:ext>
            </a:extLst>
          </p:cNvPr>
          <p:cNvSpPr txBox="1"/>
          <p:nvPr/>
        </p:nvSpPr>
        <p:spPr>
          <a:xfrm>
            <a:off x="320970" y="3497385"/>
            <a:ext cx="8347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Janusz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Gluza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, Krzysztof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Kajda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, David A.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Kosower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: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Phys.Rev.D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83 (2011) 045012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784AD92-F363-55D1-91F3-A090AB9CBB5E}"/>
              </a:ext>
            </a:extLst>
          </p:cNvPr>
          <p:cNvSpPr txBox="1"/>
          <p:nvPr/>
        </p:nvSpPr>
        <p:spPr>
          <a:xfrm>
            <a:off x="8735832" y="4551376"/>
            <a:ext cx="36145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Syzygy equations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FA39490-24FB-12B4-A945-13747A48E99B}"/>
              </a:ext>
            </a:extLst>
          </p:cNvPr>
          <p:cNvSpPr txBox="1"/>
          <p:nvPr/>
        </p:nvSpPr>
        <p:spPr>
          <a:xfrm>
            <a:off x="5623035" y="6114306"/>
            <a:ext cx="622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Indeed decreases the number of equations a lot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0543F39C-2B7B-586B-6EBA-C0426CEAEE55}"/>
              </a:ext>
            </a:extLst>
          </p:cNvPr>
          <p:cNvGrpSpPr/>
          <p:nvPr/>
        </p:nvGrpSpPr>
        <p:grpSpPr>
          <a:xfrm>
            <a:off x="1026774" y="4323816"/>
            <a:ext cx="2641185" cy="2304440"/>
            <a:chOff x="1168276" y="805061"/>
            <a:chExt cx="3900582" cy="318761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15553AC3-BAD3-6934-21CA-3702DE2A7CD5}"/>
                </a:ext>
              </a:extLst>
            </p:cNvPr>
            <p:cNvGrpSpPr/>
            <p:nvPr/>
          </p:nvGrpSpPr>
          <p:grpSpPr>
            <a:xfrm>
              <a:off x="1621198" y="1184988"/>
              <a:ext cx="3122916" cy="2244012"/>
              <a:chOff x="1231641" y="914400"/>
              <a:chExt cx="3895530" cy="2799184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2E885E62-D811-DE5B-325F-813A15192667}"/>
                  </a:ext>
                </a:extLst>
              </p:cNvPr>
              <p:cNvGrpSpPr/>
              <p:nvPr/>
            </p:nvGrpSpPr>
            <p:grpSpPr>
              <a:xfrm>
                <a:off x="2245345" y="1561546"/>
                <a:ext cx="2168035" cy="1427584"/>
                <a:chOff x="2245345" y="1300288"/>
                <a:chExt cx="2168035" cy="1427584"/>
              </a:xfrm>
            </p:grpSpPr>
            <p:sp>
              <p:nvSpPr>
                <p:cNvPr id="22" name="五边形 21">
                  <a:extLst>
                    <a:ext uri="{FF2B5EF4-FFF2-40B4-BE49-F238E27FC236}">
                      <a16:creationId xmlns:a16="http://schemas.microsoft.com/office/drawing/2014/main" id="{FB93E6D3-2662-3FA3-4D54-EE3F1AEF0BC2}"/>
                    </a:ext>
                  </a:extLst>
                </p:cNvPr>
                <p:cNvSpPr/>
                <p:nvPr/>
              </p:nvSpPr>
              <p:spPr>
                <a:xfrm rot="16200000">
                  <a:off x="2211355" y="1334278"/>
                  <a:ext cx="1427584" cy="1359604"/>
                </a:xfrm>
                <a:prstGeom prst="pentagon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  <p:sp>
              <p:nvSpPr>
                <p:cNvPr id="23" name="矩形 22">
                  <a:extLst>
                    <a:ext uri="{FF2B5EF4-FFF2-40B4-BE49-F238E27FC236}">
                      <a16:creationId xmlns:a16="http://schemas.microsoft.com/office/drawing/2014/main" id="{5D7DF267-592F-6C5A-BE5D-E93E68CB3EFF}"/>
                    </a:ext>
                  </a:extLst>
                </p:cNvPr>
                <p:cNvSpPr/>
                <p:nvPr/>
              </p:nvSpPr>
              <p:spPr>
                <a:xfrm>
                  <a:off x="3604949" y="1567543"/>
                  <a:ext cx="808431" cy="886408"/>
                </a:xfrm>
                <a:prstGeom prst="rect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endParaRPr>
                </a:p>
              </p:txBody>
            </p:sp>
          </p:grp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4EDE29EF-B652-3B9B-3999-E04DD1049E10}"/>
                  </a:ext>
                </a:extLst>
              </p:cNvPr>
              <p:cNvCxnSpPr>
                <a:stCxn id="22" idx="0"/>
              </p:cNvCxnSpPr>
              <p:nvPr/>
            </p:nvCxnSpPr>
            <p:spPr>
              <a:xfrm flipH="1" flipV="1">
                <a:off x="1231641" y="2272005"/>
                <a:ext cx="1013704" cy="3333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F419F3F8-644C-2A61-2F03-E913A97D7920}"/>
                  </a:ext>
                </a:extLst>
              </p:cNvPr>
              <p:cNvCxnSpPr>
                <a:stCxn id="22" idx="1"/>
              </p:cNvCxnSpPr>
              <p:nvPr/>
            </p:nvCxnSpPr>
            <p:spPr>
              <a:xfrm flipH="1">
                <a:off x="2040212" y="2989128"/>
                <a:ext cx="724454" cy="724456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36337B21-EBB5-6488-EFA2-38B02A592A3B}"/>
                  </a:ext>
                </a:extLst>
              </p:cNvPr>
              <p:cNvCxnSpPr>
                <a:stCxn id="22" idx="5"/>
              </p:cNvCxnSpPr>
              <p:nvPr/>
            </p:nvCxnSpPr>
            <p:spPr>
              <a:xfrm flipH="1" flipV="1">
                <a:off x="2117521" y="914400"/>
                <a:ext cx="647145" cy="647148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F02E9DC6-4ECD-0A7E-417D-AE7E8F0D011F}"/>
                  </a:ext>
                </a:extLst>
              </p:cNvPr>
              <p:cNvCxnSpPr/>
              <p:nvPr/>
            </p:nvCxnSpPr>
            <p:spPr>
              <a:xfrm flipV="1">
                <a:off x="4413380" y="1237974"/>
                <a:ext cx="590827" cy="590827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0634806E-3858-C9C4-5A3F-BC04E9EA2A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13380" y="2715209"/>
                <a:ext cx="713791" cy="713791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FE24231A-C923-D4CD-D669-7BDA93812965}"/>
                </a:ext>
              </a:extLst>
            </p:cNvPr>
            <p:cNvSpPr txBox="1">
              <a:spLocks/>
            </p:cNvSpPr>
            <p:nvPr/>
          </p:nvSpPr>
          <p:spPr>
            <a:xfrm>
              <a:off x="2027525" y="3515055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1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2" name="标题 1">
              <a:extLst>
                <a:ext uri="{FF2B5EF4-FFF2-40B4-BE49-F238E27FC236}">
                  <a16:creationId xmlns:a16="http://schemas.microsoft.com/office/drawing/2014/main" id="{D615D46E-B40B-CE53-5377-205855CEEC48}"/>
                </a:ext>
              </a:extLst>
            </p:cNvPr>
            <p:cNvSpPr txBox="1">
              <a:spLocks/>
            </p:cNvSpPr>
            <p:nvPr/>
          </p:nvSpPr>
          <p:spPr>
            <a:xfrm>
              <a:off x="1168276" y="2034524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3" name="标题 1">
              <a:extLst>
                <a:ext uri="{FF2B5EF4-FFF2-40B4-BE49-F238E27FC236}">
                  <a16:creationId xmlns:a16="http://schemas.microsoft.com/office/drawing/2014/main" id="{45FF2796-2030-5ACD-4D0F-71D6F886A08F}"/>
                </a:ext>
              </a:extLst>
            </p:cNvPr>
            <p:cNvSpPr txBox="1">
              <a:spLocks/>
            </p:cNvSpPr>
            <p:nvPr/>
          </p:nvSpPr>
          <p:spPr>
            <a:xfrm>
              <a:off x="1963441" y="805061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3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4" name="标题 1">
              <a:extLst>
                <a:ext uri="{FF2B5EF4-FFF2-40B4-BE49-F238E27FC236}">
                  <a16:creationId xmlns:a16="http://schemas.microsoft.com/office/drawing/2014/main" id="{16A88B02-C3A7-8C6C-B15F-F74840B6D0E8}"/>
                </a:ext>
              </a:extLst>
            </p:cNvPr>
            <p:cNvSpPr txBox="1">
              <a:spLocks/>
            </p:cNvSpPr>
            <p:nvPr/>
          </p:nvSpPr>
          <p:spPr>
            <a:xfrm>
              <a:off x="4744114" y="1043870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4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0661A31B-5B78-1A74-35DD-A7B6CEEB16E8}"/>
                </a:ext>
              </a:extLst>
            </p:cNvPr>
            <p:cNvSpPr txBox="1">
              <a:spLocks/>
            </p:cNvSpPr>
            <p:nvPr/>
          </p:nvSpPr>
          <p:spPr>
            <a:xfrm>
              <a:off x="4765004" y="3220720"/>
              <a:ext cx="303854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5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E113374B-8508-0C2D-D8F1-05055ACE2A26}"/>
              </a:ext>
            </a:extLst>
          </p:cNvPr>
          <p:cNvSpPr txBox="1"/>
          <p:nvPr/>
        </p:nvSpPr>
        <p:spPr>
          <a:xfrm>
            <a:off x="3653813" y="5633540"/>
            <a:ext cx="62221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(top sector)</a:t>
            </a:r>
          </a:p>
        </p:txBody>
      </p:sp>
    </p:spTree>
    <p:extLst>
      <p:ext uri="{BB962C8B-B14F-4D97-AF65-F5344CB8AC3E}">
        <p14:creationId xmlns:p14="http://schemas.microsoft.com/office/powerpoint/2010/main" val="280520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aodingPPT-1-4">
            <a:extLst>
              <a:ext uri="{FF2B5EF4-FFF2-40B4-BE49-F238E27FC236}">
                <a16:creationId xmlns:a16="http://schemas.microsoft.com/office/drawing/2014/main" id="{54D78292-C633-0DD9-D49D-9B1BA8441062}"/>
              </a:ext>
            </a:extLst>
          </p:cNvPr>
          <p:cNvSpPr txBox="1"/>
          <p:nvPr/>
        </p:nvSpPr>
        <p:spPr>
          <a:xfrm>
            <a:off x="319168" y="13685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NeatIBP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: syzygy method in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Baikov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 representation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A9121FB-BE20-EB0E-D04F-26174DCFAF56}"/>
              </a:ext>
            </a:extLst>
          </p:cNvPr>
          <p:cNvSpPr txBox="1"/>
          <p:nvPr/>
        </p:nvSpPr>
        <p:spPr>
          <a:xfrm>
            <a:off x="224505" y="4228397"/>
            <a:ext cx="1187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 err="1">
                <a:solidFill>
                  <a:srgbClr val="FFFFFF"/>
                </a:solidFill>
                <a:ea typeface="宋体"/>
              </a:rPr>
              <a:t>Baikov</a:t>
            </a:r>
            <a:r>
              <a:rPr lang="en-US" altLang="zh-CN" sz="2200" kern="0" dirty="0">
                <a:solidFill>
                  <a:srgbClr val="FFFFFF"/>
                </a:solidFill>
                <a:ea typeface="宋体"/>
              </a:rPr>
              <a:t> representation: integrates directly over propagators </a:t>
            </a:r>
            <a:r>
              <a:rPr lang="en-US" altLang="zh-CN" sz="2200" i="1" kern="0" dirty="0">
                <a:solidFill>
                  <a:srgbClr val="FFFFFF"/>
                </a:solidFill>
                <a:ea typeface="宋体"/>
              </a:rPr>
              <a:t>z</a:t>
            </a:r>
            <a:r>
              <a:rPr lang="en-US" altLang="zh-CN" sz="1500" i="1" kern="0" dirty="0">
                <a:solidFill>
                  <a:srgbClr val="FFFFFF"/>
                </a:solidFill>
                <a:ea typeface="宋体"/>
              </a:rPr>
              <a:t>i</a:t>
            </a:r>
            <a:endParaRPr lang="en-US" altLang="zh-CN" sz="1500" kern="0" dirty="0">
              <a:solidFill>
                <a:srgbClr val="FFFFFF"/>
              </a:solidFill>
              <a:ea typeface="宋体"/>
            </a:endParaRPr>
          </a:p>
        </p:txBody>
      </p:sp>
      <p:pic>
        <p:nvPicPr>
          <p:cNvPr id="23" name="图形 22">
            <a:extLst>
              <a:ext uri="{FF2B5EF4-FFF2-40B4-BE49-F238E27FC236}">
                <a16:creationId xmlns:a16="http://schemas.microsoft.com/office/drawing/2014/main" id="{A5EDD26D-1310-A506-4E6E-0EB877DDA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74263" y="4885478"/>
            <a:ext cx="5813117" cy="69757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9468621-3E03-86FF-F9D4-EC86D3344A84}"/>
              </a:ext>
            </a:extLst>
          </p:cNvPr>
          <p:cNvSpPr txBox="1"/>
          <p:nvPr/>
        </p:nvSpPr>
        <p:spPr>
          <a:xfrm>
            <a:off x="224505" y="1107820"/>
            <a:ext cx="1187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>
                <a:solidFill>
                  <a:srgbClr val="FFFFFF"/>
                </a:solidFill>
                <a:ea typeface="宋体"/>
              </a:rPr>
              <a:t>Feynman integrals in momentum space:</a:t>
            </a:r>
            <a:endParaRPr lang="en-US" altLang="zh-CN" sz="1500" kern="0" dirty="0">
              <a:solidFill>
                <a:srgbClr val="FFFFFF"/>
              </a:solidFill>
              <a:ea typeface="宋体"/>
            </a:endParaRPr>
          </a:p>
        </p:txBody>
      </p:sp>
      <p:pic>
        <p:nvPicPr>
          <p:cNvPr id="25" name="图形 24">
            <a:extLst>
              <a:ext uri="{FF2B5EF4-FFF2-40B4-BE49-F238E27FC236}">
                <a16:creationId xmlns:a16="http://schemas.microsoft.com/office/drawing/2014/main" id="{9D54B4E8-BAD8-7AB1-848F-AFA9E7441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4263" y="1738282"/>
            <a:ext cx="5979660" cy="769441"/>
          </a:xfrm>
          <a:prstGeom prst="rect">
            <a:avLst/>
          </a:prstGeom>
        </p:spPr>
      </p:pic>
      <p:sp>
        <p:nvSpPr>
          <p:cNvPr id="26" name="箭头: 下 25">
            <a:extLst>
              <a:ext uri="{FF2B5EF4-FFF2-40B4-BE49-F238E27FC236}">
                <a16:creationId xmlns:a16="http://schemas.microsoft.com/office/drawing/2014/main" id="{7FE86E2B-E8BC-38AE-C9AF-E581B33E554E}"/>
              </a:ext>
            </a:extLst>
          </p:cNvPr>
          <p:cNvSpPr/>
          <p:nvPr/>
        </p:nvSpPr>
        <p:spPr>
          <a:xfrm>
            <a:off x="5778220" y="3044279"/>
            <a:ext cx="385872" cy="769441"/>
          </a:xfrm>
          <a:prstGeom prst="downArrow">
            <a:avLst/>
          </a:prstGeom>
          <a:noFill/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等线"/>
              <a:cs typeface="+mn-cs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0CE47328-2614-FBF2-1629-5070EB432C31}"/>
              </a:ext>
            </a:extLst>
          </p:cNvPr>
          <p:cNvSpPr txBox="1"/>
          <p:nvPr/>
        </p:nvSpPr>
        <p:spPr>
          <a:xfrm>
            <a:off x="6362546" y="3185602"/>
            <a:ext cx="11879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200" kern="0" dirty="0">
                <a:solidFill>
                  <a:schemeClr val="bg1"/>
                </a:solidFill>
                <a:ea typeface="宋体"/>
              </a:rPr>
              <a:t>Variable transformation</a:t>
            </a:r>
            <a:endParaRPr lang="en-US" altLang="zh-CN" sz="1500" kern="0" dirty="0">
              <a:solidFill>
                <a:schemeClr val="bg1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6687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93D5C3A2-375C-867F-CDC7-2B7F9ADCA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0627" y="1058760"/>
            <a:ext cx="6289779" cy="869133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7C412DA7-2D40-A83B-E3F5-1E56C31CBB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871" y="2048201"/>
            <a:ext cx="9348468" cy="86913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A2F776FC-BC8F-F091-FF39-8CA9FBD6EAE6}"/>
              </a:ext>
            </a:extLst>
          </p:cNvPr>
          <p:cNvGrpSpPr/>
          <p:nvPr/>
        </p:nvGrpSpPr>
        <p:grpSpPr>
          <a:xfrm>
            <a:off x="1463668" y="4153314"/>
            <a:ext cx="4133437" cy="725154"/>
            <a:chOff x="365357" y="3707283"/>
            <a:chExt cx="5051595" cy="869132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99BEE55A-145A-B0A3-03C2-671707802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10777" y="3847899"/>
              <a:ext cx="4645147" cy="655786"/>
            </a:xfrm>
            <a:prstGeom prst="rect">
              <a:avLst/>
            </a:prstGeom>
          </p:spPr>
        </p:pic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36EF93E8-9C29-1939-EC1F-592C8A55A5B9}"/>
                </a:ext>
              </a:extLst>
            </p:cNvPr>
            <p:cNvSpPr/>
            <p:nvPr/>
          </p:nvSpPr>
          <p:spPr>
            <a:xfrm>
              <a:off x="365357" y="3707283"/>
              <a:ext cx="5051595" cy="869132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500E888-1D00-2187-7FCD-A44663DBA15B}"/>
              </a:ext>
            </a:extLst>
          </p:cNvPr>
          <p:cNvGrpSpPr/>
          <p:nvPr/>
        </p:nvGrpSpPr>
        <p:grpSpPr>
          <a:xfrm>
            <a:off x="6438938" y="4153314"/>
            <a:ext cx="5258673" cy="725154"/>
            <a:chOff x="5957195" y="3707283"/>
            <a:chExt cx="5869448" cy="796401"/>
          </a:xfrm>
        </p:grpSpPr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26D48732-E45B-FA29-0FF9-F80A64856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08779" y="3917060"/>
              <a:ext cx="2481596" cy="418582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A3B29EBD-48DF-A6EE-1F27-451C1F4AF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033727" y="3978024"/>
              <a:ext cx="2647496" cy="363382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8C90478B-8297-172A-7140-D063DD7337D2}"/>
                </a:ext>
              </a:extLst>
            </p:cNvPr>
            <p:cNvSpPr/>
            <p:nvPr/>
          </p:nvSpPr>
          <p:spPr>
            <a:xfrm>
              <a:off x="5957195" y="3707283"/>
              <a:ext cx="5869448" cy="796401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66FF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14FAC009-6E20-F78A-DA0C-84244C06C6D0}"/>
              </a:ext>
            </a:extLst>
          </p:cNvPr>
          <p:cNvSpPr/>
          <p:nvPr/>
        </p:nvSpPr>
        <p:spPr>
          <a:xfrm>
            <a:off x="5707699" y="2077518"/>
            <a:ext cx="1189629" cy="839815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9CF15CD-1457-9577-AF22-2972333CC38A}"/>
              </a:ext>
            </a:extLst>
          </p:cNvPr>
          <p:cNvSpPr/>
          <p:nvPr/>
        </p:nvSpPr>
        <p:spPr>
          <a:xfrm>
            <a:off x="8394712" y="2527754"/>
            <a:ext cx="349769" cy="389579"/>
          </a:xfrm>
          <a:prstGeom prst="roundRect">
            <a:avLst>
              <a:gd name="adj" fmla="val 0"/>
            </a:avLst>
          </a:prstGeom>
          <a:noFill/>
          <a:ln w="63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FB180B6-830D-6645-BBE1-D64648E51122}"/>
              </a:ext>
            </a:extLst>
          </p:cNvPr>
          <p:cNvSpPr txBox="1"/>
          <p:nvPr/>
        </p:nvSpPr>
        <p:spPr>
          <a:xfrm>
            <a:off x="7728267" y="2948097"/>
            <a:ext cx="2595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multiple propagators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024A3F3-E445-E3B0-8705-289DA292F3EA}"/>
              </a:ext>
            </a:extLst>
          </p:cNvPr>
          <p:cNvSpPr txBox="1"/>
          <p:nvPr/>
        </p:nvSpPr>
        <p:spPr>
          <a:xfrm>
            <a:off x="4146546" y="2995142"/>
            <a:ext cx="1954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66FFFF"/>
                </a:solidFill>
                <a:latin typeface="Palatino Linotype"/>
                <a:ea typeface="华文细黑"/>
              </a:rPr>
              <a:t>d</a:t>
            </a:r>
            <a:r>
              <a:rPr kumimoji="0" lang="en-US" altLang="zh-CN" sz="2000" b="0" i="0" u="none" strike="noStrike" kern="0" cap="none" spc="0" normalizeH="0" baseline="0" noProof="0" dirty="0" err="1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imension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shift</a:t>
            </a:r>
            <a:endParaRPr kumimoji="0" lang="zh-CN" altLang="en-US" sz="2000" b="0" i="0" u="none" strike="noStrike" kern="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8900D229-3622-7FF3-0361-EFBB605672FD}"/>
              </a:ext>
            </a:extLst>
          </p:cNvPr>
          <p:cNvSpPr/>
          <p:nvPr/>
        </p:nvSpPr>
        <p:spPr>
          <a:xfrm rot="2297828">
            <a:off x="4950126" y="3431711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6" name="箭头: 下 15">
            <a:extLst>
              <a:ext uri="{FF2B5EF4-FFF2-40B4-BE49-F238E27FC236}">
                <a16:creationId xmlns:a16="http://schemas.microsoft.com/office/drawing/2014/main" id="{E145459A-3D46-0980-51C6-762EBD478021}"/>
              </a:ext>
            </a:extLst>
          </p:cNvPr>
          <p:cNvSpPr/>
          <p:nvPr/>
        </p:nvSpPr>
        <p:spPr>
          <a:xfrm rot="19358324">
            <a:off x="8685199" y="3407424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7" name="箭头: 下 16">
            <a:extLst>
              <a:ext uri="{FF2B5EF4-FFF2-40B4-BE49-F238E27FC236}">
                <a16:creationId xmlns:a16="http://schemas.microsoft.com/office/drawing/2014/main" id="{16395264-FE03-A4C6-5243-F32E0DB7F54B}"/>
              </a:ext>
            </a:extLst>
          </p:cNvPr>
          <p:cNvSpPr/>
          <p:nvPr/>
        </p:nvSpPr>
        <p:spPr>
          <a:xfrm rot="18785035">
            <a:off x="4992281" y="4966499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F5B8EF8E-7926-7529-33BB-35C7BD9815FB}"/>
              </a:ext>
            </a:extLst>
          </p:cNvPr>
          <p:cNvSpPr/>
          <p:nvPr/>
        </p:nvSpPr>
        <p:spPr>
          <a:xfrm rot="2504175">
            <a:off x="6787789" y="4981025"/>
            <a:ext cx="497233" cy="655909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pic>
        <p:nvPicPr>
          <p:cNvPr id="19" name="图形 18">
            <a:extLst>
              <a:ext uri="{FF2B5EF4-FFF2-40B4-BE49-F238E27FC236}">
                <a16:creationId xmlns:a16="http://schemas.microsoft.com/office/drawing/2014/main" id="{E3B68A39-CB16-AEF7-3EA7-22C32207E0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1801" y="5631641"/>
            <a:ext cx="7991623" cy="978079"/>
          </a:xfrm>
          <a:prstGeom prst="rect">
            <a:avLst/>
          </a:prstGeom>
        </p:spPr>
      </p:pic>
      <p:sp>
        <p:nvSpPr>
          <p:cNvPr id="20" name="GaodingPPT-1-4">
            <a:extLst>
              <a:ext uri="{FF2B5EF4-FFF2-40B4-BE49-F238E27FC236}">
                <a16:creationId xmlns:a16="http://schemas.microsoft.com/office/drawing/2014/main" id="{31315779-AE53-6420-A14A-C49B54932401}"/>
              </a:ext>
            </a:extLst>
          </p:cNvPr>
          <p:cNvSpPr txBox="1"/>
          <p:nvPr/>
        </p:nvSpPr>
        <p:spPr>
          <a:xfrm>
            <a:off x="9329184" y="5922719"/>
            <a:ext cx="2122863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Trebuchet MS" panose="020B0603020202020204" pitchFamily="34" charset="0"/>
                <a:ea typeface="楷体" panose="02010609060101010101" pitchFamily="49" charset="-122"/>
                <a:cs typeface="+mn-cs"/>
              </a:rPr>
              <a:t>Without multiple propagators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Trebuchet MS" panose="020B0603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21" name="GaodingPPT-1-4">
            <a:extLst>
              <a:ext uri="{FF2B5EF4-FFF2-40B4-BE49-F238E27FC236}">
                <a16:creationId xmlns:a16="http://schemas.microsoft.com/office/drawing/2014/main" id="{54D78292-C633-0DD9-D49D-9B1BA8441062}"/>
              </a:ext>
            </a:extLst>
          </p:cNvPr>
          <p:cNvSpPr txBox="1"/>
          <p:nvPr/>
        </p:nvSpPr>
        <p:spPr>
          <a:xfrm>
            <a:off x="-920033" y="97574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            IBP relations in Baikov representation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31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FE7DCC1B-BBD5-C93B-FE44-9B29E7352944}"/>
              </a:ext>
            </a:extLst>
          </p:cNvPr>
          <p:cNvGrpSpPr/>
          <p:nvPr/>
        </p:nvGrpSpPr>
        <p:grpSpPr>
          <a:xfrm>
            <a:off x="1036588" y="1509814"/>
            <a:ext cx="4133437" cy="725154"/>
            <a:chOff x="365357" y="3707283"/>
            <a:chExt cx="5051595" cy="869132"/>
          </a:xfrm>
        </p:grpSpPr>
        <p:pic>
          <p:nvPicPr>
            <p:cNvPr id="3" name="图形 2">
              <a:extLst>
                <a:ext uri="{FF2B5EF4-FFF2-40B4-BE49-F238E27FC236}">
                  <a16:creationId xmlns:a16="http://schemas.microsoft.com/office/drawing/2014/main" id="{AC9B06FD-57FE-4ED1-0C2D-7415AE920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0777" y="3847899"/>
              <a:ext cx="4645147" cy="655786"/>
            </a:xfrm>
            <a:prstGeom prst="rect">
              <a:avLst/>
            </a:prstGeom>
          </p:spPr>
        </p:pic>
        <p:sp>
          <p:nvSpPr>
            <p:cNvPr id="4" name="矩形: 圆角 3">
              <a:extLst>
                <a:ext uri="{FF2B5EF4-FFF2-40B4-BE49-F238E27FC236}">
                  <a16:creationId xmlns:a16="http://schemas.microsoft.com/office/drawing/2014/main" id="{1BF2F805-F4DF-7FF6-C411-576A4E471A10}"/>
                </a:ext>
              </a:extLst>
            </p:cNvPr>
            <p:cNvSpPr/>
            <p:nvPr/>
          </p:nvSpPr>
          <p:spPr>
            <a:xfrm>
              <a:off x="365357" y="3707283"/>
              <a:ext cx="5051595" cy="869132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29F5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A67C160-04C7-D409-9D72-EFC40A79B55B}"/>
              </a:ext>
            </a:extLst>
          </p:cNvPr>
          <p:cNvGrpSpPr/>
          <p:nvPr/>
        </p:nvGrpSpPr>
        <p:grpSpPr>
          <a:xfrm>
            <a:off x="1036588" y="2500106"/>
            <a:ext cx="5258673" cy="725154"/>
            <a:chOff x="5957195" y="3707283"/>
            <a:chExt cx="5869448" cy="796401"/>
          </a:xfrm>
        </p:grpSpPr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243577CD-722E-8AE9-3826-B7EF0EA8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308779" y="3917060"/>
              <a:ext cx="2481596" cy="418582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E8D4D783-652F-063B-EB26-A9FCC39A4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3727" y="3978024"/>
              <a:ext cx="2647496" cy="363382"/>
            </a:xfrm>
            <a:prstGeom prst="rect">
              <a:avLst/>
            </a:prstGeom>
          </p:spPr>
        </p:pic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4ED87DDF-7EB1-EC91-2B5D-38A505C620D0}"/>
                </a:ext>
              </a:extLst>
            </p:cNvPr>
            <p:cNvSpPr/>
            <p:nvPr/>
          </p:nvSpPr>
          <p:spPr>
            <a:xfrm>
              <a:off x="5957195" y="3707283"/>
              <a:ext cx="5869448" cy="796401"/>
            </a:xfrm>
            <a:prstGeom prst="roundRect">
              <a:avLst>
                <a:gd name="adj" fmla="val 0"/>
              </a:avLst>
            </a:prstGeom>
            <a:noFill/>
            <a:ln w="6350" cap="flat" cmpd="sng" algn="ctr">
              <a:solidFill>
                <a:srgbClr val="29F5FF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9" name="GaodingPPT-1-4">
            <a:extLst>
              <a:ext uri="{FF2B5EF4-FFF2-40B4-BE49-F238E27FC236}">
                <a16:creationId xmlns:a16="http://schemas.microsoft.com/office/drawing/2014/main" id="{8B8159A1-7195-FB0F-6BAA-85AF8814BF30}"/>
              </a:ext>
            </a:extLst>
          </p:cNvPr>
          <p:cNvSpPr txBox="1"/>
          <p:nvPr/>
        </p:nvSpPr>
        <p:spPr>
          <a:xfrm>
            <a:off x="7733448" y="2116616"/>
            <a:ext cx="3867311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1" i="0" u="none" strike="noStrike" kern="0" cap="none" spc="0" normalizeH="0" baseline="0" noProof="0" dirty="0">
                <a:ln>
                  <a:noFill/>
                </a:ln>
                <a:solidFill>
                  <a:srgbClr val="29F5FF"/>
                </a:solidFill>
                <a:effectLst/>
                <a:uLnTx/>
                <a:uFillTx/>
                <a:latin typeface="Trebuchet MS" panose="020B0603020202020204" pitchFamily="34" charset="0"/>
                <a:ea typeface="楷体" panose="02010609060101010101" pitchFamily="49" charset="-122"/>
                <a:cs typeface="+mn-cs"/>
              </a:rPr>
              <a:t>Syzygy Equations</a:t>
            </a:r>
            <a:endParaRPr kumimoji="0" lang="zh-CN" altLang="en-US" sz="2500" b="1" i="0" u="none" strike="noStrike" kern="0" cap="none" spc="0" normalizeH="0" baseline="0" noProof="0" dirty="0">
              <a:ln>
                <a:noFill/>
              </a:ln>
              <a:solidFill>
                <a:srgbClr val="29F5FF"/>
              </a:solidFill>
              <a:effectLst/>
              <a:uLnTx/>
              <a:uFillTx/>
              <a:latin typeface="Trebuchet MS" panose="020B0603020202020204" pitchFamily="34" charset="0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C88011C-F8C4-2EC7-8ABB-A2412166090B}"/>
              </a:ext>
            </a:extLst>
          </p:cNvPr>
          <p:cNvSpPr txBox="1"/>
          <p:nvPr/>
        </p:nvSpPr>
        <p:spPr>
          <a:xfrm>
            <a:off x="160412" y="393600"/>
            <a:ext cx="783550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Polynomial equations in </a:t>
            </a:r>
            <a:r>
              <a:rPr kumimoji="0" lang="en-US" altLang="zh-CN" sz="2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Baikov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 IBP relations</a:t>
            </a: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5F5AF17-ECAB-36BD-3ABE-5E0DF908FB35}"/>
              </a:ext>
            </a:extLst>
          </p:cNvPr>
          <p:cNvGrpSpPr/>
          <p:nvPr/>
        </p:nvGrpSpPr>
        <p:grpSpPr>
          <a:xfrm>
            <a:off x="1155577" y="4830722"/>
            <a:ext cx="4230123" cy="1138137"/>
            <a:chOff x="725249" y="4503906"/>
            <a:chExt cx="4230123" cy="1138137"/>
          </a:xfrm>
        </p:grpSpPr>
        <p:pic>
          <p:nvPicPr>
            <p:cNvPr id="16" name="图形 15">
              <a:extLst>
                <a:ext uri="{FF2B5EF4-FFF2-40B4-BE49-F238E27FC236}">
                  <a16:creationId xmlns:a16="http://schemas.microsoft.com/office/drawing/2014/main" id="{7081E6AC-A001-31DF-3666-8DA1E5907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25249" y="4639974"/>
              <a:ext cx="2642714" cy="872096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67F770F0-3E4A-1411-4725-5D1CDB8D627E}"/>
                </a:ext>
              </a:extLst>
            </p:cNvPr>
            <p:cNvSpPr/>
            <p:nvPr/>
          </p:nvSpPr>
          <p:spPr>
            <a:xfrm>
              <a:off x="1964987" y="4503906"/>
              <a:ext cx="1827989" cy="11381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FB4301B0-C6F2-A6AF-3145-7868F1E01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964987" y="4916087"/>
              <a:ext cx="2990385" cy="314777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E35D48A-A793-E7A7-6CBA-CCA04DFF5F48}"/>
                </a:ext>
              </a:extLst>
            </p:cNvPr>
            <p:cNvSpPr/>
            <p:nvPr/>
          </p:nvSpPr>
          <p:spPr>
            <a:xfrm>
              <a:off x="2350851" y="5044914"/>
              <a:ext cx="149157" cy="43234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5A783AF6-F967-7AC2-3938-C5DD7D743B91}"/>
              </a:ext>
            </a:extLst>
          </p:cNvPr>
          <p:cNvSpPr txBox="1"/>
          <p:nvPr/>
        </p:nvSpPr>
        <p:spPr>
          <a:xfrm>
            <a:off x="160412" y="4043221"/>
            <a:ext cx="7835508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Generators of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the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solution</a:t>
            </a:r>
            <a:r>
              <a:rPr kumimoji="0" lang="zh-CN" altLang="en-US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 </a:t>
            </a:r>
            <a:r>
              <a:rPr kumimoji="0" lang="en-US" altLang="zh-CN" sz="2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 panose="02010600040101010101" pitchFamily="2" charset="-122"/>
                <a:cs typeface="+mn-cs"/>
              </a:rPr>
              <a:t>module</a:t>
            </a:r>
            <a:endParaRPr kumimoji="0" lang="zh-CN" alt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E01CFFE-C811-CF54-2A45-7DEF03D929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8835" y="3331657"/>
            <a:ext cx="1888542" cy="390585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20989971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FD66781D-EC15-8C58-F6B8-65B60434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664129-CEA8-A9A3-1CF7-01B20EAC4BD3}"/>
              </a:ext>
            </a:extLst>
          </p:cNvPr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Specific IBP relation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14AB68A-52DB-AA52-4028-F0445F016294}"/>
              </a:ext>
            </a:extLst>
          </p:cNvPr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DFDFC1D-9ACA-AE38-222A-780834D7A1E2}"/>
                </a:ext>
              </a:extLst>
            </p:cNvPr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125DF5C-3BBD-2306-7D9F-45BD59A9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CB8402A6-429D-91E8-164D-6046F1C9F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A1DC0F96-116E-F978-55EF-DEE53C43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2439051-2530-F63E-0A5D-5F35BA52A5B9}"/>
              </a:ext>
            </a:extLst>
          </p:cNvPr>
          <p:cNvGrpSpPr/>
          <p:nvPr/>
        </p:nvGrpSpPr>
        <p:grpSpPr>
          <a:xfrm>
            <a:off x="193188" y="441004"/>
            <a:ext cx="4857160" cy="2031816"/>
            <a:chOff x="339103" y="354561"/>
            <a:chExt cx="4857160" cy="203181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5039836-2EA7-010E-7C01-C7CCED620C98}"/>
                </a:ext>
              </a:extLst>
            </p:cNvPr>
            <p:cNvGrpSpPr/>
            <p:nvPr/>
          </p:nvGrpSpPr>
          <p:grpSpPr>
            <a:xfrm>
              <a:off x="1281504" y="847004"/>
              <a:ext cx="3914759" cy="1539373"/>
              <a:chOff x="725249" y="4373933"/>
              <a:chExt cx="3914759" cy="1539373"/>
            </a:xfrm>
          </p:grpSpPr>
          <p:pic>
            <p:nvPicPr>
              <p:cNvPr id="10" name="图形 9">
                <a:extLst>
                  <a:ext uri="{FF2B5EF4-FFF2-40B4-BE49-F238E27FC236}">
                    <a16:creationId xmlns:a16="http://schemas.microsoft.com/office/drawing/2014/main" id="{7E6016CC-1ABA-62A8-ECED-8F3C8796F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5249" y="4639974"/>
                <a:ext cx="2642714" cy="872096"/>
              </a:xfrm>
              <a:prstGeom prst="rect">
                <a:avLst/>
              </a:prstGeom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1E98BA7-1D24-FBD7-0FE3-35D92F61B34C}"/>
                  </a:ext>
                </a:extLst>
              </p:cNvPr>
              <p:cNvSpPr/>
              <p:nvPr/>
            </p:nvSpPr>
            <p:spPr>
              <a:xfrm>
                <a:off x="2453968" y="4373933"/>
                <a:ext cx="1827989" cy="11381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CFDC020-578B-4989-D4ED-39EC2C7E5618}"/>
                  </a:ext>
                </a:extLst>
              </p:cNvPr>
              <p:cNvSpPr/>
              <p:nvPr/>
            </p:nvSpPr>
            <p:spPr>
              <a:xfrm>
                <a:off x="2327793" y="5041210"/>
                <a:ext cx="2312215" cy="87209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55C3FAB-E1D0-1019-5500-50C66A8FD1C7}"/>
                </a:ext>
              </a:extLst>
            </p:cNvPr>
            <p:cNvSpPr txBox="1"/>
            <p:nvPr/>
          </p:nvSpPr>
          <p:spPr>
            <a:xfrm>
              <a:off x="339103" y="354561"/>
              <a:ext cx="358511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Syzygy generator</a:t>
              </a:r>
            </a:p>
          </p:txBody>
        </p:sp>
      </p:grpSp>
      <p:sp>
        <p:nvSpPr>
          <p:cNvPr id="27" name="箭头: 下 26">
            <a:extLst>
              <a:ext uri="{FF2B5EF4-FFF2-40B4-BE49-F238E27FC236}">
                <a16:creationId xmlns:a16="http://schemas.microsoft.com/office/drawing/2014/main" id="{1AB4ED55-6769-2C0B-441B-E0F27A155FC6}"/>
              </a:ext>
            </a:extLst>
          </p:cNvPr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9B9E9BDD-991B-C920-1D33-643B8989292F}"/>
              </a:ext>
            </a:extLst>
          </p:cNvPr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8EE10EB-FD5B-AE19-4BE9-DE98764B2134}"/>
              </a:ext>
            </a:extLst>
          </p:cNvPr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Symbolic IBP relation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24E5F0-B7EE-42D7-4C54-BD24A2890AEB}"/>
              </a:ext>
            </a:extLst>
          </p:cNvPr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(# generators) × (# seeds) = (# IBP relations) </a:t>
            </a:r>
          </a:p>
        </p:txBody>
      </p:sp>
    </p:spTree>
    <p:extLst>
      <p:ext uri="{BB962C8B-B14F-4D97-AF65-F5344CB8AC3E}">
        <p14:creationId xmlns:p14="http://schemas.microsoft.com/office/powerpoint/2010/main" val="1060248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69C532EF-80CF-03E5-CE5A-1102E3B72AF6}"/>
              </a:ext>
            </a:extLst>
          </p:cNvPr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IBP relation selection</a:t>
            </a:r>
          </a:p>
        </p:txBody>
      </p:sp>
      <p:pic>
        <p:nvPicPr>
          <p:cNvPr id="12" name="图形 11">
            <a:extLst>
              <a:ext uri="{FF2B5EF4-FFF2-40B4-BE49-F238E27FC236}">
                <a16:creationId xmlns:a16="http://schemas.microsoft.com/office/drawing/2014/main" id="{FCFFB8C4-0AA6-1D46-B59B-CB8E26D8A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5521" y="953257"/>
            <a:ext cx="1831166" cy="79952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04DA0B5-5C07-714F-D1AA-954E5B43F55A}"/>
              </a:ext>
            </a:extLst>
          </p:cNvPr>
          <p:cNvSpPr txBox="1"/>
          <p:nvPr/>
        </p:nvSpPr>
        <p:spPr>
          <a:xfrm>
            <a:off x="2464476" y="2102554"/>
            <a:ext cx="61527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Column reduction (numeric + finite field)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8AC94263-7986-6CC6-184F-08232AEE7667}"/>
              </a:ext>
            </a:extLst>
          </p:cNvPr>
          <p:cNvSpPr/>
          <p:nvPr/>
        </p:nvSpPr>
        <p:spPr>
          <a:xfrm rot="5400000">
            <a:off x="1633519" y="2205790"/>
            <a:ext cx="1055723" cy="357351"/>
          </a:xfrm>
          <a:prstGeom prst="rightArrow">
            <a:avLst/>
          </a:prstGeom>
          <a:noFill/>
          <a:ln w="190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58FE802-6451-C91A-EB8F-2BC4E9125ED0}"/>
              </a:ext>
            </a:extLst>
          </p:cNvPr>
          <p:cNvSpPr txBox="1"/>
          <p:nvPr/>
        </p:nvSpPr>
        <p:spPr>
          <a:xfrm>
            <a:off x="147130" y="914705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An enough IBP system</a:t>
            </a: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260EC3D4-B844-30D1-4EB2-D38FC912B7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86957" y="3179286"/>
            <a:ext cx="1819459" cy="77264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D6D45F98-1DD1-434F-664A-F73F8517525A}"/>
              </a:ext>
            </a:extLst>
          </p:cNvPr>
          <p:cNvSpPr txBox="1"/>
          <p:nvPr/>
        </p:nvSpPr>
        <p:spPr>
          <a:xfrm>
            <a:off x="147130" y="3144288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Linearly independent system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FC1DBCD-C946-678A-4554-5B64A484E14C}"/>
              </a:ext>
            </a:extLst>
          </p:cNvPr>
          <p:cNvSpPr txBox="1"/>
          <p:nvPr/>
        </p:nvSpPr>
        <p:spPr>
          <a:xfrm>
            <a:off x="2464476" y="4126280"/>
            <a:ext cx="61527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Row reduction (numeric + finite field)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66CC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Remove the unneeded relations for reducing the targets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CC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9" name="箭头: 右 18">
            <a:extLst>
              <a:ext uri="{FF2B5EF4-FFF2-40B4-BE49-F238E27FC236}">
                <a16:creationId xmlns:a16="http://schemas.microsoft.com/office/drawing/2014/main" id="{EBFC1A38-48A4-0053-E4A8-58F534667B3C}"/>
              </a:ext>
            </a:extLst>
          </p:cNvPr>
          <p:cNvSpPr/>
          <p:nvPr/>
        </p:nvSpPr>
        <p:spPr>
          <a:xfrm rot="5400000">
            <a:off x="1175989" y="4779230"/>
            <a:ext cx="1970779" cy="357351"/>
          </a:xfrm>
          <a:prstGeom prst="rightArrow">
            <a:avLst/>
          </a:prstGeom>
          <a:noFill/>
          <a:ln w="19050"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564B081-CCEA-6FED-54D6-004FD2FCA48A}"/>
              </a:ext>
            </a:extLst>
          </p:cNvPr>
          <p:cNvSpPr txBox="1"/>
          <p:nvPr/>
        </p:nvSpPr>
        <p:spPr>
          <a:xfrm>
            <a:off x="147130" y="6117642"/>
            <a:ext cx="62163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Small-size IBP system minimally needed</a:t>
            </a:r>
          </a:p>
        </p:txBody>
      </p:sp>
      <p:pic>
        <p:nvPicPr>
          <p:cNvPr id="22" name="图形 21">
            <a:extLst>
              <a:ext uri="{FF2B5EF4-FFF2-40B4-BE49-F238E27FC236}">
                <a16:creationId xmlns:a16="http://schemas.microsoft.com/office/drawing/2014/main" id="{9417F665-1E9D-2D22-A975-C4BFED9760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3219" y="4144942"/>
            <a:ext cx="2187979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7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69C532EF-80CF-03E5-CE5A-1102E3B72AF6}"/>
              </a:ext>
            </a:extLst>
          </p:cNvPr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Tail mask strategy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2FACFE48-43E3-0974-4705-81EA100F260F}"/>
              </a:ext>
            </a:extLst>
          </p:cNvPr>
          <p:cNvGrpSpPr/>
          <p:nvPr/>
        </p:nvGrpSpPr>
        <p:grpSpPr>
          <a:xfrm>
            <a:off x="2909363" y="1921789"/>
            <a:ext cx="6772160" cy="3014421"/>
            <a:chOff x="3046789" y="2395220"/>
            <a:chExt cx="7786449" cy="3465901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638C82C6-9949-DE4E-8901-938BE8435947}"/>
                </a:ext>
              </a:extLst>
            </p:cNvPr>
            <p:cNvGrpSpPr/>
            <p:nvPr/>
          </p:nvGrpSpPr>
          <p:grpSpPr>
            <a:xfrm>
              <a:off x="5570998" y="2395220"/>
              <a:ext cx="2545651" cy="1210212"/>
              <a:chOff x="5552337" y="1947351"/>
              <a:chExt cx="2545651" cy="1210212"/>
            </a:xfrm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FF22D36-A988-AAC5-723D-7C3950F5C10F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5F0F6A70-1D67-B9CE-E6DC-2B76B01A179E}"/>
                  </a:ext>
                </a:extLst>
              </p:cNvPr>
              <p:cNvSpPr/>
              <p:nvPr/>
            </p:nvSpPr>
            <p:spPr>
              <a:xfrm>
                <a:off x="6825163" y="2175949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AD8982A1-E2B5-F9FA-F21E-490F4D2DB6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2A5949C6-F0C1-5341-10F4-6E0D42192E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89363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D1E63D53-6D50-2803-DD1A-86B15F65C2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89363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F202B49F-9FAC-4E59-3783-8ACB05ECD0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6A1CEFF7-A421-BE49-C727-112A45910C13}"/>
                </a:ext>
              </a:extLst>
            </p:cNvPr>
            <p:cNvGrpSpPr/>
            <p:nvPr/>
          </p:nvGrpSpPr>
          <p:grpSpPr>
            <a:xfrm>
              <a:off x="3046789" y="4574157"/>
              <a:ext cx="2456366" cy="1210211"/>
              <a:chOff x="2976363" y="4126553"/>
              <a:chExt cx="2456366" cy="1210211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B01CDF07-D5F5-9875-AC46-EF12ECAF8F65}"/>
                  </a:ext>
                </a:extLst>
              </p:cNvPr>
              <p:cNvSpPr/>
              <p:nvPr/>
            </p:nvSpPr>
            <p:spPr>
              <a:xfrm>
                <a:off x="4159904" y="4355151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F2FEC90-6391-3A33-3D88-C005F76CF3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76364" y="473317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4C896F10-EDFC-81CF-05FF-204804D373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24104" y="4126553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2AE61A41-88D2-9338-C875-4F1AF765D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24104" y="5108167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5A7E2507-207F-BD4D-2245-FB4181C1D3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76363" y="4498599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等腰三角形 77">
                <a:extLst>
                  <a:ext uri="{FF2B5EF4-FFF2-40B4-BE49-F238E27FC236}">
                    <a16:creationId xmlns:a16="http://schemas.microsoft.com/office/drawing/2014/main" id="{49C6764B-C581-7FB3-D631-43C4739BBFDA}"/>
                  </a:ext>
                </a:extLst>
              </p:cNvPr>
              <p:cNvSpPr/>
              <p:nvPr/>
            </p:nvSpPr>
            <p:spPr>
              <a:xfrm rot="16200000">
                <a:off x="3445938" y="4393937"/>
                <a:ext cx="753016" cy="674917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101E8CCC-ABD4-9598-2987-8D5561B7DC6C}"/>
                </a:ext>
              </a:extLst>
            </p:cNvPr>
            <p:cNvGrpSpPr/>
            <p:nvPr/>
          </p:nvGrpSpPr>
          <p:grpSpPr>
            <a:xfrm>
              <a:off x="8376869" y="4653141"/>
              <a:ext cx="2456369" cy="1207980"/>
              <a:chOff x="8598284" y="4207934"/>
              <a:chExt cx="2456369" cy="1207980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A5882A0-FD68-1DEB-385E-B9384AB56720}"/>
                  </a:ext>
                </a:extLst>
              </p:cNvPr>
              <p:cNvSpPr/>
              <p:nvPr/>
            </p:nvSpPr>
            <p:spPr>
              <a:xfrm flipH="1">
                <a:off x="9106910" y="4438763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CE5CB733-E3B7-62EB-400B-39051BAE0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6028" y="4819652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51E39660-231E-3C99-325E-988272F00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8284" y="4207934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D87D87C4-103B-8B3F-4B9A-603B007F7A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8285" y="5187317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6EC75873-E2F0-0423-C754-424F826DA0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6027" y="458507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等腰三角形 83">
                <a:extLst>
                  <a:ext uri="{FF2B5EF4-FFF2-40B4-BE49-F238E27FC236}">
                    <a16:creationId xmlns:a16="http://schemas.microsoft.com/office/drawing/2014/main" id="{6E9D7A9A-A70B-46D9-0EA6-1D8465C2C0CB}"/>
                  </a:ext>
                </a:extLst>
              </p:cNvPr>
              <p:cNvSpPr/>
              <p:nvPr/>
            </p:nvSpPr>
            <p:spPr>
              <a:xfrm rot="5400000" flipH="1">
                <a:off x="9832060" y="4479065"/>
                <a:ext cx="753016" cy="674917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  <p:sp>
          <p:nvSpPr>
            <p:cNvPr id="85" name="箭头: 右 84">
              <a:extLst>
                <a:ext uri="{FF2B5EF4-FFF2-40B4-BE49-F238E27FC236}">
                  <a16:creationId xmlns:a16="http://schemas.microsoft.com/office/drawing/2014/main" id="{988B29FB-AAC2-A517-3D02-74E7CA43F900}"/>
                </a:ext>
              </a:extLst>
            </p:cNvPr>
            <p:cNvSpPr/>
            <p:nvPr/>
          </p:nvSpPr>
          <p:spPr>
            <a:xfrm rot="7854464">
              <a:off x="5070836" y="3920463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86" name="箭头: 右 85">
              <a:extLst>
                <a:ext uri="{FF2B5EF4-FFF2-40B4-BE49-F238E27FC236}">
                  <a16:creationId xmlns:a16="http://schemas.microsoft.com/office/drawing/2014/main" id="{69871577-81A0-052D-67F5-1318826CCF2F}"/>
                </a:ext>
              </a:extLst>
            </p:cNvPr>
            <p:cNvSpPr/>
            <p:nvPr/>
          </p:nvSpPr>
          <p:spPr>
            <a:xfrm rot="13881576" flipH="1">
              <a:off x="8164272" y="3935423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pic>
          <p:nvPicPr>
            <p:cNvPr id="87" name="图形 86">
              <a:extLst>
                <a:ext uri="{FF2B5EF4-FFF2-40B4-BE49-F238E27FC236}">
                  <a16:creationId xmlns:a16="http://schemas.microsoft.com/office/drawing/2014/main" id="{F12C8BE2-2E31-777A-FAFF-2CD1CE144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749561" y="4828861"/>
              <a:ext cx="155734" cy="700805"/>
            </a:xfrm>
            <a:prstGeom prst="rect">
              <a:avLst/>
            </a:prstGeom>
          </p:spPr>
        </p:pic>
        <p:sp>
          <p:nvSpPr>
            <p:cNvPr id="88" name="箭头: 右 87">
              <a:extLst>
                <a:ext uri="{FF2B5EF4-FFF2-40B4-BE49-F238E27FC236}">
                  <a16:creationId xmlns:a16="http://schemas.microsoft.com/office/drawing/2014/main" id="{EF25D3D2-870A-2244-DEBD-07E28AD9D2D9}"/>
                </a:ext>
              </a:extLst>
            </p:cNvPr>
            <p:cNvSpPr/>
            <p:nvPr/>
          </p:nvSpPr>
          <p:spPr>
            <a:xfrm rot="5400000">
              <a:off x="6681141" y="3894277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sp>
        <p:nvSpPr>
          <p:cNvPr id="95" name="标题 1">
            <a:extLst>
              <a:ext uri="{FF2B5EF4-FFF2-40B4-BE49-F238E27FC236}">
                <a16:creationId xmlns:a16="http://schemas.microsoft.com/office/drawing/2014/main" id="{0034680C-D7EC-46E4-6E11-BA8B69936E3A}"/>
              </a:ext>
            </a:extLst>
          </p:cNvPr>
          <p:cNvSpPr txBox="1">
            <a:spLocks/>
          </p:cNvSpPr>
          <p:nvPr/>
        </p:nvSpPr>
        <p:spPr>
          <a:xfrm>
            <a:off x="300708" y="4065692"/>
            <a:ext cx="1886560" cy="477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rPr>
              <a:t>sub sectors: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97" name="标题 1">
            <a:extLst>
              <a:ext uri="{FF2B5EF4-FFF2-40B4-BE49-F238E27FC236}">
                <a16:creationId xmlns:a16="http://schemas.microsoft.com/office/drawing/2014/main" id="{D866B012-77F6-9A31-B5D7-67C80337B4BA}"/>
              </a:ext>
            </a:extLst>
          </p:cNvPr>
          <p:cNvSpPr txBox="1">
            <a:spLocks/>
          </p:cNvSpPr>
          <p:nvPr/>
        </p:nvSpPr>
        <p:spPr>
          <a:xfrm>
            <a:off x="277759" y="2120608"/>
            <a:ext cx="2346675" cy="477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rPr>
              <a:t>current sector: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04" name="图形 103">
            <a:extLst>
              <a:ext uri="{FF2B5EF4-FFF2-40B4-BE49-F238E27FC236}">
                <a16:creationId xmlns:a16="http://schemas.microsoft.com/office/drawing/2014/main" id="{4E37F7E4-FD16-DF34-C0CA-FD1EA299E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05742" y="2271451"/>
            <a:ext cx="2923322" cy="651964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25FBCCA5-E294-67A7-9CDE-09C710A5F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015263" y="961338"/>
            <a:ext cx="5953995" cy="766139"/>
          </a:xfrm>
          <a:prstGeom prst="rect">
            <a:avLst/>
          </a:prstGeom>
        </p:spPr>
      </p:pic>
      <p:sp>
        <p:nvSpPr>
          <p:cNvPr id="5" name="GaodingPPT-1-4">
            <a:extLst>
              <a:ext uri="{FF2B5EF4-FFF2-40B4-BE49-F238E27FC236}">
                <a16:creationId xmlns:a16="http://schemas.microsoft.com/office/drawing/2014/main" id="{AA16CBEA-70A3-E088-3413-FDEB39C767CD}"/>
              </a:ext>
            </a:extLst>
          </p:cNvPr>
          <p:cNvSpPr txBox="1"/>
          <p:nvPr/>
        </p:nvSpPr>
        <p:spPr>
          <a:xfrm>
            <a:off x="7545128" y="1136930"/>
            <a:ext cx="3989441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pitchFamily="2" charset="-122"/>
              </a:rPr>
              <a:t>Treating tail integrals as zeros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00A2E8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810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>
            <a:extLst>
              <a:ext uri="{FF2B5EF4-FFF2-40B4-BE49-F238E27FC236}">
                <a16:creationId xmlns:a16="http://schemas.microsoft.com/office/drawing/2014/main" id="{9628025C-57D7-0EAC-34D8-A53EA9C0406C}"/>
              </a:ext>
            </a:extLst>
          </p:cNvPr>
          <p:cNvGrpSpPr/>
          <p:nvPr/>
        </p:nvGrpSpPr>
        <p:grpSpPr>
          <a:xfrm>
            <a:off x="224645" y="887455"/>
            <a:ext cx="3415986" cy="1305835"/>
            <a:chOff x="5719389" y="4343504"/>
            <a:chExt cx="2340999" cy="848590"/>
          </a:xfrm>
        </p:grpSpPr>
        <p:sp>
          <p:nvSpPr>
            <p:cNvPr id="61" name="矩形: 剪去对角 60">
              <a:extLst>
                <a:ext uri="{FF2B5EF4-FFF2-40B4-BE49-F238E27FC236}">
                  <a16:creationId xmlns:a16="http://schemas.microsoft.com/office/drawing/2014/main" id="{6EBDB840-43C5-03B7-E097-9F6B0E2A524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62" name="GaodingPPT-1-4">
              <a:extLst>
                <a:ext uri="{FF2B5EF4-FFF2-40B4-BE49-F238E27FC236}">
                  <a16:creationId xmlns:a16="http://schemas.microsoft.com/office/drawing/2014/main" id="{8D88502E-859B-AA18-78B8-89CEFA21B463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4" name="GaodingPPT-1-4">
            <a:extLst>
              <a:ext uri="{FF2B5EF4-FFF2-40B4-BE49-F238E27FC236}">
                <a16:creationId xmlns:a16="http://schemas.microsoft.com/office/drawing/2014/main" id="{71C53F5F-FFE8-292C-43B3-6E21DD140676}"/>
              </a:ext>
            </a:extLst>
          </p:cNvPr>
          <p:cNvSpPr txBox="1"/>
          <p:nvPr/>
        </p:nvSpPr>
        <p:spPr>
          <a:xfrm>
            <a:off x="-777558" y="266674"/>
            <a:ext cx="9099755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          The work flow and program package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39EFD152-44A4-CA76-71CB-6B2ECB6A0CE0}"/>
              </a:ext>
            </a:extLst>
          </p:cNvPr>
          <p:cNvSpPr/>
          <p:nvPr/>
        </p:nvSpPr>
        <p:spPr>
          <a:xfrm rot="5400000">
            <a:off x="1706185" y="2382654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BAF0C30-CE2D-1854-7443-9EA4DC6835D7}"/>
              </a:ext>
            </a:extLst>
          </p:cNvPr>
          <p:cNvGrpSpPr/>
          <p:nvPr/>
        </p:nvGrpSpPr>
        <p:grpSpPr>
          <a:xfrm>
            <a:off x="434907" y="2896726"/>
            <a:ext cx="3106946" cy="848590"/>
            <a:chOff x="5719389" y="4343504"/>
            <a:chExt cx="2340999" cy="848590"/>
          </a:xfrm>
        </p:grpSpPr>
        <p:sp>
          <p:nvSpPr>
            <p:cNvPr id="10" name="矩形: 剪去对角 9">
              <a:extLst>
                <a:ext uri="{FF2B5EF4-FFF2-40B4-BE49-F238E27FC236}">
                  <a16:creationId xmlns:a16="http://schemas.microsoft.com/office/drawing/2014/main" id="{B7BA465B-D6A1-DEA2-CF71-531D05269C6F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1" name="GaodingPPT-1-4">
              <a:extLst>
                <a:ext uri="{FF2B5EF4-FFF2-40B4-BE49-F238E27FC236}">
                  <a16:creationId xmlns:a16="http://schemas.microsoft.com/office/drawing/2014/main" id="{0EF1EE4F-F9DB-807B-ADB8-18381D3D2BFE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Derive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Baikov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 representations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6C3C0DF-AF73-A9D0-77EE-5F069D153BEC}"/>
              </a:ext>
            </a:extLst>
          </p:cNvPr>
          <p:cNvGrpSpPr/>
          <p:nvPr/>
        </p:nvGrpSpPr>
        <p:grpSpPr>
          <a:xfrm>
            <a:off x="434907" y="4660988"/>
            <a:ext cx="3106946" cy="1277148"/>
            <a:chOff x="5719389" y="4343504"/>
            <a:chExt cx="2340999" cy="848590"/>
          </a:xfrm>
        </p:grpSpPr>
        <p:sp>
          <p:nvSpPr>
            <p:cNvPr id="13" name="矩形: 剪去对角 12">
              <a:extLst>
                <a:ext uri="{FF2B5EF4-FFF2-40B4-BE49-F238E27FC236}">
                  <a16:creationId xmlns:a16="http://schemas.microsoft.com/office/drawing/2014/main" id="{C92F36BB-A0B1-4DE5-D2E7-D142DB0DD7F5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4" name="GaodingPPT-1-4">
              <a:extLst>
                <a:ext uri="{FF2B5EF4-FFF2-40B4-BE49-F238E27FC236}">
                  <a16:creationId xmlns:a16="http://schemas.microsoft.com/office/drawing/2014/main" id="{436B06E3-99E2-BFD2-484E-608D79CE9B72}"/>
                </a:ext>
              </a:extLst>
            </p:cNvPr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Solve the polynomial equations using module intersection methods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785E7B80-3536-D825-9548-44154A93A429}"/>
              </a:ext>
            </a:extLst>
          </p:cNvPr>
          <p:cNvGrpSpPr/>
          <p:nvPr/>
        </p:nvGrpSpPr>
        <p:grpSpPr>
          <a:xfrm>
            <a:off x="4138756" y="4875267"/>
            <a:ext cx="3233556" cy="848590"/>
            <a:chOff x="5719389" y="4343504"/>
            <a:chExt cx="2340999" cy="848590"/>
          </a:xfrm>
        </p:grpSpPr>
        <p:sp>
          <p:nvSpPr>
            <p:cNvPr id="16" name="矩形: 剪去对角 15">
              <a:extLst>
                <a:ext uri="{FF2B5EF4-FFF2-40B4-BE49-F238E27FC236}">
                  <a16:creationId xmlns:a16="http://schemas.microsoft.com/office/drawing/2014/main" id="{1702F3C1-A4F8-B4B6-EA11-AFDB5A17C57D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7" name="GaodingPPT-1-4">
              <a:extLst>
                <a:ext uri="{FF2B5EF4-FFF2-40B4-BE49-F238E27FC236}">
                  <a16:creationId xmlns:a16="http://schemas.microsoft.com/office/drawing/2014/main" id="{E57A3FCF-1604-0690-6F2A-D0726C238994}"/>
                </a:ext>
              </a:extLst>
            </p:cNvPr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Generate IBP relations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AB1A7449-F514-3F78-464E-2D129122A17D}"/>
              </a:ext>
            </a:extLst>
          </p:cNvPr>
          <p:cNvGrpSpPr/>
          <p:nvPr/>
        </p:nvGrpSpPr>
        <p:grpSpPr>
          <a:xfrm>
            <a:off x="4104463" y="2864104"/>
            <a:ext cx="3233556" cy="1277148"/>
            <a:chOff x="5719389" y="4343504"/>
            <a:chExt cx="2340999" cy="848590"/>
          </a:xfrm>
        </p:grpSpPr>
        <p:sp>
          <p:nvSpPr>
            <p:cNvPr id="19" name="矩形: 剪去对角 18">
              <a:extLst>
                <a:ext uri="{FF2B5EF4-FFF2-40B4-BE49-F238E27FC236}">
                  <a16:creationId xmlns:a16="http://schemas.microsoft.com/office/drawing/2014/main" id="{6180EFB8-9912-856E-08D3-D90E9DBD3E53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0" name="GaodingPPT-1-4">
              <a:extLst>
                <a:ext uri="{FF2B5EF4-FFF2-40B4-BE49-F238E27FC236}">
                  <a16:creationId xmlns:a16="http://schemas.microsoft.com/office/drawing/2014/main" id="{223E09AC-A40B-0589-6525-65413C683803}"/>
                </a:ext>
              </a:extLst>
            </p:cNvPr>
            <p:cNvSpPr txBox="1"/>
            <p:nvPr/>
          </p:nvSpPr>
          <p:spPr>
            <a:xfrm>
              <a:off x="5845397" y="4444542"/>
              <a:ext cx="213814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Select independent, necessary and simple IBP relations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24" name="箭头: 右 23">
            <a:extLst>
              <a:ext uri="{FF2B5EF4-FFF2-40B4-BE49-F238E27FC236}">
                <a16:creationId xmlns:a16="http://schemas.microsoft.com/office/drawing/2014/main" id="{E4349557-8914-E898-E3FB-C4867C35BAA1}"/>
              </a:ext>
            </a:extLst>
          </p:cNvPr>
          <p:cNvSpPr/>
          <p:nvPr/>
        </p:nvSpPr>
        <p:spPr>
          <a:xfrm rot="5400000">
            <a:off x="1706185" y="4012140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EDDD8303-D6A2-6FA8-6BB2-CD2565774F4E}"/>
              </a:ext>
            </a:extLst>
          </p:cNvPr>
          <p:cNvSpPr/>
          <p:nvPr/>
        </p:nvSpPr>
        <p:spPr>
          <a:xfrm>
            <a:off x="3628407" y="5096083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6" name="箭头: 右 25">
            <a:extLst>
              <a:ext uri="{FF2B5EF4-FFF2-40B4-BE49-F238E27FC236}">
                <a16:creationId xmlns:a16="http://schemas.microsoft.com/office/drawing/2014/main" id="{7B5D1313-D042-F58A-F3A4-54BF9B77F8A2}"/>
              </a:ext>
            </a:extLst>
          </p:cNvPr>
          <p:cNvSpPr/>
          <p:nvPr/>
        </p:nvSpPr>
        <p:spPr>
          <a:xfrm rot="16200000">
            <a:off x="5535808" y="4284126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7" name="箭头: 右 26">
            <a:extLst>
              <a:ext uri="{FF2B5EF4-FFF2-40B4-BE49-F238E27FC236}">
                <a16:creationId xmlns:a16="http://schemas.microsoft.com/office/drawing/2014/main" id="{312A1BB2-C915-E1A4-370D-ED7BCB522340}"/>
              </a:ext>
            </a:extLst>
          </p:cNvPr>
          <p:cNvSpPr/>
          <p:nvPr/>
        </p:nvSpPr>
        <p:spPr>
          <a:xfrm rot="16200000">
            <a:off x="5528741" y="2341204"/>
            <a:ext cx="452906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CA55345-CD60-3A31-2B6D-1DA0FC844007}"/>
              </a:ext>
            </a:extLst>
          </p:cNvPr>
          <p:cNvSpPr/>
          <p:nvPr/>
        </p:nvSpPr>
        <p:spPr>
          <a:xfrm>
            <a:off x="300942" y="2812586"/>
            <a:ext cx="7488820" cy="3298848"/>
          </a:xfrm>
          <a:prstGeom prst="rect">
            <a:avLst/>
          </a:prstGeom>
          <a:noFill/>
          <a:ln w="19050" cap="flat" cmpd="sng" algn="ctr">
            <a:solidFill>
              <a:srgbClr val="29F5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B6D7EDC-59CD-E299-78B6-90EA722094A6}"/>
              </a:ext>
            </a:extLst>
          </p:cNvPr>
          <p:cNvSpPr txBox="1"/>
          <p:nvPr/>
        </p:nvSpPr>
        <p:spPr>
          <a:xfrm>
            <a:off x="7789762" y="3057385"/>
            <a:ext cx="26953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29F5FF"/>
                </a:solidFill>
                <a:effectLst/>
                <a:uLnTx/>
                <a:uFillTx/>
                <a:latin typeface="Arial Black" panose="020B0A04020102020204" pitchFamily="34" charset="0"/>
                <a:ea typeface="宋体"/>
                <a:cs typeface="+mn-cs"/>
              </a:rPr>
              <a:t>NeatIBP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29F5FF"/>
              </a:solidFill>
              <a:effectLst/>
              <a:uLnTx/>
              <a:uFillTx/>
              <a:latin typeface="Arial Black" panose="020B0A04020102020204" pitchFamily="34" charset="0"/>
              <a:ea typeface="宋体"/>
              <a:cs typeface="+mn-cs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A6A8C4C-55FB-4912-C7BE-FA58F4812295}"/>
              </a:ext>
            </a:extLst>
          </p:cNvPr>
          <p:cNvSpPr txBox="1"/>
          <p:nvPr/>
        </p:nvSpPr>
        <p:spPr>
          <a:xfrm>
            <a:off x="7871487" y="3868494"/>
            <a:ext cx="4405532" cy="927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Github: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https://github.com/yzhphy/NeatIBP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5037F08-DEF9-C035-AEDC-BF5A2E81414B}"/>
              </a:ext>
            </a:extLst>
          </p:cNvPr>
          <p:cNvGrpSpPr/>
          <p:nvPr/>
        </p:nvGrpSpPr>
        <p:grpSpPr>
          <a:xfrm>
            <a:off x="1013501" y="1017323"/>
            <a:ext cx="1015855" cy="765970"/>
            <a:chOff x="-179616" y="2041262"/>
            <a:chExt cx="1840465" cy="1387737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E5495D43-0233-BFCE-A489-81C9B623B7C4}"/>
                </a:ext>
              </a:extLst>
            </p:cNvPr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48" name="矩形: 剪去单角 47">
                <a:extLst>
                  <a:ext uri="{FF2B5EF4-FFF2-40B4-BE49-F238E27FC236}">
                    <a16:creationId xmlns:a16="http://schemas.microsoft.com/office/drawing/2014/main" id="{BDD1B0FB-DE0A-AE23-73D0-8E30E2268A3B}"/>
                  </a:ext>
                </a:extLst>
              </p:cNvPr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直角三角形 48">
                <a:extLst>
                  <a:ext uri="{FF2B5EF4-FFF2-40B4-BE49-F238E27FC236}">
                    <a16:creationId xmlns:a16="http://schemas.microsoft.com/office/drawing/2014/main" id="{A902C3DF-86EB-824C-2544-D1DA199FB0E2}"/>
                  </a:ext>
                </a:extLst>
              </p:cNvPr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806324C4-EAB1-7202-831C-6F1BCE59E7FF}"/>
                </a:ext>
              </a:extLst>
            </p:cNvPr>
            <p:cNvSpPr txBox="1"/>
            <p:nvPr/>
          </p:nvSpPr>
          <p:spPr>
            <a:xfrm>
              <a:off x="-179616" y="3059667"/>
              <a:ext cx="14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   kinematics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5902A9FB-60A3-4A1C-2662-322A5D35DBEF}"/>
              </a:ext>
            </a:extLst>
          </p:cNvPr>
          <p:cNvGrpSpPr/>
          <p:nvPr/>
        </p:nvGrpSpPr>
        <p:grpSpPr>
          <a:xfrm>
            <a:off x="2414236" y="1024509"/>
            <a:ext cx="1072730" cy="1194393"/>
            <a:chOff x="427069" y="2041262"/>
            <a:chExt cx="1943507" cy="2163928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E31D654C-FF6E-B22A-E19F-AFDA1DE9547F}"/>
                </a:ext>
              </a:extLst>
            </p:cNvPr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53" name="矩形: 剪去单角 52">
                <a:extLst>
                  <a:ext uri="{FF2B5EF4-FFF2-40B4-BE49-F238E27FC236}">
                    <a16:creationId xmlns:a16="http://schemas.microsoft.com/office/drawing/2014/main" id="{6565EEC2-4B30-2CE9-4162-8164EB8CC3A6}"/>
                  </a:ext>
                </a:extLst>
              </p:cNvPr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直角三角形 53">
                <a:extLst>
                  <a:ext uri="{FF2B5EF4-FFF2-40B4-BE49-F238E27FC236}">
                    <a16:creationId xmlns:a16="http://schemas.microsoft.com/office/drawing/2014/main" id="{0D3F275E-BDBB-CF02-1B77-CCB81B56B361}"/>
                  </a:ext>
                </a:extLst>
              </p:cNvPr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id="{FC036A43-3225-D21B-E01F-86177736ECB8}"/>
                </a:ext>
              </a:extLst>
            </p:cNvPr>
            <p:cNvSpPr txBox="1"/>
            <p:nvPr/>
          </p:nvSpPr>
          <p:spPr>
            <a:xfrm>
              <a:off x="427069" y="3034207"/>
              <a:ext cx="1943507" cy="117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target </a:t>
              </a:r>
            </a:p>
            <a:p>
              <a:r>
                <a:rPr lang="en-US" altLang="zh-CN" dirty="0">
                  <a:solidFill>
                    <a:schemeClr val="bg1"/>
                  </a:solidFill>
                </a:rPr>
                <a:t>integrals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29C71DB-E838-A552-97D4-46C552BC4429}"/>
              </a:ext>
            </a:extLst>
          </p:cNvPr>
          <p:cNvGrpSpPr/>
          <p:nvPr/>
        </p:nvGrpSpPr>
        <p:grpSpPr>
          <a:xfrm>
            <a:off x="346435" y="1036354"/>
            <a:ext cx="878767" cy="931447"/>
            <a:chOff x="489860" y="2041262"/>
            <a:chExt cx="1592097" cy="1687539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19D928D6-360C-CA1E-5414-591459473678}"/>
                </a:ext>
              </a:extLst>
            </p:cNvPr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58" name="矩形: 剪去单角 57">
                <a:extLst>
                  <a:ext uri="{FF2B5EF4-FFF2-40B4-BE49-F238E27FC236}">
                    <a16:creationId xmlns:a16="http://schemas.microsoft.com/office/drawing/2014/main" id="{2B652C4A-56B9-6515-AF82-18F07FEA45D8}"/>
                  </a:ext>
                </a:extLst>
              </p:cNvPr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直角三角形 58">
                <a:extLst>
                  <a:ext uri="{FF2B5EF4-FFF2-40B4-BE49-F238E27FC236}">
                    <a16:creationId xmlns:a16="http://schemas.microsoft.com/office/drawing/2014/main" id="{6EB1A51D-D4DC-23FF-412B-919BD35CCDF9}"/>
                  </a:ext>
                </a:extLst>
              </p:cNvPr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CACFDDE3-C5A5-B881-3F7F-98ACEB3999AD}"/>
                </a:ext>
              </a:extLst>
            </p:cNvPr>
            <p:cNvSpPr txBox="1"/>
            <p:nvPr/>
          </p:nvSpPr>
          <p:spPr>
            <a:xfrm>
              <a:off x="489860" y="3059668"/>
              <a:ext cx="1592097" cy="6691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</a:rPr>
                <a:t> config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0C24D5F0-7936-F51F-322B-305FDA2F304F}"/>
              </a:ext>
            </a:extLst>
          </p:cNvPr>
          <p:cNvGrpSpPr/>
          <p:nvPr/>
        </p:nvGrpSpPr>
        <p:grpSpPr>
          <a:xfrm>
            <a:off x="4074239" y="858516"/>
            <a:ext cx="3728958" cy="1305835"/>
            <a:chOff x="5719389" y="4343504"/>
            <a:chExt cx="2340999" cy="848590"/>
          </a:xfrm>
        </p:grpSpPr>
        <p:sp>
          <p:nvSpPr>
            <p:cNvPr id="64" name="矩形: 剪去对角 63">
              <a:extLst>
                <a:ext uri="{FF2B5EF4-FFF2-40B4-BE49-F238E27FC236}">
                  <a16:creationId xmlns:a16="http://schemas.microsoft.com/office/drawing/2014/main" id="{5154178D-0FA2-DBD8-E771-770527E12B0F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65" name="GaodingPPT-1-4">
              <a:extLst>
                <a:ext uri="{FF2B5EF4-FFF2-40B4-BE49-F238E27FC236}">
                  <a16:creationId xmlns:a16="http://schemas.microsoft.com/office/drawing/2014/main" id="{D7342CD9-22B2-786E-D879-406857556719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67221826-8E0E-7D45-6C0F-B8B690838C71}"/>
              </a:ext>
            </a:extLst>
          </p:cNvPr>
          <p:cNvGrpSpPr/>
          <p:nvPr/>
        </p:nvGrpSpPr>
        <p:grpSpPr>
          <a:xfrm>
            <a:off x="4258174" y="1033523"/>
            <a:ext cx="1128834" cy="1158464"/>
            <a:chOff x="97817" y="2041262"/>
            <a:chExt cx="2244749" cy="2303670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4C650807-8F72-59DC-BC26-C59124F3D892}"/>
                </a:ext>
              </a:extLst>
            </p:cNvPr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69" name="矩形: 剪去单角 68">
                <a:extLst>
                  <a:ext uri="{FF2B5EF4-FFF2-40B4-BE49-F238E27FC236}">
                    <a16:creationId xmlns:a16="http://schemas.microsoft.com/office/drawing/2014/main" id="{80FB87B2-F6B1-E975-05DD-358090D17144}"/>
                  </a:ext>
                </a:extLst>
              </p:cNvPr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直角三角形 69">
                <a:extLst>
                  <a:ext uri="{FF2B5EF4-FFF2-40B4-BE49-F238E27FC236}">
                    <a16:creationId xmlns:a16="http://schemas.microsoft.com/office/drawing/2014/main" id="{1B5EA136-BE34-F98C-C622-1E6F8F687A0F}"/>
                  </a:ext>
                </a:extLst>
              </p:cNvPr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0AEE887D-AC96-FE5C-C421-0575EF888C32}"/>
                </a:ext>
              </a:extLst>
            </p:cNvPr>
            <p:cNvSpPr txBox="1"/>
            <p:nvPr/>
          </p:nvSpPr>
          <p:spPr>
            <a:xfrm>
              <a:off x="97817" y="3059667"/>
              <a:ext cx="2244749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IBP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relations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D6608221-0F8F-0584-705A-109D5E43D150}"/>
              </a:ext>
            </a:extLst>
          </p:cNvPr>
          <p:cNvGrpSpPr/>
          <p:nvPr/>
        </p:nvGrpSpPr>
        <p:grpSpPr>
          <a:xfrm>
            <a:off x="5328874" y="1010444"/>
            <a:ext cx="1072730" cy="1181543"/>
            <a:chOff x="211701" y="2041262"/>
            <a:chExt cx="2133185" cy="2349564"/>
          </a:xfrm>
        </p:grpSpPr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098E94B0-19EC-7187-D514-A31FE64A70F9}"/>
                </a:ext>
              </a:extLst>
            </p:cNvPr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74" name="矩形: 剪去单角 73">
                <a:extLst>
                  <a:ext uri="{FF2B5EF4-FFF2-40B4-BE49-F238E27FC236}">
                    <a16:creationId xmlns:a16="http://schemas.microsoft.com/office/drawing/2014/main" id="{2F735547-6CAF-8331-7DD4-49883B4ED095}"/>
                  </a:ext>
                </a:extLst>
              </p:cNvPr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5" name="直角三角形 74">
                <a:extLst>
                  <a:ext uri="{FF2B5EF4-FFF2-40B4-BE49-F238E27FC236}">
                    <a16:creationId xmlns:a16="http://schemas.microsoft.com/office/drawing/2014/main" id="{5CF2166E-3464-0CAC-6A30-AB09A04A17B1}"/>
                  </a:ext>
                </a:extLst>
              </p:cNvPr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文本框 72">
              <a:extLst>
                <a:ext uri="{FF2B5EF4-FFF2-40B4-BE49-F238E27FC236}">
                  <a16:creationId xmlns:a16="http://schemas.microsoft.com/office/drawing/2014/main" id="{9F44B556-E35B-61DA-2A10-603A7B396ED9}"/>
                </a:ext>
              </a:extLst>
            </p:cNvPr>
            <p:cNvSpPr txBox="1"/>
            <p:nvPr/>
          </p:nvSpPr>
          <p:spPr>
            <a:xfrm>
              <a:off x="211701" y="3105561"/>
              <a:ext cx="2133185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 master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integrals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DE5D349A-392C-4BF0-3711-7BC5BD172E24}"/>
              </a:ext>
            </a:extLst>
          </p:cNvPr>
          <p:cNvGrpSpPr/>
          <p:nvPr/>
        </p:nvGrpSpPr>
        <p:grpSpPr>
          <a:xfrm>
            <a:off x="6520460" y="998966"/>
            <a:ext cx="978153" cy="1181543"/>
            <a:chOff x="305739" y="2041262"/>
            <a:chExt cx="1945113" cy="2349564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6643BAE5-A22C-DF0F-774B-2ED5DF883A69}"/>
                </a:ext>
              </a:extLst>
            </p:cNvPr>
            <p:cNvGrpSpPr/>
            <p:nvPr/>
          </p:nvGrpSpPr>
          <p:grpSpPr>
            <a:xfrm>
              <a:off x="895739" y="2041262"/>
              <a:ext cx="765110" cy="953866"/>
              <a:chOff x="1212980" y="2593910"/>
              <a:chExt cx="830424" cy="1054359"/>
            </a:xfrm>
          </p:grpSpPr>
          <p:sp>
            <p:nvSpPr>
              <p:cNvPr id="84" name="矩形: 剪去单角 83">
                <a:extLst>
                  <a:ext uri="{FF2B5EF4-FFF2-40B4-BE49-F238E27FC236}">
                    <a16:creationId xmlns:a16="http://schemas.microsoft.com/office/drawing/2014/main" id="{1D1950A8-7E58-8982-2705-39361278E6E3}"/>
                  </a:ext>
                </a:extLst>
              </p:cNvPr>
              <p:cNvSpPr/>
              <p:nvPr/>
            </p:nvSpPr>
            <p:spPr>
              <a:xfrm>
                <a:off x="1212980" y="2593910"/>
                <a:ext cx="830424" cy="1054359"/>
              </a:xfrm>
              <a:prstGeom prst="snip1Rect">
                <a:avLst>
                  <a:gd name="adj" fmla="val 2678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直角三角形 84">
                <a:extLst>
                  <a:ext uri="{FF2B5EF4-FFF2-40B4-BE49-F238E27FC236}">
                    <a16:creationId xmlns:a16="http://schemas.microsoft.com/office/drawing/2014/main" id="{7ABE12FB-AB4E-3DD6-A836-30A60F3556DC}"/>
                  </a:ext>
                </a:extLst>
              </p:cNvPr>
              <p:cNvSpPr/>
              <p:nvPr/>
            </p:nvSpPr>
            <p:spPr>
              <a:xfrm>
                <a:off x="1810139" y="2593910"/>
                <a:ext cx="233265" cy="233265"/>
              </a:xfrm>
              <a:prstGeom prst="rtTriangl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DDE2740F-1BC9-83DC-3276-60761D865610}"/>
                </a:ext>
              </a:extLst>
            </p:cNvPr>
            <p:cNvSpPr txBox="1"/>
            <p:nvPr/>
          </p:nvSpPr>
          <p:spPr>
            <a:xfrm>
              <a:off x="305739" y="3105561"/>
              <a:ext cx="1945113" cy="12852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other </a:t>
              </a:r>
            </a:p>
            <a:p>
              <a:pPr algn="ctr"/>
              <a:r>
                <a:rPr lang="en-US" altLang="zh-CN" dirty="0">
                  <a:solidFill>
                    <a:schemeClr val="bg1"/>
                  </a:solidFill>
                </a:rPr>
                <a:t>outputs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132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AA84CDC3-926D-4AF0-6A8C-E12706F17B70}"/>
              </a:ext>
            </a:extLst>
          </p:cNvPr>
          <p:cNvSpPr txBox="1"/>
          <p:nvPr/>
        </p:nvSpPr>
        <p:spPr>
          <a:xfrm>
            <a:off x="28953" y="155032"/>
            <a:ext cx="782830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Performance of </a:t>
            </a: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NeatIBP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C7C75BD-5072-92B6-CAA3-C32866C9D243}"/>
              </a:ext>
            </a:extLst>
          </p:cNvPr>
          <p:cNvGrpSpPr/>
          <p:nvPr/>
        </p:nvGrpSpPr>
        <p:grpSpPr>
          <a:xfrm>
            <a:off x="428746" y="1234210"/>
            <a:ext cx="11334508" cy="5548394"/>
            <a:chOff x="77692" y="3194526"/>
            <a:chExt cx="7735210" cy="4021777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507EE5D-DF81-52C9-CA42-5D2344732A21}"/>
                </a:ext>
              </a:extLst>
            </p:cNvPr>
            <p:cNvSpPr txBox="1"/>
            <p:nvPr/>
          </p:nvSpPr>
          <p:spPr>
            <a:xfrm>
              <a:off x="77692" y="3194526"/>
              <a:ext cx="6803052" cy="4224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2L5P Example</a:t>
              </a: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10B78961-C89A-DB67-E347-38DFE631C050}"/>
                </a:ext>
              </a:extLst>
            </p:cNvPr>
            <p:cNvGrpSpPr/>
            <p:nvPr/>
          </p:nvGrpSpPr>
          <p:grpSpPr>
            <a:xfrm>
              <a:off x="160507" y="3838244"/>
              <a:ext cx="2123506" cy="1852764"/>
              <a:chOff x="1168276" y="805061"/>
              <a:chExt cx="3900582" cy="3187612"/>
            </a:xfrm>
          </p:grpSpPr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997A5F5D-5DFD-6AD8-311A-3D4DE95F14D2}"/>
                  </a:ext>
                </a:extLst>
              </p:cNvPr>
              <p:cNvGrpSpPr/>
              <p:nvPr/>
            </p:nvGrpSpPr>
            <p:grpSpPr>
              <a:xfrm>
                <a:off x="1621198" y="1184988"/>
                <a:ext cx="3122916" cy="2244012"/>
                <a:chOff x="1231641" y="914400"/>
                <a:chExt cx="3895530" cy="2799184"/>
              </a:xfrm>
            </p:grpSpPr>
            <p:grpSp>
              <p:nvGrpSpPr>
                <p:cNvPr id="32" name="组合 31">
                  <a:extLst>
                    <a:ext uri="{FF2B5EF4-FFF2-40B4-BE49-F238E27FC236}">
                      <a16:creationId xmlns:a16="http://schemas.microsoft.com/office/drawing/2014/main" id="{F2F6971C-A016-5E08-E469-51E3D2579FEE}"/>
                    </a:ext>
                  </a:extLst>
                </p:cNvPr>
                <p:cNvGrpSpPr/>
                <p:nvPr/>
              </p:nvGrpSpPr>
              <p:grpSpPr>
                <a:xfrm>
                  <a:off x="2245345" y="1561546"/>
                  <a:ext cx="2168035" cy="1427584"/>
                  <a:chOff x="2245345" y="1300288"/>
                  <a:chExt cx="2168035" cy="1427584"/>
                </a:xfrm>
              </p:grpSpPr>
              <p:sp>
                <p:nvSpPr>
                  <p:cNvPr id="38" name="五边形 37">
                    <a:extLst>
                      <a:ext uri="{FF2B5EF4-FFF2-40B4-BE49-F238E27FC236}">
                        <a16:creationId xmlns:a16="http://schemas.microsoft.com/office/drawing/2014/main" id="{D7273C58-F8B4-9A79-6605-B698A7A404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11355" y="1334278"/>
                    <a:ext cx="1427584" cy="1359604"/>
                  </a:xfrm>
                  <a:prstGeom prst="pentagon">
                    <a:avLst/>
                  </a:prstGeom>
                  <a:noFill/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endParaRPr>
                  </a:p>
                </p:txBody>
              </p:sp>
              <p:sp>
                <p:nvSpPr>
                  <p:cNvPr id="39" name="矩形 38">
                    <a:extLst>
                      <a:ext uri="{FF2B5EF4-FFF2-40B4-BE49-F238E27FC236}">
                        <a16:creationId xmlns:a16="http://schemas.microsoft.com/office/drawing/2014/main" id="{2832521A-52BC-F7B7-B155-88138792D773}"/>
                      </a:ext>
                    </a:extLst>
                  </p:cNvPr>
                  <p:cNvSpPr/>
                  <p:nvPr/>
                </p:nvSpPr>
                <p:spPr>
                  <a:xfrm>
                    <a:off x="3604949" y="1567543"/>
                    <a:ext cx="808431" cy="886408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ysClr val="window" lastClr="FFFFFF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zh-CN" alt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 Linotype"/>
                      <a:ea typeface="华文细黑"/>
                      <a:cs typeface="+mn-cs"/>
                    </a:endParaRPr>
                  </a:p>
                </p:txBody>
              </p:sp>
            </p:grp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DBE8EE9E-039A-7AE5-70D0-84FA05C1A349}"/>
                    </a:ext>
                  </a:extLst>
                </p:cNvPr>
                <p:cNvCxnSpPr>
                  <a:stCxn id="38" idx="0"/>
                </p:cNvCxnSpPr>
                <p:nvPr/>
              </p:nvCxnSpPr>
              <p:spPr>
                <a:xfrm flipH="1" flipV="1">
                  <a:off x="1231641" y="2272005"/>
                  <a:ext cx="1013704" cy="3333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CB72342A-5ED4-365F-156C-8B088BB63C7B}"/>
                    </a:ext>
                  </a:extLst>
                </p:cNvPr>
                <p:cNvCxnSpPr>
                  <a:stCxn id="38" idx="1"/>
                </p:cNvCxnSpPr>
                <p:nvPr/>
              </p:nvCxnSpPr>
              <p:spPr>
                <a:xfrm flipH="1">
                  <a:off x="2040212" y="2989128"/>
                  <a:ext cx="724454" cy="72445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42742D48-DEF0-5178-4C75-C4D79290D3C8}"/>
                    </a:ext>
                  </a:extLst>
                </p:cNvPr>
                <p:cNvCxnSpPr>
                  <a:stCxn id="38" idx="5"/>
                </p:cNvCxnSpPr>
                <p:nvPr/>
              </p:nvCxnSpPr>
              <p:spPr>
                <a:xfrm flipH="1" flipV="1">
                  <a:off x="2117521" y="914400"/>
                  <a:ext cx="647145" cy="64714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47FE3E27-F7B3-CE81-B264-13E881E9E13B}"/>
                    </a:ext>
                  </a:extLst>
                </p:cNvPr>
                <p:cNvCxnSpPr/>
                <p:nvPr/>
              </p:nvCxnSpPr>
              <p:spPr>
                <a:xfrm flipV="1">
                  <a:off x="4413380" y="1237974"/>
                  <a:ext cx="590827" cy="59082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2FB1BBE2-B702-7E67-81E5-ADCC635D1D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3380" y="2715209"/>
                  <a:ext cx="713791" cy="71379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</p:grpSp>
          <p:sp>
            <p:nvSpPr>
              <p:cNvPr id="24" name="标题 1">
                <a:extLst>
                  <a:ext uri="{FF2B5EF4-FFF2-40B4-BE49-F238E27FC236}">
                    <a16:creationId xmlns:a16="http://schemas.microsoft.com/office/drawing/2014/main" id="{11EB1FB8-0ABC-AC6A-3048-7110DE53FAE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27525" y="3515055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黑体" panose="02010609060101010101" pitchFamily="49" charset="-122"/>
                    <a:cs typeface="+mj-cs"/>
                  </a:rPr>
                  <a:t>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25" name="标题 1">
                <a:extLst>
                  <a:ext uri="{FF2B5EF4-FFF2-40B4-BE49-F238E27FC236}">
                    <a16:creationId xmlns:a16="http://schemas.microsoft.com/office/drawing/2014/main" id="{CA64622F-25F8-AC0C-AAFD-25EEB5ED975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68276" y="2034524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黑体" panose="02010609060101010101" pitchFamily="49" charset="-122"/>
                    <a:cs typeface="+mj-cs"/>
                  </a:rPr>
                  <a:t>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29" name="标题 1">
                <a:extLst>
                  <a:ext uri="{FF2B5EF4-FFF2-40B4-BE49-F238E27FC236}">
                    <a16:creationId xmlns:a16="http://schemas.microsoft.com/office/drawing/2014/main" id="{D1FE94F1-6D9E-CB67-DFF4-3A75F24AE5D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63441" y="805061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黑体" panose="02010609060101010101" pitchFamily="49" charset="-122"/>
                    <a:cs typeface="+mj-cs"/>
                  </a:rPr>
                  <a:t>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0" name="标题 1">
                <a:extLst>
                  <a:ext uri="{FF2B5EF4-FFF2-40B4-BE49-F238E27FC236}">
                    <a16:creationId xmlns:a16="http://schemas.microsoft.com/office/drawing/2014/main" id="{359DEE63-BF3E-F1B7-328A-5EC0486BDD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4114" y="1043870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黑体" panose="02010609060101010101" pitchFamily="49" charset="-122"/>
                    <a:cs typeface="+mj-cs"/>
                  </a:rPr>
                  <a:t>4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endParaRPr>
              </a:p>
            </p:txBody>
          </p:sp>
          <p:sp>
            <p:nvSpPr>
              <p:cNvPr id="31" name="标题 1">
                <a:extLst>
                  <a:ext uri="{FF2B5EF4-FFF2-40B4-BE49-F238E27FC236}">
                    <a16:creationId xmlns:a16="http://schemas.microsoft.com/office/drawing/2014/main" id="{B43E9991-7C07-7CBC-7302-FACABB350F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5004" y="3220720"/>
                <a:ext cx="303854" cy="477618"/>
              </a:xfrm>
              <a:prstGeom prst="rect">
                <a:avLst/>
              </a:prstGeom>
              <a:ln>
                <a:noFill/>
              </a:ln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黑体" panose="02010609060101010101" pitchFamily="49" charset="-122"/>
                    <a:cs typeface="+mj-cs"/>
                  </a:rPr>
                  <a:t>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endParaRPr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EF38A7D5-8A4C-60C9-99ED-84FDAC0CE36A}"/>
                </a:ext>
              </a:extLst>
            </p:cNvPr>
            <p:cNvGrpSpPr/>
            <p:nvPr/>
          </p:nvGrpSpPr>
          <p:grpSpPr>
            <a:xfrm>
              <a:off x="2850615" y="3245245"/>
              <a:ext cx="4962287" cy="3971058"/>
              <a:chOff x="3283856" y="3196642"/>
              <a:chExt cx="4962287" cy="3971058"/>
            </a:xfrm>
          </p:grpSpPr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B561B658-39E2-533C-8AF3-7FBF7FF3EC1F}"/>
                  </a:ext>
                </a:extLst>
              </p:cNvPr>
              <p:cNvSpPr txBox="1"/>
              <p:nvPr/>
            </p:nvSpPr>
            <p:spPr>
              <a:xfrm>
                <a:off x="3283856" y="3196642"/>
                <a:ext cx="4962287" cy="3971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Target integrals with high-degree numerators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Quantity: 2483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# of IBP (FIRE6): </a:t>
                </a:r>
                <a:r>
                  <a:rPr kumimoji="0" lang="en-US" altLang="zh-CN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11207942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Max numerator degree: 5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Max denominator power: 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# of MI: 61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# of IBP: </a:t>
                </a:r>
                <a:r>
                  <a:rPr kumimoji="0" lang="en-US" altLang="zh-CN" sz="2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1FF5B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14120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Time used: 27m at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6A6FBE37-A6DC-6893-A3BD-6B71973EA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161447" y="5974760"/>
                <a:ext cx="603553" cy="588881"/>
              </a:xfrm>
              <a:prstGeom prst="rect">
                <a:avLst/>
              </a:prstGeom>
            </p:spPr>
          </p:pic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D1147D51-2591-C699-58FB-E32B0038C09B}"/>
                  </a:ext>
                </a:extLst>
              </p:cNvPr>
              <p:cNvSpPr txBox="1"/>
              <p:nvPr/>
            </p:nvSpPr>
            <p:spPr>
              <a:xfrm>
                <a:off x="5765000" y="6142975"/>
                <a:ext cx="1911620" cy="903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CPU </a:t>
                </a:r>
                <a:r>
                  <a:rPr lang="en-US" altLang="zh-CN" sz="1500" dirty="0">
                    <a:solidFill>
                      <a:prstClr val="white"/>
                    </a:solidFill>
                    <a:latin typeface="Palatino Linotype"/>
                    <a:ea typeface="华文细黑"/>
                  </a:rPr>
                  <a:t>threads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: </a:t>
                </a:r>
                <a:r>
                  <a:rPr lang="en-US" altLang="zh-CN" sz="1500" dirty="0">
                    <a:solidFill>
                      <a:prstClr val="white"/>
                    </a:solidFill>
                    <a:latin typeface="Palatino Linotype"/>
                    <a:ea typeface="华文细黑"/>
                  </a:rPr>
                  <a:t>2</a:t>
                </a: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0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5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华文细黑"/>
                    <a:cs typeface="+mn-cs"/>
                  </a:rPr>
                  <a:t>RAM: 128GB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322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237A5B-62C7-1BA8-1260-C3FE066ADA9E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id="{4BD78771-AEDD-A29D-2934-CD52F8A9DB3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7" name="GaodingPPT-1-4">
              <a:extLst>
                <a:ext uri="{FF2B5EF4-FFF2-40B4-BE49-F238E27FC236}">
                  <a16:creationId xmlns:a16="http://schemas.microsoft.com/office/drawing/2014/main" id="{F6BA3BA9-889C-19E1-C5E5-EEC6412B6058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500" kern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A brief review of </a:t>
              </a:r>
              <a:r>
                <a:rPr lang="en-US" altLang="zh-CN" sz="2500" kern="0" dirty="0" err="1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NeatIBP</a:t>
              </a:r>
              <a:r>
                <a:rPr lang="en-US" altLang="zh-CN" sz="2500" kern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7DFDA42-B9AB-F3D7-B228-CB0A39325935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20" name="矩形: 剪去对角 19">
              <a:extLst>
                <a:ext uri="{FF2B5EF4-FFF2-40B4-BE49-F238E27FC236}">
                  <a16:creationId xmlns:a16="http://schemas.microsoft.com/office/drawing/2014/main" id="{9F7BB1EC-6601-0862-37FC-C2ADB4A53FA9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4" name="GaodingPPT-1-4">
              <a:extLst>
                <a:ext uri="{FF2B5EF4-FFF2-40B4-BE49-F238E27FC236}">
                  <a16:creationId xmlns:a16="http://schemas.microsoft.com/office/drawing/2014/main" id="{355C6BE1-C7E7-966C-B1A4-AE886151A5B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Recent developments and new features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E8675B0-A200-0315-1336-6B816CC4FBF7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B67E85BD-A60A-FF39-6433-2CC727B59883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694E156F-3F3A-71C9-F638-0CC5BC65C3EC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/>
                <a:cs typeface="+mn-cs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33EA1A7-F4D7-A56F-B4D9-54F3AA22826F}"/>
              </a:ext>
            </a:extLst>
          </p:cNvPr>
          <p:cNvSpPr txBox="1"/>
          <p:nvPr/>
        </p:nvSpPr>
        <p:spPr>
          <a:xfrm>
            <a:off x="5224691" y="1575496"/>
            <a:ext cx="67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Review of </a:t>
            </a:r>
            <a:r>
              <a:rPr lang="en-US" altLang="zh-CN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, till its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v1.0.2.4, the last published version (</a:t>
            </a:r>
            <a:r>
              <a:rPr kumimoji="0" lang="fr-FR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Comput.Phys.Commun. 295 (2024) 108999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) at  14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th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 May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39B2D5D-9FB0-6757-B5F5-E7995BF0BA4A}"/>
              </a:ext>
            </a:extLst>
          </p:cNvPr>
          <p:cNvSpPr txBox="1"/>
          <p:nvPr/>
        </p:nvSpPr>
        <p:spPr>
          <a:xfrm>
            <a:off x="5224691" y="3094461"/>
            <a:ext cx="6254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Progress of </a:t>
            </a:r>
            <a:r>
              <a:rPr lang="en-US" altLang="zh-CN" sz="2200" dirty="0" err="1">
                <a:solidFill>
                  <a:prstClr val="white"/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 from its v1.0.2.4 to the latest version, v1.0.5.1, at 6</a:t>
            </a:r>
            <a:r>
              <a:rPr lang="en-US" altLang="zh-CN" sz="2200" baseline="30000" dirty="0">
                <a:solidFill>
                  <a:prstClr val="white"/>
                </a:solidFill>
                <a:latin typeface="+mj-lt"/>
                <a:ea typeface="华文细黑"/>
              </a:rPr>
              <a:t>th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 Sep. 2024.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094288-56FF-D469-0FAA-80782166833C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DA33F6CE-6C3D-8ED8-9D34-2E68ED0D502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5B64EA79-9741-59B3-6AED-1D3EA582649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1. The spanning cuts method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467662-03A1-3C08-A63A-F16D74939D11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2238BC8E-16C5-D897-9654-1D1C6AD8980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880C324F-D7B1-A01E-3BFF-0FD1697642A1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+mj-lt"/>
                  <a:ea typeface="宋体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50E0032-35A5-2ABE-1010-59FE96FD60B9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79DEDC64-164B-096E-70CF-CA644475E5A0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25356C42-934F-528E-3F46-2B42CD5F7342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3. Simplification of syzygy vectors using maximal cut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20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29BED98-3494-7B36-3A55-16B0AC8CD61C}"/>
              </a:ext>
            </a:extLst>
          </p:cNvPr>
          <p:cNvSpPr txBox="1"/>
          <p:nvPr/>
        </p:nvSpPr>
        <p:spPr>
          <a:xfrm>
            <a:off x="232929" y="233786"/>
            <a:ext cx="11352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bg1"/>
                </a:solidFill>
                <a:latin typeface="+mj-lt"/>
              </a:rPr>
              <a:t>Multi-loop Feynman integrals in particle physics </a:t>
            </a:r>
            <a:endParaRPr lang="zh-CN" alt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6" name="椭圆 535">
            <a:extLst>
              <a:ext uri="{FF2B5EF4-FFF2-40B4-BE49-F238E27FC236}">
                <a16:creationId xmlns:a16="http://schemas.microsoft.com/office/drawing/2014/main" id="{9DE102F1-53EC-3890-A3FF-06D56DEDBEA9}"/>
              </a:ext>
            </a:extLst>
          </p:cNvPr>
          <p:cNvSpPr/>
          <p:nvPr/>
        </p:nvSpPr>
        <p:spPr>
          <a:xfrm>
            <a:off x="5895662" y="1136067"/>
            <a:ext cx="2909569" cy="846644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kern="0" dirty="0">
                <a:solidFill>
                  <a:srgbClr val="FFFFFF"/>
                </a:solidFill>
                <a:latin typeface="+mj-lt"/>
                <a:ea typeface="宋体"/>
              </a:rPr>
              <a:t>Action of the theory in QFT</a:t>
            </a:r>
          </a:p>
        </p:txBody>
      </p:sp>
      <p:sp>
        <p:nvSpPr>
          <p:cNvPr id="537" name="椭圆 536">
            <a:extLst>
              <a:ext uri="{FF2B5EF4-FFF2-40B4-BE49-F238E27FC236}">
                <a16:creationId xmlns:a16="http://schemas.microsoft.com/office/drawing/2014/main" id="{B86625A2-0F54-0366-6A1E-86DE22885467}"/>
              </a:ext>
            </a:extLst>
          </p:cNvPr>
          <p:cNvSpPr/>
          <p:nvPr/>
        </p:nvSpPr>
        <p:spPr>
          <a:xfrm>
            <a:off x="5883530" y="2928053"/>
            <a:ext cx="2925075" cy="1274288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宋体"/>
                <a:cs typeface="OPPOSans R" panose="00020600040101010101" pitchFamily="18" charset="-122"/>
              </a:rPr>
              <a:t>High-order</a:t>
            </a:r>
            <a:r>
              <a:rPr kumimoji="0" lang="zh-CN" altLang="en-US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</a:rPr>
              <a:t> 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</a:rPr>
              <a:t>scattering amplitudes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宋体"/>
            </a:endParaRPr>
          </a:p>
        </p:txBody>
      </p:sp>
      <p:sp>
        <p:nvSpPr>
          <p:cNvPr id="538" name="椭圆 537">
            <a:extLst>
              <a:ext uri="{FF2B5EF4-FFF2-40B4-BE49-F238E27FC236}">
                <a16:creationId xmlns:a16="http://schemas.microsoft.com/office/drawing/2014/main" id="{3A07FB60-0908-1A1D-F3D5-035D069B4AA6}"/>
              </a:ext>
            </a:extLst>
          </p:cNvPr>
          <p:cNvSpPr/>
          <p:nvPr/>
        </p:nvSpPr>
        <p:spPr>
          <a:xfrm>
            <a:off x="6005822" y="5253125"/>
            <a:ext cx="2658187" cy="880749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宋体"/>
                <a:cs typeface="OPPOSans R" panose="00020600040101010101" pitchFamily="18" charset="-122"/>
              </a:rPr>
              <a:t>High-precision 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</a:rPr>
              <a:t>experiments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宋体"/>
            </a:endParaRPr>
          </a:p>
        </p:txBody>
      </p:sp>
      <p:sp>
        <p:nvSpPr>
          <p:cNvPr id="539" name="椭圆 538">
            <a:extLst>
              <a:ext uri="{FF2B5EF4-FFF2-40B4-BE49-F238E27FC236}">
                <a16:creationId xmlns:a16="http://schemas.microsoft.com/office/drawing/2014/main" id="{A5A60522-2F2B-4B35-B454-67FE1E3A3D77}"/>
              </a:ext>
            </a:extLst>
          </p:cNvPr>
          <p:cNvSpPr/>
          <p:nvPr/>
        </p:nvSpPr>
        <p:spPr>
          <a:xfrm>
            <a:off x="1096773" y="3118371"/>
            <a:ext cx="2658187" cy="1083970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宋体"/>
                <a:cs typeface="OPPOSans R" panose="00020600040101010101" pitchFamily="18" charset="-122"/>
              </a:rPr>
              <a:t>Multi-loop</a:t>
            </a:r>
            <a:r>
              <a:rPr kumimoji="0" lang="zh-CN" altLang="en-US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宋体"/>
                <a:cs typeface="OPPOSans R" panose="00020600040101010101" pitchFamily="18" charset="-122"/>
              </a:rPr>
              <a:t> 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</a:rPr>
              <a:t>Feynman diagrams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宋体"/>
            </a:endParaRPr>
          </a:p>
        </p:txBody>
      </p:sp>
      <p:sp>
        <p:nvSpPr>
          <p:cNvPr id="540" name="椭圆 539">
            <a:extLst>
              <a:ext uri="{FF2B5EF4-FFF2-40B4-BE49-F238E27FC236}">
                <a16:creationId xmlns:a16="http://schemas.microsoft.com/office/drawing/2014/main" id="{D6520EFC-69E4-EDE1-4D1E-5EE8C3ABE28D}"/>
              </a:ext>
            </a:extLst>
          </p:cNvPr>
          <p:cNvSpPr/>
          <p:nvPr/>
        </p:nvSpPr>
        <p:spPr>
          <a:xfrm>
            <a:off x="1289228" y="1150254"/>
            <a:ext cx="2303610" cy="1006508"/>
          </a:xfrm>
          <a:prstGeom prst="ellipse">
            <a:avLst/>
          </a:prstGeom>
          <a:solidFill>
            <a:schemeClr val="tx1"/>
          </a:solidFill>
          <a:ln w="19050">
            <a:solidFill>
              <a:srgbClr val="66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宋体"/>
                <a:cs typeface="OPPOSans R" panose="00020600040101010101" pitchFamily="18" charset="-122"/>
              </a:rPr>
              <a:t>Multi-loop</a:t>
            </a:r>
            <a:r>
              <a:rPr kumimoji="0" lang="zh-CN" altLang="en-US" sz="1800" i="0" u="none" strike="noStrike" kern="0" cap="none" spc="0" normalizeH="0" baseline="0" noProof="0" dirty="0">
                <a:ln>
                  <a:noFill/>
                </a:ln>
                <a:gradFill flip="none" rotWithShape="1">
                  <a:gsLst>
                    <a:gs pos="100000">
                      <a:srgbClr val="00B0F0"/>
                    </a:gs>
                    <a:gs pos="55000">
                      <a:srgbClr val="29F5FF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+mj-lt"/>
                <a:ea typeface="宋体"/>
                <a:cs typeface="OPPOSans R" panose="00020600040101010101" pitchFamily="18" charset="-122"/>
              </a:rPr>
              <a:t> </a:t>
            </a:r>
            <a:r>
              <a:rPr kumimoji="0" lang="en-US" altLang="zh-CN" sz="180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</a:rPr>
              <a:t>Feynman integrals</a:t>
            </a: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宋体"/>
            </a:endParaRPr>
          </a:p>
        </p:txBody>
      </p:sp>
      <p:sp>
        <p:nvSpPr>
          <p:cNvPr id="541" name="箭头: 下 540">
            <a:extLst>
              <a:ext uri="{FF2B5EF4-FFF2-40B4-BE49-F238E27FC236}">
                <a16:creationId xmlns:a16="http://schemas.microsoft.com/office/drawing/2014/main" id="{85D47D8F-C0CB-A386-77C8-B5C8A75FECBE}"/>
              </a:ext>
            </a:extLst>
          </p:cNvPr>
          <p:cNvSpPr/>
          <p:nvPr/>
        </p:nvSpPr>
        <p:spPr>
          <a:xfrm rot="16200000">
            <a:off x="4690619" y="3283238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/>
              <a:cs typeface="+mn-cs"/>
            </a:endParaRPr>
          </a:p>
        </p:txBody>
      </p:sp>
      <p:sp>
        <p:nvSpPr>
          <p:cNvPr id="542" name="箭头: 下 541">
            <a:extLst>
              <a:ext uri="{FF2B5EF4-FFF2-40B4-BE49-F238E27FC236}">
                <a16:creationId xmlns:a16="http://schemas.microsoft.com/office/drawing/2014/main" id="{FB46C3B4-C78A-DA17-C110-0C0D7FFE31FF}"/>
              </a:ext>
            </a:extLst>
          </p:cNvPr>
          <p:cNvSpPr/>
          <p:nvPr/>
        </p:nvSpPr>
        <p:spPr>
          <a:xfrm>
            <a:off x="2297241" y="2342342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/>
              <a:cs typeface="+mn-cs"/>
            </a:endParaRPr>
          </a:p>
        </p:txBody>
      </p:sp>
      <p:sp>
        <p:nvSpPr>
          <p:cNvPr id="543" name="箭头: 下 542">
            <a:extLst>
              <a:ext uri="{FF2B5EF4-FFF2-40B4-BE49-F238E27FC236}">
                <a16:creationId xmlns:a16="http://schemas.microsoft.com/office/drawing/2014/main" id="{F273D0F4-0AAC-4E67-335E-51708967DFB9}"/>
              </a:ext>
            </a:extLst>
          </p:cNvPr>
          <p:cNvSpPr/>
          <p:nvPr/>
        </p:nvSpPr>
        <p:spPr>
          <a:xfrm>
            <a:off x="7217440" y="2237687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/>
              <a:cs typeface="+mn-cs"/>
            </a:endParaRPr>
          </a:p>
        </p:txBody>
      </p:sp>
      <p:sp>
        <p:nvSpPr>
          <p:cNvPr id="544" name="箭头: 下 543">
            <a:extLst>
              <a:ext uri="{FF2B5EF4-FFF2-40B4-BE49-F238E27FC236}">
                <a16:creationId xmlns:a16="http://schemas.microsoft.com/office/drawing/2014/main" id="{AC81DC3A-E1F7-C9A7-D2C0-1F7F6DA01AE5}"/>
              </a:ext>
            </a:extLst>
          </p:cNvPr>
          <p:cNvSpPr/>
          <p:nvPr/>
        </p:nvSpPr>
        <p:spPr>
          <a:xfrm>
            <a:off x="7233280" y="4452979"/>
            <a:ext cx="257252" cy="540831"/>
          </a:xfrm>
          <a:prstGeom prst="downArrow">
            <a:avLst/>
          </a:prstGeom>
          <a:solidFill>
            <a:srgbClr val="66FFFF"/>
          </a:solidFill>
          <a:ln w="19050" cap="flat" cmpd="sng" algn="ctr">
            <a:noFill/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宋体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E5C7072-456A-4086-BDCC-F6F542573B42}"/>
              </a:ext>
            </a:extLst>
          </p:cNvPr>
          <p:cNvGrpSpPr/>
          <p:nvPr/>
        </p:nvGrpSpPr>
        <p:grpSpPr>
          <a:xfrm>
            <a:off x="9451245" y="4863407"/>
            <a:ext cx="2443185" cy="1660183"/>
            <a:chOff x="3579238" y="4953963"/>
            <a:chExt cx="2443185" cy="1660183"/>
          </a:xfrm>
        </p:grpSpPr>
        <p:pic>
          <p:nvPicPr>
            <p:cNvPr id="521" name="Picture 2">
              <a:extLst>
                <a:ext uri="{FF2B5EF4-FFF2-40B4-BE49-F238E27FC236}">
                  <a16:creationId xmlns:a16="http://schemas.microsoft.com/office/drawing/2014/main" id="{81AF3260-634E-EBC4-1544-EDA653D3F0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8" r="9590"/>
            <a:stretch/>
          </p:blipFill>
          <p:spPr bwMode="auto">
            <a:xfrm>
              <a:off x="3579238" y="4953963"/>
              <a:ext cx="2351347" cy="1660183"/>
            </a:xfrm>
            <a:prstGeom prst="rect">
              <a:avLst/>
            </a:prstGeom>
            <a:noFill/>
            <a:ln>
              <a:solidFill>
                <a:srgbClr val="29F5FF"/>
              </a:solidFill>
            </a:ln>
            <a:effectLst>
              <a:softEdge rad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9F7C109-F228-774D-C0E7-B85703192EF1}"/>
                </a:ext>
              </a:extLst>
            </p:cNvPr>
            <p:cNvSpPr txBox="1"/>
            <p:nvPr/>
          </p:nvSpPr>
          <p:spPr>
            <a:xfrm>
              <a:off x="4001905" y="6337147"/>
              <a:ext cx="202051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ea typeface="宋体"/>
                </a:rPr>
                <a:t>(picture from the internet)</a:t>
              </a:r>
              <a:endParaRPr lang="zh-CN" altLang="en-US" sz="1200" dirty="0">
                <a:solidFill>
                  <a:schemeClr val="bg1"/>
                </a:solidFill>
                <a:ea typeface="宋体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7503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E55900FC-EE06-9B3C-354B-C18B57574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83090" y="1260466"/>
            <a:ext cx="6625820" cy="87869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25E85C00-D542-8770-7BED-F6EC87E9D01A}"/>
              </a:ext>
            </a:extLst>
          </p:cNvPr>
          <p:cNvSpPr txBox="1"/>
          <p:nvPr/>
        </p:nvSpPr>
        <p:spPr>
          <a:xfrm>
            <a:off x="74669" y="377888"/>
            <a:ext cx="86934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Generalized unitarity </a:t>
            </a:r>
            <a:r>
              <a:rPr lang="en-US" altLang="zh-CN" sz="2600" kern="0" dirty="0">
                <a:solidFill>
                  <a:srgbClr val="FFFFFF"/>
                </a:solidFill>
                <a:latin typeface="Palatino Linotype"/>
                <a:ea typeface="华文细黑"/>
              </a:rPr>
              <a:t>c</a:t>
            </a:r>
            <a:r>
              <a:rPr kumimoji="0" lang="en-US" altLang="zh-CN" sz="26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uts</a:t>
            </a: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in Baikov representation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E27C97D-3681-0C0A-B5D4-5DD5D840F672}"/>
              </a:ext>
            </a:extLst>
          </p:cNvPr>
          <p:cNvSpPr txBox="1"/>
          <p:nvPr/>
        </p:nvSpPr>
        <p:spPr>
          <a:xfrm>
            <a:off x="74668" y="2510942"/>
            <a:ext cx="869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Cuts change </a:t>
            </a:r>
            <a:r>
              <a:rPr lang="en-US" altLang="zh-CN" sz="2000" kern="0" dirty="0">
                <a:solidFill>
                  <a:srgbClr val="FFFFFF"/>
                </a:solidFill>
                <a:latin typeface="Palatino Linotype"/>
                <a:ea typeface="华文细黑"/>
              </a:rPr>
              <a:t>the integrals but preserve IBP relations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pic>
        <p:nvPicPr>
          <p:cNvPr id="7" name="图形 6">
            <a:extLst>
              <a:ext uri="{FF2B5EF4-FFF2-40B4-BE49-F238E27FC236}">
                <a16:creationId xmlns:a16="http://schemas.microsoft.com/office/drawing/2014/main" id="{A6A0743A-58E6-9F2E-6B2C-EB274F9BF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91484" y="3282835"/>
            <a:ext cx="1534332" cy="664114"/>
          </a:xfrm>
          <a:prstGeom prst="rect">
            <a:avLst/>
          </a:prstGeom>
        </p:spPr>
      </p:pic>
      <p:pic>
        <p:nvPicPr>
          <p:cNvPr id="13" name="图形 12">
            <a:extLst>
              <a:ext uri="{FF2B5EF4-FFF2-40B4-BE49-F238E27FC236}">
                <a16:creationId xmlns:a16="http://schemas.microsoft.com/office/drawing/2014/main" id="{24DA6BBB-19E4-C886-C2DD-DCE365AFB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50169" y="3282835"/>
            <a:ext cx="2450347" cy="664113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B422812-545F-4CD1-D8F4-56A5645F2893}"/>
              </a:ext>
            </a:extLst>
          </p:cNvPr>
          <p:cNvCxnSpPr/>
          <p:nvPr/>
        </p:nvCxnSpPr>
        <p:spPr>
          <a:xfrm>
            <a:off x="5090160" y="3517352"/>
            <a:ext cx="894080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33A89365-7F89-18AF-4265-AFFA0960A603}"/>
              </a:ext>
            </a:extLst>
          </p:cNvPr>
          <p:cNvSpPr txBox="1"/>
          <p:nvPr/>
        </p:nvSpPr>
        <p:spPr>
          <a:xfrm>
            <a:off x="74668" y="4075779"/>
            <a:ext cx="86934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Cuts increases the number of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zero sectors </a:t>
            </a:r>
            <a:r>
              <a:rPr kumimoji="0" lang="en-US" altLang="zh-CN" sz="2000" b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in a family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65FEB00-7442-24DA-E136-82815915BE92}"/>
              </a:ext>
            </a:extLst>
          </p:cNvPr>
          <p:cNvGrpSpPr/>
          <p:nvPr/>
        </p:nvGrpSpPr>
        <p:grpSpPr>
          <a:xfrm>
            <a:off x="3419069" y="4931694"/>
            <a:ext cx="4871491" cy="359962"/>
            <a:chOff x="3419069" y="4931694"/>
            <a:chExt cx="4871491" cy="359962"/>
          </a:xfrm>
        </p:grpSpPr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B0682CE4-DF2B-2601-76A4-1A1CBDE99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419069" y="4931694"/>
              <a:ext cx="4871491" cy="359962"/>
            </a:xfrm>
            <a:prstGeom prst="rect">
              <a:avLst/>
            </a:prstGeom>
          </p:spPr>
        </p:pic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4CFE633C-3CB7-5A17-6112-F67E85D02417}"/>
                </a:ext>
              </a:extLst>
            </p:cNvPr>
            <p:cNvCxnSpPr>
              <a:cxnSpLocks/>
            </p:cNvCxnSpPr>
            <p:nvPr/>
          </p:nvCxnSpPr>
          <p:spPr>
            <a:xfrm>
              <a:off x="3708400" y="5224780"/>
              <a:ext cx="20828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8989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87164A-1D0B-DFC4-5BA3-6ACB134E1A76}"/>
              </a:ext>
            </a:extLst>
          </p:cNvPr>
          <p:cNvSpPr txBox="1"/>
          <p:nvPr/>
        </p:nvSpPr>
        <p:spPr>
          <a:xfrm>
            <a:off x="200706" y="235763"/>
            <a:ext cx="40126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Spanning cuts method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A8FFFDC-8237-5BF8-D274-A4DBB5A28E4E}"/>
              </a:ext>
            </a:extLst>
          </p:cNvPr>
          <p:cNvSpPr txBox="1"/>
          <p:nvPr/>
        </p:nvSpPr>
        <p:spPr>
          <a:xfrm>
            <a:off x="6901119" y="4070772"/>
            <a:ext cx="504443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Benefit</a:t>
            </a:r>
            <a:r>
              <a: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：</a:t>
            </a: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1.Σ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</a:t>
            </a:r>
            <a:r>
              <a:rPr kumimoji="0" lang="en-US" altLang="zh-CN" sz="23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difficulty of evaluation on spanning cuts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&lt;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evaluation on the family as a whole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dirty="0">
                <a:solidFill>
                  <a:srgbClr val="00FF00"/>
                </a:solidFill>
                <a:latin typeface="Palatino Linotype"/>
                <a:ea typeface="华文细黑"/>
              </a:rPr>
              <a:t>2. Parallelizable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390453A-C994-C4AB-6509-4F5B8F5924D2}"/>
              </a:ext>
            </a:extLst>
          </p:cNvPr>
          <p:cNvGrpSpPr/>
          <p:nvPr/>
        </p:nvGrpSpPr>
        <p:grpSpPr>
          <a:xfrm>
            <a:off x="255907" y="1084635"/>
            <a:ext cx="6398893" cy="1246495"/>
            <a:chOff x="255907" y="1084635"/>
            <a:chExt cx="6398893" cy="1246495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415DD92-887F-A7B4-86FF-4DB9400AAB25}"/>
                </a:ext>
              </a:extLst>
            </p:cNvPr>
            <p:cNvSpPr txBox="1"/>
            <p:nvPr/>
          </p:nvSpPr>
          <p:spPr>
            <a:xfrm>
              <a:off x="255907" y="1084635"/>
              <a:ext cx="639889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A spanning cuts            is defined so that for all nonzero sector      in a family,          , such that      </a:t>
              </a:r>
              <a:endPara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A5D894C7-CFB1-AF15-7159-9F226A747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937" y="1972089"/>
              <a:ext cx="1045044" cy="305867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7617BA04-B282-58EA-8D43-1B97FB18A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055970" y="1583861"/>
              <a:ext cx="484289" cy="305867"/>
            </a:xfrm>
            <a:prstGeom prst="rect">
              <a:avLst/>
            </a:prstGeom>
          </p:spPr>
        </p:pic>
        <p:pic>
          <p:nvPicPr>
            <p:cNvPr id="13" name="图形 12">
              <a:extLst>
                <a:ext uri="{FF2B5EF4-FFF2-40B4-BE49-F238E27FC236}">
                  <a16:creationId xmlns:a16="http://schemas.microsoft.com/office/drawing/2014/main" id="{42B23A14-DF5F-78D9-D6EE-44EFE414F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27523" y="1583861"/>
              <a:ext cx="229400" cy="254889"/>
            </a:xfrm>
            <a:prstGeom prst="rect">
              <a:avLst/>
            </a:prstGeom>
          </p:spPr>
        </p:pic>
        <p:pic>
          <p:nvPicPr>
            <p:cNvPr id="15" name="图形 14">
              <a:extLst>
                <a:ext uri="{FF2B5EF4-FFF2-40B4-BE49-F238E27FC236}">
                  <a16:creationId xmlns:a16="http://schemas.microsoft.com/office/drawing/2014/main" id="{4C5AEEE7-D687-7D8D-D680-F7F38CB58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746032" y="1144740"/>
              <a:ext cx="637222" cy="356844"/>
            </a:xfrm>
            <a:prstGeom prst="rect">
              <a:avLst/>
            </a:prstGeom>
          </p:spPr>
        </p:pic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34D97E42-D3B5-76C7-A964-EB374A4F735A}"/>
              </a:ext>
            </a:extLst>
          </p:cNvPr>
          <p:cNvGrpSpPr/>
          <p:nvPr/>
        </p:nvGrpSpPr>
        <p:grpSpPr>
          <a:xfrm>
            <a:off x="191025" y="2643318"/>
            <a:ext cx="6870176" cy="1605542"/>
            <a:chOff x="191025" y="2643318"/>
            <a:chExt cx="6870176" cy="1605542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66F7D7B8-285F-3710-71F7-06592D297DA9}"/>
                </a:ext>
              </a:extLst>
            </p:cNvPr>
            <p:cNvSpPr txBox="1"/>
            <p:nvPr/>
          </p:nvSpPr>
          <p:spPr>
            <a:xfrm>
              <a:off x="191025" y="2643318"/>
              <a:ext cx="3891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/>
                  <a:cs typeface="+mn-cs"/>
                </a:rPr>
                <a:t>Step 1: Run </a:t>
              </a:r>
              <a:r>
                <a:rPr kumimoji="0" lang="en-US" altLang="zh-CN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/>
                  <a:cs typeface="+mn-cs"/>
                </a:rPr>
                <a:t>NeatIBP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/>
                  <a:cs typeface="+mn-cs"/>
                </a:rPr>
                <a:t> on each cut 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F82ABE1-75E2-A597-EB2F-0F50A81DCD8F}"/>
                </a:ext>
              </a:extLst>
            </p:cNvPr>
            <p:cNvSpPr txBox="1"/>
            <p:nvPr/>
          </p:nvSpPr>
          <p:spPr>
            <a:xfrm>
              <a:off x="325845" y="3067370"/>
              <a:ext cx="6735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/>
                  <a:cs typeface="+mn-cs"/>
                </a:rPr>
                <a:t>Current version of </a:t>
              </a:r>
              <a:r>
                <a:rPr kumimoji="0" lang="en-US" altLang="zh-CN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/>
                  <a:cs typeface="+mn-cs"/>
                </a:rPr>
                <a:t>NeatIBP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华文细黑"/>
                  <a:cs typeface="+mn-cs"/>
                </a:rPr>
                <a:t> avoids cutting multiple propagators. Thus, for integrals such that                             </a:t>
              </a:r>
              <a:r>
                <a:rPr lang="en-US" altLang="zh-CN" dirty="0">
                  <a:solidFill>
                    <a:prstClr val="white"/>
                  </a:solidFill>
                  <a:latin typeface="+mj-lt"/>
                  <a:ea typeface="华文细黑"/>
                </a:rPr>
                <a:t>,              means</a:t>
              </a:r>
              <a:r>
                <a:rPr lang="zh-CN" altLang="en-US" dirty="0">
                  <a:solidFill>
                    <a:prstClr val="white"/>
                  </a:solidFill>
                  <a:latin typeface="+mj-lt"/>
                  <a:ea typeface="华文细黑"/>
                </a:rPr>
                <a:t>              </a:t>
              </a:r>
              <a:endPara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endParaRPr>
            </a:p>
          </p:txBody>
        </p:sp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C450DBE2-6A3C-59BF-B38E-99F3F7C67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746032" y="3892684"/>
              <a:ext cx="2162498" cy="356176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67D4B2AF-28B7-6C3B-38AF-71913337F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307461" y="3402052"/>
              <a:ext cx="1489323" cy="248221"/>
            </a:xfrm>
            <a:prstGeom prst="rect">
              <a:avLst/>
            </a:prstGeom>
          </p:spPr>
        </p:pic>
        <p:pic>
          <p:nvPicPr>
            <p:cNvPr id="23" name="图形 22">
              <a:extLst>
                <a:ext uri="{FF2B5EF4-FFF2-40B4-BE49-F238E27FC236}">
                  <a16:creationId xmlns:a16="http://schemas.microsoft.com/office/drawing/2014/main" id="{BF302E43-3B35-C529-BF4F-0B84EDD4E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045810" y="3400695"/>
              <a:ext cx="614998" cy="198386"/>
            </a:xfrm>
            <a:prstGeom prst="rect">
              <a:avLst/>
            </a:prstGeom>
          </p:spPr>
        </p:pic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047A08A-24C9-9AFA-1885-2F308D219FDC}"/>
              </a:ext>
            </a:extLst>
          </p:cNvPr>
          <p:cNvSpPr txBox="1"/>
          <p:nvPr/>
        </p:nvSpPr>
        <p:spPr>
          <a:xfrm>
            <a:off x="191025" y="4496875"/>
            <a:ext cx="4925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Step 2: Reduce the IBP system on each cut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7BC8627-D9FA-6FCA-1624-511E5126D8F9}"/>
              </a:ext>
            </a:extLst>
          </p:cNvPr>
          <p:cNvSpPr txBox="1"/>
          <p:nvPr/>
        </p:nvSpPr>
        <p:spPr>
          <a:xfrm>
            <a:off x="200706" y="5277726"/>
            <a:ext cx="5579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Step 3: Merge the reduced IBP system of all cuts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grpSp>
        <p:nvGrpSpPr>
          <p:cNvPr id="128" name="组合 127">
            <a:extLst>
              <a:ext uri="{FF2B5EF4-FFF2-40B4-BE49-F238E27FC236}">
                <a16:creationId xmlns:a16="http://schemas.microsoft.com/office/drawing/2014/main" id="{630E7741-099D-ABF1-403D-B59EAB49A324}"/>
              </a:ext>
            </a:extLst>
          </p:cNvPr>
          <p:cNvGrpSpPr/>
          <p:nvPr/>
        </p:nvGrpSpPr>
        <p:grpSpPr>
          <a:xfrm>
            <a:off x="7184652" y="294238"/>
            <a:ext cx="4818024" cy="3007560"/>
            <a:chOff x="916817" y="2027299"/>
            <a:chExt cx="7461306" cy="4657578"/>
          </a:xfrm>
        </p:grpSpPr>
        <p:grpSp>
          <p:nvGrpSpPr>
            <p:cNvPr id="129" name="组合 128">
              <a:extLst>
                <a:ext uri="{FF2B5EF4-FFF2-40B4-BE49-F238E27FC236}">
                  <a16:creationId xmlns:a16="http://schemas.microsoft.com/office/drawing/2014/main" id="{7F99D76A-32A6-36C3-5D22-5782B87A7D71}"/>
                </a:ext>
              </a:extLst>
            </p:cNvPr>
            <p:cNvGrpSpPr/>
            <p:nvPr/>
          </p:nvGrpSpPr>
          <p:grpSpPr>
            <a:xfrm>
              <a:off x="916817" y="2956668"/>
              <a:ext cx="1517366" cy="1052566"/>
              <a:chOff x="5552337" y="1947351"/>
              <a:chExt cx="1744623" cy="1210212"/>
            </a:xfrm>
          </p:grpSpPr>
          <p:sp>
            <p:nvSpPr>
              <p:cNvPr id="172" name="矩形 171">
                <a:extLst>
                  <a:ext uri="{FF2B5EF4-FFF2-40B4-BE49-F238E27FC236}">
                    <a16:creationId xmlns:a16="http://schemas.microsoft.com/office/drawing/2014/main" id="{B0F39051-B33E-F004-C362-EDF9F76A1E03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173" name="直接连接符 172">
                <a:extLst>
                  <a:ext uri="{FF2B5EF4-FFF2-40B4-BE49-F238E27FC236}">
                    <a16:creationId xmlns:a16="http://schemas.microsoft.com/office/drawing/2014/main" id="{8C82F467-ACC8-75CE-E611-FA18926B05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>
                <a:extLst>
                  <a:ext uri="{FF2B5EF4-FFF2-40B4-BE49-F238E27FC236}">
                    <a16:creationId xmlns:a16="http://schemas.microsoft.com/office/drawing/2014/main" id="{AC4FCDF1-99A6-706C-6952-F137A91AEE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连接符 174">
                <a:extLst>
                  <a:ext uri="{FF2B5EF4-FFF2-40B4-BE49-F238E27FC236}">
                    <a16:creationId xmlns:a16="http://schemas.microsoft.com/office/drawing/2014/main" id="{DCD38D97-9772-BB90-58C3-05290A1448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直接连接符 175">
                <a:extLst>
                  <a:ext uri="{FF2B5EF4-FFF2-40B4-BE49-F238E27FC236}">
                    <a16:creationId xmlns:a16="http://schemas.microsoft.com/office/drawing/2014/main" id="{2B42C5E3-41A3-E8F5-791F-BF24321AA5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0" name="组合 129">
              <a:extLst>
                <a:ext uri="{FF2B5EF4-FFF2-40B4-BE49-F238E27FC236}">
                  <a16:creationId xmlns:a16="http://schemas.microsoft.com/office/drawing/2014/main" id="{8CF97BC0-FB5E-47FD-2DB9-D59ACC3D23CF}"/>
                </a:ext>
              </a:extLst>
            </p:cNvPr>
            <p:cNvGrpSpPr/>
            <p:nvPr/>
          </p:nvGrpSpPr>
          <p:grpSpPr>
            <a:xfrm>
              <a:off x="932833" y="4440941"/>
              <a:ext cx="1517366" cy="421190"/>
              <a:chOff x="7638004" y="1936591"/>
              <a:chExt cx="1517366" cy="421190"/>
            </a:xfrm>
          </p:grpSpPr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D4BC1563-A6F2-A26C-B9BB-7FF29E65B705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grpSp>
            <p:nvGrpSpPr>
              <p:cNvPr id="167" name="组合 166">
                <a:extLst>
                  <a:ext uri="{FF2B5EF4-FFF2-40B4-BE49-F238E27FC236}">
                    <a16:creationId xmlns:a16="http://schemas.microsoft.com/office/drawing/2014/main" id="{E1F64F21-099C-B0E6-9016-AFC1B974AD34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68" name="直接连接符 167">
                  <a:extLst>
                    <a:ext uri="{FF2B5EF4-FFF2-40B4-BE49-F238E27FC236}">
                      <a16:creationId xmlns:a16="http://schemas.microsoft.com/office/drawing/2014/main" id="{879997B9-B8BA-A890-F216-8868E0B3BE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>
                  <a:extLst>
                    <a:ext uri="{FF2B5EF4-FFF2-40B4-BE49-F238E27FC236}">
                      <a16:creationId xmlns:a16="http://schemas.microsoft.com/office/drawing/2014/main" id="{E603D5ED-0D6E-EE27-856C-8DDDD5EF81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>
                  <a:extLst>
                    <a:ext uri="{FF2B5EF4-FFF2-40B4-BE49-F238E27FC236}">
                      <a16:creationId xmlns:a16="http://schemas.microsoft.com/office/drawing/2014/main" id="{E81B7405-0EA3-9E33-991F-75788BCD3A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>
                  <a:extLst>
                    <a:ext uri="{FF2B5EF4-FFF2-40B4-BE49-F238E27FC236}">
                      <a16:creationId xmlns:a16="http://schemas.microsoft.com/office/drawing/2014/main" id="{D0ED09CB-B174-9B97-01D5-A8C3A1B08C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1" name="组合 130">
              <a:extLst>
                <a:ext uri="{FF2B5EF4-FFF2-40B4-BE49-F238E27FC236}">
                  <a16:creationId xmlns:a16="http://schemas.microsoft.com/office/drawing/2014/main" id="{550FA02C-62BB-9B2C-60BC-C236D27CE4E3}"/>
                </a:ext>
              </a:extLst>
            </p:cNvPr>
            <p:cNvGrpSpPr/>
            <p:nvPr/>
          </p:nvGrpSpPr>
          <p:grpSpPr>
            <a:xfrm rot="5400000">
              <a:off x="872390" y="5715599"/>
              <a:ext cx="1517366" cy="421190"/>
              <a:chOff x="7638004" y="1936591"/>
              <a:chExt cx="1517366" cy="421190"/>
            </a:xfrm>
          </p:grpSpPr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F5A99B7A-9923-0CEE-9874-3B2B48FED3A8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grpSp>
            <p:nvGrpSpPr>
              <p:cNvPr id="161" name="组合 160">
                <a:extLst>
                  <a:ext uri="{FF2B5EF4-FFF2-40B4-BE49-F238E27FC236}">
                    <a16:creationId xmlns:a16="http://schemas.microsoft.com/office/drawing/2014/main" id="{FC42EA15-49FA-F97E-F524-1DB01B5322ED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62" name="直接连接符 161">
                  <a:extLst>
                    <a:ext uri="{FF2B5EF4-FFF2-40B4-BE49-F238E27FC236}">
                      <a16:creationId xmlns:a16="http://schemas.microsoft.com/office/drawing/2014/main" id="{CA394DA8-92CF-B94A-D029-5BEEC8203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>
                  <a:extLst>
                    <a:ext uri="{FF2B5EF4-FFF2-40B4-BE49-F238E27FC236}">
                      <a16:creationId xmlns:a16="http://schemas.microsoft.com/office/drawing/2014/main" id="{58A27919-6414-676D-C824-1B1129B8F3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>
                  <a:extLst>
                    <a:ext uri="{FF2B5EF4-FFF2-40B4-BE49-F238E27FC236}">
                      <a16:creationId xmlns:a16="http://schemas.microsoft.com/office/drawing/2014/main" id="{E6B7A91C-1114-8C3A-07FC-9E3C467F38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>
                  <a:extLst>
                    <a:ext uri="{FF2B5EF4-FFF2-40B4-BE49-F238E27FC236}">
                      <a16:creationId xmlns:a16="http://schemas.microsoft.com/office/drawing/2014/main" id="{EB51DD82-ABFF-20E3-0519-963FCB30EC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FE6C6CE3-1EA1-3230-8AF1-3FFAE58FB026}"/>
                </a:ext>
              </a:extLst>
            </p:cNvPr>
            <p:cNvSpPr txBox="1"/>
            <p:nvPr/>
          </p:nvSpPr>
          <p:spPr>
            <a:xfrm>
              <a:off x="3605762" y="2027299"/>
              <a:ext cx="2336479" cy="73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500" dirty="0">
                  <a:solidFill>
                    <a:prstClr val="white"/>
                  </a:solidFill>
                  <a:latin typeface="Palatino Linotype"/>
                  <a:ea typeface="华文细黑"/>
                </a:rPr>
                <a:t>{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1,3</a:t>
              </a:r>
              <a:r>
                <a:rPr lang="en-US" altLang="zh-CN" sz="2500" dirty="0">
                  <a:solidFill>
                    <a:prstClr val="white"/>
                  </a:solidFill>
                  <a:latin typeface="Palatino Linotype"/>
                  <a:ea typeface="华文细黑"/>
                </a:rPr>
                <a:t>}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 - cut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133" name="文本框 132">
              <a:extLst>
                <a:ext uri="{FF2B5EF4-FFF2-40B4-BE49-F238E27FC236}">
                  <a16:creationId xmlns:a16="http://schemas.microsoft.com/office/drawing/2014/main" id="{999C70B0-E5F3-0F46-E543-2B7A18B500A4}"/>
                </a:ext>
              </a:extLst>
            </p:cNvPr>
            <p:cNvSpPr txBox="1"/>
            <p:nvPr/>
          </p:nvSpPr>
          <p:spPr>
            <a:xfrm>
              <a:off x="6041643" y="2063215"/>
              <a:ext cx="2336480" cy="738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500" dirty="0">
                  <a:solidFill>
                    <a:prstClr val="white"/>
                  </a:solidFill>
                  <a:latin typeface="Palatino Linotype"/>
                  <a:ea typeface="华文细黑"/>
                </a:rPr>
                <a:t>{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2,4</a:t>
              </a:r>
              <a:r>
                <a:rPr lang="en-US" altLang="zh-CN" sz="2500" dirty="0">
                  <a:solidFill>
                    <a:prstClr val="white"/>
                  </a:solidFill>
                  <a:latin typeface="Palatino Linotype"/>
                  <a:ea typeface="华文细黑"/>
                </a:rPr>
                <a:t>}</a:t>
              </a: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 - cut</a:t>
              </a:r>
              <a:endParaRPr kumimoji="0" lang="zh-CN" alt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grpSp>
          <p:nvGrpSpPr>
            <p:cNvPr id="134" name="组合 133">
              <a:extLst>
                <a:ext uri="{FF2B5EF4-FFF2-40B4-BE49-F238E27FC236}">
                  <a16:creationId xmlns:a16="http://schemas.microsoft.com/office/drawing/2014/main" id="{CD326FB1-1CF0-76F1-3FC9-B3503C5A4152}"/>
                </a:ext>
              </a:extLst>
            </p:cNvPr>
            <p:cNvGrpSpPr/>
            <p:nvPr/>
          </p:nvGrpSpPr>
          <p:grpSpPr>
            <a:xfrm>
              <a:off x="3608995" y="2956670"/>
              <a:ext cx="1517366" cy="1052566"/>
              <a:chOff x="5552337" y="1947351"/>
              <a:chExt cx="1744623" cy="1210212"/>
            </a:xfrm>
          </p:grpSpPr>
          <p:sp>
            <p:nvSpPr>
              <p:cNvPr id="155" name="矩形 154">
                <a:extLst>
                  <a:ext uri="{FF2B5EF4-FFF2-40B4-BE49-F238E27FC236}">
                    <a16:creationId xmlns:a16="http://schemas.microsoft.com/office/drawing/2014/main" id="{269D605C-818E-2EE6-68E0-AFE77F7A78A9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156" name="直接连接符 155">
                <a:extLst>
                  <a:ext uri="{FF2B5EF4-FFF2-40B4-BE49-F238E27FC236}">
                    <a16:creationId xmlns:a16="http://schemas.microsoft.com/office/drawing/2014/main" id="{22288012-CA53-BDD2-6C4E-6FE829D3C0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>
                <a:extLst>
                  <a:ext uri="{FF2B5EF4-FFF2-40B4-BE49-F238E27FC236}">
                    <a16:creationId xmlns:a16="http://schemas.microsoft.com/office/drawing/2014/main" id="{DBA5D5BA-96A5-72D5-93C9-8C3A7019F5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>
                <a:extLst>
                  <a:ext uri="{FF2B5EF4-FFF2-40B4-BE49-F238E27FC236}">
                    <a16:creationId xmlns:a16="http://schemas.microsoft.com/office/drawing/2014/main" id="{E4A83D4E-1C58-ABB2-AB7F-C98424AC72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直接连接符 158">
                <a:extLst>
                  <a:ext uri="{FF2B5EF4-FFF2-40B4-BE49-F238E27FC236}">
                    <a16:creationId xmlns:a16="http://schemas.microsoft.com/office/drawing/2014/main" id="{C79FCC1E-69A6-B5F9-7E4F-7071CBEACF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组合 134">
              <a:extLst>
                <a:ext uri="{FF2B5EF4-FFF2-40B4-BE49-F238E27FC236}">
                  <a16:creationId xmlns:a16="http://schemas.microsoft.com/office/drawing/2014/main" id="{F9CBFCDF-2FC6-08F1-A896-FF9957DD36DF}"/>
                </a:ext>
              </a:extLst>
            </p:cNvPr>
            <p:cNvGrpSpPr/>
            <p:nvPr/>
          </p:nvGrpSpPr>
          <p:grpSpPr>
            <a:xfrm>
              <a:off x="5952830" y="2956670"/>
              <a:ext cx="1517366" cy="1052566"/>
              <a:chOff x="5552337" y="1947351"/>
              <a:chExt cx="1744623" cy="1210212"/>
            </a:xfrm>
          </p:grpSpPr>
          <p:sp>
            <p:nvSpPr>
              <p:cNvPr id="150" name="矩形 149">
                <a:extLst>
                  <a:ext uri="{FF2B5EF4-FFF2-40B4-BE49-F238E27FC236}">
                    <a16:creationId xmlns:a16="http://schemas.microsoft.com/office/drawing/2014/main" id="{4434DC7E-8114-1797-CFAD-4A3527705576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151" name="直接连接符 150">
                <a:extLst>
                  <a:ext uri="{FF2B5EF4-FFF2-40B4-BE49-F238E27FC236}">
                    <a16:creationId xmlns:a16="http://schemas.microsoft.com/office/drawing/2014/main" id="{AD83E2C5-AB15-94ED-FEC3-5473FCF423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F2750839-FB2A-BF97-5EE3-B644F74EC2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>
                <a:extLst>
                  <a:ext uri="{FF2B5EF4-FFF2-40B4-BE49-F238E27FC236}">
                    <a16:creationId xmlns:a16="http://schemas.microsoft.com/office/drawing/2014/main" id="{4A1BE049-EE3E-ED59-76C0-EA80853AFB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>
                <a:extLst>
                  <a:ext uri="{FF2B5EF4-FFF2-40B4-BE49-F238E27FC236}">
                    <a16:creationId xmlns:a16="http://schemas.microsoft.com/office/drawing/2014/main" id="{D5B61928-E688-D183-D0DF-9315655501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6" name="组合 135">
              <a:extLst>
                <a:ext uri="{FF2B5EF4-FFF2-40B4-BE49-F238E27FC236}">
                  <a16:creationId xmlns:a16="http://schemas.microsoft.com/office/drawing/2014/main" id="{17280D0F-60A0-3165-A563-920C5DE4EFE4}"/>
                </a:ext>
              </a:extLst>
            </p:cNvPr>
            <p:cNvGrpSpPr/>
            <p:nvPr/>
          </p:nvGrpSpPr>
          <p:grpSpPr>
            <a:xfrm>
              <a:off x="3657413" y="4429165"/>
              <a:ext cx="1517366" cy="421190"/>
              <a:chOff x="7638004" y="1936591"/>
              <a:chExt cx="1517366" cy="421190"/>
            </a:xfrm>
          </p:grpSpPr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11D597EF-E568-A39D-0DBD-3016CDE841AC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grpSp>
            <p:nvGrpSpPr>
              <p:cNvPr id="145" name="组合 144">
                <a:extLst>
                  <a:ext uri="{FF2B5EF4-FFF2-40B4-BE49-F238E27FC236}">
                    <a16:creationId xmlns:a16="http://schemas.microsoft.com/office/drawing/2014/main" id="{03907E03-B625-6F7D-EA24-85522AD9859B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46" name="直接连接符 145">
                  <a:extLst>
                    <a:ext uri="{FF2B5EF4-FFF2-40B4-BE49-F238E27FC236}">
                      <a16:creationId xmlns:a16="http://schemas.microsoft.com/office/drawing/2014/main" id="{9B64A09B-084F-6E1F-CB38-F2AD57BC55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>
                  <a:extLst>
                    <a:ext uri="{FF2B5EF4-FFF2-40B4-BE49-F238E27FC236}">
                      <a16:creationId xmlns:a16="http://schemas.microsoft.com/office/drawing/2014/main" id="{50C237A5-433D-9879-BB28-868B54A843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1A7EAE11-FEEF-A795-A173-A0C4195A46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80D387E3-803D-A55C-22D9-379C8B93A7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391C49C8-A1E8-6DAD-5196-A0A6AC19BC2B}"/>
                </a:ext>
              </a:extLst>
            </p:cNvPr>
            <p:cNvGrpSpPr/>
            <p:nvPr/>
          </p:nvGrpSpPr>
          <p:grpSpPr>
            <a:xfrm rot="5400000">
              <a:off x="6037333" y="5701328"/>
              <a:ext cx="1517366" cy="421190"/>
              <a:chOff x="7638004" y="1936591"/>
              <a:chExt cx="1517366" cy="421190"/>
            </a:xfrm>
          </p:grpSpPr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8520A975-5DE8-8E45-6151-DDDE8AC81DA7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grpSp>
            <p:nvGrpSpPr>
              <p:cNvPr id="139" name="组合 138">
                <a:extLst>
                  <a:ext uri="{FF2B5EF4-FFF2-40B4-BE49-F238E27FC236}">
                    <a16:creationId xmlns:a16="http://schemas.microsoft.com/office/drawing/2014/main" id="{53274AEB-64DF-67B0-6049-18BB575ACA5B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140" name="直接连接符 139">
                  <a:extLst>
                    <a:ext uri="{FF2B5EF4-FFF2-40B4-BE49-F238E27FC236}">
                      <a16:creationId xmlns:a16="http://schemas.microsoft.com/office/drawing/2014/main" id="{FFAB6EDD-B07B-1692-853B-3A0B69D322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>
                  <a:extLst>
                    <a:ext uri="{FF2B5EF4-FFF2-40B4-BE49-F238E27FC236}">
                      <a16:creationId xmlns:a16="http://schemas.microsoft.com/office/drawing/2014/main" id="{6C7E96AA-22C7-C8C5-6C07-8BACFED580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>
                  <a:extLst>
                    <a:ext uri="{FF2B5EF4-FFF2-40B4-BE49-F238E27FC236}">
                      <a16:creationId xmlns:a16="http://schemas.microsoft.com/office/drawing/2014/main" id="{8F38EF3C-2C71-BDA2-D273-426218F067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>
                  <a:extLst>
                    <a:ext uri="{FF2B5EF4-FFF2-40B4-BE49-F238E27FC236}">
                      <a16:creationId xmlns:a16="http://schemas.microsoft.com/office/drawing/2014/main" id="{C05CA91E-9BA5-E8A4-2E38-2EF59B70F7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85590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87164A-1D0B-DFC4-5BA3-6ACB134E1A76}"/>
              </a:ext>
            </a:extLst>
          </p:cNvPr>
          <p:cNvSpPr txBox="1"/>
          <p:nvPr/>
        </p:nvSpPr>
        <p:spPr>
          <a:xfrm>
            <a:off x="200706" y="235763"/>
            <a:ext cx="603402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Merging the spanning cut systems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F6BD5148-9B69-F81F-E1C1-6DB369C017CC}"/>
              </a:ext>
            </a:extLst>
          </p:cNvPr>
          <p:cNvGrpSpPr/>
          <p:nvPr/>
        </p:nvGrpSpPr>
        <p:grpSpPr>
          <a:xfrm>
            <a:off x="8421950" y="786652"/>
            <a:ext cx="3091151" cy="2143101"/>
            <a:chOff x="916817" y="2020532"/>
            <a:chExt cx="6727726" cy="4664345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5B0DCDD9-BD9D-7E79-620B-31561957256D}"/>
                </a:ext>
              </a:extLst>
            </p:cNvPr>
            <p:cNvGrpSpPr/>
            <p:nvPr/>
          </p:nvGrpSpPr>
          <p:grpSpPr>
            <a:xfrm>
              <a:off x="916817" y="2956668"/>
              <a:ext cx="1517366" cy="1052566"/>
              <a:chOff x="5552337" y="1947351"/>
              <a:chExt cx="1744623" cy="1210212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DFBBD3BC-833B-FB1F-BD2F-4D436140CDEE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1970FCB-317B-39BF-2737-91E7EA16FC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1621E32B-2055-418A-BCF2-46368BD8B6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E7F8CED5-29A5-0962-8962-7F7CA590C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CF16EA4F-A402-5F32-4B44-27082D152EC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7BF6E4AA-C8C4-4569-5736-6933AC099C30}"/>
                </a:ext>
              </a:extLst>
            </p:cNvPr>
            <p:cNvGrpSpPr/>
            <p:nvPr/>
          </p:nvGrpSpPr>
          <p:grpSpPr>
            <a:xfrm>
              <a:off x="932833" y="4440941"/>
              <a:ext cx="1517366" cy="421190"/>
              <a:chOff x="7638004" y="1936591"/>
              <a:chExt cx="1517366" cy="421190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4B4BB2C6-38FA-0426-5B15-757CD5BDED91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6488D3AD-F6E1-ACB1-F295-31104ECEA68E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7455BF91-121E-BC36-2E1A-DB6693E0E4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5994B362-83C5-833C-9019-D9B072EBAD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810E84F9-00D7-7799-28C4-B572777BB6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9C9BEB30-A546-B753-24EC-4098A03D27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A2AB972B-88DE-E03C-EE0B-CBE9DC0B245E}"/>
                </a:ext>
              </a:extLst>
            </p:cNvPr>
            <p:cNvGrpSpPr/>
            <p:nvPr/>
          </p:nvGrpSpPr>
          <p:grpSpPr>
            <a:xfrm rot="5400000">
              <a:off x="872390" y="5715599"/>
              <a:ext cx="1517366" cy="421190"/>
              <a:chOff x="7638004" y="1936591"/>
              <a:chExt cx="1517366" cy="421190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CC373E0F-88B0-DB01-8AA9-B34522C519D0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grpSp>
            <p:nvGrpSpPr>
              <p:cNvPr id="40" name="组合 39">
                <a:extLst>
                  <a:ext uri="{FF2B5EF4-FFF2-40B4-BE49-F238E27FC236}">
                    <a16:creationId xmlns:a16="http://schemas.microsoft.com/office/drawing/2014/main" id="{0527A516-F671-B625-D4FB-7ECA241318EA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AF15951C-CC4A-C5FE-F5AE-B870D11E98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7657E62D-1B62-0C8C-621B-9D992B16B2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9607DBD2-5F88-99F3-EAE3-D64A1A0605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直接连接符 43">
                  <a:extLst>
                    <a:ext uri="{FF2B5EF4-FFF2-40B4-BE49-F238E27FC236}">
                      <a16:creationId xmlns:a16="http://schemas.microsoft.com/office/drawing/2014/main" id="{C89ECFF1-E32D-E4A3-0EE5-D044DB7C82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079A9A58-8A4C-2015-2366-769218EEDFC9}"/>
                </a:ext>
              </a:extLst>
            </p:cNvPr>
            <p:cNvSpPr txBox="1"/>
            <p:nvPr/>
          </p:nvSpPr>
          <p:spPr>
            <a:xfrm>
              <a:off x="3023004" y="2048987"/>
              <a:ext cx="1919428" cy="619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Palatino Linotype"/>
                  <a:ea typeface="华文细黑"/>
                </a:rPr>
                <a:t>{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1,3</a:t>
              </a:r>
              <a:r>
                <a:rPr lang="en-US" altLang="zh-CN" sz="2000" dirty="0">
                  <a:solidFill>
                    <a:prstClr val="white"/>
                  </a:solidFill>
                  <a:latin typeface="Palatino Linotype"/>
                  <a:ea typeface="华文细黑"/>
                </a:rPr>
                <a:t>}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 - cut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B44E53B3-6F4A-9C41-1032-C020F2C3E445}"/>
                </a:ext>
              </a:extLst>
            </p:cNvPr>
            <p:cNvSpPr txBox="1"/>
            <p:nvPr/>
          </p:nvSpPr>
          <p:spPr>
            <a:xfrm>
              <a:off x="5725115" y="2020532"/>
              <a:ext cx="1919428" cy="619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dirty="0">
                  <a:solidFill>
                    <a:prstClr val="white"/>
                  </a:solidFill>
                  <a:latin typeface="Palatino Linotype"/>
                  <a:ea typeface="华文细黑"/>
                </a:rPr>
                <a:t>{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2,4</a:t>
              </a:r>
              <a:r>
                <a:rPr lang="en-US" altLang="zh-CN" sz="2000" dirty="0">
                  <a:solidFill>
                    <a:prstClr val="white"/>
                  </a:solidFill>
                  <a:latin typeface="Palatino Linotype"/>
                  <a:ea typeface="华文细黑"/>
                </a:rPr>
                <a:t>}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 - cut</a:t>
              </a: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93542491-C5BC-4824-62F6-EA9AE5F75476}"/>
                </a:ext>
              </a:extLst>
            </p:cNvPr>
            <p:cNvGrpSpPr/>
            <p:nvPr/>
          </p:nvGrpSpPr>
          <p:grpSpPr>
            <a:xfrm>
              <a:off x="3608995" y="2956670"/>
              <a:ext cx="1517366" cy="1052566"/>
              <a:chOff x="5552337" y="1947351"/>
              <a:chExt cx="1744623" cy="1210212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9D21E827-11B9-90B2-9C54-1AD206C96FB7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57" name="直接连接符 56">
                <a:extLst>
                  <a:ext uri="{FF2B5EF4-FFF2-40B4-BE49-F238E27FC236}">
                    <a16:creationId xmlns:a16="http://schemas.microsoft.com/office/drawing/2014/main" id="{8CDDC091-6E2A-5661-77C7-CCB5BEE18CD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id="{2243A0C3-24B8-F7E7-7B7A-B7344649D0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>
                <a:extLst>
                  <a:ext uri="{FF2B5EF4-FFF2-40B4-BE49-F238E27FC236}">
                    <a16:creationId xmlns:a16="http://schemas.microsoft.com/office/drawing/2014/main" id="{3B698F12-E77B-588F-CE08-3C3A31BB0F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>
                <a:extLst>
                  <a:ext uri="{FF2B5EF4-FFF2-40B4-BE49-F238E27FC236}">
                    <a16:creationId xmlns:a16="http://schemas.microsoft.com/office/drawing/2014/main" id="{C930EFA7-28B0-36AF-7492-FED0CFBE77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E6C89A61-24E9-1C46-B73F-092375476CC2}"/>
                </a:ext>
              </a:extLst>
            </p:cNvPr>
            <p:cNvGrpSpPr/>
            <p:nvPr/>
          </p:nvGrpSpPr>
          <p:grpSpPr>
            <a:xfrm>
              <a:off x="5952830" y="2956670"/>
              <a:ext cx="1517366" cy="1052566"/>
              <a:chOff x="5552337" y="1947351"/>
              <a:chExt cx="1744623" cy="1210212"/>
            </a:xfrm>
          </p:grpSpPr>
          <p:sp>
            <p:nvSpPr>
              <p:cNvPr id="62" name="矩形 61">
                <a:extLst>
                  <a:ext uri="{FF2B5EF4-FFF2-40B4-BE49-F238E27FC236}">
                    <a16:creationId xmlns:a16="http://schemas.microsoft.com/office/drawing/2014/main" id="{9B14F7F9-DBA6-0692-C041-784058F82C34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7BE644F1-B7B7-1D92-55AB-59020A6B923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>
                <a:extLst>
                  <a:ext uri="{FF2B5EF4-FFF2-40B4-BE49-F238E27FC236}">
                    <a16:creationId xmlns:a16="http://schemas.microsoft.com/office/drawing/2014/main" id="{F2D83666-1D0F-446A-4A7D-42F832146C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88335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>
                <a:extLst>
                  <a:ext uri="{FF2B5EF4-FFF2-40B4-BE49-F238E27FC236}">
                    <a16:creationId xmlns:a16="http://schemas.microsoft.com/office/drawing/2014/main" id="{CD1A2486-BF73-4C2C-367D-FEF23743F85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88319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>
                <a:extLst>
                  <a:ext uri="{FF2B5EF4-FFF2-40B4-BE49-F238E27FC236}">
                    <a16:creationId xmlns:a16="http://schemas.microsoft.com/office/drawing/2014/main" id="{80581223-6A96-4370-E9E3-ADF929B8A1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7CFE4BAD-CF4C-7EC0-5441-9CB17590896C}"/>
                </a:ext>
              </a:extLst>
            </p:cNvPr>
            <p:cNvGrpSpPr/>
            <p:nvPr/>
          </p:nvGrpSpPr>
          <p:grpSpPr>
            <a:xfrm>
              <a:off x="3657413" y="4429165"/>
              <a:ext cx="1517366" cy="421190"/>
              <a:chOff x="7638004" y="1936591"/>
              <a:chExt cx="1517366" cy="421190"/>
            </a:xfrm>
          </p:grpSpPr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2581BA84-22F3-F6DD-7DCB-DCE8D6E5FE31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grpSp>
            <p:nvGrpSpPr>
              <p:cNvPr id="69" name="组合 68">
                <a:extLst>
                  <a:ext uri="{FF2B5EF4-FFF2-40B4-BE49-F238E27FC236}">
                    <a16:creationId xmlns:a16="http://schemas.microsoft.com/office/drawing/2014/main" id="{6274C6EB-6776-5219-C45B-6871999E89A0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0E291D5B-E488-879C-169D-9FA20A8CB1B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D62D8FAB-0649-E230-8B02-1B18257EAE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CDC4FD97-7CEA-2C5E-44DD-89E39DE7C1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B0DB5117-228E-53A5-7DEC-8CB00D4299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AC63B145-99CA-1824-A052-22C7449152FF}"/>
                </a:ext>
              </a:extLst>
            </p:cNvPr>
            <p:cNvGrpSpPr/>
            <p:nvPr/>
          </p:nvGrpSpPr>
          <p:grpSpPr>
            <a:xfrm rot="5400000">
              <a:off x="6037333" y="5701328"/>
              <a:ext cx="1517366" cy="421190"/>
              <a:chOff x="7638004" y="1936591"/>
              <a:chExt cx="1517366" cy="421190"/>
            </a:xfrm>
          </p:grpSpPr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EB998AA4-98DD-D9A4-2001-C1C9C97FC555}"/>
                  </a:ext>
                </a:extLst>
              </p:cNvPr>
              <p:cNvSpPr/>
              <p:nvPr/>
            </p:nvSpPr>
            <p:spPr>
              <a:xfrm rot="5400000">
                <a:off x="8250676" y="1833454"/>
                <a:ext cx="286864" cy="627467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grpSp>
            <p:nvGrpSpPr>
              <p:cNvPr id="76" name="组合 75">
                <a:extLst>
                  <a:ext uri="{FF2B5EF4-FFF2-40B4-BE49-F238E27FC236}">
                    <a16:creationId xmlns:a16="http://schemas.microsoft.com/office/drawing/2014/main" id="{AF1D7754-C0DE-3ED5-BFC6-C26FB1924FB4}"/>
                  </a:ext>
                </a:extLst>
              </p:cNvPr>
              <p:cNvGrpSpPr/>
              <p:nvPr/>
            </p:nvGrpSpPr>
            <p:grpSpPr>
              <a:xfrm>
                <a:off x="7638004" y="1936591"/>
                <a:ext cx="1517366" cy="421190"/>
                <a:chOff x="5552337" y="2635738"/>
                <a:chExt cx="1744623" cy="484276"/>
              </a:xfrm>
            </p:grpSpPr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54A1457A-2A09-5BB5-58B4-D77DB5453E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52338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7E228BC9-E4A3-7307-5F1A-D83C98A84D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88335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E5A84D1A-5A69-A8CE-C470-2F353697DE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6788319" y="2891417"/>
                  <a:ext cx="508625" cy="22859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FE85B73E-80B8-DA3A-7164-CB347283DA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552337" y="2635738"/>
                  <a:ext cx="508625" cy="228598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4" name="图形 13">
            <a:extLst>
              <a:ext uri="{FF2B5EF4-FFF2-40B4-BE49-F238E27FC236}">
                <a16:creationId xmlns:a16="http://schemas.microsoft.com/office/drawing/2014/main" id="{95F6451C-F56F-DFA3-CF73-5F3A52BC9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0042" y="1960362"/>
            <a:ext cx="7114671" cy="629041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DBC93A2F-AFB6-D60E-1908-E15FA848D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0042" y="1149632"/>
            <a:ext cx="7114669" cy="629041"/>
          </a:xfrm>
          <a:prstGeom prst="rect">
            <a:avLst/>
          </a:prstGeom>
        </p:spPr>
      </p:pic>
      <p:pic>
        <p:nvPicPr>
          <p:cNvPr id="49" name="图形 48">
            <a:extLst>
              <a:ext uri="{FF2B5EF4-FFF2-40B4-BE49-F238E27FC236}">
                <a16:creationId xmlns:a16="http://schemas.microsoft.com/office/drawing/2014/main" id="{52B3F321-2254-9215-8691-53B609BCD4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0042" y="3539755"/>
            <a:ext cx="5314311" cy="629041"/>
          </a:xfrm>
          <a:prstGeom prst="rect">
            <a:avLst/>
          </a:prstGeom>
        </p:spPr>
      </p:pic>
      <p:sp>
        <p:nvSpPr>
          <p:cNvPr id="52" name="箭头: 下 51">
            <a:extLst>
              <a:ext uri="{FF2B5EF4-FFF2-40B4-BE49-F238E27FC236}">
                <a16:creationId xmlns:a16="http://schemas.microsoft.com/office/drawing/2014/main" id="{BBB19EA5-2934-D738-2A10-78C3731FFAF5}"/>
              </a:ext>
            </a:extLst>
          </p:cNvPr>
          <p:cNvSpPr/>
          <p:nvPr/>
        </p:nvSpPr>
        <p:spPr>
          <a:xfrm rot="10800000" flipV="1">
            <a:off x="750118" y="2640160"/>
            <a:ext cx="575453" cy="605218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026FC52-B209-6633-F13C-765BF62EA11A}"/>
              </a:ext>
            </a:extLst>
          </p:cNvPr>
          <p:cNvSpPr txBox="1"/>
          <p:nvPr/>
        </p:nvSpPr>
        <p:spPr>
          <a:xfrm>
            <a:off x="1388433" y="2648323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merge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9D453960-98B6-797D-FAD4-CD8F9A401B8A}"/>
              </a:ext>
            </a:extLst>
          </p:cNvPr>
          <p:cNvSpPr txBox="1"/>
          <p:nvPr/>
        </p:nvSpPr>
        <p:spPr>
          <a:xfrm>
            <a:off x="200706" y="4383119"/>
            <a:ext cx="6130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Currently,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NeatIBP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 uses a “direct” merging strategy: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pic>
        <p:nvPicPr>
          <p:cNvPr id="87" name="图形 86">
            <a:extLst>
              <a:ext uri="{FF2B5EF4-FFF2-40B4-BE49-F238E27FC236}">
                <a16:creationId xmlns:a16="http://schemas.microsoft.com/office/drawing/2014/main" id="{B9F0CF17-7372-0D38-E8FA-82CF6D072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29756" y="4303945"/>
            <a:ext cx="1554824" cy="428140"/>
          </a:xfrm>
          <a:prstGeom prst="rect">
            <a:avLst/>
          </a:prstGeom>
        </p:spPr>
      </p:pic>
      <p:pic>
        <p:nvPicPr>
          <p:cNvPr id="89" name="图形 88">
            <a:extLst>
              <a:ext uri="{FF2B5EF4-FFF2-40B4-BE49-F238E27FC236}">
                <a16:creationId xmlns:a16="http://schemas.microsoft.com/office/drawing/2014/main" id="{9723453E-EB27-D480-403F-F3971F4C35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729756" y="3739984"/>
            <a:ext cx="1554824" cy="428140"/>
          </a:xfrm>
          <a:prstGeom prst="rect">
            <a:avLst/>
          </a:prstGeom>
        </p:spPr>
      </p:pic>
      <p:pic>
        <p:nvPicPr>
          <p:cNvPr id="91" name="图形 90">
            <a:extLst>
              <a:ext uri="{FF2B5EF4-FFF2-40B4-BE49-F238E27FC236}">
                <a16:creationId xmlns:a16="http://schemas.microsoft.com/office/drawing/2014/main" id="{9632932D-16E9-5491-E305-FBCDA8AC599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29756" y="4893035"/>
            <a:ext cx="2951913" cy="428140"/>
          </a:xfrm>
          <a:prstGeom prst="rect">
            <a:avLst/>
          </a:prstGeom>
        </p:spPr>
      </p:pic>
      <p:pic>
        <p:nvPicPr>
          <p:cNvPr id="101" name="图形 100">
            <a:extLst>
              <a:ext uri="{FF2B5EF4-FFF2-40B4-BE49-F238E27FC236}">
                <a16:creationId xmlns:a16="http://schemas.microsoft.com/office/drawing/2014/main" id="{18751AE3-4D42-0661-DA1B-0A8A6DE9E93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37470" y="3925687"/>
            <a:ext cx="209995" cy="1314973"/>
          </a:xfrm>
          <a:prstGeom prst="rect">
            <a:avLst/>
          </a:prstGeom>
        </p:spPr>
      </p:pic>
      <p:sp>
        <p:nvSpPr>
          <p:cNvPr id="102" name="矩形 101">
            <a:extLst>
              <a:ext uri="{FF2B5EF4-FFF2-40B4-BE49-F238E27FC236}">
                <a16:creationId xmlns:a16="http://schemas.microsoft.com/office/drawing/2014/main" id="{D0137CAC-9974-C5A7-FAF0-40790F15726A}"/>
              </a:ext>
            </a:extLst>
          </p:cNvPr>
          <p:cNvSpPr/>
          <p:nvPr/>
        </p:nvSpPr>
        <p:spPr>
          <a:xfrm>
            <a:off x="7666060" y="4732085"/>
            <a:ext cx="2196104" cy="744155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8C8857F6-5940-E83F-A658-9C77824BB791}"/>
              </a:ext>
            </a:extLst>
          </p:cNvPr>
          <p:cNvSpPr txBox="1"/>
          <p:nvPr/>
        </p:nvSpPr>
        <p:spPr>
          <a:xfrm>
            <a:off x="9078297" y="4272082"/>
            <a:ext cx="2706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Consistency condition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61774E44-E231-E298-235C-8F07529C53E7}"/>
              </a:ext>
            </a:extLst>
          </p:cNvPr>
          <p:cNvSpPr txBox="1"/>
          <p:nvPr/>
        </p:nvSpPr>
        <p:spPr>
          <a:xfrm>
            <a:off x="247966" y="5588024"/>
            <a:ext cx="11801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NeatIBP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 checks consistency conditions before merging the spanning cut systems. </a:t>
            </a:r>
            <a:r>
              <a:rPr lang="en-US" altLang="zh-CN" sz="2000" dirty="0">
                <a:solidFill>
                  <a:prstClr val="white"/>
                </a:solidFill>
                <a:latin typeface="+mj-lt"/>
                <a:ea typeface="华文细黑"/>
              </a:rPr>
              <a:t>This step cannot be omitted because the condition is </a:t>
            </a:r>
            <a:r>
              <a:rPr lang="en-US" altLang="zh-CN" sz="2000" dirty="0">
                <a:solidFill>
                  <a:srgbClr val="FFA7A7"/>
                </a:solidFill>
                <a:latin typeface="+mj-lt"/>
                <a:ea typeface="华文细黑"/>
              </a:rPr>
              <a:t>NOT</a:t>
            </a:r>
            <a:r>
              <a:rPr lang="en-US" altLang="zh-CN" sz="2000" dirty="0">
                <a:solidFill>
                  <a:prstClr val="white"/>
                </a:solidFill>
                <a:latin typeface="+mj-lt"/>
                <a:ea typeface="华文细黑"/>
              </a:rPr>
              <a:t> always guaranteed according to our observation.</a:t>
            </a:r>
          </a:p>
        </p:txBody>
      </p:sp>
    </p:spTree>
    <p:extLst>
      <p:ext uri="{BB962C8B-B14F-4D97-AF65-F5344CB8AC3E}">
        <p14:creationId xmlns:p14="http://schemas.microsoft.com/office/powerpoint/2010/main" val="350688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1587164A-1D0B-DFC4-5BA3-6ACB134E1A76}"/>
              </a:ext>
            </a:extLst>
          </p:cNvPr>
          <p:cNvSpPr txBox="1"/>
          <p:nvPr/>
        </p:nvSpPr>
        <p:spPr>
          <a:xfrm>
            <a:off x="200706" y="235763"/>
            <a:ext cx="89668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Automated evaluation on spanning cuts in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NeatIBP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8F312B62-1454-00AA-1AD6-26FB6BAFA774}"/>
              </a:ext>
            </a:extLst>
          </p:cNvPr>
          <p:cNvGrpSpPr/>
          <p:nvPr/>
        </p:nvGrpSpPr>
        <p:grpSpPr>
          <a:xfrm>
            <a:off x="1729409" y="1124788"/>
            <a:ext cx="3419797" cy="1684830"/>
            <a:chOff x="1214425" y="2970538"/>
            <a:chExt cx="5021275" cy="2542524"/>
          </a:xfrm>
        </p:grpSpPr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F0A28A06-7224-A129-A506-29CE3A190722}"/>
                </a:ext>
              </a:extLst>
            </p:cNvPr>
            <p:cNvCxnSpPr>
              <a:cxnSpLocks/>
            </p:cNvCxnSpPr>
            <p:nvPr/>
          </p:nvCxnSpPr>
          <p:spPr>
            <a:xfrm>
              <a:off x="1214425" y="4241800"/>
              <a:ext cx="502127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弧形 10">
              <a:extLst>
                <a:ext uri="{FF2B5EF4-FFF2-40B4-BE49-F238E27FC236}">
                  <a16:creationId xmlns:a16="http://schemas.microsoft.com/office/drawing/2014/main" id="{0D74EF44-892A-8EBC-A563-07D648CB9A0E}"/>
                </a:ext>
              </a:extLst>
            </p:cNvPr>
            <p:cNvSpPr/>
            <p:nvPr/>
          </p:nvSpPr>
          <p:spPr>
            <a:xfrm rot="10800000">
              <a:off x="2540000" y="3429000"/>
              <a:ext cx="2185530" cy="1676400"/>
            </a:xfrm>
            <a:prstGeom prst="arc">
              <a:avLst>
                <a:gd name="adj1" fmla="val 10822008"/>
                <a:gd name="adj2" fmla="val 2158913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12" name="弧形 11">
              <a:extLst>
                <a:ext uri="{FF2B5EF4-FFF2-40B4-BE49-F238E27FC236}">
                  <a16:creationId xmlns:a16="http://schemas.microsoft.com/office/drawing/2014/main" id="{457EDBE0-5AC4-FE88-F246-AFE23E899868}"/>
                </a:ext>
              </a:extLst>
            </p:cNvPr>
            <p:cNvSpPr/>
            <p:nvPr/>
          </p:nvSpPr>
          <p:spPr>
            <a:xfrm>
              <a:off x="1962149" y="2970538"/>
              <a:ext cx="3314700" cy="2542524"/>
            </a:xfrm>
            <a:prstGeom prst="arc">
              <a:avLst>
                <a:gd name="adj1" fmla="val 10822008"/>
                <a:gd name="adj2" fmla="val 2158913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6DA220EF-8CB6-5E96-69F1-A824CB78B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8320" y="4338320"/>
              <a:ext cx="0" cy="5689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15AC86A-505F-5C56-016D-4E9102AA96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8320" y="3103880"/>
              <a:ext cx="0" cy="10617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0663CADD-ADE3-CF4D-8AFA-40F2D2AB84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4894" y="3007360"/>
              <a:ext cx="0" cy="12598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文本框 80">
            <a:extLst>
              <a:ext uri="{FF2B5EF4-FFF2-40B4-BE49-F238E27FC236}">
                <a16:creationId xmlns:a16="http://schemas.microsoft.com/office/drawing/2014/main" id="{577CDB80-8FCA-6303-CBFE-43130AC3867D}"/>
              </a:ext>
            </a:extLst>
          </p:cNvPr>
          <p:cNvSpPr txBox="1"/>
          <p:nvPr/>
        </p:nvSpPr>
        <p:spPr>
          <a:xfrm>
            <a:off x="200706" y="943650"/>
            <a:ext cx="1137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Example: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18AABA0-61D5-C005-3206-59D16EB53D64}"/>
              </a:ext>
            </a:extLst>
          </p:cNvPr>
          <p:cNvSpPr txBox="1"/>
          <p:nvPr/>
        </p:nvSpPr>
        <p:spPr>
          <a:xfrm>
            <a:off x="200706" y="3025063"/>
            <a:ext cx="1137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Plainly running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NeatIBP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	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No, I cannot finish this computation. I stuck at syzygy vectors evaluation for days….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  <a:sym typeface="Wingdings" panose="05000000000000000000" pitchFamily="2" charset="2"/>
              </a:rPr>
              <a:t>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771F14F-B92D-55C6-D5F8-3EAE0E32F608}"/>
              </a:ext>
            </a:extLst>
          </p:cNvPr>
          <p:cNvSpPr txBox="1"/>
          <p:nvPr/>
        </p:nvSpPr>
        <p:spPr>
          <a:xfrm>
            <a:off x="200706" y="4676197"/>
            <a:ext cx="11379200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Running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NeatIBP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with spanning cuts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	Yes, after splitting the problem into 29 </a:t>
            </a:r>
            <a:r>
              <a:rPr lang="en-US" altLang="zh-CN" sz="2200" i="1" dirty="0">
                <a:solidFill>
                  <a:srgbClr val="00FF00"/>
                </a:solidFill>
                <a:latin typeface="Palatino Linotype"/>
                <a:ea typeface="华文细黑"/>
              </a:rPr>
              <a:t>pieces of different cuts, </a:t>
            </a:r>
            <a:r>
              <a:rPr kumimoji="0" lang="en-US" altLang="zh-CN" sz="2200" b="0" i="1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I finished the IBP relation generation on spanning cuts in 10+ hours.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  <a:sym typeface="Wingdings" panose="05000000000000000000" pitchFamily="2" charset="2"/>
              </a:rPr>
              <a:t>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7F154CE-4E74-6759-EC82-11A47DBA5BB1}"/>
              </a:ext>
            </a:extLst>
          </p:cNvPr>
          <p:cNvSpPr txBox="1"/>
          <p:nvPr/>
        </p:nvSpPr>
        <p:spPr>
          <a:xfrm>
            <a:off x="6096000" y="1819478"/>
            <a:ext cx="47989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66FFFF"/>
                </a:solidFill>
              </a:rPr>
              <a:t>Phys.Rev.D</a:t>
            </a:r>
            <a:r>
              <a:rPr lang="en-US" altLang="zh-CN" dirty="0">
                <a:solidFill>
                  <a:srgbClr val="66FFFF"/>
                </a:solidFill>
              </a:rPr>
              <a:t> 109 (2024) 7, L071503</a:t>
            </a:r>
            <a:endParaRPr lang="zh-CN" altLang="en-US" dirty="0">
              <a:solidFill>
                <a:srgbClr val="66FFFF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97ADF7-EFFF-2D18-2895-B24DF60646C7}"/>
              </a:ext>
            </a:extLst>
          </p:cNvPr>
          <p:cNvSpPr txBox="1"/>
          <p:nvPr/>
        </p:nvSpPr>
        <p:spPr>
          <a:xfrm>
            <a:off x="5354279" y="4728748"/>
            <a:ext cx="3596640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CutIndices</a:t>
            </a:r>
            <a:r>
              <a:rPr kumimoji="0" lang="en-US" altLang="zh-CN" sz="18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 = “spanning cuts”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;</a:t>
            </a:r>
            <a:endParaRPr kumimoji="0" lang="en-US" altLang="zh-CN" sz="18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315110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237A5B-62C7-1BA8-1260-C3FE066ADA9E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id="{4BD78771-AEDD-A29D-2934-CD52F8A9DB3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7" name="GaodingPPT-1-4">
              <a:extLst>
                <a:ext uri="{FF2B5EF4-FFF2-40B4-BE49-F238E27FC236}">
                  <a16:creationId xmlns:a16="http://schemas.microsoft.com/office/drawing/2014/main" id="{F6BA3BA9-889C-19E1-C5E5-EEC6412B6058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500" kern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A brief review of </a:t>
              </a:r>
              <a:r>
                <a:rPr lang="en-US" altLang="zh-CN" sz="2500" kern="0" dirty="0" err="1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NeatIBP</a:t>
              </a:r>
              <a:r>
                <a:rPr lang="en-US" altLang="zh-CN" sz="2500" kern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7DFDA42-B9AB-F3D7-B228-CB0A39325935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20" name="矩形: 剪去对角 19">
              <a:extLst>
                <a:ext uri="{FF2B5EF4-FFF2-40B4-BE49-F238E27FC236}">
                  <a16:creationId xmlns:a16="http://schemas.microsoft.com/office/drawing/2014/main" id="{9F7BB1EC-6601-0862-37FC-C2ADB4A53FA9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4" name="GaodingPPT-1-4">
              <a:extLst>
                <a:ext uri="{FF2B5EF4-FFF2-40B4-BE49-F238E27FC236}">
                  <a16:creationId xmlns:a16="http://schemas.microsoft.com/office/drawing/2014/main" id="{355C6BE1-C7E7-966C-B1A4-AE886151A5B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Recent developments and new features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E8675B0-A200-0315-1336-6B816CC4FBF7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B67E85BD-A60A-FF39-6433-2CC727B59883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694E156F-3F3A-71C9-F638-0CC5BC65C3EC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/>
                <a:cs typeface="+mn-cs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33EA1A7-F4D7-A56F-B4D9-54F3AA22826F}"/>
              </a:ext>
            </a:extLst>
          </p:cNvPr>
          <p:cNvSpPr txBox="1"/>
          <p:nvPr/>
        </p:nvSpPr>
        <p:spPr>
          <a:xfrm>
            <a:off x="5224691" y="1575496"/>
            <a:ext cx="67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Review of </a:t>
            </a:r>
            <a:r>
              <a:rPr lang="en-US" altLang="zh-CN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, till its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v1.0.2.4, the last published version (</a:t>
            </a:r>
            <a:r>
              <a:rPr kumimoji="0" lang="fr-FR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Comput.Phys.Commun. 295 (2024) 108999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) at  14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th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 May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39B2D5D-9FB0-6757-B5F5-E7995BF0BA4A}"/>
              </a:ext>
            </a:extLst>
          </p:cNvPr>
          <p:cNvSpPr txBox="1"/>
          <p:nvPr/>
        </p:nvSpPr>
        <p:spPr>
          <a:xfrm>
            <a:off x="5224691" y="3094461"/>
            <a:ext cx="6254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Progress of </a:t>
            </a:r>
            <a:r>
              <a:rPr lang="en-US" altLang="zh-CN" sz="2200" dirty="0" err="1">
                <a:solidFill>
                  <a:prstClr val="white"/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 from its v1.0.2.4 to the latest version, v1.0.5.1, at 6</a:t>
            </a:r>
            <a:r>
              <a:rPr lang="en-US" altLang="zh-CN" sz="2200" baseline="30000" dirty="0">
                <a:solidFill>
                  <a:prstClr val="white"/>
                </a:solidFill>
                <a:latin typeface="+mj-lt"/>
                <a:ea typeface="华文细黑"/>
              </a:rPr>
              <a:t>th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 Sep. 2024.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094288-56FF-D469-0FAA-80782166833C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DA33F6CE-6C3D-8ED8-9D34-2E68ED0D502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5B64EA79-9741-59B3-6AED-1D3EA582649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1. The spanning cuts method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467662-03A1-3C08-A63A-F16D74939D11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2238BC8E-16C5-D897-9654-1D1C6AD8980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880C324F-D7B1-A01E-3BFF-0FD1697642A1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+mj-lt"/>
                  <a:ea typeface="宋体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50E0032-35A5-2ABE-1010-59FE96FD60B9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79DEDC64-164B-096E-70CF-CA644475E5A0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25356C42-934F-528E-3F46-2B42CD5F7342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3. Simplification of syzygy vectors using maximal cut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622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A0CDBC7-19AC-8944-D3CE-2C14C8CE4178}"/>
              </a:ext>
            </a:extLst>
          </p:cNvPr>
          <p:cNvGrpSpPr/>
          <p:nvPr/>
        </p:nvGrpSpPr>
        <p:grpSpPr>
          <a:xfrm>
            <a:off x="334889" y="1241857"/>
            <a:ext cx="2272085" cy="900464"/>
            <a:chOff x="9205963" y="598574"/>
            <a:chExt cx="2048412" cy="848590"/>
          </a:xfrm>
        </p:grpSpPr>
        <p:sp>
          <p:nvSpPr>
            <p:cNvPr id="7" name="矩形: 剪去对角 6">
              <a:extLst>
                <a:ext uri="{FF2B5EF4-FFF2-40B4-BE49-F238E27FC236}">
                  <a16:creationId xmlns:a16="http://schemas.microsoft.com/office/drawing/2014/main" id="{D755EC09-41A2-A3BC-C930-3A658F324E88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8" name="GaodingPPT-1-4">
              <a:extLst>
                <a:ext uri="{FF2B5EF4-FFF2-40B4-BE49-F238E27FC236}">
                  <a16:creationId xmlns:a16="http://schemas.microsoft.com/office/drawing/2014/main" id="{ED25182A-E58D-4DCA-119C-110317E4C8BB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IBP reduction inputs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9" name="箭头: 右 8">
            <a:extLst>
              <a:ext uri="{FF2B5EF4-FFF2-40B4-BE49-F238E27FC236}">
                <a16:creationId xmlns:a16="http://schemas.microsoft.com/office/drawing/2014/main" id="{E2DB8E4E-F1D1-8F48-D721-7F9EC5802A14}"/>
              </a:ext>
            </a:extLst>
          </p:cNvPr>
          <p:cNvSpPr/>
          <p:nvPr/>
        </p:nvSpPr>
        <p:spPr>
          <a:xfrm>
            <a:off x="2992097" y="1514463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313DF1F-4C93-30BC-7399-3864D68F3474}"/>
              </a:ext>
            </a:extLst>
          </p:cNvPr>
          <p:cNvSpPr txBox="1"/>
          <p:nvPr/>
        </p:nvSpPr>
        <p:spPr>
          <a:xfrm>
            <a:off x="3276347" y="1211197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26A4C74B-42E8-D6A3-E1FB-62AD4BE644D2}"/>
              </a:ext>
            </a:extLst>
          </p:cNvPr>
          <p:cNvGrpSpPr/>
          <p:nvPr/>
        </p:nvGrpSpPr>
        <p:grpSpPr>
          <a:xfrm>
            <a:off x="5085941" y="1068945"/>
            <a:ext cx="2361463" cy="1158518"/>
            <a:chOff x="9807846" y="1148693"/>
            <a:chExt cx="2048412" cy="848590"/>
          </a:xfrm>
        </p:grpSpPr>
        <p:sp>
          <p:nvSpPr>
            <p:cNvPr id="14" name="矩形: 剪去对角 13">
              <a:extLst>
                <a:ext uri="{FF2B5EF4-FFF2-40B4-BE49-F238E27FC236}">
                  <a16:creationId xmlns:a16="http://schemas.microsoft.com/office/drawing/2014/main" id="{5FCF3F87-A871-B2AF-DBEC-BA4EF02C202C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7" name="GaodingPPT-1-4">
              <a:extLst>
                <a:ext uri="{FF2B5EF4-FFF2-40B4-BE49-F238E27FC236}">
                  <a16:creationId xmlns:a16="http://schemas.microsoft.com/office/drawing/2014/main" id="{5A98645E-D26B-21A3-51A5-9BC8C291F93D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Small-size IBP system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19" name="箭头: 右 18">
            <a:extLst>
              <a:ext uri="{FF2B5EF4-FFF2-40B4-BE49-F238E27FC236}">
                <a16:creationId xmlns:a16="http://schemas.microsoft.com/office/drawing/2014/main" id="{60427033-FE4F-DE6E-014E-A0F58E0CF2D4}"/>
              </a:ext>
            </a:extLst>
          </p:cNvPr>
          <p:cNvSpPr/>
          <p:nvPr/>
        </p:nvSpPr>
        <p:spPr>
          <a:xfrm>
            <a:off x="7707039" y="1488610"/>
            <a:ext cx="1605965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C0E3A1AC-A5CE-6F0B-A961-0F6DE13C15AA}"/>
              </a:ext>
            </a:extLst>
          </p:cNvPr>
          <p:cNvGrpSpPr/>
          <p:nvPr/>
        </p:nvGrpSpPr>
        <p:grpSpPr>
          <a:xfrm>
            <a:off x="9572641" y="1074280"/>
            <a:ext cx="2361463" cy="1158518"/>
            <a:chOff x="9807846" y="1148693"/>
            <a:chExt cx="2048412" cy="848590"/>
          </a:xfrm>
        </p:grpSpPr>
        <p:sp>
          <p:nvSpPr>
            <p:cNvPr id="22" name="矩形: 剪去对角 21">
              <a:extLst>
                <a:ext uri="{FF2B5EF4-FFF2-40B4-BE49-F238E27FC236}">
                  <a16:creationId xmlns:a16="http://schemas.microsoft.com/office/drawing/2014/main" id="{29E1CE41-DBAF-009A-F3BB-855763F05F31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3" name="GaodingPPT-1-4">
              <a:extLst>
                <a:ext uri="{FF2B5EF4-FFF2-40B4-BE49-F238E27FC236}">
                  <a16:creationId xmlns:a16="http://schemas.microsoft.com/office/drawing/2014/main" id="{F985C4CE-04CB-5941-A5DC-4169F8699015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IBP reduction results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24" name="文本框 23">
            <a:extLst>
              <a:ext uri="{FF2B5EF4-FFF2-40B4-BE49-F238E27FC236}">
                <a16:creationId xmlns:a16="http://schemas.microsoft.com/office/drawing/2014/main" id="{5D93E12F-F0A8-E9BE-4E8E-0249FBC476C0}"/>
              </a:ext>
            </a:extLst>
          </p:cNvPr>
          <p:cNvSpPr txBox="1"/>
          <p:nvPr/>
        </p:nvSpPr>
        <p:spPr>
          <a:xfrm>
            <a:off x="7842441" y="1185912"/>
            <a:ext cx="13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66FFFF"/>
                </a:solidFill>
                <a:ea typeface="宋体"/>
              </a:rPr>
              <a:t>IBP solver?</a:t>
            </a:r>
            <a:endParaRPr lang="zh-CN" altLang="en-US" dirty="0">
              <a:solidFill>
                <a:srgbClr val="66FFFF"/>
              </a:solidFill>
              <a:ea typeface="宋体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136DD5F-30DA-C4AB-5640-F203B2C3AB86}"/>
              </a:ext>
            </a:extLst>
          </p:cNvPr>
          <p:cNvSpPr txBox="1"/>
          <p:nvPr/>
        </p:nvSpPr>
        <p:spPr>
          <a:xfrm>
            <a:off x="146021" y="5108871"/>
            <a:ext cx="1137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The </a:t>
            </a:r>
            <a:r>
              <a:rPr lang="en-US" altLang="zh-CN" sz="2000" dirty="0" err="1">
                <a:solidFill>
                  <a:srgbClr val="66FFFF"/>
                </a:solidFill>
                <a:latin typeface="+mj-lt"/>
                <a:ea typeface="华文细黑"/>
              </a:rPr>
              <a:t>Kira+NeatIBP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 interface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is included in the latest version of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(v1.0.5.1, at 6</a:t>
            </a:r>
            <a:r>
              <a:rPr lang="en-US" altLang="zh-CN" sz="2000" baseline="30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th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Sep. 2024)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328913B-F725-142F-2512-7A6327A82889}"/>
              </a:ext>
            </a:extLst>
          </p:cNvPr>
          <p:cNvGrpSpPr/>
          <p:nvPr/>
        </p:nvGrpSpPr>
        <p:grpSpPr>
          <a:xfrm>
            <a:off x="146021" y="2874954"/>
            <a:ext cx="11379200" cy="900464"/>
            <a:chOff x="697617" y="4218113"/>
            <a:chExt cx="11379200" cy="1661993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A96EDD1C-0CB5-77B0-4D69-E735515FDFFA}"/>
                </a:ext>
              </a:extLst>
            </p:cNvPr>
            <p:cNvSpPr txBox="1"/>
            <p:nvPr/>
          </p:nvSpPr>
          <p:spPr>
            <a:xfrm>
              <a:off x="697617" y="4218113"/>
              <a:ext cx="11379200" cy="16619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/>
                </a:rPr>
                <a:t>KIRA </a:t>
              </a:r>
            </a:p>
            <a:p>
              <a:pPr>
                <a:defRPr/>
              </a:pP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/>
                </a:rPr>
                <a:t>as a popular integral reduction software, is a very nice IBP solver for </a:t>
              </a:r>
              <a:r>
                <a:rPr lang="en-US" altLang="zh-CN" sz="2000" dirty="0" err="1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/>
                </a:rPr>
                <a:t>NeatIBP</a:t>
              </a:r>
              <a:r>
                <a:rPr lang="en-US" altLang="zh-CN" sz="20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/>
                </a:rPr>
                <a:t> output.</a:t>
              </a:r>
            </a:p>
            <a:p>
              <a:pPr>
                <a:defRPr/>
              </a:pPr>
              <a:r>
                <a:rPr kumimoji="0" lang="en-US" altLang="zh-CN" sz="20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    </a:t>
              </a:r>
            </a:p>
            <a:p>
              <a:pPr>
                <a:defRPr/>
              </a:pPr>
              <a:endParaRPr kumimoji="0" lang="zh-CN" altLang="en-US" sz="20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2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/>
                </a:rPr>
                <a:t> 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6FD2501-D223-DC78-AF1E-314DBE164DF6}"/>
                </a:ext>
              </a:extLst>
            </p:cNvPr>
            <p:cNvSpPr txBox="1"/>
            <p:nvPr/>
          </p:nvSpPr>
          <p:spPr>
            <a:xfrm>
              <a:off x="1409109" y="4270240"/>
              <a:ext cx="1030498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altLang="zh-CN" sz="1600" dirty="0">
                  <a:solidFill>
                    <a:srgbClr val="66FFFF"/>
                  </a:solidFill>
                </a:rPr>
                <a:t> Comput.Phys.Commun. 230 (2018) 99-112</a:t>
              </a:r>
              <a:r>
                <a:rPr lang="en-US" altLang="zh-CN" sz="1600" dirty="0">
                  <a:solidFill>
                    <a:srgbClr val="66FFFF"/>
                  </a:solidFill>
                </a:rPr>
                <a:t>,</a:t>
              </a:r>
              <a:r>
                <a:rPr lang="fr-FR" altLang="zh-CN" sz="1600" dirty="0">
                  <a:solidFill>
                    <a:srgbClr val="66FFFF"/>
                  </a:solidFill>
                </a:rPr>
                <a:t>  Comput.Phys.Commun. 266 (2021) 108024, etc.</a:t>
              </a:r>
              <a:r>
                <a:rPr lang="en-US" altLang="zh-CN" sz="1600" dirty="0">
                  <a:solidFill>
                    <a:srgbClr val="66FFFF"/>
                  </a:solidFill>
                </a:rPr>
                <a:t> </a:t>
              </a:r>
              <a:r>
                <a:rPr lang="zh-CN" altLang="en-US" sz="1600" dirty="0">
                  <a:solidFill>
                    <a:srgbClr val="66FFFF"/>
                  </a:solidFill>
                </a:rPr>
                <a:t> </a:t>
              </a: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C75BA14F-9682-6EA9-20F0-0A1CC3CEBB98}"/>
              </a:ext>
            </a:extLst>
          </p:cNvPr>
          <p:cNvSpPr txBox="1"/>
          <p:nvPr/>
        </p:nvSpPr>
        <p:spPr>
          <a:xfrm>
            <a:off x="146021" y="371950"/>
            <a:ext cx="730187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Currently,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NeatIBP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 itself dose not perform IBP reduction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2E0A537-91B3-A606-FA69-429AE22DBB7C}"/>
              </a:ext>
            </a:extLst>
          </p:cNvPr>
          <p:cNvSpPr txBox="1"/>
          <p:nvPr/>
        </p:nvSpPr>
        <p:spPr>
          <a:xfrm>
            <a:off x="146021" y="4094869"/>
            <a:ext cx="11379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Kira allows user to feed in linear systems of IBP relations (called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user defined system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) and then reduce them . 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1257652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E358838A-ED6D-D360-1685-E7C94F5E6D05}"/>
              </a:ext>
            </a:extLst>
          </p:cNvPr>
          <p:cNvSpPr txBox="1"/>
          <p:nvPr/>
        </p:nvSpPr>
        <p:spPr>
          <a:xfrm>
            <a:off x="680720" y="5116973"/>
            <a:ext cx="4780280" cy="14465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PerformIBPReduction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=True;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IBPReductionMethod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=“Kira”;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KiraCommand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=“/some/path/</a:t>
            </a:r>
            <a:r>
              <a:rPr kumimoji="0" lang="en-US" altLang="zh-CN" sz="220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kira</a:t>
            </a:r>
            <a:r>
              <a:rPr kumimoji="0" lang="en-US" altLang="zh-CN" sz="22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FermatPath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=“/some/path/fer64”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F3C1D16-B8D4-7ED4-F4E7-FA25C9DD6759}"/>
              </a:ext>
            </a:extLst>
          </p:cNvPr>
          <p:cNvGrpSpPr/>
          <p:nvPr/>
        </p:nvGrpSpPr>
        <p:grpSpPr>
          <a:xfrm>
            <a:off x="220727" y="1032541"/>
            <a:ext cx="2272085" cy="900464"/>
            <a:chOff x="9205963" y="598574"/>
            <a:chExt cx="2048412" cy="848590"/>
          </a:xfrm>
        </p:grpSpPr>
        <p:sp>
          <p:nvSpPr>
            <p:cNvPr id="55" name="矩形: 剪去对角 54">
              <a:extLst>
                <a:ext uri="{FF2B5EF4-FFF2-40B4-BE49-F238E27FC236}">
                  <a16:creationId xmlns:a16="http://schemas.microsoft.com/office/drawing/2014/main" id="{9E2B9667-F69A-DD7F-9B85-53013F217C4A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lgDash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56" name="GaodingPPT-1-4">
              <a:extLst>
                <a:ext uri="{FF2B5EF4-FFF2-40B4-BE49-F238E27FC236}">
                  <a16:creationId xmlns:a16="http://schemas.microsoft.com/office/drawing/2014/main" id="{165E26C2-A843-89B4-F930-73E23B2C6C8F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Input files of KIRA format (.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yaml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)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</p:txBody>
        </p:sp>
      </p:grpSp>
      <p:sp>
        <p:nvSpPr>
          <p:cNvPr id="20" name="箭头: 右 19">
            <a:extLst>
              <a:ext uri="{FF2B5EF4-FFF2-40B4-BE49-F238E27FC236}">
                <a16:creationId xmlns:a16="http://schemas.microsoft.com/office/drawing/2014/main" id="{2ED72E42-004F-248A-2281-CAF593E4432B}"/>
              </a:ext>
            </a:extLst>
          </p:cNvPr>
          <p:cNvSpPr/>
          <p:nvPr/>
        </p:nvSpPr>
        <p:spPr>
          <a:xfrm>
            <a:off x="2790014" y="1265904"/>
            <a:ext cx="1301972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dash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D2375E-D3D7-F8F0-FD4A-1AFA50B8DEC2}"/>
              </a:ext>
            </a:extLst>
          </p:cNvPr>
          <p:cNvGrpSpPr/>
          <p:nvPr/>
        </p:nvGrpSpPr>
        <p:grpSpPr>
          <a:xfrm>
            <a:off x="4348545" y="1032754"/>
            <a:ext cx="1551223" cy="900464"/>
            <a:chOff x="9205963" y="598574"/>
            <a:chExt cx="2048412" cy="848590"/>
          </a:xfrm>
        </p:grpSpPr>
        <p:sp>
          <p:nvSpPr>
            <p:cNvPr id="53" name="矩形: 剪去对角 52">
              <a:extLst>
                <a:ext uri="{FF2B5EF4-FFF2-40B4-BE49-F238E27FC236}">
                  <a16:creationId xmlns:a16="http://schemas.microsoft.com/office/drawing/2014/main" id="{72F78918-2B6E-5153-D204-29EC8D1274CF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54" name="GaodingPPT-1-4">
              <a:extLst>
                <a:ext uri="{FF2B5EF4-FFF2-40B4-BE49-F238E27FC236}">
                  <a16:creationId xmlns:a16="http://schemas.microsoft.com/office/drawing/2014/main" id="{C5D2CF03-E691-77AD-CCE8-CFF5C3E7BB9E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Inputs for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NeatIBP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C69B9F6-6286-A4B1-A076-A5DFF2417239}"/>
              </a:ext>
            </a:extLst>
          </p:cNvPr>
          <p:cNvGrpSpPr/>
          <p:nvPr/>
        </p:nvGrpSpPr>
        <p:grpSpPr>
          <a:xfrm>
            <a:off x="8115270" y="731627"/>
            <a:ext cx="1551223" cy="1433153"/>
            <a:chOff x="9205963" y="598574"/>
            <a:chExt cx="2048412" cy="848590"/>
          </a:xfrm>
        </p:grpSpPr>
        <p:sp>
          <p:nvSpPr>
            <p:cNvPr id="50" name="矩形: 剪去对角 49">
              <a:extLst>
                <a:ext uri="{FF2B5EF4-FFF2-40B4-BE49-F238E27FC236}">
                  <a16:creationId xmlns:a16="http://schemas.microsoft.com/office/drawing/2014/main" id="{D0B26CDC-64AA-7746-A352-8B14512F6F4A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52" name="GaodingPPT-1-4">
              <a:extLst>
                <a:ext uri="{FF2B5EF4-FFF2-40B4-BE49-F238E27FC236}">
                  <a16:creationId xmlns:a16="http://schemas.microsoft.com/office/drawing/2014/main" id="{9E909243-6519-4F58-E59D-421E4DACE205}"/>
                </a:ext>
              </a:extLst>
            </p:cNvPr>
            <p:cNvSpPr txBox="1"/>
            <p:nvPr/>
          </p:nvSpPr>
          <p:spPr>
            <a:xfrm>
              <a:off x="9205963" y="812350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IBPs generated by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NeatIBP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 </a:t>
              </a:r>
            </a:p>
            <a:p>
              <a:pPr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</p:txBody>
        </p:sp>
      </p:grpSp>
      <p:sp>
        <p:nvSpPr>
          <p:cNvPr id="32" name="箭头: 右 31">
            <a:extLst>
              <a:ext uri="{FF2B5EF4-FFF2-40B4-BE49-F238E27FC236}">
                <a16:creationId xmlns:a16="http://schemas.microsoft.com/office/drawing/2014/main" id="{BED247E8-3EA9-42E9-1357-134514A5C815}"/>
              </a:ext>
            </a:extLst>
          </p:cNvPr>
          <p:cNvSpPr/>
          <p:nvPr/>
        </p:nvSpPr>
        <p:spPr>
          <a:xfrm>
            <a:off x="6131807" y="1279507"/>
            <a:ext cx="1762198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C37D8ECB-2AA6-30D1-104A-142910EE7BE5}"/>
              </a:ext>
            </a:extLst>
          </p:cNvPr>
          <p:cNvGrpSpPr/>
          <p:nvPr/>
        </p:nvGrpSpPr>
        <p:grpSpPr>
          <a:xfrm>
            <a:off x="8644176" y="2923624"/>
            <a:ext cx="3131667" cy="1117564"/>
            <a:chOff x="9205963" y="598574"/>
            <a:chExt cx="2048412" cy="848590"/>
          </a:xfrm>
        </p:grpSpPr>
        <p:sp>
          <p:nvSpPr>
            <p:cNvPr id="48" name="矩形: 剪去对角 47">
              <a:extLst>
                <a:ext uri="{FF2B5EF4-FFF2-40B4-BE49-F238E27FC236}">
                  <a16:creationId xmlns:a16="http://schemas.microsoft.com/office/drawing/2014/main" id="{C80A9AC9-1293-53E1-C416-01238ED14232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49" name="GaodingPPT-1-4">
              <a:extLst>
                <a:ext uri="{FF2B5EF4-FFF2-40B4-BE49-F238E27FC236}">
                  <a16:creationId xmlns:a16="http://schemas.microsoft.com/office/drawing/2014/main" id="{F51A3BCD-523E-B7E9-1939-7D139594C823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KIRA 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+mj-lt"/>
                  <a:ea typeface="华文细黑"/>
                </a:rPr>
                <a:t>user defined system 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( solvable using KIRA)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</p:txBody>
        </p:sp>
      </p:grpSp>
      <p:sp>
        <p:nvSpPr>
          <p:cNvPr id="45" name="箭头: 右 44">
            <a:extLst>
              <a:ext uri="{FF2B5EF4-FFF2-40B4-BE49-F238E27FC236}">
                <a16:creationId xmlns:a16="http://schemas.microsoft.com/office/drawing/2014/main" id="{1FFD9E84-6FC8-8DC7-F3C7-B445B0283683}"/>
              </a:ext>
            </a:extLst>
          </p:cNvPr>
          <p:cNvSpPr/>
          <p:nvPr/>
        </p:nvSpPr>
        <p:spPr>
          <a:xfrm rot="2745176">
            <a:off x="9529387" y="2181474"/>
            <a:ext cx="805726" cy="46695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6BD50A1E-7BC5-A2AF-D5AB-8867B1E9D061}"/>
              </a:ext>
            </a:extLst>
          </p:cNvPr>
          <p:cNvSpPr/>
          <p:nvPr/>
        </p:nvSpPr>
        <p:spPr>
          <a:xfrm rot="10800000">
            <a:off x="6868868" y="3305316"/>
            <a:ext cx="1139231" cy="40695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122C3F72-9D0E-F9A2-D4AC-62CE35FA6755}"/>
              </a:ext>
            </a:extLst>
          </p:cNvPr>
          <p:cNvSpPr txBox="1"/>
          <p:nvPr/>
        </p:nvSpPr>
        <p:spPr>
          <a:xfrm>
            <a:off x="132080" y="2201667"/>
            <a:ext cx="26010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zh-CN" sz="1700" u="none" strike="noStrike" kern="1200" cap="none" spc="0" normalizeH="0" baseline="0" noProof="0" dirty="0">
                <a:ln>
                  <a:noFill/>
                </a:ln>
                <a:solidFill>
                  <a:srgbClr val="E2CFF1"/>
                </a:solidFill>
                <a:effectLst/>
                <a:uLnTx/>
                <a:uFillTx/>
                <a:latin typeface="+mj-lt"/>
                <a:ea typeface="华文细黑"/>
              </a:rPr>
              <a:t>Under development </a:t>
            </a:r>
            <a:endParaRPr kumimoji="0" lang="zh-CN" altLang="en-US" sz="1700" u="none" strike="noStrike" kern="1200" cap="none" spc="0" normalizeH="0" baseline="0" noProof="0" dirty="0">
              <a:ln>
                <a:noFill/>
              </a:ln>
              <a:solidFill>
                <a:srgbClr val="E2CFF1"/>
              </a:solidFill>
              <a:effectLst/>
              <a:uLnTx/>
              <a:uFillTx/>
              <a:latin typeface="+mj-lt"/>
              <a:ea typeface="华文细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500" dirty="0">
                <a:solidFill>
                  <a:srgbClr val="66FFFF"/>
                </a:solidFill>
                <a:latin typeface="+mj-lt"/>
                <a:ea typeface="华文细黑"/>
              </a:rPr>
              <a:t> 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C4984B1-BB79-D6FC-6AA3-CEA2346024EA}"/>
              </a:ext>
            </a:extLst>
          </p:cNvPr>
          <p:cNvSpPr/>
          <p:nvPr/>
        </p:nvSpPr>
        <p:spPr>
          <a:xfrm>
            <a:off x="132080" y="885434"/>
            <a:ext cx="4064000" cy="1309126"/>
          </a:xfrm>
          <a:prstGeom prst="rect">
            <a:avLst/>
          </a:prstGeom>
          <a:noFill/>
          <a:ln>
            <a:solidFill>
              <a:srgbClr val="E2CF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D4771CA4-DF1C-4211-F5E9-E2CB4C035086}"/>
              </a:ext>
            </a:extLst>
          </p:cNvPr>
          <p:cNvGrpSpPr/>
          <p:nvPr/>
        </p:nvGrpSpPr>
        <p:grpSpPr>
          <a:xfrm>
            <a:off x="3532045" y="2940331"/>
            <a:ext cx="3131667" cy="1117564"/>
            <a:chOff x="9205963" y="598574"/>
            <a:chExt cx="2048412" cy="848590"/>
          </a:xfrm>
        </p:grpSpPr>
        <p:sp>
          <p:nvSpPr>
            <p:cNvPr id="61" name="矩形: 剪去对角 60">
              <a:extLst>
                <a:ext uri="{FF2B5EF4-FFF2-40B4-BE49-F238E27FC236}">
                  <a16:creationId xmlns:a16="http://schemas.microsoft.com/office/drawing/2014/main" id="{07BBBB7E-FA62-37FB-4370-CE523ACAB920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62" name="GaodingPPT-1-4">
              <a:extLst>
                <a:ext uri="{FF2B5EF4-FFF2-40B4-BE49-F238E27FC236}">
                  <a16:creationId xmlns:a16="http://schemas.microsoft.com/office/drawing/2014/main" id="{26506EF6-6F7A-66B3-9122-CB4064B49BB4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Reduced IBP system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</p:txBody>
        </p:sp>
      </p:grpSp>
      <p:sp>
        <p:nvSpPr>
          <p:cNvPr id="63" name="文本框 62">
            <a:extLst>
              <a:ext uri="{FF2B5EF4-FFF2-40B4-BE49-F238E27FC236}">
                <a16:creationId xmlns:a16="http://schemas.microsoft.com/office/drawing/2014/main" id="{2E65D22C-CAF4-BE4D-BB8E-FFC7DC4434DD}"/>
              </a:ext>
            </a:extLst>
          </p:cNvPr>
          <p:cNvSpPr txBox="1"/>
          <p:nvPr/>
        </p:nvSpPr>
        <p:spPr>
          <a:xfrm>
            <a:off x="6494174" y="988556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20FB73F-0A77-885B-B6E1-B3B1EEBAAC9C}"/>
              </a:ext>
            </a:extLst>
          </p:cNvPr>
          <p:cNvSpPr txBox="1"/>
          <p:nvPr/>
        </p:nvSpPr>
        <p:spPr>
          <a:xfrm>
            <a:off x="10210008" y="1874423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/>
              </a:rPr>
              <a:t>Converter</a:t>
            </a:r>
            <a:endParaRPr lang="zh-CN" altLang="en-US" dirty="0">
              <a:solidFill>
                <a:srgbClr val="FFFFFF"/>
              </a:solidFill>
              <a:ea typeface="宋体"/>
            </a:endParaRP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D99DA686-20BF-2A4F-7B89-9B6153EA6956}"/>
              </a:ext>
            </a:extLst>
          </p:cNvPr>
          <p:cNvSpPr txBox="1"/>
          <p:nvPr/>
        </p:nvSpPr>
        <p:spPr>
          <a:xfrm>
            <a:off x="7203236" y="3001081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/>
              </a:rPr>
              <a:t>Kira</a:t>
            </a:r>
            <a:endParaRPr lang="zh-CN" altLang="en-US" dirty="0">
              <a:solidFill>
                <a:srgbClr val="FFFFFF"/>
              </a:solidFill>
              <a:ea typeface="宋体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68C9D9C6-248A-DD6A-6D67-0AA184C69147}"/>
              </a:ext>
            </a:extLst>
          </p:cNvPr>
          <p:cNvSpPr txBox="1"/>
          <p:nvPr/>
        </p:nvSpPr>
        <p:spPr>
          <a:xfrm>
            <a:off x="2765922" y="1726050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/>
              </a:rPr>
              <a:t>Converter</a:t>
            </a:r>
            <a:endParaRPr lang="zh-CN" altLang="en-US" dirty="0">
              <a:solidFill>
                <a:srgbClr val="FFFFFF"/>
              </a:solidFill>
              <a:ea typeface="宋体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D8B70D0-2934-50CA-BA87-208D27A51BB8}"/>
              </a:ext>
            </a:extLst>
          </p:cNvPr>
          <p:cNvSpPr txBox="1"/>
          <p:nvPr/>
        </p:nvSpPr>
        <p:spPr>
          <a:xfrm>
            <a:off x="45436" y="191716"/>
            <a:ext cx="11379200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The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/>
              </a:rPr>
              <a:t> interface </a:t>
            </a: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(normal mode)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E54FAE45-D42E-D8C9-CF2F-3C5A4F31B2F7}"/>
              </a:ext>
            </a:extLst>
          </p:cNvPr>
          <p:cNvSpPr txBox="1"/>
          <p:nvPr/>
        </p:nvSpPr>
        <p:spPr>
          <a:xfrm>
            <a:off x="132080" y="4119748"/>
            <a:ext cx="113792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In </a:t>
            </a: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(since v1.0.5.0), to use Kira to reduce the IBP generated by </a:t>
            </a: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, add the following commands into </a:t>
            </a: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“config.txt”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523132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10003C1-06BE-4DCA-8475-1E4E8AD05584}"/>
              </a:ext>
            </a:extLst>
          </p:cNvPr>
          <p:cNvGrpSpPr/>
          <p:nvPr/>
        </p:nvGrpSpPr>
        <p:grpSpPr>
          <a:xfrm>
            <a:off x="2105425" y="320120"/>
            <a:ext cx="9307077" cy="3672351"/>
            <a:chOff x="1960851" y="370715"/>
            <a:chExt cx="9307077" cy="3672351"/>
          </a:xfrm>
        </p:grpSpPr>
        <p:sp>
          <p:nvSpPr>
            <p:cNvPr id="137" name="矩形: 圆角 136">
              <a:extLst>
                <a:ext uri="{FF2B5EF4-FFF2-40B4-BE49-F238E27FC236}">
                  <a16:creationId xmlns:a16="http://schemas.microsoft.com/office/drawing/2014/main" id="{36681BF0-D6B3-684C-CA0E-03745E04FA4F}"/>
                </a:ext>
              </a:extLst>
            </p:cNvPr>
            <p:cNvSpPr/>
            <p:nvPr/>
          </p:nvSpPr>
          <p:spPr>
            <a:xfrm>
              <a:off x="1960851" y="788344"/>
              <a:ext cx="9307077" cy="3254722"/>
            </a:xfrm>
            <a:prstGeom prst="roundRect">
              <a:avLst>
                <a:gd name="adj" fmla="val 0"/>
              </a:avLst>
            </a:prstGeom>
            <a:solidFill>
              <a:srgbClr val="00003A"/>
            </a:solidFill>
            <a:ln>
              <a:solidFill>
                <a:srgbClr val="E2CFF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0" name="文本框 139">
              <a:extLst>
                <a:ext uri="{FF2B5EF4-FFF2-40B4-BE49-F238E27FC236}">
                  <a16:creationId xmlns:a16="http://schemas.microsoft.com/office/drawing/2014/main" id="{38AFA0EF-4EFC-D550-F1A0-C553696A3BA8}"/>
                </a:ext>
              </a:extLst>
            </p:cNvPr>
            <p:cNvSpPr txBox="1"/>
            <p:nvPr/>
          </p:nvSpPr>
          <p:spPr>
            <a:xfrm>
              <a:off x="8625147" y="370715"/>
              <a:ext cx="25603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rgbClr val="E2CFF1"/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Parallelized by default</a:t>
              </a:r>
              <a:endParaRPr lang="zh-CN" altLang="en-US" dirty="0">
                <a:solidFill>
                  <a:srgbClr val="E2CFF1"/>
                </a:solidFill>
                <a:latin typeface="Adobe Gothic Std B" panose="020B0800000000000000" pitchFamily="34" charset="-128"/>
                <a:ea typeface="宋体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D2375E-D3D7-F8F0-FD4A-1AFA50B8DEC2}"/>
              </a:ext>
            </a:extLst>
          </p:cNvPr>
          <p:cNvGrpSpPr/>
          <p:nvPr/>
        </p:nvGrpSpPr>
        <p:grpSpPr>
          <a:xfrm>
            <a:off x="409629" y="2277016"/>
            <a:ext cx="1551223" cy="900464"/>
            <a:chOff x="9205963" y="598574"/>
            <a:chExt cx="2048412" cy="848590"/>
          </a:xfrm>
        </p:grpSpPr>
        <p:sp>
          <p:nvSpPr>
            <p:cNvPr id="53" name="矩形: 剪去对角 52">
              <a:extLst>
                <a:ext uri="{FF2B5EF4-FFF2-40B4-BE49-F238E27FC236}">
                  <a16:creationId xmlns:a16="http://schemas.microsoft.com/office/drawing/2014/main" id="{72F78918-2B6E-5153-D204-29EC8D1274CF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54" name="GaodingPPT-1-4">
              <a:extLst>
                <a:ext uri="{FF2B5EF4-FFF2-40B4-BE49-F238E27FC236}">
                  <a16:creationId xmlns:a16="http://schemas.microsoft.com/office/drawing/2014/main" id="{C5D2CF03-E691-77AD-CCE8-CFF5C3E7BB9E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Inputs for </a:t>
              </a:r>
              <a:r>
                <a:rPr kumimoji="0" lang="en-US" altLang="zh-CN" sz="1800" u="none" strike="noStrike" kern="1200" cap="none" spc="0" normalizeH="0" baseline="0" noProof="0" dirty="0" err="1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NeatIBP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</p:txBody>
        </p:sp>
      </p:grpSp>
      <p:sp>
        <p:nvSpPr>
          <p:cNvPr id="32" name="箭头: 右 31">
            <a:extLst>
              <a:ext uri="{FF2B5EF4-FFF2-40B4-BE49-F238E27FC236}">
                <a16:creationId xmlns:a16="http://schemas.microsoft.com/office/drawing/2014/main" id="{BED247E8-3EA9-42E9-1357-134514A5C815}"/>
              </a:ext>
            </a:extLst>
          </p:cNvPr>
          <p:cNvSpPr/>
          <p:nvPr/>
        </p:nvSpPr>
        <p:spPr>
          <a:xfrm>
            <a:off x="2135230" y="2448192"/>
            <a:ext cx="1037463" cy="557527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1FFD9E84-6FC8-8DC7-F3C7-B445B0283683}"/>
              </a:ext>
            </a:extLst>
          </p:cNvPr>
          <p:cNvSpPr/>
          <p:nvPr/>
        </p:nvSpPr>
        <p:spPr>
          <a:xfrm rot="5400000">
            <a:off x="9594453" y="4040074"/>
            <a:ext cx="850897" cy="46695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6BD50A1E-7BC5-A2AF-D5AB-8867B1E9D061}"/>
              </a:ext>
            </a:extLst>
          </p:cNvPr>
          <p:cNvSpPr/>
          <p:nvPr/>
        </p:nvSpPr>
        <p:spPr>
          <a:xfrm>
            <a:off x="5046883" y="1765734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2E65D22C-CAF4-BE4D-BB8E-FFC7DC4434DD}"/>
              </a:ext>
            </a:extLst>
          </p:cNvPr>
          <p:cNvSpPr txBox="1"/>
          <p:nvPr/>
        </p:nvSpPr>
        <p:spPr>
          <a:xfrm>
            <a:off x="2135229" y="2173250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FFFF"/>
                </a:solidFill>
                <a:ea typeface="宋体"/>
              </a:rPr>
              <a:t>NeatIBP</a:t>
            </a:r>
            <a:endParaRPr lang="zh-CN" altLang="en-US" dirty="0">
              <a:solidFill>
                <a:srgbClr val="FFFFFF"/>
              </a:solidFill>
              <a:ea typeface="宋体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A20FB73F-0A77-885B-B6E1-B3B1EEBAAC9C}"/>
              </a:ext>
            </a:extLst>
          </p:cNvPr>
          <p:cNvSpPr txBox="1"/>
          <p:nvPr/>
        </p:nvSpPr>
        <p:spPr>
          <a:xfrm>
            <a:off x="4944753" y="3652612"/>
            <a:ext cx="1214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/>
              </a:rPr>
              <a:t>Converter</a:t>
            </a:r>
            <a:endParaRPr lang="zh-CN" altLang="en-US" dirty="0">
              <a:solidFill>
                <a:srgbClr val="FFFFFF"/>
              </a:solidFill>
              <a:ea typeface="宋体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4D8B70D0-2934-50CA-BA87-208D27A51BB8}"/>
              </a:ext>
            </a:extLst>
          </p:cNvPr>
          <p:cNvSpPr txBox="1"/>
          <p:nvPr/>
        </p:nvSpPr>
        <p:spPr>
          <a:xfrm>
            <a:off x="132080" y="191264"/>
            <a:ext cx="73736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The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/>
              </a:rPr>
              <a:t> interface </a:t>
            </a: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(spanning cuts mode)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5E024BA7-9FAB-1310-97CE-D38656A533B1}"/>
              </a:ext>
            </a:extLst>
          </p:cNvPr>
          <p:cNvSpPr/>
          <p:nvPr/>
        </p:nvSpPr>
        <p:spPr>
          <a:xfrm>
            <a:off x="5046883" y="2284999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BC8B5266-539D-9679-58D3-B61A02332E44}"/>
              </a:ext>
            </a:extLst>
          </p:cNvPr>
          <p:cNvSpPr/>
          <p:nvPr/>
        </p:nvSpPr>
        <p:spPr>
          <a:xfrm>
            <a:off x="5046882" y="3284650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BB4AD09A-4D36-3776-8E9A-43C1D83AA294}"/>
              </a:ext>
            </a:extLst>
          </p:cNvPr>
          <p:cNvSpPr/>
          <p:nvPr/>
        </p:nvSpPr>
        <p:spPr>
          <a:xfrm>
            <a:off x="5046882" y="2782877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1" name="矩形: 剪去对角 100">
            <a:extLst>
              <a:ext uri="{FF2B5EF4-FFF2-40B4-BE49-F238E27FC236}">
                <a16:creationId xmlns:a16="http://schemas.microsoft.com/office/drawing/2014/main" id="{982C8AB7-6EC2-F44C-F3AD-3E22DE125300}"/>
              </a:ext>
            </a:extLst>
          </p:cNvPr>
          <p:cNvSpPr/>
          <p:nvPr/>
        </p:nvSpPr>
        <p:spPr>
          <a:xfrm flipH="1">
            <a:off x="3321475" y="1733413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2" name="矩形: 剪去对角 101">
            <a:extLst>
              <a:ext uri="{FF2B5EF4-FFF2-40B4-BE49-F238E27FC236}">
                <a16:creationId xmlns:a16="http://schemas.microsoft.com/office/drawing/2014/main" id="{32E314BA-A652-009C-7A6E-4A56FCA1A4C9}"/>
              </a:ext>
            </a:extLst>
          </p:cNvPr>
          <p:cNvSpPr/>
          <p:nvPr/>
        </p:nvSpPr>
        <p:spPr>
          <a:xfrm flipH="1">
            <a:off x="3321474" y="221517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3" name="矩形: 剪去对角 102">
            <a:extLst>
              <a:ext uri="{FF2B5EF4-FFF2-40B4-BE49-F238E27FC236}">
                <a16:creationId xmlns:a16="http://schemas.microsoft.com/office/drawing/2014/main" id="{B3854026-4D37-F97C-C639-CE71CF84A9BB}"/>
              </a:ext>
            </a:extLst>
          </p:cNvPr>
          <p:cNvSpPr/>
          <p:nvPr/>
        </p:nvSpPr>
        <p:spPr>
          <a:xfrm flipH="1">
            <a:off x="3318395" y="2696931"/>
            <a:ext cx="1551221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4" name="矩形: 剪去对角 103">
            <a:extLst>
              <a:ext uri="{FF2B5EF4-FFF2-40B4-BE49-F238E27FC236}">
                <a16:creationId xmlns:a16="http://schemas.microsoft.com/office/drawing/2014/main" id="{1169408F-9AE5-B750-8EEF-6C1DB351FF49}"/>
              </a:ext>
            </a:extLst>
          </p:cNvPr>
          <p:cNvSpPr/>
          <p:nvPr/>
        </p:nvSpPr>
        <p:spPr>
          <a:xfrm flipH="1">
            <a:off x="3318397" y="3178690"/>
            <a:ext cx="155122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5" name="矩形: 剪去对角 104">
            <a:extLst>
              <a:ext uri="{FF2B5EF4-FFF2-40B4-BE49-F238E27FC236}">
                <a16:creationId xmlns:a16="http://schemas.microsoft.com/office/drawing/2014/main" id="{93D4817E-FAB7-E870-2D02-85D3656A6072}"/>
              </a:ext>
            </a:extLst>
          </p:cNvPr>
          <p:cNvSpPr/>
          <p:nvPr/>
        </p:nvSpPr>
        <p:spPr>
          <a:xfrm flipH="1">
            <a:off x="6220870" y="1733413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6" name="矩形: 剪去对角 105">
            <a:extLst>
              <a:ext uri="{FF2B5EF4-FFF2-40B4-BE49-F238E27FC236}">
                <a16:creationId xmlns:a16="http://schemas.microsoft.com/office/drawing/2014/main" id="{B4151481-EBC5-93FC-F518-1B336285C2BD}"/>
              </a:ext>
            </a:extLst>
          </p:cNvPr>
          <p:cNvSpPr/>
          <p:nvPr/>
        </p:nvSpPr>
        <p:spPr>
          <a:xfrm flipH="1">
            <a:off x="6220869" y="221517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7" name="矩形: 剪去对角 106">
            <a:extLst>
              <a:ext uri="{FF2B5EF4-FFF2-40B4-BE49-F238E27FC236}">
                <a16:creationId xmlns:a16="http://schemas.microsoft.com/office/drawing/2014/main" id="{6C4C2E69-E81A-62B3-4AE5-ADD05409A847}"/>
              </a:ext>
            </a:extLst>
          </p:cNvPr>
          <p:cNvSpPr/>
          <p:nvPr/>
        </p:nvSpPr>
        <p:spPr>
          <a:xfrm flipH="1">
            <a:off x="6217787" y="2696931"/>
            <a:ext cx="1554304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8" name="矩形: 剪去对角 107">
            <a:extLst>
              <a:ext uri="{FF2B5EF4-FFF2-40B4-BE49-F238E27FC236}">
                <a16:creationId xmlns:a16="http://schemas.microsoft.com/office/drawing/2014/main" id="{73106BE4-11E4-1737-1CCA-F32276449A61}"/>
              </a:ext>
            </a:extLst>
          </p:cNvPr>
          <p:cNvSpPr/>
          <p:nvPr/>
        </p:nvSpPr>
        <p:spPr>
          <a:xfrm flipH="1">
            <a:off x="6231440" y="3178690"/>
            <a:ext cx="154065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09" name="箭头: 右 108">
            <a:extLst>
              <a:ext uri="{FF2B5EF4-FFF2-40B4-BE49-F238E27FC236}">
                <a16:creationId xmlns:a16="http://schemas.microsoft.com/office/drawing/2014/main" id="{B0DEB9BF-AE2D-A02E-CE23-35FC7760AE48}"/>
              </a:ext>
            </a:extLst>
          </p:cNvPr>
          <p:cNvSpPr/>
          <p:nvPr/>
        </p:nvSpPr>
        <p:spPr>
          <a:xfrm>
            <a:off x="8105630" y="1729914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10" name="箭头: 右 109">
            <a:extLst>
              <a:ext uri="{FF2B5EF4-FFF2-40B4-BE49-F238E27FC236}">
                <a16:creationId xmlns:a16="http://schemas.microsoft.com/office/drawing/2014/main" id="{78479A35-1752-C229-5F9B-F3D2EB0A67D8}"/>
              </a:ext>
            </a:extLst>
          </p:cNvPr>
          <p:cNvSpPr/>
          <p:nvPr/>
        </p:nvSpPr>
        <p:spPr>
          <a:xfrm>
            <a:off x="8105630" y="2249179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11" name="箭头: 右 110">
            <a:extLst>
              <a:ext uri="{FF2B5EF4-FFF2-40B4-BE49-F238E27FC236}">
                <a16:creationId xmlns:a16="http://schemas.microsoft.com/office/drawing/2014/main" id="{2FAF8912-05D7-0422-FE0C-654EE71D30CF}"/>
              </a:ext>
            </a:extLst>
          </p:cNvPr>
          <p:cNvSpPr/>
          <p:nvPr/>
        </p:nvSpPr>
        <p:spPr>
          <a:xfrm>
            <a:off x="8105629" y="3248830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12" name="箭头: 右 111">
            <a:extLst>
              <a:ext uri="{FF2B5EF4-FFF2-40B4-BE49-F238E27FC236}">
                <a16:creationId xmlns:a16="http://schemas.microsoft.com/office/drawing/2014/main" id="{8B6C55AE-396D-25EA-E1DD-72A92BAF3C8C}"/>
              </a:ext>
            </a:extLst>
          </p:cNvPr>
          <p:cNvSpPr/>
          <p:nvPr/>
        </p:nvSpPr>
        <p:spPr>
          <a:xfrm>
            <a:off x="8105629" y="2747057"/>
            <a:ext cx="913679" cy="32638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13" name="GaodingPPT-1-4">
            <a:extLst>
              <a:ext uri="{FF2B5EF4-FFF2-40B4-BE49-F238E27FC236}">
                <a16:creationId xmlns:a16="http://schemas.microsoft.com/office/drawing/2014/main" id="{098CAB81-722E-BC43-582A-B78CB6386DE4}"/>
              </a:ext>
            </a:extLst>
          </p:cNvPr>
          <p:cNvSpPr txBox="1"/>
          <p:nvPr/>
        </p:nvSpPr>
        <p:spPr>
          <a:xfrm>
            <a:off x="5865114" y="841588"/>
            <a:ext cx="2262731" cy="756597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KIRA 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/>
              </a:rPr>
              <a:t>user defined systems</a:t>
            </a:r>
            <a:r>
              <a:rPr lang="en-US" altLang="zh-CN" sz="18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on each cut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114" name="GaodingPPT-1-4">
            <a:extLst>
              <a:ext uri="{FF2B5EF4-FFF2-40B4-BE49-F238E27FC236}">
                <a16:creationId xmlns:a16="http://schemas.microsoft.com/office/drawing/2014/main" id="{AC3073F7-1658-6359-E0BD-4675626BC332}"/>
              </a:ext>
            </a:extLst>
          </p:cNvPr>
          <p:cNvSpPr txBox="1"/>
          <p:nvPr/>
        </p:nvSpPr>
        <p:spPr>
          <a:xfrm>
            <a:off x="3212076" y="878782"/>
            <a:ext cx="1704653" cy="970252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IBPs generated by </a:t>
            </a:r>
            <a:r>
              <a:rPr kumimoji="0" lang="en-US" altLang="zh-CN" sz="180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NeatIBP</a:t>
            </a: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  on each cut</a:t>
            </a:r>
          </a:p>
          <a:p>
            <a:pPr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9A7B758E-CC26-C536-4CF0-7C446E43DD84}"/>
              </a:ext>
            </a:extLst>
          </p:cNvPr>
          <p:cNvSpPr txBox="1"/>
          <p:nvPr/>
        </p:nvSpPr>
        <p:spPr>
          <a:xfrm>
            <a:off x="8248920" y="366370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/>
              </a:rPr>
              <a:t>Kira</a:t>
            </a:r>
            <a:endParaRPr lang="zh-CN" altLang="en-US" dirty="0">
              <a:solidFill>
                <a:srgbClr val="FFFFFF"/>
              </a:solidFill>
              <a:ea typeface="宋体"/>
            </a:endParaRPr>
          </a:p>
        </p:txBody>
      </p:sp>
      <p:sp>
        <p:nvSpPr>
          <p:cNvPr id="117" name="矩形: 剪去对角 116">
            <a:extLst>
              <a:ext uri="{FF2B5EF4-FFF2-40B4-BE49-F238E27FC236}">
                <a16:creationId xmlns:a16="http://schemas.microsoft.com/office/drawing/2014/main" id="{AFEEA71C-D75F-6BFB-3B0E-130E1FC77C01}"/>
              </a:ext>
            </a:extLst>
          </p:cNvPr>
          <p:cNvSpPr/>
          <p:nvPr/>
        </p:nvSpPr>
        <p:spPr>
          <a:xfrm flipH="1">
            <a:off x="9244292" y="1717742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18" name="矩形: 剪去对角 117">
            <a:extLst>
              <a:ext uri="{FF2B5EF4-FFF2-40B4-BE49-F238E27FC236}">
                <a16:creationId xmlns:a16="http://schemas.microsoft.com/office/drawing/2014/main" id="{8B05EB34-4C5F-3184-C8C1-02E42582FEF2}"/>
              </a:ext>
            </a:extLst>
          </p:cNvPr>
          <p:cNvSpPr/>
          <p:nvPr/>
        </p:nvSpPr>
        <p:spPr>
          <a:xfrm flipH="1">
            <a:off x="9244291" y="2199501"/>
            <a:ext cx="1551223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19" name="矩形: 剪去对角 118">
            <a:extLst>
              <a:ext uri="{FF2B5EF4-FFF2-40B4-BE49-F238E27FC236}">
                <a16:creationId xmlns:a16="http://schemas.microsoft.com/office/drawing/2014/main" id="{04881037-F546-D636-1769-C04C38D689CD}"/>
              </a:ext>
            </a:extLst>
          </p:cNvPr>
          <p:cNvSpPr/>
          <p:nvPr/>
        </p:nvSpPr>
        <p:spPr>
          <a:xfrm flipH="1">
            <a:off x="9254862" y="2681260"/>
            <a:ext cx="1540651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20" name="矩形: 剪去对角 119">
            <a:extLst>
              <a:ext uri="{FF2B5EF4-FFF2-40B4-BE49-F238E27FC236}">
                <a16:creationId xmlns:a16="http://schemas.microsoft.com/office/drawing/2014/main" id="{379C693A-BE5E-C594-FDD4-C6DE13094D22}"/>
              </a:ext>
            </a:extLst>
          </p:cNvPr>
          <p:cNvSpPr/>
          <p:nvPr/>
        </p:nvSpPr>
        <p:spPr>
          <a:xfrm flipH="1">
            <a:off x="9254862" y="3163019"/>
            <a:ext cx="1540650" cy="477054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21" name="GaodingPPT-1-4">
            <a:extLst>
              <a:ext uri="{FF2B5EF4-FFF2-40B4-BE49-F238E27FC236}">
                <a16:creationId xmlns:a16="http://schemas.microsoft.com/office/drawing/2014/main" id="{7CFCFB69-9E3E-6819-F761-5143F1FDEF6F}"/>
              </a:ext>
            </a:extLst>
          </p:cNvPr>
          <p:cNvSpPr txBox="1"/>
          <p:nvPr/>
        </p:nvSpPr>
        <p:spPr>
          <a:xfrm>
            <a:off x="8876015" y="917940"/>
            <a:ext cx="2265734" cy="756597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Reduced IBP system on each cut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123" name="矩形: 剪去对角 122">
            <a:extLst>
              <a:ext uri="{FF2B5EF4-FFF2-40B4-BE49-F238E27FC236}">
                <a16:creationId xmlns:a16="http://schemas.microsoft.com/office/drawing/2014/main" id="{83E20BA5-3807-6D5F-F72F-0CD7CC074615}"/>
              </a:ext>
            </a:extLst>
          </p:cNvPr>
          <p:cNvSpPr/>
          <p:nvPr/>
        </p:nvSpPr>
        <p:spPr>
          <a:xfrm flipH="1">
            <a:off x="9019306" y="4814768"/>
            <a:ext cx="913680" cy="340081"/>
          </a:xfrm>
          <a:prstGeom prst="snip2DiagRect">
            <a:avLst>
              <a:gd name="adj1" fmla="val 0"/>
              <a:gd name="adj2" fmla="val 0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55600">
                <a:srgbClr val="00B0F0">
                  <a:alpha val="0"/>
                </a:srgbClr>
              </a:gs>
              <a:gs pos="100000">
                <a:srgbClr val="00B0F0">
                  <a:alpha val="10000"/>
                </a:srgbClr>
              </a:gs>
            </a:gsLst>
            <a:lin ang="0" scaled="1"/>
          </a:gra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lIns="144000" tIns="972000" rIns="7200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24" name="GaodingPPT-1-4">
            <a:extLst>
              <a:ext uri="{FF2B5EF4-FFF2-40B4-BE49-F238E27FC236}">
                <a16:creationId xmlns:a16="http://schemas.microsoft.com/office/drawing/2014/main" id="{89D5C4B7-BA8C-7393-D140-B7DAE51BA0AE}"/>
              </a:ext>
            </a:extLst>
          </p:cNvPr>
          <p:cNvSpPr txBox="1"/>
          <p:nvPr/>
        </p:nvSpPr>
        <p:spPr>
          <a:xfrm>
            <a:off x="10189942" y="4033039"/>
            <a:ext cx="1551222" cy="477055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Consistency check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125" name="箭头: 右 124">
            <a:extLst>
              <a:ext uri="{FF2B5EF4-FFF2-40B4-BE49-F238E27FC236}">
                <a16:creationId xmlns:a16="http://schemas.microsoft.com/office/drawing/2014/main" id="{1D4A5D78-857E-3856-1B76-89B1860EF46C}"/>
              </a:ext>
            </a:extLst>
          </p:cNvPr>
          <p:cNvSpPr/>
          <p:nvPr/>
        </p:nvSpPr>
        <p:spPr>
          <a:xfrm rot="10800000">
            <a:off x="7631043" y="4713440"/>
            <a:ext cx="1244972" cy="540312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26" name="GaodingPPT-1-4">
            <a:extLst>
              <a:ext uri="{FF2B5EF4-FFF2-40B4-BE49-F238E27FC236}">
                <a16:creationId xmlns:a16="http://schemas.microsoft.com/office/drawing/2014/main" id="{63E129EC-7660-C77E-BFE8-90F62D2D757A}"/>
              </a:ext>
            </a:extLst>
          </p:cNvPr>
          <p:cNvSpPr txBox="1"/>
          <p:nvPr/>
        </p:nvSpPr>
        <p:spPr>
          <a:xfrm>
            <a:off x="8627218" y="4891938"/>
            <a:ext cx="1682189" cy="49707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Passed</a:t>
            </a:r>
          </a:p>
          <a:p>
            <a:pPr>
              <a:defRPr/>
            </a:pP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grpSp>
        <p:nvGrpSpPr>
          <p:cNvPr id="129" name="组合 128">
            <a:extLst>
              <a:ext uri="{FF2B5EF4-FFF2-40B4-BE49-F238E27FC236}">
                <a16:creationId xmlns:a16="http://schemas.microsoft.com/office/drawing/2014/main" id="{0D18DD79-FEC6-997A-7DF0-F311455661F3}"/>
              </a:ext>
            </a:extLst>
          </p:cNvPr>
          <p:cNvGrpSpPr/>
          <p:nvPr/>
        </p:nvGrpSpPr>
        <p:grpSpPr>
          <a:xfrm>
            <a:off x="9786423" y="4812344"/>
            <a:ext cx="1682189" cy="541604"/>
            <a:chOff x="9786423" y="5219426"/>
            <a:chExt cx="1682189" cy="541604"/>
          </a:xfrm>
        </p:grpSpPr>
        <p:sp>
          <p:nvSpPr>
            <p:cNvPr id="127" name="矩形: 剪去对角 126">
              <a:extLst>
                <a:ext uri="{FF2B5EF4-FFF2-40B4-BE49-F238E27FC236}">
                  <a16:creationId xmlns:a16="http://schemas.microsoft.com/office/drawing/2014/main" id="{41BB8703-4F13-7C4D-6980-3F67578BC420}"/>
                </a:ext>
              </a:extLst>
            </p:cNvPr>
            <p:cNvSpPr/>
            <p:nvPr/>
          </p:nvSpPr>
          <p:spPr>
            <a:xfrm flipH="1">
              <a:off x="10008882" y="5219426"/>
              <a:ext cx="1256018" cy="342505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28" name="GaodingPPT-1-4">
              <a:extLst>
                <a:ext uri="{FF2B5EF4-FFF2-40B4-BE49-F238E27FC236}">
                  <a16:creationId xmlns:a16="http://schemas.microsoft.com/office/drawing/2014/main" id="{AA663DEE-A9EB-8460-8E6D-F35DFEB258DF}"/>
                </a:ext>
              </a:extLst>
            </p:cNvPr>
            <p:cNvSpPr txBox="1"/>
            <p:nvPr/>
          </p:nvSpPr>
          <p:spPr>
            <a:xfrm>
              <a:off x="9786423" y="5283975"/>
              <a:ext cx="1682189" cy="477055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lang="en-US" altLang="zh-CN" sz="1800" dirty="0">
                  <a:solidFill>
                    <a:schemeClr val="bg1">
                      <a:lumMod val="95000"/>
                    </a:schemeClr>
                  </a:solidFill>
                  <a:latin typeface="+mj-lt"/>
                  <a:ea typeface="华文细黑"/>
                </a:rPr>
                <a:t>Not </a:t>
              </a: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passed</a:t>
              </a:r>
            </a:p>
            <a:p>
              <a:pPr>
                <a:defRPr/>
              </a:pP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</p:txBody>
        </p:sp>
      </p:grpSp>
      <p:sp>
        <p:nvSpPr>
          <p:cNvPr id="130" name="箭头: 右 129">
            <a:extLst>
              <a:ext uri="{FF2B5EF4-FFF2-40B4-BE49-F238E27FC236}">
                <a16:creationId xmlns:a16="http://schemas.microsoft.com/office/drawing/2014/main" id="{56077A81-87FC-1EF8-4AE5-66A2F32B8E8B}"/>
              </a:ext>
            </a:extLst>
          </p:cNvPr>
          <p:cNvSpPr/>
          <p:nvPr/>
        </p:nvSpPr>
        <p:spPr>
          <a:xfrm rot="5400000">
            <a:off x="10249219" y="5361895"/>
            <a:ext cx="756596" cy="540312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B0F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32" name="GaodingPPT-1-4">
            <a:extLst>
              <a:ext uri="{FF2B5EF4-FFF2-40B4-BE49-F238E27FC236}">
                <a16:creationId xmlns:a16="http://schemas.microsoft.com/office/drawing/2014/main" id="{12F485F6-1AF7-0386-5B83-65CDD62847DE}"/>
              </a:ext>
            </a:extLst>
          </p:cNvPr>
          <p:cNvSpPr txBox="1"/>
          <p:nvPr/>
        </p:nvSpPr>
        <p:spPr>
          <a:xfrm>
            <a:off x="9861280" y="6008725"/>
            <a:ext cx="1551222" cy="477055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Terminate</a:t>
            </a:r>
            <a:endParaRPr kumimoji="0" lang="zh-CN" altLang="en-US" sz="18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133" name="GaodingPPT-1-4">
            <a:extLst>
              <a:ext uri="{FF2B5EF4-FFF2-40B4-BE49-F238E27FC236}">
                <a16:creationId xmlns:a16="http://schemas.microsoft.com/office/drawing/2014/main" id="{40E11761-A103-F647-D38E-06DAD9C00FEF}"/>
              </a:ext>
            </a:extLst>
          </p:cNvPr>
          <p:cNvSpPr txBox="1"/>
          <p:nvPr/>
        </p:nvSpPr>
        <p:spPr>
          <a:xfrm>
            <a:off x="7631043" y="5274874"/>
            <a:ext cx="1512836" cy="477055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defRPr/>
            </a:pPr>
            <a:r>
              <a:rPr kumimoji="0" lang="en-US" altLang="zh-CN" sz="1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Merge spanning cuts</a:t>
            </a: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B650782F-7FE2-1087-C03E-B6AAD7D3049E}"/>
              </a:ext>
            </a:extLst>
          </p:cNvPr>
          <p:cNvGrpSpPr/>
          <p:nvPr/>
        </p:nvGrpSpPr>
        <p:grpSpPr>
          <a:xfrm>
            <a:off x="5321300" y="4665812"/>
            <a:ext cx="2109647" cy="756598"/>
            <a:chOff x="9205963" y="598574"/>
            <a:chExt cx="2048412" cy="848590"/>
          </a:xfrm>
        </p:grpSpPr>
        <p:sp>
          <p:nvSpPr>
            <p:cNvPr id="135" name="矩形: 剪去对角 134">
              <a:extLst>
                <a:ext uri="{FF2B5EF4-FFF2-40B4-BE49-F238E27FC236}">
                  <a16:creationId xmlns:a16="http://schemas.microsoft.com/office/drawing/2014/main" id="{426D39EA-E6FA-81A1-D2BE-74F6CD8812E9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36" name="GaodingPPT-1-4">
              <a:extLst>
                <a:ext uri="{FF2B5EF4-FFF2-40B4-BE49-F238E27FC236}">
                  <a16:creationId xmlns:a16="http://schemas.microsoft.com/office/drawing/2014/main" id="{8A4328AE-0060-EB43-E9E5-0107A467632A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>
                <a:defRPr/>
              </a:pPr>
              <a:r>
                <a:rPr kumimoji="0" lang="en-US" altLang="zh-CN" sz="180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+mj-lt"/>
                  <a:ea typeface="华文细黑"/>
                </a:rPr>
                <a:t>Merged reduced IBP system</a:t>
              </a:r>
              <a:endParaRPr kumimoji="0" lang="zh-CN" altLang="en-US" sz="180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华文细黑"/>
              </a:endParaRPr>
            </a:p>
          </p:txBody>
        </p:sp>
      </p:grpSp>
      <p:sp>
        <p:nvSpPr>
          <p:cNvPr id="139" name="文本框 138">
            <a:extLst>
              <a:ext uri="{FF2B5EF4-FFF2-40B4-BE49-F238E27FC236}">
                <a16:creationId xmlns:a16="http://schemas.microsoft.com/office/drawing/2014/main" id="{E5891EAF-06DE-ECC8-ED3C-BA421544B7AF}"/>
              </a:ext>
            </a:extLst>
          </p:cNvPr>
          <p:cNvSpPr txBox="1"/>
          <p:nvPr/>
        </p:nvSpPr>
        <p:spPr>
          <a:xfrm>
            <a:off x="288678" y="5092458"/>
            <a:ext cx="4122214" cy="147732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PerformIBPReduction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 = True;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IBPReductionMethod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= “Kira”;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KiraCommand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 = “/some/path/</a:t>
            </a:r>
            <a:r>
              <a:rPr kumimoji="0" lang="en-US" altLang="zh-CN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kira</a:t>
            </a:r>
            <a:r>
              <a:rPr kumimoji="0" lang="en-US" altLang="zh-CN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j-lt"/>
                <a:ea typeface="华文细黑"/>
              </a:rPr>
              <a:t>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FermatPath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= “/some/path/fer64”;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CutIndices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= “spanning cuts”;</a:t>
            </a:r>
          </a:p>
        </p:txBody>
      </p:sp>
      <p:sp>
        <p:nvSpPr>
          <p:cNvPr id="141" name="文本框 140">
            <a:extLst>
              <a:ext uri="{FF2B5EF4-FFF2-40B4-BE49-F238E27FC236}">
                <a16:creationId xmlns:a16="http://schemas.microsoft.com/office/drawing/2014/main" id="{1A01F361-C52F-A0A6-F677-EFD7EA66DC6B}"/>
              </a:ext>
            </a:extLst>
          </p:cNvPr>
          <p:cNvSpPr txBox="1"/>
          <p:nvPr/>
        </p:nvSpPr>
        <p:spPr>
          <a:xfrm>
            <a:off x="132079" y="4535976"/>
            <a:ext cx="46182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Config settings (</a:t>
            </a:r>
            <a:r>
              <a:rPr lang="en-US" altLang="zh-CN" sz="22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v1.0.5.1):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</a:t>
            </a:r>
            <a:endParaRPr kumimoji="0" lang="zh-CN" altLang="en-US" sz="22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44E2627-E613-79DA-7E86-CA68D6686BCC}"/>
              </a:ext>
            </a:extLst>
          </p:cNvPr>
          <p:cNvGrpSpPr/>
          <p:nvPr/>
        </p:nvGrpSpPr>
        <p:grpSpPr>
          <a:xfrm>
            <a:off x="3742583" y="1899422"/>
            <a:ext cx="695077" cy="1549262"/>
            <a:chOff x="3742583" y="1899422"/>
            <a:chExt cx="695077" cy="1549262"/>
          </a:xfrm>
        </p:grpSpPr>
        <p:pic>
          <p:nvPicPr>
            <p:cNvPr id="4" name="图形 3">
              <a:extLst>
                <a:ext uri="{FF2B5EF4-FFF2-40B4-BE49-F238E27FC236}">
                  <a16:creationId xmlns:a16="http://schemas.microsoft.com/office/drawing/2014/main" id="{AA2F3A8A-7949-D631-8B50-2A399D0AF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3ADB846C-1A80-4C46-7A36-6F695EBD7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F37938EE-E4D5-40F5-9D22-263A2C9E3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77B95C61-0A5D-F8A5-7984-134EE7CE88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4BFE5742-D53D-83B8-E91D-E7BA6504A29E}"/>
              </a:ext>
            </a:extLst>
          </p:cNvPr>
          <p:cNvGrpSpPr/>
          <p:nvPr/>
        </p:nvGrpSpPr>
        <p:grpSpPr>
          <a:xfrm>
            <a:off x="6589977" y="1911810"/>
            <a:ext cx="695077" cy="1549262"/>
            <a:chOff x="3742583" y="1899422"/>
            <a:chExt cx="695077" cy="1549262"/>
          </a:xfrm>
        </p:grpSpPr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60541106-4167-CE9A-1AF1-8EB728203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9" name="图形 8">
              <a:extLst>
                <a:ext uri="{FF2B5EF4-FFF2-40B4-BE49-F238E27FC236}">
                  <a16:creationId xmlns:a16="http://schemas.microsoft.com/office/drawing/2014/main" id="{8696992E-688E-12E3-0FBD-5D48BE553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11" name="图形 10">
              <a:extLst>
                <a:ext uri="{FF2B5EF4-FFF2-40B4-BE49-F238E27FC236}">
                  <a16:creationId xmlns:a16="http://schemas.microsoft.com/office/drawing/2014/main" id="{F4019E23-2C00-1E84-447E-86AFF6C3E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12" name="图形 11">
              <a:extLst>
                <a:ext uri="{FF2B5EF4-FFF2-40B4-BE49-F238E27FC236}">
                  <a16:creationId xmlns:a16="http://schemas.microsoft.com/office/drawing/2014/main" id="{928EACB8-1D37-776C-2C2D-3DE5F8933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4FF7650-9E34-D209-4D52-7BEEEF876BAC}"/>
              </a:ext>
            </a:extLst>
          </p:cNvPr>
          <p:cNvGrpSpPr/>
          <p:nvPr/>
        </p:nvGrpSpPr>
        <p:grpSpPr>
          <a:xfrm>
            <a:off x="9702340" y="1888909"/>
            <a:ext cx="695077" cy="1549262"/>
            <a:chOff x="3742583" y="1899422"/>
            <a:chExt cx="695077" cy="1549262"/>
          </a:xfrm>
        </p:grpSpPr>
        <p:pic>
          <p:nvPicPr>
            <p:cNvPr id="17" name="图形 16">
              <a:extLst>
                <a:ext uri="{FF2B5EF4-FFF2-40B4-BE49-F238E27FC236}">
                  <a16:creationId xmlns:a16="http://schemas.microsoft.com/office/drawing/2014/main" id="{CE68CF90-8BF1-1C85-7C77-A89E3B09B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750350" y="2361395"/>
              <a:ext cx="687310" cy="229104"/>
            </a:xfrm>
            <a:prstGeom prst="rect">
              <a:avLst/>
            </a:prstGeom>
          </p:spPr>
        </p:pic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08406E20-3D9E-BC22-EFC1-706AF2F38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50350" y="1899422"/>
              <a:ext cx="687310" cy="229104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D4D67BD4-D90D-67EB-3BA8-A38D1F67B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855941" y="3402965"/>
              <a:ext cx="365753" cy="45719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AC68CD82-4906-8C23-12E6-A8A30D15B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42583" y="2841963"/>
              <a:ext cx="687310" cy="2291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48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8B70D0-2934-50CA-BA87-208D27A51BB8}"/>
              </a:ext>
            </a:extLst>
          </p:cNvPr>
          <p:cNvSpPr txBox="1"/>
          <p:nvPr/>
        </p:nvSpPr>
        <p:spPr>
          <a:xfrm>
            <a:off x="132080" y="191264"/>
            <a:ext cx="10197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A baby example of 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/>
              </a:rPr>
              <a:t> performance (with spanning cuts)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2232D2D6-7158-F1FB-DAD1-0E8EC35FBB44}"/>
              </a:ext>
            </a:extLst>
          </p:cNvPr>
          <p:cNvSpPr txBox="1"/>
          <p:nvPr/>
        </p:nvSpPr>
        <p:spPr>
          <a:xfrm>
            <a:off x="300245" y="775107"/>
            <a:ext cx="97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Two-loop five-point, with numerator degree 3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DF6172-A4A1-862C-BFC3-24C285753AF3}"/>
              </a:ext>
            </a:extLst>
          </p:cNvPr>
          <p:cNvGrpSpPr/>
          <p:nvPr/>
        </p:nvGrpSpPr>
        <p:grpSpPr>
          <a:xfrm>
            <a:off x="9444726" y="887617"/>
            <a:ext cx="3685518" cy="812413"/>
            <a:chOff x="7243207" y="5136838"/>
            <a:chExt cx="3685518" cy="81241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A70CD87-B026-1ED9-411A-90F566EA4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3207" y="5136838"/>
              <a:ext cx="884394" cy="812413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EEAE858-B816-95D0-1CBD-1FB02570E76C}"/>
                </a:ext>
              </a:extLst>
            </p:cNvPr>
            <p:cNvSpPr txBox="1"/>
            <p:nvPr/>
          </p:nvSpPr>
          <p:spPr>
            <a:xfrm>
              <a:off x="8127602" y="5368906"/>
              <a:ext cx="280112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CPU threads: </a:t>
              </a:r>
              <a:r>
                <a:rPr lang="en-US" altLang="zh-CN" sz="1500" dirty="0">
                  <a:solidFill>
                    <a:prstClr val="white"/>
                  </a:solidFill>
                  <a:latin typeface="Palatino Linotype"/>
                  <a:ea typeface="华文细黑"/>
                </a:rPr>
                <a:t>2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RAM: 128GB</a:t>
              </a: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64C74C65-8821-D04C-0177-663D550A917B}"/>
              </a:ext>
            </a:extLst>
          </p:cNvPr>
          <p:cNvGrpSpPr/>
          <p:nvPr/>
        </p:nvGrpSpPr>
        <p:grpSpPr>
          <a:xfrm>
            <a:off x="6726621" y="775107"/>
            <a:ext cx="1996966" cy="1401252"/>
            <a:chOff x="1231641" y="914400"/>
            <a:chExt cx="3895530" cy="2799184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8D3DE487-5CCC-869E-4A87-8B024E0624E3}"/>
                </a:ext>
              </a:extLst>
            </p:cNvPr>
            <p:cNvGrpSpPr/>
            <p:nvPr/>
          </p:nvGrpSpPr>
          <p:grpSpPr>
            <a:xfrm>
              <a:off x="2245345" y="1561546"/>
              <a:ext cx="2168035" cy="1427584"/>
              <a:chOff x="2245345" y="1300288"/>
              <a:chExt cx="2168035" cy="1427584"/>
            </a:xfrm>
          </p:grpSpPr>
          <p:sp>
            <p:nvSpPr>
              <p:cNvPr id="35" name="五边形 34">
                <a:extLst>
                  <a:ext uri="{FF2B5EF4-FFF2-40B4-BE49-F238E27FC236}">
                    <a16:creationId xmlns:a16="http://schemas.microsoft.com/office/drawing/2014/main" id="{C2B81629-331A-ADCC-E892-9704AB3DBADA}"/>
                  </a:ext>
                </a:extLst>
              </p:cNvPr>
              <p:cNvSpPr/>
              <p:nvPr/>
            </p:nvSpPr>
            <p:spPr>
              <a:xfrm rot="16200000">
                <a:off x="2211355" y="1334278"/>
                <a:ext cx="1427584" cy="1359604"/>
              </a:xfrm>
              <a:prstGeom prst="pentagon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69FF72EB-D631-0276-3A8D-54CED34870F5}"/>
                  </a:ext>
                </a:extLst>
              </p:cNvPr>
              <p:cNvSpPr/>
              <p:nvPr/>
            </p:nvSpPr>
            <p:spPr>
              <a:xfrm>
                <a:off x="3604949" y="1567543"/>
                <a:ext cx="808431" cy="886408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B6305B5D-775B-5437-C271-D234C82DF516}"/>
                </a:ext>
              </a:extLst>
            </p:cNvPr>
            <p:cNvCxnSpPr>
              <a:cxnSpLocks/>
              <a:stCxn id="35" idx="0"/>
            </p:cNvCxnSpPr>
            <p:nvPr/>
          </p:nvCxnSpPr>
          <p:spPr>
            <a:xfrm flipH="1" flipV="1">
              <a:off x="1231641" y="2272005"/>
              <a:ext cx="1013704" cy="3333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2B23A569-CC9A-2F33-08D7-92298D0C1146}"/>
                </a:ext>
              </a:extLst>
            </p:cNvPr>
            <p:cNvCxnSpPr>
              <a:cxnSpLocks/>
              <a:stCxn id="35" idx="1"/>
            </p:cNvCxnSpPr>
            <p:nvPr/>
          </p:nvCxnSpPr>
          <p:spPr>
            <a:xfrm flipH="1">
              <a:off x="2040212" y="2989128"/>
              <a:ext cx="724454" cy="72445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F5145500-E08C-6F23-8E7E-AFCE1319DD48}"/>
                </a:ext>
              </a:extLst>
            </p:cNvPr>
            <p:cNvCxnSpPr>
              <a:cxnSpLocks/>
              <a:stCxn id="35" idx="5"/>
            </p:cNvCxnSpPr>
            <p:nvPr/>
          </p:nvCxnSpPr>
          <p:spPr>
            <a:xfrm flipH="1" flipV="1">
              <a:off x="2117521" y="914400"/>
              <a:ext cx="647145" cy="64714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A2BF0ACE-0632-83A7-A2EA-BB9E80BCCCCA}"/>
                </a:ext>
              </a:extLst>
            </p:cNvPr>
            <p:cNvCxnSpPr/>
            <p:nvPr/>
          </p:nvCxnSpPr>
          <p:spPr>
            <a:xfrm flipV="1">
              <a:off x="4413380" y="1237974"/>
              <a:ext cx="590827" cy="590827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7CD01489-C6E8-4776-F281-6EB2DBA09D94}"/>
                </a:ext>
              </a:extLst>
            </p:cNvPr>
            <p:cNvCxnSpPr>
              <a:cxnSpLocks/>
            </p:cNvCxnSpPr>
            <p:nvPr/>
          </p:nvCxnSpPr>
          <p:spPr>
            <a:xfrm>
              <a:off x="4413380" y="2715209"/>
              <a:ext cx="713791" cy="713791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</a:ln>
            <a:effectLst/>
          </p:spPr>
        </p:cxn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FE9AF2DF-B842-4D47-53DD-2E11FBCF1696}"/>
              </a:ext>
            </a:extLst>
          </p:cNvPr>
          <p:cNvSpPr txBox="1"/>
          <p:nvPr/>
        </p:nvSpPr>
        <p:spPr>
          <a:xfrm>
            <a:off x="132080" y="2644170"/>
            <a:ext cx="122911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+ Kira in </a:t>
            </a:r>
            <a:r>
              <a:rPr lang="en-US" altLang="zh-CN" sz="2000" dirty="0">
                <a:solidFill>
                  <a:srgbClr val="00B050"/>
                </a:solidFill>
                <a:latin typeface="+mj-lt"/>
                <a:ea typeface="华文细黑"/>
              </a:rPr>
              <a:t>spanning cuts 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	1.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: Generates equations on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10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spanning cuts, using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5m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2. Number of equations: vary from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130 ~ 624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, on different cuts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	3.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Kira running time: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10m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(including converting, checking consistency, reducing and merging, in parallel mode)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9E00F4F5-A5E8-35C9-5023-A296028E4312}"/>
              </a:ext>
            </a:extLst>
          </p:cNvPr>
          <p:cNvSpPr txBox="1"/>
          <p:nvPr/>
        </p:nvSpPr>
        <p:spPr>
          <a:xfrm>
            <a:off x="132080" y="4535940"/>
            <a:ext cx="122911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+ Kira in </a:t>
            </a:r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华文细黑"/>
              </a:rPr>
              <a:t>normal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	1.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: Generates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1358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equations spanning cuts, using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16m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2.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Kira reduction time used: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27m</a:t>
            </a:r>
            <a:endParaRPr lang="en-US" altLang="zh-CN" sz="1600" dirty="0">
              <a:solidFill>
                <a:srgbClr val="66FFFF"/>
              </a:solidFill>
              <a:latin typeface="+mj-lt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7369116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D8B70D0-2934-50CA-BA87-208D27A51BB8}"/>
              </a:ext>
            </a:extLst>
          </p:cNvPr>
          <p:cNvSpPr txBox="1"/>
          <p:nvPr/>
        </p:nvSpPr>
        <p:spPr>
          <a:xfrm>
            <a:off x="132080" y="191264"/>
            <a:ext cx="1019704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5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Another example of  </a:t>
            </a:r>
            <a:r>
              <a:rPr lang="en-US" altLang="zh-CN" sz="2500" dirty="0" err="1">
                <a:solidFill>
                  <a:schemeClr val="bg1"/>
                </a:solidFill>
                <a:latin typeface="+mj-lt"/>
                <a:ea typeface="华文细黑"/>
              </a:rPr>
              <a:t>Kira+NeatIBP</a:t>
            </a:r>
            <a:r>
              <a:rPr lang="en-US" altLang="zh-CN" sz="2500" dirty="0">
                <a:solidFill>
                  <a:schemeClr val="bg1"/>
                </a:solidFill>
                <a:latin typeface="+mj-lt"/>
                <a:ea typeface="华文细黑"/>
              </a:rPr>
              <a:t> performance (with spanning cuts)</a:t>
            </a:r>
            <a:endParaRPr kumimoji="0" lang="zh-CN" altLang="en-US" sz="25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C19FC3BF-EAA3-C109-4DAA-80AFC59AE537}"/>
              </a:ext>
            </a:extLst>
          </p:cNvPr>
          <p:cNvGrpSpPr/>
          <p:nvPr/>
        </p:nvGrpSpPr>
        <p:grpSpPr>
          <a:xfrm>
            <a:off x="6695084" y="775108"/>
            <a:ext cx="2238709" cy="1032672"/>
            <a:chOff x="451941" y="851338"/>
            <a:chExt cx="3499949" cy="16111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DECEF1C-9EC5-29B6-0B6D-07A6BCFB367E}"/>
                </a:ext>
              </a:extLst>
            </p:cNvPr>
            <p:cNvGrpSpPr/>
            <p:nvPr/>
          </p:nvGrpSpPr>
          <p:grpSpPr>
            <a:xfrm>
              <a:off x="1345324" y="1135117"/>
              <a:ext cx="1702676" cy="1051035"/>
              <a:chOff x="1345324" y="1135117"/>
              <a:chExt cx="1702676" cy="1051035"/>
            </a:xfrm>
          </p:grpSpPr>
          <p:sp>
            <p:nvSpPr>
              <p:cNvPr id="3" name="矩形 2">
                <a:extLst>
                  <a:ext uri="{FF2B5EF4-FFF2-40B4-BE49-F238E27FC236}">
                    <a16:creationId xmlns:a16="http://schemas.microsoft.com/office/drawing/2014/main" id="{84B25FB1-2E82-B0E4-04A9-BF1D05061BBC}"/>
                  </a:ext>
                </a:extLst>
              </p:cNvPr>
              <p:cNvSpPr/>
              <p:nvPr/>
            </p:nvSpPr>
            <p:spPr>
              <a:xfrm>
                <a:off x="1345324" y="1135117"/>
                <a:ext cx="1702676" cy="10510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34195E33-E568-DD3B-EC11-8592EBEE61F5}"/>
                  </a:ext>
                </a:extLst>
              </p:cNvPr>
              <p:cNvSpPr/>
              <p:nvPr/>
            </p:nvSpPr>
            <p:spPr>
              <a:xfrm>
                <a:off x="2165132" y="1135117"/>
                <a:ext cx="882867" cy="1051035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9A3F1EEB-CE37-5C10-74C2-AC98490CF84F}"/>
                  </a:ext>
                </a:extLst>
              </p:cNvPr>
              <p:cNvSpPr/>
              <p:nvPr/>
            </p:nvSpPr>
            <p:spPr>
              <a:xfrm>
                <a:off x="2165131" y="1135117"/>
                <a:ext cx="882867" cy="536027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1CDE1E88-450E-BD16-A58F-62207FBDEE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7998" y="851338"/>
              <a:ext cx="903892" cy="2837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9A135958-94C7-5EF9-3F63-C69CA9FF5F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941" y="2175642"/>
              <a:ext cx="903892" cy="28377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2034EC78-BCD9-CC55-E10E-774D08D261AC}"/>
                </a:ext>
              </a:extLst>
            </p:cNvPr>
            <p:cNvCxnSpPr>
              <a:cxnSpLocks/>
            </p:cNvCxnSpPr>
            <p:nvPr/>
          </p:nvCxnSpPr>
          <p:spPr>
            <a:xfrm>
              <a:off x="451941" y="861848"/>
              <a:ext cx="893383" cy="2763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475EA8C2-0D43-E173-03BD-98F4547E3BD3}"/>
                </a:ext>
              </a:extLst>
            </p:cNvPr>
            <p:cNvCxnSpPr>
              <a:cxnSpLocks/>
            </p:cNvCxnSpPr>
            <p:nvPr/>
          </p:nvCxnSpPr>
          <p:spPr>
            <a:xfrm>
              <a:off x="3047998" y="2186152"/>
              <a:ext cx="893383" cy="27635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2232D2D6-7158-F1FB-DAD1-0E8EC35FBB44}"/>
              </a:ext>
            </a:extLst>
          </p:cNvPr>
          <p:cNvSpPr txBox="1"/>
          <p:nvPr/>
        </p:nvSpPr>
        <p:spPr>
          <a:xfrm>
            <a:off x="300245" y="775107"/>
            <a:ext cx="972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Three-loop four-point, with numerator degree 5</a:t>
            </a:r>
            <a:endParaRPr kumimoji="0" lang="zh-CN" altLang="en-US" sz="200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华文细黑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96DF6172-A4A1-862C-BFC3-24C285753AF3}"/>
              </a:ext>
            </a:extLst>
          </p:cNvPr>
          <p:cNvGrpSpPr/>
          <p:nvPr/>
        </p:nvGrpSpPr>
        <p:grpSpPr>
          <a:xfrm>
            <a:off x="9444726" y="887617"/>
            <a:ext cx="3685518" cy="812413"/>
            <a:chOff x="7243207" y="5136838"/>
            <a:chExt cx="3685518" cy="812413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4A70CD87-B026-1ED9-411A-90F566EA4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43207" y="5136838"/>
              <a:ext cx="884394" cy="812413"/>
            </a:xfrm>
            <a:prstGeom prst="rect">
              <a:avLst/>
            </a:prstGeom>
          </p:spPr>
        </p:pic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EEAE858-B816-95D0-1CBD-1FB02570E76C}"/>
                </a:ext>
              </a:extLst>
            </p:cNvPr>
            <p:cNvSpPr txBox="1"/>
            <p:nvPr/>
          </p:nvSpPr>
          <p:spPr>
            <a:xfrm>
              <a:off x="8127602" y="5368906"/>
              <a:ext cx="2801123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CPU threads: </a:t>
              </a:r>
              <a:r>
                <a:rPr lang="en-US" altLang="zh-CN" sz="1500" dirty="0">
                  <a:solidFill>
                    <a:prstClr val="white"/>
                  </a:solidFill>
                  <a:latin typeface="Palatino Linotype"/>
                  <a:ea typeface="华文细黑"/>
                </a:rPr>
                <a:t>2</a:t>
              </a: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RAM: 128GB</a:t>
              </a: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5C50CB22-729A-334A-BA46-4451F7FCBD4C}"/>
              </a:ext>
            </a:extLst>
          </p:cNvPr>
          <p:cNvSpPr txBox="1"/>
          <p:nvPr/>
        </p:nvSpPr>
        <p:spPr>
          <a:xfrm>
            <a:off x="0" y="2653511"/>
            <a:ext cx="122911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+ Kira in </a:t>
            </a:r>
            <a:r>
              <a:rPr lang="en-US" altLang="zh-CN" sz="2000" dirty="0">
                <a:solidFill>
                  <a:srgbClr val="00B050"/>
                </a:solidFill>
                <a:latin typeface="+mj-lt"/>
                <a:ea typeface="华文细黑"/>
              </a:rPr>
              <a:t>spanning cuts 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	1.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: Generates equations on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22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spanning cuts, using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6h21m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2. Number of equations: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2k ~ 10k+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 or so, at most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35k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,  on different cuts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	3.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Kira running time: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7h40m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</a:t>
            </a:r>
            <a:r>
              <a:rPr lang="en-US" altLang="zh-CN" sz="16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(including converting, checking consistency, reducing and merging, in parallel mode)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15619D9-7AE7-D68C-92A6-88F64C57CF53}"/>
              </a:ext>
            </a:extLst>
          </p:cNvPr>
          <p:cNvSpPr txBox="1"/>
          <p:nvPr/>
        </p:nvSpPr>
        <p:spPr>
          <a:xfrm>
            <a:off x="0" y="4609513"/>
            <a:ext cx="122911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Running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+ Kira in </a:t>
            </a:r>
            <a:r>
              <a:rPr lang="en-US" altLang="zh-CN" sz="2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华文细黑"/>
              </a:rPr>
              <a:t>normal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mode:</a:t>
            </a:r>
          </a:p>
          <a:p>
            <a:pPr>
              <a:defRPr/>
            </a:pP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	1. </a:t>
            </a:r>
            <a:r>
              <a:rPr lang="en-US" altLang="zh-CN" sz="2000" dirty="0" err="1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: Generates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114k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equations spanning cuts, using </a:t>
            </a: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18h44m</a:t>
            </a:r>
          </a:p>
          <a:p>
            <a:pPr>
              <a:defRPr/>
            </a:pPr>
            <a:r>
              <a:rPr lang="en-US" altLang="zh-CN" sz="2000" dirty="0">
                <a:solidFill>
                  <a:srgbClr val="66FFFF"/>
                </a:solidFill>
                <a:latin typeface="+mj-lt"/>
                <a:ea typeface="华文细黑"/>
              </a:rPr>
              <a:t>	</a:t>
            </a:r>
            <a:r>
              <a:rPr lang="en-US" altLang="zh-CN" sz="2000" dirty="0">
                <a:solidFill>
                  <a:schemeClr val="bg1"/>
                </a:solidFill>
                <a:latin typeface="+mj-lt"/>
                <a:ea typeface="华文细黑"/>
              </a:rPr>
              <a:t>2.</a:t>
            </a:r>
            <a:r>
              <a:rPr lang="en-US" altLang="zh-CN" sz="2000" dirty="0">
                <a:solidFill>
                  <a:schemeClr val="bg1">
                    <a:lumMod val="95000"/>
                  </a:schemeClr>
                </a:solidFill>
                <a:latin typeface="+mj-lt"/>
                <a:ea typeface="华文细黑"/>
              </a:rPr>
              <a:t> Kira reduction: Testing in progress. Timing unknown yet. My 128GB RAM limit on the current machine is exceeded. </a:t>
            </a:r>
            <a:endParaRPr lang="en-US" altLang="zh-CN" sz="1600" dirty="0">
              <a:solidFill>
                <a:schemeClr val="bg1">
                  <a:lumMod val="95000"/>
                </a:schemeClr>
              </a:solidFill>
              <a:latin typeface="+mj-lt"/>
              <a:ea typeface="华文细黑"/>
            </a:endParaRPr>
          </a:p>
        </p:txBody>
      </p:sp>
    </p:spTree>
    <p:extLst>
      <p:ext uri="{BB962C8B-B14F-4D97-AF65-F5344CB8AC3E}">
        <p14:creationId xmlns:p14="http://schemas.microsoft.com/office/powerpoint/2010/main" val="19672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图片 570">
            <a:extLst>
              <a:ext uri="{FF2B5EF4-FFF2-40B4-BE49-F238E27FC236}">
                <a16:creationId xmlns:a16="http://schemas.microsoft.com/office/drawing/2014/main" id="{087A8E7B-4A2F-2AE4-3394-A04CF21C0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3396" y="1339604"/>
            <a:ext cx="3229868" cy="164853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29BED98-3494-7B36-3A55-16B0AC8CD61C}"/>
              </a:ext>
            </a:extLst>
          </p:cNvPr>
          <p:cNvSpPr txBox="1"/>
          <p:nvPr/>
        </p:nvSpPr>
        <p:spPr>
          <a:xfrm>
            <a:off x="232929" y="233786"/>
            <a:ext cx="113520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800">
                <a:solidFill>
                  <a:schemeClr val="bg1"/>
                </a:solidFill>
                <a:latin typeface="+mj-lt"/>
              </a:rPr>
              <a:t>Multi-loop Feynman integrals,</a:t>
            </a:r>
            <a:r>
              <a:rPr lang="zh-CN" altLang="en-US" sz="3800"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3800">
                <a:solidFill>
                  <a:schemeClr val="bg1"/>
                </a:solidFill>
                <a:latin typeface="+mj-lt"/>
              </a:rPr>
              <a:t>frontiers</a:t>
            </a:r>
            <a:endParaRPr lang="zh-CN" altLang="en-US" sz="3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432B7D2-4DD5-E24B-0FCF-682B255DF26C}"/>
              </a:ext>
            </a:extLst>
          </p:cNvPr>
          <p:cNvSpPr txBox="1"/>
          <p:nvPr/>
        </p:nvSpPr>
        <p:spPr>
          <a:xfrm>
            <a:off x="408538" y="1161651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kern="0" dirty="0">
                <a:solidFill>
                  <a:srgbClr val="FFC000"/>
                </a:solidFill>
                <a:latin typeface="Palatino Linotype"/>
                <a:ea typeface="宋体"/>
              </a:rPr>
              <a:t>More loops: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FFD7E65-05C4-F334-7AFE-E2B60E8D70B1}"/>
              </a:ext>
            </a:extLst>
          </p:cNvPr>
          <p:cNvSpPr txBox="1"/>
          <p:nvPr/>
        </p:nvSpPr>
        <p:spPr>
          <a:xfrm>
            <a:off x="408538" y="3014211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kern="0" dirty="0">
                <a:solidFill>
                  <a:srgbClr val="FFC000"/>
                </a:solidFill>
                <a:latin typeface="Palatino Linotype"/>
                <a:ea typeface="宋体"/>
              </a:rPr>
              <a:t>More legs: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665099B-746C-BEBE-94A1-E1EEAE6E7684}"/>
              </a:ext>
            </a:extLst>
          </p:cNvPr>
          <p:cNvSpPr txBox="1"/>
          <p:nvPr/>
        </p:nvSpPr>
        <p:spPr>
          <a:xfrm>
            <a:off x="330197" y="5138656"/>
            <a:ext cx="420370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kern="0" dirty="0">
                <a:solidFill>
                  <a:srgbClr val="FFC000"/>
                </a:solidFill>
                <a:latin typeface="Palatino Linotype"/>
                <a:ea typeface="宋体"/>
              </a:rPr>
              <a:t>More masses: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C048A1B-C596-E4AF-4E9C-6F2CF08A34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104" y="5192849"/>
            <a:ext cx="2588930" cy="165258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10ACB6B-0E39-ADDE-14CF-ACCB7D1E7CBA}"/>
              </a:ext>
            </a:extLst>
          </p:cNvPr>
          <p:cNvSpPr txBox="1"/>
          <p:nvPr/>
        </p:nvSpPr>
        <p:spPr>
          <a:xfrm>
            <a:off x="4824820" y="6317223"/>
            <a:ext cx="218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66FFFF"/>
                </a:solidFill>
              </a:rPr>
              <a:t>JHEP 07 (2023) 089</a:t>
            </a:r>
            <a:endParaRPr lang="zh-CN" altLang="en-US" dirty="0">
              <a:solidFill>
                <a:srgbClr val="66FFFF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F22112F-0F40-ED2B-418D-4897BB5305FC}"/>
              </a:ext>
            </a:extLst>
          </p:cNvPr>
          <p:cNvSpPr txBox="1"/>
          <p:nvPr/>
        </p:nvSpPr>
        <p:spPr>
          <a:xfrm>
            <a:off x="9841911" y="6317223"/>
            <a:ext cx="2110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66FFFF"/>
                </a:solidFill>
              </a:rPr>
              <a:t>JHEP 06 (2023) 144</a:t>
            </a:r>
            <a:endParaRPr lang="zh-CN" altLang="en-US" dirty="0">
              <a:solidFill>
                <a:srgbClr val="66FFFF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38F5B2B-B010-B383-12F0-85A259663586}"/>
              </a:ext>
            </a:extLst>
          </p:cNvPr>
          <p:cNvGrpSpPr/>
          <p:nvPr/>
        </p:nvGrpSpPr>
        <p:grpSpPr>
          <a:xfrm>
            <a:off x="7325718" y="5192849"/>
            <a:ext cx="2442290" cy="1616908"/>
            <a:chOff x="3703942" y="1636245"/>
            <a:chExt cx="5634435" cy="3340066"/>
          </a:xfrm>
        </p:grpSpPr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82DCD7CE-BA80-25C4-8FD9-4C22C6BDFE68}"/>
                </a:ext>
              </a:extLst>
            </p:cNvPr>
            <p:cNvCxnSpPr/>
            <p:nvPr/>
          </p:nvCxnSpPr>
          <p:spPr>
            <a:xfrm>
              <a:off x="4841507" y="2550695"/>
              <a:ext cx="0" cy="151116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C3C2784E-6E9E-B91D-4854-484E4C6B8370}"/>
                </a:ext>
              </a:extLst>
            </p:cNvPr>
            <p:cNvCxnSpPr>
              <a:cxnSpLocks/>
            </p:cNvCxnSpPr>
            <p:nvPr/>
          </p:nvCxnSpPr>
          <p:spPr>
            <a:xfrm>
              <a:off x="4840348" y="2556087"/>
              <a:ext cx="3388093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0A98FDD5-CD54-48E2-C185-DCD53FF256E5}"/>
                </a:ext>
              </a:extLst>
            </p:cNvPr>
            <p:cNvCxnSpPr>
              <a:cxnSpLocks/>
            </p:cNvCxnSpPr>
            <p:nvPr/>
          </p:nvCxnSpPr>
          <p:spPr>
            <a:xfrm>
              <a:off x="4831880" y="4061861"/>
              <a:ext cx="3388093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10125144-56CA-64C5-468B-234A81B4E6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32081" y="2550695"/>
              <a:ext cx="1805987" cy="151116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36D505A-F935-5D3D-04F0-66DF482CFDE5}"/>
                </a:ext>
              </a:extLst>
            </p:cNvPr>
            <p:cNvCxnSpPr>
              <a:cxnSpLocks/>
            </p:cNvCxnSpPr>
            <p:nvPr/>
          </p:nvCxnSpPr>
          <p:spPr>
            <a:xfrm>
              <a:off x="6534394" y="2561480"/>
              <a:ext cx="2728139" cy="241483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D6BA9A77-C83D-C643-D492-ACFD93B4D892}"/>
                </a:ext>
              </a:extLst>
            </p:cNvPr>
            <p:cNvCxnSpPr>
              <a:cxnSpLocks/>
            </p:cNvCxnSpPr>
            <p:nvPr/>
          </p:nvCxnSpPr>
          <p:spPr>
            <a:xfrm>
              <a:off x="3797787" y="1636245"/>
              <a:ext cx="1042561" cy="92523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C173F607-FA25-D06B-1C81-AAD1160402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3942" y="4061861"/>
              <a:ext cx="1136406" cy="8997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7100B361-C637-B889-6616-76F4027E33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1599" y="1636245"/>
              <a:ext cx="1126778" cy="927283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8E44F68D-B1CB-D299-834C-C682EDD481E4}"/>
              </a:ext>
            </a:extLst>
          </p:cNvPr>
          <p:cNvGrpSpPr/>
          <p:nvPr/>
        </p:nvGrpSpPr>
        <p:grpSpPr>
          <a:xfrm>
            <a:off x="2440103" y="3399655"/>
            <a:ext cx="2000580" cy="1259454"/>
            <a:chOff x="2309663" y="2560320"/>
            <a:chExt cx="3369056" cy="2200975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45855750-463F-5C12-7D5E-093BEA2F3D55}"/>
                </a:ext>
              </a:extLst>
            </p:cNvPr>
            <p:cNvSpPr/>
            <p:nvPr/>
          </p:nvSpPr>
          <p:spPr>
            <a:xfrm>
              <a:off x="2829827" y="3128211"/>
              <a:ext cx="1183908" cy="10684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98AB845-884E-748A-66AD-F5D1690B9C3D}"/>
                </a:ext>
              </a:extLst>
            </p:cNvPr>
            <p:cNvSpPr/>
            <p:nvPr/>
          </p:nvSpPr>
          <p:spPr>
            <a:xfrm>
              <a:off x="4013735" y="3128211"/>
              <a:ext cx="1183908" cy="1068404"/>
            </a:xfrm>
            <a:prstGeom prst="rect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719F3AB6-7061-56BA-9826-C66C253E0E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97643" y="2658237"/>
              <a:ext cx="481076" cy="48281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A7DC86D3-E1E8-9C61-C95D-CB05F3BD6757}"/>
                </a:ext>
              </a:extLst>
            </p:cNvPr>
            <p:cNvCxnSpPr>
              <a:cxnSpLocks/>
            </p:cNvCxnSpPr>
            <p:nvPr/>
          </p:nvCxnSpPr>
          <p:spPr>
            <a:xfrm>
              <a:off x="5197643" y="4199764"/>
              <a:ext cx="481076" cy="46682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0E50D01-6EB3-68BD-0795-10CA2A1C9947}"/>
                </a:ext>
              </a:extLst>
            </p:cNvPr>
            <p:cNvCxnSpPr>
              <a:cxnSpLocks/>
            </p:cNvCxnSpPr>
            <p:nvPr/>
          </p:nvCxnSpPr>
          <p:spPr>
            <a:xfrm>
              <a:off x="2382769" y="2680310"/>
              <a:ext cx="451906" cy="44790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CE0D957F-E12C-D7F5-D95F-23A858F136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09663" y="4184352"/>
              <a:ext cx="520164" cy="45987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BA75C76C-49EE-61CD-0391-EF976B279080}"/>
                </a:ext>
              </a:extLst>
            </p:cNvPr>
            <p:cNvCxnSpPr>
              <a:cxnSpLocks/>
            </p:cNvCxnSpPr>
            <p:nvPr/>
          </p:nvCxnSpPr>
          <p:spPr>
            <a:xfrm>
              <a:off x="4016443" y="4203237"/>
              <a:ext cx="0" cy="55805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D5E0A45E-B458-C994-96DA-70B0251CA57D}"/>
                </a:ext>
              </a:extLst>
            </p:cNvPr>
            <p:cNvCxnSpPr>
              <a:cxnSpLocks/>
            </p:cNvCxnSpPr>
            <p:nvPr/>
          </p:nvCxnSpPr>
          <p:spPr>
            <a:xfrm>
              <a:off x="4013735" y="2560320"/>
              <a:ext cx="0" cy="61835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组合 526">
            <a:extLst>
              <a:ext uri="{FF2B5EF4-FFF2-40B4-BE49-F238E27FC236}">
                <a16:creationId xmlns:a16="http://schemas.microsoft.com/office/drawing/2014/main" id="{06CAFF40-A58C-33E9-C86D-9B2513D1DD4F}"/>
              </a:ext>
            </a:extLst>
          </p:cNvPr>
          <p:cNvGrpSpPr/>
          <p:nvPr/>
        </p:nvGrpSpPr>
        <p:grpSpPr>
          <a:xfrm>
            <a:off x="5070849" y="3159453"/>
            <a:ext cx="2184399" cy="1649642"/>
            <a:chOff x="5020978" y="2222457"/>
            <a:chExt cx="2741044" cy="2157048"/>
          </a:xfrm>
        </p:grpSpPr>
        <p:sp>
          <p:nvSpPr>
            <p:cNvPr id="62" name="五边形 61">
              <a:extLst>
                <a:ext uri="{FF2B5EF4-FFF2-40B4-BE49-F238E27FC236}">
                  <a16:creationId xmlns:a16="http://schemas.microsoft.com/office/drawing/2014/main" id="{8A7E5EE7-E469-FA55-FA65-065B40EB924F}"/>
                </a:ext>
              </a:extLst>
            </p:cNvPr>
            <p:cNvSpPr/>
            <p:nvPr/>
          </p:nvSpPr>
          <p:spPr>
            <a:xfrm rot="16200000">
              <a:off x="5495733" y="2808587"/>
              <a:ext cx="1092198" cy="961915"/>
            </a:xfrm>
            <a:prstGeom prst="pentagon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D123EB64-7FF5-233F-9876-1F9DD31341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22790" y="2584563"/>
              <a:ext cx="361213" cy="36251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C5F97F4D-4A8F-8C93-265B-AD7A3C8568BB}"/>
                </a:ext>
              </a:extLst>
            </p:cNvPr>
            <p:cNvCxnSpPr>
              <a:cxnSpLocks/>
            </p:cNvCxnSpPr>
            <p:nvPr/>
          </p:nvCxnSpPr>
          <p:spPr>
            <a:xfrm>
              <a:off x="7178526" y="3295603"/>
              <a:ext cx="583496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447965E8-FEAB-8B75-9078-16CF14B48E83}"/>
                </a:ext>
              </a:extLst>
            </p:cNvPr>
            <p:cNvCxnSpPr>
              <a:cxnSpLocks/>
            </p:cNvCxnSpPr>
            <p:nvPr/>
          </p:nvCxnSpPr>
          <p:spPr>
            <a:xfrm>
              <a:off x="5020978" y="3304020"/>
              <a:ext cx="552540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7CE9F5DE-7DDE-EF0F-76F4-4ACA74878BBD}"/>
                </a:ext>
              </a:extLst>
            </p:cNvPr>
            <p:cNvCxnSpPr>
              <a:cxnSpLocks/>
            </p:cNvCxnSpPr>
            <p:nvPr/>
          </p:nvCxnSpPr>
          <p:spPr>
            <a:xfrm>
              <a:off x="5938695" y="3835644"/>
              <a:ext cx="0" cy="54386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97E39B52-8BAD-422E-3FAF-02EB9E5FB580}"/>
                </a:ext>
              </a:extLst>
            </p:cNvPr>
            <p:cNvCxnSpPr>
              <a:cxnSpLocks/>
            </p:cNvCxnSpPr>
            <p:nvPr/>
          </p:nvCxnSpPr>
          <p:spPr>
            <a:xfrm>
              <a:off x="6522788" y="3626135"/>
              <a:ext cx="460942" cy="48143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>
              <a:extLst>
                <a:ext uri="{FF2B5EF4-FFF2-40B4-BE49-F238E27FC236}">
                  <a16:creationId xmlns:a16="http://schemas.microsoft.com/office/drawing/2014/main" id="{0A2B8ED8-7CAD-F88A-43DF-07F1FBE6CD34}"/>
                </a:ext>
              </a:extLst>
            </p:cNvPr>
            <p:cNvCxnSpPr>
              <a:cxnSpLocks/>
            </p:cNvCxnSpPr>
            <p:nvPr/>
          </p:nvCxnSpPr>
          <p:spPr>
            <a:xfrm>
              <a:off x="5943554" y="2222457"/>
              <a:ext cx="0" cy="5209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直接连接符 515">
              <a:extLst>
                <a:ext uri="{FF2B5EF4-FFF2-40B4-BE49-F238E27FC236}">
                  <a16:creationId xmlns:a16="http://schemas.microsoft.com/office/drawing/2014/main" id="{640FA868-2AB1-01DA-D56C-CC777DBA04DC}"/>
                </a:ext>
              </a:extLst>
            </p:cNvPr>
            <p:cNvCxnSpPr>
              <a:cxnSpLocks/>
            </p:cNvCxnSpPr>
            <p:nvPr/>
          </p:nvCxnSpPr>
          <p:spPr>
            <a:xfrm>
              <a:off x="6519888" y="2947078"/>
              <a:ext cx="658638" cy="34386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8" name="直接连接符 517">
              <a:extLst>
                <a:ext uri="{FF2B5EF4-FFF2-40B4-BE49-F238E27FC236}">
                  <a16:creationId xmlns:a16="http://schemas.microsoft.com/office/drawing/2014/main" id="{C09FEFAB-EAA7-DBC9-1C29-76F98EA59C68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 flipV="1">
              <a:off x="6522788" y="3289544"/>
              <a:ext cx="667631" cy="33750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8" name="组合 557">
            <a:extLst>
              <a:ext uri="{FF2B5EF4-FFF2-40B4-BE49-F238E27FC236}">
                <a16:creationId xmlns:a16="http://schemas.microsoft.com/office/drawing/2014/main" id="{A2DC7B04-AA7F-4AB5-6CDA-84E63A7D86C0}"/>
              </a:ext>
            </a:extLst>
          </p:cNvPr>
          <p:cNvGrpSpPr/>
          <p:nvPr/>
        </p:nvGrpSpPr>
        <p:grpSpPr>
          <a:xfrm>
            <a:off x="7881754" y="3208273"/>
            <a:ext cx="1734778" cy="1586558"/>
            <a:chOff x="7908754" y="2762419"/>
            <a:chExt cx="1795061" cy="1771970"/>
          </a:xfrm>
        </p:grpSpPr>
        <p:sp>
          <p:nvSpPr>
            <p:cNvPr id="528" name="六边形 527">
              <a:extLst>
                <a:ext uri="{FF2B5EF4-FFF2-40B4-BE49-F238E27FC236}">
                  <a16:creationId xmlns:a16="http://schemas.microsoft.com/office/drawing/2014/main" id="{49925C55-66AB-AB22-866C-D1213727FD02}"/>
                </a:ext>
              </a:extLst>
            </p:cNvPr>
            <p:cNvSpPr/>
            <p:nvPr/>
          </p:nvSpPr>
          <p:spPr>
            <a:xfrm rot="5400000">
              <a:off x="8329842" y="3196887"/>
              <a:ext cx="956734" cy="854086"/>
            </a:xfrm>
            <a:prstGeom prst="hexagon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34" name="直接连接符 533">
              <a:extLst>
                <a:ext uri="{FF2B5EF4-FFF2-40B4-BE49-F238E27FC236}">
                  <a16:creationId xmlns:a16="http://schemas.microsoft.com/office/drawing/2014/main" id="{669C7DAC-64C4-AB24-83C8-352AB09B50FD}"/>
                </a:ext>
              </a:extLst>
            </p:cNvPr>
            <p:cNvCxnSpPr>
              <a:cxnSpLocks/>
            </p:cNvCxnSpPr>
            <p:nvPr/>
          </p:nvCxnSpPr>
          <p:spPr>
            <a:xfrm>
              <a:off x="8810113" y="2762419"/>
              <a:ext cx="0" cy="37678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直接连接符 534">
              <a:extLst>
                <a:ext uri="{FF2B5EF4-FFF2-40B4-BE49-F238E27FC236}">
                  <a16:creationId xmlns:a16="http://schemas.microsoft.com/office/drawing/2014/main" id="{59E3CA6E-2517-3E82-2FD9-3C33EDA72957}"/>
                </a:ext>
              </a:extLst>
            </p:cNvPr>
            <p:cNvCxnSpPr>
              <a:cxnSpLocks/>
            </p:cNvCxnSpPr>
            <p:nvPr/>
          </p:nvCxnSpPr>
          <p:spPr>
            <a:xfrm>
              <a:off x="9235251" y="3875940"/>
              <a:ext cx="468564" cy="2711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8" name="椭圆 547">
              <a:extLst>
                <a:ext uri="{FF2B5EF4-FFF2-40B4-BE49-F238E27FC236}">
                  <a16:creationId xmlns:a16="http://schemas.microsoft.com/office/drawing/2014/main" id="{8E58B1FE-7F71-B5C8-2688-07CF4736C814}"/>
                </a:ext>
              </a:extLst>
            </p:cNvPr>
            <p:cNvSpPr/>
            <p:nvPr/>
          </p:nvSpPr>
          <p:spPr>
            <a:xfrm>
              <a:off x="9100058" y="3362598"/>
              <a:ext cx="270387" cy="523765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50" name="直接连接符 549">
              <a:extLst>
                <a:ext uri="{FF2B5EF4-FFF2-40B4-BE49-F238E27FC236}">
                  <a16:creationId xmlns:a16="http://schemas.microsoft.com/office/drawing/2014/main" id="{14B40179-7926-FA6C-62C5-78300F15AD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08209" y="4102297"/>
              <a:ext cx="0" cy="43209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1" name="直接连接符 550">
              <a:extLst>
                <a:ext uri="{FF2B5EF4-FFF2-40B4-BE49-F238E27FC236}">
                  <a16:creationId xmlns:a16="http://schemas.microsoft.com/office/drawing/2014/main" id="{33ECBFB8-2DC2-B489-F08D-8D8A788E5A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6406" y="3114137"/>
              <a:ext cx="440870" cy="24599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6" name="直接连接符 555">
              <a:extLst>
                <a:ext uri="{FF2B5EF4-FFF2-40B4-BE49-F238E27FC236}">
                  <a16:creationId xmlns:a16="http://schemas.microsoft.com/office/drawing/2014/main" id="{F53CDB5A-29B8-EB22-CA18-B9CC568760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1327" y="3888530"/>
              <a:ext cx="440870" cy="245999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7" name="直接连接符 556">
              <a:extLst>
                <a:ext uri="{FF2B5EF4-FFF2-40B4-BE49-F238E27FC236}">
                  <a16:creationId xmlns:a16="http://schemas.microsoft.com/office/drawing/2014/main" id="{CD723041-9289-6C2F-1FD9-29ADD04E9016}"/>
                </a:ext>
              </a:extLst>
            </p:cNvPr>
            <p:cNvCxnSpPr>
              <a:cxnSpLocks/>
            </p:cNvCxnSpPr>
            <p:nvPr/>
          </p:nvCxnSpPr>
          <p:spPr>
            <a:xfrm>
              <a:off x="7908754" y="3089532"/>
              <a:ext cx="468564" cy="27118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0" name="文本框 559">
            <a:extLst>
              <a:ext uri="{FF2B5EF4-FFF2-40B4-BE49-F238E27FC236}">
                <a16:creationId xmlns:a16="http://schemas.microsoft.com/office/drawing/2014/main" id="{69402A37-8FD7-E176-4C04-07890F1BC3C3}"/>
              </a:ext>
            </a:extLst>
          </p:cNvPr>
          <p:cNvSpPr txBox="1"/>
          <p:nvPr/>
        </p:nvSpPr>
        <p:spPr>
          <a:xfrm>
            <a:off x="9747185" y="4393167"/>
            <a:ext cx="21100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66FFFF"/>
                </a:solidFill>
              </a:rPr>
              <a:t>JHEP 08 (2024) 027</a:t>
            </a:r>
            <a:endParaRPr lang="zh-CN" altLang="en-US" dirty="0">
              <a:solidFill>
                <a:srgbClr val="66FFFF"/>
              </a:solidFill>
            </a:endParaRPr>
          </a:p>
        </p:txBody>
      </p:sp>
      <p:grpSp>
        <p:nvGrpSpPr>
          <p:cNvPr id="561" name="组合 560">
            <a:extLst>
              <a:ext uri="{FF2B5EF4-FFF2-40B4-BE49-F238E27FC236}">
                <a16:creationId xmlns:a16="http://schemas.microsoft.com/office/drawing/2014/main" id="{060B0AA4-7CAE-5EA3-FF04-3F1D41DC5605}"/>
              </a:ext>
            </a:extLst>
          </p:cNvPr>
          <p:cNvGrpSpPr/>
          <p:nvPr/>
        </p:nvGrpSpPr>
        <p:grpSpPr>
          <a:xfrm>
            <a:off x="7310783" y="1510320"/>
            <a:ext cx="2880438" cy="1356285"/>
            <a:chOff x="1214425" y="2970538"/>
            <a:chExt cx="5021275" cy="2542524"/>
          </a:xfrm>
        </p:grpSpPr>
        <p:cxnSp>
          <p:nvCxnSpPr>
            <p:cNvPr id="562" name="直接连接符 561">
              <a:extLst>
                <a:ext uri="{FF2B5EF4-FFF2-40B4-BE49-F238E27FC236}">
                  <a16:creationId xmlns:a16="http://schemas.microsoft.com/office/drawing/2014/main" id="{CB51998E-FE0B-CD50-F16B-B6D0EEB195A1}"/>
                </a:ext>
              </a:extLst>
            </p:cNvPr>
            <p:cNvCxnSpPr>
              <a:cxnSpLocks/>
            </p:cNvCxnSpPr>
            <p:nvPr/>
          </p:nvCxnSpPr>
          <p:spPr>
            <a:xfrm>
              <a:off x="1214425" y="4241800"/>
              <a:ext cx="5021275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3" name="弧形 562">
              <a:extLst>
                <a:ext uri="{FF2B5EF4-FFF2-40B4-BE49-F238E27FC236}">
                  <a16:creationId xmlns:a16="http://schemas.microsoft.com/office/drawing/2014/main" id="{34CD84B2-BF83-C01E-0F4B-195A482BDC6A}"/>
                </a:ext>
              </a:extLst>
            </p:cNvPr>
            <p:cNvSpPr/>
            <p:nvPr/>
          </p:nvSpPr>
          <p:spPr>
            <a:xfrm rot="10800000">
              <a:off x="2540000" y="3429000"/>
              <a:ext cx="2185530" cy="1676400"/>
            </a:xfrm>
            <a:prstGeom prst="arc">
              <a:avLst>
                <a:gd name="adj1" fmla="val 10822008"/>
                <a:gd name="adj2" fmla="val 2158913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4" name="弧形 563">
              <a:extLst>
                <a:ext uri="{FF2B5EF4-FFF2-40B4-BE49-F238E27FC236}">
                  <a16:creationId xmlns:a16="http://schemas.microsoft.com/office/drawing/2014/main" id="{B916271E-7EE5-E93A-55F1-04421DABC02F}"/>
                </a:ext>
              </a:extLst>
            </p:cNvPr>
            <p:cNvSpPr/>
            <p:nvPr/>
          </p:nvSpPr>
          <p:spPr>
            <a:xfrm>
              <a:off x="1962149" y="2970538"/>
              <a:ext cx="3314700" cy="2542524"/>
            </a:xfrm>
            <a:prstGeom prst="arc">
              <a:avLst>
                <a:gd name="adj1" fmla="val 10822008"/>
                <a:gd name="adj2" fmla="val 21589136"/>
              </a:avLst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5" name="直接连接符 564">
              <a:extLst>
                <a:ext uri="{FF2B5EF4-FFF2-40B4-BE49-F238E27FC236}">
                  <a16:creationId xmlns:a16="http://schemas.microsoft.com/office/drawing/2014/main" id="{B8A95731-C700-6F0F-0AD2-2E2DB23E8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8320" y="4338320"/>
              <a:ext cx="0" cy="56896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6" name="直接连接符 565">
              <a:extLst>
                <a:ext uri="{FF2B5EF4-FFF2-40B4-BE49-F238E27FC236}">
                  <a16:creationId xmlns:a16="http://schemas.microsoft.com/office/drawing/2014/main" id="{37D97026-54E9-9983-C305-D665C20280C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8320" y="3103880"/>
              <a:ext cx="0" cy="106172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7" name="直接连接符 566">
              <a:extLst>
                <a:ext uri="{FF2B5EF4-FFF2-40B4-BE49-F238E27FC236}">
                  <a16:creationId xmlns:a16="http://schemas.microsoft.com/office/drawing/2014/main" id="{2DD48D9C-8417-9B53-CDB8-81CA1C85B6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4894" y="3007360"/>
              <a:ext cx="0" cy="12598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9" name="文本框 568">
            <a:extLst>
              <a:ext uri="{FF2B5EF4-FFF2-40B4-BE49-F238E27FC236}">
                <a16:creationId xmlns:a16="http://schemas.microsoft.com/office/drawing/2014/main" id="{ED67AD3B-13B4-2D80-3DD2-A18B07118B24}"/>
              </a:ext>
            </a:extLst>
          </p:cNvPr>
          <p:cNvSpPr txBox="1"/>
          <p:nvPr/>
        </p:nvSpPr>
        <p:spPr>
          <a:xfrm>
            <a:off x="5225792" y="244515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66FFFF"/>
                </a:solidFill>
              </a:rPr>
              <a:t>JHEP 05 (2023) 026</a:t>
            </a:r>
            <a:endParaRPr lang="zh-CN" altLang="en-US" dirty="0">
              <a:solidFill>
                <a:srgbClr val="66FFFF"/>
              </a:solidFill>
            </a:endParaRPr>
          </a:p>
        </p:txBody>
      </p:sp>
      <p:sp>
        <p:nvSpPr>
          <p:cNvPr id="573" name="文本框 572">
            <a:extLst>
              <a:ext uri="{FF2B5EF4-FFF2-40B4-BE49-F238E27FC236}">
                <a16:creationId xmlns:a16="http://schemas.microsoft.com/office/drawing/2014/main" id="{A73D7439-E77F-4D1F-86E5-E97E1B45CEA4}"/>
              </a:ext>
            </a:extLst>
          </p:cNvPr>
          <p:cNvSpPr txBox="1"/>
          <p:nvPr/>
        </p:nvSpPr>
        <p:spPr>
          <a:xfrm>
            <a:off x="9523802" y="24223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66FFFF"/>
                </a:solidFill>
              </a:rPr>
              <a:t>Phys.Rev.D</a:t>
            </a:r>
            <a:r>
              <a:rPr lang="en-US" altLang="zh-CN" dirty="0">
                <a:solidFill>
                  <a:srgbClr val="66FFFF"/>
                </a:solidFill>
              </a:rPr>
              <a:t> 109 (2024) 7, </a:t>
            </a:r>
          </a:p>
          <a:p>
            <a:r>
              <a:rPr lang="en-US" altLang="zh-CN" dirty="0">
                <a:solidFill>
                  <a:srgbClr val="66FFFF"/>
                </a:solidFill>
              </a:rPr>
              <a:t>L071503</a:t>
            </a:r>
            <a:endParaRPr lang="zh-CN" altLang="en-US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795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237A5B-62C7-1BA8-1260-C3FE066ADA9E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id="{4BD78771-AEDD-A29D-2934-CD52F8A9DB3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7" name="GaodingPPT-1-4">
              <a:extLst>
                <a:ext uri="{FF2B5EF4-FFF2-40B4-BE49-F238E27FC236}">
                  <a16:creationId xmlns:a16="http://schemas.microsoft.com/office/drawing/2014/main" id="{F6BA3BA9-889C-19E1-C5E5-EEC6412B6058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500" kern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A brief review of </a:t>
              </a:r>
              <a:r>
                <a:rPr lang="en-US" altLang="zh-CN" sz="2500" kern="0" dirty="0" err="1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NeatIBP</a:t>
              </a:r>
              <a:r>
                <a:rPr lang="en-US" altLang="zh-CN" sz="2500" kern="0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宋体"/>
                </a:rPr>
                <a:t>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7DFDA42-B9AB-F3D7-B228-CB0A39325935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20" name="矩形: 剪去对角 19">
              <a:extLst>
                <a:ext uri="{FF2B5EF4-FFF2-40B4-BE49-F238E27FC236}">
                  <a16:creationId xmlns:a16="http://schemas.microsoft.com/office/drawing/2014/main" id="{9F7BB1EC-6601-0862-37FC-C2ADB4A53FA9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4" name="GaodingPPT-1-4">
              <a:extLst>
                <a:ext uri="{FF2B5EF4-FFF2-40B4-BE49-F238E27FC236}">
                  <a16:creationId xmlns:a16="http://schemas.microsoft.com/office/drawing/2014/main" id="{355C6BE1-C7E7-966C-B1A4-AE886151A5B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Recent developments and new features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E8675B0-A200-0315-1336-6B816CC4FBF7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B67E85BD-A60A-FF39-6433-2CC727B59883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694E156F-3F3A-71C9-F638-0CC5BC65C3EC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/>
                <a:cs typeface="+mn-cs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33EA1A7-F4D7-A56F-B4D9-54F3AA22826F}"/>
              </a:ext>
            </a:extLst>
          </p:cNvPr>
          <p:cNvSpPr txBox="1"/>
          <p:nvPr/>
        </p:nvSpPr>
        <p:spPr>
          <a:xfrm>
            <a:off x="5224691" y="1575496"/>
            <a:ext cx="67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Review of </a:t>
            </a:r>
            <a:r>
              <a:rPr lang="en-US" altLang="zh-CN" sz="2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华文细黑"/>
              </a:rPr>
              <a:t>, till its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v1.0.2.4, the last published version (</a:t>
            </a:r>
            <a:r>
              <a:rPr kumimoji="0" lang="fr-FR" altLang="zh-CN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Comput.Phys.Commun. 295 (2024) 108999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) at  14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th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 May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39B2D5D-9FB0-6757-B5F5-E7995BF0BA4A}"/>
              </a:ext>
            </a:extLst>
          </p:cNvPr>
          <p:cNvSpPr txBox="1"/>
          <p:nvPr/>
        </p:nvSpPr>
        <p:spPr>
          <a:xfrm>
            <a:off x="5224691" y="3094461"/>
            <a:ext cx="6254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Progress of </a:t>
            </a:r>
            <a:r>
              <a:rPr lang="en-US" altLang="zh-CN" sz="2200" dirty="0" err="1">
                <a:solidFill>
                  <a:prstClr val="white"/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 from its v1.0.2.4 to the latest version, v1.0.5.1, at 6</a:t>
            </a:r>
            <a:r>
              <a:rPr lang="en-US" altLang="zh-CN" sz="2200" baseline="30000" dirty="0">
                <a:solidFill>
                  <a:prstClr val="white"/>
                </a:solidFill>
                <a:latin typeface="+mj-lt"/>
                <a:ea typeface="华文细黑"/>
              </a:rPr>
              <a:t>th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 Sep. 2024.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094288-56FF-D469-0FAA-80782166833C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DA33F6CE-6C3D-8ED8-9D34-2E68ED0D502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5B64EA79-9741-59B3-6AED-1D3EA582649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1. The spanning cuts method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467662-03A1-3C08-A63A-F16D74939D11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2238BC8E-16C5-D897-9654-1D1C6AD8980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880C324F-D7B1-A01E-3BFF-0FD1697642A1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宋体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50E0032-35A5-2ABE-1010-59FE96FD60B9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79DEDC64-164B-096E-70CF-CA644475E5A0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25356C42-934F-528E-3F46-2B42CD5F7342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3. Simplification of syzygy vectors using maximal cut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4022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FD66781D-EC15-8C58-F6B8-65B60434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664129-CEA8-A9A3-1CF7-01B20EAC4BD3}"/>
              </a:ext>
            </a:extLst>
          </p:cNvPr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Specific IBP relation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14AB68A-52DB-AA52-4028-F0445F016294}"/>
              </a:ext>
            </a:extLst>
          </p:cNvPr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DFDFC1D-9ACA-AE38-222A-780834D7A1E2}"/>
                </a:ext>
              </a:extLst>
            </p:cNvPr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125DF5C-3BBD-2306-7D9F-45BD59A9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CB8402A6-429D-91E8-164D-6046F1C9F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A1DC0F96-116E-F978-55EF-DEE53C43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32439051-2530-F63E-0A5D-5F35BA52A5B9}"/>
              </a:ext>
            </a:extLst>
          </p:cNvPr>
          <p:cNvGrpSpPr/>
          <p:nvPr/>
        </p:nvGrpSpPr>
        <p:grpSpPr>
          <a:xfrm>
            <a:off x="193188" y="441004"/>
            <a:ext cx="4857160" cy="2031816"/>
            <a:chOff x="339103" y="354561"/>
            <a:chExt cx="4857160" cy="203181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A5039836-2EA7-010E-7C01-C7CCED620C98}"/>
                </a:ext>
              </a:extLst>
            </p:cNvPr>
            <p:cNvGrpSpPr/>
            <p:nvPr/>
          </p:nvGrpSpPr>
          <p:grpSpPr>
            <a:xfrm>
              <a:off x="1281504" y="847004"/>
              <a:ext cx="3914759" cy="1539373"/>
              <a:chOff x="725249" y="4373933"/>
              <a:chExt cx="3914759" cy="1539373"/>
            </a:xfrm>
          </p:grpSpPr>
          <p:pic>
            <p:nvPicPr>
              <p:cNvPr id="10" name="图形 9">
                <a:extLst>
                  <a:ext uri="{FF2B5EF4-FFF2-40B4-BE49-F238E27FC236}">
                    <a16:creationId xmlns:a16="http://schemas.microsoft.com/office/drawing/2014/main" id="{7E6016CC-1ABA-62A8-ECED-8F3C8796FF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25249" y="4639974"/>
                <a:ext cx="2642714" cy="872096"/>
              </a:xfrm>
              <a:prstGeom prst="rect">
                <a:avLst/>
              </a:prstGeom>
            </p:spPr>
          </p:pic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91E98BA7-1D24-FBD7-0FE3-35D92F61B34C}"/>
                  </a:ext>
                </a:extLst>
              </p:cNvPr>
              <p:cNvSpPr/>
              <p:nvPr/>
            </p:nvSpPr>
            <p:spPr>
              <a:xfrm>
                <a:off x="2453968" y="4373933"/>
                <a:ext cx="1827989" cy="113813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7CFDC020-578B-4989-D4ED-39EC2C7E5618}"/>
                  </a:ext>
                </a:extLst>
              </p:cNvPr>
              <p:cNvSpPr/>
              <p:nvPr/>
            </p:nvSpPr>
            <p:spPr>
              <a:xfrm>
                <a:off x="2327793" y="5041210"/>
                <a:ext cx="2312215" cy="87209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55C3FAB-E1D0-1019-5500-50C66A8FD1C7}"/>
                </a:ext>
              </a:extLst>
            </p:cNvPr>
            <p:cNvSpPr txBox="1"/>
            <p:nvPr/>
          </p:nvSpPr>
          <p:spPr>
            <a:xfrm>
              <a:off x="339103" y="354561"/>
              <a:ext cx="37481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</a:t>
              </a:r>
              <a:r>
                <a:rPr lang="en-US" altLang="zh-CN" kern="0" dirty="0">
                  <a:solidFill>
                    <a:srgbClr val="FFFFFF"/>
                  </a:solidFill>
                </a:rPr>
                <a:t>e</a:t>
              </a:r>
              <a:r>
                <a:rPr kumimoji="0" lang="en-US" altLang="zh-CN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nerat</a:t>
              </a:r>
              <a:r>
                <a:rPr lang="en-US" altLang="zh-CN" kern="0" dirty="0">
                  <a:solidFill>
                    <a:srgbClr val="FFFFFF"/>
                  </a:solidFill>
                </a:rPr>
                <a:t>or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vector of the solution </a:t>
              </a:r>
              <a:r>
                <a:rPr kumimoji="0" lang="en-US" altLang="zh-CN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modul</a:t>
              </a:r>
              <a:r>
                <a:rPr lang="en-US" altLang="zh-CN" kern="0" dirty="0">
                  <a:solidFill>
                    <a:srgbClr val="FFFFFF"/>
                  </a:solidFill>
                </a:rPr>
                <a:t>e of the syzygy equations</a:t>
              </a:r>
              <a:r>
                <a:rPr kumimoji="0" lang="en-US" altLang="zh-CN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sp>
        <p:nvSpPr>
          <p:cNvPr id="27" name="箭头: 下 26">
            <a:extLst>
              <a:ext uri="{FF2B5EF4-FFF2-40B4-BE49-F238E27FC236}">
                <a16:creationId xmlns:a16="http://schemas.microsoft.com/office/drawing/2014/main" id="{1AB4ED55-6769-2C0B-441B-E0F27A155FC6}"/>
              </a:ext>
            </a:extLst>
          </p:cNvPr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9B9E9BDD-991B-C920-1D33-643B8989292F}"/>
              </a:ext>
            </a:extLst>
          </p:cNvPr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8EE10EB-FD5B-AE19-4BE9-DE98764B2134}"/>
              </a:ext>
            </a:extLst>
          </p:cNvPr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Symbolic IBP relation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24E5F0-B7EE-42D7-4C54-BD24A2890AEB}"/>
              </a:ext>
            </a:extLst>
          </p:cNvPr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600" kern="0" dirty="0">
                <a:solidFill>
                  <a:srgbClr val="FFFFFF"/>
                </a:solidFill>
              </a:rPr>
              <a:t>(# generators) × (# seeds) = (# IBP relations) </a:t>
            </a:r>
            <a:endParaRPr kumimoji="0" lang="en-US" altLang="zh-CN" sz="2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91524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FD66781D-EC15-8C58-F6B8-65B60434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7789" y="1162510"/>
            <a:ext cx="6238911" cy="76356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664129-CEA8-A9A3-1CF7-01B20EAC4BD3}"/>
              </a:ext>
            </a:extLst>
          </p:cNvPr>
          <p:cNvSpPr txBox="1"/>
          <p:nvPr/>
        </p:nvSpPr>
        <p:spPr>
          <a:xfrm>
            <a:off x="4552058" y="421367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Specific IBP relation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14AB68A-52DB-AA52-4028-F0445F016294}"/>
              </a:ext>
            </a:extLst>
          </p:cNvPr>
          <p:cNvGrpSpPr/>
          <p:nvPr/>
        </p:nvGrpSpPr>
        <p:grpSpPr>
          <a:xfrm>
            <a:off x="6453409" y="2255764"/>
            <a:ext cx="3351454" cy="1781111"/>
            <a:chOff x="8215246" y="2579149"/>
            <a:chExt cx="3351454" cy="1781111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4DFDFC1D-9ACA-AE38-222A-780834D7A1E2}"/>
                </a:ext>
              </a:extLst>
            </p:cNvPr>
            <p:cNvSpPr txBox="1"/>
            <p:nvPr/>
          </p:nvSpPr>
          <p:spPr>
            <a:xfrm>
              <a:off x="8215246" y="2579149"/>
              <a:ext cx="28666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Seeding</a:t>
              </a:r>
              <a:endParaRPr kumimoji="0" lang="en-US" altLang="zh-CN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D125DF5C-3BBD-2306-7D9F-45BD59A9A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42850" y="3120298"/>
              <a:ext cx="2823850" cy="301786"/>
            </a:xfrm>
            <a:prstGeom prst="rect">
              <a:avLst/>
            </a:prstGeom>
          </p:spPr>
        </p:pic>
        <p:pic>
          <p:nvPicPr>
            <p:cNvPr id="6" name="图形 5">
              <a:extLst>
                <a:ext uri="{FF2B5EF4-FFF2-40B4-BE49-F238E27FC236}">
                  <a16:creationId xmlns:a16="http://schemas.microsoft.com/office/drawing/2014/main" id="{CB8402A6-429D-91E8-164D-6046F1C9F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742850" y="3532346"/>
              <a:ext cx="2618578" cy="305500"/>
            </a:xfrm>
            <a:prstGeom prst="rect">
              <a:avLst/>
            </a:prstGeom>
          </p:spPr>
        </p:pic>
        <p:pic>
          <p:nvPicPr>
            <p:cNvPr id="7" name="图形 6">
              <a:extLst>
                <a:ext uri="{FF2B5EF4-FFF2-40B4-BE49-F238E27FC236}">
                  <a16:creationId xmlns:a16="http://schemas.microsoft.com/office/drawing/2014/main" id="{A1DC0F96-116E-F978-55EF-DEE53C430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108467" y="3866899"/>
              <a:ext cx="109636" cy="493361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5039836-2EA7-010E-7C01-C7CCED620C98}"/>
              </a:ext>
            </a:extLst>
          </p:cNvPr>
          <p:cNvGrpSpPr/>
          <p:nvPr/>
        </p:nvGrpSpPr>
        <p:grpSpPr>
          <a:xfrm>
            <a:off x="1135589" y="933447"/>
            <a:ext cx="3914759" cy="1539373"/>
            <a:chOff x="725249" y="4373933"/>
            <a:chExt cx="3914759" cy="1539373"/>
          </a:xfrm>
        </p:grpSpPr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7E6016CC-1ABA-62A8-ECED-8F3C8796F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25249" y="4639974"/>
              <a:ext cx="2642714" cy="87209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91E98BA7-1D24-FBD7-0FE3-35D92F61B34C}"/>
                </a:ext>
              </a:extLst>
            </p:cNvPr>
            <p:cNvSpPr/>
            <p:nvPr/>
          </p:nvSpPr>
          <p:spPr>
            <a:xfrm>
              <a:off x="2453968" y="4373933"/>
              <a:ext cx="1827989" cy="113813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CFDC020-578B-4989-D4ED-39EC2C7E5618}"/>
                </a:ext>
              </a:extLst>
            </p:cNvPr>
            <p:cNvSpPr/>
            <p:nvPr/>
          </p:nvSpPr>
          <p:spPr>
            <a:xfrm>
              <a:off x="2327793" y="5041210"/>
              <a:ext cx="2312215" cy="87209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箭头: 下 26">
            <a:extLst>
              <a:ext uri="{FF2B5EF4-FFF2-40B4-BE49-F238E27FC236}">
                <a16:creationId xmlns:a16="http://schemas.microsoft.com/office/drawing/2014/main" id="{1AB4ED55-6769-2C0B-441B-E0F27A155FC6}"/>
              </a:ext>
            </a:extLst>
          </p:cNvPr>
          <p:cNvSpPr/>
          <p:nvPr/>
        </p:nvSpPr>
        <p:spPr>
          <a:xfrm rot="16200000">
            <a:off x="3925396" y="626177"/>
            <a:ext cx="497233" cy="1752671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9B9E9BDD-991B-C920-1D33-643B8989292F}"/>
              </a:ext>
            </a:extLst>
          </p:cNvPr>
          <p:cNvSpPr/>
          <p:nvPr/>
        </p:nvSpPr>
        <p:spPr>
          <a:xfrm rot="10800000" flipV="1">
            <a:off x="5847381" y="1941000"/>
            <a:ext cx="497233" cy="2095876"/>
          </a:xfrm>
          <a:prstGeom prst="downArrow">
            <a:avLst/>
          </a:prstGeom>
          <a:noFill/>
          <a:ln w="1270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C8EE10EB-FD5B-AE19-4BE9-DE98764B2134}"/>
              </a:ext>
            </a:extLst>
          </p:cNvPr>
          <p:cNvSpPr txBox="1"/>
          <p:nvPr/>
        </p:nvSpPr>
        <p:spPr>
          <a:xfrm>
            <a:off x="5348663" y="655146"/>
            <a:ext cx="35851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Formal IBP relation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724E5F0-B7EE-42D7-4C54-BD24A2890AEB}"/>
              </a:ext>
            </a:extLst>
          </p:cNvPr>
          <p:cNvSpPr txBox="1"/>
          <p:nvPr/>
        </p:nvSpPr>
        <p:spPr>
          <a:xfrm>
            <a:off x="465560" y="5123430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600" kern="0" dirty="0">
                <a:solidFill>
                  <a:srgbClr val="FFA7A7"/>
                </a:solidFill>
              </a:rPr>
              <a:t>(# generators) </a:t>
            </a:r>
            <a:r>
              <a:rPr lang="en-US" altLang="zh-CN" sz="2600" kern="0" dirty="0">
                <a:solidFill>
                  <a:srgbClr val="FFFFFF"/>
                </a:solidFill>
              </a:rPr>
              <a:t>× </a:t>
            </a:r>
            <a:r>
              <a:rPr lang="en-US" altLang="zh-CN" sz="2600" kern="0" dirty="0">
                <a:solidFill>
                  <a:srgbClr val="FFC000"/>
                </a:solidFill>
              </a:rPr>
              <a:t>(# seeds)</a:t>
            </a:r>
            <a:r>
              <a:rPr lang="en-US" altLang="zh-CN" sz="2600" kern="0" dirty="0">
                <a:solidFill>
                  <a:srgbClr val="FFFFFF"/>
                </a:solidFill>
              </a:rPr>
              <a:t> = </a:t>
            </a:r>
            <a:r>
              <a:rPr lang="en-US" altLang="zh-CN" sz="2600" kern="0" dirty="0">
                <a:solidFill>
                  <a:srgbClr val="FFA7A7"/>
                </a:solidFill>
              </a:rPr>
              <a:t>(# IBP relations) </a:t>
            </a:r>
            <a:endParaRPr kumimoji="0" lang="en-US" altLang="zh-CN" sz="2600" b="0" i="0" u="none" strike="noStrike" kern="0" cap="none" spc="0" normalizeH="0" baseline="0" noProof="0" dirty="0">
              <a:ln>
                <a:noFill/>
              </a:ln>
              <a:solidFill>
                <a:srgbClr val="FFA7A7"/>
              </a:solidFill>
              <a:effectLst/>
              <a:uLnTx/>
              <a:uFillTx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1239CA7-38BE-CA72-1E38-F343CF9A1E0B}"/>
              </a:ext>
            </a:extLst>
          </p:cNvPr>
          <p:cNvSpPr txBox="1"/>
          <p:nvPr/>
        </p:nvSpPr>
        <p:spPr>
          <a:xfrm>
            <a:off x="465560" y="5723706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600" kern="0" dirty="0">
                <a:solidFill>
                  <a:srgbClr val="FFA7A7"/>
                </a:solidFill>
              </a:rPr>
              <a:t>~ hundreds          </a:t>
            </a:r>
            <a:r>
              <a:rPr lang="en-US" altLang="zh-CN" kern="0" dirty="0">
                <a:solidFill>
                  <a:srgbClr val="FFC000"/>
                </a:solidFill>
              </a:rPr>
              <a:t>large binomial numbers </a:t>
            </a:r>
            <a:endParaRPr kumimoji="0" lang="en-US" altLang="zh-CN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C6A823-46B0-FC71-BF12-040E46CC5EE3}"/>
              </a:ext>
            </a:extLst>
          </p:cNvPr>
          <p:cNvSpPr txBox="1"/>
          <p:nvPr/>
        </p:nvSpPr>
        <p:spPr>
          <a:xfrm>
            <a:off x="5994810" y="5751561"/>
            <a:ext cx="7209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600" b="1" kern="0" dirty="0">
                <a:solidFill>
                  <a:srgbClr val="FFA7A7"/>
                </a:solidFill>
              </a:rPr>
              <a:t>Seeding cost </a:t>
            </a:r>
            <a:r>
              <a:rPr lang="zh-CN" altLang="en-US" sz="2600" b="1" kern="0" dirty="0">
                <a:solidFill>
                  <a:srgbClr val="FFA7A7"/>
                </a:solidFill>
              </a:rPr>
              <a:t>↑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D7A7BA-3DED-CA95-C13E-E7C8D74EBDF4}"/>
              </a:ext>
            </a:extLst>
          </p:cNvPr>
          <p:cNvSpPr txBox="1"/>
          <p:nvPr/>
        </p:nvSpPr>
        <p:spPr>
          <a:xfrm>
            <a:off x="193188" y="441004"/>
            <a:ext cx="374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G</a:t>
            </a:r>
            <a:r>
              <a:rPr lang="en-US" altLang="zh-CN" kern="0" dirty="0">
                <a:solidFill>
                  <a:srgbClr val="FFFFFF"/>
                </a:solidFill>
              </a:rPr>
              <a:t>e</a:t>
            </a:r>
            <a:r>
              <a:rPr kumimoji="0" lang="en-US" altLang="zh-CN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nerat</a:t>
            </a:r>
            <a:r>
              <a:rPr lang="en-US" altLang="zh-CN" kern="0" dirty="0">
                <a:solidFill>
                  <a:srgbClr val="FFFFFF"/>
                </a:solidFill>
              </a:rPr>
              <a:t>or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vector of the solution </a:t>
            </a:r>
            <a:r>
              <a:rPr kumimoji="0" lang="en-US" altLang="zh-CN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modul</a:t>
            </a:r>
            <a:r>
              <a:rPr lang="en-US" altLang="zh-CN" kern="0" dirty="0">
                <a:solidFill>
                  <a:srgbClr val="FFFFFF"/>
                </a:solidFill>
              </a:rPr>
              <a:t>e of the syzygy equations</a:t>
            </a:r>
            <a:r>
              <a:rPr kumimoji="0" lang="en-US" altLang="zh-CN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0429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69C532EF-80CF-03E5-CE5A-1102E3B72AF6}"/>
              </a:ext>
            </a:extLst>
          </p:cNvPr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Tail mask strategy</a:t>
            </a:r>
          </a:p>
        </p:txBody>
      </p:sp>
      <p:grpSp>
        <p:nvGrpSpPr>
          <p:cNvPr id="102" name="组合 101">
            <a:extLst>
              <a:ext uri="{FF2B5EF4-FFF2-40B4-BE49-F238E27FC236}">
                <a16:creationId xmlns:a16="http://schemas.microsoft.com/office/drawing/2014/main" id="{2FACFE48-43E3-0974-4705-81EA100F260F}"/>
              </a:ext>
            </a:extLst>
          </p:cNvPr>
          <p:cNvGrpSpPr/>
          <p:nvPr/>
        </p:nvGrpSpPr>
        <p:grpSpPr>
          <a:xfrm>
            <a:off x="2909363" y="1921789"/>
            <a:ext cx="6772160" cy="2351211"/>
            <a:chOff x="3046789" y="2395220"/>
            <a:chExt cx="7786449" cy="3465901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638C82C6-9949-DE4E-8901-938BE8435947}"/>
                </a:ext>
              </a:extLst>
            </p:cNvPr>
            <p:cNvGrpSpPr/>
            <p:nvPr/>
          </p:nvGrpSpPr>
          <p:grpSpPr>
            <a:xfrm>
              <a:off x="5570998" y="2395220"/>
              <a:ext cx="2545651" cy="1210212"/>
              <a:chOff x="5552337" y="1947351"/>
              <a:chExt cx="2545651" cy="1210212"/>
            </a:xfrm>
          </p:grpSpPr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FF22D36-A988-AAC5-723D-7C3950F5C10F}"/>
                  </a:ext>
                </a:extLst>
              </p:cNvPr>
              <p:cNvSpPr/>
              <p:nvPr/>
            </p:nvSpPr>
            <p:spPr>
              <a:xfrm>
                <a:off x="6060963" y="2175951"/>
                <a:ext cx="764200" cy="753016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5F0F6A70-1D67-B9CE-E6DC-2B76B01A179E}"/>
                  </a:ext>
                </a:extLst>
              </p:cNvPr>
              <p:cNvSpPr/>
              <p:nvPr/>
            </p:nvSpPr>
            <p:spPr>
              <a:xfrm>
                <a:off x="6825163" y="2175949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AD8982A1-E2B5-F9FA-F21E-490F4D2DB6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52338" y="292896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2A5949C6-F0C1-5341-10F4-6E0D42192E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89363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>
                <a:extLst>
                  <a:ext uri="{FF2B5EF4-FFF2-40B4-BE49-F238E27FC236}">
                    <a16:creationId xmlns:a16="http://schemas.microsoft.com/office/drawing/2014/main" id="{D1E63D53-6D50-2803-DD1A-86B15F65C2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589363" y="292896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>
                <a:extLst>
                  <a:ext uri="{FF2B5EF4-FFF2-40B4-BE49-F238E27FC236}">
                    <a16:creationId xmlns:a16="http://schemas.microsoft.com/office/drawing/2014/main" id="{F202B49F-9FAC-4E59-3783-8ACB05ECD0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552337" y="1947351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组合 99">
              <a:extLst>
                <a:ext uri="{FF2B5EF4-FFF2-40B4-BE49-F238E27FC236}">
                  <a16:creationId xmlns:a16="http://schemas.microsoft.com/office/drawing/2014/main" id="{6A1CEFF7-A421-BE49-C727-112A45910C13}"/>
                </a:ext>
              </a:extLst>
            </p:cNvPr>
            <p:cNvGrpSpPr/>
            <p:nvPr/>
          </p:nvGrpSpPr>
          <p:grpSpPr>
            <a:xfrm>
              <a:off x="3046789" y="4574157"/>
              <a:ext cx="2456366" cy="1210211"/>
              <a:chOff x="2976363" y="4126553"/>
              <a:chExt cx="2456366" cy="1210211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B01CDF07-D5F5-9875-AC46-EF12ECAF8F65}"/>
                  </a:ext>
                </a:extLst>
              </p:cNvPr>
              <p:cNvSpPr/>
              <p:nvPr/>
            </p:nvSpPr>
            <p:spPr>
              <a:xfrm>
                <a:off x="4159904" y="4355151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74" name="直接连接符 73">
                <a:extLst>
                  <a:ext uri="{FF2B5EF4-FFF2-40B4-BE49-F238E27FC236}">
                    <a16:creationId xmlns:a16="http://schemas.microsoft.com/office/drawing/2014/main" id="{5F2FEC90-6391-3A33-3D88-C005F76CF30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76364" y="4733175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>
                <a:extLst>
                  <a:ext uri="{FF2B5EF4-FFF2-40B4-BE49-F238E27FC236}">
                    <a16:creationId xmlns:a16="http://schemas.microsoft.com/office/drawing/2014/main" id="{4C896F10-EDFC-81CF-05FF-204804D373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924104" y="4126553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>
                <a:extLst>
                  <a:ext uri="{FF2B5EF4-FFF2-40B4-BE49-F238E27FC236}">
                    <a16:creationId xmlns:a16="http://schemas.microsoft.com/office/drawing/2014/main" id="{2AE61A41-88D2-9338-C875-4F1AF765DB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924104" y="5108167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5A7E2507-207F-BD4D-2245-FB4181C1D3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976363" y="4498599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等腰三角形 77">
                <a:extLst>
                  <a:ext uri="{FF2B5EF4-FFF2-40B4-BE49-F238E27FC236}">
                    <a16:creationId xmlns:a16="http://schemas.microsoft.com/office/drawing/2014/main" id="{49C6764B-C581-7FB3-D631-43C4739BBFDA}"/>
                  </a:ext>
                </a:extLst>
              </p:cNvPr>
              <p:cNvSpPr/>
              <p:nvPr/>
            </p:nvSpPr>
            <p:spPr>
              <a:xfrm rot="16200000">
                <a:off x="3445938" y="4393937"/>
                <a:ext cx="753016" cy="674917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101E8CCC-ABD4-9598-2987-8D5561B7DC6C}"/>
                </a:ext>
              </a:extLst>
            </p:cNvPr>
            <p:cNvGrpSpPr/>
            <p:nvPr/>
          </p:nvGrpSpPr>
          <p:grpSpPr>
            <a:xfrm>
              <a:off x="8376869" y="4653141"/>
              <a:ext cx="2456369" cy="1207980"/>
              <a:chOff x="8598284" y="4207934"/>
              <a:chExt cx="2456369" cy="1207980"/>
            </a:xfrm>
          </p:grpSpPr>
          <p:sp>
            <p:nvSpPr>
              <p:cNvPr id="79" name="矩形 78">
                <a:extLst>
                  <a:ext uri="{FF2B5EF4-FFF2-40B4-BE49-F238E27FC236}">
                    <a16:creationId xmlns:a16="http://schemas.microsoft.com/office/drawing/2014/main" id="{4A5882A0-FD68-1DEB-385E-B9384AB56720}"/>
                  </a:ext>
                </a:extLst>
              </p:cNvPr>
              <p:cNvSpPr/>
              <p:nvPr/>
            </p:nvSpPr>
            <p:spPr>
              <a:xfrm flipH="1">
                <a:off x="9106910" y="4438763"/>
                <a:ext cx="764201" cy="753017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  <p:cxnSp>
            <p:nvCxnSpPr>
              <p:cNvPr id="80" name="直接连接符 79">
                <a:extLst>
                  <a:ext uri="{FF2B5EF4-FFF2-40B4-BE49-F238E27FC236}">
                    <a16:creationId xmlns:a16="http://schemas.microsoft.com/office/drawing/2014/main" id="{CE5CB733-E3B7-62EB-400B-39051BAE00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46028" y="4819652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>
                <a:extLst>
                  <a:ext uri="{FF2B5EF4-FFF2-40B4-BE49-F238E27FC236}">
                    <a16:creationId xmlns:a16="http://schemas.microsoft.com/office/drawing/2014/main" id="{51E39660-231E-3C99-325E-988272F001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98284" y="4207934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>
                <a:extLst>
                  <a:ext uri="{FF2B5EF4-FFF2-40B4-BE49-F238E27FC236}">
                    <a16:creationId xmlns:a16="http://schemas.microsoft.com/office/drawing/2014/main" id="{D87D87C4-103B-8B3F-4B9A-603B007F7A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98285" y="5187317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>
                <a:extLst>
                  <a:ext uri="{FF2B5EF4-FFF2-40B4-BE49-F238E27FC236}">
                    <a16:creationId xmlns:a16="http://schemas.microsoft.com/office/drawing/2014/main" id="{6EC75873-E2F0-0423-C754-424F826DA00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546027" y="4585076"/>
                <a:ext cx="508625" cy="228597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等腰三角形 83">
                <a:extLst>
                  <a:ext uri="{FF2B5EF4-FFF2-40B4-BE49-F238E27FC236}">
                    <a16:creationId xmlns:a16="http://schemas.microsoft.com/office/drawing/2014/main" id="{6E9D7A9A-A70B-46D9-0EA6-1D8465C2C0CB}"/>
                  </a:ext>
                </a:extLst>
              </p:cNvPr>
              <p:cNvSpPr/>
              <p:nvPr/>
            </p:nvSpPr>
            <p:spPr>
              <a:xfrm rot="5400000" flipH="1">
                <a:off x="9832060" y="4479065"/>
                <a:ext cx="753016" cy="674917"/>
              </a:xfrm>
              <a:prstGeom prst="triangle">
                <a:avLst/>
              </a:prstGeom>
              <a:noFill/>
              <a:ln w="19050">
                <a:solidFill>
                  <a:schemeClr val="bg1"/>
                </a:solidFill>
              </a:ln>
              <a:effectLst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endParaRPr>
              </a:p>
            </p:txBody>
          </p:sp>
        </p:grpSp>
        <p:sp>
          <p:nvSpPr>
            <p:cNvPr id="85" name="箭头: 右 84">
              <a:extLst>
                <a:ext uri="{FF2B5EF4-FFF2-40B4-BE49-F238E27FC236}">
                  <a16:creationId xmlns:a16="http://schemas.microsoft.com/office/drawing/2014/main" id="{988B29FB-AAC2-A517-3D02-74E7CA43F900}"/>
                </a:ext>
              </a:extLst>
            </p:cNvPr>
            <p:cNvSpPr/>
            <p:nvPr/>
          </p:nvSpPr>
          <p:spPr>
            <a:xfrm rot="7854464">
              <a:off x="5070836" y="3920463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sp>
          <p:nvSpPr>
            <p:cNvPr id="86" name="箭头: 右 85">
              <a:extLst>
                <a:ext uri="{FF2B5EF4-FFF2-40B4-BE49-F238E27FC236}">
                  <a16:creationId xmlns:a16="http://schemas.microsoft.com/office/drawing/2014/main" id="{69871577-81A0-052D-67F5-1318826CCF2F}"/>
                </a:ext>
              </a:extLst>
            </p:cNvPr>
            <p:cNvSpPr/>
            <p:nvPr/>
          </p:nvSpPr>
          <p:spPr>
            <a:xfrm rot="13881576" flipH="1">
              <a:off x="8164272" y="3935423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pic>
          <p:nvPicPr>
            <p:cNvPr id="87" name="图形 86">
              <a:extLst>
                <a:ext uri="{FF2B5EF4-FFF2-40B4-BE49-F238E27FC236}">
                  <a16:creationId xmlns:a16="http://schemas.microsoft.com/office/drawing/2014/main" id="{F12C8BE2-2E31-777A-FAFF-2CD1CE144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6200000">
              <a:off x="6749561" y="4828861"/>
              <a:ext cx="155734" cy="700805"/>
            </a:xfrm>
            <a:prstGeom prst="rect">
              <a:avLst/>
            </a:prstGeom>
          </p:spPr>
        </p:pic>
        <p:sp>
          <p:nvSpPr>
            <p:cNvPr id="88" name="箭头: 右 87">
              <a:extLst>
                <a:ext uri="{FF2B5EF4-FFF2-40B4-BE49-F238E27FC236}">
                  <a16:creationId xmlns:a16="http://schemas.microsoft.com/office/drawing/2014/main" id="{EF25D3D2-870A-2244-DEBD-07E28AD9D2D9}"/>
                </a:ext>
              </a:extLst>
            </p:cNvPr>
            <p:cNvSpPr/>
            <p:nvPr/>
          </p:nvSpPr>
          <p:spPr>
            <a:xfrm rot="5400000">
              <a:off x="6681141" y="3894277"/>
              <a:ext cx="425194" cy="280857"/>
            </a:xfrm>
            <a:prstGeom prst="rightArrow">
              <a:avLst/>
            </a:prstGeom>
            <a:solidFill>
              <a:schemeClr val="bg1">
                <a:lumMod val="50000"/>
                <a:lumOff val="50000"/>
              </a:schemeClr>
            </a:solidFill>
            <a:ln w="19050">
              <a:solidFill>
                <a:schemeClr val="bg1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sp>
        <p:nvSpPr>
          <p:cNvPr id="95" name="标题 1">
            <a:extLst>
              <a:ext uri="{FF2B5EF4-FFF2-40B4-BE49-F238E27FC236}">
                <a16:creationId xmlns:a16="http://schemas.microsoft.com/office/drawing/2014/main" id="{0034680C-D7EC-46E4-6E11-BA8B69936E3A}"/>
              </a:ext>
            </a:extLst>
          </p:cNvPr>
          <p:cNvSpPr txBox="1">
            <a:spLocks/>
          </p:cNvSpPr>
          <p:nvPr/>
        </p:nvSpPr>
        <p:spPr>
          <a:xfrm>
            <a:off x="314311" y="3601518"/>
            <a:ext cx="1886560" cy="477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rPr>
              <a:t>sub sectors: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黑体" panose="02010609060101010101" pitchFamily="49" charset="-122"/>
              <a:cs typeface="+mj-cs"/>
            </a:endParaRPr>
          </a:p>
        </p:txBody>
      </p:sp>
      <p:sp>
        <p:nvSpPr>
          <p:cNvPr id="97" name="标题 1">
            <a:extLst>
              <a:ext uri="{FF2B5EF4-FFF2-40B4-BE49-F238E27FC236}">
                <a16:creationId xmlns:a16="http://schemas.microsoft.com/office/drawing/2014/main" id="{D866B012-77F6-9A31-B5D7-67C80337B4BA}"/>
              </a:ext>
            </a:extLst>
          </p:cNvPr>
          <p:cNvSpPr txBox="1">
            <a:spLocks/>
          </p:cNvSpPr>
          <p:nvPr/>
        </p:nvSpPr>
        <p:spPr>
          <a:xfrm>
            <a:off x="277759" y="2120608"/>
            <a:ext cx="2346675" cy="47761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黑体" panose="02010609060101010101" pitchFamily="49" charset="-122"/>
                <a:cs typeface="+mj-cs"/>
              </a:rPr>
              <a:t>current sector: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黑体" panose="02010609060101010101" pitchFamily="49" charset="-122"/>
              <a:cs typeface="+mj-cs"/>
            </a:endParaRPr>
          </a:p>
        </p:txBody>
      </p:sp>
      <p:pic>
        <p:nvPicPr>
          <p:cNvPr id="104" name="图形 103">
            <a:extLst>
              <a:ext uri="{FF2B5EF4-FFF2-40B4-BE49-F238E27FC236}">
                <a16:creationId xmlns:a16="http://schemas.microsoft.com/office/drawing/2014/main" id="{4E37F7E4-FD16-DF34-C0CA-FD1EA299E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9411" y="2029797"/>
            <a:ext cx="2923322" cy="651964"/>
          </a:xfrm>
          <a:prstGeom prst="rect">
            <a:avLst/>
          </a:prstGeom>
        </p:spPr>
      </p:pic>
      <p:pic>
        <p:nvPicPr>
          <p:cNvPr id="4" name="图形 3">
            <a:extLst>
              <a:ext uri="{FF2B5EF4-FFF2-40B4-BE49-F238E27FC236}">
                <a16:creationId xmlns:a16="http://schemas.microsoft.com/office/drawing/2014/main" id="{25FBCCA5-E294-67A7-9CDE-09C710A5F0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015263" y="961338"/>
            <a:ext cx="5953995" cy="766139"/>
          </a:xfrm>
          <a:prstGeom prst="rect">
            <a:avLst/>
          </a:prstGeom>
        </p:spPr>
      </p:pic>
      <p:sp>
        <p:nvSpPr>
          <p:cNvPr id="5" name="GaodingPPT-1-4">
            <a:extLst>
              <a:ext uri="{FF2B5EF4-FFF2-40B4-BE49-F238E27FC236}">
                <a16:creationId xmlns:a16="http://schemas.microsoft.com/office/drawing/2014/main" id="{AA16CBEA-70A3-E088-3413-FDEB39C767CD}"/>
              </a:ext>
            </a:extLst>
          </p:cNvPr>
          <p:cNvSpPr txBox="1"/>
          <p:nvPr/>
        </p:nvSpPr>
        <p:spPr>
          <a:xfrm>
            <a:off x="949276" y="5154772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pitchFamily="2" charset="-122"/>
              </a:rPr>
              <a:t>IBP relations containing only sub sector integrals will be discarded</a:t>
            </a:r>
          </a:p>
          <a:p>
            <a:pPr marL="457200" marR="0" lvl="0" indent="-45720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pitchFamily="2" charset="-122"/>
              </a:rPr>
              <a:t>This is equivalent to </a:t>
            </a:r>
            <a:r>
              <a:rPr lang="en-US" altLang="zh-CN" sz="2200" b="0" dirty="0">
                <a:solidFill>
                  <a:srgbClr val="66FFFF"/>
                </a:solidFill>
                <a:latin typeface="+mj-lt"/>
                <a:ea typeface="华文细黑" panose="02010600040101010101" pitchFamily="2" charset="-122"/>
              </a:rPr>
              <a:t>maximal cut (mc):</a:t>
            </a:r>
            <a:endParaRPr kumimoji="0" lang="en-US" altLang="zh-CN" sz="2200" b="0" i="0" u="none" strike="noStrike" kern="1200" cap="none" spc="0" normalizeH="0" baseline="0" noProof="0" dirty="0">
              <a:ln>
                <a:noFill/>
              </a:ln>
              <a:solidFill>
                <a:srgbClr val="66FFFF"/>
              </a:solidFill>
              <a:effectLst/>
              <a:uLnTx/>
              <a:uFillTx/>
              <a:latin typeface="+mj-lt"/>
              <a:ea typeface="华文细黑" panose="02010600040101010101" pitchFamily="2" charset="-122"/>
              <a:cs typeface="+mn-cs"/>
            </a:endParaRPr>
          </a:p>
        </p:txBody>
      </p:sp>
      <p:sp>
        <p:nvSpPr>
          <p:cNvPr id="6" name="GaodingPPT-1-4">
            <a:extLst>
              <a:ext uri="{FF2B5EF4-FFF2-40B4-BE49-F238E27FC236}">
                <a16:creationId xmlns:a16="http://schemas.microsoft.com/office/drawing/2014/main" id="{93E659C6-7F20-8FD7-8D76-C94B792B92E6}"/>
              </a:ext>
            </a:extLst>
          </p:cNvPr>
          <p:cNvSpPr txBox="1"/>
          <p:nvPr/>
        </p:nvSpPr>
        <p:spPr>
          <a:xfrm>
            <a:off x="147130" y="4473329"/>
            <a:ext cx="3989441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b="0" dirty="0">
                <a:solidFill>
                  <a:srgbClr val="00A2E8"/>
                </a:solidFill>
                <a:latin typeface="+mj-lt"/>
                <a:ea typeface="华文细黑" panose="02010600040101010101" pitchFamily="2" charset="-122"/>
              </a:rPr>
              <a:t>Treating tail integrals as zeros: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F6B5274-564C-53F7-A8AE-22717793AB81}"/>
              </a:ext>
            </a:extLst>
          </p:cNvPr>
          <p:cNvGrpSpPr/>
          <p:nvPr/>
        </p:nvGrpSpPr>
        <p:grpSpPr>
          <a:xfrm>
            <a:off x="3547007" y="6081975"/>
            <a:ext cx="4691516" cy="477618"/>
            <a:chOff x="3130548" y="6029334"/>
            <a:chExt cx="4691516" cy="477618"/>
          </a:xfrm>
        </p:grpSpPr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8398F32A-8970-2822-776F-3935685CF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0548" y="6040619"/>
              <a:ext cx="2342295" cy="260255"/>
            </a:xfrm>
            <a:prstGeom prst="rect">
              <a:avLst/>
            </a:prstGeom>
          </p:spPr>
        </p:pic>
        <p:pic>
          <p:nvPicPr>
            <p:cNvPr id="10" name="图形 9">
              <a:extLst>
                <a:ext uri="{FF2B5EF4-FFF2-40B4-BE49-F238E27FC236}">
                  <a16:creationId xmlns:a16="http://schemas.microsoft.com/office/drawing/2014/main" id="{BAE75DA7-D9C6-5489-0938-2D75340B2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766049" y="6029334"/>
              <a:ext cx="2056015" cy="364357"/>
            </a:xfrm>
            <a:prstGeom prst="rect">
              <a:avLst/>
            </a:prstGeom>
          </p:spPr>
        </p:pic>
        <p:sp>
          <p:nvSpPr>
            <p:cNvPr id="11" name="标题 1">
              <a:extLst>
                <a:ext uri="{FF2B5EF4-FFF2-40B4-BE49-F238E27FC236}">
                  <a16:creationId xmlns:a16="http://schemas.microsoft.com/office/drawing/2014/main" id="{FB5ADE0F-3D27-F8C4-9CDA-D2C822E72F87}"/>
                </a:ext>
              </a:extLst>
            </p:cNvPr>
            <p:cNvSpPr txBox="1">
              <a:spLocks/>
            </p:cNvSpPr>
            <p:nvPr/>
          </p:nvSpPr>
          <p:spPr>
            <a:xfrm>
              <a:off x="5432246" y="6029334"/>
              <a:ext cx="1886560" cy="477618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FF"/>
                  </a:solidFill>
                  <a:effectLst/>
                  <a:uLnTx/>
                  <a:uFillTx/>
                  <a:latin typeface="Palatino Linotype"/>
                  <a:ea typeface="黑体" panose="02010609060101010101" pitchFamily="49" charset="-122"/>
                  <a:cs typeface="+mj-cs"/>
                </a:rPr>
                <a:t>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999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69C532EF-80CF-03E5-CE5A-1102E3B72AF6}"/>
              </a:ext>
            </a:extLst>
          </p:cNvPr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Maximal cut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2A7E0EDB-2595-EF78-40C1-5C383BCDD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65646" y="3785160"/>
            <a:ext cx="6851095" cy="8384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B3EF3E2-D20E-1520-7AFB-6B15A505652C}"/>
              </a:ext>
            </a:extLst>
          </p:cNvPr>
          <p:cNvSpPr txBox="1"/>
          <p:nvPr/>
        </p:nvSpPr>
        <p:spPr>
          <a:xfrm>
            <a:off x="76757" y="849562"/>
            <a:ext cx="1122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Consider IBP relations with “no-multiple-propagator” integrals in a sector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such that</a:t>
            </a:r>
          </a:p>
        </p:txBody>
      </p:sp>
      <p:pic>
        <p:nvPicPr>
          <p:cNvPr id="11" name="图形 10">
            <a:extLst>
              <a:ext uri="{FF2B5EF4-FFF2-40B4-BE49-F238E27FC236}">
                <a16:creationId xmlns:a16="http://schemas.microsoft.com/office/drawing/2014/main" id="{A93EE75D-8748-2A58-BBC5-80CABB8D79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8596" y="712119"/>
            <a:ext cx="2024988" cy="674996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D9B3D9B2-CC47-A2F3-62E2-264106D64735}"/>
              </a:ext>
            </a:extLst>
          </p:cNvPr>
          <p:cNvSpPr txBox="1"/>
          <p:nvPr/>
        </p:nvSpPr>
        <p:spPr>
          <a:xfrm>
            <a:off x="483230" y="1837210"/>
            <a:ext cx="916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Define maximal cut on a syzygy vector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4BFEA72E-C5F9-F398-D36B-D183E75243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67486" y="2368346"/>
            <a:ext cx="2070284" cy="750762"/>
          </a:xfrm>
          <a:prstGeom prst="rect">
            <a:avLst/>
          </a:prstGeom>
        </p:spPr>
      </p:pic>
      <p:pic>
        <p:nvPicPr>
          <p:cNvPr id="16" name="图形 15">
            <a:extLst>
              <a:ext uri="{FF2B5EF4-FFF2-40B4-BE49-F238E27FC236}">
                <a16:creationId xmlns:a16="http://schemas.microsoft.com/office/drawing/2014/main" id="{3EF7FC56-3D1F-C5CD-3795-E43E3FBA8C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34940" y="2565443"/>
            <a:ext cx="2495972" cy="35656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33B8A5E6-F797-5064-81EA-F4417AF175D9}"/>
              </a:ext>
            </a:extLst>
          </p:cNvPr>
          <p:cNvSpPr txBox="1"/>
          <p:nvPr/>
        </p:nvSpPr>
        <p:spPr>
          <a:xfrm>
            <a:off x="483230" y="3250133"/>
            <a:ext cx="916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From the IBP formula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FD6874-46F6-AB31-E9B7-24FABE29FDD1}"/>
              </a:ext>
            </a:extLst>
          </p:cNvPr>
          <p:cNvSpPr txBox="1"/>
          <p:nvPr/>
        </p:nvSpPr>
        <p:spPr>
          <a:xfrm>
            <a:off x="483230" y="4779119"/>
            <a:ext cx="916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We have</a:t>
            </a:r>
          </a:p>
        </p:txBody>
      </p:sp>
      <p:pic>
        <p:nvPicPr>
          <p:cNvPr id="20" name="图形 19">
            <a:extLst>
              <a:ext uri="{FF2B5EF4-FFF2-40B4-BE49-F238E27FC236}">
                <a16:creationId xmlns:a16="http://schemas.microsoft.com/office/drawing/2014/main" id="{60558805-ECF0-0519-C69E-A597AAC85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78520" y="5487481"/>
            <a:ext cx="2286343" cy="40011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4A27836-C1E1-5931-0A3D-F62468AEAE10}"/>
              </a:ext>
            </a:extLst>
          </p:cNvPr>
          <p:cNvSpPr txBox="1"/>
          <p:nvPr/>
        </p:nvSpPr>
        <p:spPr>
          <a:xfrm>
            <a:off x="4533437" y="5487481"/>
            <a:ext cx="916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Corresponding IBP relation contains only integrals in sub sectors</a:t>
            </a:r>
          </a:p>
        </p:txBody>
      </p:sp>
    </p:spTree>
    <p:extLst>
      <p:ext uri="{BB962C8B-B14F-4D97-AF65-F5344CB8AC3E}">
        <p14:creationId xmlns:p14="http://schemas.microsoft.com/office/powerpoint/2010/main" val="1426057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69C532EF-80CF-03E5-CE5A-1102E3B72AF6}"/>
              </a:ext>
            </a:extLst>
          </p:cNvPr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Simplification of syzygy generators via maximal cut</a:t>
            </a: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D9636E2A-FF1D-9426-1302-803853444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81698" y="1552672"/>
            <a:ext cx="2069663" cy="305003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19BB7FCD-EFE0-C5A8-672D-3DB64F63C800}"/>
              </a:ext>
            </a:extLst>
          </p:cNvPr>
          <p:cNvGrpSpPr/>
          <p:nvPr/>
        </p:nvGrpSpPr>
        <p:grpSpPr>
          <a:xfrm>
            <a:off x="389454" y="789021"/>
            <a:ext cx="9951048" cy="400110"/>
            <a:chOff x="389454" y="789021"/>
            <a:chExt cx="9951048" cy="40011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A4A27836-C1E1-5931-0A3D-F62468AEAE10}"/>
                </a:ext>
              </a:extLst>
            </p:cNvPr>
            <p:cNvSpPr txBox="1"/>
            <p:nvPr/>
          </p:nvSpPr>
          <p:spPr>
            <a:xfrm>
              <a:off x="389454" y="789021"/>
              <a:ext cx="995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Delete generators that dose not change the “maximal cut” module               defined as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907084FF-7BEB-1790-7ADE-84445FF4C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44675" y="825761"/>
              <a:ext cx="675364" cy="305003"/>
            </a:xfrm>
            <a:prstGeom prst="rect">
              <a:avLst/>
            </a:prstGeom>
          </p:spPr>
        </p:pic>
      </p:grpSp>
      <p:pic>
        <p:nvPicPr>
          <p:cNvPr id="10" name="图形 9">
            <a:extLst>
              <a:ext uri="{FF2B5EF4-FFF2-40B4-BE49-F238E27FC236}">
                <a16:creationId xmlns:a16="http://schemas.microsoft.com/office/drawing/2014/main" id="{6E1B695E-85E1-6D5F-B459-75CB597DA3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9695" y="1546392"/>
            <a:ext cx="3246103" cy="30500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6873A4C-688E-23F9-21AF-4A979A8D4719}"/>
              </a:ext>
            </a:extLst>
          </p:cNvPr>
          <p:cNvSpPr txBox="1"/>
          <p:nvPr/>
        </p:nvSpPr>
        <p:spPr>
          <a:xfrm>
            <a:off x="5433237" y="1477021"/>
            <a:ext cx="731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/>
                <a:ea typeface="华文细黑"/>
              </a:rPr>
              <a:t>for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9F2325E-4374-8B05-9252-0593E8DF2A09}"/>
              </a:ext>
            </a:extLst>
          </p:cNvPr>
          <p:cNvSpPr txBox="1"/>
          <p:nvPr/>
        </p:nvSpPr>
        <p:spPr>
          <a:xfrm>
            <a:off x="389454" y="2271439"/>
            <a:ext cx="99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/>
                <a:ea typeface="华文细黑"/>
              </a:rPr>
              <a:t>Step 1: Using “maximal cut” Groebner basis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pic>
        <p:nvPicPr>
          <p:cNvPr id="22" name="图形 21">
            <a:extLst>
              <a:ext uri="{FF2B5EF4-FFF2-40B4-BE49-F238E27FC236}">
                <a16:creationId xmlns:a16="http://schemas.microsoft.com/office/drawing/2014/main" id="{958E4F1E-9C13-1F23-1CE0-1610D5BD00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4621" y="2859073"/>
            <a:ext cx="4088860" cy="298146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1DA0E95C-8F21-CF63-0BBD-CDE4933A05DA}"/>
              </a:ext>
            </a:extLst>
          </p:cNvPr>
          <p:cNvSpPr txBox="1"/>
          <p:nvPr/>
        </p:nvSpPr>
        <p:spPr>
          <a:xfrm>
            <a:off x="6026988" y="2808091"/>
            <a:ext cx="1789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/>
                <a:ea typeface="华文细黑"/>
              </a:rPr>
              <a:t>lifting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pic>
        <p:nvPicPr>
          <p:cNvPr id="33" name="图形 32">
            <a:extLst>
              <a:ext uri="{FF2B5EF4-FFF2-40B4-BE49-F238E27FC236}">
                <a16:creationId xmlns:a16="http://schemas.microsoft.com/office/drawing/2014/main" id="{EF09DC55-3A15-E128-3DF0-3CA6438418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57887" y="2814753"/>
            <a:ext cx="2032700" cy="684931"/>
          </a:xfrm>
          <a:prstGeom prst="rect">
            <a:avLst/>
          </a:prstGeom>
        </p:spPr>
      </p:pic>
      <p:grpSp>
        <p:nvGrpSpPr>
          <p:cNvPr id="39" name="组合 38">
            <a:extLst>
              <a:ext uri="{FF2B5EF4-FFF2-40B4-BE49-F238E27FC236}">
                <a16:creationId xmlns:a16="http://schemas.microsoft.com/office/drawing/2014/main" id="{CB52F992-F1E8-2838-6839-CBE01A98BA4C}"/>
              </a:ext>
            </a:extLst>
          </p:cNvPr>
          <p:cNvGrpSpPr/>
          <p:nvPr/>
        </p:nvGrpSpPr>
        <p:grpSpPr>
          <a:xfrm>
            <a:off x="1144621" y="3499684"/>
            <a:ext cx="5165704" cy="400110"/>
            <a:chOff x="1014001" y="3620779"/>
            <a:chExt cx="5165704" cy="400110"/>
          </a:xfrm>
        </p:grpSpPr>
        <p:pic>
          <p:nvPicPr>
            <p:cNvPr id="25" name="图形 24">
              <a:extLst>
                <a:ext uri="{FF2B5EF4-FFF2-40B4-BE49-F238E27FC236}">
                  <a16:creationId xmlns:a16="http://schemas.microsoft.com/office/drawing/2014/main" id="{0613676F-C3BD-0362-253E-4356DFE2A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005474" y="3642391"/>
              <a:ext cx="236244" cy="300675"/>
            </a:xfrm>
            <a:prstGeom prst="rect">
              <a:avLst/>
            </a:prstGeom>
          </p:spPr>
        </p:pic>
        <p:pic>
          <p:nvPicPr>
            <p:cNvPr id="27" name="图形 26">
              <a:extLst>
                <a:ext uri="{FF2B5EF4-FFF2-40B4-BE49-F238E27FC236}">
                  <a16:creationId xmlns:a16="http://schemas.microsoft.com/office/drawing/2014/main" id="{A77E498E-6998-3A5E-39C6-D8BDE05B8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861359" y="3671761"/>
              <a:ext cx="1318346" cy="300675"/>
            </a:xfrm>
            <a:prstGeom prst="rect">
              <a:avLst/>
            </a:prstGeom>
          </p:spPr>
        </p:pic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6BF6420F-34A2-EAC5-B571-A17F94677B4E}"/>
                </a:ext>
              </a:extLst>
            </p:cNvPr>
            <p:cNvSpPr txBox="1"/>
            <p:nvPr/>
          </p:nvSpPr>
          <p:spPr>
            <a:xfrm>
              <a:off x="1014001" y="3620779"/>
              <a:ext cx="4712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Delete         in generators of 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M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 if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E1D0065-6053-DDE5-19F8-6CC3A5B3BDF4}"/>
              </a:ext>
            </a:extLst>
          </p:cNvPr>
          <p:cNvGrpSpPr/>
          <p:nvPr/>
        </p:nvGrpSpPr>
        <p:grpSpPr>
          <a:xfrm>
            <a:off x="1120476" y="4023038"/>
            <a:ext cx="6336586" cy="400110"/>
            <a:chOff x="1120476" y="4023038"/>
            <a:chExt cx="6336586" cy="400110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46D82A88-3529-85B0-A09C-C02851FCE3EC}"/>
                </a:ext>
              </a:extLst>
            </p:cNvPr>
            <p:cNvSpPr txBox="1"/>
            <p:nvPr/>
          </p:nvSpPr>
          <p:spPr>
            <a:xfrm>
              <a:off x="1120476" y="4023038"/>
              <a:ext cx="56612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Because this means            does not contribute to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pic>
          <p:nvPicPr>
            <p:cNvPr id="37" name="图形 36">
              <a:extLst>
                <a:ext uri="{FF2B5EF4-FFF2-40B4-BE49-F238E27FC236}">
                  <a16:creationId xmlns:a16="http://schemas.microsoft.com/office/drawing/2014/main" id="{0825D73B-EA6E-C8B8-A64D-5FCC6CBC6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452414" y="4060420"/>
              <a:ext cx="642707" cy="321354"/>
            </a:xfrm>
            <a:prstGeom prst="rect">
              <a:avLst/>
            </a:prstGeom>
          </p:spPr>
        </p:pic>
        <p:pic>
          <p:nvPicPr>
            <p:cNvPr id="41" name="图形 40">
              <a:extLst>
                <a:ext uri="{FF2B5EF4-FFF2-40B4-BE49-F238E27FC236}">
                  <a16:creationId xmlns:a16="http://schemas.microsoft.com/office/drawing/2014/main" id="{B27AD73C-68A6-3225-246D-5A54F9426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81698" y="4064406"/>
              <a:ext cx="675364" cy="305003"/>
            </a:xfrm>
            <a:prstGeom prst="rect">
              <a:avLst/>
            </a:prstGeom>
          </p:spPr>
        </p:pic>
      </p:grpSp>
      <p:sp>
        <p:nvSpPr>
          <p:cNvPr id="44" name="文本框 43">
            <a:extLst>
              <a:ext uri="{FF2B5EF4-FFF2-40B4-BE49-F238E27FC236}">
                <a16:creationId xmlns:a16="http://schemas.microsoft.com/office/drawing/2014/main" id="{A20F5E74-990E-C111-7EF8-CB45012E00EF}"/>
              </a:ext>
            </a:extLst>
          </p:cNvPr>
          <p:cNvSpPr txBox="1"/>
          <p:nvPr/>
        </p:nvSpPr>
        <p:spPr>
          <a:xfrm>
            <a:off x="389454" y="4636808"/>
            <a:ext cx="99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/>
                <a:ea typeface="华文细黑"/>
              </a:rPr>
              <a:t>Step 2: Scanning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C4F31DA8-2332-24C7-2C01-4B6E5B5ADDFC}"/>
              </a:ext>
            </a:extLst>
          </p:cNvPr>
          <p:cNvGrpSpPr/>
          <p:nvPr/>
        </p:nvGrpSpPr>
        <p:grpSpPr>
          <a:xfrm>
            <a:off x="924722" y="5206521"/>
            <a:ext cx="10002572" cy="400110"/>
            <a:chOff x="873198" y="5050523"/>
            <a:chExt cx="10002572" cy="400110"/>
          </a:xfrm>
        </p:grpSpPr>
        <p:pic>
          <p:nvPicPr>
            <p:cNvPr id="48" name="图形 47">
              <a:extLst>
                <a:ext uri="{FF2B5EF4-FFF2-40B4-BE49-F238E27FC236}">
                  <a16:creationId xmlns:a16="http://schemas.microsoft.com/office/drawing/2014/main" id="{96BD390C-A894-4B02-DDD9-0858A5733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685145" y="5124240"/>
              <a:ext cx="2190625" cy="300674"/>
            </a:xfrm>
            <a:prstGeom prst="rect">
              <a:avLst/>
            </a:prstGeom>
          </p:spPr>
        </p:pic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2BA60BDF-41C5-0DB3-BAB0-B6F32FA59D2B}"/>
                </a:ext>
              </a:extLst>
            </p:cNvPr>
            <p:cNvSpPr txBox="1"/>
            <p:nvPr/>
          </p:nvSpPr>
          <p:spPr>
            <a:xfrm>
              <a:off x="873198" y="5050523"/>
              <a:ext cx="99510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After step 1, sort the remaining generators from complex to simple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B4AABE92-0948-4B8A-5E90-9C4DD2067917}"/>
              </a:ext>
            </a:extLst>
          </p:cNvPr>
          <p:cNvGrpSpPr/>
          <p:nvPr/>
        </p:nvGrpSpPr>
        <p:grpSpPr>
          <a:xfrm>
            <a:off x="924722" y="5664998"/>
            <a:ext cx="10223176" cy="707886"/>
            <a:chOff x="924722" y="5664998"/>
            <a:chExt cx="10223176" cy="707886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06E4833C-7392-D11A-F942-6A01F86F3DA2}"/>
                </a:ext>
              </a:extLst>
            </p:cNvPr>
            <p:cNvSpPr txBox="1"/>
            <p:nvPr/>
          </p:nvSpPr>
          <p:spPr>
            <a:xfrm>
              <a:off x="924722" y="5664998"/>
              <a:ext cx="10223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华文细黑"/>
                  <a:cs typeface="+mn-cs"/>
                </a:rPr>
                <a:t>Scanning </a:t>
              </a:r>
              <a:r>
                <a:rPr lang="en-US" altLang="zh-CN" sz="2000" i="1" kern="0" dirty="0" err="1">
                  <a:solidFill>
                    <a:srgbClr val="FFFFFF"/>
                  </a:solidFill>
                  <a:latin typeface="Palatino Linotype"/>
                  <a:ea typeface="华文细黑"/>
                </a:rPr>
                <a:t>i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 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from 1 to </a:t>
              </a:r>
              <a:r>
                <a:rPr lang="en-US" altLang="zh-CN" sz="2000" i="1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n, </a:t>
              </a:r>
              <a:r>
                <a:rPr lang="en-US" altLang="zh-CN" sz="2000" kern="0" dirty="0">
                  <a:solidFill>
                    <a:srgbClr val="FFFFFF"/>
                  </a:solidFill>
                  <a:latin typeface="Palatino Linotype"/>
                  <a:ea typeface="华文细黑"/>
                </a:rPr>
                <a:t>if deleting        does not change the GB of maximal cut module, then delete it.  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endParaRPr>
            </a:p>
          </p:txBody>
        </p:sp>
        <p:pic>
          <p:nvPicPr>
            <p:cNvPr id="52" name="图形 51">
              <a:extLst>
                <a:ext uri="{FF2B5EF4-FFF2-40B4-BE49-F238E27FC236}">
                  <a16:creationId xmlns:a16="http://schemas.microsoft.com/office/drawing/2014/main" id="{A12C7E9A-B9F9-C5CE-138C-62CC16FAD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4865024" y="5693394"/>
              <a:ext cx="271475" cy="316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8842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69C532EF-80CF-03E5-CE5A-1102E3B72AF6}"/>
              </a:ext>
            </a:extLst>
          </p:cNvPr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Example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BCCFDC-1EE1-F2E0-C930-A66DE397F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563" y="759336"/>
            <a:ext cx="3301122" cy="228893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E420445-52EF-2889-B135-B5FCF84E0C40}"/>
              </a:ext>
            </a:extLst>
          </p:cNvPr>
          <p:cNvSpPr txBox="1"/>
          <p:nvPr/>
        </p:nvSpPr>
        <p:spPr>
          <a:xfrm>
            <a:off x="896944" y="1694000"/>
            <a:ext cx="99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/>
                <a:ea typeface="华文细黑"/>
              </a:rPr>
              <a:t>Top sector of a pentagon-box diagram 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39CC638-336B-68DF-2996-8A8B70D53EAF}"/>
              </a:ext>
            </a:extLst>
          </p:cNvPr>
          <p:cNvSpPr txBox="1"/>
          <p:nvPr/>
        </p:nvSpPr>
        <p:spPr>
          <a:xfrm>
            <a:off x="896944" y="3809733"/>
            <a:ext cx="9951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FFFFFF"/>
                </a:solidFill>
                <a:latin typeface="Palatino Linotype"/>
                <a:ea typeface="华文细黑"/>
              </a:rPr>
              <a:t>Before simplification:   (# generators) = 374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000" kern="0" dirty="0">
              <a:solidFill>
                <a:srgbClr val="FFFFFF"/>
              </a:solidFill>
              <a:latin typeface="Palatino Linotype"/>
              <a:ea typeface="华文细黑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After simplification:     (# generators) = 14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FBBF6BF-C4D3-B9D5-2E92-DDF13CC5C4B9}"/>
              </a:ext>
            </a:extLst>
          </p:cNvPr>
          <p:cNvSpPr txBox="1"/>
          <p:nvPr/>
        </p:nvSpPr>
        <p:spPr>
          <a:xfrm>
            <a:off x="6772451" y="5079492"/>
            <a:ext cx="99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kern="0" dirty="0">
                <a:solidFill>
                  <a:srgbClr val="00FF00"/>
                </a:solidFill>
                <a:latin typeface="Palatino Linotype"/>
                <a:ea typeface="华文细黑"/>
              </a:rPr>
              <a:t>~ 25 times shortened</a:t>
            </a:r>
            <a:endParaRPr kumimoji="0" lang="en-US" altLang="zh-CN" sz="2000" b="0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620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odingPPT-1-4">
            <a:extLst>
              <a:ext uri="{FF2B5EF4-FFF2-40B4-BE49-F238E27FC236}">
                <a16:creationId xmlns:a16="http://schemas.microsoft.com/office/drawing/2014/main" id="{69C532EF-80CF-03E5-CE5A-1102E3B72AF6}"/>
              </a:ext>
            </a:extLst>
          </p:cNvPr>
          <p:cNvSpPr txBox="1"/>
          <p:nvPr/>
        </p:nvSpPr>
        <p:spPr>
          <a:xfrm>
            <a:off x="147130" y="72826"/>
            <a:ext cx="984345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 panose="02010600040101010101" pitchFamily="2" charset="-122"/>
                <a:cs typeface="+mn-cs"/>
              </a:rPr>
              <a:t>More general cases</a:t>
            </a:r>
          </a:p>
        </p:txBody>
      </p:sp>
      <p:pic>
        <p:nvPicPr>
          <p:cNvPr id="6" name="图形 5">
            <a:extLst>
              <a:ext uri="{FF2B5EF4-FFF2-40B4-BE49-F238E27FC236}">
                <a16:creationId xmlns:a16="http://schemas.microsoft.com/office/drawing/2014/main" id="{2A7E0EDB-2595-EF78-40C1-5C383BCDD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48547" y="1154352"/>
            <a:ext cx="6851095" cy="838492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B3EF3E2-D20E-1520-7AFB-6B15A505652C}"/>
              </a:ext>
            </a:extLst>
          </p:cNvPr>
          <p:cNvSpPr txBox="1"/>
          <p:nvPr/>
        </p:nvSpPr>
        <p:spPr>
          <a:xfrm>
            <a:off x="709290" y="3028890"/>
            <a:ext cx="8719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Consider IBP relations with generic integrals in a sector </a:t>
            </a:r>
            <a:r>
              <a:rPr kumimoji="0" lang="en-US" altLang="zh-CN" sz="20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 </a:t>
            </a: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such that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B3D9B2-CC47-A2F3-62E2-264106D64735}"/>
              </a:ext>
            </a:extLst>
          </p:cNvPr>
          <p:cNvSpPr txBox="1"/>
          <p:nvPr/>
        </p:nvSpPr>
        <p:spPr>
          <a:xfrm>
            <a:off x="709290" y="3840562"/>
            <a:ext cx="9166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modification </a:t>
            </a:r>
          </a:p>
        </p:txBody>
      </p:sp>
      <p:pic>
        <p:nvPicPr>
          <p:cNvPr id="14" name="图形 13">
            <a:extLst>
              <a:ext uri="{FF2B5EF4-FFF2-40B4-BE49-F238E27FC236}">
                <a16:creationId xmlns:a16="http://schemas.microsoft.com/office/drawing/2014/main" id="{4BFEA72E-C5F9-F398-D36B-D183E75243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59930" y="4652234"/>
            <a:ext cx="2070284" cy="750762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00F8FD2A-7977-9D0E-4168-11660A0422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79981" y="2947655"/>
            <a:ext cx="1718716" cy="597028"/>
          </a:xfrm>
          <a:prstGeom prst="rect">
            <a:avLst/>
          </a:prstGeom>
        </p:spPr>
      </p:pic>
      <p:pic>
        <p:nvPicPr>
          <p:cNvPr id="15" name="图形 14">
            <a:extLst>
              <a:ext uri="{FF2B5EF4-FFF2-40B4-BE49-F238E27FC236}">
                <a16:creationId xmlns:a16="http://schemas.microsoft.com/office/drawing/2014/main" id="{8D91CB6D-8D57-6D79-9D93-D18B5603D4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58576" y="4553330"/>
            <a:ext cx="1544846" cy="849666"/>
          </a:xfrm>
          <a:prstGeom prst="rect">
            <a:avLst/>
          </a:prstGeom>
        </p:spPr>
      </p:pic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7FDA8B1-054E-0594-BBB6-804A9F5ABAAA}"/>
              </a:ext>
            </a:extLst>
          </p:cNvPr>
          <p:cNvCxnSpPr/>
          <p:nvPr/>
        </p:nvCxnSpPr>
        <p:spPr>
          <a:xfrm>
            <a:off x="4182894" y="4961106"/>
            <a:ext cx="797668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形 25">
            <a:extLst>
              <a:ext uri="{FF2B5EF4-FFF2-40B4-BE49-F238E27FC236}">
                <a16:creationId xmlns:a16="http://schemas.microsoft.com/office/drawing/2014/main" id="{C6E8CD7F-F95E-A19F-9377-363C722AA0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188259" y="4590457"/>
            <a:ext cx="2135448" cy="677594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ADCA6BC6-B927-015F-1A67-3189DCAAA61C}"/>
              </a:ext>
            </a:extLst>
          </p:cNvPr>
          <p:cNvSpPr txBox="1"/>
          <p:nvPr/>
        </p:nvSpPr>
        <p:spPr>
          <a:xfrm>
            <a:off x="7232607" y="4719471"/>
            <a:ext cx="1016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where </a:t>
            </a:r>
          </a:p>
        </p:txBody>
      </p:sp>
    </p:spTree>
    <p:extLst>
      <p:ext uri="{BB962C8B-B14F-4D97-AF65-F5344CB8AC3E}">
        <p14:creationId xmlns:p14="http://schemas.microsoft.com/office/powerpoint/2010/main" val="805326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aodingPPT-1-4">
            <a:extLst>
              <a:ext uri="{FF2B5EF4-FFF2-40B4-BE49-F238E27FC236}">
                <a16:creationId xmlns:a16="http://schemas.microsoft.com/office/drawing/2014/main" id="{B517A0D9-C063-CEC0-7130-CEEBAB0067C0}"/>
              </a:ext>
            </a:extLst>
          </p:cNvPr>
          <p:cNvSpPr txBox="1"/>
          <p:nvPr/>
        </p:nvSpPr>
        <p:spPr>
          <a:xfrm>
            <a:off x="-79094" y="446902"/>
            <a:ext cx="12350187" cy="57450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5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rPr>
              <a:t>Summary</a:t>
            </a:r>
            <a:endParaRPr kumimoji="0" lang="zh-CN" altLang="en-US" sz="45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宋体"/>
              <a:ea typeface="宋体"/>
              <a:cs typeface="+mn-cs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1A37AF5B-2D75-13F4-1C8B-F59811CE6A9E}"/>
              </a:ext>
            </a:extLst>
          </p:cNvPr>
          <p:cNvSpPr txBox="1">
            <a:spLocks/>
          </p:cNvSpPr>
          <p:nvPr/>
        </p:nvSpPr>
        <p:spPr>
          <a:xfrm>
            <a:off x="229507" y="1021402"/>
            <a:ext cx="11564818" cy="565001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zh-CN" sz="2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The </a:t>
            </a:r>
            <a:r>
              <a:rPr lang="en-US" altLang="zh-CN" sz="22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integration-by-parts (IBP) reduction </a:t>
            </a:r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is one of the bottle-neck steps in the evaluation of </a:t>
            </a:r>
            <a:r>
              <a:rPr lang="en-US" altLang="zh-CN" sz="22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Feynman integrals</a:t>
            </a:r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.</a:t>
            </a:r>
            <a:r>
              <a:rPr lang="en-US" altLang="zh-CN" sz="22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 </a:t>
            </a:r>
          </a:p>
          <a:p>
            <a:endParaRPr lang="en-US" altLang="zh-CN" sz="2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200" dirty="0" err="1">
                <a:solidFill>
                  <a:srgbClr val="00FF00"/>
                </a:solidFill>
                <a:latin typeface="+mn-lt"/>
                <a:ea typeface="黑体" panose="02010609060101010101" pitchFamily="49" charset="-122"/>
              </a:rPr>
              <a:t>NeatIBP</a:t>
            </a:r>
            <a:r>
              <a:rPr lang="en-US" altLang="zh-CN" sz="2200" dirty="0">
                <a:solidFill>
                  <a:srgbClr val="00FF00"/>
                </a:solidFill>
                <a:latin typeface="+mn-lt"/>
                <a:ea typeface="黑体" panose="02010609060101010101" pitchFamily="49" charset="-122"/>
              </a:rPr>
              <a:t> </a:t>
            </a:r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is a automated program generating small-size IBP system. It helps to reduce the computation cost of IBP reduction.</a:t>
            </a:r>
          </a:p>
          <a:p>
            <a:endParaRPr lang="en-US" altLang="zh-CN" sz="2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We have introduced some new features of </a:t>
            </a:r>
            <a:r>
              <a:rPr lang="en-US" altLang="zh-CN" sz="2200" dirty="0" err="1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NeatIBP</a:t>
            </a:r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till its latest version. They include:</a:t>
            </a:r>
          </a:p>
          <a:p>
            <a:endParaRPr lang="en-US" altLang="zh-CN" sz="2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1.  The </a:t>
            </a:r>
            <a:r>
              <a:rPr lang="en-US" altLang="zh-CN" sz="22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spanning cuts</a:t>
            </a:r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method</a:t>
            </a:r>
            <a:r>
              <a:rPr lang="zh-CN" altLang="en-US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：</a:t>
            </a:r>
            <a:endParaRPr lang="en-US" altLang="zh-CN" sz="2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	Splitting the hard problem into simpler pieces.</a:t>
            </a:r>
          </a:p>
          <a:p>
            <a:endParaRPr lang="en-US" altLang="zh-CN" sz="2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2.  The </a:t>
            </a:r>
            <a:r>
              <a:rPr lang="en-US" altLang="zh-CN" sz="22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Kira</a:t>
            </a:r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interface:</a:t>
            </a: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	Providing automated IBP solver.</a:t>
            </a:r>
          </a:p>
          <a:p>
            <a:endParaRPr lang="en-US" altLang="zh-CN" sz="2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3.  Simplification of syzygy generators using </a:t>
            </a:r>
            <a:r>
              <a:rPr lang="en-US" altLang="zh-CN" sz="2200" dirty="0">
                <a:solidFill>
                  <a:srgbClr val="66FFFF"/>
                </a:solidFill>
                <a:latin typeface="+mn-lt"/>
                <a:ea typeface="黑体" panose="02010609060101010101" pitchFamily="49" charset="-122"/>
              </a:rPr>
              <a:t>maximal cut</a:t>
            </a:r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 method:</a:t>
            </a: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	Making the seeding process computational cheaper.</a:t>
            </a:r>
          </a:p>
          <a:p>
            <a:endParaRPr lang="en-US" altLang="zh-CN" sz="2200" dirty="0">
              <a:solidFill>
                <a:schemeClr val="bg1"/>
              </a:solidFill>
              <a:latin typeface="+mn-lt"/>
              <a:ea typeface="黑体" panose="02010609060101010101" pitchFamily="49" charset="-122"/>
            </a:endParaRPr>
          </a:p>
          <a:p>
            <a:r>
              <a:rPr lang="en-US" altLang="zh-CN" sz="2200" dirty="0">
                <a:solidFill>
                  <a:schemeClr val="bg1"/>
                </a:solidFill>
                <a:latin typeface="+mn-lt"/>
                <a:ea typeface="黑体" panose="02010609060101010101" pitchFamily="49" charset="-122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89635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CD5F2643-F1AE-3975-7447-5D80E9B0B359}"/>
              </a:ext>
            </a:extLst>
          </p:cNvPr>
          <p:cNvSpPr/>
          <p:nvPr/>
        </p:nvSpPr>
        <p:spPr>
          <a:xfrm>
            <a:off x="2990490" y="960803"/>
            <a:ext cx="2467993" cy="514905"/>
          </a:xfrm>
          <a:prstGeom prst="roundRect">
            <a:avLst/>
          </a:prstGeom>
          <a:noFill/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diagrams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28864A0-1605-6C40-9489-5F3664BC784A}"/>
              </a:ext>
            </a:extLst>
          </p:cNvPr>
          <p:cNvSpPr/>
          <p:nvPr/>
        </p:nvSpPr>
        <p:spPr>
          <a:xfrm>
            <a:off x="2990490" y="2515876"/>
            <a:ext cx="2467993" cy="514905"/>
          </a:xfrm>
          <a:prstGeom prst="roundRect">
            <a:avLst/>
          </a:prstGeom>
          <a:noFill/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integrals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4EE4252E-ABBA-F8FD-D252-D81730DEE5D5}"/>
              </a:ext>
            </a:extLst>
          </p:cNvPr>
          <p:cNvSpPr/>
          <p:nvPr/>
        </p:nvSpPr>
        <p:spPr>
          <a:xfrm>
            <a:off x="4144587" y="1546046"/>
            <a:ext cx="159797" cy="926122"/>
          </a:xfrm>
          <a:prstGeom prst="downArrow">
            <a:avLst/>
          </a:prstGeom>
          <a:solidFill>
            <a:srgbClr val="66FFFF"/>
          </a:solidFill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0CEB1C91-3E89-5899-FF2A-6A6F33C9B7B1}"/>
              </a:ext>
            </a:extLst>
          </p:cNvPr>
          <p:cNvSpPr/>
          <p:nvPr/>
        </p:nvSpPr>
        <p:spPr>
          <a:xfrm>
            <a:off x="3070388" y="5849305"/>
            <a:ext cx="2467993" cy="514905"/>
          </a:xfrm>
          <a:prstGeom prst="roundRect">
            <a:avLst/>
          </a:prstGeom>
          <a:noFill/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Master Integrals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AF1D3F28-1376-5DC7-D1D0-52BB1FAE1081}"/>
              </a:ext>
            </a:extLst>
          </p:cNvPr>
          <p:cNvSpPr/>
          <p:nvPr/>
        </p:nvSpPr>
        <p:spPr>
          <a:xfrm>
            <a:off x="3070388" y="4167841"/>
            <a:ext cx="2467993" cy="514905"/>
          </a:xfrm>
          <a:prstGeom prst="roundRect">
            <a:avLst/>
          </a:prstGeom>
          <a:noFill/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Scalar integrals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4" name="箭头: 下 33">
            <a:extLst>
              <a:ext uri="{FF2B5EF4-FFF2-40B4-BE49-F238E27FC236}">
                <a16:creationId xmlns:a16="http://schemas.microsoft.com/office/drawing/2014/main" id="{2E36FB6E-388C-625D-FC80-8AF31330A94D}"/>
              </a:ext>
            </a:extLst>
          </p:cNvPr>
          <p:cNvSpPr/>
          <p:nvPr/>
        </p:nvSpPr>
        <p:spPr>
          <a:xfrm>
            <a:off x="4144587" y="3132003"/>
            <a:ext cx="159797" cy="913756"/>
          </a:xfrm>
          <a:prstGeom prst="downArrow">
            <a:avLst/>
          </a:prstGeom>
          <a:solidFill>
            <a:srgbClr val="66FFFF"/>
          </a:solidFill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35" name="箭头: 下 34">
            <a:extLst>
              <a:ext uri="{FF2B5EF4-FFF2-40B4-BE49-F238E27FC236}">
                <a16:creationId xmlns:a16="http://schemas.microsoft.com/office/drawing/2014/main" id="{EDC9C8D0-B51F-9BA5-984E-3568F05B9A22}"/>
              </a:ext>
            </a:extLst>
          </p:cNvPr>
          <p:cNvSpPr/>
          <p:nvPr/>
        </p:nvSpPr>
        <p:spPr>
          <a:xfrm>
            <a:off x="4144587" y="4786981"/>
            <a:ext cx="159797" cy="935933"/>
          </a:xfrm>
          <a:prstGeom prst="downArrow">
            <a:avLst/>
          </a:prstGeom>
          <a:solidFill>
            <a:srgbClr val="FFFF00"/>
          </a:solidFill>
          <a:ln w="19050" cap="flat" cmpd="sng" algn="ctr">
            <a:solidFill>
              <a:srgbClr val="FFFF0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D5EC408-489B-1131-C035-42FA9DB01641}"/>
              </a:ext>
            </a:extLst>
          </p:cNvPr>
          <p:cNvSpPr txBox="1"/>
          <p:nvPr/>
        </p:nvSpPr>
        <p:spPr>
          <a:xfrm>
            <a:off x="190116" y="205949"/>
            <a:ext cx="4644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Feynman integral reduction</a:t>
            </a:r>
          </a:p>
          <a:p>
            <a:endParaRPr lang="en-US" altLang="zh-CN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0D112DB-D0AB-6F3B-F090-8265BC2611FE}"/>
              </a:ext>
            </a:extLst>
          </p:cNvPr>
          <p:cNvGrpSpPr/>
          <p:nvPr/>
        </p:nvGrpSpPr>
        <p:grpSpPr>
          <a:xfrm>
            <a:off x="6097676" y="763050"/>
            <a:ext cx="2348876" cy="995264"/>
            <a:chOff x="9209176" y="1067850"/>
            <a:chExt cx="2348876" cy="995264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4415793-5476-D2A4-F422-FF008E3234FC}"/>
                </a:ext>
              </a:extLst>
            </p:cNvPr>
            <p:cNvSpPr/>
            <p:nvPr/>
          </p:nvSpPr>
          <p:spPr>
            <a:xfrm>
              <a:off x="9679693" y="1311471"/>
              <a:ext cx="470516" cy="514905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8987D24F-EA6D-EA66-1D25-DBF58F9C60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09176" y="1071774"/>
              <a:ext cx="470516" cy="239697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AB6301F5-2F40-DD29-72D5-8E243932A3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09176" y="1823417"/>
              <a:ext cx="470516" cy="239697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</p:cxn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2BF60B16-3F68-B633-9E6B-1556B33B5C94}"/>
                </a:ext>
              </a:extLst>
            </p:cNvPr>
            <p:cNvSpPr/>
            <p:nvPr/>
          </p:nvSpPr>
          <p:spPr>
            <a:xfrm>
              <a:off x="10160444" y="1311471"/>
              <a:ext cx="470516" cy="514905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90E51FB-0EA8-0512-2405-B87F616CC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63543" y="1067850"/>
              <a:ext cx="470516" cy="239697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287E1269-D448-62E6-8737-58AAF96406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87536" y="1819493"/>
              <a:ext cx="470516" cy="239697"/>
            </a:xfrm>
            <a:prstGeom prst="lin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/>
          </p:spPr>
        </p:cxn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E2188573-8B42-F00A-35FB-2A1B94C0FE11}"/>
                </a:ext>
              </a:extLst>
            </p:cNvPr>
            <p:cNvSpPr/>
            <p:nvPr/>
          </p:nvSpPr>
          <p:spPr>
            <a:xfrm>
              <a:off x="10617020" y="1307548"/>
              <a:ext cx="470516" cy="525066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pic>
        <p:nvPicPr>
          <p:cNvPr id="8" name="图形 7">
            <a:extLst>
              <a:ext uri="{FF2B5EF4-FFF2-40B4-BE49-F238E27FC236}">
                <a16:creationId xmlns:a16="http://schemas.microsoft.com/office/drawing/2014/main" id="{33C97AA5-E3D6-FE96-A64A-686278349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6539" y="4106858"/>
            <a:ext cx="3275325" cy="636869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67F066BB-8904-F729-33A8-36B5E391DA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59549" y="2507810"/>
            <a:ext cx="2913551" cy="60832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E128A055-9635-1BB3-7533-29D2325357D5}"/>
              </a:ext>
            </a:extLst>
          </p:cNvPr>
          <p:cNvSpPr txBox="1"/>
          <p:nvPr/>
        </p:nvSpPr>
        <p:spPr>
          <a:xfrm>
            <a:off x="22388" y="334529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Tensor reduction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46D72BE-19E0-52BE-38EC-C7C003A3A153}"/>
              </a:ext>
            </a:extLst>
          </p:cNvPr>
          <p:cNvSpPr txBox="1"/>
          <p:nvPr/>
        </p:nvSpPr>
        <p:spPr>
          <a:xfrm>
            <a:off x="-799182" y="50129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Integration-by-parts (IBP) reduction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96605C7-DDE7-5D69-9764-F76536A14B7A}"/>
              </a:ext>
            </a:extLst>
          </p:cNvPr>
          <p:cNvSpPr txBox="1"/>
          <p:nvPr/>
        </p:nvSpPr>
        <p:spPr>
          <a:xfrm>
            <a:off x="22388" y="174426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Feynman rules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58795CA9-6A61-B164-6F4F-13357828562C}"/>
              </a:ext>
            </a:extLst>
          </p:cNvPr>
          <p:cNvSpPr/>
          <p:nvPr/>
        </p:nvSpPr>
        <p:spPr>
          <a:xfrm rot="16200000">
            <a:off x="7414493" y="4331978"/>
            <a:ext cx="239664" cy="3549551"/>
          </a:xfrm>
          <a:prstGeom prst="downArrow">
            <a:avLst/>
          </a:prstGeom>
          <a:solidFill>
            <a:srgbClr val="66FFFF"/>
          </a:solidFill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D7531C7-D768-A833-E74A-AA32AC1778BA}"/>
              </a:ext>
            </a:extLst>
          </p:cNvPr>
          <p:cNvSpPr txBox="1"/>
          <p:nvPr/>
        </p:nvSpPr>
        <p:spPr>
          <a:xfrm>
            <a:off x="5458483" y="5337513"/>
            <a:ext cx="42261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zh-CN" kern="0" dirty="0">
                <a:solidFill>
                  <a:srgbClr val="FFFFFF"/>
                </a:solidFill>
                <a:latin typeface="Palatino Linotype"/>
                <a:ea typeface="宋体"/>
              </a:rPr>
              <a:t>Analytic evaluation methods includin</a:t>
            </a:r>
            <a:r>
              <a:rPr lang="en-US" altLang="zh-CN" kern="0" dirty="0">
                <a:solidFill>
                  <a:srgbClr val="FFFFFF"/>
                </a:solidFill>
                <a:ea typeface="宋体"/>
              </a:rPr>
              <a:t>g </a:t>
            </a:r>
            <a:r>
              <a:rPr lang="en-US" altLang="zh-CN" kern="0" dirty="0" err="1">
                <a:solidFill>
                  <a:srgbClr val="FFFFFF"/>
                </a:solidFill>
                <a:ea typeface="宋体"/>
              </a:rPr>
              <a:t>d</a:t>
            </a:r>
            <a:r>
              <a:rPr lang="en-US" altLang="zh-CN" kern="0" dirty="0" err="1">
                <a:solidFill>
                  <a:srgbClr val="FFFFFF"/>
                </a:solidFill>
                <a:latin typeface="Palatino Linotype"/>
                <a:ea typeface="宋体"/>
              </a:rPr>
              <a:t>fferential</a:t>
            </a:r>
            <a:r>
              <a:rPr lang="en-US" altLang="zh-CN" kern="0" dirty="0">
                <a:solidFill>
                  <a:srgbClr val="FFFFFF"/>
                </a:solidFill>
                <a:latin typeface="Palatino Linotype"/>
                <a:ea typeface="宋体"/>
              </a:rPr>
              <a:t> equations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ED4DB15-1480-B115-1943-57891AAF9777}"/>
              </a:ext>
            </a:extLst>
          </p:cNvPr>
          <p:cNvSpPr txBox="1"/>
          <p:nvPr/>
        </p:nvSpPr>
        <p:spPr>
          <a:xfrm>
            <a:off x="1586475" y="6410198"/>
            <a:ext cx="6496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  <a:ea typeface="宋体"/>
              </a:rPr>
              <a:t>A linear independent basis of the scalar integrals</a:t>
            </a:r>
            <a:endParaRPr lang="zh-CN" altLang="en-US" sz="1800" dirty="0">
              <a:solidFill>
                <a:schemeClr val="bg1"/>
              </a:solidFill>
              <a:ea typeface="宋体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03EE44B-87FE-5331-97E9-A87B6E0DD6AD}"/>
              </a:ext>
            </a:extLst>
          </p:cNvPr>
          <p:cNvSpPr/>
          <p:nvPr/>
        </p:nvSpPr>
        <p:spPr>
          <a:xfrm>
            <a:off x="9452376" y="5849302"/>
            <a:ext cx="2467993" cy="514905"/>
          </a:xfrm>
          <a:prstGeom prst="roundRect">
            <a:avLst/>
          </a:prstGeom>
          <a:noFill/>
          <a:ln w="19050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Analytic functions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4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>
            <a:extLst>
              <a:ext uri="{FF2B5EF4-FFF2-40B4-BE49-F238E27FC236}">
                <a16:creationId xmlns:a16="http://schemas.microsoft.com/office/drawing/2014/main" id="{FD5EC408-489B-1131-C035-42FA9DB01641}"/>
              </a:ext>
            </a:extLst>
          </p:cNvPr>
          <p:cNvSpPr txBox="1"/>
          <p:nvPr/>
        </p:nvSpPr>
        <p:spPr>
          <a:xfrm>
            <a:off x="190116" y="205949"/>
            <a:ext cx="11594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Computational bottle necks in integration-by-parts (IBP) reductions </a:t>
            </a:r>
          </a:p>
          <a:p>
            <a:endParaRPr lang="en-US" altLang="zh-CN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558416D-0FF0-52B3-81D4-8EA6C9CF8854}"/>
              </a:ext>
            </a:extLst>
          </p:cNvPr>
          <p:cNvGrpSpPr/>
          <p:nvPr/>
        </p:nvGrpSpPr>
        <p:grpSpPr>
          <a:xfrm>
            <a:off x="2903473" y="1778019"/>
            <a:ext cx="2294885" cy="1623584"/>
            <a:chOff x="9205963" y="598574"/>
            <a:chExt cx="2048412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801315FD-F03B-FF4B-5D32-3C1B9E7AC50A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739832AE-036E-53CC-636B-27934E853572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Linear system of IBP relations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9DF80E01-102C-66E5-BAAB-84F1B6C340DD}"/>
              </a:ext>
            </a:extLst>
          </p:cNvPr>
          <p:cNvSpPr/>
          <p:nvPr/>
        </p:nvSpPr>
        <p:spPr>
          <a:xfrm>
            <a:off x="5416870" y="2471360"/>
            <a:ext cx="3306716" cy="30683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FFA7A7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E00FB7-E713-314A-B0D5-83022F5CFC5D}"/>
              </a:ext>
            </a:extLst>
          </p:cNvPr>
          <p:cNvSpPr txBox="1"/>
          <p:nvPr/>
        </p:nvSpPr>
        <p:spPr>
          <a:xfrm>
            <a:off x="5987358" y="2040473"/>
            <a:ext cx="186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FFA7A7"/>
                </a:solidFill>
                <a:ea typeface="宋体"/>
              </a:rPr>
              <a:t>Linear solver</a:t>
            </a:r>
            <a:endParaRPr lang="zh-CN" altLang="en-US" sz="2200" b="1" dirty="0">
              <a:solidFill>
                <a:srgbClr val="FFA7A7"/>
              </a:solidFill>
              <a:ea typeface="宋体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CB886F2-0832-E886-6878-796BC2674E5D}"/>
              </a:ext>
            </a:extLst>
          </p:cNvPr>
          <p:cNvGrpSpPr/>
          <p:nvPr/>
        </p:nvGrpSpPr>
        <p:grpSpPr>
          <a:xfrm>
            <a:off x="8855344" y="1644807"/>
            <a:ext cx="2048413" cy="1971641"/>
            <a:chOff x="9807845" y="1148693"/>
            <a:chExt cx="2048413" cy="1971641"/>
          </a:xfrm>
        </p:grpSpPr>
        <p:sp>
          <p:nvSpPr>
            <p:cNvPr id="8" name="矩形: 剪去对角 7">
              <a:extLst>
                <a:ext uri="{FF2B5EF4-FFF2-40B4-BE49-F238E27FC236}">
                  <a16:creationId xmlns:a16="http://schemas.microsoft.com/office/drawing/2014/main" id="{3F90DA16-8748-A5D1-DC86-27D0FA429C23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9" name="矩形: 剪去对角 8">
              <a:extLst>
                <a:ext uri="{FF2B5EF4-FFF2-40B4-BE49-F238E27FC236}">
                  <a16:creationId xmlns:a16="http://schemas.microsoft.com/office/drawing/2014/main" id="{35F03FD8-F42E-6B62-8A5E-8F19385D33D3}"/>
                </a:ext>
              </a:extLst>
            </p:cNvPr>
            <p:cNvSpPr/>
            <p:nvPr/>
          </p:nvSpPr>
          <p:spPr>
            <a:xfrm flipH="1">
              <a:off x="9807845" y="227174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0" name="GaodingPPT-1-4">
              <a:extLst>
                <a:ext uri="{FF2B5EF4-FFF2-40B4-BE49-F238E27FC236}">
                  <a16:creationId xmlns:a16="http://schemas.microsoft.com/office/drawing/2014/main" id="{1C41180B-9671-90CF-48A5-9F15170F34FE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Master integrals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  <p:sp>
          <p:nvSpPr>
            <p:cNvPr id="11" name="GaodingPPT-1-4">
              <a:extLst>
                <a:ext uri="{FF2B5EF4-FFF2-40B4-BE49-F238E27FC236}">
                  <a16:creationId xmlns:a16="http://schemas.microsoft.com/office/drawing/2014/main" id="{BEFCEC8D-4B19-8A48-987E-4D2406AD7F3E}"/>
                </a:ext>
              </a:extLst>
            </p:cNvPr>
            <p:cNvSpPr txBox="1"/>
            <p:nvPr/>
          </p:nvSpPr>
          <p:spPr>
            <a:xfrm>
              <a:off x="9807845" y="243315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Coefficients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1B3558B-FE73-90C3-DC67-D0BA2CEAE612}"/>
              </a:ext>
            </a:extLst>
          </p:cNvPr>
          <p:cNvSpPr txBox="1"/>
          <p:nvPr/>
        </p:nvSpPr>
        <p:spPr>
          <a:xfrm>
            <a:off x="5485084" y="2846951"/>
            <a:ext cx="323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A7A7"/>
                </a:solidFill>
                <a:ea typeface="宋体"/>
              </a:rPr>
              <a:t>Computational expensive</a:t>
            </a:r>
            <a:endParaRPr lang="zh-CN" altLang="en-US" b="1" dirty="0">
              <a:solidFill>
                <a:srgbClr val="FFA7A7"/>
              </a:solidFill>
              <a:ea typeface="宋体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9474E37-AC48-50E8-2F62-1716A7BBFBE6}"/>
              </a:ext>
            </a:extLst>
          </p:cNvPr>
          <p:cNvSpPr txBox="1"/>
          <p:nvPr/>
        </p:nvSpPr>
        <p:spPr>
          <a:xfrm>
            <a:off x="328463" y="3805686"/>
            <a:ext cx="716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rgbClr val="FFFFFF"/>
                </a:solidFill>
                <a:ea typeface="宋体"/>
              </a:rPr>
              <a:t>Costing </a:t>
            </a:r>
            <a:r>
              <a:rPr lang="en-US" altLang="zh-CN" kern="0" dirty="0">
                <a:solidFill>
                  <a:srgbClr val="FFC000"/>
                </a:solidFill>
                <a:ea typeface="宋体"/>
              </a:rPr>
              <a:t>days/weeks </a:t>
            </a:r>
            <a:r>
              <a:rPr lang="en-US" altLang="zh-CN" kern="0" dirty="0">
                <a:solidFill>
                  <a:srgbClr val="FFFFFF"/>
                </a:solidFill>
                <a:ea typeface="宋体"/>
              </a:rPr>
              <a:t>on clusters for a cutting-edge problem</a:t>
            </a:r>
            <a:endParaRPr lang="zh-CN" altLang="en-US" kern="0" dirty="0">
              <a:solidFill>
                <a:srgbClr val="FFFFFF"/>
              </a:solidFill>
              <a:ea typeface="宋体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D1490E-68A7-8B4D-BBE4-2EB2A1547236}"/>
              </a:ext>
            </a:extLst>
          </p:cNvPr>
          <p:cNvSpPr txBox="1"/>
          <p:nvPr/>
        </p:nvSpPr>
        <p:spPr>
          <a:xfrm>
            <a:off x="215780" y="2106138"/>
            <a:ext cx="25559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000" kern="0" dirty="0">
                <a:solidFill>
                  <a:srgbClr val="FFC000"/>
                </a:solidFill>
                <a:ea typeface="宋体"/>
              </a:rPr>
              <a:t>Multivariate, large-sized matrix</a:t>
            </a:r>
          </a:p>
          <a:p>
            <a:pPr>
              <a:defRPr/>
            </a:pPr>
            <a:r>
              <a:rPr lang="en-US" altLang="zh-CN" sz="2000" kern="0" dirty="0">
                <a:solidFill>
                  <a:srgbClr val="FFC000"/>
                </a:solidFill>
                <a:ea typeface="宋体"/>
              </a:rPr>
              <a:t>( can be up to ~ 10^7)</a:t>
            </a:r>
            <a:endParaRPr lang="zh-CN" altLang="en-US" sz="2000" kern="0" dirty="0">
              <a:solidFill>
                <a:srgbClr val="FFC000"/>
              </a:solidFill>
              <a:ea typeface="宋体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D7ACBAF-17B0-8AFE-77C9-23FD4083F524}"/>
              </a:ext>
            </a:extLst>
          </p:cNvPr>
          <p:cNvSpPr txBox="1"/>
          <p:nvPr/>
        </p:nvSpPr>
        <p:spPr>
          <a:xfrm>
            <a:off x="328463" y="884374"/>
            <a:ext cx="10100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/>
              </a:rPr>
              <a:t>A traditional IBP reductio method such as </a:t>
            </a:r>
            <a:r>
              <a:rPr lang="en-US" altLang="zh-CN" dirty="0" err="1">
                <a:solidFill>
                  <a:srgbClr val="FFFFFF"/>
                </a:solidFill>
                <a:ea typeface="宋体"/>
              </a:rPr>
              <a:t>Laporta’s</a:t>
            </a:r>
            <a:r>
              <a:rPr lang="en-US" altLang="zh-CN" dirty="0">
                <a:solidFill>
                  <a:srgbClr val="FFFFFF"/>
                </a:solidFill>
                <a:ea typeface="宋体"/>
              </a:rPr>
              <a:t> algorithm   </a:t>
            </a:r>
            <a:r>
              <a:rPr lang="en-US" altLang="zh-CN" sz="1500" dirty="0">
                <a:solidFill>
                  <a:srgbClr val="66FFFF"/>
                </a:solidFill>
                <a:ea typeface="宋体"/>
              </a:rPr>
              <a:t>Int. J. Mod. Phys. A, 2000, 15: 5087-5159.</a:t>
            </a:r>
            <a:endParaRPr lang="zh-CN" altLang="en-US" sz="1500" dirty="0">
              <a:solidFill>
                <a:srgbClr val="66FFFF"/>
              </a:solidFill>
              <a:ea typeface="宋体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AB80C2-DB53-CBA6-7D9D-713856D129B5}"/>
              </a:ext>
            </a:extLst>
          </p:cNvPr>
          <p:cNvSpPr txBox="1"/>
          <p:nvPr/>
        </p:nvSpPr>
        <p:spPr>
          <a:xfrm>
            <a:off x="328463" y="1230449"/>
            <a:ext cx="5121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FFFF"/>
                </a:solidFill>
                <a:ea typeface="宋体"/>
              </a:rPr>
              <a:t>Computational bottle necks in frontier problems</a:t>
            </a:r>
            <a:endParaRPr lang="zh-CN" altLang="en-US" sz="1500" dirty="0">
              <a:solidFill>
                <a:srgbClr val="66FFFF"/>
              </a:solidFill>
              <a:ea typeface="宋体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E37EE1E-A61A-F66D-81C1-EAA3A7F6D5DC}"/>
              </a:ext>
            </a:extLst>
          </p:cNvPr>
          <p:cNvSpPr txBox="1"/>
          <p:nvPr/>
        </p:nvSpPr>
        <p:spPr>
          <a:xfrm>
            <a:off x="328463" y="4307933"/>
            <a:ext cx="7162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kern="0" dirty="0">
                <a:solidFill>
                  <a:srgbClr val="FFFFFF"/>
                </a:solidFill>
                <a:ea typeface="宋体"/>
              </a:rPr>
              <a:t>Costing </a:t>
            </a:r>
            <a:r>
              <a:rPr lang="en-US" altLang="zh-CN" kern="0" dirty="0">
                <a:solidFill>
                  <a:srgbClr val="FFC000"/>
                </a:solidFill>
                <a:ea typeface="宋体"/>
              </a:rPr>
              <a:t>hundreds of GB / several TB </a:t>
            </a:r>
            <a:r>
              <a:rPr lang="en-US" altLang="zh-CN" kern="0" dirty="0">
                <a:solidFill>
                  <a:schemeClr val="bg1"/>
                </a:solidFill>
                <a:ea typeface="宋体"/>
              </a:rPr>
              <a:t>RAM or more</a:t>
            </a:r>
            <a:endParaRPr lang="zh-CN" altLang="en-US" kern="0" dirty="0">
              <a:solidFill>
                <a:srgbClr val="FFFFFF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992414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文本框 42">
            <a:extLst>
              <a:ext uri="{FF2B5EF4-FFF2-40B4-BE49-F238E27FC236}">
                <a16:creationId xmlns:a16="http://schemas.microsoft.com/office/drawing/2014/main" id="{FD5EC408-489B-1131-C035-42FA9DB01641}"/>
              </a:ext>
            </a:extLst>
          </p:cNvPr>
          <p:cNvSpPr txBox="1"/>
          <p:nvPr/>
        </p:nvSpPr>
        <p:spPr>
          <a:xfrm>
            <a:off x="190116" y="205949"/>
            <a:ext cx="115944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Generating small-size IBP system using </a:t>
            </a:r>
            <a:r>
              <a:rPr lang="en-US" altLang="zh-CN" sz="2800" dirty="0" err="1">
                <a:solidFill>
                  <a:srgbClr val="00FF00"/>
                </a:solidFill>
                <a:latin typeface="Palatino Linotype" panose="02040502050505030304" pitchFamily="18" charset="0"/>
              </a:rPr>
              <a:t>NeatIBP</a:t>
            </a:r>
            <a:endParaRPr lang="en-US" altLang="zh-CN" sz="2800" dirty="0">
              <a:solidFill>
                <a:srgbClr val="00FF00"/>
              </a:solidFill>
              <a:latin typeface="Palatino Linotype" panose="02040502050505030304" pitchFamily="18" charset="0"/>
            </a:endParaRPr>
          </a:p>
          <a:p>
            <a:endParaRPr lang="en-US" altLang="zh-CN" sz="28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558416D-0FF0-52B3-81D4-8EA6C9CF8854}"/>
              </a:ext>
            </a:extLst>
          </p:cNvPr>
          <p:cNvGrpSpPr/>
          <p:nvPr/>
        </p:nvGrpSpPr>
        <p:grpSpPr>
          <a:xfrm>
            <a:off x="2903473" y="1778019"/>
            <a:ext cx="2294885" cy="1623584"/>
            <a:chOff x="9205963" y="598574"/>
            <a:chExt cx="2048412" cy="848590"/>
          </a:xfrm>
        </p:grpSpPr>
        <p:sp>
          <p:nvSpPr>
            <p:cNvPr id="3" name="矩形: 剪去对角 2">
              <a:extLst>
                <a:ext uri="{FF2B5EF4-FFF2-40B4-BE49-F238E27FC236}">
                  <a16:creationId xmlns:a16="http://schemas.microsoft.com/office/drawing/2014/main" id="{801315FD-F03B-FF4B-5D32-3C1B9E7AC50A}"/>
                </a:ext>
              </a:extLst>
            </p:cNvPr>
            <p:cNvSpPr/>
            <p:nvPr/>
          </p:nvSpPr>
          <p:spPr>
            <a:xfrm flipH="1">
              <a:off x="9205963" y="59857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4" name="GaodingPPT-1-4">
              <a:extLst>
                <a:ext uri="{FF2B5EF4-FFF2-40B4-BE49-F238E27FC236}">
                  <a16:creationId xmlns:a16="http://schemas.microsoft.com/office/drawing/2014/main" id="{739832AE-036E-53CC-636B-27934E853572}"/>
                </a:ext>
              </a:extLst>
            </p:cNvPr>
            <p:cNvSpPr txBox="1"/>
            <p:nvPr/>
          </p:nvSpPr>
          <p:spPr>
            <a:xfrm>
              <a:off x="9205963" y="75998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Linear system of IBP relations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5" name="箭头: 右 4">
            <a:extLst>
              <a:ext uri="{FF2B5EF4-FFF2-40B4-BE49-F238E27FC236}">
                <a16:creationId xmlns:a16="http://schemas.microsoft.com/office/drawing/2014/main" id="{9DF80E01-102C-66E5-BAAB-84F1B6C340DD}"/>
              </a:ext>
            </a:extLst>
          </p:cNvPr>
          <p:cNvSpPr/>
          <p:nvPr/>
        </p:nvSpPr>
        <p:spPr>
          <a:xfrm>
            <a:off x="5416870" y="2471360"/>
            <a:ext cx="3306716" cy="306836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66FFFF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DE00FB7-E713-314A-B0D5-83022F5CFC5D}"/>
              </a:ext>
            </a:extLst>
          </p:cNvPr>
          <p:cNvSpPr txBox="1"/>
          <p:nvPr/>
        </p:nvSpPr>
        <p:spPr>
          <a:xfrm>
            <a:off x="5987358" y="2040473"/>
            <a:ext cx="18694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>
                <a:solidFill>
                  <a:srgbClr val="66FFFF"/>
                </a:solidFill>
                <a:ea typeface="宋体"/>
              </a:rPr>
              <a:t>Linear solver</a:t>
            </a:r>
            <a:endParaRPr lang="zh-CN" altLang="en-US" sz="2200" b="1" dirty="0">
              <a:solidFill>
                <a:srgbClr val="66FFFF"/>
              </a:solidFill>
              <a:ea typeface="宋体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CB886F2-0832-E886-6878-796BC2674E5D}"/>
              </a:ext>
            </a:extLst>
          </p:cNvPr>
          <p:cNvGrpSpPr/>
          <p:nvPr/>
        </p:nvGrpSpPr>
        <p:grpSpPr>
          <a:xfrm>
            <a:off x="8855344" y="1644807"/>
            <a:ext cx="2048413" cy="1971641"/>
            <a:chOff x="9807845" y="1148693"/>
            <a:chExt cx="2048413" cy="1971641"/>
          </a:xfrm>
        </p:grpSpPr>
        <p:sp>
          <p:nvSpPr>
            <p:cNvPr id="8" name="矩形: 剪去对角 7">
              <a:extLst>
                <a:ext uri="{FF2B5EF4-FFF2-40B4-BE49-F238E27FC236}">
                  <a16:creationId xmlns:a16="http://schemas.microsoft.com/office/drawing/2014/main" id="{3F90DA16-8748-A5D1-DC86-27D0FA429C23}"/>
                </a:ext>
              </a:extLst>
            </p:cNvPr>
            <p:cNvSpPr/>
            <p:nvPr/>
          </p:nvSpPr>
          <p:spPr>
            <a:xfrm flipH="1">
              <a:off x="9807846" y="1148693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9" name="矩形: 剪去对角 8">
              <a:extLst>
                <a:ext uri="{FF2B5EF4-FFF2-40B4-BE49-F238E27FC236}">
                  <a16:creationId xmlns:a16="http://schemas.microsoft.com/office/drawing/2014/main" id="{35F03FD8-F42E-6B62-8A5E-8F19385D33D3}"/>
                </a:ext>
              </a:extLst>
            </p:cNvPr>
            <p:cNvSpPr/>
            <p:nvPr/>
          </p:nvSpPr>
          <p:spPr>
            <a:xfrm flipH="1">
              <a:off x="9807845" y="2271744"/>
              <a:ext cx="2048412" cy="848590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0" name="GaodingPPT-1-4">
              <a:extLst>
                <a:ext uri="{FF2B5EF4-FFF2-40B4-BE49-F238E27FC236}">
                  <a16:creationId xmlns:a16="http://schemas.microsoft.com/office/drawing/2014/main" id="{1C41180B-9671-90CF-48A5-9F15170F34FE}"/>
                </a:ext>
              </a:extLst>
            </p:cNvPr>
            <p:cNvSpPr txBox="1"/>
            <p:nvPr/>
          </p:nvSpPr>
          <p:spPr>
            <a:xfrm>
              <a:off x="9807846" y="1310102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Master integrals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  <p:sp>
          <p:nvSpPr>
            <p:cNvPr id="11" name="GaodingPPT-1-4">
              <a:extLst>
                <a:ext uri="{FF2B5EF4-FFF2-40B4-BE49-F238E27FC236}">
                  <a16:creationId xmlns:a16="http://schemas.microsoft.com/office/drawing/2014/main" id="{BEFCEC8D-4B19-8A48-987E-4D2406AD7F3E}"/>
                </a:ext>
              </a:extLst>
            </p:cNvPr>
            <p:cNvSpPr txBox="1"/>
            <p:nvPr/>
          </p:nvSpPr>
          <p:spPr>
            <a:xfrm>
              <a:off x="9807845" y="2433153"/>
              <a:ext cx="2048411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宋体"/>
                  <a:ea typeface="宋体"/>
                  <a:cs typeface="+mn-cs"/>
                </a:rPr>
                <a:t>Coefficients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/>
                <a:ea typeface="宋体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81B3558B-FE73-90C3-DC67-D0BA2CEAE612}"/>
              </a:ext>
            </a:extLst>
          </p:cNvPr>
          <p:cNvSpPr txBox="1"/>
          <p:nvPr/>
        </p:nvSpPr>
        <p:spPr>
          <a:xfrm>
            <a:off x="5374393" y="2849257"/>
            <a:ext cx="362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66FFFF"/>
                </a:solidFill>
                <a:ea typeface="宋体"/>
              </a:rPr>
              <a:t>Computational less expensive</a:t>
            </a:r>
            <a:endParaRPr lang="zh-CN" altLang="en-US" b="1" dirty="0">
              <a:solidFill>
                <a:srgbClr val="66FFFF"/>
              </a:solidFill>
              <a:ea typeface="宋体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3D1490E-68A7-8B4D-BBE4-2EB2A1547236}"/>
              </a:ext>
            </a:extLst>
          </p:cNvPr>
          <p:cNvSpPr txBox="1"/>
          <p:nvPr/>
        </p:nvSpPr>
        <p:spPr>
          <a:xfrm>
            <a:off x="136529" y="2020815"/>
            <a:ext cx="2687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1600" kern="0" dirty="0">
                <a:solidFill>
                  <a:srgbClr val="00FF00"/>
                </a:solidFill>
                <a:ea typeface="宋体"/>
              </a:rPr>
              <a:t>A much smaller IBP system with the number of equations fewer by several degree of magnitudes</a:t>
            </a:r>
            <a:endParaRPr lang="zh-CN" altLang="en-US" sz="1600" kern="0" dirty="0">
              <a:solidFill>
                <a:srgbClr val="00FF00"/>
              </a:solidFill>
              <a:ea typeface="宋体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67DEFB2-3CD8-14F4-870A-A6AA83DEE7EF}"/>
              </a:ext>
            </a:extLst>
          </p:cNvPr>
          <p:cNvGrpSpPr/>
          <p:nvPr/>
        </p:nvGrpSpPr>
        <p:grpSpPr>
          <a:xfrm>
            <a:off x="3008579" y="5184633"/>
            <a:ext cx="2204555" cy="763507"/>
            <a:chOff x="2824221" y="5373819"/>
            <a:chExt cx="2374136" cy="763507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CC6D4BC-17CD-342F-35D2-786E79B556A8}"/>
                </a:ext>
              </a:extLst>
            </p:cNvPr>
            <p:cNvSpPr txBox="1"/>
            <p:nvPr/>
          </p:nvSpPr>
          <p:spPr>
            <a:xfrm>
              <a:off x="3031652" y="5440102"/>
              <a:ext cx="2166705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500" dirty="0" err="1">
                  <a:solidFill>
                    <a:srgbClr val="00FF00"/>
                  </a:solidFill>
                  <a:latin typeface="Palatino Linotype" panose="02040502050505030304" pitchFamily="18" charset="0"/>
                </a:rPr>
                <a:t>NeatIBP</a:t>
              </a:r>
              <a:endParaRPr lang="en-US" altLang="zh-CN" sz="3500" dirty="0">
                <a:solidFill>
                  <a:srgbClr val="00FF00"/>
                </a:solidFill>
                <a:latin typeface="Palatino Linotype" panose="02040502050505030304" pitchFamily="18" charset="0"/>
              </a:endParaRPr>
            </a:p>
          </p:txBody>
        </p:sp>
        <p:sp>
          <p:nvSpPr>
            <p:cNvPr id="18" name="矩形: 剪去对角 17">
              <a:extLst>
                <a:ext uri="{FF2B5EF4-FFF2-40B4-BE49-F238E27FC236}">
                  <a16:creationId xmlns:a16="http://schemas.microsoft.com/office/drawing/2014/main" id="{9CBB26C7-378D-7E45-4670-B9C754A22F0E}"/>
                </a:ext>
              </a:extLst>
            </p:cNvPr>
            <p:cNvSpPr/>
            <p:nvPr/>
          </p:nvSpPr>
          <p:spPr>
            <a:xfrm flipH="1">
              <a:off x="2824221" y="5373819"/>
              <a:ext cx="2294885" cy="763507"/>
            </a:xfrm>
            <a:prstGeom prst="snip2DiagRect">
              <a:avLst>
                <a:gd name="adj1" fmla="val 20146"/>
                <a:gd name="adj2" fmla="val 18626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22" name="箭头: 右 21">
            <a:extLst>
              <a:ext uri="{FF2B5EF4-FFF2-40B4-BE49-F238E27FC236}">
                <a16:creationId xmlns:a16="http://schemas.microsoft.com/office/drawing/2014/main" id="{B28B16FB-5820-AA9D-F043-BC01409A3D74}"/>
              </a:ext>
            </a:extLst>
          </p:cNvPr>
          <p:cNvSpPr/>
          <p:nvPr/>
        </p:nvSpPr>
        <p:spPr>
          <a:xfrm rot="16200000">
            <a:off x="3448099" y="3779552"/>
            <a:ext cx="1299186" cy="917438"/>
          </a:xfrm>
          <a:prstGeom prst="rightArrow">
            <a:avLst>
              <a:gd name="adj1" fmla="val 47939"/>
              <a:gd name="adj2" fmla="val 51031"/>
            </a:avLst>
          </a:prstGeom>
          <a:noFill/>
          <a:ln w="9525" cap="flat" cmpd="sng" algn="ctr">
            <a:solidFill>
              <a:srgbClr val="00FF00"/>
            </a:solidFill>
            <a:prstDash val="solid"/>
          </a:ln>
          <a:effectLst>
            <a:softEdge rad="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81CFF7F-5BC2-85E4-34C8-B66C9BAD0F26}"/>
              </a:ext>
            </a:extLst>
          </p:cNvPr>
          <p:cNvSpPr txBox="1"/>
          <p:nvPr/>
        </p:nvSpPr>
        <p:spPr>
          <a:xfrm>
            <a:off x="4435044" y="4099561"/>
            <a:ext cx="3104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2400" kern="0" dirty="0">
                <a:solidFill>
                  <a:srgbClr val="00FF00"/>
                </a:solidFill>
                <a:ea typeface="宋体"/>
              </a:rPr>
              <a:t>The syzygy method</a:t>
            </a:r>
            <a:endParaRPr lang="zh-CN" altLang="en-US" sz="2400" kern="0" dirty="0">
              <a:solidFill>
                <a:srgbClr val="00FF00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30333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237A5B-62C7-1BA8-1260-C3FE066ADA9E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id="{4BD78771-AEDD-A29D-2934-CD52F8A9DB3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7" name="GaodingPPT-1-4">
              <a:extLst>
                <a:ext uri="{FF2B5EF4-FFF2-40B4-BE49-F238E27FC236}">
                  <a16:creationId xmlns:a16="http://schemas.microsoft.com/office/drawing/2014/main" id="{F6BA3BA9-889C-19E1-C5E5-EEC6412B6058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500" kern="0" dirty="0">
                  <a:solidFill>
                    <a:srgbClr val="FFFFFF"/>
                  </a:solidFill>
                  <a:latin typeface="+mj-lt"/>
                  <a:ea typeface="宋体"/>
                </a:rPr>
                <a:t>A brief review of </a:t>
              </a:r>
              <a:r>
                <a:rPr lang="en-US" altLang="zh-CN" sz="2500" kern="0" dirty="0" err="1">
                  <a:solidFill>
                    <a:srgbClr val="FFFFFF"/>
                  </a:solidFill>
                  <a:latin typeface="+mj-lt"/>
                  <a:ea typeface="宋体"/>
                </a:rPr>
                <a:t>NeatIBP</a:t>
              </a:r>
              <a:r>
                <a:rPr lang="en-US" altLang="zh-CN" sz="2500" kern="0" dirty="0">
                  <a:solidFill>
                    <a:srgbClr val="FFFFFF"/>
                  </a:solidFill>
                  <a:latin typeface="+mj-lt"/>
                  <a:ea typeface="宋体"/>
                </a:rPr>
                <a:t>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7DFDA42-B9AB-F3D7-B228-CB0A39325935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20" name="矩形: 剪去对角 19">
              <a:extLst>
                <a:ext uri="{FF2B5EF4-FFF2-40B4-BE49-F238E27FC236}">
                  <a16:creationId xmlns:a16="http://schemas.microsoft.com/office/drawing/2014/main" id="{9F7BB1EC-6601-0862-37FC-C2ADB4A53FA9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4" name="GaodingPPT-1-4">
              <a:extLst>
                <a:ext uri="{FF2B5EF4-FFF2-40B4-BE49-F238E27FC236}">
                  <a16:creationId xmlns:a16="http://schemas.microsoft.com/office/drawing/2014/main" id="{355C6BE1-C7E7-966C-B1A4-AE886151A5B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Recent developments and new features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E8675B0-A200-0315-1336-6B816CC4FBF7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B67E85BD-A60A-FF39-6433-2CC727B59883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694E156F-3F3A-71C9-F638-0CC5BC65C3EC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500" kern="0" dirty="0">
                  <a:solidFill>
                    <a:srgbClr val="FFFFFF"/>
                  </a:solidFill>
                  <a:ea typeface="宋体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/>
                <a:cs typeface="+mn-cs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33EA1A7-F4D7-A56F-B4D9-54F3AA22826F}"/>
              </a:ext>
            </a:extLst>
          </p:cNvPr>
          <p:cNvSpPr txBox="1"/>
          <p:nvPr/>
        </p:nvSpPr>
        <p:spPr>
          <a:xfrm>
            <a:off x="5224691" y="1575496"/>
            <a:ext cx="67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Review of </a:t>
            </a:r>
            <a:r>
              <a:rPr lang="en-US" altLang="zh-CN" sz="2200" dirty="0" err="1">
                <a:solidFill>
                  <a:prstClr val="white"/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, till its 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v1.0.2.4, the last published version (</a:t>
            </a:r>
            <a:r>
              <a:rPr kumimoji="0" lang="fr-FR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Comput.Phys.Commun. 295 (2024) 108999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) at  14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th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华文细黑"/>
                <a:cs typeface="+mn-cs"/>
              </a:rPr>
              <a:t> May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39B2D5D-9FB0-6757-B5F5-E7995BF0BA4A}"/>
              </a:ext>
            </a:extLst>
          </p:cNvPr>
          <p:cNvSpPr txBox="1"/>
          <p:nvPr/>
        </p:nvSpPr>
        <p:spPr>
          <a:xfrm>
            <a:off x="5224691" y="3094461"/>
            <a:ext cx="6254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Progress of </a:t>
            </a:r>
            <a:r>
              <a:rPr lang="en-US" altLang="zh-CN" sz="2200" dirty="0" err="1">
                <a:solidFill>
                  <a:prstClr val="white"/>
                </a:solidFill>
                <a:latin typeface="+mj-lt"/>
                <a:ea typeface="华文细黑"/>
              </a:rPr>
              <a:t>NeatIBP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 from its v1.0.2.4 to the latest version, v1.0.5.1, at 6</a:t>
            </a:r>
            <a:r>
              <a:rPr lang="en-US" altLang="zh-CN" sz="2200" baseline="30000" dirty="0">
                <a:solidFill>
                  <a:prstClr val="white"/>
                </a:solidFill>
                <a:latin typeface="+mj-lt"/>
                <a:ea typeface="华文细黑"/>
              </a:rPr>
              <a:t>th</a:t>
            </a:r>
            <a:r>
              <a:rPr lang="en-US" altLang="zh-CN" sz="2200" dirty="0">
                <a:solidFill>
                  <a:prstClr val="white"/>
                </a:solidFill>
                <a:latin typeface="+mj-lt"/>
                <a:ea typeface="华文细黑"/>
              </a:rPr>
              <a:t> Sep. 2024.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华文细黑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094288-56FF-D469-0FAA-80782166833C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DA33F6CE-6C3D-8ED8-9D34-2E68ED0D502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5B64EA79-9741-59B3-6AED-1D3EA582649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1. The spanning cuts method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467662-03A1-3C08-A63A-F16D74939D11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2238BC8E-16C5-D897-9654-1D1C6AD8980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880C324F-D7B1-A01E-3BFF-0FD1697642A1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000" kern="0" dirty="0">
                  <a:solidFill>
                    <a:srgbClr val="FFFFFF"/>
                  </a:solidFill>
                  <a:latin typeface="+mj-lt"/>
                  <a:ea typeface="宋体"/>
                </a:rPr>
                <a:t>2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50E0032-35A5-2ABE-1010-59FE96FD60B9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79DEDC64-164B-096E-70CF-CA644475E5A0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25356C42-934F-528E-3F46-2B42CD5F7342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宋体"/>
                  <a:cs typeface="+mn-cs"/>
                </a:rPr>
                <a:t>3. Simplification of syzygy vectors using maximal cut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37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9A237A5B-62C7-1BA8-1260-C3FE066ADA9E}"/>
              </a:ext>
            </a:extLst>
          </p:cNvPr>
          <p:cNvGrpSpPr/>
          <p:nvPr/>
        </p:nvGrpSpPr>
        <p:grpSpPr>
          <a:xfrm>
            <a:off x="361687" y="1656589"/>
            <a:ext cx="4482687" cy="921989"/>
            <a:chOff x="5719389" y="4343504"/>
            <a:chExt cx="2340999" cy="848590"/>
          </a:xfrm>
        </p:grpSpPr>
        <p:sp>
          <p:nvSpPr>
            <p:cNvPr id="15" name="矩形: 剪去对角 14">
              <a:extLst>
                <a:ext uri="{FF2B5EF4-FFF2-40B4-BE49-F238E27FC236}">
                  <a16:creationId xmlns:a16="http://schemas.microsoft.com/office/drawing/2014/main" id="{4BD78771-AEDD-A29D-2934-CD52F8A9DB3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FF0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17" name="GaodingPPT-1-4">
              <a:extLst>
                <a:ext uri="{FF2B5EF4-FFF2-40B4-BE49-F238E27FC236}">
                  <a16:creationId xmlns:a16="http://schemas.microsoft.com/office/drawing/2014/main" id="{F6BA3BA9-889C-19E1-C5E5-EEC6412B6058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A brief review of </a:t>
              </a:r>
              <a:r>
                <a:rPr kumimoji="0" lang="en-US" altLang="zh-CN" sz="2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NeatIBP</a:t>
              </a: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 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7DFDA42-B9AB-F3D7-B228-CB0A39325935}"/>
              </a:ext>
            </a:extLst>
          </p:cNvPr>
          <p:cNvGrpSpPr/>
          <p:nvPr/>
        </p:nvGrpSpPr>
        <p:grpSpPr>
          <a:xfrm>
            <a:off x="361687" y="2984684"/>
            <a:ext cx="4482687" cy="921989"/>
            <a:chOff x="5719389" y="4343504"/>
            <a:chExt cx="2340999" cy="848590"/>
          </a:xfrm>
        </p:grpSpPr>
        <p:sp>
          <p:nvSpPr>
            <p:cNvPr id="20" name="矩形: 剪去对角 19">
              <a:extLst>
                <a:ext uri="{FF2B5EF4-FFF2-40B4-BE49-F238E27FC236}">
                  <a16:creationId xmlns:a16="http://schemas.microsoft.com/office/drawing/2014/main" id="{9F7BB1EC-6601-0862-37FC-C2ADB4A53FA9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4" name="GaodingPPT-1-4">
              <a:extLst>
                <a:ext uri="{FF2B5EF4-FFF2-40B4-BE49-F238E27FC236}">
                  <a16:creationId xmlns:a16="http://schemas.microsoft.com/office/drawing/2014/main" id="{355C6BE1-C7E7-966C-B1A4-AE886151A5B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Recent developments and new features</a:t>
              </a:r>
              <a:endParaRPr kumimoji="0" lang="zh-CN" altLang="en-US" sz="2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1E8675B0-A200-0315-1336-6B816CC4FBF7}"/>
              </a:ext>
            </a:extLst>
          </p:cNvPr>
          <p:cNvGrpSpPr/>
          <p:nvPr/>
        </p:nvGrpSpPr>
        <p:grpSpPr>
          <a:xfrm>
            <a:off x="0" y="0"/>
            <a:ext cx="12192000" cy="1114005"/>
            <a:chOff x="5719389" y="4343504"/>
            <a:chExt cx="2340999" cy="848590"/>
          </a:xfrm>
        </p:grpSpPr>
        <p:sp>
          <p:nvSpPr>
            <p:cNvPr id="26" name="矩形: 剪去对角 25">
              <a:extLst>
                <a:ext uri="{FF2B5EF4-FFF2-40B4-BE49-F238E27FC236}">
                  <a16:creationId xmlns:a16="http://schemas.microsoft.com/office/drawing/2014/main" id="{B67E85BD-A60A-FF39-6433-2CC727B59883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27" name="GaodingPPT-1-4">
              <a:extLst>
                <a:ext uri="{FF2B5EF4-FFF2-40B4-BE49-F238E27FC236}">
                  <a16:creationId xmlns:a16="http://schemas.microsoft.com/office/drawing/2014/main" id="{694E156F-3F3A-71C9-F638-0CC5BC65C3EC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5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Contents</a:t>
              </a:r>
              <a:endParaRPr kumimoji="0" lang="zh-CN" altLang="en-US" sz="4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833EA1A7-F4D7-A56F-B4D9-54F3AA22826F}"/>
              </a:ext>
            </a:extLst>
          </p:cNvPr>
          <p:cNvSpPr txBox="1"/>
          <p:nvPr/>
        </p:nvSpPr>
        <p:spPr>
          <a:xfrm>
            <a:off x="5224691" y="1575496"/>
            <a:ext cx="67199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Review of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NeatIBP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, till its v1.0.2.4, the last published version (</a:t>
            </a:r>
            <a:r>
              <a:rPr kumimoji="0" lang="fr-FR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Comput.Phys.Commun. 295 (2024) 108999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) at  14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th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May 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39B2D5D-9FB0-6757-B5F5-E7995BF0BA4A}"/>
              </a:ext>
            </a:extLst>
          </p:cNvPr>
          <p:cNvSpPr txBox="1"/>
          <p:nvPr/>
        </p:nvSpPr>
        <p:spPr>
          <a:xfrm>
            <a:off x="5224691" y="3094461"/>
            <a:ext cx="62547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Progress of </a:t>
            </a:r>
            <a:r>
              <a:rPr kumimoji="0" lang="en-US" altLang="zh-CN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NeatIBP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from its v1.0.2.4 to the latest version, v1.0.5.1, at 6</a:t>
            </a:r>
            <a:r>
              <a:rPr kumimoji="0" lang="en-US" altLang="zh-CN" sz="22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th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华文细黑"/>
                <a:cs typeface="+mn-cs"/>
              </a:rPr>
              <a:t> Sep. 2024.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华文细黑"/>
              <a:cs typeface="+mn-cs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83094288-56FF-D469-0FAA-80782166833C}"/>
              </a:ext>
            </a:extLst>
          </p:cNvPr>
          <p:cNvGrpSpPr/>
          <p:nvPr/>
        </p:nvGrpSpPr>
        <p:grpSpPr>
          <a:xfrm>
            <a:off x="1356002" y="4279423"/>
            <a:ext cx="6976743" cy="577595"/>
            <a:chOff x="5719389" y="4343504"/>
            <a:chExt cx="2340999" cy="848590"/>
          </a:xfrm>
        </p:grpSpPr>
        <p:sp>
          <p:nvSpPr>
            <p:cNvPr id="31" name="矩形: 剪去对角 30">
              <a:extLst>
                <a:ext uri="{FF2B5EF4-FFF2-40B4-BE49-F238E27FC236}">
                  <a16:creationId xmlns:a16="http://schemas.microsoft.com/office/drawing/2014/main" id="{DA33F6CE-6C3D-8ED8-9D34-2E68ED0D502B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2" name="GaodingPPT-1-4">
              <a:extLst>
                <a:ext uri="{FF2B5EF4-FFF2-40B4-BE49-F238E27FC236}">
                  <a16:creationId xmlns:a16="http://schemas.microsoft.com/office/drawing/2014/main" id="{5B64EA79-9741-59B3-6AED-1D3EA5826490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1. The spanning cuts method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78467662-03A1-3C08-A63A-F16D74939D11}"/>
              </a:ext>
            </a:extLst>
          </p:cNvPr>
          <p:cNvGrpSpPr/>
          <p:nvPr/>
        </p:nvGrpSpPr>
        <p:grpSpPr>
          <a:xfrm>
            <a:off x="1356002" y="4993706"/>
            <a:ext cx="6976743" cy="577595"/>
            <a:chOff x="5719389" y="4343504"/>
            <a:chExt cx="2340999" cy="848590"/>
          </a:xfrm>
        </p:grpSpPr>
        <p:sp>
          <p:nvSpPr>
            <p:cNvPr id="34" name="矩形: 剪去对角 33">
              <a:extLst>
                <a:ext uri="{FF2B5EF4-FFF2-40B4-BE49-F238E27FC236}">
                  <a16:creationId xmlns:a16="http://schemas.microsoft.com/office/drawing/2014/main" id="{2238BC8E-16C5-D897-9654-1D1C6AD8980C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5" name="GaodingPPT-1-4">
              <a:extLst>
                <a:ext uri="{FF2B5EF4-FFF2-40B4-BE49-F238E27FC236}">
                  <a16:creationId xmlns:a16="http://schemas.microsoft.com/office/drawing/2014/main" id="{880C324F-D7B1-A01E-3BFF-0FD1697642A1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2. The </a:t>
              </a:r>
              <a:r>
                <a:rPr kumimoji="0" lang="en-US" altLang="zh-CN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Kira+NeatIBP</a:t>
              </a: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 interface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50E0032-35A5-2ABE-1010-59FE96FD60B9}"/>
              </a:ext>
            </a:extLst>
          </p:cNvPr>
          <p:cNvGrpSpPr/>
          <p:nvPr/>
        </p:nvGrpSpPr>
        <p:grpSpPr>
          <a:xfrm>
            <a:off x="1356002" y="5787954"/>
            <a:ext cx="6976743" cy="577595"/>
            <a:chOff x="5719389" y="4343504"/>
            <a:chExt cx="2340999" cy="848590"/>
          </a:xfrm>
        </p:grpSpPr>
        <p:sp>
          <p:nvSpPr>
            <p:cNvPr id="37" name="矩形: 剪去对角 36">
              <a:extLst>
                <a:ext uri="{FF2B5EF4-FFF2-40B4-BE49-F238E27FC236}">
                  <a16:creationId xmlns:a16="http://schemas.microsoft.com/office/drawing/2014/main" id="{79DEDC64-164B-096E-70CF-CA644475E5A0}"/>
                </a:ext>
              </a:extLst>
            </p:cNvPr>
            <p:cNvSpPr/>
            <p:nvPr/>
          </p:nvSpPr>
          <p:spPr>
            <a:xfrm flipH="1">
              <a:off x="5719389" y="4343504"/>
              <a:ext cx="2340999" cy="848590"/>
            </a:xfrm>
            <a:prstGeom prst="snip2DiagRect">
              <a:avLst>
                <a:gd name="adj1" fmla="val 0"/>
                <a:gd name="adj2" fmla="val 0"/>
              </a:avLst>
            </a:prstGeom>
            <a:gradFill>
              <a:gsLst>
                <a:gs pos="0">
                  <a:srgbClr val="00B0F0">
                    <a:alpha val="10000"/>
                  </a:srgbClr>
                </a:gs>
                <a:gs pos="55600">
                  <a:srgbClr val="00B0F0">
                    <a:alpha val="0"/>
                  </a:srgbClr>
                </a:gs>
                <a:gs pos="100000">
                  <a:srgbClr val="00B0F0">
                    <a:alpha val="10000"/>
                  </a:srgbClr>
                </a:gs>
              </a:gsLst>
              <a:lin ang="0" scaled="1"/>
            </a:gra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lIns="144000" tIns="972000" rIns="7200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endPara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  <p:sp>
          <p:nvSpPr>
            <p:cNvPr id="38" name="GaodingPPT-1-4">
              <a:extLst>
                <a:ext uri="{FF2B5EF4-FFF2-40B4-BE49-F238E27FC236}">
                  <a16:creationId xmlns:a16="http://schemas.microsoft.com/office/drawing/2014/main" id="{25356C42-934F-528E-3F46-2B42CD5F7342}"/>
                </a:ext>
              </a:extLst>
            </p:cNvPr>
            <p:cNvSpPr txBox="1"/>
            <p:nvPr/>
          </p:nvSpPr>
          <p:spPr>
            <a:xfrm>
              <a:off x="5788837" y="4444542"/>
              <a:ext cx="2194706" cy="574500"/>
            </a:xfrm>
            <a:prstGeom prst="rect">
              <a:avLst/>
            </a:prstGeom>
            <a:noFill/>
            <a:ln w="12700" cap="rnd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algn="ctr" defTabSz="914354">
                <a:defRPr sz="1400" b="1">
                  <a:solidFill>
                    <a:schemeClr val="tx1">
                      <a:lumMod val="90000"/>
                      <a:lumOff val="10000"/>
                    </a:schemeClr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rPr>
                <a:t>3. Simplification of syzygy vectors using maximal cut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945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7BCBD1C-7258-7F24-56D1-C0FD39C95EE6}"/>
              </a:ext>
            </a:extLst>
          </p:cNvPr>
          <p:cNvGrpSpPr/>
          <p:nvPr/>
        </p:nvGrpSpPr>
        <p:grpSpPr>
          <a:xfrm>
            <a:off x="653661" y="4206358"/>
            <a:ext cx="10662237" cy="1861059"/>
            <a:chOff x="587154" y="1348614"/>
            <a:chExt cx="10662237" cy="1861059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EA1E6F2C-53C1-E072-2AEE-8F224E74229B}"/>
                </a:ext>
              </a:extLst>
            </p:cNvPr>
            <p:cNvGrpSpPr/>
            <p:nvPr/>
          </p:nvGrpSpPr>
          <p:grpSpPr>
            <a:xfrm>
              <a:off x="587154" y="1348614"/>
              <a:ext cx="10630526" cy="937937"/>
              <a:chOff x="490121" y="1028500"/>
              <a:chExt cx="10630526" cy="937937"/>
            </a:xfrm>
          </p:grpSpPr>
          <p:pic>
            <p:nvPicPr>
              <p:cNvPr id="34" name="图形 33">
                <a:extLst>
                  <a:ext uri="{FF2B5EF4-FFF2-40B4-BE49-F238E27FC236}">
                    <a16:creationId xmlns:a16="http://schemas.microsoft.com/office/drawing/2014/main" id="{ABF80B86-EBB4-6841-BCB3-F040663C31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647425" y="1028500"/>
                <a:ext cx="5473222" cy="908598"/>
              </a:xfrm>
              <a:prstGeom prst="rect">
                <a:avLst/>
              </a:prstGeom>
            </p:spPr>
          </p:pic>
          <p:pic>
            <p:nvPicPr>
              <p:cNvPr id="35" name="图形 34">
                <a:extLst>
                  <a:ext uri="{FF2B5EF4-FFF2-40B4-BE49-F238E27FC236}">
                    <a16:creationId xmlns:a16="http://schemas.microsoft.com/office/drawing/2014/main" id="{33C818A7-C285-84F6-63C3-138D9B15C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490121" y="1187018"/>
                <a:ext cx="4957972" cy="779419"/>
              </a:xfrm>
              <a:prstGeom prst="rect">
                <a:avLst/>
              </a:prstGeom>
            </p:spPr>
          </p:pic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5D3C9EA-4EEB-E2CE-ADE3-F7EBCE714076}"/>
                </a:ext>
              </a:extLst>
            </p:cNvPr>
            <p:cNvGrpSpPr/>
            <p:nvPr/>
          </p:nvGrpSpPr>
          <p:grpSpPr>
            <a:xfrm>
              <a:off x="6978513" y="1484788"/>
              <a:ext cx="4270878" cy="1724885"/>
              <a:chOff x="6989023" y="1186116"/>
              <a:chExt cx="4270878" cy="1724885"/>
            </a:xfrm>
          </p:grpSpPr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ACD7D4F2-9E9F-CDE6-2573-9EB265412D91}"/>
                  </a:ext>
                </a:extLst>
              </p:cNvPr>
              <p:cNvSpPr/>
              <p:nvPr/>
            </p:nvSpPr>
            <p:spPr>
              <a:xfrm>
                <a:off x="10740214" y="1186116"/>
                <a:ext cx="519687" cy="44835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</a:ln>
              <a:effectLst>
                <a:softEdge rad="0"/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8E04EE0D-55DA-918C-1172-BE962F5587D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451939" y="1610744"/>
                <a:ext cx="495537" cy="875629"/>
              </a:xfrm>
              <a:prstGeom prst="line">
                <a:avLst/>
              </a:prstGeom>
              <a:noFill/>
              <a:ln w="19050" cap="flat" cmpd="sng" algn="ctr">
                <a:solidFill>
                  <a:srgbClr val="FFFF00"/>
                </a:solidFill>
                <a:prstDash val="solid"/>
              </a:ln>
              <a:effectLst/>
            </p:spPr>
          </p:cxn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DCCD1345-4F91-D528-57FF-818D8782A40E}"/>
                  </a:ext>
                </a:extLst>
              </p:cNvPr>
              <p:cNvSpPr txBox="1"/>
              <p:nvPr/>
            </p:nvSpPr>
            <p:spPr>
              <a:xfrm>
                <a:off x="6989023" y="2510891"/>
                <a:ext cx="40110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Palatino Linotype"/>
                    <a:ea typeface="宋体"/>
                    <a:cs typeface="+mn-cs"/>
                  </a:rPr>
                  <a:t>Introducing multiple propagators</a:t>
                </a:r>
                <a:endPara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Palatino Linotype"/>
                  <a:ea typeface="宋体"/>
                  <a:cs typeface="+mn-cs"/>
                </a:endParaRPr>
              </a:p>
            </p:txBody>
          </p:sp>
        </p:grpSp>
      </p:grpSp>
      <p:sp>
        <p:nvSpPr>
          <p:cNvPr id="60" name="GaodingPPT-1-4">
            <a:extLst>
              <a:ext uri="{FF2B5EF4-FFF2-40B4-BE49-F238E27FC236}">
                <a16:creationId xmlns:a16="http://schemas.microsoft.com/office/drawing/2014/main" id="{1980C01B-2AAC-4191-3948-1D81AD2D8385}"/>
              </a:ext>
            </a:extLst>
          </p:cNvPr>
          <p:cNvSpPr txBox="1"/>
          <p:nvPr/>
        </p:nvSpPr>
        <p:spPr>
          <a:xfrm>
            <a:off x="-973078" y="266674"/>
            <a:ext cx="9843457" cy="574500"/>
          </a:xfrm>
          <a:prstGeom prst="rect">
            <a:avLst/>
          </a:prstGeom>
          <a:noFill/>
          <a:ln w="12700" cap="rnd" cmpd="sng" algn="ctr">
            <a:noFill/>
            <a:prstDash val="solid"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algn="ctr" defTabSz="914354">
              <a:defRPr sz="1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alatino Linotype"/>
                <a:ea typeface="宋体"/>
                <a:cs typeface="+mn-cs"/>
              </a:rPr>
              <a:t>            IBP relations in with multiple propagators</a:t>
            </a:r>
            <a:endParaRPr kumimoji="0" lang="en-US" altLang="zh-CN" sz="3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alatino Linotype"/>
              <a:ea typeface="宋体"/>
              <a:cs typeface="+mn-cs"/>
            </a:endParaRPr>
          </a:p>
        </p:txBody>
      </p: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443EFC99-2E42-325A-EEC8-1AAEC3EFA2A0}"/>
              </a:ext>
            </a:extLst>
          </p:cNvPr>
          <p:cNvGrpSpPr/>
          <p:nvPr/>
        </p:nvGrpSpPr>
        <p:grpSpPr>
          <a:xfrm>
            <a:off x="509477" y="1265802"/>
            <a:ext cx="11173046" cy="2265581"/>
            <a:chOff x="241348" y="1267846"/>
            <a:chExt cx="11319642" cy="2229345"/>
          </a:xfrm>
        </p:grpSpPr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9C9D2975-A63D-511D-2625-8F2357E03A18}"/>
                </a:ext>
              </a:extLst>
            </p:cNvPr>
            <p:cNvGrpSpPr/>
            <p:nvPr/>
          </p:nvGrpSpPr>
          <p:grpSpPr>
            <a:xfrm>
              <a:off x="241348" y="1267846"/>
              <a:ext cx="11319642" cy="1726126"/>
              <a:chOff x="84080" y="831801"/>
              <a:chExt cx="11709304" cy="1928450"/>
            </a:xfrm>
          </p:grpSpPr>
          <p:grpSp>
            <p:nvGrpSpPr>
              <p:cNvPr id="84" name="组合 83">
                <a:extLst>
                  <a:ext uri="{FF2B5EF4-FFF2-40B4-BE49-F238E27FC236}">
                    <a16:creationId xmlns:a16="http://schemas.microsoft.com/office/drawing/2014/main" id="{AC083A69-AB23-FF99-45FD-9489F8007DA4}"/>
                  </a:ext>
                </a:extLst>
              </p:cNvPr>
              <p:cNvGrpSpPr/>
              <p:nvPr/>
            </p:nvGrpSpPr>
            <p:grpSpPr>
              <a:xfrm>
                <a:off x="84080" y="1004433"/>
                <a:ext cx="2869324" cy="1609882"/>
                <a:chOff x="84080" y="1004433"/>
                <a:chExt cx="2869324" cy="1609882"/>
              </a:xfrm>
            </p:grpSpPr>
            <p:sp>
              <p:nvSpPr>
                <p:cNvPr id="103" name="矩形: 圆角 102">
                  <a:extLst>
                    <a:ext uri="{FF2B5EF4-FFF2-40B4-BE49-F238E27FC236}">
                      <a16:creationId xmlns:a16="http://schemas.microsoft.com/office/drawing/2014/main" id="{1D5010AE-CDD0-4095-60C6-BEBD37C05BA3}"/>
                    </a:ext>
                  </a:extLst>
                </p:cNvPr>
                <p:cNvSpPr/>
                <p:nvPr/>
              </p:nvSpPr>
              <p:spPr>
                <a:xfrm>
                  <a:off x="84080" y="1004433"/>
                  <a:ext cx="2869324" cy="1609882"/>
                </a:xfrm>
                <a:prstGeom prst="roundRect">
                  <a:avLst/>
                </a:prstGeom>
                <a:solidFill>
                  <a:srgbClr val="032245"/>
                </a:solidFill>
                <a:ln w="12700" cap="flat" cmpd="sng" algn="ctr">
                  <a:solidFill>
                    <a:srgbClr val="11FFF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等线"/>
                    <a:cs typeface="+mn-cs"/>
                  </a:endParaRPr>
                </a:p>
              </p:txBody>
            </p:sp>
            <p:pic>
              <p:nvPicPr>
                <p:cNvPr id="104" name="图形 103">
                  <a:extLst>
                    <a:ext uri="{FF2B5EF4-FFF2-40B4-BE49-F238E27FC236}">
                      <a16:creationId xmlns:a16="http://schemas.microsoft.com/office/drawing/2014/main" id="{BFC78FFE-F41E-F539-0E1E-4CE8DF92D5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810" y="1992244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105" name="图形 104">
                  <a:extLst>
                    <a:ext uri="{FF2B5EF4-FFF2-40B4-BE49-F238E27FC236}">
                      <a16:creationId xmlns:a16="http://schemas.microsoft.com/office/drawing/2014/main" id="{0AC107AA-FC5E-25CE-7D91-DC28FE2299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810" y="1600200"/>
                  <a:ext cx="2259724" cy="236090"/>
                </a:xfrm>
                <a:prstGeom prst="rect">
                  <a:avLst/>
                </a:prstGeom>
              </p:spPr>
            </p:pic>
            <p:sp>
              <p:nvSpPr>
                <p:cNvPr id="106" name="文本框 105">
                  <a:extLst>
                    <a:ext uri="{FF2B5EF4-FFF2-40B4-BE49-F238E27FC236}">
                      <a16:creationId xmlns:a16="http://schemas.microsoft.com/office/drawing/2014/main" id="{69286EDF-6ED3-4148-E5D2-63ED3B17886F}"/>
                    </a:ext>
                  </a:extLst>
                </p:cNvPr>
                <p:cNvSpPr txBox="1"/>
                <p:nvPr/>
              </p:nvSpPr>
              <p:spPr>
                <a:xfrm flipH="1">
                  <a:off x="249594" y="2110288"/>
                  <a:ext cx="92123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/>
                  </a:endParaRPr>
                </a:p>
              </p:txBody>
            </p:sp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F0346B26-5D18-7E58-AAA4-2826E0500280}"/>
                    </a:ext>
                  </a:extLst>
                </p:cNvPr>
                <p:cNvSpPr txBox="1"/>
                <p:nvPr/>
              </p:nvSpPr>
              <p:spPr>
                <a:xfrm flipH="1">
                  <a:off x="187638" y="1046473"/>
                  <a:ext cx="2576067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/>
                    </a:rPr>
                    <a:t>Target integrals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/>
                  </a:endParaRPr>
                </a:p>
              </p:txBody>
            </p:sp>
          </p:grpSp>
          <p:grpSp>
            <p:nvGrpSpPr>
              <p:cNvPr id="85" name="组合 84">
                <a:extLst>
                  <a:ext uri="{FF2B5EF4-FFF2-40B4-BE49-F238E27FC236}">
                    <a16:creationId xmlns:a16="http://schemas.microsoft.com/office/drawing/2014/main" id="{F43E71BB-651F-6812-A2C3-F0AE3C49A378}"/>
                  </a:ext>
                </a:extLst>
              </p:cNvPr>
              <p:cNvGrpSpPr/>
              <p:nvPr/>
            </p:nvGrpSpPr>
            <p:grpSpPr>
              <a:xfrm>
                <a:off x="3541212" y="831801"/>
                <a:ext cx="5109576" cy="1928450"/>
                <a:chOff x="6549539" y="3075033"/>
                <a:chExt cx="5109576" cy="1928450"/>
              </a:xfrm>
            </p:grpSpPr>
            <p:sp>
              <p:nvSpPr>
                <p:cNvPr id="94" name="矩形: 圆角 93">
                  <a:extLst>
                    <a:ext uri="{FF2B5EF4-FFF2-40B4-BE49-F238E27FC236}">
                      <a16:creationId xmlns:a16="http://schemas.microsoft.com/office/drawing/2014/main" id="{3FE582BB-8930-5174-51E3-E43422A958AD}"/>
                    </a:ext>
                  </a:extLst>
                </p:cNvPr>
                <p:cNvSpPr/>
                <p:nvPr/>
              </p:nvSpPr>
              <p:spPr>
                <a:xfrm>
                  <a:off x="6549539" y="3075033"/>
                  <a:ext cx="5109576" cy="1924082"/>
                </a:xfrm>
                <a:prstGeom prst="roundRect">
                  <a:avLst/>
                </a:prstGeom>
                <a:solidFill>
                  <a:srgbClr val="2A2000"/>
                </a:solidFill>
                <a:ln w="12700" cap="flat" cmpd="sng" algn="ctr">
                  <a:solidFill>
                    <a:srgbClr val="FFC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等线"/>
                    <a:cs typeface="+mn-cs"/>
                  </a:endParaRPr>
                </a:p>
              </p:txBody>
            </p:sp>
            <p:sp>
              <p:nvSpPr>
                <p:cNvPr id="95" name="文本框 94">
                  <a:extLst>
                    <a:ext uri="{FF2B5EF4-FFF2-40B4-BE49-F238E27FC236}">
                      <a16:creationId xmlns:a16="http://schemas.microsoft.com/office/drawing/2014/main" id="{91394E09-7C34-860D-E4CE-F7D721E5C953}"/>
                    </a:ext>
                  </a:extLst>
                </p:cNvPr>
                <p:cNvSpPr txBox="1"/>
                <p:nvPr/>
              </p:nvSpPr>
              <p:spPr>
                <a:xfrm flipH="1">
                  <a:off x="6677930" y="3137536"/>
                  <a:ext cx="3267894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/>
                    </a:rPr>
                    <a:t>IBP-Related integrals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/>
                  </a:endParaRPr>
                </a:p>
              </p:txBody>
            </p:sp>
            <p:pic>
              <p:nvPicPr>
                <p:cNvPr id="96" name="图形 95">
                  <a:extLst>
                    <a:ext uri="{FF2B5EF4-FFF2-40B4-BE49-F238E27FC236}">
                      <a16:creationId xmlns:a16="http://schemas.microsoft.com/office/drawing/2014/main" id="{F5A655C3-4B88-4277-626C-7B9B28CA63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4453193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7" name="图形 96">
                  <a:extLst>
                    <a:ext uri="{FF2B5EF4-FFF2-40B4-BE49-F238E27FC236}">
                      <a16:creationId xmlns:a16="http://schemas.microsoft.com/office/drawing/2014/main" id="{CDC32BE4-81BA-5CFF-E1BF-486AFFBFF26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4432069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98" name="图形 97">
                  <a:extLst>
                    <a:ext uri="{FF2B5EF4-FFF2-40B4-BE49-F238E27FC236}">
                      <a16:creationId xmlns:a16="http://schemas.microsoft.com/office/drawing/2014/main" id="{A738E69E-CD08-8326-3219-6100C9E558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3712368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9" name="图形 98">
                  <a:extLst>
                    <a:ext uri="{FF2B5EF4-FFF2-40B4-BE49-F238E27FC236}">
                      <a16:creationId xmlns:a16="http://schemas.microsoft.com/office/drawing/2014/main" id="{EAAB66E6-66F4-AF34-B5ED-254E07538C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4120662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100" name="图形 99">
                  <a:extLst>
                    <a:ext uri="{FF2B5EF4-FFF2-40B4-BE49-F238E27FC236}">
                      <a16:creationId xmlns:a16="http://schemas.microsoft.com/office/drawing/2014/main" id="{5D11DAD4-0EB7-A1E1-2F83-952BAA0C89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77930" y="3705669"/>
                  <a:ext cx="2259724" cy="236090"/>
                </a:xfrm>
                <a:prstGeom prst="rect">
                  <a:avLst/>
                </a:prstGeom>
              </p:spPr>
            </p:pic>
            <p:pic>
              <p:nvPicPr>
                <p:cNvPr id="101" name="图形 100">
                  <a:extLst>
                    <a:ext uri="{FF2B5EF4-FFF2-40B4-BE49-F238E27FC236}">
                      <a16:creationId xmlns:a16="http://schemas.microsoft.com/office/drawing/2014/main" id="{70C366D5-7B02-063C-076F-A1EEAD66E1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207885" y="4092233"/>
                  <a:ext cx="2091087" cy="236090"/>
                </a:xfrm>
                <a:prstGeom prst="rect">
                  <a:avLst/>
                </a:prstGeom>
              </p:spPr>
            </p:pic>
            <p:sp>
              <p:nvSpPr>
                <p:cNvPr id="102" name="文本框 101">
                  <a:extLst>
                    <a:ext uri="{FF2B5EF4-FFF2-40B4-BE49-F238E27FC236}">
                      <a16:creationId xmlns:a16="http://schemas.microsoft.com/office/drawing/2014/main" id="{2143AEAF-DB28-6A5F-A747-910009AC4B69}"/>
                    </a:ext>
                  </a:extLst>
                </p:cNvPr>
                <p:cNvSpPr txBox="1"/>
                <p:nvPr/>
              </p:nvSpPr>
              <p:spPr>
                <a:xfrm>
                  <a:off x="8753559" y="4572596"/>
                  <a:ext cx="141889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/>
                  </a:endParaRPr>
                </a:p>
              </p:txBody>
            </p:sp>
          </p:grpSp>
          <p:grpSp>
            <p:nvGrpSpPr>
              <p:cNvPr id="86" name="组合 85">
                <a:extLst>
                  <a:ext uri="{FF2B5EF4-FFF2-40B4-BE49-F238E27FC236}">
                    <a16:creationId xmlns:a16="http://schemas.microsoft.com/office/drawing/2014/main" id="{06904DEC-4A1A-5D93-C30B-C24BA469112D}"/>
                  </a:ext>
                </a:extLst>
              </p:cNvPr>
              <p:cNvGrpSpPr/>
              <p:nvPr/>
            </p:nvGrpSpPr>
            <p:grpSpPr>
              <a:xfrm>
                <a:off x="9238596" y="1109747"/>
                <a:ext cx="2554788" cy="1453536"/>
                <a:chOff x="677914" y="4430406"/>
                <a:chExt cx="2869324" cy="1609882"/>
              </a:xfrm>
            </p:grpSpPr>
            <p:sp>
              <p:nvSpPr>
                <p:cNvPr id="89" name="矩形: 圆角 88">
                  <a:extLst>
                    <a:ext uri="{FF2B5EF4-FFF2-40B4-BE49-F238E27FC236}">
                      <a16:creationId xmlns:a16="http://schemas.microsoft.com/office/drawing/2014/main" id="{1C03B380-A50B-5C7D-39FE-9D327520515A}"/>
                    </a:ext>
                  </a:extLst>
                </p:cNvPr>
                <p:cNvSpPr/>
                <p:nvPr/>
              </p:nvSpPr>
              <p:spPr>
                <a:xfrm>
                  <a:off x="677914" y="4430406"/>
                  <a:ext cx="2869324" cy="1609882"/>
                </a:xfrm>
                <a:prstGeom prst="roundRect">
                  <a:avLst/>
                </a:prstGeom>
                <a:solidFill>
                  <a:srgbClr val="032245"/>
                </a:solidFill>
                <a:ln w="12700" cap="flat" cmpd="sng" algn="ctr">
                  <a:solidFill>
                    <a:srgbClr val="11FFF4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 Linotype"/>
                    <a:ea typeface="等线"/>
                    <a:cs typeface="+mn-cs"/>
                  </a:endParaRPr>
                </a:p>
              </p:txBody>
            </p:sp>
            <p:pic>
              <p:nvPicPr>
                <p:cNvPr id="90" name="图形 89">
                  <a:extLst>
                    <a:ext uri="{FF2B5EF4-FFF2-40B4-BE49-F238E27FC236}">
                      <a16:creationId xmlns:a16="http://schemas.microsoft.com/office/drawing/2014/main" id="{5729867D-4ECC-262C-B061-6F8EA2CEAD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2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62317" y="4985546"/>
                  <a:ext cx="2091087" cy="236090"/>
                </a:xfrm>
                <a:prstGeom prst="rect">
                  <a:avLst/>
                </a:prstGeom>
              </p:spPr>
            </p:pic>
            <p:pic>
              <p:nvPicPr>
                <p:cNvPr id="91" name="图形 90">
                  <a:extLst>
                    <a:ext uri="{FF2B5EF4-FFF2-40B4-BE49-F238E27FC236}">
                      <a16:creationId xmlns:a16="http://schemas.microsoft.com/office/drawing/2014/main" id="{2FD708D7-679F-4BFF-2A86-346586B03F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73811" y="5336002"/>
                  <a:ext cx="1905585" cy="236091"/>
                </a:xfrm>
                <a:prstGeom prst="rect">
                  <a:avLst/>
                </a:prstGeom>
              </p:spPr>
            </p:pic>
            <p:sp>
              <p:nvSpPr>
                <p:cNvPr id="92" name="文本框 91">
                  <a:extLst>
                    <a:ext uri="{FF2B5EF4-FFF2-40B4-BE49-F238E27FC236}">
                      <a16:creationId xmlns:a16="http://schemas.microsoft.com/office/drawing/2014/main" id="{ECFA319A-A264-A9DF-93EF-FE78BD307323}"/>
                    </a:ext>
                  </a:extLst>
                </p:cNvPr>
                <p:cNvSpPr txBox="1"/>
                <p:nvPr/>
              </p:nvSpPr>
              <p:spPr>
                <a:xfrm flipH="1">
                  <a:off x="862317" y="5539806"/>
                  <a:ext cx="92123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2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/>
                    </a:rPr>
                    <a:t>…</a:t>
                  </a:r>
                  <a:endParaRPr kumimoji="0" lang="zh-CN" alt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/>
                  </a:endParaRPr>
                </a:p>
              </p:txBody>
            </p:sp>
            <p:sp>
              <p:nvSpPr>
                <p:cNvPr id="93" name="文本框 92">
                  <a:extLst>
                    <a:ext uri="{FF2B5EF4-FFF2-40B4-BE49-F238E27FC236}">
                      <a16:creationId xmlns:a16="http://schemas.microsoft.com/office/drawing/2014/main" id="{997A8E35-BA2B-5152-E472-D25475DA1C46}"/>
                    </a:ext>
                  </a:extLst>
                </p:cNvPr>
                <p:cNvSpPr txBox="1"/>
                <p:nvPr/>
              </p:nvSpPr>
              <p:spPr>
                <a:xfrm flipH="1">
                  <a:off x="781472" y="4472446"/>
                  <a:ext cx="2576067" cy="4881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等线"/>
                    </a:rPr>
                    <a:t>Master integrals</a:t>
                  </a: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等线"/>
                  </a:endParaRPr>
                </a:p>
              </p:txBody>
            </p:sp>
          </p:grpSp>
          <p:sp>
            <p:nvSpPr>
              <p:cNvPr id="87" name="箭头: 下 86">
                <a:extLst>
                  <a:ext uri="{FF2B5EF4-FFF2-40B4-BE49-F238E27FC236}">
                    <a16:creationId xmlns:a16="http://schemas.microsoft.com/office/drawing/2014/main" id="{D6A6EB60-A6CF-E7E0-9F0A-17A575D1584E}"/>
                  </a:ext>
                </a:extLst>
              </p:cNvPr>
              <p:cNvSpPr/>
              <p:nvPr/>
            </p:nvSpPr>
            <p:spPr>
              <a:xfrm rot="16200000">
                <a:off x="3026682" y="1754914"/>
                <a:ext cx="373193" cy="245031"/>
              </a:xfrm>
              <a:prstGeom prst="downArrow">
                <a:avLst/>
              </a:prstGeom>
              <a:solidFill>
                <a:srgbClr val="032245"/>
              </a:solidFill>
              <a:ln w="12700" cap="flat" cmpd="sng" algn="ctr">
                <a:solidFill>
                  <a:srgbClr val="11FFF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等线"/>
                  <a:cs typeface="+mn-cs"/>
                </a:endParaRPr>
              </a:p>
            </p:txBody>
          </p:sp>
          <p:sp>
            <p:nvSpPr>
              <p:cNvPr id="88" name="箭头: 下 87">
                <a:extLst>
                  <a:ext uri="{FF2B5EF4-FFF2-40B4-BE49-F238E27FC236}">
                    <a16:creationId xmlns:a16="http://schemas.microsoft.com/office/drawing/2014/main" id="{A71A3999-A6BC-42A8-3EDF-59B6CFB762CF}"/>
                  </a:ext>
                </a:extLst>
              </p:cNvPr>
              <p:cNvSpPr/>
              <p:nvPr/>
            </p:nvSpPr>
            <p:spPr>
              <a:xfrm rot="16200000">
                <a:off x="8758095" y="1750991"/>
                <a:ext cx="373193" cy="245031"/>
              </a:xfrm>
              <a:prstGeom prst="downArrow">
                <a:avLst/>
              </a:prstGeom>
              <a:solidFill>
                <a:srgbClr val="2A2000"/>
              </a:solidFill>
              <a:ln w="12700" cap="flat" cmpd="sng" algn="ctr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Palatino Linotype"/>
                  <a:ea typeface="等线"/>
                  <a:cs typeface="+mn-cs"/>
                </a:endParaRPr>
              </a:p>
            </p:txBody>
          </p:sp>
        </p:grpSp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4F8BCF15-E01D-1A14-A05B-9B83DA738E74}"/>
                </a:ext>
              </a:extLst>
            </p:cNvPr>
            <p:cNvSpPr txBox="1"/>
            <p:nvPr/>
          </p:nvSpPr>
          <p:spPr>
            <a:xfrm>
              <a:off x="3762539" y="3066304"/>
              <a:ext cx="763516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/>
                </a:rPr>
                <a:t>Contains </a:t>
              </a:r>
              <a:r>
                <a:rPr kumimoji="0" lang="en-US" altLang="zh-CN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/>
                </a:rPr>
                <a:t>redundant integrals</a:t>
              </a: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ea typeface="等线"/>
                </a:rPr>
                <a:t> with denominator indices lifted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等线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634101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自定义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4">
      <a:majorFont>
        <a:latin typeface="Palatino Linotype"/>
        <a:ea typeface="华文细黑"/>
        <a:cs typeface=""/>
      </a:majorFont>
      <a:minorFont>
        <a:latin typeface="Palatino Linotype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黑色星空背景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B0F0"/>
      </a:accent1>
      <a:accent2>
        <a:srgbClr val="FFFFFF"/>
      </a:accent2>
      <a:accent3>
        <a:srgbClr val="110326"/>
      </a:accent3>
      <a:accent4>
        <a:srgbClr val="00B0F0"/>
      </a:accent4>
      <a:accent5>
        <a:srgbClr val="29F5FF"/>
      </a:accent5>
      <a:accent6>
        <a:srgbClr val="C9C9C9"/>
      </a:accent6>
      <a:hlink>
        <a:srgbClr val="00B0F0"/>
      </a:hlink>
      <a:folHlink>
        <a:srgbClr val="E3D3FB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自定义 1">
      <a:dk1>
        <a:srgbClr val="000000"/>
      </a:dk1>
      <a:lt1>
        <a:sysClr val="window" lastClr="FFFFFF"/>
      </a:lt1>
      <a:dk2>
        <a:srgbClr val="5F5F5F"/>
      </a:dk2>
      <a:lt2>
        <a:srgbClr val="D8D8D8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自定义 2">
      <a:majorFont>
        <a:latin typeface="Palatino Linotype"/>
        <a:ea typeface="等线 Light"/>
        <a:cs typeface=""/>
      </a:majorFont>
      <a:minorFont>
        <a:latin typeface="Palatino Linotype"/>
        <a:ea typeface="等线"/>
        <a:cs typeface=""/>
      </a:minorFont>
    </a:fontScheme>
    <a:fmtScheme name="极端阴影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黑色星空背景">
  <a:themeElements>
    <a:clrScheme name="自定义 2">
      <a:dk1>
        <a:srgbClr val="FFFFFF"/>
      </a:dk1>
      <a:lt1>
        <a:srgbClr val="000000"/>
      </a:lt1>
      <a:dk2>
        <a:srgbClr val="F2F2F2"/>
      </a:dk2>
      <a:lt2>
        <a:srgbClr val="7F7F7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Palatino Linotype"/>
        <a:ea typeface="宋体"/>
        <a:cs typeface=""/>
      </a:majorFont>
      <a:minorFont>
        <a:latin typeface="Palatino Linotype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  <a:effectLst>
          <a:softEdge rad="0"/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33563</TotalTime>
  <Words>2268</Words>
  <Application>Microsoft Office PowerPoint</Application>
  <PresentationFormat>宽屏</PresentationFormat>
  <Paragraphs>365</Paragraphs>
  <Slides>38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38</vt:i4>
      </vt:variant>
    </vt:vector>
  </HeadingPairs>
  <TitlesOfParts>
    <vt:vector size="54" baseType="lpstr">
      <vt:lpstr>Adobe Gothic Std B</vt:lpstr>
      <vt:lpstr>等线</vt:lpstr>
      <vt:lpstr>宋体</vt:lpstr>
      <vt:lpstr>Arial</vt:lpstr>
      <vt:lpstr>Arial Black</vt:lpstr>
      <vt:lpstr>Calibri</vt:lpstr>
      <vt:lpstr>Calibri Light</vt:lpstr>
      <vt:lpstr>Palatino Linotype</vt:lpstr>
      <vt:lpstr>Trebuchet MS</vt:lpstr>
      <vt:lpstr>Wingdings 2</vt:lpstr>
      <vt:lpstr>HDOfficeLightV0</vt:lpstr>
      <vt:lpstr>黑色星空背景</vt:lpstr>
      <vt:lpstr>Office 主题​​</vt:lpstr>
      <vt:lpstr>1_Office 主题​​</vt:lpstr>
      <vt:lpstr>2_Office 主题​​</vt:lpstr>
      <vt:lpstr>1_黑色星空背景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2018年终总结</dc:title>
  <dc:creator>Bubble Jiang</dc:creator>
  <cp:lastModifiedBy>小泡 江</cp:lastModifiedBy>
  <cp:revision>556</cp:revision>
  <dcterms:created xsi:type="dcterms:W3CDTF">2019-01-14T04:22:00Z</dcterms:created>
  <dcterms:modified xsi:type="dcterms:W3CDTF">2024-09-10T10:33:32Z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967084D7A0874718B0EB011008A72768</vt:lpwstr>
  </property>
  <property fmtid="{D5CDD505-2E9C-101B-9397-08002B2CF9AE}" pid="3" name="KSOProductBuildVer">
    <vt:lpwstr>2052-11.1.0.10495</vt:lpwstr>
  </property>
</Properties>
</file>