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80" r:id="rId2"/>
    <p:sldId id="264" r:id="rId3"/>
    <p:sldId id="281" r:id="rId4"/>
    <p:sldId id="257" r:id="rId5"/>
    <p:sldId id="256" r:id="rId6"/>
    <p:sldId id="262" r:id="rId7"/>
    <p:sldId id="268" r:id="rId8"/>
    <p:sldId id="269" r:id="rId9"/>
    <p:sldId id="275" r:id="rId10"/>
    <p:sldId id="276" r:id="rId11"/>
    <p:sldId id="285" r:id="rId12"/>
    <p:sldId id="258" r:id="rId13"/>
    <p:sldId id="279" r:id="rId14"/>
    <p:sldId id="274" r:id="rId15"/>
    <p:sldId id="271" r:id="rId16"/>
    <p:sldId id="265" r:id="rId17"/>
    <p:sldId id="272" r:id="rId18"/>
    <p:sldId id="273" r:id="rId19"/>
    <p:sldId id="260" r:id="rId20"/>
    <p:sldId id="263" r:id="rId21"/>
    <p:sldId id="278" r:id="rId22"/>
    <p:sldId id="283" r:id="rId23"/>
    <p:sldId id="284" r:id="rId24"/>
    <p:sldId id="277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75D"/>
    <a:srgbClr val="D2D2D2"/>
    <a:srgbClr val="FF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87"/>
    <p:restoredTop sz="95781"/>
  </p:normalViewPr>
  <p:slideViewPr>
    <p:cSldViewPr snapToGrid="0">
      <p:cViewPr>
        <p:scale>
          <a:sx n="93" d="100"/>
          <a:sy n="93" d="100"/>
        </p:scale>
        <p:origin x="152" y="472"/>
      </p:cViewPr>
      <p:guideLst/>
    </p:cSldViewPr>
  </p:slideViewPr>
  <p:outlineViewPr>
    <p:cViewPr>
      <p:scale>
        <a:sx n="33" d="100"/>
        <a:sy n="33" d="100"/>
      </p:scale>
      <p:origin x="-5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7525A-4B68-5E49-9673-9C3A7B96D078}" type="datetimeFigureOut">
              <a:rPr lang="it-IT" smtClean="0"/>
              <a:t>13/03/23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CBE4F-6A94-C94A-BB9B-6C1585834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84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Chi sono e cosa faccio (ricerca)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674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Prospettive di medio termine: fisica teorica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060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Prospettive di medio termine: la mia prospettiva sulla scienza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20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Prospettive di medio termine: la mia prospettiva sull’organizzazione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496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815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Trovare spazi di discussione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156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Perché Sezione e Dipartimento sono simbiotici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884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migliorare la partecipazione INFN alla didattica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035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migliorare i rapporti con Dipartimento e Sapienza in generale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33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Chi sono e cosa faccio (didattica e incarichi istituzionali)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2812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vedo l’INFN…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991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…e i suoi problemi. E come vedo il ruolo del direttore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08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vedo la Sezione di Roma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922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Prospettive di medio termine: fisica con gli acceleratori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49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Prospettive di medio termine: fisica nucleare, rivelatori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940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Prospettive di medio termine: </a:t>
            </a:r>
            <a:r>
              <a:rPr lang="it-IT" dirty="0" err="1"/>
              <a:t>astroparticle</a:t>
            </a:r>
            <a:r>
              <a:rPr lang="it-IT" dirty="0"/>
              <a:t>, materia oscura, </a:t>
            </a:r>
            <a:r>
              <a:rPr lang="it-IT" dirty="0" err="1"/>
              <a:t>gw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900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Prospettive di medio termine: calcolo, acceleratori, applicazioni, ecc.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BE4F-6A94-C94A-BB9B-6C15858345A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40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49AEE-D715-7A29-7829-3E0A68181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F1446D-46CE-253D-AAC8-B70D83C0E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4D77C5-3291-5886-2890-B8A15540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6C8F0-C706-6249-A33B-C8E27C3FA931}" type="datetime1">
              <a:rPr lang="it-IT" smtClean="0"/>
              <a:t>13/03/23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5B804A-3894-FA37-0A97-8192FEA8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0E7A00-1D32-15BD-CF7F-AE8E140C7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39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421D42-8752-7174-5FFA-A1420E346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6A76879-1167-94D9-279C-F4C1052A6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29F8A8-C8F1-4CEB-6586-448EDB36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C9D4-E29E-084B-99A8-6261718BDF3C}" type="datetime1">
              <a:rPr lang="it-IT" smtClean="0"/>
              <a:t>13/03/23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E925AB-9570-F753-3404-0ED09340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5103E3-ED14-DB99-1342-90E6A47A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51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3085116-7A76-967B-372C-7D3B8A87A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E61F5A-DF14-17AE-2EF5-FEB6D7E6B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05201B-EBF3-B22D-D2DE-20C2DCB5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6D9D-1574-674C-888D-DB43D541985D}" type="datetime1">
              <a:rPr lang="it-IT" smtClean="0"/>
              <a:t>13/03/23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73E7E0-94FB-60D0-0E77-C670CD40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83DBDA-C2D9-12D9-69E7-45A5A5F4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75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3940A6-55F7-5C18-9034-4559D971D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288554-6988-3176-AB59-76AF79350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07C282-9AFE-EC96-5800-B287F080B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DC7F-6A2B-014E-8EC1-11105D7077BC}" type="datetime1">
              <a:rPr lang="it-IT" smtClean="0"/>
              <a:t>13/03/23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6AC820-F3C9-7412-1F24-4A279812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56592B-111A-A6B9-F60D-4788EF6A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fld id="{BBFB9F42-7582-764A-AA37-A187B0E93F9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23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31FF63-6E41-926F-3D4D-1F5B3D53C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69BC53-597B-C917-22F1-450C7363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1E1CF0-8360-7B7D-70BE-7D117E8BF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71BF8-43F2-BA4F-A817-4B9DE0A2F6CB}" type="datetime1">
              <a:rPr lang="it-IT" smtClean="0"/>
              <a:t>13/03/23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703203-55D8-04FD-B3EF-99C5378BD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63176B-325A-5D57-E30F-943C528A9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40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273A3B-65EE-C6C8-5FAB-E64AB6482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B62E72-2F43-268A-EB5F-52910D20F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A7F534-1561-B4FC-F83E-FF131AC2E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50D4CA-FA2E-87F3-2753-525AC14C2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5B0-0C22-2147-A4AA-5269FE577609}" type="datetime1">
              <a:rPr lang="it-IT" smtClean="0"/>
              <a:t>13/03/23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EB3174-C8EE-915E-CD7A-D1B1E850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7B49C28-4EF9-D2BD-419D-C4FF8FC6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8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88323-BB33-972E-F014-C2A0678F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A19E46-1A45-85DF-AB4D-14AA03A28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582B7C-52E8-8FFA-6D37-FDB94053F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A7B2E61-E3E7-43EB-F321-342BABE9C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42FF4DD-E546-A17E-0B5B-96B932038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8AA9DC3-87E7-5A44-5303-B8DEC01F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3D4FB-CBFC-EC4D-9A3C-DABFB6AE420B}" type="datetime1">
              <a:rPr lang="it-IT" smtClean="0"/>
              <a:t>13/03/23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AE9D437-2A9C-890E-62C5-C36F85E20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17F9A2D-0366-A16B-9407-FEB03DF0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58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AEB491-1533-9478-A624-56C0040A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EF36BB7-F3F9-0EC2-C27A-FA7EE679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F4492-6562-F74A-8688-BA206BF0FA26}" type="datetime1">
              <a:rPr lang="it-IT" smtClean="0"/>
              <a:t>13/03/23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9C0349-261B-9861-5BDD-989BC8B03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E2C7DA-9759-8683-1F83-92A862F9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702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58209A1-4727-9093-12DB-BCA7B022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734E-0ECF-F04C-9F32-068A42561319}" type="datetime1">
              <a:rPr lang="it-IT" smtClean="0"/>
              <a:t>13/03/23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76A0FF5-1FC4-CB06-E569-C05B19D8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657A282-B932-CDEB-D908-DA521BA8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67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4A829-FC7C-BAFB-A577-25494393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4DB521-82E9-A3B6-C07D-DFC449BD1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8A484AC-CE44-A48E-C4F6-2E7ABB44F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27AAC7-3EE7-CF58-4316-0A0E5AC2E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208C-D47E-BD4E-8914-80A8D8D667DE}" type="datetime1">
              <a:rPr lang="it-IT" smtClean="0"/>
              <a:t>13/03/23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022437-63B4-FF32-7008-12A2AEFE3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4A6985-38E2-CE56-1C3F-73312F0BB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72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5A393D-DF55-8A1C-2113-DA0720F15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DB87552-7C04-FE13-4CE2-224676540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EA7872-61B6-F00A-6AB5-43A5A9FBB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115605-8D3C-4C2C-5D9A-CB3D2DB9D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286F5-6244-F043-B8D5-44E2BF1FEB3C}" type="datetime1">
              <a:rPr lang="it-IT" smtClean="0"/>
              <a:t>13/03/23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02C47C-6D22-6360-F2B1-C75028C5C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CC8993-FD1E-4C7C-E599-5B8991E1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59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2EFC3BC-DC30-1E0D-D4E7-A9D2E2D6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3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AFCF2E-0C0D-DDFA-4C7E-23B6D02EC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775AFB-D3EE-CDB4-9715-6C3ABE7F7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FC754-181E-574A-A47E-EAF18C88BE48}" type="datetime1">
              <a:rPr lang="it-IT" smtClean="0"/>
              <a:t>13/03/23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3F9A3D-A252-0BE2-A731-2D9DA25FB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CCE342-0B45-577E-965B-58F3CF88F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fld id="{BBFB9F42-7582-764A-AA37-A187B0E93F9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956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7087B94-D164-8BDB-8F38-053B8B050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29" y="802976"/>
            <a:ext cx="8859997" cy="5821927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1600" dirty="0">
                <a:latin typeface="+mj-lt"/>
              </a:rPr>
              <a:t>Nato nel ‘69, laureato nel ‘95 (Sapienza), dottorato nel ‘99 (Tor Vergata)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600" dirty="0">
                <a:latin typeface="+mj-lt"/>
              </a:rPr>
              <a:t>Post-doc a Frascati e poi ricercatore a tempo determinato, 2000-2002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600" dirty="0">
                <a:solidFill>
                  <a:srgbClr val="FF0000"/>
                </a:solidFill>
                <a:latin typeface="+mj-lt"/>
              </a:rPr>
              <a:t>Ricercatore a Roma dal 2003</a:t>
            </a:r>
            <a:r>
              <a:rPr lang="it-IT" sz="1600" dirty="0">
                <a:latin typeface="+mj-lt"/>
              </a:rPr>
              <a:t>, Primo ricercatore 2016, Dirigente di ricerca 2019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0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Ricerca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pPr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b="1" dirty="0">
                <a:solidFill>
                  <a:srgbClr val="FF0000"/>
                </a:solidFill>
                <a:latin typeface="+mj-lt"/>
              </a:rPr>
              <a:t>Devo la mia formazione a KLOE: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palestra di fisica ed esperienza umana preziosa</a:t>
            </a:r>
            <a:r>
              <a:rPr lang="it-IT" sz="1600" dirty="0">
                <a:latin typeface="+mj-lt"/>
              </a:rPr>
              <a:t>. Dal 1993 fino al </a:t>
            </a:r>
            <a:r>
              <a:rPr lang="it-IT" sz="1600" dirty="0" err="1">
                <a:latin typeface="+mj-lt"/>
              </a:rPr>
              <a:t>run</a:t>
            </a:r>
            <a:r>
              <a:rPr lang="it-IT" sz="1600" dirty="0">
                <a:latin typeface="+mj-lt"/>
              </a:rPr>
              <a:t> ‘05-’06 lavorando un po’ su tutti gli aspetti: camera a </a:t>
            </a:r>
            <a:r>
              <a:rPr lang="it-IT" sz="1600" dirty="0" err="1">
                <a:latin typeface="+mj-lt"/>
              </a:rPr>
              <a:t>drift</a:t>
            </a:r>
            <a:r>
              <a:rPr lang="it-IT" sz="1600" dirty="0">
                <a:latin typeface="+mj-lt"/>
              </a:rPr>
              <a:t>, slow control, DAQ, offline, analisi </a:t>
            </a:r>
            <a:r>
              <a:rPr lang="it-IT" sz="1600" i="1" dirty="0">
                <a:latin typeface="+mj-lt"/>
              </a:rPr>
              <a:t>K</a:t>
            </a:r>
            <a:r>
              <a:rPr lang="it-IT" sz="1600" dirty="0">
                <a:latin typeface="+mj-lt"/>
              </a:rPr>
              <a:t> short. Collaborazione col team dell’acceleratore DAFNE su misura di luminosità, diagnostica, test </a:t>
            </a:r>
            <a:r>
              <a:rPr lang="it-IT" sz="1600" dirty="0" err="1">
                <a:latin typeface="+mj-lt"/>
              </a:rPr>
              <a:t>crab-waist</a:t>
            </a:r>
            <a:r>
              <a:rPr lang="it-IT" sz="1600" dirty="0">
                <a:latin typeface="+mj-lt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b="1" dirty="0">
                <a:solidFill>
                  <a:srgbClr val="FF0000"/>
                </a:solidFill>
                <a:latin typeface="+mj-lt"/>
              </a:rPr>
              <a:t>ATLAS mi ha consentito di fare esperienza in una grande collaborazione</a:t>
            </a:r>
            <a:r>
              <a:rPr lang="it-IT" sz="1600" dirty="0">
                <a:latin typeface="+mj-lt"/>
              </a:rPr>
              <a:t>.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La mia prima «casa» a Roma</a:t>
            </a:r>
            <a:r>
              <a:rPr lang="it-IT" sz="1600" dirty="0">
                <a:latin typeface="+mj-lt"/>
              </a:rPr>
              <a:t>. Nel periodo 2002-08 nel gruppo </a:t>
            </a:r>
            <a:r>
              <a:rPr lang="it-IT" sz="1600" b="1" dirty="0">
                <a:latin typeface="+mj-lt"/>
              </a:rPr>
              <a:t>MDT</a:t>
            </a:r>
            <a:r>
              <a:rPr lang="it-IT" sz="1600" dirty="0">
                <a:latin typeface="+mj-lt"/>
              </a:rPr>
              <a:t> ho partecipato alla costruzione, installazione nello spettrometro fino alla presa dati con fascio; responsabile del sito di </a:t>
            </a:r>
            <a:r>
              <a:rPr lang="it-IT" sz="1600" dirty="0" err="1">
                <a:latin typeface="+mj-lt"/>
              </a:rPr>
              <a:t>commissioning</a:t>
            </a:r>
            <a:r>
              <a:rPr lang="it-IT" sz="1600" dirty="0">
                <a:latin typeface="+mj-lt"/>
              </a:rPr>
              <a:t> al CERN; responsabile del DCS.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b="1" dirty="0">
                <a:solidFill>
                  <a:srgbClr val="FF0000"/>
                </a:solidFill>
                <a:latin typeface="+mj-lt"/>
              </a:rPr>
              <a:t>Impegno al CERN proseguito in NA62 dando vita al gruppo di Roma1</a:t>
            </a:r>
            <a:r>
              <a:rPr lang="it-IT" sz="1600" dirty="0">
                <a:latin typeface="+mj-lt"/>
              </a:rPr>
              <a:t>: </a:t>
            </a:r>
            <a:r>
              <a:rPr lang="it-IT" sz="1600" b="1" dirty="0">
                <a:latin typeface="+mj-lt"/>
              </a:rPr>
              <a:t>dal 2007 </a:t>
            </a:r>
            <a:r>
              <a:rPr lang="it-IT" sz="1600" dirty="0">
                <a:latin typeface="+mj-lt"/>
              </a:rPr>
              <a:t>design, costruzione e operazione dei rivelatori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dirty="0">
                <a:latin typeface="+mj-lt"/>
              </a:rPr>
              <a:t>di veto per fotoni. Insieme al </a:t>
            </a:r>
            <a:r>
              <a:rPr lang="it-IT" sz="1600" b="1" dirty="0">
                <a:latin typeface="+mj-lt"/>
              </a:rPr>
              <a:t>gruppo APE</a:t>
            </a:r>
            <a:r>
              <a:rPr lang="en-GB" sz="1600" dirty="0">
                <a:latin typeface="+mj-lt"/>
              </a:rPr>
              <a:t>: high-throughput data handling </a:t>
            </a:r>
            <a:r>
              <a:rPr lang="it-IT" sz="1600" dirty="0">
                <a:latin typeface="+mj-lt"/>
              </a:rPr>
              <a:t>e nuovo </a:t>
            </a:r>
            <a:r>
              <a:rPr lang="it-IT" sz="1600" b="1" dirty="0">
                <a:latin typeface="+mj-lt"/>
              </a:rPr>
              <a:t>trigger processor</a:t>
            </a:r>
            <a:r>
              <a:rPr lang="it-IT" sz="1600" dirty="0">
                <a:latin typeface="+mj-lt"/>
              </a:rPr>
              <a:t>. Per 10 anni </a:t>
            </a:r>
            <a:r>
              <a:rPr lang="it-IT" sz="1600" b="1" dirty="0">
                <a:latin typeface="+mj-lt"/>
              </a:rPr>
              <a:t>responsabile del computing </a:t>
            </a:r>
            <a:r>
              <a:rPr lang="it-IT" sz="1600" dirty="0">
                <a:latin typeface="+mj-lt"/>
              </a:rPr>
              <a:t>e componente dello</a:t>
            </a:r>
            <a:r>
              <a:rPr lang="it-IT" sz="1600" b="1" dirty="0">
                <a:latin typeface="+mj-lt"/>
              </a:rPr>
              <a:t> Steering Committee</a:t>
            </a:r>
            <a:r>
              <a:rPr lang="it-IT" sz="1600" dirty="0">
                <a:latin typeface="+mj-lt"/>
              </a:rPr>
              <a:t>. Dal 2020 responsabile del gruppo: M. Raggi.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UA9</a:t>
            </a:r>
            <a:r>
              <a:rPr lang="it-IT" sz="1600" dirty="0">
                <a:latin typeface="+mj-lt"/>
              </a:rPr>
              <a:t> in varie fasi dal 2006, sulla diagnostica di fascio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dirty="0">
                <a:latin typeface="+mj-lt"/>
              </a:rPr>
              <a:t>a H8 e poi in SPS, </a:t>
            </a:r>
            <a:r>
              <a:rPr lang="it-IT" sz="1600" dirty="0">
                <a:solidFill>
                  <a:srgbClr val="00B0F0"/>
                </a:solidFill>
                <a:latin typeface="+mj-lt"/>
              </a:rPr>
              <a:t>più di recente con interesse per </a:t>
            </a:r>
            <a:r>
              <a:rPr lang="it-IT" sz="1600" b="1" dirty="0">
                <a:solidFill>
                  <a:srgbClr val="00B0F0"/>
                </a:solidFill>
                <a:latin typeface="+mj-lt"/>
              </a:rPr>
              <a:t>estrazione</a:t>
            </a:r>
            <a:r>
              <a:rPr lang="it-IT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it-IT" sz="1600" b="1" dirty="0">
                <a:solidFill>
                  <a:srgbClr val="00B0F0"/>
                </a:solidFill>
                <a:latin typeface="+mj-lt"/>
              </a:rPr>
              <a:t>e manipolazione di fasci </a:t>
            </a:r>
            <a:r>
              <a:rPr lang="it-IT" sz="1600" dirty="0">
                <a:solidFill>
                  <a:srgbClr val="00B0F0"/>
                </a:solidFill>
                <a:latin typeface="+mj-lt"/>
              </a:rPr>
              <a:t>tramite cristalli, in particolare per il </a:t>
            </a:r>
            <a:r>
              <a:rPr lang="it-IT" sz="1600" dirty="0" err="1">
                <a:solidFill>
                  <a:srgbClr val="00B0F0"/>
                </a:solidFill>
                <a:latin typeface="+mj-lt"/>
              </a:rPr>
              <a:t>Muon</a:t>
            </a:r>
            <a:r>
              <a:rPr lang="it-IT" sz="1600" dirty="0">
                <a:solidFill>
                  <a:srgbClr val="00B0F0"/>
                </a:solidFill>
                <a:latin typeface="+mj-lt"/>
              </a:rPr>
              <a:t> Collider</a:t>
            </a:r>
            <a:r>
              <a:rPr lang="it-IT" sz="1600" dirty="0">
                <a:latin typeface="+mj-lt"/>
              </a:rPr>
              <a:t>.</a:t>
            </a:r>
            <a:endParaRPr lang="it-IT" sz="1600" b="1" dirty="0">
              <a:latin typeface="+mj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A Frascati</a:t>
            </a:r>
            <a:r>
              <a:rPr lang="it-IT" sz="1600" dirty="0">
                <a:latin typeface="+mj-lt"/>
              </a:rPr>
              <a:t>: dopo aver fatto partire nel 2002 la </a:t>
            </a:r>
            <a:r>
              <a:rPr lang="it-IT" sz="1600" b="1" dirty="0">
                <a:latin typeface="+mj-lt"/>
              </a:rPr>
              <a:t>BTF</a:t>
            </a:r>
            <a:r>
              <a:rPr lang="it-IT" sz="1600" dirty="0">
                <a:latin typeface="+mj-lt"/>
              </a:rPr>
              <a:t> e averla sviluppata, </a:t>
            </a:r>
            <a:r>
              <a:rPr lang="it-IT" sz="1600" b="1" dirty="0">
                <a:latin typeface="+mj-lt"/>
              </a:rPr>
              <a:t>responsabile scientifico </a:t>
            </a:r>
            <a:r>
              <a:rPr lang="it-IT" sz="1600" dirty="0">
                <a:latin typeface="+mj-lt"/>
              </a:rPr>
              <a:t>dal</a:t>
            </a:r>
            <a:r>
              <a:rPr lang="it-IT" sz="1600" b="1" dirty="0">
                <a:latin typeface="+mj-lt"/>
              </a:rPr>
              <a:t> ’</a:t>
            </a:r>
            <a:r>
              <a:rPr lang="it-IT" sz="1600" dirty="0">
                <a:latin typeface="+mj-lt"/>
              </a:rPr>
              <a:t>13 fino alla fine del 2019, (anche coordinatore dell’upgrade): un’istruttiva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esperienza di gestione di un’infrastruttura di ricerca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dirty="0">
                <a:latin typeface="+mj-lt"/>
              </a:rPr>
              <a:t>con gruppi internazionali, accesso transnazionale, ecc.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it-IT" sz="1600" dirty="0">
                <a:solidFill>
                  <a:srgbClr val="00B0F0"/>
                </a:solidFill>
                <a:latin typeface="+mj-lt"/>
              </a:rPr>
              <a:t>Nel 2015 con M. Raggi </a:t>
            </a:r>
            <a:r>
              <a:rPr lang="it-IT" sz="1600" b="1" dirty="0">
                <a:solidFill>
                  <a:srgbClr val="00B0F0"/>
                </a:solidFill>
                <a:latin typeface="+mj-lt"/>
              </a:rPr>
              <a:t>abbiamo proposto </a:t>
            </a:r>
            <a:r>
              <a:rPr lang="it-IT" sz="1600" b="1" dirty="0">
                <a:solidFill>
                  <a:srgbClr val="00B0F0"/>
                </a:solidFill>
              </a:rPr>
              <a:t>PADME</a:t>
            </a:r>
            <a:r>
              <a:rPr lang="it-IT" sz="1600" b="1" dirty="0">
                <a:solidFill>
                  <a:srgbClr val="00B0F0"/>
                </a:solidFill>
                <a:latin typeface="+mj-lt"/>
              </a:rPr>
              <a:t>, nuovo esperimento per la ricerca del dark </a:t>
            </a:r>
            <a:r>
              <a:rPr lang="it-IT" sz="1600" b="1" dirty="0" err="1">
                <a:solidFill>
                  <a:srgbClr val="00B0F0"/>
                </a:solidFill>
                <a:latin typeface="+mj-lt"/>
              </a:rPr>
              <a:t>photon</a:t>
            </a:r>
            <a:r>
              <a:rPr lang="it-IT" sz="1600" b="1" dirty="0">
                <a:solidFill>
                  <a:srgbClr val="00B0F0"/>
                </a:solidFill>
                <a:latin typeface="+mj-lt"/>
              </a:rPr>
              <a:t>. </a:t>
            </a:r>
            <a:r>
              <a:rPr lang="it-IT" sz="1600" dirty="0">
                <a:solidFill>
                  <a:srgbClr val="00B0F0"/>
                </a:solidFill>
                <a:latin typeface="+mj-lt"/>
              </a:rPr>
              <a:t>Collaborazione Roma-Frascati-Lecce e </a:t>
            </a:r>
            <a:r>
              <a:rPr lang="it-IT" sz="1600" dirty="0" err="1">
                <a:solidFill>
                  <a:srgbClr val="00B0F0"/>
                </a:solidFill>
                <a:latin typeface="+mj-lt"/>
              </a:rPr>
              <a:t>Univ</a:t>
            </a:r>
            <a:r>
              <a:rPr lang="it-IT" sz="1600" dirty="0">
                <a:solidFill>
                  <a:srgbClr val="00B0F0"/>
                </a:solidFill>
                <a:latin typeface="+mj-lt"/>
              </a:rPr>
              <a:t>. Sofia + americani</a:t>
            </a:r>
            <a:r>
              <a:rPr lang="it-IT" sz="1600" b="1" dirty="0">
                <a:solidFill>
                  <a:srgbClr val="00B0F0"/>
                </a:solidFill>
                <a:latin typeface="+mj-lt"/>
              </a:rPr>
              <a:t>.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In 4 anni progettato, costruito, installato: da zero fino alla presa dati</a:t>
            </a:r>
            <a:r>
              <a:rPr lang="it-IT" sz="1600" dirty="0">
                <a:solidFill>
                  <a:srgbClr val="00B0F0"/>
                </a:solidFill>
                <a:latin typeface="+mj-lt"/>
              </a:rPr>
              <a:t>. </a:t>
            </a:r>
            <a:r>
              <a:rPr lang="it-IT" sz="1600" dirty="0" err="1">
                <a:solidFill>
                  <a:srgbClr val="00B0F0"/>
                </a:solidFill>
                <a:latin typeface="+mj-lt"/>
              </a:rPr>
              <a:t>Run</a:t>
            </a:r>
            <a:r>
              <a:rPr lang="it-IT" sz="1600" dirty="0">
                <a:solidFill>
                  <a:srgbClr val="00B0F0"/>
                </a:solidFill>
                <a:latin typeface="+mj-lt"/>
              </a:rPr>
              <a:t> 1 e 2 nel ’19-’20, Run3 per la ricerca dell’</a:t>
            </a:r>
            <a:r>
              <a:rPr lang="it-IT" sz="1600" b="1" dirty="0">
                <a:solidFill>
                  <a:srgbClr val="00B0F0"/>
                </a:solidFill>
                <a:latin typeface="+mj-lt"/>
              </a:rPr>
              <a:t>X17</a:t>
            </a:r>
            <a:r>
              <a:rPr lang="it-IT" sz="1600" dirty="0">
                <a:solidFill>
                  <a:srgbClr val="00B0F0"/>
                </a:solidFill>
                <a:latin typeface="+mj-lt"/>
              </a:rPr>
              <a:t> nel ‘22.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B335B68-C268-70B5-B48E-CFA0559CF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60" b="7037"/>
          <a:stretch/>
        </p:blipFill>
        <p:spPr>
          <a:xfrm>
            <a:off x="9380241" y="4981623"/>
            <a:ext cx="2777459" cy="1849146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19AC89E6-9B77-68A5-D5DF-8BAFEC74DA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7672" t="15100" r="7376" b="5993"/>
          <a:stretch/>
        </p:blipFill>
        <p:spPr>
          <a:xfrm>
            <a:off x="9372273" y="3152430"/>
            <a:ext cx="2785426" cy="1792586"/>
          </a:xfrm>
          <a:prstGeom prst="rect">
            <a:avLst/>
          </a:prstGeom>
        </p:spPr>
      </p:pic>
      <p:sp>
        <p:nvSpPr>
          <p:cNvPr id="52" name="Titolo 3">
            <a:extLst>
              <a:ext uri="{FF2B5EF4-FFF2-40B4-BE49-F238E27FC236}">
                <a16:creationId xmlns:a16="http://schemas.microsoft.com/office/drawing/2014/main" id="{8AC8A337-520E-77F1-AAC0-98B3CCB3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229" y="27296"/>
            <a:ext cx="5959306" cy="818865"/>
          </a:xfrm>
        </p:spPr>
        <p:txBody>
          <a:bodyPr>
            <a:noAutofit/>
          </a:bodyPr>
          <a:lstStyle/>
          <a:p>
            <a:r>
              <a:rPr lang="it-IT" sz="2600" dirty="0"/>
              <a:t>Esperienze </a:t>
            </a:r>
            <a:r>
              <a:rPr lang="it-IT" sz="2600" dirty="0">
                <a:latin typeface="Impact" panose="020B0806030902050204" pitchFamily="34" charset="0"/>
              </a:rPr>
              <a:t>e </a:t>
            </a:r>
            <a:r>
              <a:rPr lang="it-IT" sz="2600" dirty="0">
                <a:solidFill>
                  <a:srgbClr val="00B0F0"/>
                </a:solidFill>
                <a:latin typeface="Impact" panose="020B0806030902050204" pitchFamily="34" charset="0"/>
              </a:rPr>
              <a:t>attività in corso</a:t>
            </a:r>
            <a:r>
              <a:rPr lang="it-IT" sz="2600" dirty="0">
                <a:latin typeface="Impact" panose="020B0806030902050204" pitchFamily="34" charset="0"/>
              </a:rPr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A184C48-CADC-C54A-075A-6038036605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t="1351" r="501" b="6408"/>
          <a:stretch/>
        </p:blipFill>
        <p:spPr>
          <a:xfrm>
            <a:off x="9380241" y="32596"/>
            <a:ext cx="2775715" cy="17925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D2D0232-9030-2C25-0598-462075E162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</a:blip>
          <a:srcRect t="7625"/>
          <a:stretch/>
        </p:blipFill>
        <p:spPr>
          <a:xfrm>
            <a:off x="9380241" y="1858351"/>
            <a:ext cx="2775715" cy="12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47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60737A-2852-6026-EA78-3A061FCBBB4C}"/>
              </a:ext>
            </a:extLst>
          </p:cNvPr>
          <p:cNvSpPr txBox="1"/>
          <p:nvPr/>
        </p:nvSpPr>
        <p:spPr>
          <a:xfrm>
            <a:off x="11126" y="773505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Attività teoriche</a:t>
            </a:r>
            <a:endParaRPr lang="it-IT" sz="2000" dirty="0">
              <a:latin typeface="+mj-lt"/>
            </a:endParaRPr>
          </a:p>
        </p:txBody>
      </p:sp>
      <p:sp>
        <p:nvSpPr>
          <p:cNvPr id="14" name="Titolo 3">
            <a:extLst>
              <a:ext uri="{FF2B5EF4-FFF2-40B4-BE49-F238E27FC236}">
                <a16:creationId xmlns:a16="http://schemas.microsoft.com/office/drawing/2014/main" id="{C5714400-E597-46C3-60F4-C67E7918A3A3}"/>
              </a:ext>
            </a:extLst>
          </p:cNvPr>
          <p:cNvSpPr txBox="1">
            <a:spLocks/>
          </p:cNvSpPr>
          <p:nvPr/>
        </p:nvSpPr>
        <p:spPr>
          <a:xfrm>
            <a:off x="609600" y="3919"/>
            <a:ext cx="4303594" cy="685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/>
              <a:t>Dove andiamo</a:t>
            </a:r>
          </a:p>
        </p:txBody>
      </p:sp>
      <p:sp>
        <p:nvSpPr>
          <p:cNvPr id="26" name="Segnaposto numero diapositiva 25">
            <a:extLst>
              <a:ext uri="{FF2B5EF4-FFF2-40B4-BE49-F238E27FC236}">
                <a16:creationId xmlns:a16="http://schemas.microsoft.com/office/drawing/2014/main" id="{C133A76C-D5BF-2DE0-CBA4-DD114569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10</a:t>
            </a:fld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3AA49D4-486D-34DB-4C02-1ABE962D914C}"/>
              </a:ext>
            </a:extLst>
          </p:cNvPr>
          <p:cNvSpPr txBox="1"/>
          <p:nvPr/>
        </p:nvSpPr>
        <p:spPr>
          <a:xfrm>
            <a:off x="11126" y="1528479"/>
            <a:ext cx="7177466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Il gruppo teorico è in </a:t>
            </a:r>
            <a:r>
              <a:rPr lang="it-IT" b="1" dirty="0">
                <a:latin typeface="+mj-lt"/>
              </a:rPr>
              <a:t>buona salute </a:t>
            </a:r>
            <a:r>
              <a:rPr lang="it-IT" dirty="0">
                <a:latin typeface="+mj-lt"/>
              </a:rPr>
              <a:t>e all’altezza di una storia straordinaria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+mj-lt"/>
              </a:rPr>
              <a:t>Il rapporto con i gruppi sperimentali è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vivo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e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proficuo</a:t>
            </a:r>
            <a:r>
              <a:rPr lang="it-IT" dirty="0">
                <a:latin typeface="+mj-lt"/>
              </a:rPr>
              <a:t>, e si </a:t>
            </a:r>
            <a:r>
              <a:rPr lang="it-IT" b="1" dirty="0">
                <a:latin typeface="+mj-lt"/>
              </a:rPr>
              <a:t>arricchisce costantemente</a:t>
            </a:r>
            <a:r>
              <a:rPr lang="it-IT" dirty="0">
                <a:latin typeface="+mj-lt"/>
              </a:rPr>
              <a:t>: naturalmente fisica del </a:t>
            </a:r>
            <a:r>
              <a:rPr lang="it-IT" dirty="0" err="1">
                <a:latin typeface="+mj-lt"/>
              </a:rPr>
              <a:t>flavour</a:t>
            </a:r>
            <a:r>
              <a:rPr lang="it-IT" dirty="0">
                <a:latin typeface="+mj-lt"/>
              </a:rPr>
              <a:t> e ai collider, dark </a:t>
            </a:r>
            <a:r>
              <a:rPr lang="it-IT" dirty="0" err="1">
                <a:latin typeface="+mj-lt"/>
              </a:rPr>
              <a:t>matter</a:t>
            </a:r>
            <a:r>
              <a:rPr lang="it-IT" dirty="0">
                <a:latin typeface="+mj-lt"/>
              </a:rPr>
              <a:t> e dark </a:t>
            </a:r>
            <a:r>
              <a:rPr lang="it-IT" dirty="0" err="1">
                <a:latin typeface="+mj-lt"/>
              </a:rPr>
              <a:t>sectors</a:t>
            </a:r>
            <a:r>
              <a:rPr lang="it-IT" dirty="0">
                <a:latin typeface="+mj-lt"/>
              </a:rPr>
              <a:t>, gravità e astrofisica, e molto altro: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uno degli elementi caratterizzanti e di eccellenza di Roma</a:t>
            </a:r>
            <a:r>
              <a:rPr lang="it-IT" dirty="0"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Il modo in cui le varie competenze e attività si completano e sono sinergiche tra teorici INFN e universitari è </a:t>
            </a:r>
            <a:r>
              <a:rPr lang="it-IT" b="1" dirty="0">
                <a:latin typeface="+mj-lt"/>
              </a:rPr>
              <a:t>paradigmatico</a:t>
            </a:r>
            <a:r>
              <a:rPr lang="it-IT" dirty="0">
                <a:latin typeface="+mj-lt"/>
              </a:rPr>
              <a:t> di quello che può un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rapporto reciprocamente fecondo tra Sezione e Dipartimento</a:t>
            </a:r>
            <a:r>
              <a:rPr lang="it-IT" dirty="0">
                <a:latin typeface="+mj-lt"/>
              </a:rPr>
              <a:t>.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Tra i tanti utenti molto interessati agli strumenti di calcolo 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I problemi generali si riflettono anche in Sezione (uno tra tutti, la componente femminile).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endParaRPr lang="it-IT" b="1" dirty="0">
              <a:latin typeface="+mj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F71405E-A681-16F3-12EB-21D8B130B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" b="632"/>
          <a:stretch/>
        </p:blipFill>
        <p:spPr>
          <a:xfrm>
            <a:off x="7427741" y="2079438"/>
            <a:ext cx="4563123" cy="269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05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BC625216-06AE-B384-D3E7-B562840DD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589" y="1320060"/>
            <a:ext cx="7201385" cy="3118230"/>
          </a:xfrm>
          <a:prstGeom prst="rect">
            <a:avLst/>
          </a:prstGeom>
        </p:spPr>
      </p:pic>
      <p:sp>
        <p:nvSpPr>
          <p:cNvPr id="18" name="Freccia destra 17">
            <a:extLst>
              <a:ext uri="{FF2B5EF4-FFF2-40B4-BE49-F238E27FC236}">
                <a16:creationId xmlns:a16="http://schemas.microsoft.com/office/drawing/2014/main" id="{6449AC52-1630-A9DF-D5C2-B1505B205B03}"/>
              </a:ext>
            </a:extLst>
          </p:cNvPr>
          <p:cNvSpPr/>
          <p:nvPr/>
        </p:nvSpPr>
        <p:spPr>
          <a:xfrm>
            <a:off x="847807" y="3352699"/>
            <a:ext cx="400800" cy="26161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60737A-2852-6026-EA78-3A061FCBBB4C}"/>
              </a:ext>
            </a:extLst>
          </p:cNvPr>
          <p:cNvSpPr txBox="1"/>
          <p:nvPr/>
        </p:nvSpPr>
        <p:spPr>
          <a:xfrm>
            <a:off x="0" y="519640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Cosa possiamo concludere sulle prospettive sperimentali?</a:t>
            </a:r>
            <a:endParaRPr lang="it-IT" sz="2000" dirty="0">
              <a:latin typeface="+mj-lt"/>
            </a:endParaRPr>
          </a:p>
        </p:txBody>
      </p:sp>
      <p:sp>
        <p:nvSpPr>
          <p:cNvPr id="14" name="Titolo 3">
            <a:extLst>
              <a:ext uri="{FF2B5EF4-FFF2-40B4-BE49-F238E27FC236}">
                <a16:creationId xmlns:a16="http://schemas.microsoft.com/office/drawing/2014/main" id="{C5714400-E597-46C3-60F4-C67E7918A3A3}"/>
              </a:ext>
            </a:extLst>
          </p:cNvPr>
          <p:cNvSpPr txBox="1">
            <a:spLocks/>
          </p:cNvSpPr>
          <p:nvPr/>
        </p:nvSpPr>
        <p:spPr>
          <a:xfrm>
            <a:off x="609600" y="3919"/>
            <a:ext cx="4303594" cy="685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/>
              <a:t>Dove andiamo (scienza)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4189188-427D-67D1-65FF-4D1BF235661F}"/>
              </a:ext>
            </a:extLst>
          </p:cNvPr>
          <p:cNvSpPr txBox="1"/>
          <p:nvPr/>
        </p:nvSpPr>
        <p:spPr>
          <a:xfrm>
            <a:off x="0" y="4512769"/>
            <a:ext cx="11505236" cy="1805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it-IT" b="1" dirty="0">
                <a:solidFill>
                  <a:schemeClr val="accent2"/>
                </a:solidFill>
                <a:latin typeface="+mj-lt"/>
              </a:rPr>
              <a:t>Aggiungendo che: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§"/>
            </a:pPr>
            <a:r>
              <a:rPr lang="it-IT" sz="1600" b="1" dirty="0">
                <a:solidFill>
                  <a:srgbClr val="FF0000"/>
                </a:solidFill>
                <a:latin typeface="+mj-lt"/>
              </a:rPr>
              <a:t>R&amp;D e nuovi progetti</a:t>
            </a:r>
            <a:r>
              <a:rPr lang="it-IT" sz="1600" dirty="0">
                <a:latin typeface="+mj-lt"/>
              </a:rPr>
              <a:t>, anche piccoli/in fase iniziale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richiedono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supporto</a:t>
            </a:r>
            <a:r>
              <a:rPr lang="it-IT" sz="1600" dirty="0">
                <a:latin typeface="+mj-lt"/>
              </a:rPr>
              <a:t> (meccanica, elettronica, …) e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manpower</a:t>
            </a:r>
            <a:r>
              <a:rPr lang="it-IT" sz="1600" dirty="0">
                <a:latin typeface="+mj-lt"/>
              </a:rPr>
              <a:t>. Importante la </a:t>
            </a:r>
            <a:r>
              <a:rPr lang="it-IT" sz="1600" b="1" dirty="0">
                <a:latin typeface="+mj-lt"/>
              </a:rPr>
              <a:t>componente universitaria</a:t>
            </a:r>
            <a:r>
              <a:rPr lang="it-IT" sz="1600" dirty="0">
                <a:latin typeface="+mj-lt"/>
              </a:rPr>
              <a:t> e l’</a:t>
            </a:r>
            <a:r>
              <a:rPr lang="it-IT" sz="1600" b="1" dirty="0">
                <a:latin typeface="+mj-lt"/>
              </a:rPr>
              <a:t>apporto di giovani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Non concentrare risorse solo sui grandi esperimenti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Senza scoraggiare le iniziative più piccole o più high-risk </a:t>
            </a:r>
            <a:r>
              <a:rPr lang="it-IT" sz="1600" dirty="0">
                <a:latin typeface="+mj-lt"/>
              </a:rPr>
              <a:t>prestare attenzione a </a:t>
            </a:r>
            <a:r>
              <a:rPr lang="it-IT" sz="1600" b="1" dirty="0">
                <a:latin typeface="+mj-lt"/>
              </a:rPr>
              <a:t>non andare sotto soglia</a:t>
            </a:r>
            <a:r>
              <a:rPr lang="it-IT" sz="1600" dirty="0">
                <a:latin typeface="+mj-lt"/>
              </a:rPr>
              <a:t>.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Nuove sfide arriveranno anche dal punto di vista del </a:t>
            </a:r>
            <a:r>
              <a:rPr lang="it-IT" sz="1600" b="1" dirty="0">
                <a:latin typeface="+mj-lt"/>
              </a:rPr>
              <a:t>calcolo</a:t>
            </a:r>
            <a:r>
              <a:rPr lang="it-IT" sz="1600" dirty="0">
                <a:latin typeface="+mj-lt"/>
              </a:rPr>
              <a:t>, già solo dai dati di </a:t>
            </a:r>
            <a:r>
              <a:rPr lang="it-IT" sz="1600" dirty="0" err="1">
                <a:latin typeface="+mj-lt"/>
              </a:rPr>
              <a:t>Run</a:t>
            </a:r>
            <a:r>
              <a:rPr lang="it-IT" sz="1600" dirty="0">
                <a:latin typeface="+mj-lt"/>
              </a:rPr>
              <a:t> 3, Virgo </a:t>
            </a:r>
            <a:r>
              <a:rPr lang="it-IT" sz="1600" dirty="0" err="1">
                <a:latin typeface="+mj-lt"/>
              </a:rPr>
              <a:t>Adv</a:t>
            </a:r>
            <a:r>
              <a:rPr lang="it-IT" sz="1600" dirty="0">
                <a:latin typeface="+mj-lt"/>
              </a:rPr>
              <a:t>+ e degli altri esperimenti in corso.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5198C1-7CBC-379C-BFF7-4ED350F4E230}"/>
              </a:ext>
            </a:extLst>
          </p:cNvPr>
          <p:cNvSpPr txBox="1"/>
          <p:nvPr/>
        </p:nvSpPr>
        <p:spPr>
          <a:xfrm>
            <a:off x="8211974" y="2447964"/>
            <a:ext cx="2459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+mj-lt"/>
              </a:rPr>
              <a:t>Per esempio </a:t>
            </a:r>
            <a:r>
              <a:rPr lang="it-IT" sz="1400" dirty="0" err="1">
                <a:latin typeface="+mj-lt"/>
              </a:rPr>
              <a:t>LHCb</a:t>
            </a:r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08709C8-20F9-70DF-6A22-22930FAE70AD}"/>
              </a:ext>
            </a:extLst>
          </p:cNvPr>
          <p:cNvSpPr txBox="1"/>
          <p:nvPr/>
        </p:nvSpPr>
        <p:spPr>
          <a:xfrm>
            <a:off x="8211974" y="3284869"/>
            <a:ext cx="31121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+mj-lt"/>
              </a:rPr>
              <a:t>Partendo dalle competenze/esperienze già presenti, ma mantenendo </a:t>
            </a:r>
            <a:r>
              <a:rPr lang="it-IT" sz="1400" b="1" dirty="0">
                <a:latin typeface="+mj-lt"/>
              </a:rPr>
              <a:t>equilibrio</a:t>
            </a:r>
            <a:r>
              <a:rPr lang="it-IT" sz="1400" dirty="0">
                <a:latin typeface="+mj-lt"/>
              </a:rPr>
              <a:t> con le attività in corso: </a:t>
            </a:r>
            <a:r>
              <a:rPr lang="it-IT" sz="1200" dirty="0">
                <a:latin typeface="+mj-lt"/>
              </a:rPr>
              <a:t>esempio Virgo e ET </a:t>
            </a:r>
            <a:endParaRPr lang="it-IT" sz="1400" dirty="0"/>
          </a:p>
        </p:txBody>
      </p:sp>
      <p:sp>
        <p:nvSpPr>
          <p:cNvPr id="26" name="Segnaposto numero diapositiva 25">
            <a:extLst>
              <a:ext uri="{FF2B5EF4-FFF2-40B4-BE49-F238E27FC236}">
                <a16:creationId xmlns:a16="http://schemas.microsoft.com/office/drawing/2014/main" id="{C133A76C-D5BF-2DE0-CBA4-DD114569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11</a:t>
            </a:fld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90516F4-84C3-E68C-6F75-7EC0BB40552B}"/>
              </a:ext>
            </a:extLst>
          </p:cNvPr>
          <p:cNvSpPr txBox="1"/>
          <p:nvPr/>
        </p:nvSpPr>
        <p:spPr>
          <a:xfrm>
            <a:off x="8211974" y="1461263"/>
            <a:ext cx="3112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j-lt"/>
              </a:rPr>
              <a:t>Con alcune incognite date dal quadro giuridico che cambia, per esempio: cosa sarà di assegni/contratti di ricerca e della riforma del </a:t>
            </a:r>
            <a:r>
              <a:rPr lang="it-IT" sz="1200" dirty="0" err="1">
                <a:latin typeface="+mj-lt"/>
              </a:rPr>
              <a:t>pre</a:t>
            </a:r>
            <a:r>
              <a:rPr lang="it-IT" sz="1200" dirty="0">
                <a:latin typeface="+mj-lt"/>
              </a:rPr>
              <a:t>-ruolo degli enti di ricerca? </a:t>
            </a:r>
            <a:endParaRPr lang="it-IT" sz="1400" dirty="0">
              <a:latin typeface="+mj-lt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3AA49D4-486D-34DB-4C02-1ABE962D914C}"/>
              </a:ext>
            </a:extLst>
          </p:cNvPr>
          <p:cNvSpPr txBox="1"/>
          <p:nvPr/>
        </p:nvSpPr>
        <p:spPr>
          <a:xfrm>
            <a:off x="0" y="910328"/>
            <a:ext cx="12001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2"/>
                </a:solidFill>
                <a:latin typeface="+mj-lt"/>
              </a:rPr>
              <a:t>Prendo come base </a:t>
            </a:r>
            <a:r>
              <a:rPr lang="it-IT" dirty="0">
                <a:latin typeface="+mj-lt"/>
              </a:rPr>
              <a:t>alcune considerazioni di Marcella </a:t>
            </a:r>
            <a:r>
              <a:rPr lang="it-IT" dirty="0" err="1">
                <a:latin typeface="+mj-lt"/>
              </a:rPr>
              <a:t>Diemoz</a:t>
            </a:r>
            <a:r>
              <a:rPr lang="it-IT" dirty="0">
                <a:latin typeface="+mj-lt"/>
              </a:rPr>
              <a:t> sul futuro, ad Assisi (giugno ’22)</a:t>
            </a:r>
            <a:endParaRPr lang="it-IT" b="1" dirty="0"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57520E-4BD3-9621-1242-810DD92F2F9A}"/>
              </a:ext>
            </a:extLst>
          </p:cNvPr>
          <p:cNvSpPr txBox="1"/>
          <p:nvPr/>
        </p:nvSpPr>
        <p:spPr>
          <a:xfrm>
            <a:off x="182881" y="6363378"/>
            <a:ext cx="11099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it-IT" sz="1800" dirty="0">
                <a:solidFill>
                  <a:schemeClr val="accent2"/>
                </a:solidFill>
                <a:latin typeface="+mj-lt"/>
              </a:rPr>
              <a:t>Oltre alle considerazioni scientifiche ci sono poi le condizioni abilitanti e il supporto tecnico-amministrativo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C5C9637-23A9-657B-869F-D762DEDCBDF1}"/>
              </a:ext>
            </a:extLst>
          </p:cNvPr>
          <p:cNvCxnSpPr/>
          <p:nvPr/>
        </p:nvCxnSpPr>
        <p:spPr>
          <a:xfrm>
            <a:off x="1571302" y="2365856"/>
            <a:ext cx="52425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A1CE3171-1784-BE82-5524-EF39C7C8AA28}"/>
              </a:ext>
            </a:extLst>
          </p:cNvPr>
          <p:cNvCxnSpPr/>
          <p:nvPr/>
        </p:nvCxnSpPr>
        <p:spPr>
          <a:xfrm>
            <a:off x="1343874" y="2687069"/>
            <a:ext cx="52425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B48E0421-E344-A681-46A0-008754E310CF}"/>
              </a:ext>
            </a:extLst>
          </p:cNvPr>
          <p:cNvCxnSpPr/>
          <p:nvPr/>
        </p:nvCxnSpPr>
        <p:spPr>
          <a:xfrm>
            <a:off x="1329806" y="3577391"/>
            <a:ext cx="52425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C10D6E4-8A45-1026-EA8F-7F652EB794CA}"/>
              </a:ext>
            </a:extLst>
          </p:cNvPr>
          <p:cNvCxnSpPr>
            <a:cxnSpLocks/>
          </p:cNvCxnSpPr>
          <p:nvPr/>
        </p:nvCxnSpPr>
        <p:spPr>
          <a:xfrm>
            <a:off x="1301670" y="4109619"/>
            <a:ext cx="296593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Freccia destra 14">
            <a:extLst>
              <a:ext uri="{FF2B5EF4-FFF2-40B4-BE49-F238E27FC236}">
                <a16:creationId xmlns:a16="http://schemas.microsoft.com/office/drawing/2014/main" id="{8AA45D01-BF65-A18E-24DC-A9A4BD10B324}"/>
              </a:ext>
            </a:extLst>
          </p:cNvPr>
          <p:cNvSpPr/>
          <p:nvPr/>
        </p:nvSpPr>
        <p:spPr>
          <a:xfrm>
            <a:off x="847808" y="2436463"/>
            <a:ext cx="400799" cy="26161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B676D430-310D-157D-5B27-A89F3BDF6D18}"/>
              </a:ext>
            </a:extLst>
          </p:cNvPr>
          <p:cNvSpPr/>
          <p:nvPr/>
        </p:nvSpPr>
        <p:spPr>
          <a:xfrm>
            <a:off x="857799" y="3887267"/>
            <a:ext cx="400800" cy="26161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57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5090BE20-CA94-59B6-95A6-E545A6499F37}"/>
              </a:ext>
            </a:extLst>
          </p:cNvPr>
          <p:cNvSpPr txBox="1">
            <a:spLocks/>
          </p:cNvSpPr>
          <p:nvPr/>
        </p:nvSpPr>
        <p:spPr>
          <a:xfrm>
            <a:off x="609600" y="3919"/>
            <a:ext cx="5850194" cy="669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/>
              <a:t>Dove andiamo (organizzazione)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86639B-D80F-C09C-74CB-7791A775C93A}"/>
              </a:ext>
            </a:extLst>
          </p:cNvPr>
          <p:cNvSpPr txBox="1"/>
          <p:nvPr/>
        </p:nvSpPr>
        <p:spPr>
          <a:xfrm>
            <a:off x="0" y="1618769"/>
            <a:ext cx="8326968" cy="4252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it-IT" sz="2000" dirty="0">
                <a:solidFill>
                  <a:schemeClr val="accent2"/>
                </a:solidFill>
                <a:latin typeface="+mj-lt"/>
              </a:rPr>
              <a:t>Quali idee per </a:t>
            </a:r>
            <a:r>
              <a:rPr lang="it-IT" sz="2000" b="1" dirty="0">
                <a:solidFill>
                  <a:schemeClr val="accent2"/>
                </a:solidFill>
                <a:latin typeface="+mj-lt"/>
              </a:rPr>
              <a:t>migliorare</a:t>
            </a:r>
            <a:r>
              <a:rPr lang="it-IT" sz="2000" dirty="0">
                <a:solidFill>
                  <a:schemeClr val="accent2"/>
                </a:solidFill>
                <a:latin typeface="+mj-lt"/>
              </a:rPr>
              <a:t>, partendo da una base esistente già efficiente?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Ottimizzare l’organizzazione</a:t>
            </a:r>
            <a:r>
              <a:rPr lang="it-IT" dirty="0">
                <a:latin typeface="+mj-lt"/>
              </a:rPr>
              <a:t>, tenendo conto delle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risorse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dirty="0">
                <a:latin typeface="+mj-lt"/>
              </a:rPr>
              <a:t>e delle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competenze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presenti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o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da sviluppare</a:t>
            </a:r>
            <a:r>
              <a:rPr lang="it-IT" dirty="0">
                <a:latin typeface="+mj-lt"/>
              </a:rPr>
              <a:t>, non necessariamente secondo gli schemi consueti</a:t>
            </a:r>
            <a:endParaRPr lang="it-IT" b="1" dirty="0">
              <a:solidFill>
                <a:srgbClr val="FF0000"/>
              </a:solidFill>
              <a:latin typeface="+mj-lt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Possibile rotazione delle mansioni (entro il limite del possibile/desiderabile)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Non «fare più cose» o fare più in fretta, ma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lavorare meglio</a:t>
            </a:r>
            <a:r>
              <a:rPr lang="it-IT" sz="1600" dirty="0">
                <a:latin typeface="+mj-lt"/>
              </a:rPr>
              <a:t>, cioè in modo ottimizzato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1600" b="1" dirty="0">
                <a:solidFill>
                  <a:srgbClr val="FF0000"/>
                </a:solidFill>
                <a:latin typeface="+mj-lt"/>
              </a:rPr>
              <a:t>Ascoltare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 problemi</a:t>
            </a:r>
            <a:r>
              <a:rPr lang="it-IT" sz="1600" dirty="0">
                <a:latin typeface="+mj-lt"/>
              </a:rPr>
              <a:t>: </a:t>
            </a:r>
            <a:r>
              <a:rPr lang="it-IT" sz="1600" b="1" dirty="0">
                <a:latin typeface="+mj-lt"/>
              </a:rPr>
              <a:t>incontri periodici con i servizi</a:t>
            </a:r>
            <a:r>
              <a:rPr lang="it-IT" sz="1600" dirty="0">
                <a:latin typeface="+mj-lt"/>
              </a:rPr>
              <a:t> (non solo con i responsabili) e le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esigenze e idee degli utenti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Favorire la </a:t>
            </a:r>
            <a:r>
              <a:rPr lang="it-IT" sz="1600" b="1" dirty="0">
                <a:latin typeface="+mj-lt"/>
              </a:rPr>
              <a:t>crescita professionale</a:t>
            </a:r>
            <a:r>
              <a:rPr lang="it-IT" sz="1600" dirty="0">
                <a:latin typeface="+mj-lt"/>
              </a:rPr>
              <a:t>, anche sfruttando le opportunità della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formazione</a:t>
            </a:r>
            <a:r>
              <a:rPr lang="it-IT" sz="1600" dirty="0">
                <a:latin typeface="+mj-lt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+mj-lt"/>
              </a:rPr>
              <a:t>Utilizzare l’elasticità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consentita dalle norme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Naturalmente assicurando la piena operatività, la pianificazione e gli impegni assunti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Uniformità nell’applicazione delle norme all’interno dell’INFN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Sfruttare le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prospettive di crescita</a:t>
            </a:r>
            <a:r>
              <a:rPr lang="it-IT" dirty="0">
                <a:latin typeface="+mj-lt"/>
              </a:rPr>
              <a:t>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Turn-over</a:t>
            </a:r>
            <a:r>
              <a:rPr lang="it-IT" sz="1600" dirty="0">
                <a:latin typeface="+mj-lt"/>
              </a:rPr>
              <a:t>, ma anche </a:t>
            </a:r>
            <a:r>
              <a:rPr lang="it-IT" sz="1600" b="1" dirty="0">
                <a:latin typeface="+mj-lt"/>
              </a:rPr>
              <a:t>incremento del personale legato alla crescita dei progetti</a:t>
            </a:r>
            <a:r>
              <a:rPr lang="it-IT" sz="1600" dirty="0">
                <a:latin typeface="+mj-lt"/>
              </a:rPr>
              <a:t>. 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Utilizzare il PNRR come opportunità per l’</a:t>
            </a:r>
            <a:r>
              <a:rPr lang="it-IT" sz="1600" b="1" dirty="0">
                <a:latin typeface="+mj-lt"/>
              </a:rPr>
              <a:t>ingresso di giovani</a:t>
            </a:r>
            <a:r>
              <a:rPr lang="it-IT" sz="1600" dirty="0">
                <a:latin typeface="+mj-lt"/>
              </a:rPr>
              <a:t>; utilizzare le altre risorse per </a:t>
            </a:r>
            <a:r>
              <a:rPr lang="it-IT" sz="1600" b="1" dirty="0">
                <a:latin typeface="+mj-lt"/>
              </a:rPr>
              <a:t>rafforzare anche l’amministrazione</a:t>
            </a:r>
            <a:r>
              <a:rPr lang="it-IT" sz="1600" dirty="0">
                <a:latin typeface="+mj-lt"/>
              </a:rPr>
              <a:t>.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0ACEDED-ECDB-9B40-E1F5-5F012036F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734" y="2504855"/>
            <a:ext cx="3783282" cy="175867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D2885CD-B286-B1B3-9940-A643423187D9}"/>
              </a:ext>
            </a:extLst>
          </p:cNvPr>
          <p:cNvSpPr txBox="1"/>
          <p:nvPr/>
        </p:nvSpPr>
        <p:spPr>
          <a:xfrm>
            <a:off x="-1" y="685279"/>
            <a:ext cx="12192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La Sezione è una realtà di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grandi dimensioni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e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complessa</a:t>
            </a:r>
            <a:r>
              <a:rPr lang="it-IT" dirty="0">
                <a:latin typeface="+mj-lt"/>
              </a:rPr>
              <a:t>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800" b="1" dirty="0">
                <a:latin typeface="+mj-lt"/>
              </a:rPr>
              <a:t>116 dipendenti </a:t>
            </a:r>
            <a:r>
              <a:rPr lang="it-IT" sz="1800" dirty="0">
                <a:latin typeface="+mj-lt"/>
              </a:rPr>
              <a:t>(su 2114 =5,49%) +3 a tempo determinato (su 133 =2,26%)</a:t>
            </a:r>
          </a:p>
          <a:p>
            <a:pPr marL="342900" indent="-342900">
              <a:spcAft>
                <a:spcPts val="1000"/>
              </a:spcAft>
              <a:buFont typeface="Wingdings" pitchFamily="2" charset="2"/>
              <a:buChar char="§"/>
            </a:pPr>
            <a:r>
              <a:rPr lang="it-IT" sz="1800" b="1" dirty="0">
                <a:latin typeface="+mj-lt"/>
              </a:rPr>
              <a:t>251 associati </a:t>
            </a:r>
            <a:r>
              <a:rPr lang="it-IT" sz="1800" dirty="0">
                <a:latin typeface="+mj-lt"/>
              </a:rPr>
              <a:t>(su 4428 =5,67%), di cui 37 incaricati e 19 assegnisti (su 374 =5,08%)`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FDC9926-5758-9936-7E3D-C1E18466957A}"/>
              </a:ext>
            </a:extLst>
          </p:cNvPr>
          <p:cNvSpPr txBox="1"/>
          <p:nvPr/>
        </p:nvSpPr>
        <p:spPr>
          <a:xfrm>
            <a:off x="268020" y="5826326"/>
            <a:ext cx="11540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2"/>
                </a:solidFill>
                <a:latin typeface="+mj-lt"/>
              </a:rPr>
              <a:t>Alcuni brevi approfondimenti su specifici argomenti: la prospettiva per i 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servizi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, l’impatto del 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PNRR 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sull’amministrazione, la valutazione della 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performance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 in un ente di ricerca, la 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valorizzazione di formazione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,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j-lt"/>
              </a:rPr>
              <a:t>outreach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 e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 trasferimento tecnologico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.</a:t>
            </a:r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EDE66C92-4C1D-E1FE-3AC0-93B5B485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6355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5090BE20-CA94-59B6-95A6-E545A6499F37}"/>
              </a:ext>
            </a:extLst>
          </p:cNvPr>
          <p:cNvSpPr txBox="1">
            <a:spLocks/>
          </p:cNvSpPr>
          <p:nvPr/>
        </p:nvSpPr>
        <p:spPr>
          <a:xfrm>
            <a:off x="609600" y="3919"/>
            <a:ext cx="4495800" cy="669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/>
              <a:t>I servizi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D2885CD-B286-B1B3-9940-A643423187D9}"/>
              </a:ext>
            </a:extLst>
          </p:cNvPr>
          <p:cNvSpPr txBox="1"/>
          <p:nvPr/>
        </p:nvSpPr>
        <p:spPr>
          <a:xfrm>
            <a:off x="-2" y="542399"/>
            <a:ext cx="9608459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>
                <a:latin typeface="+mj-lt"/>
              </a:rPr>
              <a:t>I servizi negli ultimi anni sono molto cambiati e la Sezione ha avuto la capacità in generale di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stare al passo con i tempi</a:t>
            </a:r>
            <a:r>
              <a:rPr lang="it-IT" sz="2000" dirty="0">
                <a:latin typeface="+mj-lt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La pandemia ha «sfidato» il nostro modo di lavorare in presenza, ma l’amministrazione era in qualche modo già predisposta a lavorare in modalità </a:t>
            </a:r>
            <a:r>
              <a:rPr lang="it-IT" b="1" dirty="0">
                <a:latin typeface="+mj-lt"/>
              </a:rPr>
              <a:t>remota</a:t>
            </a:r>
            <a:r>
              <a:rPr lang="it-IT" dirty="0">
                <a:latin typeface="+mj-lt"/>
              </a:rPr>
              <a:t> e </a:t>
            </a:r>
            <a:r>
              <a:rPr lang="it-IT" b="1" dirty="0">
                <a:latin typeface="+mj-lt"/>
              </a:rPr>
              <a:t>dematerializzata</a:t>
            </a:r>
            <a:r>
              <a:rPr lang="it-IT" dirty="0">
                <a:latin typeface="+mj-lt"/>
              </a:rPr>
              <a:t>. Anche la condivisione dell’ amministrazione con Roma Tre ha contribuito a trovarci preparati.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Ora dobbiamo reggere l’onda d’urto del PNRR</a:t>
            </a:r>
            <a:r>
              <a:rPr lang="it-IT" dirty="0"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Il servizio di calcolo e reti ha avuto l’esigenza di evolvere modalità e metodi già da tempo, a seguito delle richieste che sono cambiate in pochi anni, ma soprattutto di fronte a una complessità crescente.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Un lavoro spesso invisibile che va valorizzato</a:t>
            </a:r>
            <a:r>
              <a:rPr lang="it-IT" dirty="0">
                <a:latin typeface="+mj-lt"/>
              </a:rPr>
              <a:t>. Conciliare il servizio all’utenza alla possibilità di fare </a:t>
            </a:r>
            <a:r>
              <a:rPr lang="it-IT" b="1" dirty="0">
                <a:latin typeface="+mj-lt"/>
              </a:rPr>
              <a:t>sviluppo</a:t>
            </a:r>
            <a:r>
              <a:rPr lang="it-IT" dirty="0"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Anche il settore meccanico e l’elettronica sono stati al passo grazie a scelte lungimiranti: stampa 3D, 3D scanning, camera climatica e più in generale tutte le ultime novità tecnologiche. Il laboratorio aperto di LABE è un esempio di quanto un’idea semplice possa essere efficace e molto apprezzata.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Bisogna continuare ad investire in modo smart e mirato</a:t>
            </a:r>
            <a:r>
              <a:rPr lang="it-IT" dirty="0"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FF0000"/>
                </a:solidFill>
                <a:latin typeface="+mj-lt"/>
              </a:rPr>
              <a:t>Ancora più importante investire sul capitale umano esistente e su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giovani da formare</a:t>
            </a:r>
            <a:r>
              <a:rPr lang="it-IT" sz="2000" dirty="0"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it-IT" dirty="0">
                <a:latin typeface="+mj-lt"/>
              </a:rPr>
              <a:t>C’è, come sappiamo tutti, anche la </a:t>
            </a:r>
            <a:r>
              <a:rPr lang="it-IT" b="1" dirty="0">
                <a:latin typeface="+mj-lt"/>
              </a:rPr>
              <a:t>questione degli spazi</a:t>
            </a:r>
            <a:r>
              <a:rPr lang="it-IT" dirty="0">
                <a:latin typeface="+mj-lt"/>
              </a:rPr>
              <a:t>, non solo in termini di meri metri quadri, ma di fruibilità e riqualificazione.</a:t>
            </a:r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EDE66C92-4C1D-E1FE-3AC0-93B5B485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13</a:t>
            </a:fld>
            <a:endParaRPr lang="it-IT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5AEFDE6A-9D66-F306-B77E-6FADC19D2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5" r="28886"/>
          <a:stretch/>
        </p:blipFill>
        <p:spPr bwMode="auto">
          <a:xfrm>
            <a:off x="9835941" y="300120"/>
            <a:ext cx="2161398" cy="312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amera climatica">
            <a:extLst>
              <a:ext uri="{FF2B5EF4-FFF2-40B4-BE49-F238E27FC236}">
                <a16:creationId xmlns:a16="http://schemas.microsoft.com/office/drawing/2014/main" id="{30DB359D-E4FA-F698-5932-82A0C401F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r="11435"/>
          <a:stretch/>
        </p:blipFill>
        <p:spPr bwMode="auto">
          <a:xfrm>
            <a:off x="9846156" y="3625947"/>
            <a:ext cx="2161398" cy="21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067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495735-A87B-D9C0-A95A-F0413C62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96685"/>
          </a:xfrm>
        </p:spPr>
        <p:txBody>
          <a:bodyPr>
            <a:normAutofit/>
          </a:bodyPr>
          <a:lstStyle/>
          <a:p>
            <a:r>
              <a:rPr lang="it-IT" sz="3200" dirty="0"/>
              <a:t>L’impatto del PNRR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CF20DCA-5F36-E75A-D278-82D1AD686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" t="1745" r="2468" b="6365"/>
          <a:stretch/>
        </p:blipFill>
        <p:spPr>
          <a:xfrm>
            <a:off x="6314921" y="626887"/>
            <a:ext cx="5385955" cy="248227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B74193-7505-B415-1940-8D8EC7F471DA}"/>
              </a:ext>
            </a:extLst>
          </p:cNvPr>
          <p:cNvSpPr txBox="1"/>
          <p:nvPr/>
        </p:nvSpPr>
        <p:spPr>
          <a:xfrm>
            <a:off x="10089413" y="365277"/>
            <a:ext cx="18807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+mj-lt"/>
              </a:rPr>
              <a:t>Anteprima PTA 2023-2025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2E47D92-13DA-A9A2-CB22-AC98BAE911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85" b="1"/>
          <a:stretch/>
        </p:blipFill>
        <p:spPr>
          <a:xfrm>
            <a:off x="6232948" y="3189934"/>
            <a:ext cx="5549900" cy="23948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CCBC479-C9DA-27D0-493A-A065D3FDE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26" y="585847"/>
            <a:ext cx="4426349" cy="38337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D74FD2-8C08-B443-FF2F-791D50147D53}"/>
              </a:ext>
            </a:extLst>
          </p:cNvPr>
          <p:cNvSpPr txBox="1"/>
          <p:nvPr/>
        </p:nvSpPr>
        <p:spPr>
          <a:xfrm>
            <a:off x="97132" y="4512572"/>
            <a:ext cx="98675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solidFill>
                  <a:srgbClr val="FF0000"/>
                </a:solidFill>
                <a:latin typeface="+mj-lt"/>
              </a:rPr>
              <a:t>Un’opportunità che era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doveroso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cogliere</a:t>
            </a:r>
            <a:r>
              <a:rPr lang="it-IT" dirty="0">
                <a:latin typeface="+mj-lt"/>
              </a:rPr>
              <a:t>, a beneficio di università e ricerca ma più in generale per la crescita del Paese. Grazie alla capacità progettuale un notevole successo del nostro settore.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L’esecuzione dei progetti pone ora il sistema </a:t>
            </a:r>
            <a:r>
              <a:rPr lang="it-IT" b="1" dirty="0">
                <a:latin typeface="+mj-lt"/>
              </a:rPr>
              <a:t>sotto stress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Soprattutto data la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grande quantità di risorse da impiegare in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tempi strettissimi 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Ma anche per i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vincoli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imposti </a:t>
            </a:r>
            <a:r>
              <a:rPr lang="it-IT" dirty="0">
                <a:latin typeface="+mj-lt"/>
              </a:rPr>
              <a:t>(per es. sulla rendicontazione, sul reclutamento, quota Sud, ecc.)</a:t>
            </a:r>
          </a:p>
          <a:p>
            <a:pPr marL="285750" indent="-285750">
              <a:spcAft>
                <a:spcPts val="10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INFN ha cercato di utilizzare le risorse e i progetti PNRR come </a:t>
            </a:r>
            <a:r>
              <a:rPr lang="it-IT" b="1" dirty="0">
                <a:latin typeface="+mj-lt"/>
              </a:rPr>
              <a:t>amplificatore</a:t>
            </a:r>
            <a:r>
              <a:rPr lang="it-IT" dirty="0">
                <a:latin typeface="+mj-lt"/>
              </a:rPr>
              <a:t> e </a:t>
            </a:r>
            <a:r>
              <a:rPr lang="it-IT" b="1" dirty="0">
                <a:latin typeface="+mj-lt"/>
              </a:rPr>
              <a:t>acceleratore</a:t>
            </a:r>
            <a:r>
              <a:rPr lang="it-IT" dirty="0">
                <a:latin typeface="+mj-lt"/>
              </a:rPr>
              <a:t> di attività già di nostro interesse.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Ora dobbiamo fare attenzione a preparare bene la fase dopo il 2026.</a:t>
            </a:r>
          </a:p>
        </p:txBody>
      </p:sp>
      <p:pic>
        <p:nvPicPr>
          <p:cNvPr id="13314" name="Picture 2" descr="Che ci faccio qui? – imprevisti">
            <a:extLst>
              <a:ext uri="{FF2B5EF4-FFF2-40B4-BE49-F238E27FC236}">
                <a16:creationId xmlns:a16="http://schemas.microsoft.com/office/drawing/2014/main" id="{C0AEB1BA-1461-5B0A-46D2-4D77ECAFB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774" y="4444428"/>
            <a:ext cx="2239171" cy="18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0B1D6082-E5B9-231C-83F2-B036C186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44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5090BE20-CA94-59B6-95A6-E545A6499F37}"/>
              </a:ext>
            </a:extLst>
          </p:cNvPr>
          <p:cNvSpPr txBox="1">
            <a:spLocks/>
          </p:cNvSpPr>
          <p:nvPr/>
        </p:nvSpPr>
        <p:spPr>
          <a:xfrm>
            <a:off x="609600" y="3919"/>
            <a:ext cx="4502984" cy="115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/>
              <a:t>Performance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86639B-D80F-C09C-74CB-7791A775C93A}"/>
              </a:ext>
            </a:extLst>
          </p:cNvPr>
          <p:cNvSpPr txBox="1"/>
          <p:nvPr/>
        </p:nvSpPr>
        <p:spPr>
          <a:xfrm>
            <a:off x="362697" y="1401380"/>
            <a:ext cx="9228406" cy="3648921"/>
          </a:xfrm>
          <a:prstGeom prst="rect">
            <a:avLst/>
          </a:prstGeom>
          <a:noFill/>
        </p:spPr>
        <p:txBody>
          <a:bodyPr wrap="square" lIns="90000" rtlCol="0">
            <a:noAutofit/>
          </a:bodyPr>
          <a:lstStyle/>
          <a:p>
            <a:pPr>
              <a:spcAft>
                <a:spcPts val="600"/>
              </a:spcAft>
            </a:pPr>
            <a:r>
              <a:rPr lang="it-IT" sz="2000" dirty="0">
                <a:latin typeface="+mj-lt"/>
              </a:rPr>
              <a:t>Un complesso di </a:t>
            </a:r>
            <a:r>
              <a:rPr lang="it-IT" sz="2000" b="1" dirty="0">
                <a:latin typeface="+mj-lt"/>
              </a:rPr>
              <a:t>norme</a:t>
            </a:r>
            <a:r>
              <a:rPr lang="it-IT" sz="2000" dirty="0">
                <a:latin typeface="+mj-lt"/>
              </a:rPr>
              <a:t> che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 non possiamo non rispettare</a:t>
            </a:r>
            <a:r>
              <a:rPr lang="it-IT" sz="2000" dirty="0"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latin typeface="+mj-lt"/>
              </a:rPr>
              <a:t>L’unico modo per evitare tensioni è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coinvolgere</a:t>
            </a:r>
            <a:r>
              <a:rPr lang="it-IT" sz="2000" dirty="0">
                <a:latin typeface="+mj-lt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il personale in tutte le fasi</a:t>
            </a:r>
            <a:r>
              <a:rPr lang="it-IT" sz="2000" b="1" dirty="0">
                <a:latin typeface="+mj-lt"/>
              </a:rPr>
              <a:t> </a:t>
            </a:r>
            <a:r>
              <a:rPr lang="it-IT" sz="2000" dirty="0">
                <a:latin typeface="+mj-lt"/>
              </a:rPr>
              <a:t>in modo che possa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condividere il metodo</a:t>
            </a:r>
            <a:r>
              <a:rPr lang="it-IT" sz="2000" dirty="0">
                <a:latin typeface="+mj-lt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latin typeface="+mj-lt"/>
              </a:rPr>
              <a:t>Anzi, una valutazione basata su </a:t>
            </a:r>
            <a:r>
              <a:rPr lang="it-IT" sz="2000" b="1" dirty="0">
                <a:latin typeface="+mj-lt"/>
              </a:rPr>
              <a:t>criteri condivisi </a:t>
            </a:r>
            <a:r>
              <a:rPr lang="it-IT" sz="2000" dirty="0">
                <a:latin typeface="+mj-lt"/>
              </a:rPr>
              <a:t>e </a:t>
            </a:r>
            <a:r>
              <a:rPr lang="it-IT" sz="2000" b="1" dirty="0">
                <a:latin typeface="+mj-lt"/>
              </a:rPr>
              <a:t>chiari </a:t>
            </a:r>
            <a:r>
              <a:rPr lang="it-IT" sz="2000" dirty="0">
                <a:latin typeface="+mj-lt"/>
              </a:rPr>
              <a:t>aumenta la </a:t>
            </a:r>
            <a:r>
              <a:rPr lang="it-IT" sz="2000" b="1" dirty="0">
                <a:latin typeface="+mj-lt"/>
              </a:rPr>
              <a:t>motivazione</a:t>
            </a:r>
            <a:r>
              <a:rPr lang="it-IT" sz="2000" dirty="0">
                <a:latin typeface="+mj-lt"/>
              </a:rPr>
              <a:t> del personale a fare meglio.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latin typeface="+mj-lt"/>
              </a:rPr>
              <a:t>È possibile migliorare anche nell’</a:t>
            </a:r>
            <a:r>
              <a:rPr lang="it-IT" sz="2000" b="1" dirty="0">
                <a:latin typeface="+mj-lt"/>
              </a:rPr>
              <a:t>uniformità</a:t>
            </a:r>
            <a:r>
              <a:rPr lang="it-IT" sz="2000" dirty="0">
                <a:latin typeface="+mj-lt"/>
              </a:rPr>
              <a:t> di applicazione, e occorre investire nella </a:t>
            </a:r>
            <a:r>
              <a:rPr lang="it-IT" sz="2000" b="1" dirty="0">
                <a:latin typeface="+mj-lt"/>
              </a:rPr>
              <a:t>formazione</a:t>
            </a:r>
            <a:r>
              <a:rPr lang="it-IT" sz="2000" dirty="0">
                <a:latin typeface="+mj-lt"/>
              </a:rPr>
              <a:t> del personale e dei responsabili.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FF0000"/>
                </a:solidFill>
                <a:latin typeface="+mj-lt"/>
              </a:rPr>
              <a:t>Adottare un metodo di lavoro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basato su obiettivi 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consente una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migliore pianificazione 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e costituisce il presupposto per il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lavoro agile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latin typeface="+mj-lt"/>
              </a:rPr>
              <a:t>Il ruolo del direttore è molto importante in tutte le fasi.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A5450F5-FC88-AE2C-EB12-79E3A9123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8" r="6226"/>
          <a:stretch/>
        </p:blipFill>
        <p:spPr>
          <a:xfrm>
            <a:off x="9811497" y="782497"/>
            <a:ext cx="2017806" cy="4814705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08D848C-522F-6E41-233C-4E68295F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098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9D19DCF-67C0-F121-45DC-0283E860002F}"/>
              </a:ext>
            </a:extLst>
          </p:cNvPr>
          <p:cNvSpPr txBox="1">
            <a:spLocks/>
          </p:cNvSpPr>
          <p:nvPr/>
        </p:nvSpPr>
        <p:spPr>
          <a:xfrm>
            <a:off x="551456" y="31422"/>
            <a:ext cx="7549850" cy="63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/>
              <a:t>La Sezione allo specchio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6112994-91E3-BC60-65D4-A7496A5881D8}"/>
              </a:ext>
            </a:extLst>
          </p:cNvPr>
          <p:cNvSpPr txBox="1"/>
          <p:nvPr/>
        </p:nvSpPr>
        <p:spPr>
          <a:xfrm>
            <a:off x="10834468" y="387272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>
                <a:latin typeface="+mj-lt"/>
              </a:rPr>
              <a:t>Courtesy</a:t>
            </a:r>
            <a:r>
              <a:rPr lang="it-IT" sz="1100" dirty="0">
                <a:latin typeface="+mj-lt"/>
              </a:rPr>
              <a:t> Livia Soffi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764D7F5-6613-38FD-F698-ED31B6AA9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9" t="18653" r="2033" b="5839"/>
          <a:stretch/>
        </p:blipFill>
        <p:spPr>
          <a:xfrm>
            <a:off x="4545172" y="648882"/>
            <a:ext cx="7549850" cy="2808253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F103623-0636-E9ED-B7C4-23F2ADEAC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5324"/>
            <a:ext cx="4536884" cy="30066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dirty="0">
                <a:latin typeface="+mj-lt"/>
              </a:rPr>
              <a:t>Il ritiro di Assisi è stata una buona occasione per riprendere la vita di Sezione dopo le fasi più acute della </a:t>
            </a:r>
            <a:r>
              <a:rPr lang="it-IT" sz="1800" b="1" dirty="0">
                <a:latin typeface="+mj-lt"/>
              </a:rPr>
              <a:t>pandemia</a:t>
            </a:r>
            <a:r>
              <a:rPr lang="it-IT" sz="1800" dirty="0">
                <a:latin typeface="+mj-lt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dirty="0">
                <a:latin typeface="+mj-lt"/>
              </a:rPr>
              <a:t>Ma anche per affrontare argomenti importanti su cui </a:t>
            </a:r>
            <a:r>
              <a:rPr lang="it-IT" sz="1800" b="1" dirty="0">
                <a:latin typeface="+mj-lt"/>
              </a:rPr>
              <a:t>difficilmente si trova tempo e modo per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approfondire.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dirty="0">
                <a:latin typeface="+mj-lt"/>
              </a:rPr>
              <a:t>Uno strumento </a:t>
            </a:r>
            <a:r>
              <a:rPr lang="it-IT" sz="1800" b="1" dirty="0">
                <a:latin typeface="+mj-lt"/>
              </a:rPr>
              <a:t>utile</a:t>
            </a:r>
            <a:r>
              <a:rPr lang="it-IT" sz="1800" dirty="0">
                <a:latin typeface="+mj-lt"/>
              </a:rPr>
              <a:t> il cui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output</a:t>
            </a:r>
            <a:r>
              <a:rPr lang="it-IT" sz="1800" dirty="0">
                <a:solidFill>
                  <a:srgbClr val="FF0000"/>
                </a:solidFill>
                <a:latin typeface="+mj-lt"/>
              </a:rPr>
              <a:t> può essere utilizzato </a:t>
            </a:r>
            <a:r>
              <a:rPr lang="it-IT" sz="1800" dirty="0">
                <a:latin typeface="+mj-lt"/>
              </a:rPr>
              <a:t>di più, o forse solo </a:t>
            </a:r>
            <a:r>
              <a:rPr lang="it-IT" sz="1800" dirty="0">
                <a:solidFill>
                  <a:srgbClr val="FF0000"/>
                </a:solidFill>
                <a:latin typeface="+mj-lt"/>
              </a:rPr>
              <a:t>con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maggiore continuità</a:t>
            </a:r>
            <a:r>
              <a:rPr lang="it-IT" sz="1800" dirty="0">
                <a:latin typeface="+mj-lt"/>
              </a:rPr>
              <a:t>, non solo per identificare i problemi ma anche i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punti di forza</a:t>
            </a:r>
            <a:r>
              <a:rPr lang="it-IT" sz="1800" dirty="0">
                <a:latin typeface="+mj-lt"/>
              </a:rPr>
              <a:t>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it-IT" sz="1800" dirty="0">
              <a:latin typeface="+mj-lt"/>
            </a:endParaRP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13EBFCE0-2A86-8654-1E1B-364ECBFF7DCA}"/>
              </a:ext>
            </a:extLst>
          </p:cNvPr>
          <p:cNvSpPr txBox="1">
            <a:spLocks/>
          </p:cNvSpPr>
          <p:nvPr/>
        </p:nvSpPr>
        <p:spPr>
          <a:xfrm>
            <a:off x="0" y="3571333"/>
            <a:ext cx="12192000" cy="1134609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latin typeface="+mj-lt"/>
              </a:rPr>
              <a:t>Per es. il gruppo di lavoro sulle </a:t>
            </a:r>
            <a:r>
              <a:rPr lang="it-IT" sz="1800" b="1" dirty="0">
                <a:latin typeface="+mj-lt"/>
              </a:rPr>
              <a:t>sinergie INFN-Dipartimento </a:t>
            </a:r>
            <a:r>
              <a:rPr lang="it-IT" sz="1800" dirty="0">
                <a:latin typeface="+mj-lt"/>
              </a:rPr>
              <a:t>ha svolto un lavoro utilissimo di preparazione per azioni che si tratta ora di mettere in campo, per es. sulla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didattica</a:t>
            </a:r>
            <a:r>
              <a:rPr lang="it-IT" sz="1800" dirty="0">
                <a:latin typeface="+mj-lt"/>
              </a:rPr>
              <a:t>. Sicuramente un’area che può fornire ulteriori spunti e </a:t>
            </a:r>
            <a:r>
              <a:rPr lang="it-IT" sz="1800" b="1" dirty="0">
                <a:latin typeface="+mj-lt"/>
              </a:rPr>
              <a:t>proposte concrete</a:t>
            </a:r>
            <a:r>
              <a:rPr lang="it-IT" sz="1800" dirty="0">
                <a:latin typeface="+mj-lt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800" dirty="0">
                <a:latin typeface="+mj-lt"/>
              </a:rPr>
              <a:t>Anche il panorama sul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futuro</a:t>
            </a:r>
            <a:r>
              <a:rPr lang="it-IT" sz="1800" dirty="0">
                <a:latin typeface="+mj-lt"/>
              </a:rPr>
              <a:t> è un utile punto di partenza per compiere lo step successivo, che potrebbe essere un </a:t>
            </a:r>
            <a:r>
              <a:rPr lang="it-IT" sz="1800" dirty="0">
                <a:solidFill>
                  <a:srgbClr val="FF0000"/>
                </a:solidFill>
                <a:latin typeface="+mj-lt"/>
              </a:rPr>
              <a:t>focus su alcune delle attività </a:t>
            </a:r>
            <a:r>
              <a:rPr lang="it-IT" sz="1800" dirty="0">
                <a:latin typeface="+mj-lt"/>
              </a:rPr>
              <a:t>più congeniali alla nostra Sezione, per </a:t>
            </a:r>
            <a:r>
              <a:rPr lang="it-IT" sz="1800" b="1" dirty="0">
                <a:latin typeface="+mj-lt"/>
              </a:rPr>
              <a:t>interesse </a:t>
            </a:r>
            <a:r>
              <a:rPr lang="it-IT" sz="1800" dirty="0">
                <a:latin typeface="+mj-lt"/>
              </a:rPr>
              <a:t>e </a:t>
            </a:r>
            <a:r>
              <a:rPr lang="it-IT" sz="1800" b="1" dirty="0">
                <a:latin typeface="+mj-lt"/>
              </a:rPr>
              <a:t>competenze</a:t>
            </a:r>
            <a:r>
              <a:rPr lang="it-IT" sz="1800" dirty="0">
                <a:latin typeface="+mj-lt"/>
              </a:rPr>
              <a:t>.  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1A768B63-8BD7-5EE5-5366-23C1ECAC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16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253246-AF87-3217-C1A4-AD3EB5228353}"/>
              </a:ext>
            </a:extLst>
          </p:cNvPr>
          <p:cNvSpPr txBox="1"/>
          <p:nvPr/>
        </p:nvSpPr>
        <p:spPr>
          <a:xfrm>
            <a:off x="0" y="4977679"/>
            <a:ext cx="11898074" cy="1700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2000" dirty="0">
                <a:latin typeface="+mj-lt"/>
              </a:rPr>
              <a:t>In generale si possono trarre diversi </a:t>
            </a:r>
            <a:r>
              <a:rPr lang="it-IT" sz="2000" b="1" dirty="0">
                <a:latin typeface="+mj-lt"/>
              </a:rPr>
              <a:t>spunti</a:t>
            </a:r>
            <a:r>
              <a:rPr lang="it-IT" sz="2000" dirty="0">
                <a:latin typeface="+mj-lt"/>
              </a:rPr>
              <a:t>:</a:t>
            </a: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it-IT" sz="1800" dirty="0">
                <a:latin typeface="+mj-lt"/>
              </a:rPr>
              <a:t>Partendo dal </a:t>
            </a:r>
            <a:r>
              <a:rPr lang="it-IT" sz="1800" b="1" dirty="0">
                <a:latin typeface="+mj-lt"/>
              </a:rPr>
              <a:t>Consiglio di Sezione</a:t>
            </a:r>
            <a:r>
              <a:rPr lang="it-IT" sz="1800" dirty="0">
                <a:latin typeface="+mj-lt"/>
              </a:rPr>
              <a:t>,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sfruttare</a:t>
            </a:r>
            <a:r>
              <a:rPr lang="it-IT" sz="1800" dirty="0">
                <a:latin typeface="+mj-lt"/>
              </a:rPr>
              <a:t>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altre occasioni</a:t>
            </a:r>
            <a:r>
              <a:rPr lang="it-IT" sz="1800" dirty="0">
                <a:latin typeface="+mj-lt"/>
              </a:rPr>
              <a:t>, come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i pomeriggi tematici</a:t>
            </a:r>
            <a:r>
              <a:rPr lang="it-IT" sz="1800" dirty="0">
                <a:latin typeface="+mj-lt"/>
              </a:rPr>
              <a:t>, eventualmente riveduti e corretti</a:t>
            </a: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it-IT" sz="1800" b="1" dirty="0">
                <a:solidFill>
                  <a:srgbClr val="FF0000"/>
                </a:solidFill>
                <a:latin typeface="+mj-lt"/>
              </a:rPr>
              <a:t>Coinvolgere maggiormente i servizi</a:t>
            </a:r>
            <a:r>
              <a:rPr lang="it-IT" sz="1800" dirty="0">
                <a:latin typeface="+mj-lt"/>
              </a:rPr>
              <a:t> (sia tecnici sia amministrativi) per valutare gli impatti e le opportunità</a:t>
            </a: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it-IT" sz="1800" dirty="0">
                <a:latin typeface="+mj-lt"/>
              </a:rPr>
              <a:t>Approfondire alcuni aspetti sul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fare comunità</a:t>
            </a:r>
            <a:r>
              <a:rPr lang="it-IT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800" dirty="0">
                <a:latin typeface="+mj-lt"/>
              </a:rPr>
              <a:t>(</a:t>
            </a:r>
            <a:r>
              <a:rPr lang="it-IT" sz="1800" b="1" dirty="0">
                <a:latin typeface="+mj-lt"/>
              </a:rPr>
              <a:t>sinergie</a:t>
            </a:r>
            <a:r>
              <a:rPr lang="it-IT" sz="1800" dirty="0">
                <a:latin typeface="+mj-lt"/>
              </a:rPr>
              <a:t> tra gruppi, competenze </a:t>
            </a:r>
            <a:r>
              <a:rPr lang="it-IT" sz="1800" b="1" dirty="0">
                <a:latin typeface="+mj-lt"/>
              </a:rPr>
              <a:t>trasversali</a:t>
            </a:r>
            <a:r>
              <a:rPr lang="it-IT" sz="1800" dirty="0">
                <a:latin typeface="+mj-lt"/>
              </a:rPr>
              <a:t>, opportunità per i </a:t>
            </a:r>
            <a:r>
              <a:rPr lang="it-IT" sz="1800" b="1" dirty="0">
                <a:latin typeface="+mj-lt"/>
              </a:rPr>
              <a:t>giovani</a:t>
            </a:r>
            <a:r>
              <a:rPr lang="it-IT" sz="1800" dirty="0">
                <a:latin typeface="+mj-lt"/>
              </a:rPr>
              <a:t>…)</a:t>
            </a: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Proporre</a:t>
            </a:r>
            <a:r>
              <a:rPr lang="it-IT" sz="1800" dirty="0">
                <a:latin typeface="+mj-lt"/>
              </a:rPr>
              <a:t>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nuovi gruppi di lavoro </a:t>
            </a:r>
            <a:r>
              <a:rPr lang="it-IT" sz="1800" dirty="0">
                <a:latin typeface="+mj-lt"/>
              </a:rPr>
              <a:t>su altri temi rilevanti</a:t>
            </a:r>
          </a:p>
        </p:txBody>
      </p:sp>
    </p:spTree>
    <p:extLst>
      <p:ext uri="{BB962C8B-B14F-4D97-AF65-F5344CB8AC3E}">
        <p14:creationId xmlns:p14="http://schemas.microsoft.com/office/powerpoint/2010/main" val="1731980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F7CA73E-BDC7-BCBC-0EA9-5C2750720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58" y="1106447"/>
            <a:ext cx="8092123" cy="220855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latin typeface="+mj-lt"/>
              </a:rPr>
              <a:t>Ne abbiamo parlato diffusamente ad Assisi, con il messaggio principale che ogni azione positiva è utile.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dirty="0">
                <a:latin typeface="+mj-lt"/>
              </a:rPr>
              <a:t>Occorre mantenere alta l’attenzione, anche. incentivando eventi di </a:t>
            </a:r>
            <a:r>
              <a:rPr lang="it-IT" sz="2000" b="1" dirty="0" err="1">
                <a:latin typeface="+mj-lt"/>
              </a:rPr>
              <a:t>outreach</a:t>
            </a:r>
            <a:r>
              <a:rPr lang="it-IT" sz="2000" dirty="0">
                <a:latin typeface="+mj-lt"/>
              </a:rPr>
              <a:t>, come </a:t>
            </a:r>
            <a:r>
              <a:rPr lang="it-IT" sz="2000" b="1" dirty="0">
                <a:latin typeface="+mj-lt"/>
              </a:rPr>
              <a:t>IDWGS</a:t>
            </a:r>
            <a:r>
              <a:rPr lang="it-IT" sz="2000" dirty="0">
                <a:latin typeface="+mj-lt"/>
              </a:rPr>
              <a:t>, e di </a:t>
            </a:r>
            <a:r>
              <a:rPr lang="it-IT" sz="2000" b="1" dirty="0">
                <a:latin typeface="+mj-lt"/>
              </a:rPr>
              <a:t>formazione</a:t>
            </a:r>
            <a:r>
              <a:rPr lang="it-IT" sz="2000" dirty="0">
                <a:latin typeface="+mj-lt"/>
              </a:rPr>
              <a:t>. </a:t>
            </a:r>
          </a:p>
          <a:p>
            <a:pPr marL="0" indent="0">
              <a:buNone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Rendere l’ambiente lavorativo il più accogliente e positivo 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non solo è doveroso per garantire il benessere dei lavoratori, ma è una premessa per ottenere risultati di eccellenza.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7BE8AA-467C-BA4F-FE5E-7CA59EB48984}"/>
              </a:ext>
            </a:extLst>
          </p:cNvPr>
          <p:cNvSpPr txBox="1"/>
          <p:nvPr/>
        </p:nvSpPr>
        <p:spPr>
          <a:xfrm>
            <a:off x="82059" y="4274385"/>
            <a:ext cx="1180514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it-IT" sz="2000" dirty="0">
                <a:latin typeface="+mj-lt"/>
              </a:rPr>
              <a:t>Ultimamente abbiamo anche scoperto (o riscoperto) che c’è un problema anche all’interno della 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nostra comunità</a:t>
            </a:r>
            <a:r>
              <a:rPr lang="it-IT" sz="2000" dirty="0">
                <a:latin typeface="+mj-lt"/>
              </a:rPr>
              <a:t>, che </a:t>
            </a:r>
            <a:r>
              <a:rPr lang="it-IT" sz="2000" b="1" dirty="0">
                <a:latin typeface="+mj-lt"/>
              </a:rPr>
              <a:t>deve essere ma anche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percepirsi</a:t>
            </a:r>
            <a:r>
              <a:rPr lang="it-IT" sz="2000" b="1" dirty="0">
                <a:latin typeface="+mj-lt"/>
              </a:rPr>
              <a:t> </a:t>
            </a:r>
            <a:r>
              <a:rPr lang="it-IT" sz="2000" dirty="0">
                <a:latin typeface="+mj-lt"/>
              </a:rPr>
              <a:t>come</a:t>
            </a:r>
            <a:r>
              <a:rPr lang="it-IT" sz="2000" b="1" dirty="0">
                <a:latin typeface="+mj-lt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paritaria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dirty="0">
                <a:latin typeface="+mj-lt"/>
              </a:rPr>
              <a:t>(tra dipendenti e universitari, all’interno dei dipendenti, ecc.).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t-IT" sz="2000" dirty="0">
                <a:latin typeface="+mj-lt"/>
              </a:rPr>
              <a:t>INFN può fare molto, soprattutto migliorando le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opportunità di crescita professionale</a:t>
            </a:r>
            <a:r>
              <a:rPr lang="it-IT" sz="2000" dirty="0">
                <a:latin typeface="+mj-lt"/>
              </a:rPr>
              <a:t>: per esempio rendendo il percorso di carriera di ricercatori e tecnologi più simile a quello universitario.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t-IT" sz="2000" dirty="0">
                <a:latin typeface="+mj-lt"/>
              </a:rPr>
              <a:t>Ma è altrettanto importante </a:t>
            </a:r>
            <a:r>
              <a:rPr lang="it-IT" sz="2000" b="1" dirty="0">
                <a:latin typeface="+mj-lt"/>
              </a:rPr>
              <a:t>rendere</a:t>
            </a:r>
            <a:r>
              <a:rPr lang="it-IT" sz="2000" dirty="0">
                <a:latin typeface="+mj-lt"/>
              </a:rPr>
              <a:t> </a:t>
            </a:r>
            <a:r>
              <a:rPr lang="it-IT" sz="2000" b="1" dirty="0">
                <a:latin typeface="+mj-lt"/>
              </a:rPr>
              <a:t>partecipe</a:t>
            </a:r>
            <a:r>
              <a:rPr lang="it-IT" sz="2000" dirty="0">
                <a:latin typeface="+mj-lt"/>
              </a:rPr>
              <a:t> il personale tecnico e amministrativo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riconoscendo concretamente </a:t>
            </a:r>
            <a:r>
              <a:rPr lang="it-IT" sz="2000" b="1" dirty="0">
                <a:latin typeface="+mj-lt"/>
              </a:rPr>
              <a:t>il contributo </a:t>
            </a:r>
            <a:r>
              <a:rPr lang="it-IT" sz="2000" dirty="0">
                <a:latin typeface="+mj-lt"/>
              </a:rPr>
              <a:t>nei risultati di eccellenza dell’Ente.</a:t>
            </a:r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C0524AA6-4556-817B-C54A-35A6E3810C40}"/>
              </a:ext>
            </a:extLst>
          </p:cNvPr>
          <p:cNvSpPr txBox="1">
            <a:spLocks/>
          </p:cNvSpPr>
          <p:nvPr/>
        </p:nvSpPr>
        <p:spPr>
          <a:xfrm>
            <a:off x="618978" y="3919"/>
            <a:ext cx="11476043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/>
              <a:t>Benessere organizzativo e parità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52EAD01-DD0B-8D8C-94BE-59C45E4D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17</a:t>
            </a:fld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BF2B22A-FCE1-46ED-CE4E-8095120E0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182" y="1005977"/>
            <a:ext cx="3713018" cy="223814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8B5EC9-332A-94C4-1DB4-0149223D6624}"/>
              </a:ext>
            </a:extLst>
          </p:cNvPr>
          <p:cNvSpPr txBox="1"/>
          <p:nvPr/>
        </p:nvSpPr>
        <p:spPr>
          <a:xfrm>
            <a:off x="96978" y="3356016"/>
            <a:ext cx="11625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000" dirty="0">
                <a:latin typeface="+mj-lt"/>
              </a:rPr>
              <a:t>E questo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anche dal punto di vista pratico e dell’uso degli spazi</a:t>
            </a:r>
            <a:r>
              <a:rPr lang="it-IT" sz="2000" b="1" dirty="0">
                <a:latin typeface="+mj-lt"/>
              </a:rPr>
              <a:t>: </a:t>
            </a:r>
            <a:r>
              <a:rPr lang="it-IT" sz="2000" dirty="0">
                <a:latin typeface="+mj-lt"/>
              </a:rPr>
              <a:t>una Sezione più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accogliente</a:t>
            </a:r>
            <a:r>
              <a:rPr lang="it-IT" sz="2000" dirty="0">
                <a:latin typeface="+mj-lt"/>
              </a:rPr>
              <a:t> 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confortevole</a:t>
            </a:r>
            <a:r>
              <a:rPr lang="it-IT" sz="2000" dirty="0">
                <a:latin typeface="+mj-lt"/>
              </a:rPr>
              <a:t> sarebbe utile anche per 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incentivare il lavoro in presenza </a:t>
            </a:r>
            <a:r>
              <a:rPr lang="it-IT" sz="2000" dirty="0">
                <a:latin typeface="+mj-lt"/>
              </a:rPr>
              <a:t>e per 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migliorare la collaborazione</a:t>
            </a:r>
          </a:p>
        </p:txBody>
      </p:sp>
    </p:spTree>
    <p:extLst>
      <p:ext uri="{BB962C8B-B14F-4D97-AF65-F5344CB8AC3E}">
        <p14:creationId xmlns:p14="http://schemas.microsoft.com/office/powerpoint/2010/main" val="1751113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5090BE20-CA94-59B6-95A6-E545A6499F37}"/>
              </a:ext>
            </a:extLst>
          </p:cNvPr>
          <p:cNvSpPr txBox="1">
            <a:spLocks/>
          </p:cNvSpPr>
          <p:nvPr/>
        </p:nvSpPr>
        <p:spPr>
          <a:xfrm>
            <a:off x="609599" y="3919"/>
            <a:ext cx="8155259" cy="689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/>
              <a:t>Formazione, </a:t>
            </a:r>
            <a:r>
              <a:rPr lang="it-IT" sz="3200" dirty="0" err="1"/>
              <a:t>outreach</a:t>
            </a:r>
            <a:r>
              <a:rPr lang="it-IT" sz="3200" dirty="0"/>
              <a:t>, knowledge transfer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86639B-D80F-C09C-74CB-7791A775C93A}"/>
              </a:ext>
            </a:extLst>
          </p:cNvPr>
          <p:cNvSpPr txBox="1"/>
          <p:nvPr/>
        </p:nvSpPr>
        <p:spPr>
          <a:xfrm>
            <a:off x="145141" y="662432"/>
            <a:ext cx="8715233" cy="1716747"/>
          </a:xfrm>
          <a:prstGeom prst="rect">
            <a:avLst/>
          </a:prstGeom>
          <a:noFill/>
        </p:spPr>
        <p:txBody>
          <a:bodyPr wrap="square" lIns="90000" rtlCol="0">
            <a:noAutofit/>
          </a:bodyPr>
          <a:lstStyle/>
          <a:p>
            <a:pPr>
              <a:spcAft>
                <a:spcPts val="1000"/>
              </a:spcAft>
            </a:pPr>
            <a:r>
              <a:rPr lang="it-IT" dirty="0">
                <a:latin typeface="+mj-lt"/>
              </a:rPr>
              <a:t>Nell’ambito della formazione già da qualche anno è in atto un cambiamento: maggiore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attenzione</a:t>
            </a:r>
            <a:r>
              <a:rPr lang="it-IT" dirty="0">
                <a:latin typeface="+mj-lt"/>
              </a:rPr>
              <a:t> alla formazione in generale, maggiore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 coinvolgimento </a:t>
            </a:r>
            <a:r>
              <a:rPr lang="it-IT" dirty="0">
                <a:latin typeface="+mj-lt"/>
              </a:rPr>
              <a:t>del personale e introduzione di </a:t>
            </a:r>
            <a:r>
              <a:rPr lang="it-IT" b="1" dirty="0">
                <a:latin typeface="+mj-lt"/>
              </a:rPr>
              <a:t>nuove tematiche</a:t>
            </a:r>
            <a:r>
              <a:rPr lang="it-IT" dirty="0">
                <a:latin typeface="+mj-lt"/>
              </a:rPr>
              <a:t>: project management, public </a:t>
            </a:r>
            <a:r>
              <a:rPr lang="it-IT" dirty="0" err="1">
                <a:latin typeface="+mj-lt"/>
              </a:rPr>
              <a:t>speaking</a:t>
            </a:r>
            <a:r>
              <a:rPr lang="it-IT" dirty="0">
                <a:latin typeface="+mj-lt"/>
              </a:rPr>
              <a:t>, </a:t>
            </a:r>
            <a:r>
              <a:rPr lang="it-IT" dirty="0" err="1">
                <a:latin typeface="+mj-lt"/>
              </a:rPr>
              <a:t>outreach</a:t>
            </a:r>
            <a:r>
              <a:rPr lang="it-IT" dirty="0">
                <a:latin typeface="+mj-lt"/>
              </a:rPr>
              <a:t> e comunicazione, gender balance… </a:t>
            </a:r>
          </a:p>
          <a:p>
            <a:pPr>
              <a:spcAft>
                <a:spcPts val="1000"/>
              </a:spcAft>
            </a:pPr>
            <a:r>
              <a:rPr lang="it-IT" dirty="0">
                <a:latin typeface="+mj-lt"/>
              </a:rPr>
              <a:t>Ci sono degli aspetti da migliorare, per es. la partecipazione di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giovani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non dipendenti INFN</a:t>
            </a:r>
            <a:r>
              <a:rPr lang="it-IT" dirty="0">
                <a:latin typeface="+mj-lt"/>
              </a:rPr>
              <a:t>. </a:t>
            </a:r>
            <a:endParaRPr lang="it-IT" sz="2000" dirty="0"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3B121A-72B0-D50C-E8EF-A6591325C64A}"/>
              </a:ext>
            </a:extLst>
          </p:cNvPr>
          <p:cNvSpPr txBox="1"/>
          <p:nvPr/>
        </p:nvSpPr>
        <p:spPr>
          <a:xfrm>
            <a:off x="3440632" y="2703945"/>
            <a:ext cx="8511477" cy="2662586"/>
          </a:xfrm>
          <a:prstGeom prst="rect">
            <a:avLst/>
          </a:prstGeom>
          <a:noFill/>
        </p:spPr>
        <p:txBody>
          <a:bodyPr wrap="square" lIns="90000" rtlCol="0">
            <a:noAutofit/>
          </a:bodyPr>
          <a:lstStyle/>
          <a:p>
            <a:pPr>
              <a:spcAft>
                <a:spcPts val="1000"/>
              </a:spcAft>
            </a:pPr>
            <a:r>
              <a:rPr lang="it-IT" dirty="0">
                <a:latin typeface="+mj-lt"/>
              </a:rPr>
              <a:t>In questi ultimi anni abbiamo vissuto un notevole incremento di attività cosiddette di «terza missione», ovvero di </a:t>
            </a:r>
            <a:r>
              <a:rPr lang="it-IT" b="1" dirty="0" err="1">
                <a:latin typeface="+mj-lt"/>
              </a:rPr>
              <a:t>outreach</a:t>
            </a:r>
            <a:r>
              <a:rPr lang="it-IT" dirty="0">
                <a:latin typeface="+mj-lt"/>
              </a:rPr>
              <a:t> e di </a:t>
            </a:r>
            <a:r>
              <a:rPr lang="it-IT" b="1" dirty="0">
                <a:latin typeface="+mj-lt"/>
              </a:rPr>
              <a:t>trasferimento tecnologico</a:t>
            </a:r>
            <a:r>
              <a:rPr lang="it-IT" dirty="0">
                <a:latin typeface="+mj-lt"/>
              </a:rPr>
              <a:t>. </a:t>
            </a:r>
          </a:p>
          <a:p>
            <a:pPr>
              <a:spcAft>
                <a:spcPts val="1000"/>
              </a:spcAft>
            </a:pPr>
            <a:r>
              <a:rPr lang="it-IT" dirty="0">
                <a:latin typeface="+mj-lt"/>
              </a:rPr>
              <a:t>L’INFN ha mostrato di voler </a:t>
            </a:r>
            <a:r>
              <a:rPr lang="it-IT" b="1" dirty="0">
                <a:latin typeface="+mj-lt"/>
              </a:rPr>
              <a:t>valorizzare</a:t>
            </a:r>
            <a:r>
              <a:rPr lang="it-IT" dirty="0">
                <a:latin typeface="+mj-lt"/>
              </a:rPr>
              <a:t> maggiormente queste attività, in particolare introducendo uno specifico criterio di valutazione nel disciplinare dei concorsi. </a:t>
            </a:r>
          </a:p>
          <a:p>
            <a:pPr>
              <a:spcAft>
                <a:spcPts val="1000"/>
              </a:spcAft>
            </a:pPr>
            <a:r>
              <a:rPr lang="it-IT" dirty="0">
                <a:solidFill>
                  <a:srgbClr val="FF0000"/>
                </a:solidFill>
                <a:latin typeface="+mj-lt"/>
              </a:rPr>
              <a:t>C’è però ancora poca corrispondenza tra l’impegno che si mette in queste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come in altre attività di servizio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e il riconoscimento anche in termini di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carriera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it-IT" dirty="0">
                <a:latin typeface="+mj-lt"/>
              </a:rPr>
              <a:t>Importante il supporto dei vari comitati, come CNTT e CC3M, e attraverso il fondamentale ruolo dei </a:t>
            </a:r>
            <a:r>
              <a:rPr lang="it-IT" b="1" dirty="0">
                <a:latin typeface="+mj-lt"/>
              </a:rPr>
              <a:t>referenti di Sezione</a:t>
            </a:r>
            <a:r>
              <a:rPr lang="it-IT" dirty="0">
                <a:latin typeface="+mj-lt"/>
              </a:rPr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C6367B-F387-4996-797C-5959B9F8F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" t="7589" r="10448"/>
          <a:stretch/>
        </p:blipFill>
        <p:spPr>
          <a:xfrm>
            <a:off x="182579" y="2752975"/>
            <a:ext cx="3017522" cy="13487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B814033-A3D1-DD9C-875A-B7F83568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3" r="18263" b="1"/>
          <a:stretch/>
        </p:blipFill>
        <p:spPr>
          <a:xfrm>
            <a:off x="8824043" y="448361"/>
            <a:ext cx="3229255" cy="182439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BB5ADB6-A846-8752-24B2-8C2D5F9AD8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5" b="3031"/>
          <a:stretch/>
        </p:blipFill>
        <p:spPr>
          <a:xfrm>
            <a:off x="182579" y="4187853"/>
            <a:ext cx="3017521" cy="145576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134FC6A-584D-ADA0-66BC-B63EE4AF9DC4}"/>
              </a:ext>
            </a:extLst>
          </p:cNvPr>
          <p:cNvSpPr txBox="1"/>
          <p:nvPr/>
        </p:nvSpPr>
        <p:spPr>
          <a:xfrm>
            <a:off x="10389739" y="186751"/>
            <a:ext cx="1655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>
                <a:latin typeface="+mj-lt"/>
              </a:rPr>
              <a:t>Courtesy</a:t>
            </a:r>
            <a:r>
              <a:rPr lang="it-IT" sz="1100" dirty="0">
                <a:latin typeface="+mj-lt"/>
              </a:rPr>
              <a:t> Giulia De Bonis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40A4225-094F-9615-873D-9B399CAB2415}"/>
              </a:ext>
            </a:extLst>
          </p:cNvPr>
          <p:cNvSpPr txBox="1"/>
          <p:nvPr/>
        </p:nvSpPr>
        <p:spPr>
          <a:xfrm>
            <a:off x="196227" y="2475957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>
                <a:latin typeface="+mj-lt"/>
              </a:rPr>
              <a:t>HEPscape</a:t>
            </a:r>
            <a:r>
              <a:rPr lang="it-IT" sz="1100" dirty="0">
                <a:latin typeface="+mj-lt"/>
              </a:rPr>
              <a:t>, </a:t>
            </a:r>
            <a:r>
              <a:rPr lang="it-IT" sz="1100" dirty="0" err="1">
                <a:latin typeface="+mj-lt"/>
              </a:rPr>
              <a:t>ArduSIPM</a:t>
            </a:r>
            <a:endParaRPr lang="it-IT" sz="1100" dirty="0">
              <a:latin typeface="+mj-lt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DF7912D-A547-1BEC-CC65-A242B349589C}"/>
              </a:ext>
            </a:extLst>
          </p:cNvPr>
          <p:cNvSpPr txBox="1"/>
          <p:nvPr/>
        </p:nvSpPr>
        <p:spPr>
          <a:xfrm>
            <a:off x="80114" y="5732078"/>
            <a:ext cx="12022978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it-IT" dirty="0">
                <a:latin typeface="+mj-lt"/>
              </a:rPr>
              <a:t>La nostra Sezione si distingue per il numero di iniziative, per la loro </a:t>
            </a:r>
            <a:r>
              <a:rPr lang="it-IT" b="1" dirty="0">
                <a:latin typeface="+mj-lt"/>
              </a:rPr>
              <a:t>qualità</a:t>
            </a:r>
            <a:r>
              <a:rPr lang="it-IT" dirty="0">
                <a:latin typeface="+mj-lt"/>
              </a:rPr>
              <a:t> e </a:t>
            </a:r>
            <a:r>
              <a:rPr lang="it-IT" b="1" dirty="0">
                <a:latin typeface="+mj-lt"/>
              </a:rPr>
              <a:t>originalità</a:t>
            </a:r>
            <a:r>
              <a:rPr lang="it-IT" dirty="0">
                <a:latin typeface="+mj-lt"/>
              </a:rPr>
              <a:t>, ma anche per la forte </a:t>
            </a:r>
            <a:r>
              <a:rPr lang="it-IT" b="1" dirty="0">
                <a:latin typeface="+mj-lt"/>
              </a:rPr>
              <a:t>sinergia</a:t>
            </a:r>
            <a:r>
              <a:rPr lang="it-IT" dirty="0">
                <a:latin typeface="+mj-lt"/>
              </a:rPr>
              <a:t> </a:t>
            </a:r>
            <a:r>
              <a:rPr lang="it-IT" b="1" dirty="0">
                <a:latin typeface="+mj-lt"/>
              </a:rPr>
              <a:t>con Sapienza</a:t>
            </a:r>
            <a:r>
              <a:rPr lang="it-IT" dirty="0">
                <a:latin typeface="+mj-lt"/>
              </a:rPr>
              <a:t>, come </a:t>
            </a:r>
            <a:r>
              <a:rPr lang="it-IT" b="1" dirty="0">
                <a:latin typeface="+mj-lt"/>
              </a:rPr>
              <a:t>Lab2Go</a:t>
            </a:r>
            <a:r>
              <a:rPr lang="it-IT" dirty="0">
                <a:latin typeface="+mj-lt"/>
              </a:rPr>
              <a:t>, le attività in campo </a:t>
            </a:r>
            <a:r>
              <a:rPr lang="it-IT" b="1" dirty="0">
                <a:latin typeface="+mj-lt"/>
              </a:rPr>
              <a:t>medicale</a:t>
            </a:r>
            <a:r>
              <a:rPr lang="it-IT" dirty="0">
                <a:latin typeface="+mj-lt"/>
              </a:rPr>
              <a:t> (</a:t>
            </a:r>
            <a:r>
              <a:rPr lang="it-IT" b="1" dirty="0">
                <a:latin typeface="+mj-lt"/>
              </a:rPr>
              <a:t>ARPG) </a:t>
            </a:r>
            <a:r>
              <a:rPr lang="it-IT" dirty="0">
                <a:latin typeface="+mj-lt"/>
              </a:rPr>
              <a:t>e </a:t>
            </a:r>
            <a:r>
              <a:rPr lang="it-IT" b="1" dirty="0" err="1">
                <a:latin typeface="+mj-lt"/>
              </a:rPr>
              <a:t>ShareScience</a:t>
            </a:r>
            <a:r>
              <a:rPr lang="it-IT" b="1" dirty="0">
                <a:latin typeface="+mj-lt"/>
              </a:rPr>
              <a:t> </a:t>
            </a:r>
            <a:r>
              <a:rPr lang="it-IT" sz="1400" dirty="0">
                <a:latin typeface="+mj-lt"/>
              </a:rPr>
              <a:t>(ora Sapienza </a:t>
            </a:r>
            <a:r>
              <a:rPr lang="it-IT" sz="1400" dirty="0" err="1">
                <a:latin typeface="+mj-lt"/>
              </a:rPr>
              <a:t>Research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Infrastructure</a:t>
            </a:r>
            <a:r>
              <a:rPr lang="it-IT" sz="1400" dirty="0">
                <a:latin typeface="+mj-lt"/>
              </a:rPr>
              <a:t>)</a:t>
            </a:r>
            <a:endParaRPr lang="it-IT" sz="2000" baseline="30000" dirty="0">
              <a:latin typeface="+mj-lt"/>
            </a:endParaRPr>
          </a:p>
          <a:p>
            <a:pPr>
              <a:spcAft>
                <a:spcPts val="1000"/>
              </a:spcAft>
            </a:pPr>
            <a:r>
              <a:rPr lang="it-IT" dirty="0">
                <a:latin typeface="+mj-lt"/>
              </a:rPr>
              <a:t>Un valore in sé e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un’ulteriore opportunità per evidenziare il rapporto simbiotico tra INFN e università</a:t>
            </a:r>
            <a:endParaRPr lang="it-IT" dirty="0">
              <a:latin typeface="+mj-lt"/>
            </a:endParaRPr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6BBCB5DE-0506-79EB-0BA5-459B6AD4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0672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E0D818E-7FF1-DD9B-060B-E30D9BA4B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2" y="1863853"/>
            <a:ext cx="3272790" cy="511394"/>
          </a:xfrm>
        </p:spPr>
        <p:txBody>
          <a:bodyPr lIns="90000">
            <a:noAutofit/>
          </a:bodyPr>
          <a:lstStyle/>
          <a:p>
            <a:pPr marL="0" indent="0">
              <a:buNone/>
            </a:pPr>
            <a:r>
              <a:rPr lang="it-IT" sz="1200" b="1" dirty="0">
                <a:latin typeface="+mj-lt"/>
              </a:rPr>
              <a:t>69 associati INFN </a:t>
            </a:r>
            <a:r>
              <a:rPr lang="it-IT" sz="1200" dirty="0">
                <a:latin typeface="+mj-lt"/>
              </a:rPr>
              <a:t>su </a:t>
            </a:r>
            <a:r>
              <a:rPr lang="it-IT" sz="1200" b="1" dirty="0">
                <a:latin typeface="+mj-lt"/>
              </a:rPr>
              <a:t>122</a:t>
            </a:r>
            <a:r>
              <a:rPr lang="it-IT" sz="1200" dirty="0">
                <a:latin typeface="+mj-lt"/>
              </a:rPr>
              <a:t> </a:t>
            </a:r>
            <a:r>
              <a:rPr lang="it-IT" sz="1200" b="1" dirty="0">
                <a:latin typeface="+mj-lt"/>
              </a:rPr>
              <a:t>professori e ricercatori </a:t>
            </a:r>
            <a:r>
              <a:rPr lang="en-GB" sz="1200" dirty="0">
                <a:latin typeface="+mj-lt"/>
              </a:rPr>
              <a:t>(sui circa 4000 di Sapienza =3%)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70841B0-39CD-BE74-165F-8868F5496D34}"/>
              </a:ext>
            </a:extLst>
          </p:cNvPr>
          <p:cNvGrpSpPr/>
          <p:nvPr/>
        </p:nvGrpSpPr>
        <p:grpSpPr>
          <a:xfrm>
            <a:off x="124541" y="2342373"/>
            <a:ext cx="3200673" cy="2232878"/>
            <a:chOff x="293617" y="2229382"/>
            <a:chExt cx="4686107" cy="326915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CA34EA13-4204-C604-D128-94D82F35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1698" y="2656672"/>
              <a:ext cx="2431752" cy="2706010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909FF01-E11E-8F87-04D4-FF215807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036" y="3798691"/>
              <a:ext cx="1288129" cy="1354922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E13BF9D0-C071-D21C-8577-6BD4E9CF3881}"/>
                </a:ext>
              </a:extLst>
            </p:cNvPr>
            <p:cNvSpPr txBox="1"/>
            <p:nvPr/>
          </p:nvSpPr>
          <p:spPr>
            <a:xfrm>
              <a:off x="424838" y="5115513"/>
              <a:ext cx="1638646" cy="383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latin typeface="+mj-lt"/>
                </a:rPr>
                <a:t>Dipendenti INFN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3FE3D12-E8E3-F4EC-0274-BDA22B8A3523}"/>
                </a:ext>
              </a:extLst>
            </p:cNvPr>
            <p:cNvSpPr txBox="1"/>
            <p:nvPr/>
          </p:nvSpPr>
          <p:spPr>
            <a:xfrm>
              <a:off x="2551320" y="5115513"/>
              <a:ext cx="1962527" cy="383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latin typeface="+mj-lt"/>
                </a:rPr>
                <a:t>Dipendenti Sapienza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5FFDE74E-B14B-DC64-57EB-5139141AE36E}"/>
                </a:ext>
              </a:extLst>
            </p:cNvPr>
            <p:cNvSpPr txBox="1"/>
            <p:nvPr/>
          </p:nvSpPr>
          <p:spPr>
            <a:xfrm>
              <a:off x="293617" y="3429925"/>
              <a:ext cx="2014283" cy="45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+mj-lt"/>
                </a:rPr>
                <a:t>Sezione di Roma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AD2F212-01A8-EF5C-7013-543288E5F2E9}"/>
                </a:ext>
              </a:extLst>
            </p:cNvPr>
            <p:cNvSpPr txBox="1"/>
            <p:nvPr/>
          </p:nvSpPr>
          <p:spPr>
            <a:xfrm>
              <a:off x="2256924" y="2229382"/>
              <a:ext cx="2722800" cy="45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+mj-lt"/>
                </a:rPr>
                <a:t>Dipartimento di Fisica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391C208-CF9C-47A1-6245-6C271A892BFE}"/>
              </a:ext>
            </a:extLst>
          </p:cNvPr>
          <p:cNvSpPr txBox="1"/>
          <p:nvPr/>
        </p:nvSpPr>
        <p:spPr>
          <a:xfrm>
            <a:off x="4081069" y="2129504"/>
            <a:ext cx="5066974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+mj-lt"/>
              </a:rPr>
              <a:t>In 122 anni, 6 premi Nobel per la fisica su 21 italiani:</a:t>
            </a:r>
          </a:p>
          <a:p>
            <a:pPr>
              <a:spcAft>
                <a:spcPts val="600"/>
              </a:spcAft>
            </a:pPr>
            <a:r>
              <a:rPr lang="it-IT" sz="1600" dirty="0">
                <a:latin typeface="+mj-lt"/>
              </a:rPr>
              <a:t>Marconi, </a:t>
            </a:r>
            <a:r>
              <a:rPr lang="it-IT" sz="1600" b="1" u="sng" dirty="0">
                <a:solidFill>
                  <a:srgbClr val="FF0000"/>
                </a:solidFill>
                <a:latin typeface="+mj-lt"/>
              </a:rPr>
              <a:t>Fermi</a:t>
            </a:r>
            <a:r>
              <a:rPr lang="it-IT" sz="1600" dirty="0">
                <a:latin typeface="+mj-lt"/>
              </a:rPr>
              <a:t>, </a:t>
            </a:r>
            <a:r>
              <a:rPr lang="it-IT" sz="1600" u="sng" dirty="0">
                <a:latin typeface="+mj-lt"/>
              </a:rPr>
              <a:t>Segrè</a:t>
            </a:r>
            <a:r>
              <a:rPr lang="it-IT" sz="1600" dirty="0">
                <a:latin typeface="+mj-lt"/>
              </a:rPr>
              <a:t>, </a:t>
            </a:r>
            <a:r>
              <a:rPr lang="it-IT" sz="1600" u="sng" dirty="0">
                <a:latin typeface="+mj-lt"/>
              </a:rPr>
              <a:t>Rubbia</a:t>
            </a:r>
            <a:r>
              <a:rPr lang="it-IT" sz="1600" dirty="0">
                <a:latin typeface="+mj-lt"/>
              </a:rPr>
              <a:t>, Giacconi,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Parisi</a:t>
            </a:r>
            <a:r>
              <a:rPr lang="it-IT" sz="1600" dirty="0">
                <a:latin typeface="+mj-lt"/>
              </a:rPr>
              <a:t>, tra i quali: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3/6 per la </a:t>
            </a:r>
            <a:r>
              <a:rPr lang="it-IT" sz="1600" u="sng" dirty="0">
                <a:latin typeface="+mj-lt"/>
              </a:rPr>
              <a:t>fisica delle particelle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2/6 da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Roma</a:t>
            </a:r>
            <a:r>
              <a:rPr lang="it-IT" sz="1600" dirty="0">
                <a:latin typeface="+mj-lt"/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it-IT" sz="1600" dirty="0">
                <a:latin typeface="+mj-lt"/>
              </a:rPr>
              <a:t>Dall’altra parte, in 70 anni di storia INFN, su 12 presidenti ben 7 professori del nostro Dipartimento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95DDB25-2E38-7A55-DE9A-E05E9B81E7EE}"/>
              </a:ext>
            </a:extLst>
          </p:cNvPr>
          <p:cNvSpPr txBox="1"/>
          <p:nvPr/>
        </p:nvSpPr>
        <p:spPr>
          <a:xfrm>
            <a:off x="185742" y="5094688"/>
            <a:ext cx="897255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FF0000"/>
                </a:solidFill>
                <a:latin typeface="+mj-lt"/>
              </a:rPr>
              <a:t>La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sinergia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compattezza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tra INFN 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Dipartimento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è ciò che amplifica l’impatto delle nostre ricerche 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moltiplica le risorse 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(materiali e umane).</a:t>
            </a:r>
          </a:p>
          <a:p>
            <a:r>
              <a:rPr lang="it-IT" dirty="0">
                <a:latin typeface="+mj-lt"/>
              </a:rPr>
              <a:t>Un rapporto di collaborazione che non può prescindere dall’</a:t>
            </a:r>
            <a:r>
              <a:rPr lang="it-IT" b="1" dirty="0">
                <a:latin typeface="+mj-lt"/>
              </a:rPr>
              <a:t>Ateneo</a:t>
            </a:r>
            <a:r>
              <a:rPr lang="it-IT" dirty="0">
                <a:latin typeface="+mj-lt"/>
              </a:rPr>
              <a:t>, per esempio (ma non solo) per tutte le questioni che riguardano l’infrastruttura.</a:t>
            </a: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8FE37E66-FF34-453A-AECD-A58C184BA125}"/>
              </a:ext>
            </a:extLst>
          </p:cNvPr>
          <p:cNvSpPr txBox="1">
            <a:spLocks/>
          </p:cNvSpPr>
          <p:nvPr/>
        </p:nvSpPr>
        <p:spPr>
          <a:xfrm>
            <a:off x="609600" y="3919"/>
            <a:ext cx="6004956" cy="711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/>
              <a:t>Sezione, Dipartimento e Ateneo</a:t>
            </a:r>
          </a:p>
        </p:txBody>
      </p:sp>
      <p:pic>
        <p:nvPicPr>
          <p:cNvPr id="17" name="Picture 2" descr="L'INFN Istituto Nazionale di Fisica Nucleare | 70infn">
            <a:extLst>
              <a:ext uri="{FF2B5EF4-FFF2-40B4-BE49-F238E27FC236}">
                <a16:creationId xmlns:a16="http://schemas.microsoft.com/office/drawing/2014/main" id="{2E52FE48-D719-2BE2-B2BD-B27BE36F9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r="10946" b="9457"/>
          <a:stretch/>
        </p:blipFill>
        <p:spPr bwMode="auto">
          <a:xfrm>
            <a:off x="9699654" y="1647963"/>
            <a:ext cx="2352240" cy="165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E50DEE6-4AFA-FDFA-BD5C-3EE556133026}"/>
              </a:ext>
            </a:extLst>
          </p:cNvPr>
          <p:cNvSpPr txBox="1"/>
          <p:nvPr/>
        </p:nvSpPr>
        <p:spPr>
          <a:xfrm>
            <a:off x="204261" y="715450"/>
            <a:ext cx="94302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+mj-lt"/>
              </a:rPr>
              <a:t>La storia dell’INFN si intreccia con quella dell’Istituto (poi Dipartimento) di Fisica di Roma, sin dai tempi dei padri fondatori, e questa è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una delle chiavi del successo </a:t>
            </a:r>
            <a:r>
              <a:rPr lang="it-IT" sz="2000" dirty="0">
                <a:latin typeface="+mj-lt"/>
              </a:rPr>
              <a:t>del nostro settore di ricerca </a:t>
            </a:r>
            <a:r>
              <a:rPr lang="it-IT" sz="2000" b="1" dirty="0">
                <a:latin typeface="+mj-lt"/>
              </a:rPr>
              <a:t>in generale</a:t>
            </a:r>
            <a:r>
              <a:rPr lang="it-IT" sz="2000" dirty="0">
                <a:latin typeface="+mj-lt"/>
              </a:rPr>
              <a:t>.</a:t>
            </a:r>
            <a:endParaRPr lang="it-IT" sz="200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1D96A08-67FA-AC54-1492-80F8B02BFD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61" b="21216"/>
          <a:stretch/>
        </p:blipFill>
        <p:spPr>
          <a:xfrm>
            <a:off x="9699654" y="3393657"/>
            <a:ext cx="2352240" cy="1650769"/>
          </a:xfrm>
          <a:prstGeom prst="rect">
            <a:avLst/>
          </a:prstGeom>
        </p:spPr>
      </p:pic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AE0AAA70-3E0C-FFCA-3074-21D9EFA4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28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7087B94-D164-8BDB-8F38-053B8B050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4" y="846160"/>
            <a:ext cx="6920649" cy="4681804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Didattica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600" dirty="0">
                <a:latin typeface="+mj-lt"/>
              </a:rPr>
              <a:t>Esercitazioni in vari corsi (Franzini, Ferroni); </a:t>
            </a:r>
            <a:r>
              <a:rPr lang="it-IT" sz="1600" b="1" dirty="0">
                <a:latin typeface="+mj-lt"/>
              </a:rPr>
              <a:t>prof. a contratto</a:t>
            </a:r>
            <a:r>
              <a:rPr lang="it-IT" sz="1600" dirty="0">
                <a:latin typeface="+mj-lt"/>
              </a:rPr>
              <a:t> (Farmacia);</a:t>
            </a:r>
            <a:r>
              <a:rPr lang="it-IT" sz="1600" b="1" dirty="0">
                <a:latin typeface="+mj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1600" b="1" dirty="0">
                <a:latin typeface="+mj-lt"/>
              </a:rPr>
              <a:t>prof. in convenzione </a:t>
            </a:r>
            <a:r>
              <a:rPr lang="it-IT" sz="1600" dirty="0">
                <a:latin typeface="+mj-lt"/>
              </a:rPr>
              <a:t>(scambio Ferroni); 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1600" b="1" dirty="0">
                <a:solidFill>
                  <a:srgbClr val="00B0F0"/>
                </a:solidFill>
                <a:latin typeface="+mj-lt"/>
              </a:rPr>
              <a:t>Relatore</a:t>
            </a:r>
            <a:r>
              <a:rPr lang="it-IT" sz="1600" dirty="0">
                <a:solidFill>
                  <a:srgbClr val="00B0F0"/>
                </a:solidFill>
                <a:latin typeface="+mj-lt"/>
              </a:rPr>
              <a:t> e controrelatore dissertazioni, magistrali e dottorato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600" dirty="0">
                <a:solidFill>
                  <a:srgbClr val="00B0F0"/>
                </a:solidFill>
                <a:latin typeface="+mj-lt"/>
              </a:rPr>
              <a:t>Componente </a:t>
            </a:r>
            <a:r>
              <a:rPr lang="it-IT" sz="1600" b="1" dirty="0">
                <a:solidFill>
                  <a:srgbClr val="00B0F0"/>
                </a:solidFill>
                <a:latin typeface="+mj-lt"/>
              </a:rPr>
              <a:t>collegio</a:t>
            </a:r>
            <a:r>
              <a:rPr lang="it-IT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it-IT" sz="1600" b="1" dirty="0">
                <a:solidFill>
                  <a:srgbClr val="00B0F0"/>
                </a:solidFill>
                <a:latin typeface="+mj-lt"/>
              </a:rPr>
              <a:t>dottorato acceleratori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it-IT" sz="1600" dirty="0">
              <a:solidFill>
                <a:schemeClr val="accent5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Compiti istituzionali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it-IT" sz="1600" dirty="0">
                <a:latin typeface="+mj-lt"/>
              </a:rPr>
              <a:t>A livello locale: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2005 – 2009 Rappresentante </a:t>
            </a:r>
            <a:r>
              <a:rPr lang="it-IT" sz="1600" b="1" dirty="0">
                <a:latin typeface="+mj-lt"/>
              </a:rPr>
              <a:t>ricercatori</a:t>
            </a:r>
            <a:r>
              <a:rPr lang="it-IT" sz="1600" dirty="0">
                <a:latin typeface="+mj-lt"/>
              </a:rPr>
              <a:t> in Consiglio di Sezione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2016 – 2019 </a:t>
            </a:r>
            <a:r>
              <a:rPr lang="it-IT" sz="1600" b="1" dirty="0">
                <a:latin typeface="+mj-lt"/>
              </a:rPr>
              <a:t>Coordinatore</a:t>
            </a:r>
            <a:r>
              <a:rPr lang="it-IT" sz="1600" dirty="0">
                <a:latin typeface="+mj-lt"/>
              </a:rPr>
              <a:t> </a:t>
            </a:r>
            <a:r>
              <a:rPr lang="it-IT" sz="1600" b="1" dirty="0">
                <a:latin typeface="+mj-lt"/>
              </a:rPr>
              <a:t>CSN V </a:t>
            </a:r>
            <a:r>
              <a:rPr lang="it-IT" sz="1600" dirty="0">
                <a:latin typeface="+mj-lt"/>
              </a:rPr>
              <a:t>di Roma1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>
                <a:latin typeface="+mj-lt"/>
              </a:rPr>
              <a:t>A livello nazionale: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Luglio 2011 – Luglio 2015 </a:t>
            </a:r>
            <a:r>
              <a:rPr lang="it-IT" sz="1600" b="1" dirty="0">
                <a:latin typeface="+mj-lt"/>
              </a:rPr>
              <a:t>Rappresentante dei ricercatori in Consiglio Direttivo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it-IT" sz="1600" dirty="0">
                <a:solidFill>
                  <a:srgbClr val="00B0F0"/>
                </a:solidFill>
                <a:latin typeface="+mj-lt"/>
              </a:rPr>
              <a:t>Dicembre 2019 – Dicembre 2023 </a:t>
            </a:r>
            <a:r>
              <a:rPr lang="it-IT" sz="1600" b="1" dirty="0">
                <a:solidFill>
                  <a:srgbClr val="00B0F0"/>
                </a:solidFill>
                <a:latin typeface="+mj-lt"/>
              </a:rPr>
              <a:t>Rappresentante Ministero università e ricerca in Consiglio Direttivo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it-IT" sz="1600" dirty="0">
                <a:solidFill>
                  <a:srgbClr val="00B0F0"/>
                </a:solidFill>
                <a:latin typeface="+mj-lt"/>
              </a:rPr>
              <a:t>Giugno 2021 – Giugno 2023 </a:t>
            </a:r>
            <a:r>
              <a:rPr lang="it-IT" sz="1600" b="1" dirty="0">
                <a:solidFill>
                  <a:srgbClr val="00B0F0"/>
                </a:solidFill>
                <a:latin typeface="+mj-lt"/>
              </a:rPr>
              <a:t>Segretario della Consulta dei presidenti degli enti pubblici di ricerca </a:t>
            </a:r>
          </a:p>
        </p:txBody>
      </p:sp>
      <p:sp>
        <p:nvSpPr>
          <p:cNvPr id="18" name="Titolo 3">
            <a:extLst>
              <a:ext uri="{FF2B5EF4-FFF2-40B4-BE49-F238E27FC236}">
                <a16:creationId xmlns:a16="http://schemas.microsoft.com/office/drawing/2014/main" id="{78671449-1823-0B9C-6953-140EBE3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229" y="27296"/>
            <a:ext cx="5959306" cy="818865"/>
          </a:xfrm>
        </p:spPr>
        <p:txBody>
          <a:bodyPr>
            <a:noAutofit/>
          </a:bodyPr>
          <a:lstStyle/>
          <a:p>
            <a:r>
              <a:rPr lang="it-IT" sz="2600" dirty="0"/>
              <a:t>Esperienze </a:t>
            </a:r>
            <a:r>
              <a:rPr lang="it-IT" sz="2600" dirty="0">
                <a:latin typeface="Impact" panose="020B0806030902050204" pitchFamily="34" charset="0"/>
              </a:rPr>
              <a:t>e </a:t>
            </a:r>
            <a:r>
              <a:rPr lang="it-IT" sz="2600" dirty="0">
                <a:solidFill>
                  <a:srgbClr val="00B0F0"/>
                </a:solidFill>
                <a:latin typeface="Impact" panose="020B0806030902050204" pitchFamily="34" charset="0"/>
              </a:rPr>
              <a:t>attività in corso</a:t>
            </a:r>
            <a:r>
              <a:rPr lang="it-IT" sz="2600" dirty="0"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22" name="Segnaposto numero diapositiva 35">
            <a:extLst>
              <a:ext uri="{FF2B5EF4-FFF2-40B4-BE49-F238E27FC236}">
                <a16:creationId xmlns:a16="http://schemas.microsoft.com/office/drawing/2014/main" id="{A8B1DF13-B571-2D16-0D2F-9F2D657C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FB9F42-7582-764A-AA37-A187B0E93F96}" type="slidenum">
              <a:rPr lang="it-IT" smtClean="0"/>
              <a:t>2</a:t>
            </a:fld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404BF07-8607-4032-2371-EC406F2AF47B}"/>
              </a:ext>
            </a:extLst>
          </p:cNvPr>
          <p:cNvSpPr txBox="1"/>
          <p:nvPr/>
        </p:nvSpPr>
        <p:spPr>
          <a:xfrm>
            <a:off x="7502298" y="3013118"/>
            <a:ext cx="3375826" cy="1454244"/>
          </a:xfrm>
          <a:prstGeom prst="rect">
            <a:avLst/>
          </a:prstGeom>
          <a:noFill/>
          <a:ln>
            <a:solidFill>
              <a:srgbClr val="15175D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it-IT" sz="1600" b="1" dirty="0">
                <a:solidFill>
                  <a:srgbClr val="00B0F0"/>
                </a:solidFill>
                <a:latin typeface="+mj-lt"/>
              </a:rPr>
              <a:t>Gruppi di lavoro: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b="1" dirty="0">
                <a:latin typeface="+mj-lt"/>
              </a:rPr>
              <a:t>Progressioni art. 15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b="1" dirty="0">
                <a:latin typeface="+mj-lt"/>
              </a:rPr>
              <a:t>Lavoro agile e POLA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b="1" dirty="0">
                <a:solidFill>
                  <a:srgbClr val="00B0F0"/>
                </a:solidFill>
                <a:latin typeface="+mj-lt"/>
              </a:rPr>
              <a:t>Disciplinari organizzativi delle strutture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b="1" dirty="0">
                <a:solidFill>
                  <a:srgbClr val="00B0F0"/>
                </a:solidFill>
                <a:latin typeface="+mj-lt"/>
              </a:rPr>
              <a:t>Coordinamento Piano Triennale-PIAO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b="1" dirty="0">
                <a:solidFill>
                  <a:srgbClr val="00B0F0"/>
                </a:solidFill>
                <a:latin typeface="+mj-lt"/>
              </a:rPr>
              <a:t>Valutazione e performance </a:t>
            </a:r>
            <a:endParaRPr lang="it-IT" sz="14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B72B807-EBCE-6A5E-C1A7-0BB16E996BE3}"/>
              </a:ext>
            </a:extLst>
          </p:cNvPr>
          <p:cNvSpPr txBox="1"/>
          <p:nvPr/>
        </p:nvSpPr>
        <p:spPr>
          <a:xfrm>
            <a:off x="7502298" y="5108052"/>
            <a:ext cx="3747595" cy="1631216"/>
          </a:xfrm>
          <a:prstGeom prst="rect">
            <a:avLst/>
          </a:prstGeom>
          <a:noFill/>
          <a:ln>
            <a:solidFill>
              <a:srgbClr val="15175D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B0F0"/>
                </a:solidFill>
                <a:latin typeface="+mj-lt"/>
              </a:rPr>
              <a:t>Organo consultivo del Governo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b="1" dirty="0">
                <a:solidFill>
                  <a:srgbClr val="00B0F0"/>
                </a:solidFill>
                <a:latin typeface="+mj-lt"/>
              </a:rPr>
              <a:t>Rapporto con Commissioni Parlamentari e le altre istituzioni rilevanti: ANVUR, Funzione Pubblica, ARAN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b="1" dirty="0">
                <a:solidFill>
                  <a:srgbClr val="00B0F0"/>
                </a:solidFill>
                <a:latin typeface="+mj-lt"/>
              </a:rPr>
              <a:t>Raccordo con gli altri organismi nel settore della ricerca e università: CRUI, </a:t>
            </a:r>
            <a:r>
              <a:rPr lang="it-IT" sz="1400" b="1" dirty="0" err="1">
                <a:solidFill>
                  <a:srgbClr val="00B0F0"/>
                </a:solidFill>
                <a:latin typeface="+mj-lt"/>
              </a:rPr>
              <a:t>CoDAU</a:t>
            </a:r>
            <a:r>
              <a:rPr lang="it-IT" sz="1400" b="1" dirty="0">
                <a:solidFill>
                  <a:srgbClr val="00B0F0"/>
                </a:solidFill>
                <a:latin typeface="+mj-lt"/>
              </a:rPr>
              <a:t>, CODIGER</a:t>
            </a:r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2DE6F935-7A7B-6F7F-F6CC-4740BA160D7D}"/>
              </a:ext>
            </a:extLst>
          </p:cNvPr>
          <p:cNvSpPr/>
          <p:nvPr/>
        </p:nvSpPr>
        <p:spPr>
          <a:xfrm rot="719180" flipV="1">
            <a:off x="6970297" y="5067790"/>
            <a:ext cx="573695" cy="261610"/>
          </a:xfrm>
          <a:prstGeom prst="rightArrow">
            <a:avLst/>
          </a:prstGeom>
          <a:solidFill>
            <a:schemeClr val="bg1"/>
          </a:solidFill>
          <a:ln>
            <a:solidFill>
              <a:srgbClr val="151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74344D9C-A6D3-DC94-4D80-BCA26D13FE3D}"/>
              </a:ext>
            </a:extLst>
          </p:cNvPr>
          <p:cNvSpPr/>
          <p:nvPr/>
        </p:nvSpPr>
        <p:spPr>
          <a:xfrm rot="20880820">
            <a:off x="6980022" y="4336557"/>
            <a:ext cx="573695" cy="261610"/>
          </a:xfrm>
          <a:prstGeom prst="rightArrow">
            <a:avLst/>
          </a:prstGeom>
          <a:solidFill>
            <a:schemeClr val="bg1"/>
          </a:solidFill>
          <a:ln>
            <a:solidFill>
              <a:srgbClr val="151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120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E0D818E-7FF1-DD9B-060B-E30D9BA4B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332" y="796770"/>
            <a:ext cx="6032312" cy="14729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>
                <a:latin typeface="+mj-lt"/>
              </a:rPr>
              <a:t>7 ricercatori e tecnologi INFN </a:t>
            </a:r>
            <a:r>
              <a:rPr lang="it-IT" sz="1800" dirty="0">
                <a:latin typeface="+mj-lt"/>
              </a:rPr>
              <a:t>su </a:t>
            </a:r>
            <a:r>
              <a:rPr lang="it-IT" sz="1800" b="1" dirty="0">
                <a:latin typeface="+mj-lt"/>
              </a:rPr>
              <a:t>138</a:t>
            </a:r>
            <a:r>
              <a:rPr lang="it-IT" sz="1800" dirty="0">
                <a:latin typeface="+mj-lt"/>
              </a:rPr>
              <a:t> </a:t>
            </a:r>
            <a:r>
              <a:rPr lang="it-IT" sz="1800" b="1" dirty="0">
                <a:latin typeface="+mj-lt"/>
              </a:rPr>
              <a:t>docenti</a:t>
            </a:r>
            <a:r>
              <a:rPr lang="it-IT" sz="1800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it-IT" sz="1600" dirty="0">
                <a:latin typeface="+mj-lt"/>
              </a:rPr>
              <a:t>(37 PO +60 PA +4 RTI +16 RTD +21 convenzione/contratto)</a:t>
            </a:r>
          </a:p>
          <a:p>
            <a:pPr marL="0" indent="0">
              <a:buNone/>
            </a:pPr>
            <a:r>
              <a:rPr lang="it-IT" sz="1800" dirty="0">
                <a:latin typeface="+mj-lt"/>
              </a:rPr>
              <a:t>Ma in aggiunta ai </a:t>
            </a:r>
            <a:r>
              <a:rPr lang="it-IT" sz="1800" b="1" dirty="0">
                <a:latin typeface="+mj-lt"/>
              </a:rPr>
              <a:t>titolari di corsi</a:t>
            </a:r>
            <a:r>
              <a:rPr lang="it-IT" sz="1800" dirty="0">
                <a:latin typeface="+mj-lt"/>
              </a:rPr>
              <a:t>, ci sono molte altre attività di personale INFN in ambito didattico: </a:t>
            </a:r>
            <a:r>
              <a:rPr lang="it-IT" sz="1800" b="1" dirty="0">
                <a:latin typeface="+mj-lt"/>
              </a:rPr>
              <a:t>tutoraggi</a:t>
            </a:r>
            <a:r>
              <a:rPr lang="it-IT" sz="1800" dirty="0">
                <a:latin typeface="+mj-lt"/>
              </a:rPr>
              <a:t>, </a:t>
            </a:r>
            <a:r>
              <a:rPr lang="it-IT" sz="1800" b="1" dirty="0">
                <a:latin typeface="+mj-lt"/>
              </a:rPr>
              <a:t>esercitazioni</a:t>
            </a:r>
            <a:r>
              <a:rPr lang="it-IT" sz="1800" dirty="0">
                <a:latin typeface="+mj-lt"/>
              </a:rPr>
              <a:t>, assistenza in </a:t>
            </a:r>
            <a:r>
              <a:rPr lang="it-IT" sz="1800" b="1" dirty="0">
                <a:latin typeface="+mj-lt"/>
              </a:rPr>
              <a:t>laboratorio</a:t>
            </a:r>
            <a:r>
              <a:rPr lang="it-IT" sz="1800" dirty="0">
                <a:latin typeface="+mj-lt"/>
              </a:rPr>
              <a:t>, ecc.</a:t>
            </a:r>
            <a:endParaRPr lang="en-GB" sz="1800" b="1" dirty="0">
              <a:latin typeface="+mj-lt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64716658-1692-3FBD-1554-A3CFB04CFC70}"/>
              </a:ext>
            </a:extLst>
          </p:cNvPr>
          <p:cNvSpPr txBox="1">
            <a:spLocks/>
          </p:cNvSpPr>
          <p:nvPr/>
        </p:nvSpPr>
        <p:spPr>
          <a:xfrm>
            <a:off x="609599" y="3919"/>
            <a:ext cx="8368145" cy="69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/>
              <a:t>Collaborazione con l’università: didattica</a:t>
            </a:r>
          </a:p>
        </p:txBody>
      </p:sp>
      <p:pic>
        <p:nvPicPr>
          <p:cNvPr id="9218" name="Picture 2" descr="Sfondo immagine">
            <a:extLst>
              <a:ext uri="{FF2B5EF4-FFF2-40B4-BE49-F238E27FC236}">
                <a16:creationId xmlns:a16="http://schemas.microsoft.com/office/drawing/2014/main" id="{1772F19D-1E8A-CE19-5444-83F63A01A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r="11889" b="9114"/>
          <a:stretch/>
        </p:blipFill>
        <p:spPr bwMode="auto">
          <a:xfrm>
            <a:off x="63055" y="796770"/>
            <a:ext cx="5107975" cy="145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contenuto 4">
            <a:extLst>
              <a:ext uri="{FF2B5EF4-FFF2-40B4-BE49-F238E27FC236}">
                <a16:creationId xmlns:a16="http://schemas.microsoft.com/office/drawing/2014/main" id="{8ED77185-58C9-E5F1-C92D-14F0FE55542E}"/>
              </a:ext>
            </a:extLst>
          </p:cNvPr>
          <p:cNvSpPr txBox="1">
            <a:spLocks/>
          </p:cNvSpPr>
          <p:nvPr/>
        </p:nvSpPr>
        <p:spPr>
          <a:xfrm>
            <a:off x="63054" y="4141948"/>
            <a:ext cx="12128946" cy="2093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it-IT" sz="1800" dirty="0">
                <a:latin typeface="+mj-lt"/>
              </a:rPr>
              <a:t>Ampliare il riconoscimento come </a:t>
            </a:r>
            <a:r>
              <a:rPr lang="it-IT" sz="1800" b="1" dirty="0">
                <a:latin typeface="+mj-lt"/>
              </a:rPr>
              <a:t>cultori della materia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it-IT" sz="1800" dirty="0">
                <a:latin typeface="+mj-lt"/>
              </a:rPr>
              <a:t>Ampliare la </a:t>
            </a:r>
            <a:r>
              <a:rPr lang="it-IT" sz="1800" b="1" dirty="0">
                <a:latin typeface="+mj-lt"/>
              </a:rPr>
              <a:t>partecipazione alle riunioni del CAD 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it-IT" sz="1800" dirty="0">
                <a:latin typeface="+mj-lt"/>
              </a:rPr>
              <a:t>Ampliare le possibilità di tutoraggio e di svolgere il compito di </a:t>
            </a:r>
            <a:r>
              <a:rPr lang="it-IT" sz="1800" b="1" dirty="0">
                <a:latin typeface="+mj-lt"/>
              </a:rPr>
              <a:t>relatore</a:t>
            </a:r>
            <a:r>
              <a:rPr lang="it-IT" sz="1800" dirty="0">
                <a:latin typeface="+mj-lt"/>
              </a:rPr>
              <a:t> e controrelatore (per es. relatore unico tesi di dottorato)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it-IT" sz="1800" dirty="0">
                <a:latin typeface="+mj-lt"/>
              </a:rPr>
              <a:t>Ampliare la partecipazione ai due collegi di dottorato (Fisica e Acceleratori) e alle commissioni di selezione</a:t>
            </a:r>
          </a:p>
          <a:p>
            <a:pPr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800" dirty="0">
                <a:latin typeface="+mj-lt"/>
              </a:rPr>
              <a:t>Ampliare le possibilità di </a:t>
            </a:r>
            <a:r>
              <a:rPr lang="it-IT" sz="1800" b="1" dirty="0">
                <a:latin typeface="+mj-lt"/>
              </a:rPr>
              <a:t>utilizzo degli strumenti di Sapienza</a:t>
            </a:r>
            <a:r>
              <a:rPr lang="it-IT" sz="1800" dirty="0">
                <a:latin typeface="+mj-lt"/>
              </a:rPr>
              <a:t>: </a:t>
            </a:r>
            <a:r>
              <a:rPr lang="it-IT" sz="1800" dirty="0" err="1">
                <a:latin typeface="+mj-lt"/>
              </a:rPr>
              <a:t>google</a:t>
            </a:r>
            <a:r>
              <a:rPr lang="it-IT" sz="1800" dirty="0">
                <a:latin typeface="+mj-lt"/>
              </a:rPr>
              <a:t> mail/drive, </a:t>
            </a:r>
            <a:r>
              <a:rPr lang="it-IT" sz="1800" dirty="0" err="1">
                <a:latin typeface="+mj-lt"/>
              </a:rPr>
              <a:t>gomp</a:t>
            </a:r>
            <a:r>
              <a:rPr lang="it-IT" sz="1800" dirty="0">
                <a:latin typeface="+mj-lt"/>
              </a:rPr>
              <a:t>, ecc.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it-IT" sz="1800" dirty="0">
                <a:latin typeface="+mj-lt"/>
              </a:rPr>
              <a:t>Ci sono altre problematiche sulle quali agire insieme, per esempio il limite di 5 anni per l’affidamento di corsi.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1D3EF1C-3731-24B2-B3AC-A562B6B28F9B}"/>
              </a:ext>
            </a:extLst>
          </p:cNvPr>
          <p:cNvSpPr txBox="1"/>
          <p:nvPr/>
        </p:nvSpPr>
        <p:spPr>
          <a:xfrm>
            <a:off x="3647902" y="2269699"/>
            <a:ext cx="1523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>
                <a:latin typeface="+mj-lt"/>
              </a:rPr>
              <a:t>Courtesy</a:t>
            </a:r>
            <a:r>
              <a:rPr lang="it-IT" sz="1100" dirty="0">
                <a:latin typeface="+mj-lt"/>
              </a:rPr>
              <a:t> Marco Bonvini</a:t>
            </a:r>
          </a:p>
        </p:txBody>
      </p:sp>
      <p:sp>
        <p:nvSpPr>
          <p:cNvPr id="31" name="Segnaposto numero diapositiva 30">
            <a:extLst>
              <a:ext uri="{FF2B5EF4-FFF2-40B4-BE49-F238E27FC236}">
                <a16:creationId xmlns:a16="http://schemas.microsoft.com/office/drawing/2014/main" id="{90657168-1BFB-5052-9552-43E2C670E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20</a:t>
            </a:fld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5D5F4F4-07B3-117F-FF21-DEBBF6A5C3DA}"/>
              </a:ext>
            </a:extLst>
          </p:cNvPr>
          <p:cNvSpPr txBox="1"/>
          <p:nvPr/>
        </p:nvSpPr>
        <p:spPr>
          <a:xfrm>
            <a:off x="63054" y="2849968"/>
            <a:ext cx="1212894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dirty="0">
                <a:solidFill>
                  <a:srgbClr val="FF0000"/>
                </a:solidFill>
                <a:latin typeface="+mj-lt"/>
              </a:rPr>
              <a:t>Partecipare alla didattica per il personale INFN è vivificante e gratificante dal punto di vista culturale e personale</a:t>
            </a:r>
            <a:r>
              <a:rPr lang="it-IT" sz="1800" dirty="0">
                <a:latin typeface="+mj-lt"/>
              </a:rPr>
              <a:t>, ma anche simmetrico al contributo alle attività di </a:t>
            </a:r>
            <a:r>
              <a:rPr lang="it-IT" dirty="0">
                <a:latin typeface="+mj-lt"/>
              </a:rPr>
              <a:t>ricerca </a:t>
            </a:r>
            <a:r>
              <a:rPr lang="it-IT" sz="1800" dirty="0">
                <a:latin typeface="+mj-lt"/>
              </a:rPr>
              <a:t>dei colleghi universitari e dei giovani in formazione. </a:t>
            </a:r>
          </a:p>
          <a:p>
            <a:r>
              <a:rPr lang="it-IT" sz="1800" dirty="0">
                <a:latin typeface="+mj-lt"/>
              </a:rPr>
              <a:t>Ci sono certamente </a:t>
            </a:r>
            <a:r>
              <a:rPr lang="it-IT" sz="1800" dirty="0">
                <a:solidFill>
                  <a:srgbClr val="FF0000"/>
                </a:solidFill>
                <a:latin typeface="+mj-lt"/>
              </a:rPr>
              <a:t>molti aspetti su cui è possibile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migliorare</a:t>
            </a:r>
            <a:r>
              <a:rPr lang="it-IT" sz="1800" dirty="0">
                <a:latin typeface="+mj-lt"/>
              </a:rPr>
              <a:t>, come ben rappresentato dal recente questionario del gruppo di lavoro formato al </a:t>
            </a:r>
            <a:r>
              <a:rPr lang="it-IT" sz="1800" dirty="0" err="1">
                <a:latin typeface="+mj-lt"/>
              </a:rPr>
              <a:t>Retreat</a:t>
            </a:r>
            <a:r>
              <a:rPr lang="it-IT" sz="1800" dirty="0"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5734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64716658-1692-3FBD-1554-A3CFB04CFC70}"/>
              </a:ext>
            </a:extLst>
          </p:cNvPr>
          <p:cNvSpPr txBox="1">
            <a:spLocks/>
          </p:cNvSpPr>
          <p:nvPr/>
        </p:nvSpPr>
        <p:spPr>
          <a:xfrm>
            <a:off x="609599" y="3919"/>
            <a:ext cx="8368145" cy="69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/>
              <a:t>Rapporti con l’università in conclusione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433CB0F-FEAD-B98F-3760-74D4D5B51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737" y="5045731"/>
            <a:ext cx="4905876" cy="1708536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31DCCC0-DFF8-B3DA-3ADA-163A70C9D4B7}"/>
              </a:ext>
            </a:extLst>
          </p:cNvPr>
          <p:cNvSpPr txBox="1"/>
          <p:nvPr/>
        </p:nvSpPr>
        <p:spPr>
          <a:xfrm>
            <a:off x="17562" y="3482628"/>
            <a:ext cx="11924227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it-IT" sz="2000" dirty="0">
                <a:latin typeface="+mj-lt"/>
              </a:rPr>
              <a:t>Più in generale sarebbe utile un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maggiore coinvolgimento nella vita dell’altra istituzione </a:t>
            </a:r>
            <a:r>
              <a:rPr lang="it-IT" sz="2000" dirty="0">
                <a:latin typeface="+mj-lt"/>
              </a:rPr>
              <a:t>(parlando di didattica ai Consigli di Sezione, ricevendo notizie dal Dipartimento, maggiore partecipazione INFN alle riunioni universitarie, …) </a:t>
            </a:r>
          </a:p>
          <a:p>
            <a:pPr>
              <a:spcBef>
                <a:spcPts val="400"/>
              </a:spcBef>
            </a:pPr>
            <a:r>
              <a:rPr lang="it-IT" sz="2000" dirty="0">
                <a:latin typeface="+mj-lt"/>
              </a:rPr>
              <a:t>Senza dimenticare la difficoltà di questioni (non nuove) legate all’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uso degli spazi</a:t>
            </a:r>
            <a:r>
              <a:rPr lang="it-IT" sz="2000" dirty="0">
                <a:latin typeface="+mj-lt"/>
              </a:rPr>
              <a:t> (interni ed esterni…), che sono in buona parte di competenza dell’Ateneo, e gli aspetti legati alla condivisione di risorse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32C126-C394-C93B-6A5D-74458B75ACC4}"/>
              </a:ext>
            </a:extLst>
          </p:cNvPr>
          <p:cNvSpPr txBox="1"/>
          <p:nvPr/>
        </p:nvSpPr>
        <p:spPr>
          <a:xfrm>
            <a:off x="8463" y="773854"/>
            <a:ext cx="1029559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Nel concreto </a:t>
            </a:r>
            <a:r>
              <a:rPr lang="it-IT" sz="2000" dirty="0">
                <a:latin typeface="+mj-lt"/>
              </a:rPr>
              <a:t>occorre:</a:t>
            </a:r>
          </a:p>
          <a:p>
            <a:pPr marL="800100" lvl="1" indent="-342900"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Migliorare la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collaborazione</a:t>
            </a:r>
            <a:r>
              <a:rPr lang="it-IT" sz="2000" dirty="0">
                <a:latin typeface="+mj-lt"/>
              </a:rPr>
              <a:t> e la visibilità delle iniziative comuni su </a:t>
            </a:r>
            <a:r>
              <a:rPr lang="it-IT" sz="2000" b="1" dirty="0">
                <a:latin typeface="+mj-lt"/>
              </a:rPr>
              <a:t>tutte</a:t>
            </a:r>
            <a:r>
              <a:rPr lang="it-IT" sz="2000" dirty="0">
                <a:latin typeface="+mj-lt"/>
              </a:rPr>
              <a:t> le nostre missioni: ricerca, didattica e trasferimento di conoscenza</a:t>
            </a:r>
          </a:p>
          <a:p>
            <a:pPr marL="800100" lvl="1" indent="-342900"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Migliorare la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comunicazione</a:t>
            </a:r>
            <a:r>
              <a:rPr lang="it-IT" sz="2000" dirty="0">
                <a:latin typeface="+mj-lt"/>
              </a:rPr>
              <a:t> </a:t>
            </a:r>
            <a:r>
              <a:rPr lang="it-IT" sz="2000" u="sng" dirty="0">
                <a:latin typeface="+mj-lt"/>
              </a:rPr>
              <a:t>tra</a:t>
            </a:r>
            <a:r>
              <a:rPr lang="it-IT" sz="2000" dirty="0">
                <a:latin typeface="+mj-lt"/>
              </a:rPr>
              <a:t> le istituzioni e, ove necessario, </a:t>
            </a:r>
            <a:r>
              <a:rPr lang="it-IT" sz="2000" u="sng" dirty="0">
                <a:latin typeface="+mj-lt"/>
              </a:rPr>
              <a:t>con</a:t>
            </a:r>
            <a:r>
              <a:rPr lang="it-IT" sz="2000" dirty="0">
                <a:latin typeface="+mj-lt"/>
              </a:rPr>
              <a:t> i rispettivi management al fine di evitare ambiguità, disattenzioni o fraintendimenti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C0CA84-049B-BE11-95B7-4D2E69340691}"/>
              </a:ext>
            </a:extLst>
          </p:cNvPr>
          <p:cNvSpPr txBox="1"/>
          <p:nvPr/>
        </p:nvSpPr>
        <p:spPr>
          <a:xfrm>
            <a:off x="17562" y="2480078"/>
            <a:ext cx="12156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000" dirty="0">
                <a:latin typeface="+mj-lt"/>
              </a:rPr>
              <a:t>Gli strumenti principali sono formalmente le </a:t>
            </a:r>
            <a:r>
              <a:rPr lang="it-IT" sz="2000" b="1" dirty="0">
                <a:latin typeface="+mj-lt"/>
              </a:rPr>
              <a:t>convenzioni</a:t>
            </a:r>
            <a:r>
              <a:rPr lang="it-IT" sz="2000" dirty="0">
                <a:latin typeface="+mj-lt"/>
              </a:rPr>
              <a:t> con Sapienza (quadro) e con il Dipartimento (operativa), ma è importante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mantenere un contatto continuo con l’Ateneo</a:t>
            </a:r>
            <a:r>
              <a:rPr lang="it-IT" sz="2000" dirty="0">
                <a:latin typeface="+mj-lt"/>
              </a:rPr>
              <a:t>: ruolo fondamentale del Direttore di Dipartimento e, in questo momento, del Preside di Facoltà. Occorrerebbe anche maggiore attenzione da parte del management INFN.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BF86FDC-032E-6644-628E-65BC58387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080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4DEAEF-4ADC-268D-FA65-CAD5418D2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47" y="1347451"/>
            <a:ext cx="11532358" cy="355271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1000"/>
              </a:spcAft>
              <a:buNone/>
            </a:pPr>
            <a:r>
              <a:rPr lang="it-IT" sz="2400" dirty="0">
                <a:solidFill>
                  <a:schemeClr val="accent2"/>
                </a:solidFill>
                <a:latin typeface="+mj-lt"/>
              </a:rPr>
              <a:t>Perché vi propongo di fare direttore?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Perché penso di essere in una fase della mia vita professionale, con una buona scorta di esperienza anche </a:t>
            </a:r>
            <a:r>
              <a:rPr lang="it-IT" sz="2000" b="1" dirty="0">
                <a:latin typeface="+mj-lt"/>
              </a:rPr>
              <a:t>gestionale</a:t>
            </a:r>
            <a:r>
              <a:rPr lang="it-IT" sz="2000" dirty="0">
                <a:latin typeface="+mj-lt"/>
              </a:rPr>
              <a:t> oltre che </a:t>
            </a:r>
            <a:r>
              <a:rPr lang="it-IT" sz="2000" b="1" dirty="0">
                <a:latin typeface="+mj-lt"/>
              </a:rPr>
              <a:t>scientifica</a:t>
            </a:r>
            <a:r>
              <a:rPr lang="it-IT" sz="2000" dirty="0">
                <a:latin typeface="+mj-lt"/>
              </a:rPr>
              <a:t>, giusta per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mettersi al servizio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dirty="0">
                <a:latin typeface="+mj-lt"/>
              </a:rPr>
              <a:t>della propria comunità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Perché penso di poter portare un </a:t>
            </a:r>
            <a:r>
              <a:rPr lang="it-IT" sz="2000" b="1" dirty="0">
                <a:latin typeface="+mj-lt"/>
              </a:rPr>
              <a:t>punto di vista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originale</a:t>
            </a:r>
            <a:r>
              <a:rPr lang="it-IT" sz="2000" dirty="0">
                <a:latin typeface="+mj-lt"/>
              </a:rPr>
              <a:t>, sia dal punto di vista scientifico, sia per aver incontrato realtà diverse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Perché penso di avere doti di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ascolto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comunicazione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dirty="0">
                <a:latin typeface="+mj-lt"/>
              </a:rPr>
              <a:t>che sono indispensabili per mettere le persone nelle migliori condizioni per lavorare bene,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coinvolgere</a:t>
            </a:r>
            <a:r>
              <a:rPr lang="it-IT" sz="2000" dirty="0">
                <a:latin typeface="+mj-lt"/>
              </a:rPr>
              <a:t> la comunità e arrivare a </a:t>
            </a:r>
            <a:r>
              <a:rPr lang="it-IT" sz="2000" b="1" dirty="0">
                <a:latin typeface="+mj-lt"/>
              </a:rPr>
              <a:t>scelte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condivise</a:t>
            </a:r>
            <a:endParaRPr lang="it-IT" sz="2000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it-IT" sz="20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latin typeface="+mj-lt"/>
              </a:rPr>
              <a:t>Essendo consapevole che, a differenza dei ruoli già ricoperti che mi hanno consentito anche di fare ricerca, fare il direttore di Sezione richiede un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impegno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pieno</a:t>
            </a:r>
            <a:r>
              <a:rPr lang="it-IT" sz="2000" dirty="0">
                <a:latin typeface="+mj-lt"/>
              </a:rPr>
              <a:t>, oltre che comportare una grande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responsabilità</a:t>
            </a:r>
            <a:r>
              <a:rPr lang="it-IT" sz="2000" dirty="0">
                <a:latin typeface="+mj-lt"/>
              </a:rPr>
              <a:t>.</a:t>
            </a:r>
          </a:p>
        </p:txBody>
      </p:sp>
      <p:sp>
        <p:nvSpPr>
          <p:cNvPr id="6" name="Titolo 3">
            <a:extLst>
              <a:ext uri="{FF2B5EF4-FFF2-40B4-BE49-F238E27FC236}">
                <a16:creationId xmlns:a16="http://schemas.microsoft.com/office/drawing/2014/main" id="{DC9D78FE-7DC9-8E28-9BDB-29E5ABDEE997}"/>
              </a:ext>
            </a:extLst>
          </p:cNvPr>
          <p:cNvSpPr txBox="1">
            <a:spLocks/>
          </p:cNvSpPr>
          <p:nvPr/>
        </p:nvSpPr>
        <p:spPr>
          <a:xfrm>
            <a:off x="6095998" y="3919"/>
            <a:ext cx="5436359" cy="923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/>
              <a:t>Perché mi candido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3BCB582E-FA70-DD6F-08EA-B7FB1B63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2126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4DEAEF-4ADC-268D-FA65-CAD5418D2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78" y="627313"/>
            <a:ext cx="11816863" cy="62020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it-IT" sz="2400" dirty="0">
                <a:solidFill>
                  <a:schemeClr val="accent2"/>
                </a:solidFill>
                <a:latin typeface="+mj-lt"/>
              </a:rPr>
              <a:t>Come?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1800" b="1" dirty="0">
                <a:solidFill>
                  <a:srgbClr val="FF0000"/>
                </a:solidFill>
                <a:latin typeface="+mj-lt"/>
              </a:rPr>
              <a:t>La nostra Sezione è già a un livello altissimo</a:t>
            </a:r>
            <a:r>
              <a:rPr lang="it-IT" sz="1800" dirty="0">
                <a:latin typeface="+mj-lt"/>
              </a:rPr>
              <a:t>, in termini di qualità delle attività, ma anche di iniziativa, ambizione, creatività e di capacità di proporre, trainare e gestire.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1800" b="1" dirty="0">
                <a:solidFill>
                  <a:srgbClr val="FF0000"/>
                </a:solidFill>
                <a:latin typeface="+mj-lt"/>
              </a:rPr>
              <a:t>Occorre mantenerne efficienza e ricchezza facendo leva sui nostri punti di forza</a:t>
            </a:r>
            <a:r>
              <a:rPr lang="it-IT" sz="1800" dirty="0">
                <a:latin typeface="+mj-lt"/>
              </a:rPr>
              <a:t>: il rapporto vivificante con l’ambiente universitario, il livello internazionale delle nostre attività, la qualità dei nostri servizi tecnici e amministrativi.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1" dirty="0">
                <a:latin typeface="+mj-lt"/>
              </a:rPr>
              <a:t>Nel concreto</a:t>
            </a:r>
            <a:r>
              <a:rPr lang="it-IT" sz="2000" dirty="0">
                <a:latin typeface="+mj-lt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Onorando i nostri impegni </a:t>
            </a:r>
            <a:r>
              <a:rPr lang="it-IT" sz="2000" dirty="0">
                <a:latin typeface="+mj-lt"/>
              </a:rPr>
              <a:t>con il consueto livello di eccellenza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dirty="0">
                <a:solidFill>
                  <a:srgbClr val="FF0000"/>
                </a:solidFill>
                <a:latin typeface="+mj-lt"/>
              </a:rPr>
              <a:t>Tenendo viva la capacità di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pensare a grandi idee 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realizzare grandi progetti</a:t>
            </a:r>
            <a:r>
              <a:rPr lang="it-IT" sz="2000" dirty="0">
                <a:latin typeface="+mj-lt"/>
              </a:rPr>
              <a:t>. Einstein </a:t>
            </a:r>
            <a:r>
              <a:rPr lang="it-IT" sz="2000" dirty="0" err="1">
                <a:latin typeface="+mj-lt"/>
              </a:rPr>
              <a:t>Telescope</a:t>
            </a:r>
            <a:r>
              <a:rPr lang="it-IT" sz="2000" dirty="0">
                <a:latin typeface="+mj-lt"/>
              </a:rPr>
              <a:t> può essere il nostro prossimo successo, ma ci sono e ci saranno </a:t>
            </a:r>
            <a:r>
              <a:rPr lang="it-IT" sz="2000" b="1" dirty="0">
                <a:latin typeface="+mj-lt"/>
              </a:rPr>
              <a:t>altre sfide </a:t>
            </a:r>
            <a:r>
              <a:rPr lang="it-IT" sz="2000" dirty="0">
                <a:latin typeface="+mj-lt"/>
              </a:rPr>
              <a:t>da cogliere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Aumentando le sinergie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dirty="0">
                <a:latin typeface="+mj-lt"/>
              </a:rPr>
              <a:t>tra gruppi per mantenere alcune competenze-chiave (per es. rivelatori)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Migliorando la visibilità della Sezione</a:t>
            </a:r>
            <a:r>
              <a:rPr lang="it-IT" sz="2000" dirty="0">
                <a:latin typeface="+mj-lt"/>
              </a:rPr>
              <a:t>, non solo esterna, per es. con Sapienza e il resto dell’INFN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Tenendo </a:t>
            </a:r>
            <a:r>
              <a:rPr lang="it-IT" sz="2000" b="1" dirty="0">
                <a:latin typeface="+mj-lt"/>
              </a:rPr>
              <a:t>al passo dell’evoluzione tecnologica </a:t>
            </a:r>
            <a:r>
              <a:rPr lang="it-IT" sz="2000" dirty="0">
                <a:latin typeface="+mj-lt"/>
              </a:rPr>
              <a:t>per mantenerli efficienti e pronti tutti i servizi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Gratificando e facendo crescere le persone</a:t>
            </a:r>
            <a:r>
              <a:rPr lang="it-IT" sz="2000" dirty="0">
                <a:latin typeface="+mj-lt"/>
              </a:rPr>
              <a:t>, in particolare i giovani</a:t>
            </a:r>
            <a:endParaRPr lang="it-IT" sz="20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Sfruttando le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opportunità</a:t>
            </a:r>
            <a:r>
              <a:rPr lang="it-IT" sz="2000" dirty="0">
                <a:latin typeface="+mj-lt"/>
              </a:rPr>
              <a:t> sia in termini di </a:t>
            </a:r>
            <a:r>
              <a:rPr lang="it-IT" sz="2000" b="1" dirty="0">
                <a:latin typeface="+mj-lt"/>
              </a:rPr>
              <a:t>nuove modalità di lavoro</a:t>
            </a:r>
            <a:r>
              <a:rPr lang="it-IT" sz="2000" dirty="0">
                <a:latin typeface="+mj-lt"/>
              </a:rPr>
              <a:t>, sia di </a:t>
            </a:r>
            <a:r>
              <a:rPr lang="it-IT" sz="2000" b="1" dirty="0">
                <a:latin typeface="+mj-lt"/>
              </a:rPr>
              <a:t>risorse</a:t>
            </a:r>
            <a:r>
              <a:rPr lang="it-IT" sz="2000" dirty="0">
                <a:latin typeface="+mj-lt"/>
              </a:rPr>
              <a:t> (per es. il PNRR)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b="1" dirty="0">
                <a:latin typeface="+mj-lt"/>
              </a:rPr>
              <a:t>Stimolando</a:t>
            </a:r>
            <a:r>
              <a:rPr lang="it-IT" sz="2000" dirty="0">
                <a:latin typeface="+mj-lt"/>
              </a:rPr>
              <a:t>, dati i limiti di autonomia, </a:t>
            </a:r>
            <a:r>
              <a:rPr lang="it-IT" sz="2000" b="1" dirty="0">
                <a:latin typeface="+mj-lt"/>
              </a:rPr>
              <a:t>il management </a:t>
            </a:r>
            <a:r>
              <a:rPr lang="it-IT" sz="2000" dirty="0">
                <a:latin typeface="+mj-lt"/>
              </a:rPr>
              <a:t>per garantire</a:t>
            </a:r>
            <a:r>
              <a:rPr lang="it-IT" sz="2000" b="1" dirty="0">
                <a:latin typeface="+mj-lt"/>
              </a:rPr>
              <a:t> il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ricambio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generazionale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Migliorando quello che rende il lavoro più faticoso del necessario, anche dal punto di vista 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pratico</a:t>
            </a:r>
            <a:r>
              <a:rPr lang="it-IT" sz="2000" dirty="0">
                <a:latin typeface="+mj-lt"/>
              </a:rPr>
              <a:t> 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logistico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Aumentando il coinvolgimento e la condivisione, a partire dalla simbiosi con il Dipartimento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3BCB582E-FA70-DD6F-08EA-B7FB1B63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23</a:t>
            </a:fld>
            <a:endParaRPr lang="it-IT"/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3A1C0244-1BEA-6785-849E-CEADB6C04424}"/>
              </a:ext>
            </a:extLst>
          </p:cNvPr>
          <p:cNvSpPr txBox="1">
            <a:spLocks/>
          </p:cNvSpPr>
          <p:nvPr/>
        </p:nvSpPr>
        <p:spPr>
          <a:xfrm>
            <a:off x="6095998" y="3919"/>
            <a:ext cx="5436359" cy="923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/>
              <a:t>Perché mi candido</a:t>
            </a:r>
          </a:p>
        </p:txBody>
      </p:sp>
    </p:spTree>
    <p:extLst>
      <p:ext uri="{BB962C8B-B14F-4D97-AF65-F5344CB8AC3E}">
        <p14:creationId xmlns:p14="http://schemas.microsoft.com/office/powerpoint/2010/main" val="818523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4DEAEF-4ADC-268D-FA65-CAD5418D2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0131"/>
            <a:ext cx="12192000" cy="3030142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1000"/>
              </a:spcAft>
              <a:buNone/>
            </a:pPr>
            <a:r>
              <a:rPr lang="it-IT" dirty="0">
                <a:latin typeface="+mj-lt"/>
              </a:rPr>
              <a:t>Comunque vada</a:t>
            </a:r>
            <a:endParaRPr lang="it-IT" sz="2400" b="1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it-IT" sz="2400" dirty="0">
                <a:solidFill>
                  <a:srgbClr val="FF0000"/>
                </a:solidFill>
                <a:latin typeface="+mj-lt"/>
              </a:rPr>
              <a:t>Grazie </a:t>
            </a:r>
            <a:r>
              <a:rPr lang="it-IT" sz="2400" dirty="0">
                <a:latin typeface="+mj-lt"/>
              </a:rPr>
              <a:t>per la fiducia a chi mi ha sostenuto fino ad ora e a chi esprimerà la sua preferenza per me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it-IT" sz="2400" dirty="0">
                <a:latin typeface="+mj-lt"/>
              </a:rPr>
              <a:t>Grazie</a:t>
            </a:r>
            <a:r>
              <a:rPr lang="it-IT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400" dirty="0">
                <a:latin typeface="+mj-lt"/>
              </a:rPr>
              <a:t>a Daniele, certamente diverso, ma un eccellente candidato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it-IT" sz="2400" dirty="0">
                <a:latin typeface="+mj-lt"/>
              </a:rPr>
              <a:t>E naturalmente </a:t>
            </a:r>
            <a:r>
              <a:rPr lang="it-IT" sz="2400" b="1" dirty="0">
                <a:latin typeface="+mj-lt"/>
              </a:rPr>
              <a:t>grazie</a:t>
            </a:r>
            <a:r>
              <a:rPr lang="it-IT" sz="2400" dirty="0">
                <a:latin typeface="+mj-lt"/>
              </a:rPr>
              <a:t> ad </a:t>
            </a:r>
            <a:r>
              <a:rPr lang="it-IT" sz="2400" b="1" dirty="0">
                <a:latin typeface="+mj-lt"/>
              </a:rPr>
              <a:t>Aleandro</a:t>
            </a:r>
            <a:r>
              <a:rPr lang="it-IT" sz="2400" dirty="0">
                <a:latin typeface="+mj-lt"/>
              </a:rPr>
              <a:t>, per il suo impegno davvero instancabile</a:t>
            </a:r>
          </a:p>
        </p:txBody>
      </p: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841340BD-78D2-CDE1-EB3E-997D88BD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24</a:t>
            </a:fld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D5F584D-B6F3-B2FA-BC3C-6197ECA01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826" b="30491"/>
          <a:stretch/>
        </p:blipFill>
        <p:spPr>
          <a:xfrm>
            <a:off x="2782214" y="4056863"/>
            <a:ext cx="2635276" cy="12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5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'organizzazione">
            <a:extLst>
              <a:ext uri="{FF2B5EF4-FFF2-40B4-BE49-F238E27FC236}">
                <a16:creationId xmlns:a16="http://schemas.microsoft.com/office/drawing/2014/main" id="{AE6BD31B-ED59-C3DA-FA86-E3575B698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10346" r="7298"/>
          <a:stretch/>
        </p:blipFill>
        <p:spPr bwMode="auto">
          <a:xfrm>
            <a:off x="6934616" y="1326547"/>
            <a:ext cx="5028368" cy="377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DD286F-B77D-D6FC-3993-38FBBFEC1082}"/>
              </a:ext>
            </a:extLst>
          </p:cNvPr>
          <p:cNvSpPr txBox="1"/>
          <p:nvPr/>
        </p:nvSpPr>
        <p:spPr>
          <a:xfrm>
            <a:off x="143852" y="904223"/>
            <a:ext cx="6552369" cy="4519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dirty="0">
                <a:solidFill>
                  <a:srgbClr val="FF0000"/>
                </a:solidFill>
                <a:latin typeface="+mj-lt"/>
              </a:rPr>
              <a:t>Un mix geniale di direzione dall’alto e democrazia</a:t>
            </a:r>
            <a:endParaRPr lang="it-IT" sz="1800" dirty="0">
              <a:latin typeface="+mj-lt"/>
            </a:endParaRPr>
          </a:p>
          <a:p>
            <a:pPr>
              <a:spcAft>
                <a:spcPts val="400"/>
              </a:spcAft>
            </a:pPr>
            <a:r>
              <a:rPr lang="it-IT" sz="1800" dirty="0">
                <a:latin typeface="+mj-lt"/>
              </a:rPr>
              <a:t>L’indirizzo generale e scientifico spetta al </a:t>
            </a:r>
            <a:r>
              <a:rPr lang="it-IT" sz="1800" b="1" dirty="0">
                <a:latin typeface="+mj-lt"/>
              </a:rPr>
              <a:t>Direttivo</a:t>
            </a:r>
            <a:r>
              <a:rPr lang="it-IT" sz="1800" dirty="0">
                <a:latin typeface="+mj-lt"/>
              </a:rPr>
              <a:t> e alle </a:t>
            </a:r>
            <a:r>
              <a:rPr lang="it-IT" sz="1800" b="1" dirty="0">
                <a:latin typeface="+mj-lt"/>
              </a:rPr>
              <a:t>Commissioni Nazionali</a:t>
            </a:r>
            <a:r>
              <a:rPr lang="it-IT" sz="1800" dirty="0">
                <a:latin typeface="+mj-lt"/>
              </a:rPr>
              <a:t>, mentre la </a:t>
            </a:r>
            <a:r>
              <a:rPr lang="it-IT" sz="1800" b="1" dirty="0">
                <a:latin typeface="+mj-lt"/>
              </a:rPr>
              <a:t>Giunta</a:t>
            </a:r>
            <a:r>
              <a:rPr lang="it-IT" sz="1800" dirty="0">
                <a:latin typeface="+mj-lt"/>
              </a:rPr>
              <a:t> gestisce e ottimizza le risorse. </a:t>
            </a:r>
          </a:p>
          <a:p>
            <a:pPr>
              <a:spcAft>
                <a:spcPts val="1000"/>
              </a:spcAft>
            </a:pPr>
            <a:r>
              <a:rPr lang="it-IT" sz="1800" dirty="0">
                <a:latin typeface="+mj-lt"/>
              </a:rPr>
              <a:t>Le strutture gestiscono localmente progetti, infrastrutture e personale.</a:t>
            </a:r>
            <a:endParaRPr lang="it-IT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it-IT" dirty="0">
                <a:latin typeface="+mj-lt"/>
              </a:rPr>
              <a:t>L’organizzazione attuale è ancora molto simile a quella plasmata negli anni ’70  (presidenza Villi), pur </a:t>
            </a:r>
            <a:r>
              <a:rPr lang="it-IT" b="1" dirty="0">
                <a:latin typeface="+mj-lt"/>
              </a:rPr>
              <a:t>espansa</a:t>
            </a:r>
            <a:r>
              <a:rPr lang="it-IT" dirty="0">
                <a:latin typeface="+mj-lt"/>
              </a:rPr>
              <a:t> e </a:t>
            </a:r>
            <a:r>
              <a:rPr lang="it-IT" b="1" dirty="0">
                <a:latin typeface="+mj-lt"/>
              </a:rPr>
              <a:t>arricchita</a:t>
            </a:r>
            <a:r>
              <a:rPr lang="it-IT" sz="1800" dirty="0">
                <a:latin typeface="+mj-lt"/>
              </a:rPr>
              <a:t>.</a:t>
            </a:r>
            <a:endParaRPr lang="it-IT" b="1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it-IT" dirty="0">
                <a:latin typeface="+mj-lt"/>
              </a:rPr>
              <a:t>Ma negli ultimi </a:t>
            </a:r>
            <a:r>
              <a:rPr lang="it-IT" b="1" dirty="0">
                <a:latin typeface="+mj-lt"/>
              </a:rPr>
              <a:t>50 anni </a:t>
            </a:r>
            <a:r>
              <a:rPr lang="it-IT" dirty="0">
                <a:latin typeface="+mj-lt"/>
              </a:rPr>
              <a:t>l’Ente è molto cresciuto:</a:t>
            </a:r>
            <a:endParaRPr lang="it-IT" b="1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Nel 1969 l’INFN aveva 540 dipendenti di cui solo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58 ricercatori dipendenti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dirty="0">
                <a:latin typeface="+mj-lt"/>
              </a:rPr>
              <a:t>(472 tecnici e amministrativi) </a:t>
            </a:r>
            <a:r>
              <a:rPr lang="it-IT" sz="1600" b="1" dirty="0">
                <a:latin typeface="+mj-lt"/>
              </a:rPr>
              <a:t>e circa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500 universitari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dirty="0">
                <a:latin typeface="+mj-lt"/>
              </a:rPr>
              <a:t>(313 docenti e 221 non docenti). Il bilancio era di 15 miliardi di lire (circa 140 milioni di euro)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Oggi l’Ente ha oltre 2000 dipendenti </a:t>
            </a:r>
            <a:r>
              <a:rPr lang="it-IT" sz="1600" dirty="0">
                <a:latin typeface="+mj-lt"/>
              </a:rPr>
              <a:t>(2106 a fine ’22, 2337 a fine ’23)</a:t>
            </a:r>
            <a:r>
              <a:rPr lang="it-IT" sz="1600" b="1" dirty="0">
                <a:latin typeface="+mj-lt"/>
              </a:rPr>
              <a:t>,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oltre 1000 tra ricercatori e tecnologi, e 4500 associati</a:t>
            </a:r>
            <a:r>
              <a:rPr lang="it-IT" sz="1600" dirty="0">
                <a:latin typeface="+mj-lt"/>
              </a:rPr>
              <a:t>; il bilancio ordinario sfiora i 280 milioni più una parte di contributi straordinari e vincolati. Circa 120 milioni alle spese di ricerca (50 alle CSN e 70 ai progetti)</a:t>
            </a:r>
          </a:p>
        </p:txBody>
      </p:sp>
      <p:sp>
        <p:nvSpPr>
          <p:cNvPr id="15" name="Titolo 3">
            <a:extLst>
              <a:ext uri="{FF2B5EF4-FFF2-40B4-BE49-F238E27FC236}">
                <a16:creationId xmlns:a16="http://schemas.microsoft.com/office/drawing/2014/main" id="{C20C4717-0A13-35AA-4333-0A50FB59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3919"/>
            <a:ext cx="7720616" cy="675467"/>
          </a:xfrm>
        </p:spPr>
        <p:txBody>
          <a:bodyPr>
            <a:normAutofit/>
          </a:bodyPr>
          <a:lstStyle/>
          <a:p>
            <a:pPr algn="r"/>
            <a:r>
              <a:rPr lang="it-IT" sz="2800" dirty="0">
                <a:latin typeface="Impact" panose="020B0806030902050204" pitchFamily="34" charset="0"/>
              </a:rPr>
              <a:t>L’organizzazione dell’INFN e il ruolo del direttore</a:t>
            </a:r>
          </a:p>
        </p:txBody>
      </p:sp>
      <p:sp>
        <p:nvSpPr>
          <p:cNvPr id="36" name="Segnaposto numero diapositiva 35">
            <a:extLst>
              <a:ext uri="{FF2B5EF4-FFF2-40B4-BE49-F238E27FC236}">
                <a16:creationId xmlns:a16="http://schemas.microsoft.com/office/drawing/2014/main" id="{8849A9EA-C53C-DD86-4FD1-ADCFD8E3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5328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3">
            <a:extLst>
              <a:ext uri="{FF2B5EF4-FFF2-40B4-BE49-F238E27FC236}">
                <a16:creationId xmlns:a16="http://schemas.microsoft.com/office/drawing/2014/main" id="{C20C4717-0A13-35AA-4333-0A50FB59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3919"/>
            <a:ext cx="7720616" cy="675467"/>
          </a:xfrm>
        </p:spPr>
        <p:txBody>
          <a:bodyPr>
            <a:normAutofit/>
          </a:bodyPr>
          <a:lstStyle/>
          <a:p>
            <a:pPr algn="r"/>
            <a:r>
              <a:rPr lang="it-IT" sz="2800" dirty="0">
                <a:latin typeface="Impact" panose="020B0806030902050204" pitchFamily="34" charset="0"/>
              </a:rPr>
              <a:t>L’organizzazione dell’INFN e il ruolo del direttore</a:t>
            </a:r>
          </a:p>
        </p:txBody>
      </p:sp>
      <p:sp>
        <p:nvSpPr>
          <p:cNvPr id="36" name="Segnaposto numero diapositiva 35">
            <a:extLst>
              <a:ext uri="{FF2B5EF4-FFF2-40B4-BE49-F238E27FC236}">
                <a16:creationId xmlns:a16="http://schemas.microsoft.com/office/drawing/2014/main" id="{8849A9EA-C53C-DD86-4FD1-ADCFD8E3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4</a:t>
            </a:fld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616AD27-1BD2-D52C-2B15-5AA953AA3CD2}"/>
              </a:ext>
            </a:extLst>
          </p:cNvPr>
          <p:cNvSpPr txBox="1"/>
          <p:nvPr/>
        </p:nvSpPr>
        <p:spPr>
          <a:xfrm>
            <a:off x="484545" y="4530126"/>
            <a:ext cx="10612945" cy="175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it-IT" sz="2000" dirty="0">
                <a:latin typeface="+mj-lt"/>
              </a:rPr>
              <a:t>Anche se l’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autonomia</a:t>
            </a:r>
            <a:r>
              <a:rPr lang="it-IT" sz="2000" dirty="0">
                <a:latin typeface="+mj-lt"/>
              </a:rPr>
              <a:t> appare limitata, dato che molte scelte strategiche sono fatte a livello nazionale, il ruolo del direttore è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fondamentale</a:t>
            </a:r>
            <a:r>
              <a:rPr lang="it-IT" sz="2000" dirty="0">
                <a:latin typeface="+mj-lt"/>
              </a:rPr>
              <a:t> e inoltre deve conciliare due aspetti importanti e diversi: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Scientifico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dirty="0">
                <a:latin typeface="+mj-lt"/>
              </a:rPr>
              <a:t>e di gestione/pianificazione delle risorse locali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Burocratico 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amministrativo</a:t>
            </a:r>
            <a:r>
              <a:rPr lang="it-IT" sz="2000" dirty="0">
                <a:latin typeface="+mj-lt"/>
              </a:rPr>
              <a:t> (datore di lavoro, sicurezza, rapporti sindacali, …)</a:t>
            </a:r>
          </a:p>
          <a:p>
            <a:r>
              <a:rPr lang="it-IT" sz="2000" dirty="0">
                <a:latin typeface="+mj-lt"/>
              </a:rPr>
              <a:t>Senza dimenticare che è il primo riferimento e collegamento con il </a:t>
            </a:r>
            <a:r>
              <a:rPr lang="it-IT" sz="2000" b="1" dirty="0">
                <a:latin typeface="+mj-lt"/>
              </a:rPr>
              <a:t>Dipartimento</a:t>
            </a:r>
            <a:endParaRPr lang="it-IT" sz="2000" dirty="0">
              <a:latin typeface="+mj-lt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355E96E5-85AA-B7F7-D968-3991C69FDFD1}"/>
              </a:ext>
            </a:extLst>
          </p:cNvPr>
          <p:cNvSpPr txBox="1"/>
          <p:nvPr/>
        </p:nvSpPr>
        <p:spPr>
          <a:xfrm>
            <a:off x="510825" y="691071"/>
            <a:ext cx="113050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+mj-lt"/>
              </a:rPr>
              <a:t>Ma negli anni sono cresciuti anche diversi fattori condizionanti: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Il carico sempre maggiore della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burocrazia</a:t>
            </a:r>
            <a:endParaRPr lang="it-IT" sz="2000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Le periodiche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oscillazioni dei finanziamenti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Le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riforme</a:t>
            </a:r>
            <a:r>
              <a:rPr lang="it-IT" sz="2000" dirty="0">
                <a:latin typeface="+mj-lt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spesso non coordinate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tra università e enti di ricerca</a:t>
            </a:r>
            <a:endParaRPr lang="it-IT" sz="2000" b="1" dirty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La crescita di attività legate a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fondi esterni</a:t>
            </a:r>
            <a:r>
              <a:rPr lang="it-IT" sz="2000" b="1" dirty="0">
                <a:latin typeface="+mj-lt"/>
              </a:rPr>
              <a:t> </a:t>
            </a:r>
            <a:r>
              <a:rPr lang="it-IT" sz="2000" dirty="0">
                <a:latin typeface="+mj-lt"/>
              </a:rPr>
              <a:t>e progetti specifici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A65425A-C9C3-645C-1EE1-3158537A157A}"/>
              </a:ext>
            </a:extLst>
          </p:cNvPr>
          <p:cNvSpPr txBox="1"/>
          <p:nvPr/>
        </p:nvSpPr>
        <p:spPr>
          <a:xfrm>
            <a:off x="677083" y="2719562"/>
            <a:ext cx="602852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>
                <a:latin typeface="+mj-lt"/>
              </a:rPr>
              <a:t>Questi e altri fattori ostacolano la </a:t>
            </a:r>
            <a:r>
              <a:rPr lang="it-IT" sz="2000" b="1" dirty="0">
                <a:latin typeface="+mj-lt"/>
              </a:rPr>
              <a:t>pianificazione</a:t>
            </a:r>
            <a:r>
              <a:rPr lang="it-IT" sz="2000" dirty="0">
                <a:latin typeface="+mj-lt"/>
              </a:rPr>
              <a:t> così che spesso si lavora in </a:t>
            </a:r>
            <a:r>
              <a:rPr lang="it-IT" sz="2000" b="1" dirty="0">
                <a:latin typeface="+mj-lt"/>
              </a:rPr>
              <a:t>emergenza</a:t>
            </a:r>
            <a:r>
              <a:rPr lang="it-IT" sz="2000" dirty="0">
                <a:latin typeface="+mj-lt"/>
              </a:rPr>
              <a:t>, rendendo più difficili: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La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comunicazione</a:t>
            </a:r>
            <a:r>
              <a:rPr lang="it-IT" sz="2000" b="1" dirty="0">
                <a:latin typeface="+mj-lt"/>
              </a:rPr>
              <a:t> tra management e comunità</a:t>
            </a:r>
            <a:r>
              <a:rPr lang="it-IT" sz="2000" dirty="0">
                <a:latin typeface="+mj-lt"/>
              </a:rPr>
              <a:t>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dirty="0">
                <a:latin typeface="+mj-lt"/>
              </a:rPr>
              <a:t>Il 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coordinamento</a:t>
            </a:r>
            <a:r>
              <a:rPr lang="it-IT" sz="2000" b="1" dirty="0">
                <a:latin typeface="+mj-lt"/>
              </a:rPr>
              <a:t> tra livello centrale e locale</a:t>
            </a:r>
            <a:r>
              <a:rPr lang="it-IT" sz="2000" dirty="0">
                <a:latin typeface="+mj-lt"/>
              </a:rPr>
              <a:t>.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861575CF-3B5E-A868-707B-5198EDE1B8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" t="9129" r="1229" b="4858"/>
          <a:stretch/>
        </p:blipFill>
        <p:spPr>
          <a:xfrm>
            <a:off x="7189458" y="2505875"/>
            <a:ext cx="3908032" cy="16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E0D818E-7FF1-DD9B-060B-E30D9BA4B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0" y="966871"/>
            <a:ext cx="7709096" cy="146948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dirty="0">
                <a:latin typeface="+mj-lt"/>
                <a:cs typeface="Arial" panose="020B0604020202020204" pitchFamily="34" charset="0"/>
              </a:rPr>
              <a:t>Siamo </a:t>
            </a:r>
            <a:r>
              <a:rPr lang="it-IT" sz="1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al centro dell’INFN</a:t>
            </a:r>
            <a:r>
              <a:rPr lang="it-IT" sz="1800" dirty="0">
                <a:latin typeface="+mj-lt"/>
                <a:cs typeface="Arial" panose="020B0604020202020204" pitchFamily="34" charset="0"/>
              </a:rPr>
              <a:t>, non solo geograficamente (LNF, LNGS…) e dal punto di vista </a:t>
            </a:r>
            <a:r>
              <a:rPr lang="it-IT" sz="1800" b="1" dirty="0">
                <a:latin typeface="+mj-lt"/>
                <a:cs typeface="Arial" panose="020B0604020202020204" pitchFamily="34" charset="0"/>
              </a:rPr>
              <a:t>storico</a:t>
            </a:r>
            <a:r>
              <a:rPr lang="it-IT" sz="1800" dirty="0">
                <a:latin typeface="+mj-lt"/>
                <a:cs typeface="Arial" panose="020B0604020202020204" pitchFamily="34" charset="0"/>
              </a:rPr>
              <a:t>, ma soprattutto </a:t>
            </a:r>
            <a:r>
              <a:rPr lang="it-IT" sz="1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dal punto di vista </a:t>
            </a:r>
            <a:r>
              <a:rPr lang="it-IT" sz="1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scientifico</a:t>
            </a:r>
            <a:r>
              <a:rPr lang="it-IT" sz="18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Tutti i più importanti successi degli ultimi anni hanno profonde radici e forte coinvolgimento della nostra Sezione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1800" dirty="0">
                <a:latin typeface="+mj-lt"/>
                <a:cs typeface="Arial" panose="020B0604020202020204" pitchFamily="34" charset="0"/>
              </a:rPr>
              <a:t>Una centralità che nasce nel passato e che va </a:t>
            </a:r>
            <a:r>
              <a:rPr lang="it-IT" sz="1800" b="1" dirty="0">
                <a:latin typeface="+mj-lt"/>
                <a:cs typeface="Arial" panose="020B0604020202020204" pitchFamily="34" charset="0"/>
              </a:rPr>
              <a:t>mantenuta</a:t>
            </a:r>
            <a:r>
              <a:rPr lang="it-IT" sz="1800" dirty="0">
                <a:latin typeface="+mj-lt"/>
                <a:cs typeface="Arial" panose="020B0604020202020204" pitchFamily="34" charset="0"/>
              </a:rPr>
              <a:t> e </a:t>
            </a:r>
            <a:r>
              <a:rPr lang="it-IT" sz="1800" b="1" dirty="0">
                <a:latin typeface="+mj-lt"/>
                <a:cs typeface="Arial" panose="020B0604020202020204" pitchFamily="34" charset="0"/>
              </a:rPr>
              <a:t>rafforzata</a:t>
            </a:r>
            <a:endParaRPr lang="it-IT" sz="1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30" name="Picture 6" descr="Il Nobel che sa divulgare. Un testo di Giorgio Parisi | Il Foglio">
            <a:extLst>
              <a:ext uri="{FF2B5EF4-FFF2-40B4-BE49-F238E27FC236}">
                <a16:creationId xmlns:a16="http://schemas.microsoft.com/office/drawing/2014/main" id="{8C61612D-5568-77F8-258F-23433C0C1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26515" r="56" b="-464"/>
          <a:stretch/>
        </p:blipFill>
        <p:spPr bwMode="auto">
          <a:xfrm>
            <a:off x="8737272" y="4880209"/>
            <a:ext cx="3374363" cy="162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14AC841-8E5C-19B7-B00A-5D9F1A3C6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0" r="4030"/>
          <a:stretch/>
        </p:blipFill>
        <p:spPr>
          <a:xfrm>
            <a:off x="8739524" y="2942702"/>
            <a:ext cx="3374362" cy="185858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C1EEE4F-AF08-BE65-4C94-07DE65479675}"/>
              </a:ext>
            </a:extLst>
          </p:cNvPr>
          <p:cNvSpPr txBox="1"/>
          <p:nvPr/>
        </p:nvSpPr>
        <p:spPr>
          <a:xfrm>
            <a:off x="8790480" y="380099"/>
            <a:ext cx="35872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i="1" dirty="0"/>
              <a:t>Limitandosi alle imprese riconosciute da un premio Nobel …</a:t>
            </a:r>
          </a:p>
        </p:txBody>
      </p:sp>
      <p:pic>
        <p:nvPicPr>
          <p:cNvPr id="1038" name="Picture 14" descr="Experimental activity">
            <a:extLst>
              <a:ext uri="{FF2B5EF4-FFF2-40B4-BE49-F238E27FC236}">
                <a16:creationId xmlns:a16="http://schemas.microsoft.com/office/drawing/2014/main" id="{066A5097-A22F-2763-F19D-8B75BAF58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r="3969" b="6234"/>
          <a:stretch/>
        </p:blipFill>
        <p:spPr bwMode="auto">
          <a:xfrm>
            <a:off x="8737273" y="641709"/>
            <a:ext cx="3376613" cy="222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3">
            <a:extLst>
              <a:ext uri="{FF2B5EF4-FFF2-40B4-BE49-F238E27FC236}">
                <a16:creationId xmlns:a16="http://schemas.microsoft.com/office/drawing/2014/main" id="{9786BBD9-8823-57A8-CD6A-302D0065F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19"/>
            <a:ext cx="3921457" cy="633362"/>
          </a:xfrm>
        </p:spPr>
        <p:txBody>
          <a:bodyPr>
            <a:normAutofit/>
          </a:bodyPr>
          <a:lstStyle/>
          <a:p>
            <a:pPr algn="r"/>
            <a:r>
              <a:rPr lang="it-IT" sz="2800" dirty="0">
                <a:latin typeface="Impact" panose="020B0806030902050204" pitchFamily="34" charset="0"/>
              </a:rPr>
              <a:t>La </a:t>
            </a:r>
            <a:r>
              <a:rPr lang="it-IT" sz="2800" dirty="0"/>
              <a:t>Sezione di Roma</a:t>
            </a:r>
            <a:endParaRPr lang="it-IT" sz="2800" dirty="0">
              <a:latin typeface="Impact" panose="020B080603090205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58E8F9-0B5E-19FC-7BB9-4D7127005BB1}"/>
              </a:ext>
            </a:extLst>
          </p:cNvPr>
          <p:cNvSpPr txBox="1"/>
          <p:nvPr/>
        </p:nvSpPr>
        <p:spPr>
          <a:xfrm>
            <a:off x="489700" y="4526697"/>
            <a:ext cx="79060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>
                <a:latin typeface="+mj-lt"/>
              </a:rPr>
              <a:t>La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sfida</a:t>
            </a:r>
            <a:r>
              <a:rPr lang="it-IT" b="1" dirty="0">
                <a:latin typeface="+mj-lt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è restare su questi livelli </a:t>
            </a:r>
            <a:r>
              <a:rPr lang="it-IT" dirty="0">
                <a:latin typeface="+mj-lt"/>
              </a:rPr>
              <a:t>assicurando </a:t>
            </a:r>
            <a:r>
              <a:rPr lang="it-IT" b="1" dirty="0">
                <a:latin typeface="+mj-lt"/>
              </a:rPr>
              <a:t>due obiettivi</a:t>
            </a:r>
            <a:r>
              <a:rPr lang="it-IT" dirty="0">
                <a:latin typeface="+mj-lt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b="1" dirty="0">
                <a:latin typeface="+mj-lt"/>
              </a:rPr>
              <a:t>Mantenere l’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eccellenza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,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garantendo gli impegni assunti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</a:t>
            </a:r>
            <a:endParaRPr lang="it-IT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</a:rPr>
              <a:t>Assicurare la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creatività</a:t>
            </a:r>
            <a:r>
              <a:rPr lang="it-IT" dirty="0">
                <a:latin typeface="+mj-lt"/>
              </a:rPr>
              <a:t> delle nostre ricerche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guardando al futuro</a:t>
            </a:r>
          </a:p>
        </p:txBody>
      </p: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DC42A563-7914-88C0-4F64-43F441E8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5</a:t>
            </a:fld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854E8F3-D7FC-3947-079F-C04B87D7E878}"/>
              </a:ext>
            </a:extLst>
          </p:cNvPr>
          <p:cNvSpPr txBox="1"/>
          <p:nvPr/>
        </p:nvSpPr>
        <p:spPr>
          <a:xfrm>
            <a:off x="489700" y="2588974"/>
            <a:ext cx="756841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dirty="0">
                <a:latin typeface="+mj-lt"/>
                <a:cs typeface="Arial" panose="020B0604020202020204" pitchFamily="34" charset="0"/>
              </a:rPr>
              <a:t>E che</a:t>
            </a:r>
            <a:r>
              <a:rPr lang="it-IT" sz="1800" b="1" dirty="0">
                <a:latin typeface="+mj-lt"/>
                <a:cs typeface="Arial" panose="020B0604020202020204" pitchFamily="34" charset="0"/>
              </a:rPr>
              <a:t> si fonda su </a:t>
            </a:r>
            <a:r>
              <a:rPr lang="it-IT" sz="1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solidi pilastri</a:t>
            </a:r>
            <a:r>
              <a:rPr lang="it-IT" sz="1800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800" dirty="0">
                <a:latin typeface="+mj-lt"/>
                <a:cs typeface="Arial" panose="020B0604020202020204" pitchFamily="34" charset="0"/>
              </a:rPr>
              <a:t>La forza dei nostri </a:t>
            </a:r>
            <a:r>
              <a:rPr lang="it-IT" sz="1800" b="1" dirty="0">
                <a:latin typeface="+mj-lt"/>
                <a:cs typeface="Arial" panose="020B0604020202020204" pitchFamily="34" charset="0"/>
              </a:rPr>
              <a:t>gruppi</a:t>
            </a:r>
            <a:r>
              <a:rPr lang="it-IT" sz="1800" dirty="0">
                <a:latin typeface="+mj-lt"/>
                <a:cs typeface="Arial" panose="020B0604020202020204" pitchFamily="34" charset="0"/>
              </a:rPr>
              <a:t> di ricerca</a:t>
            </a:r>
            <a:endParaRPr lang="it-IT" sz="18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800" dirty="0">
                <a:latin typeface="+mj-lt"/>
                <a:cs typeface="Arial" panose="020B0604020202020204" pitchFamily="34" charset="0"/>
              </a:rPr>
              <a:t>La sinergia con il </a:t>
            </a:r>
            <a:r>
              <a:rPr lang="it-IT" sz="1800" b="1" dirty="0">
                <a:latin typeface="+mj-lt"/>
                <a:cs typeface="Arial" panose="020B0604020202020204" pitchFamily="34" charset="0"/>
              </a:rPr>
              <a:t>Dipartimento</a:t>
            </a:r>
            <a:r>
              <a:rPr lang="it-IT" sz="1800" dirty="0">
                <a:latin typeface="+mj-lt"/>
                <a:cs typeface="Arial" panose="020B0604020202020204" pitchFamily="34" charset="0"/>
              </a:rPr>
              <a:t> </a:t>
            </a:r>
            <a:endParaRPr lang="it-IT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latin typeface="+mj-lt"/>
                <a:cs typeface="Arial" panose="020B0604020202020204" pitchFamily="34" charset="0"/>
              </a:rPr>
              <a:t>L</a:t>
            </a:r>
            <a:r>
              <a:rPr lang="it-IT" sz="1800" dirty="0">
                <a:latin typeface="+mj-lt"/>
                <a:cs typeface="Arial" panose="020B0604020202020204" pitchFamily="34" charset="0"/>
              </a:rPr>
              <a:t>’apporto di </a:t>
            </a:r>
            <a:r>
              <a:rPr lang="it-IT" sz="1800" b="1" dirty="0">
                <a:latin typeface="+mj-lt"/>
                <a:cs typeface="Arial" panose="020B0604020202020204" pitchFamily="34" charset="0"/>
              </a:rPr>
              <a:t>giovani</a:t>
            </a:r>
            <a:r>
              <a:rPr lang="it-IT" sz="1800" dirty="0">
                <a:latin typeface="+mj-lt"/>
                <a:cs typeface="Arial" panose="020B0604020202020204" pitchFamily="34" charset="0"/>
              </a:rPr>
              <a:t> di alto livello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800" dirty="0">
                <a:latin typeface="+mj-lt"/>
                <a:cs typeface="Arial" panose="020B0604020202020204" pitchFamily="34" charset="0"/>
              </a:rPr>
              <a:t>La dedizione e l’organizzazione dei </a:t>
            </a:r>
            <a:r>
              <a:rPr lang="it-IT" sz="1800" b="1" dirty="0">
                <a:latin typeface="+mj-lt"/>
                <a:cs typeface="Arial" panose="020B0604020202020204" pitchFamily="34" charset="0"/>
              </a:rPr>
              <a:t>servizi</a:t>
            </a:r>
            <a:r>
              <a:rPr lang="it-IT" sz="1800" dirty="0">
                <a:latin typeface="+mj-lt"/>
                <a:cs typeface="Arial" panose="020B0604020202020204" pitchFamily="34" charset="0"/>
              </a:rPr>
              <a:t> amministrativi e tecnici</a:t>
            </a:r>
          </a:p>
        </p:txBody>
      </p:sp>
    </p:spTree>
    <p:extLst>
      <p:ext uri="{BB962C8B-B14F-4D97-AF65-F5344CB8AC3E}">
        <p14:creationId xmlns:p14="http://schemas.microsoft.com/office/powerpoint/2010/main" val="31335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E0D818E-7FF1-DD9B-060B-E30D9BA4B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21" y="1788065"/>
            <a:ext cx="7220607" cy="1646374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it-IT" sz="1600" dirty="0">
                <a:latin typeface="+mj-lt"/>
              </a:rPr>
              <a:t>In ambito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fisica con acceleratori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it-IT" sz="1400" b="1" dirty="0" err="1">
                <a:latin typeface="+mj-lt"/>
              </a:rPr>
              <a:t>European</a:t>
            </a:r>
            <a:r>
              <a:rPr lang="it-IT" sz="1400" b="1" dirty="0">
                <a:latin typeface="+mj-lt"/>
              </a:rPr>
              <a:t> Strategy of </a:t>
            </a:r>
            <a:r>
              <a:rPr lang="it-IT" sz="1400" b="1" dirty="0" err="1">
                <a:latin typeface="+mj-lt"/>
              </a:rPr>
              <a:t>Particle</a:t>
            </a:r>
            <a:r>
              <a:rPr lang="it-IT" sz="1400" b="1" dirty="0">
                <a:latin typeface="+mj-lt"/>
              </a:rPr>
              <a:t> </a:t>
            </a:r>
            <a:r>
              <a:rPr lang="it-IT" sz="1400" b="1" dirty="0" err="1">
                <a:latin typeface="+mj-lt"/>
              </a:rPr>
              <a:t>Physics</a:t>
            </a:r>
            <a:r>
              <a:rPr lang="it-IT" sz="1400" b="1" dirty="0">
                <a:latin typeface="+mj-lt"/>
              </a:rPr>
              <a:t> </a:t>
            </a:r>
            <a:r>
              <a:rPr lang="it-IT" sz="1400" dirty="0">
                <a:latin typeface="+mj-lt"/>
              </a:rPr>
              <a:t>(ESPP) e CERN </a:t>
            </a:r>
            <a:r>
              <a:rPr lang="it-IT" sz="1400" b="1" dirty="0" err="1">
                <a:latin typeface="+mj-lt"/>
              </a:rPr>
              <a:t>Physics</a:t>
            </a:r>
            <a:r>
              <a:rPr lang="it-IT" sz="1400" b="1" dirty="0">
                <a:latin typeface="+mj-lt"/>
              </a:rPr>
              <a:t> Beyond </a:t>
            </a:r>
            <a:r>
              <a:rPr lang="it-IT" sz="1400" b="1" dirty="0" err="1">
                <a:latin typeface="+mj-lt"/>
              </a:rPr>
              <a:t>Colliders</a:t>
            </a:r>
            <a:endParaRPr lang="it-IT" sz="1400" b="1" dirty="0">
              <a:latin typeface="+mj-lt"/>
            </a:endParaRP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it-IT" sz="1400" dirty="0">
                <a:latin typeface="+mj-lt"/>
              </a:rPr>
              <a:t>Strategia USA (</a:t>
            </a:r>
            <a:r>
              <a:rPr lang="it-IT" sz="1400" dirty="0" err="1">
                <a:latin typeface="+mj-lt"/>
              </a:rPr>
              <a:t>Snowmass</a:t>
            </a:r>
            <a:r>
              <a:rPr lang="it-IT" sz="1400" dirty="0">
                <a:latin typeface="+mj-lt"/>
              </a:rPr>
              <a:t> 2021, P5 report </a:t>
            </a:r>
            <a:r>
              <a:rPr lang="it-IT" sz="1400" dirty="0" err="1">
                <a:latin typeface="+mj-lt"/>
              </a:rPr>
              <a:t>Oct</a:t>
            </a:r>
            <a:r>
              <a:rPr lang="it-IT" sz="1400" dirty="0">
                <a:latin typeface="+mj-lt"/>
              </a:rPr>
              <a:t>. 2023), Cina (CEPC) e Giappone (JAHEP, ILC)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it-IT" sz="1600" dirty="0">
                <a:solidFill>
                  <a:srgbClr val="FF0000"/>
                </a:solidFill>
                <a:latin typeface="+mj-lt"/>
              </a:rPr>
              <a:t>Entro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ESPP Upgrade 2026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 decisioni importanti per arrivare al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prossimo collider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it-IT" sz="1400" b="1" dirty="0">
                <a:solidFill>
                  <a:srgbClr val="FF0000"/>
                </a:solidFill>
                <a:latin typeface="+mj-lt"/>
              </a:rPr>
              <a:t>FCC</a:t>
            </a:r>
            <a:r>
              <a:rPr lang="it-IT" sz="1400" dirty="0">
                <a:latin typeface="+mj-lt"/>
              </a:rPr>
              <a:t>: </a:t>
            </a:r>
            <a:r>
              <a:rPr lang="it-IT" sz="1400" dirty="0" err="1">
                <a:latin typeface="+mj-lt"/>
              </a:rPr>
              <a:t>Feasibility</a:t>
            </a:r>
            <a:r>
              <a:rPr lang="it-IT" sz="1400" dirty="0">
                <a:latin typeface="+mj-lt"/>
              </a:rPr>
              <a:t> Study Report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400" b="1" dirty="0" err="1">
                <a:solidFill>
                  <a:srgbClr val="FF0000"/>
                </a:solidFill>
                <a:latin typeface="+mj-lt"/>
              </a:rPr>
              <a:t>Muon</a:t>
            </a:r>
            <a:r>
              <a:rPr lang="it-IT" sz="1400" b="1" dirty="0">
                <a:solidFill>
                  <a:srgbClr val="FF0000"/>
                </a:solidFill>
                <a:latin typeface="+mj-lt"/>
              </a:rPr>
              <a:t> Collider</a:t>
            </a:r>
            <a:r>
              <a:rPr lang="it-IT" sz="1400" dirty="0">
                <a:latin typeface="+mj-lt"/>
              </a:rPr>
              <a:t>: </a:t>
            </a:r>
            <a:r>
              <a:rPr lang="it-IT" sz="1400" dirty="0" err="1">
                <a:latin typeface="+mj-lt"/>
              </a:rPr>
              <a:t>Conceptual</a:t>
            </a:r>
            <a:r>
              <a:rPr lang="it-IT" sz="1400" dirty="0">
                <a:latin typeface="+mj-lt"/>
              </a:rPr>
              <a:t> Design Report</a:t>
            </a:r>
          </a:p>
          <a:p>
            <a:pPr marL="0" indent="0">
              <a:spcBef>
                <a:spcPts val="400"/>
              </a:spcBef>
              <a:buNone/>
            </a:pPr>
            <a:endParaRPr lang="it-IT" sz="1400" dirty="0">
              <a:latin typeface="+mj-lt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0F0AD44E-DA62-A935-9C9D-3C776BD962FB}"/>
              </a:ext>
            </a:extLst>
          </p:cNvPr>
          <p:cNvSpPr txBox="1">
            <a:spLocks/>
          </p:cNvSpPr>
          <p:nvPr/>
        </p:nvSpPr>
        <p:spPr>
          <a:xfrm>
            <a:off x="609600" y="3919"/>
            <a:ext cx="4303594" cy="685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/>
              <a:t>Dove andiamo</a:t>
            </a:r>
          </a:p>
        </p:txBody>
      </p:sp>
      <p:sp>
        <p:nvSpPr>
          <p:cNvPr id="40" name="Segnaposto contenuto 4">
            <a:extLst>
              <a:ext uri="{FF2B5EF4-FFF2-40B4-BE49-F238E27FC236}">
                <a16:creationId xmlns:a16="http://schemas.microsoft.com/office/drawing/2014/main" id="{1069F729-1D32-40F7-5B8C-D843A4C3E8D2}"/>
              </a:ext>
            </a:extLst>
          </p:cNvPr>
          <p:cNvSpPr txBox="1">
            <a:spLocks/>
          </p:cNvSpPr>
          <p:nvPr/>
        </p:nvSpPr>
        <p:spPr>
          <a:xfrm>
            <a:off x="219122" y="3487507"/>
            <a:ext cx="8401559" cy="32476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it-IT" sz="1800" b="1" dirty="0">
                <a:solidFill>
                  <a:srgbClr val="FF0000"/>
                </a:solidFill>
                <a:latin typeface="+mj-lt"/>
              </a:rPr>
              <a:t>LHC: </a:t>
            </a:r>
            <a:r>
              <a:rPr lang="it-IT" sz="1800" dirty="0">
                <a:latin typeface="+mj-lt"/>
              </a:rPr>
              <a:t>2025 completato </a:t>
            </a:r>
            <a:r>
              <a:rPr lang="it-IT" sz="1800" dirty="0" err="1">
                <a:latin typeface="+mj-lt"/>
              </a:rPr>
              <a:t>Run</a:t>
            </a:r>
            <a:r>
              <a:rPr lang="it-IT" sz="1800" dirty="0">
                <a:latin typeface="+mj-lt"/>
              </a:rPr>
              <a:t> 3 iniziato a luglio 2022; </a:t>
            </a:r>
            <a:r>
              <a:rPr lang="it-IT" sz="1800" b="1" dirty="0">
                <a:latin typeface="+mj-lt"/>
              </a:rPr>
              <a:t>triplicati i dati di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ATLAS</a:t>
            </a:r>
            <a:r>
              <a:rPr lang="it-IT" sz="1800" b="1" dirty="0">
                <a:latin typeface="+mj-lt"/>
              </a:rPr>
              <a:t> e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CMS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it-IT" sz="1800" b="1" dirty="0">
                <a:solidFill>
                  <a:srgbClr val="FF0000"/>
                </a:solidFill>
                <a:latin typeface="+mj-lt"/>
              </a:rPr>
              <a:t>Fase 2</a:t>
            </a:r>
            <a:r>
              <a:rPr lang="it-IT" sz="1800" dirty="0">
                <a:latin typeface="+mj-lt"/>
              </a:rPr>
              <a:t> </a:t>
            </a:r>
            <a:r>
              <a:rPr lang="it-IT" sz="1800" dirty="0">
                <a:solidFill>
                  <a:srgbClr val="FF0000"/>
                </a:solidFill>
                <a:latin typeface="+mj-lt"/>
              </a:rPr>
              <a:t>di LHC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Durante LS3 (2026-2028) </a:t>
            </a:r>
            <a:r>
              <a:rPr lang="it-IT" sz="1600" b="1" dirty="0">
                <a:latin typeface="+mj-lt"/>
              </a:rPr>
              <a:t>installazione degli upgrade </a:t>
            </a:r>
            <a:r>
              <a:rPr lang="it-IT" sz="1600" dirty="0">
                <a:latin typeface="+mj-lt"/>
              </a:rPr>
              <a:t>per </a:t>
            </a:r>
            <a:r>
              <a:rPr lang="it-IT" sz="1600" b="1" dirty="0">
                <a:latin typeface="+mj-lt"/>
              </a:rPr>
              <a:t>LHC-</a:t>
            </a:r>
            <a:r>
              <a:rPr lang="it-IT" sz="1600" b="1" dirty="0" err="1">
                <a:latin typeface="+mj-lt"/>
              </a:rPr>
              <a:t>HighLumi</a:t>
            </a:r>
            <a:endParaRPr lang="it-IT" sz="1600" dirty="0">
              <a:latin typeface="+mj-lt"/>
            </a:endParaRPr>
          </a:p>
          <a:p>
            <a:pPr lvl="1"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Upgrade 2 di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LHCb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dirty="0">
                <a:latin typeface="+mj-lt"/>
              </a:rPr>
              <a:t>in LS4, sarà ancora in fase di costruzione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it-IT" sz="1800" b="1" dirty="0">
                <a:latin typeface="+mj-lt"/>
              </a:rPr>
              <a:t>Altri esperimenti </a:t>
            </a:r>
            <a:r>
              <a:rPr lang="it-IT" sz="1800" dirty="0">
                <a:latin typeface="+mj-lt"/>
              </a:rPr>
              <a:t>che produrranno risultati: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MEG-II</a:t>
            </a:r>
            <a:r>
              <a:rPr lang="it-IT" sz="1600" dirty="0">
                <a:latin typeface="+mj-lt"/>
              </a:rPr>
              <a:t> in piena presa dati.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>
                <a:latin typeface="+mj-lt"/>
              </a:rPr>
              <a:t>Altre iniziative da tenere d’occhio: per es. MUONE</a:t>
            </a:r>
            <a:endParaRPr lang="it-IT" sz="1600" dirty="0">
              <a:latin typeface="+mj-lt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NA62</a:t>
            </a:r>
            <a:r>
              <a:rPr lang="it-IT" sz="1600" dirty="0">
                <a:latin typeface="+mj-lt"/>
              </a:rPr>
              <a:t> esteso fino al 2025; R&amp;D e upgrade (trigger) per </a:t>
            </a:r>
            <a:r>
              <a:rPr lang="it-IT" sz="1600" b="1" dirty="0">
                <a:latin typeface="+mj-lt"/>
              </a:rPr>
              <a:t>NA62x4</a:t>
            </a:r>
            <a:r>
              <a:rPr lang="it-IT" sz="1600" dirty="0">
                <a:latin typeface="+mj-lt"/>
              </a:rPr>
              <a:t> dopo LS3; proposta di evoluzione verso esperimento con i </a:t>
            </a:r>
            <a:r>
              <a:rPr lang="it-IT" sz="1600" i="1" dirty="0">
                <a:latin typeface="+mj-lt"/>
              </a:rPr>
              <a:t>K</a:t>
            </a:r>
            <a:r>
              <a:rPr lang="it-IT" sz="1600" dirty="0">
                <a:latin typeface="+mj-lt"/>
              </a:rPr>
              <a:t> neutri (KLEVER/HIKE); </a:t>
            </a:r>
            <a:endParaRPr lang="it-IT" sz="16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X17 </a:t>
            </a:r>
            <a:r>
              <a:rPr lang="it-IT" sz="1600" dirty="0">
                <a:latin typeface="+mj-lt"/>
              </a:rPr>
              <a:t>a PADME ma anche a </a:t>
            </a:r>
            <a:r>
              <a:rPr lang="it-IT" sz="1600" b="1" dirty="0">
                <a:latin typeface="+mj-lt"/>
              </a:rPr>
              <a:t>PSI</a:t>
            </a:r>
            <a:r>
              <a:rPr lang="it-IT" sz="1600" dirty="0">
                <a:latin typeface="+mj-lt"/>
              </a:rPr>
              <a:t> e </a:t>
            </a:r>
            <a:r>
              <a:rPr lang="it-IT" sz="1600" b="1" dirty="0">
                <a:latin typeface="+mj-lt"/>
              </a:rPr>
              <a:t>LNL</a:t>
            </a:r>
            <a:endParaRPr lang="it-IT" sz="16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latin typeface="+mj-lt"/>
              </a:rPr>
              <a:t>Opportunità su dark </a:t>
            </a:r>
            <a:r>
              <a:rPr lang="it-IT" sz="1400" dirty="0" err="1">
                <a:latin typeface="+mj-lt"/>
              </a:rPr>
              <a:t>sector</a:t>
            </a:r>
            <a:r>
              <a:rPr lang="it-IT" sz="1400" dirty="0">
                <a:latin typeface="+mj-lt"/>
              </a:rPr>
              <a:t> anche al CERN: FASER o più futuribili come MATHUSLA, NA64, ecc.</a:t>
            </a:r>
            <a:endParaRPr lang="it-IT" sz="1400" b="1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800" dirty="0">
                <a:latin typeface="+mj-lt"/>
              </a:rPr>
              <a:t>Numero di ricercatori e FTE di CSN1 in Sezione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stabile</a:t>
            </a:r>
            <a:r>
              <a:rPr lang="it-IT" sz="1800" dirty="0">
                <a:latin typeface="+mj-lt"/>
              </a:rPr>
              <a:t> negli ultimi anni</a:t>
            </a:r>
            <a:endParaRPr lang="it-IT" sz="1800" dirty="0"/>
          </a:p>
          <a:p>
            <a:pPr marL="0" indent="0">
              <a:spcBef>
                <a:spcPts val="0"/>
              </a:spcBef>
              <a:buNone/>
            </a:pPr>
            <a:endParaRPr lang="it-IT" sz="2000" dirty="0">
              <a:latin typeface="+mj-lt"/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38163BD5-3D1F-C2BF-7B64-2CDD51862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362" y="2565381"/>
            <a:ext cx="2920842" cy="2320976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D2AA4372-8C41-7749-85CE-B04E7E8288D6}"/>
              </a:ext>
            </a:extLst>
          </p:cNvPr>
          <p:cNvSpPr txBox="1"/>
          <p:nvPr/>
        </p:nvSpPr>
        <p:spPr>
          <a:xfrm>
            <a:off x="9344488" y="2730704"/>
            <a:ext cx="1537600" cy="253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i="1" dirty="0"/>
              <a:t>Nature </a:t>
            </a:r>
            <a:r>
              <a:rPr lang="it-IT" sz="900" i="1" dirty="0" err="1"/>
              <a:t>Physics</a:t>
            </a:r>
            <a:r>
              <a:rPr lang="it-IT" sz="900" i="1" dirty="0"/>
              <a:t> 17 (2021) 289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8AD55656-6B5A-BAB1-5C7F-FC0EC2909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399" y="339939"/>
            <a:ext cx="4461587" cy="164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9B10CF71-04CF-B92F-EAE6-2B03FB747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4915" y="4943386"/>
            <a:ext cx="3182695" cy="1864150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CFEB4090-EFC8-1247-62C0-A3D549030E05}"/>
              </a:ext>
            </a:extLst>
          </p:cNvPr>
          <p:cNvSpPr txBox="1"/>
          <p:nvPr/>
        </p:nvSpPr>
        <p:spPr>
          <a:xfrm>
            <a:off x="9583960" y="4901819"/>
            <a:ext cx="9779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+mj-lt"/>
              </a:rPr>
              <a:t>CSN1 Roma1</a:t>
            </a:r>
          </a:p>
        </p:txBody>
      </p:sp>
      <p:sp>
        <p:nvSpPr>
          <p:cNvPr id="53" name="Segnaposto numero diapositiva 52">
            <a:extLst>
              <a:ext uri="{FF2B5EF4-FFF2-40B4-BE49-F238E27FC236}">
                <a16:creationId xmlns:a16="http://schemas.microsoft.com/office/drawing/2014/main" id="{4BED40E4-867B-127A-2987-9ECA47B69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6</a:t>
            </a:fld>
            <a:endParaRPr lang="it-IT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ECC10F9A-D5D1-9BD7-9929-2DEC2F56726A}"/>
              </a:ext>
            </a:extLst>
          </p:cNvPr>
          <p:cNvSpPr txBox="1"/>
          <p:nvPr/>
        </p:nvSpPr>
        <p:spPr>
          <a:xfrm>
            <a:off x="293921" y="1319794"/>
            <a:ext cx="668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it-IT" dirty="0">
                <a:solidFill>
                  <a:schemeClr val="accent2"/>
                </a:solidFill>
                <a:latin typeface="+mj-lt"/>
              </a:rPr>
              <a:t>Quali prospettive e 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opportunità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 per la Sezione 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nei prossimi 4 anni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?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6A82FAA-94F7-5AD0-0566-53190BF87F35}"/>
              </a:ext>
            </a:extLst>
          </p:cNvPr>
          <p:cNvSpPr/>
          <p:nvPr/>
        </p:nvSpPr>
        <p:spPr>
          <a:xfrm>
            <a:off x="8835579" y="248575"/>
            <a:ext cx="1961965" cy="74017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354E15-57B8-2768-FBDF-029F138F9D44}"/>
              </a:ext>
            </a:extLst>
          </p:cNvPr>
          <p:cNvSpPr txBox="1"/>
          <p:nvPr/>
        </p:nvSpPr>
        <p:spPr>
          <a:xfrm>
            <a:off x="293921" y="574380"/>
            <a:ext cx="6682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it-IT" sz="1600" dirty="0">
                <a:latin typeface="+mj-lt"/>
              </a:rPr>
              <a:t>Il futuro di medio e lungo termine è naturalmente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definito dall’INFN 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nell’ambito delle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strategie internazionali </a:t>
            </a:r>
            <a:r>
              <a:rPr lang="it-IT" sz="1600" dirty="0">
                <a:latin typeface="+mj-lt"/>
              </a:rPr>
              <a:t>(CERN, ECFA, </a:t>
            </a:r>
            <a:r>
              <a:rPr lang="it-IT" sz="1600" dirty="0" err="1">
                <a:latin typeface="+mj-lt"/>
              </a:rPr>
              <a:t>ApPEC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latin typeface="+mj-lt"/>
              </a:rPr>
              <a:t>NuPECC</a:t>
            </a:r>
            <a:r>
              <a:rPr lang="it-IT" sz="1600" dirty="0">
                <a:latin typeface="+mj-lt"/>
              </a:rPr>
              <a:t>, …)</a:t>
            </a:r>
          </a:p>
        </p:txBody>
      </p:sp>
    </p:spTree>
    <p:extLst>
      <p:ext uri="{BB962C8B-B14F-4D97-AF65-F5344CB8AC3E}">
        <p14:creationId xmlns:p14="http://schemas.microsoft.com/office/powerpoint/2010/main" val="1985597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464D6A3-DD77-1178-A33C-D98BF4353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832"/>
          <a:stretch/>
        </p:blipFill>
        <p:spPr>
          <a:xfrm>
            <a:off x="54109" y="503524"/>
            <a:ext cx="2504616" cy="509541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92B1B2-A246-E1AF-2D67-F4DCACE0FDDC}"/>
              </a:ext>
            </a:extLst>
          </p:cNvPr>
          <p:cNvSpPr txBox="1"/>
          <p:nvPr/>
        </p:nvSpPr>
        <p:spPr>
          <a:xfrm>
            <a:off x="2808695" y="3006391"/>
            <a:ext cx="5452950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effectLst/>
                <a:latin typeface="+mj-lt"/>
              </a:rPr>
              <a:t>Fisica nucleare</a:t>
            </a:r>
            <a:r>
              <a:rPr lang="it-IT" sz="1800" dirty="0">
                <a:solidFill>
                  <a:srgbClr val="FF0000"/>
                </a:solidFill>
                <a:effectLst/>
                <a:latin typeface="+mj-lt"/>
              </a:rPr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600" dirty="0" err="1">
                <a:effectLst/>
                <a:latin typeface="+mj-lt"/>
              </a:rPr>
              <a:t>Nuclear</a:t>
            </a:r>
            <a:r>
              <a:rPr lang="it-IT" sz="1600" dirty="0">
                <a:effectLst/>
                <a:latin typeface="+mj-lt"/>
              </a:rPr>
              <a:t> </a:t>
            </a:r>
            <a:r>
              <a:rPr lang="it-IT" sz="1600" dirty="0" err="1">
                <a:effectLst/>
                <a:latin typeface="+mj-lt"/>
              </a:rPr>
              <a:t>Physics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effectLst/>
                <a:latin typeface="+mj-lt"/>
              </a:rPr>
              <a:t>Mid</a:t>
            </a:r>
            <a:r>
              <a:rPr lang="it-IT" sz="1600" dirty="0">
                <a:effectLst/>
                <a:latin typeface="+mj-lt"/>
              </a:rPr>
              <a:t> </a:t>
            </a:r>
            <a:r>
              <a:rPr lang="it-IT" sz="1600" dirty="0" err="1">
                <a:effectLst/>
                <a:latin typeface="+mj-lt"/>
              </a:rPr>
              <a:t>Term</a:t>
            </a:r>
            <a:r>
              <a:rPr lang="it-IT" sz="1600" dirty="0">
                <a:effectLst/>
                <a:latin typeface="+mj-lt"/>
              </a:rPr>
              <a:t> Plan in </a:t>
            </a:r>
            <a:r>
              <a:rPr lang="it-IT" sz="1600" dirty="0" err="1">
                <a:effectLst/>
                <a:latin typeface="+mj-lt"/>
              </a:rPr>
              <a:t>Italy</a:t>
            </a:r>
            <a:endParaRPr lang="it-IT" sz="1600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dirty="0" err="1">
                <a:latin typeface="+mj-lt"/>
              </a:rPr>
              <a:t>NuPECC</a:t>
            </a:r>
            <a:r>
              <a:rPr lang="it-IT" sz="1600" dirty="0">
                <a:latin typeface="+mj-lt"/>
              </a:rPr>
              <a:t> Long Range Plan nel 2024</a:t>
            </a:r>
            <a:endParaRPr lang="it-IT" sz="1600" b="1" dirty="0">
              <a:latin typeface="+mj-lt"/>
            </a:endParaRPr>
          </a:p>
          <a:p>
            <a:r>
              <a:rPr lang="it-IT" sz="1600" dirty="0">
                <a:latin typeface="+mj-lt"/>
              </a:rPr>
              <a:t>In Sezione focus sull’astrofisica nucleare.</a:t>
            </a:r>
            <a:endParaRPr lang="it-IT" sz="1600" dirty="0">
              <a:solidFill>
                <a:srgbClr val="FF0000"/>
              </a:solidFill>
              <a:latin typeface="+mj-lt"/>
            </a:endParaRPr>
          </a:p>
          <a:p>
            <a:endParaRPr lang="it-IT" sz="1600" dirty="0">
              <a:solidFill>
                <a:srgbClr val="FF0000"/>
              </a:solidFill>
              <a:latin typeface="+mj-lt"/>
            </a:endParaRPr>
          </a:p>
          <a:p>
            <a:r>
              <a:rPr lang="it-IT" dirty="0">
                <a:solidFill>
                  <a:schemeClr val="accent2"/>
                </a:solidFill>
                <a:latin typeface="+mj-lt"/>
              </a:rPr>
              <a:t>Nei prossimi anni </a:t>
            </a:r>
          </a:p>
          <a:p>
            <a:r>
              <a:rPr lang="it-IT" sz="1600" b="1" dirty="0">
                <a:latin typeface="+mj-lt"/>
              </a:rPr>
              <a:t>LUNA-MV</a:t>
            </a:r>
            <a:r>
              <a:rPr lang="it-IT" sz="1600" dirty="0">
                <a:latin typeface="+mj-lt"/>
              </a:rPr>
              <a:t> sarà in operazione ai LNGS; Inoltre </a:t>
            </a:r>
            <a:r>
              <a:rPr lang="it-IT" sz="1600" b="1" dirty="0">
                <a:latin typeface="+mj-lt"/>
              </a:rPr>
              <a:t>FOOT</a:t>
            </a:r>
            <a:r>
              <a:rPr lang="it-IT" sz="1600" dirty="0">
                <a:latin typeface="+mj-lt"/>
              </a:rPr>
              <a:t> in corso di completamento e operativo.</a:t>
            </a:r>
          </a:p>
          <a:p>
            <a:r>
              <a:rPr lang="it-IT" sz="1600" dirty="0">
                <a:latin typeface="+mj-lt"/>
              </a:rPr>
              <a:t>Oltre ad </a:t>
            </a:r>
            <a:r>
              <a:rPr lang="it-IT" sz="1600" b="1" dirty="0">
                <a:latin typeface="+mj-lt"/>
              </a:rPr>
              <a:t>ALICE </a:t>
            </a:r>
            <a:r>
              <a:rPr lang="it-IT" sz="1600" dirty="0">
                <a:latin typeface="+mj-lt"/>
              </a:rPr>
              <a:t>in presa dati dopo l’upgrade e </a:t>
            </a:r>
            <a:r>
              <a:rPr lang="it-IT" sz="1600" b="1" dirty="0">
                <a:latin typeface="+mj-lt"/>
              </a:rPr>
              <a:t>JLAB12</a:t>
            </a:r>
            <a:r>
              <a:rPr lang="it-IT" sz="1600" dirty="0">
                <a:latin typeface="+mj-lt"/>
              </a:rPr>
              <a:t>: </a:t>
            </a:r>
          </a:p>
          <a:p>
            <a:r>
              <a:rPr lang="it-IT" sz="1600" b="1" dirty="0">
                <a:solidFill>
                  <a:srgbClr val="FF0000"/>
                </a:solidFill>
                <a:latin typeface="+mj-lt"/>
              </a:rPr>
              <a:t>EIC</a:t>
            </a:r>
            <a:r>
              <a:rPr lang="it-IT" sz="1600" dirty="0">
                <a:latin typeface="+mj-lt"/>
              </a:rPr>
              <a:t> (Electron-Ion Collider) a BNL: CD-2/3A (2024); CD-3 (2025): TDR e inizio costruzione.</a:t>
            </a:r>
          </a:p>
        </p:txBody>
      </p:sp>
      <p:sp>
        <p:nvSpPr>
          <p:cNvPr id="14" name="Titolo 3">
            <a:extLst>
              <a:ext uri="{FF2B5EF4-FFF2-40B4-BE49-F238E27FC236}">
                <a16:creationId xmlns:a16="http://schemas.microsoft.com/office/drawing/2014/main" id="{2593924F-A869-BFFE-45D7-854C874E60DF}"/>
              </a:ext>
            </a:extLst>
          </p:cNvPr>
          <p:cNvSpPr txBox="1">
            <a:spLocks/>
          </p:cNvSpPr>
          <p:nvPr/>
        </p:nvSpPr>
        <p:spPr>
          <a:xfrm>
            <a:off x="609600" y="3919"/>
            <a:ext cx="4303594" cy="685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/>
              <a:t>Dove andiamo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6638FEA-E12E-3F16-3FAC-29175CFC57E3}"/>
              </a:ext>
            </a:extLst>
          </p:cNvPr>
          <p:cNvSpPr txBox="1"/>
          <p:nvPr/>
        </p:nvSpPr>
        <p:spPr>
          <a:xfrm>
            <a:off x="2761397" y="689166"/>
            <a:ext cx="9213272" cy="2005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  <a:latin typeface="+mj-lt"/>
              </a:rPr>
              <a:t>Altre roadmap in ambito ECFA: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600" dirty="0">
                <a:effectLst/>
                <a:latin typeface="+mj-lt"/>
              </a:rPr>
              <a:t>Roadmap for Accelerator R&amp;D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§"/>
            </a:pPr>
            <a:r>
              <a:rPr lang="it-IT" sz="1600" dirty="0">
                <a:effectLst/>
                <a:latin typeface="+mj-lt"/>
              </a:rPr>
              <a:t>Roadmap for Detector R&amp;D</a:t>
            </a:r>
            <a:r>
              <a:rPr lang="it-IT" sz="1400" dirty="0">
                <a:effectLst/>
                <a:latin typeface="+mj-lt"/>
              </a:rPr>
              <a:t>: major Detector </a:t>
            </a:r>
            <a:r>
              <a:rPr lang="it-IT" sz="1400" dirty="0" err="1">
                <a:effectLst/>
                <a:latin typeface="+mj-lt"/>
              </a:rPr>
              <a:t>Research</a:t>
            </a:r>
            <a:r>
              <a:rPr lang="it-IT" sz="1400" dirty="0">
                <a:effectLst/>
                <a:latin typeface="+mj-lt"/>
              </a:rPr>
              <a:t> and Development </a:t>
            </a:r>
            <a:r>
              <a:rPr lang="it-IT" sz="1400" dirty="0" err="1">
                <a:effectLst/>
                <a:latin typeface="+mj-lt"/>
              </a:rPr>
              <a:t>Themes</a:t>
            </a:r>
            <a:r>
              <a:rPr lang="it-IT" sz="1400" dirty="0">
                <a:effectLst/>
                <a:latin typeface="+mj-lt"/>
              </a:rPr>
              <a:t> (</a:t>
            </a:r>
            <a:r>
              <a:rPr lang="it-IT" sz="1400" b="1" dirty="0" err="1">
                <a:effectLst/>
                <a:latin typeface="+mj-lt"/>
              </a:rPr>
              <a:t>DRDTs</a:t>
            </a:r>
            <a:r>
              <a:rPr lang="it-IT" sz="1400" dirty="0">
                <a:effectLst/>
                <a:latin typeface="+mj-lt"/>
              </a:rPr>
              <a:t>)</a:t>
            </a:r>
            <a:endParaRPr lang="it-IT" sz="1200" dirty="0">
              <a:latin typeface="+mj-lt"/>
            </a:endParaRPr>
          </a:p>
          <a:p>
            <a:r>
              <a:rPr lang="it-IT" sz="1600" dirty="0">
                <a:latin typeface="+mj-lt"/>
              </a:rPr>
              <a:t>Nella nostra Sezione lunga tradizione</a:t>
            </a:r>
            <a:r>
              <a:rPr lang="it-IT" sz="1600" dirty="0">
                <a:effectLst/>
                <a:latin typeface="+mj-lt"/>
              </a:rPr>
              <a:t> e molte competenze sui </a:t>
            </a:r>
            <a:r>
              <a:rPr lang="it-IT" sz="1600" b="1" dirty="0">
                <a:solidFill>
                  <a:srgbClr val="FF0000"/>
                </a:solidFill>
                <a:effectLst/>
                <a:latin typeface="+mj-lt"/>
              </a:rPr>
              <a:t>rivelatori </a:t>
            </a:r>
            <a:r>
              <a:rPr lang="it-IT" sz="1600" dirty="0">
                <a:latin typeface="+mj-lt"/>
              </a:rPr>
              <a:t>(in senso ampio):</a:t>
            </a:r>
            <a:r>
              <a:rPr lang="it-IT" sz="1600" dirty="0">
                <a:effectLst/>
                <a:latin typeface="+mj-lt"/>
              </a:rPr>
              <a:t> rivelatori a gas, calorimetri, bolometri e rivelatori criogenici, ma anche D</a:t>
            </a:r>
            <a:r>
              <a:rPr lang="it-IT" sz="1600" dirty="0">
                <a:latin typeface="+mj-lt"/>
              </a:rPr>
              <a:t>AQ, trigger, elettronica.</a:t>
            </a:r>
          </a:p>
          <a:p>
            <a:pPr>
              <a:spcBef>
                <a:spcPts val="600"/>
              </a:spcBef>
            </a:pPr>
            <a:r>
              <a:rPr lang="it-IT" sz="1600" dirty="0">
                <a:effectLst/>
                <a:latin typeface="+mj-lt"/>
              </a:rPr>
              <a:t>Queste nuove collaborazioni possono essere un’opportunità per avere </a:t>
            </a:r>
            <a:r>
              <a:rPr lang="it-IT" sz="1600" b="1" dirty="0">
                <a:solidFill>
                  <a:srgbClr val="FF0000"/>
                </a:solidFill>
                <a:effectLst/>
                <a:latin typeface="+mj-lt"/>
              </a:rPr>
              <a:t>attività comuni e trasversali </a:t>
            </a:r>
            <a:r>
              <a:rPr lang="it-IT" sz="1600" dirty="0">
                <a:effectLst/>
                <a:latin typeface="+mj-lt"/>
              </a:rPr>
              <a:t>agli </a:t>
            </a:r>
            <a:r>
              <a:rPr lang="it-IT" sz="1600" dirty="0">
                <a:latin typeface="+mj-lt"/>
              </a:rPr>
              <a:t>esperimenti, sfruttando sinergie e risorse comuni (spazi, strumenti)</a:t>
            </a:r>
            <a:endParaRPr lang="it-IT" sz="16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9C326A6-9845-1BAB-EFD8-48E5DD593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181" y="4919714"/>
            <a:ext cx="3460570" cy="186338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99D4BA8F-9A9E-31DC-F6D5-64A10610B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830" y="3206931"/>
            <a:ext cx="1978793" cy="151747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5378F47-E1F1-9206-8ACC-7746AD720A38}"/>
              </a:ext>
            </a:extLst>
          </p:cNvPr>
          <p:cNvSpPr txBox="1"/>
          <p:nvPr/>
        </p:nvSpPr>
        <p:spPr>
          <a:xfrm>
            <a:off x="8288113" y="3932325"/>
            <a:ext cx="9779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+mj-lt"/>
              </a:rPr>
              <a:t>CSN3 Roma1</a:t>
            </a:r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DCFB0F02-2242-9BD9-074F-D39812E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079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E0D818E-7FF1-DD9B-060B-E30D9BA4B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28970"/>
            <a:ext cx="7990450" cy="489658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2000" b="1" dirty="0">
                <a:solidFill>
                  <a:schemeClr val="accent2"/>
                </a:solidFill>
                <a:latin typeface="+mj-lt"/>
              </a:rPr>
              <a:t>Nei prossimi 4 anni</a:t>
            </a:r>
          </a:p>
          <a:p>
            <a:pPr marL="0" indent="0">
              <a:buNone/>
            </a:pPr>
            <a:r>
              <a:rPr lang="it-IT" sz="1600" dirty="0">
                <a:latin typeface="+mj-lt"/>
              </a:rPr>
              <a:t>APPEC: Midterm review conclusa, nuova </a:t>
            </a:r>
            <a:r>
              <a:rPr lang="it-IT" sz="1600" dirty="0" err="1">
                <a:latin typeface="+mj-lt"/>
              </a:rPr>
              <a:t>European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Astroparticle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Physics</a:t>
            </a:r>
            <a:r>
              <a:rPr lang="it-IT" sz="1600" dirty="0">
                <a:latin typeface="+mj-lt"/>
              </a:rPr>
              <a:t> Strategy per post-2026</a:t>
            </a:r>
          </a:p>
          <a:p>
            <a:pPr>
              <a:buFont typeface="Wingdings" pitchFamily="2" charset="2"/>
              <a:buChar char="§"/>
            </a:pPr>
            <a:r>
              <a:rPr lang="it-IT" sz="1800" b="1" dirty="0">
                <a:solidFill>
                  <a:srgbClr val="FF0000"/>
                </a:solidFill>
                <a:latin typeface="+mj-lt"/>
              </a:rPr>
              <a:t>Onde gravitazionali</a:t>
            </a:r>
          </a:p>
          <a:p>
            <a:pPr lvl="1"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Fine 2024: Selezione della </a:t>
            </a:r>
            <a:r>
              <a:rPr lang="it-IT" sz="1600" b="1" dirty="0">
                <a:latin typeface="+mj-lt"/>
              </a:rPr>
              <a:t>configurazione</a:t>
            </a:r>
            <a:r>
              <a:rPr lang="it-IT" sz="1600" dirty="0">
                <a:latin typeface="+mj-lt"/>
              </a:rPr>
              <a:t> e del </a:t>
            </a:r>
            <a:r>
              <a:rPr lang="it-IT" sz="1600" b="1" dirty="0">
                <a:latin typeface="+mj-lt"/>
              </a:rPr>
              <a:t>sito/i</a:t>
            </a:r>
            <a:r>
              <a:rPr lang="it-IT" sz="1600" dirty="0">
                <a:latin typeface="+mj-lt"/>
              </a:rPr>
              <a:t> di </a:t>
            </a:r>
            <a:r>
              <a:rPr lang="it-IT" sz="1600" b="1" dirty="0">
                <a:latin typeface="+mj-lt"/>
              </a:rPr>
              <a:t>Einstein </a:t>
            </a:r>
            <a:r>
              <a:rPr lang="it-IT" sz="1600" b="1" dirty="0" err="1">
                <a:latin typeface="+mj-lt"/>
              </a:rPr>
              <a:t>Telescope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dirty="0">
                <a:latin typeface="+mj-lt"/>
              </a:rPr>
              <a:t>(poi circa 10 anni di costruzione prima dell’attività scientifica) </a:t>
            </a:r>
          </a:p>
          <a:p>
            <a:pPr lvl="1"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VIRGO </a:t>
            </a:r>
            <a:r>
              <a:rPr lang="it-IT" sz="1600" dirty="0" err="1">
                <a:latin typeface="+mj-lt"/>
              </a:rPr>
              <a:t>Adv</a:t>
            </a:r>
            <a:r>
              <a:rPr lang="it-IT" sz="1600" dirty="0">
                <a:latin typeface="+mj-lt"/>
              </a:rPr>
              <a:t>+:</a:t>
            </a:r>
            <a:r>
              <a:rPr lang="it-IT" sz="1600" b="1" dirty="0">
                <a:latin typeface="+mj-lt"/>
              </a:rPr>
              <a:t> 2 anni di O4 (2023-2025) e 3 anni di 05 (dal 2026)</a:t>
            </a:r>
            <a:endParaRPr lang="it-IT" sz="1600" dirty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Forte coinvolgimento del gruppo di Roma e importante ruolo nelle attività di R&amp;D per ET e in particolare nel progetto PNRR </a:t>
            </a:r>
            <a:r>
              <a:rPr lang="it-IT" sz="1600" b="1" dirty="0">
                <a:latin typeface="+mj-lt"/>
              </a:rPr>
              <a:t>ETIC </a:t>
            </a:r>
            <a:r>
              <a:rPr lang="it-IT" sz="1600" dirty="0">
                <a:latin typeface="+mj-lt"/>
              </a:rPr>
              <a:t>+ attività sperimentale di </a:t>
            </a:r>
            <a:r>
              <a:rPr lang="it-IT" sz="1600" b="1" dirty="0">
                <a:latin typeface="+mj-lt"/>
              </a:rPr>
              <a:t>Archimedes</a:t>
            </a:r>
            <a:r>
              <a:rPr lang="it-IT" sz="1600" dirty="0">
                <a:latin typeface="+mj-lt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it-IT" sz="1800" b="1" dirty="0">
                <a:solidFill>
                  <a:srgbClr val="FF0000"/>
                </a:solidFill>
                <a:latin typeface="+mj-lt"/>
              </a:rPr>
              <a:t>Materia oscura</a:t>
            </a:r>
            <a:r>
              <a:rPr lang="it-IT" sz="1800" dirty="0">
                <a:latin typeface="+mj-lt"/>
              </a:rPr>
              <a:t>: nuove idee (direzionalità) e opportunità</a:t>
            </a:r>
          </a:p>
          <a:p>
            <a:pPr lvl="1"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Darkside-20k (</a:t>
            </a:r>
            <a:r>
              <a:rPr lang="it-IT" sz="1600" dirty="0" err="1">
                <a:latin typeface="+mj-lt"/>
              </a:rPr>
              <a:t>liquid</a:t>
            </a:r>
            <a:r>
              <a:rPr lang="it-IT" sz="1600" dirty="0">
                <a:latin typeface="+mj-lt"/>
              </a:rPr>
              <a:t> Argon) inizio presa dati 2026? – </a:t>
            </a:r>
            <a:r>
              <a:rPr lang="it-IT" sz="1600" dirty="0" err="1">
                <a:latin typeface="+mj-lt"/>
              </a:rPr>
              <a:t>Sabre</a:t>
            </a:r>
            <a:r>
              <a:rPr lang="it-IT" sz="1600" dirty="0">
                <a:latin typeface="+mj-lt"/>
              </a:rPr>
              <a:t> CDR fine 2023 – Costruzione </a:t>
            </a:r>
            <a:r>
              <a:rPr lang="it-IT" sz="1600" dirty="0" err="1">
                <a:latin typeface="+mj-lt"/>
              </a:rPr>
              <a:t>Cygno</a:t>
            </a:r>
            <a:r>
              <a:rPr lang="it-IT" sz="1600" dirty="0">
                <a:latin typeface="+mj-lt"/>
              </a:rPr>
              <a:t> 0.4m</a:t>
            </a:r>
            <a:r>
              <a:rPr lang="it-IT" sz="1600" baseline="30000" dirty="0">
                <a:latin typeface="+mj-lt"/>
              </a:rPr>
              <a:t>3</a:t>
            </a:r>
            <a:endParaRPr lang="it-IT" sz="1600" dirty="0"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it-IT" sz="1800" dirty="0">
                <a:latin typeface="+mj-lt"/>
              </a:rPr>
              <a:t>Nuova generazione di esperimenti sui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neutrini</a:t>
            </a:r>
          </a:p>
          <a:p>
            <a:pPr lvl="1">
              <a:buFont typeface="Wingdings" pitchFamily="2" charset="2"/>
              <a:buChar char="§"/>
            </a:pPr>
            <a:r>
              <a:rPr lang="it-IT" sz="1600" dirty="0" err="1">
                <a:latin typeface="+mj-lt"/>
              </a:rPr>
              <a:t>Cupid</a:t>
            </a:r>
            <a:r>
              <a:rPr lang="it-IT" sz="1600" dirty="0">
                <a:latin typeface="+mj-lt"/>
              </a:rPr>
              <a:t> (</a:t>
            </a:r>
            <a:r>
              <a:rPr lang="it-IT" sz="1600" baseline="30000" dirty="0">
                <a:latin typeface="+mj-lt"/>
              </a:rPr>
              <a:t>100</a:t>
            </a:r>
            <a:r>
              <a:rPr lang="it-IT" sz="1600" dirty="0">
                <a:latin typeface="+mj-lt"/>
              </a:rPr>
              <a:t>Mo, 2025 costruzione criostato, presa dati ?) e Legend-1000 dopo la fine di CUORE (2024)</a:t>
            </a:r>
          </a:p>
          <a:p>
            <a:pPr lvl="1">
              <a:buFont typeface="Wingdings" pitchFamily="2" charset="2"/>
              <a:buChar char="§"/>
            </a:pPr>
            <a:r>
              <a:rPr lang="it-IT" sz="1600" dirty="0" err="1">
                <a:latin typeface="+mj-lt"/>
              </a:rPr>
              <a:t>Coherent</a:t>
            </a:r>
            <a:r>
              <a:rPr lang="it-IT" sz="1600" dirty="0">
                <a:latin typeface="+mj-lt"/>
              </a:rPr>
              <a:t> neutrino scattering, DUNE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sz="1600" dirty="0">
                <a:latin typeface="+mj-lt"/>
              </a:rPr>
              <a:t>Ma ci saranno anche: </a:t>
            </a:r>
            <a:r>
              <a:rPr lang="it-IT" sz="1600" dirty="0" err="1">
                <a:latin typeface="+mj-lt"/>
              </a:rPr>
              <a:t>AugerPrime</a:t>
            </a:r>
            <a:r>
              <a:rPr lang="it-IT" sz="1600" dirty="0">
                <a:latin typeface="+mj-lt"/>
              </a:rPr>
              <a:t> in presa dati, l’ampliamento di KM3NET, il lancio di </a:t>
            </a:r>
            <a:r>
              <a:rPr lang="it-IT" sz="1600" b="1" dirty="0" err="1">
                <a:latin typeface="+mj-lt"/>
              </a:rPr>
              <a:t>Euclid</a:t>
            </a:r>
            <a:r>
              <a:rPr lang="it-IT" sz="1600" dirty="0">
                <a:latin typeface="+mj-lt"/>
              </a:rPr>
              <a:t>, …</a:t>
            </a:r>
            <a:endParaRPr lang="it-IT" sz="1400" dirty="0">
              <a:latin typeface="+mj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1E0A4E9-15D1-EBAB-8456-26E41C338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5" b="17847"/>
          <a:stretch/>
        </p:blipFill>
        <p:spPr>
          <a:xfrm>
            <a:off x="8509752" y="310554"/>
            <a:ext cx="3530740" cy="222550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D83BD8B-2CE3-7587-E88E-5B65C2502143}"/>
              </a:ext>
            </a:extLst>
          </p:cNvPr>
          <p:cNvSpPr txBox="1"/>
          <p:nvPr/>
        </p:nvSpPr>
        <p:spPr>
          <a:xfrm>
            <a:off x="10345911" y="38612"/>
            <a:ext cx="1655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>
                <a:latin typeface="+mj-lt"/>
              </a:rPr>
              <a:t>Courtesy</a:t>
            </a:r>
            <a:r>
              <a:rPr lang="it-IT" sz="1100" dirty="0">
                <a:latin typeface="+mj-lt"/>
              </a:rPr>
              <a:t> Luca </a:t>
            </a:r>
            <a:r>
              <a:rPr lang="it-IT" sz="1100" dirty="0" err="1">
                <a:latin typeface="+mj-lt"/>
              </a:rPr>
              <a:t>Naticchioni</a:t>
            </a:r>
            <a:endParaRPr lang="it-IT" sz="1100" dirty="0">
              <a:latin typeface="+mj-lt"/>
            </a:endParaRPr>
          </a:p>
        </p:txBody>
      </p:sp>
      <p:sp>
        <p:nvSpPr>
          <p:cNvPr id="14" name="Titolo 3">
            <a:extLst>
              <a:ext uri="{FF2B5EF4-FFF2-40B4-BE49-F238E27FC236}">
                <a16:creationId xmlns:a16="http://schemas.microsoft.com/office/drawing/2014/main" id="{C5714400-E597-46C3-60F4-C67E7918A3A3}"/>
              </a:ext>
            </a:extLst>
          </p:cNvPr>
          <p:cNvSpPr txBox="1">
            <a:spLocks/>
          </p:cNvSpPr>
          <p:nvPr/>
        </p:nvSpPr>
        <p:spPr>
          <a:xfrm>
            <a:off x="609600" y="3919"/>
            <a:ext cx="4303594" cy="685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/>
              <a:t>Dove andiamo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AF7C7E0A-8D54-5D21-6041-7BE7C9EED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5" t="2274" b="1"/>
          <a:stretch/>
        </p:blipFill>
        <p:spPr>
          <a:xfrm>
            <a:off x="8512474" y="2606528"/>
            <a:ext cx="3530740" cy="183356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9C14777-E735-2FE9-DDE5-C578F3C1B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37"/>
          <a:stretch/>
        </p:blipFill>
        <p:spPr>
          <a:xfrm>
            <a:off x="8388072" y="4745821"/>
            <a:ext cx="3571549" cy="205237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E4BC584-02BB-520E-B5A7-382DB9719815}"/>
              </a:ext>
            </a:extLst>
          </p:cNvPr>
          <p:cNvSpPr txBox="1"/>
          <p:nvPr/>
        </p:nvSpPr>
        <p:spPr>
          <a:xfrm>
            <a:off x="8388072" y="4503634"/>
            <a:ext cx="1655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+mj-lt"/>
              </a:rPr>
              <a:t>Fabio Bellini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9B6A004-BB32-AEF6-5326-BEC7B7EDB94C}"/>
              </a:ext>
            </a:extLst>
          </p:cNvPr>
          <p:cNvSpPr txBox="1"/>
          <p:nvPr/>
        </p:nvSpPr>
        <p:spPr>
          <a:xfrm>
            <a:off x="-1" y="5984631"/>
            <a:ext cx="6428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dirty="0">
                <a:latin typeface="+mj-lt"/>
              </a:rPr>
              <a:t>Attività </a:t>
            </a:r>
            <a:r>
              <a:rPr lang="it-IT" sz="1800" b="1" dirty="0">
                <a:solidFill>
                  <a:srgbClr val="FF0000"/>
                </a:solidFill>
                <a:latin typeface="+mj-lt"/>
              </a:rPr>
              <a:t>in crescita</a:t>
            </a:r>
            <a:r>
              <a:rPr lang="it-IT" sz="1800" dirty="0">
                <a:latin typeface="+mj-lt"/>
              </a:rPr>
              <a:t>, sia a livello nazionale sia a Roma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79DE837-0C26-88D1-A794-8DB79A7E0B17}"/>
              </a:ext>
            </a:extLst>
          </p:cNvPr>
          <p:cNvSpPr txBox="1"/>
          <p:nvPr/>
        </p:nvSpPr>
        <p:spPr>
          <a:xfrm>
            <a:off x="10040838" y="6353963"/>
            <a:ext cx="5116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+mj-lt"/>
              </a:rPr>
              <a:t>CSN2</a:t>
            </a:r>
          </a:p>
        </p:txBody>
      </p:sp>
      <p:sp>
        <p:nvSpPr>
          <p:cNvPr id="28" name="Segnaposto numero diapositiva 27">
            <a:extLst>
              <a:ext uri="{FF2B5EF4-FFF2-40B4-BE49-F238E27FC236}">
                <a16:creationId xmlns:a16="http://schemas.microsoft.com/office/drawing/2014/main" id="{FD86B795-9BCC-1C09-C881-6C95052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738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60737A-2852-6026-EA78-3A061FCBBB4C}"/>
              </a:ext>
            </a:extLst>
          </p:cNvPr>
          <p:cNvSpPr txBox="1"/>
          <p:nvPr/>
        </p:nvSpPr>
        <p:spPr>
          <a:xfrm>
            <a:off x="1" y="527906"/>
            <a:ext cx="89041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it-IT" sz="2000" b="1" dirty="0">
                <a:solidFill>
                  <a:schemeClr val="accent2"/>
                </a:solidFill>
                <a:latin typeface="+mj-lt"/>
              </a:rPr>
              <a:t>Nei prossimi 4 anni</a:t>
            </a:r>
            <a:endParaRPr lang="it-IT" sz="2000" dirty="0">
              <a:solidFill>
                <a:schemeClr val="accent2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it-IT" sz="1600" dirty="0">
                <a:latin typeface="+mj-lt"/>
              </a:rPr>
              <a:t>In ambito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calcolo</a:t>
            </a:r>
            <a:r>
              <a:rPr lang="it-IT" sz="1600" dirty="0">
                <a:latin typeface="+mj-lt"/>
              </a:rPr>
              <a:t>: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Lo sviluppo del Tier2 </a:t>
            </a:r>
            <a:r>
              <a:rPr lang="it-IT" sz="1600" dirty="0">
                <a:latin typeface="+mj-lt"/>
              </a:rPr>
              <a:t>è sicuramente una necessità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ICSC</a:t>
            </a:r>
            <a:r>
              <a:rPr lang="it-IT" sz="1600" dirty="0">
                <a:latin typeface="+mj-lt"/>
              </a:rPr>
              <a:t>, Centro Nazionale per il super-calcolo è una realtà che vedrà concentrate </a:t>
            </a:r>
            <a:r>
              <a:rPr lang="it-IT" sz="1600" b="1" dirty="0">
                <a:latin typeface="+mj-lt"/>
              </a:rPr>
              <a:t>risorse</a:t>
            </a:r>
            <a:r>
              <a:rPr lang="it-IT" sz="1600" dirty="0">
                <a:latin typeface="+mj-lt"/>
              </a:rPr>
              <a:t> e </a:t>
            </a:r>
            <a:r>
              <a:rPr lang="it-IT" sz="1600" b="1" dirty="0">
                <a:latin typeface="+mj-lt"/>
              </a:rPr>
              <a:t>competenze</a:t>
            </a:r>
            <a:r>
              <a:rPr lang="it-IT" sz="1600" dirty="0">
                <a:latin typeface="+mj-lt"/>
              </a:rPr>
              <a:t> importanti, con opportunità di forte sinergia con le attività degli esperimenti.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Opportunità anche nel campo di </a:t>
            </a:r>
            <a:r>
              <a:rPr lang="it-IT" sz="1600" dirty="0" err="1">
                <a:latin typeface="+mj-lt"/>
              </a:rPr>
              <a:t>neural</a:t>
            </a:r>
            <a:r>
              <a:rPr lang="it-IT" sz="1600" dirty="0">
                <a:latin typeface="+mj-lt"/>
              </a:rPr>
              <a:t> networks e del </a:t>
            </a:r>
            <a:r>
              <a:rPr lang="it-IT" sz="1600" b="1" dirty="0">
                <a:latin typeface="+mj-lt"/>
              </a:rPr>
              <a:t>machine learning </a:t>
            </a:r>
            <a:r>
              <a:rPr lang="it-IT" sz="1600" dirty="0">
                <a:latin typeface="+mj-lt"/>
              </a:rPr>
              <a:t>(con applicazioni molto varie, non solo in ambito INFN) che si aggiungono alle attività </a:t>
            </a:r>
            <a:r>
              <a:rPr lang="it-IT" sz="1600" b="1" dirty="0">
                <a:latin typeface="+mj-lt"/>
              </a:rPr>
              <a:t>HPC</a:t>
            </a:r>
            <a:r>
              <a:rPr lang="it-IT" sz="1600" dirty="0">
                <a:latin typeface="+mj-lt"/>
              </a:rPr>
              <a:t>, high-</a:t>
            </a:r>
            <a:r>
              <a:rPr lang="it-IT" sz="1600" dirty="0" err="1">
                <a:latin typeface="+mj-lt"/>
              </a:rPr>
              <a:t>throuput</a:t>
            </a:r>
            <a:r>
              <a:rPr lang="it-IT" sz="1600" dirty="0">
                <a:latin typeface="+mj-lt"/>
              </a:rPr>
              <a:t> data processing di </a:t>
            </a:r>
            <a:r>
              <a:rPr lang="it-IT" sz="1600" b="1" dirty="0" err="1">
                <a:latin typeface="+mj-lt"/>
              </a:rPr>
              <a:t>APElab</a:t>
            </a:r>
            <a:endParaRPr lang="it-IT" sz="1600" b="1" dirty="0">
              <a:latin typeface="+mj-lt"/>
            </a:endParaRPr>
          </a:p>
        </p:txBody>
      </p:sp>
      <p:sp>
        <p:nvSpPr>
          <p:cNvPr id="14" name="Titolo 3">
            <a:extLst>
              <a:ext uri="{FF2B5EF4-FFF2-40B4-BE49-F238E27FC236}">
                <a16:creationId xmlns:a16="http://schemas.microsoft.com/office/drawing/2014/main" id="{C5714400-E597-46C3-60F4-C67E7918A3A3}"/>
              </a:ext>
            </a:extLst>
          </p:cNvPr>
          <p:cNvSpPr txBox="1">
            <a:spLocks/>
          </p:cNvSpPr>
          <p:nvPr/>
        </p:nvSpPr>
        <p:spPr>
          <a:xfrm>
            <a:off x="609600" y="3919"/>
            <a:ext cx="4303594" cy="685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/>
              <a:t>Dove andiamo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7309433-2711-ED5A-943E-154FCBA5A83B}"/>
              </a:ext>
            </a:extLst>
          </p:cNvPr>
          <p:cNvSpPr txBox="1"/>
          <p:nvPr/>
        </p:nvSpPr>
        <p:spPr>
          <a:xfrm>
            <a:off x="0" y="2787635"/>
            <a:ext cx="8904157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600" dirty="0">
                <a:latin typeface="+mj-lt"/>
              </a:rPr>
              <a:t>In ambito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acceleratori</a:t>
            </a:r>
            <a:r>
              <a:rPr lang="it-IT" sz="1600" dirty="0">
                <a:latin typeface="+mj-lt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b="1" dirty="0" err="1">
                <a:latin typeface="+mj-lt"/>
              </a:rPr>
              <a:t>EuPraxia</a:t>
            </a:r>
            <a:r>
              <a:rPr lang="it-IT" sz="1600" dirty="0">
                <a:latin typeface="+mj-lt"/>
              </a:rPr>
              <a:t> è il progetto </a:t>
            </a:r>
            <a:r>
              <a:rPr lang="it-IT" sz="1600" dirty="0" err="1">
                <a:latin typeface="+mj-lt"/>
              </a:rPr>
              <a:t>flagship</a:t>
            </a:r>
            <a:r>
              <a:rPr lang="it-IT" sz="1600" dirty="0">
                <a:latin typeface="+mj-lt"/>
              </a:rPr>
              <a:t> di LNF, di interesse per la comunità di acceleratori di Roma. Entro il 2025: TDR e inizio lavori edificio. Fine delle operazioni di DAFNE, upgrade di SPARC, </a:t>
            </a:r>
            <a:r>
              <a:rPr lang="it-IT" sz="1600" b="1" dirty="0" err="1">
                <a:latin typeface="+mj-lt"/>
              </a:rPr>
              <a:t>EuAPS</a:t>
            </a:r>
            <a:r>
              <a:rPr lang="it-IT" sz="1600" dirty="0">
                <a:latin typeface="+mj-lt"/>
              </a:rPr>
              <a:t> (PNRR)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b="1" dirty="0">
                <a:latin typeface="+mj-lt"/>
              </a:rPr>
              <a:t>FRIDA </a:t>
            </a:r>
            <a:r>
              <a:rPr lang="it-IT" sz="1600" dirty="0">
                <a:latin typeface="+mj-lt"/>
              </a:rPr>
              <a:t>e </a:t>
            </a:r>
            <a:r>
              <a:rPr lang="it-IT" sz="1600" b="1" dirty="0">
                <a:latin typeface="+mj-lt"/>
              </a:rPr>
              <a:t>SAFEST (</a:t>
            </a:r>
            <a:r>
              <a:rPr lang="it-IT" sz="1600" dirty="0">
                <a:latin typeface="+mj-lt"/>
              </a:rPr>
              <a:t>progetto Sapienza): </a:t>
            </a:r>
            <a:r>
              <a:rPr lang="it-IT" sz="1600" dirty="0" err="1">
                <a:latin typeface="+mj-lt"/>
              </a:rPr>
              <a:t>linac</a:t>
            </a:r>
            <a:r>
              <a:rPr lang="it-IT" sz="1600" dirty="0">
                <a:latin typeface="+mj-lt"/>
              </a:rPr>
              <a:t> VHEE per FLASH </a:t>
            </a:r>
            <a:r>
              <a:rPr lang="it-IT" sz="1600" dirty="0" err="1">
                <a:latin typeface="+mj-lt"/>
              </a:rPr>
              <a:t>radiotherapy</a:t>
            </a:r>
            <a:endParaRPr lang="it-IT" sz="1600" dirty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600" dirty="0">
                <a:latin typeface="+mj-lt"/>
              </a:rPr>
              <a:t>Attività legate al </a:t>
            </a:r>
            <a:r>
              <a:rPr lang="it-IT" sz="1600" b="1" dirty="0" err="1">
                <a:latin typeface="+mj-lt"/>
              </a:rPr>
              <a:t>muon</a:t>
            </a:r>
            <a:r>
              <a:rPr lang="it-IT" sz="1600" b="1" dirty="0">
                <a:latin typeface="+mj-lt"/>
              </a:rPr>
              <a:t> collider </a:t>
            </a:r>
            <a:r>
              <a:rPr lang="it-IT" sz="1600" dirty="0">
                <a:latin typeface="+mj-lt"/>
              </a:rPr>
              <a:t>(manipolazione e coalescenza di fasci: UA9) e </a:t>
            </a:r>
            <a:r>
              <a:rPr lang="it-IT" sz="1600" b="1" dirty="0">
                <a:latin typeface="+mj-lt"/>
              </a:rPr>
              <a:t>FCC</a:t>
            </a:r>
            <a:r>
              <a:rPr lang="it-IT" sz="1600" dirty="0">
                <a:latin typeface="+mj-lt"/>
              </a:rPr>
              <a:t> (impedenza, materiali)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A4CBB5-3F86-4D98-7C49-70319A74C360}"/>
              </a:ext>
            </a:extLst>
          </p:cNvPr>
          <p:cNvSpPr txBox="1"/>
          <p:nvPr/>
        </p:nvSpPr>
        <p:spPr>
          <a:xfrm>
            <a:off x="0" y="4549793"/>
            <a:ext cx="8897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+mj-lt"/>
              </a:rPr>
              <a:t>Molte altre opportunità nel campo delle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quantum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technologies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dirty="0">
                <a:latin typeface="+mj-lt"/>
              </a:rPr>
              <a:t>e dei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nuovi rivelatori</a:t>
            </a:r>
            <a:r>
              <a:rPr lang="it-IT" sz="1600" dirty="0">
                <a:latin typeface="+mj-lt"/>
              </a:rPr>
              <a:t>:</a:t>
            </a:r>
            <a:r>
              <a:rPr lang="it-IT" sz="1600" b="1" dirty="0">
                <a:latin typeface="+mj-lt"/>
              </a:rPr>
              <a:t> TES </a:t>
            </a:r>
            <a:r>
              <a:rPr lang="it-IT" sz="1600" dirty="0">
                <a:latin typeface="+mj-lt"/>
              </a:rPr>
              <a:t>e</a:t>
            </a:r>
            <a:r>
              <a:rPr lang="it-IT" sz="1600" b="1" dirty="0">
                <a:latin typeface="+mj-lt"/>
              </a:rPr>
              <a:t> KID</a:t>
            </a:r>
            <a:r>
              <a:rPr lang="it-IT" sz="1600" dirty="0">
                <a:latin typeface="+mj-lt"/>
              </a:rPr>
              <a:t>, </a:t>
            </a:r>
            <a:r>
              <a:rPr lang="it-IT" sz="1600" b="1" dirty="0">
                <a:latin typeface="+mj-lt"/>
              </a:rPr>
              <a:t>nanotubi di carbonio</a:t>
            </a:r>
            <a:r>
              <a:rPr lang="it-IT" sz="1600" dirty="0">
                <a:latin typeface="+mj-lt"/>
              </a:rPr>
              <a:t>, ecc.</a:t>
            </a:r>
          </a:p>
          <a:p>
            <a:endParaRPr lang="it-IT" sz="1600" dirty="0">
              <a:latin typeface="+mj-lt"/>
            </a:endParaRPr>
          </a:p>
          <a:p>
            <a:r>
              <a:rPr lang="it-IT" sz="1600" dirty="0">
                <a:latin typeface="+mj-lt"/>
              </a:rPr>
              <a:t>Nella nostra sezione una lunga esperienza di attività in campo dell’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applicazione </a:t>
            </a:r>
            <a:r>
              <a:rPr lang="it-IT" sz="1600" dirty="0">
                <a:latin typeface="+mj-lt"/>
              </a:rPr>
              <a:t>delle nostre tecnologie alla </a:t>
            </a:r>
            <a:r>
              <a:rPr lang="it-IT" sz="1600" b="1" dirty="0">
                <a:latin typeface="+mj-lt"/>
              </a:rPr>
              <a:t>medicina</a:t>
            </a:r>
            <a:r>
              <a:rPr lang="it-IT" sz="1600" dirty="0">
                <a:latin typeface="+mj-lt"/>
              </a:rPr>
              <a:t> (CHIRONE, WIDMAPP, NEPTUNE,  …): interessante la sinergia con il comitato </a:t>
            </a:r>
            <a:r>
              <a:rPr lang="it-IT" sz="1600" b="1" dirty="0">
                <a:latin typeface="+mj-lt"/>
              </a:rPr>
              <a:t>INFN4LS</a:t>
            </a:r>
          </a:p>
          <a:p>
            <a:endParaRPr lang="it-IT" sz="1600" b="1" dirty="0">
              <a:latin typeface="+mj-lt"/>
            </a:endParaRPr>
          </a:p>
          <a:p>
            <a:r>
              <a:rPr lang="it-IT" sz="1600" dirty="0">
                <a:latin typeface="+mj-lt"/>
              </a:rPr>
              <a:t>CSN V: 30.4/</a:t>
            </a:r>
            <a:r>
              <a:rPr lang="it-IT" sz="1600" b="1" dirty="0">
                <a:latin typeface="+mj-lt"/>
              </a:rPr>
              <a:t>31.1 FTE </a:t>
            </a:r>
            <a:r>
              <a:rPr lang="it-IT" sz="1600" dirty="0">
                <a:latin typeface="+mj-lt"/>
              </a:rPr>
              <a:t>su 72/</a:t>
            </a:r>
            <a:r>
              <a:rPr lang="it-IT" sz="1600" b="1" dirty="0">
                <a:latin typeface="+mj-lt"/>
              </a:rPr>
              <a:t>70 persone</a:t>
            </a:r>
            <a:r>
              <a:rPr lang="it-IT" sz="1600" dirty="0">
                <a:latin typeface="+mj-lt"/>
              </a:rPr>
              <a:t> nel 2022/</a:t>
            </a:r>
            <a:r>
              <a:rPr lang="it-IT" sz="1600" b="1" dirty="0">
                <a:latin typeface="+mj-lt"/>
              </a:rPr>
              <a:t>2023</a:t>
            </a:r>
            <a:r>
              <a:rPr lang="it-IT" sz="1600" dirty="0">
                <a:latin typeface="+mj-lt"/>
              </a:rPr>
              <a:t>; dopo i prolungamenti causa pandemia, drastica riduzione del numero di sigle nel 2023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DBED8C9-6D7A-0DF7-A6DD-22E7CD07A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7" r="8073"/>
          <a:stretch/>
        </p:blipFill>
        <p:spPr>
          <a:xfrm>
            <a:off x="9069173" y="3654655"/>
            <a:ext cx="2940533" cy="1359783"/>
          </a:xfrm>
          <a:prstGeom prst="rect">
            <a:avLst/>
          </a:prstGeom>
        </p:spPr>
      </p:pic>
      <p:pic>
        <p:nvPicPr>
          <p:cNvPr id="14338" name="Picture 2" descr="CALDER - Project">
            <a:extLst>
              <a:ext uri="{FF2B5EF4-FFF2-40B4-BE49-F238E27FC236}">
                <a16:creationId xmlns:a16="http://schemas.microsoft.com/office/drawing/2014/main" id="{B31D9C75-0440-F3E0-8993-ED78EED31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173" y="5122588"/>
            <a:ext cx="2918668" cy="161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83CDF1BC-C684-6C38-782F-7DE148B55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1" r="2741"/>
          <a:stretch/>
        </p:blipFill>
        <p:spPr bwMode="auto">
          <a:xfrm>
            <a:off x="9069173" y="1747600"/>
            <a:ext cx="294053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933004C1-D7A2-ED7C-CFC6-E6FDD0E0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F42-7582-764A-AA37-A187B0E93F9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4835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34650</TotalTime>
  <Words>4732</Words>
  <Application>Microsoft Macintosh PowerPoint</Application>
  <PresentationFormat>Widescreen</PresentationFormat>
  <Paragraphs>344</Paragraphs>
  <Slides>24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Impact</vt:lpstr>
      <vt:lpstr>Wingdings</vt:lpstr>
      <vt:lpstr>Tema di Office</vt:lpstr>
      <vt:lpstr>Esperienze e attività in corso </vt:lpstr>
      <vt:lpstr>Esperienze e attività in corso </vt:lpstr>
      <vt:lpstr>L’organizzazione dell’INFN e il ruolo del direttore</vt:lpstr>
      <vt:lpstr>L’organizzazione dell’INFN e il ruolo del direttore</vt:lpstr>
      <vt:lpstr>La Sezione di Roma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L’impatto del PNRR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Sezione di Roma</dc:title>
  <dc:creator>Paolo Valente</dc:creator>
  <cp:lastModifiedBy>Paolo Valente</cp:lastModifiedBy>
  <cp:revision>320</cp:revision>
  <dcterms:created xsi:type="dcterms:W3CDTF">2023-02-16T10:58:37Z</dcterms:created>
  <dcterms:modified xsi:type="dcterms:W3CDTF">2023-03-14T12:49:34Z</dcterms:modified>
</cp:coreProperties>
</file>