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sldIdLst>
    <p:sldId id="353" r:id="rId2"/>
    <p:sldId id="470" r:id="rId3"/>
    <p:sldId id="463" r:id="rId4"/>
    <p:sldId id="464" r:id="rId5"/>
    <p:sldId id="465" r:id="rId6"/>
    <p:sldId id="462" r:id="rId7"/>
    <p:sldId id="466" r:id="rId8"/>
    <p:sldId id="467" r:id="rId9"/>
    <p:sldId id="468" r:id="rId10"/>
    <p:sldId id="469" r:id="rId11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squale fabbricatore" initials="pf" lastIdx="1" clrIdx="0">
    <p:extLst>
      <p:ext uri="{19B8F6BF-5375-455C-9EA6-DF929625EA0E}">
        <p15:presenceInfo xmlns:p15="http://schemas.microsoft.com/office/powerpoint/2012/main" userId="639ffa134bae9b9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49" autoAdjust="0"/>
    <p:restoredTop sz="90381" autoAdjust="0"/>
  </p:normalViewPr>
  <p:slideViewPr>
    <p:cSldViewPr snapToGrid="0">
      <p:cViewPr varScale="1">
        <p:scale>
          <a:sx n="75" d="100"/>
          <a:sy n="75" d="100"/>
        </p:scale>
        <p:origin x="73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0C7D19D-D3B0-4720-8741-7E5090A17932}" type="datetimeFigureOut">
              <a:rPr lang="it-IT" smtClean="0"/>
              <a:t>14/04/2023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397B38-ACAD-4549-A2FC-5275A7419B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419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91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Connettore diritto 6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90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Connettore diritto 6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42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Connettore diritto 6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41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0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10" name="Connettore diritto 9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85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6" name="Connettore diritto 5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77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5" name="Connettore diritto 4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3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42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112734" y="1002082"/>
            <a:ext cx="11962356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2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560589" y="250521"/>
            <a:ext cx="9793212" cy="626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/>
              <a:t>CdL</a:t>
            </a:r>
            <a:r>
              <a:rPr lang="en-US" dirty="0"/>
              <a:t> </a:t>
            </a:r>
            <a:r>
              <a:rPr lang="en-US" dirty="0" err="1"/>
              <a:t>aperto</a:t>
            </a:r>
            <a:r>
              <a:rPr lang="en-US" dirty="0"/>
              <a:t> – 4 </a:t>
            </a:r>
            <a:r>
              <a:rPr lang="en-US" dirty="0" err="1"/>
              <a:t>luglio</a:t>
            </a:r>
            <a:r>
              <a:rPr lang="en-US" dirty="0"/>
              <a:t> 2018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491832D-84EC-F710-318D-75E3AA85A29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9001" y="69426"/>
            <a:ext cx="1501588" cy="94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0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507683"/>
            <a:ext cx="9144000" cy="2387600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Feedback sulla rete Magneti</a:t>
            </a:r>
            <a:endParaRPr lang="it-IT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85962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Pasquale Fabbricatore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Riunione INFN acceleratori del 14/4/2023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817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11D57C3-D946-C7AF-FFCE-86CE188BA18A}"/>
              </a:ext>
            </a:extLst>
          </p:cNvPr>
          <p:cNvSpPr txBox="1"/>
          <p:nvPr/>
        </p:nvSpPr>
        <p:spPr>
          <a:xfrm>
            <a:off x="401207" y="322849"/>
            <a:ext cx="10139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Considerazioni finali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CA21F88-7A45-9AC6-7FB3-42874E35828A}"/>
              </a:ext>
            </a:extLst>
          </p:cNvPr>
          <p:cNvSpPr txBox="1"/>
          <p:nvPr/>
        </p:nvSpPr>
        <p:spPr>
          <a:xfrm>
            <a:off x="638071" y="1245996"/>
            <a:ext cx="1062613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INFN Acceleratori è la vera rete centrale e strutturata  per le attività sugli acceleratori dell’INFN</a:t>
            </a:r>
          </a:p>
          <a:p>
            <a:pPr algn="just"/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Le reti tematiche figlie dovrebbero probabilmente essere meno strutturate per evitare di appesantire eccessivamente le attività (o essere addirittura sorpassate dall’organizzazione di grossi progetti, nati all’interno della rete stessa)</a:t>
            </a:r>
          </a:p>
          <a:p>
            <a:pPr algn="just"/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 Seminari di giovani, formazione del personale e  spazio comune di riflessione sono  tre elementi  importanti per </a:t>
            </a:r>
            <a:r>
              <a:rPr lang="it-IT" sz="2800" dirty="0" err="1">
                <a:solidFill>
                  <a:schemeClr val="accent1">
                    <a:lumMod val="75000"/>
                  </a:schemeClr>
                </a:solidFill>
              </a:rPr>
              <a:t>ri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-definire il campo di intervento di una rete.</a:t>
            </a:r>
          </a:p>
        </p:txBody>
      </p:sp>
    </p:spTree>
    <p:extLst>
      <p:ext uri="{BB962C8B-B14F-4D97-AF65-F5344CB8AC3E}">
        <p14:creationId xmlns:p14="http://schemas.microsoft.com/office/powerpoint/2010/main" val="62550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DD9B38-9C9A-5BE7-7C9F-FDA1743FA936}"/>
              </a:ext>
            </a:extLst>
          </p:cNvPr>
          <p:cNvSpPr txBox="1"/>
          <p:nvPr/>
        </p:nvSpPr>
        <p:spPr>
          <a:xfrm>
            <a:off x="296566" y="1702101"/>
            <a:ext cx="11598868" cy="5155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Origine delle reti</a:t>
            </a:r>
          </a:p>
          <a:p>
            <a:pPr marL="9144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cosa è una rete di INFN Acceleratori</a:t>
            </a:r>
          </a:p>
          <a:p>
            <a:pPr marL="9144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Scopo delle reti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(nelle intenzioni iniziali)</a:t>
            </a:r>
          </a:p>
          <a:p>
            <a:pPr marL="9144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rete Magneti Superconduttori e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ecnologie 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ssociate</a:t>
            </a:r>
          </a:p>
          <a:p>
            <a:pPr marL="9144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Attività della rete MS&amp;TA</a:t>
            </a:r>
          </a:p>
          <a:p>
            <a:pPr marL="9144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Impatto di IRIS e di altri progetti</a:t>
            </a:r>
          </a:p>
          <a:p>
            <a:pPr marL="9144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riflessione sull’opportunità delle reti</a:t>
            </a:r>
          </a:p>
          <a:p>
            <a:pPr marL="9144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Considerazioni finali </a:t>
            </a:r>
          </a:p>
          <a:p>
            <a:pPr marL="914400" indent="-4572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it-IT" sz="32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A809212-165B-070A-94E1-BE2E087CBE43}"/>
              </a:ext>
            </a:extLst>
          </p:cNvPr>
          <p:cNvSpPr txBox="1"/>
          <p:nvPr/>
        </p:nvSpPr>
        <p:spPr>
          <a:xfrm>
            <a:off x="4278068" y="190174"/>
            <a:ext cx="232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Outline</a:t>
            </a:r>
            <a:endParaRPr lang="it-IT" sz="3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25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BD2302F-5D92-2339-7652-C1A51D79CB70}"/>
              </a:ext>
            </a:extLst>
          </p:cNvPr>
          <p:cNvSpPr txBox="1"/>
          <p:nvPr/>
        </p:nvSpPr>
        <p:spPr>
          <a:xfrm>
            <a:off x="296566" y="1175992"/>
            <a:ext cx="11598868" cy="5284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Uno dei compiti principali del Comitato per la Scienza e la Tecnologia degli Acceleratori (INFN Acceleratori) è di </a:t>
            </a:r>
            <a:r>
              <a:rPr lang="it-IT" sz="3200" i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promuovere la formazione di reti tematicamente affini tra gli esperti di acceleratori su argomenti di rilevante interesse con l’individuazione di relativi  moderatori, e </a:t>
            </a:r>
            <a:r>
              <a:rPr lang="it-IT" sz="3200" i="1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svolgere una funzione di coordinamento tra esse*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Le reti tematiche di acceleratori nascono in questo contesto.</a:t>
            </a: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endParaRPr lang="it-IT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INFN-Acceleratori come una rete di reti</a:t>
            </a:r>
            <a:endParaRPr lang="it-IT" sz="32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6FE4D4C-0239-8915-2443-FB15FD371448}"/>
              </a:ext>
            </a:extLst>
          </p:cNvPr>
          <p:cNvSpPr txBox="1"/>
          <p:nvPr/>
        </p:nvSpPr>
        <p:spPr>
          <a:xfrm>
            <a:off x="3691122" y="183996"/>
            <a:ext cx="3921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Origine delle Reti</a:t>
            </a:r>
            <a:endParaRPr lang="it-IT" sz="3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604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61338A8-705C-14C3-04EE-0DBEF1651AC6}"/>
              </a:ext>
            </a:extLst>
          </p:cNvPr>
          <p:cNvSpPr txBox="1"/>
          <p:nvPr/>
        </p:nvSpPr>
        <p:spPr>
          <a:xfrm>
            <a:off x="227372" y="1059152"/>
            <a:ext cx="11158694" cy="5722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it-IT" sz="1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rete è in generale intesa come </a:t>
            </a:r>
            <a:r>
              <a:rPr lang="it-IT" sz="3200" u="sng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laboratorio allargato di competenze o funzioni affini, nei vari settori degli acceleratori dell’INFN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</a:p>
          <a:p>
            <a:pPr marL="457200" algn="just">
              <a:lnSpc>
                <a:spcPct val="115000"/>
              </a:lnSpc>
            </a:pP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Storicamente le reti di competenza nascono  nel TT (Ex. </a:t>
            </a:r>
            <a:r>
              <a:rPr lang="it-IT" sz="32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CHNet</a:t>
            </a:r>
            <a:r>
              <a:rPr lang="it-IT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per mettere in evidenza alcune tematiche strategiche, spesso interdisciplinari, favorendo la sinergia tra  gruppi di ricerca, laboratori, know-how detenuto anche dai singoli, etc.,  mettendo tutto in rete per formare una concentrazione di competenze distribuite su un certo numero di nodi opportunamente configurati.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24C1884-7BE0-8FE8-CA76-EAA3C457BB51}"/>
              </a:ext>
            </a:extLst>
          </p:cNvPr>
          <p:cNvSpPr txBox="1"/>
          <p:nvPr/>
        </p:nvSpPr>
        <p:spPr>
          <a:xfrm>
            <a:off x="2346848" y="275436"/>
            <a:ext cx="8890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 </a:t>
            </a:r>
            <a:r>
              <a:rPr lang="it-IT" sz="36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cos’è</a:t>
            </a:r>
            <a:r>
              <a:rPr lang="it-IT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una rete di INFN Acceleratori</a:t>
            </a:r>
            <a:endParaRPr lang="it-IT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9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74506044-084D-C96B-79E5-DE2C482737B0}"/>
              </a:ext>
            </a:extLst>
          </p:cNvPr>
          <p:cNvSpPr txBox="1"/>
          <p:nvPr/>
        </p:nvSpPr>
        <p:spPr>
          <a:xfrm>
            <a:off x="339132" y="1175992"/>
            <a:ext cx="11158694" cy="5193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(Auto)organizzare la comunità degli acceleratori dell’INFN in cluster nazionali che operino in modo coeso, facciano massa critica, si scambino informazioni in modo strutturato e in definitiva operino come un singolo grande laboratorio con maggiore significatività a livello internazionale rispetto a gruppi di singoli laboratori/sezioni.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Essere già organizzati e quindi facilitare la partecipazione a progetti di R&amp;D finanziati dalla UE o nazionali/regionali (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</a:rPr>
              <a:t>tramite INFN-A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Essere già organizzati e quindi facilitare la partecipazione allo sviluppo e la costruzione di infrastrutture di ricerca (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</a:rPr>
              <a:t>tramite INFN-A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just"/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Stabilire relazioni strutturate sia a livello di ricercatori/tecnologi/tecnici di INFN (e altri enti) sia con l’industria. </a:t>
            </a:r>
          </a:p>
          <a:p>
            <a:pPr marL="457200" algn="just">
              <a:lnSpc>
                <a:spcPct val="115000"/>
              </a:lnSpc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62EC632-0DCB-A79D-6902-92AF0FD82E2C}"/>
              </a:ext>
            </a:extLst>
          </p:cNvPr>
          <p:cNvSpPr txBox="1"/>
          <p:nvPr/>
        </p:nvSpPr>
        <p:spPr>
          <a:xfrm>
            <a:off x="2341768" y="246649"/>
            <a:ext cx="8041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it-IT" sz="3600" b="1" dirty="0">
                <a:solidFill>
                  <a:schemeClr val="accent1">
                    <a:lumMod val="50000"/>
                  </a:schemeClr>
                </a:solidFill>
              </a:rPr>
              <a:t>Scopo delle Reti nelle intenzioni iniziali</a:t>
            </a:r>
          </a:p>
        </p:txBody>
      </p:sp>
    </p:spTree>
    <p:extLst>
      <p:ext uri="{BB962C8B-B14F-4D97-AF65-F5344CB8AC3E}">
        <p14:creationId xmlns:p14="http://schemas.microsoft.com/office/powerpoint/2010/main" val="2105004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4">
            <a:extLst>
              <a:ext uri="{FF2B5EF4-FFF2-40B4-BE49-F238E27FC236}">
                <a16:creationId xmlns:a16="http://schemas.microsoft.com/office/drawing/2014/main" id="{1CEF6DDD-0A24-3EA2-6871-0FACDD6AD2FD}"/>
              </a:ext>
            </a:extLst>
          </p:cNvPr>
          <p:cNvSpPr txBox="1">
            <a:spLocks/>
          </p:cNvSpPr>
          <p:nvPr/>
        </p:nvSpPr>
        <p:spPr>
          <a:xfrm>
            <a:off x="1560589" y="208280"/>
            <a:ext cx="9793212" cy="626301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La rete Magneti Superconduttori e Tecnologie Associate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BA53D31-1D6E-8646-CC90-0E31F341D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324" y="1376241"/>
            <a:ext cx="11238710" cy="519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5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C2600-7A74-835C-096D-2F2430300FE4}"/>
              </a:ext>
            </a:extLst>
          </p:cNvPr>
          <p:cNvSpPr txBox="1">
            <a:spLocks/>
          </p:cNvSpPr>
          <p:nvPr/>
        </p:nvSpPr>
        <p:spPr>
          <a:xfrm>
            <a:off x="444458" y="1280160"/>
            <a:ext cx="11049000" cy="500553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Ottobre 2021 – Primo meeting della rete MS&amp;TA (Sezioni di Genova, Milano-Lasa- Salerno). Circa una ventina di afferenti (livello minimo: dottorandi)</a:t>
            </a:r>
          </a:p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Ottobre 2021 – Formazione del team di coordinamento composto da PF (coordinatore),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U.Gambardella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(Sa),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R.Musenich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Ge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) e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M.Statera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Mi.Lasa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Nov.2021 -  Maggio 2022-  Tre </a:t>
            </a:r>
            <a:r>
              <a:rPr lang="it-IT" sz="2400" u="sng" dirty="0">
                <a:solidFill>
                  <a:schemeClr val="accent1">
                    <a:lumMod val="75000"/>
                  </a:schemeClr>
                </a:solidFill>
              </a:rPr>
              <a:t>seminari di giovani</a:t>
            </a:r>
          </a:p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Giugno  2022 -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Formazione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- 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Nell’ambito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della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Formazione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INFN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S.Farinon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ha tenuto un corso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interstruttura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su ANSYS APDL generale, che è stato seguito da una ventina di persone di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Ge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, Mi, Sa, LNF,LNS e LNL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(un secondo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corso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ANSYS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più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specifico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sui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magneti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dovrebbe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partire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a breve) </a:t>
            </a:r>
          </a:p>
          <a:p>
            <a:pPr algn="just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Nov.2021 – Maggio 2022 –  Due 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meeting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generali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della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rete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, in uno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dei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quali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L.Rossi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ha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presentato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il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programma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IRIS  del PNRR.</a:t>
            </a:r>
          </a:p>
          <a:p>
            <a:pPr algn="just"/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Monitoraggio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di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iniziative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europee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nell’ambito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dei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magneti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superconduttori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FuSuMaTech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0C6CD4C2-E404-EEDE-D972-E8DB38FA9998}"/>
              </a:ext>
            </a:extLst>
          </p:cNvPr>
          <p:cNvSpPr txBox="1">
            <a:spLocks/>
          </p:cNvSpPr>
          <p:nvPr/>
        </p:nvSpPr>
        <p:spPr>
          <a:xfrm>
            <a:off x="2982989" y="365760"/>
            <a:ext cx="4677651" cy="626301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Attività della rete MS&amp;TA</a:t>
            </a:r>
          </a:p>
        </p:txBody>
      </p:sp>
    </p:spTree>
    <p:extLst>
      <p:ext uri="{BB962C8B-B14F-4D97-AF65-F5344CB8AC3E}">
        <p14:creationId xmlns:p14="http://schemas.microsoft.com/office/powerpoint/2010/main" val="236371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4">
            <a:extLst>
              <a:ext uri="{FF2B5EF4-FFF2-40B4-BE49-F238E27FC236}">
                <a16:creationId xmlns:a16="http://schemas.microsoft.com/office/drawing/2014/main" id="{AFFBEE8A-E30D-63DE-704B-28F9AF049FDC}"/>
              </a:ext>
            </a:extLst>
          </p:cNvPr>
          <p:cNvSpPr txBox="1">
            <a:spLocks/>
          </p:cNvSpPr>
          <p:nvPr/>
        </p:nvSpPr>
        <p:spPr>
          <a:xfrm>
            <a:off x="2149354" y="248920"/>
            <a:ext cx="7893291" cy="626301"/>
          </a:xfrm>
          <a:prstGeom prst="rect">
            <a:avLst/>
          </a:prstGeom>
        </p:spPr>
        <p:txBody>
          <a:bodyPr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Impatto di IRIS e di vari altri progetti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B4090E7-6F24-DAE3-3356-0A556E38CF7D}"/>
              </a:ext>
            </a:extLst>
          </p:cNvPr>
          <p:cNvSpPr txBox="1"/>
          <p:nvPr/>
        </p:nvSpPr>
        <p:spPr>
          <a:xfrm>
            <a:off x="640080" y="1483360"/>
            <a:ext cx="1144524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Il progetto  del PNRR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nnovative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esearch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nfrastructure on applied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uperconductivity, 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che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è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che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partito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nel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Novembre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2022 e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che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coinvolge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di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fatto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tutta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la rete MS&amp;TA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(e anche oltre), ha di fatto fortemente impegnato i vari gruppi fin dalla preparazione della proposta. </a:t>
            </a:r>
          </a:p>
          <a:p>
            <a:pPr algn="just"/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Contestualmente nel 2022/23  sono partite varie attività che vedono una partecipazione di una buona parte della rete: </a:t>
            </a:r>
          </a:p>
          <a:p>
            <a:pPr marL="514350" indent="-514350" algn="just">
              <a:buAutoNum type="arabicParenR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SIG (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Superconducting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Ion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Gantry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)  call di CSN5;</a:t>
            </a:r>
          </a:p>
          <a:p>
            <a:pPr marL="514350" indent="-514350" algn="just">
              <a:buFontTx/>
              <a:buAutoNum type="arabicParenR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IFAST WP8: Innovative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superconducting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dirty="0" err="1">
                <a:solidFill>
                  <a:schemeClr val="accent1">
                    <a:lumMod val="75000"/>
                  </a:schemeClr>
                </a:solidFill>
              </a:rPr>
              <a:t>magnets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 algn="just">
              <a:buFontTx/>
              <a:buAutoNum type="arabicParenR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</a:rPr>
              <a:t>HITRI Plus: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Heavy Ion Therapy Integration Plus</a:t>
            </a:r>
          </a:p>
          <a:p>
            <a:pPr marL="514350" indent="-514350" algn="just">
              <a:buFontTx/>
              <a:buAutoNum type="arabicParenR"/>
            </a:pP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MuCol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: WP7 e WP8</a:t>
            </a:r>
          </a:p>
          <a:p>
            <a:pPr marL="514350" indent="-514350" algn="just">
              <a:buFontTx/>
              <a:buAutoNum type="arabicParenR"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L’organizzazione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di </a:t>
            </a:r>
            <a:r>
              <a:rPr lang="en-US" sz="2400" b="1" u="sng" dirty="0">
                <a:solidFill>
                  <a:schemeClr val="accent1">
                    <a:lumMod val="75000"/>
                  </a:schemeClr>
                </a:solidFill>
              </a:rPr>
              <a:t>IRIS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complementata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dagli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altri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progetti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si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configura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come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una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rete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tematica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operativa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di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fatto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, rispetto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alla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quale la rete MS&amp;TA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si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viene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trovare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 ad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essere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una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sovrastruttura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scarsamente</a:t>
            </a: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u="sng" dirty="0" err="1">
                <a:solidFill>
                  <a:schemeClr val="accent1">
                    <a:lumMod val="75000"/>
                  </a:schemeClr>
                </a:solidFill>
              </a:rPr>
              <a:t>funzionale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.  </a:t>
            </a:r>
            <a:endParaRPr lang="it-IT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indent="-514350" algn="just">
              <a:buAutoNum type="arabicParenR"/>
            </a:pPr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725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0AFD8D9-E066-E0A6-C778-DFB76F7B1902}"/>
              </a:ext>
            </a:extLst>
          </p:cNvPr>
          <p:cNvSpPr txBox="1"/>
          <p:nvPr/>
        </p:nvSpPr>
        <p:spPr>
          <a:xfrm>
            <a:off x="638071" y="1245996"/>
            <a:ext cx="1062613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La coesione che avviene attualmente sui progetti è in parte determinata da rapporti individuali tra i ricercatori delle sezioni. La creazione di una rete specifica è un passo </a:t>
            </a:r>
            <a:r>
              <a:rPr lang="it-IT" sz="2800" dirty="0" err="1">
                <a:solidFill>
                  <a:schemeClr val="accent1">
                    <a:lumMod val="75000"/>
                  </a:schemeClr>
                </a:solidFill>
              </a:rPr>
              <a:t>forward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 verso una </a:t>
            </a:r>
            <a:r>
              <a:rPr lang="it-IT" sz="2800" u="sng" dirty="0">
                <a:solidFill>
                  <a:schemeClr val="accent1">
                    <a:lumMod val="75000"/>
                  </a:schemeClr>
                </a:solidFill>
              </a:rPr>
              <a:t>coesione strutturata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, presumibilmente più stabile.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Una rete si pone automaticamente come un interlocutore sia verso l’INFN (il management soprattutto) che verso l’esterno</a:t>
            </a:r>
          </a:p>
          <a:p>
            <a:pPr lvl="2" algn="just">
              <a:buFont typeface="Wingdings" panose="05000000000000000000" pitchFamily="2" charset="2"/>
              <a:buChar char="à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Maggiore visibilità, chiarezza dei rapporti e peso sulle decisioni dell’Ente</a:t>
            </a:r>
          </a:p>
          <a:p>
            <a:pPr lvl="2" algn="just">
              <a:buFont typeface="Wingdings" panose="05000000000000000000" pitchFamily="2" charset="2"/>
              <a:buChar char="à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Maggiore visibilità verso l’esterno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La rete crea uno </a:t>
            </a:r>
            <a:r>
              <a:rPr lang="it-IT" sz="2800" u="sng" dirty="0">
                <a:solidFill>
                  <a:schemeClr val="accent1">
                    <a:lumMod val="75000"/>
                  </a:schemeClr>
                </a:solidFill>
              </a:rPr>
              <a:t>spazio di riflessione comune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 sulle attività possibili, i progetti futuri e l’utilizzo delle attrezzature che va oltre le attività contingenti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1855FF5-0D0E-A9E2-8A6A-7318CCC33D69}"/>
              </a:ext>
            </a:extLst>
          </p:cNvPr>
          <p:cNvSpPr txBox="1"/>
          <p:nvPr/>
        </p:nvSpPr>
        <p:spPr>
          <a:xfrm>
            <a:off x="1432447" y="73929"/>
            <a:ext cx="101397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Una riflessione sulle opportunità delle reti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(indipendentemente dalla loro organizzazione)</a:t>
            </a:r>
          </a:p>
        </p:txBody>
      </p:sp>
    </p:spTree>
    <p:extLst>
      <p:ext uri="{BB962C8B-B14F-4D97-AF65-F5344CB8AC3E}">
        <p14:creationId xmlns:p14="http://schemas.microsoft.com/office/powerpoint/2010/main" val="2037448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5" id="{52579705-B389-4163-84C7-5C8E2E71F831}" vid="{C1EC2688-3DAC-463E-8F75-5A6A3B6C386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862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Tema di Office</vt:lpstr>
      <vt:lpstr>Feedback sulla rete Magneti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Admin</dc:creator>
  <cp:lastModifiedBy>pasquale fabbricatore</cp:lastModifiedBy>
  <cp:revision>345</cp:revision>
  <cp:lastPrinted>2020-03-27T11:54:45Z</cp:lastPrinted>
  <dcterms:created xsi:type="dcterms:W3CDTF">2020-03-20T17:26:03Z</dcterms:created>
  <dcterms:modified xsi:type="dcterms:W3CDTF">2023-04-14T06:55:53Z</dcterms:modified>
</cp:coreProperties>
</file>