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9" r:id="rId3"/>
    <p:sldId id="277" r:id="rId4"/>
    <p:sldId id="267" r:id="rId5"/>
    <p:sldId id="279" r:id="rId6"/>
    <p:sldId id="280" r:id="rId7"/>
    <p:sldId id="281" r:id="rId8"/>
    <p:sldId id="282" r:id="rId9"/>
    <p:sldId id="283" r:id="rId10"/>
    <p:sldId id="278" r:id="rId11"/>
  </p:sldIdLst>
  <p:sldSz cx="9144000" cy="6858000" type="screen4x3"/>
  <p:notesSz cx="6858000" cy="91440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C43942-353A-4D0E-818A-906799C59E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181D9E-F4C4-40FB-974C-4ADC0C777366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923925" y="685800"/>
            <a:ext cx="5013325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3213"/>
          </a:xfrm>
          <a:noFill/>
          <a:ln/>
        </p:spPr>
        <p:txBody>
          <a:bodyPr wrap="none" anchor="ctr"/>
          <a:lstStyle/>
          <a:p>
            <a:pPr defTabSz="449263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6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51162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361" tIns="44908" rIns="86361" bIns="44908" anchor="b"/>
          <a:lstStyle/>
          <a:p>
            <a:pPr algn="r" defTabSz="430213">
              <a:lnSpc>
                <a:spcPct val="95000"/>
              </a:lnSpc>
              <a:buClr>
                <a:srgbClr val="000000"/>
              </a:buClr>
              <a:buSzPct val="100000"/>
              <a:tabLst>
                <a:tab pos="0" algn="l"/>
                <a:tab pos="428625" algn="l"/>
                <a:tab pos="858838" algn="l"/>
                <a:tab pos="1290638" algn="l"/>
                <a:tab pos="1722438" algn="l"/>
                <a:tab pos="2152650" algn="l"/>
                <a:tab pos="2584450" algn="l"/>
                <a:tab pos="3014663" algn="l"/>
                <a:tab pos="3446463" algn="l"/>
                <a:tab pos="3878263" algn="l"/>
                <a:tab pos="4308475" algn="l"/>
                <a:tab pos="4740275" algn="l"/>
                <a:tab pos="5170488" algn="l"/>
                <a:tab pos="5602288" algn="l"/>
                <a:tab pos="6032500" algn="l"/>
                <a:tab pos="6464300" algn="l"/>
                <a:tab pos="6896100" algn="l"/>
                <a:tab pos="7326313" algn="l"/>
                <a:tab pos="7756525" algn="l"/>
                <a:tab pos="8188325" algn="l"/>
                <a:tab pos="8620125" algn="l"/>
              </a:tabLst>
            </a:pPr>
            <a:fld id="{FCE8C6D6-62BB-4E65-9889-2D637195F04E}" type="slidenum">
              <a:rPr lang="en-GB" sz="1100">
                <a:solidFill>
                  <a:srgbClr val="000000"/>
                </a:solidFill>
                <a:latin typeface="Times New Roman" pitchFamily="18" charset="0"/>
              </a:rPr>
              <a:pPr algn="r" defTabSz="430213">
                <a:lnSpc>
                  <a:spcPct val="95000"/>
                </a:lnSpc>
                <a:buClr>
                  <a:srgbClr val="000000"/>
                </a:buClr>
                <a:buSzPct val="100000"/>
                <a:tabLst>
                  <a:tab pos="0" algn="l"/>
                  <a:tab pos="428625" algn="l"/>
                  <a:tab pos="858838" algn="l"/>
                  <a:tab pos="1290638" algn="l"/>
                  <a:tab pos="1722438" algn="l"/>
                  <a:tab pos="2152650" algn="l"/>
                  <a:tab pos="2584450" algn="l"/>
                  <a:tab pos="3014663" algn="l"/>
                  <a:tab pos="3446463" algn="l"/>
                  <a:tab pos="3878263" algn="l"/>
                  <a:tab pos="4308475" algn="l"/>
                  <a:tab pos="4740275" algn="l"/>
                  <a:tab pos="5170488" algn="l"/>
                  <a:tab pos="5602288" algn="l"/>
                  <a:tab pos="6032500" algn="l"/>
                  <a:tab pos="6464300" algn="l"/>
                  <a:tab pos="6896100" algn="l"/>
                  <a:tab pos="7326313" algn="l"/>
                  <a:tab pos="7756525" algn="l"/>
                  <a:tab pos="8188325" algn="l"/>
                  <a:tab pos="8620125" algn="l"/>
                </a:tabLst>
              </a:pPr>
              <a:t>2</a:t>
            </a:fld>
            <a:endParaRPr lang="en-GB" sz="11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C894A-135E-415F-B450-A41B75A7D6A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BAFE4-1247-4CF6-89DF-DBCD7AF8B4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17BE9-B629-46CC-B1C1-933AD18AD9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176C9-5646-4E94-96C3-AFE29AD284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9274-5864-464A-8B5F-B25FD7C557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18751-FB27-43EB-99B9-8307BF18BF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8130D-05FC-43B7-8C17-23946606840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6A879-15A1-42EC-9370-5D1E85DC4D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22322-AFF7-4CF1-B625-9CFD6A0B93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09ECC-B139-4286-A100-355E8B9C66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5CB83-4C4A-4A64-9F87-5FA8248234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D896-354A-429C-B97C-EFBDB8EAF69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50EDD8-36E7-4B57-B7AD-F77F5FBCB9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C9E55E-5A84-4262-8FB1-F7F194A9701E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/>
          </p:nvPr>
        </p:nvSpPr>
        <p:spPr>
          <a:xfrm>
            <a:off x="482600" y="2774950"/>
            <a:ext cx="8186738" cy="3773488"/>
          </a:xfrm>
        </p:spPr>
        <p:txBody>
          <a:bodyPr lIns="81639" tIns="42452" rIns="81639" bIns="42452" anchor="t"/>
          <a:lstStyle/>
          <a:p>
            <a:pPr defTabSz="449263" eaLnBrk="1" hangingPunct="1">
              <a:lnSpc>
                <a:spcPct val="80000"/>
              </a:lnSpc>
              <a:spcBef>
                <a:spcPts val="600"/>
              </a:spcBef>
              <a:buClr>
                <a:srgbClr val="FF9933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2400" dirty="0" smtClean="0">
                <a:solidFill>
                  <a:srgbClr val="FF9933"/>
                </a:solidFill>
                <a:cs typeface="Arial" charset="0"/>
              </a:rPr>
              <a:t>Stefano Zucca, Lodovico Ratti</a:t>
            </a:r>
            <a:endParaRPr lang="en-US" sz="2400" dirty="0" smtClean="0">
              <a:solidFill>
                <a:srgbClr val="FF9933"/>
              </a:solidFill>
              <a:cs typeface="Arial" charset="0"/>
            </a:endParaRPr>
          </a:p>
          <a:p>
            <a:pPr defTabSz="449263" eaLnBrk="1" hangingPunct="1">
              <a:lnSpc>
                <a:spcPct val="80000"/>
              </a:lnSpc>
              <a:spcBef>
                <a:spcPts val="2250"/>
              </a:spcBef>
              <a:buClr>
                <a:srgbClr val="000099"/>
              </a:buClr>
              <a:buFont typeface="Comic Sans MS" pitchFamily="6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sz="2400" dirty="0" smtClean="0">
              <a:solidFill>
                <a:srgbClr val="FF9933"/>
              </a:solidFill>
              <a:cs typeface="Arial" charset="0"/>
            </a:endParaRPr>
          </a:p>
        </p:txBody>
      </p:sp>
      <p:grpSp>
        <p:nvGrpSpPr>
          <p:cNvPr id="4100" name="Group 3"/>
          <p:cNvGrpSpPr>
            <a:grpSpLocks/>
          </p:cNvGrpSpPr>
          <p:nvPr/>
        </p:nvGrpSpPr>
        <p:grpSpPr bwMode="auto">
          <a:xfrm>
            <a:off x="5529263" y="3294063"/>
            <a:ext cx="1706562" cy="1266825"/>
            <a:chOff x="4239" y="2287"/>
            <a:chExt cx="1185" cy="880"/>
          </a:xfrm>
        </p:grpSpPr>
        <p:sp>
          <p:nvSpPr>
            <p:cNvPr id="4110" name="Oval 4"/>
            <p:cNvSpPr>
              <a:spLocks noChangeArrowheads="1"/>
            </p:cNvSpPr>
            <p:nvPr/>
          </p:nvSpPr>
          <p:spPr bwMode="auto">
            <a:xfrm>
              <a:off x="4239" y="2287"/>
              <a:ext cx="1186" cy="110"/>
            </a:xfrm>
            <a:prstGeom prst="ellipse">
              <a:avLst/>
            </a:prstGeom>
            <a:gradFill rotWithShape="0">
              <a:gsLst>
                <a:gs pos="0">
                  <a:srgbClr val="80808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1" name="Oval 5"/>
            <p:cNvSpPr>
              <a:spLocks noChangeArrowheads="1"/>
            </p:cNvSpPr>
            <p:nvPr/>
          </p:nvSpPr>
          <p:spPr bwMode="auto">
            <a:xfrm>
              <a:off x="4239" y="3058"/>
              <a:ext cx="1186" cy="110"/>
            </a:xfrm>
            <a:prstGeom prst="ellipse">
              <a:avLst/>
            </a:prstGeom>
            <a:gradFill rotWithShape="0">
              <a:gsLst>
                <a:gs pos="0">
                  <a:srgbClr val="80808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2" name="Rectangle 6"/>
            <p:cNvSpPr>
              <a:spLocks noChangeArrowheads="1"/>
            </p:cNvSpPr>
            <p:nvPr/>
          </p:nvSpPr>
          <p:spPr bwMode="auto">
            <a:xfrm>
              <a:off x="4354" y="2338"/>
              <a:ext cx="957" cy="7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pic>
          <p:nvPicPr>
            <p:cNvPr id="4113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19" y="2442"/>
              <a:ext cx="828" cy="6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sp>
        <p:nvSpPr>
          <p:cNvPr id="4101" name="Rectangle 14"/>
          <p:cNvSpPr>
            <a:spLocks noChangeArrowheads="1"/>
          </p:cNvSpPr>
          <p:nvPr/>
        </p:nvSpPr>
        <p:spPr bwMode="auto">
          <a:xfrm>
            <a:off x="5697538" y="4592638"/>
            <a:ext cx="13716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/>
          <a:lstStyle/>
          <a:p>
            <a:pPr defTabSz="407988" hangingPunct="0">
              <a:spcBef>
                <a:spcPts val="275"/>
              </a:spcBef>
              <a:buClr>
                <a:srgbClr val="000099"/>
              </a:buClr>
              <a:buSzPct val="100000"/>
              <a:buFont typeface="Verdana" pitchFamily="34" charset="0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3163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5900" algn="l"/>
                <a:tab pos="5703888" algn="l"/>
                <a:tab pos="6111875" algn="l"/>
                <a:tab pos="6518275" algn="l"/>
                <a:tab pos="6926263" algn="l"/>
                <a:tab pos="7334250" algn="l"/>
                <a:tab pos="7742238" algn="l"/>
                <a:tab pos="8148638" algn="l"/>
              </a:tabLst>
            </a:pPr>
            <a:r>
              <a:rPr lang="it-IT" sz="1100">
                <a:solidFill>
                  <a:srgbClr val="000099"/>
                </a:solidFill>
                <a:latin typeface="Verdana" pitchFamily="34" charset="0"/>
              </a:rPr>
              <a:t>INFN </a:t>
            </a:r>
          </a:p>
          <a:p>
            <a:pPr defTabSz="407988" hangingPunct="0">
              <a:lnSpc>
                <a:spcPct val="90000"/>
              </a:lnSpc>
              <a:spcBef>
                <a:spcPts val="225"/>
              </a:spcBef>
              <a:buClr>
                <a:srgbClr val="000099"/>
              </a:buClr>
              <a:buSzPct val="100000"/>
              <a:buFont typeface="Verdana" pitchFamily="34" charset="0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3163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5900" algn="l"/>
                <a:tab pos="5703888" algn="l"/>
                <a:tab pos="6111875" algn="l"/>
                <a:tab pos="6518275" algn="l"/>
                <a:tab pos="6926263" algn="l"/>
                <a:tab pos="7334250" algn="l"/>
                <a:tab pos="7742238" algn="l"/>
                <a:tab pos="8148638" algn="l"/>
              </a:tabLst>
            </a:pPr>
            <a:r>
              <a:rPr lang="it-IT" sz="900" i="1">
                <a:solidFill>
                  <a:srgbClr val="000099"/>
                </a:solidFill>
                <a:latin typeface="Verdana" pitchFamily="34" charset="0"/>
              </a:rPr>
              <a:t>Sezione di Pavia</a:t>
            </a:r>
          </a:p>
        </p:txBody>
      </p:sp>
      <p:sp>
        <p:nvSpPr>
          <p:cNvPr id="4102" name="Rectangle 15"/>
          <p:cNvSpPr>
            <a:spLocks noChangeArrowheads="1"/>
          </p:cNvSpPr>
          <p:nvPr/>
        </p:nvSpPr>
        <p:spPr bwMode="auto">
          <a:xfrm>
            <a:off x="1546225" y="4589463"/>
            <a:ext cx="266541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/>
          <a:lstStyle/>
          <a:p>
            <a:pPr defTabSz="407988" hangingPunct="0">
              <a:spcBef>
                <a:spcPts val="275"/>
              </a:spcBef>
              <a:buClr>
                <a:srgbClr val="000099"/>
              </a:buClr>
              <a:buSzPct val="100000"/>
              <a:buFont typeface="Verdana" pitchFamily="34" charset="0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3163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5900" algn="l"/>
                <a:tab pos="5703888" algn="l"/>
                <a:tab pos="6111875" algn="l"/>
                <a:tab pos="6518275" algn="l"/>
                <a:tab pos="6926263" algn="l"/>
                <a:tab pos="7334250" algn="l"/>
                <a:tab pos="7742238" algn="l"/>
                <a:tab pos="8148638" algn="l"/>
              </a:tabLst>
            </a:pPr>
            <a:r>
              <a:rPr lang="it-IT" sz="1100">
                <a:solidFill>
                  <a:srgbClr val="000099"/>
                </a:solidFill>
                <a:latin typeface="Verdana" pitchFamily="34" charset="0"/>
              </a:rPr>
              <a:t>Università di Pavia</a:t>
            </a:r>
          </a:p>
          <a:p>
            <a:pPr defTabSz="407988" hangingPunct="0">
              <a:buClr>
                <a:srgbClr val="000099"/>
              </a:buClr>
              <a:buSzPct val="100000"/>
              <a:buFont typeface="Verdana" pitchFamily="34" charset="0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3163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5900" algn="l"/>
                <a:tab pos="5703888" algn="l"/>
                <a:tab pos="6111875" algn="l"/>
                <a:tab pos="6518275" algn="l"/>
                <a:tab pos="6926263" algn="l"/>
                <a:tab pos="7334250" algn="l"/>
                <a:tab pos="7742238" algn="l"/>
                <a:tab pos="8148638" algn="l"/>
              </a:tabLst>
            </a:pPr>
            <a:r>
              <a:rPr lang="it-IT" sz="900" i="1">
                <a:solidFill>
                  <a:srgbClr val="000099"/>
                </a:solidFill>
                <a:latin typeface="Verdana" pitchFamily="34" charset="0"/>
              </a:rPr>
              <a:t> Dipartimento di Elettronica</a:t>
            </a:r>
          </a:p>
        </p:txBody>
      </p:sp>
      <p:grpSp>
        <p:nvGrpSpPr>
          <p:cNvPr id="4103" name="Group 16"/>
          <p:cNvGrpSpPr>
            <a:grpSpLocks/>
          </p:cNvGrpSpPr>
          <p:nvPr/>
        </p:nvGrpSpPr>
        <p:grpSpPr bwMode="auto">
          <a:xfrm>
            <a:off x="2025650" y="3294063"/>
            <a:ext cx="1706563" cy="1266825"/>
            <a:chOff x="822" y="2287"/>
            <a:chExt cx="1185" cy="880"/>
          </a:xfrm>
        </p:grpSpPr>
        <p:sp>
          <p:nvSpPr>
            <p:cNvPr id="4106" name="Oval 17"/>
            <p:cNvSpPr>
              <a:spLocks noChangeArrowheads="1"/>
            </p:cNvSpPr>
            <p:nvPr/>
          </p:nvSpPr>
          <p:spPr bwMode="auto">
            <a:xfrm>
              <a:off x="822" y="2287"/>
              <a:ext cx="1186" cy="110"/>
            </a:xfrm>
            <a:prstGeom prst="ellipse">
              <a:avLst/>
            </a:prstGeom>
            <a:gradFill rotWithShape="0">
              <a:gsLst>
                <a:gs pos="0">
                  <a:srgbClr val="80808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7" name="Oval 18"/>
            <p:cNvSpPr>
              <a:spLocks noChangeArrowheads="1"/>
            </p:cNvSpPr>
            <p:nvPr/>
          </p:nvSpPr>
          <p:spPr bwMode="auto">
            <a:xfrm>
              <a:off x="822" y="3058"/>
              <a:ext cx="1186" cy="110"/>
            </a:xfrm>
            <a:prstGeom prst="ellipse">
              <a:avLst/>
            </a:prstGeom>
            <a:gradFill rotWithShape="0">
              <a:gsLst>
                <a:gs pos="0">
                  <a:srgbClr val="80808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8" name="Rectangle 19"/>
            <p:cNvSpPr>
              <a:spLocks noChangeArrowheads="1"/>
            </p:cNvSpPr>
            <p:nvPr/>
          </p:nvSpPr>
          <p:spPr bwMode="auto">
            <a:xfrm>
              <a:off x="937" y="2337"/>
              <a:ext cx="957" cy="7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pic>
          <p:nvPicPr>
            <p:cNvPr id="4109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92" y="2429"/>
              <a:ext cx="646" cy="6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sp>
        <p:nvSpPr>
          <p:cNvPr id="4104" name="Text Box 21"/>
          <p:cNvSpPr txBox="1">
            <a:spLocks noChangeArrowheads="1"/>
          </p:cNvSpPr>
          <p:nvPr/>
        </p:nvSpPr>
        <p:spPr bwMode="auto">
          <a:xfrm>
            <a:off x="1719263" y="5262563"/>
            <a:ext cx="5729287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414338" lvl="1" defTabSz="407988" hangingPunct="0">
              <a:lnSpc>
                <a:spcPct val="98000"/>
              </a:lnSpc>
              <a:spcBef>
                <a:spcPts val="1813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14338" algn="l"/>
                <a:tab pos="820738" algn="l"/>
                <a:tab pos="1228725" algn="l"/>
                <a:tab pos="1635125" algn="l"/>
                <a:tab pos="2043113" algn="l"/>
                <a:tab pos="2451100" algn="l"/>
                <a:tab pos="2859088" algn="l"/>
                <a:tab pos="3265488" algn="l"/>
                <a:tab pos="3673475" algn="l"/>
                <a:tab pos="4081463" algn="l"/>
                <a:tab pos="4487863" algn="l"/>
                <a:tab pos="4895850" algn="l"/>
                <a:tab pos="5303838" algn="l"/>
                <a:tab pos="5711825" algn="l"/>
                <a:tab pos="6118225" algn="l"/>
                <a:tab pos="6526213" algn="l"/>
                <a:tab pos="6934200" algn="l"/>
                <a:tab pos="7340600" algn="l"/>
                <a:tab pos="7748588" algn="l"/>
                <a:tab pos="8156575" algn="l"/>
                <a:tab pos="8564563" algn="l"/>
              </a:tabLst>
            </a:pPr>
            <a:r>
              <a:rPr lang="en-US" sz="1500" dirty="0" smtClean="0">
                <a:solidFill>
                  <a:srgbClr val="000099"/>
                </a:solidFill>
                <a:latin typeface="Comic Sans MS" pitchFamily="66" charset="0"/>
              </a:rPr>
              <a:t>11th March </a:t>
            </a:r>
            <a:r>
              <a:rPr lang="en-US" sz="1500" dirty="0">
                <a:solidFill>
                  <a:srgbClr val="000099"/>
                </a:solidFill>
                <a:latin typeface="Comic Sans MS" pitchFamily="66" charset="0"/>
              </a:rPr>
              <a:t>2010 – Pavia</a:t>
            </a:r>
            <a:endParaRPr lang="it-IT" sz="1500" dirty="0">
              <a:solidFill>
                <a:srgbClr val="00CCFF"/>
              </a:solidFill>
              <a:latin typeface="Comic Sans MS" pitchFamily="66" charset="0"/>
            </a:endParaRPr>
          </a:p>
        </p:txBody>
      </p:sp>
      <p:sp>
        <p:nvSpPr>
          <p:cNvPr id="4105" name="Text Box 22"/>
          <p:cNvSpPr txBox="1">
            <a:spLocks noChangeArrowheads="1"/>
          </p:cNvSpPr>
          <p:nvPr/>
        </p:nvSpPr>
        <p:spPr bwMode="auto">
          <a:xfrm>
            <a:off x="1092200" y="1131888"/>
            <a:ext cx="7021513" cy="93014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828675" eaLnBrk="0" hangingPunct="0">
              <a:spcBef>
                <a:spcPct val="50000"/>
              </a:spcBef>
            </a:pPr>
            <a:r>
              <a:rPr lang="en-US" sz="2200" b="1" dirty="0">
                <a:solidFill>
                  <a:srgbClr val="003399"/>
                </a:solidFill>
                <a:latin typeface="Verdana" pitchFamily="34" charset="0"/>
              </a:rPr>
              <a:t>INMAPS 0.18 um CMOS </a:t>
            </a:r>
            <a:r>
              <a:rPr lang="en-US" sz="2200" b="1" dirty="0" smtClean="0">
                <a:solidFill>
                  <a:srgbClr val="003399"/>
                </a:solidFill>
                <a:latin typeface="Verdana" pitchFamily="34" charset="0"/>
              </a:rPr>
              <a:t>technology:</a:t>
            </a:r>
          </a:p>
          <a:p>
            <a:pPr defTabSz="828675" eaLnBrk="0" hangingPunct="0">
              <a:spcBef>
                <a:spcPct val="50000"/>
              </a:spcBef>
            </a:pPr>
            <a:r>
              <a:rPr lang="en-US" sz="2200" b="1" dirty="0">
                <a:solidFill>
                  <a:srgbClr val="003399"/>
                </a:solidFill>
                <a:latin typeface="Verdana" pitchFamily="34" charset="0"/>
              </a:rPr>
              <a:t>f</a:t>
            </a:r>
            <a:r>
              <a:rPr lang="en-US" sz="2200" b="1" dirty="0" smtClean="0">
                <a:solidFill>
                  <a:srgbClr val="003399"/>
                </a:solidFill>
                <a:latin typeface="Verdana" pitchFamily="34" charset="0"/>
              </a:rPr>
              <a:t>ront-end design status report</a:t>
            </a:r>
            <a:endParaRPr lang="it-IT" sz="22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1"/>
          <p:cNvSpPr txBox="1">
            <a:spLocks noChangeArrowheads="1"/>
          </p:cNvSpPr>
          <p:nvPr/>
        </p:nvSpPr>
        <p:spPr bwMode="auto">
          <a:xfrm>
            <a:off x="717550" y="234950"/>
            <a:ext cx="7708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50C91"/>
                </a:solidFill>
                <a:latin typeface="Verdana" pitchFamily="34" charset="0"/>
              </a:rPr>
              <a:t>TEMPERATURE VARIATION</a:t>
            </a:r>
            <a:endParaRPr lang="en-US" sz="2400" b="1" dirty="0">
              <a:solidFill>
                <a:srgbClr val="050C91"/>
              </a:solidFill>
              <a:latin typeface="Verdana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27100" y="785813"/>
            <a:ext cx="7845425" cy="93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This good result has been obtained by exploiting the change in the temperature coefficient in both p and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nMOS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Id-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Vgs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characteristics.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49288" y="857250"/>
            <a:ext cx="200025" cy="211138"/>
            <a:chOff x="231" y="936"/>
            <a:chExt cx="137" cy="133"/>
          </a:xfrm>
        </p:grpSpPr>
        <p:sp>
          <p:nvSpPr>
            <p:cNvPr id="514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14348" y="1785926"/>
          <a:ext cx="4285686" cy="3849696"/>
        </p:xfrm>
        <a:graphic>
          <a:graphicData uri="http://schemas.openxmlformats.org/presentationml/2006/ole">
            <p:oleObj spid="_x0000_s39939" name="KGPlot" r:id="rId4" imgW="5867280" imgH="5270400" progId="KGraph_Plot">
              <p:embed/>
            </p:oleObj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920722" y="5643578"/>
            <a:ext cx="7845425" cy="1209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MP1 operates in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Vgs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&lt;0.65 V, while MN1 and MN2 in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Vgs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&gt;0.65 V. The reduction of MP1 </a:t>
            </a:r>
            <a:r>
              <a:rPr lang="en-US" dirty="0" smtClean="0">
                <a:solidFill>
                  <a:srgbClr val="000066"/>
                </a:solidFill>
                <a:latin typeface="Arial"/>
                <a:cs typeface="Arial"/>
              </a:rPr>
              <a:t>│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Vth</a:t>
            </a:r>
            <a:r>
              <a:rPr lang="en-US" dirty="0" smtClean="0">
                <a:solidFill>
                  <a:srgbClr val="000066"/>
                </a:solidFill>
                <a:latin typeface="Arial"/>
                <a:cs typeface="Arial"/>
              </a:rPr>
              <a:t>│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is compensated by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Va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increasing (in case of increasing temperature, and vice versa), keeping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Imir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almost constant.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11" name="Group 17"/>
          <p:cNvGrpSpPr>
            <a:grpSpLocks/>
          </p:cNvGrpSpPr>
          <p:nvPr/>
        </p:nvGrpSpPr>
        <p:grpSpPr bwMode="auto">
          <a:xfrm>
            <a:off x="642910" y="5715015"/>
            <a:ext cx="200025" cy="211138"/>
            <a:chOff x="231" y="936"/>
            <a:chExt cx="137" cy="133"/>
          </a:xfrm>
        </p:grpSpPr>
        <p:sp>
          <p:nvSpPr>
            <p:cNvPr id="1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1928802"/>
            <a:ext cx="25241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asellaDiTesto 1"/>
          <p:cNvSpPr txBox="1">
            <a:spLocks noChangeArrowheads="1"/>
          </p:cNvSpPr>
          <p:nvPr/>
        </p:nvSpPr>
        <p:spPr bwMode="auto">
          <a:xfrm>
            <a:off x="1208088" y="115888"/>
            <a:ext cx="6859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50C91"/>
                </a:solidFill>
                <a:latin typeface="Verdana" pitchFamily="34" charset="0"/>
              </a:rPr>
              <a:t>CHANNEL READOUT CHAIN</a:t>
            </a:r>
          </a:p>
        </p:txBody>
      </p:sp>
      <p:pic>
        <p:nvPicPr>
          <p:cNvPr id="1028" name="Picture 6" descr="\\Argo\d\alessia_argo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9038" y="6143625"/>
            <a:ext cx="152558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ttangolo 23"/>
          <p:cNvSpPr>
            <a:spLocks noChangeArrowheads="1"/>
          </p:cNvSpPr>
          <p:nvPr/>
        </p:nvSpPr>
        <p:spPr bwMode="auto">
          <a:xfrm>
            <a:off x="5715000" y="785813"/>
            <a:ext cx="2414588" cy="4143375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777875" y="4500570"/>
            <a:ext cx="784542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A preliminary design and layout of each block in the figure above 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has </a:t>
            </a: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been carried out.</a:t>
            </a:r>
          </a:p>
        </p:txBody>
      </p:sp>
      <p:grpSp>
        <p:nvGrpSpPr>
          <p:cNvPr id="1031" name="Group 17"/>
          <p:cNvGrpSpPr>
            <a:grpSpLocks/>
          </p:cNvGrpSpPr>
          <p:nvPr/>
        </p:nvGrpSpPr>
        <p:grpSpPr bwMode="auto">
          <a:xfrm>
            <a:off x="500063" y="4572007"/>
            <a:ext cx="200025" cy="211138"/>
            <a:chOff x="231" y="936"/>
            <a:chExt cx="137" cy="133"/>
          </a:xfrm>
        </p:grpSpPr>
        <p:sp>
          <p:nvSpPr>
            <p:cNvPr id="1036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7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777875" y="5143512"/>
            <a:ext cx="784542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All the simulations have been performed keeping 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C</a:t>
            </a:r>
            <a:r>
              <a:rPr lang="en-US" baseline="-25000" dirty="0" smtClean="0">
                <a:solidFill>
                  <a:srgbClr val="000066"/>
                </a:solidFill>
                <a:latin typeface="Verdana" pitchFamily="34" charset="0"/>
              </a:rPr>
              <a:t>D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=40 </a:t>
            </a:r>
            <a:r>
              <a:rPr lang="en-US" dirty="0" err="1">
                <a:solidFill>
                  <a:srgbClr val="000066"/>
                </a:solidFill>
                <a:latin typeface="Verdana" pitchFamily="34" charset="0"/>
              </a:rPr>
              <a:t>fF.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1033" name="Group 17"/>
          <p:cNvGrpSpPr>
            <a:grpSpLocks/>
          </p:cNvGrpSpPr>
          <p:nvPr/>
        </p:nvGrpSpPr>
        <p:grpSpPr bwMode="auto">
          <a:xfrm>
            <a:off x="500063" y="5214949"/>
            <a:ext cx="200025" cy="211138"/>
            <a:chOff x="231" y="936"/>
            <a:chExt cx="137" cy="133"/>
          </a:xfrm>
        </p:grpSpPr>
        <p:sp>
          <p:nvSpPr>
            <p:cNvPr id="1034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5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785794"/>
            <a:ext cx="6040889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777846" y="5572140"/>
            <a:ext cx="7845425" cy="93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Use of a mirror feedback configuration for C2 discharge instead of the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transconductor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in order to reduce the overall noise and threshold dispersion.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16" name="Group 17"/>
          <p:cNvGrpSpPr>
            <a:grpSpLocks/>
          </p:cNvGrpSpPr>
          <p:nvPr/>
        </p:nvGrpSpPr>
        <p:grpSpPr bwMode="auto">
          <a:xfrm>
            <a:off x="500034" y="5643577"/>
            <a:ext cx="200025" cy="211138"/>
            <a:chOff x="231" y="936"/>
            <a:chExt cx="137" cy="133"/>
          </a:xfrm>
        </p:grpSpPr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9" name="CasellaDiTesto 18"/>
          <p:cNvSpPr txBox="1"/>
          <p:nvPr/>
        </p:nvSpPr>
        <p:spPr>
          <a:xfrm>
            <a:off x="6786578" y="2857496"/>
            <a:ext cx="1857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Vbl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=750 mV</a:t>
            </a:r>
          </a:p>
          <a:p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Imir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=20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nA</a:t>
            </a:r>
            <a:endParaRPr lang="en-US" dirty="0" smtClean="0">
              <a:solidFill>
                <a:srgbClr val="000066"/>
              </a:solidFill>
              <a:latin typeface="Verdana" pitchFamily="34" charset="0"/>
            </a:endParaRPr>
          </a:p>
          <a:p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Cfb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=5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fF</a:t>
            </a:r>
            <a:endParaRPr lang="en-US" dirty="0" smtClean="0">
              <a:solidFill>
                <a:srgbClr val="000066"/>
              </a:solidFill>
              <a:latin typeface="Verdana" pitchFamily="34" charset="0"/>
            </a:endParaRPr>
          </a:p>
          <a:p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C1=160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fF</a:t>
            </a:r>
            <a:endParaRPr lang="en-US" dirty="0" smtClean="0">
              <a:solidFill>
                <a:srgbClr val="000066"/>
              </a:solidFill>
              <a:latin typeface="Verdana" pitchFamily="34" charset="0"/>
            </a:endParaRPr>
          </a:p>
          <a:p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C2=25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fF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asellaDiTesto 2"/>
          <p:cNvSpPr txBox="1">
            <a:spLocks noChangeArrowheads="1"/>
          </p:cNvSpPr>
          <p:nvPr/>
        </p:nvSpPr>
        <p:spPr bwMode="auto">
          <a:xfrm>
            <a:off x="1208088" y="285750"/>
            <a:ext cx="6859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50C91"/>
                </a:solidFill>
                <a:latin typeface="Verdana" pitchFamily="34" charset="0"/>
              </a:rPr>
              <a:t>PERFORMANCE</a:t>
            </a:r>
          </a:p>
        </p:txBody>
      </p:sp>
      <p:cxnSp>
        <p:nvCxnSpPr>
          <p:cNvPr id="13315" name="Connettore 1 18"/>
          <p:cNvCxnSpPr>
            <a:cxnSpLocks noChangeShapeType="1"/>
          </p:cNvCxnSpPr>
          <p:nvPr/>
        </p:nvCxnSpPr>
        <p:spPr bwMode="auto">
          <a:xfrm rot="5400000">
            <a:off x="-178594" y="3607579"/>
            <a:ext cx="4643438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13316" name="Connettore 1 20"/>
          <p:cNvCxnSpPr>
            <a:cxnSpLocks noChangeShapeType="1"/>
          </p:cNvCxnSpPr>
          <p:nvPr/>
        </p:nvCxnSpPr>
        <p:spPr bwMode="auto">
          <a:xfrm>
            <a:off x="1928813" y="2571735"/>
            <a:ext cx="428625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13317" name="Connettore 1 21"/>
          <p:cNvCxnSpPr>
            <a:cxnSpLocks noChangeShapeType="1"/>
          </p:cNvCxnSpPr>
          <p:nvPr/>
        </p:nvCxnSpPr>
        <p:spPr bwMode="auto">
          <a:xfrm>
            <a:off x="1928813" y="5929298"/>
            <a:ext cx="428625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13318" name="CasellaDiTesto 22"/>
          <p:cNvSpPr txBox="1">
            <a:spLocks noChangeArrowheads="1"/>
          </p:cNvSpPr>
          <p:nvPr/>
        </p:nvSpPr>
        <p:spPr bwMode="auto">
          <a:xfrm>
            <a:off x="928688" y="4000485"/>
            <a:ext cx="85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bg1"/>
                </a:solidFill>
              </a:rPr>
              <a:t>15um</a:t>
            </a:r>
          </a:p>
        </p:txBody>
      </p: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777875" y="1634293"/>
            <a:ext cx="3937001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P=18 </a:t>
            </a:r>
            <a:r>
              <a:rPr lang="en-US" dirty="0" err="1">
                <a:solidFill>
                  <a:srgbClr val="000066"/>
                </a:solidFill>
                <a:latin typeface="Verdana" pitchFamily="34" charset="0"/>
              </a:rPr>
              <a:t>uW</a:t>
            </a: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 per pixel</a:t>
            </a:r>
          </a:p>
        </p:txBody>
      </p:sp>
      <p:grpSp>
        <p:nvGrpSpPr>
          <p:cNvPr id="13320" name="Group 17"/>
          <p:cNvGrpSpPr>
            <a:grpSpLocks/>
          </p:cNvGrpSpPr>
          <p:nvPr/>
        </p:nvGrpSpPr>
        <p:grpSpPr bwMode="auto">
          <a:xfrm>
            <a:off x="500063" y="1705730"/>
            <a:ext cx="200025" cy="211138"/>
            <a:chOff x="231" y="936"/>
            <a:chExt cx="137" cy="133"/>
          </a:xfrm>
        </p:grpSpPr>
        <p:sp>
          <p:nvSpPr>
            <p:cNvPr id="13334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35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3321" name="Text Box 5"/>
          <p:cNvSpPr txBox="1">
            <a:spLocks noChangeArrowheads="1"/>
          </p:cNvSpPr>
          <p:nvPr/>
        </p:nvSpPr>
        <p:spPr bwMode="auto">
          <a:xfrm>
            <a:off x="777875" y="2134355"/>
            <a:ext cx="3937001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err="1">
                <a:solidFill>
                  <a:srgbClr val="000066"/>
                </a:solidFill>
                <a:latin typeface="Verdana" pitchFamily="34" charset="0"/>
              </a:rPr>
              <a:t>T</a:t>
            </a:r>
            <a:r>
              <a:rPr lang="en-US" baseline="-25000" dirty="0" err="1">
                <a:solidFill>
                  <a:srgbClr val="000066"/>
                </a:solidFill>
                <a:latin typeface="Verdana" pitchFamily="34" charset="0"/>
              </a:rPr>
              <a:t>p</a:t>
            </a: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=235 ns</a:t>
            </a:r>
          </a:p>
        </p:txBody>
      </p:sp>
      <p:grpSp>
        <p:nvGrpSpPr>
          <p:cNvPr id="13322" name="Group 17"/>
          <p:cNvGrpSpPr>
            <a:grpSpLocks/>
          </p:cNvGrpSpPr>
          <p:nvPr/>
        </p:nvGrpSpPr>
        <p:grpSpPr bwMode="auto">
          <a:xfrm>
            <a:off x="500063" y="2205793"/>
            <a:ext cx="200025" cy="211137"/>
            <a:chOff x="231" y="936"/>
            <a:chExt cx="137" cy="133"/>
          </a:xfrm>
        </p:grpSpPr>
        <p:sp>
          <p:nvSpPr>
            <p:cNvPr id="1333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3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3323" name="Text Box 5"/>
          <p:cNvSpPr txBox="1">
            <a:spLocks noChangeArrowheads="1"/>
          </p:cNvSpPr>
          <p:nvPr/>
        </p:nvSpPr>
        <p:spPr bwMode="auto">
          <a:xfrm>
            <a:off x="777875" y="2683630"/>
            <a:ext cx="3937001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ENC=29 </a:t>
            </a: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electrons (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C</a:t>
            </a:r>
            <a:r>
              <a:rPr lang="en-US" baseline="-25000" dirty="0" smtClean="0">
                <a:solidFill>
                  <a:srgbClr val="000066"/>
                </a:solidFill>
                <a:latin typeface="Verdana" pitchFamily="34" charset="0"/>
              </a:rPr>
              <a:t>D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=40 </a:t>
            </a:r>
            <a:r>
              <a:rPr lang="en-US" dirty="0" err="1">
                <a:solidFill>
                  <a:srgbClr val="000066"/>
                </a:solidFill>
                <a:latin typeface="Verdana" pitchFamily="34" charset="0"/>
              </a:rPr>
              <a:t>fF</a:t>
            </a: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)</a:t>
            </a:r>
          </a:p>
        </p:txBody>
      </p:sp>
      <p:grpSp>
        <p:nvGrpSpPr>
          <p:cNvPr id="13324" name="Group 17"/>
          <p:cNvGrpSpPr>
            <a:grpSpLocks/>
          </p:cNvGrpSpPr>
          <p:nvPr/>
        </p:nvGrpSpPr>
        <p:grpSpPr bwMode="auto">
          <a:xfrm>
            <a:off x="500063" y="2755068"/>
            <a:ext cx="200025" cy="211137"/>
            <a:chOff x="231" y="936"/>
            <a:chExt cx="137" cy="133"/>
          </a:xfrm>
        </p:grpSpPr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31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3325" name="Text Box 5"/>
          <p:cNvSpPr txBox="1">
            <a:spLocks noChangeArrowheads="1"/>
          </p:cNvSpPr>
          <p:nvPr/>
        </p:nvSpPr>
        <p:spPr bwMode="auto">
          <a:xfrm>
            <a:off x="777875" y="3264655"/>
            <a:ext cx="3722688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Threshold 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dispersion=13e (at the shaper output)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13326" name="Group 17"/>
          <p:cNvGrpSpPr>
            <a:grpSpLocks/>
          </p:cNvGrpSpPr>
          <p:nvPr/>
        </p:nvGrpSpPr>
        <p:grpSpPr bwMode="auto">
          <a:xfrm>
            <a:off x="500063" y="3336093"/>
            <a:ext cx="200025" cy="211137"/>
            <a:chOff x="231" y="936"/>
            <a:chExt cx="137" cy="133"/>
          </a:xfrm>
        </p:grpSpPr>
        <p:sp>
          <p:nvSpPr>
            <p:cNvPr id="13328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29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777874" y="3978904"/>
            <a:ext cx="3722688" cy="93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Threshold 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dispersion=23e (including discriminator contribution)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5" name="Group 17"/>
          <p:cNvGrpSpPr>
            <a:grpSpLocks/>
          </p:cNvGrpSpPr>
          <p:nvPr/>
        </p:nvGrpSpPr>
        <p:grpSpPr bwMode="auto">
          <a:xfrm>
            <a:off x="500062" y="4050342"/>
            <a:ext cx="200025" cy="211137"/>
            <a:chOff x="231" y="936"/>
            <a:chExt cx="137" cy="133"/>
          </a:xfrm>
        </p:grpSpPr>
        <p:sp>
          <p:nvSpPr>
            <p:cNvPr id="26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777846" y="4907611"/>
            <a:ext cx="3722688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NLI=1%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9" name="Group 17"/>
          <p:cNvGrpSpPr>
            <a:grpSpLocks/>
          </p:cNvGrpSpPr>
          <p:nvPr/>
        </p:nvGrpSpPr>
        <p:grpSpPr bwMode="auto">
          <a:xfrm>
            <a:off x="500034" y="4979049"/>
            <a:ext cx="200025" cy="211137"/>
            <a:chOff x="231" y="936"/>
            <a:chExt cx="137" cy="133"/>
          </a:xfrm>
        </p:grpSpPr>
        <p:sp>
          <p:nvSpPr>
            <p:cNvPr id="30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777846" y="5336239"/>
            <a:ext cx="3865592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Charge sensitivity = 900 mV/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fC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33" name="Group 17"/>
          <p:cNvGrpSpPr>
            <a:grpSpLocks/>
          </p:cNvGrpSpPr>
          <p:nvPr/>
        </p:nvGrpSpPr>
        <p:grpSpPr bwMode="auto">
          <a:xfrm>
            <a:off x="500034" y="5407677"/>
            <a:ext cx="200025" cy="211137"/>
            <a:chOff x="231" y="936"/>
            <a:chExt cx="137" cy="133"/>
          </a:xfrm>
        </p:grpSpPr>
        <p:sp>
          <p:nvSpPr>
            <p:cNvPr id="34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graphicFrame>
        <p:nvGraphicFramePr>
          <p:cNvPr id="13336" name="Object 24"/>
          <p:cNvGraphicFramePr>
            <a:graphicFrameLocks noChangeAspect="1"/>
          </p:cNvGraphicFramePr>
          <p:nvPr/>
        </p:nvGraphicFramePr>
        <p:xfrm>
          <a:off x="4500562" y="1142984"/>
          <a:ext cx="4402072" cy="3940184"/>
        </p:xfrm>
        <a:graphic>
          <a:graphicData uri="http://schemas.openxmlformats.org/presentationml/2006/ole">
            <p:oleObj spid="_x0000_s13336" name="KGPlot" r:id="rId4" imgW="5930640" imgH="5308560" progId="KGraph_Plot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1"/>
          <p:cNvSpPr txBox="1">
            <a:spLocks noChangeArrowheads="1"/>
          </p:cNvSpPr>
          <p:nvPr/>
        </p:nvSpPr>
        <p:spPr bwMode="auto">
          <a:xfrm>
            <a:off x="717550" y="234950"/>
            <a:ext cx="7708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50C91"/>
                </a:solidFill>
                <a:latin typeface="Verdana" pitchFamily="34" charset="0"/>
              </a:rPr>
              <a:t>TEMPERATURE VARIATION</a:t>
            </a:r>
            <a:endParaRPr lang="en-US" sz="2400" b="1" dirty="0">
              <a:solidFill>
                <a:srgbClr val="050C91"/>
              </a:solidFill>
              <a:latin typeface="Verdana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27100" y="785813"/>
            <a:ext cx="7845425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The channel readout has been simulated in the temperature range between 0°C and 80°C.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5125" name="Group 17"/>
          <p:cNvGrpSpPr>
            <a:grpSpLocks/>
          </p:cNvGrpSpPr>
          <p:nvPr/>
        </p:nvGrpSpPr>
        <p:grpSpPr bwMode="auto">
          <a:xfrm>
            <a:off x="649288" y="857250"/>
            <a:ext cx="200025" cy="211138"/>
            <a:chOff x="231" y="936"/>
            <a:chExt cx="137" cy="133"/>
          </a:xfrm>
        </p:grpSpPr>
        <p:sp>
          <p:nvSpPr>
            <p:cNvPr id="514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2000232" y="1571612"/>
          <a:ext cx="4929222" cy="4351169"/>
        </p:xfrm>
        <a:graphic>
          <a:graphicData uri="http://schemas.openxmlformats.org/presentationml/2006/ole">
            <p:oleObj spid="_x0000_s5145" name="KGPlot" r:id="rId4" imgW="5956200" imgH="5257800" progId="KGraph_Plot">
              <p:embed/>
            </p:oleObj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928662" y="5916496"/>
            <a:ext cx="7845425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Gain temperature coefficient = 70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uV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/(°C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fC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)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1"/>
          <p:cNvSpPr txBox="1">
            <a:spLocks noChangeArrowheads="1"/>
          </p:cNvSpPr>
          <p:nvPr/>
        </p:nvSpPr>
        <p:spPr bwMode="auto">
          <a:xfrm>
            <a:off x="717550" y="234950"/>
            <a:ext cx="7708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50C91"/>
                </a:solidFill>
                <a:latin typeface="Verdana" pitchFamily="34" charset="0"/>
              </a:rPr>
              <a:t>DEPLETION REGION WIDTH (ISE)</a:t>
            </a:r>
            <a:endParaRPr lang="en-US" sz="2400" b="1" dirty="0">
              <a:solidFill>
                <a:srgbClr val="050C91"/>
              </a:solidFill>
              <a:latin typeface="Verdana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27100" y="785813"/>
            <a:ext cx="7845425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ISETCAD simulations have been performed in order to find out the depletion region width W as a function of the applied voltage.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49288" y="857250"/>
            <a:ext cx="200025" cy="211138"/>
            <a:chOff x="231" y="936"/>
            <a:chExt cx="137" cy="133"/>
          </a:xfrm>
        </p:grpSpPr>
        <p:sp>
          <p:nvSpPr>
            <p:cNvPr id="514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pic>
        <p:nvPicPr>
          <p:cNvPr id="14" name="Immagine 13" descr="ISE_TC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1428736"/>
            <a:ext cx="7786710" cy="52392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1"/>
          <p:cNvSpPr txBox="1">
            <a:spLocks noChangeArrowheads="1"/>
          </p:cNvSpPr>
          <p:nvPr/>
        </p:nvSpPr>
        <p:spPr bwMode="auto">
          <a:xfrm>
            <a:off x="717550" y="234950"/>
            <a:ext cx="7708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50C91"/>
                </a:solidFill>
                <a:latin typeface="Verdana" pitchFamily="34" charset="0"/>
              </a:rPr>
              <a:t>DEPLETION REGION WIDTH (ISE)</a:t>
            </a:r>
            <a:endParaRPr lang="en-US" sz="2400" b="1" dirty="0">
              <a:solidFill>
                <a:srgbClr val="050C91"/>
              </a:solidFill>
              <a:latin typeface="Verdana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27100" y="5845058"/>
            <a:ext cx="7845425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As expected, the depletion region width W is weakly dependent on the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nwell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diode voltage biasing (7 um @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Vnwell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=0.5 V)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49288" y="5916495"/>
            <a:ext cx="200025" cy="211138"/>
            <a:chOff x="231" y="936"/>
            <a:chExt cx="137" cy="133"/>
          </a:xfrm>
        </p:grpSpPr>
        <p:sp>
          <p:nvSpPr>
            <p:cNvPr id="514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143108" y="785794"/>
          <a:ext cx="4500594" cy="4077124"/>
        </p:xfrm>
        <a:graphic>
          <a:graphicData uri="http://schemas.openxmlformats.org/presentationml/2006/ole">
            <p:oleObj spid="_x0000_s41987" name="KGPlot" r:id="rId4" imgW="5803920" imgH="5257800" progId="KGraph_Plot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2851150" y="4821254"/>
          <a:ext cx="3800475" cy="893762"/>
        </p:xfrm>
        <a:graphic>
          <a:graphicData uri="http://schemas.openxmlformats.org/presentationml/2006/ole">
            <p:oleObj spid="_x0000_s41988" name="Equazione" r:id="rId5" imgW="367020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1"/>
          <p:cNvSpPr txBox="1">
            <a:spLocks noChangeArrowheads="1"/>
          </p:cNvSpPr>
          <p:nvPr/>
        </p:nvSpPr>
        <p:spPr bwMode="auto">
          <a:xfrm>
            <a:off x="717550" y="234950"/>
            <a:ext cx="7708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50C91"/>
                </a:solidFill>
                <a:latin typeface="Verdana" pitchFamily="34" charset="0"/>
              </a:rPr>
              <a:t>OPEN ISSUES AND FUTURE ACTIVITIES</a:t>
            </a:r>
            <a:endParaRPr lang="en-US" sz="2400" b="1" dirty="0">
              <a:solidFill>
                <a:srgbClr val="050C91"/>
              </a:solidFill>
              <a:latin typeface="Verdana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27100" y="907083"/>
            <a:ext cx="7845425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PSRR simulations.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49288" y="978520"/>
            <a:ext cx="200025" cy="211138"/>
            <a:chOff x="231" y="936"/>
            <a:chExt cx="137" cy="133"/>
          </a:xfrm>
        </p:grpSpPr>
        <p:sp>
          <p:nvSpPr>
            <p:cNvPr id="5142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3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20722" y="1407149"/>
            <a:ext cx="7845425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Pixel structure (shielding between analog and digital part?).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642910" y="1478586"/>
            <a:ext cx="200025" cy="211138"/>
            <a:chOff x="231" y="936"/>
            <a:chExt cx="137" cy="133"/>
          </a:xfrm>
        </p:grpSpPr>
        <p:sp>
          <p:nvSpPr>
            <p:cNvPr id="10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920722" y="3058976"/>
            <a:ext cx="7845425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Almost ready for the analog channel layout (some preliminary block layout have been already performed).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642910" y="3130413"/>
            <a:ext cx="200025" cy="211138"/>
            <a:chOff x="231" y="936"/>
            <a:chExt cx="137" cy="133"/>
          </a:xfrm>
        </p:grpSpPr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920722" y="1978653"/>
            <a:ext cx="7845425" cy="93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000066"/>
                </a:solidFill>
                <a:latin typeface="Verdana" pitchFamily="34" charset="0"/>
              </a:rPr>
              <a:t>P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arallel run with standard resistivity epitaxial layer (strongly recommended by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Renato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Verdana" pitchFamily="34" charset="0"/>
              </a:rPr>
              <a:t>Turchetta</a:t>
            </a: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): useful to compare the two solutions.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642910" y="2050090"/>
            <a:ext cx="200025" cy="211138"/>
            <a:chOff x="231" y="936"/>
            <a:chExt cx="137" cy="133"/>
          </a:xfrm>
        </p:grpSpPr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920722" y="3987670"/>
            <a:ext cx="7845425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l" defTabSz="495300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0066"/>
                </a:solidFill>
                <a:latin typeface="Verdana" pitchFamily="34" charset="0"/>
              </a:rPr>
              <a:t>Further ISE TCAD simulations.</a:t>
            </a:r>
            <a:endParaRPr lang="en-US" dirty="0">
              <a:solidFill>
                <a:srgbClr val="000066"/>
              </a:solidFill>
              <a:latin typeface="Verdana" pitchFamily="34" charset="0"/>
            </a:endParaRPr>
          </a:p>
        </p:txBody>
      </p:sp>
      <p:grpSp>
        <p:nvGrpSpPr>
          <p:cNvPr id="22" name="Group 17"/>
          <p:cNvGrpSpPr>
            <a:grpSpLocks/>
          </p:cNvGrpSpPr>
          <p:nvPr/>
        </p:nvGrpSpPr>
        <p:grpSpPr bwMode="auto">
          <a:xfrm>
            <a:off x="642910" y="4059107"/>
            <a:ext cx="200025" cy="211138"/>
            <a:chOff x="231" y="936"/>
            <a:chExt cx="137" cy="133"/>
          </a:xfrm>
        </p:grpSpPr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249" y="953"/>
              <a:ext cx="120" cy="117"/>
            </a:xfrm>
            <a:prstGeom prst="rect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231" y="936"/>
              <a:ext cx="117" cy="1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09ECC-B139-4286-A100-355E8B9C66C9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571472" y="2786058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50C91"/>
                </a:solidFill>
                <a:latin typeface="Verdana" pitchFamily="34" charset="0"/>
              </a:rPr>
              <a:t>BACKUP SLIDES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85800" y="685800"/>
            <a:ext cx="2286000" cy="22860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685800"/>
            <a:ext cx="1447800" cy="1447800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86400" y="304800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486400" y="304800"/>
            <a:ext cx="917575" cy="917575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934200" y="304800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934200" y="304800"/>
            <a:ext cx="917575" cy="917575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486400" y="1752600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486400" y="1752600"/>
            <a:ext cx="917575" cy="917575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934200" y="1752600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934200" y="1752600"/>
            <a:ext cx="917575" cy="917575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5562600" y="3736975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562600" y="3736975"/>
            <a:ext cx="917575" cy="915988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 flipH="1">
            <a:off x="7010400" y="3733800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flipH="1">
            <a:off x="7540625" y="3733800"/>
            <a:ext cx="917575" cy="917575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 flipV="1">
            <a:off x="5562600" y="5181600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 flipV="1">
            <a:off x="5562600" y="5711825"/>
            <a:ext cx="917575" cy="917575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 flipH="1" flipV="1">
            <a:off x="7010400" y="5178425"/>
            <a:ext cx="1447800" cy="1447800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 flipH="1" flipV="1">
            <a:off x="7540625" y="5710238"/>
            <a:ext cx="917575" cy="915987"/>
          </a:xfrm>
          <a:prstGeom prst="rect">
            <a:avLst/>
          </a:prstGeom>
          <a:solidFill>
            <a:srgbClr val="95B3D7">
              <a:alpha val="39999"/>
            </a:srgbClr>
          </a:solidFill>
          <a:ln w="9525">
            <a:solidFill>
              <a:srgbClr val="00009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332" name="TextBox 30"/>
          <p:cNvSpPr txBox="1">
            <a:spLocks noChangeArrowheads="1"/>
          </p:cNvSpPr>
          <p:nvPr/>
        </p:nvSpPr>
        <p:spPr bwMode="auto">
          <a:xfrm>
            <a:off x="914400" y="1219200"/>
            <a:ext cx="900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Analog</a:t>
            </a:r>
          </a:p>
        </p:txBody>
      </p:sp>
      <p:sp>
        <p:nvSpPr>
          <p:cNvPr id="13333" name="TextBox 31"/>
          <p:cNvSpPr txBox="1">
            <a:spLocks noChangeArrowheads="1"/>
          </p:cNvSpPr>
          <p:nvPr/>
        </p:nvSpPr>
        <p:spPr bwMode="auto">
          <a:xfrm>
            <a:off x="1538288" y="2362200"/>
            <a:ext cx="893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Digital</a:t>
            </a: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1793875" y="838200"/>
            <a:ext cx="228600" cy="228600"/>
          </a:xfrm>
          <a:prstGeom prst="ellipse">
            <a:avLst/>
          </a:prstGeom>
          <a:solidFill>
            <a:srgbClr val="000090"/>
          </a:solidFill>
          <a:ln w="9525">
            <a:solidFill>
              <a:srgbClr val="00009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1793875" y="1752600"/>
            <a:ext cx="228600" cy="228600"/>
          </a:xfrm>
          <a:prstGeom prst="ellipse">
            <a:avLst/>
          </a:prstGeom>
          <a:solidFill>
            <a:srgbClr val="000090"/>
          </a:solidFill>
          <a:ln w="9525">
            <a:solidFill>
              <a:srgbClr val="00009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838200" y="838200"/>
            <a:ext cx="228600" cy="228600"/>
          </a:xfrm>
          <a:prstGeom prst="ellipse">
            <a:avLst/>
          </a:prstGeom>
          <a:solidFill>
            <a:srgbClr val="000090"/>
          </a:solidFill>
          <a:ln w="9525">
            <a:solidFill>
              <a:srgbClr val="00009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838200" y="1752600"/>
            <a:ext cx="228600" cy="228600"/>
          </a:xfrm>
          <a:prstGeom prst="ellipse">
            <a:avLst/>
          </a:prstGeom>
          <a:solidFill>
            <a:srgbClr val="000090"/>
          </a:solidFill>
          <a:ln w="9525">
            <a:solidFill>
              <a:srgbClr val="00009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it-IT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338" name="TextBox 36"/>
          <p:cNvSpPr txBox="1">
            <a:spLocks noChangeArrowheads="1"/>
          </p:cNvSpPr>
          <p:nvPr/>
        </p:nvSpPr>
        <p:spPr bwMode="auto">
          <a:xfrm>
            <a:off x="3657600" y="914400"/>
            <a:ext cx="13350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Collecting</a:t>
            </a:r>
          </a:p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electrodes</a:t>
            </a:r>
          </a:p>
        </p:txBody>
      </p:sp>
      <p:cxnSp>
        <p:nvCxnSpPr>
          <p:cNvPr id="39" name="Straight Connector 38"/>
          <p:cNvCxnSpPr>
            <a:cxnSpLocks noChangeShapeType="1"/>
          </p:cNvCxnSpPr>
          <p:nvPr/>
        </p:nvCxnSpPr>
        <p:spPr bwMode="auto">
          <a:xfrm rot="10800000" flipV="1">
            <a:off x="2057400" y="1230313"/>
            <a:ext cx="1447800" cy="5984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 rot="10800000">
            <a:off x="2057400" y="1066800"/>
            <a:ext cx="144780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4" name="Straight Arrow Connector 43"/>
          <p:cNvCxnSpPr>
            <a:cxnSpLocks noChangeShapeType="1"/>
          </p:cNvCxnSpPr>
          <p:nvPr/>
        </p:nvCxnSpPr>
        <p:spPr bwMode="auto">
          <a:xfrm rot="5400000">
            <a:off x="-190499" y="1409700"/>
            <a:ext cx="1447800" cy="31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>
            <a:off x="685800" y="533400"/>
            <a:ext cx="1447800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3343" name="TextBox 45"/>
          <p:cNvSpPr txBox="1">
            <a:spLocks noChangeArrowheads="1"/>
          </p:cNvSpPr>
          <p:nvPr/>
        </p:nvSpPr>
        <p:spPr bwMode="auto">
          <a:xfrm>
            <a:off x="1073150" y="87313"/>
            <a:ext cx="465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35</a:t>
            </a:r>
          </a:p>
        </p:txBody>
      </p:sp>
      <p:sp>
        <p:nvSpPr>
          <p:cNvPr id="13344" name="TextBox 46"/>
          <p:cNvSpPr txBox="1">
            <a:spLocks noChangeArrowheads="1"/>
          </p:cNvSpPr>
          <p:nvPr/>
        </p:nvSpPr>
        <p:spPr bwMode="auto">
          <a:xfrm>
            <a:off x="0" y="1190625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35</a:t>
            </a:r>
          </a:p>
        </p:txBody>
      </p:sp>
      <p:cxnSp>
        <p:nvCxnSpPr>
          <p:cNvPr id="48" name="Straight Arrow Connector 47"/>
          <p:cNvCxnSpPr>
            <a:cxnSpLocks noChangeShapeType="1"/>
          </p:cNvCxnSpPr>
          <p:nvPr/>
        </p:nvCxnSpPr>
        <p:spPr bwMode="auto">
          <a:xfrm>
            <a:off x="685800" y="3124200"/>
            <a:ext cx="2282825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0" name="Straight Arrow Connector 49"/>
          <p:cNvCxnSpPr>
            <a:cxnSpLocks noChangeShapeType="1"/>
          </p:cNvCxnSpPr>
          <p:nvPr/>
        </p:nvCxnSpPr>
        <p:spPr bwMode="auto">
          <a:xfrm rot="-5400000">
            <a:off x="1983581" y="1829594"/>
            <a:ext cx="2282825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3347" name="TextBox 50"/>
          <p:cNvSpPr txBox="1">
            <a:spLocks noChangeArrowheads="1"/>
          </p:cNvSpPr>
          <p:nvPr/>
        </p:nvSpPr>
        <p:spPr bwMode="auto">
          <a:xfrm>
            <a:off x="3124200" y="1828800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50</a:t>
            </a:r>
          </a:p>
        </p:txBody>
      </p:sp>
      <p:sp>
        <p:nvSpPr>
          <p:cNvPr id="13348" name="TextBox 51"/>
          <p:cNvSpPr txBox="1">
            <a:spLocks noChangeArrowheads="1"/>
          </p:cNvSpPr>
          <p:nvPr/>
        </p:nvSpPr>
        <p:spPr bwMode="auto">
          <a:xfrm>
            <a:off x="1538288" y="3125788"/>
            <a:ext cx="466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0"/>
                </a:solidFill>
                <a:latin typeface="Comic Sans MS" pitchFamily="66" charset="0"/>
              </a:rPr>
              <a:t>50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358</Words>
  <Application>Microsoft PowerPoint</Application>
  <PresentationFormat>Presentazione su schermo (4:3)</PresentationFormat>
  <Paragraphs>55</Paragraphs>
  <Slides>10</Slides>
  <Notes>8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19" baseType="lpstr">
      <vt:lpstr>Arial</vt:lpstr>
      <vt:lpstr>Comic Sans MS</vt:lpstr>
      <vt:lpstr>Verdana</vt:lpstr>
      <vt:lpstr>Times New Roman</vt:lpstr>
      <vt:lpstr>Wingdings</vt:lpstr>
      <vt:lpstr>Symbol</vt:lpstr>
      <vt:lpstr>Struttura predefinita</vt:lpstr>
      <vt:lpstr>KaleidaGraph Plot</vt:lpstr>
      <vt:lpstr>Microsoft Equation 3.0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Marcella Finotello, Lodovico Ratti, Stefano Zucca </dc:title>
  <dc:creator>Stefano Zucca</dc:creator>
  <cp:lastModifiedBy>Stefano Zucca</cp:lastModifiedBy>
  <cp:revision>71</cp:revision>
  <dcterms:created xsi:type="dcterms:W3CDTF">2010-09-10T13:11:43Z</dcterms:created>
  <dcterms:modified xsi:type="dcterms:W3CDTF">2011-03-10T17:09:17Z</dcterms:modified>
</cp:coreProperties>
</file>