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63" r:id="rId15"/>
    <p:sldId id="280" r:id="rId16"/>
    <p:sldId id="275" r:id="rId17"/>
    <p:sldId id="274" r:id="rId18"/>
    <p:sldId id="276" r:id="rId19"/>
    <p:sldId id="277" r:id="rId20"/>
    <p:sldId id="272" r:id="rId21"/>
    <p:sldId id="269" r:id="rId22"/>
    <p:sldId id="278" r:id="rId23"/>
    <p:sldId id="279" r:id="rId24"/>
    <p:sldId id="260" r:id="rId25"/>
    <p:sldId id="264" r:id="rId26"/>
    <p:sldId id="258" r:id="rId27"/>
    <p:sldId id="259" r:id="rId28"/>
    <p:sldId id="266" r:id="rId29"/>
    <p:sldId id="281" r:id="rId30"/>
    <p:sldId id="267" r:id="rId31"/>
    <p:sldId id="261" r:id="rId32"/>
    <p:sldId id="262" r:id="rId33"/>
    <p:sldId id="270" r:id="rId34"/>
    <p:sldId id="271" r:id="rId35"/>
    <p:sldId id="265" r:id="rId36"/>
    <p:sldId id="268" r:id="rId37"/>
  </p:sldIdLst>
  <p:sldSz cx="13004800" cy="9753600"/>
  <p:notesSz cx="67945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86333" autoAdjust="0"/>
  </p:normalViewPr>
  <p:slideViewPr>
    <p:cSldViewPr>
      <p:cViewPr>
        <p:scale>
          <a:sx n="50" d="100"/>
          <a:sy n="50" d="100"/>
        </p:scale>
        <p:origin x="-762" y="21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status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PPM: Description of the KM3NeT network by WP H</a:t>
            </a:r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"/>
            <a:ext cx="11704320" cy="847956"/>
          </a:xfrm>
        </p:spPr>
        <p:txBody>
          <a:bodyPr>
            <a:normAutofit/>
          </a:bodyPr>
          <a:lstStyle/>
          <a:p>
            <a:r>
              <a:rPr lang="en-US" sz="4600" b="1" dirty="0" smtClean="0"/>
              <a:t>VEOC tests</a:t>
            </a:r>
            <a:endParaRPr lang="nl-NL" sz="4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3250" y="4768425"/>
            <a:ext cx="4856838" cy="86998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marL="487672" indent="-487672" algn="l">
              <a:buAutoNum type="arabicPeriod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Prototype (100 m) delivered by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Seacon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1137902" lvl="1" indent="-487672" algn="l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cable tested with good results on 400 Bar</a:t>
            </a:r>
          </a:p>
          <a:p>
            <a:pPr marL="1137902" lvl="1" indent="-487672" algn="l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Connector needed to test, fails </a:t>
            </a:r>
            <a:endParaRPr lang="nl-N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0032" y="6028928"/>
            <a:ext cx="5898790" cy="86998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marL="487672" indent="-487672" algn="l"/>
            <a:r>
              <a:rPr lang="en-US" sz="1600" dirty="0" smtClean="0">
                <a:latin typeface="Calibri" pitchFamily="34" charset="0"/>
                <a:cs typeface="Calibri" pitchFamily="34" charset="0"/>
              </a:rPr>
              <a:t>2.	Prototype (200 m), </a:t>
            </a:r>
          </a:p>
          <a:p>
            <a:pPr marL="1137902" lvl="1" indent="-487672" algn="l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cable tested with good results on 600 Bar</a:t>
            </a:r>
          </a:p>
          <a:p>
            <a:pPr marL="1137902" lvl="1" indent="-487672" algn="l"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Connector needed to test, fails (4 positions out of 13) </a:t>
            </a:r>
            <a:endParaRPr lang="nl-NL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1505"/>
            <a:ext cx="5542522" cy="391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713" y="882468"/>
            <a:ext cx="4180113" cy="384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4860" y="4023361"/>
            <a:ext cx="3759940" cy="57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r="3734"/>
          <a:stretch>
            <a:fillRect/>
          </a:stretch>
        </p:blipFill>
        <p:spPr bwMode="auto">
          <a:xfrm>
            <a:off x="4319450" y="6924766"/>
            <a:ext cx="4629090" cy="282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828" y="9262586"/>
            <a:ext cx="619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Nikhef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776" y="1924472"/>
            <a:ext cx="398884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Floorplan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Instrumentation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Diagram 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block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numbering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Diagram  SJB distribution</a:t>
            </a: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Risk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analisis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Justify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the star/single PJB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approach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Chance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failure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MEOC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very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low: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only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shallow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water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anchoring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fishing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repair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within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48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hours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	1/3 KM3NeT /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failure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	QA/QC 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HEOC: low, loss 1 SJB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IL:  low . Loss 1 DU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VEOC: high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during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deployment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, low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during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operation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Switch/DU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or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switch/VEOC</a:t>
            </a: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10kV RWM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not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available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yet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Plan to contact ODI (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Antonio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Giorgio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nl-N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8344" y="2428528"/>
            <a:ext cx="42949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Alcatel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don’t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extend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production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of the MVC.</a:t>
            </a: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Only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parallel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25km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cable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between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Future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: different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device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partner,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latest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constrains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Alternatif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PBF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Mario: 2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candidates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Breuker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Heinzinger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150000 Euro.</a:t>
            </a:r>
          </a:p>
          <a:p>
            <a:pPr algn="l"/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MEUST: 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30km-coast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AC   5kV, 2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cable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shore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, to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shore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station</a:t>
            </a: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Ringstructure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D=2km DC</a:t>
            </a: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48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smf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cable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230 0m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depth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Nodes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connect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penetrators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nl-NL" sz="1200" dirty="0" smtClean="0">
                <a:latin typeface="Calibri" pitchFamily="34" charset="0"/>
                <a:cs typeface="Calibri" pitchFamily="34" charset="0"/>
              </a:rPr>
              <a:t>KM3NeT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RWMs</a:t>
            </a:r>
            <a:endParaRPr lang="nl-NL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520" y="7037040"/>
            <a:ext cx="3984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All </a:t>
            </a:r>
            <a:r>
              <a:rPr lang="nl-NL" sz="1200" dirty="0" err="1" smtClean="0"/>
              <a:t>information</a:t>
            </a:r>
            <a:r>
              <a:rPr lang="nl-NL" sz="1200" dirty="0" smtClean="0"/>
              <a:t> 2 </a:t>
            </a:r>
            <a:r>
              <a:rPr lang="nl-NL" sz="1200" dirty="0" err="1" smtClean="0"/>
              <a:t>wk</a:t>
            </a:r>
            <a:r>
              <a:rPr lang="nl-NL" sz="1200" dirty="0" smtClean="0"/>
              <a:t> of </a:t>
            </a:r>
            <a:r>
              <a:rPr lang="nl-NL" sz="1200" dirty="0" err="1" smtClean="0"/>
              <a:t>March</a:t>
            </a:r>
            <a:r>
              <a:rPr lang="nl-NL" sz="1200" dirty="0" smtClean="0"/>
              <a:t> to prepare </a:t>
            </a:r>
            <a:r>
              <a:rPr lang="nl-NL" sz="1200" dirty="0" err="1" smtClean="0"/>
              <a:t>for</a:t>
            </a:r>
            <a:r>
              <a:rPr lang="nl-NL" sz="1200" dirty="0" smtClean="0"/>
              <a:t> Amsterdam.</a:t>
            </a:r>
            <a:endParaRPr lang="nl-NL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430188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555" y="1645298"/>
            <a:ext cx="6591689" cy="646300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0" y="54124"/>
            <a:ext cx="10464800" cy="790228"/>
          </a:xfrm>
        </p:spPr>
        <p:txBody>
          <a:bodyPr/>
          <a:lstStyle/>
          <a:p>
            <a:r>
              <a:rPr lang="nl-NL" sz="3200" b="1" dirty="0" err="1" smtClean="0"/>
              <a:t>Main</a:t>
            </a:r>
            <a:r>
              <a:rPr lang="nl-NL" sz="3200" b="1" dirty="0" smtClean="0"/>
              <a:t> plan</a:t>
            </a:r>
            <a:endParaRPr lang="nl-NL" sz="3200" b="1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53728" y="7973144"/>
            <a:ext cx="2448272" cy="1584176"/>
          </a:xfrm>
          <a:prstGeom prst="wedgeRoundRectCallout">
            <a:avLst>
              <a:gd name="adj1" fmla="val -20314"/>
              <a:gd name="adj2" fmla="val 48070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720" y="829427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Instrumentation</a:t>
            </a:r>
            <a:br>
              <a:rPr lang="en-US" sz="2400" dirty="0" smtClean="0"/>
            </a:br>
            <a:r>
              <a:rPr lang="en-US" sz="2400" dirty="0" smtClean="0"/>
              <a:t>lines ???</a:t>
            </a:r>
            <a:endParaRPr lang="nl-NL" sz="24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9668256" y="6585712"/>
            <a:ext cx="377952" cy="156464"/>
          </a:xfrm>
          <a:custGeom>
            <a:avLst/>
            <a:gdLst>
              <a:gd name="connsiteX0" fmla="*/ 0 w 377952"/>
              <a:gd name="connsiteY0" fmla="*/ 95504 h 156464"/>
              <a:gd name="connsiteX1" fmla="*/ 121920 w 377952"/>
              <a:gd name="connsiteY1" fmla="*/ 10160 h 156464"/>
              <a:gd name="connsiteX2" fmla="*/ 377952 w 377952"/>
              <a:gd name="connsiteY2" fmla="*/ 156464 h 15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952" h="156464">
                <a:moveTo>
                  <a:pt x="0" y="95504"/>
                </a:moveTo>
                <a:cubicBezTo>
                  <a:pt x="29464" y="47752"/>
                  <a:pt x="58928" y="0"/>
                  <a:pt x="121920" y="10160"/>
                </a:cubicBezTo>
                <a:cubicBezTo>
                  <a:pt x="184912" y="20320"/>
                  <a:pt x="281432" y="88392"/>
                  <a:pt x="377952" y="156464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026079" y="6720730"/>
            <a:ext cx="72008" cy="72008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8784" y="6749008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EMSO</a:t>
            </a:r>
            <a:endParaRPr lang="nl-NL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9712" y="3508648"/>
            <a:ext cx="233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528763" algn="l"/>
              </a:tabLst>
            </a:pPr>
            <a:r>
              <a:rPr lang="nl-NL" sz="1400" dirty="0" err="1" smtClean="0"/>
              <a:t>One</a:t>
            </a:r>
            <a:r>
              <a:rPr lang="nl-NL" sz="1400" dirty="0" smtClean="0"/>
              <a:t> </a:t>
            </a:r>
            <a:r>
              <a:rPr lang="nl-NL" sz="1400" dirty="0" err="1" smtClean="0"/>
              <a:t>block</a:t>
            </a:r>
            <a:r>
              <a:rPr lang="nl-NL" sz="1400" dirty="0" smtClean="0"/>
              <a:t>:</a:t>
            </a:r>
          </a:p>
          <a:p>
            <a:pPr algn="l">
              <a:tabLst>
                <a:tab pos="1528763" algn="l"/>
              </a:tabLst>
            </a:pPr>
            <a:r>
              <a:rPr lang="nl-NL" sz="1400" dirty="0" smtClean="0"/>
              <a:t>13 SJB + EMSO</a:t>
            </a:r>
          </a:p>
          <a:p>
            <a:pPr algn="l">
              <a:tabLst>
                <a:tab pos="1528763" algn="l"/>
              </a:tabLst>
            </a:pPr>
            <a:r>
              <a:rPr lang="nl-NL" sz="1400" dirty="0" err="1" smtClean="0"/>
              <a:t>Inter</a:t>
            </a:r>
            <a:r>
              <a:rPr lang="nl-NL" sz="1400" dirty="0" smtClean="0"/>
              <a:t> </a:t>
            </a:r>
            <a:r>
              <a:rPr lang="nl-NL" sz="1400" dirty="0" err="1" smtClean="0"/>
              <a:t>distances</a:t>
            </a:r>
            <a:r>
              <a:rPr lang="nl-NL" sz="1400" dirty="0" smtClean="0"/>
              <a:t> 	180 m</a:t>
            </a:r>
          </a:p>
          <a:p>
            <a:pPr algn="l">
              <a:tabLst>
                <a:tab pos="1528763" algn="l"/>
              </a:tabLst>
            </a:pPr>
            <a:r>
              <a:rPr lang="nl-NL" sz="1400" dirty="0" smtClean="0"/>
              <a:t>Floor </a:t>
            </a:r>
            <a:r>
              <a:rPr lang="nl-NL" sz="1400" dirty="0" err="1" smtClean="0"/>
              <a:t>area</a:t>
            </a:r>
            <a:r>
              <a:rPr lang="nl-NL" sz="1400" dirty="0" smtClean="0"/>
              <a:t> 	2.3 km</a:t>
            </a:r>
            <a:r>
              <a:rPr lang="nl-NL" sz="1400" baseline="30000" dirty="0" smtClean="0"/>
              <a:t>2</a:t>
            </a:r>
            <a:endParaRPr lang="nl-NL" sz="14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ounded Rectangle 478"/>
          <p:cNvSpPr/>
          <p:nvPr/>
        </p:nvSpPr>
        <p:spPr bwMode="auto">
          <a:xfrm>
            <a:off x="1531115" y="4878036"/>
            <a:ext cx="108012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1658140" y="4839936"/>
            <a:ext cx="463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CTA</a:t>
            </a:r>
            <a:endParaRPr lang="nl-NL" sz="1400" b="1" dirty="0">
              <a:latin typeface="Calibri" pitchFamily="34" charset="0"/>
            </a:endParaRPr>
          </a:p>
        </p:txBody>
      </p:sp>
      <p:sp>
        <p:nvSpPr>
          <p:cNvPr id="487" name="Rectangle 486"/>
          <p:cNvSpPr/>
          <p:nvPr/>
        </p:nvSpPr>
        <p:spPr bwMode="auto">
          <a:xfrm>
            <a:off x="2407911" y="509406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91" name="Rectangle 490"/>
          <p:cNvSpPr/>
          <p:nvPr/>
        </p:nvSpPr>
        <p:spPr bwMode="auto">
          <a:xfrm>
            <a:off x="1675131" y="509406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92" name="Straight Connector 491"/>
          <p:cNvCxnSpPr>
            <a:stCxn id="491" idx="1"/>
          </p:cNvCxnSpPr>
          <p:nvPr/>
        </p:nvCxnSpPr>
        <p:spPr bwMode="auto">
          <a:xfrm rot="10800000">
            <a:off x="1027059" y="5130064"/>
            <a:ext cx="648072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6" name="Rounded Rectangle 335"/>
          <p:cNvSpPr/>
          <p:nvPr/>
        </p:nvSpPr>
        <p:spPr bwMode="auto">
          <a:xfrm>
            <a:off x="5494288" y="3436640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5" name="Rounded Rectangle 334"/>
          <p:cNvSpPr/>
          <p:nvPr/>
        </p:nvSpPr>
        <p:spPr bwMode="auto">
          <a:xfrm>
            <a:off x="5566296" y="3364632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3" name="Rounded Rectangle 332"/>
          <p:cNvSpPr/>
          <p:nvPr/>
        </p:nvSpPr>
        <p:spPr bwMode="auto">
          <a:xfrm>
            <a:off x="5638304" y="3292624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2" name="Rounded Rectangle 331"/>
          <p:cNvSpPr/>
          <p:nvPr/>
        </p:nvSpPr>
        <p:spPr bwMode="auto">
          <a:xfrm>
            <a:off x="5710312" y="3220616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0" name="Rounded Rectangle 329"/>
          <p:cNvSpPr/>
          <p:nvPr/>
        </p:nvSpPr>
        <p:spPr bwMode="auto">
          <a:xfrm>
            <a:off x="5782320" y="3148608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9" name="Rounded Rectangle 328"/>
          <p:cNvSpPr/>
          <p:nvPr/>
        </p:nvSpPr>
        <p:spPr bwMode="auto">
          <a:xfrm>
            <a:off x="5854328" y="3076600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7" name="Rounded Rectangle 326"/>
          <p:cNvSpPr/>
          <p:nvPr/>
        </p:nvSpPr>
        <p:spPr bwMode="auto">
          <a:xfrm>
            <a:off x="5926336" y="3004592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6" name="Rounded Rectangle 325"/>
          <p:cNvSpPr/>
          <p:nvPr/>
        </p:nvSpPr>
        <p:spPr bwMode="auto">
          <a:xfrm>
            <a:off x="5998344" y="2932584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9" name="Rounded Rectangle 318"/>
          <p:cNvSpPr/>
          <p:nvPr/>
        </p:nvSpPr>
        <p:spPr bwMode="auto">
          <a:xfrm>
            <a:off x="6070352" y="2860576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7" name="Rounded Rectangle 316"/>
          <p:cNvSpPr/>
          <p:nvPr/>
        </p:nvSpPr>
        <p:spPr bwMode="auto">
          <a:xfrm>
            <a:off x="6142360" y="2788568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6" name="Rounded Rectangle 315"/>
          <p:cNvSpPr/>
          <p:nvPr/>
        </p:nvSpPr>
        <p:spPr bwMode="auto">
          <a:xfrm>
            <a:off x="6214368" y="2716560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3" name="Rounded Rectangle 312"/>
          <p:cNvSpPr/>
          <p:nvPr/>
        </p:nvSpPr>
        <p:spPr bwMode="auto">
          <a:xfrm>
            <a:off x="6286376" y="2644552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1" name="Rounded Rectangle 310"/>
          <p:cNvSpPr/>
          <p:nvPr/>
        </p:nvSpPr>
        <p:spPr bwMode="auto">
          <a:xfrm>
            <a:off x="6358384" y="2572544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04" name="Group 303"/>
          <p:cNvGrpSpPr/>
          <p:nvPr/>
        </p:nvGrpSpPr>
        <p:grpSpPr>
          <a:xfrm>
            <a:off x="6430392" y="2500536"/>
            <a:ext cx="1008112" cy="2448272"/>
            <a:chOff x="6214368" y="2500536"/>
            <a:chExt cx="1008112" cy="2448272"/>
          </a:xfrm>
        </p:grpSpPr>
        <p:sp>
          <p:nvSpPr>
            <p:cNvPr id="279" name="Rounded Rectangle 278"/>
            <p:cNvSpPr/>
            <p:nvPr/>
          </p:nvSpPr>
          <p:spPr bwMode="auto">
            <a:xfrm>
              <a:off x="6214368" y="2500536"/>
              <a:ext cx="1008112" cy="24482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7" name="Trapezoid 306"/>
            <p:cNvSpPr/>
            <p:nvPr/>
          </p:nvSpPr>
          <p:spPr bwMode="auto">
            <a:xfrm rot="16200000">
              <a:off x="6279683" y="3037360"/>
              <a:ext cx="504056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6" name="Trapezoid 305"/>
            <p:cNvSpPr/>
            <p:nvPr/>
          </p:nvSpPr>
          <p:spPr bwMode="auto">
            <a:xfrm rot="16200000">
              <a:off x="6423699" y="2893344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05" name="Trapezoid 304"/>
            <p:cNvSpPr/>
            <p:nvPr/>
          </p:nvSpPr>
          <p:spPr bwMode="auto">
            <a:xfrm rot="16200000">
              <a:off x="6495707" y="2821336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0" name="Trapezoid 219"/>
            <p:cNvSpPr/>
            <p:nvPr/>
          </p:nvSpPr>
          <p:spPr bwMode="auto">
            <a:xfrm rot="16200000">
              <a:off x="6567715" y="2749328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6783739" y="274094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6783739" y="289334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639723" y="2821336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6443455" y="4045200"/>
              <a:ext cx="216024" cy="216024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229" name="Straight Connector 228"/>
            <p:cNvCxnSpPr>
              <a:endCxn id="256" idx="1"/>
            </p:cNvCxnSpPr>
            <p:nvPr/>
          </p:nvCxnSpPr>
          <p:spPr bwMode="auto">
            <a:xfrm flipV="1">
              <a:off x="6646416" y="3793172"/>
              <a:ext cx="360040" cy="36004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>
              <a:endCxn id="257" idx="1"/>
            </p:cNvCxnSpPr>
            <p:nvPr/>
          </p:nvCxnSpPr>
          <p:spPr bwMode="auto">
            <a:xfrm flipV="1">
              <a:off x="6646416" y="3937188"/>
              <a:ext cx="360040" cy="216024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>
              <a:endCxn id="258" idx="1"/>
            </p:cNvCxnSpPr>
            <p:nvPr/>
          </p:nvCxnSpPr>
          <p:spPr bwMode="auto">
            <a:xfrm flipV="1">
              <a:off x="6646416" y="4081204"/>
              <a:ext cx="360040" cy="72008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/>
            <p:cNvCxnSpPr>
              <a:stCxn id="227" idx="6"/>
              <a:endCxn id="255" idx="1"/>
            </p:cNvCxnSpPr>
            <p:nvPr/>
          </p:nvCxnSpPr>
          <p:spPr bwMode="auto">
            <a:xfrm flipV="1">
              <a:off x="6659479" y="3649156"/>
              <a:ext cx="346977" cy="504056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/>
            <p:cNvCxnSpPr>
              <a:endCxn id="259" idx="1"/>
            </p:cNvCxnSpPr>
            <p:nvPr/>
          </p:nvCxnSpPr>
          <p:spPr bwMode="auto">
            <a:xfrm>
              <a:off x="6646416" y="4153212"/>
              <a:ext cx="360040" cy="72008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>
              <a:endCxn id="260" idx="1"/>
            </p:cNvCxnSpPr>
            <p:nvPr/>
          </p:nvCxnSpPr>
          <p:spPr bwMode="auto">
            <a:xfrm>
              <a:off x="6646416" y="4153212"/>
              <a:ext cx="360040" cy="216024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/>
            <p:cNvCxnSpPr>
              <a:endCxn id="261" idx="1"/>
            </p:cNvCxnSpPr>
            <p:nvPr/>
          </p:nvCxnSpPr>
          <p:spPr bwMode="auto">
            <a:xfrm>
              <a:off x="6646416" y="4153212"/>
              <a:ext cx="360040" cy="36004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>
              <a:endCxn id="262" idx="1"/>
            </p:cNvCxnSpPr>
            <p:nvPr/>
          </p:nvCxnSpPr>
          <p:spPr bwMode="auto">
            <a:xfrm>
              <a:off x="6646416" y="4153212"/>
              <a:ext cx="360040" cy="504056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5" name="Rectangle 254"/>
            <p:cNvSpPr/>
            <p:nvPr/>
          </p:nvSpPr>
          <p:spPr bwMode="auto">
            <a:xfrm>
              <a:off x="7006456" y="361315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7006456" y="3757168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7006456" y="390118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006456" y="4045200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006456" y="4189216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006456" y="433323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7006456" y="4477248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7006456" y="462126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7006456" y="477366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315" name="Straight Connector 314"/>
            <p:cNvCxnSpPr>
              <a:endCxn id="314" idx="1"/>
            </p:cNvCxnSpPr>
            <p:nvPr/>
          </p:nvCxnSpPr>
          <p:spPr bwMode="auto">
            <a:xfrm>
              <a:off x="6646416" y="4153212"/>
              <a:ext cx="360040" cy="656456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7" name="TextBox 426"/>
            <p:cNvSpPr txBox="1"/>
            <p:nvPr/>
          </p:nvSpPr>
          <p:spPr>
            <a:xfrm>
              <a:off x="6214368" y="4630972"/>
              <a:ext cx="429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latin typeface="Calibri" pitchFamily="34" charset="0"/>
                </a:rPr>
                <a:t>SJB</a:t>
              </a:r>
              <a:endParaRPr lang="nl-NL" sz="1400" b="1" dirty="0">
                <a:latin typeface="Calibri" pitchFamily="34" charset="0"/>
              </a:endParaRPr>
            </a:p>
          </p:txBody>
        </p:sp>
        <p:cxnSp>
          <p:nvCxnSpPr>
            <p:cNvPr id="199" name="Straight Arrow Connector 198"/>
            <p:cNvCxnSpPr>
              <a:stCxn id="255" idx="1"/>
              <a:endCxn id="204" idx="3"/>
            </p:cNvCxnSpPr>
            <p:nvPr/>
          </p:nvCxnSpPr>
          <p:spPr bwMode="auto">
            <a:xfrm rot="10800000">
              <a:off x="6849378" y="3649156"/>
              <a:ext cx="157079" cy="0"/>
            </a:xfrm>
            <a:prstGeom prst="straightConnector1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00" name="Rounded Rectangle 199"/>
            <p:cNvSpPr/>
            <p:nvPr/>
          </p:nvSpPr>
          <p:spPr bwMode="auto">
            <a:xfrm>
              <a:off x="6411218" y="3484596"/>
              <a:ext cx="432048" cy="288032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430392" y="3508648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local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6564879" y="3253383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705361" y="349708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6777369" y="360041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205" name="Shape 204"/>
            <p:cNvCxnSpPr>
              <a:stCxn id="203" idx="0"/>
              <a:endCxn id="202" idx="3"/>
            </p:cNvCxnSpPr>
            <p:nvPr/>
          </p:nvCxnSpPr>
          <p:spPr bwMode="auto">
            <a:xfrm rot="16200000" flipV="1">
              <a:off x="6585278" y="3340997"/>
              <a:ext cx="207697" cy="104478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78" name="Rounded Rectangle 277"/>
          <p:cNvSpPr/>
          <p:nvPr/>
        </p:nvSpPr>
        <p:spPr bwMode="auto">
          <a:xfrm>
            <a:off x="8878664" y="4372744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0" name="Rounded Rectangle 279"/>
          <p:cNvSpPr/>
          <p:nvPr/>
        </p:nvSpPr>
        <p:spPr bwMode="auto">
          <a:xfrm>
            <a:off x="8950672" y="430073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1" name="Rounded Rectangle 280"/>
          <p:cNvSpPr/>
          <p:nvPr/>
        </p:nvSpPr>
        <p:spPr bwMode="auto">
          <a:xfrm>
            <a:off x="9022680" y="422872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2" name="Rounded Rectangle 281"/>
          <p:cNvSpPr/>
          <p:nvPr/>
        </p:nvSpPr>
        <p:spPr bwMode="auto">
          <a:xfrm>
            <a:off x="9094688" y="4156720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3" name="Rounded Rectangle 282"/>
          <p:cNvSpPr/>
          <p:nvPr/>
        </p:nvSpPr>
        <p:spPr bwMode="auto">
          <a:xfrm>
            <a:off x="9166696" y="4084712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1" name="Rounded Rectangle 300"/>
          <p:cNvSpPr/>
          <p:nvPr/>
        </p:nvSpPr>
        <p:spPr bwMode="auto">
          <a:xfrm>
            <a:off x="9238704" y="4012704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9310712" y="394069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7" name="Rounded Rectangle 276"/>
          <p:cNvSpPr/>
          <p:nvPr/>
        </p:nvSpPr>
        <p:spPr bwMode="auto">
          <a:xfrm>
            <a:off x="8878664" y="178045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6" name="Rounded Rectangle 275"/>
          <p:cNvSpPr/>
          <p:nvPr/>
        </p:nvSpPr>
        <p:spPr bwMode="auto">
          <a:xfrm>
            <a:off x="8950672" y="170844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5" name="Rounded Rectangle 274"/>
          <p:cNvSpPr/>
          <p:nvPr/>
        </p:nvSpPr>
        <p:spPr bwMode="auto">
          <a:xfrm>
            <a:off x="9022680" y="1636440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4" name="Rounded Rectangle 273"/>
          <p:cNvSpPr/>
          <p:nvPr/>
        </p:nvSpPr>
        <p:spPr bwMode="auto">
          <a:xfrm>
            <a:off x="9094688" y="1564432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3" name="Rounded Rectangle 272"/>
          <p:cNvSpPr/>
          <p:nvPr/>
        </p:nvSpPr>
        <p:spPr bwMode="auto">
          <a:xfrm>
            <a:off x="9166696" y="1492424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2" name="Rounded Rectangle 271"/>
          <p:cNvSpPr/>
          <p:nvPr/>
        </p:nvSpPr>
        <p:spPr bwMode="auto">
          <a:xfrm>
            <a:off x="9238704" y="142041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1" name="Rounded Rectangle 270"/>
          <p:cNvSpPr/>
          <p:nvPr/>
        </p:nvSpPr>
        <p:spPr bwMode="auto">
          <a:xfrm>
            <a:off x="9310712" y="134840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50" name="Rounded Rectangle 449"/>
          <p:cNvSpPr/>
          <p:nvPr/>
        </p:nvSpPr>
        <p:spPr bwMode="auto">
          <a:xfrm>
            <a:off x="3478064" y="3580656"/>
            <a:ext cx="1080120" cy="47525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82" name="Group 381"/>
          <p:cNvGrpSpPr/>
          <p:nvPr/>
        </p:nvGrpSpPr>
        <p:grpSpPr>
          <a:xfrm>
            <a:off x="9382720" y="3853056"/>
            <a:ext cx="2952328" cy="1948301"/>
            <a:chOff x="9382720" y="1276400"/>
            <a:chExt cx="2952328" cy="1948301"/>
          </a:xfrm>
        </p:grpSpPr>
        <p:sp>
          <p:nvSpPr>
            <p:cNvPr id="383" name="Rounded Rectangle 382"/>
            <p:cNvSpPr/>
            <p:nvPr/>
          </p:nvSpPr>
          <p:spPr bwMode="auto">
            <a:xfrm>
              <a:off x="9382720" y="1276400"/>
              <a:ext cx="2952328" cy="19442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>
              <a:off x="11254928" y="1348408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5" name="Oval 384"/>
            <p:cNvSpPr/>
            <p:nvPr/>
          </p:nvSpPr>
          <p:spPr bwMode="auto">
            <a:xfrm>
              <a:off x="11407328" y="1500808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6" name="Oval 385"/>
            <p:cNvSpPr/>
            <p:nvPr/>
          </p:nvSpPr>
          <p:spPr bwMode="auto">
            <a:xfrm>
              <a:off x="11758984" y="185246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7" name="Oval 386"/>
            <p:cNvSpPr/>
            <p:nvPr/>
          </p:nvSpPr>
          <p:spPr bwMode="auto">
            <a:xfrm>
              <a:off x="10246816" y="1502647"/>
              <a:ext cx="360040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11730796" y="1473632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DOM</a:t>
              </a:r>
            </a:p>
            <a:p>
              <a:r>
                <a:rPr lang="en-US" sz="1000" dirty="0" smtClean="0">
                  <a:latin typeface="Calibri" pitchFamily="34" charset="0"/>
                </a:rPr>
                <a:t>1..20</a:t>
              </a:r>
              <a:endParaRPr lang="nl-NL" sz="1000" dirty="0">
                <a:latin typeface="Calibri" pitchFamily="34" charset="0"/>
              </a:endParaRPr>
            </a:p>
          </p:txBody>
        </p:sp>
        <p:cxnSp>
          <p:nvCxnSpPr>
            <p:cNvPr id="389" name="Shape 388"/>
            <p:cNvCxnSpPr>
              <a:stCxn id="384" idx="2"/>
              <a:endCxn id="387" idx="7"/>
            </p:cNvCxnSpPr>
            <p:nvPr/>
          </p:nvCxnSpPr>
          <p:spPr bwMode="auto">
            <a:xfrm rot="10800000" flipV="1">
              <a:off x="10554130" y="1528428"/>
              <a:ext cx="700799" cy="26946"/>
            </a:xfrm>
            <a:prstGeom prst="bentConnector4">
              <a:avLst>
                <a:gd name="adj1" fmla="val 417"/>
                <a:gd name="adj2" fmla="val -14644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hape 13"/>
            <p:cNvCxnSpPr>
              <a:stCxn id="385" idx="2"/>
              <a:endCxn id="387" idx="6"/>
            </p:cNvCxnSpPr>
            <p:nvPr/>
          </p:nvCxnSpPr>
          <p:spPr bwMode="auto">
            <a:xfrm rot="10800000" flipV="1">
              <a:off x="10606856" y="1680827"/>
              <a:ext cx="800472" cy="1839"/>
            </a:xfrm>
            <a:prstGeom prst="bentConnector3">
              <a:avLst>
                <a:gd name="adj1" fmla="val 100049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Elbow Connector 16"/>
            <p:cNvCxnSpPr>
              <a:stCxn id="386" idx="2"/>
              <a:endCxn id="387" idx="5"/>
            </p:cNvCxnSpPr>
            <p:nvPr/>
          </p:nvCxnSpPr>
          <p:spPr bwMode="auto">
            <a:xfrm rot="10800000">
              <a:off x="10554130" y="1809960"/>
              <a:ext cx="1204855" cy="222524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2" name="TextBox 391"/>
            <p:cNvSpPr txBox="1"/>
            <p:nvPr/>
          </p:nvSpPr>
          <p:spPr>
            <a:xfrm>
              <a:off x="10572642" y="1319212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393" name="Trapezoid 392"/>
            <p:cNvSpPr/>
            <p:nvPr/>
          </p:nvSpPr>
          <p:spPr bwMode="auto">
            <a:xfrm rot="16200000">
              <a:off x="9454728" y="2356520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4" name="Trapezoid 393"/>
            <p:cNvSpPr/>
            <p:nvPr/>
          </p:nvSpPr>
          <p:spPr bwMode="auto">
            <a:xfrm rot="16200000">
              <a:off x="9454728" y="1780456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5" name="Oval 394"/>
            <p:cNvSpPr/>
            <p:nvPr/>
          </p:nvSpPr>
          <p:spPr bwMode="auto">
            <a:xfrm>
              <a:off x="11277508" y="226774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6" name="Oval 395"/>
            <p:cNvSpPr/>
            <p:nvPr/>
          </p:nvSpPr>
          <p:spPr bwMode="auto">
            <a:xfrm>
              <a:off x="11429908" y="242014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7" name="Oval 396"/>
            <p:cNvSpPr/>
            <p:nvPr/>
          </p:nvSpPr>
          <p:spPr bwMode="auto">
            <a:xfrm>
              <a:off x="11758984" y="2788568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8" name="Oval 397"/>
            <p:cNvSpPr/>
            <p:nvPr/>
          </p:nvSpPr>
          <p:spPr bwMode="auto">
            <a:xfrm>
              <a:off x="10269396" y="2421983"/>
              <a:ext cx="360040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11758984" y="2422264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DOM</a:t>
              </a:r>
            </a:p>
            <a:p>
              <a:r>
                <a:rPr lang="en-US" sz="1000" dirty="0" smtClean="0">
                  <a:latin typeface="Calibri" pitchFamily="34" charset="0"/>
                </a:rPr>
                <a:t>1..20</a:t>
              </a:r>
              <a:endParaRPr lang="nl-NL" sz="1000" dirty="0">
                <a:latin typeface="Calibri" pitchFamily="34" charset="0"/>
              </a:endParaRPr>
            </a:p>
          </p:txBody>
        </p:sp>
        <p:cxnSp>
          <p:nvCxnSpPr>
            <p:cNvPr id="400" name="Shape 399"/>
            <p:cNvCxnSpPr>
              <a:stCxn id="395" idx="2"/>
              <a:endCxn id="398" idx="7"/>
            </p:cNvCxnSpPr>
            <p:nvPr/>
          </p:nvCxnSpPr>
          <p:spPr bwMode="auto">
            <a:xfrm rot="10800000" flipV="1">
              <a:off x="10576710" y="2447764"/>
              <a:ext cx="700799" cy="26946"/>
            </a:xfrm>
            <a:prstGeom prst="bentConnector4">
              <a:avLst>
                <a:gd name="adj1" fmla="val 2163"/>
                <a:gd name="adj2" fmla="val -14644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Shape 13"/>
            <p:cNvCxnSpPr>
              <a:stCxn id="396" idx="2"/>
              <a:endCxn id="398" idx="6"/>
            </p:cNvCxnSpPr>
            <p:nvPr/>
          </p:nvCxnSpPr>
          <p:spPr bwMode="auto">
            <a:xfrm rot="10800000" flipV="1">
              <a:off x="10629436" y="2600163"/>
              <a:ext cx="800472" cy="1839"/>
            </a:xfrm>
            <a:prstGeom prst="bentConnector3">
              <a:avLst>
                <a:gd name="adj1" fmla="val 334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Elbow Connector 16"/>
            <p:cNvCxnSpPr>
              <a:stCxn id="397" idx="2"/>
              <a:endCxn id="398" idx="5"/>
            </p:cNvCxnSpPr>
            <p:nvPr/>
          </p:nvCxnSpPr>
          <p:spPr bwMode="auto">
            <a:xfrm rot="10800000">
              <a:off x="10576710" y="2729296"/>
              <a:ext cx="1182275" cy="239292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Rectangle 402"/>
            <p:cNvSpPr/>
            <p:nvPr/>
          </p:nvSpPr>
          <p:spPr bwMode="auto">
            <a:xfrm>
              <a:off x="9670752" y="177207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9670752" y="192447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9670752" y="2348136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9670752" y="2500536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9526736" y="185246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8" name="Rectangle 407"/>
            <p:cNvSpPr/>
            <p:nvPr/>
          </p:nvSpPr>
          <p:spPr bwMode="auto">
            <a:xfrm>
              <a:off x="9526736" y="243691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09" name="Elbow Connector 52"/>
            <p:cNvCxnSpPr>
              <a:stCxn id="387" idx="1"/>
              <a:endCxn id="403" idx="3"/>
            </p:cNvCxnSpPr>
            <p:nvPr/>
          </p:nvCxnSpPr>
          <p:spPr bwMode="auto">
            <a:xfrm rot="16200000" flipH="1" flipV="1">
              <a:off x="9894801" y="1403333"/>
              <a:ext cx="252702" cy="556783"/>
            </a:xfrm>
            <a:prstGeom prst="bentConnector4">
              <a:avLst>
                <a:gd name="adj1" fmla="val 303"/>
                <a:gd name="adj2" fmla="val 68085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0" name="Elbow Connector 54"/>
            <p:cNvCxnSpPr>
              <a:stCxn id="398" idx="3"/>
              <a:endCxn id="406" idx="3"/>
            </p:cNvCxnSpPr>
            <p:nvPr/>
          </p:nvCxnSpPr>
          <p:spPr bwMode="auto">
            <a:xfrm rot="5400000" flipH="1">
              <a:off x="9936064" y="2343237"/>
              <a:ext cx="192756" cy="579363"/>
            </a:xfrm>
            <a:prstGeom prst="bentConnector4">
              <a:avLst>
                <a:gd name="adj1" fmla="val -1194"/>
                <a:gd name="adj2" fmla="val 63558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11" name="Elbow Connector 94"/>
            <p:cNvCxnSpPr>
              <a:stCxn id="404" idx="3"/>
              <a:endCxn id="398" idx="1"/>
            </p:cNvCxnSpPr>
            <p:nvPr/>
          </p:nvCxnSpPr>
          <p:spPr bwMode="auto">
            <a:xfrm>
              <a:off x="9742760" y="1960476"/>
              <a:ext cx="579363" cy="514234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12" name="Shape 411"/>
            <p:cNvCxnSpPr>
              <a:stCxn id="405" idx="3"/>
            </p:cNvCxnSpPr>
            <p:nvPr/>
          </p:nvCxnSpPr>
          <p:spPr bwMode="auto">
            <a:xfrm flipV="1">
              <a:off x="9742760" y="1800616"/>
              <a:ext cx="287456" cy="583524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Shape 412"/>
            <p:cNvCxnSpPr>
              <a:stCxn id="387" idx="3"/>
            </p:cNvCxnSpPr>
            <p:nvPr/>
          </p:nvCxnSpPr>
          <p:spPr bwMode="auto">
            <a:xfrm rot="5400000">
              <a:off x="10158590" y="1669061"/>
              <a:ext cx="54" cy="281853"/>
            </a:xfrm>
            <a:prstGeom prst="bentConnector4">
              <a:avLst>
                <a:gd name="adj1" fmla="val -3704"/>
                <a:gd name="adj2" fmla="val 96019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4" name="TextBox 413"/>
            <p:cNvSpPr txBox="1"/>
            <p:nvPr/>
          </p:nvSpPr>
          <p:spPr>
            <a:xfrm>
              <a:off x="10572642" y="1477728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10572642" y="1822267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10563036" y="2254315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10563036" y="2412831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10563036" y="2758371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9435908" y="2916924"/>
              <a:ext cx="415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latin typeface="Calibri" pitchFamily="34" charset="0"/>
                </a:rPr>
                <a:t>DU</a:t>
              </a:r>
              <a:endParaRPr lang="nl-NL" sz="1400" b="1" dirty="0">
                <a:latin typeface="Calibri" pitchFamily="34" charset="0"/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9382720" y="1276400"/>
            <a:ext cx="2952328" cy="1948301"/>
            <a:chOff x="9382720" y="1276400"/>
            <a:chExt cx="2952328" cy="1948301"/>
          </a:xfrm>
        </p:grpSpPr>
        <p:sp>
          <p:nvSpPr>
            <p:cNvPr id="156" name="Rounded Rectangle 155"/>
            <p:cNvSpPr/>
            <p:nvPr/>
          </p:nvSpPr>
          <p:spPr bwMode="auto">
            <a:xfrm>
              <a:off x="9382720" y="1276400"/>
              <a:ext cx="2952328" cy="19442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11254928" y="1348408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1407328" y="1500808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1758984" y="185246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0246816" y="1502647"/>
              <a:ext cx="360040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30796" y="1473632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DOM</a:t>
              </a:r>
            </a:p>
            <a:p>
              <a:r>
                <a:rPr lang="en-US" sz="1000" dirty="0" smtClean="0">
                  <a:latin typeface="Calibri" pitchFamily="34" charset="0"/>
                </a:rPr>
                <a:t>1..20</a:t>
              </a:r>
              <a:endParaRPr lang="nl-NL" sz="1000" dirty="0">
                <a:latin typeface="Calibri" pitchFamily="34" charset="0"/>
              </a:endParaRPr>
            </a:p>
          </p:txBody>
        </p:sp>
        <p:cxnSp>
          <p:nvCxnSpPr>
            <p:cNvPr id="12" name="Shape 11"/>
            <p:cNvCxnSpPr>
              <a:stCxn id="4" idx="2"/>
              <a:endCxn id="9" idx="7"/>
            </p:cNvCxnSpPr>
            <p:nvPr/>
          </p:nvCxnSpPr>
          <p:spPr bwMode="auto">
            <a:xfrm rot="10800000" flipV="1">
              <a:off x="10554130" y="1528428"/>
              <a:ext cx="700799" cy="26946"/>
            </a:xfrm>
            <a:prstGeom prst="bentConnector4">
              <a:avLst>
                <a:gd name="adj1" fmla="val 417"/>
                <a:gd name="adj2" fmla="val -14644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hape 13"/>
            <p:cNvCxnSpPr>
              <a:stCxn id="5" idx="2"/>
              <a:endCxn id="9" idx="6"/>
            </p:cNvCxnSpPr>
            <p:nvPr/>
          </p:nvCxnSpPr>
          <p:spPr bwMode="auto">
            <a:xfrm rot="10800000" flipV="1">
              <a:off x="10606856" y="1680827"/>
              <a:ext cx="800472" cy="1839"/>
            </a:xfrm>
            <a:prstGeom prst="bentConnector3">
              <a:avLst>
                <a:gd name="adj1" fmla="val 100049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Elbow Connector 16"/>
            <p:cNvCxnSpPr>
              <a:stCxn id="6" idx="2"/>
              <a:endCxn id="9" idx="5"/>
            </p:cNvCxnSpPr>
            <p:nvPr/>
          </p:nvCxnSpPr>
          <p:spPr bwMode="auto">
            <a:xfrm rot="10800000">
              <a:off x="10554130" y="1809960"/>
              <a:ext cx="1204855" cy="222524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0572642" y="1319212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33" name="Trapezoid 32"/>
            <p:cNvSpPr/>
            <p:nvPr/>
          </p:nvSpPr>
          <p:spPr bwMode="auto">
            <a:xfrm rot="16200000">
              <a:off x="9454728" y="2356520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4" name="Trapezoid 33"/>
            <p:cNvSpPr/>
            <p:nvPr/>
          </p:nvSpPr>
          <p:spPr bwMode="auto">
            <a:xfrm rot="16200000">
              <a:off x="9454728" y="1780456"/>
              <a:ext cx="360040" cy="216024"/>
            </a:xfrm>
            <a:prstGeom prst="trapezoid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1277508" y="226774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1429908" y="2420144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1758984" y="2788568"/>
              <a:ext cx="360040" cy="3600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0269396" y="2421983"/>
              <a:ext cx="360040" cy="3600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758984" y="2422264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DOM</a:t>
              </a:r>
            </a:p>
            <a:p>
              <a:r>
                <a:rPr lang="en-US" sz="1000" dirty="0" smtClean="0">
                  <a:latin typeface="Calibri" pitchFamily="34" charset="0"/>
                </a:rPr>
                <a:t>1..20</a:t>
              </a:r>
              <a:endParaRPr lang="nl-NL" sz="1000" dirty="0">
                <a:latin typeface="Calibri" pitchFamily="34" charset="0"/>
              </a:endParaRPr>
            </a:p>
          </p:txBody>
        </p:sp>
        <p:cxnSp>
          <p:nvCxnSpPr>
            <p:cNvPr id="40" name="Shape 39"/>
            <p:cNvCxnSpPr>
              <a:stCxn id="35" idx="2"/>
              <a:endCxn id="38" idx="7"/>
            </p:cNvCxnSpPr>
            <p:nvPr/>
          </p:nvCxnSpPr>
          <p:spPr bwMode="auto">
            <a:xfrm rot="10800000" flipV="1">
              <a:off x="10576710" y="2447764"/>
              <a:ext cx="700799" cy="26946"/>
            </a:xfrm>
            <a:prstGeom prst="bentConnector4">
              <a:avLst>
                <a:gd name="adj1" fmla="val 2163"/>
                <a:gd name="adj2" fmla="val -14644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hape 13"/>
            <p:cNvCxnSpPr>
              <a:stCxn id="36" idx="2"/>
              <a:endCxn id="38" idx="6"/>
            </p:cNvCxnSpPr>
            <p:nvPr/>
          </p:nvCxnSpPr>
          <p:spPr bwMode="auto">
            <a:xfrm rot="10800000" flipV="1">
              <a:off x="10629436" y="2600163"/>
              <a:ext cx="800472" cy="1839"/>
            </a:xfrm>
            <a:prstGeom prst="bentConnector3">
              <a:avLst>
                <a:gd name="adj1" fmla="val 334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Elbow Connector 16"/>
            <p:cNvCxnSpPr>
              <a:stCxn id="37" idx="2"/>
              <a:endCxn id="38" idx="5"/>
            </p:cNvCxnSpPr>
            <p:nvPr/>
          </p:nvCxnSpPr>
          <p:spPr bwMode="auto">
            <a:xfrm rot="10800000">
              <a:off x="10576710" y="2729296"/>
              <a:ext cx="1182275" cy="239292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670752" y="177207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9670752" y="192447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670752" y="2348136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9670752" y="2500536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9526736" y="1852464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526736" y="2436912"/>
              <a:ext cx="72008" cy="72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53" name="Elbow Connector 52"/>
            <p:cNvCxnSpPr>
              <a:stCxn id="9" idx="1"/>
              <a:endCxn id="46" idx="3"/>
            </p:cNvCxnSpPr>
            <p:nvPr/>
          </p:nvCxnSpPr>
          <p:spPr bwMode="auto">
            <a:xfrm rot="16200000" flipH="1" flipV="1">
              <a:off x="9894801" y="1403333"/>
              <a:ext cx="252702" cy="556783"/>
            </a:xfrm>
            <a:prstGeom prst="bentConnector4">
              <a:avLst>
                <a:gd name="adj1" fmla="val 303"/>
                <a:gd name="adj2" fmla="val 68085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Elbow Connector 54"/>
            <p:cNvCxnSpPr>
              <a:stCxn id="38" idx="3"/>
              <a:endCxn id="49" idx="3"/>
            </p:cNvCxnSpPr>
            <p:nvPr/>
          </p:nvCxnSpPr>
          <p:spPr bwMode="auto">
            <a:xfrm rot="5400000" flipH="1">
              <a:off x="9936064" y="2343237"/>
              <a:ext cx="192756" cy="579363"/>
            </a:xfrm>
            <a:prstGeom prst="bentConnector4">
              <a:avLst>
                <a:gd name="adj1" fmla="val -1194"/>
                <a:gd name="adj2" fmla="val 63558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95" name="Elbow Connector 94"/>
            <p:cNvCxnSpPr>
              <a:stCxn id="47" idx="3"/>
              <a:endCxn id="38" idx="1"/>
            </p:cNvCxnSpPr>
            <p:nvPr/>
          </p:nvCxnSpPr>
          <p:spPr bwMode="auto">
            <a:xfrm>
              <a:off x="9742760" y="1960476"/>
              <a:ext cx="579363" cy="514234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01" name="Shape 100"/>
            <p:cNvCxnSpPr>
              <a:stCxn id="48" idx="3"/>
            </p:cNvCxnSpPr>
            <p:nvPr/>
          </p:nvCxnSpPr>
          <p:spPr bwMode="auto">
            <a:xfrm flipV="1">
              <a:off x="9742760" y="1800616"/>
              <a:ext cx="287456" cy="583524"/>
            </a:xfrm>
            <a:prstGeom prst="bentConnector2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hape 102"/>
            <p:cNvCxnSpPr>
              <a:stCxn id="9" idx="3"/>
            </p:cNvCxnSpPr>
            <p:nvPr/>
          </p:nvCxnSpPr>
          <p:spPr bwMode="auto">
            <a:xfrm rot="5400000">
              <a:off x="10158590" y="1669061"/>
              <a:ext cx="54" cy="281853"/>
            </a:xfrm>
            <a:prstGeom prst="bentConnector4">
              <a:avLst>
                <a:gd name="adj1" fmla="val -3704"/>
                <a:gd name="adj2" fmla="val 96019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10572642" y="1477728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572642" y="1822267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563036" y="2254315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563036" y="2412831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0563036" y="2758371"/>
              <a:ext cx="728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1 SMF- 1 </a:t>
              </a:r>
              <a:r>
                <a:rPr lang="el-GR" sz="1000" dirty="0" smtClean="0">
                  <a:latin typeface="Calibri" pitchFamily="34" charset="0"/>
                </a:rPr>
                <a:t>λ</a:t>
              </a:r>
              <a:endParaRPr lang="nl-NL" sz="1000" dirty="0">
                <a:latin typeface="Calibri" pitchFamily="34" charset="0"/>
              </a:endParaRP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9435908" y="2916924"/>
              <a:ext cx="415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latin typeface="Calibri" pitchFamily="34" charset="0"/>
                </a:rPr>
                <a:t>DU</a:t>
              </a:r>
              <a:endParaRPr lang="nl-NL" sz="1400" b="1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16" y="0"/>
            <a:ext cx="10464800" cy="790228"/>
          </a:xfrm>
        </p:spPr>
        <p:txBody>
          <a:bodyPr/>
          <a:lstStyle/>
          <a:p>
            <a:r>
              <a:rPr lang="en-US" sz="3200" b="1" dirty="0" smtClean="0"/>
              <a:t>Fiber routing</a:t>
            </a:r>
            <a:endParaRPr lang="nl-NL" sz="3200" b="1" dirty="0"/>
          </a:p>
        </p:txBody>
      </p:sp>
      <p:cxnSp>
        <p:nvCxnSpPr>
          <p:cNvPr id="147" name="Shape 146"/>
          <p:cNvCxnSpPr>
            <a:stCxn id="50" idx="1"/>
            <a:endCxn id="221" idx="3"/>
          </p:cNvCxnSpPr>
          <p:nvPr/>
        </p:nvCxnSpPr>
        <p:spPr bwMode="auto">
          <a:xfrm rot="10800000" flipV="1">
            <a:off x="7071772" y="1888468"/>
            <a:ext cx="2454965" cy="888480"/>
          </a:xfrm>
          <a:prstGeom prst="bentConnector3">
            <a:avLst>
              <a:gd name="adj1" fmla="val 81406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9" name="Elbow Connector 148"/>
          <p:cNvCxnSpPr>
            <a:stCxn id="51" idx="1"/>
            <a:endCxn id="257" idx="3"/>
          </p:cNvCxnSpPr>
          <p:nvPr/>
        </p:nvCxnSpPr>
        <p:spPr bwMode="auto">
          <a:xfrm rot="10800000" flipV="1">
            <a:off x="7294488" y="2472916"/>
            <a:ext cx="2232248" cy="1464272"/>
          </a:xfrm>
          <a:prstGeom prst="bentConnector3">
            <a:avLst>
              <a:gd name="adj1" fmla="val 8588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7" name="TextBox 156"/>
          <p:cNvSpPr txBox="1"/>
          <p:nvPr/>
        </p:nvSpPr>
        <p:spPr>
          <a:xfrm>
            <a:off x="8096101" y="1678251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1 SMF- 41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124041" y="2256572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1 SMF- 41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cxnSp>
        <p:nvCxnSpPr>
          <p:cNvPr id="195" name="Shape 146"/>
          <p:cNvCxnSpPr>
            <a:stCxn id="407" idx="1"/>
            <a:endCxn id="222" idx="3"/>
          </p:cNvCxnSpPr>
          <p:nvPr/>
        </p:nvCxnSpPr>
        <p:spPr bwMode="auto">
          <a:xfrm rot="10800000">
            <a:off x="7071772" y="2929348"/>
            <a:ext cx="2454965" cy="1535776"/>
          </a:xfrm>
          <a:prstGeom prst="bentConnector3">
            <a:avLst>
              <a:gd name="adj1" fmla="val 73675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6" name="Elbow Connector 195"/>
          <p:cNvCxnSpPr>
            <a:stCxn id="408" idx="1"/>
            <a:endCxn id="314" idx="3"/>
          </p:cNvCxnSpPr>
          <p:nvPr/>
        </p:nvCxnSpPr>
        <p:spPr bwMode="auto">
          <a:xfrm rot="10800000">
            <a:off x="7294488" y="4809668"/>
            <a:ext cx="2232248" cy="239904"/>
          </a:xfrm>
          <a:prstGeom prst="bentConnector3">
            <a:avLst>
              <a:gd name="adj1" fmla="val 8193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97" name="TextBox 196"/>
          <p:cNvSpPr txBox="1"/>
          <p:nvPr/>
        </p:nvSpPr>
        <p:spPr>
          <a:xfrm>
            <a:off x="8086576" y="4252736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1 SMF- 41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8114516" y="4831057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1 SMF- 41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3521721" y="6965032"/>
            <a:ext cx="216024" cy="216024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85" name="Straight Connector 284"/>
          <p:cNvCxnSpPr>
            <a:stCxn id="284" idx="6"/>
            <a:endCxn id="294" idx="1"/>
          </p:cNvCxnSpPr>
          <p:nvPr/>
        </p:nvCxnSpPr>
        <p:spPr bwMode="auto">
          <a:xfrm>
            <a:off x="3737745" y="7073044"/>
            <a:ext cx="604415" cy="21602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4" idx="6"/>
            <a:endCxn id="295" idx="1"/>
          </p:cNvCxnSpPr>
          <p:nvPr/>
        </p:nvCxnSpPr>
        <p:spPr bwMode="auto">
          <a:xfrm>
            <a:off x="3737745" y="7073044"/>
            <a:ext cx="604415" cy="36004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>
            <a:stCxn id="284" idx="6"/>
            <a:endCxn id="296" idx="1"/>
          </p:cNvCxnSpPr>
          <p:nvPr/>
        </p:nvCxnSpPr>
        <p:spPr bwMode="auto">
          <a:xfrm>
            <a:off x="3737745" y="7073044"/>
            <a:ext cx="604415" cy="5040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/>
          <p:cNvCxnSpPr>
            <a:stCxn id="284" idx="6"/>
            <a:endCxn id="293" idx="1"/>
          </p:cNvCxnSpPr>
          <p:nvPr/>
        </p:nvCxnSpPr>
        <p:spPr bwMode="auto">
          <a:xfrm>
            <a:off x="3737745" y="7073044"/>
            <a:ext cx="604415" cy="7200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>
            <a:stCxn id="284" idx="6"/>
            <a:endCxn id="297" idx="1"/>
          </p:cNvCxnSpPr>
          <p:nvPr/>
        </p:nvCxnSpPr>
        <p:spPr bwMode="auto">
          <a:xfrm>
            <a:off x="3737745" y="7073044"/>
            <a:ext cx="604415" cy="648072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/>
          <p:cNvCxnSpPr>
            <a:stCxn id="284" idx="6"/>
            <a:endCxn id="298" idx="1"/>
          </p:cNvCxnSpPr>
          <p:nvPr/>
        </p:nvCxnSpPr>
        <p:spPr bwMode="auto">
          <a:xfrm>
            <a:off x="3737745" y="7073044"/>
            <a:ext cx="604415" cy="79208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>
            <a:stCxn id="284" idx="6"/>
            <a:endCxn id="299" idx="1"/>
          </p:cNvCxnSpPr>
          <p:nvPr/>
        </p:nvCxnSpPr>
        <p:spPr bwMode="auto">
          <a:xfrm>
            <a:off x="3737745" y="7073044"/>
            <a:ext cx="604415" cy="93610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/>
          <p:cNvCxnSpPr>
            <a:stCxn id="284" idx="6"/>
            <a:endCxn id="300" idx="1"/>
          </p:cNvCxnSpPr>
          <p:nvPr/>
        </p:nvCxnSpPr>
        <p:spPr bwMode="auto">
          <a:xfrm>
            <a:off x="3737745" y="7073044"/>
            <a:ext cx="604415" cy="108012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3" name="Rectangle 292"/>
          <p:cNvSpPr/>
          <p:nvPr/>
        </p:nvSpPr>
        <p:spPr bwMode="auto">
          <a:xfrm>
            <a:off x="4342160" y="710904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4342160" y="725306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4342160" y="739708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4342160" y="754109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4342160" y="768511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4342160" y="782912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9" name="Rectangle 298"/>
          <p:cNvSpPr/>
          <p:nvPr/>
        </p:nvSpPr>
        <p:spPr bwMode="auto">
          <a:xfrm>
            <a:off x="4342160" y="797314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4342160" y="811716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03" name="Shape 302"/>
          <p:cNvCxnSpPr>
            <a:stCxn id="223" idx="1"/>
            <a:endCxn id="340" idx="3"/>
          </p:cNvCxnSpPr>
          <p:nvPr/>
        </p:nvCxnSpPr>
        <p:spPr bwMode="auto">
          <a:xfrm rot="10800000" flipV="1">
            <a:off x="4414169" y="2857340"/>
            <a:ext cx="2441579" cy="1038968"/>
          </a:xfrm>
          <a:prstGeom prst="bentConnector3">
            <a:avLst>
              <a:gd name="adj1" fmla="val 63654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8" name="TextBox 307"/>
          <p:cNvSpPr txBox="1"/>
          <p:nvPr/>
        </p:nvSpPr>
        <p:spPr>
          <a:xfrm>
            <a:off x="4556465" y="3652664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4 SMF- 83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4342160" y="696503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4342160" y="682101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342160" y="667700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4342160" y="653298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4" name="Rectangle 323"/>
          <p:cNvSpPr/>
          <p:nvPr/>
        </p:nvSpPr>
        <p:spPr bwMode="auto">
          <a:xfrm>
            <a:off x="4342160" y="638896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25" name="Straight Connector 324"/>
          <p:cNvCxnSpPr>
            <a:stCxn id="284" idx="6"/>
            <a:endCxn id="320" idx="1"/>
          </p:cNvCxnSpPr>
          <p:nvPr/>
        </p:nvCxnSpPr>
        <p:spPr bwMode="auto">
          <a:xfrm flipV="1">
            <a:off x="3737745" y="7001036"/>
            <a:ext cx="604415" cy="7200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284" idx="6"/>
            <a:endCxn id="321" idx="1"/>
          </p:cNvCxnSpPr>
          <p:nvPr/>
        </p:nvCxnSpPr>
        <p:spPr bwMode="auto">
          <a:xfrm flipV="1">
            <a:off x="3737745" y="6857020"/>
            <a:ext cx="604415" cy="21602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/>
          <p:cNvCxnSpPr>
            <a:stCxn id="284" idx="6"/>
            <a:endCxn id="322" idx="1"/>
          </p:cNvCxnSpPr>
          <p:nvPr/>
        </p:nvCxnSpPr>
        <p:spPr bwMode="auto">
          <a:xfrm flipV="1">
            <a:off x="3737745" y="6713004"/>
            <a:ext cx="604415" cy="36004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>
            <a:stCxn id="284" idx="6"/>
            <a:endCxn id="323" idx="1"/>
          </p:cNvCxnSpPr>
          <p:nvPr/>
        </p:nvCxnSpPr>
        <p:spPr bwMode="auto">
          <a:xfrm flipV="1">
            <a:off x="3737745" y="6568988"/>
            <a:ext cx="604415" cy="5040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>
            <a:stCxn id="284" idx="6"/>
            <a:endCxn id="324" idx="1"/>
          </p:cNvCxnSpPr>
          <p:nvPr/>
        </p:nvCxnSpPr>
        <p:spPr bwMode="auto">
          <a:xfrm flipV="1">
            <a:off x="3737745" y="6424972"/>
            <a:ext cx="604415" cy="648072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0" name="Rectangle 339"/>
          <p:cNvSpPr/>
          <p:nvPr/>
        </p:nvSpPr>
        <p:spPr bwMode="auto">
          <a:xfrm>
            <a:off x="4342160" y="386030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1" name="Rectangle 340"/>
          <p:cNvSpPr/>
          <p:nvPr/>
        </p:nvSpPr>
        <p:spPr bwMode="auto">
          <a:xfrm>
            <a:off x="4342160" y="401270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2" name="Rectangle 341"/>
          <p:cNvSpPr/>
          <p:nvPr/>
        </p:nvSpPr>
        <p:spPr bwMode="auto">
          <a:xfrm>
            <a:off x="4342160" y="487680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3" name="Rectangle 342"/>
          <p:cNvSpPr/>
          <p:nvPr/>
        </p:nvSpPr>
        <p:spPr bwMode="auto">
          <a:xfrm>
            <a:off x="4342160" y="502081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4" name="Rectangle 343"/>
          <p:cNvSpPr/>
          <p:nvPr/>
        </p:nvSpPr>
        <p:spPr bwMode="auto">
          <a:xfrm>
            <a:off x="4342160" y="516483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5" name="Rectangle 344"/>
          <p:cNvSpPr/>
          <p:nvPr/>
        </p:nvSpPr>
        <p:spPr bwMode="auto">
          <a:xfrm>
            <a:off x="4342160" y="530884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6" name="Rectangle 345"/>
          <p:cNvSpPr/>
          <p:nvPr/>
        </p:nvSpPr>
        <p:spPr bwMode="auto">
          <a:xfrm>
            <a:off x="4342160" y="545286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7" name="Rectangle 346"/>
          <p:cNvSpPr/>
          <p:nvPr/>
        </p:nvSpPr>
        <p:spPr bwMode="auto">
          <a:xfrm>
            <a:off x="4342160" y="559688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8" name="Rectangle 347"/>
          <p:cNvSpPr/>
          <p:nvPr/>
        </p:nvSpPr>
        <p:spPr bwMode="auto">
          <a:xfrm>
            <a:off x="4342160" y="574089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0" name="Rectangle 349"/>
          <p:cNvSpPr/>
          <p:nvPr/>
        </p:nvSpPr>
        <p:spPr bwMode="auto">
          <a:xfrm>
            <a:off x="4342160" y="473278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1" name="Rectangle 350"/>
          <p:cNvSpPr/>
          <p:nvPr/>
        </p:nvSpPr>
        <p:spPr bwMode="auto">
          <a:xfrm>
            <a:off x="4342160" y="458876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2" name="Rectangle 351"/>
          <p:cNvSpPr/>
          <p:nvPr/>
        </p:nvSpPr>
        <p:spPr bwMode="auto">
          <a:xfrm>
            <a:off x="4342160" y="444475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3" name="Rectangle 352"/>
          <p:cNvSpPr/>
          <p:nvPr/>
        </p:nvSpPr>
        <p:spPr bwMode="auto">
          <a:xfrm>
            <a:off x="4342160" y="430073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4" name="Rectangle 353"/>
          <p:cNvSpPr/>
          <p:nvPr/>
        </p:nvSpPr>
        <p:spPr bwMode="auto">
          <a:xfrm>
            <a:off x="4342160" y="415672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6" name="Rectangle 355"/>
          <p:cNvSpPr/>
          <p:nvPr/>
        </p:nvSpPr>
        <p:spPr bwMode="auto">
          <a:xfrm>
            <a:off x="4342160" y="624495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58" name="Straight Connector 357"/>
          <p:cNvCxnSpPr>
            <a:stCxn id="284" idx="6"/>
            <a:endCxn id="356" idx="1"/>
          </p:cNvCxnSpPr>
          <p:nvPr/>
        </p:nvCxnSpPr>
        <p:spPr bwMode="auto">
          <a:xfrm flipV="1">
            <a:off x="3737745" y="6280956"/>
            <a:ext cx="604415" cy="79208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2" name="Shape 302"/>
          <p:cNvCxnSpPr>
            <a:stCxn id="356" idx="3"/>
            <a:endCxn id="227" idx="2"/>
          </p:cNvCxnSpPr>
          <p:nvPr/>
        </p:nvCxnSpPr>
        <p:spPr bwMode="auto">
          <a:xfrm flipV="1">
            <a:off x="4414168" y="4153212"/>
            <a:ext cx="2245311" cy="2127744"/>
          </a:xfrm>
          <a:prstGeom prst="bentConnector3">
            <a:avLst>
              <a:gd name="adj1" fmla="val 3897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5" name="TextBox 424"/>
          <p:cNvSpPr txBox="1"/>
          <p:nvPr/>
        </p:nvSpPr>
        <p:spPr>
          <a:xfrm>
            <a:off x="4558184" y="6028928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1 SMF- 83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11975008" y="3508648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8 DU / SJB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5672436" y="588491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13 SJB + 1 EMSO / PJB</a:t>
            </a:r>
            <a:endParaRPr lang="nl-NL" sz="1000" dirty="0">
              <a:latin typeface="Calibri" pitchFamily="34" charset="0"/>
            </a:endParaRPr>
          </a:p>
        </p:txBody>
      </p:sp>
      <p:cxnSp>
        <p:nvCxnSpPr>
          <p:cNvPr id="464" name="Straight Arrow Connector 463"/>
          <p:cNvCxnSpPr>
            <a:stCxn id="440" idx="2"/>
            <a:endCxn id="284" idx="0"/>
          </p:cNvCxnSpPr>
          <p:nvPr/>
        </p:nvCxnSpPr>
        <p:spPr bwMode="auto">
          <a:xfrm rot="16200000" flipH="1">
            <a:off x="2799921" y="6135220"/>
            <a:ext cx="1656854" cy="2770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8" name="TextBox 467"/>
          <p:cNvSpPr txBox="1"/>
          <p:nvPr/>
        </p:nvSpPr>
        <p:spPr>
          <a:xfrm>
            <a:off x="2617685" y="5089107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1 SMF- 84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2613968" y="493673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56 SMF- 84 </a:t>
            </a:r>
            <a:r>
              <a:rPr lang="el-GR" sz="1000" dirty="0" smtClean="0">
                <a:latin typeface="Calibri" pitchFamily="34" charset="0"/>
              </a:rPr>
              <a:t>λ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70" name="Rectangle 469"/>
          <p:cNvSpPr/>
          <p:nvPr/>
        </p:nvSpPr>
        <p:spPr bwMode="auto">
          <a:xfrm>
            <a:off x="4342160" y="610093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71" name="Straight Connector 470"/>
          <p:cNvCxnSpPr>
            <a:stCxn id="284" idx="6"/>
            <a:endCxn id="470" idx="1"/>
          </p:cNvCxnSpPr>
          <p:nvPr/>
        </p:nvCxnSpPr>
        <p:spPr bwMode="auto">
          <a:xfrm flipV="1">
            <a:off x="3737745" y="6136940"/>
            <a:ext cx="604415" cy="93610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4" name="Straight Arrow Connector 473"/>
          <p:cNvCxnSpPr>
            <a:stCxn id="470" idx="1"/>
            <a:endCxn id="490" idx="3"/>
          </p:cNvCxnSpPr>
          <p:nvPr/>
        </p:nvCxnSpPr>
        <p:spPr bwMode="auto">
          <a:xfrm rot="10800000">
            <a:off x="4198144" y="6136940"/>
            <a:ext cx="144016" cy="1588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1" name="Rounded Rectangle 480"/>
          <p:cNvSpPr/>
          <p:nvPr/>
        </p:nvSpPr>
        <p:spPr bwMode="auto">
          <a:xfrm>
            <a:off x="3766096" y="5997608"/>
            <a:ext cx="432048" cy="28803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732312" y="601953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local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83" name="Trapezoid 482"/>
          <p:cNvSpPr/>
          <p:nvPr/>
        </p:nvSpPr>
        <p:spPr bwMode="auto">
          <a:xfrm rot="16200000">
            <a:off x="3709720" y="5593804"/>
            <a:ext cx="360040" cy="216024"/>
          </a:xfrm>
          <a:prstGeom prst="trapezoid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4" name="Rectangle 483"/>
          <p:cNvSpPr/>
          <p:nvPr/>
        </p:nvSpPr>
        <p:spPr bwMode="auto">
          <a:xfrm>
            <a:off x="3925744" y="558542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5" name="Rectangle 484"/>
          <p:cNvSpPr/>
          <p:nvPr/>
        </p:nvSpPr>
        <p:spPr bwMode="auto">
          <a:xfrm>
            <a:off x="3925744" y="573782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6" name="Rectangle 485"/>
          <p:cNvSpPr/>
          <p:nvPr/>
        </p:nvSpPr>
        <p:spPr bwMode="auto">
          <a:xfrm>
            <a:off x="3781728" y="566581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9" name="Rectangle 488"/>
          <p:cNvSpPr/>
          <p:nvPr/>
        </p:nvSpPr>
        <p:spPr bwMode="auto">
          <a:xfrm>
            <a:off x="4054128" y="599760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90" name="Rectangle 489"/>
          <p:cNvSpPr/>
          <p:nvPr/>
        </p:nvSpPr>
        <p:spPr bwMode="auto">
          <a:xfrm>
            <a:off x="4126136" y="610093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93" name="Shape 492"/>
          <p:cNvCxnSpPr>
            <a:stCxn id="489" idx="0"/>
            <a:endCxn id="485" idx="3"/>
          </p:cNvCxnSpPr>
          <p:nvPr/>
        </p:nvCxnSpPr>
        <p:spPr bwMode="auto">
          <a:xfrm rot="16200000" flipV="1">
            <a:off x="3932050" y="5839526"/>
            <a:ext cx="223784" cy="92380"/>
          </a:xfrm>
          <a:prstGeom prst="bentConnector2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5" name="Elbow Connector 494"/>
          <p:cNvCxnSpPr>
            <a:stCxn id="348" idx="1"/>
            <a:endCxn id="484" idx="3"/>
          </p:cNvCxnSpPr>
          <p:nvPr/>
        </p:nvCxnSpPr>
        <p:spPr bwMode="auto">
          <a:xfrm rot="10800000">
            <a:off x="3997752" y="5621424"/>
            <a:ext cx="344408" cy="155476"/>
          </a:xfrm>
          <a:prstGeom prst="bentConnector3">
            <a:avLst>
              <a:gd name="adj1" fmla="val 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7" name="TextBox 496"/>
          <p:cNvSpPr txBox="1"/>
          <p:nvPr/>
        </p:nvSpPr>
        <p:spPr>
          <a:xfrm>
            <a:off x="9742760" y="8405192"/>
            <a:ext cx="2826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Calibri" pitchFamily="34" charset="0"/>
              </a:rPr>
              <a:t>Based on 44 output multiplexer</a:t>
            </a:r>
          </a:p>
          <a:p>
            <a:pPr lvl="1" algn="l"/>
            <a:r>
              <a:rPr lang="en-US" sz="1400" dirty="0" smtClean="0">
                <a:latin typeface="Calibri" pitchFamily="34" charset="0"/>
              </a:rPr>
              <a:t> DWDM-F-100G-1-44-C-A-B01</a:t>
            </a:r>
          </a:p>
          <a:p>
            <a:pPr lvl="1" algn="l"/>
            <a:r>
              <a:rPr lang="en-US" sz="1400" dirty="0" smtClean="0">
                <a:latin typeface="Calibri" pitchFamily="34" charset="0"/>
              </a:rPr>
              <a:t> RWM with 8 positions</a:t>
            </a:r>
            <a:endParaRPr lang="nl-NL" sz="1400" dirty="0">
              <a:latin typeface="Calibri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550072" y="3580656"/>
            <a:ext cx="42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PJB</a:t>
            </a:r>
            <a:endParaRPr lang="nl-NL" sz="1400" b="1" dirty="0">
              <a:latin typeface="Calibri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039270" y="3800872"/>
            <a:ext cx="432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/>
              <a:t>1</a:t>
            </a:r>
          </a:p>
          <a:p>
            <a:r>
              <a:rPr lang="nl-NL" sz="900" dirty="0" smtClean="0"/>
              <a:t>2</a:t>
            </a:r>
          </a:p>
          <a:p>
            <a:r>
              <a:rPr lang="nl-NL" sz="900" dirty="0" smtClean="0"/>
              <a:t>3</a:t>
            </a:r>
          </a:p>
          <a:p>
            <a:r>
              <a:rPr lang="nl-NL" sz="900" dirty="0" smtClean="0"/>
              <a:t>4</a:t>
            </a:r>
          </a:p>
          <a:p>
            <a:r>
              <a:rPr lang="nl-NL" sz="900" dirty="0" smtClean="0"/>
              <a:t>5</a:t>
            </a:r>
          </a:p>
          <a:p>
            <a:r>
              <a:rPr lang="nl-NL" sz="900" dirty="0" smtClean="0"/>
              <a:t>6</a:t>
            </a:r>
          </a:p>
          <a:p>
            <a:r>
              <a:rPr lang="nl-NL" sz="900" dirty="0" smtClean="0"/>
              <a:t>7</a:t>
            </a:r>
          </a:p>
          <a:p>
            <a:r>
              <a:rPr lang="nl-NL" sz="900" dirty="0" smtClean="0"/>
              <a:t>8</a:t>
            </a:r>
          </a:p>
          <a:p>
            <a:r>
              <a:rPr lang="nl-NL" sz="900" dirty="0" smtClean="0"/>
              <a:t>9</a:t>
            </a:r>
          </a:p>
          <a:p>
            <a:r>
              <a:rPr lang="nl-NL" sz="900" dirty="0" smtClean="0"/>
              <a:t>10</a:t>
            </a:r>
          </a:p>
          <a:p>
            <a:r>
              <a:rPr lang="nl-NL" sz="900" dirty="0" smtClean="0"/>
              <a:t>11</a:t>
            </a:r>
          </a:p>
          <a:p>
            <a:r>
              <a:rPr lang="nl-NL" sz="900" dirty="0" smtClean="0"/>
              <a:t>12</a:t>
            </a:r>
          </a:p>
          <a:p>
            <a:r>
              <a:rPr lang="nl-NL" sz="900" dirty="0" smtClean="0"/>
              <a:t>13</a:t>
            </a:r>
          </a:p>
          <a:p>
            <a:r>
              <a:rPr lang="nl-NL" sz="900" dirty="0" smtClean="0"/>
              <a:t>14</a:t>
            </a:r>
          </a:p>
          <a:p>
            <a:endParaRPr lang="nl-NL" sz="900" dirty="0"/>
          </a:p>
        </p:txBody>
      </p:sp>
      <p:sp>
        <p:nvSpPr>
          <p:cNvPr id="360" name="TextBox 359"/>
          <p:cNvSpPr txBox="1"/>
          <p:nvPr/>
        </p:nvSpPr>
        <p:spPr>
          <a:xfrm>
            <a:off x="6172016" y="700336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104 DU, 13 SJB + EMSO</a:t>
            </a:r>
          </a:p>
          <a:p>
            <a:r>
              <a:rPr lang="nl-NL" sz="1400" dirty="0" smtClean="0"/>
              <a:t>8 DU / SJB</a:t>
            </a:r>
            <a:endParaRPr lang="nl-NL" sz="1400" dirty="0"/>
          </a:p>
        </p:txBody>
      </p:sp>
      <p:sp>
        <p:nvSpPr>
          <p:cNvPr id="440" name="Rectangle 439"/>
          <p:cNvSpPr/>
          <p:nvPr/>
        </p:nvSpPr>
        <p:spPr bwMode="auto">
          <a:xfrm>
            <a:off x="3590959" y="523617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43" name="Straight Arrow Connector 442"/>
          <p:cNvCxnSpPr>
            <a:stCxn id="499" idx="3"/>
            <a:endCxn id="440" idx="1"/>
          </p:cNvCxnSpPr>
          <p:nvPr/>
        </p:nvCxnSpPr>
        <p:spPr bwMode="auto">
          <a:xfrm flipV="1">
            <a:off x="2484820" y="5272174"/>
            <a:ext cx="1106139" cy="670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7" name="Rectangle 476"/>
          <p:cNvSpPr/>
          <p:nvPr/>
        </p:nvSpPr>
        <p:spPr bwMode="auto">
          <a:xfrm>
            <a:off x="3590959" y="509282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78" name="Straight Arrow Connector 477"/>
          <p:cNvCxnSpPr>
            <a:stCxn id="477" idx="1"/>
            <a:endCxn id="487" idx="3"/>
          </p:cNvCxnSpPr>
          <p:nvPr/>
        </p:nvCxnSpPr>
        <p:spPr bwMode="auto">
          <a:xfrm rot="10800000" flipV="1">
            <a:off x="2479919" y="5128828"/>
            <a:ext cx="1111040" cy="1236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9" name="Rectangle 498"/>
          <p:cNvSpPr/>
          <p:nvPr/>
        </p:nvSpPr>
        <p:spPr bwMode="auto">
          <a:xfrm>
            <a:off x="2412812" y="523684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ounded Rectangle 567"/>
          <p:cNvSpPr/>
          <p:nvPr/>
        </p:nvSpPr>
        <p:spPr bwMode="auto">
          <a:xfrm>
            <a:off x="8878664" y="4372744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9" name="Rounded Rectangle 568"/>
          <p:cNvSpPr/>
          <p:nvPr/>
        </p:nvSpPr>
        <p:spPr bwMode="auto">
          <a:xfrm>
            <a:off x="8950672" y="430073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0" name="Rounded Rectangle 569"/>
          <p:cNvSpPr/>
          <p:nvPr/>
        </p:nvSpPr>
        <p:spPr bwMode="auto">
          <a:xfrm>
            <a:off x="9022680" y="422872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1" name="Rounded Rectangle 570"/>
          <p:cNvSpPr/>
          <p:nvPr/>
        </p:nvSpPr>
        <p:spPr bwMode="auto">
          <a:xfrm>
            <a:off x="9094688" y="4156720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2" name="Rounded Rectangle 571"/>
          <p:cNvSpPr/>
          <p:nvPr/>
        </p:nvSpPr>
        <p:spPr bwMode="auto">
          <a:xfrm>
            <a:off x="9166696" y="4084712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3" name="Rounded Rectangle 572"/>
          <p:cNvSpPr/>
          <p:nvPr/>
        </p:nvSpPr>
        <p:spPr bwMode="auto">
          <a:xfrm>
            <a:off x="9238704" y="4012704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4" name="Rounded Rectangle 573"/>
          <p:cNvSpPr/>
          <p:nvPr/>
        </p:nvSpPr>
        <p:spPr bwMode="auto">
          <a:xfrm>
            <a:off x="9310712" y="394069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1" name="Rounded Rectangle 560"/>
          <p:cNvSpPr/>
          <p:nvPr/>
        </p:nvSpPr>
        <p:spPr bwMode="auto">
          <a:xfrm>
            <a:off x="8878664" y="178045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2" name="Rounded Rectangle 561"/>
          <p:cNvSpPr/>
          <p:nvPr/>
        </p:nvSpPr>
        <p:spPr bwMode="auto">
          <a:xfrm>
            <a:off x="8950672" y="170844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3" name="Rounded Rectangle 562"/>
          <p:cNvSpPr/>
          <p:nvPr/>
        </p:nvSpPr>
        <p:spPr bwMode="auto">
          <a:xfrm>
            <a:off x="9022680" y="1636440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4" name="Rounded Rectangle 563"/>
          <p:cNvSpPr/>
          <p:nvPr/>
        </p:nvSpPr>
        <p:spPr bwMode="auto">
          <a:xfrm>
            <a:off x="9094688" y="1564432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5" name="Rounded Rectangle 564"/>
          <p:cNvSpPr/>
          <p:nvPr/>
        </p:nvSpPr>
        <p:spPr bwMode="auto">
          <a:xfrm>
            <a:off x="9166696" y="1492424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6" name="Rounded Rectangle 565"/>
          <p:cNvSpPr/>
          <p:nvPr/>
        </p:nvSpPr>
        <p:spPr bwMode="auto">
          <a:xfrm>
            <a:off x="9238704" y="1420416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7" name="Rounded Rectangle 566"/>
          <p:cNvSpPr/>
          <p:nvPr/>
        </p:nvSpPr>
        <p:spPr bwMode="auto">
          <a:xfrm>
            <a:off x="9310712" y="134840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8" name="Rounded Rectangle 367"/>
          <p:cNvSpPr/>
          <p:nvPr/>
        </p:nvSpPr>
        <p:spPr bwMode="auto">
          <a:xfrm>
            <a:off x="9382720" y="3858178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9" name="Oval 368"/>
          <p:cNvSpPr/>
          <p:nvPr/>
        </p:nvSpPr>
        <p:spPr bwMode="auto">
          <a:xfrm>
            <a:off x="11254928" y="3930186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0" name="Oval 369"/>
          <p:cNvSpPr/>
          <p:nvPr/>
        </p:nvSpPr>
        <p:spPr bwMode="auto">
          <a:xfrm>
            <a:off x="11407328" y="4082586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1" name="Oval 370"/>
          <p:cNvSpPr/>
          <p:nvPr/>
        </p:nvSpPr>
        <p:spPr bwMode="auto">
          <a:xfrm>
            <a:off x="11758984" y="4434242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11730796" y="405541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DOM</a:t>
            </a:r>
          </a:p>
          <a:p>
            <a:r>
              <a:rPr lang="en-US" sz="1000" dirty="0" smtClean="0">
                <a:latin typeface="Calibri" pitchFamily="34" charset="0"/>
              </a:rPr>
              <a:t>1..20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73" name="Oval 372"/>
          <p:cNvSpPr/>
          <p:nvPr/>
        </p:nvSpPr>
        <p:spPr bwMode="auto">
          <a:xfrm>
            <a:off x="11277508" y="4849522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4" name="Oval 373"/>
          <p:cNvSpPr/>
          <p:nvPr/>
        </p:nvSpPr>
        <p:spPr bwMode="auto">
          <a:xfrm>
            <a:off x="11429908" y="5001922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5" name="Oval 374"/>
          <p:cNvSpPr/>
          <p:nvPr/>
        </p:nvSpPr>
        <p:spPr bwMode="auto">
          <a:xfrm>
            <a:off x="11758984" y="5370346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6" name="Oval 375"/>
          <p:cNvSpPr/>
          <p:nvPr/>
        </p:nvSpPr>
        <p:spPr bwMode="auto">
          <a:xfrm>
            <a:off x="10269396" y="5068028"/>
            <a:ext cx="360040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11758984" y="500404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DOM</a:t>
            </a:r>
          </a:p>
          <a:p>
            <a:r>
              <a:rPr lang="en-US" sz="1000" dirty="0" smtClean="0">
                <a:latin typeface="Calibri" pitchFamily="34" charset="0"/>
              </a:rPr>
              <a:t>1..20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78" name="Rectangle 377"/>
          <p:cNvSpPr/>
          <p:nvPr/>
        </p:nvSpPr>
        <p:spPr bwMode="auto">
          <a:xfrm>
            <a:off x="9382720" y="465595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10606856" y="436223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2 Cu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9435908" y="5498702"/>
            <a:ext cx="415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DU</a:t>
            </a:r>
            <a:endParaRPr lang="nl-NL" sz="1400" b="1" dirty="0">
              <a:latin typeface="Calibri" pitchFamily="34" charset="0"/>
            </a:endParaRPr>
          </a:p>
        </p:txBody>
      </p:sp>
      <p:sp>
        <p:nvSpPr>
          <p:cNvPr id="382" name="Oval 381"/>
          <p:cNvSpPr/>
          <p:nvPr/>
        </p:nvSpPr>
        <p:spPr bwMode="auto">
          <a:xfrm>
            <a:off x="10246816" y="4146210"/>
            <a:ext cx="360040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20" name="Shape 201"/>
          <p:cNvCxnSpPr>
            <a:stCxn id="378" idx="3"/>
            <a:endCxn id="369" idx="2"/>
          </p:cNvCxnSpPr>
          <p:nvPr/>
        </p:nvCxnSpPr>
        <p:spPr bwMode="auto">
          <a:xfrm flipV="1">
            <a:off x="9454728" y="4110206"/>
            <a:ext cx="1800200" cy="581750"/>
          </a:xfrm>
          <a:prstGeom prst="bentConnector3">
            <a:avLst>
              <a:gd name="adj1" fmla="val 1774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1" name="Elbow Connector 420"/>
          <p:cNvCxnSpPr>
            <a:stCxn id="369" idx="2"/>
            <a:endCxn id="370" idx="2"/>
          </p:cNvCxnSpPr>
          <p:nvPr/>
        </p:nvCxnSpPr>
        <p:spPr bwMode="auto">
          <a:xfrm rot="10800000" flipH="1" flipV="1">
            <a:off x="11254928" y="4110206"/>
            <a:ext cx="152400" cy="152400"/>
          </a:xfrm>
          <a:prstGeom prst="bentConnector3">
            <a:avLst>
              <a:gd name="adj1" fmla="val -1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2" name="Elbow Connector 421"/>
          <p:cNvCxnSpPr>
            <a:stCxn id="370" idx="2"/>
            <a:endCxn id="382" idx="6"/>
          </p:cNvCxnSpPr>
          <p:nvPr/>
        </p:nvCxnSpPr>
        <p:spPr bwMode="auto">
          <a:xfrm rot="10800000" flipV="1">
            <a:off x="10606856" y="4262606"/>
            <a:ext cx="800472" cy="63624"/>
          </a:xfrm>
          <a:prstGeom prst="bentConnector3">
            <a:avLst>
              <a:gd name="adj1" fmla="val 4762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3" name="Elbow Connector 422"/>
          <p:cNvCxnSpPr>
            <a:stCxn id="382" idx="6"/>
            <a:endCxn id="371" idx="2"/>
          </p:cNvCxnSpPr>
          <p:nvPr/>
        </p:nvCxnSpPr>
        <p:spPr bwMode="auto">
          <a:xfrm>
            <a:off x="10606856" y="4326230"/>
            <a:ext cx="1152128" cy="288032"/>
          </a:xfrm>
          <a:prstGeom prst="bentConnector3">
            <a:avLst>
              <a:gd name="adj1" fmla="val 3635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4" name="Shape 201"/>
          <p:cNvCxnSpPr>
            <a:stCxn id="378" idx="3"/>
            <a:endCxn id="373" idx="2"/>
          </p:cNvCxnSpPr>
          <p:nvPr/>
        </p:nvCxnSpPr>
        <p:spPr bwMode="auto">
          <a:xfrm>
            <a:off x="9454728" y="4691956"/>
            <a:ext cx="1822780" cy="337586"/>
          </a:xfrm>
          <a:prstGeom prst="bentConnector3">
            <a:avLst>
              <a:gd name="adj1" fmla="val 17428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6" name="Elbow Connector 425"/>
          <p:cNvCxnSpPr>
            <a:stCxn id="373" idx="2"/>
            <a:endCxn id="374" idx="2"/>
          </p:cNvCxnSpPr>
          <p:nvPr/>
        </p:nvCxnSpPr>
        <p:spPr bwMode="auto">
          <a:xfrm rot="10800000" flipH="1" flipV="1">
            <a:off x="11277508" y="5029542"/>
            <a:ext cx="152400" cy="152400"/>
          </a:xfrm>
          <a:prstGeom prst="bentConnector3">
            <a:avLst>
              <a:gd name="adj1" fmla="val -15156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4" name="Elbow Connector 433"/>
          <p:cNvCxnSpPr>
            <a:stCxn id="374" idx="2"/>
            <a:endCxn id="376" idx="6"/>
          </p:cNvCxnSpPr>
          <p:nvPr/>
        </p:nvCxnSpPr>
        <p:spPr bwMode="auto">
          <a:xfrm rot="10800000" flipV="1">
            <a:off x="10629436" y="5181942"/>
            <a:ext cx="800472" cy="66106"/>
          </a:xfrm>
          <a:prstGeom prst="bentConnector3">
            <a:avLst>
              <a:gd name="adj1" fmla="val 4733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5" name="Elbow Connector 434"/>
          <p:cNvCxnSpPr>
            <a:stCxn id="376" idx="6"/>
            <a:endCxn id="375" idx="2"/>
          </p:cNvCxnSpPr>
          <p:nvPr/>
        </p:nvCxnSpPr>
        <p:spPr bwMode="auto">
          <a:xfrm>
            <a:off x="10629436" y="5248048"/>
            <a:ext cx="1129548" cy="302318"/>
          </a:xfrm>
          <a:prstGeom prst="bentConnector3">
            <a:avLst>
              <a:gd name="adj1" fmla="val 374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6" name="TextBox 435"/>
          <p:cNvSpPr txBox="1"/>
          <p:nvPr/>
        </p:nvSpPr>
        <p:spPr>
          <a:xfrm>
            <a:off x="10606856" y="529833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2 Cu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254" name="Rounded Rectangle 253"/>
          <p:cNvSpPr/>
          <p:nvPr/>
        </p:nvSpPr>
        <p:spPr bwMode="auto">
          <a:xfrm>
            <a:off x="5494288" y="3436640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3" name="Rounded Rectangle 262"/>
          <p:cNvSpPr/>
          <p:nvPr/>
        </p:nvSpPr>
        <p:spPr bwMode="auto">
          <a:xfrm>
            <a:off x="5566296" y="3364632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4" name="Rounded Rectangle 263"/>
          <p:cNvSpPr/>
          <p:nvPr/>
        </p:nvSpPr>
        <p:spPr bwMode="auto">
          <a:xfrm>
            <a:off x="5638304" y="3292624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5" name="Rounded Rectangle 264"/>
          <p:cNvSpPr/>
          <p:nvPr/>
        </p:nvSpPr>
        <p:spPr bwMode="auto">
          <a:xfrm>
            <a:off x="5710312" y="3220616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6" name="Rounded Rectangle 265"/>
          <p:cNvSpPr/>
          <p:nvPr/>
        </p:nvSpPr>
        <p:spPr bwMode="auto">
          <a:xfrm>
            <a:off x="5782320" y="3148608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7" name="Rounded Rectangle 266"/>
          <p:cNvSpPr/>
          <p:nvPr/>
        </p:nvSpPr>
        <p:spPr bwMode="auto">
          <a:xfrm>
            <a:off x="5854328" y="3076600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8" name="Rounded Rectangle 267"/>
          <p:cNvSpPr/>
          <p:nvPr/>
        </p:nvSpPr>
        <p:spPr bwMode="auto">
          <a:xfrm>
            <a:off x="5926336" y="3004592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9" name="Rounded Rectangle 268"/>
          <p:cNvSpPr/>
          <p:nvPr/>
        </p:nvSpPr>
        <p:spPr bwMode="auto">
          <a:xfrm>
            <a:off x="5998344" y="2932584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0" name="Rounded Rectangle 269"/>
          <p:cNvSpPr/>
          <p:nvPr/>
        </p:nvSpPr>
        <p:spPr bwMode="auto">
          <a:xfrm>
            <a:off x="6070352" y="2860576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1" name="Rounded Rectangle 270"/>
          <p:cNvSpPr/>
          <p:nvPr/>
        </p:nvSpPr>
        <p:spPr bwMode="auto">
          <a:xfrm>
            <a:off x="6142360" y="2788568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2" name="Rounded Rectangle 271"/>
          <p:cNvSpPr/>
          <p:nvPr/>
        </p:nvSpPr>
        <p:spPr bwMode="auto">
          <a:xfrm>
            <a:off x="6214368" y="2716560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3" name="Rounded Rectangle 272"/>
          <p:cNvSpPr/>
          <p:nvPr/>
        </p:nvSpPr>
        <p:spPr bwMode="auto">
          <a:xfrm>
            <a:off x="6286376" y="2644552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4" name="Rounded Rectangle 273"/>
          <p:cNvSpPr/>
          <p:nvPr/>
        </p:nvSpPr>
        <p:spPr bwMode="auto">
          <a:xfrm>
            <a:off x="6358384" y="2572544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6" name="Rounded Rectangle 275"/>
          <p:cNvSpPr/>
          <p:nvPr/>
        </p:nvSpPr>
        <p:spPr bwMode="auto">
          <a:xfrm>
            <a:off x="6430392" y="2500536"/>
            <a:ext cx="1008112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6659479" y="4045200"/>
            <a:ext cx="216024" cy="216024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04" name="Straight Connector 303"/>
          <p:cNvCxnSpPr>
            <a:endCxn id="329" idx="1"/>
          </p:cNvCxnSpPr>
          <p:nvPr/>
        </p:nvCxnSpPr>
        <p:spPr bwMode="auto">
          <a:xfrm flipV="1">
            <a:off x="6862440" y="3793172"/>
            <a:ext cx="360040" cy="36004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>
            <a:endCxn id="330" idx="1"/>
          </p:cNvCxnSpPr>
          <p:nvPr/>
        </p:nvCxnSpPr>
        <p:spPr bwMode="auto">
          <a:xfrm flipV="1">
            <a:off x="6862440" y="3937188"/>
            <a:ext cx="360040" cy="21602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>
            <a:endCxn id="332" idx="1"/>
          </p:cNvCxnSpPr>
          <p:nvPr/>
        </p:nvCxnSpPr>
        <p:spPr bwMode="auto">
          <a:xfrm flipV="1">
            <a:off x="6862440" y="4081204"/>
            <a:ext cx="360040" cy="7200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>
            <a:stCxn id="302" idx="6"/>
            <a:endCxn id="327" idx="1"/>
          </p:cNvCxnSpPr>
          <p:nvPr/>
        </p:nvCxnSpPr>
        <p:spPr bwMode="auto">
          <a:xfrm flipV="1">
            <a:off x="6875503" y="3649156"/>
            <a:ext cx="346977" cy="5040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>
            <a:endCxn id="333" idx="1"/>
          </p:cNvCxnSpPr>
          <p:nvPr/>
        </p:nvCxnSpPr>
        <p:spPr bwMode="auto">
          <a:xfrm>
            <a:off x="6862440" y="4153212"/>
            <a:ext cx="360040" cy="7200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/>
          <p:cNvCxnSpPr>
            <a:endCxn id="335" idx="1"/>
          </p:cNvCxnSpPr>
          <p:nvPr/>
        </p:nvCxnSpPr>
        <p:spPr bwMode="auto">
          <a:xfrm>
            <a:off x="6862440" y="4153212"/>
            <a:ext cx="360040" cy="21602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/>
          <p:cNvCxnSpPr>
            <a:endCxn id="336" idx="1"/>
          </p:cNvCxnSpPr>
          <p:nvPr/>
        </p:nvCxnSpPr>
        <p:spPr bwMode="auto">
          <a:xfrm>
            <a:off x="6862440" y="4153212"/>
            <a:ext cx="360040" cy="36004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Straight Connector 325"/>
          <p:cNvCxnSpPr>
            <a:endCxn id="338" idx="1"/>
          </p:cNvCxnSpPr>
          <p:nvPr/>
        </p:nvCxnSpPr>
        <p:spPr bwMode="auto">
          <a:xfrm>
            <a:off x="6862440" y="4153212"/>
            <a:ext cx="360040" cy="5040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7" name="Rectangle 326"/>
          <p:cNvSpPr/>
          <p:nvPr/>
        </p:nvSpPr>
        <p:spPr bwMode="auto">
          <a:xfrm>
            <a:off x="7222480" y="361315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9" name="Rectangle 328"/>
          <p:cNvSpPr/>
          <p:nvPr/>
        </p:nvSpPr>
        <p:spPr bwMode="auto">
          <a:xfrm>
            <a:off x="7222480" y="375716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0" name="Rectangle 329"/>
          <p:cNvSpPr/>
          <p:nvPr/>
        </p:nvSpPr>
        <p:spPr bwMode="auto">
          <a:xfrm>
            <a:off x="7222480" y="390118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2" name="Rectangle 331"/>
          <p:cNvSpPr/>
          <p:nvPr/>
        </p:nvSpPr>
        <p:spPr bwMode="auto">
          <a:xfrm>
            <a:off x="7222480" y="404520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3" name="Rectangle 332"/>
          <p:cNvSpPr/>
          <p:nvPr/>
        </p:nvSpPr>
        <p:spPr bwMode="auto">
          <a:xfrm>
            <a:off x="7222480" y="418921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5" name="Rectangle 334"/>
          <p:cNvSpPr/>
          <p:nvPr/>
        </p:nvSpPr>
        <p:spPr bwMode="auto">
          <a:xfrm>
            <a:off x="7222480" y="433323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6" name="Rectangle 335"/>
          <p:cNvSpPr/>
          <p:nvPr/>
        </p:nvSpPr>
        <p:spPr bwMode="auto">
          <a:xfrm>
            <a:off x="7222480" y="447724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8" name="Rectangle 337"/>
          <p:cNvSpPr/>
          <p:nvPr/>
        </p:nvSpPr>
        <p:spPr bwMode="auto">
          <a:xfrm>
            <a:off x="7222480" y="462126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9" name="Rectangle 338"/>
          <p:cNvSpPr/>
          <p:nvPr/>
        </p:nvSpPr>
        <p:spPr bwMode="auto">
          <a:xfrm>
            <a:off x="7222480" y="477366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49" name="Straight Connector 348"/>
          <p:cNvCxnSpPr>
            <a:endCxn id="339" idx="1"/>
          </p:cNvCxnSpPr>
          <p:nvPr/>
        </p:nvCxnSpPr>
        <p:spPr bwMode="auto">
          <a:xfrm>
            <a:off x="6862440" y="4153212"/>
            <a:ext cx="360040" cy="6564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5" name="TextBox 354"/>
          <p:cNvSpPr txBox="1"/>
          <p:nvPr/>
        </p:nvSpPr>
        <p:spPr>
          <a:xfrm>
            <a:off x="6430392" y="4630972"/>
            <a:ext cx="42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SJB</a:t>
            </a:r>
            <a:endParaRPr lang="nl-NL" sz="1400" b="1" dirty="0">
              <a:latin typeface="Calibri" pitchFamily="34" charset="0"/>
            </a:endParaRPr>
          </a:p>
        </p:txBody>
      </p:sp>
      <p:cxnSp>
        <p:nvCxnSpPr>
          <p:cNvPr id="357" name="Straight Arrow Connector 356"/>
          <p:cNvCxnSpPr>
            <a:stCxn id="327" idx="1"/>
            <a:endCxn id="364" idx="3"/>
          </p:cNvCxnSpPr>
          <p:nvPr/>
        </p:nvCxnSpPr>
        <p:spPr bwMode="auto">
          <a:xfrm rot="10800000">
            <a:off x="7058086" y="3649156"/>
            <a:ext cx="164394" cy="0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dbl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9" name="Rounded Rectangle 358"/>
          <p:cNvSpPr/>
          <p:nvPr/>
        </p:nvSpPr>
        <p:spPr bwMode="auto">
          <a:xfrm>
            <a:off x="6627242" y="3484596"/>
            <a:ext cx="432048" cy="28803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6574408" y="350864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local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64" name="Rectangle 363"/>
          <p:cNvSpPr/>
          <p:nvPr/>
        </p:nvSpPr>
        <p:spPr bwMode="auto">
          <a:xfrm>
            <a:off x="6986078" y="3607727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5672436" y="5884912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13 SJB + 1 EMSO / PJB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50" name="Rounded Rectangle 449"/>
          <p:cNvSpPr/>
          <p:nvPr/>
        </p:nvSpPr>
        <p:spPr bwMode="auto">
          <a:xfrm>
            <a:off x="3478064" y="3580656"/>
            <a:ext cx="1080120" cy="47525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6" name="Rounded Rectangle 155"/>
          <p:cNvSpPr/>
          <p:nvPr/>
        </p:nvSpPr>
        <p:spPr bwMode="auto">
          <a:xfrm>
            <a:off x="9382720" y="1276400"/>
            <a:ext cx="2952328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1254928" y="1348408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407328" y="1500808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758984" y="1852464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0796" y="147363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DOM</a:t>
            </a:r>
          </a:p>
          <a:p>
            <a:r>
              <a:rPr lang="en-US" sz="1000" dirty="0" smtClean="0">
                <a:latin typeface="Calibri" pitchFamily="34" charset="0"/>
              </a:rPr>
              <a:t>1..20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1277508" y="2267744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1429908" y="2420144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1758984" y="2788568"/>
            <a:ext cx="360040" cy="3600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269396" y="2486250"/>
            <a:ext cx="360040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58984" y="242226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DOM</a:t>
            </a:r>
          </a:p>
          <a:p>
            <a:r>
              <a:rPr lang="en-US" sz="1000" dirty="0" smtClean="0">
                <a:latin typeface="Calibri" pitchFamily="34" charset="0"/>
              </a:rPr>
              <a:t>1..20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382720" y="207417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606856" y="1780456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2 Cu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9435908" y="2916924"/>
            <a:ext cx="415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DU</a:t>
            </a:r>
            <a:endParaRPr lang="nl-NL" sz="1400" b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16" y="0"/>
            <a:ext cx="10464800" cy="790228"/>
          </a:xfrm>
        </p:spPr>
        <p:txBody>
          <a:bodyPr/>
          <a:lstStyle/>
          <a:p>
            <a:r>
              <a:rPr lang="en-US" sz="3200" b="1" dirty="0" smtClean="0"/>
              <a:t>Power routing</a:t>
            </a:r>
            <a:endParaRPr lang="nl-NL" sz="3200" b="1" dirty="0"/>
          </a:p>
        </p:txBody>
      </p:sp>
      <p:cxnSp>
        <p:nvCxnSpPr>
          <p:cNvPr id="147" name="Shape 146"/>
          <p:cNvCxnSpPr>
            <a:stCxn id="48" idx="1"/>
            <a:endCxn id="329" idx="3"/>
          </p:cNvCxnSpPr>
          <p:nvPr/>
        </p:nvCxnSpPr>
        <p:spPr bwMode="auto">
          <a:xfrm rot="10800000" flipV="1">
            <a:off x="7294488" y="2110178"/>
            <a:ext cx="2088232" cy="1682994"/>
          </a:xfrm>
          <a:prstGeom prst="bentConnector3">
            <a:avLst>
              <a:gd name="adj1" fmla="val 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4" name="Oval 283"/>
          <p:cNvSpPr/>
          <p:nvPr/>
        </p:nvSpPr>
        <p:spPr bwMode="auto">
          <a:xfrm>
            <a:off x="3622080" y="4660776"/>
            <a:ext cx="216024" cy="216024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85" name="Straight Connector 284"/>
          <p:cNvCxnSpPr>
            <a:stCxn id="284" idx="6"/>
            <a:endCxn id="294" idx="1"/>
          </p:cNvCxnSpPr>
          <p:nvPr/>
        </p:nvCxnSpPr>
        <p:spPr bwMode="auto">
          <a:xfrm>
            <a:off x="3838104" y="4768788"/>
            <a:ext cx="504056" cy="7200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>
            <a:stCxn id="284" idx="6"/>
            <a:endCxn id="295" idx="1"/>
          </p:cNvCxnSpPr>
          <p:nvPr/>
        </p:nvCxnSpPr>
        <p:spPr bwMode="auto">
          <a:xfrm>
            <a:off x="3838104" y="4768788"/>
            <a:ext cx="504056" cy="21602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>
            <a:stCxn id="284" idx="6"/>
            <a:endCxn id="296" idx="1"/>
          </p:cNvCxnSpPr>
          <p:nvPr/>
        </p:nvCxnSpPr>
        <p:spPr bwMode="auto">
          <a:xfrm>
            <a:off x="3838104" y="4768788"/>
            <a:ext cx="504056" cy="36004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/>
          <p:cNvCxnSpPr>
            <a:stCxn id="284" idx="6"/>
            <a:endCxn id="293" idx="1"/>
          </p:cNvCxnSpPr>
          <p:nvPr/>
        </p:nvCxnSpPr>
        <p:spPr bwMode="auto">
          <a:xfrm flipV="1">
            <a:off x="3838104" y="4696780"/>
            <a:ext cx="504056" cy="7200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>
            <a:stCxn id="284" idx="6"/>
            <a:endCxn id="297" idx="1"/>
          </p:cNvCxnSpPr>
          <p:nvPr/>
        </p:nvCxnSpPr>
        <p:spPr bwMode="auto">
          <a:xfrm>
            <a:off x="3838104" y="4768788"/>
            <a:ext cx="504056" cy="5040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/>
          <p:cNvCxnSpPr>
            <a:stCxn id="284" idx="6"/>
            <a:endCxn id="298" idx="1"/>
          </p:cNvCxnSpPr>
          <p:nvPr/>
        </p:nvCxnSpPr>
        <p:spPr bwMode="auto">
          <a:xfrm>
            <a:off x="3838104" y="4768788"/>
            <a:ext cx="504056" cy="648072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>
            <a:stCxn id="284" idx="6"/>
            <a:endCxn id="299" idx="1"/>
          </p:cNvCxnSpPr>
          <p:nvPr/>
        </p:nvCxnSpPr>
        <p:spPr bwMode="auto">
          <a:xfrm>
            <a:off x="3838104" y="4768788"/>
            <a:ext cx="504056" cy="792088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/>
          <p:cNvCxnSpPr>
            <a:stCxn id="284" idx="6"/>
            <a:endCxn id="300" idx="1"/>
          </p:cNvCxnSpPr>
          <p:nvPr/>
        </p:nvCxnSpPr>
        <p:spPr bwMode="auto">
          <a:xfrm>
            <a:off x="3838104" y="4768788"/>
            <a:ext cx="504056" cy="93610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3" name="Rectangle 292"/>
          <p:cNvSpPr/>
          <p:nvPr/>
        </p:nvSpPr>
        <p:spPr bwMode="auto">
          <a:xfrm>
            <a:off x="4342160" y="466077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4342160" y="480479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4342160" y="494880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4342160" y="509282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4342160" y="523684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4342160" y="538085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9" name="Rectangle 298"/>
          <p:cNvSpPr/>
          <p:nvPr/>
        </p:nvSpPr>
        <p:spPr bwMode="auto">
          <a:xfrm>
            <a:off x="4342160" y="5524872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4342160" y="566888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4342160" y="451676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4342160" y="437274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342160" y="4228728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4" name="Rectangle 323"/>
          <p:cNvSpPr/>
          <p:nvPr/>
        </p:nvSpPr>
        <p:spPr bwMode="auto">
          <a:xfrm>
            <a:off x="4342160" y="581290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25" name="Straight Connector 324"/>
          <p:cNvCxnSpPr>
            <a:stCxn id="284" idx="6"/>
            <a:endCxn id="320" idx="1"/>
          </p:cNvCxnSpPr>
          <p:nvPr/>
        </p:nvCxnSpPr>
        <p:spPr bwMode="auto">
          <a:xfrm flipV="1">
            <a:off x="3838104" y="4552764"/>
            <a:ext cx="504056" cy="216024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>
            <a:stCxn id="284" idx="6"/>
            <a:endCxn id="321" idx="1"/>
          </p:cNvCxnSpPr>
          <p:nvPr/>
        </p:nvCxnSpPr>
        <p:spPr bwMode="auto">
          <a:xfrm flipV="1">
            <a:off x="3838104" y="4408748"/>
            <a:ext cx="504056" cy="36004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/>
          <p:cNvCxnSpPr>
            <a:stCxn id="284" idx="6"/>
            <a:endCxn id="322" idx="1"/>
          </p:cNvCxnSpPr>
          <p:nvPr/>
        </p:nvCxnSpPr>
        <p:spPr bwMode="auto">
          <a:xfrm flipV="1">
            <a:off x="3838104" y="4264732"/>
            <a:ext cx="504056" cy="50405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>
            <a:stCxn id="284" idx="6"/>
            <a:endCxn id="324" idx="1"/>
          </p:cNvCxnSpPr>
          <p:nvPr/>
        </p:nvCxnSpPr>
        <p:spPr bwMode="auto">
          <a:xfrm>
            <a:off x="3838104" y="4768788"/>
            <a:ext cx="504056" cy="108012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6" name="Rectangle 355"/>
          <p:cNvSpPr/>
          <p:nvPr/>
        </p:nvSpPr>
        <p:spPr bwMode="auto">
          <a:xfrm>
            <a:off x="4342160" y="595692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58" name="Straight Connector 357"/>
          <p:cNvCxnSpPr>
            <a:stCxn id="284" idx="6"/>
            <a:endCxn id="356" idx="1"/>
          </p:cNvCxnSpPr>
          <p:nvPr/>
        </p:nvCxnSpPr>
        <p:spPr bwMode="auto">
          <a:xfrm>
            <a:off x="3838104" y="4768788"/>
            <a:ext cx="504056" cy="1224136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0" name="Rectangle 469"/>
          <p:cNvSpPr/>
          <p:nvPr/>
        </p:nvSpPr>
        <p:spPr bwMode="auto">
          <a:xfrm>
            <a:off x="4342160" y="610093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71" name="Straight Connector 470"/>
          <p:cNvCxnSpPr>
            <a:stCxn id="284" idx="6"/>
            <a:endCxn id="470" idx="1"/>
          </p:cNvCxnSpPr>
          <p:nvPr/>
        </p:nvCxnSpPr>
        <p:spPr bwMode="auto">
          <a:xfrm>
            <a:off x="3838104" y="4768788"/>
            <a:ext cx="504056" cy="1368152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4" name="Straight Arrow Connector 473"/>
          <p:cNvCxnSpPr>
            <a:stCxn id="470" idx="1"/>
            <a:endCxn id="490" idx="3"/>
          </p:cNvCxnSpPr>
          <p:nvPr/>
        </p:nvCxnSpPr>
        <p:spPr bwMode="auto">
          <a:xfrm rot="10800000">
            <a:off x="4198144" y="6138528"/>
            <a:ext cx="144016" cy="0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dbl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1" name="Rounded Rectangle 480"/>
          <p:cNvSpPr/>
          <p:nvPr/>
        </p:nvSpPr>
        <p:spPr bwMode="auto">
          <a:xfrm>
            <a:off x="3766096" y="5997608"/>
            <a:ext cx="432048" cy="288032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3732312" y="601953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local</a:t>
            </a:r>
            <a:endParaRPr lang="nl-NL" sz="1000" dirty="0">
              <a:latin typeface="Calibri" pitchFamily="34" charset="0"/>
            </a:endParaRPr>
          </a:p>
        </p:txBody>
      </p:sp>
      <p:sp>
        <p:nvSpPr>
          <p:cNvPr id="490" name="Rectangle 489"/>
          <p:cNvSpPr/>
          <p:nvPr/>
        </p:nvSpPr>
        <p:spPr bwMode="auto">
          <a:xfrm>
            <a:off x="4126136" y="6100936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172016" y="700336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104 DU, 13 SJB + EMSO</a:t>
            </a:r>
          </a:p>
          <a:p>
            <a:r>
              <a:rPr lang="nl-NL" sz="1400" dirty="0" smtClean="0"/>
              <a:t>8 DU / SJB</a:t>
            </a:r>
            <a:endParaRPr lang="nl-NL" sz="1400" dirty="0"/>
          </a:p>
        </p:txBody>
      </p:sp>
      <p:sp>
        <p:nvSpPr>
          <p:cNvPr id="194" name="Oval 193"/>
          <p:cNvSpPr/>
          <p:nvPr/>
        </p:nvSpPr>
        <p:spPr bwMode="auto">
          <a:xfrm>
            <a:off x="10246816" y="1564432"/>
            <a:ext cx="360040" cy="360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02" name="Shape 201"/>
          <p:cNvCxnSpPr>
            <a:stCxn id="48" idx="3"/>
            <a:endCxn id="4" idx="2"/>
          </p:cNvCxnSpPr>
          <p:nvPr/>
        </p:nvCxnSpPr>
        <p:spPr bwMode="auto">
          <a:xfrm flipV="1">
            <a:off x="9454728" y="1528428"/>
            <a:ext cx="1800200" cy="581750"/>
          </a:xfrm>
          <a:prstGeom prst="bentConnector3">
            <a:avLst>
              <a:gd name="adj1" fmla="val 1774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Elbow Connector 207"/>
          <p:cNvCxnSpPr>
            <a:stCxn id="4" idx="2"/>
            <a:endCxn id="5" idx="2"/>
          </p:cNvCxnSpPr>
          <p:nvPr/>
        </p:nvCxnSpPr>
        <p:spPr bwMode="auto">
          <a:xfrm rot="10800000" flipH="1" flipV="1">
            <a:off x="11254928" y="1528428"/>
            <a:ext cx="152400" cy="152400"/>
          </a:xfrm>
          <a:prstGeom prst="bentConnector3">
            <a:avLst>
              <a:gd name="adj1" fmla="val -1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Elbow Connector 209"/>
          <p:cNvCxnSpPr>
            <a:stCxn id="5" idx="2"/>
            <a:endCxn id="194" idx="6"/>
          </p:cNvCxnSpPr>
          <p:nvPr/>
        </p:nvCxnSpPr>
        <p:spPr bwMode="auto">
          <a:xfrm rot="10800000" flipV="1">
            <a:off x="10606856" y="1680828"/>
            <a:ext cx="800472" cy="63624"/>
          </a:xfrm>
          <a:prstGeom prst="bentConnector3">
            <a:avLst>
              <a:gd name="adj1" fmla="val 4762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Elbow Connector 211"/>
          <p:cNvCxnSpPr>
            <a:stCxn id="194" idx="6"/>
            <a:endCxn id="6" idx="2"/>
          </p:cNvCxnSpPr>
          <p:nvPr/>
        </p:nvCxnSpPr>
        <p:spPr bwMode="auto">
          <a:xfrm>
            <a:off x="10606856" y="1744452"/>
            <a:ext cx="1152128" cy="288032"/>
          </a:xfrm>
          <a:prstGeom prst="bentConnector3">
            <a:avLst>
              <a:gd name="adj1" fmla="val 3635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hape 201"/>
          <p:cNvCxnSpPr>
            <a:stCxn id="48" idx="3"/>
            <a:endCxn id="35" idx="2"/>
          </p:cNvCxnSpPr>
          <p:nvPr/>
        </p:nvCxnSpPr>
        <p:spPr bwMode="auto">
          <a:xfrm>
            <a:off x="9454728" y="2110178"/>
            <a:ext cx="1822780" cy="337586"/>
          </a:xfrm>
          <a:prstGeom prst="bentConnector3">
            <a:avLst>
              <a:gd name="adj1" fmla="val 17428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Elbow Connector 223"/>
          <p:cNvCxnSpPr>
            <a:stCxn id="35" idx="2"/>
            <a:endCxn id="36" idx="2"/>
          </p:cNvCxnSpPr>
          <p:nvPr/>
        </p:nvCxnSpPr>
        <p:spPr bwMode="auto">
          <a:xfrm rot="10800000" flipH="1" flipV="1">
            <a:off x="11277508" y="2447764"/>
            <a:ext cx="152400" cy="152400"/>
          </a:xfrm>
          <a:prstGeom prst="bentConnector3">
            <a:avLst>
              <a:gd name="adj1" fmla="val -15156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Elbow Connector 224"/>
          <p:cNvCxnSpPr>
            <a:stCxn id="36" idx="2"/>
            <a:endCxn id="38" idx="6"/>
          </p:cNvCxnSpPr>
          <p:nvPr/>
        </p:nvCxnSpPr>
        <p:spPr bwMode="auto">
          <a:xfrm rot="10800000" flipV="1">
            <a:off x="10629436" y="2600164"/>
            <a:ext cx="800472" cy="66106"/>
          </a:xfrm>
          <a:prstGeom prst="bentConnector3">
            <a:avLst>
              <a:gd name="adj1" fmla="val 47333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Elbow Connector 225"/>
          <p:cNvCxnSpPr>
            <a:stCxn id="38" idx="6"/>
            <a:endCxn id="37" idx="2"/>
          </p:cNvCxnSpPr>
          <p:nvPr/>
        </p:nvCxnSpPr>
        <p:spPr bwMode="auto">
          <a:xfrm>
            <a:off x="10629436" y="2666270"/>
            <a:ext cx="1129548" cy="302318"/>
          </a:xfrm>
          <a:prstGeom prst="bentConnector3">
            <a:avLst>
              <a:gd name="adj1" fmla="val 374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10606856" y="271656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2 Cu</a:t>
            </a:r>
            <a:endParaRPr lang="nl-NL" sz="1000" dirty="0">
              <a:latin typeface="Calibri" pitchFamily="34" charset="0"/>
            </a:endParaRPr>
          </a:p>
        </p:txBody>
      </p:sp>
      <p:cxnSp>
        <p:nvCxnSpPr>
          <p:cNvPr id="492" name="Shape 146"/>
          <p:cNvCxnSpPr>
            <a:stCxn id="378" idx="1"/>
            <a:endCxn id="339" idx="3"/>
          </p:cNvCxnSpPr>
          <p:nvPr/>
        </p:nvCxnSpPr>
        <p:spPr bwMode="auto">
          <a:xfrm rot="10800000" flipV="1">
            <a:off x="7294488" y="4691956"/>
            <a:ext cx="2088232" cy="117712"/>
          </a:xfrm>
          <a:prstGeom prst="bentConnector3">
            <a:avLst>
              <a:gd name="adj1" fmla="val 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8" name="Shape 146"/>
          <p:cNvCxnSpPr>
            <a:stCxn id="302" idx="2"/>
            <a:endCxn id="322" idx="3"/>
          </p:cNvCxnSpPr>
          <p:nvPr/>
        </p:nvCxnSpPr>
        <p:spPr bwMode="auto">
          <a:xfrm rot="10800000" flipV="1">
            <a:off x="4414169" y="4153212"/>
            <a:ext cx="2245311" cy="111520"/>
          </a:xfrm>
          <a:prstGeom prst="bentConnector3">
            <a:avLst>
              <a:gd name="adj1" fmla="val 6988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2" name="TextBox 501"/>
          <p:cNvSpPr txBox="1"/>
          <p:nvPr/>
        </p:nvSpPr>
        <p:spPr>
          <a:xfrm>
            <a:off x="3550072" y="3580656"/>
            <a:ext cx="42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PJB</a:t>
            </a:r>
            <a:endParaRPr lang="nl-NL" sz="1400" b="1" dirty="0">
              <a:latin typeface="Calibri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4414168" y="4079836"/>
            <a:ext cx="4320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/>
              <a:t>1</a:t>
            </a:r>
          </a:p>
          <a:p>
            <a:r>
              <a:rPr lang="nl-NL" sz="900" dirty="0" smtClean="0"/>
              <a:t>2</a:t>
            </a:r>
          </a:p>
          <a:p>
            <a:r>
              <a:rPr lang="nl-NL" sz="900" dirty="0" smtClean="0"/>
              <a:t>3</a:t>
            </a:r>
          </a:p>
          <a:p>
            <a:r>
              <a:rPr lang="nl-NL" sz="900" dirty="0" smtClean="0"/>
              <a:t>4</a:t>
            </a:r>
          </a:p>
          <a:p>
            <a:r>
              <a:rPr lang="nl-NL" sz="900" dirty="0" smtClean="0"/>
              <a:t>5</a:t>
            </a:r>
          </a:p>
          <a:p>
            <a:r>
              <a:rPr lang="nl-NL" sz="900" dirty="0" smtClean="0"/>
              <a:t>6</a:t>
            </a:r>
          </a:p>
          <a:p>
            <a:r>
              <a:rPr lang="nl-NL" sz="900" dirty="0" smtClean="0"/>
              <a:t>7</a:t>
            </a:r>
          </a:p>
          <a:p>
            <a:r>
              <a:rPr lang="nl-NL" sz="900" dirty="0" smtClean="0"/>
              <a:t>8</a:t>
            </a:r>
          </a:p>
          <a:p>
            <a:r>
              <a:rPr lang="nl-NL" sz="900" dirty="0" smtClean="0"/>
              <a:t>9</a:t>
            </a:r>
          </a:p>
          <a:p>
            <a:r>
              <a:rPr lang="nl-NL" sz="900" dirty="0" smtClean="0"/>
              <a:t>10</a:t>
            </a:r>
          </a:p>
          <a:p>
            <a:r>
              <a:rPr lang="nl-NL" sz="900" dirty="0" smtClean="0"/>
              <a:t>11</a:t>
            </a:r>
          </a:p>
          <a:p>
            <a:r>
              <a:rPr lang="nl-NL" sz="900" dirty="0" smtClean="0"/>
              <a:t>12</a:t>
            </a:r>
          </a:p>
          <a:p>
            <a:r>
              <a:rPr lang="nl-NL" sz="900" dirty="0" smtClean="0"/>
              <a:t>13</a:t>
            </a:r>
          </a:p>
          <a:p>
            <a:r>
              <a:rPr lang="nl-NL" sz="900" dirty="0" smtClean="0"/>
              <a:t>14</a:t>
            </a:r>
          </a:p>
          <a:p>
            <a:endParaRPr lang="nl-NL" sz="900" dirty="0"/>
          </a:p>
        </p:txBody>
      </p:sp>
      <p:sp>
        <p:nvSpPr>
          <p:cNvPr id="527" name="Rounded Rectangle 526"/>
          <p:cNvSpPr/>
          <p:nvPr/>
        </p:nvSpPr>
        <p:spPr bwMode="auto">
          <a:xfrm>
            <a:off x="1533848" y="4516570"/>
            <a:ext cx="1080120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1660873" y="4478470"/>
            <a:ext cx="463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Calibri" pitchFamily="34" charset="0"/>
              </a:rPr>
              <a:t>CTA</a:t>
            </a:r>
            <a:endParaRPr lang="nl-NL" sz="1400" b="1" dirty="0">
              <a:latin typeface="Calibri" pitchFamily="34" charset="0"/>
            </a:endParaRPr>
          </a:p>
        </p:txBody>
      </p:sp>
      <p:sp>
        <p:nvSpPr>
          <p:cNvPr id="539" name="Rectangle 538"/>
          <p:cNvSpPr/>
          <p:nvPr/>
        </p:nvSpPr>
        <p:spPr bwMode="auto">
          <a:xfrm>
            <a:off x="2410644" y="473259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49" name="Rectangle 548"/>
          <p:cNvSpPr/>
          <p:nvPr/>
        </p:nvSpPr>
        <p:spPr bwMode="auto">
          <a:xfrm>
            <a:off x="1677864" y="4876610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50" name="Rectangle 549"/>
          <p:cNvSpPr/>
          <p:nvPr/>
        </p:nvSpPr>
        <p:spPr bwMode="auto">
          <a:xfrm>
            <a:off x="1677864" y="4732594"/>
            <a:ext cx="72008" cy="720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52" name="Shape 551"/>
          <p:cNvCxnSpPr>
            <a:stCxn id="539" idx="3"/>
            <a:endCxn id="284" idx="2"/>
          </p:cNvCxnSpPr>
          <p:nvPr/>
        </p:nvCxnSpPr>
        <p:spPr bwMode="auto">
          <a:xfrm>
            <a:off x="2482652" y="4768598"/>
            <a:ext cx="1139428" cy="190"/>
          </a:xfrm>
          <a:prstGeom prst="bentConnector3">
            <a:avLst>
              <a:gd name="adj1" fmla="val 500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8575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5" name="TextBox 574"/>
          <p:cNvSpPr txBox="1"/>
          <p:nvPr/>
        </p:nvSpPr>
        <p:spPr>
          <a:xfrm>
            <a:off x="11975008" y="3508648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Calibri" pitchFamily="34" charset="0"/>
              </a:rPr>
              <a:t>8 DU / SJB</a:t>
            </a:r>
            <a:endParaRPr lang="nl-NL" sz="1000" dirty="0">
              <a:latin typeface="Calibri" pitchFamily="34" charset="0"/>
            </a:endParaRPr>
          </a:p>
        </p:txBody>
      </p:sp>
      <p:cxnSp>
        <p:nvCxnSpPr>
          <p:cNvPr id="577" name="Straight Connector 576"/>
          <p:cNvCxnSpPr>
            <a:stCxn id="550" idx="1"/>
          </p:cNvCxnSpPr>
          <p:nvPr/>
        </p:nvCxnSpPr>
        <p:spPr bwMode="auto">
          <a:xfrm rot="10800000">
            <a:off x="1029792" y="4768598"/>
            <a:ext cx="648072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9" name="Elbow Connector 578"/>
          <p:cNvCxnSpPr>
            <a:stCxn id="549" idx="1"/>
          </p:cNvCxnSpPr>
          <p:nvPr/>
        </p:nvCxnSpPr>
        <p:spPr bwMode="auto">
          <a:xfrm rot="10800000" flipV="1">
            <a:off x="1389832" y="4912614"/>
            <a:ext cx="288032" cy="324036"/>
          </a:xfrm>
          <a:prstGeom prst="bentConnector2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Isosceles Triangle 580"/>
          <p:cNvSpPr/>
          <p:nvPr/>
        </p:nvSpPr>
        <p:spPr bwMode="auto">
          <a:xfrm>
            <a:off x="1354040" y="5236650"/>
            <a:ext cx="72008" cy="72008"/>
          </a:xfrm>
          <a:prstGeom prst="triangl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9742760" y="8405192"/>
            <a:ext cx="2826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Calibri" pitchFamily="34" charset="0"/>
              </a:rPr>
              <a:t>Based on 44 output multiplexer</a:t>
            </a:r>
          </a:p>
          <a:p>
            <a:pPr lvl="1" algn="l"/>
            <a:r>
              <a:rPr lang="en-US" sz="1400" dirty="0" smtClean="0">
                <a:latin typeface="Calibri" pitchFamily="34" charset="0"/>
              </a:rPr>
              <a:t> DWDM-F-100G-1-44-C-A-B01</a:t>
            </a:r>
          </a:p>
          <a:p>
            <a:pPr lvl="1" algn="l"/>
            <a:r>
              <a:rPr lang="en-US" sz="1400" dirty="0" smtClean="0">
                <a:latin typeface="Calibri" pitchFamily="34" charset="0"/>
              </a:rPr>
              <a:t> RWM with 8 positions</a:t>
            </a:r>
            <a:endParaRPr lang="nl-NL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3" y="687388"/>
            <a:ext cx="7797675" cy="891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0000" y="-19744"/>
            <a:ext cx="10464800" cy="718220"/>
          </a:xfrm>
        </p:spPr>
        <p:txBody>
          <a:bodyPr/>
          <a:lstStyle/>
          <a:p>
            <a:r>
              <a:rPr lang="en-US" sz="3200" b="1" dirty="0" smtClean="0"/>
              <a:t>Network numbers</a:t>
            </a:r>
            <a:endParaRPr lang="nl-NL" sz="3200" b="1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53728" y="7973144"/>
            <a:ext cx="2448272" cy="1584176"/>
          </a:xfrm>
          <a:prstGeom prst="wedgeRoundRectCallout">
            <a:avLst>
              <a:gd name="adj1" fmla="val -20314"/>
              <a:gd name="adj2" fmla="val 48070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12" y="811716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instrumentation load</a:t>
            </a:r>
            <a:endParaRPr lang="nl-NL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16" y="0"/>
            <a:ext cx="10464800" cy="574204"/>
          </a:xfrm>
        </p:spPr>
        <p:txBody>
          <a:bodyPr/>
          <a:lstStyle/>
          <a:p>
            <a:r>
              <a:rPr lang="nl-NL" sz="3200" b="1" dirty="0" smtClean="0">
                <a:latin typeface="Calibri" pitchFamily="34" charset="0"/>
                <a:cs typeface="Calibri" pitchFamily="34" charset="0"/>
              </a:rPr>
              <a:t>SJB ?</a:t>
            </a:r>
            <a:endParaRPr lang="nl-NL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808" y="1636440"/>
            <a:ext cx="23230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600" dirty="0" err="1" smtClean="0"/>
              <a:t>Layout</a:t>
            </a:r>
            <a:endParaRPr lang="nl-NL" sz="1600" dirty="0" smtClean="0"/>
          </a:p>
          <a:p>
            <a:pPr lvl="1" algn="l"/>
            <a:r>
              <a:rPr lang="nl-NL" sz="1600" dirty="0" smtClean="0"/>
              <a:t>8 DU</a:t>
            </a:r>
          </a:p>
          <a:p>
            <a:pPr lvl="1" algn="l"/>
            <a:r>
              <a:rPr lang="nl-NL" sz="1600" dirty="0" err="1" smtClean="0"/>
              <a:t>Spare</a:t>
            </a:r>
            <a:r>
              <a:rPr lang="nl-NL" sz="1600" dirty="0" smtClean="0"/>
              <a:t> </a:t>
            </a:r>
            <a:r>
              <a:rPr lang="nl-NL" sz="1600" dirty="0" err="1" smtClean="0"/>
              <a:t>connector</a:t>
            </a:r>
            <a:r>
              <a:rPr lang="nl-NL" sz="1600" dirty="0" smtClean="0"/>
              <a:t> ?</a:t>
            </a:r>
          </a:p>
          <a:p>
            <a:pPr lvl="1" algn="l"/>
            <a:r>
              <a:rPr lang="nl-NL" sz="1600" dirty="0" err="1" smtClean="0"/>
              <a:t>Instrumentation</a:t>
            </a:r>
            <a:r>
              <a:rPr lang="nl-NL" sz="1600" dirty="0" smtClean="0"/>
              <a:t> ?</a:t>
            </a:r>
          </a:p>
          <a:p>
            <a:pPr lvl="1" algn="l"/>
            <a:r>
              <a:rPr lang="nl-NL" sz="1600" dirty="0" err="1" smtClean="0"/>
              <a:t>Local</a:t>
            </a:r>
            <a:r>
              <a:rPr lang="nl-NL" sz="1600" dirty="0" smtClean="0"/>
              <a:t> </a:t>
            </a:r>
            <a:r>
              <a:rPr lang="nl-NL" sz="1600" dirty="0" err="1" smtClean="0"/>
              <a:t>control</a:t>
            </a:r>
            <a:r>
              <a:rPr lang="nl-NL" sz="1600" dirty="0" smtClean="0"/>
              <a:t> ?</a:t>
            </a:r>
          </a:p>
          <a:p>
            <a:pPr lvl="2" algn="l"/>
            <a:r>
              <a:rPr lang="nl-NL" sz="1600" dirty="0" smtClean="0"/>
              <a:t>Switches</a:t>
            </a:r>
          </a:p>
          <a:p>
            <a:pPr lvl="2" algn="l"/>
            <a:r>
              <a:rPr lang="nl-NL" sz="1600" dirty="0" err="1" smtClean="0"/>
              <a:t>Monitoring</a:t>
            </a:r>
            <a:endParaRPr lang="nl-NL" sz="1600" dirty="0" smtClean="0"/>
          </a:p>
          <a:p>
            <a:pPr lvl="1" algn="l"/>
            <a:r>
              <a:rPr lang="nl-NL" sz="1600" dirty="0" err="1" smtClean="0"/>
              <a:t>Mechanics</a:t>
            </a:r>
            <a:endParaRPr lang="nl-NL" sz="1600" dirty="0" smtClean="0"/>
          </a:p>
          <a:p>
            <a:pPr lvl="2" algn="l"/>
            <a:r>
              <a:rPr lang="nl-NL" sz="1600" dirty="0" err="1" smtClean="0"/>
              <a:t>Form</a:t>
            </a:r>
            <a:r>
              <a:rPr lang="nl-NL" sz="1600" dirty="0" smtClean="0"/>
              <a:t> factor</a:t>
            </a:r>
          </a:p>
          <a:p>
            <a:pPr lvl="2" algn="l"/>
            <a:r>
              <a:rPr lang="nl-NL" sz="1600" dirty="0" err="1" smtClean="0"/>
              <a:t>Weight</a:t>
            </a:r>
            <a:endParaRPr lang="nl-NL" sz="1600" dirty="0" smtClean="0"/>
          </a:p>
          <a:p>
            <a:pPr lvl="2" algn="l"/>
            <a:r>
              <a:rPr lang="nl-NL" sz="1600" dirty="0" err="1" smtClean="0"/>
              <a:t>connectors</a:t>
            </a:r>
            <a:endParaRPr lang="nl-NL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0464800" cy="574204"/>
          </a:xfrm>
        </p:spPr>
        <p:txBody>
          <a:bodyPr/>
          <a:lstStyle/>
          <a:p>
            <a:r>
              <a:rPr lang="en-US" sz="3200" b="1" dirty="0" smtClean="0"/>
              <a:t>SJB distribution</a:t>
            </a:r>
            <a:endParaRPr lang="nl-NL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347" y="6388968"/>
            <a:ext cx="6381454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56320"/>
            <a:ext cx="694720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94441" y="106037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2790825" algn="l"/>
              </a:tabLst>
            </a:pPr>
            <a:r>
              <a:rPr lang="nl-NL" sz="1800" u="sng" dirty="0" smtClean="0"/>
              <a:t>DOM : 8.69</a:t>
            </a:r>
            <a:r>
              <a:rPr lang="nl-NL" sz="1800" dirty="0" smtClean="0"/>
              <a:t>W</a:t>
            </a:r>
            <a:endParaRPr lang="nl-NL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29792" y="6946448"/>
            <a:ext cx="4104456" cy="2394848"/>
            <a:chOff x="1029792" y="6821016"/>
            <a:chExt cx="4104456" cy="2394848"/>
          </a:xfrm>
        </p:grpSpPr>
        <p:sp>
          <p:nvSpPr>
            <p:cNvPr id="7" name="TextBox 6"/>
            <p:cNvSpPr txBox="1"/>
            <p:nvPr/>
          </p:nvSpPr>
          <p:spPr>
            <a:xfrm>
              <a:off x="1029792" y="6821016"/>
              <a:ext cx="3807453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2863850" algn="l"/>
                </a:tabLst>
              </a:pPr>
              <a:r>
                <a:rPr lang="nl-NL" sz="1800" u="sng" dirty="0" smtClean="0"/>
                <a:t>DOM </a:t>
              </a:r>
              <a:r>
                <a:rPr lang="nl-NL" sz="1800" u="sng" dirty="0" err="1" smtClean="0"/>
                <a:t>inventory</a:t>
              </a:r>
              <a:r>
                <a:rPr lang="nl-NL" sz="1800" u="sng" dirty="0" smtClean="0"/>
                <a:t> (</a:t>
              </a:r>
              <a:r>
                <a:rPr lang="nl-NL" sz="1800" u="sng" dirty="0" err="1" smtClean="0"/>
                <a:t>only</a:t>
              </a:r>
              <a:r>
                <a:rPr lang="nl-NL" sz="1800" u="sng" dirty="0" smtClean="0"/>
                <a:t> PPM):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dirty="0" smtClean="0"/>
                <a:t>Power </a:t>
              </a:r>
              <a:r>
                <a:rPr lang="nl-NL" sz="1800" dirty="0" err="1" smtClean="0"/>
                <a:t>conversion</a:t>
              </a:r>
              <a:r>
                <a:rPr lang="nl-NL" sz="1800" dirty="0" smtClean="0"/>
                <a:t>	1.6 W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dirty="0" smtClean="0"/>
                <a:t>DOM </a:t>
              </a:r>
              <a:r>
                <a:rPr lang="nl-NL" sz="1800" dirty="0" err="1" smtClean="0"/>
                <a:t>logic</a:t>
              </a:r>
              <a:r>
                <a:rPr lang="nl-NL" sz="1800" dirty="0" smtClean="0"/>
                <a:t>	7 W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dirty="0" err="1" smtClean="0"/>
                <a:t>Signal</a:t>
              </a:r>
              <a:r>
                <a:rPr lang="nl-NL" sz="1800" dirty="0" smtClean="0"/>
                <a:t> </a:t>
              </a:r>
              <a:r>
                <a:rPr lang="nl-NL" sz="1800" dirty="0" err="1" smtClean="0"/>
                <a:t>collection</a:t>
              </a:r>
              <a:r>
                <a:rPr lang="nl-NL" sz="1800" dirty="0" smtClean="0"/>
                <a:t>, </a:t>
              </a:r>
              <a:r>
                <a:rPr lang="nl-NL" sz="1800" dirty="0" err="1" smtClean="0"/>
                <a:t>compass</a:t>
              </a:r>
              <a:r>
                <a:rPr lang="nl-NL" sz="1800" dirty="0" smtClean="0"/>
                <a:t> 	0.18 W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dirty="0" err="1" smtClean="0"/>
                <a:t>Signal</a:t>
              </a:r>
              <a:r>
                <a:rPr lang="nl-NL" sz="1800" dirty="0" smtClean="0"/>
                <a:t> </a:t>
              </a:r>
              <a:r>
                <a:rPr lang="nl-NL" sz="1800" dirty="0" err="1" smtClean="0"/>
                <a:t>collection</a:t>
              </a:r>
              <a:r>
                <a:rPr lang="nl-NL" sz="1800" dirty="0" smtClean="0"/>
                <a:t>, </a:t>
              </a:r>
              <a:r>
                <a:rPr lang="nl-NL" sz="1800" dirty="0" err="1" smtClean="0"/>
                <a:t>piezo</a:t>
              </a:r>
              <a:r>
                <a:rPr lang="nl-NL" sz="1800" dirty="0" smtClean="0"/>
                <a:t>	0.12 W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dirty="0" smtClean="0"/>
                <a:t>Bases	1.09 W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u="sng" dirty="0" err="1" smtClean="0"/>
                <a:t>Instruments</a:t>
              </a:r>
              <a:r>
                <a:rPr lang="nl-NL" sz="1800" u="sng" dirty="0" smtClean="0"/>
                <a:t>	1 W</a:t>
              </a:r>
            </a:p>
            <a:p>
              <a:pPr algn="l">
                <a:tabLst>
                  <a:tab pos="2863850" algn="l"/>
                </a:tabLst>
              </a:pPr>
              <a:r>
                <a:rPr lang="nl-NL" sz="1800" dirty="0" smtClean="0"/>
                <a:t>Total	11 W</a:t>
              </a:r>
              <a:endParaRPr lang="nl-NL" sz="1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2200" y="8477200"/>
              <a:ext cx="4320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!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73347" y="3868688"/>
            <a:ext cx="3649733" cy="1569660"/>
            <a:chOff x="8973347" y="4204795"/>
            <a:chExt cx="2641621" cy="1569660"/>
          </a:xfrm>
        </p:grpSpPr>
        <p:sp>
          <p:nvSpPr>
            <p:cNvPr id="9" name="Rounded Rectangular Callout 8"/>
            <p:cNvSpPr/>
            <p:nvPr/>
          </p:nvSpPr>
          <p:spPr bwMode="auto">
            <a:xfrm>
              <a:off x="8973347" y="4228728"/>
              <a:ext cx="2088232" cy="1224136"/>
            </a:xfrm>
            <a:prstGeom prst="wedgeRoundRectCallout">
              <a:avLst>
                <a:gd name="adj1" fmla="val -20314"/>
                <a:gd name="adj2" fmla="val 48070"/>
                <a:gd name="adj3" fmla="val 16667"/>
              </a:avLst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22680" y="4204795"/>
              <a:ext cx="25922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/>
                <a:t>Local temperature:</a:t>
              </a:r>
            </a:p>
            <a:p>
              <a:pPr algn="l"/>
              <a:r>
                <a:rPr lang="en-US" sz="2400" dirty="0" smtClean="0"/>
                <a:t>-functionality</a:t>
              </a:r>
            </a:p>
            <a:p>
              <a:pPr algn="l"/>
              <a:r>
                <a:rPr lang="en-US" sz="2400" dirty="0" smtClean="0"/>
                <a:t>-lifetime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89618" y="6299201"/>
            <a:ext cx="3403339" cy="336634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4393289" y="826347"/>
            <a:ext cx="431410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692054" y="2185529"/>
            <a:ext cx="431409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4432887" y="241584"/>
            <a:ext cx="7390228" cy="3860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rot="10800000" flipH="1">
            <a:off x="24063" y="4140764"/>
            <a:ext cx="10899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1104574" y="3226365"/>
            <a:ext cx="1842347" cy="165043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8" name="Rectangle 8"/>
          <p:cNvSpPr>
            <a:spLocks/>
          </p:cNvSpPr>
          <p:nvPr/>
        </p:nvSpPr>
        <p:spPr bwMode="auto">
          <a:xfrm>
            <a:off x="2971930" y="3556001"/>
            <a:ext cx="418905" cy="266418"/>
          </a:xfrm>
          <a:prstGeom prst="rect">
            <a:avLst/>
          </a:prstGeom>
          <a:solidFill>
            <a:srgbClr val="8000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7392312" y="5093547"/>
            <a:ext cx="4443307" cy="426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70" name="Rectangle 10"/>
          <p:cNvSpPr>
            <a:spLocks/>
          </p:cNvSpPr>
          <p:nvPr/>
        </p:nvSpPr>
        <p:spPr bwMode="auto">
          <a:xfrm>
            <a:off x="1408117" y="3632462"/>
            <a:ext cx="1037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CTA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 rot="10800000" flipH="1">
            <a:off x="3415845" y="889565"/>
            <a:ext cx="635651" cy="28064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34" y="11949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434" y="11949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72" name="Rectangle 12"/>
          <p:cNvSpPr>
            <a:spLocks/>
          </p:cNvSpPr>
          <p:nvPr/>
        </p:nvSpPr>
        <p:spPr bwMode="auto">
          <a:xfrm>
            <a:off x="3458353" y="3410548"/>
            <a:ext cx="121129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 kV 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PENETRATOR</a:t>
            </a:r>
          </a:p>
        </p:txBody>
      </p:sp>
      <p:sp>
        <p:nvSpPr>
          <p:cNvPr id="15373" name="Rectangle 13"/>
          <p:cNvSpPr>
            <a:spLocks/>
          </p:cNvSpPr>
          <p:nvPr/>
        </p:nvSpPr>
        <p:spPr bwMode="auto">
          <a:xfrm>
            <a:off x="3433671" y="4216575"/>
            <a:ext cx="133151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FO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PENETRATORS</a:t>
            </a: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4622539" y="469618"/>
            <a:ext cx="1752731" cy="2133601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75" name="Rectangle 15"/>
          <p:cNvSpPr>
            <a:spLocks/>
          </p:cNvSpPr>
          <p:nvPr/>
        </p:nvSpPr>
        <p:spPr bwMode="auto">
          <a:xfrm>
            <a:off x="4964783" y="1172496"/>
            <a:ext cx="105157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switch MV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 kV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583974" y="787966"/>
            <a:ext cx="431410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654540" y="1408854"/>
            <a:ext cx="431409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8851184" y="844409"/>
            <a:ext cx="6085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9491003" y="2338547"/>
            <a:ext cx="0" cy="6660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82" name="Rectangle 22"/>
          <p:cNvSpPr>
            <a:spLocks/>
          </p:cNvSpPr>
          <p:nvPr/>
        </p:nvSpPr>
        <p:spPr bwMode="auto">
          <a:xfrm>
            <a:off x="5278264" y="2984783"/>
            <a:ext cx="4392488" cy="837636"/>
          </a:xfrm>
          <a:prstGeom prst="rect">
            <a:avLst/>
          </a:prstGeom>
          <a:solidFill>
            <a:srgbClr val="722CFD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pitchFamily="1" charset="0"/>
                <a:cs typeface="Gill Sans" pitchFamily="1" charset="0"/>
              </a:rPr>
              <a:t>power monitor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5479106" y="2616765"/>
            <a:ext cx="0" cy="3522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84" name="Rectangle 24"/>
          <p:cNvSpPr>
            <a:spLocks/>
          </p:cNvSpPr>
          <p:nvPr/>
        </p:nvSpPr>
        <p:spPr bwMode="auto">
          <a:xfrm>
            <a:off x="2946921" y="4014329"/>
            <a:ext cx="418905" cy="266418"/>
          </a:xfrm>
          <a:prstGeom prst="rect">
            <a:avLst/>
          </a:prstGeom>
          <a:solidFill>
            <a:srgbClr val="008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3369995" y="4156569"/>
            <a:ext cx="531445" cy="277932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86" name="Rectangle 26"/>
          <p:cNvSpPr>
            <a:spLocks/>
          </p:cNvSpPr>
          <p:nvPr/>
        </p:nvSpPr>
        <p:spPr bwMode="auto">
          <a:xfrm>
            <a:off x="4407878" y="6319522"/>
            <a:ext cx="493932" cy="2133599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rot="10800000" flipH="1">
            <a:off x="5106052" y="6628358"/>
            <a:ext cx="1900404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998416" y="6470791"/>
            <a:ext cx="393896" cy="343182"/>
            <a:chOff x="0" y="0"/>
            <a:chExt cx="248" cy="216"/>
          </a:xfrm>
        </p:grpSpPr>
        <p:sp>
          <p:nvSpPr>
            <p:cNvPr id="15389" name="Rectangle 29"/>
            <p:cNvSpPr>
              <a:spLocks/>
            </p:cNvSpPr>
            <p:nvPr/>
          </p:nvSpPr>
          <p:spPr bwMode="auto">
            <a:xfrm>
              <a:off x="12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390" name="Rectangle 30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391" name="Rectangle 31"/>
          <p:cNvSpPr>
            <a:spLocks/>
          </p:cNvSpPr>
          <p:nvPr/>
        </p:nvSpPr>
        <p:spPr bwMode="auto">
          <a:xfrm>
            <a:off x="7188071" y="6929121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92" name="Rectangle 32"/>
          <p:cNvSpPr>
            <a:spLocks/>
          </p:cNvSpPr>
          <p:nvPr/>
        </p:nvSpPr>
        <p:spPr bwMode="auto">
          <a:xfrm>
            <a:off x="6998416" y="6929121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93" name="Rectangle 33"/>
          <p:cNvSpPr>
            <a:spLocks/>
          </p:cNvSpPr>
          <p:nvPr/>
        </p:nvSpPr>
        <p:spPr bwMode="auto">
          <a:xfrm>
            <a:off x="7188071" y="7868356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94" name="Rectangle 34"/>
          <p:cNvSpPr>
            <a:spLocks/>
          </p:cNvSpPr>
          <p:nvPr/>
        </p:nvSpPr>
        <p:spPr bwMode="auto">
          <a:xfrm>
            <a:off x="6998416" y="7868356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95" name="Rectangle 35"/>
          <p:cNvSpPr>
            <a:spLocks/>
          </p:cNvSpPr>
          <p:nvPr/>
        </p:nvSpPr>
        <p:spPr bwMode="auto">
          <a:xfrm>
            <a:off x="6827845" y="6415082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15396" name="Rectangle 36"/>
          <p:cNvSpPr>
            <a:spLocks/>
          </p:cNvSpPr>
          <p:nvPr/>
        </p:nvSpPr>
        <p:spPr bwMode="auto">
          <a:xfrm>
            <a:off x="6821594" y="6879946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15397" name="Rectangle 37"/>
          <p:cNvSpPr>
            <a:spLocks/>
          </p:cNvSpPr>
          <p:nvPr/>
        </p:nvSpPr>
        <p:spPr bwMode="auto">
          <a:xfrm>
            <a:off x="6835061" y="7825732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</a:t>
            </a:r>
          </a:p>
        </p:txBody>
      </p:sp>
      <p:sp>
        <p:nvSpPr>
          <p:cNvPr id="15398" name="Rectangle 38"/>
          <p:cNvSpPr>
            <a:spLocks/>
          </p:cNvSpPr>
          <p:nvPr/>
        </p:nvSpPr>
        <p:spPr bwMode="auto">
          <a:xfrm>
            <a:off x="5131060" y="6458786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399" name="Rectangle 39"/>
          <p:cNvSpPr>
            <a:spLocks/>
          </p:cNvSpPr>
          <p:nvPr/>
        </p:nvSpPr>
        <p:spPr bwMode="auto">
          <a:xfrm>
            <a:off x="4914315" y="6458786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00" name="Rectangle 40"/>
          <p:cNvSpPr>
            <a:spLocks/>
          </p:cNvSpPr>
          <p:nvPr/>
        </p:nvSpPr>
        <p:spPr bwMode="auto">
          <a:xfrm>
            <a:off x="5378391" y="64044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rot="10800000" flipH="1">
            <a:off x="5106052" y="7097122"/>
            <a:ext cx="1900404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02" name="Rectangle 42"/>
          <p:cNvSpPr>
            <a:spLocks/>
          </p:cNvSpPr>
          <p:nvPr/>
        </p:nvSpPr>
        <p:spPr bwMode="auto">
          <a:xfrm>
            <a:off x="5131060" y="6928403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03" name="Rectangle 43"/>
          <p:cNvSpPr>
            <a:spLocks/>
          </p:cNvSpPr>
          <p:nvPr/>
        </p:nvSpPr>
        <p:spPr bwMode="auto">
          <a:xfrm>
            <a:off x="4914315" y="6928403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04" name="Rectangle 44"/>
          <p:cNvSpPr>
            <a:spLocks/>
          </p:cNvSpPr>
          <p:nvPr/>
        </p:nvSpPr>
        <p:spPr bwMode="auto">
          <a:xfrm>
            <a:off x="5400236" y="6884616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15405" name="Rectangle 45"/>
          <p:cNvSpPr>
            <a:spLocks/>
          </p:cNvSpPr>
          <p:nvPr/>
        </p:nvSpPr>
        <p:spPr bwMode="auto">
          <a:xfrm>
            <a:off x="3961880" y="6764303"/>
            <a:ext cx="418904" cy="266418"/>
          </a:xfrm>
          <a:prstGeom prst="rect">
            <a:avLst/>
          </a:prstGeom>
          <a:solidFill>
            <a:srgbClr val="008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rot="10800000" flipH="1">
            <a:off x="5106052" y="8042822"/>
            <a:ext cx="1900404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914314" y="7871146"/>
            <a:ext cx="418905" cy="343182"/>
            <a:chOff x="0" y="0"/>
            <a:chExt cx="264" cy="216"/>
          </a:xfrm>
        </p:grpSpPr>
        <p:sp>
          <p:nvSpPr>
            <p:cNvPr id="15408" name="Rectangle 48"/>
            <p:cNvSpPr>
              <a:spLocks/>
            </p:cNvSpPr>
            <p:nvPr/>
          </p:nvSpPr>
          <p:spPr bwMode="auto">
            <a:xfrm>
              <a:off x="136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09" name="Rectangle 49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410" name="Rectangle 50"/>
          <p:cNvSpPr>
            <a:spLocks/>
          </p:cNvSpPr>
          <p:nvPr/>
        </p:nvSpPr>
        <p:spPr bwMode="auto">
          <a:xfrm>
            <a:off x="5412740" y="7812562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</a:t>
            </a:r>
          </a:p>
        </p:txBody>
      </p:sp>
      <p:sp>
        <p:nvSpPr>
          <p:cNvPr id="15411" name="Rectangle 51"/>
          <p:cNvSpPr>
            <a:spLocks/>
          </p:cNvSpPr>
          <p:nvPr/>
        </p:nvSpPr>
        <p:spPr bwMode="auto">
          <a:xfrm>
            <a:off x="3777941" y="5203223"/>
            <a:ext cx="136576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57 optical fibers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+ </a:t>
            </a:r>
            <a:r>
              <a:rPr lang="en-US" sz="1400" dirty="0" smtClean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extra </a:t>
            </a:r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(up to 64)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089010" y="672818"/>
            <a:ext cx="331373" cy="329636"/>
            <a:chOff x="0" y="0"/>
            <a:chExt cx="208" cy="208"/>
          </a:xfrm>
        </p:grpSpPr>
        <p:sp>
          <p:nvSpPr>
            <p:cNvPr id="15413" name="Rectangle 53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14" name="Rectangle 54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00279" y="647983"/>
            <a:ext cx="331372" cy="329636"/>
            <a:chOff x="0" y="0"/>
            <a:chExt cx="208" cy="208"/>
          </a:xfrm>
        </p:grpSpPr>
        <p:sp>
          <p:nvSpPr>
            <p:cNvPr id="15416" name="Rectangle 56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17" name="Rectangle 57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6400279" y="1257583"/>
            <a:ext cx="331372" cy="329636"/>
            <a:chOff x="0" y="0"/>
            <a:chExt cx="208" cy="208"/>
          </a:xfrm>
        </p:grpSpPr>
        <p:sp>
          <p:nvSpPr>
            <p:cNvPr id="15419" name="Rectangle 59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20" name="Rectangle 60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424" name="Line 64"/>
          <p:cNvSpPr>
            <a:spLocks noChangeShapeType="1"/>
          </p:cNvSpPr>
          <p:nvPr/>
        </p:nvSpPr>
        <p:spPr bwMode="auto">
          <a:xfrm>
            <a:off x="10160001" y="2345832"/>
            <a:ext cx="0" cy="17430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25" name="Rectangle 65"/>
          <p:cNvSpPr>
            <a:spLocks/>
          </p:cNvSpPr>
          <p:nvPr/>
        </p:nvSpPr>
        <p:spPr bwMode="auto">
          <a:xfrm>
            <a:off x="9957842" y="4253654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26" name="Rectangle 66"/>
          <p:cNvSpPr>
            <a:spLocks/>
          </p:cNvSpPr>
          <p:nvPr/>
        </p:nvSpPr>
        <p:spPr bwMode="auto">
          <a:xfrm>
            <a:off x="9957842" y="4088837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27" name="Rectangle 67"/>
          <p:cNvSpPr>
            <a:spLocks/>
          </p:cNvSpPr>
          <p:nvPr/>
        </p:nvSpPr>
        <p:spPr bwMode="auto">
          <a:xfrm>
            <a:off x="10972800" y="4253654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28" name="Rectangle 68"/>
          <p:cNvSpPr>
            <a:spLocks/>
          </p:cNvSpPr>
          <p:nvPr/>
        </p:nvSpPr>
        <p:spPr bwMode="auto">
          <a:xfrm>
            <a:off x="10972800" y="4088837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>
            <a:off x="10603914" y="2336801"/>
            <a:ext cx="0" cy="17407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30" name="Rectangle 70"/>
          <p:cNvSpPr>
            <a:spLocks/>
          </p:cNvSpPr>
          <p:nvPr/>
        </p:nvSpPr>
        <p:spPr bwMode="auto">
          <a:xfrm>
            <a:off x="10302045" y="41594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15431" name="Rectangle 71"/>
          <p:cNvSpPr>
            <a:spLocks/>
          </p:cNvSpPr>
          <p:nvPr/>
        </p:nvSpPr>
        <p:spPr bwMode="auto">
          <a:xfrm>
            <a:off x="10451776" y="4267200"/>
            <a:ext cx="318867" cy="164818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32" name="Rectangle 72"/>
          <p:cNvSpPr>
            <a:spLocks/>
          </p:cNvSpPr>
          <p:nvPr/>
        </p:nvSpPr>
        <p:spPr bwMode="auto">
          <a:xfrm>
            <a:off x="10451776" y="4102384"/>
            <a:ext cx="318867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33" name="Rectangle 73"/>
          <p:cNvSpPr>
            <a:spLocks/>
          </p:cNvSpPr>
          <p:nvPr/>
        </p:nvSpPr>
        <p:spPr bwMode="auto">
          <a:xfrm>
            <a:off x="11394115" y="41594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n</a:t>
            </a:r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>
            <a:off x="11112435" y="2361636"/>
            <a:ext cx="0" cy="17430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35" name="Rectangle 75"/>
          <p:cNvSpPr>
            <a:spLocks/>
          </p:cNvSpPr>
          <p:nvPr/>
        </p:nvSpPr>
        <p:spPr bwMode="auto">
          <a:xfrm>
            <a:off x="10823071" y="4197860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12434081" y="5911513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12434081" y="64962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12359379" y="8033824"/>
            <a:ext cx="19877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accent2"/>
                </a:solidFill>
                <a:ea typeface="Gill Sans" pitchFamily="1" charset="0"/>
                <a:cs typeface="Gill Sans" pitchFamily="1" charset="0"/>
              </a:rPr>
              <a:t>14</a:t>
            </a:r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12411482" y="7530340"/>
            <a:ext cx="19877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13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12343284" y="7044917"/>
            <a:ext cx="52899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to SJB</a:t>
            </a:r>
          </a:p>
        </p:txBody>
      </p:sp>
      <p:sp>
        <p:nvSpPr>
          <p:cNvPr id="15441" name="Rectangle 81"/>
          <p:cNvSpPr>
            <a:spLocks/>
          </p:cNvSpPr>
          <p:nvPr/>
        </p:nvSpPr>
        <p:spPr bwMode="auto">
          <a:xfrm>
            <a:off x="39599" y="3479237"/>
            <a:ext cx="977443" cy="661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MEOC</a:t>
            </a:r>
          </a:p>
        </p:txBody>
      </p:sp>
      <p:sp>
        <p:nvSpPr>
          <p:cNvPr id="15442" name="Line 82"/>
          <p:cNvSpPr>
            <a:spLocks noChangeShapeType="1"/>
          </p:cNvSpPr>
          <p:nvPr/>
        </p:nvSpPr>
        <p:spPr bwMode="auto">
          <a:xfrm>
            <a:off x="152141" y="6985565"/>
            <a:ext cx="1154593" cy="4516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1541964" y="6889132"/>
            <a:ext cx="100508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optical fibers</a:t>
            </a:r>
          </a:p>
        </p:txBody>
      </p:sp>
      <p:sp>
        <p:nvSpPr>
          <p:cNvPr id="15444" name="Line 84"/>
          <p:cNvSpPr>
            <a:spLocks noChangeShapeType="1"/>
          </p:cNvSpPr>
          <p:nvPr/>
        </p:nvSpPr>
        <p:spPr bwMode="auto">
          <a:xfrm flipH="1">
            <a:off x="150056" y="7258757"/>
            <a:ext cx="1156678" cy="135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45" name="Rectangle 85"/>
          <p:cNvSpPr>
            <a:spLocks/>
          </p:cNvSpPr>
          <p:nvPr/>
        </p:nvSpPr>
        <p:spPr bwMode="auto">
          <a:xfrm>
            <a:off x="1485083" y="7130713"/>
            <a:ext cx="168155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electrical conductors </a:t>
            </a:r>
          </a:p>
        </p:txBody>
      </p:sp>
      <p:sp>
        <p:nvSpPr>
          <p:cNvPr id="15446" name="Line 86"/>
          <p:cNvSpPr>
            <a:spLocks noChangeShapeType="1"/>
          </p:cNvSpPr>
          <p:nvPr/>
        </p:nvSpPr>
        <p:spPr bwMode="auto">
          <a:xfrm>
            <a:off x="4420383" y="837636"/>
            <a:ext cx="18756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47" name="Line 87"/>
          <p:cNvSpPr>
            <a:spLocks noChangeShapeType="1"/>
          </p:cNvSpPr>
          <p:nvPr/>
        </p:nvSpPr>
        <p:spPr bwMode="auto">
          <a:xfrm rot="10800000" flipH="1">
            <a:off x="6692054" y="2178756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6387775" y="1993619"/>
            <a:ext cx="331372" cy="329636"/>
            <a:chOff x="0" y="0"/>
            <a:chExt cx="208" cy="208"/>
          </a:xfrm>
        </p:grpSpPr>
        <p:sp>
          <p:nvSpPr>
            <p:cNvPr id="15450" name="Rectangle 90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51" name="Rectangle 91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164645" y="7493566"/>
            <a:ext cx="331372" cy="329636"/>
            <a:chOff x="0" y="0"/>
            <a:chExt cx="208" cy="208"/>
          </a:xfrm>
        </p:grpSpPr>
        <p:sp>
          <p:nvSpPr>
            <p:cNvPr id="15453" name="Rectangle 93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54" name="Rectangle 94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455" name="Rectangle 95"/>
          <p:cNvSpPr>
            <a:spLocks/>
          </p:cNvSpPr>
          <p:nvPr/>
        </p:nvSpPr>
        <p:spPr bwMode="auto">
          <a:xfrm>
            <a:off x="2085" y="7430348"/>
            <a:ext cx="4011897" cy="507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ODI 10kV ROV Wet </a:t>
            </a:r>
            <a:r>
              <a:rPr lang="en-US" sz="1400" dirty="0" err="1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Mateable</a:t>
            </a:r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(RWM)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Electrical connector</a:t>
            </a:r>
          </a:p>
        </p:txBody>
      </p: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164646" y="7963183"/>
            <a:ext cx="329288" cy="343182"/>
            <a:chOff x="0" y="0"/>
            <a:chExt cx="207" cy="216"/>
          </a:xfrm>
        </p:grpSpPr>
        <p:sp>
          <p:nvSpPr>
            <p:cNvPr id="15457" name="Rectangle 97"/>
            <p:cNvSpPr>
              <a:spLocks/>
            </p:cNvSpPr>
            <p:nvPr/>
          </p:nvSpPr>
          <p:spPr bwMode="auto">
            <a:xfrm>
              <a:off x="107" y="0"/>
              <a:ext cx="100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58" name="Rectangle 98"/>
            <p:cNvSpPr>
              <a:spLocks/>
            </p:cNvSpPr>
            <p:nvPr/>
          </p:nvSpPr>
          <p:spPr bwMode="auto">
            <a:xfrm>
              <a:off x="0" y="0"/>
              <a:ext cx="100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459" name="Rectangle 99"/>
          <p:cNvSpPr>
            <a:spLocks/>
          </p:cNvSpPr>
          <p:nvPr/>
        </p:nvSpPr>
        <p:spPr bwMode="auto">
          <a:xfrm>
            <a:off x="514522" y="8058660"/>
            <a:ext cx="284366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ODI RWM Optical connector , 8 </a:t>
            </a:r>
            <a:r>
              <a:rPr lang="en-US" sz="1400" dirty="0" smtClean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pos</a:t>
            </a:r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164645" y="8484730"/>
            <a:ext cx="331372" cy="340925"/>
            <a:chOff x="0" y="0"/>
            <a:chExt cx="208" cy="216"/>
          </a:xfrm>
        </p:grpSpPr>
        <p:sp>
          <p:nvSpPr>
            <p:cNvPr id="15461" name="Rectangle 101"/>
            <p:cNvSpPr>
              <a:spLocks/>
            </p:cNvSpPr>
            <p:nvPr/>
          </p:nvSpPr>
          <p:spPr bwMode="auto">
            <a:xfrm>
              <a:off x="0" y="0"/>
              <a:ext cx="104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62" name="Rectangle 102"/>
            <p:cNvSpPr>
              <a:spLocks/>
            </p:cNvSpPr>
            <p:nvPr/>
          </p:nvSpPr>
          <p:spPr bwMode="auto">
            <a:xfrm>
              <a:off x="104" y="0"/>
              <a:ext cx="104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463" name="Rectangle 103"/>
          <p:cNvSpPr>
            <a:spLocks/>
          </p:cNvSpPr>
          <p:nvPr/>
        </p:nvSpPr>
        <p:spPr bwMode="auto">
          <a:xfrm>
            <a:off x="530090" y="8569724"/>
            <a:ext cx="287412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ODI RWM Electro-Optical connector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164645" y="8965636"/>
            <a:ext cx="331371" cy="343182"/>
            <a:chOff x="164645" y="8965636"/>
            <a:chExt cx="331371" cy="343182"/>
          </a:xfrm>
        </p:grpSpPr>
        <p:sp>
          <p:nvSpPr>
            <p:cNvPr id="15464" name="Rectangle 104"/>
            <p:cNvSpPr>
              <a:spLocks/>
            </p:cNvSpPr>
            <p:nvPr/>
          </p:nvSpPr>
          <p:spPr bwMode="auto">
            <a:xfrm>
              <a:off x="164645" y="8965636"/>
              <a:ext cx="164643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465" name="Rectangle 105"/>
            <p:cNvSpPr>
              <a:spLocks/>
            </p:cNvSpPr>
            <p:nvPr/>
          </p:nvSpPr>
          <p:spPr bwMode="auto">
            <a:xfrm>
              <a:off x="329288" y="8965636"/>
              <a:ext cx="166728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466" name="Rectangle 106"/>
          <p:cNvSpPr>
            <a:spLocks/>
          </p:cNvSpPr>
          <p:nvPr/>
        </p:nvSpPr>
        <p:spPr bwMode="auto">
          <a:xfrm>
            <a:off x="529424" y="9022731"/>
            <a:ext cx="242688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ODI RWM Electrical connector</a:t>
            </a:r>
          </a:p>
        </p:txBody>
      </p:sp>
      <p:sp>
        <p:nvSpPr>
          <p:cNvPr id="15467" name="Rectangle 107"/>
          <p:cNvSpPr>
            <a:spLocks/>
          </p:cNvSpPr>
          <p:nvPr/>
        </p:nvSpPr>
        <p:spPr bwMode="auto">
          <a:xfrm>
            <a:off x="89618" y="6418863"/>
            <a:ext cx="1513058" cy="370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LEGENDA:</a:t>
            </a:r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</a:t>
            </a:r>
          </a:p>
        </p:txBody>
      </p:sp>
      <p:sp>
        <p:nvSpPr>
          <p:cNvPr id="15494" name="Line 134"/>
          <p:cNvSpPr>
            <a:spLocks noChangeShapeType="1"/>
          </p:cNvSpPr>
          <p:nvPr/>
        </p:nvSpPr>
        <p:spPr bwMode="auto">
          <a:xfrm>
            <a:off x="7404817" y="6610773"/>
            <a:ext cx="80029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95" name="Rectangle 135"/>
          <p:cNvSpPr>
            <a:spLocks/>
          </p:cNvSpPr>
          <p:nvPr/>
        </p:nvSpPr>
        <p:spPr bwMode="auto">
          <a:xfrm>
            <a:off x="9816123" y="5696374"/>
            <a:ext cx="1752731" cy="299607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96" name="Rectangle 136"/>
          <p:cNvSpPr>
            <a:spLocks/>
          </p:cNvSpPr>
          <p:nvPr/>
        </p:nvSpPr>
        <p:spPr bwMode="auto">
          <a:xfrm>
            <a:off x="9926582" y="6554329"/>
            <a:ext cx="1513058" cy="113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electro optical 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coupler </a:t>
            </a: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sp>
        <p:nvSpPr>
          <p:cNvPr id="15497" name="Line 137"/>
          <p:cNvSpPr>
            <a:spLocks noChangeShapeType="1"/>
          </p:cNvSpPr>
          <p:nvPr/>
        </p:nvSpPr>
        <p:spPr bwMode="auto">
          <a:xfrm>
            <a:off x="7404817" y="7012658"/>
            <a:ext cx="798211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98" name="Line 138"/>
          <p:cNvSpPr>
            <a:spLocks noChangeShapeType="1"/>
          </p:cNvSpPr>
          <p:nvPr/>
        </p:nvSpPr>
        <p:spPr bwMode="auto">
          <a:xfrm>
            <a:off x="7404817" y="8019627"/>
            <a:ext cx="798211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02" name="Line 142"/>
          <p:cNvSpPr>
            <a:spLocks noChangeShapeType="1"/>
          </p:cNvSpPr>
          <p:nvPr/>
        </p:nvSpPr>
        <p:spPr bwMode="auto">
          <a:xfrm flipH="1">
            <a:off x="8578166" y="3811129"/>
            <a:ext cx="0" cy="144497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03" name="Line 143"/>
          <p:cNvSpPr>
            <a:spLocks noChangeShapeType="1"/>
          </p:cNvSpPr>
          <p:nvPr/>
        </p:nvSpPr>
        <p:spPr bwMode="auto">
          <a:xfrm flipH="1">
            <a:off x="11143697" y="4445566"/>
            <a:ext cx="0" cy="124177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04" name="Line 144"/>
          <p:cNvSpPr>
            <a:spLocks noChangeShapeType="1"/>
          </p:cNvSpPr>
          <p:nvPr/>
        </p:nvSpPr>
        <p:spPr bwMode="auto">
          <a:xfrm flipH="1">
            <a:off x="10637260" y="4420729"/>
            <a:ext cx="10421" cy="12801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05" name="Line 145"/>
          <p:cNvSpPr>
            <a:spLocks noChangeShapeType="1"/>
          </p:cNvSpPr>
          <p:nvPr/>
        </p:nvSpPr>
        <p:spPr bwMode="auto">
          <a:xfrm flipH="1">
            <a:off x="10097477" y="4420729"/>
            <a:ext cx="6252" cy="12846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06" name="Line 146"/>
          <p:cNvSpPr>
            <a:spLocks noChangeShapeType="1"/>
          </p:cNvSpPr>
          <p:nvPr/>
        </p:nvSpPr>
        <p:spPr bwMode="auto">
          <a:xfrm>
            <a:off x="9347201" y="6874934"/>
            <a:ext cx="45641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07" name="Rectangle 147"/>
          <p:cNvSpPr>
            <a:spLocks/>
          </p:cNvSpPr>
          <p:nvPr/>
        </p:nvSpPr>
        <p:spPr bwMode="auto">
          <a:xfrm>
            <a:off x="139636" y="844409"/>
            <a:ext cx="3251200" cy="634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104 DU - 13 SJB</a:t>
            </a:r>
          </a:p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 DU per SJB</a:t>
            </a:r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</a:t>
            </a:r>
          </a:p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 SJB for EMSO </a:t>
            </a:r>
          </a:p>
        </p:txBody>
      </p:sp>
      <p:grpSp>
        <p:nvGrpSpPr>
          <p:cNvPr id="11" name="Group 148"/>
          <p:cNvGrpSpPr>
            <a:grpSpLocks/>
          </p:cNvGrpSpPr>
          <p:nvPr/>
        </p:nvGrpSpPr>
        <p:grpSpPr bwMode="auto">
          <a:xfrm>
            <a:off x="11556350" y="6026010"/>
            <a:ext cx="329288" cy="83537"/>
            <a:chOff x="0" y="0"/>
            <a:chExt cx="207" cy="51"/>
          </a:xfrm>
        </p:grpSpPr>
        <p:sp>
          <p:nvSpPr>
            <p:cNvPr id="15509" name="Line 149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10" name="Line 150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2" name="Group 151"/>
          <p:cNvGrpSpPr>
            <a:grpSpLocks/>
          </p:cNvGrpSpPr>
          <p:nvPr/>
        </p:nvGrpSpPr>
        <p:grpSpPr bwMode="auto">
          <a:xfrm>
            <a:off x="11848124" y="5879253"/>
            <a:ext cx="406399" cy="343182"/>
            <a:chOff x="0" y="0"/>
            <a:chExt cx="256" cy="216"/>
          </a:xfrm>
        </p:grpSpPr>
        <p:sp>
          <p:nvSpPr>
            <p:cNvPr id="15512" name="Rectangle 152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13" name="Rectangle 153"/>
            <p:cNvSpPr>
              <a:spLocks/>
            </p:cNvSpPr>
            <p:nvPr/>
          </p:nvSpPr>
          <p:spPr bwMode="auto">
            <a:xfrm>
              <a:off x="128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3" name="Group 154"/>
          <p:cNvGrpSpPr>
            <a:grpSpLocks/>
          </p:cNvGrpSpPr>
          <p:nvPr/>
        </p:nvGrpSpPr>
        <p:grpSpPr bwMode="auto">
          <a:xfrm>
            <a:off x="11568855" y="6590454"/>
            <a:ext cx="329288" cy="81280"/>
            <a:chOff x="0" y="0"/>
            <a:chExt cx="207" cy="51"/>
          </a:xfrm>
        </p:grpSpPr>
        <p:sp>
          <p:nvSpPr>
            <p:cNvPr id="15515" name="Line 155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16" name="Line 156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4" name="Group 157"/>
          <p:cNvGrpSpPr>
            <a:grpSpLocks/>
          </p:cNvGrpSpPr>
          <p:nvPr/>
        </p:nvGrpSpPr>
        <p:grpSpPr bwMode="auto">
          <a:xfrm>
            <a:off x="11583442" y="7613227"/>
            <a:ext cx="327205" cy="79023"/>
            <a:chOff x="0" y="0"/>
            <a:chExt cx="207" cy="51"/>
          </a:xfrm>
        </p:grpSpPr>
        <p:sp>
          <p:nvSpPr>
            <p:cNvPr id="15518" name="Line 158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19" name="Line 159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5" name="Group 160"/>
          <p:cNvGrpSpPr>
            <a:grpSpLocks/>
          </p:cNvGrpSpPr>
          <p:nvPr/>
        </p:nvGrpSpPr>
        <p:grpSpPr bwMode="auto">
          <a:xfrm>
            <a:off x="11583442" y="8064782"/>
            <a:ext cx="327205" cy="81280"/>
            <a:chOff x="0" y="0"/>
            <a:chExt cx="207" cy="51"/>
          </a:xfrm>
        </p:grpSpPr>
        <p:sp>
          <p:nvSpPr>
            <p:cNvPr id="15521" name="Line 161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22" name="Line 162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6" name="Group 163"/>
          <p:cNvGrpSpPr>
            <a:grpSpLocks/>
          </p:cNvGrpSpPr>
          <p:nvPr/>
        </p:nvGrpSpPr>
        <p:grpSpPr bwMode="auto">
          <a:xfrm>
            <a:off x="11848124" y="6425636"/>
            <a:ext cx="406399" cy="343182"/>
            <a:chOff x="0" y="0"/>
            <a:chExt cx="256" cy="216"/>
          </a:xfrm>
        </p:grpSpPr>
        <p:sp>
          <p:nvSpPr>
            <p:cNvPr id="15524" name="Rectangle 164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25" name="Rectangle 165"/>
            <p:cNvSpPr>
              <a:spLocks/>
            </p:cNvSpPr>
            <p:nvPr/>
          </p:nvSpPr>
          <p:spPr bwMode="auto">
            <a:xfrm>
              <a:off x="128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526" name="Rectangle 166"/>
          <p:cNvSpPr>
            <a:spLocks/>
          </p:cNvSpPr>
          <p:nvPr/>
        </p:nvSpPr>
        <p:spPr bwMode="auto">
          <a:xfrm>
            <a:off x="11848124" y="7459698"/>
            <a:ext cx="204242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27" name="Rectangle 167"/>
          <p:cNvSpPr>
            <a:spLocks/>
          </p:cNvSpPr>
          <p:nvPr/>
        </p:nvSpPr>
        <p:spPr bwMode="auto">
          <a:xfrm>
            <a:off x="12039862" y="7459698"/>
            <a:ext cx="202157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28" name="Rectangle 168"/>
          <p:cNvSpPr>
            <a:spLocks/>
          </p:cNvSpPr>
          <p:nvPr/>
        </p:nvSpPr>
        <p:spPr bwMode="auto">
          <a:xfrm>
            <a:off x="11848124" y="7938347"/>
            <a:ext cx="204242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29" name="Rectangle 169"/>
          <p:cNvSpPr>
            <a:spLocks/>
          </p:cNvSpPr>
          <p:nvPr/>
        </p:nvSpPr>
        <p:spPr bwMode="auto">
          <a:xfrm>
            <a:off x="12052367" y="7938347"/>
            <a:ext cx="202157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30" name="Rectangle 170"/>
          <p:cNvSpPr>
            <a:spLocks/>
          </p:cNvSpPr>
          <p:nvPr/>
        </p:nvSpPr>
        <p:spPr bwMode="auto">
          <a:xfrm>
            <a:off x="8090486" y="5269653"/>
            <a:ext cx="1244210" cy="391273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31" name="Rectangle 171"/>
          <p:cNvSpPr>
            <a:spLocks/>
          </p:cNvSpPr>
          <p:nvPr/>
        </p:nvSpPr>
        <p:spPr bwMode="auto">
          <a:xfrm>
            <a:off x="8240542" y="6193085"/>
            <a:ext cx="1029547" cy="1842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optical splitter</a:t>
            </a: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7" name="Group 172"/>
          <p:cNvGrpSpPr>
            <a:grpSpLocks/>
          </p:cNvGrpSpPr>
          <p:nvPr/>
        </p:nvGrpSpPr>
        <p:grpSpPr bwMode="auto">
          <a:xfrm>
            <a:off x="8419775" y="4761654"/>
            <a:ext cx="318868" cy="331893"/>
            <a:chOff x="0" y="0"/>
            <a:chExt cx="200" cy="208"/>
          </a:xfrm>
        </p:grpSpPr>
        <p:sp>
          <p:nvSpPr>
            <p:cNvPr id="15533" name="Rectangle 173"/>
            <p:cNvSpPr>
              <a:spLocks/>
            </p:cNvSpPr>
            <p:nvPr/>
          </p:nvSpPr>
          <p:spPr bwMode="auto">
            <a:xfrm>
              <a:off x="0" y="104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34" name="Rectangle 174"/>
            <p:cNvSpPr>
              <a:spLocks/>
            </p:cNvSpPr>
            <p:nvPr/>
          </p:nvSpPr>
          <p:spPr bwMode="auto">
            <a:xfrm>
              <a:off x="0" y="0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8" name="Group 175"/>
          <p:cNvGrpSpPr>
            <a:grpSpLocks/>
          </p:cNvGrpSpPr>
          <p:nvPr/>
        </p:nvGrpSpPr>
        <p:grpSpPr bwMode="auto">
          <a:xfrm>
            <a:off x="8419775" y="4102383"/>
            <a:ext cx="318868" cy="329636"/>
            <a:chOff x="0" y="0"/>
            <a:chExt cx="200" cy="208"/>
          </a:xfrm>
        </p:grpSpPr>
        <p:sp>
          <p:nvSpPr>
            <p:cNvPr id="15536" name="Rectangle 176"/>
            <p:cNvSpPr>
              <a:spLocks/>
            </p:cNvSpPr>
            <p:nvPr/>
          </p:nvSpPr>
          <p:spPr bwMode="auto">
            <a:xfrm>
              <a:off x="0" y="104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537" name="Rectangle 177"/>
            <p:cNvSpPr>
              <a:spLocks/>
            </p:cNvSpPr>
            <p:nvPr/>
          </p:nvSpPr>
          <p:spPr bwMode="auto">
            <a:xfrm>
              <a:off x="0" y="0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5538" name="Rectangle 178"/>
          <p:cNvSpPr>
            <a:spLocks/>
          </p:cNvSpPr>
          <p:nvPr/>
        </p:nvSpPr>
        <p:spPr bwMode="auto">
          <a:xfrm>
            <a:off x="9970346" y="4928730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39" name="Rectangle 179"/>
          <p:cNvSpPr>
            <a:spLocks/>
          </p:cNvSpPr>
          <p:nvPr/>
        </p:nvSpPr>
        <p:spPr bwMode="auto">
          <a:xfrm>
            <a:off x="9970346" y="4761655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40" name="Rectangle 180"/>
          <p:cNvSpPr>
            <a:spLocks/>
          </p:cNvSpPr>
          <p:nvPr/>
        </p:nvSpPr>
        <p:spPr bwMode="auto">
          <a:xfrm>
            <a:off x="10985305" y="4928730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41" name="Rectangle 181"/>
          <p:cNvSpPr>
            <a:spLocks/>
          </p:cNvSpPr>
          <p:nvPr/>
        </p:nvSpPr>
        <p:spPr bwMode="auto">
          <a:xfrm>
            <a:off x="10985305" y="4761655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42" name="Rectangle 182"/>
          <p:cNvSpPr>
            <a:spLocks/>
          </p:cNvSpPr>
          <p:nvPr/>
        </p:nvSpPr>
        <p:spPr bwMode="auto">
          <a:xfrm>
            <a:off x="10314550" y="48322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15543" name="Rectangle 183"/>
          <p:cNvSpPr>
            <a:spLocks/>
          </p:cNvSpPr>
          <p:nvPr/>
        </p:nvSpPr>
        <p:spPr bwMode="auto">
          <a:xfrm>
            <a:off x="10464280" y="4940018"/>
            <a:ext cx="318867" cy="164818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44" name="Rectangle 184"/>
          <p:cNvSpPr>
            <a:spLocks/>
          </p:cNvSpPr>
          <p:nvPr/>
        </p:nvSpPr>
        <p:spPr bwMode="auto">
          <a:xfrm>
            <a:off x="10464280" y="4775201"/>
            <a:ext cx="318867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45" name="Rectangle 185"/>
          <p:cNvSpPr>
            <a:spLocks/>
          </p:cNvSpPr>
          <p:nvPr/>
        </p:nvSpPr>
        <p:spPr bwMode="auto">
          <a:xfrm>
            <a:off x="11406619" y="48322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n</a:t>
            </a:r>
          </a:p>
        </p:txBody>
      </p:sp>
      <p:sp>
        <p:nvSpPr>
          <p:cNvPr id="15546" name="Rectangle 186"/>
          <p:cNvSpPr>
            <a:spLocks/>
          </p:cNvSpPr>
          <p:nvPr/>
        </p:nvSpPr>
        <p:spPr bwMode="auto">
          <a:xfrm>
            <a:off x="10835575" y="48706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15547" name="Rectangle 187"/>
          <p:cNvSpPr>
            <a:spLocks/>
          </p:cNvSpPr>
          <p:nvPr/>
        </p:nvSpPr>
        <p:spPr bwMode="auto">
          <a:xfrm>
            <a:off x="4367824" y="6065694"/>
            <a:ext cx="53860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MCDU</a:t>
            </a:r>
          </a:p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9" name="Group 188"/>
          <p:cNvGrpSpPr>
            <a:grpSpLocks/>
          </p:cNvGrpSpPr>
          <p:nvPr/>
        </p:nvGrpSpPr>
        <p:grpSpPr bwMode="auto">
          <a:xfrm>
            <a:off x="6225719" y="6362881"/>
            <a:ext cx="211635" cy="366425"/>
            <a:chOff x="37" y="29"/>
            <a:chExt cx="134" cy="230"/>
          </a:xfrm>
        </p:grpSpPr>
        <p:sp>
          <p:nvSpPr>
            <p:cNvPr id="15549" name="Rectangle 189"/>
            <p:cNvSpPr>
              <a:spLocks/>
            </p:cNvSpPr>
            <p:nvPr/>
          </p:nvSpPr>
          <p:spPr bwMode="auto">
            <a:xfrm>
              <a:off x="108" y="29"/>
              <a:ext cx="63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15550" name="Rectangle 190"/>
            <p:cNvSpPr>
              <a:spLocks/>
            </p:cNvSpPr>
            <p:nvPr/>
          </p:nvSpPr>
          <p:spPr bwMode="auto">
            <a:xfrm>
              <a:off x="37" y="124"/>
              <a:ext cx="3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grpSp>
        <p:nvGrpSpPr>
          <p:cNvPr id="20" name="Group 191"/>
          <p:cNvGrpSpPr>
            <a:grpSpLocks/>
          </p:cNvGrpSpPr>
          <p:nvPr/>
        </p:nvGrpSpPr>
        <p:grpSpPr bwMode="auto">
          <a:xfrm>
            <a:off x="6254894" y="6828292"/>
            <a:ext cx="213741" cy="366425"/>
            <a:chOff x="36" y="29"/>
            <a:chExt cx="135" cy="230"/>
          </a:xfrm>
        </p:grpSpPr>
        <p:sp>
          <p:nvSpPr>
            <p:cNvPr id="15552" name="Rectangle 192"/>
            <p:cNvSpPr>
              <a:spLocks/>
            </p:cNvSpPr>
            <p:nvPr/>
          </p:nvSpPr>
          <p:spPr bwMode="auto">
            <a:xfrm>
              <a:off x="108" y="29"/>
              <a:ext cx="63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15553" name="Rectangle 193"/>
            <p:cNvSpPr>
              <a:spLocks/>
            </p:cNvSpPr>
            <p:nvPr/>
          </p:nvSpPr>
          <p:spPr bwMode="auto">
            <a:xfrm>
              <a:off x="36" y="124"/>
              <a:ext cx="3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6167376" y="7798365"/>
            <a:ext cx="211562" cy="368018"/>
            <a:chOff x="36" y="28"/>
            <a:chExt cx="135" cy="232"/>
          </a:xfrm>
        </p:grpSpPr>
        <p:sp>
          <p:nvSpPr>
            <p:cNvPr id="15555" name="Rectangle 195"/>
            <p:cNvSpPr>
              <a:spLocks/>
            </p:cNvSpPr>
            <p:nvPr/>
          </p:nvSpPr>
          <p:spPr bwMode="auto">
            <a:xfrm>
              <a:off x="108" y="28"/>
              <a:ext cx="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15556" name="Rectangle 196"/>
            <p:cNvSpPr>
              <a:spLocks/>
            </p:cNvSpPr>
            <p:nvPr/>
          </p:nvSpPr>
          <p:spPr bwMode="auto">
            <a:xfrm>
              <a:off x="36" y="124"/>
              <a:ext cx="3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sp>
        <p:nvSpPr>
          <p:cNvPr id="15563" name="Rectangle 203"/>
          <p:cNvSpPr>
            <a:spLocks/>
          </p:cNvSpPr>
          <p:nvPr/>
        </p:nvSpPr>
        <p:spPr bwMode="auto">
          <a:xfrm>
            <a:off x="3791309" y="2344224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15564" name="Line 204"/>
          <p:cNvSpPr>
            <a:spLocks noChangeShapeType="1"/>
          </p:cNvSpPr>
          <p:nvPr/>
        </p:nvSpPr>
        <p:spPr bwMode="auto">
          <a:xfrm flipH="1">
            <a:off x="3517965" y="2467752"/>
            <a:ext cx="216747" cy="13546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22" name="Group 205"/>
          <p:cNvGrpSpPr>
            <a:grpSpLocks/>
          </p:cNvGrpSpPr>
          <p:nvPr/>
        </p:nvGrpSpPr>
        <p:grpSpPr bwMode="auto">
          <a:xfrm>
            <a:off x="9518598" y="6610774"/>
            <a:ext cx="213741" cy="368018"/>
            <a:chOff x="36" y="28"/>
            <a:chExt cx="135" cy="232"/>
          </a:xfrm>
        </p:grpSpPr>
        <p:sp>
          <p:nvSpPr>
            <p:cNvPr id="15566" name="Rectangle 206"/>
            <p:cNvSpPr>
              <a:spLocks/>
            </p:cNvSpPr>
            <p:nvPr/>
          </p:nvSpPr>
          <p:spPr bwMode="auto">
            <a:xfrm>
              <a:off x="108" y="28"/>
              <a:ext cx="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n</a:t>
              </a:r>
            </a:p>
          </p:txBody>
        </p:sp>
        <p:sp>
          <p:nvSpPr>
            <p:cNvPr id="15567" name="Rectangle 207"/>
            <p:cNvSpPr>
              <a:spLocks/>
            </p:cNvSpPr>
            <p:nvPr/>
          </p:nvSpPr>
          <p:spPr bwMode="auto">
            <a:xfrm>
              <a:off x="36" y="124"/>
              <a:ext cx="31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sp>
        <p:nvSpPr>
          <p:cNvPr id="15569" name="Line 209"/>
          <p:cNvSpPr>
            <a:spLocks noChangeShapeType="1"/>
          </p:cNvSpPr>
          <p:nvPr/>
        </p:nvSpPr>
        <p:spPr bwMode="auto">
          <a:xfrm>
            <a:off x="9303434" y="6177280"/>
            <a:ext cx="50018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570" name="Rectangle 210"/>
          <p:cNvSpPr>
            <a:spLocks/>
          </p:cNvSpPr>
          <p:nvPr/>
        </p:nvSpPr>
        <p:spPr bwMode="auto">
          <a:xfrm>
            <a:off x="7086572" y="4443958"/>
            <a:ext cx="127214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To be confirmed</a:t>
            </a:r>
          </a:p>
        </p:txBody>
      </p:sp>
      <p:sp>
        <p:nvSpPr>
          <p:cNvPr id="15571" name="Rectangle 211"/>
          <p:cNvSpPr>
            <a:spLocks/>
          </p:cNvSpPr>
          <p:nvPr/>
        </p:nvSpPr>
        <p:spPr bwMode="auto">
          <a:xfrm>
            <a:off x="12249269" y="8237024"/>
            <a:ext cx="77745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accent2"/>
                </a:solidFill>
                <a:ea typeface="Gill Sans" pitchFamily="1" charset="0"/>
                <a:cs typeface="Gill Sans" pitchFamily="1" charset="0"/>
              </a:rPr>
              <a:t> to EMSO</a:t>
            </a:r>
          </a:p>
        </p:txBody>
      </p:sp>
      <p:sp>
        <p:nvSpPr>
          <p:cNvPr id="177" name="Title 176"/>
          <p:cNvSpPr>
            <a:spLocks noGrp="1"/>
          </p:cNvSpPr>
          <p:nvPr>
            <p:ph type="title"/>
          </p:nvPr>
        </p:nvSpPr>
        <p:spPr>
          <a:xfrm>
            <a:off x="0" y="0"/>
            <a:ext cx="4198144" cy="574204"/>
          </a:xfrm>
        </p:spPr>
        <p:txBody>
          <a:bodyPr/>
          <a:lstStyle/>
          <a:p>
            <a:r>
              <a:rPr lang="nl-NL" sz="3200" b="1" dirty="0" smtClean="0"/>
              <a:t>PJB </a:t>
            </a:r>
            <a:r>
              <a:rPr lang="nl-NL" sz="3200" b="1" dirty="0" err="1" smtClean="0"/>
              <a:t>configuration</a:t>
            </a:r>
            <a:endParaRPr lang="nl-NL" sz="3200" b="1" dirty="0"/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7014792" y="616375"/>
            <a:ext cx="1842347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1</a:t>
            </a:r>
          </a:p>
        </p:txBody>
      </p:sp>
      <p:sp>
        <p:nvSpPr>
          <p:cNvPr id="15421" name="Rectangle 61"/>
          <p:cNvSpPr>
            <a:spLocks/>
          </p:cNvSpPr>
          <p:nvPr/>
        </p:nvSpPr>
        <p:spPr bwMode="auto">
          <a:xfrm>
            <a:off x="7018961" y="1180819"/>
            <a:ext cx="1840263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2</a:t>
            </a:r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>
            <a:off x="8951311" y="1415627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>
            <a:off x="8932261" y="2133601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5448" name="Rectangle 88"/>
          <p:cNvSpPr>
            <a:spLocks/>
          </p:cNvSpPr>
          <p:nvPr/>
        </p:nvSpPr>
        <p:spPr bwMode="auto">
          <a:xfrm>
            <a:off x="7006456" y="1916855"/>
            <a:ext cx="1840263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n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9270088" y="484312"/>
            <a:ext cx="2159130" cy="2232248"/>
            <a:chOff x="9270088" y="672819"/>
            <a:chExt cx="2159130" cy="1650436"/>
          </a:xfrm>
        </p:grpSpPr>
        <p:sp>
          <p:nvSpPr>
            <p:cNvPr id="15380" name="Rectangle 20"/>
            <p:cNvSpPr>
              <a:spLocks/>
            </p:cNvSpPr>
            <p:nvPr/>
          </p:nvSpPr>
          <p:spPr bwMode="auto">
            <a:xfrm>
              <a:off x="9270088" y="672819"/>
              <a:ext cx="2159130" cy="1650436"/>
            </a:xfrm>
            <a:prstGeom prst="rect">
              <a:avLst/>
            </a:prstGeom>
            <a:solidFill>
              <a:srgbClr val="722CF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5381" name="Rectangle 21"/>
            <p:cNvSpPr>
              <a:spLocks/>
            </p:cNvSpPr>
            <p:nvPr/>
          </p:nvSpPr>
          <p:spPr bwMode="auto">
            <a:xfrm>
              <a:off x="9650070" y="1145402"/>
              <a:ext cx="1034449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8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switch LV </a:t>
              </a:r>
            </a:p>
            <a:p>
              <a:pPr defTabSz="913733"/>
              <a:r>
                <a:rPr lang="en-US" sz="18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400 V</a:t>
              </a: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93688" y="9424337"/>
            <a:ext cx="1651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INFN/LNS </a:t>
            </a:r>
            <a:r>
              <a:rPr lang="nl-NL" sz="1200" dirty="0" err="1" smtClean="0"/>
              <a:t>RosannaC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393289" y="826347"/>
            <a:ext cx="431410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692054" y="2185529"/>
            <a:ext cx="431409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4432887" y="241584"/>
            <a:ext cx="7390228" cy="3860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rot="10800000" flipH="1">
            <a:off x="-685670" y="4106898"/>
            <a:ext cx="1775657" cy="338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7006753" y="616375"/>
            <a:ext cx="1842347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1</a:t>
            </a: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1104574" y="3226365"/>
            <a:ext cx="1842347" cy="165043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2971930" y="3556001"/>
            <a:ext cx="418905" cy="266418"/>
          </a:xfrm>
          <a:prstGeom prst="rect">
            <a:avLst/>
          </a:prstGeom>
          <a:solidFill>
            <a:srgbClr val="8000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7392312" y="5093547"/>
            <a:ext cx="4443307" cy="426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1408117" y="3632462"/>
            <a:ext cx="1037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CTA</a:t>
            </a:r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 rot="10800000" flipH="1">
            <a:off x="3415845" y="889565"/>
            <a:ext cx="635651" cy="280641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34" y="11949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434" y="11949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3458353" y="3410548"/>
            <a:ext cx="121129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 kV 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PENETRATOR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3433671" y="4216575"/>
            <a:ext cx="133151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FO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PENETRATORS</a:t>
            </a:r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4622539" y="469618"/>
            <a:ext cx="1752731" cy="2133601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0" name="Rectangle 16"/>
          <p:cNvSpPr>
            <a:spLocks/>
          </p:cNvSpPr>
          <p:nvPr/>
        </p:nvSpPr>
        <p:spPr bwMode="auto">
          <a:xfrm>
            <a:off x="4964783" y="1172496"/>
            <a:ext cx="105157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switch MV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 kV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564924" y="787966"/>
            <a:ext cx="431410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6654540" y="1408854"/>
            <a:ext cx="431409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8851184" y="844409"/>
            <a:ext cx="6085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9491003" y="2298419"/>
            <a:ext cx="0" cy="6660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5" name="Rectangle 21"/>
          <p:cNvSpPr>
            <a:spLocks/>
          </p:cNvSpPr>
          <p:nvPr/>
        </p:nvSpPr>
        <p:spPr bwMode="auto">
          <a:xfrm>
            <a:off x="9270088" y="672819"/>
            <a:ext cx="2159130" cy="1650436"/>
          </a:xfrm>
          <a:prstGeom prst="rect">
            <a:avLst/>
          </a:prstGeom>
          <a:solidFill>
            <a:srgbClr val="722CFD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6" name="Rectangle 22"/>
          <p:cNvSpPr>
            <a:spLocks/>
          </p:cNvSpPr>
          <p:nvPr/>
        </p:nvSpPr>
        <p:spPr bwMode="auto">
          <a:xfrm>
            <a:off x="9650070" y="1145402"/>
            <a:ext cx="103444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switch LV 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400 V</a:t>
            </a:r>
          </a:p>
        </p:txBody>
      </p:sp>
      <p:sp>
        <p:nvSpPr>
          <p:cNvPr id="31767" name="Rectangle 23"/>
          <p:cNvSpPr>
            <a:spLocks/>
          </p:cNvSpPr>
          <p:nvPr/>
        </p:nvSpPr>
        <p:spPr bwMode="auto">
          <a:xfrm>
            <a:off x="4926819" y="2984783"/>
            <a:ext cx="5056033" cy="837636"/>
          </a:xfrm>
          <a:prstGeom prst="rect">
            <a:avLst/>
          </a:prstGeom>
          <a:solidFill>
            <a:srgbClr val="722CFD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pitchFamily="1" charset="0"/>
                <a:cs typeface="Gill Sans" pitchFamily="1" charset="0"/>
              </a:rPr>
              <a:t>power monitor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5479106" y="2616765"/>
            <a:ext cx="0" cy="3522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9" name="Rectangle 25"/>
          <p:cNvSpPr>
            <a:spLocks/>
          </p:cNvSpPr>
          <p:nvPr/>
        </p:nvSpPr>
        <p:spPr bwMode="auto">
          <a:xfrm>
            <a:off x="2946921" y="4014329"/>
            <a:ext cx="418905" cy="266418"/>
          </a:xfrm>
          <a:prstGeom prst="rect">
            <a:avLst/>
          </a:prstGeom>
          <a:solidFill>
            <a:srgbClr val="008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369995" y="4156569"/>
            <a:ext cx="531445" cy="277932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1" name="Rectangle 27"/>
          <p:cNvSpPr>
            <a:spLocks/>
          </p:cNvSpPr>
          <p:nvPr/>
        </p:nvSpPr>
        <p:spPr bwMode="auto">
          <a:xfrm>
            <a:off x="4407878" y="6319522"/>
            <a:ext cx="493932" cy="2133599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rot="10800000" flipH="1">
            <a:off x="5106052" y="6654880"/>
            <a:ext cx="1900404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998416" y="6470791"/>
            <a:ext cx="393896" cy="343182"/>
            <a:chOff x="0" y="0"/>
            <a:chExt cx="248" cy="216"/>
          </a:xfrm>
        </p:grpSpPr>
        <p:sp>
          <p:nvSpPr>
            <p:cNvPr id="31774" name="Rectangle 30"/>
            <p:cNvSpPr>
              <a:spLocks/>
            </p:cNvSpPr>
            <p:nvPr/>
          </p:nvSpPr>
          <p:spPr bwMode="auto">
            <a:xfrm>
              <a:off x="12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775" name="Rectangle 31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776" name="Rectangle 32"/>
          <p:cNvSpPr>
            <a:spLocks/>
          </p:cNvSpPr>
          <p:nvPr/>
        </p:nvSpPr>
        <p:spPr bwMode="auto">
          <a:xfrm>
            <a:off x="7188071" y="6929121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7" name="Rectangle 33"/>
          <p:cNvSpPr>
            <a:spLocks/>
          </p:cNvSpPr>
          <p:nvPr/>
        </p:nvSpPr>
        <p:spPr bwMode="auto">
          <a:xfrm>
            <a:off x="6998416" y="6929121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8" name="Rectangle 34"/>
          <p:cNvSpPr>
            <a:spLocks/>
          </p:cNvSpPr>
          <p:nvPr/>
        </p:nvSpPr>
        <p:spPr bwMode="auto">
          <a:xfrm>
            <a:off x="7188071" y="7868356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9" name="Rectangle 35"/>
          <p:cNvSpPr>
            <a:spLocks/>
          </p:cNvSpPr>
          <p:nvPr/>
        </p:nvSpPr>
        <p:spPr bwMode="auto">
          <a:xfrm>
            <a:off x="6998416" y="7868356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0" name="Rectangle 36"/>
          <p:cNvSpPr>
            <a:spLocks/>
          </p:cNvSpPr>
          <p:nvPr/>
        </p:nvSpPr>
        <p:spPr bwMode="auto">
          <a:xfrm>
            <a:off x="6827845" y="637661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781" name="Rectangle 37"/>
          <p:cNvSpPr>
            <a:spLocks/>
          </p:cNvSpPr>
          <p:nvPr/>
        </p:nvSpPr>
        <p:spPr bwMode="auto">
          <a:xfrm>
            <a:off x="6821594" y="6871069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782" name="Rectangle 38"/>
          <p:cNvSpPr>
            <a:spLocks/>
          </p:cNvSpPr>
          <p:nvPr/>
        </p:nvSpPr>
        <p:spPr bwMode="auto">
          <a:xfrm>
            <a:off x="6731977" y="7760634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</a:t>
            </a:r>
          </a:p>
        </p:txBody>
      </p:sp>
      <p:sp>
        <p:nvSpPr>
          <p:cNvPr id="31783" name="Rectangle 39"/>
          <p:cNvSpPr>
            <a:spLocks/>
          </p:cNvSpPr>
          <p:nvPr/>
        </p:nvSpPr>
        <p:spPr bwMode="auto">
          <a:xfrm>
            <a:off x="5131060" y="6493126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4" name="Rectangle 40"/>
          <p:cNvSpPr>
            <a:spLocks/>
          </p:cNvSpPr>
          <p:nvPr/>
        </p:nvSpPr>
        <p:spPr bwMode="auto">
          <a:xfrm>
            <a:off x="4914315" y="6493126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5" name="Rectangle 41"/>
          <p:cNvSpPr>
            <a:spLocks/>
          </p:cNvSpPr>
          <p:nvPr/>
        </p:nvSpPr>
        <p:spPr bwMode="auto">
          <a:xfrm>
            <a:off x="5360637" y="6363069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rot="10800000" flipH="1">
            <a:off x="5138710" y="7106839"/>
            <a:ext cx="186527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7" name="Rectangle 43"/>
          <p:cNvSpPr>
            <a:spLocks/>
          </p:cNvSpPr>
          <p:nvPr/>
        </p:nvSpPr>
        <p:spPr bwMode="auto">
          <a:xfrm>
            <a:off x="5131060" y="6962743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8" name="Rectangle 44"/>
          <p:cNvSpPr>
            <a:spLocks/>
          </p:cNvSpPr>
          <p:nvPr/>
        </p:nvSpPr>
        <p:spPr bwMode="auto">
          <a:xfrm>
            <a:off x="4914315" y="6962743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9" name="Rectangle 45"/>
          <p:cNvSpPr>
            <a:spLocks/>
          </p:cNvSpPr>
          <p:nvPr/>
        </p:nvSpPr>
        <p:spPr bwMode="auto">
          <a:xfrm>
            <a:off x="5400236" y="6884616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790" name="Rectangle 46"/>
          <p:cNvSpPr>
            <a:spLocks/>
          </p:cNvSpPr>
          <p:nvPr/>
        </p:nvSpPr>
        <p:spPr bwMode="auto">
          <a:xfrm>
            <a:off x="3961880" y="6764303"/>
            <a:ext cx="418904" cy="266418"/>
          </a:xfrm>
          <a:prstGeom prst="rect">
            <a:avLst/>
          </a:prstGeom>
          <a:solidFill>
            <a:srgbClr val="008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 rot="10800000" flipH="1">
            <a:off x="5116938" y="8034785"/>
            <a:ext cx="186527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914314" y="7890691"/>
            <a:ext cx="418905" cy="343182"/>
            <a:chOff x="0" y="0"/>
            <a:chExt cx="264" cy="216"/>
          </a:xfrm>
        </p:grpSpPr>
        <p:sp>
          <p:nvSpPr>
            <p:cNvPr id="31793" name="Rectangle 49"/>
            <p:cNvSpPr>
              <a:spLocks/>
            </p:cNvSpPr>
            <p:nvPr/>
          </p:nvSpPr>
          <p:spPr bwMode="auto">
            <a:xfrm>
              <a:off x="136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794" name="Rectangle 50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795" name="Rectangle 51"/>
          <p:cNvSpPr>
            <a:spLocks/>
          </p:cNvSpPr>
          <p:nvPr/>
        </p:nvSpPr>
        <p:spPr bwMode="auto">
          <a:xfrm>
            <a:off x="5412740" y="7812562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</a:t>
            </a:r>
          </a:p>
        </p:txBody>
      </p:sp>
      <p:sp>
        <p:nvSpPr>
          <p:cNvPr id="31796" name="Rectangle 52"/>
          <p:cNvSpPr>
            <a:spLocks/>
          </p:cNvSpPr>
          <p:nvPr/>
        </p:nvSpPr>
        <p:spPr bwMode="auto">
          <a:xfrm>
            <a:off x="3611577" y="5203223"/>
            <a:ext cx="141545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57 optical fibers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+ spare (up to 64)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89010" y="672818"/>
            <a:ext cx="331373" cy="329636"/>
            <a:chOff x="0" y="0"/>
            <a:chExt cx="208" cy="208"/>
          </a:xfrm>
        </p:grpSpPr>
        <p:sp>
          <p:nvSpPr>
            <p:cNvPr id="31798" name="Rectangle 54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799" name="Rectangle 55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400279" y="647983"/>
            <a:ext cx="331372" cy="329636"/>
            <a:chOff x="0" y="0"/>
            <a:chExt cx="208" cy="208"/>
          </a:xfrm>
        </p:grpSpPr>
        <p:sp>
          <p:nvSpPr>
            <p:cNvPr id="31801" name="Rectangle 57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02" name="Rectangle 58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400279" y="1257583"/>
            <a:ext cx="331372" cy="329636"/>
            <a:chOff x="0" y="0"/>
            <a:chExt cx="208" cy="208"/>
          </a:xfrm>
        </p:grpSpPr>
        <p:sp>
          <p:nvSpPr>
            <p:cNvPr id="31804" name="Rectangle 60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05" name="Rectangle 61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06" name="Rectangle 62"/>
          <p:cNvSpPr>
            <a:spLocks/>
          </p:cNvSpPr>
          <p:nvPr/>
        </p:nvSpPr>
        <p:spPr bwMode="auto">
          <a:xfrm>
            <a:off x="7010922" y="1180819"/>
            <a:ext cx="1840263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2</a:t>
            </a:r>
          </a:p>
        </p:txBody>
      </p:sp>
      <p:sp>
        <p:nvSpPr>
          <p:cNvPr id="31807" name="Line 63"/>
          <p:cNvSpPr>
            <a:spLocks noChangeShapeType="1"/>
          </p:cNvSpPr>
          <p:nvPr/>
        </p:nvSpPr>
        <p:spPr bwMode="auto">
          <a:xfrm>
            <a:off x="8826175" y="1415627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08" name="Line 64"/>
          <p:cNvSpPr>
            <a:spLocks noChangeShapeType="1"/>
          </p:cNvSpPr>
          <p:nvPr/>
        </p:nvSpPr>
        <p:spPr bwMode="auto">
          <a:xfrm>
            <a:off x="8826175" y="2133601"/>
            <a:ext cx="431409" cy="677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>
            <a:off x="10160001" y="2345832"/>
            <a:ext cx="0" cy="17430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0" name="Rectangle 66"/>
          <p:cNvSpPr>
            <a:spLocks/>
          </p:cNvSpPr>
          <p:nvPr/>
        </p:nvSpPr>
        <p:spPr bwMode="auto">
          <a:xfrm>
            <a:off x="9957842" y="4253654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1" name="Rectangle 67"/>
          <p:cNvSpPr>
            <a:spLocks/>
          </p:cNvSpPr>
          <p:nvPr/>
        </p:nvSpPr>
        <p:spPr bwMode="auto">
          <a:xfrm>
            <a:off x="9957842" y="4088837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2" name="Rectangle 68"/>
          <p:cNvSpPr>
            <a:spLocks/>
          </p:cNvSpPr>
          <p:nvPr/>
        </p:nvSpPr>
        <p:spPr bwMode="auto">
          <a:xfrm>
            <a:off x="10972800" y="4253654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3" name="Rectangle 69"/>
          <p:cNvSpPr>
            <a:spLocks/>
          </p:cNvSpPr>
          <p:nvPr/>
        </p:nvSpPr>
        <p:spPr bwMode="auto">
          <a:xfrm>
            <a:off x="10972800" y="4088837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4" name="Line 70"/>
          <p:cNvSpPr>
            <a:spLocks noChangeShapeType="1"/>
          </p:cNvSpPr>
          <p:nvPr/>
        </p:nvSpPr>
        <p:spPr bwMode="auto">
          <a:xfrm>
            <a:off x="10603914" y="2336801"/>
            <a:ext cx="0" cy="17407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5" name="Rectangle 71"/>
          <p:cNvSpPr>
            <a:spLocks/>
          </p:cNvSpPr>
          <p:nvPr/>
        </p:nvSpPr>
        <p:spPr bwMode="auto">
          <a:xfrm>
            <a:off x="10302045" y="41594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816" name="Rectangle 72"/>
          <p:cNvSpPr>
            <a:spLocks/>
          </p:cNvSpPr>
          <p:nvPr/>
        </p:nvSpPr>
        <p:spPr bwMode="auto">
          <a:xfrm>
            <a:off x="10451776" y="4267200"/>
            <a:ext cx="318867" cy="164818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7" name="Rectangle 73"/>
          <p:cNvSpPr>
            <a:spLocks/>
          </p:cNvSpPr>
          <p:nvPr/>
        </p:nvSpPr>
        <p:spPr bwMode="auto">
          <a:xfrm>
            <a:off x="10451776" y="4102384"/>
            <a:ext cx="318867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8" name="Rectangle 74"/>
          <p:cNvSpPr>
            <a:spLocks/>
          </p:cNvSpPr>
          <p:nvPr/>
        </p:nvSpPr>
        <p:spPr bwMode="auto">
          <a:xfrm>
            <a:off x="11394115" y="41594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n</a:t>
            </a:r>
          </a:p>
        </p:txBody>
      </p:sp>
      <p:sp>
        <p:nvSpPr>
          <p:cNvPr id="31819" name="Line 75"/>
          <p:cNvSpPr>
            <a:spLocks noChangeShapeType="1"/>
          </p:cNvSpPr>
          <p:nvPr/>
        </p:nvSpPr>
        <p:spPr bwMode="auto">
          <a:xfrm>
            <a:off x="11112435" y="2361636"/>
            <a:ext cx="0" cy="17430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20" name="Rectangle 76"/>
          <p:cNvSpPr>
            <a:spLocks/>
          </p:cNvSpPr>
          <p:nvPr/>
        </p:nvSpPr>
        <p:spPr bwMode="auto">
          <a:xfrm>
            <a:off x="10823071" y="4197860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821" name="Rectangle 77"/>
          <p:cNvSpPr>
            <a:spLocks/>
          </p:cNvSpPr>
          <p:nvPr/>
        </p:nvSpPr>
        <p:spPr bwMode="auto">
          <a:xfrm>
            <a:off x="12434081" y="5911513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822" name="Rectangle 78"/>
          <p:cNvSpPr>
            <a:spLocks/>
          </p:cNvSpPr>
          <p:nvPr/>
        </p:nvSpPr>
        <p:spPr bwMode="auto">
          <a:xfrm>
            <a:off x="12434081" y="64962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823" name="Rectangle 79"/>
          <p:cNvSpPr>
            <a:spLocks/>
          </p:cNvSpPr>
          <p:nvPr/>
        </p:nvSpPr>
        <p:spPr bwMode="auto">
          <a:xfrm>
            <a:off x="12359379" y="8033824"/>
            <a:ext cx="19877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accent2"/>
                </a:solidFill>
                <a:ea typeface="Gill Sans" pitchFamily="1" charset="0"/>
                <a:cs typeface="Gill Sans" pitchFamily="1" charset="0"/>
              </a:rPr>
              <a:t>14</a:t>
            </a:r>
          </a:p>
        </p:txBody>
      </p:sp>
      <p:sp>
        <p:nvSpPr>
          <p:cNvPr id="31824" name="Rectangle 80"/>
          <p:cNvSpPr>
            <a:spLocks/>
          </p:cNvSpPr>
          <p:nvPr/>
        </p:nvSpPr>
        <p:spPr bwMode="auto">
          <a:xfrm>
            <a:off x="12411482" y="7530340"/>
            <a:ext cx="19877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13</a:t>
            </a:r>
          </a:p>
        </p:txBody>
      </p:sp>
      <p:sp>
        <p:nvSpPr>
          <p:cNvPr id="31825" name="Rectangle 81"/>
          <p:cNvSpPr>
            <a:spLocks/>
          </p:cNvSpPr>
          <p:nvPr/>
        </p:nvSpPr>
        <p:spPr bwMode="auto">
          <a:xfrm>
            <a:off x="12343284" y="7044917"/>
            <a:ext cx="52899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to SJB</a:t>
            </a:r>
          </a:p>
        </p:txBody>
      </p:sp>
      <p:sp>
        <p:nvSpPr>
          <p:cNvPr id="31826" name="Rectangle 82"/>
          <p:cNvSpPr>
            <a:spLocks/>
          </p:cNvSpPr>
          <p:nvPr/>
        </p:nvSpPr>
        <p:spPr bwMode="auto">
          <a:xfrm>
            <a:off x="39599" y="3479237"/>
            <a:ext cx="977443" cy="661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MEOC</a:t>
            </a:r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4420383" y="837636"/>
            <a:ext cx="187569" cy="677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32" name="Line 88"/>
          <p:cNvSpPr>
            <a:spLocks noChangeShapeType="1"/>
          </p:cNvSpPr>
          <p:nvPr/>
        </p:nvSpPr>
        <p:spPr bwMode="auto">
          <a:xfrm rot="10800000" flipH="1">
            <a:off x="6692054" y="2178756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33" name="Rectangle 89"/>
          <p:cNvSpPr>
            <a:spLocks/>
          </p:cNvSpPr>
          <p:nvPr/>
        </p:nvSpPr>
        <p:spPr bwMode="auto">
          <a:xfrm>
            <a:off x="6998417" y="1916855"/>
            <a:ext cx="1840263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n</a:t>
            </a:r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387775" y="1993619"/>
            <a:ext cx="331372" cy="329636"/>
            <a:chOff x="0" y="0"/>
            <a:chExt cx="208" cy="208"/>
          </a:xfrm>
        </p:grpSpPr>
        <p:sp>
          <p:nvSpPr>
            <p:cNvPr id="31835" name="Rectangle 91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36" name="Rectangle 92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53" name="Line 109"/>
          <p:cNvSpPr>
            <a:spLocks noChangeShapeType="1"/>
          </p:cNvSpPr>
          <p:nvPr/>
        </p:nvSpPr>
        <p:spPr bwMode="auto">
          <a:xfrm>
            <a:off x="7404817" y="6610773"/>
            <a:ext cx="80029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4" name="Rectangle 110"/>
          <p:cNvSpPr>
            <a:spLocks/>
          </p:cNvSpPr>
          <p:nvPr/>
        </p:nvSpPr>
        <p:spPr bwMode="auto">
          <a:xfrm>
            <a:off x="9816123" y="5696374"/>
            <a:ext cx="1752731" cy="299607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5" name="Rectangle 111"/>
          <p:cNvSpPr>
            <a:spLocks/>
          </p:cNvSpPr>
          <p:nvPr/>
        </p:nvSpPr>
        <p:spPr bwMode="auto">
          <a:xfrm>
            <a:off x="9926582" y="6554329"/>
            <a:ext cx="1513058" cy="113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electro optical 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coupler </a:t>
            </a: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sp>
        <p:nvSpPr>
          <p:cNvPr id="31856" name="Line 112"/>
          <p:cNvSpPr>
            <a:spLocks noChangeShapeType="1"/>
          </p:cNvSpPr>
          <p:nvPr/>
        </p:nvSpPr>
        <p:spPr bwMode="auto">
          <a:xfrm>
            <a:off x="7404817" y="7012658"/>
            <a:ext cx="798211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7" name="Line 113"/>
          <p:cNvSpPr>
            <a:spLocks noChangeShapeType="1"/>
          </p:cNvSpPr>
          <p:nvPr/>
        </p:nvSpPr>
        <p:spPr bwMode="auto">
          <a:xfrm>
            <a:off x="7404817" y="8019627"/>
            <a:ext cx="798211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8" name="Line 114"/>
          <p:cNvSpPr>
            <a:spLocks noChangeShapeType="1"/>
          </p:cNvSpPr>
          <p:nvPr/>
        </p:nvSpPr>
        <p:spPr bwMode="auto">
          <a:xfrm flipH="1">
            <a:off x="8578166" y="3811129"/>
            <a:ext cx="0" cy="144497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 flipH="1">
            <a:off x="11143697" y="4445566"/>
            <a:ext cx="0" cy="124177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 flipH="1">
            <a:off x="10637260" y="4420729"/>
            <a:ext cx="10421" cy="12801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 flipH="1">
            <a:off x="10097477" y="4420729"/>
            <a:ext cx="6252" cy="12846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2" name="Line 118"/>
          <p:cNvSpPr>
            <a:spLocks noChangeShapeType="1"/>
          </p:cNvSpPr>
          <p:nvPr/>
        </p:nvSpPr>
        <p:spPr bwMode="auto">
          <a:xfrm>
            <a:off x="9347201" y="6874934"/>
            <a:ext cx="45641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3" name="Rectangle 119"/>
          <p:cNvSpPr>
            <a:spLocks/>
          </p:cNvSpPr>
          <p:nvPr/>
        </p:nvSpPr>
        <p:spPr bwMode="auto">
          <a:xfrm>
            <a:off x="139636" y="844409"/>
            <a:ext cx="3251200" cy="634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104 DU - 13 SJB</a:t>
            </a:r>
          </a:p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 DU per SJB</a:t>
            </a:r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</a:t>
            </a:r>
          </a:p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 SJB for EMSO </a:t>
            </a:r>
          </a:p>
        </p:txBody>
      </p:sp>
      <p:grpSp>
        <p:nvGrpSpPr>
          <p:cNvPr id="8" name="Group 120"/>
          <p:cNvGrpSpPr>
            <a:grpSpLocks/>
          </p:cNvGrpSpPr>
          <p:nvPr/>
        </p:nvGrpSpPr>
        <p:grpSpPr bwMode="auto">
          <a:xfrm>
            <a:off x="11556350" y="6026010"/>
            <a:ext cx="329288" cy="83537"/>
            <a:chOff x="0" y="0"/>
            <a:chExt cx="207" cy="51"/>
          </a:xfrm>
        </p:grpSpPr>
        <p:sp>
          <p:nvSpPr>
            <p:cNvPr id="31865" name="Line 121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66" name="Line 122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11848124" y="5879253"/>
            <a:ext cx="406399" cy="343182"/>
            <a:chOff x="0" y="0"/>
            <a:chExt cx="256" cy="216"/>
          </a:xfrm>
        </p:grpSpPr>
        <p:sp>
          <p:nvSpPr>
            <p:cNvPr id="31868" name="Rectangle 124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69" name="Rectangle 125"/>
            <p:cNvSpPr>
              <a:spLocks/>
            </p:cNvSpPr>
            <p:nvPr/>
          </p:nvSpPr>
          <p:spPr bwMode="auto">
            <a:xfrm>
              <a:off x="128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0" name="Group 126"/>
          <p:cNvGrpSpPr>
            <a:grpSpLocks/>
          </p:cNvGrpSpPr>
          <p:nvPr/>
        </p:nvGrpSpPr>
        <p:grpSpPr bwMode="auto">
          <a:xfrm>
            <a:off x="11568855" y="6590454"/>
            <a:ext cx="329288" cy="81280"/>
            <a:chOff x="0" y="0"/>
            <a:chExt cx="207" cy="51"/>
          </a:xfrm>
        </p:grpSpPr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11583442" y="7613227"/>
            <a:ext cx="327205" cy="79023"/>
            <a:chOff x="0" y="0"/>
            <a:chExt cx="207" cy="51"/>
          </a:xfrm>
        </p:grpSpPr>
        <p:sp>
          <p:nvSpPr>
            <p:cNvPr id="31874" name="Line 130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75" name="Line 131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11583442" y="8064782"/>
            <a:ext cx="327205" cy="81280"/>
            <a:chOff x="0" y="0"/>
            <a:chExt cx="207" cy="51"/>
          </a:xfrm>
        </p:grpSpPr>
        <p:sp>
          <p:nvSpPr>
            <p:cNvPr id="31877" name="Line 133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78" name="Line 134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11848124" y="6425636"/>
            <a:ext cx="406399" cy="343182"/>
            <a:chOff x="0" y="0"/>
            <a:chExt cx="256" cy="216"/>
          </a:xfrm>
        </p:grpSpPr>
        <p:sp>
          <p:nvSpPr>
            <p:cNvPr id="31880" name="Rectangle 136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81" name="Rectangle 137"/>
            <p:cNvSpPr>
              <a:spLocks/>
            </p:cNvSpPr>
            <p:nvPr/>
          </p:nvSpPr>
          <p:spPr bwMode="auto">
            <a:xfrm>
              <a:off x="128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82" name="Rectangle 138"/>
          <p:cNvSpPr>
            <a:spLocks/>
          </p:cNvSpPr>
          <p:nvPr/>
        </p:nvSpPr>
        <p:spPr bwMode="auto">
          <a:xfrm>
            <a:off x="11848124" y="7459698"/>
            <a:ext cx="204242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3" name="Rectangle 139"/>
          <p:cNvSpPr>
            <a:spLocks/>
          </p:cNvSpPr>
          <p:nvPr/>
        </p:nvSpPr>
        <p:spPr bwMode="auto">
          <a:xfrm>
            <a:off x="12039862" y="7459698"/>
            <a:ext cx="202157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4" name="Rectangle 140"/>
          <p:cNvSpPr>
            <a:spLocks/>
          </p:cNvSpPr>
          <p:nvPr/>
        </p:nvSpPr>
        <p:spPr bwMode="auto">
          <a:xfrm>
            <a:off x="11848124" y="7938347"/>
            <a:ext cx="204242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5" name="Rectangle 141"/>
          <p:cNvSpPr>
            <a:spLocks/>
          </p:cNvSpPr>
          <p:nvPr/>
        </p:nvSpPr>
        <p:spPr bwMode="auto">
          <a:xfrm>
            <a:off x="12052367" y="7938347"/>
            <a:ext cx="202157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6" name="Rectangle 142"/>
          <p:cNvSpPr>
            <a:spLocks/>
          </p:cNvSpPr>
          <p:nvPr/>
        </p:nvSpPr>
        <p:spPr bwMode="auto">
          <a:xfrm>
            <a:off x="8090486" y="5269653"/>
            <a:ext cx="1244210" cy="391273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7" name="Rectangle 143"/>
          <p:cNvSpPr>
            <a:spLocks/>
          </p:cNvSpPr>
          <p:nvPr/>
        </p:nvSpPr>
        <p:spPr bwMode="auto">
          <a:xfrm>
            <a:off x="8240542" y="6193085"/>
            <a:ext cx="1029547" cy="1842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optical splitter</a:t>
            </a: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8419775" y="4761654"/>
            <a:ext cx="318868" cy="331893"/>
            <a:chOff x="0" y="0"/>
            <a:chExt cx="200" cy="208"/>
          </a:xfrm>
        </p:grpSpPr>
        <p:sp>
          <p:nvSpPr>
            <p:cNvPr id="31889" name="Rectangle 145"/>
            <p:cNvSpPr>
              <a:spLocks/>
            </p:cNvSpPr>
            <p:nvPr/>
          </p:nvSpPr>
          <p:spPr bwMode="auto">
            <a:xfrm>
              <a:off x="0" y="104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90" name="Rectangle 146"/>
            <p:cNvSpPr>
              <a:spLocks/>
            </p:cNvSpPr>
            <p:nvPr/>
          </p:nvSpPr>
          <p:spPr bwMode="auto">
            <a:xfrm>
              <a:off x="0" y="0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5" name="Group 147"/>
          <p:cNvGrpSpPr>
            <a:grpSpLocks/>
          </p:cNvGrpSpPr>
          <p:nvPr/>
        </p:nvGrpSpPr>
        <p:grpSpPr bwMode="auto">
          <a:xfrm>
            <a:off x="8419775" y="4102383"/>
            <a:ext cx="318868" cy="329636"/>
            <a:chOff x="0" y="0"/>
            <a:chExt cx="200" cy="208"/>
          </a:xfrm>
        </p:grpSpPr>
        <p:sp>
          <p:nvSpPr>
            <p:cNvPr id="31892" name="Rectangle 148"/>
            <p:cNvSpPr>
              <a:spLocks/>
            </p:cNvSpPr>
            <p:nvPr/>
          </p:nvSpPr>
          <p:spPr bwMode="auto">
            <a:xfrm>
              <a:off x="0" y="104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93" name="Rectangle 149"/>
            <p:cNvSpPr>
              <a:spLocks/>
            </p:cNvSpPr>
            <p:nvPr/>
          </p:nvSpPr>
          <p:spPr bwMode="auto">
            <a:xfrm>
              <a:off x="0" y="0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94" name="Rectangle 150"/>
          <p:cNvSpPr>
            <a:spLocks/>
          </p:cNvSpPr>
          <p:nvPr/>
        </p:nvSpPr>
        <p:spPr bwMode="auto">
          <a:xfrm>
            <a:off x="9970346" y="4928730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5" name="Rectangle 151"/>
          <p:cNvSpPr>
            <a:spLocks/>
          </p:cNvSpPr>
          <p:nvPr/>
        </p:nvSpPr>
        <p:spPr bwMode="auto">
          <a:xfrm>
            <a:off x="9970346" y="4761655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6" name="Rectangle 152"/>
          <p:cNvSpPr>
            <a:spLocks/>
          </p:cNvSpPr>
          <p:nvPr/>
        </p:nvSpPr>
        <p:spPr bwMode="auto">
          <a:xfrm>
            <a:off x="10985305" y="4928730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7" name="Rectangle 153"/>
          <p:cNvSpPr>
            <a:spLocks/>
          </p:cNvSpPr>
          <p:nvPr/>
        </p:nvSpPr>
        <p:spPr bwMode="auto">
          <a:xfrm>
            <a:off x="10985305" y="4761655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8" name="Rectangle 154"/>
          <p:cNvSpPr>
            <a:spLocks/>
          </p:cNvSpPr>
          <p:nvPr/>
        </p:nvSpPr>
        <p:spPr bwMode="auto">
          <a:xfrm>
            <a:off x="10314550" y="48322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899" name="Rectangle 155"/>
          <p:cNvSpPr>
            <a:spLocks/>
          </p:cNvSpPr>
          <p:nvPr/>
        </p:nvSpPr>
        <p:spPr bwMode="auto">
          <a:xfrm>
            <a:off x="10464280" y="4940018"/>
            <a:ext cx="318867" cy="164818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00" name="Rectangle 156"/>
          <p:cNvSpPr>
            <a:spLocks/>
          </p:cNvSpPr>
          <p:nvPr/>
        </p:nvSpPr>
        <p:spPr bwMode="auto">
          <a:xfrm>
            <a:off x="10464280" y="4775201"/>
            <a:ext cx="318867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01" name="Rectangle 157"/>
          <p:cNvSpPr>
            <a:spLocks/>
          </p:cNvSpPr>
          <p:nvPr/>
        </p:nvSpPr>
        <p:spPr bwMode="auto">
          <a:xfrm>
            <a:off x="11406619" y="48322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n</a:t>
            </a:r>
          </a:p>
        </p:txBody>
      </p:sp>
      <p:sp>
        <p:nvSpPr>
          <p:cNvPr id="31902" name="Rectangle 158"/>
          <p:cNvSpPr>
            <a:spLocks/>
          </p:cNvSpPr>
          <p:nvPr/>
        </p:nvSpPr>
        <p:spPr bwMode="auto">
          <a:xfrm>
            <a:off x="10835575" y="48706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903" name="Rectangle 159"/>
          <p:cNvSpPr>
            <a:spLocks/>
          </p:cNvSpPr>
          <p:nvPr/>
        </p:nvSpPr>
        <p:spPr bwMode="auto">
          <a:xfrm>
            <a:off x="4367824" y="6065694"/>
            <a:ext cx="53860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MCDU</a:t>
            </a:r>
          </a:p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6225719" y="6389512"/>
            <a:ext cx="211635" cy="366425"/>
            <a:chOff x="37" y="29"/>
            <a:chExt cx="134" cy="230"/>
          </a:xfrm>
        </p:grpSpPr>
        <p:sp>
          <p:nvSpPr>
            <p:cNvPr id="31905" name="Rectangle 161"/>
            <p:cNvSpPr>
              <a:spLocks/>
            </p:cNvSpPr>
            <p:nvPr/>
          </p:nvSpPr>
          <p:spPr bwMode="auto">
            <a:xfrm>
              <a:off x="108" y="29"/>
              <a:ext cx="63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31906" name="Rectangle 162"/>
            <p:cNvSpPr>
              <a:spLocks/>
            </p:cNvSpPr>
            <p:nvPr/>
          </p:nvSpPr>
          <p:spPr bwMode="auto">
            <a:xfrm>
              <a:off x="37" y="124"/>
              <a:ext cx="3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grpSp>
        <p:nvGrpSpPr>
          <p:cNvPr id="17" name="Group 163"/>
          <p:cNvGrpSpPr>
            <a:grpSpLocks/>
          </p:cNvGrpSpPr>
          <p:nvPr/>
        </p:nvGrpSpPr>
        <p:grpSpPr bwMode="auto">
          <a:xfrm>
            <a:off x="6254894" y="6872677"/>
            <a:ext cx="213741" cy="366425"/>
            <a:chOff x="36" y="29"/>
            <a:chExt cx="135" cy="230"/>
          </a:xfrm>
        </p:grpSpPr>
        <p:sp>
          <p:nvSpPr>
            <p:cNvPr id="31908" name="Rectangle 164"/>
            <p:cNvSpPr>
              <a:spLocks/>
            </p:cNvSpPr>
            <p:nvPr/>
          </p:nvSpPr>
          <p:spPr bwMode="auto">
            <a:xfrm>
              <a:off x="108" y="29"/>
              <a:ext cx="63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31909" name="Rectangle 165"/>
            <p:cNvSpPr>
              <a:spLocks/>
            </p:cNvSpPr>
            <p:nvPr/>
          </p:nvSpPr>
          <p:spPr bwMode="auto">
            <a:xfrm>
              <a:off x="36" y="124"/>
              <a:ext cx="3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grpSp>
        <p:nvGrpSpPr>
          <p:cNvPr id="18" name="Group 166"/>
          <p:cNvGrpSpPr>
            <a:grpSpLocks/>
          </p:cNvGrpSpPr>
          <p:nvPr/>
        </p:nvGrpSpPr>
        <p:grpSpPr bwMode="auto">
          <a:xfrm>
            <a:off x="6167376" y="7798365"/>
            <a:ext cx="211562" cy="368018"/>
            <a:chOff x="36" y="28"/>
            <a:chExt cx="135" cy="232"/>
          </a:xfrm>
        </p:grpSpPr>
        <p:sp>
          <p:nvSpPr>
            <p:cNvPr id="31911" name="Rectangle 167"/>
            <p:cNvSpPr>
              <a:spLocks/>
            </p:cNvSpPr>
            <p:nvPr/>
          </p:nvSpPr>
          <p:spPr bwMode="auto">
            <a:xfrm>
              <a:off x="108" y="28"/>
              <a:ext cx="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31912" name="Rectangle 168"/>
            <p:cNvSpPr>
              <a:spLocks/>
            </p:cNvSpPr>
            <p:nvPr/>
          </p:nvSpPr>
          <p:spPr bwMode="auto">
            <a:xfrm>
              <a:off x="36" y="124"/>
              <a:ext cx="3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sp>
        <p:nvSpPr>
          <p:cNvPr id="31913" name="Rectangle 169"/>
          <p:cNvSpPr>
            <a:spLocks/>
          </p:cNvSpPr>
          <p:nvPr/>
        </p:nvSpPr>
        <p:spPr bwMode="auto">
          <a:xfrm>
            <a:off x="3791309" y="2344224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914" name="Line 170"/>
          <p:cNvSpPr>
            <a:spLocks noChangeShapeType="1"/>
          </p:cNvSpPr>
          <p:nvPr/>
        </p:nvSpPr>
        <p:spPr bwMode="auto">
          <a:xfrm flipH="1">
            <a:off x="3517965" y="2467752"/>
            <a:ext cx="216747" cy="13546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19" name="Group 171"/>
          <p:cNvGrpSpPr>
            <a:grpSpLocks/>
          </p:cNvGrpSpPr>
          <p:nvPr/>
        </p:nvGrpSpPr>
        <p:grpSpPr bwMode="auto">
          <a:xfrm>
            <a:off x="9518598" y="6610774"/>
            <a:ext cx="213741" cy="368018"/>
            <a:chOff x="36" y="28"/>
            <a:chExt cx="135" cy="232"/>
          </a:xfrm>
        </p:grpSpPr>
        <p:sp>
          <p:nvSpPr>
            <p:cNvPr id="31916" name="Rectangle 172"/>
            <p:cNvSpPr>
              <a:spLocks/>
            </p:cNvSpPr>
            <p:nvPr/>
          </p:nvSpPr>
          <p:spPr bwMode="auto">
            <a:xfrm>
              <a:off x="108" y="28"/>
              <a:ext cx="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n</a:t>
              </a:r>
            </a:p>
          </p:txBody>
        </p:sp>
        <p:sp>
          <p:nvSpPr>
            <p:cNvPr id="31917" name="Rectangle 173"/>
            <p:cNvSpPr>
              <a:spLocks/>
            </p:cNvSpPr>
            <p:nvPr/>
          </p:nvSpPr>
          <p:spPr bwMode="auto">
            <a:xfrm>
              <a:off x="36" y="124"/>
              <a:ext cx="31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sp>
        <p:nvSpPr>
          <p:cNvPr id="31918" name="Line 174"/>
          <p:cNvSpPr>
            <a:spLocks noChangeShapeType="1"/>
          </p:cNvSpPr>
          <p:nvPr/>
        </p:nvSpPr>
        <p:spPr bwMode="auto">
          <a:xfrm>
            <a:off x="9303434" y="6177280"/>
            <a:ext cx="50018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19" name="Rectangle 175"/>
          <p:cNvSpPr>
            <a:spLocks/>
          </p:cNvSpPr>
          <p:nvPr/>
        </p:nvSpPr>
        <p:spPr bwMode="auto">
          <a:xfrm>
            <a:off x="7086572" y="4443958"/>
            <a:ext cx="127214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To be confirmed</a:t>
            </a:r>
          </a:p>
        </p:txBody>
      </p:sp>
      <p:sp>
        <p:nvSpPr>
          <p:cNvPr id="31920" name="Rectangle 176"/>
          <p:cNvSpPr>
            <a:spLocks/>
          </p:cNvSpPr>
          <p:nvPr/>
        </p:nvSpPr>
        <p:spPr bwMode="auto">
          <a:xfrm>
            <a:off x="12249269" y="8237024"/>
            <a:ext cx="77745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accent2"/>
                </a:solidFill>
                <a:ea typeface="Gill Sans" pitchFamily="1" charset="0"/>
                <a:cs typeface="Gill Sans" pitchFamily="1" charset="0"/>
              </a:rPr>
              <a:t> to EMSO</a:t>
            </a:r>
          </a:p>
        </p:txBody>
      </p:sp>
      <p:sp>
        <p:nvSpPr>
          <p:cNvPr id="31921" name="AutoShape 177"/>
          <p:cNvSpPr>
            <a:spLocks/>
          </p:cNvSpPr>
          <p:nvPr/>
        </p:nvSpPr>
        <p:spPr bwMode="auto">
          <a:xfrm>
            <a:off x="3378331" y="4267201"/>
            <a:ext cx="1715216" cy="4294293"/>
          </a:xfrm>
          <a:prstGeom prst="roundRect">
            <a:avLst>
              <a:gd name="adj" fmla="val 11111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2" name="AutoShape 178"/>
          <p:cNvSpPr>
            <a:spLocks/>
          </p:cNvSpPr>
          <p:nvPr/>
        </p:nvSpPr>
        <p:spPr bwMode="auto">
          <a:xfrm>
            <a:off x="927427" y="2718365"/>
            <a:ext cx="2463409" cy="2628053"/>
          </a:xfrm>
          <a:prstGeom prst="roundRect">
            <a:avLst>
              <a:gd name="adj" fmla="val 7731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3" name="AutoShape 179"/>
          <p:cNvSpPr>
            <a:spLocks/>
          </p:cNvSpPr>
          <p:nvPr/>
        </p:nvSpPr>
        <p:spPr bwMode="auto">
          <a:xfrm>
            <a:off x="3353322" y="115147"/>
            <a:ext cx="8940800" cy="4152053"/>
          </a:xfrm>
          <a:prstGeom prst="roundRect">
            <a:avLst>
              <a:gd name="adj" fmla="val 4583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4" name="AutoShape 180"/>
          <p:cNvSpPr>
            <a:spLocks/>
          </p:cNvSpPr>
          <p:nvPr/>
        </p:nvSpPr>
        <p:spPr bwMode="auto">
          <a:xfrm>
            <a:off x="204243" y="6197602"/>
            <a:ext cx="2932333" cy="2133599"/>
          </a:xfrm>
          <a:prstGeom prst="roundRect">
            <a:avLst>
              <a:gd name="adj" fmla="val 8926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6" name="Rectangle 182"/>
          <p:cNvSpPr>
            <a:spLocks/>
          </p:cNvSpPr>
          <p:nvPr/>
        </p:nvSpPr>
        <p:spPr bwMode="auto">
          <a:xfrm>
            <a:off x="177149" y="6527237"/>
            <a:ext cx="2957341" cy="172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All the elements located inside  red dotted boxes must be mounted on the same frame and deployed together</a:t>
            </a:r>
          </a:p>
          <a:p>
            <a:pPr defTabSz="913733"/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because up to now</a:t>
            </a:r>
          </a:p>
          <a:p>
            <a:pPr defTabSz="913733"/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the ODI 10 kV RWM connector is not safe for wet </a:t>
            </a:r>
            <a:r>
              <a:rPr lang="en-US" sz="1400" b="1" i="1" dirty="0" err="1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meatability</a:t>
            </a:r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 </a:t>
            </a:r>
          </a:p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sp>
        <p:nvSpPr>
          <p:cNvPr id="161" name="Title 176"/>
          <p:cNvSpPr>
            <a:spLocks noGrp="1"/>
          </p:cNvSpPr>
          <p:nvPr>
            <p:ph type="title"/>
          </p:nvPr>
        </p:nvSpPr>
        <p:spPr>
          <a:xfrm>
            <a:off x="0" y="0"/>
            <a:ext cx="4198144" cy="574204"/>
          </a:xfrm>
        </p:spPr>
        <p:txBody>
          <a:bodyPr/>
          <a:lstStyle/>
          <a:p>
            <a:r>
              <a:rPr lang="nl-NL" sz="3200" b="1" dirty="0" smtClean="0"/>
              <a:t>PJB </a:t>
            </a:r>
            <a:r>
              <a:rPr lang="nl-NL" sz="3200" b="1" dirty="0" err="1" smtClean="0"/>
              <a:t>configuration</a:t>
            </a:r>
            <a:endParaRPr lang="nl-NL" sz="32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0" y="9476601"/>
            <a:ext cx="1651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INFN/LNS </a:t>
            </a:r>
            <a:r>
              <a:rPr lang="nl-NL" sz="1200" dirty="0" err="1" smtClean="0"/>
              <a:t>RosannaC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DU power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393289" y="1460333"/>
            <a:ext cx="431410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692054" y="2185529"/>
            <a:ext cx="431409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4432887" y="241584"/>
            <a:ext cx="7390228" cy="3860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rot="10800000" flipH="1">
            <a:off x="0" y="4140764"/>
            <a:ext cx="108998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1104574" y="3226365"/>
            <a:ext cx="1842347" cy="165043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3" name="Rectangle 9"/>
          <p:cNvSpPr>
            <a:spLocks/>
          </p:cNvSpPr>
          <p:nvPr/>
        </p:nvSpPr>
        <p:spPr bwMode="auto">
          <a:xfrm>
            <a:off x="2971930" y="3556001"/>
            <a:ext cx="418905" cy="266418"/>
          </a:xfrm>
          <a:prstGeom prst="rect">
            <a:avLst/>
          </a:prstGeom>
          <a:solidFill>
            <a:srgbClr val="8000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7392313" y="5093547"/>
            <a:ext cx="4006632" cy="4267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5" name="Rectangle 11"/>
          <p:cNvSpPr>
            <a:spLocks/>
          </p:cNvSpPr>
          <p:nvPr/>
        </p:nvSpPr>
        <p:spPr bwMode="auto">
          <a:xfrm>
            <a:off x="1408117" y="3632462"/>
            <a:ext cx="1037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CTA</a:t>
            </a:r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 rot="10800000" flipH="1">
            <a:off x="3415845" y="1420415"/>
            <a:ext cx="635651" cy="227556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34" y="11949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434" y="11949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3458353" y="3410548"/>
            <a:ext cx="121129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 kV 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PENETRATOR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3433671" y="4216575"/>
            <a:ext cx="133151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FO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PENETRATORS</a:t>
            </a:r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4622539" y="469618"/>
            <a:ext cx="1752731" cy="2133601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0" name="Rectangle 16"/>
          <p:cNvSpPr>
            <a:spLocks/>
          </p:cNvSpPr>
          <p:nvPr/>
        </p:nvSpPr>
        <p:spPr bwMode="auto">
          <a:xfrm>
            <a:off x="4964783" y="1172496"/>
            <a:ext cx="105157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switch MV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 kV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6564924" y="787966"/>
            <a:ext cx="431410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6654540" y="1408854"/>
            <a:ext cx="431409" cy="451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8851184" y="844409"/>
            <a:ext cx="6085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9166696" y="2284512"/>
            <a:ext cx="0" cy="70617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7" name="Rectangle 23"/>
          <p:cNvSpPr>
            <a:spLocks/>
          </p:cNvSpPr>
          <p:nvPr/>
        </p:nvSpPr>
        <p:spPr bwMode="auto">
          <a:xfrm>
            <a:off x="5350272" y="2984783"/>
            <a:ext cx="3960440" cy="837636"/>
          </a:xfrm>
          <a:prstGeom prst="rect">
            <a:avLst/>
          </a:prstGeom>
          <a:solidFill>
            <a:srgbClr val="722CFD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pitchFamily="1" charset="0"/>
                <a:cs typeface="Gill Sans" pitchFamily="1" charset="0"/>
              </a:rPr>
              <a:t>power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pitchFamily="1" charset="0"/>
                <a:cs typeface="Gill Sans" pitchFamily="1" charset="0"/>
              </a:rPr>
              <a:t>monitor / control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Gill Sans" pitchFamily="1" charset="0"/>
              <a:cs typeface="Gill Sans" pitchFamily="1" charset="0"/>
            </a:endParaRP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5479106" y="2616765"/>
            <a:ext cx="0" cy="3522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9" name="Rectangle 25"/>
          <p:cNvSpPr>
            <a:spLocks/>
          </p:cNvSpPr>
          <p:nvPr/>
        </p:nvSpPr>
        <p:spPr bwMode="auto">
          <a:xfrm>
            <a:off x="2946921" y="4014329"/>
            <a:ext cx="418905" cy="266418"/>
          </a:xfrm>
          <a:prstGeom prst="rect">
            <a:avLst/>
          </a:prstGeom>
          <a:solidFill>
            <a:srgbClr val="008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369995" y="4156569"/>
            <a:ext cx="531445" cy="277932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1" name="Rectangle 27"/>
          <p:cNvSpPr>
            <a:spLocks/>
          </p:cNvSpPr>
          <p:nvPr/>
        </p:nvSpPr>
        <p:spPr bwMode="auto">
          <a:xfrm>
            <a:off x="4407878" y="6319522"/>
            <a:ext cx="493932" cy="2133599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rot="10800000" flipH="1">
            <a:off x="5106052" y="6654880"/>
            <a:ext cx="1900404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998416" y="6470791"/>
            <a:ext cx="393896" cy="343182"/>
            <a:chOff x="0" y="0"/>
            <a:chExt cx="248" cy="216"/>
          </a:xfrm>
        </p:grpSpPr>
        <p:sp>
          <p:nvSpPr>
            <p:cNvPr id="31774" name="Rectangle 30"/>
            <p:cNvSpPr>
              <a:spLocks/>
            </p:cNvSpPr>
            <p:nvPr/>
          </p:nvSpPr>
          <p:spPr bwMode="auto">
            <a:xfrm>
              <a:off x="12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775" name="Rectangle 31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776" name="Rectangle 32"/>
          <p:cNvSpPr>
            <a:spLocks/>
          </p:cNvSpPr>
          <p:nvPr/>
        </p:nvSpPr>
        <p:spPr bwMode="auto">
          <a:xfrm>
            <a:off x="7188071" y="6929121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7" name="Rectangle 33"/>
          <p:cNvSpPr>
            <a:spLocks/>
          </p:cNvSpPr>
          <p:nvPr/>
        </p:nvSpPr>
        <p:spPr bwMode="auto">
          <a:xfrm>
            <a:off x="6998416" y="6929121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8" name="Rectangle 34"/>
          <p:cNvSpPr>
            <a:spLocks/>
          </p:cNvSpPr>
          <p:nvPr/>
        </p:nvSpPr>
        <p:spPr bwMode="auto">
          <a:xfrm>
            <a:off x="7188071" y="7868356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79" name="Rectangle 35"/>
          <p:cNvSpPr>
            <a:spLocks/>
          </p:cNvSpPr>
          <p:nvPr/>
        </p:nvSpPr>
        <p:spPr bwMode="auto">
          <a:xfrm>
            <a:off x="6998416" y="7868356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0" name="Rectangle 36"/>
          <p:cNvSpPr>
            <a:spLocks/>
          </p:cNvSpPr>
          <p:nvPr/>
        </p:nvSpPr>
        <p:spPr bwMode="auto">
          <a:xfrm>
            <a:off x="6827845" y="637661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781" name="Rectangle 37"/>
          <p:cNvSpPr>
            <a:spLocks/>
          </p:cNvSpPr>
          <p:nvPr/>
        </p:nvSpPr>
        <p:spPr bwMode="auto">
          <a:xfrm>
            <a:off x="6821594" y="6871069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782" name="Rectangle 38"/>
          <p:cNvSpPr>
            <a:spLocks/>
          </p:cNvSpPr>
          <p:nvPr/>
        </p:nvSpPr>
        <p:spPr bwMode="auto">
          <a:xfrm>
            <a:off x="6731977" y="7760634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</a:t>
            </a:r>
          </a:p>
        </p:txBody>
      </p:sp>
      <p:sp>
        <p:nvSpPr>
          <p:cNvPr id="31783" name="Rectangle 39"/>
          <p:cNvSpPr>
            <a:spLocks/>
          </p:cNvSpPr>
          <p:nvPr/>
        </p:nvSpPr>
        <p:spPr bwMode="auto">
          <a:xfrm>
            <a:off x="5131060" y="6493126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4" name="Rectangle 40"/>
          <p:cNvSpPr>
            <a:spLocks/>
          </p:cNvSpPr>
          <p:nvPr/>
        </p:nvSpPr>
        <p:spPr bwMode="auto">
          <a:xfrm>
            <a:off x="4914315" y="6493126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5" name="Rectangle 41"/>
          <p:cNvSpPr>
            <a:spLocks/>
          </p:cNvSpPr>
          <p:nvPr/>
        </p:nvSpPr>
        <p:spPr bwMode="auto">
          <a:xfrm>
            <a:off x="5360637" y="6363069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rot="10800000" flipH="1">
            <a:off x="5138710" y="7106839"/>
            <a:ext cx="186527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7" name="Rectangle 43"/>
          <p:cNvSpPr>
            <a:spLocks/>
          </p:cNvSpPr>
          <p:nvPr/>
        </p:nvSpPr>
        <p:spPr bwMode="auto">
          <a:xfrm>
            <a:off x="5131060" y="6962743"/>
            <a:ext cx="202159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8" name="Rectangle 44"/>
          <p:cNvSpPr>
            <a:spLocks/>
          </p:cNvSpPr>
          <p:nvPr/>
        </p:nvSpPr>
        <p:spPr bwMode="auto">
          <a:xfrm>
            <a:off x="4914315" y="6962743"/>
            <a:ext cx="204242" cy="343182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89" name="Rectangle 45"/>
          <p:cNvSpPr>
            <a:spLocks/>
          </p:cNvSpPr>
          <p:nvPr/>
        </p:nvSpPr>
        <p:spPr bwMode="auto">
          <a:xfrm>
            <a:off x="5400236" y="6884616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790" name="Rectangle 46"/>
          <p:cNvSpPr>
            <a:spLocks/>
          </p:cNvSpPr>
          <p:nvPr/>
        </p:nvSpPr>
        <p:spPr bwMode="auto">
          <a:xfrm>
            <a:off x="3961880" y="6764303"/>
            <a:ext cx="418904" cy="266418"/>
          </a:xfrm>
          <a:prstGeom prst="rect">
            <a:avLst/>
          </a:prstGeom>
          <a:solidFill>
            <a:srgbClr val="008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 rot="10800000" flipH="1">
            <a:off x="5116938" y="8034785"/>
            <a:ext cx="1865272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914314" y="7890691"/>
            <a:ext cx="418905" cy="343182"/>
            <a:chOff x="0" y="0"/>
            <a:chExt cx="264" cy="216"/>
          </a:xfrm>
        </p:grpSpPr>
        <p:sp>
          <p:nvSpPr>
            <p:cNvPr id="31793" name="Rectangle 49"/>
            <p:cNvSpPr>
              <a:spLocks/>
            </p:cNvSpPr>
            <p:nvPr/>
          </p:nvSpPr>
          <p:spPr bwMode="auto">
            <a:xfrm>
              <a:off x="136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794" name="Rectangle 50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795" name="Rectangle 51"/>
          <p:cNvSpPr>
            <a:spLocks/>
          </p:cNvSpPr>
          <p:nvPr/>
        </p:nvSpPr>
        <p:spPr bwMode="auto">
          <a:xfrm>
            <a:off x="5412740" y="7812562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</a:t>
            </a:r>
          </a:p>
        </p:txBody>
      </p:sp>
      <p:sp>
        <p:nvSpPr>
          <p:cNvPr id="31796" name="Rectangle 52"/>
          <p:cNvSpPr>
            <a:spLocks/>
          </p:cNvSpPr>
          <p:nvPr/>
        </p:nvSpPr>
        <p:spPr bwMode="auto">
          <a:xfrm>
            <a:off x="3611577" y="5203223"/>
            <a:ext cx="141545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57 optical fibers</a:t>
            </a:r>
          </a:p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+ spare (up to 64)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89010" y="1306804"/>
            <a:ext cx="331373" cy="329636"/>
            <a:chOff x="0" y="0"/>
            <a:chExt cx="208" cy="208"/>
          </a:xfrm>
        </p:grpSpPr>
        <p:sp>
          <p:nvSpPr>
            <p:cNvPr id="31798" name="Rectangle 54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799" name="Rectangle 55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400279" y="647983"/>
            <a:ext cx="331372" cy="329636"/>
            <a:chOff x="0" y="0"/>
            <a:chExt cx="208" cy="208"/>
          </a:xfrm>
        </p:grpSpPr>
        <p:sp>
          <p:nvSpPr>
            <p:cNvPr id="31801" name="Rectangle 57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02" name="Rectangle 58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400279" y="1257583"/>
            <a:ext cx="331372" cy="329636"/>
            <a:chOff x="0" y="0"/>
            <a:chExt cx="208" cy="208"/>
          </a:xfrm>
        </p:grpSpPr>
        <p:sp>
          <p:nvSpPr>
            <p:cNvPr id="31804" name="Rectangle 60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05" name="Rectangle 61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07" name="Line 63"/>
          <p:cNvSpPr>
            <a:spLocks noChangeShapeType="1"/>
          </p:cNvSpPr>
          <p:nvPr/>
        </p:nvSpPr>
        <p:spPr bwMode="auto">
          <a:xfrm>
            <a:off x="8826175" y="1415627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08" name="Line 64"/>
          <p:cNvSpPr>
            <a:spLocks noChangeShapeType="1"/>
          </p:cNvSpPr>
          <p:nvPr/>
        </p:nvSpPr>
        <p:spPr bwMode="auto">
          <a:xfrm>
            <a:off x="8826175" y="2133601"/>
            <a:ext cx="431409" cy="677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>
            <a:off x="9653705" y="2345832"/>
            <a:ext cx="0" cy="17430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0" name="Rectangle 66"/>
          <p:cNvSpPr>
            <a:spLocks/>
          </p:cNvSpPr>
          <p:nvPr/>
        </p:nvSpPr>
        <p:spPr bwMode="auto">
          <a:xfrm>
            <a:off x="9451546" y="4253654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1" name="Rectangle 67"/>
          <p:cNvSpPr>
            <a:spLocks/>
          </p:cNvSpPr>
          <p:nvPr/>
        </p:nvSpPr>
        <p:spPr bwMode="auto">
          <a:xfrm>
            <a:off x="9451546" y="4088837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2" name="Rectangle 68"/>
          <p:cNvSpPr>
            <a:spLocks/>
          </p:cNvSpPr>
          <p:nvPr/>
        </p:nvSpPr>
        <p:spPr bwMode="auto">
          <a:xfrm>
            <a:off x="10466504" y="4253654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3" name="Rectangle 69"/>
          <p:cNvSpPr>
            <a:spLocks/>
          </p:cNvSpPr>
          <p:nvPr/>
        </p:nvSpPr>
        <p:spPr bwMode="auto">
          <a:xfrm>
            <a:off x="10466504" y="4088837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4" name="Line 70"/>
          <p:cNvSpPr>
            <a:spLocks noChangeShapeType="1"/>
          </p:cNvSpPr>
          <p:nvPr/>
        </p:nvSpPr>
        <p:spPr bwMode="auto">
          <a:xfrm>
            <a:off x="10097618" y="2336801"/>
            <a:ext cx="0" cy="17407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5" name="Rectangle 71"/>
          <p:cNvSpPr>
            <a:spLocks/>
          </p:cNvSpPr>
          <p:nvPr/>
        </p:nvSpPr>
        <p:spPr bwMode="auto">
          <a:xfrm>
            <a:off x="9795749" y="41594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816" name="Rectangle 72"/>
          <p:cNvSpPr>
            <a:spLocks/>
          </p:cNvSpPr>
          <p:nvPr/>
        </p:nvSpPr>
        <p:spPr bwMode="auto">
          <a:xfrm>
            <a:off x="9945480" y="4267200"/>
            <a:ext cx="318867" cy="164818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7" name="Rectangle 73"/>
          <p:cNvSpPr>
            <a:spLocks/>
          </p:cNvSpPr>
          <p:nvPr/>
        </p:nvSpPr>
        <p:spPr bwMode="auto">
          <a:xfrm>
            <a:off x="9945480" y="4102384"/>
            <a:ext cx="318867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18" name="Rectangle 74"/>
          <p:cNvSpPr>
            <a:spLocks/>
          </p:cNvSpPr>
          <p:nvPr/>
        </p:nvSpPr>
        <p:spPr bwMode="auto">
          <a:xfrm>
            <a:off x="10887819" y="41594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n</a:t>
            </a:r>
          </a:p>
        </p:txBody>
      </p:sp>
      <p:sp>
        <p:nvSpPr>
          <p:cNvPr id="31819" name="Line 75"/>
          <p:cNvSpPr>
            <a:spLocks noChangeShapeType="1"/>
          </p:cNvSpPr>
          <p:nvPr/>
        </p:nvSpPr>
        <p:spPr bwMode="auto">
          <a:xfrm>
            <a:off x="10606139" y="2361636"/>
            <a:ext cx="0" cy="174300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20" name="Rectangle 76"/>
          <p:cNvSpPr>
            <a:spLocks/>
          </p:cNvSpPr>
          <p:nvPr/>
        </p:nvSpPr>
        <p:spPr bwMode="auto">
          <a:xfrm>
            <a:off x="10316775" y="4197860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821" name="Rectangle 77"/>
          <p:cNvSpPr>
            <a:spLocks/>
          </p:cNvSpPr>
          <p:nvPr/>
        </p:nvSpPr>
        <p:spPr bwMode="auto">
          <a:xfrm>
            <a:off x="11985206" y="5911513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822" name="Rectangle 78"/>
          <p:cNvSpPr>
            <a:spLocks/>
          </p:cNvSpPr>
          <p:nvPr/>
        </p:nvSpPr>
        <p:spPr bwMode="auto">
          <a:xfrm>
            <a:off x="11985206" y="64962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823" name="Rectangle 79"/>
          <p:cNvSpPr>
            <a:spLocks/>
          </p:cNvSpPr>
          <p:nvPr/>
        </p:nvSpPr>
        <p:spPr bwMode="auto">
          <a:xfrm>
            <a:off x="11910504" y="8033824"/>
            <a:ext cx="19877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accent2"/>
                </a:solidFill>
                <a:ea typeface="Gill Sans" pitchFamily="1" charset="0"/>
                <a:cs typeface="Gill Sans" pitchFamily="1" charset="0"/>
              </a:rPr>
              <a:t>14</a:t>
            </a:r>
          </a:p>
        </p:txBody>
      </p:sp>
      <p:sp>
        <p:nvSpPr>
          <p:cNvPr id="31824" name="Rectangle 80"/>
          <p:cNvSpPr>
            <a:spLocks/>
          </p:cNvSpPr>
          <p:nvPr/>
        </p:nvSpPr>
        <p:spPr bwMode="auto">
          <a:xfrm>
            <a:off x="11962607" y="7530340"/>
            <a:ext cx="198773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13</a:t>
            </a:r>
          </a:p>
        </p:txBody>
      </p:sp>
      <p:sp>
        <p:nvSpPr>
          <p:cNvPr id="31825" name="Rectangle 81"/>
          <p:cNvSpPr>
            <a:spLocks/>
          </p:cNvSpPr>
          <p:nvPr/>
        </p:nvSpPr>
        <p:spPr bwMode="auto">
          <a:xfrm>
            <a:off x="11894409" y="7044917"/>
            <a:ext cx="52899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to SJB</a:t>
            </a:r>
          </a:p>
        </p:txBody>
      </p:sp>
      <p:sp>
        <p:nvSpPr>
          <p:cNvPr id="31826" name="Rectangle 82"/>
          <p:cNvSpPr>
            <a:spLocks/>
          </p:cNvSpPr>
          <p:nvPr/>
        </p:nvSpPr>
        <p:spPr bwMode="auto">
          <a:xfrm>
            <a:off x="39599" y="3479237"/>
            <a:ext cx="977443" cy="661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MEOC</a:t>
            </a:r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4420383" y="1471622"/>
            <a:ext cx="187569" cy="677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32" name="Line 88"/>
          <p:cNvSpPr>
            <a:spLocks noChangeShapeType="1"/>
          </p:cNvSpPr>
          <p:nvPr/>
        </p:nvSpPr>
        <p:spPr bwMode="auto">
          <a:xfrm rot="10800000" flipH="1">
            <a:off x="6692054" y="2178756"/>
            <a:ext cx="4314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387775" y="1993619"/>
            <a:ext cx="331372" cy="329636"/>
            <a:chOff x="0" y="0"/>
            <a:chExt cx="208" cy="208"/>
          </a:xfrm>
        </p:grpSpPr>
        <p:sp>
          <p:nvSpPr>
            <p:cNvPr id="31835" name="Rectangle 91"/>
            <p:cNvSpPr>
              <a:spLocks/>
            </p:cNvSpPr>
            <p:nvPr/>
          </p:nvSpPr>
          <p:spPr bwMode="auto">
            <a:xfrm>
              <a:off x="104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36" name="Rectangle 92"/>
            <p:cNvSpPr>
              <a:spLocks/>
            </p:cNvSpPr>
            <p:nvPr/>
          </p:nvSpPr>
          <p:spPr bwMode="auto">
            <a:xfrm>
              <a:off x="0" y="0"/>
              <a:ext cx="104" cy="20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53" name="Line 109"/>
          <p:cNvSpPr>
            <a:spLocks noChangeShapeType="1"/>
          </p:cNvSpPr>
          <p:nvPr/>
        </p:nvSpPr>
        <p:spPr bwMode="auto">
          <a:xfrm>
            <a:off x="7404817" y="6610773"/>
            <a:ext cx="800295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4" name="Rectangle 110"/>
          <p:cNvSpPr>
            <a:spLocks/>
          </p:cNvSpPr>
          <p:nvPr/>
        </p:nvSpPr>
        <p:spPr bwMode="auto">
          <a:xfrm>
            <a:off x="9309827" y="5696374"/>
            <a:ext cx="1752731" cy="299607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5" name="Rectangle 111"/>
          <p:cNvSpPr>
            <a:spLocks/>
          </p:cNvSpPr>
          <p:nvPr/>
        </p:nvSpPr>
        <p:spPr bwMode="auto">
          <a:xfrm>
            <a:off x="9420286" y="6554329"/>
            <a:ext cx="1513058" cy="113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electro optical 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coupler </a:t>
            </a: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sp>
        <p:nvSpPr>
          <p:cNvPr id="31856" name="Line 112"/>
          <p:cNvSpPr>
            <a:spLocks noChangeShapeType="1"/>
          </p:cNvSpPr>
          <p:nvPr/>
        </p:nvSpPr>
        <p:spPr bwMode="auto">
          <a:xfrm>
            <a:off x="7404817" y="7012658"/>
            <a:ext cx="798211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7" name="Line 113"/>
          <p:cNvSpPr>
            <a:spLocks noChangeShapeType="1"/>
          </p:cNvSpPr>
          <p:nvPr/>
        </p:nvSpPr>
        <p:spPr bwMode="auto">
          <a:xfrm>
            <a:off x="7404817" y="8019627"/>
            <a:ext cx="798211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8" name="Line 114"/>
          <p:cNvSpPr>
            <a:spLocks noChangeShapeType="1"/>
          </p:cNvSpPr>
          <p:nvPr/>
        </p:nvSpPr>
        <p:spPr bwMode="auto">
          <a:xfrm flipH="1">
            <a:off x="8086576" y="3811129"/>
            <a:ext cx="0" cy="144497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59" name="Line 115"/>
          <p:cNvSpPr>
            <a:spLocks noChangeShapeType="1"/>
          </p:cNvSpPr>
          <p:nvPr/>
        </p:nvSpPr>
        <p:spPr bwMode="auto">
          <a:xfrm flipH="1">
            <a:off x="10637401" y="4445566"/>
            <a:ext cx="0" cy="124177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0" name="Line 116"/>
          <p:cNvSpPr>
            <a:spLocks noChangeShapeType="1"/>
          </p:cNvSpPr>
          <p:nvPr/>
        </p:nvSpPr>
        <p:spPr bwMode="auto">
          <a:xfrm flipH="1">
            <a:off x="10130964" y="4420729"/>
            <a:ext cx="10421" cy="12801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 flipH="1">
            <a:off x="9591181" y="4420729"/>
            <a:ext cx="6252" cy="12846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2" name="Line 118"/>
          <p:cNvSpPr>
            <a:spLocks noChangeShapeType="1"/>
          </p:cNvSpPr>
          <p:nvPr/>
        </p:nvSpPr>
        <p:spPr bwMode="auto">
          <a:xfrm>
            <a:off x="8855931" y="6858309"/>
            <a:ext cx="456418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63" name="Rectangle 119"/>
          <p:cNvSpPr>
            <a:spLocks/>
          </p:cNvSpPr>
          <p:nvPr/>
        </p:nvSpPr>
        <p:spPr bwMode="auto">
          <a:xfrm>
            <a:off x="139636" y="844409"/>
            <a:ext cx="3251200" cy="634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104 DU - 13 SJB</a:t>
            </a:r>
          </a:p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8 DU per SJB</a:t>
            </a:r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</a:t>
            </a:r>
          </a:p>
          <a:p>
            <a:pPr defTabSz="913733"/>
            <a:r>
              <a:rPr lang="en-US" sz="1800" b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 SJB for EMSO </a:t>
            </a:r>
          </a:p>
        </p:txBody>
      </p:sp>
      <p:grpSp>
        <p:nvGrpSpPr>
          <p:cNvPr id="8" name="Group 120"/>
          <p:cNvGrpSpPr>
            <a:grpSpLocks/>
          </p:cNvGrpSpPr>
          <p:nvPr/>
        </p:nvGrpSpPr>
        <p:grpSpPr bwMode="auto">
          <a:xfrm>
            <a:off x="11083304" y="6026010"/>
            <a:ext cx="329288" cy="83537"/>
            <a:chOff x="0" y="0"/>
            <a:chExt cx="207" cy="51"/>
          </a:xfrm>
        </p:grpSpPr>
        <p:sp>
          <p:nvSpPr>
            <p:cNvPr id="31865" name="Line 121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66" name="Line 122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11399249" y="5879253"/>
            <a:ext cx="406399" cy="343182"/>
            <a:chOff x="0" y="0"/>
            <a:chExt cx="256" cy="216"/>
          </a:xfrm>
        </p:grpSpPr>
        <p:sp>
          <p:nvSpPr>
            <p:cNvPr id="31868" name="Rectangle 124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69" name="Rectangle 125"/>
            <p:cNvSpPr>
              <a:spLocks/>
            </p:cNvSpPr>
            <p:nvPr/>
          </p:nvSpPr>
          <p:spPr bwMode="auto">
            <a:xfrm>
              <a:off x="128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0" name="Group 126"/>
          <p:cNvGrpSpPr>
            <a:grpSpLocks/>
          </p:cNvGrpSpPr>
          <p:nvPr/>
        </p:nvGrpSpPr>
        <p:grpSpPr bwMode="auto">
          <a:xfrm>
            <a:off x="11095809" y="6590454"/>
            <a:ext cx="329288" cy="81280"/>
            <a:chOff x="0" y="0"/>
            <a:chExt cx="207" cy="51"/>
          </a:xfrm>
        </p:grpSpPr>
        <p:sp>
          <p:nvSpPr>
            <p:cNvPr id="31871" name="Line 127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72" name="Line 128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11110396" y="7613227"/>
            <a:ext cx="327205" cy="79023"/>
            <a:chOff x="0" y="0"/>
            <a:chExt cx="207" cy="51"/>
          </a:xfrm>
        </p:grpSpPr>
        <p:sp>
          <p:nvSpPr>
            <p:cNvPr id="31874" name="Line 130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75" name="Line 131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11110396" y="8064782"/>
            <a:ext cx="327205" cy="81280"/>
            <a:chOff x="0" y="0"/>
            <a:chExt cx="207" cy="51"/>
          </a:xfrm>
        </p:grpSpPr>
        <p:sp>
          <p:nvSpPr>
            <p:cNvPr id="31877" name="Line 133"/>
            <p:cNvSpPr>
              <a:spLocks noChangeShapeType="1"/>
            </p:cNvSpPr>
            <p:nvPr/>
          </p:nvSpPr>
          <p:spPr bwMode="auto">
            <a:xfrm rot="10800000">
              <a:off x="0" y="0"/>
              <a:ext cx="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78" name="Line 134"/>
            <p:cNvSpPr>
              <a:spLocks noChangeShapeType="1"/>
            </p:cNvSpPr>
            <p:nvPr/>
          </p:nvSpPr>
          <p:spPr bwMode="auto">
            <a:xfrm rot="10800000" flipH="1">
              <a:off x="0" y="51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11399249" y="6425636"/>
            <a:ext cx="406399" cy="343182"/>
            <a:chOff x="0" y="0"/>
            <a:chExt cx="256" cy="216"/>
          </a:xfrm>
        </p:grpSpPr>
        <p:sp>
          <p:nvSpPr>
            <p:cNvPr id="31880" name="Rectangle 136"/>
            <p:cNvSpPr>
              <a:spLocks/>
            </p:cNvSpPr>
            <p:nvPr/>
          </p:nvSpPr>
          <p:spPr bwMode="auto">
            <a:xfrm>
              <a:off x="0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81" name="Rectangle 137"/>
            <p:cNvSpPr>
              <a:spLocks/>
            </p:cNvSpPr>
            <p:nvPr/>
          </p:nvSpPr>
          <p:spPr bwMode="auto">
            <a:xfrm>
              <a:off x="128" y="0"/>
              <a:ext cx="128" cy="216"/>
            </a:xfrm>
            <a:prstGeom prst="rect">
              <a:avLst/>
            </a:prstGeom>
            <a:solidFill>
              <a:srgbClr val="3B00A4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82" name="Rectangle 138"/>
          <p:cNvSpPr>
            <a:spLocks/>
          </p:cNvSpPr>
          <p:nvPr/>
        </p:nvSpPr>
        <p:spPr bwMode="auto">
          <a:xfrm>
            <a:off x="11399249" y="7459698"/>
            <a:ext cx="204242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3" name="Rectangle 139"/>
          <p:cNvSpPr>
            <a:spLocks/>
          </p:cNvSpPr>
          <p:nvPr/>
        </p:nvSpPr>
        <p:spPr bwMode="auto">
          <a:xfrm>
            <a:off x="11590987" y="7459698"/>
            <a:ext cx="202157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4" name="Rectangle 140"/>
          <p:cNvSpPr>
            <a:spLocks/>
          </p:cNvSpPr>
          <p:nvPr/>
        </p:nvSpPr>
        <p:spPr bwMode="auto">
          <a:xfrm>
            <a:off x="11399249" y="7938347"/>
            <a:ext cx="204242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5" name="Rectangle 141"/>
          <p:cNvSpPr>
            <a:spLocks/>
          </p:cNvSpPr>
          <p:nvPr/>
        </p:nvSpPr>
        <p:spPr bwMode="auto">
          <a:xfrm>
            <a:off x="11603492" y="7938347"/>
            <a:ext cx="202157" cy="343182"/>
          </a:xfrm>
          <a:prstGeom prst="rect">
            <a:avLst/>
          </a:prstGeom>
          <a:solidFill>
            <a:srgbClr val="3B00A4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6" name="Rectangle 142"/>
          <p:cNvSpPr>
            <a:spLocks/>
          </p:cNvSpPr>
          <p:nvPr/>
        </p:nvSpPr>
        <p:spPr bwMode="auto">
          <a:xfrm>
            <a:off x="7591736" y="5269653"/>
            <a:ext cx="1244210" cy="391273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87" name="Rectangle 143"/>
          <p:cNvSpPr>
            <a:spLocks/>
          </p:cNvSpPr>
          <p:nvPr/>
        </p:nvSpPr>
        <p:spPr bwMode="auto">
          <a:xfrm>
            <a:off x="7741792" y="6193085"/>
            <a:ext cx="1029547" cy="1842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optical splitter</a:t>
            </a: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  <a:p>
            <a:pPr defTabSz="913733"/>
            <a:endParaRPr lang="en-US" sz="18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4" name="Group 144"/>
          <p:cNvGrpSpPr>
            <a:grpSpLocks/>
          </p:cNvGrpSpPr>
          <p:nvPr/>
        </p:nvGrpSpPr>
        <p:grpSpPr bwMode="auto">
          <a:xfrm>
            <a:off x="7921025" y="4761654"/>
            <a:ext cx="318868" cy="331893"/>
            <a:chOff x="0" y="0"/>
            <a:chExt cx="200" cy="208"/>
          </a:xfrm>
        </p:grpSpPr>
        <p:sp>
          <p:nvSpPr>
            <p:cNvPr id="31889" name="Rectangle 145"/>
            <p:cNvSpPr>
              <a:spLocks/>
            </p:cNvSpPr>
            <p:nvPr/>
          </p:nvSpPr>
          <p:spPr bwMode="auto">
            <a:xfrm>
              <a:off x="0" y="104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90" name="Rectangle 146"/>
            <p:cNvSpPr>
              <a:spLocks/>
            </p:cNvSpPr>
            <p:nvPr/>
          </p:nvSpPr>
          <p:spPr bwMode="auto">
            <a:xfrm>
              <a:off x="0" y="0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5" name="Group 147"/>
          <p:cNvGrpSpPr>
            <a:grpSpLocks/>
          </p:cNvGrpSpPr>
          <p:nvPr/>
        </p:nvGrpSpPr>
        <p:grpSpPr bwMode="auto">
          <a:xfrm>
            <a:off x="7921025" y="4102383"/>
            <a:ext cx="318868" cy="329636"/>
            <a:chOff x="0" y="0"/>
            <a:chExt cx="200" cy="208"/>
          </a:xfrm>
        </p:grpSpPr>
        <p:sp>
          <p:nvSpPr>
            <p:cNvPr id="31892" name="Rectangle 148"/>
            <p:cNvSpPr>
              <a:spLocks/>
            </p:cNvSpPr>
            <p:nvPr/>
          </p:nvSpPr>
          <p:spPr bwMode="auto">
            <a:xfrm>
              <a:off x="0" y="104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31893" name="Rectangle 149"/>
            <p:cNvSpPr>
              <a:spLocks/>
            </p:cNvSpPr>
            <p:nvPr/>
          </p:nvSpPr>
          <p:spPr bwMode="auto">
            <a:xfrm>
              <a:off x="0" y="0"/>
              <a:ext cx="200" cy="10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894" name="Rectangle 150"/>
          <p:cNvSpPr>
            <a:spLocks/>
          </p:cNvSpPr>
          <p:nvPr/>
        </p:nvSpPr>
        <p:spPr bwMode="auto">
          <a:xfrm>
            <a:off x="9464050" y="4928730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5" name="Rectangle 151"/>
          <p:cNvSpPr>
            <a:spLocks/>
          </p:cNvSpPr>
          <p:nvPr/>
        </p:nvSpPr>
        <p:spPr bwMode="auto">
          <a:xfrm>
            <a:off x="9464050" y="4761655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6" name="Rectangle 152"/>
          <p:cNvSpPr>
            <a:spLocks/>
          </p:cNvSpPr>
          <p:nvPr/>
        </p:nvSpPr>
        <p:spPr bwMode="auto">
          <a:xfrm>
            <a:off x="10479009" y="4928730"/>
            <a:ext cx="316784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7" name="Rectangle 153"/>
          <p:cNvSpPr>
            <a:spLocks/>
          </p:cNvSpPr>
          <p:nvPr/>
        </p:nvSpPr>
        <p:spPr bwMode="auto">
          <a:xfrm>
            <a:off x="10479009" y="4761655"/>
            <a:ext cx="316784" cy="167076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898" name="Rectangle 154"/>
          <p:cNvSpPr>
            <a:spLocks/>
          </p:cNvSpPr>
          <p:nvPr/>
        </p:nvSpPr>
        <p:spPr bwMode="auto">
          <a:xfrm>
            <a:off x="9808254" y="48322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1</a:t>
            </a:r>
          </a:p>
        </p:txBody>
      </p:sp>
      <p:sp>
        <p:nvSpPr>
          <p:cNvPr id="31899" name="Rectangle 155"/>
          <p:cNvSpPr>
            <a:spLocks/>
          </p:cNvSpPr>
          <p:nvPr/>
        </p:nvSpPr>
        <p:spPr bwMode="auto">
          <a:xfrm>
            <a:off x="9957984" y="4940018"/>
            <a:ext cx="318867" cy="164818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00" name="Rectangle 156"/>
          <p:cNvSpPr>
            <a:spLocks/>
          </p:cNvSpPr>
          <p:nvPr/>
        </p:nvSpPr>
        <p:spPr bwMode="auto">
          <a:xfrm>
            <a:off x="9957984" y="4775201"/>
            <a:ext cx="318867" cy="164817"/>
          </a:xfrm>
          <a:prstGeom prst="rect">
            <a:avLst/>
          </a:prstGeom>
          <a:solidFill>
            <a:srgbClr val="FE936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01" name="Rectangle 157"/>
          <p:cNvSpPr>
            <a:spLocks/>
          </p:cNvSpPr>
          <p:nvPr/>
        </p:nvSpPr>
        <p:spPr bwMode="auto">
          <a:xfrm>
            <a:off x="10900323" y="4832295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n</a:t>
            </a:r>
          </a:p>
        </p:txBody>
      </p:sp>
      <p:sp>
        <p:nvSpPr>
          <p:cNvPr id="31902" name="Rectangle 158"/>
          <p:cNvSpPr>
            <a:spLocks/>
          </p:cNvSpPr>
          <p:nvPr/>
        </p:nvSpPr>
        <p:spPr bwMode="auto">
          <a:xfrm>
            <a:off x="10329279" y="4870678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903" name="Rectangle 159"/>
          <p:cNvSpPr>
            <a:spLocks/>
          </p:cNvSpPr>
          <p:nvPr/>
        </p:nvSpPr>
        <p:spPr bwMode="auto">
          <a:xfrm>
            <a:off x="4367824" y="6065694"/>
            <a:ext cx="53860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MCDU</a:t>
            </a:r>
          </a:p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6225719" y="6389512"/>
            <a:ext cx="211635" cy="366425"/>
            <a:chOff x="37" y="29"/>
            <a:chExt cx="134" cy="230"/>
          </a:xfrm>
        </p:grpSpPr>
        <p:sp>
          <p:nvSpPr>
            <p:cNvPr id="31905" name="Rectangle 161"/>
            <p:cNvSpPr>
              <a:spLocks/>
            </p:cNvSpPr>
            <p:nvPr/>
          </p:nvSpPr>
          <p:spPr bwMode="auto">
            <a:xfrm>
              <a:off x="108" y="29"/>
              <a:ext cx="63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31906" name="Rectangle 162"/>
            <p:cNvSpPr>
              <a:spLocks/>
            </p:cNvSpPr>
            <p:nvPr/>
          </p:nvSpPr>
          <p:spPr bwMode="auto">
            <a:xfrm>
              <a:off x="37" y="124"/>
              <a:ext cx="3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grpSp>
        <p:nvGrpSpPr>
          <p:cNvPr id="17" name="Group 163"/>
          <p:cNvGrpSpPr>
            <a:grpSpLocks/>
          </p:cNvGrpSpPr>
          <p:nvPr/>
        </p:nvGrpSpPr>
        <p:grpSpPr bwMode="auto">
          <a:xfrm>
            <a:off x="6254894" y="6872677"/>
            <a:ext cx="213741" cy="366425"/>
            <a:chOff x="36" y="29"/>
            <a:chExt cx="135" cy="230"/>
          </a:xfrm>
        </p:grpSpPr>
        <p:sp>
          <p:nvSpPr>
            <p:cNvPr id="31908" name="Rectangle 164"/>
            <p:cNvSpPr>
              <a:spLocks/>
            </p:cNvSpPr>
            <p:nvPr/>
          </p:nvSpPr>
          <p:spPr bwMode="auto">
            <a:xfrm>
              <a:off x="108" y="29"/>
              <a:ext cx="63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31909" name="Rectangle 165"/>
            <p:cNvSpPr>
              <a:spLocks/>
            </p:cNvSpPr>
            <p:nvPr/>
          </p:nvSpPr>
          <p:spPr bwMode="auto">
            <a:xfrm>
              <a:off x="36" y="124"/>
              <a:ext cx="3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grpSp>
        <p:nvGrpSpPr>
          <p:cNvPr id="18" name="Group 166"/>
          <p:cNvGrpSpPr>
            <a:grpSpLocks/>
          </p:cNvGrpSpPr>
          <p:nvPr/>
        </p:nvGrpSpPr>
        <p:grpSpPr bwMode="auto">
          <a:xfrm>
            <a:off x="6167376" y="7798365"/>
            <a:ext cx="211562" cy="368018"/>
            <a:chOff x="36" y="28"/>
            <a:chExt cx="135" cy="232"/>
          </a:xfrm>
        </p:grpSpPr>
        <p:sp>
          <p:nvSpPr>
            <p:cNvPr id="31911" name="Rectangle 167"/>
            <p:cNvSpPr>
              <a:spLocks/>
            </p:cNvSpPr>
            <p:nvPr/>
          </p:nvSpPr>
          <p:spPr bwMode="auto">
            <a:xfrm>
              <a:off x="108" y="28"/>
              <a:ext cx="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8</a:t>
              </a:r>
            </a:p>
          </p:txBody>
        </p:sp>
        <p:sp>
          <p:nvSpPr>
            <p:cNvPr id="31912" name="Rectangle 168"/>
            <p:cNvSpPr>
              <a:spLocks/>
            </p:cNvSpPr>
            <p:nvPr/>
          </p:nvSpPr>
          <p:spPr bwMode="auto">
            <a:xfrm>
              <a:off x="36" y="124"/>
              <a:ext cx="32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sp>
        <p:nvSpPr>
          <p:cNvPr id="31913" name="Rectangle 169"/>
          <p:cNvSpPr>
            <a:spLocks/>
          </p:cNvSpPr>
          <p:nvPr/>
        </p:nvSpPr>
        <p:spPr bwMode="auto">
          <a:xfrm>
            <a:off x="3791309" y="2344224"/>
            <a:ext cx="99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2</a:t>
            </a:r>
          </a:p>
        </p:txBody>
      </p:sp>
      <p:sp>
        <p:nvSpPr>
          <p:cNvPr id="31914" name="Line 170"/>
          <p:cNvSpPr>
            <a:spLocks noChangeShapeType="1"/>
          </p:cNvSpPr>
          <p:nvPr/>
        </p:nvSpPr>
        <p:spPr bwMode="auto">
          <a:xfrm flipH="1">
            <a:off x="3517965" y="2467752"/>
            <a:ext cx="216747" cy="135467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grpSp>
        <p:nvGrpSpPr>
          <p:cNvPr id="19" name="Group 171"/>
          <p:cNvGrpSpPr>
            <a:grpSpLocks/>
          </p:cNvGrpSpPr>
          <p:nvPr/>
        </p:nvGrpSpPr>
        <p:grpSpPr bwMode="auto">
          <a:xfrm>
            <a:off x="9010703" y="6610774"/>
            <a:ext cx="213741" cy="368018"/>
            <a:chOff x="36" y="28"/>
            <a:chExt cx="135" cy="232"/>
          </a:xfrm>
        </p:grpSpPr>
        <p:sp>
          <p:nvSpPr>
            <p:cNvPr id="31916" name="Rectangle 172"/>
            <p:cNvSpPr>
              <a:spLocks/>
            </p:cNvSpPr>
            <p:nvPr/>
          </p:nvSpPr>
          <p:spPr bwMode="auto">
            <a:xfrm>
              <a:off x="108" y="28"/>
              <a:ext cx="63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n</a:t>
              </a:r>
            </a:p>
          </p:txBody>
        </p:sp>
        <p:sp>
          <p:nvSpPr>
            <p:cNvPr id="31917" name="Rectangle 173"/>
            <p:cNvSpPr>
              <a:spLocks/>
            </p:cNvSpPr>
            <p:nvPr/>
          </p:nvSpPr>
          <p:spPr bwMode="auto">
            <a:xfrm>
              <a:off x="36" y="124"/>
              <a:ext cx="31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3733"/>
              <a:r>
                <a:rPr lang="en-US" sz="1400" dirty="0">
                  <a:solidFill>
                    <a:schemeClr val="tx1"/>
                  </a:solidFill>
                  <a:ea typeface="Gill Sans" pitchFamily="1" charset="0"/>
                  <a:cs typeface="Gill Sans" pitchFamily="1" charset="0"/>
                </a:rPr>
                <a:t>/</a:t>
              </a:r>
            </a:p>
          </p:txBody>
        </p:sp>
      </p:grpSp>
      <p:sp>
        <p:nvSpPr>
          <p:cNvPr id="31918" name="Line 174"/>
          <p:cNvSpPr>
            <a:spLocks noChangeShapeType="1"/>
          </p:cNvSpPr>
          <p:nvPr/>
        </p:nvSpPr>
        <p:spPr bwMode="auto">
          <a:xfrm>
            <a:off x="8878664" y="6160655"/>
            <a:ext cx="50018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19" name="Rectangle 175"/>
          <p:cNvSpPr>
            <a:spLocks/>
          </p:cNvSpPr>
          <p:nvPr/>
        </p:nvSpPr>
        <p:spPr bwMode="auto">
          <a:xfrm>
            <a:off x="6430392" y="4443958"/>
            <a:ext cx="1272144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To be confirmed</a:t>
            </a:r>
          </a:p>
        </p:txBody>
      </p:sp>
      <p:sp>
        <p:nvSpPr>
          <p:cNvPr id="31920" name="Rectangle 176"/>
          <p:cNvSpPr>
            <a:spLocks/>
          </p:cNvSpPr>
          <p:nvPr/>
        </p:nvSpPr>
        <p:spPr bwMode="auto">
          <a:xfrm>
            <a:off x="11800394" y="8237024"/>
            <a:ext cx="77745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400" dirty="0">
                <a:solidFill>
                  <a:schemeClr val="accent2"/>
                </a:solidFill>
                <a:ea typeface="Gill Sans" pitchFamily="1" charset="0"/>
                <a:cs typeface="Gill Sans" pitchFamily="1" charset="0"/>
              </a:rPr>
              <a:t> to EMSO</a:t>
            </a:r>
          </a:p>
        </p:txBody>
      </p:sp>
      <p:sp>
        <p:nvSpPr>
          <p:cNvPr id="31921" name="AutoShape 177"/>
          <p:cNvSpPr>
            <a:spLocks/>
          </p:cNvSpPr>
          <p:nvPr/>
        </p:nvSpPr>
        <p:spPr bwMode="auto">
          <a:xfrm>
            <a:off x="3378331" y="4267201"/>
            <a:ext cx="1715216" cy="4294293"/>
          </a:xfrm>
          <a:prstGeom prst="roundRect">
            <a:avLst>
              <a:gd name="adj" fmla="val 11111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2" name="AutoShape 178"/>
          <p:cNvSpPr>
            <a:spLocks/>
          </p:cNvSpPr>
          <p:nvPr/>
        </p:nvSpPr>
        <p:spPr bwMode="auto">
          <a:xfrm>
            <a:off x="927427" y="2718365"/>
            <a:ext cx="2463409" cy="2628053"/>
          </a:xfrm>
          <a:prstGeom prst="roundRect">
            <a:avLst>
              <a:gd name="adj" fmla="val 7731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3" name="AutoShape 179"/>
          <p:cNvSpPr>
            <a:spLocks/>
          </p:cNvSpPr>
          <p:nvPr/>
        </p:nvSpPr>
        <p:spPr bwMode="auto">
          <a:xfrm>
            <a:off x="3353322" y="115147"/>
            <a:ext cx="8940800" cy="4152053"/>
          </a:xfrm>
          <a:prstGeom prst="roundRect">
            <a:avLst>
              <a:gd name="adj" fmla="val 4583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4" name="AutoShape 180"/>
          <p:cNvSpPr>
            <a:spLocks/>
          </p:cNvSpPr>
          <p:nvPr/>
        </p:nvSpPr>
        <p:spPr bwMode="auto">
          <a:xfrm>
            <a:off x="204243" y="6197602"/>
            <a:ext cx="2932333" cy="2133599"/>
          </a:xfrm>
          <a:prstGeom prst="roundRect">
            <a:avLst>
              <a:gd name="adj" fmla="val 8926"/>
            </a:avLst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926" name="Rectangle 182"/>
          <p:cNvSpPr>
            <a:spLocks/>
          </p:cNvSpPr>
          <p:nvPr/>
        </p:nvSpPr>
        <p:spPr bwMode="auto">
          <a:xfrm>
            <a:off x="177149" y="6527237"/>
            <a:ext cx="2957341" cy="172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733"/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All the elements located inside  red dotted boxes must be mounted on the same frame and deployed together</a:t>
            </a:r>
          </a:p>
          <a:p>
            <a:pPr defTabSz="913733"/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because up to now</a:t>
            </a:r>
          </a:p>
          <a:p>
            <a:pPr defTabSz="913733"/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the ODI 10 kV RWM connector is not safe for wet </a:t>
            </a:r>
            <a:r>
              <a:rPr lang="en-US" sz="1400" b="1" i="1" dirty="0" err="1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meatability</a:t>
            </a:r>
            <a:r>
              <a:rPr lang="en-US" sz="1400" b="1" i="1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  </a:t>
            </a:r>
          </a:p>
          <a:p>
            <a:pPr defTabSz="913733"/>
            <a:endParaRPr lang="en-US" sz="1400" dirty="0">
              <a:solidFill>
                <a:schemeClr val="tx1"/>
              </a:solidFill>
              <a:ea typeface="Gill Sans" pitchFamily="1" charset="0"/>
              <a:cs typeface="Gill Sans" pitchFamily="1" charset="0"/>
            </a:endParaRPr>
          </a:p>
        </p:txBody>
      </p:sp>
      <p:sp>
        <p:nvSpPr>
          <p:cNvPr id="161" name="Title 176"/>
          <p:cNvSpPr>
            <a:spLocks noGrp="1"/>
          </p:cNvSpPr>
          <p:nvPr>
            <p:ph type="title"/>
          </p:nvPr>
        </p:nvSpPr>
        <p:spPr>
          <a:xfrm>
            <a:off x="0" y="0"/>
            <a:ext cx="4198144" cy="574204"/>
          </a:xfrm>
        </p:spPr>
        <p:txBody>
          <a:bodyPr/>
          <a:lstStyle/>
          <a:p>
            <a:r>
              <a:rPr lang="nl-NL" sz="3200" b="1" dirty="0" smtClean="0"/>
              <a:t>PJB </a:t>
            </a:r>
            <a:r>
              <a:rPr lang="nl-NL" sz="3200" b="1" dirty="0" err="1" smtClean="0"/>
              <a:t>discussion</a:t>
            </a:r>
            <a:endParaRPr lang="nl-NL" sz="3200" b="1" dirty="0"/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6718425" y="616375"/>
            <a:ext cx="1878876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1</a:t>
            </a:r>
          </a:p>
        </p:txBody>
      </p:sp>
      <p:sp>
        <p:nvSpPr>
          <p:cNvPr id="31806" name="Rectangle 62"/>
          <p:cNvSpPr>
            <a:spLocks/>
          </p:cNvSpPr>
          <p:nvPr/>
        </p:nvSpPr>
        <p:spPr bwMode="auto">
          <a:xfrm>
            <a:off x="6718424" y="1180819"/>
            <a:ext cx="1900011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2</a:t>
            </a:r>
          </a:p>
        </p:txBody>
      </p:sp>
      <p:sp>
        <p:nvSpPr>
          <p:cNvPr id="31833" name="Rectangle 89"/>
          <p:cNvSpPr>
            <a:spLocks/>
          </p:cNvSpPr>
          <p:nvPr/>
        </p:nvSpPr>
        <p:spPr bwMode="auto">
          <a:xfrm>
            <a:off x="6749935" y="1916855"/>
            <a:ext cx="1855995" cy="483164"/>
          </a:xfrm>
          <a:prstGeom prst="rect">
            <a:avLst/>
          </a:prstGeom>
          <a:solidFill>
            <a:srgbClr val="8000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defTabSz="913733"/>
            <a:r>
              <a:rPr lang="en-US" sz="24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MVC n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8612664" y="1254500"/>
            <a:ext cx="331371" cy="343182"/>
            <a:chOff x="164645" y="8965636"/>
            <a:chExt cx="331371" cy="343182"/>
          </a:xfrm>
        </p:grpSpPr>
        <p:sp>
          <p:nvSpPr>
            <p:cNvPr id="163" name="Rectangle 104"/>
            <p:cNvSpPr>
              <a:spLocks/>
            </p:cNvSpPr>
            <p:nvPr/>
          </p:nvSpPr>
          <p:spPr bwMode="auto">
            <a:xfrm>
              <a:off x="164645" y="8965636"/>
              <a:ext cx="164643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64" name="Rectangle 105"/>
            <p:cNvSpPr>
              <a:spLocks/>
            </p:cNvSpPr>
            <p:nvPr/>
          </p:nvSpPr>
          <p:spPr bwMode="auto">
            <a:xfrm>
              <a:off x="329288" y="8965636"/>
              <a:ext cx="166728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31765" name="Rectangle 21"/>
          <p:cNvSpPr>
            <a:spLocks/>
          </p:cNvSpPr>
          <p:nvPr/>
        </p:nvSpPr>
        <p:spPr bwMode="auto">
          <a:xfrm>
            <a:off x="8957290" y="484312"/>
            <a:ext cx="2081614" cy="1838943"/>
          </a:xfrm>
          <a:prstGeom prst="rect">
            <a:avLst/>
          </a:prstGeom>
          <a:solidFill>
            <a:srgbClr val="722CFD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31766" name="Rectangle 22"/>
          <p:cNvSpPr>
            <a:spLocks/>
          </p:cNvSpPr>
          <p:nvPr/>
        </p:nvSpPr>
        <p:spPr bwMode="auto">
          <a:xfrm>
            <a:off x="9650070" y="1145402"/>
            <a:ext cx="103444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switch LV </a:t>
            </a:r>
          </a:p>
          <a:p>
            <a:pPr defTabSz="913733"/>
            <a:r>
              <a:rPr lang="en-US" sz="1800" dirty="0">
                <a:solidFill>
                  <a:schemeClr val="tx1"/>
                </a:solidFill>
                <a:ea typeface="Gill Sans" pitchFamily="1" charset="0"/>
                <a:cs typeface="Gill Sans" pitchFamily="1" charset="0"/>
              </a:rPr>
              <a:t>400 V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8612664" y="1958289"/>
            <a:ext cx="331371" cy="343182"/>
            <a:chOff x="164645" y="8965636"/>
            <a:chExt cx="331371" cy="343182"/>
          </a:xfrm>
        </p:grpSpPr>
        <p:sp>
          <p:nvSpPr>
            <p:cNvPr id="166" name="Rectangle 104"/>
            <p:cNvSpPr>
              <a:spLocks/>
            </p:cNvSpPr>
            <p:nvPr/>
          </p:nvSpPr>
          <p:spPr bwMode="auto">
            <a:xfrm>
              <a:off x="164645" y="8965636"/>
              <a:ext cx="164643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67" name="Rectangle 105"/>
            <p:cNvSpPr>
              <a:spLocks/>
            </p:cNvSpPr>
            <p:nvPr/>
          </p:nvSpPr>
          <p:spPr bwMode="auto">
            <a:xfrm>
              <a:off x="329288" y="8965636"/>
              <a:ext cx="166728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612664" y="700336"/>
            <a:ext cx="331371" cy="343182"/>
            <a:chOff x="164645" y="8965636"/>
            <a:chExt cx="331371" cy="343182"/>
          </a:xfrm>
        </p:grpSpPr>
        <p:sp>
          <p:nvSpPr>
            <p:cNvPr id="169" name="Rectangle 104"/>
            <p:cNvSpPr>
              <a:spLocks/>
            </p:cNvSpPr>
            <p:nvPr/>
          </p:nvSpPr>
          <p:spPr bwMode="auto">
            <a:xfrm>
              <a:off x="164645" y="8965636"/>
              <a:ext cx="164643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70" name="Rectangle 105"/>
            <p:cNvSpPr>
              <a:spLocks/>
            </p:cNvSpPr>
            <p:nvPr/>
          </p:nvSpPr>
          <p:spPr bwMode="auto">
            <a:xfrm>
              <a:off x="329288" y="8965636"/>
              <a:ext cx="166728" cy="343182"/>
            </a:xfrm>
            <a:prstGeom prst="rect">
              <a:avLst/>
            </a:prstGeom>
            <a:solidFill>
              <a:srgbClr val="FF766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230592" y="4732784"/>
            <a:ext cx="360040" cy="288032"/>
            <a:chOff x="5782320" y="6028928"/>
            <a:chExt cx="360040" cy="288032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5782320" y="6316960"/>
              <a:ext cx="360040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5837703" y="6172944"/>
              <a:ext cx="288032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9526736" y="4732784"/>
            <a:ext cx="360040" cy="288032"/>
            <a:chOff x="5782320" y="6028928"/>
            <a:chExt cx="360040" cy="288032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5782320" y="6316960"/>
              <a:ext cx="360040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 flipH="1" flipV="1">
              <a:off x="5837703" y="6172944"/>
              <a:ext cx="288032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11542960" y="4732784"/>
            <a:ext cx="360040" cy="288032"/>
            <a:chOff x="5782320" y="6028928"/>
            <a:chExt cx="360040" cy="288032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5782320" y="6316960"/>
              <a:ext cx="360040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5837703" y="6172944"/>
              <a:ext cx="288032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1461840" y="2212504"/>
            <a:ext cx="31386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600" dirty="0" err="1" smtClean="0"/>
              <a:t>Connectors</a:t>
            </a:r>
            <a:r>
              <a:rPr lang="nl-NL" sz="1600" dirty="0" smtClean="0"/>
              <a:t>:</a:t>
            </a:r>
          </a:p>
          <a:p>
            <a:pPr lvl="1" algn="l"/>
            <a:r>
              <a:rPr lang="nl-NL" sz="1600" dirty="0" err="1" smtClean="0"/>
              <a:t>Apparatus</a:t>
            </a:r>
            <a:r>
              <a:rPr lang="nl-NL" sz="1600" dirty="0" smtClean="0"/>
              <a:t> to </a:t>
            </a:r>
            <a:r>
              <a:rPr lang="nl-NL" sz="1600" dirty="0" err="1" smtClean="0"/>
              <a:t>apparatus</a:t>
            </a:r>
            <a:endParaRPr lang="nl-NL" sz="1600" dirty="0" smtClean="0"/>
          </a:p>
          <a:p>
            <a:pPr lvl="1" algn="l"/>
            <a:r>
              <a:rPr lang="nl-NL" sz="1600" dirty="0" err="1" smtClean="0"/>
              <a:t>Connection</a:t>
            </a:r>
            <a:r>
              <a:rPr lang="nl-NL" sz="1600" dirty="0" smtClean="0"/>
              <a:t> </a:t>
            </a:r>
            <a:r>
              <a:rPr lang="nl-NL" sz="1600" dirty="0" err="1" smtClean="0"/>
              <a:t>cables</a:t>
            </a:r>
            <a:endParaRPr lang="nl-NL" sz="1600" dirty="0" smtClean="0"/>
          </a:p>
          <a:p>
            <a:pPr lvl="1" algn="l"/>
            <a:endParaRPr lang="nl-NL" sz="1600" dirty="0" smtClean="0"/>
          </a:p>
          <a:p>
            <a:pPr algn="l"/>
            <a:r>
              <a:rPr lang="nl-NL" sz="1600" dirty="0" smtClean="0"/>
              <a:t>Start up power:</a:t>
            </a:r>
          </a:p>
          <a:p>
            <a:pPr lvl="1" algn="l"/>
            <a:r>
              <a:rPr lang="nl-NL" sz="1600" dirty="0" smtClean="0"/>
              <a:t>To start the </a:t>
            </a:r>
            <a:r>
              <a:rPr lang="nl-NL" sz="1600" dirty="0" err="1" smtClean="0"/>
              <a:t>control</a:t>
            </a:r>
            <a:r>
              <a:rPr lang="nl-NL" sz="1600" dirty="0" smtClean="0"/>
              <a:t> part </a:t>
            </a:r>
            <a:r>
              <a:rPr lang="nl-NL" sz="1600" dirty="0" err="1" smtClean="0"/>
              <a:t>first</a:t>
            </a:r>
            <a:endParaRPr lang="nl-NL" sz="1600" dirty="0" smtClean="0"/>
          </a:p>
          <a:p>
            <a:pPr lvl="1" algn="l"/>
            <a:r>
              <a:rPr lang="nl-NL" sz="1600" dirty="0" err="1" smtClean="0"/>
              <a:t>Chargable</a:t>
            </a:r>
            <a:r>
              <a:rPr lang="nl-NL" sz="1600" dirty="0" smtClean="0"/>
              <a:t> </a:t>
            </a:r>
            <a:r>
              <a:rPr lang="nl-NL" sz="1600" dirty="0" err="1" smtClean="0"/>
              <a:t>battery</a:t>
            </a:r>
            <a:r>
              <a:rPr lang="nl-NL" sz="1600" dirty="0" smtClean="0"/>
              <a:t> </a:t>
            </a:r>
            <a:r>
              <a:rPr lang="nl-NL" sz="1600" dirty="0" err="1" smtClean="0"/>
              <a:t>driven</a:t>
            </a:r>
            <a:endParaRPr lang="nl-NL" sz="1600" dirty="0" smtClean="0"/>
          </a:p>
          <a:p>
            <a:pPr algn="l"/>
            <a:endParaRPr lang="nl-NL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542960" y="3004592"/>
            <a:ext cx="360040" cy="18722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10800000">
            <a:off x="8518624" y="4372744"/>
            <a:ext cx="3024336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903000" y="2932584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400 V</a:t>
            </a:r>
            <a:endParaRPr lang="nl-NL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454728" y="3508648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12 V </a:t>
            </a:r>
            <a:r>
              <a:rPr lang="nl-NL" sz="1600" dirty="0" err="1" smtClean="0"/>
              <a:t>battery</a:t>
            </a:r>
            <a:endParaRPr lang="nl-NL" sz="16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9382720" y="3940696"/>
            <a:ext cx="1440160" cy="936104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230592" y="3004592"/>
            <a:ext cx="360040" cy="187220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6416" y="3004592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600" dirty="0" smtClean="0"/>
              <a:t>100 – 10000 V</a:t>
            </a:r>
          </a:p>
          <a:p>
            <a:pPr algn="l"/>
            <a:r>
              <a:rPr lang="nl-NL" sz="1600" dirty="0" smtClean="0"/>
              <a:t>Low power</a:t>
            </a:r>
            <a:endParaRPr lang="nl-NL" sz="1600" dirty="0"/>
          </a:p>
        </p:txBody>
      </p:sp>
      <p:grpSp>
        <p:nvGrpSpPr>
          <p:cNvPr id="22" name="Group 21"/>
          <p:cNvGrpSpPr/>
          <p:nvPr/>
        </p:nvGrpSpPr>
        <p:grpSpPr>
          <a:xfrm rot="16200000" flipV="1">
            <a:off x="8842660" y="4225974"/>
            <a:ext cx="360040" cy="288032"/>
            <a:chOff x="6358384" y="3292624"/>
            <a:chExt cx="360040" cy="288032"/>
          </a:xfrm>
        </p:grpSpPr>
        <p:sp>
          <p:nvSpPr>
            <p:cNvPr id="23" name="Isosceles Triangle 22"/>
            <p:cNvSpPr/>
            <p:nvPr/>
          </p:nvSpPr>
          <p:spPr bwMode="auto">
            <a:xfrm>
              <a:off x="6358384" y="3292624"/>
              <a:ext cx="360040" cy="288032"/>
            </a:xfrm>
            <a:prstGeom prst="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6358384" y="3292624"/>
              <a:ext cx="360040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5400000" flipH="1" flipV="1">
            <a:off x="11002900" y="4225974"/>
            <a:ext cx="360040" cy="288032"/>
            <a:chOff x="6358384" y="3292624"/>
            <a:chExt cx="360040" cy="288032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6358384" y="3292624"/>
              <a:ext cx="360040" cy="288032"/>
            </a:xfrm>
            <a:prstGeom prst="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6358384" y="3292624"/>
              <a:ext cx="360040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Straight Arrow Connector 28"/>
          <p:cNvCxnSpPr>
            <a:stCxn id="19" idx="2"/>
          </p:cNvCxnSpPr>
          <p:nvPr/>
        </p:nvCxnSpPr>
        <p:spPr bwMode="auto">
          <a:xfrm rot="5400000">
            <a:off x="9814768" y="5164832"/>
            <a:ext cx="576064" cy="1588"/>
          </a:xfrm>
          <a:prstGeom prst="straightConnector1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9647344" y="5452864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Control</a:t>
            </a:r>
            <a:endParaRPr lang="nl-NL" sz="1600" dirty="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1245816" y="57150"/>
            <a:ext cx="10464800" cy="502196"/>
          </a:xfrm>
        </p:spPr>
        <p:txBody>
          <a:bodyPr/>
          <a:lstStyle/>
          <a:p>
            <a:r>
              <a:rPr lang="nl-NL" sz="3200" b="1" dirty="0" err="1" smtClean="0"/>
              <a:t>Discussion</a:t>
            </a:r>
            <a:endParaRPr lang="nl-NL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16" y="0"/>
            <a:ext cx="10464800" cy="590352"/>
          </a:xfrm>
        </p:spPr>
        <p:txBody>
          <a:bodyPr/>
          <a:lstStyle/>
          <a:p>
            <a:r>
              <a:rPr lang="en-US" sz="3200" b="1" dirty="0" smtClean="0"/>
              <a:t>Main characteristics</a:t>
            </a:r>
            <a:endParaRPr lang="nl-NL" sz="3200" b="1" dirty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 t="1989" r="43151" b="42705"/>
          <a:stretch>
            <a:fillRect/>
          </a:stretch>
        </p:blipFill>
        <p:spPr bwMode="auto">
          <a:xfrm>
            <a:off x="-1" y="556319"/>
            <a:ext cx="6790433" cy="786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 l="76280" t="42090" r="3645" b="41261"/>
          <a:stretch>
            <a:fillRect/>
          </a:stretch>
        </p:blipFill>
        <p:spPr bwMode="auto">
          <a:xfrm>
            <a:off x="8950672" y="8189168"/>
            <a:ext cx="1584176" cy="156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/>
          <a:srcRect l="892" t="57295" r="51862"/>
          <a:stretch>
            <a:fillRect/>
          </a:stretch>
        </p:blipFill>
        <p:spPr bwMode="auto">
          <a:xfrm>
            <a:off x="6869377" y="576063"/>
            <a:ext cx="6140307" cy="660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68068" t="62481" b="12907"/>
          <a:stretch>
            <a:fillRect/>
          </a:stretch>
        </p:blipFill>
        <p:spPr bwMode="auto">
          <a:xfrm>
            <a:off x="10484902" y="7440960"/>
            <a:ext cx="2519898" cy="23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77193" t="28506" b="57144"/>
          <a:stretch>
            <a:fillRect/>
          </a:stretch>
        </p:blipFill>
        <p:spPr bwMode="auto">
          <a:xfrm>
            <a:off x="7150472" y="8405192"/>
            <a:ext cx="1799818" cy="134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77193" t="18123" b="69511"/>
          <a:stretch>
            <a:fillRect/>
          </a:stretch>
        </p:blipFill>
        <p:spPr bwMode="auto">
          <a:xfrm>
            <a:off x="5422280" y="8591600"/>
            <a:ext cx="1799818" cy="11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9744"/>
            <a:ext cx="10464800" cy="806376"/>
          </a:xfrm>
        </p:spPr>
        <p:txBody>
          <a:bodyPr/>
          <a:lstStyle/>
          <a:p>
            <a:r>
              <a:rPr lang="nl-NL" sz="3200" b="1" dirty="0" err="1" smtClean="0"/>
              <a:t>Remarks</a:t>
            </a:r>
            <a:endParaRPr lang="nl-NL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2000" y="1276400"/>
            <a:ext cx="757130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Tx/>
              <a:buChar char="-"/>
            </a:pPr>
            <a:r>
              <a:rPr lang="nl-NL" sz="1800" dirty="0" smtClean="0"/>
              <a:t>MVC Alcatel </a:t>
            </a:r>
            <a:r>
              <a:rPr lang="nl-NL" sz="1800" dirty="0" err="1" smtClean="0"/>
              <a:t>don’t</a:t>
            </a:r>
            <a:r>
              <a:rPr lang="nl-NL" sz="1800" dirty="0" smtClean="0"/>
              <a:t> </a:t>
            </a:r>
            <a:r>
              <a:rPr lang="nl-NL" sz="1800" dirty="0" err="1" smtClean="0"/>
              <a:t>extend</a:t>
            </a:r>
            <a:r>
              <a:rPr lang="nl-NL" sz="1800" dirty="0" smtClean="0"/>
              <a:t> the </a:t>
            </a:r>
            <a:r>
              <a:rPr lang="nl-NL" sz="1800" dirty="0" err="1" smtClean="0"/>
              <a:t>production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	</a:t>
            </a:r>
            <a:r>
              <a:rPr lang="nl-NL" sz="1800" dirty="0" err="1" smtClean="0"/>
              <a:t>Other</a:t>
            </a:r>
            <a:r>
              <a:rPr lang="nl-NL" sz="1800" dirty="0" smtClean="0"/>
              <a:t> </a:t>
            </a:r>
            <a:r>
              <a:rPr lang="nl-NL" sz="1800" dirty="0" err="1" smtClean="0"/>
              <a:t>interested</a:t>
            </a:r>
            <a:r>
              <a:rPr lang="nl-NL" sz="1800" dirty="0" smtClean="0"/>
              <a:t> </a:t>
            </a:r>
            <a:r>
              <a:rPr lang="nl-NL" sz="1800" dirty="0" err="1" smtClean="0"/>
              <a:t>parties</a:t>
            </a:r>
            <a:r>
              <a:rPr lang="nl-NL" sz="1800" dirty="0" smtClean="0"/>
              <a:t>: </a:t>
            </a:r>
            <a:r>
              <a:rPr lang="nl-NL" sz="1800" dirty="0" err="1" smtClean="0"/>
              <a:t>Heinzinger</a:t>
            </a:r>
            <a:r>
              <a:rPr lang="nl-NL" sz="1800" dirty="0" smtClean="0"/>
              <a:t> (G), </a:t>
            </a:r>
            <a:r>
              <a:rPr lang="nl-NL" sz="1800" dirty="0" err="1" smtClean="0"/>
              <a:t>Bruker</a:t>
            </a:r>
            <a:r>
              <a:rPr lang="nl-NL" sz="1800" dirty="0" smtClean="0"/>
              <a:t> (G), PBF (NL)</a:t>
            </a:r>
            <a:br>
              <a:rPr lang="nl-NL" sz="1800" dirty="0" smtClean="0"/>
            </a:br>
            <a:endParaRPr lang="nl-NL" sz="1800" dirty="0" smtClean="0"/>
          </a:p>
          <a:p>
            <a:pPr algn="l">
              <a:buFontTx/>
              <a:buChar char="-"/>
            </a:pPr>
            <a:r>
              <a:rPr lang="nl-NL" sz="1800" dirty="0" smtClean="0"/>
              <a:t>10 kV ROV </a:t>
            </a:r>
            <a:r>
              <a:rPr lang="nl-NL" sz="1800" dirty="0" err="1" smtClean="0"/>
              <a:t>Wetmateable</a:t>
            </a:r>
            <a:r>
              <a:rPr lang="nl-NL" sz="1800" dirty="0" smtClean="0"/>
              <a:t> </a:t>
            </a:r>
            <a:r>
              <a:rPr lang="nl-NL" sz="1800" dirty="0" err="1" smtClean="0"/>
              <a:t>not</a:t>
            </a:r>
            <a:r>
              <a:rPr lang="nl-NL" sz="1800" dirty="0" smtClean="0"/>
              <a:t> </a:t>
            </a:r>
            <a:r>
              <a:rPr lang="nl-NL" sz="1800" dirty="0" err="1" smtClean="0"/>
              <a:t>validated</a:t>
            </a:r>
            <a:r>
              <a:rPr lang="nl-NL" sz="1800" dirty="0" smtClean="0"/>
              <a:t> (</a:t>
            </a:r>
            <a:r>
              <a:rPr lang="nl-NL" sz="1800" dirty="0" err="1" smtClean="0"/>
              <a:t>yet</a:t>
            </a:r>
            <a:r>
              <a:rPr lang="nl-NL" sz="1800" dirty="0" smtClean="0"/>
              <a:t>)</a:t>
            </a:r>
            <a:br>
              <a:rPr lang="nl-NL" sz="1800" dirty="0" smtClean="0"/>
            </a:br>
            <a:r>
              <a:rPr lang="nl-NL" sz="1800" dirty="0" smtClean="0"/>
              <a:t>	</a:t>
            </a:r>
            <a:r>
              <a:rPr lang="nl-NL" sz="1800" dirty="0" err="1" smtClean="0"/>
              <a:t>Antonio</a:t>
            </a:r>
            <a:r>
              <a:rPr lang="nl-NL" sz="1800" dirty="0" smtClean="0"/>
              <a:t> &amp; </a:t>
            </a:r>
            <a:r>
              <a:rPr lang="nl-NL" sz="1800" dirty="0" err="1" smtClean="0"/>
              <a:t>Giorgio</a:t>
            </a:r>
            <a:r>
              <a:rPr lang="nl-NL" sz="1800" dirty="0" smtClean="0"/>
              <a:t> contact ODI</a:t>
            </a:r>
            <a:br>
              <a:rPr lang="nl-NL" sz="1800" dirty="0" smtClean="0"/>
            </a:br>
            <a:endParaRPr lang="nl-NL" sz="1800" dirty="0" smtClean="0"/>
          </a:p>
          <a:p>
            <a:pPr algn="l">
              <a:buFontTx/>
              <a:buChar char="-"/>
            </a:pPr>
            <a:r>
              <a:rPr lang="nl-NL" sz="1800" dirty="0" err="1" smtClean="0"/>
              <a:t>How</a:t>
            </a:r>
            <a:r>
              <a:rPr lang="nl-NL" sz="1800" dirty="0" smtClean="0"/>
              <a:t> </a:t>
            </a:r>
            <a:r>
              <a:rPr lang="nl-NL" sz="1800" dirty="0" err="1" smtClean="0"/>
              <a:t>many</a:t>
            </a:r>
            <a:r>
              <a:rPr lang="nl-NL" sz="1800" dirty="0" smtClean="0"/>
              <a:t> </a:t>
            </a:r>
            <a:r>
              <a:rPr lang="nl-NL" sz="1800" dirty="0" err="1" smtClean="0"/>
              <a:t>instrumentation</a:t>
            </a:r>
            <a:r>
              <a:rPr lang="nl-NL" sz="1800" dirty="0" smtClean="0"/>
              <a:t> </a:t>
            </a:r>
            <a:r>
              <a:rPr lang="nl-NL" sz="1800" dirty="0" err="1" smtClean="0"/>
              <a:t>strings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	</a:t>
            </a:r>
            <a:r>
              <a:rPr lang="nl-NL" sz="1800" dirty="0" err="1" smtClean="0"/>
              <a:t>Couldbe</a:t>
            </a:r>
            <a:r>
              <a:rPr lang="nl-NL" sz="1800" dirty="0" smtClean="0"/>
              <a:t> </a:t>
            </a:r>
            <a:r>
              <a:rPr lang="nl-NL" sz="1800" dirty="0" err="1" smtClean="0"/>
              <a:t>build</a:t>
            </a:r>
            <a:r>
              <a:rPr lang="nl-NL" sz="1800" dirty="0" smtClean="0"/>
              <a:t> </a:t>
            </a:r>
            <a:r>
              <a:rPr lang="nl-NL" sz="1800" dirty="0" err="1" smtClean="0"/>
              <a:t>on</a:t>
            </a:r>
            <a:r>
              <a:rPr lang="nl-NL" sz="1800" dirty="0" smtClean="0"/>
              <a:t> a SJB?</a:t>
            </a:r>
            <a:br>
              <a:rPr lang="nl-NL" sz="1800" dirty="0" smtClean="0"/>
            </a:br>
            <a:endParaRPr lang="nl-NL" sz="1800" dirty="0" smtClean="0"/>
          </a:p>
          <a:p>
            <a:pPr algn="l">
              <a:buFontTx/>
              <a:buChar char="-"/>
            </a:pPr>
            <a:r>
              <a:rPr lang="nl-NL" sz="1800" dirty="0" smtClean="0"/>
              <a:t>Power of the </a:t>
            </a:r>
            <a:r>
              <a:rPr lang="nl-NL" sz="1800" dirty="0" err="1" smtClean="0"/>
              <a:t>instrumentation</a:t>
            </a:r>
            <a:r>
              <a:rPr lang="nl-NL" sz="1800" dirty="0" smtClean="0"/>
              <a:t>?</a:t>
            </a:r>
            <a:br>
              <a:rPr lang="nl-NL" sz="1800" dirty="0" smtClean="0"/>
            </a:br>
            <a:r>
              <a:rPr lang="nl-NL" sz="1800" dirty="0" smtClean="0"/>
              <a:t>	</a:t>
            </a:r>
            <a:r>
              <a:rPr lang="nl-NL" sz="1800" dirty="0" err="1" smtClean="0"/>
              <a:t>Possibility</a:t>
            </a:r>
            <a:r>
              <a:rPr lang="nl-NL" sz="1800" dirty="0" smtClean="0"/>
              <a:t> to timesharing?</a:t>
            </a:r>
            <a:br>
              <a:rPr lang="nl-NL" sz="1800" dirty="0" smtClean="0"/>
            </a:br>
            <a:endParaRPr lang="nl-NL" sz="1800" dirty="0" smtClean="0"/>
          </a:p>
          <a:p>
            <a:pPr algn="l">
              <a:buFontTx/>
              <a:buChar char="-"/>
            </a:pPr>
            <a:r>
              <a:rPr lang="nl-NL" sz="1800" dirty="0" err="1" smtClean="0"/>
              <a:t>Adjusting</a:t>
            </a:r>
            <a:r>
              <a:rPr lang="nl-NL" sz="1800" dirty="0" smtClean="0"/>
              <a:t> power of the DOM</a:t>
            </a:r>
            <a:br>
              <a:rPr lang="nl-NL" sz="1800" dirty="0" smtClean="0"/>
            </a:br>
            <a:r>
              <a:rPr lang="nl-NL" sz="1800" dirty="0" smtClean="0"/>
              <a:t>	KM3NeT and PPM </a:t>
            </a:r>
            <a:r>
              <a:rPr lang="nl-NL" sz="1800" dirty="0" err="1" smtClean="0"/>
              <a:t>phase</a:t>
            </a:r>
            <a:r>
              <a:rPr lang="nl-NL" sz="1800" dirty="0" smtClean="0"/>
              <a:t> are different!</a:t>
            </a:r>
          </a:p>
          <a:p>
            <a:pPr algn="l">
              <a:buFontTx/>
              <a:buChar char="-"/>
            </a:pPr>
            <a:endParaRPr lang="nl-NL" sz="1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654528" y="5371564"/>
            <a:ext cx="2376264" cy="2160240"/>
          </a:xfrm>
          <a:prstGeom prst="wedgeRoundRectCallout">
            <a:avLst>
              <a:gd name="adj1" fmla="val -148436"/>
              <a:gd name="adj2" fmla="val -57632"/>
              <a:gd name="adj3" fmla="val 16667"/>
            </a:avLst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Item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        ..V= , </a:t>
            </a:r>
            <a:r>
              <a:rPr lang="nl-NL" sz="1800" dirty="0">
                <a:solidFill>
                  <a:schemeClr val="tx1"/>
                </a:solidFill>
              </a:rPr>
              <a:t>±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I          ..</a:t>
            </a:r>
            <a:r>
              <a:rPr lang="en-US" sz="1800" dirty="0" err="1" smtClean="0">
                <a:solidFill>
                  <a:schemeClr val="tx1"/>
                </a:solidFill>
              </a:rPr>
              <a:t>mA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Ip</a:t>
            </a:r>
            <a:r>
              <a:rPr lang="en-US" sz="1800" dirty="0" smtClean="0">
                <a:solidFill>
                  <a:schemeClr val="tx1"/>
                </a:solidFill>
              </a:rPr>
              <a:t>        ..</a:t>
            </a:r>
            <a:r>
              <a:rPr lang="en-US" sz="1800" dirty="0" err="1" smtClean="0">
                <a:solidFill>
                  <a:schemeClr val="tx1"/>
                </a:solidFill>
              </a:rPr>
              <a:t>mA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err="1" smtClean="0">
                <a:solidFill>
                  <a:schemeClr val="tx1"/>
                </a:solidFill>
              </a:rPr>
              <a:t>Fp</a:t>
            </a:r>
            <a:r>
              <a:rPr lang="en-US" sz="1800" dirty="0" smtClean="0">
                <a:solidFill>
                  <a:schemeClr val="tx1"/>
                </a:solidFill>
              </a:rPr>
              <a:t>       ..Hz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Tp</a:t>
            </a:r>
            <a:r>
              <a:rPr lang="en-US" sz="1800" dirty="0" smtClean="0">
                <a:solidFill>
                  <a:schemeClr val="tx1"/>
                </a:solidFill>
              </a:rPr>
              <a:t>       ..ms</a:t>
            </a:r>
          </a:p>
          <a:p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7753" y="7603812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To Rosanna </a:t>
            </a:r>
            <a:r>
              <a:rPr lang="nl-NL" sz="1800" dirty="0" err="1" smtClean="0"/>
              <a:t>or</a:t>
            </a:r>
            <a:r>
              <a:rPr lang="nl-NL" sz="1800" dirty="0" smtClean="0"/>
              <a:t> Eric</a:t>
            </a:r>
            <a:endParaRPr lang="nl-NL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158584" y="5020816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b="1" dirty="0" smtClean="0"/>
              <a:t>For WP F/L</a:t>
            </a:r>
            <a:endParaRPr lang="nl-NL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16" y="0"/>
            <a:ext cx="10464800" cy="806376"/>
          </a:xfrm>
        </p:spPr>
        <p:txBody>
          <a:bodyPr/>
          <a:lstStyle/>
          <a:p>
            <a:r>
              <a:rPr lang="nl-NL" sz="3200" b="1" dirty="0" smtClean="0"/>
              <a:t>DOM power</a:t>
            </a:r>
            <a:endParaRPr lang="nl-NL" sz="3200" b="1" dirty="0"/>
          </a:p>
        </p:txBody>
      </p:sp>
      <p:pic>
        <p:nvPicPr>
          <p:cNvPr id="4" name="Picture 3" descr="IMG_4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2520" y="1924472"/>
            <a:ext cx="4916363" cy="4952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0" y="322061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Inventory</a:t>
            </a:r>
            <a:endParaRPr lang="nl-NL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5838" y="3580656"/>
            <a:ext cx="5950988" cy="1963961"/>
            <a:chOff x="1029792" y="6821016"/>
            <a:chExt cx="5950988" cy="1963961"/>
          </a:xfrm>
        </p:grpSpPr>
        <p:sp>
          <p:nvSpPr>
            <p:cNvPr id="7" name="TextBox 6"/>
            <p:cNvSpPr txBox="1"/>
            <p:nvPr/>
          </p:nvSpPr>
          <p:spPr>
            <a:xfrm>
              <a:off x="1029792" y="6821016"/>
              <a:ext cx="595098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u="sng" dirty="0" smtClean="0"/>
                <a:t>	</a:t>
              </a:r>
              <a:r>
                <a:rPr lang="nl-NL" sz="1400" u="sng" dirty="0" err="1" smtClean="0"/>
                <a:t>statusPPM</a:t>
              </a:r>
              <a:r>
                <a:rPr lang="nl-NL" sz="1400" u="sng" dirty="0" smtClean="0"/>
                <a:t>	</a:t>
              </a:r>
              <a:r>
                <a:rPr lang="nl-NL" sz="1400" u="sng" dirty="0" err="1" smtClean="0"/>
                <a:t>expect</a:t>
              </a:r>
              <a:r>
                <a:rPr lang="nl-NL" sz="1400" u="sng" dirty="0" smtClean="0"/>
                <a:t>. KM3NeT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dirty="0" smtClean="0"/>
                <a:t>Power </a:t>
              </a:r>
              <a:r>
                <a:rPr lang="nl-NL" sz="1400" dirty="0" err="1" smtClean="0"/>
                <a:t>conversion</a:t>
              </a:r>
              <a:r>
                <a:rPr lang="nl-NL" sz="1400" dirty="0" smtClean="0"/>
                <a:t>	1.6   W	1.4 W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dirty="0" smtClean="0"/>
                <a:t>DOM </a:t>
              </a:r>
              <a:r>
                <a:rPr lang="nl-NL" sz="1400" dirty="0" err="1" smtClean="0"/>
                <a:t>logic</a:t>
              </a:r>
              <a:r>
                <a:rPr lang="nl-NL" sz="1400" dirty="0" smtClean="0"/>
                <a:t>	7 .0  W	4.8 W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dirty="0" err="1" smtClean="0"/>
                <a:t>Signal</a:t>
              </a:r>
              <a:r>
                <a:rPr lang="nl-NL" sz="1400" dirty="0" smtClean="0"/>
                <a:t> </a:t>
              </a:r>
              <a:r>
                <a:rPr lang="nl-NL" sz="1400" dirty="0" err="1" smtClean="0"/>
                <a:t>collection</a:t>
              </a:r>
              <a:r>
                <a:rPr lang="nl-NL" sz="1400" dirty="0" smtClean="0"/>
                <a:t>, </a:t>
              </a:r>
              <a:r>
                <a:rPr lang="nl-NL" sz="1400" dirty="0" err="1" smtClean="0"/>
                <a:t>compass</a:t>
              </a:r>
              <a:r>
                <a:rPr lang="nl-NL" sz="1400" dirty="0" smtClean="0"/>
                <a:t> 	0.18 W	0.18 W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dirty="0" err="1" smtClean="0"/>
                <a:t>Signal</a:t>
              </a:r>
              <a:r>
                <a:rPr lang="nl-NL" sz="1400" dirty="0" smtClean="0"/>
                <a:t> </a:t>
              </a:r>
              <a:r>
                <a:rPr lang="nl-NL" sz="1400" dirty="0" err="1" smtClean="0"/>
                <a:t>collection</a:t>
              </a:r>
              <a:r>
                <a:rPr lang="nl-NL" sz="1400" dirty="0" smtClean="0"/>
                <a:t>, </a:t>
              </a:r>
              <a:r>
                <a:rPr lang="nl-NL" sz="1400" dirty="0" err="1" smtClean="0"/>
                <a:t>piezo</a:t>
              </a:r>
              <a:r>
                <a:rPr lang="nl-NL" sz="1400" dirty="0" smtClean="0"/>
                <a:t>	0.12 W 	0.12 W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dirty="0" smtClean="0"/>
                <a:t>Bases	1.1   W 	1.1 W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u="sng" dirty="0" err="1" smtClean="0"/>
                <a:t>Instruments</a:t>
              </a:r>
              <a:r>
                <a:rPr lang="nl-NL" sz="1400" u="sng" dirty="0" smtClean="0"/>
                <a:t>	1       W	0.3 W</a:t>
              </a:r>
            </a:p>
            <a:p>
              <a:pPr algn="l">
                <a:tabLst>
                  <a:tab pos="2879725" algn="l"/>
                  <a:tab pos="4389438" algn="l"/>
                </a:tabLst>
              </a:pPr>
              <a:r>
                <a:rPr lang="nl-NL" sz="1400" dirty="0" smtClean="0"/>
                <a:t>Total	11.0 W	7.9 W -&gt; 8.7 W</a:t>
              </a:r>
              <a:endParaRPr lang="nl-NL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2200" y="847720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smtClean="0">
                  <a:solidFill>
                    <a:srgbClr val="FF0000"/>
                  </a:solidFill>
                </a:rPr>
                <a:t>!</a:t>
              </a:r>
              <a:endParaRPr lang="nl-NL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0893" y="9262586"/>
            <a:ext cx="188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WP F/L Electronic </a:t>
            </a:r>
            <a:r>
              <a:rPr lang="nl-NL" sz="1200" dirty="0" err="1" smtClean="0"/>
              <a:t>group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24" y="0"/>
            <a:ext cx="10464800" cy="734368"/>
          </a:xfrm>
        </p:spPr>
        <p:txBody>
          <a:bodyPr/>
          <a:lstStyle/>
          <a:p>
            <a:r>
              <a:rPr lang="nl-NL" sz="3200" b="1" dirty="0" smtClean="0"/>
              <a:t>400 V / 12 V</a:t>
            </a:r>
            <a:endParaRPr lang="nl-NL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4056" y="2356520"/>
            <a:ext cx="11254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2422525" algn="l"/>
              </a:tabLst>
            </a:pPr>
            <a:r>
              <a:rPr lang="en-GB" sz="1600" b="1" dirty="0" smtClean="0"/>
              <a:t>Dimensions	70 mm Ø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V</a:t>
            </a:r>
            <a:r>
              <a:rPr lang="en-US" sz="1600" b="1" baseline="-25000" dirty="0" smtClean="0"/>
              <a:t>in</a:t>
            </a:r>
            <a:r>
              <a:rPr lang="en-US" sz="1600" b="1" dirty="0" smtClean="0"/>
              <a:t>	≥ 350 V switch on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V</a:t>
            </a:r>
            <a:r>
              <a:rPr lang="en-US" sz="1600" b="1" baseline="-25000" dirty="0" smtClean="0"/>
              <a:t>in</a:t>
            </a:r>
            <a:r>
              <a:rPr lang="en-US" sz="1600" b="1" dirty="0" smtClean="0"/>
              <a:t>	 ≤ 315 V switch off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V</a:t>
            </a:r>
            <a:r>
              <a:rPr lang="en-US" sz="1600" b="1" baseline="-25000" dirty="0" smtClean="0"/>
              <a:t>in</a:t>
            </a:r>
            <a:r>
              <a:rPr lang="en-US" sz="1600" b="1" dirty="0" smtClean="0"/>
              <a:t> nom.	350 V&lt; V</a:t>
            </a:r>
            <a:r>
              <a:rPr lang="en-US" sz="1600" b="1" baseline="-25000" dirty="0" smtClean="0"/>
              <a:t>in</a:t>
            </a:r>
            <a:r>
              <a:rPr lang="en-US" sz="1600" b="1" dirty="0" smtClean="0"/>
              <a:t> &lt; 400 V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Input polarity ;	not sensitive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I</a:t>
            </a:r>
            <a:r>
              <a:rPr lang="en-US" sz="1600" b="1" baseline="-25000" dirty="0" err="1" smtClean="0"/>
              <a:t>in</a:t>
            </a:r>
            <a:r>
              <a:rPr lang="en-US" sz="1600" b="1" dirty="0" smtClean="0"/>
              <a:t> fuse current	500 </a:t>
            </a:r>
            <a:r>
              <a:rPr lang="en-US" sz="1600" b="1" dirty="0" err="1" smtClean="0"/>
              <a:t>mA</a:t>
            </a:r>
            <a:r>
              <a:rPr lang="en-US" sz="1600" b="1" dirty="0" smtClean="0"/>
              <a:t> @ 10 ms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I</a:t>
            </a:r>
            <a:r>
              <a:rPr lang="en-US" sz="1600" b="1" baseline="-25000" dirty="0" err="1" smtClean="0"/>
              <a:t>in</a:t>
            </a:r>
            <a:r>
              <a:rPr lang="en-US" sz="1600" b="1" dirty="0" smtClean="0"/>
              <a:t> nom.	24 </a:t>
            </a:r>
            <a:r>
              <a:rPr lang="en-US" sz="1600" b="1" dirty="0" err="1" smtClean="0"/>
              <a:t>mA</a:t>
            </a:r>
            <a:r>
              <a:rPr lang="en-US" sz="1600" b="1" dirty="0" smtClean="0"/>
              <a:t> @ 360 V-8.5 W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Spike  </a:t>
            </a:r>
            <a:r>
              <a:rPr lang="en-US" sz="1600" b="1" dirty="0" err="1" smtClean="0"/>
              <a:t>suppres</a:t>
            </a:r>
            <a:r>
              <a:rPr lang="en-US" sz="1600" b="1" dirty="0" smtClean="0"/>
              <a:t>. input	15 </a:t>
            </a:r>
            <a:r>
              <a:rPr lang="en-US" sz="1600" b="1" dirty="0" err="1" smtClean="0"/>
              <a:t>nF</a:t>
            </a:r>
            <a:r>
              <a:rPr lang="en-US" sz="1600" b="1" dirty="0" smtClean="0"/>
              <a:t> 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Max. start up load	1000 µF + 26 W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nl-NL" sz="1600" b="1" dirty="0" err="1" smtClean="0"/>
              <a:t>V</a:t>
            </a:r>
            <a:r>
              <a:rPr lang="nl-NL" sz="1600" b="1" baseline="-25000" dirty="0" err="1" smtClean="0"/>
              <a:t>out</a:t>
            </a:r>
            <a:r>
              <a:rPr lang="nl-NL" sz="1600" b="1" dirty="0" smtClean="0"/>
              <a:t> nom.	11 V &lt; </a:t>
            </a:r>
            <a:r>
              <a:rPr lang="nl-NL" sz="1600" b="1" dirty="0" err="1" smtClean="0"/>
              <a:t>Vout</a:t>
            </a:r>
            <a:r>
              <a:rPr lang="nl-NL" sz="1600" b="1" dirty="0" smtClean="0"/>
              <a:t> &lt; 12 V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nl-NL" sz="1600" b="1" dirty="0" err="1" smtClean="0"/>
              <a:t>V</a:t>
            </a:r>
            <a:r>
              <a:rPr lang="nl-NL" sz="1600" b="1" baseline="-25000" dirty="0" err="1" smtClean="0"/>
              <a:t>ripple</a:t>
            </a:r>
            <a:r>
              <a:rPr lang="nl-NL" sz="1600" b="1" dirty="0" smtClean="0"/>
              <a:t>	&lt; 100 </a:t>
            </a:r>
            <a:r>
              <a:rPr lang="nl-NL" sz="1600" b="1" dirty="0" err="1" smtClean="0"/>
              <a:t>mV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I</a:t>
            </a:r>
            <a:r>
              <a:rPr lang="en-US" sz="1600" b="1" baseline="-25000" dirty="0" err="1" smtClean="0"/>
              <a:t>out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 switch off	&lt; 3 A peak	reset @ Vin=0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trafo</a:t>
            </a:r>
            <a:r>
              <a:rPr lang="en-US" sz="1600" b="1" dirty="0" smtClean="0"/>
              <a:t> switch off	50 °C @ 1.5 A	reset @ Vin=0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isol</a:t>
            </a:r>
            <a:r>
              <a:rPr lang="en-US" sz="1600" b="1" dirty="0" smtClean="0"/>
              <a:t>. In-out	4 kV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res</a:t>
            </a:r>
            <a:r>
              <a:rPr lang="en-US" sz="1600" b="1" dirty="0" smtClean="0"/>
              <a:t> @ start	200 kHz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res</a:t>
            </a:r>
            <a:r>
              <a:rPr lang="en-US" sz="1600" b="1" dirty="0" smtClean="0"/>
              <a:t> @ nom. values	65 kHz&lt; 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res</a:t>
            </a:r>
            <a:r>
              <a:rPr lang="en-US" sz="1600" b="1" dirty="0" smtClean="0"/>
              <a:t> &lt;140 kHz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Storage temperature	-10°C &lt; Ta &lt; 60°C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Active temperature	10°C &lt; Ta &lt; 40°C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load</a:t>
            </a:r>
            <a:r>
              <a:rPr lang="en-US" sz="1600" b="1" dirty="0" smtClean="0"/>
              <a:t>	0 W &lt;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load</a:t>
            </a:r>
            <a:r>
              <a:rPr lang="en-US" sz="1600" b="1" dirty="0" smtClean="0"/>
              <a:t> &lt; 18 W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η	&gt; 90% 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r>
              <a:rPr lang="en-US" sz="1600" b="1" dirty="0" smtClean="0"/>
              <a:t>Calculated reliability	98.56% for mission time of 15 y and ambient temp. of 15°C.</a:t>
            </a:r>
            <a:endParaRPr lang="nl-NL" sz="1600" dirty="0" smtClean="0"/>
          </a:p>
          <a:p>
            <a:pPr algn="l">
              <a:tabLst>
                <a:tab pos="2422525" algn="l"/>
              </a:tabLst>
            </a:pPr>
            <a:endParaRPr lang="nl-NL" sz="1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528" y="2284512"/>
            <a:ext cx="49201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62" y="9262586"/>
            <a:ext cx="9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Nikhef - ET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0"/>
            <a:ext cx="10464800" cy="556320"/>
          </a:xfrm>
        </p:spPr>
        <p:txBody>
          <a:bodyPr/>
          <a:lstStyle/>
          <a:p>
            <a:r>
              <a:rPr lang="nl-NL" sz="3200" b="1" dirty="0" smtClean="0"/>
              <a:t>DOMBAR </a:t>
            </a:r>
            <a:r>
              <a:rPr lang="nl-NL" sz="3200" b="1" dirty="0" err="1" smtClean="0"/>
              <a:t>package</a:t>
            </a:r>
            <a:endParaRPr lang="nl-NL" sz="3200" b="1" dirty="0"/>
          </a:p>
        </p:txBody>
      </p:sp>
      <p:pic>
        <p:nvPicPr>
          <p:cNvPr id="5" name="Picture 9" descr="C:\Documents and Settings\ed.TBB-F7A2C5ED213\Mijn documenten\090311\smallpackage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792" y="1060376"/>
            <a:ext cx="6588068" cy="4137769"/>
          </a:xfrm>
          <a:prstGeom prst="rect">
            <a:avLst/>
          </a:prstGeom>
          <a:noFill/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507915" y="5812904"/>
            <a:ext cx="86407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60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47602" y="5839891"/>
            <a:ext cx="2644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DU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47602" y="6054204"/>
            <a:ext cx="14007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number of floors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006640" y="6054204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47602" y="6270104"/>
            <a:ext cx="1679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Floor interval length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006640" y="6270104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40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451264" y="6270104"/>
            <a:ext cx="163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4310101" y="6270104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TDR p.22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47602" y="6484416"/>
            <a:ext cx="11414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Leader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length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2724065" y="6484416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100.00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451264" y="6484416"/>
            <a:ext cx="163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310101" y="6484416"/>
            <a:ext cx="8463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TDR p.65?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183226" y="6484416"/>
            <a:ext cx="28531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with 2 spokes (Bar without DOMs)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47602" y="6870045"/>
            <a:ext cx="960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total height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2724065" y="6870045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900.06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451264" y="6870045"/>
            <a:ext cx="163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4310101" y="6870045"/>
            <a:ext cx="2112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at a current flow of 0 m/s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547602" y="7085945"/>
            <a:ext cx="9601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total height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2724065" y="7085945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891.93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3451264" y="7085945"/>
            <a:ext cx="163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4310101" y="7085945"/>
            <a:ext cx="22681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at a current flow of 0.3 m/s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547602" y="7300257"/>
            <a:ext cx="12423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Top drift (drag)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2724065" y="7300257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116.96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3451264" y="7300257"/>
            <a:ext cx="163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4310101" y="7300257"/>
            <a:ext cx="23194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at a current flow of 0.3 m/s,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6821526" y="7300257"/>
            <a:ext cx="11145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critical drag &lt;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8043901" y="7300257"/>
            <a:ext cx="32226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180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8353464" y="7300257"/>
            <a:ext cx="11012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 (TDR p. xx)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547602" y="7516157"/>
            <a:ext cx="11414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Top buoyancy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2790740" y="7516157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-1000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3451264" y="7516157"/>
            <a:ext cx="133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4310101" y="7516157"/>
            <a:ext cx="24059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Syntactic foam of ca. 0.19 m³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547602" y="7730470"/>
            <a:ext cx="6011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Anchor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2844715" y="7730470"/>
            <a:ext cx="4159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4338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3451264" y="7730470"/>
            <a:ext cx="189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kg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4310101" y="7730470"/>
            <a:ext cx="1215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Concrete in air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547602" y="7944782"/>
            <a:ext cx="13914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transport weight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2844715" y="7944782"/>
            <a:ext cx="4159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7202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2"/>
          <p:cNvSpPr>
            <a:spLocks noChangeArrowheads="1"/>
          </p:cNvSpPr>
          <p:nvPr/>
        </p:nvSpPr>
        <p:spPr bwMode="auto">
          <a:xfrm>
            <a:off x="3451264" y="7944782"/>
            <a:ext cx="189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kg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4310101" y="7944782"/>
            <a:ext cx="21654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without deployment tools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547602" y="8160682"/>
            <a:ext cx="14461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transport volume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2374815" y="8160682"/>
            <a:ext cx="23935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ISO container high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cube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type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547602" y="8374995"/>
            <a:ext cx="17203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release from bottom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2563727" y="8374995"/>
            <a:ext cx="7806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14.37851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8"/>
          <p:cNvSpPr>
            <a:spLocks noChangeArrowheads="1"/>
          </p:cNvSpPr>
          <p:nvPr/>
        </p:nvSpPr>
        <p:spPr bwMode="auto">
          <a:xfrm>
            <a:off x="3451264" y="8374995"/>
            <a:ext cx="3173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min</a:t>
            </a: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>
            <a:off x="507915" y="6027216"/>
            <a:ext cx="1598612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600"/>
          </a:p>
        </p:txBody>
      </p:sp>
      <p:sp>
        <p:nvSpPr>
          <p:cNvPr id="54" name="Rectangle 62"/>
          <p:cNvSpPr>
            <a:spLocks noChangeArrowheads="1"/>
          </p:cNvSpPr>
          <p:nvPr/>
        </p:nvSpPr>
        <p:spPr bwMode="auto">
          <a:xfrm>
            <a:off x="507915" y="6027216"/>
            <a:ext cx="1598612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600"/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553078" y="6683177"/>
            <a:ext cx="10036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Floor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length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2941013" y="6669090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6.00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3453052" y="6636816"/>
            <a:ext cx="1635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519" y="9262586"/>
            <a:ext cx="1397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WP F/L </a:t>
            </a:r>
            <a:r>
              <a:rPr lang="nl-NL" sz="1200" dirty="0" err="1" smtClean="0"/>
              <a:t>DU-group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mbar.jpg"/>
          <p:cNvPicPr>
            <a:picLocks noChangeAspect="1"/>
          </p:cNvPicPr>
          <p:nvPr/>
        </p:nvPicPr>
        <p:blipFill>
          <a:blip r:embed="rId2" cstate="print"/>
          <a:srcRect l="19288" r="13775"/>
          <a:stretch>
            <a:fillRect/>
          </a:stretch>
        </p:blipFill>
        <p:spPr>
          <a:xfrm>
            <a:off x="2103798" y="0"/>
            <a:ext cx="9514084" cy="9753600"/>
          </a:xfrm>
          <a:prstGeom prst="rect">
            <a:avLst/>
          </a:prstGeom>
        </p:spPr>
      </p:pic>
      <p:pic>
        <p:nvPicPr>
          <p:cNvPr id="7" name="Picture 6" descr="dombar2.jpg"/>
          <p:cNvPicPr>
            <a:picLocks noChangeAspect="1"/>
          </p:cNvPicPr>
          <p:nvPr/>
        </p:nvPicPr>
        <p:blipFill>
          <a:blip r:embed="rId3" cstate="print"/>
          <a:srcRect l="16138" r="11413"/>
          <a:stretch>
            <a:fillRect/>
          </a:stretch>
        </p:blipFill>
        <p:spPr>
          <a:xfrm>
            <a:off x="1660836" y="0"/>
            <a:ext cx="10297597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803" y="9262586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Nikhef </a:t>
            </a:r>
            <a:r>
              <a:rPr lang="nl-NL" sz="1200" dirty="0" err="1" smtClean="0"/>
              <a:t>PaulK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88" y="1743075"/>
            <a:ext cx="107156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4" y="9262586"/>
            <a:ext cx="954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Nikhef - ET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022400"/>
          </a:xfrm>
        </p:spPr>
        <p:txBody>
          <a:bodyPr/>
          <a:lstStyle/>
          <a:p>
            <a:r>
              <a:rPr lang="nl-NL" sz="3200" b="1" dirty="0" err="1" smtClean="0"/>
              <a:t>Implications</a:t>
            </a:r>
            <a:endParaRPr lang="nl-NL" sz="3200" b="1" dirty="0"/>
          </a:p>
        </p:txBody>
      </p:sp>
      <p:sp>
        <p:nvSpPr>
          <p:cNvPr id="4" name="Right Arrow Callout 3"/>
          <p:cNvSpPr/>
          <p:nvPr/>
        </p:nvSpPr>
        <p:spPr bwMode="auto">
          <a:xfrm>
            <a:off x="525736" y="178045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Power</a:t>
            </a:r>
          </a:p>
        </p:txBody>
      </p:sp>
      <p:sp>
        <p:nvSpPr>
          <p:cNvPr id="5" name="Right Arrow Callout 4"/>
          <p:cNvSpPr/>
          <p:nvPr/>
        </p:nvSpPr>
        <p:spPr bwMode="auto">
          <a:xfrm>
            <a:off x="2181920" y="178045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dirty="0" smtClean="0"/>
              <a:t>Cross </a:t>
            </a:r>
            <a:r>
              <a:rPr lang="nl-NL" sz="1600" dirty="0" err="1" smtClean="0"/>
              <a:t>section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ight Arrow Callout 5"/>
          <p:cNvSpPr/>
          <p:nvPr/>
        </p:nvSpPr>
        <p:spPr bwMode="auto">
          <a:xfrm>
            <a:off x="3838104" y="1780456"/>
            <a:ext cx="1728192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VEOC</a:t>
            </a:r>
          </a:p>
        </p:txBody>
      </p:sp>
      <p:sp>
        <p:nvSpPr>
          <p:cNvPr id="7" name="Right Arrow Callout 6"/>
          <p:cNvSpPr/>
          <p:nvPr/>
        </p:nvSpPr>
        <p:spPr bwMode="auto">
          <a:xfrm>
            <a:off x="5566296" y="178045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Drag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ight Arrow Callout 7"/>
          <p:cNvSpPr/>
          <p:nvPr/>
        </p:nvSpPr>
        <p:spPr bwMode="auto">
          <a:xfrm>
            <a:off x="7222480" y="178045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Buoyancy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ight Arrow Callout 8"/>
          <p:cNvSpPr/>
          <p:nvPr/>
        </p:nvSpPr>
        <p:spPr bwMode="auto">
          <a:xfrm>
            <a:off x="8878664" y="178045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Dead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</a:t>
            </a:r>
            <a:b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weight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ight Arrow Callout 9"/>
          <p:cNvSpPr/>
          <p:nvPr/>
        </p:nvSpPr>
        <p:spPr bwMode="auto">
          <a:xfrm>
            <a:off x="10534848" y="178045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Rope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cross</a:t>
            </a:r>
            <a:b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section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838" y="123359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DU</a:t>
            </a:r>
            <a:endParaRPr lang="nl-NL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370" y="5247461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 smtClean="0"/>
              <a:t>Network</a:t>
            </a:r>
            <a:endParaRPr lang="nl-NL" sz="2400" b="1" dirty="0"/>
          </a:p>
        </p:txBody>
      </p:sp>
      <p:sp>
        <p:nvSpPr>
          <p:cNvPr id="15" name="Right Arrow Callout 14"/>
          <p:cNvSpPr/>
          <p:nvPr/>
        </p:nvSpPr>
        <p:spPr bwMode="auto">
          <a:xfrm>
            <a:off x="597744" y="5740896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Power</a:t>
            </a:r>
          </a:p>
        </p:txBody>
      </p:sp>
      <p:sp>
        <p:nvSpPr>
          <p:cNvPr id="17" name="Right Arrow Callout 16"/>
          <p:cNvSpPr/>
          <p:nvPr/>
        </p:nvSpPr>
        <p:spPr bwMode="auto">
          <a:xfrm>
            <a:off x="2278337" y="5743532"/>
            <a:ext cx="165618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600" dirty="0" smtClean="0"/>
              <a:t>Cross </a:t>
            </a:r>
            <a:r>
              <a:rPr lang="nl-NL" sz="1600" dirty="0" err="1" smtClean="0"/>
              <a:t>section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Right Arrow Callout 17"/>
          <p:cNvSpPr/>
          <p:nvPr/>
        </p:nvSpPr>
        <p:spPr bwMode="auto">
          <a:xfrm>
            <a:off x="3982120" y="5740896"/>
            <a:ext cx="201622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Cable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Right Arrow Callout 18"/>
          <p:cNvSpPr/>
          <p:nvPr/>
        </p:nvSpPr>
        <p:spPr bwMode="auto">
          <a:xfrm>
            <a:off x="3982120" y="6677000"/>
            <a:ext cx="2016224" cy="936104"/>
          </a:xfrm>
          <a:prstGeom prst="rightArrowCallout">
            <a:avLst>
              <a:gd name="adj1" fmla="val 25000"/>
              <a:gd name="adj2" fmla="val 25000"/>
              <a:gd name="adj3" fmla="val 26993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Converters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ight Arrow Callout 19"/>
          <p:cNvSpPr/>
          <p:nvPr/>
        </p:nvSpPr>
        <p:spPr bwMode="auto">
          <a:xfrm>
            <a:off x="5998344" y="5740896"/>
            <a:ext cx="201622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Transport</a:t>
            </a:r>
          </a:p>
        </p:txBody>
      </p:sp>
      <p:sp>
        <p:nvSpPr>
          <p:cNvPr id="21" name="Right Arrow Callout 20"/>
          <p:cNvSpPr/>
          <p:nvPr/>
        </p:nvSpPr>
        <p:spPr bwMode="auto">
          <a:xfrm>
            <a:off x="5998344" y="6677000"/>
            <a:ext cx="2016224" cy="93610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Mechanics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/>
            </a:r>
            <a:b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</a:b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Connectors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Right Arrow Callout 21"/>
          <p:cNvSpPr/>
          <p:nvPr/>
        </p:nvSpPr>
        <p:spPr bwMode="auto">
          <a:xfrm>
            <a:off x="8014568" y="6211702"/>
            <a:ext cx="1656184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393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Deployment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Curved Up Arrow 23"/>
          <p:cNvSpPr/>
          <p:nvPr/>
        </p:nvSpPr>
        <p:spPr bwMode="auto">
          <a:xfrm flipH="1" flipV="1">
            <a:off x="2469952" y="4156720"/>
            <a:ext cx="9217024" cy="1584176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230592" y="3940696"/>
            <a:ext cx="3528392" cy="187220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Curved Up Arrow 25"/>
          <p:cNvSpPr/>
          <p:nvPr/>
        </p:nvSpPr>
        <p:spPr bwMode="auto">
          <a:xfrm flipH="1">
            <a:off x="4774208" y="2716560"/>
            <a:ext cx="7488832" cy="1512168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741760" y="2860576"/>
            <a:ext cx="504056" cy="223224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826" y="926258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Nikhef</a:t>
            </a:r>
            <a:endParaRPr lang="nl-N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45" y="0"/>
            <a:ext cx="11704320" cy="850770"/>
          </a:xfrm>
        </p:spPr>
        <p:txBody>
          <a:bodyPr>
            <a:normAutofit/>
          </a:bodyPr>
          <a:lstStyle/>
          <a:p>
            <a:r>
              <a:rPr lang="en-US" sz="4600" b="1" dirty="0" smtClean="0"/>
              <a:t>VEOC constrains</a:t>
            </a:r>
            <a:endParaRPr lang="nl-NL" sz="4600" b="1" dirty="0"/>
          </a:p>
        </p:txBody>
      </p:sp>
      <p:grpSp>
        <p:nvGrpSpPr>
          <p:cNvPr id="3" name="Group 458"/>
          <p:cNvGrpSpPr/>
          <p:nvPr/>
        </p:nvGrpSpPr>
        <p:grpSpPr>
          <a:xfrm>
            <a:off x="966363" y="1189990"/>
            <a:ext cx="1595829" cy="7913296"/>
            <a:chOff x="679474" y="836712"/>
            <a:chExt cx="1122067" cy="5564036"/>
          </a:xfrm>
        </p:grpSpPr>
        <p:sp>
          <p:nvSpPr>
            <p:cNvPr id="458" name="Arc 457"/>
            <p:cNvSpPr/>
            <p:nvPr/>
          </p:nvSpPr>
          <p:spPr>
            <a:xfrm rot="20672387" flipH="1">
              <a:off x="1421678" y="6206474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6" name="Arc 455"/>
            <p:cNvSpPr/>
            <p:nvPr/>
          </p:nvSpPr>
          <p:spPr>
            <a:xfrm rot="20672387" flipH="1">
              <a:off x="1421323" y="6042079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4" name="Arc 393"/>
            <p:cNvSpPr/>
            <p:nvPr/>
          </p:nvSpPr>
          <p:spPr>
            <a:xfrm rot="20672387" flipH="1">
              <a:off x="1114513" y="6177886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9" name="Arc 368"/>
            <p:cNvSpPr/>
            <p:nvPr/>
          </p:nvSpPr>
          <p:spPr>
            <a:xfrm rot="60000">
              <a:off x="1078782" y="5868228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79474" y="2315385"/>
              <a:ext cx="346249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F19</a:t>
              </a:r>
              <a:endParaRPr lang="nl-NL" sz="14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90696" y="2930379"/>
              <a:ext cx="346249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F18</a:t>
              </a:r>
              <a:endParaRPr lang="nl-NL" sz="1400" dirty="0"/>
            </a:p>
          </p:txBody>
        </p:sp>
        <p:sp>
          <p:nvSpPr>
            <p:cNvPr id="130" name="Rectangle 129"/>
            <p:cNvSpPr/>
            <p:nvPr/>
          </p:nvSpPr>
          <p:spPr>
            <a:xfrm rot="1800000">
              <a:off x="971663" y="1416787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 rot="19800000" flipH="1">
              <a:off x="971600" y="2307873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 rot="1800000">
              <a:off x="972368" y="3184896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 rot="19800000" flipH="1">
              <a:off x="972305" y="4065934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 rot="1800000">
              <a:off x="973073" y="4712725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V="1">
              <a:off x="957857" y="4279352"/>
              <a:ext cx="645252" cy="53436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0" idx="1"/>
            </p:cNvCxnSpPr>
            <p:nvPr/>
          </p:nvCxnSpPr>
          <p:spPr>
            <a:xfrm rot="10800000" flipH="1">
              <a:off x="1014069" y="3917912"/>
              <a:ext cx="529240" cy="64678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H="1">
              <a:off x="1013300" y="3342869"/>
              <a:ext cx="530071" cy="88103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013364" y="3036869"/>
              <a:ext cx="529945" cy="88103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012596" y="2465846"/>
              <a:ext cx="530776" cy="87702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H="1">
              <a:off x="1013364" y="2159847"/>
              <a:ext cx="529240" cy="87702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H="1">
              <a:off x="1012595" y="1574760"/>
              <a:ext cx="530071" cy="89108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012659" y="1268760"/>
              <a:ext cx="529945" cy="89108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55" idx="1"/>
            </p:cNvCxnSpPr>
            <p:nvPr/>
          </p:nvCxnSpPr>
          <p:spPr>
            <a:xfrm rot="10800000">
              <a:off x="1012658" y="1268763"/>
              <a:ext cx="2995" cy="454080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 rot="1800000">
              <a:off x="974656" y="5957598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1116194" y="836712"/>
              <a:ext cx="288032" cy="14401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9" name="Straight Connector 158"/>
            <p:cNvCxnSpPr>
              <a:stCxn id="130" idx="3"/>
              <a:endCxn id="157" idx="4"/>
            </p:cNvCxnSpPr>
            <p:nvPr/>
          </p:nvCxnSpPr>
          <p:spPr>
            <a:xfrm flipH="1" flipV="1">
              <a:off x="1260210" y="980728"/>
              <a:ext cx="282457" cy="594032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endCxn id="157" idx="4"/>
            </p:cNvCxnSpPr>
            <p:nvPr/>
          </p:nvCxnSpPr>
          <p:spPr>
            <a:xfrm rot="5400000" flipH="1" flipV="1">
              <a:off x="999173" y="1000579"/>
              <a:ext cx="280887" cy="24118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754024" y="4109346"/>
              <a:ext cx="276367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F1</a:t>
              </a:r>
              <a:endParaRPr lang="nl-NL" sz="14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98156" y="1196752"/>
              <a:ext cx="346249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F20</a:t>
              </a:r>
              <a:endParaRPr lang="nl-NL" sz="1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68297" y="4443802"/>
              <a:ext cx="284258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S2</a:t>
              </a:r>
              <a:endParaRPr lang="nl-NL" sz="1400" dirty="0"/>
            </a:p>
          </p:txBody>
        </p:sp>
        <p:sp>
          <p:nvSpPr>
            <p:cNvPr id="269" name="Rectangle 268"/>
            <p:cNvSpPr/>
            <p:nvPr/>
          </p:nvSpPr>
          <p:spPr>
            <a:xfrm rot="19800000" flipH="1">
              <a:off x="971600" y="5364094"/>
              <a:ext cx="612000" cy="9945"/>
            </a:xfrm>
            <a:prstGeom prst="rect">
              <a:avLst/>
            </a:prstGeom>
            <a:gradFill>
              <a:gsLst>
                <a:gs pos="14000">
                  <a:schemeClr val="accent3">
                    <a:lumMod val="50000"/>
                  </a:schemeClr>
                </a:gs>
                <a:gs pos="47000">
                  <a:srgbClr val="9CB86E"/>
                </a:gs>
                <a:gs pos="78000">
                  <a:schemeClr val="accent3">
                    <a:lumMod val="5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8" name="Straight Connector 187"/>
            <p:cNvCxnSpPr>
              <a:stCxn id="155" idx="3"/>
            </p:cNvCxnSpPr>
            <p:nvPr/>
          </p:nvCxnSpPr>
          <p:spPr>
            <a:xfrm flipH="1" flipV="1">
              <a:off x="1012596" y="5517233"/>
              <a:ext cx="533064" cy="598338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55" idx="1"/>
            </p:cNvCxnSpPr>
            <p:nvPr/>
          </p:nvCxnSpPr>
          <p:spPr>
            <a:xfrm rot="10800000" flipH="1">
              <a:off x="1015652" y="5229201"/>
              <a:ext cx="526952" cy="580370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69" idx="3"/>
            </p:cNvCxnSpPr>
            <p:nvPr/>
          </p:nvCxnSpPr>
          <p:spPr>
            <a:xfrm rot="10800000" flipH="1">
              <a:off x="1012596" y="4869161"/>
              <a:ext cx="530070" cy="65290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269" idx="1"/>
            </p:cNvCxnSpPr>
            <p:nvPr/>
          </p:nvCxnSpPr>
          <p:spPr>
            <a:xfrm flipH="1" flipV="1">
              <a:off x="1012660" y="4581128"/>
              <a:ext cx="529944" cy="63493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extBox 318"/>
            <p:cNvSpPr txBox="1"/>
            <p:nvPr/>
          </p:nvSpPr>
          <p:spPr>
            <a:xfrm>
              <a:off x="771077" y="5368453"/>
              <a:ext cx="284258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S1</a:t>
              </a:r>
              <a:endParaRPr lang="nl-NL" sz="1400" dirty="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841305" y="5690938"/>
              <a:ext cx="214376" cy="216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smtClean="0"/>
                <a:t>B</a:t>
              </a:r>
              <a:endParaRPr lang="nl-NL" sz="1400" dirty="0"/>
            </a:p>
          </p:txBody>
        </p:sp>
        <p:sp>
          <p:nvSpPr>
            <p:cNvPr id="334" name="Freeform 333"/>
            <p:cNvSpPr/>
            <p:nvPr/>
          </p:nvSpPr>
          <p:spPr>
            <a:xfrm rot="583247" flipH="1">
              <a:off x="971600" y="6237312"/>
              <a:ext cx="594578" cy="163436"/>
            </a:xfrm>
            <a:custGeom>
              <a:avLst/>
              <a:gdLst>
                <a:gd name="connsiteX0" fmla="*/ 0 w 1440160"/>
                <a:gd name="connsiteY0" fmla="*/ 215169 h 432048"/>
                <a:gd name="connsiteX1" fmla="*/ 1224991 w 1440160"/>
                <a:gd name="connsiteY1" fmla="*/ 215169 h 432048"/>
                <a:gd name="connsiteX2" fmla="*/ 1224991 w 1440160"/>
                <a:gd name="connsiteY2" fmla="*/ 432048 h 432048"/>
                <a:gd name="connsiteX3" fmla="*/ 0 w 1440160"/>
                <a:gd name="connsiteY3" fmla="*/ 432048 h 432048"/>
                <a:gd name="connsiteX4" fmla="*/ 0 w 1440160"/>
                <a:gd name="connsiteY4" fmla="*/ 215169 h 432048"/>
                <a:gd name="connsiteX0" fmla="*/ 1224991 w 1440160"/>
                <a:gd name="connsiteY0" fmla="*/ 215169 h 432048"/>
                <a:gd name="connsiteX1" fmla="*/ 1440160 w 1440160"/>
                <a:gd name="connsiteY1" fmla="*/ 0 h 432048"/>
                <a:gd name="connsiteX2" fmla="*/ 1440160 w 1440160"/>
                <a:gd name="connsiteY2" fmla="*/ 216879 h 432048"/>
                <a:gd name="connsiteX3" fmla="*/ 1224991 w 1440160"/>
                <a:gd name="connsiteY3" fmla="*/ 432048 h 432048"/>
                <a:gd name="connsiteX4" fmla="*/ 1224991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224991 w 1440160"/>
                <a:gd name="connsiteY3" fmla="*/ 215169 h 432048"/>
                <a:gd name="connsiteX4" fmla="*/ 0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440160 w 1440160"/>
                <a:gd name="connsiteY3" fmla="*/ 216879 h 432048"/>
                <a:gd name="connsiteX4" fmla="*/ 1224991 w 1440160"/>
                <a:gd name="connsiteY4" fmla="*/ 432048 h 432048"/>
                <a:gd name="connsiteX5" fmla="*/ 0 w 1440160"/>
                <a:gd name="connsiteY5" fmla="*/ 432048 h 432048"/>
                <a:gd name="connsiteX6" fmla="*/ 0 w 1440160"/>
                <a:gd name="connsiteY6" fmla="*/ 215169 h 432048"/>
                <a:gd name="connsiteX7" fmla="*/ 0 w 1440160"/>
                <a:gd name="connsiteY7" fmla="*/ 215169 h 432048"/>
                <a:gd name="connsiteX8" fmla="*/ 1224991 w 1440160"/>
                <a:gd name="connsiteY8" fmla="*/ 215169 h 432048"/>
                <a:gd name="connsiteX9" fmla="*/ 1440160 w 1440160"/>
                <a:gd name="connsiteY9" fmla="*/ 0 h 432048"/>
                <a:gd name="connsiteX10" fmla="*/ 1224991 w 1440160"/>
                <a:gd name="connsiteY10" fmla="*/ 215169 h 432048"/>
                <a:gd name="connsiteX11" fmla="*/ 1224991 w 1440160"/>
                <a:gd name="connsiteY11" fmla="*/ 432048 h 432048"/>
                <a:gd name="connsiteX0" fmla="*/ 0 w 1440160"/>
                <a:gd name="connsiteY0" fmla="*/ 215169 h 432048"/>
                <a:gd name="connsiteX1" fmla="*/ 1224991 w 1440160"/>
                <a:gd name="connsiteY1" fmla="*/ 215169 h 432048"/>
                <a:gd name="connsiteX2" fmla="*/ 1224991 w 1440160"/>
                <a:gd name="connsiteY2" fmla="*/ 432048 h 432048"/>
                <a:gd name="connsiteX3" fmla="*/ 0 w 1440160"/>
                <a:gd name="connsiteY3" fmla="*/ 432048 h 432048"/>
                <a:gd name="connsiteX4" fmla="*/ 0 w 1440160"/>
                <a:gd name="connsiteY4" fmla="*/ 215169 h 432048"/>
                <a:gd name="connsiteX0" fmla="*/ 1224991 w 1440160"/>
                <a:gd name="connsiteY0" fmla="*/ 215169 h 432048"/>
                <a:gd name="connsiteX1" fmla="*/ 1440160 w 1440160"/>
                <a:gd name="connsiteY1" fmla="*/ 0 h 432048"/>
                <a:gd name="connsiteX2" fmla="*/ 1440160 w 1440160"/>
                <a:gd name="connsiteY2" fmla="*/ 216879 h 432048"/>
                <a:gd name="connsiteX3" fmla="*/ 1224991 w 1440160"/>
                <a:gd name="connsiteY3" fmla="*/ 432048 h 432048"/>
                <a:gd name="connsiteX4" fmla="*/ 1224991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224991 w 1440160"/>
                <a:gd name="connsiteY3" fmla="*/ 215169 h 432048"/>
                <a:gd name="connsiteX4" fmla="*/ 0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440160 w 1440160"/>
                <a:gd name="connsiteY3" fmla="*/ 216879 h 432048"/>
                <a:gd name="connsiteX4" fmla="*/ 1224991 w 1440160"/>
                <a:gd name="connsiteY4" fmla="*/ 432048 h 432048"/>
                <a:gd name="connsiteX5" fmla="*/ 0 w 1440160"/>
                <a:gd name="connsiteY5" fmla="*/ 432048 h 432048"/>
                <a:gd name="connsiteX6" fmla="*/ 0 w 1440160"/>
                <a:gd name="connsiteY6" fmla="*/ 215169 h 432048"/>
                <a:gd name="connsiteX7" fmla="*/ 0 w 1440160"/>
                <a:gd name="connsiteY7" fmla="*/ 215169 h 432048"/>
                <a:gd name="connsiteX8" fmla="*/ 1224991 w 1440160"/>
                <a:gd name="connsiteY8" fmla="*/ 215169 h 432048"/>
                <a:gd name="connsiteX9" fmla="*/ 1440160 w 1440160"/>
                <a:gd name="connsiteY9" fmla="*/ 0 h 432048"/>
                <a:gd name="connsiteX10" fmla="*/ 1224991 w 1440160"/>
                <a:gd name="connsiteY10" fmla="*/ 215169 h 432048"/>
                <a:gd name="connsiteX11" fmla="*/ 1193919 w 1440160"/>
                <a:gd name="connsiteY11" fmla="*/ 377652 h 432048"/>
                <a:gd name="connsiteX0" fmla="*/ 0 w 1440160"/>
                <a:gd name="connsiteY0" fmla="*/ 215169 h 432048"/>
                <a:gd name="connsiteX1" fmla="*/ 1224991 w 1440160"/>
                <a:gd name="connsiteY1" fmla="*/ 215169 h 432048"/>
                <a:gd name="connsiteX2" fmla="*/ 1224991 w 1440160"/>
                <a:gd name="connsiteY2" fmla="*/ 432048 h 432048"/>
                <a:gd name="connsiteX3" fmla="*/ 0 w 1440160"/>
                <a:gd name="connsiteY3" fmla="*/ 432048 h 432048"/>
                <a:gd name="connsiteX4" fmla="*/ 0 w 1440160"/>
                <a:gd name="connsiteY4" fmla="*/ 215169 h 432048"/>
                <a:gd name="connsiteX0" fmla="*/ 1224991 w 1440160"/>
                <a:gd name="connsiteY0" fmla="*/ 215169 h 432048"/>
                <a:gd name="connsiteX1" fmla="*/ 1440160 w 1440160"/>
                <a:gd name="connsiteY1" fmla="*/ 0 h 432048"/>
                <a:gd name="connsiteX2" fmla="*/ 1440160 w 1440160"/>
                <a:gd name="connsiteY2" fmla="*/ 216879 h 432048"/>
                <a:gd name="connsiteX3" fmla="*/ 1224991 w 1440160"/>
                <a:gd name="connsiteY3" fmla="*/ 432048 h 432048"/>
                <a:gd name="connsiteX4" fmla="*/ 1224991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224991 w 1440160"/>
                <a:gd name="connsiteY3" fmla="*/ 215169 h 432048"/>
                <a:gd name="connsiteX4" fmla="*/ 0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440160 w 1440160"/>
                <a:gd name="connsiteY3" fmla="*/ 216879 h 432048"/>
                <a:gd name="connsiteX4" fmla="*/ 1190767 w 1440160"/>
                <a:gd name="connsiteY4" fmla="*/ 381944 h 432048"/>
                <a:gd name="connsiteX5" fmla="*/ 0 w 1440160"/>
                <a:gd name="connsiteY5" fmla="*/ 432048 h 432048"/>
                <a:gd name="connsiteX6" fmla="*/ 0 w 1440160"/>
                <a:gd name="connsiteY6" fmla="*/ 215169 h 432048"/>
                <a:gd name="connsiteX7" fmla="*/ 0 w 1440160"/>
                <a:gd name="connsiteY7" fmla="*/ 215169 h 432048"/>
                <a:gd name="connsiteX8" fmla="*/ 1224991 w 1440160"/>
                <a:gd name="connsiteY8" fmla="*/ 215169 h 432048"/>
                <a:gd name="connsiteX9" fmla="*/ 1440160 w 1440160"/>
                <a:gd name="connsiteY9" fmla="*/ 0 h 432048"/>
                <a:gd name="connsiteX10" fmla="*/ 1224991 w 1440160"/>
                <a:gd name="connsiteY10" fmla="*/ 215169 h 432048"/>
                <a:gd name="connsiteX11" fmla="*/ 1193919 w 1440160"/>
                <a:gd name="connsiteY11" fmla="*/ 377652 h 432048"/>
                <a:gd name="connsiteX0" fmla="*/ 0 w 1440160"/>
                <a:gd name="connsiteY0" fmla="*/ 215169 h 432048"/>
                <a:gd name="connsiteX1" fmla="*/ 1224991 w 1440160"/>
                <a:gd name="connsiteY1" fmla="*/ 215169 h 432048"/>
                <a:gd name="connsiteX2" fmla="*/ 1224991 w 1440160"/>
                <a:gd name="connsiteY2" fmla="*/ 432048 h 432048"/>
                <a:gd name="connsiteX3" fmla="*/ 0 w 1440160"/>
                <a:gd name="connsiteY3" fmla="*/ 432048 h 432048"/>
                <a:gd name="connsiteX4" fmla="*/ 0 w 1440160"/>
                <a:gd name="connsiteY4" fmla="*/ 215169 h 432048"/>
                <a:gd name="connsiteX0" fmla="*/ 1224991 w 1440160"/>
                <a:gd name="connsiteY0" fmla="*/ 215169 h 432048"/>
                <a:gd name="connsiteX1" fmla="*/ 1440160 w 1440160"/>
                <a:gd name="connsiteY1" fmla="*/ 0 h 432048"/>
                <a:gd name="connsiteX2" fmla="*/ 1440160 w 1440160"/>
                <a:gd name="connsiteY2" fmla="*/ 216879 h 432048"/>
                <a:gd name="connsiteX3" fmla="*/ 1188018 w 1440160"/>
                <a:gd name="connsiteY3" fmla="*/ 383889 h 432048"/>
                <a:gd name="connsiteX4" fmla="*/ 1224991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224991 w 1440160"/>
                <a:gd name="connsiteY3" fmla="*/ 215169 h 432048"/>
                <a:gd name="connsiteX4" fmla="*/ 0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440160 w 1440160"/>
                <a:gd name="connsiteY3" fmla="*/ 216879 h 432048"/>
                <a:gd name="connsiteX4" fmla="*/ 1190767 w 1440160"/>
                <a:gd name="connsiteY4" fmla="*/ 381944 h 432048"/>
                <a:gd name="connsiteX5" fmla="*/ 0 w 1440160"/>
                <a:gd name="connsiteY5" fmla="*/ 432048 h 432048"/>
                <a:gd name="connsiteX6" fmla="*/ 0 w 1440160"/>
                <a:gd name="connsiteY6" fmla="*/ 215169 h 432048"/>
                <a:gd name="connsiteX7" fmla="*/ 0 w 1440160"/>
                <a:gd name="connsiteY7" fmla="*/ 215169 h 432048"/>
                <a:gd name="connsiteX8" fmla="*/ 1224991 w 1440160"/>
                <a:gd name="connsiteY8" fmla="*/ 215169 h 432048"/>
                <a:gd name="connsiteX9" fmla="*/ 1440160 w 1440160"/>
                <a:gd name="connsiteY9" fmla="*/ 0 h 432048"/>
                <a:gd name="connsiteX10" fmla="*/ 1224991 w 1440160"/>
                <a:gd name="connsiteY10" fmla="*/ 215169 h 432048"/>
                <a:gd name="connsiteX11" fmla="*/ 1193919 w 1440160"/>
                <a:gd name="connsiteY11" fmla="*/ 377652 h 432048"/>
                <a:gd name="connsiteX0" fmla="*/ 0 w 1440160"/>
                <a:gd name="connsiteY0" fmla="*/ 215169 h 432048"/>
                <a:gd name="connsiteX1" fmla="*/ 1224991 w 1440160"/>
                <a:gd name="connsiteY1" fmla="*/ 215169 h 432048"/>
                <a:gd name="connsiteX2" fmla="*/ 1183325 w 1440160"/>
                <a:gd name="connsiteY2" fmla="*/ 383085 h 432048"/>
                <a:gd name="connsiteX3" fmla="*/ 0 w 1440160"/>
                <a:gd name="connsiteY3" fmla="*/ 432048 h 432048"/>
                <a:gd name="connsiteX4" fmla="*/ 0 w 1440160"/>
                <a:gd name="connsiteY4" fmla="*/ 215169 h 432048"/>
                <a:gd name="connsiteX0" fmla="*/ 1224991 w 1440160"/>
                <a:gd name="connsiteY0" fmla="*/ 215169 h 432048"/>
                <a:gd name="connsiteX1" fmla="*/ 1440160 w 1440160"/>
                <a:gd name="connsiteY1" fmla="*/ 0 h 432048"/>
                <a:gd name="connsiteX2" fmla="*/ 1440160 w 1440160"/>
                <a:gd name="connsiteY2" fmla="*/ 216879 h 432048"/>
                <a:gd name="connsiteX3" fmla="*/ 1188018 w 1440160"/>
                <a:gd name="connsiteY3" fmla="*/ 383889 h 432048"/>
                <a:gd name="connsiteX4" fmla="*/ 1224991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224991 w 1440160"/>
                <a:gd name="connsiteY3" fmla="*/ 215169 h 432048"/>
                <a:gd name="connsiteX4" fmla="*/ 0 w 1440160"/>
                <a:gd name="connsiteY4" fmla="*/ 215169 h 432048"/>
                <a:gd name="connsiteX0" fmla="*/ 0 w 1440160"/>
                <a:gd name="connsiteY0" fmla="*/ 215169 h 432048"/>
                <a:gd name="connsiteX1" fmla="*/ 215169 w 1440160"/>
                <a:gd name="connsiteY1" fmla="*/ 0 h 432048"/>
                <a:gd name="connsiteX2" fmla="*/ 1440160 w 1440160"/>
                <a:gd name="connsiteY2" fmla="*/ 0 h 432048"/>
                <a:gd name="connsiteX3" fmla="*/ 1440160 w 1440160"/>
                <a:gd name="connsiteY3" fmla="*/ 216879 h 432048"/>
                <a:gd name="connsiteX4" fmla="*/ 1190767 w 1440160"/>
                <a:gd name="connsiteY4" fmla="*/ 381944 h 432048"/>
                <a:gd name="connsiteX5" fmla="*/ 0 w 1440160"/>
                <a:gd name="connsiteY5" fmla="*/ 432048 h 432048"/>
                <a:gd name="connsiteX6" fmla="*/ 0 w 1440160"/>
                <a:gd name="connsiteY6" fmla="*/ 215169 h 432048"/>
                <a:gd name="connsiteX7" fmla="*/ 0 w 1440160"/>
                <a:gd name="connsiteY7" fmla="*/ 215169 h 432048"/>
                <a:gd name="connsiteX8" fmla="*/ 1224991 w 1440160"/>
                <a:gd name="connsiteY8" fmla="*/ 215169 h 432048"/>
                <a:gd name="connsiteX9" fmla="*/ 1440160 w 1440160"/>
                <a:gd name="connsiteY9" fmla="*/ 0 h 432048"/>
                <a:gd name="connsiteX10" fmla="*/ 1224991 w 1440160"/>
                <a:gd name="connsiteY10" fmla="*/ 215169 h 432048"/>
                <a:gd name="connsiteX11" fmla="*/ 1193919 w 1440160"/>
                <a:gd name="connsiteY11" fmla="*/ 377652 h 432048"/>
                <a:gd name="connsiteX0" fmla="*/ 45358 w 1485518"/>
                <a:gd name="connsiteY0" fmla="*/ 215169 h 433866"/>
                <a:gd name="connsiteX1" fmla="*/ 1270349 w 1485518"/>
                <a:gd name="connsiteY1" fmla="*/ 215169 h 433866"/>
                <a:gd name="connsiteX2" fmla="*/ 1228683 w 1485518"/>
                <a:gd name="connsiteY2" fmla="*/ 383085 h 433866"/>
                <a:gd name="connsiteX3" fmla="*/ 45358 w 1485518"/>
                <a:gd name="connsiteY3" fmla="*/ 432048 h 433866"/>
                <a:gd name="connsiteX4" fmla="*/ 45358 w 1485518"/>
                <a:gd name="connsiteY4" fmla="*/ 215169 h 433866"/>
                <a:gd name="connsiteX0" fmla="*/ 1270349 w 1485518"/>
                <a:gd name="connsiteY0" fmla="*/ 215169 h 433866"/>
                <a:gd name="connsiteX1" fmla="*/ 1485518 w 1485518"/>
                <a:gd name="connsiteY1" fmla="*/ 0 h 433866"/>
                <a:gd name="connsiteX2" fmla="*/ 1485518 w 1485518"/>
                <a:gd name="connsiteY2" fmla="*/ 216879 h 433866"/>
                <a:gd name="connsiteX3" fmla="*/ 1233376 w 1485518"/>
                <a:gd name="connsiteY3" fmla="*/ 383889 h 433866"/>
                <a:gd name="connsiteX4" fmla="*/ 1270349 w 1485518"/>
                <a:gd name="connsiteY4" fmla="*/ 215169 h 433866"/>
                <a:gd name="connsiteX0" fmla="*/ 45358 w 1485518"/>
                <a:gd name="connsiteY0" fmla="*/ 215169 h 433866"/>
                <a:gd name="connsiteX1" fmla="*/ 260527 w 1485518"/>
                <a:gd name="connsiteY1" fmla="*/ 0 h 433866"/>
                <a:gd name="connsiteX2" fmla="*/ 1485518 w 1485518"/>
                <a:gd name="connsiteY2" fmla="*/ 0 h 433866"/>
                <a:gd name="connsiteX3" fmla="*/ 1270349 w 1485518"/>
                <a:gd name="connsiteY3" fmla="*/ 215169 h 433866"/>
                <a:gd name="connsiteX4" fmla="*/ 45358 w 1485518"/>
                <a:gd name="connsiteY4" fmla="*/ 215169 h 433866"/>
                <a:gd name="connsiteX0" fmla="*/ 45358 w 1485518"/>
                <a:gd name="connsiteY0" fmla="*/ 215169 h 433866"/>
                <a:gd name="connsiteX1" fmla="*/ 260527 w 1485518"/>
                <a:gd name="connsiteY1" fmla="*/ 0 h 433866"/>
                <a:gd name="connsiteX2" fmla="*/ 1485518 w 1485518"/>
                <a:gd name="connsiteY2" fmla="*/ 0 h 433866"/>
                <a:gd name="connsiteX3" fmla="*/ 1485518 w 1485518"/>
                <a:gd name="connsiteY3" fmla="*/ 216879 h 433866"/>
                <a:gd name="connsiteX4" fmla="*/ 1236125 w 1485518"/>
                <a:gd name="connsiteY4" fmla="*/ 381944 h 433866"/>
                <a:gd name="connsiteX5" fmla="*/ 0 w 1485518"/>
                <a:gd name="connsiteY5" fmla="*/ 433866 h 433866"/>
                <a:gd name="connsiteX6" fmla="*/ 45358 w 1485518"/>
                <a:gd name="connsiteY6" fmla="*/ 215169 h 433866"/>
                <a:gd name="connsiteX7" fmla="*/ 45358 w 1485518"/>
                <a:gd name="connsiteY7" fmla="*/ 215169 h 433866"/>
                <a:gd name="connsiteX8" fmla="*/ 1270349 w 1485518"/>
                <a:gd name="connsiteY8" fmla="*/ 215169 h 433866"/>
                <a:gd name="connsiteX9" fmla="*/ 1485518 w 1485518"/>
                <a:gd name="connsiteY9" fmla="*/ 0 h 433866"/>
                <a:gd name="connsiteX10" fmla="*/ 1270349 w 1485518"/>
                <a:gd name="connsiteY10" fmla="*/ 215169 h 433866"/>
                <a:gd name="connsiteX11" fmla="*/ 1239277 w 1485518"/>
                <a:gd name="connsiteY11" fmla="*/ 377652 h 433866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85518 w 1485518"/>
                <a:gd name="connsiteY2" fmla="*/ 216879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485518 w 1485518"/>
                <a:gd name="connsiteY3" fmla="*/ 21687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85518 w 1485518"/>
                <a:gd name="connsiteY9" fmla="*/ 0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85518 w 1485518"/>
                <a:gd name="connsiteY2" fmla="*/ 216879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421650 w 1485518"/>
                <a:gd name="connsiteY3" fmla="*/ 17792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85518 w 1485518"/>
                <a:gd name="connsiteY9" fmla="*/ 0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38481 w 1485518"/>
                <a:gd name="connsiteY2" fmla="*/ 178395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421650 w 1485518"/>
                <a:gd name="connsiteY3" fmla="*/ 17792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85518 w 1485518"/>
                <a:gd name="connsiteY9" fmla="*/ 0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574188"/>
                <a:gd name="connsiteY0" fmla="*/ 215169 h 434269"/>
                <a:gd name="connsiteX1" fmla="*/ 1270349 w 1574188"/>
                <a:gd name="connsiteY1" fmla="*/ 215169 h 434269"/>
                <a:gd name="connsiteX2" fmla="*/ 1228683 w 1574188"/>
                <a:gd name="connsiteY2" fmla="*/ 383085 h 434269"/>
                <a:gd name="connsiteX3" fmla="*/ 2347 w 1574188"/>
                <a:gd name="connsiteY3" fmla="*/ 434269 h 434269"/>
                <a:gd name="connsiteX4" fmla="*/ 45358 w 1574188"/>
                <a:gd name="connsiteY4" fmla="*/ 215169 h 434269"/>
                <a:gd name="connsiteX0" fmla="*/ 1270349 w 1574188"/>
                <a:gd name="connsiteY0" fmla="*/ 215169 h 434269"/>
                <a:gd name="connsiteX1" fmla="*/ 1485518 w 1574188"/>
                <a:gd name="connsiteY1" fmla="*/ 0 h 434269"/>
                <a:gd name="connsiteX2" fmla="*/ 1574188 w 1574188"/>
                <a:gd name="connsiteY2" fmla="*/ 243695 h 434269"/>
                <a:gd name="connsiteX3" fmla="*/ 1233376 w 1574188"/>
                <a:gd name="connsiteY3" fmla="*/ 383889 h 434269"/>
                <a:gd name="connsiteX4" fmla="*/ 1270349 w 1574188"/>
                <a:gd name="connsiteY4" fmla="*/ 215169 h 434269"/>
                <a:gd name="connsiteX0" fmla="*/ 45358 w 1574188"/>
                <a:gd name="connsiteY0" fmla="*/ 215169 h 434269"/>
                <a:gd name="connsiteX1" fmla="*/ 260527 w 1574188"/>
                <a:gd name="connsiteY1" fmla="*/ 0 h 434269"/>
                <a:gd name="connsiteX2" fmla="*/ 1485518 w 1574188"/>
                <a:gd name="connsiteY2" fmla="*/ 0 h 434269"/>
                <a:gd name="connsiteX3" fmla="*/ 1270349 w 1574188"/>
                <a:gd name="connsiteY3" fmla="*/ 215169 h 434269"/>
                <a:gd name="connsiteX4" fmla="*/ 45358 w 1574188"/>
                <a:gd name="connsiteY4" fmla="*/ 215169 h 434269"/>
                <a:gd name="connsiteX0" fmla="*/ 45358 w 1574188"/>
                <a:gd name="connsiteY0" fmla="*/ 215169 h 434269"/>
                <a:gd name="connsiteX1" fmla="*/ 260527 w 1574188"/>
                <a:gd name="connsiteY1" fmla="*/ 0 h 434269"/>
                <a:gd name="connsiteX2" fmla="*/ 1485518 w 1574188"/>
                <a:gd name="connsiteY2" fmla="*/ 0 h 434269"/>
                <a:gd name="connsiteX3" fmla="*/ 1421650 w 1574188"/>
                <a:gd name="connsiteY3" fmla="*/ 177929 h 434269"/>
                <a:gd name="connsiteX4" fmla="*/ 1236125 w 1574188"/>
                <a:gd name="connsiteY4" fmla="*/ 381944 h 434269"/>
                <a:gd name="connsiteX5" fmla="*/ 0 w 1574188"/>
                <a:gd name="connsiteY5" fmla="*/ 433866 h 434269"/>
                <a:gd name="connsiteX6" fmla="*/ 45358 w 1574188"/>
                <a:gd name="connsiteY6" fmla="*/ 215169 h 434269"/>
                <a:gd name="connsiteX7" fmla="*/ 45358 w 1574188"/>
                <a:gd name="connsiteY7" fmla="*/ 215169 h 434269"/>
                <a:gd name="connsiteX8" fmla="*/ 1270349 w 1574188"/>
                <a:gd name="connsiteY8" fmla="*/ 215169 h 434269"/>
                <a:gd name="connsiteX9" fmla="*/ 1485518 w 1574188"/>
                <a:gd name="connsiteY9" fmla="*/ 0 h 434269"/>
                <a:gd name="connsiteX10" fmla="*/ 1270349 w 1574188"/>
                <a:gd name="connsiteY10" fmla="*/ 215169 h 434269"/>
                <a:gd name="connsiteX11" fmla="*/ 1239277 w 1574188"/>
                <a:gd name="connsiteY11" fmla="*/ 377652 h 434269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18063 w 1485518"/>
                <a:gd name="connsiteY2" fmla="*/ 186524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421650 w 1485518"/>
                <a:gd name="connsiteY3" fmla="*/ 17792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85518 w 1485518"/>
                <a:gd name="connsiteY9" fmla="*/ 0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18063 w 1485518"/>
                <a:gd name="connsiteY2" fmla="*/ 186524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421650 w 1485518"/>
                <a:gd name="connsiteY3" fmla="*/ 17792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48057 w 1485518"/>
                <a:gd name="connsiteY9" fmla="*/ 32541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18063 w 1485518"/>
                <a:gd name="connsiteY2" fmla="*/ 186524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85518 w 1485518"/>
                <a:gd name="connsiteY2" fmla="*/ 0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48461 w 1485518"/>
                <a:gd name="connsiteY2" fmla="*/ 30194 h 434269"/>
                <a:gd name="connsiteX3" fmla="*/ 1421650 w 1485518"/>
                <a:gd name="connsiteY3" fmla="*/ 17792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48057 w 1485518"/>
                <a:gd name="connsiteY9" fmla="*/ 32541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485518"/>
                <a:gd name="connsiteY0" fmla="*/ 215169 h 434269"/>
                <a:gd name="connsiteX1" fmla="*/ 1270349 w 1485518"/>
                <a:gd name="connsiteY1" fmla="*/ 215169 h 434269"/>
                <a:gd name="connsiteX2" fmla="*/ 1228683 w 1485518"/>
                <a:gd name="connsiteY2" fmla="*/ 383085 h 434269"/>
                <a:gd name="connsiteX3" fmla="*/ 2347 w 1485518"/>
                <a:gd name="connsiteY3" fmla="*/ 434269 h 434269"/>
                <a:gd name="connsiteX4" fmla="*/ 45358 w 1485518"/>
                <a:gd name="connsiteY4" fmla="*/ 215169 h 434269"/>
                <a:gd name="connsiteX0" fmla="*/ 1270349 w 1485518"/>
                <a:gd name="connsiteY0" fmla="*/ 215169 h 434269"/>
                <a:gd name="connsiteX1" fmla="*/ 1485518 w 1485518"/>
                <a:gd name="connsiteY1" fmla="*/ 0 h 434269"/>
                <a:gd name="connsiteX2" fmla="*/ 1418063 w 1485518"/>
                <a:gd name="connsiteY2" fmla="*/ 186524 h 434269"/>
                <a:gd name="connsiteX3" fmla="*/ 1233376 w 1485518"/>
                <a:gd name="connsiteY3" fmla="*/ 383889 h 434269"/>
                <a:gd name="connsiteX4" fmla="*/ 1270349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58251 w 1485518"/>
                <a:gd name="connsiteY2" fmla="*/ 29454 h 434269"/>
                <a:gd name="connsiteX3" fmla="*/ 1270349 w 1485518"/>
                <a:gd name="connsiteY3" fmla="*/ 215169 h 434269"/>
                <a:gd name="connsiteX4" fmla="*/ 45358 w 1485518"/>
                <a:gd name="connsiteY4" fmla="*/ 215169 h 434269"/>
                <a:gd name="connsiteX0" fmla="*/ 45358 w 1485518"/>
                <a:gd name="connsiteY0" fmla="*/ 215169 h 434269"/>
                <a:gd name="connsiteX1" fmla="*/ 260527 w 1485518"/>
                <a:gd name="connsiteY1" fmla="*/ 0 h 434269"/>
                <a:gd name="connsiteX2" fmla="*/ 1448461 w 1485518"/>
                <a:gd name="connsiteY2" fmla="*/ 30194 h 434269"/>
                <a:gd name="connsiteX3" fmla="*/ 1421650 w 1485518"/>
                <a:gd name="connsiteY3" fmla="*/ 177929 h 434269"/>
                <a:gd name="connsiteX4" fmla="*/ 1236125 w 1485518"/>
                <a:gd name="connsiteY4" fmla="*/ 381944 h 434269"/>
                <a:gd name="connsiteX5" fmla="*/ 0 w 1485518"/>
                <a:gd name="connsiteY5" fmla="*/ 433866 h 434269"/>
                <a:gd name="connsiteX6" fmla="*/ 45358 w 1485518"/>
                <a:gd name="connsiteY6" fmla="*/ 215169 h 434269"/>
                <a:gd name="connsiteX7" fmla="*/ 45358 w 1485518"/>
                <a:gd name="connsiteY7" fmla="*/ 215169 h 434269"/>
                <a:gd name="connsiteX8" fmla="*/ 1270349 w 1485518"/>
                <a:gd name="connsiteY8" fmla="*/ 215169 h 434269"/>
                <a:gd name="connsiteX9" fmla="*/ 1448057 w 1485518"/>
                <a:gd name="connsiteY9" fmla="*/ 32541 h 434269"/>
                <a:gd name="connsiteX10" fmla="*/ 1270349 w 1485518"/>
                <a:gd name="connsiteY10" fmla="*/ 215169 h 434269"/>
                <a:gd name="connsiteX11" fmla="*/ 1239277 w 1485518"/>
                <a:gd name="connsiteY11" fmla="*/ 377652 h 434269"/>
                <a:gd name="connsiteX0" fmla="*/ 45358 w 1458251"/>
                <a:gd name="connsiteY0" fmla="*/ 215169 h 434269"/>
                <a:gd name="connsiteX1" fmla="*/ 1270349 w 1458251"/>
                <a:gd name="connsiteY1" fmla="*/ 215169 h 434269"/>
                <a:gd name="connsiteX2" fmla="*/ 1228683 w 1458251"/>
                <a:gd name="connsiteY2" fmla="*/ 383085 h 434269"/>
                <a:gd name="connsiteX3" fmla="*/ 2347 w 1458251"/>
                <a:gd name="connsiteY3" fmla="*/ 434269 h 434269"/>
                <a:gd name="connsiteX4" fmla="*/ 45358 w 1458251"/>
                <a:gd name="connsiteY4" fmla="*/ 215169 h 434269"/>
                <a:gd name="connsiteX0" fmla="*/ 1270349 w 1458251"/>
                <a:gd name="connsiteY0" fmla="*/ 215169 h 434269"/>
                <a:gd name="connsiteX1" fmla="*/ 1442962 w 1458251"/>
                <a:gd name="connsiteY1" fmla="*/ 34083 h 434269"/>
                <a:gd name="connsiteX2" fmla="*/ 1418063 w 1458251"/>
                <a:gd name="connsiteY2" fmla="*/ 186524 h 434269"/>
                <a:gd name="connsiteX3" fmla="*/ 1233376 w 1458251"/>
                <a:gd name="connsiteY3" fmla="*/ 383889 h 434269"/>
                <a:gd name="connsiteX4" fmla="*/ 1270349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58251 w 1458251"/>
                <a:gd name="connsiteY2" fmla="*/ 29454 h 434269"/>
                <a:gd name="connsiteX3" fmla="*/ 1270349 w 1458251"/>
                <a:gd name="connsiteY3" fmla="*/ 215169 h 434269"/>
                <a:gd name="connsiteX4" fmla="*/ 45358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48461 w 1458251"/>
                <a:gd name="connsiteY2" fmla="*/ 30194 h 434269"/>
                <a:gd name="connsiteX3" fmla="*/ 1421650 w 1458251"/>
                <a:gd name="connsiteY3" fmla="*/ 177929 h 434269"/>
                <a:gd name="connsiteX4" fmla="*/ 1236125 w 1458251"/>
                <a:gd name="connsiteY4" fmla="*/ 381944 h 434269"/>
                <a:gd name="connsiteX5" fmla="*/ 0 w 1458251"/>
                <a:gd name="connsiteY5" fmla="*/ 433866 h 434269"/>
                <a:gd name="connsiteX6" fmla="*/ 45358 w 1458251"/>
                <a:gd name="connsiteY6" fmla="*/ 215169 h 434269"/>
                <a:gd name="connsiteX7" fmla="*/ 45358 w 1458251"/>
                <a:gd name="connsiteY7" fmla="*/ 215169 h 434269"/>
                <a:gd name="connsiteX8" fmla="*/ 1270349 w 1458251"/>
                <a:gd name="connsiteY8" fmla="*/ 215169 h 434269"/>
                <a:gd name="connsiteX9" fmla="*/ 1448057 w 1458251"/>
                <a:gd name="connsiteY9" fmla="*/ 32541 h 434269"/>
                <a:gd name="connsiteX10" fmla="*/ 1270349 w 1458251"/>
                <a:gd name="connsiteY10" fmla="*/ 215169 h 434269"/>
                <a:gd name="connsiteX11" fmla="*/ 1239277 w 1458251"/>
                <a:gd name="connsiteY11" fmla="*/ 377652 h 434269"/>
                <a:gd name="connsiteX0" fmla="*/ 45358 w 1458251"/>
                <a:gd name="connsiteY0" fmla="*/ 215169 h 434269"/>
                <a:gd name="connsiteX1" fmla="*/ 1270349 w 1458251"/>
                <a:gd name="connsiteY1" fmla="*/ 215169 h 434269"/>
                <a:gd name="connsiteX2" fmla="*/ 1228683 w 1458251"/>
                <a:gd name="connsiteY2" fmla="*/ 383085 h 434269"/>
                <a:gd name="connsiteX3" fmla="*/ 2347 w 1458251"/>
                <a:gd name="connsiteY3" fmla="*/ 434269 h 434269"/>
                <a:gd name="connsiteX4" fmla="*/ 45358 w 1458251"/>
                <a:gd name="connsiteY4" fmla="*/ 215169 h 434269"/>
                <a:gd name="connsiteX0" fmla="*/ 1270349 w 1458251"/>
                <a:gd name="connsiteY0" fmla="*/ 215169 h 434269"/>
                <a:gd name="connsiteX1" fmla="*/ 1442962 w 1458251"/>
                <a:gd name="connsiteY1" fmla="*/ 34083 h 434269"/>
                <a:gd name="connsiteX2" fmla="*/ 1418063 w 1458251"/>
                <a:gd name="connsiteY2" fmla="*/ 186524 h 434269"/>
                <a:gd name="connsiteX3" fmla="*/ 1242972 w 1458251"/>
                <a:gd name="connsiteY3" fmla="*/ 377530 h 434269"/>
                <a:gd name="connsiteX4" fmla="*/ 1270349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58251 w 1458251"/>
                <a:gd name="connsiteY2" fmla="*/ 29454 h 434269"/>
                <a:gd name="connsiteX3" fmla="*/ 1270349 w 1458251"/>
                <a:gd name="connsiteY3" fmla="*/ 215169 h 434269"/>
                <a:gd name="connsiteX4" fmla="*/ 45358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48461 w 1458251"/>
                <a:gd name="connsiteY2" fmla="*/ 30194 h 434269"/>
                <a:gd name="connsiteX3" fmla="*/ 1421650 w 1458251"/>
                <a:gd name="connsiteY3" fmla="*/ 177929 h 434269"/>
                <a:gd name="connsiteX4" fmla="*/ 1236125 w 1458251"/>
                <a:gd name="connsiteY4" fmla="*/ 381944 h 434269"/>
                <a:gd name="connsiteX5" fmla="*/ 0 w 1458251"/>
                <a:gd name="connsiteY5" fmla="*/ 433866 h 434269"/>
                <a:gd name="connsiteX6" fmla="*/ 45358 w 1458251"/>
                <a:gd name="connsiteY6" fmla="*/ 215169 h 434269"/>
                <a:gd name="connsiteX7" fmla="*/ 45358 w 1458251"/>
                <a:gd name="connsiteY7" fmla="*/ 215169 h 434269"/>
                <a:gd name="connsiteX8" fmla="*/ 1270349 w 1458251"/>
                <a:gd name="connsiteY8" fmla="*/ 215169 h 434269"/>
                <a:gd name="connsiteX9" fmla="*/ 1448057 w 1458251"/>
                <a:gd name="connsiteY9" fmla="*/ 32541 h 434269"/>
                <a:gd name="connsiteX10" fmla="*/ 1270349 w 1458251"/>
                <a:gd name="connsiteY10" fmla="*/ 215169 h 434269"/>
                <a:gd name="connsiteX11" fmla="*/ 1239277 w 1458251"/>
                <a:gd name="connsiteY11" fmla="*/ 377652 h 434269"/>
                <a:gd name="connsiteX0" fmla="*/ 45358 w 1458251"/>
                <a:gd name="connsiteY0" fmla="*/ 215169 h 500311"/>
                <a:gd name="connsiteX1" fmla="*/ 1270349 w 1458251"/>
                <a:gd name="connsiteY1" fmla="*/ 215169 h 500311"/>
                <a:gd name="connsiteX2" fmla="*/ 1228683 w 1458251"/>
                <a:gd name="connsiteY2" fmla="*/ 383085 h 500311"/>
                <a:gd name="connsiteX3" fmla="*/ 2347 w 1458251"/>
                <a:gd name="connsiteY3" fmla="*/ 434269 h 500311"/>
                <a:gd name="connsiteX4" fmla="*/ 45358 w 1458251"/>
                <a:gd name="connsiteY4" fmla="*/ 215169 h 500311"/>
                <a:gd name="connsiteX0" fmla="*/ 1270349 w 1458251"/>
                <a:gd name="connsiteY0" fmla="*/ 215169 h 500311"/>
                <a:gd name="connsiteX1" fmla="*/ 1442962 w 1458251"/>
                <a:gd name="connsiteY1" fmla="*/ 34083 h 500311"/>
                <a:gd name="connsiteX2" fmla="*/ 1418063 w 1458251"/>
                <a:gd name="connsiteY2" fmla="*/ 186524 h 500311"/>
                <a:gd name="connsiteX3" fmla="*/ 1242972 w 1458251"/>
                <a:gd name="connsiteY3" fmla="*/ 377530 h 500311"/>
                <a:gd name="connsiteX4" fmla="*/ 1270349 w 1458251"/>
                <a:gd name="connsiteY4" fmla="*/ 215169 h 500311"/>
                <a:gd name="connsiteX0" fmla="*/ 45358 w 1458251"/>
                <a:gd name="connsiteY0" fmla="*/ 215169 h 500311"/>
                <a:gd name="connsiteX1" fmla="*/ 260527 w 1458251"/>
                <a:gd name="connsiteY1" fmla="*/ 0 h 500311"/>
                <a:gd name="connsiteX2" fmla="*/ 1458251 w 1458251"/>
                <a:gd name="connsiteY2" fmla="*/ 29454 h 500311"/>
                <a:gd name="connsiteX3" fmla="*/ 1270349 w 1458251"/>
                <a:gd name="connsiteY3" fmla="*/ 215169 h 500311"/>
                <a:gd name="connsiteX4" fmla="*/ 45358 w 1458251"/>
                <a:gd name="connsiteY4" fmla="*/ 215169 h 500311"/>
                <a:gd name="connsiteX0" fmla="*/ 45358 w 1458251"/>
                <a:gd name="connsiteY0" fmla="*/ 215169 h 500311"/>
                <a:gd name="connsiteX1" fmla="*/ 260527 w 1458251"/>
                <a:gd name="connsiteY1" fmla="*/ 0 h 500311"/>
                <a:gd name="connsiteX2" fmla="*/ 1448461 w 1458251"/>
                <a:gd name="connsiteY2" fmla="*/ 30194 h 500311"/>
                <a:gd name="connsiteX3" fmla="*/ 1421650 w 1458251"/>
                <a:gd name="connsiteY3" fmla="*/ 177929 h 500311"/>
                <a:gd name="connsiteX4" fmla="*/ 1420791 w 1458251"/>
                <a:gd name="connsiteY4" fmla="*/ 500311 h 500311"/>
                <a:gd name="connsiteX5" fmla="*/ 0 w 1458251"/>
                <a:gd name="connsiteY5" fmla="*/ 433866 h 500311"/>
                <a:gd name="connsiteX6" fmla="*/ 45358 w 1458251"/>
                <a:gd name="connsiteY6" fmla="*/ 215169 h 500311"/>
                <a:gd name="connsiteX7" fmla="*/ 45358 w 1458251"/>
                <a:gd name="connsiteY7" fmla="*/ 215169 h 500311"/>
                <a:gd name="connsiteX8" fmla="*/ 1270349 w 1458251"/>
                <a:gd name="connsiteY8" fmla="*/ 215169 h 500311"/>
                <a:gd name="connsiteX9" fmla="*/ 1448057 w 1458251"/>
                <a:gd name="connsiteY9" fmla="*/ 32541 h 500311"/>
                <a:gd name="connsiteX10" fmla="*/ 1270349 w 1458251"/>
                <a:gd name="connsiteY10" fmla="*/ 215169 h 500311"/>
                <a:gd name="connsiteX11" fmla="*/ 1239277 w 1458251"/>
                <a:gd name="connsiteY11" fmla="*/ 377652 h 500311"/>
                <a:gd name="connsiteX0" fmla="*/ 45358 w 1458251"/>
                <a:gd name="connsiteY0" fmla="*/ 215169 h 500311"/>
                <a:gd name="connsiteX1" fmla="*/ 1270349 w 1458251"/>
                <a:gd name="connsiteY1" fmla="*/ 215169 h 500311"/>
                <a:gd name="connsiteX2" fmla="*/ 1244179 w 1458251"/>
                <a:gd name="connsiteY2" fmla="*/ 370490 h 500311"/>
                <a:gd name="connsiteX3" fmla="*/ 2347 w 1458251"/>
                <a:gd name="connsiteY3" fmla="*/ 434269 h 500311"/>
                <a:gd name="connsiteX4" fmla="*/ 45358 w 1458251"/>
                <a:gd name="connsiteY4" fmla="*/ 215169 h 500311"/>
                <a:gd name="connsiteX0" fmla="*/ 1270349 w 1458251"/>
                <a:gd name="connsiteY0" fmla="*/ 215169 h 500311"/>
                <a:gd name="connsiteX1" fmla="*/ 1442962 w 1458251"/>
                <a:gd name="connsiteY1" fmla="*/ 34083 h 500311"/>
                <a:gd name="connsiteX2" fmla="*/ 1418063 w 1458251"/>
                <a:gd name="connsiteY2" fmla="*/ 186524 h 500311"/>
                <a:gd name="connsiteX3" fmla="*/ 1242972 w 1458251"/>
                <a:gd name="connsiteY3" fmla="*/ 377530 h 500311"/>
                <a:gd name="connsiteX4" fmla="*/ 1270349 w 1458251"/>
                <a:gd name="connsiteY4" fmla="*/ 215169 h 500311"/>
                <a:gd name="connsiteX0" fmla="*/ 45358 w 1458251"/>
                <a:gd name="connsiteY0" fmla="*/ 215169 h 500311"/>
                <a:gd name="connsiteX1" fmla="*/ 260527 w 1458251"/>
                <a:gd name="connsiteY1" fmla="*/ 0 h 500311"/>
                <a:gd name="connsiteX2" fmla="*/ 1458251 w 1458251"/>
                <a:gd name="connsiteY2" fmla="*/ 29454 h 500311"/>
                <a:gd name="connsiteX3" fmla="*/ 1270349 w 1458251"/>
                <a:gd name="connsiteY3" fmla="*/ 215169 h 500311"/>
                <a:gd name="connsiteX4" fmla="*/ 45358 w 1458251"/>
                <a:gd name="connsiteY4" fmla="*/ 215169 h 500311"/>
                <a:gd name="connsiteX0" fmla="*/ 45358 w 1458251"/>
                <a:gd name="connsiteY0" fmla="*/ 215169 h 500311"/>
                <a:gd name="connsiteX1" fmla="*/ 260527 w 1458251"/>
                <a:gd name="connsiteY1" fmla="*/ 0 h 500311"/>
                <a:gd name="connsiteX2" fmla="*/ 1448461 w 1458251"/>
                <a:gd name="connsiteY2" fmla="*/ 30194 h 500311"/>
                <a:gd name="connsiteX3" fmla="*/ 1421650 w 1458251"/>
                <a:gd name="connsiteY3" fmla="*/ 177929 h 500311"/>
                <a:gd name="connsiteX4" fmla="*/ 1420791 w 1458251"/>
                <a:gd name="connsiteY4" fmla="*/ 500311 h 500311"/>
                <a:gd name="connsiteX5" fmla="*/ 0 w 1458251"/>
                <a:gd name="connsiteY5" fmla="*/ 433866 h 500311"/>
                <a:gd name="connsiteX6" fmla="*/ 45358 w 1458251"/>
                <a:gd name="connsiteY6" fmla="*/ 215169 h 500311"/>
                <a:gd name="connsiteX7" fmla="*/ 45358 w 1458251"/>
                <a:gd name="connsiteY7" fmla="*/ 215169 h 500311"/>
                <a:gd name="connsiteX8" fmla="*/ 1270349 w 1458251"/>
                <a:gd name="connsiteY8" fmla="*/ 215169 h 500311"/>
                <a:gd name="connsiteX9" fmla="*/ 1448057 w 1458251"/>
                <a:gd name="connsiteY9" fmla="*/ 32541 h 500311"/>
                <a:gd name="connsiteX10" fmla="*/ 1270349 w 1458251"/>
                <a:gd name="connsiteY10" fmla="*/ 215169 h 500311"/>
                <a:gd name="connsiteX11" fmla="*/ 1239277 w 1458251"/>
                <a:gd name="connsiteY11" fmla="*/ 377652 h 500311"/>
                <a:gd name="connsiteX0" fmla="*/ 45358 w 1458251"/>
                <a:gd name="connsiteY0" fmla="*/ 215169 h 434269"/>
                <a:gd name="connsiteX1" fmla="*/ 1270349 w 1458251"/>
                <a:gd name="connsiteY1" fmla="*/ 215169 h 434269"/>
                <a:gd name="connsiteX2" fmla="*/ 1244179 w 1458251"/>
                <a:gd name="connsiteY2" fmla="*/ 370490 h 434269"/>
                <a:gd name="connsiteX3" fmla="*/ 2347 w 1458251"/>
                <a:gd name="connsiteY3" fmla="*/ 434269 h 434269"/>
                <a:gd name="connsiteX4" fmla="*/ 45358 w 1458251"/>
                <a:gd name="connsiteY4" fmla="*/ 215169 h 434269"/>
                <a:gd name="connsiteX0" fmla="*/ 1270349 w 1458251"/>
                <a:gd name="connsiteY0" fmla="*/ 215169 h 434269"/>
                <a:gd name="connsiteX1" fmla="*/ 1442962 w 1458251"/>
                <a:gd name="connsiteY1" fmla="*/ 34083 h 434269"/>
                <a:gd name="connsiteX2" fmla="*/ 1418063 w 1458251"/>
                <a:gd name="connsiteY2" fmla="*/ 186524 h 434269"/>
                <a:gd name="connsiteX3" fmla="*/ 1242972 w 1458251"/>
                <a:gd name="connsiteY3" fmla="*/ 377530 h 434269"/>
                <a:gd name="connsiteX4" fmla="*/ 1270349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58251 w 1458251"/>
                <a:gd name="connsiteY2" fmla="*/ 29454 h 434269"/>
                <a:gd name="connsiteX3" fmla="*/ 1270349 w 1458251"/>
                <a:gd name="connsiteY3" fmla="*/ 215169 h 434269"/>
                <a:gd name="connsiteX4" fmla="*/ 45358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48461 w 1458251"/>
                <a:gd name="connsiteY2" fmla="*/ 30194 h 434269"/>
                <a:gd name="connsiteX3" fmla="*/ 1421650 w 1458251"/>
                <a:gd name="connsiteY3" fmla="*/ 177929 h 434269"/>
                <a:gd name="connsiteX4" fmla="*/ 1241021 w 1458251"/>
                <a:gd name="connsiteY4" fmla="*/ 376376 h 434269"/>
                <a:gd name="connsiteX5" fmla="*/ 0 w 1458251"/>
                <a:gd name="connsiteY5" fmla="*/ 433866 h 434269"/>
                <a:gd name="connsiteX6" fmla="*/ 45358 w 1458251"/>
                <a:gd name="connsiteY6" fmla="*/ 215169 h 434269"/>
                <a:gd name="connsiteX7" fmla="*/ 45358 w 1458251"/>
                <a:gd name="connsiteY7" fmla="*/ 215169 h 434269"/>
                <a:gd name="connsiteX8" fmla="*/ 1270349 w 1458251"/>
                <a:gd name="connsiteY8" fmla="*/ 215169 h 434269"/>
                <a:gd name="connsiteX9" fmla="*/ 1448057 w 1458251"/>
                <a:gd name="connsiteY9" fmla="*/ 32541 h 434269"/>
                <a:gd name="connsiteX10" fmla="*/ 1270349 w 1458251"/>
                <a:gd name="connsiteY10" fmla="*/ 215169 h 434269"/>
                <a:gd name="connsiteX11" fmla="*/ 1239277 w 1458251"/>
                <a:gd name="connsiteY11" fmla="*/ 377652 h 434269"/>
                <a:gd name="connsiteX0" fmla="*/ 45358 w 1458251"/>
                <a:gd name="connsiteY0" fmla="*/ 215169 h 434269"/>
                <a:gd name="connsiteX1" fmla="*/ 1270349 w 1458251"/>
                <a:gd name="connsiteY1" fmla="*/ 215169 h 434269"/>
                <a:gd name="connsiteX2" fmla="*/ 1244179 w 1458251"/>
                <a:gd name="connsiteY2" fmla="*/ 370490 h 434269"/>
                <a:gd name="connsiteX3" fmla="*/ 2347 w 1458251"/>
                <a:gd name="connsiteY3" fmla="*/ 434269 h 434269"/>
                <a:gd name="connsiteX4" fmla="*/ 45358 w 1458251"/>
                <a:gd name="connsiteY4" fmla="*/ 215169 h 434269"/>
                <a:gd name="connsiteX0" fmla="*/ 1270349 w 1458251"/>
                <a:gd name="connsiteY0" fmla="*/ 215169 h 434269"/>
                <a:gd name="connsiteX1" fmla="*/ 1442962 w 1458251"/>
                <a:gd name="connsiteY1" fmla="*/ 34083 h 434269"/>
                <a:gd name="connsiteX2" fmla="*/ 1418063 w 1458251"/>
                <a:gd name="connsiteY2" fmla="*/ 186524 h 434269"/>
                <a:gd name="connsiteX3" fmla="*/ 1242972 w 1458251"/>
                <a:gd name="connsiteY3" fmla="*/ 377530 h 434269"/>
                <a:gd name="connsiteX4" fmla="*/ 1270349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58251 w 1458251"/>
                <a:gd name="connsiteY2" fmla="*/ 29454 h 434269"/>
                <a:gd name="connsiteX3" fmla="*/ 1270349 w 1458251"/>
                <a:gd name="connsiteY3" fmla="*/ 215169 h 434269"/>
                <a:gd name="connsiteX4" fmla="*/ 45358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48461 w 1458251"/>
                <a:gd name="connsiteY2" fmla="*/ 30194 h 434269"/>
                <a:gd name="connsiteX3" fmla="*/ 1421650 w 1458251"/>
                <a:gd name="connsiteY3" fmla="*/ 177929 h 434269"/>
                <a:gd name="connsiteX4" fmla="*/ 1241021 w 1458251"/>
                <a:gd name="connsiteY4" fmla="*/ 376376 h 434269"/>
                <a:gd name="connsiteX5" fmla="*/ 0 w 1458251"/>
                <a:gd name="connsiteY5" fmla="*/ 433866 h 434269"/>
                <a:gd name="connsiteX6" fmla="*/ 45358 w 1458251"/>
                <a:gd name="connsiteY6" fmla="*/ 215169 h 434269"/>
                <a:gd name="connsiteX7" fmla="*/ 45358 w 1458251"/>
                <a:gd name="connsiteY7" fmla="*/ 215169 h 434269"/>
                <a:gd name="connsiteX8" fmla="*/ 1270349 w 1458251"/>
                <a:gd name="connsiteY8" fmla="*/ 215169 h 434269"/>
                <a:gd name="connsiteX9" fmla="*/ 1448057 w 1458251"/>
                <a:gd name="connsiteY9" fmla="*/ 32541 h 434269"/>
                <a:gd name="connsiteX10" fmla="*/ 1270349 w 1458251"/>
                <a:gd name="connsiteY10" fmla="*/ 215169 h 434269"/>
                <a:gd name="connsiteX11" fmla="*/ 1239277 w 1458251"/>
                <a:gd name="connsiteY11" fmla="*/ 377652 h 434269"/>
                <a:gd name="connsiteX0" fmla="*/ 45358 w 1458251"/>
                <a:gd name="connsiteY0" fmla="*/ 215169 h 434269"/>
                <a:gd name="connsiteX1" fmla="*/ 1270349 w 1458251"/>
                <a:gd name="connsiteY1" fmla="*/ 215169 h 434269"/>
                <a:gd name="connsiteX2" fmla="*/ 1244179 w 1458251"/>
                <a:gd name="connsiteY2" fmla="*/ 370490 h 434269"/>
                <a:gd name="connsiteX3" fmla="*/ 2347 w 1458251"/>
                <a:gd name="connsiteY3" fmla="*/ 434269 h 434269"/>
                <a:gd name="connsiteX4" fmla="*/ 45358 w 1458251"/>
                <a:gd name="connsiteY4" fmla="*/ 215169 h 434269"/>
                <a:gd name="connsiteX0" fmla="*/ 1270349 w 1458251"/>
                <a:gd name="connsiteY0" fmla="*/ 215169 h 434269"/>
                <a:gd name="connsiteX1" fmla="*/ 1442962 w 1458251"/>
                <a:gd name="connsiteY1" fmla="*/ 34083 h 434269"/>
                <a:gd name="connsiteX2" fmla="*/ 1418063 w 1458251"/>
                <a:gd name="connsiteY2" fmla="*/ 186524 h 434269"/>
                <a:gd name="connsiteX3" fmla="*/ 1242972 w 1458251"/>
                <a:gd name="connsiteY3" fmla="*/ 377530 h 434269"/>
                <a:gd name="connsiteX4" fmla="*/ 1270349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58251 w 1458251"/>
                <a:gd name="connsiteY2" fmla="*/ 29454 h 434269"/>
                <a:gd name="connsiteX3" fmla="*/ 1270349 w 1458251"/>
                <a:gd name="connsiteY3" fmla="*/ 215169 h 434269"/>
                <a:gd name="connsiteX4" fmla="*/ 45358 w 1458251"/>
                <a:gd name="connsiteY4" fmla="*/ 215169 h 434269"/>
                <a:gd name="connsiteX0" fmla="*/ 45358 w 1458251"/>
                <a:gd name="connsiteY0" fmla="*/ 215169 h 434269"/>
                <a:gd name="connsiteX1" fmla="*/ 260527 w 1458251"/>
                <a:gd name="connsiteY1" fmla="*/ 0 h 434269"/>
                <a:gd name="connsiteX2" fmla="*/ 1448461 w 1458251"/>
                <a:gd name="connsiteY2" fmla="*/ 30194 h 434269"/>
                <a:gd name="connsiteX3" fmla="*/ 1421650 w 1458251"/>
                <a:gd name="connsiteY3" fmla="*/ 177929 h 434269"/>
                <a:gd name="connsiteX4" fmla="*/ 1241021 w 1458251"/>
                <a:gd name="connsiteY4" fmla="*/ 376376 h 434269"/>
                <a:gd name="connsiteX5" fmla="*/ 0 w 1458251"/>
                <a:gd name="connsiteY5" fmla="*/ 433866 h 434269"/>
                <a:gd name="connsiteX6" fmla="*/ 45358 w 1458251"/>
                <a:gd name="connsiteY6" fmla="*/ 215169 h 434269"/>
                <a:gd name="connsiteX7" fmla="*/ 45358 w 1458251"/>
                <a:gd name="connsiteY7" fmla="*/ 215169 h 434269"/>
                <a:gd name="connsiteX8" fmla="*/ 1270349 w 1458251"/>
                <a:gd name="connsiteY8" fmla="*/ 215169 h 434269"/>
                <a:gd name="connsiteX9" fmla="*/ 1448057 w 1458251"/>
                <a:gd name="connsiteY9" fmla="*/ 32541 h 434269"/>
                <a:gd name="connsiteX10" fmla="*/ 1270349 w 1458251"/>
                <a:gd name="connsiteY10" fmla="*/ 215169 h 434269"/>
                <a:gd name="connsiteX11" fmla="*/ 1239277 w 1458251"/>
                <a:gd name="connsiteY11" fmla="*/ 377652 h 43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8251" h="434269" stroke="0" extrusionOk="0">
                  <a:moveTo>
                    <a:pt x="45358" y="215169"/>
                  </a:moveTo>
                  <a:lnTo>
                    <a:pt x="1270349" y="215169"/>
                  </a:lnTo>
                  <a:lnTo>
                    <a:pt x="1244179" y="370490"/>
                  </a:lnTo>
                  <a:lnTo>
                    <a:pt x="2347" y="434269"/>
                  </a:lnTo>
                  <a:lnTo>
                    <a:pt x="45358" y="215169"/>
                  </a:lnTo>
                  <a:close/>
                </a:path>
                <a:path w="1458251" h="434269" fill="darkenLess" stroke="0" extrusionOk="0">
                  <a:moveTo>
                    <a:pt x="1270349" y="215169"/>
                  </a:moveTo>
                  <a:lnTo>
                    <a:pt x="1442962" y="34083"/>
                  </a:lnTo>
                  <a:lnTo>
                    <a:pt x="1418063" y="186524"/>
                  </a:lnTo>
                  <a:lnTo>
                    <a:pt x="1242972" y="377530"/>
                  </a:lnTo>
                  <a:lnTo>
                    <a:pt x="1270349" y="215169"/>
                  </a:lnTo>
                  <a:close/>
                </a:path>
                <a:path w="1458251" h="434269" fill="lightenLess" stroke="0" extrusionOk="0">
                  <a:moveTo>
                    <a:pt x="45358" y="215169"/>
                  </a:moveTo>
                  <a:lnTo>
                    <a:pt x="260527" y="0"/>
                  </a:lnTo>
                  <a:lnTo>
                    <a:pt x="1458251" y="29454"/>
                  </a:lnTo>
                  <a:lnTo>
                    <a:pt x="1270349" y="215169"/>
                  </a:lnTo>
                  <a:lnTo>
                    <a:pt x="45358" y="215169"/>
                  </a:lnTo>
                  <a:close/>
                </a:path>
                <a:path w="1458251" h="434269" fill="none" extrusionOk="0">
                  <a:moveTo>
                    <a:pt x="45358" y="215169"/>
                  </a:moveTo>
                  <a:lnTo>
                    <a:pt x="260527" y="0"/>
                  </a:lnTo>
                  <a:lnTo>
                    <a:pt x="1448461" y="30194"/>
                  </a:lnTo>
                  <a:lnTo>
                    <a:pt x="1421650" y="177929"/>
                  </a:lnTo>
                  <a:cubicBezTo>
                    <a:pt x="1323734" y="288396"/>
                    <a:pt x="1345798" y="272723"/>
                    <a:pt x="1241021" y="376376"/>
                  </a:cubicBezTo>
                  <a:lnTo>
                    <a:pt x="0" y="433866"/>
                  </a:lnTo>
                  <a:lnTo>
                    <a:pt x="45358" y="215169"/>
                  </a:lnTo>
                  <a:close/>
                  <a:moveTo>
                    <a:pt x="45358" y="215169"/>
                  </a:moveTo>
                  <a:lnTo>
                    <a:pt x="1270349" y="215169"/>
                  </a:lnTo>
                  <a:lnTo>
                    <a:pt x="1448057" y="32541"/>
                  </a:lnTo>
                  <a:moveTo>
                    <a:pt x="1270349" y="215169"/>
                  </a:moveTo>
                  <a:lnTo>
                    <a:pt x="1239277" y="377652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39" name="Straight Connector 338"/>
            <p:cNvCxnSpPr/>
            <p:nvPr/>
          </p:nvCxnSpPr>
          <p:spPr>
            <a:xfrm rot="16200000" flipH="1">
              <a:off x="1302044" y="6172854"/>
              <a:ext cx="240464" cy="89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926072" y="6065460"/>
              <a:ext cx="377730" cy="135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35" idx="2"/>
              <a:endCxn id="336" idx="1"/>
            </p:cNvCxnSpPr>
            <p:nvPr/>
          </p:nvCxnSpPr>
          <p:spPr>
            <a:xfrm rot="16200000" flipH="1">
              <a:off x="1255063" y="6127712"/>
              <a:ext cx="38750" cy="29787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Arc 335"/>
            <p:cNvSpPr/>
            <p:nvPr/>
          </p:nvSpPr>
          <p:spPr>
            <a:xfrm>
              <a:off x="1416728" y="6286493"/>
              <a:ext cx="18641" cy="27100"/>
            </a:xfrm>
            <a:prstGeom prst="arc">
              <a:avLst>
                <a:gd name="adj1" fmla="val 1056758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5" name="Arc 334"/>
            <p:cNvSpPr/>
            <p:nvPr/>
          </p:nvSpPr>
          <p:spPr>
            <a:xfrm>
              <a:off x="1106859" y="6243725"/>
              <a:ext cx="18641" cy="27100"/>
            </a:xfrm>
            <a:prstGeom prst="arc">
              <a:avLst>
                <a:gd name="adj1" fmla="val 1056758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up 219"/>
            <p:cNvGrpSpPr/>
            <p:nvPr/>
          </p:nvGrpSpPr>
          <p:grpSpPr>
            <a:xfrm>
              <a:off x="970150" y="3006443"/>
              <a:ext cx="617394" cy="1244147"/>
              <a:chOff x="970150" y="3006443"/>
              <a:chExt cx="617394" cy="1244147"/>
            </a:xfrm>
          </p:grpSpPr>
          <p:grpSp>
            <p:nvGrpSpPr>
              <p:cNvPr id="5" name="Group 206"/>
              <p:cNvGrpSpPr/>
              <p:nvPr/>
            </p:nvGrpSpPr>
            <p:grpSpPr>
              <a:xfrm>
                <a:off x="1539269" y="3877899"/>
                <a:ext cx="43513" cy="48840"/>
                <a:chOff x="1839275" y="5056588"/>
                <a:chExt cx="43513" cy="48840"/>
              </a:xfrm>
            </p:grpSpPr>
            <p:sp>
              <p:nvSpPr>
                <p:cNvPr id="283" name="Arc 282"/>
                <p:cNvSpPr/>
                <p:nvPr/>
              </p:nvSpPr>
              <p:spPr>
                <a:xfrm flipH="1">
                  <a:off x="1839815" y="5062664"/>
                  <a:ext cx="42769" cy="42764"/>
                </a:xfrm>
                <a:prstGeom prst="arc">
                  <a:avLst>
                    <a:gd name="adj1" fmla="val 17250"/>
                    <a:gd name="adj2" fmla="val 17039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8" name="Straight Connector 287"/>
                <p:cNvCxnSpPr>
                  <a:endCxn id="283" idx="2"/>
                </p:cNvCxnSpPr>
                <p:nvPr/>
              </p:nvCxnSpPr>
              <p:spPr>
                <a:xfrm flipH="1" flipV="1">
                  <a:off x="1839815" y="5084152"/>
                  <a:ext cx="42973" cy="0"/>
                </a:xfrm>
                <a:prstGeom prst="line">
                  <a:avLst/>
                </a:prstGeom>
                <a:ln w="31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Arc 292"/>
                <p:cNvSpPr/>
                <p:nvPr/>
              </p:nvSpPr>
              <p:spPr>
                <a:xfrm flipH="1">
                  <a:off x="1839275" y="5056588"/>
                  <a:ext cx="43117" cy="43545"/>
                </a:xfrm>
                <a:prstGeom prst="arc">
                  <a:avLst>
                    <a:gd name="adj1" fmla="val 4854454"/>
                    <a:gd name="adj2" fmla="val 5974275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207"/>
              <p:cNvGrpSpPr/>
              <p:nvPr/>
            </p:nvGrpSpPr>
            <p:grpSpPr>
              <a:xfrm>
                <a:off x="970150" y="4201750"/>
                <a:ext cx="43513" cy="48840"/>
                <a:chOff x="1839275" y="5056588"/>
                <a:chExt cx="43513" cy="48840"/>
              </a:xfrm>
            </p:grpSpPr>
            <p:sp>
              <p:nvSpPr>
                <p:cNvPr id="209" name="Arc 208"/>
                <p:cNvSpPr/>
                <p:nvPr/>
              </p:nvSpPr>
              <p:spPr>
                <a:xfrm flipH="1">
                  <a:off x="1839815" y="5062664"/>
                  <a:ext cx="42769" cy="42764"/>
                </a:xfrm>
                <a:prstGeom prst="arc">
                  <a:avLst>
                    <a:gd name="adj1" fmla="val 17250"/>
                    <a:gd name="adj2" fmla="val 17039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0" name="Straight Connector 209"/>
                <p:cNvCxnSpPr>
                  <a:endCxn id="209" idx="2"/>
                </p:cNvCxnSpPr>
                <p:nvPr/>
              </p:nvCxnSpPr>
              <p:spPr>
                <a:xfrm flipH="1" flipV="1">
                  <a:off x="1839815" y="5084152"/>
                  <a:ext cx="42973" cy="0"/>
                </a:xfrm>
                <a:prstGeom prst="line">
                  <a:avLst/>
                </a:prstGeom>
                <a:ln w="31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Arc 210"/>
                <p:cNvSpPr/>
                <p:nvPr/>
              </p:nvSpPr>
              <p:spPr>
                <a:xfrm flipH="1">
                  <a:off x="1839275" y="5056588"/>
                  <a:ext cx="43117" cy="43545"/>
                </a:xfrm>
                <a:prstGeom prst="arc">
                  <a:avLst>
                    <a:gd name="adj1" fmla="val 4854454"/>
                    <a:gd name="adj2" fmla="val 5974275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211"/>
              <p:cNvGrpSpPr/>
              <p:nvPr/>
            </p:nvGrpSpPr>
            <p:grpSpPr>
              <a:xfrm>
                <a:off x="1544031" y="3318386"/>
                <a:ext cx="43513" cy="48840"/>
                <a:chOff x="1839275" y="5056588"/>
                <a:chExt cx="43513" cy="48840"/>
              </a:xfrm>
            </p:grpSpPr>
            <p:sp>
              <p:nvSpPr>
                <p:cNvPr id="213" name="Arc 212"/>
                <p:cNvSpPr/>
                <p:nvPr/>
              </p:nvSpPr>
              <p:spPr>
                <a:xfrm flipH="1">
                  <a:off x="1839815" y="5062664"/>
                  <a:ext cx="42769" cy="42764"/>
                </a:xfrm>
                <a:prstGeom prst="arc">
                  <a:avLst>
                    <a:gd name="adj1" fmla="val 17250"/>
                    <a:gd name="adj2" fmla="val 17039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4" name="Straight Connector 213"/>
                <p:cNvCxnSpPr>
                  <a:endCxn id="213" idx="2"/>
                </p:cNvCxnSpPr>
                <p:nvPr/>
              </p:nvCxnSpPr>
              <p:spPr>
                <a:xfrm flipH="1" flipV="1">
                  <a:off x="1839815" y="5084152"/>
                  <a:ext cx="42973" cy="0"/>
                </a:xfrm>
                <a:prstGeom prst="line">
                  <a:avLst/>
                </a:prstGeom>
                <a:ln w="31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Arc 214"/>
                <p:cNvSpPr/>
                <p:nvPr/>
              </p:nvSpPr>
              <p:spPr>
                <a:xfrm flipH="1">
                  <a:off x="1839275" y="5056588"/>
                  <a:ext cx="43117" cy="43545"/>
                </a:xfrm>
                <a:prstGeom prst="arc">
                  <a:avLst>
                    <a:gd name="adj1" fmla="val 4854454"/>
                    <a:gd name="adj2" fmla="val 5974275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215"/>
              <p:cNvGrpSpPr/>
              <p:nvPr/>
            </p:nvGrpSpPr>
            <p:grpSpPr>
              <a:xfrm>
                <a:off x="970150" y="3006443"/>
                <a:ext cx="43513" cy="48840"/>
                <a:chOff x="1839275" y="5056588"/>
                <a:chExt cx="43513" cy="48840"/>
              </a:xfrm>
            </p:grpSpPr>
            <p:sp>
              <p:nvSpPr>
                <p:cNvPr id="217" name="Arc 216"/>
                <p:cNvSpPr/>
                <p:nvPr/>
              </p:nvSpPr>
              <p:spPr>
                <a:xfrm flipH="1">
                  <a:off x="1839815" y="5062664"/>
                  <a:ext cx="42769" cy="42764"/>
                </a:xfrm>
                <a:prstGeom prst="arc">
                  <a:avLst>
                    <a:gd name="adj1" fmla="val 17250"/>
                    <a:gd name="adj2" fmla="val 17039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18" name="Straight Connector 217"/>
                <p:cNvCxnSpPr>
                  <a:endCxn id="217" idx="2"/>
                </p:cNvCxnSpPr>
                <p:nvPr/>
              </p:nvCxnSpPr>
              <p:spPr>
                <a:xfrm flipH="1" flipV="1">
                  <a:off x="1839815" y="5084152"/>
                  <a:ext cx="42973" cy="0"/>
                </a:xfrm>
                <a:prstGeom prst="line">
                  <a:avLst/>
                </a:prstGeom>
                <a:ln w="31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Arc 218"/>
                <p:cNvSpPr/>
                <p:nvPr/>
              </p:nvSpPr>
              <p:spPr>
                <a:xfrm flipH="1">
                  <a:off x="1839275" y="5056588"/>
                  <a:ext cx="43117" cy="43545"/>
                </a:xfrm>
                <a:prstGeom prst="arc">
                  <a:avLst>
                    <a:gd name="adj1" fmla="val 4854454"/>
                    <a:gd name="adj2" fmla="val 5974275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" name="Group 221"/>
            <p:cNvGrpSpPr/>
            <p:nvPr/>
          </p:nvGrpSpPr>
          <p:grpSpPr>
            <a:xfrm>
              <a:off x="1536888" y="2134821"/>
              <a:ext cx="43513" cy="48840"/>
              <a:chOff x="1839275" y="5056588"/>
              <a:chExt cx="43513" cy="48840"/>
            </a:xfrm>
          </p:grpSpPr>
          <p:sp>
            <p:nvSpPr>
              <p:cNvPr id="235" name="Arc 234"/>
              <p:cNvSpPr/>
              <p:nvPr/>
            </p:nvSpPr>
            <p:spPr>
              <a:xfrm flipH="1">
                <a:off x="1839815" y="5062664"/>
                <a:ext cx="42769" cy="42764"/>
              </a:xfrm>
              <a:prstGeom prst="arc">
                <a:avLst>
                  <a:gd name="adj1" fmla="val 17250"/>
                  <a:gd name="adj2" fmla="val 17039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6" name="Straight Connector 235"/>
              <p:cNvCxnSpPr>
                <a:endCxn id="235" idx="2"/>
              </p:cNvCxnSpPr>
              <p:nvPr/>
            </p:nvCxnSpPr>
            <p:spPr>
              <a:xfrm flipH="1" flipV="1">
                <a:off x="1839815" y="5084152"/>
                <a:ext cx="42973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Arc 236"/>
              <p:cNvSpPr/>
              <p:nvPr/>
            </p:nvSpPr>
            <p:spPr>
              <a:xfrm flipH="1">
                <a:off x="1839275" y="5056588"/>
                <a:ext cx="43117" cy="43545"/>
              </a:xfrm>
              <a:prstGeom prst="arc">
                <a:avLst>
                  <a:gd name="adj1" fmla="val 4854454"/>
                  <a:gd name="adj2" fmla="val 5974275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222"/>
            <p:cNvGrpSpPr/>
            <p:nvPr/>
          </p:nvGrpSpPr>
          <p:grpSpPr>
            <a:xfrm>
              <a:off x="967769" y="2427719"/>
              <a:ext cx="43513" cy="48840"/>
              <a:chOff x="1839275" y="5056588"/>
              <a:chExt cx="43513" cy="48840"/>
            </a:xfrm>
          </p:grpSpPr>
          <p:sp>
            <p:nvSpPr>
              <p:cNvPr id="232" name="Arc 231"/>
              <p:cNvSpPr/>
              <p:nvPr/>
            </p:nvSpPr>
            <p:spPr>
              <a:xfrm flipH="1">
                <a:off x="1839815" y="5062664"/>
                <a:ext cx="42769" cy="42764"/>
              </a:xfrm>
              <a:prstGeom prst="arc">
                <a:avLst>
                  <a:gd name="adj1" fmla="val 17250"/>
                  <a:gd name="adj2" fmla="val 17039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3" name="Straight Connector 232"/>
              <p:cNvCxnSpPr>
                <a:endCxn id="232" idx="2"/>
              </p:cNvCxnSpPr>
              <p:nvPr/>
            </p:nvCxnSpPr>
            <p:spPr>
              <a:xfrm flipH="1" flipV="1">
                <a:off x="1839815" y="5084152"/>
                <a:ext cx="42973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Arc 233"/>
              <p:cNvSpPr/>
              <p:nvPr/>
            </p:nvSpPr>
            <p:spPr>
              <a:xfrm flipH="1">
                <a:off x="1839275" y="5056588"/>
                <a:ext cx="43117" cy="43545"/>
              </a:xfrm>
              <a:prstGeom prst="arc">
                <a:avLst>
                  <a:gd name="adj1" fmla="val 4854454"/>
                  <a:gd name="adj2" fmla="val 5974275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223"/>
            <p:cNvGrpSpPr/>
            <p:nvPr/>
          </p:nvGrpSpPr>
          <p:grpSpPr>
            <a:xfrm>
              <a:off x="1541650" y="1544355"/>
              <a:ext cx="43513" cy="48840"/>
              <a:chOff x="1839275" y="5056588"/>
              <a:chExt cx="43513" cy="48840"/>
            </a:xfrm>
          </p:grpSpPr>
          <p:sp>
            <p:nvSpPr>
              <p:cNvPr id="229" name="Arc 228"/>
              <p:cNvSpPr/>
              <p:nvPr/>
            </p:nvSpPr>
            <p:spPr>
              <a:xfrm flipH="1">
                <a:off x="1839815" y="5062664"/>
                <a:ext cx="42769" cy="42764"/>
              </a:xfrm>
              <a:prstGeom prst="arc">
                <a:avLst>
                  <a:gd name="adj1" fmla="val 17250"/>
                  <a:gd name="adj2" fmla="val 17039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0" name="Straight Connector 229"/>
              <p:cNvCxnSpPr>
                <a:endCxn id="229" idx="2"/>
              </p:cNvCxnSpPr>
              <p:nvPr/>
            </p:nvCxnSpPr>
            <p:spPr>
              <a:xfrm flipH="1" flipV="1">
                <a:off x="1839815" y="5084152"/>
                <a:ext cx="42973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Arc 230"/>
              <p:cNvSpPr/>
              <p:nvPr/>
            </p:nvSpPr>
            <p:spPr>
              <a:xfrm flipH="1">
                <a:off x="1839275" y="5056588"/>
                <a:ext cx="43117" cy="43545"/>
              </a:xfrm>
              <a:prstGeom prst="arc">
                <a:avLst>
                  <a:gd name="adj1" fmla="val 4854454"/>
                  <a:gd name="adj2" fmla="val 5974275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224"/>
            <p:cNvGrpSpPr/>
            <p:nvPr/>
          </p:nvGrpSpPr>
          <p:grpSpPr>
            <a:xfrm>
              <a:off x="967769" y="1232412"/>
              <a:ext cx="43513" cy="48840"/>
              <a:chOff x="1839275" y="5056588"/>
              <a:chExt cx="43513" cy="48840"/>
            </a:xfrm>
          </p:grpSpPr>
          <p:sp>
            <p:nvSpPr>
              <p:cNvPr id="226" name="Arc 225"/>
              <p:cNvSpPr/>
              <p:nvPr/>
            </p:nvSpPr>
            <p:spPr>
              <a:xfrm flipH="1">
                <a:off x="1839815" y="5062664"/>
                <a:ext cx="42769" cy="42764"/>
              </a:xfrm>
              <a:prstGeom prst="arc">
                <a:avLst>
                  <a:gd name="adj1" fmla="val 17250"/>
                  <a:gd name="adj2" fmla="val 17039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7" name="Straight Connector 226"/>
              <p:cNvCxnSpPr>
                <a:endCxn id="226" idx="2"/>
              </p:cNvCxnSpPr>
              <p:nvPr/>
            </p:nvCxnSpPr>
            <p:spPr>
              <a:xfrm flipH="1" flipV="1">
                <a:off x="1839815" y="5084152"/>
                <a:ext cx="42973" cy="0"/>
              </a:xfrm>
              <a:prstGeom prst="line">
                <a:avLst/>
              </a:prstGeom>
              <a:ln w="31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Arc 227"/>
              <p:cNvSpPr/>
              <p:nvPr/>
            </p:nvSpPr>
            <p:spPr>
              <a:xfrm flipH="1">
                <a:off x="1839275" y="5056588"/>
                <a:ext cx="43117" cy="43545"/>
              </a:xfrm>
              <a:prstGeom prst="arc">
                <a:avLst>
                  <a:gd name="adj1" fmla="val 4854454"/>
                  <a:gd name="adj2" fmla="val 5974275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2" name="Oval 241"/>
            <p:cNvSpPr/>
            <p:nvPr/>
          </p:nvSpPr>
          <p:spPr>
            <a:xfrm rot="19800000">
              <a:off x="1146674" y="2277580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3" name="Oval 242"/>
            <p:cNvSpPr/>
            <p:nvPr/>
          </p:nvSpPr>
          <p:spPr>
            <a:xfrm rot="1800000">
              <a:off x="1127806" y="1393661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4" name="Oval 243"/>
            <p:cNvSpPr/>
            <p:nvPr/>
          </p:nvSpPr>
          <p:spPr>
            <a:xfrm rot="1800000">
              <a:off x="1137966" y="3168758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5" name="Oval 244"/>
            <p:cNvSpPr/>
            <p:nvPr/>
          </p:nvSpPr>
          <p:spPr>
            <a:xfrm rot="19800000">
              <a:off x="1142320" y="4043967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6" name="Oval 245"/>
            <p:cNvSpPr/>
            <p:nvPr/>
          </p:nvSpPr>
          <p:spPr>
            <a:xfrm rot="19800000">
              <a:off x="1152480" y="5334288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7" name="Oval 246"/>
            <p:cNvSpPr/>
            <p:nvPr/>
          </p:nvSpPr>
          <p:spPr>
            <a:xfrm rot="1800000">
              <a:off x="1151029" y="4702918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52" name="Straight Connector 251"/>
            <p:cNvCxnSpPr>
              <a:stCxn id="155" idx="3"/>
              <a:endCxn id="229" idx="0"/>
            </p:cNvCxnSpPr>
            <p:nvPr/>
          </p:nvCxnSpPr>
          <p:spPr>
            <a:xfrm flipH="1" flipV="1">
              <a:off x="1542190" y="1571920"/>
              <a:ext cx="3470" cy="4543651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 rot="1800000">
              <a:off x="1129576" y="5930631"/>
              <a:ext cx="288032" cy="45719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" name="Group 293"/>
            <p:cNvGrpSpPr/>
            <p:nvPr/>
          </p:nvGrpSpPr>
          <p:grpSpPr>
            <a:xfrm rot="927613">
              <a:off x="946482" y="1281693"/>
              <a:ext cx="133510" cy="318491"/>
              <a:chOff x="2659487" y="1596430"/>
              <a:chExt cx="133510" cy="616556"/>
            </a:xfrm>
          </p:grpSpPr>
          <p:sp>
            <p:nvSpPr>
              <p:cNvPr id="267" name="Arc 266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8" name="Arc 267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0" name="Arc 269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1" name="Arc 270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up 294"/>
            <p:cNvGrpSpPr/>
            <p:nvPr/>
          </p:nvGrpSpPr>
          <p:grpSpPr>
            <a:xfrm rot="927613">
              <a:off x="946646" y="1612217"/>
              <a:ext cx="133510" cy="318491"/>
              <a:chOff x="2659487" y="1596430"/>
              <a:chExt cx="133510" cy="616556"/>
            </a:xfrm>
          </p:grpSpPr>
          <p:sp>
            <p:nvSpPr>
              <p:cNvPr id="296" name="Arc 295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7" name="Arc 296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8" name="Arc 297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9" name="Arc 298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9" name="Group 299"/>
            <p:cNvGrpSpPr/>
            <p:nvPr/>
          </p:nvGrpSpPr>
          <p:grpSpPr>
            <a:xfrm rot="927613">
              <a:off x="946809" y="1942740"/>
              <a:ext cx="133510" cy="318491"/>
              <a:chOff x="2659487" y="1596430"/>
              <a:chExt cx="133510" cy="616556"/>
            </a:xfrm>
          </p:grpSpPr>
          <p:sp>
            <p:nvSpPr>
              <p:cNvPr id="301" name="Arc 300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2" name="Arc 301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3" name="Arc 302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4" name="Arc 303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0" name="Group 304"/>
            <p:cNvGrpSpPr/>
            <p:nvPr/>
          </p:nvGrpSpPr>
          <p:grpSpPr>
            <a:xfrm rot="927613">
              <a:off x="946972" y="2273264"/>
              <a:ext cx="133510" cy="318491"/>
              <a:chOff x="2659487" y="1596430"/>
              <a:chExt cx="133510" cy="616556"/>
            </a:xfrm>
          </p:grpSpPr>
          <p:sp>
            <p:nvSpPr>
              <p:cNvPr id="306" name="Arc 305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7" name="Arc 306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8" name="Arc 307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9" name="Arc 308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1" name="Group 309"/>
            <p:cNvGrpSpPr/>
            <p:nvPr/>
          </p:nvGrpSpPr>
          <p:grpSpPr>
            <a:xfrm rot="927613">
              <a:off x="947135" y="2603787"/>
              <a:ext cx="133510" cy="318491"/>
              <a:chOff x="2659487" y="1596430"/>
              <a:chExt cx="133510" cy="616556"/>
            </a:xfrm>
          </p:grpSpPr>
          <p:sp>
            <p:nvSpPr>
              <p:cNvPr id="311" name="Arc 310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2" name="Arc 311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3" name="Arc 312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4" name="Arc 313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2" name="Group 314"/>
            <p:cNvGrpSpPr/>
            <p:nvPr/>
          </p:nvGrpSpPr>
          <p:grpSpPr>
            <a:xfrm rot="927613">
              <a:off x="947299" y="2934311"/>
              <a:ext cx="133510" cy="318491"/>
              <a:chOff x="2659487" y="1596430"/>
              <a:chExt cx="133510" cy="616556"/>
            </a:xfrm>
          </p:grpSpPr>
          <p:sp>
            <p:nvSpPr>
              <p:cNvPr id="316" name="Arc 315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7" name="Arc 316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8" name="Arc 317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1" name="Arc 320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3" name="Group 321"/>
            <p:cNvGrpSpPr/>
            <p:nvPr/>
          </p:nvGrpSpPr>
          <p:grpSpPr>
            <a:xfrm rot="927613">
              <a:off x="947462" y="3264834"/>
              <a:ext cx="133510" cy="318491"/>
              <a:chOff x="2659487" y="1596430"/>
              <a:chExt cx="133510" cy="616556"/>
            </a:xfrm>
          </p:grpSpPr>
          <p:sp>
            <p:nvSpPr>
              <p:cNvPr id="323" name="Arc 322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4" name="Arc 323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5" name="Arc 324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6" name="Arc 325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up 326"/>
            <p:cNvGrpSpPr/>
            <p:nvPr/>
          </p:nvGrpSpPr>
          <p:grpSpPr>
            <a:xfrm rot="927613">
              <a:off x="947625" y="3595358"/>
              <a:ext cx="133510" cy="318491"/>
              <a:chOff x="2659487" y="1596430"/>
              <a:chExt cx="133510" cy="616556"/>
            </a:xfrm>
          </p:grpSpPr>
          <p:sp>
            <p:nvSpPr>
              <p:cNvPr id="328" name="Arc 327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9" name="Arc 328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0" name="Arc 329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1" name="Arc 330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1" name="Group 331"/>
            <p:cNvGrpSpPr/>
            <p:nvPr/>
          </p:nvGrpSpPr>
          <p:grpSpPr>
            <a:xfrm rot="927613">
              <a:off x="947788" y="3925882"/>
              <a:ext cx="133510" cy="318491"/>
              <a:chOff x="2659487" y="1596430"/>
              <a:chExt cx="133510" cy="616556"/>
            </a:xfrm>
          </p:grpSpPr>
          <p:sp>
            <p:nvSpPr>
              <p:cNvPr id="333" name="Arc 332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7" name="Arc 336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38" name="Arc 337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0" name="Arc 339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2" name="Group 341"/>
            <p:cNvGrpSpPr/>
            <p:nvPr/>
          </p:nvGrpSpPr>
          <p:grpSpPr>
            <a:xfrm rot="927613">
              <a:off x="947951" y="4256405"/>
              <a:ext cx="133510" cy="318491"/>
              <a:chOff x="2659487" y="1596430"/>
              <a:chExt cx="133510" cy="616556"/>
            </a:xfrm>
          </p:grpSpPr>
          <p:sp>
            <p:nvSpPr>
              <p:cNvPr id="343" name="Arc 342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5" name="Arc 344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6" name="Arc 345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7" name="Arc 346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3" name="Group 347"/>
            <p:cNvGrpSpPr/>
            <p:nvPr/>
          </p:nvGrpSpPr>
          <p:grpSpPr>
            <a:xfrm rot="927613">
              <a:off x="948115" y="4586929"/>
              <a:ext cx="133510" cy="318491"/>
              <a:chOff x="2659487" y="1596430"/>
              <a:chExt cx="133510" cy="616556"/>
            </a:xfrm>
          </p:grpSpPr>
          <p:sp>
            <p:nvSpPr>
              <p:cNvPr id="349" name="Arc 348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0" name="Arc 349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1" name="Arc 350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2" name="Arc 351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4" name="Group 352"/>
            <p:cNvGrpSpPr/>
            <p:nvPr/>
          </p:nvGrpSpPr>
          <p:grpSpPr>
            <a:xfrm rot="927613">
              <a:off x="948278" y="4917452"/>
              <a:ext cx="133510" cy="318491"/>
              <a:chOff x="2659487" y="1596430"/>
              <a:chExt cx="133510" cy="616556"/>
            </a:xfrm>
          </p:grpSpPr>
          <p:sp>
            <p:nvSpPr>
              <p:cNvPr id="354" name="Arc 353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5" name="Arc 354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6" name="Arc 355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7" name="Arc 356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5" name="Group 357"/>
            <p:cNvGrpSpPr/>
            <p:nvPr/>
          </p:nvGrpSpPr>
          <p:grpSpPr>
            <a:xfrm rot="927613">
              <a:off x="948441" y="5247976"/>
              <a:ext cx="133510" cy="318491"/>
              <a:chOff x="2659487" y="1596430"/>
              <a:chExt cx="133510" cy="616556"/>
            </a:xfrm>
          </p:grpSpPr>
          <p:sp>
            <p:nvSpPr>
              <p:cNvPr id="359" name="Arc 358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0" name="Arc 359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1" name="Arc 360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2" name="Arc 361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64" name="Arc 363"/>
            <p:cNvSpPr/>
            <p:nvPr/>
          </p:nvSpPr>
          <p:spPr>
            <a:xfrm rot="927613">
              <a:off x="971285" y="5569945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5" name="Arc 364"/>
            <p:cNvSpPr/>
            <p:nvPr/>
          </p:nvSpPr>
          <p:spPr>
            <a:xfrm rot="927613" flipH="1" flipV="1">
              <a:off x="1016509" y="5582158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6" name="Arc 365"/>
            <p:cNvSpPr/>
            <p:nvPr/>
          </p:nvSpPr>
          <p:spPr>
            <a:xfrm rot="927613">
              <a:off x="970931" y="5734340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6" name="Group 376"/>
            <p:cNvGrpSpPr/>
            <p:nvPr/>
          </p:nvGrpSpPr>
          <p:grpSpPr>
            <a:xfrm rot="927613">
              <a:off x="1476293" y="1583542"/>
              <a:ext cx="133510" cy="318492"/>
              <a:chOff x="2659487" y="1596430"/>
              <a:chExt cx="133510" cy="616556"/>
            </a:xfrm>
          </p:grpSpPr>
          <p:sp>
            <p:nvSpPr>
              <p:cNvPr id="448" name="Arc 447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9" name="Arc 448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0" name="Arc 449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1" name="Arc 450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7" name="Group 377"/>
            <p:cNvGrpSpPr/>
            <p:nvPr/>
          </p:nvGrpSpPr>
          <p:grpSpPr>
            <a:xfrm rot="927613">
              <a:off x="1476456" y="1914066"/>
              <a:ext cx="133510" cy="318492"/>
              <a:chOff x="2659487" y="1596430"/>
              <a:chExt cx="133510" cy="616556"/>
            </a:xfrm>
          </p:grpSpPr>
          <p:sp>
            <p:nvSpPr>
              <p:cNvPr id="444" name="Arc 443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5" name="Arc 444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6" name="Arc 445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7" name="Arc 446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8" name="Group 378"/>
            <p:cNvGrpSpPr/>
            <p:nvPr/>
          </p:nvGrpSpPr>
          <p:grpSpPr>
            <a:xfrm rot="927613">
              <a:off x="1476620" y="2244589"/>
              <a:ext cx="133510" cy="318492"/>
              <a:chOff x="2659487" y="1596430"/>
              <a:chExt cx="133510" cy="616556"/>
            </a:xfrm>
          </p:grpSpPr>
          <p:sp>
            <p:nvSpPr>
              <p:cNvPr id="440" name="Arc 439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1" name="Arc 440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2" name="Arc 441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43" name="Arc 442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9" name="Group 379"/>
            <p:cNvGrpSpPr/>
            <p:nvPr/>
          </p:nvGrpSpPr>
          <p:grpSpPr>
            <a:xfrm rot="927613">
              <a:off x="1476783" y="2575113"/>
              <a:ext cx="133510" cy="318492"/>
              <a:chOff x="2659487" y="1596430"/>
              <a:chExt cx="133510" cy="616556"/>
            </a:xfrm>
          </p:grpSpPr>
          <p:sp>
            <p:nvSpPr>
              <p:cNvPr id="436" name="Arc 435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7" name="Arc 436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8" name="Arc 437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9" name="Arc 438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0" name="Group 380"/>
            <p:cNvGrpSpPr/>
            <p:nvPr/>
          </p:nvGrpSpPr>
          <p:grpSpPr>
            <a:xfrm rot="927613">
              <a:off x="1476946" y="2905636"/>
              <a:ext cx="133510" cy="318492"/>
              <a:chOff x="2659487" y="1596430"/>
              <a:chExt cx="133510" cy="616556"/>
            </a:xfrm>
          </p:grpSpPr>
          <p:sp>
            <p:nvSpPr>
              <p:cNvPr id="432" name="Arc 431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3" name="Arc 432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4" name="Arc 433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5" name="Arc 434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1" name="Group 381"/>
            <p:cNvGrpSpPr/>
            <p:nvPr/>
          </p:nvGrpSpPr>
          <p:grpSpPr>
            <a:xfrm rot="927613">
              <a:off x="1477109" y="3236160"/>
              <a:ext cx="133510" cy="318492"/>
              <a:chOff x="2659487" y="1596430"/>
              <a:chExt cx="133510" cy="616556"/>
            </a:xfrm>
          </p:grpSpPr>
          <p:sp>
            <p:nvSpPr>
              <p:cNvPr id="428" name="Arc 427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9" name="Arc 428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0" name="Arc 429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31" name="Arc 430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2" name="Group 382"/>
            <p:cNvGrpSpPr/>
            <p:nvPr/>
          </p:nvGrpSpPr>
          <p:grpSpPr>
            <a:xfrm rot="927613">
              <a:off x="1477273" y="3566683"/>
              <a:ext cx="133510" cy="318492"/>
              <a:chOff x="2659487" y="1596430"/>
              <a:chExt cx="133510" cy="616556"/>
            </a:xfrm>
          </p:grpSpPr>
          <p:sp>
            <p:nvSpPr>
              <p:cNvPr id="424" name="Arc 423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5" name="Arc 424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6" name="Arc 425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7" name="Arc 426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3" name="Group 383"/>
            <p:cNvGrpSpPr/>
            <p:nvPr/>
          </p:nvGrpSpPr>
          <p:grpSpPr>
            <a:xfrm rot="927613">
              <a:off x="1477436" y="3897207"/>
              <a:ext cx="133510" cy="318492"/>
              <a:chOff x="2659487" y="1596430"/>
              <a:chExt cx="133510" cy="616556"/>
            </a:xfrm>
          </p:grpSpPr>
          <p:sp>
            <p:nvSpPr>
              <p:cNvPr id="420" name="Arc 419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1" name="Arc 420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2" name="Arc 421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3" name="Arc 422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4" name="Group 384"/>
            <p:cNvGrpSpPr/>
            <p:nvPr/>
          </p:nvGrpSpPr>
          <p:grpSpPr>
            <a:xfrm rot="927613">
              <a:off x="1477599" y="4227730"/>
              <a:ext cx="133510" cy="318492"/>
              <a:chOff x="2659487" y="1596430"/>
              <a:chExt cx="133510" cy="616556"/>
            </a:xfrm>
          </p:grpSpPr>
          <p:sp>
            <p:nvSpPr>
              <p:cNvPr id="416" name="Arc 415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7" name="Arc 416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8" name="Arc 417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9" name="Arc 418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5" name="Group 385"/>
            <p:cNvGrpSpPr/>
            <p:nvPr/>
          </p:nvGrpSpPr>
          <p:grpSpPr>
            <a:xfrm rot="927613">
              <a:off x="1477762" y="4558254"/>
              <a:ext cx="133510" cy="318492"/>
              <a:chOff x="2659487" y="1596430"/>
              <a:chExt cx="133510" cy="616556"/>
            </a:xfrm>
          </p:grpSpPr>
          <p:sp>
            <p:nvSpPr>
              <p:cNvPr id="412" name="Arc 411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3" name="Arc 412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4" name="Arc 413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5" name="Arc 414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6" name="Group 386"/>
            <p:cNvGrpSpPr/>
            <p:nvPr/>
          </p:nvGrpSpPr>
          <p:grpSpPr>
            <a:xfrm rot="927613">
              <a:off x="1477925" y="4888777"/>
              <a:ext cx="133510" cy="318492"/>
              <a:chOff x="2659487" y="1596430"/>
              <a:chExt cx="133510" cy="616556"/>
            </a:xfrm>
          </p:grpSpPr>
          <p:sp>
            <p:nvSpPr>
              <p:cNvPr id="408" name="Arc 407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9" name="Arc 408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0" name="Arc 409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1" name="Arc 410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7" name="Group 387"/>
            <p:cNvGrpSpPr/>
            <p:nvPr/>
          </p:nvGrpSpPr>
          <p:grpSpPr>
            <a:xfrm rot="927613">
              <a:off x="1478089" y="5219301"/>
              <a:ext cx="133510" cy="318492"/>
              <a:chOff x="2659487" y="1596430"/>
              <a:chExt cx="133510" cy="616556"/>
            </a:xfrm>
          </p:grpSpPr>
          <p:sp>
            <p:nvSpPr>
              <p:cNvPr id="404" name="Arc 403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5" name="Arc 404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6" name="Arc 405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7" name="Arc 406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8" name="Group 388"/>
            <p:cNvGrpSpPr/>
            <p:nvPr/>
          </p:nvGrpSpPr>
          <p:grpSpPr>
            <a:xfrm rot="927613">
              <a:off x="1478252" y="5549825"/>
              <a:ext cx="133510" cy="318492"/>
              <a:chOff x="2659487" y="1596430"/>
              <a:chExt cx="133510" cy="616556"/>
            </a:xfrm>
          </p:grpSpPr>
          <p:sp>
            <p:nvSpPr>
              <p:cNvPr id="400" name="Arc 399"/>
              <p:cNvSpPr/>
              <p:nvPr/>
            </p:nvSpPr>
            <p:spPr>
              <a:xfrm>
                <a:off x="2659487" y="159698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1" name="Arc 400"/>
              <p:cNvSpPr/>
              <p:nvPr/>
            </p:nvSpPr>
            <p:spPr>
              <a:xfrm flipH="1" flipV="1">
                <a:off x="2706330" y="159643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2" name="Arc 401"/>
              <p:cNvSpPr/>
              <p:nvPr/>
            </p:nvSpPr>
            <p:spPr>
              <a:xfrm>
                <a:off x="2702968" y="1903893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3" name="Arc 402"/>
              <p:cNvSpPr/>
              <p:nvPr/>
            </p:nvSpPr>
            <p:spPr>
              <a:xfrm flipH="1" flipV="1">
                <a:off x="2747278" y="1900810"/>
                <a:ext cx="45719" cy="309093"/>
              </a:xfrm>
              <a:prstGeom prst="arc">
                <a:avLst/>
              </a:prstGeom>
              <a:ln w="31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96" name="Arc 395"/>
            <p:cNvSpPr/>
            <p:nvPr/>
          </p:nvSpPr>
          <p:spPr>
            <a:xfrm rot="927613">
              <a:off x="1501097" y="5871794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7" name="Arc 396"/>
            <p:cNvSpPr/>
            <p:nvPr/>
          </p:nvSpPr>
          <p:spPr>
            <a:xfrm rot="927613" flipH="1" flipV="1">
              <a:off x="1546320" y="5884007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8" name="Arc 397"/>
            <p:cNvSpPr/>
            <p:nvPr/>
          </p:nvSpPr>
          <p:spPr>
            <a:xfrm rot="927613">
              <a:off x="1500742" y="6036189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2" name="Arc 391"/>
            <p:cNvSpPr/>
            <p:nvPr/>
          </p:nvSpPr>
          <p:spPr>
            <a:xfrm rot="20672387" flipH="1">
              <a:off x="1114158" y="6013491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3" name="Arc 392"/>
            <p:cNvSpPr/>
            <p:nvPr/>
          </p:nvSpPr>
          <p:spPr>
            <a:xfrm rot="20672387" flipV="1">
              <a:off x="1068935" y="6025704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5" name="Arc 394"/>
            <p:cNvSpPr/>
            <p:nvPr/>
          </p:nvSpPr>
          <p:spPr>
            <a:xfrm rot="21480000" flipV="1">
              <a:off x="1078729" y="5869075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2" name="Rounded Rectangle 451"/>
            <p:cNvSpPr/>
            <p:nvPr/>
          </p:nvSpPr>
          <p:spPr>
            <a:xfrm rot="2018481">
              <a:off x="822768" y="3438137"/>
              <a:ext cx="978773" cy="2197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3" name="Arc 452"/>
            <p:cNvSpPr/>
            <p:nvPr/>
          </p:nvSpPr>
          <p:spPr>
            <a:xfrm rot="480000">
              <a:off x="1012314" y="5798065"/>
              <a:ext cx="334851" cy="72122"/>
            </a:xfrm>
            <a:prstGeom prst="arc">
              <a:avLst>
                <a:gd name="adj1" fmla="val 9492678"/>
                <a:gd name="adj2" fmla="val 10799974"/>
              </a:avLst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7" name="Arc 456"/>
            <p:cNvSpPr/>
            <p:nvPr/>
          </p:nvSpPr>
          <p:spPr>
            <a:xfrm rot="20672387" flipV="1">
              <a:off x="1376100" y="6054292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60" name="TextBox 459"/>
          <p:cNvSpPr txBox="1"/>
          <p:nvPr/>
        </p:nvSpPr>
        <p:spPr>
          <a:xfrm>
            <a:off x="4051222" y="1335674"/>
            <a:ext cx="6512740" cy="480952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l"/>
            <a:r>
              <a:rPr lang="en-US" sz="1600" dirty="0" smtClean="0"/>
              <a:t>2 VEOCs, left and right – redundancy, stability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Top part , low part, separated by OFM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Electrical; </a:t>
            </a:r>
            <a:br>
              <a:rPr lang="en-US" sz="1600" dirty="0" smtClean="0"/>
            </a:br>
            <a:r>
              <a:rPr lang="en-US" sz="1600" dirty="0" smtClean="0"/>
              <a:t>	400 V 180 W, daisy chain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Optical; </a:t>
            </a:r>
            <a:br>
              <a:rPr lang="en-US" sz="1600" dirty="0" smtClean="0"/>
            </a:br>
            <a:r>
              <a:rPr lang="en-US" sz="1600" dirty="0" smtClean="0"/>
              <a:t>	OFM on floor 9</a:t>
            </a:r>
          </a:p>
          <a:p>
            <a:pPr algn="l"/>
            <a:r>
              <a:rPr lang="en-US" sz="1600" dirty="0" smtClean="0"/>
              <a:t>	Shore RX, TX to OFM</a:t>
            </a:r>
          </a:p>
          <a:p>
            <a:pPr algn="l"/>
            <a:r>
              <a:rPr lang="en-US" sz="1600" dirty="0" smtClean="0"/>
              <a:t>	OFM-DOM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Mechanical;  </a:t>
            </a:r>
          </a:p>
          <a:p>
            <a:pPr algn="l"/>
            <a:r>
              <a:rPr lang="en-US" sz="1600" dirty="0" smtClean="0"/>
              <a:t>	60 </a:t>
            </a:r>
            <a:r>
              <a:rPr lang="en-US" sz="1600" dirty="0" err="1" smtClean="0"/>
              <a:t>MPa</a:t>
            </a:r>
            <a:r>
              <a:rPr lang="en-US" sz="1600" dirty="0" smtClean="0"/>
              <a:t> environment</a:t>
            </a:r>
            <a:br>
              <a:rPr lang="en-US" sz="1600" dirty="0" smtClean="0"/>
            </a:br>
            <a:r>
              <a:rPr lang="en-US" sz="1600" dirty="0" smtClean="0"/>
              <a:t>	no stress in cable</a:t>
            </a:r>
          </a:p>
          <a:p>
            <a:pPr algn="l"/>
            <a:r>
              <a:rPr lang="en-US" sz="1600" dirty="0" smtClean="0"/>
              <a:t>	small as possible to minimize drag</a:t>
            </a:r>
          </a:p>
          <a:p>
            <a:pPr algn="l"/>
            <a:r>
              <a:rPr lang="en-US" sz="1600" dirty="0" smtClean="0"/>
              <a:t>	Floor interval 40 m? (= 40.06 m rope, 44 m VEOC)</a:t>
            </a:r>
          </a:p>
          <a:p>
            <a:pPr algn="l"/>
            <a:r>
              <a:rPr lang="en-US" sz="1600" dirty="0" smtClean="0"/>
              <a:t>	DW – F1 120 m? ( = 40±2 + 40 +40 m rope, 134 m VEOC)</a:t>
            </a:r>
          </a:p>
          <a:p>
            <a:pPr algn="l"/>
            <a:endParaRPr lang="nl-NL" sz="1600" dirty="0"/>
          </a:p>
        </p:txBody>
      </p:sp>
      <p:grpSp>
        <p:nvGrpSpPr>
          <p:cNvPr id="49" name="Group 239"/>
          <p:cNvGrpSpPr/>
          <p:nvPr/>
        </p:nvGrpSpPr>
        <p:grpSpPr>
          <a:xfrm>
            <a:off x="1574552" y="8873103"/>
            <a:ext cx="230468" cy="129370"/>
            <a:chOff x="1881013" y="5779319"/>
            <a:chExt cx="162048" cy="90963"/>
          </a:xfrm>
        </p:grpSpPr>
        <p:sp>
          <p:nvSpPr>
            <p:cNvPr id="238" name="Arc 237"/>
            <p:cNvSpPr/>
            <p:nvPr/>
          </p:nvSpPr>
          <p:spPr>
            <a:xfrm rot="5820000">
              <a:off x="1940368" y="5722345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9" name="Arc 238"/>
            <p:cNvSpPr/>
            <p:nvPr/>
          </p:nvSpPr>
          <p:spPr>
            <a:xfrm rot="5820000" flipH="1" flipV="1">
              <a:off x="1937987" y="5767589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0" name="Group 240"/>
          <p:cNvGrpSpPr/>
          <p:nvPr/>
        </p:nvGrpSpPr>
        <p:grpSpPr>
          <a:xfrm>
            <a:off x="1347645" y="8906969"/>
            <a:ext cx="230468" cy="129370"/>
            <a:chOff x="1881013" y="5779319"/>
            <a:chExt cx="162048" cy="90963"/>
          </a:xfrm>
        </p:grpSpPr>
        <p:sp>
          <p:nvSpPr>
            <p:cNvPr id="248" name="Arc 247"/>
            <p:cNvSpPr/>
            <p:nvPr/>
          </p:nvSpPr>
          <p:spPr>
            <a:xfrm rot="5820000">
              <a:off x="1940368" y="5722345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9" name="Arc 248"/>
            <p:cNvSpPr/>
            <p:nvPr/>
          </p:nvSpPr>
          <p:spPr>
            <a:xfrm rot="5820000" flipH="1" flipV="1">
              <a:off x="1937987" y="5767589"/>
              <a:ext cx="45719" cy="159667"/>
            </a:xfrm>
            <a:prstGeom prst="arc">
              <a:avLst/>
            </a:prstGeom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0" name="Rounded Rectangle 249"/>
          <p:cNvSpPr/>
          <p:nvPr/>
        </p:nvSpPr>
        <p:spPr>
          <a:xfrm rot="-840000">
            <a:off x="1310631" y="8967892"/>
            <a:ext cx="65023" cy="25600"/>
          </a:xfrm>
          <a:prstGeom prst="round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nl-NL"/>
          </a:p>
        </p:txBody>
      </p:sp>
      <p:sp>
        <p:nvSpPr>
          <p:cNvPr id="251" name="TextBox 250"/>
          <p:cNvSpPr txBox="1"/>
          <p:nvPr/>
        </p:nvSpPr>
        <p:spPr>
          <a:xfrm>
            <a:off x="10525344" y="8422157"/>
            <a:ext cx="1901990" cy="37753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600" dirty="0" smtClean="0"/>
              <a:t>Ref. TDR fig. 3.14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olo e sotto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8B7FE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D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sottotito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sotto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uoto">
  <a:themeElements>
    <a:clrScheme name="Vu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olo e punti elenco - A sinistra">
  <a:themeElements>
    <a:clrScheme name="Titolo e punti elenco - A sinis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sinistr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- A sini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olo e punti elenco - 2 colonne">
  <a:themeElements>
    <a:clrScheme name="Titolo e punti elenco - 2 colo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2 colonn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- 2 colo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olo e punti elenco - A destra">
  <a:themeElements>
    <a:clrScheme name="Titolo e punti elenco - A dest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 - A destra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- A dest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olo, punti elenco e foto">
  <a:themeElements>
    <a:clrScheme name="Titolo, punti elenco e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, punti elenco e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, punti elenco e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olo e punti elenc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8B7FE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D8F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e punti ele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e 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olo - Centrato">
  <a:themeElements>
    <a:clrScheme name="Titolo - Centr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Centra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- Centra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unti elenco">
  <a:themeElements>
    <a:clrScheme name="Punti ele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ti ele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ti ele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Orizzontale">
  <a:themeElements>
    <a:clrScheme name="Foto - Orizzont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Oriz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Riflesso orizzontale">
  <a:themeElements>
    <a:clrScheme name="Foto - Riflesso orizzont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orizzont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iflesso orizzont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cale">
  <a:themeElements>
    <a:clrScheme name="Foto - Vertic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Riflesso verticale">
  <a:themeElements>
    <a:clrScheme name="Foto - Riflesso vertica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Riflesso vertica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Riflesso vertic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olo - In alto">
  <a:themeElements>
    <a:clrScheme name="Titolo - In al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olo - In al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olo - In al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Pages>0</Pages>
  <Words>1081</Words>
  <Characters>0</Characters>
  <Application>Microsoft Office PowerPoint</Application>
  <PresentationFormat>Custom</PresentationFormat>
  <Lines>0</Lines>
  <Paragraphs>521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Titolo e sottotitolo</vt:lpstr>
      <vt:lpstr>Titolo e punti elenco</vt:lpstr>
      <vt:lpstr>Titolo - Centrato</vt:lpstr>
      <vt:lpstr>Punti elenco</vt:lpstr>
      <vt:lpstr>Foto - Orizzontale</vt:lpstr>
      <vt:lpstr>Foto - Riflesso orizzontale</vt:lpstr>
      <vt:lpstr>Foto - Verticale</vt:lpstr>
      <vt:lpstr>Foto - Riflesso verticale</vt:lpstr>
      <vt:lpstr>Titolo - In alto</vt:lpstr>
      <vt:lpstr>Vuoto</vt:lpstr>
      <vt:lpstr>Titolo e punti elenco - A sinistra</vt:lpstr>
      <vt:lpstr>Titolo e punti elenco - 2 colonne</vt:lpstr>
      <vt:lpstr>Titolo e punti elenco - A destra</vt:lpstr>
      <vt:lpstr>Titolo, punti elenco e foto</vt:lpstr>
      <vt:lpstr>Power status</vt:lpstr>
      <vt:lpstr>DU power</vt:lpstr>
      <vt:lpstr>DOM power</vt:lpstr>
      <vt:lpstr>400 V / 12 V</vt:lpstr>
      <vt:lpstr>DOMBAR package</vt:lpstr>
      <vt:lpstr>Slide 6</vt:lpstr>
      <vt:lpstr>Slide 7</vt:lpstr>
      <vt:lpstr>Implications</vt:lpstr>
      <vt:lpstr>VEOC constrains</vt:lpstr>
      <vt:lpstr>VEOC tests</vt:lpstr>
      <vt:lpstr>Slide 11</vt:lpstr>
      <vt:lpstr>Main plan</vt:lpstr>
      <vt:lpstr>Fiber routing</vt:lpstr>
      <vt:lpstr>Power routing</vt:lpstr>
      <vt:lpstr>Network numbers</vt:lpstr>
      <vt:lpstr>SJB ?</vt:lpstr>
      <vt:lpstr>SJB distribution</vt:lpstr>
      <vt:lpstr>PJB configuration</vt:lpstr>
      <vt:lpstr>PJB configuration</vt:lpstr>
      <vt:lpstr>PJB discussion</vt:lpstr>
      <vt:lpstr>Discussion</vt:lpstr>
      <vt:lpstr>Main characteristics</vt:lpstr>
      <vt:lpstr>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Eric</cp:lastModifiedBy>
  <cp:revision>76</cp:revision>
  <dcterms:modified xsi:type="dcterms:W3CDTF">2011-03-15T09:01:01Z</dcterms:modified>
</cp:coreProperties>
</file>