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2"/>
    <p:restoredTop sz="94672"/>
  </p:normalViewPr>
  <p:slideViewPr>
    <p:cSldViewPr snapToGrid="0" snapToObjects="1">
      <p:cViewPr varScale="1">
        <p:scale>
          <a:sx n="98" d="100"/>
          <a:sy n="98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9051-E4AC-2D48-B053-F50D6E266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0FAC0-F214-BE42-BD89-184E75C7A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7568-C168-8A48-8658-8E2CF36B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B18A4-8FDB-0B4F-8623-1E7219FD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5BFB9-E3F6-ED45-B3E6-E6ED6BAA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304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E5E7-8321-C74A-942B-1F9E210A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576E4-B8CF-4C4F-B652-9C663ED7A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7139-093B-0B4D-81A1-07321D28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E375-6CD2-3241-9CB1-E7C3EE75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B735-E24C-C84E-B247-F9549CC4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73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660F2-1A23-2C42-B43C-456F480A0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E8533-8F96-9E47-B4E4-28D7DBBA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AD70-80CF-EA4B-AC05-7350E145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2E9F4-7D85-2649-9313-489B0106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56EC-F7E9-0C41-9DAD-E6A73ABF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301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3B0F-D298-6D4A-A6FE-D3932F17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57D3-80E5-CD4E-82EE-6C1F697A1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9F0C-3728-334C-8937-AD6E5616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27295-2575-1843-8998-6BC0EF0C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BAF93-7189-1C4A-8EC9-92E8C8E3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4585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2418-0150-5548-8F74-4E27BBCD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6DF59-FC10-E648-AF05-2E52D525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9B85-76E1-D547-8A65-0A258F2F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C5A0-6705-E642-8468-34679F63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B90A-7261-E84A-B412-A615B248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530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C898-B2D8-414F-AFD0-A19CF7C7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2EA2-92EA-DB47-817F-DC9574948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C0FB4-29CA-D545-B1FD-31C17E4CB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2C92B-BD66-3F41-B112-D66446ED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7C82-E1FD-1E40-8DEA-B0951707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9AAD9-A8DA-AE4E-89B2-DFB3D907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8951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B4A4-61FF-DA44-A80B-05FC661C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3688-ED84-AB42-8FD3-751AD05F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EAA42-8C8A-6243-8530-18624EA2F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055C6-DACE-5D42-99E1-5631DA50A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0D26A-5434-3941-A431-24287A437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44922-B7E5-D24A-AAC3-6D436FD5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F4DD9-C1D7-A741-8C38-1FF7784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FE56E-31F9-9E46-9F58-B4B4FBB8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799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34E1-0821-6F47-87A4-1D1F0185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78AA7-0C1C-C74C-8CB7-AC184055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EB1F-61B2-644A-938B-D092E468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4ADEC-824F-5343-B83D-B7A6687E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7515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2FE55-4C9F-AE4C-B07B-2A81980C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8C075-0694-9243-B99C-87DB60B1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ECCC9-0E87-6444-84E8-C6672A5F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332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69AC-9B5E-F54C-98D2-05E36C0F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2CF1-82F0-274F-98AC-B30B8D9B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BA4E-6FFB-B047-AFA1-A44489018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44259-8864-1B46-8074-6B6D4E08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22F01-2FE9-704A-BE11-959674BB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E709A-62DC-1E4D-9065-4E3DCEBC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903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9722-CD3F-404D-BB1D-48FB173A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A30DF-D136-EA4A-B299-34A9EC93C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AC95E-B485-8748-8993-BCCAF3596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7F69F-8C90-3048-9678-D498E238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EBE39-BB67-3F4A-85D7-5245143F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0DE30-FDFD-7B4E-AE5D-C35FB76C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0157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2CB12-C411-9746-AF78-0439AF58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C6471-F227-D34E-9761-1A13F7E44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55174-A216-6D46-A410-8F73160DB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4481-F7EB-C54C-907D-523765B8A76B}" type="datetimeFigureOut">
              <a:rPr lang="en-IT" smtClean="0"/>
              <a:t>09/03/2023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DDB91-DC8A-ED42-A30B-9A7D590F3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08DB-3893-D34C-B8C9-8C6DE8C5D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2744-DBA9-814C-B5F3-DAC015A6E0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891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genda.infn.it/event/3345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vaironeresor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genda.infn.it/event/33450/attachments/102212/142632/First%20Bulletin.pdf" TargetMode="External"/><Relationship Id="rId4" Type="http://schemas.openxmlformats.org/officeDocument/2006/relationships/hyperlink" Target="https://agenda.infn.it/event/3345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33450/" TargetMode="External"/><Relationship Id="rId2" Type="http://schemas.openxmlformats.org/officeDocument/2006/relationships/hyperlink" Target="http://www.bvaironereso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agenda.infn.it/event/33450/attachments/102212/142632/First%20Bulleti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048F75-5B3C-4F40-866B-EBB56C2CD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845" y="3066867"/>
            <a:ext cx="9144000" cy="912190"/>
          </a:xfrm>
        </p:spPr>
        <p:txBody>
          <a:bodyPr/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Capua and E. Tassi on behalf of OC</a:t>
            </a:r>
          </a:p>
          <a:p>
            <a:r>
              <a:rPr lang="en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EIC_NET Meeting - M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rch,10 2023 </a:t>
            </a:r>
          </a:p>
          <a:p>
            <a:endParaRPr lang="en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8E9316-F342-384B-AAE1-23CF2EA94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420495"/>
            <a:ext cx="823013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altLang="en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altLang="en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First European School on the Physics of the Electron-Ion Collider </a:t>
            </a:r>
            <a:endParaRPr kumimoji="0" lang="en-IT" altLang="en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altLang="en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First European School on the Physics of the Electron-Ion Collider">
            <a:hlinkClick r:id="rId2"/>
            <a:extLst>
              <a:ext uri="{FF2B5EF4-FFF2-40B4-BE49-F238E27FC236}">
                <a16:creationId xmlns:a16="http://schemas.microsoft.com/office/drawing/2014/main" id="{9ADBF272-64F9-5F4E-B106-8DF4F7AB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9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CCDC1-6866-7040-B77D-CA50ECE2D925}"/>
              </a:ext>
            </a:extLst>
          </p:cNvPr>
          <p:cNvSpPr txBox="1"/>
          <p:nvPr/>
        </p:nvSpPr>
        <p:spPr>
          <a:xfrm>
            <a:off x="2821578" y="4355826"/>
            <a:ext cx="4258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program </a:t>
            </a:r>
          </a:p>
        </p:txBody>
      </p:sp>
    </p:spTree>
    <p:extLst>
      <p:ext uri="{BB962C8B-B14F-4D97-AF65-F5344CB8AC3E}">
        <p14:creationId xmlns:p14="http://schemas.microsoft.com/office/powerpoint/2010/main" val="251564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101743"/>
            <a:ext cx="6857999" cy="1158587"/>
          </a:xfrm>
        </p:spPr>
        <p:txBody>
          <a:bodyPr>
            <a:normAutofit/>
          </a:bodyPr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Concluding Remarks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1125581" y="1271962"/>
            <a:ext cx="9664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Organization of the School is progressing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School Site is now complete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Registration trend is very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Working on finalizing the scientific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soon circulate a second bulletin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keep you updated…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915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160762"/>
            <a:ext cx="4439194" cy="1158587"/>
          </a:xfrm>
        </p:spPr>
        <p:txBody>
          <a:bodyPr/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7B1907-BCA5-D841-9062-89F9EA79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1682" y="26126"/>
            <a:ext cx="6407331" cy="68756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3663C6-E8DC-D34E-A8EF-EE8190828645}"/>
              </a:ext>
            </a:extLst>
          </p:cNvPr>
          <p:cNvSpPr txBox="1"/>
          <p:nvPr/>
        </p:nvSpPr>
        <p:spPr>
          <a:xfrm>
            <a:off x="276497" y="1319349"/>
            <a:ext cx="53144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mportant to introduce and train a new generation of physicists to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physics programme.</a:t>
            </a:r>
          </a:p>
          <a:p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EIC summer school is organized by the CFNS (since 2019) but we believed it is useful to have a companion European school.</a:t>
            </a:r>
          </a:p>
          <a:p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school is intended for advanced graduate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postdocs in nuclear and particle physics. 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will take place 18-22 Jun 2023 at the </a:t>
            </a:r>
            <a:r>
              <a:rPr lang="en-GB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BV Airone Resort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Corigliano-Rossano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site and agenda available at: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https://agenda.infn.it/event/33450/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Registrations opened on February, 10</a:t>
            </a:r>
            <a:r>
              <a:rPr lang="en-GB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circulation of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Bulletin  nr. 1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4702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160762"/>
            <a:ext cx="4439194" cy="1158587"/>
          </a:xfrm>
        </p:spPr>
        <p:txBody>
          <a:bodyPr/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663C6-E8DC-D34E-A8EF-EE8190828645}"/>
              </a:ext>
            </a:extLst>
          </p:cNvPr>
          <p:cNvSpPr txBox="1"/>
          <p:nvPr/>
        </p:nvSpPr>
        <p:spPr>
          <a:xfrm>
            <a:off x="276497" y="1319349"/>
            <a:ext cx="53144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mportant to introduce and train a new</a:t>
            </a:r>
            <a:endParaRPr lang="en-IT" sz="1600" dirty="0"/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 of physicists to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physics programme.</a:t>
            </a:r>
          </a:p>
          <a:p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EIC summer school is organized by the CFNS (since 2019) but we believed it is useful to have a companion European school.</a:t>
            </a:r>
          </a:p>
          <a:p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school is intended for advanced graduate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postdocs in nuclear and particle physics. 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will take place 18-22 Jun 2023 at the </a:t>
            </a:r>
            <a:r>
              <a:rPr lang="en-GB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BV Airone Resort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Corigliano-Rossano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site and agenda available at: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https://agenda.infn.it/event/33450/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Registrations opened on February, 10</a:t>
            </a:r>
            <a:r>
              <a:rPr lang="en-GB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circulation of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Bulletin  nr. 1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C63B40-2327-5240-B026-29A11FEB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53" y="152747"/>
            <a:ext cx="4743346" cy="67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6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403" y="101743"/>
            <a:ext cx="4439194" cy="1158587"/>
          </a:xfrm>
        </p:spPr>
        <p:txBody>
          <a:bodyPr/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132806" y="1763486"/>
            <a:ext cx="6096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Organizing Committee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Pietro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Antonioli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(INFN-Bologna)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Francesca Bellini  (U. di Bologna and INFN-Bologna)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Marcella Capua  (U.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Calabria and INFN-Cosenza)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Daniele De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Gruttola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(U. di Salerno and INFN-Salerno)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Salvatore Fazio  (U.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Calabria and INFN-Cosenza)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Annalisa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Mastroserio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(U. di Foggia and INFN-Bari)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Marco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(INFN-Pavia)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Enrico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Tassi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(U.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Calabria and INFN-Cosenza)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Cristina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Tuvè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(U. di Catania and INFN-Catania)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18139-C06F-B94F-8E31-070D7967305B}"/>
              </a:ext>
            </a:extLst>
          </p:cNvPr>
          <p:cNvSpPr txBox="1"/>
          <p:nvPr/>
        </p:nvSpPr>
        <p:spPr>
          <a:xfrm>
            <a:off x="6096000" y="1763486"/>
            <a:ext cx="6096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Advisory Committee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Pietro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Antonioli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(INFN-Bologna)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Elke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Aschenauer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(BNL - USA)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Silvia Dalla Torre (INFN-Trieste)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Abhay Deshpande (Stony Brook Univ. and CFNS - USA)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Barbara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Erazmus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Subatech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CNRS-IN2P3 - France 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Elisabetta Gallo  (DESY - Germany)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Asmita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Mukherjee  (IIT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Mumbay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India)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Paul Newman  (Univ. Birmingham - UK)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Barbara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Pasquini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(Univ. Pavia and INFN-Pavia)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Patrizia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Rossi  (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JLab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USA and INFN-LNF)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Daria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Sokhan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(IRFU-CEA, Univ. Paris-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Saclay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France)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Jakub Wagner  (NCBJ - Poland)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5853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101743"/>
            <a:ext cx="6857999" cy="1158587"/>
          </a:xfrm>
        </p:spPr>
        <p:txBody>
          <a:bodyPr>
            <a:normAutofit/>
          </a:bodyPr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Sponsoring Institutions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1000395" y="1253309"/>
            <a:ext cx="9664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sponsored by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Istituto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Nazionale di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Fisica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Nucleare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Frontiers in Nuclear Sciences,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STRONG2020: a European Union's Horizon 2020 Research and Innovation programme </a:t>
            </a:r>
          </a:p>
          <a:p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on hadron physics (grant agreement No 824093)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Physics Department of University of Calabria,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Salerno University and Physics Department "E. R.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Caianello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of Salerno University,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Physics and Astronomy Department "E. Majorana" of Catania University,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RECAS Bari, Italy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Support</a:t>
            </a:r>
          </a:p>
          <a:p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budget has been made available by CFNS to provide financial support (waive of registration fee) for deserving early career scientists (fully advertised in the School page).</a:t>
            </a:r>
            <a:endParaRPr lang="en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CFF2E6AA-300E-4A45-ABD7-4D0033CB3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5" y="4392630"/>
            <a:ext cx="9033625" cy="2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750" y="113375"/>
            <a:ext cx="6857999" cy="1158587"/>
          </a:xfrm>
        </p:spPr>
        <p:txBody>
          <a:bodyPr>
            <a:normAutofit/>
          </a:bodyPr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IT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Meeting with IAC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1125579" y="1533219"/>
            <a:ext cx="110664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took place online February, 20</a:t>
            </a:r>
            <a:r>
              <a:rPr lang="en-GB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IAC expressed appreciation and full support for the initiative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was emphasized how the school could be a unique training opportunity 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for European students as well as students coming from Asian countries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got useful suggestions on possible improvements of the scientific program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(greater balance between theory vs experimental lectures) that we’re trying to implement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Broad discussion on the future of European School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 approach again the IAC before the start of the School</a:t>
            </a:r>
          </a:p>
        </p:txBody>
      </p:sp>
    </p:spTree>
    <p:extLst>
      <p:ext uri="{BB962C8B-B14F-4D97-AF65-F5344CB8AC3E}">
        <p14:creationId xmlns:p14="http://schemas.microsoft.com/office/powerpoint/2010/main" val="238544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101743"/>
            <a:ext cx="6857999" cy="1158587"/>
          </a:xfrm>
        </p:spPr>
        <p:txBody>
          <a:bodyPr>
            <a:normAutofit/>
          </a:bodyPr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Registrations so far…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156754" y="1260330"/>
            <a:ext cx="12618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registrations’ trend is, up to now, very good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</a:t>
            </a:r>
            <a:r>
              <a:rPr lang="en-IT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registered students 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 girls) from Italy (8), India (7), China (3), Germany (1) and Armenia(1)</a:t>
            </a:r>
          </a:p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We expect additional (7) italian students  </a:t>
            </a:r>
          </a:p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Keep advertising the school (in particular in Europen countries) ⇾ 2</a:t>
            </a:r>
            <a:r>
              <a:rPr lang="en-IT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bullettin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E3AD8-7671-FB40-B2DB-A9FBCFB1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1" y="2797357"/>
            <a:ext cx="5734594" cy="3749894"/>
          </a:xfrm>
          <a:prstGeom prst="rect">
            <a:avLst/>
          </a:prstGeom>
        </p:spPr>
      </p:pic>
      <p:pic>
        <p:nvPicPr>
          <p:cNvPr id="8" name="Immagine 6">
            <a:extLst>
              <a:ext uri="{FF2B5EF4-FFF2-40B4-BE49-F238E27FC236}">
                <a16:creationId xmlns:a16="http://schemas.microsoft.com/office/drawing/2014/main" id="{3A18FC7C-650C-5446-83DA-A0A2D3B5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155" y="2797357"/>
            <a:ext cx="21145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101743"/>
            <a:ext cx="6857999" cy="1158587"/>
          </a:xfrm>
        </p:spPr>
        <p:txBody>
          <a:bodyPr>
            <a:normAutofit/>
          </a:bodyPr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744583" y="1173720"/>
            <a:ext cx="1126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detailed (although still preliminary) scientific program already available on the School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broad coverage of most the relevant EIC physics topic (with a special emphasis on TMDs)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Decided to add a Poster Session (Call of abstracts)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import to harmonize the content of the various 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1F0C6-2861-F144-B838-60D78CEF17A5}"/>
              </a:ext>
            </a:extLst>
          </p:cNvPr>
          <p:cNvSpPr txBox="1"/>
          <p:nvPr/>
        </p:nvSpPr>
        <p:spPr>
          <a:xfrm>
            <a:off x="744583" y="2485871"/>
            <a:ext cx="10802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Electron-Ion Collider: From an idea to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to Deep Inelatic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Collinear Proton PDFs from past, present and future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Theory of Transverse-momentum dependent distributions (TMDs) and gluon TMDs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Experimental results on TMDs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Cooking show: how to extract TMDs froma global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case for Ions: the Physics of nuclear PDFs and hadronization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the Physics case for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on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to M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chine Learning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Hands-on session on Machine L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arning Techniques (coll. PDFs and/or EIC Physics)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Monte C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rlo Event Generators for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ePIC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Italian contribution to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2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561-423B-0E43-BB52-858DF82D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101743"/>
            <a:ext cx="6857999" cy="1158587"/>
          </a:xfrm>
        </p:spPr>
        <p:txBody>
          <a:bodyPr>
            <a:normAutofit/>
          </a:bodyPr>
          <a:lstStyle/>
          <a:p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7C747-4859-7148-8BBB-04298948F7A5}"/>
              </a:ext>
            </a:extLst>
          </p:cNvPr>
          <p:cNvSpPr txBox="1"/>
          <p:nvPr/>
        </p:nvSpPr>
        <p:spPr>
          <a:xfrm>
            <a:off x="744583" y="1173720"/>
            <a:ext cx="1126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detailed (although still preliminary) scientific program already available on the School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broad coverage of most the relevant EIC physics topic (with a special emphasis on TMDs)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Decided to add a Poster Session (Call of abstracts)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import to harmonize the content of the various 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1F0C6-2861-F144-B838-60D78CEF17A5}"/>
              </a:ext>
            </a:extLst>
          </p:cNvPr>
          <p:cNvSpPr txBox="1"/>
          <p:nvPr/>
        </p:nvSpPr>
        <p:spPr>
          <a:xfrm>
            <a:off x="744583" y="2485871"/>
            <a:ext cx="108029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Announced Lecturers</a:t>
            </a:r>
          </a:p>
          <a:p>
            <a:endParaRPr lang="en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Pietro Antonioli (INFN)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Alessandro Bacchetta (U. Pavia and 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Andrea Bressan (U. Trieste and 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Francesco G. Celiberto (FBK - Trento)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tteo Cerutti (U. Pavia and 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Silvia Dalla Torre (INFN)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Annalisa D’angelo (U. Tor Vergata and 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Abhay Deshpande (Stony Brook University and CNFS - 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Enrico Tassi (U. Calabria and 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Gioacchino Vino (INFN)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Pia Zurita (U. </a:t>
            </a:r>
            <a:r>
              <a:rPr lang="en-GB" dirty="0">
                <a:effectLst/>
                <a:latin typeface="Arial" panose="020B0604020202020204" pitchFamily="34" charset="0"/>
              </a:rPr>
              <a:t>Regensburg - Germany)</a:t>
            </a:r>
            <a:endParaRPr lang="en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8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1117</Words>
  <Application>Microsoft Macintosh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PowerPoint Presentation</vt:lpstr>
      <vt:lpstr>Motivation</vt:lpstr>
      <vt:lpstr>Motivation</vt:lpstr>
      <vt:lpstr>Committes</vt:lpstr>
      <vt:lpstr>Sponsoring Institutions</vt:lpstr>
      <vt:lpstr>1st Meeting with IAC</vt:lpstr>
      <vt:lpstr>Registrations so far…</vt:lpstr>
      <vt:lpstr>Scientific Program</vt:lpstr>
      <vt:lpstr>Scientific Program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enrico tassi</dc:creator>
  <cp:lastModifiedBy>enrico tassi</cp:lastModifiedBy>
  <cp:revision>38</cp:revision>
  <dcterms:created xsi:type="dcterms:W3CDTF">2023-03-09T22:25:51Z</dcterms:created>
  <dcterms:modified xsi:type="dcterms:W3CDTF">2023-03-10T08:52:51Z</dcterms:modified>
</cp:coreProperties>
</file>