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4" r:id="rId9"/>
    <p:sldId id="273" r:id="rId10"/>
    <p:sldId id="265" r:id="rId11"/>
    <p:sldId id="266" r:id="rId12"/>
    <p:sldId id="267" r:id="rId13"/>
    <p:sldId id="274" r:id="rId14"/>
    <p:sldId id="270" r:id="rId15"/>
    <p:sldId id="272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D2F6"/>
    <a:srgbClr val="574AFC"/>
    <a:srgbClr val="00FF00"/>
    <a:srgbClr val="0C0290"/>
    <a:srgbClr val="3728FC"/>
    <a:srgbClr val="887FFD"/>
    <a:srgbClr val="00B0F0"/>
    <a:srgbClr val="00CC66"/>
    <a:srgbClr val="FFFF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362" autoAdjust="0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C343D3-1E4A-4C66-94A2-01ABD7CAA4D2}" type="datetimeFigureOut">
              <a:rPr lang="it-IT" smtClean="0"/>
              <a:t>20/03/2023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03F77-2E66-4A19-A648-7415C7351D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5908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Clouds on Jupiter, (</a:t>
            </a:r>
            <a:r>
              <a:rPr lang="it-IT" dirty="0" err="1"/>
              <a:t>May</a:t>
            </a:r>
            <a:r>
              <a:rPr lang="it-IT" dirty="0"/>
              <a:t> 2018, </a:t>
            </a:r>
            <a:r>
              <a:rPr lang="it-IT" dirty="0" err="1"/>
              <a:t>taken</a:t>
            </a:r>
            <a:r>
              <a:rPr lang="it-IT" dirty="0"/>
              <a:t> from </a:t>
            </a:r>
            <a:r>
              <a:rPr lang="it-IT" dirty="0" err="1"/>
              <a:t>NASA’s</a:t>
            </a:r>
            <a:r>
              <a:rPr lang="it-IT" dirty="0"/>
              <a:t> </a:t>
            </a:r>
            <a:r>
              <a:rPr lang="it-IT" dirty="0" err="1"/>
              <a:t>Juno</a:t>
            </a:r>
            <a:r>
              <a:rPr lang="it-IT" dirty="0"/>
              <a:t> </a:t>
            </a:r>
            <a:r>
              <a:rPr lang="it-IT" dirty="0" err="1"/>
              <a:t>spacecraft</a:t>
            </a:r>
            <a:r>
              <a:rPr lang="it-IT" dirty="0"/>
              <a:t>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03F77-2E66-4A19-A648-7415C7351D06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4546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3° image: hurricanes Irma, Katia and José (2017)</a:t>
            </a:r>
          </a:p>
          <a:p>
            <a:r>
              <a:rPr lang="it-IT" dirty="0"/>
              <a:t>4° image: Orion Nebula (Hubble, fake </a:t>
            </a:r>
            <a:r>
              <a:rPr lang="it-IT" dirty="0" err="1"/>
              <a:t>colours</a:t>
            </a:r>
            <a:r>
              <a:rPr lang="it-IT" dirty="0"/>
              <a:t>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03F77-2E66-4A19-A648-7415C7351D06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816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it-IT" dirty="0"/>
              <a:t>Rules the </a:t>
            </a:r>
            <a:r>
              <a:rPr lang="it-IT" dirty="0" err="1"/>
              <a:t>thermodynamic</a:t>
            </a:r>
            <a:r>
              <a:rPr lang="it-IT" dirty="0"/>
              <a:t> </a:t>
            </a:r>
            <a:r>
              <a:rPr lang="it-IT" dirty="0" err="1"/>
              <a:t>irreversibility</a:t>
            </a:r>
            <a:r>
              <a:rPr lang="it-IT" dirty="0"/>
              <a:t> of the </a:t>
            </a:r>
            <a:r>
              <a:rPr lang="it-IT" dirty="0" err="1"/>
              <a:t>motion</a:t>
            </a:r>
            <a:r>
              <a:rPr lang="it-IT" dirty="0"/>
              <a:t> -&gt; </a:t>
            </a:r>
            <a:r>
              <a:rPr lang="it-IT" dirty="0" err="1"/>
              <a:t>quantifies</a:t>
            </a:r>
            <a:r>
              <a:rPr lang="it-IT" dirty="0"/>
              <a:t> </a:t>
            </a:r>
            <a:r>
              <a:rPr lang="it-IT" dirty="0" err="1"/>
              <a:t>dissipation</a:t>
            </a:r>
            <a:r>
              <a:rPr lang="it-IT" dirty="0"/>
              <a:t> of energy</a:t>
            </a:r>
          </a:p>
          <a:p>
            <a:pPr marL="171450" indent="-171450">
              <a:buFontTx/>
              <a:buChar char="-"/>
            </a:pPr>
            <a:r>
              <a:rPr lang="it-IT" sz="1200" dirty="0" err="1"/>
              <a:t>Causes</a:t>
            </a:r>
            <a:r>
              <a:rPr lang="it-IT" sz="1200" dirty="0"/>
              <a:t> an </a:t>
            </a:r>
            <a:r>
              <a:rPr lang="it-IT" sz="1200" dirty="0" err="1"/>
              <a:t>irreversible</a:t>
            </a:r>
            <a:r>
              <a:rPr lang="it-IT" sz="1200" dirty="0"/>
              <a:t> </a:t>
            </a:r>
            <a:r>
              <a:rPr lang="it-IT" sz="1200" dirty="0" err="1"/>
              <a:t>exchange</a:t>
            </a:r>
            <a:r>
              <a:rPr lang="it-IT" sz="1200" dirty="0"/>
              <a:t> of </a:t>
            </a:r>
            <a:r>
              <a:rPr lang="it-IT" sz="1200" dirty="0" err="1"/>
              <a:t>momentum</a:t>
            </a:r>
            <a:r>
              <a:rPr lang="it-IT" sz="1200" dirty="0"/>
              <a:t> </a:t>
            </a:r>
            <a:r>
              <a:rPr lang="it-IT" sz="1200" dirty="0" err="1"/>
              <a:t>among</a:t>
            </a:r>
            <a:r>
              <a:rPr lang="it-IT" sz="1200" dirty="0"/>
              <a:t> </a:t>
            </a:r>
            <a:r>
              <a:rPr lang="it-IT" sz="1200" dirty="0" err="1"/>
              <a:t>fluid</a:t>
            </a:r>
            <a:r>
              <a:rPr lang="it-IT" sz="1200" dirty="0"/>
              <a:t> </a:t>
            </a:r>
            <a:r>
              <a:rPr lang="it-IT" sz="1200" dirty="0" err="1"/>
              <a:t>elements</a:t>
            </a:r>
            <a:endParaRPr lang="it-IT" sz="1200" dirty="0"/>
          </a:p>
          <a:p>
            <a:pPr marL="171450" indent="-171450">
              <a:buFontTx/>
              <a:buChar char="-"/>
            </a:pPr>
            <a:r>
              <a:rPr lang="it-IT" dirty="0" err="1"/>
              <a:t>Effect</a:t>
            </a:r>
            <a:r>
              <a:rPr lang="it-IT" dirty="0"/>
              <a:t> </a:t>
            </a:r>
            <a:r>
              <a:rPr lang="it-IT" dirty="0" err="1"/>
              <a:t>visible</a:t>
            </a:r>
            <a:r>
              <a:rPr lang="it-IT" dirty="0"/>
              <a:t> </a:t>
            </a:r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fluid</a:t>
            </a:r>
            <a:r>
              <a:rPr lang="it-IT" dirty="0"/>
              <a:t> </a:t>
            </a:r>
            <a:r>
              <a:rPr lang="it-IT" dirty="0" err="1"/>
              <a:t>elements</a:t>
            </a:r>
            <a:r>
              <a:rPr lang="it-IT" dirty="0"/>
              <a:t> </a:t>
            </a:r>
            <a:r>
              <a:rPr lang="it-IT" dirty="0" err="1"/>
              <a:t>move</a:t>
            </a:r>
            <a:r>
              <a:rPr lang="it-IT" dirty="0"/>
              <a:t> with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velocities</a:t>
            </a:r>
            <a:endParaRPr lang="it-IT" dirty="0"/>
          </a:p>
          <a:p>
            <a:pPr marL="171450" indent="-171450">
              <a:buFontTx/>
              <a:buChar char="-"/>
            </a:pPr>
            <a:r>
              <a:rPr lang="it-IT" dirty="0"/>
              <a:t>Stress: force per </a:t>
            </a:r>
            <a:r>
              <a:rPr lang="it-IT" dirty="0" err="1"/>
              <a:t>unit</a:t>
            </a:r>
            <a:r>
              <a:rPr lang="it-IT" dirty="0"/>
              <a:t> area (F/A)</a:t>
            </a:r>
          </a:p>
          <a:p>
            <a:pPr marL="171450" indent="-171450">
              <a:buFontTx/>
              <a:buChar char="-"/>
            </a:pPr>
            <a:r>
              <a:rPr lang="it-IT" dirty="0" err="1"/>
              <a:t>Practical</a:t>
            </a:r>
            <a:r>
              <a:rPr lang="it-IT" dirty="0"/>
              <a:t> </a:t>
            </a:r>
            <a:r>
              <a:rPr lang="it-IT" dirty="0" err="1"/>
              <a:t>example</a:t>
            </a:r>
            <a:r>
              <a:rPr lang="it-IT" dirty="0"/>
              <a:t>: sliding </a:t>
            </a:r>
            <a:r>
              <a:rPr lang="it-IT" dirty="0" err="1"/>
              <a:t>something</a:t>
            </a:r>
            <a:r>
              <a:rPr lang="it-IT" dirty="0"/>
              <a:t> on the </a:t>
            </a:r>
            <a:r>
              <a:rPr lang="it-IT" dirty="0" err="1"/>
              <a:t>surface</a:t>
            </a:r>
            <a:r>
              <a:rPr lang="it-IT" dirty="0"/>
              <a:t> of the water (</a:t>
            </a:r>
            <a:r>
              <a:rPr lang="it-IT" dirty="0" err="1"/>
              <a:t>calm</a:t>
            </a:r>
            <a:r>
              <a:rPr lang="it-IT" dirty="0"/>
              <a:t> </a:t>
            </a:r>
            <a:r>
              <a:rPr lang="it-IT" dirty="0" err="1"/>
              <a:t>sea</a:t>
            </a:r>
            <a:r>
              <a:rPr lang="it-IT" dirty="0"/>
              <a:t> / pool) </a:t>
            </a:r>
            <a:r>
              <a:rPr lang="it-IT" dirty="0" err="1"/>
              <a:t>creates</a:t>
            </a:r>
            <a:r>
              <a:rPr lang="it-IT" dirty="0"/>
              <a:t> a shear flow: the </a:t>
            </a:r>
            <a:r>
              <a:rPr lang="it-IT" dirty="0" err="1"/>
              <a:t>object</a:t>
            </a:r>
            <a:r>
              <a:rPr lang="it-IT" dirty="0"/>
              <a:t> </a:t>
            </a:r>
            <a:r>
              <a:rPr lang="it-IT" dirty="0" err="1"/>
              <a:t>stops</a:t>
            </a:r>
            <a:r>
              <a:rPr lang="it-IT" dirty="0"/>
              <a:t> after a </a:t>
            </a:r>
            <a:r>
              <a:rPr lang="it-IT" dirty="0" err="1"/>
              <a:t>while</a:t>
            </a:r>
            <a:r>
              <a:rPr lang="it-IT" dirty="0"/>
              <a:t> </a:t>
            </a:r>
            <a:r>
              <a:rPr lang="it-IT" dirty="0" err="1"/>
              <a:t>because</a:t>
            </a:r>
            <a:r>
              <a:rPr lang="it-IT" dirty="0"/>
              <a:t> of </a:t>
            </a:r>
            <a:r>
              <a:rPr lang="it-IT" dirty="0" err="1"/>
              <a:t>viscous</a:t>
            </a:r>
            <a:r>
              <a:rPr lang="it-IT" dirty="0"/>
              <a:t> </a:t>
            </a:r>
            <a:r>
              <a:rPr lang="it-IT" dirty="0" err="1"/>
              <a:t>friction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03F77-2E66-4A19-A648-7415C7351D06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6384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03F77-2E66-4A19-A648-7415C7351D06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8306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03F77-2E66-4A19-A648-7415C7351D06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307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2E39CA47-8E28-4695-9376-2589D67F9CDE}" type="datetime1">
              <a:rPr lang="it-IT" smtClean="0"/>
              <a:t>20/03/2023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r>
              <a:rPr lang="it-IT"/>
              <a:t>Niccolò Cocciaglia - PhD Seminar 22/03/2023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45720" tIns="45720" rIns="45720" bIns="45720" rtlCol="0" anchor="ctr">
            <a:normAutofit/>
          </a:bodyPr>
          <a:lstStyle>
            <a:lvl1pPr>
              <a:defRPr lang="en-US"/>
            </a:lvl1pPr>
          </a:lstStyle>
          <a:p>
            <a:fld id="{DF066E89-BB43-4949-967C-F2C1463D05AA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10127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C25D-B092-4B1A-AB6E-70C671BE09B2}" type="datetime1">
              <a:rPr lang="it-IT" smtClean="0"/>
              <a:t>20/03/2023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Niccolò Cocciaglia - PhD Seminar 22/03/2023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6E89-BB43-4949-967C-F2C1463D05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5677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DBD0A-D42B-4E31-A18C-451B83FE8399}" type="datetime1">
              <a:rPr lang="it-IT" smtClean="0"/>
              <a:t>20/03/2023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Niccolò Cocciaglia - PhD Seminar 22/03/2023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6E89-BB43-4949-967C-F2C1463D05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510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88B5A-DAA4-4463-9ECA-CE81A94A4ABB}" type="datetime1">
              <a:rPr lang="it-IT" smtClean="0"/>
              <a:t>20/03/2023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Niccolò Cocciaglia - PhD Seminar 22/03/2023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6E89-BB43-4949-967C-F2C1463D05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0290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EF64-23F3-4121-98B7-943898B700C4}" type="datetime1">
              <a:rPr lang="it-IT" smtClean="0"/>
              <a:t>20/03/2023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Niccolò Cocciaglia - PhD Seminar 22/03/2023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6E89-BB43-4949-967C-F2C1463D05AA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71343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2A875-4F81-4FA8-B41D-E0BC5BFE4417}" type="datetime1">
              <a:rPr lang="it-IT" smtClean="0"/>
              <a:t>20/03/2023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Niccolò Cocciaglia - PhD Seminar 22/03/2023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6E89-BB43-4949-967C-F2C1463D05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147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6480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b="0" kern="1200" spc="10" baseline="0" dirty="0">
                <a:solidFill>
                  <a:schemeClr val="tx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1C56E-7BDF-45B8-A019-DB24983F146E}" type="datetime1">
              <a:rPr lang="it-IT" smtClean="0"/>
              <a:t>20/03/2023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Niccolò Cocciaglia - PhD Seminar 22/03/2023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6E89-BB43-4949-967C-F2C1463D05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5726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2B06-8F26-44F5-95B1-13C72EC114C5}" type="datetime1">
              <a:rPr lang="it-IT" smtClean="0"/>
              <a:t>20/03/2023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Niccolò Cocciaglia - PhD Seminar 22/03/2023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6E89-BB43-4949-967C-F2C1463D05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0106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E7BB-1FE3-426D-B8E8-95AF1D5DD62F}" type="datetime1">
              <a:rPr lang="it-IT" smtClean="0"/>
              <a:t>20/03/2023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Niccolò Cocciaglia - PhD Seminar 22/03/2023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6E89-BB43-4949-967C-F2C1463D05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5160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0D0-5F85-4259-A425-E00B36A3E54F}" type="datetime1">
              <a:rPr lang="it-IT" smtClean="0"/>
              <a:t>20/03/2023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Niccolò Cocciaglia - PhD Seminar 22/03/2023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6E89-BB43-4949-967C-F2C1463D05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0278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39395-395E-434E-9FC5-B6480B48120F}" type="datetime1">
              <a:rPr lang="it-IT" smtClean="0"/>
              <a:t>20/03/2023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Niccolò Cocciaglia - PhD Seminar 22/03/2023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6E89-BB43-4949-967C-F2C1463D05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029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E52B31DA-DC9C-49C1-A0A0-E2765D8EFCD0}" type="datetime1">
              <a:rPr lang="it-IT" smtClean="0"/>
              <a:t>20/03/2023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969696"/>
                </a:solidFill>
              </a:defRPr>
            </a:lvl1pPr>
          </a:lstStyle>
          <a:p>
            <a:r>
              <a:rPr lang="it-IT"/>
              <a:t>Niccolò Cocciaglia - PhD Seminar 22/03/2023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rgbClr val="777777"/>
                </a:solidFill>
              </a:defRPr>
            </a:lvl1pPr>
          </a:lstStyle>
          <a:p>
            <a:fld id="{DF066E89-BB43-4949-967C-F2C1463D05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58655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3.mp4"/><Relationship Id="rId7" Type="http://schemas.openxmlformats.org/officeDocument/2006/relationships/image" Target="../media/image47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16A84B-2967-FAF3-E212-E1556357F8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866" y="368858"/>
            <a:ext cx="11114267" cy="943239"/>
          </a:xfrm>
        </p:spPr>
        <p:txBody>
          <a:bodyPr>
            <a:noAutofit/>
          </a:bodyPr>
          <a:lstStyle/>
          <a:p>
            <a:pPr algn="ctr"/>
            <a:r>
              <a:rPr lang="it-IT" sz="5400" b="1" dirty="0" err="1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Times New Roman" panose="02020603050405020304" pitchFamily="18" charset="0"/>
              </a:rPr>
              <a:t>Turbulence</a:t>
            </a:r>
            <a:r>
              <a:rPr lang="it-IT" sz="5400" b="1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Times New Roman" panose="02020603050405020304" pitchFamily="18" charset="0"/>
              </a:rPr>
              <a:t>: an </a:t>
            </a:r>
            <a:r>
              <a:rPr lang="it-IT" sz="5400" b="1" dirty="0" err="1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Times New Roman" panose="02020603050405020304" pitchFamily="18" charset="0"/>
              </a:rPr>
              <a:t>informal</a:t>
            </a:r>
            <a:r>
              <a:rPr lang="it-IT" sz="5400" b="1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it-IT" sz="5400" b="1" dirty="0" err="1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Times New Roman" panose="02020603050405020304" pitchFamily="18" charset="0"/>
              </a:rPr>
              <a:t>introduction</a:t>
            </a:r>
            <a:endParaRPr lang="it-IT" sz="5400" b="1" dirty="0">
              <a:solidFill>
                <a:schemeClr val="bg1"/>
              </a:solidFill>
              <a:latin typeface="Yu Mincho" panose="02020400000000000000" pitchFamily="18" charset="-128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82F753A-85B8-D1EE-DF91-2063F0268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6839" y="4797502"/>
            <a:ext cx="9418320" cy="1691640"/>
          </a:xfrm>
        </p:spPr>
        <p:txBody>
          <a:bodyPr>
            <a:noAutofit/>
          </a:bodyPr>
          <a:lstStyle/>
          <a:p>
            <a:pPr algn="ctr"/>
            <a:r>
              <a:rPr lang="it-IT" sz="3200" dirty="0">
                <a:solidFill>
                  <a:srgbClr val="FFFF0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Niccolò Cocciaglia</a:t>
            </a:r>
          </a:p>
          <a:p>
            <a:pPr algn="ctr"/>
            <a:r>
              <a:rPr lang="it-IT" sz="3200" dirty="0">
                <a:solidFill>
                  <a:srgbClr val="FFFF0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PhD Seminar</a:t>
            </a:r>
          </a:p>
          <a:p>
            <a:pPr algn="ctr"/>
            <a:r>
              <a:rPr lang="it-IT" sz="2800" dirty="0">
                <a:solidFill>
                  <a:srgbClr val="FFFF0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22/03/2023</a:t>
            </a:r>
          </a:p>
        </p:txBody>
      </p:sp>
    </p:spTree>
    <p:extLst>
      <p:ext uri="{BB962C8B-B14F-4D97-AF65-F5344CB8AC3E}">
        <p14:creationId xmlns:p14="http://schemas.microsoft.com/office/powerpoint/2010/main" val="1866117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CDD8853-60C1-2DAC-5866-2F8D2EC50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DF066E89-BB43-4949-967C-F2C1463D05AA}" type="slidenum">
              <a:rPr lang="it-IT" smtClean="0"/>
              <a:t>10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olo 1">
                <a:extLst>
                  <a:ext uri="{FF2B5EF4-FFF2-40B4-BE49-F238E27FC236}">
                    <a16:creationId xmlns:a16="http://schemas.microsoft.com/office/drawing/2014/main" id="{971404B9-D5B6-48FE-A0E1-C43C173B7FA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249680" y="707717"/>
                <a:ext cx="9692640" cy="618978"/>
              </a:xfrm>
            </p:spPr>
            <p:txBody>
              <a:bodyPr>
                <a:noAutofit/>
              </a:bodyPr>
              <a:lstStyle/>
              <a:p>
                <a:pPr algn="ctr"/>
                <a:r>
                  <a:rPr lang="it-IT" b="1" dirty="0">
                    <a:solidFill>
                      <a:srgbClr val="0070C0"/>
                    </a:solidFill>
                    <a:latin typeface="Yu Mincho" panose="02020400000000000000" pitchFamily="18" charset="-128"/>
                    <a:ea typeface="Yu Mincho" panose="02020400000000000000" pitchFamily="18" charset="-128"/>
                  </a:rPr>
                  <a:t>Flows </a:t>
                </a:r>
                <a:r>
                  <a:rPr lang="it-IT" b="1" dirty="0" err="1">
                    <a:solidFill>
                      <a:srgbClr val="0070C0"/>
                    </a:solidFill>
                    <a:latin typeface="Yu Mincho" panose="02020400000000000000" pitchFamily="18" charset="-128"/>
                    <a:ea typeface="Yu Mincho" panose="02020400000000000000" pitchFamily="18" charset="-128"/>
                  </a:rPr>
                  <a:t>at</a:t>
                </a:r>
                <a:r>
                  <a:rPr lang="it-IT" b="1" dirty="0">
                    <a:solidFill>
                      <a:srgbClr val="0070C0"/>
                    </a:solidFill>
                    <a:latin typeface="Yu Mincho" panose="02020400000000000000" pitchFamily="18" charset="-128"/>
                    <a:ea typeface="Yu Mincho" panose="02020400000000000000" pitchFamily="18" charset="-128"/>
                  </a:rPr>
                  <a:t> </a:t>
                </a:r>
                <a:r>
                  <a:rPr lang="it-IT" b="1" dirty="0" err="1">
                    <a:solidFill>
                      <a:srgbClr val="0070C0"/>
                    </a:solidFill>
                    <a:latin typeface="Yu Mincho" panose="02020400000000000000" pitchFamily="18" charset="-128"/>
                    <a:ea typeface="Yu Mincho" panose="02020400000000000000" pitchFamily="18" charset="-128"/>
                  </a:rPr>
                  <a:t>increasing</a:t>
                </a:r>
                <a:r>
                  <a:rPr lang="it-IT" b="1" dirty="0">
                    <a:solidFill>
                      <a:srgbClr val="0070C0"/>
                    </a:solidFill>
                    <a:latin typeface="Yu Mincho" panose="02020400000000000000" pitchFamily="18" charset="-128"/>
                    <a:ea typeface="Yu Mincho" panose="02020400000000000000" pitchFamily="18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it-IT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Yu Mincho" panose="02020400000000000000" pitchFamily="18" charset="-128"/>
                      </a:rPr>
                      <m:t>𝑹𝒆</m:t>
                    </m:r>
                  </m:oMath>
                </a14:m>
                <a:r>
                  <a:rPr lang="it-IT" b="1" dirty="0">
                    <a:solidFill>
                      <a:srgbClr val="0070C0"/>
                    </a:solidFill>
                    <a:latin typeface="Yu Mincho" panose="02020400000000000000" pitchFamily="18" charset="-128"/>
                    <a:ea typeface="Yu Mincho" panose="02020400000000000000" pitchFamily="18" charset="-128"/>
                  </a:rPr>
                  <a:t>: </a:t>
                </a:r>
                <a:br>
                  <a:rPr lang="it-IT" b="1" dirty="0">
                    <a:solidFill>
                      <a:srgbClr val="0070C0"/>
                    </a:solidFill>
                    <a:latin typeface="Yu Mincho" panose="02020400000000000000" pitchFamily="18" charset="-128"/>
                    <a:ea typeface="Yu Mincho" panose="02020400000000000000" pitchFamily="18" charset="-128"/>
                  </a:rPr>
                </a:br>
                <a:r>
                  <a:rPr lang="it-IT" b="1" dirty="0">
                    <a:solidFill>
                      <a:srgbClr val="0070C0"/>
                    </a:solidFill>
                    <a:latin typeface="Yu Mincho" panose="02020400000000000000" pitchFamily="18" charset="-128"/>
                    <a:ea typeface="Yu Mincho" panose="02020400000000000000" pitchFamily="18" charset="-128"/>
                  </a:rPr>
                  <a:t>the Reynolds </a:t>
                </a:r>
                <a:r>
                  <a:rPr lang="it-IT" b="1" dirty="0" err="1">
                    <a:solidFill>
                      <a:srgbClr val="0070C0"/>
                    </a:solidFill>
                    <a:latin typeface="Yu Mincho" panose="02020400000000000000" pitchFamily="18" charset="-128"/>
                    <a:ea typeface="Yu Mincho" panose="02020400000000000000" pitchFamily="18" charset="-128"/>
                  </a:rPr>
                  <a:t>experiment</a:t>
                </a:r>
                <a:endParaRPr lang="it-IT" b="1" dirty="0">
                  <a:solidFill>
                    <a:srgbClr val="0070C0"/>
                  </a:solidFill>
                  <a:latin typeface="Yu Mincho" panose="02020400000000000000" pitchFamily="18" charset="-128"/>
                  <a:ea typeface="Yu Mincho" panose="02020400000000000000" pitchFamily="18" charset="-128"/>
                </a:endParaRPr>
              </a:p>
            </p:txBody>
          </p:sp>
        </mc:Choice>
        <mc:Fallback xmlns="">
          <p:sp>
            <p:nvSpPr>
              <p:cNvPr id="7" name="Titolo 1">
                <a:extLst>
                  <a:ext uri="{FF2B5EF4-FFF2-40B4-BE49-F238E27FC236}">
                    <a16:creationId xmlns:a16="http://schemas.microsoft.com/office/drawing/2014/main" id="{971404B9-D5B6-48FE-A0E1-C43C173B7F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249680" y="707717"/>
                <a:ext cx="9692640" cy="618978"/>
              </a:xfrm>
              <a:blipFill>
                <a:blip r:embed="rId4"/>
                <a:stretch>
                  <a:fillRect t="-139216" b="-460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5D2F6CC7-48DC-E2FD-8E7B-FA3C5067A156}"/>
                  </a:ext>
                </a:extLst>
              </p:cNvPr>
              <p:cNvSpPr txBox="1"/>
              <p:nvPr/>
            </p:nvSpPr>
            <p:spPr>
              <a:xfrm>
                <a:off x="9356366" y="1269110"/>
                <a:ext cx="2505695" cy="73141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𝑅𝑒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𝑖𝑛𝑒𝑟𝑡𝑖𝑎𝑙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𝑓𝑜𝑟𝑐𝑒𝑠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𝑣𝑖𝑠𝑐𝑜𝑢𝑠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𝑓𝑜𝑟𝑐𝑒𝑠</m:t>
                          </m:r>
                        </m:den>
                      </m:f>
                    </m:oMath>
                  </m:oMathPara>
                </a14:m>
                <a:endParaRPr lang="it-IT" sz="2000" b="0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5D2F6CC7-48DC-E2FD-8E7B-FA3C5067A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6366" y="1269110"/>
                <a:ext cx="2505695" cy="7314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Transition to turbulence in pipe flow (Reynolds experiment)">
            <a:hlinkClick r:id="" action="ppaction://media"/>
            <a:extLst>
              <a:ext uri="{FF2B5EF4-FFF2-40B4-BE49-F238E27FC236}">
                <a16:creationId xmlns:a16="http://schemas.microsoft.com/office/drawing/2014/main" id="{C4E38EF2-59AE-E171-150A-1D64443E1DA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7369.6666"/>
                </p14:media>
              </p:ext>
            </p:extLst>
          </p:nvPr>
        </p:nvPicPr>
        <p:blipFill rotWithShape="1">
          <a:blip r:embed="rId6"/>
          <a:srcRect t="11864" b="19634"/>
          <a:stretch/>
        </p:blipFill>
        <p:spPr>
          <a:xfrm>
            <a:off x="201781" y="1316914"/>
            <a:ext cx="4846320" cy="186739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7997F78-17ED-1626-F91F-8DEDFCFF65DE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56" y="1942943"/>
            <a:ext cx="1304925" cy="457200"/>
          </a:xfrm>
          <a:prstGeom prst="rect">
            <a:avLst/>
          </a:prstGeom>
        </p:spPr>
      </p:pic>
      <p:pic>
        <p:nvPicPr>
          <p:cNvPr id="12" name="Transition to turbulence in pipe flow (Reynolds experiment)">
            <a:hlinkClick r:id="" action="ppaction://media"/>
            <a:extLst>
              <a:ext uri="{FF2B5EF4-FFF2-40B4-BE49-F238E27FC236}">
                <a16:creationId xmlns:a16="http://schemas.microsoft.com/office/drawing/2014/main" id="{53E56BC2-81F6-061C-DD30-B451EE9159A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921" end="6386.6666"/>
                </p14:media>
              </p:ext>
            </p:extLst>
          </p:nvPr>
        </p:nvPicPr>
        <p:blipFill rotWithShape="1">
          <a:blip r:embed="rId8"/>
          <a:srcRect t="11547" b="19951"/>
          <a:stretch/>
        </p:blipFill>
        <p:spPr>
          <a:xfrm>
            <a:off x="3083225" y="2991007"/>
            <a:ext cx="4846320" cy="186739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DD2230C-8B03-D453-C13F-3AA082F94EDE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280" y="3560475"/>
            <a:ext cx="1304925" cy="457200"/>
          </a:xfrm>
          <a:prstGeom prst="rect">
            <a:avLst/>
          </a:prstGeom>
        </p:spPr>
      </p:pic>
      <p:pic>
        <p:nvPicPr>
          <p:cNvPr id="16" name="Transition to turbulence in pipe flow (Reynolds experiment)">
            <a:hlinkClick r:id="" action="ppaction://media"/>
            <a:extLst>
              <a:ext uri="{FF2B5EF4-FFF2-40B4-BE49-F238E27FC236}">
                <a16:creationId xmlns:a16="http://schemas.microsoft.com/office/drawing/2014/main" id="{505C00E6-59E4-3CAB-5327-66CFA3E632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132" end="0.6666"/>
                </p14:media>
              </p:ext>
            </p:extLst>
          </p:nvPr>
        </p:nvPicPr>
        <p:blipFill rotWithShape="1">
          <a:blip r:embed="rId10"/>
          <a:srcRect t="9871" b="21627"/>
          <a:stretch>
            <a:fillRect/>
          </a:stretch>
        </p:blipFill>
        <p:spPr>
          <a:xfrm>
            <a:off x="5762894" y="4654034"/>
            <a:ext cx="4846320" cy="1867396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8239FDF9-E701-3B67-11B1-E26C62846531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632" y="5351639"/>
            <a:ext cx="1304925" cy="45720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1E6D614-D080-EA97-AF25-6D6B37F6B1DB}"/>
              </a:ext>
            </a:extLst>
          </p:cNvPr>
          <p:cNvSpPr txBox="1"/>
          <p:nvPr/>
        </p:nvSpPr>
        <p:spPr>
          <a:xfrm>
            <a:off x="192403" y="3845035"/>
            <a:ext cx="2364975" cy="461665"/>
          </a:xfrm>
          <a:prstGeom prst="rect">
            <a:avLst/>
          </a:prstGeom>
          <a:noFill/>
          <a:ln w="38100">
            <a:solidFill>
              <a:srgbClr val="887FFD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Laminar regime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DD36C9FC-C6A5-139F-2CE5-E0EC67E2FE75}"/>
              </a:ext>
            </a:extLst>
          </p:cNvPr>
          <p:cNvCxnSpPr>
            <a:cxnSpLocks/>
          </p:cNvCxnSpPr>
          <p:nvPr/>
        </p:nvCxnSpPr>
        <p:spPr>
          <a:xfrm flipV="1">
            <a:off x="1382289" y="3225060"/>
            <a:ext cx="400992" cy="5838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D447DFD-36E9-F13C-CD41-1C889A81FB4A}"/>
              </a:ext>
            </a:extLst>
          </p:cNvPr>
          <p:cNvSpPr txBox="1"/>
          <p:nvPr/>
        </p:nvSpPr>
        <p:spPr>
          <a:xfrm>
            <a:off x="376114" y="5102788"/>
            <a:ext cx="2597329" cy="461665"/>
          </a:xfrm>
          <a:prstGeom prst="rect">
            <a:avLst/>
          </a:prstGeom>
          <a:noFill/>
          <a:ln w="38100">
            <a:solidFill>
              <a:srgbClr val="574AFC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Transition</a:t>
            </a:r>
            <a:r>
              <a:rPr lang="it-IT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 regime</a:t>
            </a: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79D9CF11-8421-B349-69F6-E46D621562A5}"/>
              </a:ext>
            </a:extLst>
          </p:cNvPr>
          <p:cNvCxnSpPr>
            <a:cxnSpLocks/>
          </p:cNvCxnSpPr>
          <p:nvPr/>
        </p:nvCxnSpPr>
        <p:spPr>
          <a:xfrm flipV="1">
            <a:off x="2094553" y="4495237"/>
            <a:ext cx="878890" cy="482088"/>
          </a:xfrm>
          <a:prstGeom prst="straightConnector1">
            <a:avLst/>
          </a:prstGeom>
          <a:ln w="38100">
            <a:solidFill>
              <a:srgbClr val="574AF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044785C-6030-23C2-B4A4-081916C6C629}"/>
              </a:ext>
            </a:extLst>
          </p:cNvPr>
          <p:cNvSpPr txBox="1"/>
          <p:nvPr/>
        </p:nvSpPr>
        <p:spPr>
          <a:xfrm>
            <a:off x="1932867" y="5808839"/>
            <a:ext cx="2597329" cy="461665"/>
          </a:xfrm>
          <a:prstGeom prst="rect">
            <a:avLst/>
          </a:prstGeom>
          <a:noFill/>
          <a:ln w="38100">
            <a:solidFill>
              <a:srgbClr val="0C029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Turbulent</a:t>
            </a:r>
            <a:r>
              <a:rPr lang="it-IT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 regime</a:t>
            </a: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02CD7738-9008-6FEC-0588-10F80B79CD1A}"/>
              </a:ext>
            </a:extLst>
          </p:cNvPr>
          <p:cNvCxnSpPr>
            <a:cxnSpLocks/>
          </p:cNvCxnSpPr>
          <p:nvPr/>
        </p:nvCxnSpPr>
        <p:spPr>
          <a:xfrm flipV="1">
            <a:off x="4650614" y="5734335"/>
            <a:ext cx="1027888" cy="261944"/>
          </a:xfrm>
          <a:prstGeom prst="straightConnector1">
            <a:avLst/>
          </a:prstGeom>
          <a:ln w="38100">
            <a:solidFill>
              <a:srgbClr val="0C02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8CD6507-228E-5032-2382-5CF01808D977}"/>
              </a:ext>
            </a:extLst>
          </p:cNvPr>
          <p:cNvSpPr txBox="1"/>
          <p:nvPr/>
        </p:nvSpPr>
        <p:spPr>
          <a:xfrm>
            <a:off x="169023" y="6521430"/>
            <a:ext cx="39069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dirty="0">
                <a:latin typeface="Yu Mincho" panose="02020400000000000000" pitchFamily="18" charset="-128"/>
                <a:ea typeface="Yu Mincho" panose="02020400000000000000" pitchFamily="18" charset="-128"/>
              </a:rPr>
              <a:t>Video credits: YouTube, «</a:t>
            </a:r>
            <a:r>
              <a:rPr lang="it-IT" sz="13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Fluid</a:t>
            </a:r>
            <a:r>
              <a:rPr lang="it-IT" sz="1300" dirty="0">
                <a:latin typeface="Yu Mincho" panose="02020400000000000000" pitchFamily="18" charset="-128"/>
                <a:ea typeface="Yu Mincho" panose="02020400000000000000" pitchFamily="18" charset="-128"/>
              </a:rPr>
              <a:t> Dynamics» </a:t>
            </a:r>
            <a:r>
              <a:rPr lang="it-IT" sz="13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channel</a:t>
            </a:r>
            <a:endParaRPr lang="it-IT" sz="13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177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5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7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 showWhenStopped="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showWhenStopped="0">
                <p:cTn id="43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 mute="1" showWhenStopped="0">
                <p:cTn id="4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5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27B5396-E1E6-25DD-DA17-CB8DE5C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DF066E89-BB43-4949-967C-F2C1463D05AA}" type="slidenum">
              <a:rPr lang="it-IT" smtClean="0"/>
              <a:t>11</a:t>
            </a:fld>
            <a:endParaRPr lang="it-IT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1D0B83CC-4192-4354-ECBB-E24A88DA4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79449"/>
            <a:ext cx="9692640" cy="618978"/>
          </a:xfrm>
        </p:spPr>
        <p:txBody>
          <a:bodyPr>
            <a:noAutofit/>
          </a:bodyPr>
          <a:lstStyle/>
          <a:p>
            <a:pPr algn="ctr"/>
            <a:r>
              <a:rPr lang="it-IT" b="0" i="0" dirty="0">
                <a:solidFill>
                  <a:srgbClr val="0070C0"/>
                </a:solidFill>
                <a:effectLst/>
                <a:latin typeface="Yu Mincho" panose="02020400000000000000" pitchFamily="18" charset="-128"/>
                <a:ea typeface="Yu Mincho" panose="02020400000000000000" pitchFamily="18" charset="-128"/>
              </a:rPr>
              <a:t>Von-</a:t>
            </a:r>
            <a:r>
              <a:rPr lang="it-IT" b="0" i="0" dirty="0" err="1">
                <a:solidFill>
                  <a:srgbClr val="0070C0"/>
                </a:solidFill>
                <a:effectLst/>
                <a:latin typeface="Yu Mincho" panose="02020400000000000000" pitchFamily="18" charset="-128"/>
                <a:ea typeface="Yu Mincho" panose="02020400000000000000" pitchFamily="18" charset="-128"/>
              </a:rPr>
              <a:t>Kármán</a:t>
            </a:r>
            <a:r>
              <a:rPr lang="it-IT" b="0" i="0" dirty="0">
                <a:solidFill>
                  <a:srgbClr val="0070C0"/>
                </a:solidFill>
                <a:effectLst/>
                <a:latin typeface="Yu Mincho" panose="02020400000000000000" pitchFamily="18" charset="-128"/>
                <a:ea typeface="Yu Mincho" panose="02020400000000000000" pitchFamily="18" charset="-128"/>
              </a:rPr>
              <a:t> vortex street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B3A717E-C7A3-52DF-9E78-26E0CB367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170" y="698170"/>
            <a:ext cx="5461660" cy="2730830"/>
          </a:xfrm>
          <a:prstGeom prst="rect">
            <a:avLst/>
          </a:prstGeom>
        </p:spPr>
      </p:pic>
      <p:pic>
        <p:nvPicPr>
          <p:cNvPr id="9" name="Immagine 8" descr="Immagine che contiene occhi, vicino&#10;&#10;Descrizione generata automaticamente">
            <a:extLst>
              <a:ext uri="{FF2B5EF4-FFF2-40B4-BE49-F238E27FC236}">
                <a16:creationId xmlns:a16="http://schemas.microsoft.com/office/drawing/2014/main" id="{341E86C8-B57A-48E6-D6E7-FA32C3BB9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2206" y="2093830"/>
            <a:ext cx="3048000" cy="594792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AA616D8-3975-D226-268B-FC822FBCC6FE}"/>
              </a:ext>
            </a:extLst>
          </p:cNvPr>
          <p:cNvSpPr txBox="1"/>
          <p:nvPr/>
        </p:nvSpPr>
        <p:spPr>
          <a:xfrm>
            <a:off x="106877" y="2185060"/>
            <a:ext cx="1793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0" i="0" u="sng" dirty="0">
                <a:effectLst/>
                <a:latin typeface="Yu Mincho" panose="02020400000000000000" pitchFamily="18" charset="-128"/>
                <a:ea typeface="Yu Mincho" panose="02020400000000000000" pitchFamily="18" charset="-128"/>
              </a:rPr>
              <a:t>Juan Fernández </a:t>
            </a:r>
            <a:r>
              <a:rPr lang="it-IT" b="0" i="0" u="sng" dirty="0" err="1">
                <a:effectLst/>
                <a:latin typeface="Yu Mincho" panose="02020400000000000000" pitchFamily="18" charset="-128"/>
                <a:ea typeface="Yu Mincho" panose="02020400000000000000" pitchFamily="18" charset="-128"/>
              </a:rPr>
              <a:t>Islands</a:t>
            </a:r>
            <a:endParaRPr lang="it-IT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11" name="Arco 10">
            <a:extLst>
              <a:ext uri="{FF2B5EF4-FFF2-40B4-BE49-F238E27FC236}">
                <a16:creationId xmlns:a16="http://schemas.microsoft.com/office/drawing/2014/main" id="{06B1F5CB-E81F-7C7C-505E-CE91E4232858}"/>
              </a:ext>
            </a:extLst>
          </p:cNvPr>
          <p:cNvSpPr/>
          <p:nvPr/>
        </p:nvSpPr>
        <p:spPr>
          <a:xfrm rot="4106732">
            <a:off x="-296622" y="2485688"/>
            <a:ext cx="1582233" cy="1177618"/>
          </a:xfrm>
          <a:prstGeom prst="arc">
            <a:avLst/>
          </a:prstGeom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 descr="Immagine che contiene cielo, esterni, montagna, natura&#10;&#10;Descrizione generata automaticamente">
            <a:extLst>
              <a:ext uri="{FF2B5EF4-FFF2-40B4-BE49-F238E27FC236}">
                <a16:creationId xmlns:a16="http://schemas.microsoft.com/office/drawing/2014/main" id="{650A8D4D-52AE-E56E-C84F-A6738469A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317" y="3543795"/>
            <a:ext cx="5461659" cy="315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1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8C05F92-9F5D-F734-C04F-2A9D6B877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DF066E89-BB43-4949-967C-F2C1463D05AA}" type="slidenum">
              <a:rPr lang="it-IT" smtClean="0"/>
              <a:t>12</a:t>
            </a:fld>
            <a:endParaRPr lang="it-IT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9719BF2B-42D6-3036-46DB-45C1873A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14701"/>
            <a:ext cx="9692640" cy="618978"/>
          </a:xfrm>
        </p:spPr>
        <p:txBody>
          <a:bodyPr>
            <a:noAutofit/>
          </a:bodyPr>
          <a:lstStyle/>
          <a:p>
            <a:pPr algn="ctr"/>
            <a:r>
              <a:rPr lang="it-IT" b="0" i="0" dirty="0">
                <a:solidFill>
                  <a:srgbClr val="0070C0"/>
                </a:solidFill>
                <a:effectLst/>
                <a:latin typeface="Yu Mincho" panose="02020400000000000000" pitchFamily="18" charset="-128"/>
                <a:ea typeface="Yu Mincho" panose="02020400000000000000" pitchFamily="18" charset="-128"/>
              </a:rPr>
              <a:t>2D vs. 3D </a:t>
            </a:r>
            <a:r>
              <a:rPr lang="it-IT" b="0" i="0" dirty="0" err="1">
                <a:solidFill>
                  <a:srgbClr val="0070C0"/>
                </a:solidFill>
                <a:effectLst/>
                <a:latin typeface="Yu Mincho" panose="02020400000000000000" pitchFamily="18" charset="-128"/>
                <a:ea typeface="Yu Mincho" panose="02020400000000000000" pitchFamily="18" charset="-128"/>
              </a:rPr>
              <a:t>turbulence</a:t>
            </a:r>
            <a:endParaRPr lang="it-IT" b="0" i="0" dirty="0">
              <a:solidFill>
                <a:srgbClr val="0070C0"/>
              </a:solidFill>
              <a:effectLst/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D25019A-D40E-A678-4B90-9C341E8F4E7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477" y="609593"/>
            <a:ext cx="1447800" cy="5715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2393DB5-C679-A287-5DEA-AF0F7E354614}"/>
              </a:ext>
            </a:extLst>
          </p:cNvPr>
          <p:cNvSpPr txBox="1"/>
          <p:nvPr/>
        </p:nvSpPr>
        <p:spPr>
          <a:xfrm>
            <a:off x="4382983" y="746457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Vorticity</a:t>
            </a:r>
            <a:r>
              <a:rPr lang="it-IT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:</a:t>
            </a:r>
          </a:p>
        </p:txBody>
      </p:sp>
      <p:pic>
        <p:nvPicPr>
          <p:cNvPr id="10" name="Isotropic decaying turbulence">
            <a:hlinkClick r:id="" action="ppaction://media"/>
            <a:extLst>
              <a:ext uri="{FF2B5EF4-FFF2-40B4-BE49-F238E27FC236}">
                <a16:creationId xmlns:a16="http://schemas.microsoft.com/office/drawing/2014/main" id="{04907459-1B9E-0DC4-7980-808D2167090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8368.5222"/>
                </p14:media>
              </p:ext>
            </p:extLst>
          </p:nvPr>
        </p:nvPicPr>
        <p:blipFill rotWithShape="1">
          <a:blip r:embed="rId7"/>
          <a:srcRect l="-330" t="11299" r="50000"/>
          <a:stretch/>
        </p:blipFill>
        <p:spPr>
          <a:xfrm>
            <a:off x="6935190" y="1327086"/>
            <a:ext cx="4773880" cy="4522534"/>
          </a:xfrm>
          <a:prstGeom prst="rect">
            <a:avLst/>
          </a:prstGeom>
        </p:spPr>
      </p:pic>
      <p:pic>
        <p:nvPicPr>
          <p:cNvPr id="11" name="Decaying two-dimensional turbulence">
            <a:hlinkClick r:id="" action="ppaction://media"/>
            <a:extLst>
              <a:ext uri="{FF2B5EF4-FFF2-40B4-BE49-F238E27FC236}">
                <a16:creationId xmlns:a16="http://schemas.microsoft.com/office/drawing/2014/main" id="{2BA39E1F-0F1E-5418-1E07-E253AF3B81C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4939" t="11321" b="548"/>
          <a:stretch/>
        </p:blipFill>
        <p:spPr>
          <a:xfrm>
            <a:off x="482930" y="1288618"/>
            <a:ext cx="5472547" cy="456100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1ACD4CF-C93C-C621-B33A-2D9F0BDB42AF}"/>
              </a:ext>
            </a:extLst>
          </p:cNvPr>
          <p:cNvSpPr txBox="1"/>
          <p:nvPr/>
        </p:nvSpPr>
        <p:spPr>
          <a:xfrm>
            <a:off x="1056904" y="1276214"/>
            <a:ext cx="617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2D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C063873-3958-8BB9-6F67-1607FF27CB1D}"/>
              </a:ext>
            </a:extLst>
          </p:cNvPr>
          <p:cNvSpPr txBox="1"/>
          <p:nvPr/>
        </p:nvSpPr>
        <p:spPr>
          <a:xfrm>
            <a:off x="7269676" y="1458424"/>
            <a:ext cx="617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3D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BA31772-DBA8-A76A-4616-C790CED0E7C3}"/>
              </a:ext>
            </a:extLst>
          </p:cNvPr>
          <p:cNvSpPr txBox="1"/>
          <p:nvPr/>
        </p:nvSpPr>
        <p:spPr>
          <a:xfrm>
            <a:off x="1208413" y="5910590"/>
            <a:ext cx="4076106" cy="523220"/>
          </a:xfrm>
          <a:prstGeom prst="rect">
            <a:avLst/>
          </a:prstGeom>
          <a:noFill/>
          <a:ln w="38100">
            <a:solidFill>
              <a:srgbClr val="1ED2F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atin typeface="Yu Mincho" panose="02020400000000000000" pitchFamily="18" charset="-128"/>
                <a:ea typeface="Yu Mincho" panose="02020400000000000000" pitchFamily="18" charset="-128"/>
              </a:rPr>
              <a:t>«Inverse energy </a:t>
            </a:r>
            <a:r>
              <a:rPr lang="it-IT" sz="28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cascade</a:t>
            </a:r>
            <a:r>
              <a:rPr lang="it-IT" sz="2800" dirty="0">
                <a:latin typeface="Yu Mincho" panose="02020400000000000000" pitchFamily="18" charset="-128"/>
                <a:ea typeface="Yu Mincho" panose="02020400000000000000" pitchFamily="18" charset="-128"/>
              </a:rPr>
              <a:t>»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FAEA051-C4BB-B5F8-1506-7E12F68C5B99}"/>
              </a:ext>
            </a:extLst>
          </p:cNvPr>
          <p:cNvSpPr txBox="1"/>
          <p:nvPr/>
        </p:nvSpPr>
        <p:spPr>
          <a:xfrm>
            <a:off x="7284077" y="5910590"/>
            <a:ext cx="4076106" cy="523220"/>
          </a:xfrm>
          <a:prstGeom prst="rect">
            <a:avLst/>
          </a:prstGeom>
          <a:noFill/>
          <a:ln w="38100">
            <a:solidFill>
              <a:srgbClr val="1ED2F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atin typeface="Yu Mincho" panose="02020400000000000000" pitchFamily="18" charset="-128"/>
                <a:ea typeface="Yu Mincho" panose="02020400000000000000" pitchFamily="18" charset="-128"/>
              </a:rPr>
              <a:t>«Direct energy </a:t>
            </a:r>
            <a:r>
              <a:rPr lang="it-IT" sz="28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cascade</a:t>
            </a:r>
            <a:r>
              <a:rPr lang="it-IT" sz="2800" dirty="0">
                <a:latin typeface="Yu Mincho" panose="02020400000000000000" pitchFamily="18" charset="-128"/>
                <a:ea typeface="Yu Mincho" panose="02020400000000000000" pitchFamily="18" charset="-128"/>
              </a:rPr>
              <a:t>»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A62B4BA-4B9E-6D45-5722-DCAD93C50BBF}"/>
              </a:ext>
            </a:extLst>
          </p:cNvPr>
          <p:cNvSpPr txBox="1"/>
          <p:nvPr/>
        </p:nvSpPr>
        <p:spPr>
          <a:xfrm>
            <a:off x="169023" y="6521430"/>
            <a:ext cx="511549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dirty="0">
                <a:latin typeface="Yu Mincho" panose="02020400000000000000" pitchFamily="18" charset="-128"/>
                <a:ea typeface="Yu Mincho" panose="02020400000000000000" pitchFamily="18" charset="-128"/>
              </a:rPr>
              <a:t>Video credits: YouTube, «</a:t>
            </a:r>
            <a:r>
              <a:rPr lang="it-IT" sz="13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turbulenceteam</a:t>
            </a:r>
            <a:r>
              <a:rPr lang="it-IT" sz="1300" dirty="0">
                <a:latin typeface="Yu Mincho" panose="02020400000000000000" pitchFamily="18" charset="-128"/>
                <a:ea typeface="Yu Mincho" panose="02020400000000000000" pitchFamily="18" charset="-128"/>
              </a:rPr>
              <a:t>» and «</a:t>
            </a:r>
            <a:r>
              <a:rPr lang="it-IT" sz="13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brgirgis</a:t>
            </a:r>
            <a:r>
              <a:rPr lang="it-IT" sz="1300" dirty="0">
                <a:latin typeface="Yu Mincho" panose="02020400000000000000" pitchFamily="18" charset="-128"/>
                <a:ea typeface="Yu Mincho" panose="02020400000000000000" pitchFamily="18" charset="-128"/>
              </a:rPr>
              <a:t>» </a:t>
            </a:r>
            <a:r>
              <a:rPr lang="it-IT" sz="13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channels</a:t>
            </a:r>
            <a:endParaRPr lang="it-IT" sz="13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169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7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33A1DAF-5C32-5C67-C722-4F578BC41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DF066E89-BB43-4949-967C-F2C1463D05AA}" type="slidenum">
              <a:rPr lang="it-IT" smtClean="0"/>
              <a:t>13</a:t>
            </a:fld>
            <a:endParaRPr lang="it-IT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CCCFD03-5C4B-EA85-20B5-42D87868F4D4}"/>
              </a:ext>
            </a:extLst>
          </p:cNvPr>
          <p:cNvSpPr>
            <a:spLocks noGrp="1"/>
          </p:cNvSpPr>
          <p:nvPr/>
        </p:nvSpPr>
        <p:spPr>
          <a:xfrm>
            <a:off x="1249680" y="124521"/>
            <a:ext cx="9692640" cy="6189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0" i="0" dirty="0" err="1">
                <a:solidFill>
                  <a:srgbClr val="0070C0"/>
                </a:solidFill>
                <a:effectLst/>
                <a:latin typeface="Yu Mincho" panose="02020400000000000000" pitchFamily="18" charset="-128"/>
                <a:ea typeface="Yu Mincho" panose="02020400000000000000" pitchFamily="18" charset="-128"/>
              </a:rPr>
              <a:t>Why</a:t>
            </a:r>
            <a:r>
              <a:rPr lang="it-IT" b="0" i="0" dirty="0">
                <a:solidFill>
                  <a:srgbClr val="0070C0"/>
                </a:solidFill>
                <a:effectLst/>
                <a:latin typeface="Yu Mincho" panose="02020400000000000000" pitchFamily="18" charset="-128"/>
                <a:ea typeface="Yu Mincho" panose="02020400000000000000" pitchFamily="18" charset="-128"/>
              </a:rPr>
              <a:t> study </a:t>
            </a:r>
            <a:r>
              <a:rPr lang="it-IT" dirty="0" err="1">
                <a:solidFill>
                  <a:srgbClr val="0070C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t</a:t>
            </a:r>
            <a:r>
              <a:rPr lang="it-IT" b="0" i="0" dirty="0" err="1">
                <a:solidFill>
                  <a:srgbClr val="0070C0"/>
                </a:solidFill>
                <a:effectLst/>
                <a:latin typeface="Yu Mincho" panose="02020400000000000000" pitchFamily="18" charset="-128"/>
                <a:ea typeface="Yu Mincho" panose="02020400000000000000" pitchFamily="18" charset="-128"/>
              </a:rPr>
              <a:t>urbulence</a:t>
            </a:r>
            <a:r>
              <a:rPr lang="it-IT" b="0" i="0" dirty="0">
                <a:solidFill>
                  <a:srgbClr val="0070C0"/>
                </a:solidFill>
                <a:effectLst/>
                <a:latin typeface="Yu Mincho" panose="02020400000000000000" pitchFamily="18" charset="-128"/>
                <a:ea typeface="Yu Mincho" panose="02020400000000000000" pitchFamily="18" charset="-128"/>
              </a:rPr>
              <a:t>?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22F6C91-719E-09B6-4DBF-4C49126E14AE}"/>
              </a:ext>
            </a:extLst>
          </p:cNvPr>
          <p:cNvSpPr txBox="1"/>
          <p:nvPr/>
        </p:nvSpPr>
        <p:spPr>
          <a:xfrm>
            <a:off x="3780293" y="5105680"/>
            <a:ext cx="2758192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Weather</a:t>
            </a:r>
            <a:r>
              <a:rPr lang="it-IT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 forecasts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66E713F-19E4-56D7-F786-CD9DB8E301FE}"/>
              </a:ext>
            </a:extLst>
          </p:cNvPr>
          <p:cNvSpPr txBox="1"/>
          <p:nvPr/>
        </p:nvSpPr>
        <p:spPr>
          <a:xfrm>
            <a:off x="6883150" y="6007397"/>
            <a:ext cx="2315441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Nuclear</a:t>
            </a:r>
            <a:r>
              <a:rPr lang="it-IT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 fusion</a:t>
            </a:r>
          </a:p>
        </p:txBody>
      </p:sp>
      <p:pic>
        <p:nvPicPr>
          <p:cNvPr id="13" name="Immagine 12" descr="Immagine che contiene finestra&#10;&#10;Descrizione generata automaticamente">
            <a:extLst>
              <a:ext uri="{FF2B5EF4-FFF2-40B4-BE49-F238E27FC236}">
                <a16:creationId xmlns:a16="http://schemas.microsoft.com/office/drawing/2014/main" id="{F5EBEE06-01B3-C21A-3296-CBE226EC2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82" y="743111"/>
            <a:ext cx="4892590" cy="2753157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B9B756A-ECAD-2D54-DF27-843A453DE580}"/>
              </a:ext>
            </a:extLst>
          </p:cNvPr>
          <p:cNvSpPr txBox="1"/>
          <p:nvPr/>
        </p:nvSpPr>
        <p:spPr>
          <a:xfrm>
            <a:off x="213982" y="3495880"/>
            <a:ext cx="2195955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Aerodynamics</a:t>
            </a:r>
            <a:endParaRPr lang="it-IT" sz="24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266FC30-443A-A899-B89E-2E38A21A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293" y="1551339"/>
            <a:ext cx="4631414" cy="3554341"/>
          </a:xfrm>
          <a:prstGeom prst="rect">
            <a:avLst/>
          </a:prstGeom>
        </p:spPr>
      </p:pic>
      <p:pic>
        <p:nvPicPr>
          <p:cNvPr id="11" name="Immagine 10" descr="Immagine che contiene luce&#10;&#10;Descrizione generata automaticamente">
            <a:extLst>
              <a:ext uri="{FF2B5EF4-FFF2-40B4-BE49-F238E27FC236}">
                <a16:creationId xmlns:a16="http://schemas.microsoft.com/office/drawing/2014/main" id="{77399CFE-DBCA-F4C2-5F7D-203F82ECE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150" y="3117959"/>
            <a:ext cx="5094868" cy="286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1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3BCB964-4C51-C993-4C88-273C82433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DF066E89-BB43-4949-967C-F2C1463D05AA}" type="slidenum">
              <a:rPr lang="it-IT" smtClean="0"/>
              <a:t>14</a:t>
            </a:fld>
            <a:endParaRPr lang="it-IT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4B4C1B4F-F708-002B-AEB7-CEC4947940C4}"/>
              </a:ext>
            </a:extLst>
          </p:cNvPr>
          <p:cNvSpPr>
            <a:spLocks noGrp="1"/>
          </p:cNvSpPr>
          <p:nvPr/>
        </p:nvSpPr>
        <p:spPr>
          <a:xfrm>
            <a:off x="1090654" y="124521"/>
            <a:ext cx="9692640" cy="6189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0" i="0" dirty="0" err="1">
                <a:solidFill>
                  <a:srgbClr val="0070C0"/>
                </a:solidFill>
                <a:effectLst/>
                <a:latin typeface="Yu Mincho" panose="02020400000000000000" pitchFamily="18" charset="-128"/>
                <a:ea typeface="Yu Mincho" panose="02020400000000000000" pitchFamily="18" charset="-128"/>
              </a:rPr>
              <a:t>What</a:t>
            </a:r>
            <a:r>
              <a:rPr lang="it-IT" b="0" i="0" dirty="0">
                <a:solidFill>
                  <a:srgbClr val="0070C0"/>
                </a:solidFill>
                <a:effectLst/>
                <a:latin typeface="Yu Mincho" panose="02020400000000000000" pitchFamily="18" charset="-128"/>
                <a:ea typeface="Yu Mincho" panose="02020400000000000000" pitchFamily="18" charset="-128"/>
              </a:rPr>
              <a:t> do I do?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F6650B4-D237-F988-D879-21724E6ADD76}"/>
              </a:ext>
            </a:extLst>
          </p:cNvPr>
          <p:cNvSpPr txBox="1"/>
          <p:nvPr/>
        </p:nvSpPr>
        <p:spPr>
          <a:xfrm>
            <a:off x="1627011" y="1017864"/>
            <a:ext cx="3958424" cy="110799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2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Turbulent</a:t>
            </a:r>
            <a:r>
              <a:rPr lang="it-IT" sz="2200" dirty="0"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sz="22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fluids</a:t>
            </a:r>
            <a:r>
              <a:rPr lang="it-IT" sz="2200" dirty="0"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sz="22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as</a:t>
            </a:r>
            <a:r>
              <a:rPr lang="it-IT" sz="2200" dirty="0"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</a:p>
          <a:p>
            <a:pPr algn="ctr"/>
            <a:r>
              <a:rPr lang="it-IT" sz="2200" dirty="0">
                <a:latin typeface="Yu Mincho" panose="02020400000000000000" pitchFamily="18" charset="-128"/>
                <a:ea typeface="Yu Mincho" panose="02020400000000000000" pitchFamily="18" charset="-128"/>
              </a:rPr>
              <a:t>non-</a:t>
            </a:r>
            <a:r>
              <a:rPr lang="it-IT" sz="22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equilibrium</a:t>
            </a:r>
            <a:r>
              <a:rPr lang="it-IT" sz="2200" dirty="0">
                <a:latin typeface="Yu Mincho" panose="02020400000000000000" pitchFamily="18" charset="-128"/>
                <a:ea typeface="Yu Mincho" panose="02020400000000000000" pitchFamily="18" charset="-128"/>
              </a:rPr>
              <a:t> systems in </a:t>
            </a:r>
            <a:r>
              <a:rPr lang="it-IT" sz="22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statistical</a:t>
            </a:r>
            <a:r>
              <a:rPr lang="it-IT" sz="2200" dirty="0"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sz="22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mechanics</a:t>
            </a:r>
            <a:endParaRPr lang="it-IT" sz="22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pic>
        <p:nvPicPr>
          <p:cNvPr id="10" name="Immagine 9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5B206212-38DC-1AA7-8FCB-794C0E19C5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" t="8957" r="8524" b="7942"/>
          <a:stretch/>
        </p:blipFill>
        <p:spPr>
          <a:xfrm>
            <a:off x="7071537" y="1189754"/>
            <a:ext cx="4731512" cy="467731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59D248A-DA22-D0E8-C3A6-E91DF38623D3}"/>
              </a:ext>
            </a:extLst>
          </p:cNvPr>
          <p:cNvSpPr txBox="1"/>
          <p:nvPr/>
        </p:nvSpPr>
        <p:spPr>
          <a:xfrm>
            <a:off x="8254474" y="722577"/>
            <a:ext cx="2004334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Shell model</a:t>
            </a:r>
          </a:p>
        </p:txBody>
      </p:sp>
      <p:sp>
        <p:nvSpPr>
          <p:cNvPr id="14" name="Arco 13">
            <a:extLst>
              <a:ext uri="{FF2B5EF4-FFF2-40B4-BE49-F238E27FC236}">
                <a16:creationId xmlns:a16="http://schemas.microsoft.com/office/drawing/2014/main" id="{74ED016E-4BDE-72D9-DA6C-1CDF3A262212}"/>
              </a:ext>
            </a:extLst>
          </p:cNvPr>
          <p:cNvSpPr/>
          <p:nvPr/>
        </p:nvSpPr>
        <p:spPr>
          <a:xfrm rot="21202999" flipH="1">
            <a:off x="756239" y="2108390"/>
            <a:ext cx="1961045" cy="1799968"/>
          </a:xfrm>
          <a:prstGeom prst="arc">
            <a:avLst>
              <a:gd name="adj1" fmla="val 16200000"/>
              <a:gd name="adj2" fmla="val 3992092"/>
            </a:avLst>
          </a:prstGeom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A9BC8EE-ABE4-1C23-95CA-C2C8B35D2A92}"/>
              </a:ext>
            </a:extLst>
          </p:cNvPr>
          <p:cNvSpPr txBox="1"/>
          <p:nvPr/>
        </p:nvSpPr>
        <p:spPr>
          <a:xfrm>
            <a:off x="1627011" y="2966311"/>
            <a:ext cx="3958424" cy="178510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latin typeface="Yu Mincho" panose="02020400000000000000" pitchFamily="18" charset="-128"/>
                <a:ea typeface="Yu Mincho" panose="02020400000000000000" pitchFamily="18" charset="-128"/>
              </a:rPr>
              <a:t>Time </a:t>
            </a:r>
            <a:r>
              <a:rPr lang="it-IT" sz="22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correlation</a:t>
            </a:r>
            <a:r>
              <a:rPr lang="it-IT" sz="2200" dirty="0"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sz="22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functions</a:t>
            </a:r>
            <a:endParaRPr lang="it-IT" sz="22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Response</a:t>
            </a:r>
            <a:r>
              <a:rPr lang="it-IT" sz="2200" dirty="0">
                <a:latin typeface="Yu Mincho" panose="02020400000000000000" pitchFamily="18" charset="-128"/>
                <a:ea typeface="Yu Mincho" panose="02020400000000000000" pitchFamily="18" charset="-128"/>
              </a:rPr>
              <a:t> to </a:t>
            </a:r>
            <a:r>
              <a:rPr lang="it-IT" sz="22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perturbations</a:t>
            </a:r>
            <a:endParaRPr lang="it-IT" sz="22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Irreversibility</a:t>
            </a:r>
            <a:endParaRPr lang="it-IT" sz="22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Transport</a:t>
            </a:r>
            <a:r>
              <a:rPr lang="it-IT" sz="2200" dirty="0"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sz="22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phenomena</a:t>
            </a:r>
            <a:endParaRPr lang="it-IT" sz="22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Entropy</a:t>
            </a:r>
            <a:r>
              <a:rPr lang="it-IT" sz="2200" dirty="0">
                <a:latin typeface="Yu Mincho" panose="02020400000000000000" pitchFamily="18" charset="-128"/>
                <a:ea typeface="Yu Mincho" panose="02020400000000000000" pitchFamily="18" charset="-128"/>
              </a:rPr>
              <a:t> / Information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B076908-B918-4DE0-3E94-56998F7B085C}"/>
              </a:ext>
            </a:extLst>
          </p:cNvPr>
          <p:cNvSpPr txBox="1"/>
          <p:nvPr/>
        </p:nvSpPr>
        <p:spPr>
          <a:xfrm>
            <a:off x="4376344" y="5474172"/>
            <a:ext cx="2695193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SABRA </a:t>
            </a:r>
            <a:r>
              <a:rPr lang="it-IT" sz="24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equations</a:t>
            </a:r>
            <a:endParaRPr lang="it-IT" sz="24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64E4709A-8F57-3584-8DE8-0F48789F0BF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63" y="6139319"/>
            <a:ext cx="1237350" cy="366622"/>
          </a:xfrm>
          <a:prstGeom prst="rect">
            <a:avLst/>
          </a:prstGeom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9D52460A-7197-80AE-EEF7-AE72E192E0AD}"/>
              </a:ext>
            </a:extLst>
          </p:cNvPr>
          <p:cNvSpPr/>
          <p:nvPr/>
        </p:nvSpPr>
        <p:spPr>
          <a:xfrm>
            <a:off x="154994" y="5935836"/>
            <a:ext cx="11137846" cy="7716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3A0DAAE-2ABF-47F3-A4E6-09B17D0FD89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94" y="5904831"/>
            <a:ext cx="9248313" cy="75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16" grpId="0" animBg="1"/>
      <p:bldP spid="19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6346A26-EC43-2ABB-FCD5-6DBEC5008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DF066E89-BB43-4949-967C-F2C1463D05AA}" type="slidenum">
              <a:rPr lang="it-IT" smtClean="0"/>
              <a:t>15</a:t>
            </a:fld>
            <a:endParaRPr lang="it-IT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6BBB7EA4-625B-BF1B-5DFD-317A5DE19DB8}"/>
              </a:ext>
            </a:extLst>
          </p:cNvPr>
          <p:cNvSpPr>
            <a:spLocks noGrp="1"/>
          </p:cNvSpPr>
          <p:nvPr/>
        </p:nvSpPr>
        <p:spPr>
          <a:xfrm>
            <a:off x="1090654" y="124521"/>
            <a:ext cx="9692640" cy="6189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0" i="0" dirty="0">
                <a:solidFill>
                  <a:srgbClr val="0070C0"/>
                </a:solidFill>
                <a:effectLst/>
                <a:latin typeface="Yu Mincho" panose="02020400000000000000" pitchFamily="18" charset="-128"/>
                <a:ea typeface="Yu Mincho" panose="02020400000000000000" pitchFamily="18" charset="-128"/>
              </a:rPr>
              <a:t>Take home </a:t>
            </a:r>
            <a:r>
              <a:rPr lang="it-IT" b="0" i="0" dirty="0" err="1">
                <a:solidFill>
                  <a:srgbClr val="0070C0"/>
                </a:solidFill>
                <a:effectLst/>
                <a:latin typeface="Yu Mincho" panose="02020400000000000000" pitchFamily="18" charset="-128"/>
                <a:ea typeface="Yu Mincho" panose="02020400000000000000" pitchFamily="18" charset="-128"/>
              </a:rPr>
              <a:t>messages</a:t>
            </a:r>
            <a:endParaRPr lang="it-IT" b="0" i="0" dirty="0">
              <a:solidFill>
                <a:srgbClr val="0070C0"/>
              </a:solidFill>
              <a:effectLst/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1E3693F-848A-62FD-21DD-B4D842E3880D}"/>
              </a:ext>
            </a:extLst>
          </p:cNvPr>
          <p:cNvSpPr txBox="1"/>
          <p:nvPr/>
        </p:nvSpPr>
        <p:spPr>
          <a:xfrm>
            <a:off x="1565443" y="1126390"/>
            <a:ext cx="9061113" cy="423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600" dirty="0">
                <a:latin typeface="Yu Mincho" panose="02020400000000000000" pitchFamily="18" charset="-128"/>
                <a:ea typeface="Yu Mincho" panose="02020400000000000000" pitchFamily="18" charset="-128"/>
              </a:rPr>
              <a:t>(</a:t>
            </a:r>
            <a:r>
              <a:rPr lang="it-IT" sz="26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Almost</a:t>
            </a:r>
            <a:r>
              <a:rPr lang="it-IT" sz="2600" dirty="0">
                <a:latin typeface="Yu Mincho" panose="02020400000000000000" pitchFamily="18" charset="-128"/>
                <a:ea typeface="Yu Mincho" panose="02020400000000000000" pitchFamily="18" charset="-128"/>
              </a:rPr>
              <a:t>) </a:t>
            </a:r>
            <a:r>
              <a:rPr lang="it-IT" sz="26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every</a:t>
            </a:r>
            <a:r>
              <a:rPr lang="it-IT" sz="2600" dirty="0"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sz="26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liquid</a:t>
            </a:r>
            <a:r>
              <a:rPr lang="it-IT" sz="2600" dirty="0">
                <a:latin typeface="Yu Mincho" panose="02020400000000000000" pitchFamily="18" charset="-128"/>
                <a:ea typeface="Yu Mincho" panose="02020400000000000000" pitchFamily="18" charset="-128"/>
              </a:rPr>
              <a:t>/gas in nature </a:t>
            </a:r>
            <a:r>
              <a:rPr lang="it-IT" sz="26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is</a:t>
            </a:r>
            <a:r>
              <a:rPr lang="it-IT" sz="2600" dirty="0">
                <a:latin typeface="Yu Mincho" panose="02020400000000000000" pitchFamily="18" charset="-128"/>
                <a:ea typeface="Yu Mincho" panose="02020400000000000000" pitchFamily="18" charset="-128"/>
              </a:rPr>
              <a:t> in a </a:t>
            </a:r>
            <a:r>
              <a:rPr lang="it-IT" sz="26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turbulent</a:t>
            </a:r>
            <a:r>
              <a:rPr lang="it-IT" sz="2600" dirty="0">
                <a:latin typeface="Yu Mincho" panose="02020400000000000000" pitchFamily="18" charset="-128"/>
                <a:ea typeface="Yu Mincho" panose="02020400000000000000" pitchFamily="18" charset="-128"/>
              </a:rPr>
              <a:t> state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26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6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Despite</a:t>
            </a:r>
            <a:r>
              <a:rPr lang="it-IT" sz="2600" dirty="0">
                <a:latin typeface="Yu Mincho" panose="02020400000000000000" pitchFamily="18" charset="-128"/>
                <a:ea typeface="Yu Mincho" panose="02020400000000000000" pitchFamily="18" charset="-128"/>
              </a:rPr>
              <a:t> the </a:t>
            </a:r>
            <a:r>
              <a:rPr lang="it-IT" sz="26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extreme</a:t>
            </a:r>
            <a:r>
              <a:rPr lang="it-IT" sz="2600" dirty="0"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sz="26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variety</a:t>
            </a:r>
            <a:r>
              <a:rPr lang="it-IT" sz="2600" dirty="0">
                <a:latin typeface="Yu Mincho" panose="02020400000000000000" pitchFamily="18" charset="-128"/>
                <a:ea typeface="Yu Mincho" panose="02020400000000000000" pitchFamily="18" charset="-128"/>
              </a:rPr>
              <a:t> of </a:t>
            </a:r>
            <a:r>
              <a:rPr lang="it-IT" sz="26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turbulent</a:t>
            </a:r>
            <a:r>
              <a:rPr lang="it-IT" sz="2600" dirty="0"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sz="26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phenomena</a:t>
            </a:r>
            <a:r>
              <a:rPr lang="it-IT" sz="2600" dirty="0">
                <a:latin typeface="Yu Mincho" panose="02020400000000000000" pitchFamily="18" charset="-128"/>
                <a:ea typeface="Yu Mincho" panose="02020400000000000000" pitchFamily="18" charset="-128"/>
              </a:rPr>
              <a:t>, some </a:t>
            </a:r>
            <a:r>
              <a:rPr lang="it-IT" sz="26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universal</a:t>
            </a:r>
            <a:r>
              <a:rPr lang="it-IT" sz="2600" dirty="0"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sz="26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laws</a:t>
            </a:r>
            <a:r>
              <a:rPr lang="it-IT" sz="2600" dirty="0"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sz="26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exist</a:t>
            </a:r>
            <a:endParaRPr lang="it-IT" sz="26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26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600" dirty="0">
                <a:latin typeface="Yu Mincho" panose="02020400000000000000" pitchFamily="18" charset="-128"/>
                <a:ea typeface="Yu Mincho" panose="02020400000000000000" pitchFamily="18" charset="-128"/>
              </a:rPr>
              <a:t>Applications </a:t>
            </a:r>
            <a:r>
              <a:rPr lang="it-IT" sz="26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affecting</a:t>
            </a:r>
            <a:r>
              <a:rPr lang="it-IT" sz="2600" dirty="0"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sz="26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our</a:t>
            </a:r>
            <a:r>
              <a:rPr lang="it-IT" sz="2600" dirty="0"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sz="26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everyday</a:t>
            </a:r>
            <a:r>
              <a:rPr lang="it-IT" sz="2600" dirty="0">
                <a:latin typeface="Yu Mincho" panose="02020400000000000000" pitchFamily="18" charset="-128"/>
                <a:ea typeface="Yu Mincho" panose="02020400000000000000" pitchFamily="18" charset="-128"/>
              </a:rPr>
              <a:t> life</a:t>
            </a:r>
          </a:p>
          <a:p>
            <a:pPr>
              <a:lnSpc>
                <a:spcPct val="150000"/>
              </a:lnSpc>
            </a:pPr>
            <a:r>
              <a:rPr lang="it-IT" sz="2600" dirty="0">
                <a:latin typeface="Yu Mincho" panose="02020400000000000000" pitchFamily="18" charset="-128"/>
                <a:ea typeface="Yu Mincho" panose="02020400000000000000" pitchFamily="18" charset="-128"/>
              </a:rPr>
              <a:t>	(</a:t>
            </a:r>
            <a:r>
              <a:rPr lang="it-IT" sz="26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aerodynamics</a:t>
            </a:r>
            <a:r>
              <a:rPr lang="it-IT" sz="2600" dirty="0">
                <a:latin typeface="Yu Mincho" panose="02020400000000000000" pitchFamily="18" charset="-128"/>
                <a:ea typeface="Yu Mincho" panose="02020400000000000000" pitchFamily="18" charset="-128"/>
              </a:rPr>
              <a:t>, </a:t>
            </a:r>
            <a:r>
              <a:rPr lang="it-IT" sz="26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weather</a:t>
            </a:r>
            <a:r>
              <a:rPr lang="it-IT" sz="2600" dirty="0">
                <a:latin typeface="Yu Mincho" panose="02020400000000000000" pitchFamily="18" charset="-128"/>
                <a:ea typeface="Yu Mincho" panose="02020400000000000000" pitchFamily="18" charset="-128"/>
              </a:rPr>
              <a:t> forecasts, </a:t>
            </a:r>
            <a:r>
              <a:rPr lang="it-IT" sz="26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nuclear</a:t>
            </a:r>
            <a:r>
              <a:rPr lang="it-IT" sz="2600" dirty="0">
                <a:latin typeface="Yu Mincho" panose="02020400000000000000" pitchFamily="18" charset="-128"/>
                <a:ea typeface="Yu Mincho" panose="02020400000000000000" pitchFamily="18" charset="-128"/>
              </a:rPr>
              <a:t> fusion)</a:t>
            </a:r>
          </a:p>
        </p:txBody>
      </p:sp>
    </p:spTree>
    <p:extLst>
      <p:ext uri="{BB962C8B-B14F-4D97-AF65-F5344CB8AC3E}">
        <p14:creationId xmlns:p14="http://schemas.microsoft.com/office/powerpoint/2010/main" val="1266140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7FBC957-B630-1E83-7BE4-C592F73B9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DF066E89-BB43-4949-967C-F2C1463D05AA}" type="slidenum">
              <a:rPr lang="it-IT" smtClean="0"/>
              <a:t>16</a:t>
            </a:fld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6211152-F951-2A77-0AA7-2450DD2E788B}"/>
              </a:ext>
            </a:extLst>
          </p:cNvPr>
          <p:cNvSpPr/>
          <p:nvPr/>
        </p:nvSpPr>
        <p:spPr>
          <a:xfrm>
            <a:off x="642571" y="1642460"/>
            <a:ext cx="10906858" cy="89255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Thank </a:t>
            </a:r>
            <a:r>
              <a:rPr lang="it-IT" sz="5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you</a:t>
            </a:r>
            <a:r>
              <a:rPr lang="it-IT" sz="5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for </a:t>
            </a:r>
            <a:r>
              <a:rPr lang="it-IT" sz="5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your</a:t>
            </a:r>
            <a:r>
              <a:rPr lang="it-IT" sz="5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it-IT" sz="5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attention</a:t>
            </a:r>
            <a:r>
              <a:rPr lang="it-IT" sz="5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61226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678AB5-99A5-F442-64BA-5544A0CA0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7736" y="155758"/>
            <a:ext cx="8796528" cy="650313"/>
          </a:xfrm>
        </p:spPr>
        <p:txBody>
          <a:bodyPr>
            <a:noAutofit/>
          </a:bodyPr>
          <a:lstStyle/>
          <a:p>
            <a:pPr algn="ctr"/>
            <a:r>
              <a:rPr lang="it-IT" b="1" dirty="0" err="1">
                <a:solidFill>
                  <a:srgbClr val="0070C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Summary</a:t>
            </a:r>
            <a:endParaRPr lang="it-IT" b="1" dirty="0">
              <a:solidFill>
                <a:srgbClr val="0070C0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1B8E26E-E6F5-6F29-AEE5-9DA9A6575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DF066E89-BB43-4949-967C-F2C1463D05AA}" type="slidenum">
              <a:rPr lang="it-IT" smtClean="0"/>
              <a:t>2</a:t>
            </a:fld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A6075E3-09D4-52A8-C120-F5F1C604F2C6}"/>
              </a:ext>
            </a:extLst>
          </p:cNvPr>
          <p:cNvSpPr txBox="1"/>
          <p:nvPr/>
        </p:nvSpPr>
        <p:spPr>
          <a:xfrm>
            <a:off x="1350518" y="977142"/>
            <a:ext cx="9490964" cy="519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it-IT" sz="28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What</a:t>
            </a:r>
            <a:r>
              <a:rPr lang="it-IT" sz="2800" dirty="0">
                <a:latin typeface="Yu Mincho" panose="02020400000000000000" pitchFamily="18" charset="-128"/>
                <a:ea typeface="Yu Mincho" panose="02020400000000000000" pitchFamily="18" charset="-128"/>
              </a:rPr>
              <a:t> and </a:t>
            </a:r>
            <a:r>
              <a:rPr lang="it-IT" sz="28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where</a:t>
            </a:r>
            <a:r>
              <a:rPr lang="it-IT" sz="2800" dirty="0"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sz="28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is</a:t>
            </a:r>
            <a:r>
              <a:rPr lang="it-IT" sz="2800" dirty="0"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sz="28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Turbulence</a:t>
            </a:r>
            <a:r>
              <a:rPr lang="it-IT" sz="2800" dirty="0">
                <a:latin typeface="Yu Mincho" panose="02020400000000000000" pitchFamily="18" charset="-128"/>
                <a:ea typeface="Yu Mincho" panose="02020400000000000000" pitchFamily="18" charset="-128"/>
              </a:rPr>
              <a:t>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it-IT" sz="28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Introduction</a:t>
            </a:r>
            <a:r>
              <a:rPr lang="it-IT" sz="2800" dirty="0">
                <a:latin typeface="Yu Mincho" panose="02020400000000000000" pitchFamily="18" charset="-128"/>
                <a:ea typeface="Yu Mincho" panose="02020400000000000000" pitchFamily="18" charset="-128"/>
              </a:rPr>
              <a:t>: history and </a:t>
            </a:r>
            <a:r>
              <a:rPr lang="it-IT" sz="28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maths</a:t>
            </a:r>
            <a:endParaRPr lang="it-IT" sz="28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it-IT" sz="2800" dirty="0">
                <a:latin typeface="Yu Mincho" panose="02020400000000000000" pitchFamily="18" charset="-128"/>
                <a:ea typeface="Yu Mincho" panose="02020400000000000000" pitchFamily="18" charset="-128"/>
              </a:rPr>
              <a:t>Ideal vs. </a:t>
            </a:r>
            <a:r>
              <a:rPr lang="it-IT" sz="28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real</a:t>
            </a:r>
            <a:r>
              <a:rPr lang="it-IT" sz="2800" dirty="0">
                <a:latin typeface="Yu Mincho" panose="02020400000000000000" pitchFamily="18" charset="-128"/>
                <a:ea typeface="Yu Mincho" panose="02020400000000000000" pitchFamily="18" charset="-128"/>
              </a:rPr>
              <a:t> flows: </a:t>
            </a:r>
            <a:r>
              <a:rPr lang="it-IT" sz="28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viscosity</a:t>
            </a:r>
            <a:r>
              <a:rPr lang="it-IT" sz="2800" dirty="0">
                <a:latin typeface="Yu Mincho" panose="02020400000000000000" pitchFamily="18" charset="-128"/>
                <a:ea typeface="Yu Mincho" panose="02020400000000000000" pitchFamily="18" charset="-128"/>
              </a:rPr>
              <a:t> in action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it-IT" sz="2800" dirty="0">
                <a:latin typeface="Yu Mincho" panose="02020400000000000000" pitchFamily="18" charset="-128"/>
                <a:ea typeface="Yu Mincho" panose="02020400000000000000" pitchFamily="18" charset="-128"/>
              </a:rPr>
              <a:t>«One </a:t>
            </a:r>
            <a:r>
              <a:rPr lang="it-IT" sz="28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parameter</a:t>
            </a:r>
            <a:r>
              <a:rPr lang="it-IT" sz="2800" dirty="0">
                <a:latin typeface="Yu Mincho" panose="02020400000000000000" pitchFamily="18" charset="-128"/>
                <a:ea typeface="Yu Mincho" panose="02020400000000000000" pitchFamily="18" charset="-128"/>
              </a:rPr>
              <a:t> to rule </a:t>
            </a:r>
            <a:r>
              <a:rPr lang="it-IT" sz="28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them</a:t>
            </a:r>
            <a:r>
              <a:rPr lang="it-IT" sz="2800" dirty="0"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sz="28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all</a:t>
            </a:r>
            <a:r>
              <a:rPr lang="it-IT" sz="2800" dirty="0">
                <a:latin typeface="Yu Mincho" panose="02020400000000000000" pitchFamily="18" charset="-128"/>
                <a:ea typeface="Yu Mincho" panose="02020400000000000000" pitchFamily="18" charset="-128"/>
              </a:rPr>
              <a:t>»: the Reynolds </a:t>
            </a:r>
            <a:r>
              <a:rPr lang="it-IT" sz="28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number</a:t>
            </a:r>
            <a:endParaRPr lang="it-IT" sz="28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it-IT" sz="2800" dirty="0">
                <a:latin typeface="Yu Mincho" panose="02020400000000000000" pitchFamily="18" charset="-128"/>
                <a:ea typeface="Yu Mincho" panose="02020400000000000000" pitchFamily="18" charset="-128"/>
              </a:rPr>
              <a:t>2D vs. 3D </a:t>
            </a:r>
            <a:r>
              <a:rPr lang="it-IT" sz="28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Turbulence</a:t>
            </a:r>
            <a:endParaRPr lang="it-IT" sz="28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it-IT" sz="28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Why</a:t>
            </a:r>
            <a:r>
              <a:rPr lang="it-IT" sz="2800" dirty="0">
                <a:latin typeface="Yu Mincho" panose="02020400000000000000" pitchFamily="18" charset="-128"/>
                <a:ea typeface="Yu Mincho" panose="02020400000000000000" pitchFamily="18" charset="-128"/>
              </a:rPr>
              <a:t> study </a:t>
            </a:r>
            <a:r>
              <a:rPr lang="it-IT" sz="28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Turbulence</a:t>
            </a:r>
            <a:endParaRPr lang="it-IT" sz="28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it-IT" sz="28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What</a:t>
            </a:r>
            <a:r>
              <a:rPr lang="it-IT" sz="2800" dirty="0">
                <a:latin typeface="Yu Mincho" panose="02020400000000000000" pitchFamily="18" charset="-128"/>
                <a:ea typeface="Yu Mincho" panose="02020400000000000000" pitchFamily="18" charset="-128"/>
              </a:rPr>
              <a:t> I do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it-IT" sz="2800" dirty="0">
                <a:latin typeface="Yu Mincho" panose="02020400000000000000" pitchFamily="18" charset="-128"/>
                <a:ea typeface="Yu Mincho" panose="02020400000000000000" pitchFamily="18" charset="-128"/>
              </a:rPr>
              <a:t>Take-home </a:t>
            </a:r>
            <a:r>
              <a:rPr lang="it-IT" sz="28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messages</a:t>
            </a:r>
            <a:endParaRPr lang="it-IT" sz="28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8686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9DD85A-441C-60D1-7614-82D8189D1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085" y="29129"/>
            <a:ext cx="10173699" cy="689317"/>
          </a:xfrm>
        </p:spPr>
        <p:txBody>
          <a:bodyPr>
            <a:noAutofit/>
          </a:bodyPr>
          <a:lstStyle/>
          <a:p>
            <a:pPr algn="ctr"/>
            <a:r>
              <a:rPr lang="it-IT" b="1" dirty="0" err="1">
                <a:solidFill>
                  <a:srgbClr val="0070C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What</a:t>
            </a:r>
            <a:r>
              <a:rPr lang="it-IT" b="1" dirty="0">
                <a:solidFill>
                  <a:srgbClr val="0070C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is</a:t>
            </a:r>
            <a:r>
              <a:rPr lang="it-IT" b="1" dirty="0">
                <a:solidFill>
                  <a:srgbClr val="0070C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Turbulence</a:t>
            </a:r>
            <a:r>
              <a:rPr lang="it-IT" b="1" dirty="0">
                <a:solidFill>
                  <a:srgbClr val="0070C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? </a:t>
            </a:r>
            <a:r>
              <a:rPr lang="it-IT" b="1" dirty="0" err="1">
                <a:solidFill>
                  <a:srgbClr val="0070C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Where</a:t>
            </a:r>
            <a:r>
              <a:rPr lang="it-IT" b="1" dirty="0">
                <a:solidFill>
                  <a:srgbClr val="0070C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 to </a:t>
            </a:r>
            <a:r>
              <a:rPr lang="it-IT" b="1" dirty="0" err="1">
                <a:solidFill>
                  <a:srgbClr val="0070C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find</a:t>
            </a:r>
            <a:r>
              <a:rPr lang="it-IT" b="1" dirty="0">
                <a:solidFill>
                  <a:srgbClr val="0070C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it</a:t>
            </a:r>
            <a:r>
              <a:rPr lang="it-IT" b="1" dirty="0">
                <a:solidFill>
                  <a:srgbClr val="0070C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?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8B54989-EBBE-387E-99C7-2077A83B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DF066E89-BB43-4949-967C-F2C1463D05AA}" type="slidenum">
              <a:rPr lang="it-IT" smtClean="0"/>
              <a:t>3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ED5B5AB-D398-6A3D-DF02-A3F38B816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21" y="973544"/>
            <a:ext cx="5753614" cy="3465933"/>
          </a:xfrm>
          <a:prstGeom prst="rect">
            <a:avLst/>
          </a:prstGeom>
        </p:spPr>
      </p:pic>
      <p:pic>
        <p:nvPicPr>
          <p:cNvPr id="8" name="Immagine 7" descr="Immagine che contiene esterni, natura, acqua, cascata&#10;&#10;Descrizione generata automaticamente">
            <a:extLst>
              <a:ext uri="{FF2B5EF4-FFF2-40B4-BE49-F238E27FC236}">
                <a16:creationId xmlns:a16="http://schemas.microsoft.com/office/drawing/2014/main" id="{6DAA0518-68B0-1CFC-23C5-287E55CA4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17" y="2643082"/>
            <a:ext cx="6775324" cy="381708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751B031-A9A4-ABA2-2675-1682C9DFA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113" y="973544"/>
            <a:ext cx="5988727" cy="3976397"/>
          </a:xfrm>
          <a:prstGeom prst="rect">
            <a:avLst/>
          </a:prstGeom>
        </p:spPr>
      </p:pic>
      <p:pic>
        <p:nvPicPr>
          <p:cNvPr id="7" name="Immagine 6" descr="Immagine che contiene stella, sfuocato&#10;&#10;Descrizione generata automaticamente">
            <a:extLst>
              <a:ext uri="{FF2B5EF4-FFF2-40B4-BE49-F238E27FC236}">
                <a16:creationId xmlns:a16="http://schemas.microsoft.com/office/drawing/2014/main" id="{E465336E-4802-BDC5-2287-52C9421058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868" y="2120348"/>
            <a:ext cx="5085911" cy="438055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1B8B589-BA13-B096-5DF5-B98F1334393F}"/>
              </a:ext>
            </a:extLst>
          </p:cNvPr>
          <p:cNvSpPr txBox="1"/>
          <p:nvPr/>
        </p:nvSpPr>
        <p:spPr>
          <a:xfrm>
            <a:off x="3618739" y="684435"/>
            <a:ext cx="5351323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rgbClr val="FFFF0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Chaotic</a:t>
            </a:r>
            <a:r>
              <a:rPr lang="it-IT" sz="2000" dirty="0">
                <a:solidFill>
                  <a:srgbClr val="FFFF0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 and </a:t>
            </a:r>
            <a:r>
              <a:rPr lang="it-IT" sz="2000" dirty="0" err="1">
                <a:solidFill>
                  <a:srgbClr val="FFFF0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disordered</a:t>
            </a:r>
            <a:r>
              <a:rPr lang="it-IT" sz="2000" dirty="0">
                <a:solidFill>
                  <a:srgbClr val="FFFF0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sz="2000" dirty="0" err="1">
                <a:solidFill>
                  <a:srgbClr val="FFFF0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motion</a:t>
            </a:r>
            <a:r>
              <a:rPr lang="it-IT" sz="2000" dirty="0">
                <a:solidFill>
                  <a:srgbClr val="FFFF0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 in </a:t>
            </a:r>
            <a:r>
              <a:rPr lang="it-IT" sz="2000" dirty="0" err="1">
                <a:solidFill>
                  <a:srgbClr val="FFFF0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fluid</a:t>
            </a:r>
            <a:r>
              <a:rPr lang="it-IT" sz="2000" dirty="0">
                <a:solidFill>
                  <a:srgbClr val="FFFF0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sz="2000" dirty="0" err="1">
                <a:solidFill>
                  <a:srgbClr val="FFFF0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matter</a:t>
            </a:r>
            <a:endParaRPr lang="it-IT" sz="2000" dirty="0">
              <a:solidFill>
                <a:srgbClr val="FFFF00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1A92C6A-EC33-A5AB-C859-AF7F9985D353}"/>
              </a:ext>
            </a:extLst>
          </p:cNvPr>
          <p:cNvSpPr txBox="1"/>
          <p:nvPr/>
        </p:nvSpPr>
        <p:spPr>
          <a:xfrm>
            <a:off x="3751444" y="6034704"/>
            <a:ext cx="5085912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Turbulence</a:t>
            </a:r>
            <a:r>
              <a:rPr lang="it-IT" sz="3200" dirty="0"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sz="32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is</a:t>
            </a:r>
            <a:r>
              <a:rPr lang="it-IT" sz="3200" dirty="0"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sz="32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everywhere</a:t>
            </a:r>
            <a:r>
              <a:rPr lang="it-IT" sz="3200" dirty="0">
                <a:latin typeface="Yu Mincho" panose="02020400000000000000" pitchFamily="18" charset="-128"/>
                <a:ea typeface="Yu Mincho" panose="02020400000000000000" pitchFamily="18" charset="-128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3002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3ABE62-F178-F858-31F6-355781544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63591"/>
            <a:ext cx="9692640" cy="618978"/>
          </a:xfrm>
        </p:spPr>
        <p:txBody>
          <a:bodyPr>
            <a:noAutofit/>
          </a:bodyPr>
          <a:lstStyle/>
          <a:p>
            <a:pPr algn="ctr"/>
            <a:r>
              <a:rPr lang="it-IT" b="1" dirty="0">
                <a:solidFill>
                  <a:srgbClr val="0070C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A bit of history...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580D214-DA27-E60B-A5F9-1D35C9F8C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DF066E89-BB43-4949-967C-F2C1463D05AA}" type="slidenum">
              <a:rPr lang="it-IT" smtClean="0"/>
              <a:t>4</a:t>
            </a:fld>
            <a:endParaRPr lang="it-IT"/>
          </a:p>
        </p:txBody>
      </p:sp>
      <p:pic>
        <p:nvPicPr>
          <p:cNvPr id="6" name="Immagine 5" descr="Immagine che contiene testo, uomo, persona, interni&#10;&#10;Descrizione generata automaticamente">
            <a:extLst>
              <a:ext uri="{FF2B5EF4-FFF2-40B4-BE49-F238E27FC236}">
                <a16:creationId xmlns:a16="http://schemas.microsoft.com/office/drawing/2014/main" id="{15E7D52C-A6FB-C0E5-3219-63CBFDBD1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59" y="3094010"/>
            <a:ext cx="1979840" cy="291647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C33768D-A483-7A4B-4D58-1BBBD8CB2F09}"/>
              </a:ext>
            </a:extLst>
          </p:cNvPr>
          <p:cNvSpPr txBox="1"/>
          <p:nvPr/>
        </p:nvSpPr>
        <p:spPr>
          <a:xfrm>
            <a:off x="804512" y="1458292"/>
            <a:ext cx="3574773" cy="1200329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Archimedes (250 B.C.)</a:t>
            </a:r>
          </a:p>
          <a:p>
            <a:pPr algn="ctr"/>
            <a:r>
              <a:rPr lang="it-IT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First studies on </a:t>
            </a:r>
            <a:r>
              <a:rPr lang="it-IT" sz="24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hydrostatics</a:t>
            </a:r>
            <a:endParaRPr lang="it-IT" sz="24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9F55CDC-99D8-7115-5028-F3083A69FD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3" t="18440" r="28730" b="5598"/>
          <a:stretch/>
        </p:blipFill>
        <p:spPr>
          <a:xfrm>
            <a:off x="2786226" y="3779655"/>
            <a:ext cx="2021628" cy="2045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7F3ABE2-9996-B6E1-58B6-6AB3E2F6F66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226" y="3078345"/>
            <a:ext cx="1916451" cy="618978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18A043B-ED0A-B50A-36D1-10DFBC7FA570}"/>
              </a:ext>
            </a:extLst>
          </p:cNvPr>
          <p:cNvSpPr txBox="1"/>
          <p:nvPr/>
        </p:nvSpPr>
        <p:spPr>
          <a:xfrm>
            <a:off x="6428756" y="807755"/>
            <a:ext cx="4819641" cy="1200329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Leonardo Da Vinci (1452-1519)</a:t>
            </a:r>
          </a:p>
          <a:p>
            <a:pPr algn="ctr"/>
            <a:r>
              <a:rPr lang="it-IT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First </a:t>
            </a:r>
            <a:r>
              <a:rPr lang="it-IT" sz="24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scientific</a:t>
            </a:r>
            <a:r>
              <a:rPr lang="it-IT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sz="24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observations</a:t>
            </a:r>
            <a:r>
              <a:rPr lang="it-IT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 of </a:t>
            </a:r>
            <a:r>
              <a:rPr lang="it-IT" sz="24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turbulent</a:t>
            </a:r>
            <a:r>
              <a:rPr lang="it-IT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 flows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B0374A47-84B9-BEFF-4B58-3524088C2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823" y="3094010"/>
            <a:ext cx="1859783" cy="2916478"/>
          </a:xfrm>
          <a:prstGeom prst="rect">
            <a:avLst/>
          </a:prstGeom>
        </p:spPr>
      </p:pic>
      <p:pic>
        <p:nvPicPr>
          <p:cNvPr id="24" name="Immagine 23" descr="Immagine che contiene testo&#10;&#10;Descrizione generata automaticamente">
            <a:extLst>
              <a:ext uri="{FF2B5EF4-FFF2-40B4-BE49-F238E27FC236}">
                <a16:creationId xmlns:a16="http://schemas.microsoft.com/office/drawing/2014/main" id="{B2A6E943-7440-FBBB-EA8F-C229A48A7B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783" y="2058456"/>
            <a:ext cx="3574773" cy="471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B63FC413-ED63-C215-D8C2-235A1ADE1A6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61" y="2664543"/>
            <a:ext cx="7096549" cy="1199707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9854B4F-5EDF-F89D-D774-D15A5A594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DF066E89-BB43-4949-967C-F2C1463D05AA}" type="slidenum">
              <a:rPr lang="it-IT" smtClean="0"/>
              <a:t>5</a:t>
            </a:fld>
            <a:endParaRPr lang="it-IT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60A637A3-2E70-7C5E-C14E-FE488E3C9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789" y="160469"/>
            <a:ext cx="6662421" cy="618978"/>
          </a:xfrm>
        </p:spPr>
        <p:txBody>
          <a:bodyPr>
            <a:noAutofit/>
          </a:bodyPr>
          <a:lstStyle/>
          <a:p>
            <a:pPr algn="ctr"/>
            <a:r>
              <a:rPr lang="it-IT" b="1" dirty="0">
                <a:solidFill>
                  <a:srgbClr val="0070C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...and a bit of </a:t>
            </a:r>
            <a:r>
              <a:rPr lang="it-IT" b="1" dirty="0" err="1">
                <a:solidFill>
                  <a:srgbClr val="0070C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mathematics</a:t>
            </a:r>
            <a:endParaRPr lang="it-IT" b="1" dirty="0">
              <a:solidFill>
                <a:srgbClr val="0070C0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F6C4F83-591C-56A3-76D5-1959BB7BD61B}"/>
              </a:ext>
            </a:extLst>
          </p:cNvPr>
          <p:cNvSpPr txBox="1"/>
          <p:nvPr/>
        </p:nvSpPr>
        <p:spPr>
          <a:xfrm>
            <a:off x="8922820" y="804583"/>
            <a:ext cx="2827220" cy="738664"/>
          </a:xfrm>
          <a:custGeom>
            <a:avLst/>
            <a:gdLst>
              <a:gd name="connsiteX0" fmla="*/ 0 w 2827220"/>
              <a:gd name="connsiteY0" fmla="*/ 0 h 738664"/>
              <a:gd name="connsiteX1" fmla="*/ 565444 w 2827220"/>
              <a:gd name="connsiteY1" fmla="*/ 0 h 738664"/>
              <a:gd name="connsiteX2" fmla="*/ 1102616 w 2827220"/>
              <a:gd name="connsiteY2" fmla="*/ 0 h 738664"/>
              <a:gd name="connsiteX3" fmla="*/ 1583243 w 2827220"/>
              <a:gd name="connsiteY3" fmla="*/ 0 h 738664"/>
              <a:gd name="connsiteX4" fmla="*/ 2205232 w 2827220"/>
              <a:gd name="connsiteY4" fmla="*/ 0 h 738664"/>
              <a:gd name="connsiteX5" fmla="*/ 2827220 w 2827220"/>
              <a:gd name="connsiteY5" fmla="*/ 0 h 738664"/>
              <a:gd name="connsiteX6" fmla="*/ 2827220 w 2827220"/>
              <a:gd name="connsiteY6" fmla="*/ 347172 h 738664"/>
              <a:gd name="connsiteX7" fmla="*/ 2827220 w 2827220"/>
              <a:gd name="connsiteY7" fmla="*/ 738664 h 738664"/>
              <a:gd name="connsiteX8" fmla="*/ 2346593 w 2827220"/>
              <a:gd name="connsiteY8" fmla="*/ 738664 h 738664"/>
              <a:gd name="connsiteX9" fmla="*/ 1809421 w 2827220"/>
              <a:gd name="connsiteY9" fmla="*/ 738664 h 738664"/>
              <a:gd name="connsiteX10" fmla="*/ 1328793 w 2827220"/>
              <a:gd name="connsiteY10" fmla="*/ 738664 h 738664"/>
              <a:gd name="connsiteX11" fmla="*/ 735077 w 2827220"/>
              <a:gd name="connsiteY11" fmla="*/ 738664 h 738664"/>
              <a:gd name="connsiteX12" fmla="*/ 0 w 2827220"/>
              <a:gd name="connsiteY12" fmla="*/ 738664 h 738664"/>
              <a:gd name="connsiteX13" fmla="*/ 0 w 2827220"/>
              <a:gd name="connsiteY13" fmla="*/ 369332 h 738664"/>
              <a:gd name="connsiteX14" fmla="*/ 0 w 2827220"/>
              <a:gd name="connsiteY14" fmla="*/ 0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27220" h="738664" extrusionOk="0">
                <a:moveTo>
                  <a:pt x="0" y="0"/>
                </a:moveTo>
                <a:cubicBezTo>
                  <a:pt x="169128" y="-54081"/>
                  <a:pt x="398235" y="22284"/>
                  <a:pt x="565444" y="0"/>
                </a:cubicBezTo>
                <a:cubicBezTo>
                  <a:pt x="732653" y="-22284"/>
                  <a:pt x="853047" y="64125"/>
                  <a:pt x="1102616" y="0"/>
                </a:cubicBezTo>
                <a:cubicBezTo>
                  <a:pt x="1352185" y="-64125"/>
                  <a:pt x="1467446" y="55199"/>
                  <a:pt x="1583243" y="0"/>
                </a:cubicBezTo>
                <a:cubicBezTo>
                  <a:pt x="1699040" y="-55199"/>
                  <a:pt x="1915588" y="22541"/>
                  <a:pt x="2205232" y="0"/>
                </a:cubicBezTo>
                <a:cubicBezTo>
                  <a:pt x="2494876" y="-22541"/>
                  <a:pt x="2565861" y="10947"/>
                  <a:pt x="2827220" y="0"/>
                </a:cubicBezTo>
                <a:cubicBezTo>
                  <a:pt x="2864842" y="84964"/>
                  <a:pt x="2797947" y="211063"/>
                  <a:pt x="2827220" y="347172"/>
                </a:cubicBezTo>
                <a:cubicBezTo>
                  <a:pt x="2856493" y="483281"/>
                  <a:pt x="2791598" y="579498"/>
                  <a:pt x="2827220" y="738664"/>
                </a:cubicBezTo>
                <a:cubicBezTo>
                  <a:pt x="2644810" y="778686"/>
                  <a:pt x="2476670" y="706162"/>
                  <a:pt x="2346593" y="738664"/>
                </a:cubicBezTo>
                <a:cubicBezTo>
                  <a:pt x="2216516" y="771166"/>
                  <a:pt x="1972409" y="731119"/>
                  <a:pt x="1809421" y="738664"/>
                </a:cubicBezTo>
                <a:cubicBezTo>
                  <a:pt x="1646433" y="746209"/>
                  <a:pt x="1444232" y="721010"/>
                  <a:pt x="1328793" y="738664"/>
                </a:cubicBezTo>
                <a:cubicBezTo>
                  <a:pt x="1213354" y="756318"/>
                  <a:pt x="959540" y="712290"/>
                  <a:pt x="735077" y="738664"/>
                </a:cubicBezTo>
                <a:cubicBezTo>
                  <a:pt x="510614" y="765038"/>
                  <a:pt x="233679" y="663880"/>
                  <a:pt x="0" y="738664"/>
                </a:cubicBezTo>
                <a:cubicBezTo>
                  <a:pt x="-10457" y="623491"/>
                  <a:pt x="4682" y="527052"/>
                  <a:pt x="0" y="369332"/>
                </a:cubicBezTo>
                <a:cubicBezTo>
                  <a:pt x="-4682" y="211612"/>
                  <a:pt x="6806" y="88181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40007966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solidFill>
                  <a:srgbClr val="FFC00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Further</a:t>
            </a:r>
            <a:r>
              <a:rPr lang="it-IT" sz="1400" dirty="0">
                <a:solidFill>
                  <a:srgbClr val="FFC00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 credits to: </a:t>
            </a:r>
          </a:p>
          <a:p>
            <a:pPr algn="ctr"/>
            <a:r>
              <a:rPr lang="it-IT" sz="1400" dirty="0">
                <a:solidFill>
                  <a:srgbClr val="FFC00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Newton, Euler, Lagrange, Laplace, Bernoulli, </a:t>
            </a:r>
            <a:r>
              <a:rPr lang="it-IT" sz="1400" dirty="0" err="1">
                <a:solidFill>
                  <a:srgbClr val="FFC00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Navier</a:t>
            </a:r>
            <a:r>
              <a:rPr lang="it-IT" sz="1400" dirty="0">
                <a:solidFill>
                  <a:srgbClr val="FFC00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, Stokes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3A3660A-8080-0F57-3F2F-554A5A79145E}"/>
              </a:ext>
            </a:extLst>
          </p:cNvPr>
          <p:cNvSpPr txBox="1"/>
          <p:nvPr/>
        </p:nvSpPr>
        <p:spPr>
          <a:xfrm>
            <a:off x="1909653" y="1463084"/>
            <a:ext cx="4030579" cy="52322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Navier</a:t>
            </a:r>
            <a:r>
              <a:rPr lang="it-IT" sz="2800" dirty="0">
                <a:latin typeface="Yu Mincho" panose="02020400000000000000" pitchFamily="18" charset="-128"/>
                <a:ea typeface="Yu Mincho" panose="02020400000000000000" pitchFamily="18" charset="-128"/>
              </a:rPr>
              <a:t>-Stokes </a:t>
            </a:r>
            <a:r>
              <a:rPr lang="it-IT" sz="28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equation</a:t>
            </a:r>
            <a:endParaRPr lang="it-IT" sz="28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43B6F20D-ACCC-9D51-E9C7-A90E4586528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064" y="1660996"/>
            <a:ext cx="1067098" cy="842446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4623E2FA-4B2B-225D-DC95-894722BC66D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36" y="1724307"/>
            <a:ext cx="405253" cy="842927"/>
          </a:xfrm>
          <a:prstGeom prst="rect">
            <a:avLst/>
          </a:prstGeom>
        </p:spPr>
      </p:pic>
      <p:pic>
        <p:nvPicPr>
          <p:cNvPr id="25" name="Immagine 24" descr="Immagine che contiene testo&#10;&#10;Descrizione generata automaticamente">
            <a:extLst>
              <a:ext uri="{FF2B5EF4-FFF2-40B4-BE49-F238E27FC236}">
                <a16:creationId xmlns:a16="http://schemas.microsoft.com/office/drawing/2014/main" id="{7E49ECA4-0E3F-0496-74A9-FB7547C37B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5" t="22561" r="7232" b="61001"/>
          <a:stretch/>
        </p:blipFill>
        <p:spPr>
          <a:xfrm>
            <a:off x="1249679" y="4953838"/>
            <a:ext cx="2934419" cy="895113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9807ABE0-6255-7FE2-1920-227E8F45236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" y="1907698"/>
            <a:ext cx="454047" cy="3046140"/>
          </a:xfrm>
          <a:prstGeom prst="rect">
            <a:avLst/>
          </a:prstGeom>
        </p:spPr>
      </p:pic>
      <p:sp>
        <p:nvSpPr>
          <p:cNvPr id="39" name="Arco 38">
            <a:extLst>
              <a:ext uri="{FF2B5EF4-FFF2-40B4-BE49-F238E27FC236}">
                <a16:creationId xmlns:a16="http://schemas.microsoft.com/office/drawing/2014/main" id="{1C6C6D39-67F9-3FDF-5B55-18B9A41B2B20}"/>
              </a:ext>
            </a:extLst>
          </p:cNvPr>
          <p:cNvSpPr/>
          <p:nvPr/>
        </p:nvSpPr>
        <p:spPr>
          <a:xfrm rot="20730205">
            <a:off x="386157" y="2263200"/>
            <a:ext cx="2222695" cy="1380670"/>
          </a:xfrm>
          <a:prstGeom prst="arc">
            <a:avLst>
              <a:gd name="adj1" fmla="val 16105398"/>
              <a:gd name="adj2" fmla="val 0"/>
            </a:avLst>
          </a:prstGeom>
          <a:ln w="38100">
            <a:solidFill>
              <a:srgbClr val="C00000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841C8010-252E-1D85-EC97-9398768252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752" y="5870812"/>
            <a:ext cx="895113" cy="895113"/>
          </a:xfrm>
          <a:prstGeom prst="rect">
            <a:avLst/>
          </a:prstGeom>
        </p:spPr>
      </p:pic>
      <p:sp>
        <p:nvSpPr>
          <p:cNvPr id="46" name="Ovale 45">
            <a:extLst>
              <a:ext uri="{FF2B5EF4-FFF2-40B4-BE49-F238E27FC236}">
                <a16:creationId xmlns:a16="http://schemas.microsoft.com/office/drawing/2014/main" id="{51E4374D-B50C-912D-38B1-988C4C3B00A4}"/>
              </a:ext>
            </a:extLst>
          </p:cNvPr>
          <p:cNvSpPr/>
          <p:nvPr/>
        </p:nvSpPr>
        <p:spPr>
          <a:xfrm>
            <a:off x="5580403" y="3093236"/>
            <a:ext cx="478301" cy="442343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Parentesi quadra aperta 1">
            <a:extLst>
              <a:ext uri="{FF2B5EF4-FFF2-40B4-BE49-F238E27FC236}">
                <a16:creationId xmlns:a16="http://schemas.microsoft.com/office/drawing/2014/main" id="{E82425CC-CEDA-ECBB-DE97-86D4771AF20B}"/>
              </a:ext>
            </a:extLst>
          </p:cNvPr>
          <p:cNvSpPr/>
          <p:nvPr/>
        </p:nvSpPr>
        <p:spPr>
          <a:xfrm rot="5400000">
            <a:off x="1680676" y="1391298"/>
            <a:ext cx="198195" cy="2766071"/>
          </a:xfrm>
          <a:prstGeom prst="leftBracket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Parentesi quadra aperta 2">
            <a:extLst>
              <a:ext uri="{FF2B5EF4-FFF2-40B4-BE49-F238E27FC236}">
                <a16:creationId xmlns:a16="http://schemas.microsoft.com/office/drawing/2014/main" id="{0BD15C8B-66E4-83CF-5306-323FB138E93C}"/>
              </a:ext>
            </a:extLst>
          </p:cNvPr>
          <p:cNvSpPr/>
          <p:nvPr/>
        </p:nvSpPr>
        <p:spPr>
          <a:xfrm rot="5400000">
            <a:off x="5604114" y="998850"/>
            <a:ext cx="198194" cy="3580151"/>
          </a:xfrm>
          <a:prstGeom prst="leftBracket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Arco 5">
            <a:extLst>
              <a:ext uri="{FF2B5EF4-FFF2-40B4-BE49-F238E27FC236}">
                <a16:creationId xmlns:a16="http://schemas.microsoft.com/office/drawing/2014/main" id="{02479E17-17BB-BB27-AD9E-484EA3C67F25}"/>
              </a:ext>
            </a:extLst>
          </p:cNvPr>
          <p:cNvSpPr/>
          <p:nvPr/>
        </p:nvSpPr>
        <p:spPr>
          <a:xfrm rot="612648" flipH="1">
            <a:off x="5313074" y="2199380"/>
            <a:ext cx="2222695" cy="1380670"/>
          </a:xfrm>
          <a:prstGeom prst="arc">
            <a:avLst>
              <a:gd name="adj1" fmla="val 16105398"/>
              <a:gd name="adj2" fmla="val 0"/>
            </a:avLst>
          </a:prstGeom>
          <a:ln w="38100">
            <a:solidFill>
              <a:srgbClr val="C00000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EF007794-7299-3176-2923-1167EBCAFA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825" y="4961812"/>
            <a:ext cx="6524675" cy="1578350"/>
          </a:xfrm>
          <a:prstGeom prst="rect">
            <a:avLst/>
          </a:prstGeom>
        </p:spPr>
      </p:pic>
      <p:pic>
        <p:nvPicPr>
          <p:cNvPr id="7" name="Immagine 6" descr="Immagine che contiene testo, schermo&#10;&#10;Descrizione generata automaticamente">
            <a:extLst>
              <a:ext uri="{FF2B5EF4-FFF2-40B4-BE49-F238E27FC236}">
                <a16:creationId xmlns:a16="http://schemas.microsoft.com/office/drawing/2014/main" id="{765E7CA5-37FE-CEBB-11CA-C2DE2292FD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651" y="1977295"/>
            <a:ext cx="4978396" cy="297654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66956C3A-9FBE-8942-201A-AAEF3658C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66" y="3935926"/>
            <a:ext cx="1771792" cy="72318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D2B7D66-EB91-10BE-6032-A8B178260BE3}"/>
              </a:ext>
            </a:extLst>
          </p:cNvPr>
          <p:cNvSpPr txBox="1"/>
          <p:nvPr/>
        </p:nvSpPr>
        <p:spPr>
          <a:xfrm>
            <a:off x="2579731" y="4177945"/>
            <a:ext cx="3180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tx1">
                    <a:lumMod val="85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(</a:t>
            </a:r>
            <a:r>
              <a:rPr lang="it-IT" sz="2400" dirty="0" err="1">
                <a:solidFill>
                  <a:schemeClr val="tx1">
                    <a:lumMod val="85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incompressible</a:t>
            </a:r>
            <a:r>
              <a:rPr lang="it-IT" sz="2400" dirty="0">
                <a:solidFill>
                  <a:schemeClr val="tx1">
                    <a:lumMod val="85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 flow)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572D326-67FF-0971-A3E7-27AFB458F0CE}"/>
              </a:ext>
            </a:extLst>
          </p:cNvPr>
          <p:cNvSpPr txBox="1"/>
          <p:nvPr/>
        </p:nvSpPr>
        <p:spPr>
          <a:xfrm>
            <a:off x="4629836" y="3550300"/>
            <a:ext cx="2543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rgbClr val="00B05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Kinematic</a:t>
            </a:r>
            <a:r>
              <a:rPr lang="it-IT" sz="2000" dirty="0">
                <a:solidFill>
                  <a:srgbClr val="00B05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sz="2000" dirty="0" err="1">
                <a:solidFill>
                  <a:srgbClr val="00B05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viscosity</a:t>
            </a:r>
            <a:endParaRPr lang="it-IT" sz="2000" dirty="0">
              <a:solidFill>
                <a:srgbClr val="00B050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213B865-BB58-6A75-C486-F8C248A1302C}"/>
              </a:ext>
            </a:extLst>
          </p:cNvPr>
          <p:cNvSpPr txBox="1"/>
          <p:nvPr/>
        </p:nvSpPr>
        <p:spPr>
          <a:xfrm>
            <a:off x="9114283" y="4408777"/>
            <a:ext cx="1717431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/>
              <a:t>Fluid</a:t>
            </a:r>
            <a:r>
              <a:rPr lang="it-IT" dirty="0"/>
              <a:t> </a:t>
            </a:r>
            <a:r>
              <a:rPr lang="it-IT" dirty="0" err="1"/>
              <a:t>element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3769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39" grpId="0" animBg="1"/>
      <p:bldP spid="46" grpId="0" animBg="1"/>
      <p:bldP spid="2" grpId="0" animBg="1"/>
      <p:bldP spid="3" grpId="0" animBg="1"/>
      <p:bldP spid="6" grpId="0" animBg="1"/>
      <p:bldP spid="16" grpId="0"/>
      <p:bldP spid="17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E723D9F-5790-72F1-39E5-809F99EEC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DF066E89-BB43-4949-967C-F2C1463D05AA}" type="slidenum">
              <a:rPr lang="it-IT" smtClean="0"/>
              <a:t>6</a:t>
            </a:fld>
            <a:endParaRPr lang="it-IT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ECF0CA57-F23B-6197-80D5-75C699532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61998"/>
            <a:ext cx="9692640" cy="618978"/>
          </a:xfrm>
        </p:spPr>
        <p:txBody>
          <a:bodyPr>
            <a:noAutofit/>
          </a:bodyPr>
          <a:lstStyle/>
          <a:p>
            <a:pPr algn="ctr"/>
            <a:r>
              <a:rPr lang="it-IT" b="1" dirty="0" err="1">
                <a:solidFill>
                  <a:srgbClr val="0070C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What</a:t>
            </a:r>
            <a:r>
              <a:rPr lang="it-IT" b="1" dirty="0">
                <a:solidFill>
                  <a:srgbClr val="0070C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is</a:t>
            </a:r>
            <a:r>
              <a:rPr lang="it-IT" b="1" dirty="0">
                <a:solidFill>
                  <a:srgbClr val="0070C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viscosity</a:t>
            </a:r>
            <a:r>
              <a:rPr lang="it-IT" b="1" dirty="0">
                <a:solidFill>
                  <a:srgbClr val="0070C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?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77C7D2F-6040-339B-C925-C3102F3039D9}"/>
              </a:ext>
            </a:extLst>
          </p:cNvPr>
          <p:cNvSpPr txBox="1"/>
          <p:nvPr/>
        </p:nvSpPr>
        <p:spPr>
          <a:xfrm>
            <a:off x="8475309" y="873979"/>
            <a:ext cx="3609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SHEAR MOTION:</a:t>
            </a:r>
          </a:p>
          <a:p>
            <a:pPr algn="ctr"/>
            <a:r>
              <a:rPr lang="it-IT" sz="24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Fluid</a:t>
            </a:r>
            <a:r>
              <a:rPr lang="it-IT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sz="24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elements</a:t>
            </a:r>
            <a:r>
              <a:rPr lang="it-IT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 (</a:t>
            </a:r>
            <a:r>
              <a:rPr lang="it-IT" sz="24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layers</a:t>
            </a:r>
            <a:r>
              <a:rPr lang="it-IT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) </a:t>
            </a:r>
            <a:r>
              <a:rPr lang="it-IT" sz="24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move</a:t>
            </a:r>
            <a:r>
              <a:rPr lang="it-IT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 with </a:t>
            </a:r>
            <a:r>
              <a:rPr lang="it-IT" sz="24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different</a:t>
            </a:r>
            <a:r>
              <a:rPr lang="it-IT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sz="24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velocities</a:t>
            </a:r>
            <a:endParaRPr lang="it-IT" sz="24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pPr algn="ctr"/>
            <a:endParaRPr lang="it-IT" sz="24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pPr algn="ctr"/>
            <a:endParaRPr lang="it-IT" sz="24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pPr algn="ctr"/>
            <a:r>
              <a:rPr lang="it-IT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VISCOUS FORCES </a:t>
            </a:r>
          </a:p>
          <a:p>
            <a:pPr algn="ctr"/>
            <a:r>
              <a:rPr lang="it-IT" sz="24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try</a:t>
            </a:r>
            <a:r>
              <a:rPr lang="it-IT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 to oppose </a:t>
            </a:r>
            <a:r>
              <a:rPr lang="it-IT" sz="24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this</a:t>
            </a:r>
            <a:r>
              <a:rPr lang="it-IT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sz="24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motion</a:t>
            </a:r>
            <a:endParaRPr lang="it-IT" sz="24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E7D91A9-BEA0-4939-BE46-7FB1F13AAFB1}"/>
              </a:ext>
            </a:extLst>
          </p:cNvPr>
          <p:cNvSpPr txBox="1"/>
          <p:nvPr/>
        </p:nvSpPr>
        <p:spPr>
          <a:xfrm>
            <a:off x="2215606" y="3851050"/>
            <a:ext cx="2794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Yu Mincho" panose="02020400000000000000" pitchFamily="18" charset="-128"/>
                <a:ea typeface="Yu Mincho" panose="02020400000000000000" pitchFamily="18" charset="-128"/>
              </a:rPr>
              <a:t>COUETTE FLOW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2547A332-8136-F73B-6C2F-80BECFC80D25}"/>
              </a:ext>
            </a:extLst>
          </p:cNvPr>
          <p:cNvCxnSpPr>
            <a:cxnSpLocks/>
          </p:cNvCxnSpPr>
          <p:nvPr/>
        </p:nvCxnSpPr>
        <p:spPr>
          <a:xfrm flipV="1">
            <a:off x="7375398" y="1482811"/>
            <a:ext cx="965413" cy="8219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C3B76E61-6E42-1FF7-B86A-BCAF67A1BF84}"/>
              </a:ext>
            </a:extLst>
          </p:cNvPr>
          <p:cNvCxnSpPr>
            <a:cxnSpLocks/>
          </p:cNvCxnSpPr>
          <p:nvPr/>
        </p:nvCxnSpPr>
        <p:spPr>
          <a:xfrm>
            <a:off x="10310382" y="2481918"/>
            <a:ext cx="0" cy="4866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1B7F107-F9E2-4962-778B-6D8DFD9D5A1C}"/>
              </a:ext>
            </a:extLst>
          </p:cNvPr>
          <p:cNvSpPr txBox="1"/>
          <p:nvPr/>
        </p:nvSpPr>
        <p:spPr>
          <a:xfrm>
            <a:off x="1715011" y="5224492"/>
            <a:ext cx="2998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General </a:t>
            </a:r>
            <a:r>
              <a:rPr lang="it-IT" sz="24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formulation</a:t>
            </a:r>
            <a:r>
              <a:rPr lang="it-IT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: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C40E7C97-0A89-78F8-B35E-8349C64AE46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695" y="4926688"/>
            <a:ext cx="1381125" cy="952500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CF200B7-0389-0CCA-3202-F0680DB3353C}"/>
              </a:ext>
            </a:extLst>
          </p:cNvPr>
          <p:cNvSpPr txBox="1"/>
          <p:nvPr/>
        </p:nvSpPr>
        <p:spPr>
          <a:xfrm>
            <a:off x="2735981" y="5979773"/>
            <a:ext cx="1655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FF0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Shear stress</a:t>
            </a:r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DE5BE3F8-0462-FC4E-EBE7-1373B00A7F74}"/>
              </a:ext>
            </a:extLst>
          </p:cNvPr>
          <p:cNvCxnSpPr>
            <a:cxnSpLocks/>
          </p:cNvCxnSpPr>
          <p:nvPr/>
        </p:nvCxnSpPr>
        <p:spPr>
          <a:xfrm flipH="1">
            <a:off x="6623222" y="5358643"/>
            <a:ext cx="87393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tangolo 33">
            <a:extLst>
              <a:ext uri="{FF2B5EF4-FFF2-40B4-BE49-F238E27FC236}">
                <a16:creationId xmlns:a16="http://schemas.microsoft.com/office/drawing/2014/main" id="{D2E2D260-45C1-95DC-8C68-E06D8B781B75}"/>
              </a:ext>
            </a:extLst>
          </p:cNvPr>
          <p:cNvSpPr/>
          <p:nvPr/>
        </p:nvSpPr>
        <p:spPr>
          <a:xfrm>
            <a:off x="4695013" y="4882392"/>
            <a:ext cx="1486490" cy="10410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Arco 34">
            <a:extLst>
              <a:ext uri="{FF2B5EF4-FFF2-40B4-BE49-F238E27FC236}">
                <a16:creationId xmlns:a16="http://schemas.microsoft.com/office/drawing/2014/main" id="{32234D11-DFF9-7569-88AB-1C8E937C9541}"/>
              </a:ext>
            </a:extLst>
          </p:cNvPr>
          <p:cNvSpPr/>
          <p:nvPr/>
        </p:nvSpPr>
        <p:spPr>
          <a:xfrm rot="11047370" flipH="1">
            <a:off x="3653991" y="5012637"/>
            <a:ext cx="1198605" cy="1180831"/>
          </a:xfrm>
          <a:prstGeom prst="arc">
            <a:avLst/>
          </a:prstGeom>
          <a:ln w="28575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C12C6048-0408-067C-E87C-E5980C51C045}"/>
              </a:ext>
            </a:extLst>
          </p:cNvPr>
          <p:cNvSpPr txBox="1"/>
          <p:nvPr/>
        </p:nvSpPr>
        <p:spPr>
          <a:xfrm>
            <a:off x="7759250" y="4925081"/>
            <a:ext cx="2336220" cy="9541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Newton’s</a:t>
            </a:r>
            <a:r>
              <a:rPr lang="it-IT" sz="2800" dirty="0"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sz="28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law</a:t>
            </a:r>
            <a:r>
              <a:rPr lang="it-IT" sz="2800" dirty="0">
                <a:latin typeface="Yu Mincho" panose="02020400000000000000" pitchFamily="18" charset="-128"/>
                <a:ea typeface="Yu Mincho" panose="02020400000000000000" pitchFamily="18" charset="-128"/>
              </a:rPr>
              <a:t> of </a:t>
            </a:r>
            <a:r>
              <a:rPr lang="it-IT" sz="28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viscosity</a:t>
            </a:r>
            <a:endParaRPr lang="it-IT" sz="28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pic>
        <p:nvPicPr>
          <p:cNvPr id="3" name="Immagine 2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DE500B9F-D1AE-010E-BCF7-9C55580132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9" t="18130" r="14233" b="39131"/>
          <a:stretch/>
        </p:blipFill>
        <p:spPr>
          <a:xfrm>
            <a:off x="238607" y="897783"/>
            <a:ext cx="7069542" cy="293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3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6" grpId="0"/>
      <p:bldP spid="31" grpId="0"/>
      <p:bldP spid="34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F1E6A3A-B754-6271-64A3-C0F63CF95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DF066E89-BB43-4949-967C-F2C1463D05AA}" type="slidenum">
              <a:rPr lang="it-IT" smtClean="0"/>
              <a:t>7</a:t>
            </a:fld>
            <a:endParaRPr lang="it-IT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F68B789-9FDE-08C3-195F-D225ADA37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61998"/>
            <a:ext cx="9692640" cy="618978"/>
          </a:xfrm>
        </p:spPr>
        <p:txBody>
          <a:bodyPr>
            <a:noAutofit/>
          </a:bodyPr>
          <a:lstStyle/>
          <a:p>
            <a:pPr algn="ctr"/>
            <a:r>
              <a:rPr lang="it-IT" b="1" dirty="0">
                <a:solidFill>
                  <a:srgbClr val="0070C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Ideal vs. </a:t>
            </a:r>
            <a:r>
              <a:rPr lang="it-IT" b="1" dirty="0" err="1">
                <a:solidFill>
                  <a:srgbClr val="0070C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real</a:t>
            </a:r>
            <a:r>
              <a:rPr lang="it-IT" b="1" dirty="0">
                <a:solidFill>
                  <a:srgbClr val="0070C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fluids</a:t>
            </a:r>
            <a:endParaRPr lang="it-IT" b="1" dirty="0">
              <a:solidFill>
                <a:srgbClr val="0070C0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4E80B59-8B73-9E1D-E941-5459219231DB}"/>
              </a:ext>
            </a:extLst>
          </p:cNvPr>
          <p:cNvSpPr txBox="1"/>
          <p:nvPr/>
        </p:nvSpPr>
        <p:spPr>
          <a:xfrm>
            <a:off x="1554561" y="1109326"/>
            <a:ext cx="2911642" cy="400110"/>
          </a:xfrm>
          <a:prstGeom prst="rect">
            <a:avLst/>
          </a:prstGeom>
          <a:noFill/>
          <a:ln w="19050">
            <a:solidFill>
              <a:srgbClr val="33CC33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Yu Mincho" panose="02020400000000000000" pitchFamily="18" charset="-128"/>
                <a:ea typeface="Yu Mincho" panose="02020400000000000000" pitchFamily="18" charset="-128"/>
              </a:rPr>
              <a:t>IDEAL :</a:t>
            </a:r>
            <a:r>
              <a:rPr lang="it-IT" dirty="0">
                <a:latin typeface="Yu Mincho" panose="02020400000000000000" pitchFamily="18" charset="-128"/>
                <a:ea typeface="Yu Mincho" panose="02020400000000000000" pitchFamily="18" charset="-128"/>
              </a:rPr>
              <a:t>		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BC253CE-CCD6-287C-CBC7-C073345B3F2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044" y="1078211"/>
            <a:ext cx="1555584" cy="40044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0E127CF-4B97-A79E-45E6-BED01A910620}"/>
              </a:ext>
            </a:extLst>
          </p:cNvPr>
          <p:cNvSpPr txBox="1"/>
          <p:nvPr/>
        </p:nvSpPr>
        <p:spPr>
          <a:xfrm>
            <a:off x="7977303" y="1109326"/>
            <a:ext cx="2911642" cy="369332"/>
          </a:xfrm>
          <a:prstGeom prst="rect">
            <a:avLst/>
          </a:prstGeom>
          <a:noFill/>
          <a:ln w="19050">
            <a:solidFill>
              <a:srgbClr val="33CC33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Yu Mincho" panose="02020400000000000000" pitchFamily="18" charset="-128"/>
                <a:ea typeface="Yu Mincho" panose="02020400000000000000" pitchFamily="18" charset="-128"/>
              </a:rPr>
              <a:t>		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421D274-06EE-9D78-FE61-B332B5CE361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06" y="1066355"/>
            <a:ext cx="1594385" cy="410436"/>
          </a:xfrm>
          <a:prstGeom prst="rect">
            <a:avLst/>
          </a:prstGeom>
        </p:spPr>
      </p:pic>
      <p:sp>
        <p:nvSpPr>
          <p:cNvPr id="13" name="Segno di moltiplicazione 12">
            <a:extLst>
              <a:ext uri="{FF2B5EF4-FFF2-40B4-BE49-F238E27FC236}">
                <a16:creationId xmlns:a16="http://schemas.microsoft.com/office/drawing/2014/main" id="{E9113AEF-88F7-5193-848B-6A86248A85FF}"/>
              </a:ext>
            </a:extLst>
          </p:cNvPr>
          <p:cNvSpPr/>
          <p:nvPr/>
        </p:nvSpPr>
        <p:spPr>
          <a:xfrm>
            <a:off x="9812354" y="1096690"/>
            <a:ext cx="1129966" cy="410436"/>
          </a:xfrm>
          <a:prstGeom prst="mathMultiply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B2B0E62E-A8D1-B922-CB82-388455D11C6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531" y="1462723"/>
            <a:ext cx="801854" cy="412836"/>
          </a:xfrm>
          <a:prstGeom prst="rect">
            <a:avLst/>
          </a:prstGeom>
        </p:spPr>
      </p:pic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2BDA358E-56EB-971F-E9B3-65EACC8339DE}"/>
              </a:ext>
            </a:extLst>
          </p:cNvPr>
          <p:cNvSpPr/>
          <p:nvPr/>
        </p:nvSpPr>
        <p:spPr>
          <a:xfrm>
            <a:off x="7971479" y="1102935"/>
            <a:ext cx="2928730" cy="808382"/>
          </a:xfrm>
          <a:custGeom>
            <a:avLst/>
            <a:gdLst>
              <a:gd name="connsiteX0" fmla="*/ 0 w 2928730"/>
              <a:gd name="connsiteY0" fmla="*/ 0 h 808382"/>
              <a:gd name="connsiteX1" fmla="*/ 2915478 w 2928730"/>
              <a:gd name="connsiteY1" fmla="*/ 0 h 808382"/>
              <a:gd name="connsiteX2" fmla="*/ 2928730 w 2928730"/>
              <a:gd name="connsiteY2" fmla="*/ 808382 h 808382"/>
              <a:gd name="connsiteX3" fmla="*/ 1908313 w 2928730"/>
              <a:gd name="connsiteY3" fmla="*/ 808382 h 808382"/>
              <a:gd name="connsiteX4" fmla="*/ 1908313 w 2928730"/>
              <a:gd name="connsiteY4" fmla="*/ 371061 h 808382"/>
              <a:gd name="connsiteX5" fmla="*/ 13252 w 2928730"/>
              <a:gd name="connsiteY5" fmla="*/ 371061 h 808382"/>
              <a:gd name="connsiteX6" fmla="*/ 0 w 2928730"/>
              <a:gd name="connsiteY6" fmla="*/ 0 h 808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8730" h="808382">
                <a:moveTo>
                  <a:pt x="0" y="0"/>
                </a:moveTo>
                <a:lnTo>
                  <a:pt x="2915478" y="0"/>
                </a:lnTo>
                <a:lnTo>
                  <a:pt x="2928730" y="808382"/>
                </a:lnTo>
                <a:lnTo>
                  <a:pt x="1908313" y="808382"/>
                </a:lnTo>
                <a:lnTo>
                  <a:pt x="1908313" y="371061"/>
                </a:lnTo>
                <a:lnTo>
                  <a:pt x="13252" y="371061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1027C7F-ACA3-C757-B726-9B416A9F1DA5}"/>
              </a:ext>
            </a:extLst>
          </p:cNvPr>
          <p:cNvSpPr txBox="1"/>
          <p:nvPr/>
        </p:nvSpPr>
        <p:spPr>
          <a:xfrm>
            <a:off x="7971479" y="1109326"/>
            <a:ext cx="1112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Yu Mincho" panose="02020400000000000000" pitchFamily="18" charset="-128"/>
                <a:ea typeface="Yu Mincho" panose="02020400000000000000" pitchFamily="18" charset="-128"/>
              </a:rPr>
              <a:t>REAL :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3473B04B-3427-ADDF-CFCB-6069DF6F4C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9" t="49375"/>
          <a:stretch/>
        </p:blipFill>
        <p:spPr>
          <a:xfrm>
            <a:off x="148712" y="2261861"/>
            <a:ext cx="5755762" cy="2334277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3436BAAE-A4E6-9B15-26C4-2A9EDAC82A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2" r="-116" b="50638"/>
          <a:stretch/>
        </p:blipFill>
        <p:spPr>
          <a:xfrm>
            <a:off x="6247085" y="2261861"/>
            <a:ext cx="5813928" cy="2334277"/>
          </a:xfrm>
          <a:prstGeom prst="rect">
            <a:avLst/>
          </a:prstGeom>
        </p:spPr>
      </p:pic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8145A2FC-9B14-9299-9505-71DD3787E9A2}"/>
              </a:ext>
            </a:extLst>
          </p:cNvPr>
          <p:cNvCxnSpPr/>
          <p:nvPr/>
        </p:nvCxnSpPr>
        <p:spPr>
          <a:xfrm>
            <a:off x="441298" y="3140766"/>
            <a:ext cx="90512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8460C23E-8FBF-8625-E8DB-F187E1B00EF7}"/>
              </a:ext>
            </a:extLst>
          </p:cNvPr>
          <p:cNvCxnSpPr/>
          <p:nvPr/>
        </p:nvCxnSpPr>
        <p:spPr>
          <a:xfrm>
            <a:off x="441298" y="3730488"/>
            <a:ext cx="90512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F9066F0F-1D94-3AED-DF3E-249806206DF9}"/>
              </a:ext>
            </a:extLst>
          </p:cNvPr>
          <p:cNvCxnSpPr/>
          <p:nvPr/>
        </p:nvCxnSpPr>
        <p:spPr>
          <a:xfrm>
            <a:off x="6451159" y="3140766"/>
            <a:ext cx="90512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52447C12-7E07-FC1A-3735-CF655EC0139E}"/>
              </a:ext>
            </a:extLst>
          </p:cNvPr>
          <p:cNvCxnSpPr/>
          <p:nvPr/>
        </p:nvCxnSpPr>
        <p:spPr>
          <a:xfrm>
            <a:off x="6451159" y="3684106"/>
            <a:ext cx="90512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7BED225-27D6-3E73-47AC-5901B40A9EAA}"/>
              </a:ext>
            </a:extLst>
          </p:cNvPr>
          <p:cNvSpPr txBox="1"/>
          <p:nvPr/>
        </p:nvSpPr>
        <p:spPr>
          <a:xfrm>
            <a:off x="1346421" y="4716829"/>
            <a:ext cx="4002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Yu Mincho" panose="02020400000000000000" pitchFamily="18" charset="-128"/>
                <a:ea typeface="Yu Mincho" panose="02020400000000000000" pitchFamily="18" charset="-128"/>
              </a:rPr>
              <a:t>Non-dissipative, </a:t>
            </a:r>
            <a:r>
              <a:rPr lang="it-IT" sz="20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adiabatic</a:t>
            </a:r>
            <a:r>
              <a:rPr lang="it-IT" sz="2000" dirty="0">
                <a:latin typeface="Yu Mincho" panose="02020400000000000000" pitchFamily="18" charset="-128"/>
                <a:ea typeface="Yu Mincho" panose="02020400000000000000" pitchFamily="18" charset="-128"/>
              </a:rPr>
              <a:t> flow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A4C794C-93F0-9761-E9EC-E0AFCC5B1B9F}"/>
              </a:ext>
            </a:extLst>
          </p:cNvPr>
          <p:cNvSpPr txBox="1"/>
          <p:nvPr/>
        </p:nvSpPr>
        <p:spPr>
          <a:xfrm>
            <a:off x="8136161" y="4709255"/>
            <a:ext cx="3868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Yu Mincho" panose="02020400000000000000" pitchFamily="18" charset="-128"/>
                <a:ea typeface="Yu Mincho" panose="02020400000000000000" pitchFamily="18" charset="-128"/>
              </a:rPr>
              <a:t>Dissipative, </a:t>
            </a:r>
            <a:r>
              <a:rPr lang="it-IT" sz="20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adiabatic</a:t>
            </a:r>
            <a:r>
              <a:rPr lang="it-IT" sz="2000" dirty="0">
                <a:latin typeface="Yu Mincho" panose="02020400000000000000" pitchFamily="18" charset="-128"/>
                <a:ea typeface="Yu Mincho" panose="02020400000000000000" pitchFamily="18" charset="-128"/>
              </a:rPr>
              <a:t> flow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A58AF3B5-8BBC-E4EE-1D8C-ED99DC724FEB}"/>
              </a:ext>
            </a:extLst>
          </p:cNvPr>
          <p:cNvSpPr txBox="1"/>
          <p:nvPr/>
        </p:nvSpPr>
        <p:spPr>
          <a:xfrm>
            <a:off x="6722938" y="5648240"/>
            <a:ext cx="2439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needs</a:t>
            </a:r>
            <a:r>
              <a:rPr lang="it-IT" dirty="0"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external</a:t>
            </a:r>
            <a:r>
              <a:rPr lang="it-IT" dirty="0">
                <a:latin typeface="Yu Mincho" panose="02020400000000000000" pitchFamily="18" charset="-128"/>
                <a:ea typeface="Yu Mincho" panose="02020400000000000000" pitchFamily="18" charset="-128"/>
              </a:rPr>
              <a:t> forcing to be </a:t>
            </a:r>
            <a:r>
              <a:rPr lang="it-IT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sustained</a:t>
            </a:r>
            <a:endParaRPr lang="it-IT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39" name="Ovale 38">
            <a:extLst>
              <a:ext uri="{FF2B5EF4-FFF2-40B4-BE49-F238E27FC236}">
                <a16:creationId xmlns:a16="http://schemas.microsoft.com/office/drawing/2014/main" id="{CAC34601-6C0D-46DC-E700-36D555ECC8F7}"/>
              </a:ext>
            </a:extLst>
          </p:cNvPr>
          <p:cNvSpPr/>
          <p:nvPr/>
        </p:nvSpPr>
        <p:spPr>
          <a:xfrm>
            <a:off x="8099083" y="4671213"/>
            <a:ext cx="1429229" cy="496465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35A9730B-4BD4-7A47-87CD-CC30D6D89ED3}"/>
              </a:ext>
            </a:extLst>
          </p:cNvPr>
          <p:cNvCxnSpPr>
            <a:cxnSpLocks/>
          </p:cNvCxnSpPr>
          <p:nvPr/>
        </p:nvCxnSpPr>
        <p:spPr>
          <a:xfrm flipH="1">
            <a:off x="8034706" y="5185546"/>
            <a:ext cx="224105" cy="43538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91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3" grpId="0" animBg="1"/>
      <p:bldP spid="18" grpId="0" animBg="1"/>
      <p:bldP spid="19" grpId="0"/>
      <p:bldP spid="33" grpId="0"/>
      <p:bldP spid="34" grpId="0"/>
      <p:bldP spid="35" grpId="0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63A1DA0-61E2-BA14-0AA6-A495F55E3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DF066E89-BB43-4949-967C-F2C1463D05AA}" type="slidenum">
              <a:rPr lang="it-IT" smtClean="0"/>
              <a:t>8</a:t>
            </a:fld>
            <a:endParaRPr lang="it-IT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86BFB7ED-7595-A3D6-28B2-BA35AB877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61998"/>
            <a:ext cx="9692640" cy="618978"/>
          </a:xfrm>
        </p:spPr>
        <p:txBody>
          <a:bodyPr>
            <a:noAutofit/>
          </a:bodyPr>
          <a:lstStyle/>
          <a:p>
            <a:pPr algn="ctr"/>
            <a:r>
              <a:rPr lang="it-IT" b="1" dirty="0">
                <a:solidFill>
                  <a:srgbClr val="0070C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The </a:t>
            </a:r>
            <a:r>
              <a:rPr lang="it-IT" b="1" dirty="0" err="1">
                <a:solidFill>
                  <a:srgbClr val="0070C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similarity</a:t>
            </a:r>
            <a:r>
              <a:rPr lang="it-IT" b="1" dirty="0">
                <a:solidFill>
                  <a:srgbClr val="0070C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law</a:t>
            </a:r>
            <a:endParaRPr lang="it-IT" b="1" dirty="0">
              <a:solidFill>
                <a:srgbClr val="0070C0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39A2D72-40C6-0411-DB5B-33D5028C0FC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678" y="706390"/>
            <a:ext cx="6185500" cy="104569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5E58824-4FA5-CE55-3305-2CE3D7C3FA32}"/>
              </a:ext>
            </a:extLst>
          </p:cNvPr>
          <p:cNvSpPr txBox="1"/>
          <p:nvPr/>
        </p:nvSpPr>
        <p:spPr>
          <a:xfrm>
            <a:off x="711358" y="2226239"/>
            <a:ext cx="3274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Set of scaling relations:</a:t>
            </a:r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C3B4F90D-2610-D2FE-0EED-60535BFEFE48}"/>
              </a:ext>
            </a:extLst>
          </p:cNvPr>
          <p:cNvSpPr/>
          <p:nvPr/>
        </p:nvSpPr>
        <p:spPr>
          <a:xfrm>
            <a:off x="5996372" y="2949731"/>
            <a:ext cx="199255" cy="574030"/>
          </a:xfrm>
          <a:prstGeom prst="down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77CB0AA-D235-D6B2-5529-A2762ABAA6F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798" y="3659008"/>
            <a:ext cx="6086475" cy="933450"/>
          </a:xfrm>
          <a:prstGeom prst="rect">
            <a:avLst/>
          </a:prstGeom>
          <a:ln w="28575">
            <a:noFill/>
          </a:ln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0CA0191-5380-FE7A-190F-9BBAC2BD3180}"/>
              </a:ext>
            </a:extLst>
          </p:cNvPr>
          <p:cNvSpPr txBox="1"/>
          <p:nvPr/>
        </p:nvSpPr>
        <p:spPr>
          <a:xfrm>
            <a:off x="7791482" y="3761461"/>
            <a:ext cx="2801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Non-</a:t>
            </a:r>
            <a:r>
              <a:rPr lang="it-IT" sz="24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dimensional</a:t>
            </a:r>
            <a:endParaRPr lang="it-IT" sz="24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pPr algn="ctr"/>
            <a:r>
              <a:rPr lang="it-IT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N-S </a:t>
            </a:r>
            <a:r>
              <a:rPr lang="it-IT" sz="24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equation</a:t>
            </a:r>
            <a:endParaRPr lang="it-IT" sz="24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1C4B5B16-6E5A-FB86-73F4-017EF971B0D1}"/>
              </a:ext>
            </a:extLst>
          </p:cNvPr>
          <p:cNvSpPr/>
          <p:nvPr/>
        </p:nvSpPr>
        <p:spPr>
          <a:xfrm>
            <a:off x="1276091" y="3659008"/>
            <a:ext cx="9440562" cy="104569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8C269B16-6ED4-893A-0A0F-953075865469}"/>
              </a:ext>
            </a:extLst>
          </p:cNvPr>
          <p:cNvSpPr/>
          <p:nvPr/>
        </p:nvSpPr>
        <p:spPr>
          <a:xfrm>
            <a:off x="5671751" y="4246469"/>
            <a:ext cx="630195" cy="441617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939C5AA-0808-FDDB-24EA-CE32A8A313F2}"/>
              </a:ext>
            </a:extLst>
          </p:cNvPr>
          <p:cNvSpPr txBox="1"/>
          <p:nvPr/>
        </p:nvSpPr>
        <p:spPr>
          <a:xfrm>
            <a:off x="1302044" y="5589742"/>
            <a:ext cx="3052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B0F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Reynolds </a:t>
            </a:r>
            <a:r>
              <a:rPr lang="it-IT" sz="2800" dirty="0" err="1">
                <a:solidFill>
                  <a:srgbClr val="00B0F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number</a:t>
            </a:r>
            <a:r>
              <a:rPr lang="it-IT" sz="2800" dirty="0">
                <a:solidFill>
                  <a:srgbClr val="00B0F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:</a:t>
            </a:r>
            <a:r>
              <a:rPr lang="it-IT" dirty="0"/>
              <a:t> 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37782B1F-BE8E-E664-22B6-4D1E37E21443}"/>
              </a:ext>
            </a:extLst>
          </p:cNvPr>
          <p:cNvSpPr/>
          <p:nvPr/>
        </p:nvSpPr>
        <p:spPr>
          <a:xfrm>
            <a:off x="1211518" y="5385807"/>
            <a:ext cx="6579963" cy="104568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Arco 30">
            <a:extLst>
              <a:ext uri="{FF2B5EF4-FFF2-40B4-BE49-F238E27FC236}">
                <a16:creationId xmlns:a16="http://schemas.microsoft.com/office/drawing/2014/main" id="{92710C4E-64CE-A01B-BC00-E6596B7709E4}"/>
              </a:ext>
            </a:extLst>
          </p:cNvPr>
          <p:cNvSpPr/>
          <p:nvPr/>
        </p:nvSpPr>
        <p:spPr>
          <a:xfrm rot="21202999" flipH="1">
            <a:off x="4792080" y="4472691"/>
            <a:ext cx="1970021" cy="1715628"/>
          </a:xfrm>
          <a:prstGeom prst="arc">
            <a:avLst>
              <a:gd name="adj1" fmla="val 16200000"/>
              <a:gd name="adj2" fmla="val 21362438"/>
            </a:avLst>
          </a:prstGeom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09CEA2EE-F5E3-69D4-EF91-74DDFCF60CE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870" y="5823958"/>
            <a:ext cx="247650" cy="457200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6E96F156-9985-7A03-40BC-3021B7313D4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210" y="5330506"/>
            <a:ext cx="323850" cy="457200"/>
          </a:xfrm>
          <a:prstGeom prst="rect">
            <a:avLst/>
          </a:prstGeom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90C214C6-10C4-7511-0EE2-08A14B47AADC}"/>
              </a:ext>
            </a:extLst>
          </p:cNvPr>
          <p:cNvSpPr txBox="1"/>
          <p:nvPr/>
        </p:nvSpPr>
        <p:spPr>
          <a:xfrm>
            <a:off x="8743445" y="5385808"/>
            <a:ext cx="3044564" cy="931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Yu Mincho" panose="02020400000000000000" pitchFamily="18" charset="-128"/>
                <a:ea typeface="Yu Mincho" panose="02020400000000000000" pitchFamily="18" charset="-128"/>
              </a:rPr>
              <a:t>:  </a:t>
            </a:r>
            <a:r>
              <a:rPr lang="it-IT" sz="20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Mean</a:t>
            </a:r>
            <a:r>
              <a:rPr lang="it-IT" sz="2000" dirty="0"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sz="20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fluid</a:t>
            </a:r>
            <a:r>
              <a:rPr lang="it-IT" sz="2000" dirty="0"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sz="20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velocity</a:t>
            </a:r>
            <a:endParaRPr lang="it-IT" sz="20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pPr>
              <a:lnSpc>
                <a:spcPct val="200000"/>
              </a:lnSpc>
            </a:pPr>
            <a:r>
              <a:rPr lang="it-IT" sz="2000" dirty="0">
                <a:latin typeface="Yu Mincho" panose="02020400000000000000" pitchFamily="18" charset="-128"/>
                <a:ea typeface="Yu Mincho" panose="02020400000000000000" pitchFamily="18" charset="-128"/>
              </a:rPr>
              <a:t>:  </a:t>
            </a:r>
            <a:r>
              <a:rPr lang="it-IT" sz="20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Characteristic</a:t>
            </a:r>
            <a:r>
              <a:rPr lang="it-IT" sz="2000" dirty="0"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it-IT" sz="20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length</a:t>
            </a:r>
            <a:endParaRPr lang="it-IT" sz="20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4D2CDE1-08A3-FCBA-DA13-74B9C166B6B6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826" y="1951129"/>
            <a:ext cx="7460673" cy="964121"/>
          </a:xfrm>
          <a:prstGeom prst="rect">
            <a:avLst/>
          </a:prstGeom>
        </p:spPr>
      </p:pic>
      <p:pic>
        <p:nvPicPr>
          <p:cNvPr id="14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580A35C3-2619-94E8-6755-BB2C6A23E7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85" y="5364396"/>
            <a:ext cx="32099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16" grpId="0" animBg="1"/>
      <p:bldP spid="17" grpId="0" animBg="1"/>
      <p:bldP spid="20" grpId="0"/>
      <p:bldP spid="26" grpId="0" animBg="1"/>
      <p:bldP spid="31" grpId="0" animBg="1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0841E2D-E91B-6F0E-71C6-2F904A3C1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DF066E89-BB43-4949-967C-F2C1463D05AA}" type="slidenum">
              <a:rPr lang="it-IT" smtClean="0"/>
              <a:t>9</a:t>
            </a:fld>
            <a:endParaRPr lang="it-IT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F2560164-D9BC-2B37-0BEA-4E5E6C2EE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61998"/>
            <a:ext cx="9692640" cy="618978"/>
          </a:xfrm>
        </p:spPr>
        <p:txBody>
          <a:bodyPr>
            <a:noAutofit/>
          </a:bodyPr>
          <a:lstStyle/>
          <a:p>
            <a:pPr algn="ctr"/>
            <a:r>
              <a:rPr lang="it-IT" b="1" dirty="0" err="1">
                <a:solidFill>
                  <a:srgbClr val="0070C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Similarity</a:t>
            </a:r>
            <a:endParaRPr lang="it-IT" b="1" dirty="0">
              <a:solidFill>
                <a:srgbClr val="0070C0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pic>
        <p:nvPicPr>
          <p:cNvPr id="7" name="Immagine 6" descr="Immagine che contiene cielo, natura, nuvole, aria aperta&#10;&#10;Descrizione generata automaticamente">
            <a:extLst>
              <a:ext uri="{FF2B5EF4-FFF2-40B4-BE49-F238E27FC236}">
                <a16:creationId xmlns:a16="http://schemas.microsoft.com/office/drawing/2014/main" id="{242C309A-3AB8-FF03-ACF3-49879BB05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49" y="758788"/>
            <a:ext cx="4264409" cy="2864261"/>
          </a:xfrm>
          <a:prstGeom prst="rect">
            <a:avLst/>
          </a:prstGeom>
        </p:spPr>
      </p:pic>
      <p:pic>
        <p:nvPicPr>
          <p:cNvPr id="9" name="Immagine 8" descr="Immagine che contiene stella, cielo notturno&#10;&#10;Descrizione generata automaticamente">
            <a:extLst>
              <a:ext uri="{FF2B5EF4-FFF2-40B4-BE49-F238E27FC236}">
                <a16:creationId xmlns:a16="http://schemas.microsoft.com/office/drawing/2014/main" id="{24DCCE71-0FF5-2519-53A5-32ECBFE5B8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/>
          <a:stretch/>
        </p:blipFill>
        <p:spPr>
          <a:xfrm>
            <a:off x="7218406" y="760790"/>
            <a:ext cx="4264409" cy="2884447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1D3FF5DE-5E62-6D13-4E72-07D35E353D9C}"/>
              </a:ext>
            </a:extLst>
          </p:cNvPr>
          <p:cNvCxnSpPr/>
          <p:nvPr/>
        </p:nvCxnSpPr>
        <p:spPr>
          <a:xfrm>
            <a:off x="5110353" y="2190919"/>
            <a:ext cx="1716258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>
            <a:extLst>
              <a:ext uri="{FF2B5EF4-FFF2-40B4-BE49-F238E27FC236}">
                <a16:creationId xmlns:a16="http://schemas.microsoft.com/office/drawing/2014/main" id="{77DF363F-8F01-3A51-A7AA-775CD809D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49" y="3815065"/>
            <a:ext cx="4264409" cy="2880937"/>
          </a:xfrm>
          <a:prstGeom prst="rect">
            <a:avLst/>
          </a:prstGeom>
        </p:spPr>
      </p:pic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CFF1D1BC-6C3D-58CC-1480-B6F6D0DB42F9}"/>
              </a:ext>
            </a:extLst>
          </p:cNvPr>
          <p:cNvCxnSpPr/>
          <p:nvPr/>
        </p:nvCxnSpPr>
        <p:spPr>
          <a:xfrm>
            <a:off x="5117038" y="5207543"/>
            <a:ext cx="1716258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>
            <a:extLst>
              <a:ext uri="{FF2B5EF4-FFF2-40B4-BE49-F238E27FC236}">
                <a16:creationId xmlns:a16="http://schemas.microsoft.com/office/drawing/2014/main" id="{AAE4A632-F045-F215-8A60-46A76212E7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06" y="3897155"/>
            <a:ext cx="4264409" cy="262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69705"/>
      </p:ext>
    </p:extLst>
  </p:cSld>
  <p:clrMapOvr>
    <a:masterClrMapping/>
  </p:clrMapOvr>
</p:sld>
</file>

<file path=ppt/theme/theme1.xml><?xml version="1.0" encoding="utf-8"?>
<a:theme xmlns:a="http://schemas.openxmlformats.org/drawingml/2006/main" name="Vista">
  <a:themeElements>
    <a:clrScheme name="Vista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B4B30"/>
      </a:accent2>
      <a:accent3>
        <a:srgbClr val="B5AE53"/>
      </a:accent3>
      <a:accent4>
        <a:srgbClr val="6F6A7A"/>
      </a:accent4>
      <a:accent5>
        <a:srgbClr val="E8B54D"/>
      </a:accent5>
      <a:accent6>
        <a:srgbClr val="8A7952"/>
      </a:accent6>
      <a:hlink>
        <a:srgbClr val="9F9F0B"/>
      </a:hlink>
      <a:folHlink>
        <a:srgbClr val="B2B2B2"/>
      </a:folHlink>
    </a:clrScheme>
    <a:fontScheme name="Vista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sta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3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866257B-E5CE-4C43-9210-F2DE76BE10B5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TM03457515[[fn=Vista]]</Template>
  <TotalTime>3424</TotalTime>
  <Words>505</Words>
  <Application>Microsoft Office PowerPoint</Application>
  <PresentationFormat>Widescreen</PresentationFormat>
  <Paragraphs>119</Paragraphs>
  <Slides>16</Slides>
  <Notes>5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3" baseType="lpstr">
      <vt:lpstr>Yu Mincho</vt:lpstr>
      <vt:lpstr>Arial</vt:lpstr>
      <vt:lpstr>Calibri</vt:lpstr>
      <vt:lpstr>Cambria Math</vt:lpstr>
      <vt:lpstr>Century Schoolbook</vt:lpstr>
      <vt:lpstr>Wingdings 2</vt:lpstr>
      <vt:lpstr>Vista</vt:lpstr>
      <vt:lpstr>Turbulence: an informal introduction</vt:lpstr>
      <vt:lpstr>Summary</vt:lpstr>
      <vt:lpstr>What is Turbulence? Where to find it?</vt:lpstr>
      <vt:lpstr>A bit of history...</vt:lpstr>
      <vt:lpstr>...and a bit of mathematics</vt:lpstr>
      <vt:lpstr>What is viscosity?</vt:lpstr>
      <vt:lpstr>Ideal vs. real fluids</vt:lpstr>
      <vt:lpstr>The similarity law</vt:lpstr>
      <vt:lpstr>Similarity</vt:lpstr>
      <vt:lpstr>Flows at increasing Re:  the Reynolds experiment</vt:lpstr>
      <vt:lpstr>Von-Kármán vortex street</vt:lpstr>
      <vt:lpstr>2D vs. 3D turbulence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</dc:title>
  <dc:creator>Niccolò Cocciaglia</dc:creator>
  <cp:lastModifiedBy>Niccolò Cocciaglia</cp:lastModifiedBy>
  <cp:revision>40</cp:revision>
  <dcterms:created xsi:type="dcterms:W3CDTF">2023-03-06T22:09:35Z</dcterms:created>
  <dcterms:modified xsi:type="dcterms:W3CDTF">2023-03-20T22:28:25Z</dcterms:modified>
</cp:coreProperties>
</file>