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3" r:id="rId8"/>
    <p:sldId id="261" r:id="rId9"/>
    <p:sldId id="264" r:id="rId10"/>
    <p:sldId id="265" r:id="rId11"/>
    <p:sldId id="269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5" autoAdjust="0"/>
    <p:restoredTop sz="96652" autoAdjust="0"/>
  </p:normalViewPr>
  <p:slideViewPr>
    <p:cSldViewPr snapToGrid="0">
      <p:cViewPr varScale="1">
        <p:scale>
          <a:sx n="155" d="100"/>
          <a:sy n="155" d="100"/>
        </p:scale>
        <p:origin x="136" y="100"/>
      </p:cViewPr>
      <p:guideLst/>
    </p:cSldViewPr>
  </p:slideViewPr>
  <p:outlineViewPr>
    <p:cViewPr>
      <p:scale>
        <a:sx n="33" d="100"/>
        <a:sy n="33" d="100"/>
      </p:scale>
      <p:origin x="0" y="-214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545A10C-3A52-4FE4-A69A-383B8A3CF219}" type="doc">
      <dgm:prSet loTypeId="urn:microsoft.com/office/officeart/2005/8/layout/vList2" loCatId="list" qsTypeId="urn:microsoft.com/office/officeart/2005/8/quickstyle/simple1" qsCatId="simple" csTypeId="urn:microsoft.com/office/officeart/2005/8/colors/accent2_2" csCatId="accent2"/>
      <dgm:spPr/>
      <dgm:t>
        <a:bodyPr/>
        <a:lstStyle/>
        <a:p>
          <a:endParaRPr lang="en-GB"/>
        </a:p>
      </dgm:t>
    </dgm:pt>
    <dgm:pt modelId="{5EEA7605-C684-41E8-8EF5-EF8D995B8D48}">
      <dgm:prSet/>
      <dgm:spPr/>
      <dgm:t>
        <a:bodyPr/>
        <a:lstStyle/>
        <a:p>
          <a:r>
            <a:rPr lang="it-IT" dirty="0" err="1"/>
            <a:t>Sysadmin</a:t>
          </a:r>
          <a:r>
            <a:rPr lang="it-IT" dirty="0"/>
            <a:t> che contribuiscano alla gestione di JUNO DCI e ai nuovi servizi</a:t>
          </a:r>
          <a:endParaRPr lang="en-GB" dirty="0"/>
        </a:p>
      </dgm:t>
    </dgm:pt>
    <dgm:pt modelId="{91AED56E-D240-486D-821B-19914041F722}" type="parTrans" cxnId="{2B88A836-4F5B-492B-8A4F-16EA7934C591}">
      <dgm:prSet/>
      <dgm:spPr/>
      <dgm:t>
        <a:bodyPr/>
        <a:lstStyle/>
        <a:p>
          <a:endParaRPr lang="en-GB"/>
        </a:p>
      </dgm:t>
    </dgm:pt>
    <dgm:pt modelId="{49C9F263-7AC8-4EC5-86A4-9E3BE61EEF43}" type="sibTrans" cxnId="{2B88A836-4F5B-492B-8A4F-16EA7934C591}">
      <dgm:prSet/>
      <dgm:spPr/>
      <dgm:t>
        <a:bodyPr/>
        <a:lstStyle/>
        <a:p>
          <a:endParaRPr lang="en-GB"/>
        </a:p>
      </dgm:t>
    </dgm:pt>
    <dgm:pt modelId="{CC302935-9BFC-4FDC-9D57-0DA8FE34A229}">
      <dgm:prSet/>
      <dgm:spPr/>
      <dgm:t>
        <a:bodyPr/>
        <a:lstStyle/>
        <a:p>
          <a:r>
            <a:rPr lang="it-IT"/>
            <a:t>Sviluppatori, per coprire le parti che dobbiamo svilupparci noi</a:t>
          </a:r>
          <a:endParaRPr lang="en-GB"/>
        </a:p>
      </dgm:t>
    </dgm:pt>
    <dgm:pt modelId="{74F8BF18-E253-4CDE-88A1-EF2B6BEFD507}" type="parTrans" cxnId="{6F5DF47A-05A7-4473-8DB8-5607235A6847}">
      <dgm:prSet/>
      <dgm:spPr/>
      <dgm:t>
        <a:bodyPr/>
        <a:lstStyle/>
        <a:p>
          <a:endParaRPr lang="en-GB"/>
        </a:p>
      </dgm:t>
    </dgm:pt>
    <dgm:pt modelId="{773BBA62-2EC8-4434-B5F7-456D2DE56431}" type="sibTrans" cxnId="{6F5DF47A-05A7-4473-8DB8-5607235A6847}">
      <dgm:prSet/>
      <dgm:spPr/>
      <dgm:t>
        <a:bodyPr/>
        <a:lstStyle/>
        <a:p>
          <a:endParaRPr lang="en-GB"/>
        </a:p>
      </dgm:t>
    </dgm:pt>
    <dgm:pt modelId="{5053548E-E59E-4CF8-9C95-8A27F0E08B8A}">
      <dgm:prSet/>
      <dgm:spPr/>
      <dgm:t>
        <a:bodyPr/>
        <a:lstStyle/>
        <a:p>
          <a:r>
            <a:rPr lang="it-IT"/>
            <a:t>Candidati shifters per il system support e le operations, per cui stiamo preparando un training ad hoc</a:t>
          </a:r>
          <a:endParaRPr lang="en-GB"/>
        </a:p>
      </dgm:t>
    </dgm:pt>
    <dgm:pt modelId="{D304BC67-7012-4CE1-96DD-50901E62FECA}" type="parTrans" cxnId="{8D75BCE6-59AE-48DE-859B-B0800D463208}">
      <dgm:prSet/>
      <dgm:spPr/>
      <dgm:t>
        <a:bodyPr/>
        <a:lstStyle/>
        <a:p>
          <a:endParaRPr lang="en-GB"/>
        </a:p>
      </dgm:t>
    </dgm:pt>
    <dgm:pt modelId="{38F8FBA7-AE85-487A-9C96-7150BC393759}" type="sibTrans" cxnId="{8D75BCE6-59AE-48DE-859B-B0800D463208}">
      <dgm:prSet/>
      <dgm:spPr/>
      <dgm:t>
        <a:bodyPr/>
        <a:lstStyle/>
        <a:p>
          <a:endParaRPr lang="en-GB"/>
        </a:p>
      </dgm:t>
    </dgm:pt>
    <dgm:pt modelId="{997E3CCB-9B94-4B8A-87B7-F0FD48D00FF4}">
      <dgm:prSet/>
      <dgm:spPr/>
      <dgm:t>
        <a:bodyPr/>
        <a:lstStyle/>
        <a:p>
          <a:r>
            <a:rPr lang="it-IT"/>
            <a:t>Tutors per i prossimi hands-on</a:t>
          </a:r>
          <a:endParaRPr lang="en-GB"/>
        </a:p>
      </dgm:t>
    </dgm:pt>
    <dgm:pt modelId="{5C54866B-DA1B-4C06-B573-FE835E1AE13D}" type="parTrans" cxnId="{E53E1D94-9121-4704-B1B2-604B7D933366}">
      <dgm:prSet/>
      <dgm:spPr/>
      <dgm:t>
        <a:bodyPr/>
        <a:lstStyle/>
        <a:p>
          <a:endParaRPr lang="en-GB"/>
        </a:p>
      </dgm:t>
    </dgm:pt>
    <dgm:pt modelId="{F6339C3E-DCD9-4CB8-9F55-955E0EA178B8}" type="sibTrans" cxnId="{E53E1D94-9121-4704-B1B2-604B7D933366}">
      <dgm:prSet/>
      <dgm:spPr/>
      <dgm:t>
        <a:bodyPr/>
        <a:lstStyle/>
        <a:p>
          <a:endParaRPr lang="en-GB"/>
        </a:p>
      </dgm:t>
    </dgm:pt>
    <dgm:pt modelId="{32433464-654B-4D6A-BF0C-A71C4FEB76A9}" type="pres">
      <dgm:prSet presAssocID="{3545A10C-3A52-4FE4-A69A-383B8A3CF219}" presName="linear" presStyleCnt="0">
        <dgm:presLayoutVars>
          <dgm:animLvl val="lvl"/>
          <dgm:resizeHandles val="exact"/>
        </dgm:presLayoutVars>
      </dgm:prSet>
      <dgm:spPr/>
    </dgm:pt>
    <dgm:pt modelId="{BEB6ED50-75B9-4CBE-A9C7-B5740F2E1A79}" type="pres">
      <dgm:prSet presAssocID="{5EEA7605-C684-41E8-8EF5-EF8D995B8D48}" presName="parentText" presStyleLbl="node1" presStyleIdx="0" presStyleCnt="4" custLinFactNeighborY="58240">
        <dgm:presLayoutVars>
          <dgm:chMax val="0"/>
          <dgm:bulletEnabled val="1"/>
        </dgm:presLayoutVars>
      </dgm:prSet>
      <dgm:spPr/>
    </dgm:pt>
    <dgm:pt modelId="{6F5E5FB3-A7D8-4A58-BC3D-3619807D585B}" type="pres">
      <dgm:prSet presAssocID="{49C9F263-7AC8-4EC5-86A4-9E3BE61EEF43}" presName="spacer" presStyleCnt="0"/>
      <dgm:spPr/>
    </dgm:pt>
    <dgm:pt modelId="{1A33119E-75A8-4DEA-86BC-4811519B19F0}" type="pres">
      <dgm:prSet presAssocID="{CC302935-9BFC-4FDC-9D57-0DA8FE34A229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85A2439E-D660-4568-9E2D-CEE74FBBD875}" type="pres">
      <dgm:prSet presAssocID="{773BBA62-2EC8-4434-B5F7-456D2DE56431}" presName="spacer" presStyleCnt="0"/>
      <dgm:spPr/>
    </dgm:pt>
    <dgm:pt modelId="{32107B82-9F9B-4869-B1D9-F8C46A7D0101}" type="pres">
      <dgm:prSet presAssocID="{5053548E-E59E-4CF8-9C95-8A27F0E08B8A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FFA9BDD4-D4E3-45FC-9CDE-D05BB0EB8C71}" type="pres">
      <dgm:prSet presAssocID="{38F8FBA7-AE85-487A-9C96-7150BC393759}" presName="spacer" presStyleCnt="0"/>
      <dgm:spPr/>
    </dgm:pt>
    <dgm:pt modelId="{DD9F39FD-5531-432E-A6D5-BF6CB8983501}" type="pres">
      <dgm:prSet presAssocID="{997E3CCB-9B94-4B8A-87B7-F0FD48D00FF4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AE28920D-FDC2-494A-A18D-52BAC38DABE3}" type="presOf" srcId="{5EEA7605-C684-41E8-8EF5-EF8D995B8D48}" destId="{BEB6ED50-75B9-4CBE-A9C7-B5740F2E1A79}" srcOrd="0" destOrd="0" presId="urn:microsoft.com/office/officeart/2005/8/layout/vList2"/>
    <dgm:cxn modelId="{1F02CE35-0164-46BA-9D59-52A5B36BDCAD}" type="presOf" srcId="{3545A10C-3A52-4FE4-A69A-383B8A3CF219}" destId="{32433464-654B-4D6A-BF0C-A71C4FEB76A9}" srcOrd="0" destOrd="0" presId="urn:microsoft.com/office/officeart/2005/8/layout/vList2"/>
    <dgm:cxn modelId="{2B88A836-4F5B-492B-8A4F-16EA7934C591}" srcId="{3545A10C-3A52-4FE4-A69A-383B8A3CF219}" destId="{5EEA7605-C684-41E8-8EF5-EF8D995B8D48}" srcOrd="0" destOrd="0" parTransId="{91AED56E-D240-486D-821B-19914041F722}" sibTransId="{49C9F263-7AC8-4EC5-86A4-9E3BE61EEF43}"/>
    <dgm:cxn modelId="{99C5B341-4F54-4330-8849-976713EE46CE}" type="presOf" srcId="{5053548E-E59E-4CF8-9C95-8A27F0E08B8A}" destId="{32107B82-9F9B-4869-B1D9-F8C46A7D0101}" srcOrd="0" destOrd="0" presId="urn:microsoft.com/office/officeart/2005/8/layout/vList2"/>
    <dgm:cxn modelId="{6F5DF47A-05A7-4473-8DB8-5607235A6847}" srcId="{3545A10C-3A52-4FE4-A69A-383B8A3CF219}" destId="{CC302935-9BFC-4FDC-9D57-0DA8FE34A229}" srcOrd="1" destOrd="0" parTransId="{74F8BF18-E253-4CDE-88A1-EF2B6BEFD507}" sibTransId="{773BBA62-2EC8-4434-B5F7-456D2DE56431}"/>
    <dgm:cxn modelId="{D91FD08E-E32C-42BA-BFD3-2D8FB1230838}" type="presOf" srcId="{997E3CCB-9B94-4B8A-87B7-F0FD48D00FF4}" destId="{DD9F39FD-5531-432E-A6D5-BF6CB8983501}" srcOrd="0" destOrd="0" presId="urn:microsoft.com/office/officeart/2005/8/layout/vList2"/>
    <dgm:cxn modelId="{E53E1D94-9121-4704-B1B2-604B7D933366}" srcId="{3545A10C-3A52-4FE4-A69A-383B8A3CF219}" destId="{997E3CCB-9B94-4B8A-87B7-F0FD48D00FF4}" srcOrd="3" destOrd="0" parTransId="{5C54866B-DA1B-4C06-B573-FE835E1AE13D}" sibTransId="{F6339C3E-DCD9-4CB8-9F55-955E0EA178B8}"/>
    <dgm:cxn modelId="{69A93F9E-13D6-4DDC-B439-6AD43E33FC55}" type="presOf" srcId="{CC302935-9BFC-4FDC-9D57-0DA8FE34A229}" destId="{1A33119E-75A8-4DEA-86BC-4811519B19F0}" srcOrd="0" destOrd="0" presId="urn:microsoft.com/office/officeart/2005/8/layout/vList2"/>
    <dgm:cxn modelId="{8D75BCE6-59AE-48DE-859B-B0800D463208}" srcId="{3545A10C-3A52-4FE4-A69A-383B8A3CF219}" destId="{5053548E-E59E-4CF8-9C95-8A27F0E08B8A}" srcOrd="2" destOrd="0" parTransId="{D304BC67-7012-4CE1-96DD-50901E62FECA}" sibTransId="{38F8FBA7-AE85-487A-9C96-7150BC393759}"/>
    <dgm:cxn modelId="{ACA74BD4-94C2-4854-8E30-0DBB374232FC}" type="presParOf" srcId="{32433464-654B-4D6A-BF0C-A71C4FEB76A9}" destId="{BEB6ED50-75B9-4CBE-A9C7-B5740F2E1A79}" srcOrd="0" destOrd="0" presId="urn:microsoft.com/office/officeart/2005/8/layout/vList2"/>
    <dgm:cxn modelId="{54FD7F18-8187-457A-9146-56435CCDBBFF}" type="presParOf" srcId="{32433464-654B-4D6A-BF0C-A71C4FEB76A9}" destId="{6F5E5FB3-A7D8-4A58-BC3D-3619807D585B}" srcOrd="1" destOrd="0" presId="urn:microsoft.com/office/officeart/2005/8/layout/vList2"/>
    <dgm:cxn modelId="{704A1B21-7674-4DC5-8799-B49542CF0F00}" type="presParOf" srcId="{32433464-654B-4D6A-BF0C-A71C4FEB76A9}" destId="{1A33119E-75A8-4DEA-86BC-4811519B19F0}" srcOrd="2" destOrd="0" presId="urn:microsoft.com/office/officeart/2005/8/layout/vList2"/>
    <dgm:cxn modelId="{451CDC49-91BE-41D5-8ED1-7658D7854AFE}" type="presParOf" srcId="{32433464-654B-4D6A-BF0C-A71C4FEB76A9}" destId="{85A2439E-D660-4568-9E2D-CEE74FBBD875}" srcOrd="3" destOrd="0" presId="urn:microsoft.com/office/officeart/2005/8/layout/vList2"/>
    <dgm:cxn modelId="{F6521A21-26CB-476B-AC40-82E0BE1A2375}" type="presParOf" srcId="{32433464-654B-4D6A-BF0C-A71C4FEB76A9}" destId="{32107B82-9F9B-4869-B1D9-F8C46A7D0101}" srcOrd="4" destOrd="0" presId="urn:microsoft.com/office/officeart/2005/8/layout/vList2"/>
    <dgm:cxn modelId="{B15751B0-34B1-4BA9-A4F5-B4621C320231}" type="presParOf" srcId="{32433464-654B-4D6A-BF0C-A71C4FEB76A9}" destId="{FFA9BDD4-D4E3-45FC-9CDE-D05BB0EB8C71}" srcOrd="5" destOrd="0" presId="urn:microsoft.com/office/officeart/2005/8/layout/vList2"/>
    <dgm:cxn modelId="{B1FE55FC-7DE0-4219-AB10-E570916632E9}" type="presParOf" srcId="{32433464-654B-4D6A-BF0C-A71C4FEB76A9}" destId="{DD9F39FD-5531-432E-A6D5-BF6CB8983501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B6ED50-75B9-4CBE-A9C7-B5740F2E1A79}">
      <dsp:nvSpPr>
        <dsp:cNvPr id="0" name=""/>
        <dsp:cNvSpPr/>
      </dsp:nvSpPr>
      <dsp:spPr>
        <a:xfrm>
          <a:off x="0" y="54639"/>
          <a:ext cx="11110507" cy="87395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200" kern="1200" dirty="0" err="1"/>
            <a:t>Sysadmin</a:t>
          </a:r>
          <a:r>
            <a:rPr lang="it-IT" sz="2200" kern="1200" dirty="0"/>
            <a:t> che contribuiscano alla gestione di JUNO DCI e ai nuovi servizi</a:t>
          </a:r>
          <a:endParaRPr lang="en-GB" sz="2200" kern="1200" dirty="0"/>
        </a:p>
      </dsp:txBody>
      <dsp:txXfrm>
        <a:off x="42663" y="97302"/>
        <a:ext cx="11025181" cy="788627"/>
      </dsp:txXfrm>
    </dsp:sp>
    <dsp:sp modelId="{1A33119E-75A8-4DEA-86BC-4811519B19F0}">
      <dsp:nvSpPr>
        <dsp:cNvPr id="0" name=""/>
        <dsp:cNvSpPr/>
      </dsp:nvSpPr>
      <dsp:spPr>
        <a:xfrm>
          <a:off x="0" y="955052"/>
          <a:ext cx="11110507" cy="87395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200" kern="1200"/>
            <a:t>Sviluppatori, per coprire le parti che dobbiamo svilupparci noi</a:t>
          </a:r>
          <a:endParaRPr lang="en-GB" sz="2200" kern="1200"/>
        </a:p>
      </dsp:txBody>
      <dsp:txXfrm>
        <a:off x="42663" y="997715"/>
        <a:ext cx="11025181" cy="788627"/>
      </dsp:txXfrm>
    </dsp:sp>
    <dsp:sp modelId="{32107B82-9F9B-4869-B1D9-F8C46A7D0101}">
      <dsp:nvSpPr>
        <dsp:cNvPr id="0" name=""/>
        <dsp:cNvSpPr/>
      </dsp:nvSpPr>
      <dsp:spPr>
        <a:xfrm>
          <a:off x="0" y="1892365"/>
          <a:ext cx="11110507" cy="87395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200" kern="1200"/>
            <a:t>Candidati shifters per il system support e le operations, per cui stiamo preparando un training ad hoc</a:t>
          </a:r>
          <a:endParaRPr lang="en-GB" sz="2200" kern="1200"/>
        </a:p>
      </dsp:txBody>
      <dsp:txXfrm>
        <a:off x="42663" y="1935028"/>
        <a:ext cx="11025181" cy="788627"/>
      </dsp:txXfrm>
    </dsp:sp>
    <dsp:sp modelId="{DD9F39FD-5531-432E-A6D5-BF6CB8983501}">
      <dsp:nvSpPr>
        <dsp:cNvPr id="0" name=""/>
        <dsp:cNvSpPr/>
      </dsp:nvSpPr>
      <dsp:spPr>
        <a:xfrm>
          <a:off x="0" y="2829678"/>
          <a:ext cx="11110507" cy="87395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200" kern="1200"/>
            <a:t>Tutors per i prossimi hands-on</a:t>
          </a:r>
          <a:endParaRPr lang="en-GB" sz="2200" kern="1200"/>
        </a:p>
      </dsp:txBody>
      <dsp:txXfrm>
        <a:off x="42663" y="2872341"/>
        <a:ext cx="11025181" cy="7886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2C140D-840A-2F7F-1D40-5AE799468F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E1F606-B5E2-3E64-748E-F192B6098B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3A24C2-67A8-A11C-2296-FD464499A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74400-E0DF-4243-BC02-24265121F0EA}" type="datetimeFigureOut">
              <a:rPr lang="en-GB" smtClean="0"/>
              <a:t>28/03/2023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F2A25D-D5A6-3924-7694-6D3FB14DC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685832-97A4-7399-02E0-CAECF1C8F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D427D-D9A8-49A4-880B-E3B15416E2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7795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A6DB5E-F007-A47D-D3C9-FD659C763C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6C6A48-7770-C149-FC2E-5F4B8BFD8E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9040E8-4D76-0F19-177D-5A3104CFF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74400-E0DF-4243-BC02-24265121F0EA}" type="datetimeFigureOut">
              <a:rPr lang="en-GB" smtClean="0"/>
              <a:t>28/03/2023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28D4FE-8C00-7BED-42CB-1D268DCE4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A15886-CC95-75D7-6ADF-8246AC7D9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D427D-D9A8-49A4-880B-E3B15416E2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8748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BDB1725-1520-A886-4726-1DBA79E506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07FEE7-BE1A-1562-196A-29EDCEBAB5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8ADBA9-58D0-63C8-5EA8-83BA25A6E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74400-E0DF-4243-BC02-24265121F0EA}" type="datetimeFigureOut">
              <a:rPr lang="en-GB" smtClean="0"/>
              <a:t>28/03/2023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4095B6-921E-23C5-9123-01E0BC219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D9420C-E449-E71D-DEA3-0A6AB0269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D427D-D9A8-49A4-880B-E3B15416E2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1811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4D3B5-3846-F99A-28F3-50CFA6EDFC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DBEB68-3BC5-503C-4B08-9F6181B6BA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7442A5-64F9-0CE1-C81E-2E0C72AE9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74400-E0DF-4243-BC02-24265121F0EA}" type="datetimeFigureOut">
              <a:rPr lang="en-GB" smtClean="0"/>
              <a:t>28/03/2023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DB6849-07F4-D6D3-0307-804B40302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43CFC4-9E13-BEE7-E309-AC1837FAA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D427D-D9A8-49A4-880B-E3B15416E2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8788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BE6955-1DDE-4DA0-A829-DED6E11BB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E1703E-73E4-F5CD-BDDD-558C9CEA9A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6C5DFF-84A9-185D-8477-110FA09B39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74400-E0DF-4243-BC02-24265121F0EA}" type="datetimeFigureOut">
              <a:rPr lang="en-GB" smtClean="0"/>
              <a:t>28/03/2023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14C0AA-9FEF-81B9-5243-A80043E35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FDA473-7716-34A1-AA03-B3C4A4912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D427D-D9A8-49A4-880B-E3B15416E2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3167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510E0F-0C1B-CA5D-CFB0-0367B17DF1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656E74-B51F-AB81-6786-6B55AE4C70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03B7DF-8008-C55C-454B-7C3F7A15D3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E97D2F-9082-415F-3199-13FBB0B27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74400-E0DF-4243-BC02-24265121F0EA}" type="datetimeFigureOut">
              <a:rPr lang="en-GB" smtClean="0"/>
              <a:t>28/03/2023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4770BD-4ABA-86C8-3639-1F0B4DE4F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EB1F7A-CD97-9623-03BA-D3A5E5513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D427D-D9A8-49A4-880B-E3B15416E2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3380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D71D32-858D-C7EB-AC95-44EBBA8908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F3DDAD-38E3-7A0D-8A2B-99D9FDF12D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9A80D6-3540-FBC3-EC66-B911E8A287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F4B7C4B-0914-1FA5-AF3C-BD14F8D5C0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5EE1595-2EC0-A59F-9746-F713D2B57C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662BE4-AD44-85F5-E6D4-280D10B0F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74400-E0DF-4243-BC02-24265121F0EA}" type="datetimeFigureOut">
              <a:rPr lang="en-GB" smtClean="0"/>
              <a:t>28/03/2023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1CCCE2-B2EC-71F8-94DD-C9F7097DB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90ADF9D-3DE8-CA22-6768-C06BF1099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D427D-D9A8-49A4-880B-E3B15416E2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8151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B30268-46A4-D3B2-2279-BCD002565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1745930-E76F-96BA-52B7-AAB3ECD24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74400-E0DF-4243-BC02-24265121F0EA}" type="datetimeFigureOut">
              <a:rPr lang="en-GB" smtClean="0"/>
              <a:t>28/03/2023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D45660-40E7-6B64-5CDD-470F093294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7C23C2-FE4D-783E-2286-B82E4E697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D427D-D9A8-49A4-880B-E3B15416E2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234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CFC944-7E7F-7406-A1C2-B7C2BED4EF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74400-E0DF-4243-BC02-24265121F0EA}" type="datetimeFigureOut">
              <a:rPr lang="en-GB" smtClean="0"/>
              <a:t>28/03/2023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2A3149-45F8-2A48-09C9-59054466E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C29873-1BF0-7320-5BE8-9E2DBE89F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D427D-D9A8-49A4-880B-E3B15416E2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3889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63F894-FFB9-F6B1-C67E-CB8144E856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217291-F03C-F428-A79A-7E1759A06C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9F41E5-9460-540A-CEA9-E5C0A680E2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28F4D9-6F15-B0DC-E2F5-B54DA08920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74400-E0DF-4243-BC02-24265121F0EA}" type="datetimeFigureOut">
              <a:rPr lang="en-GB" smtClean="0"/>
              <a:t>28/03/2023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887018-CB61-E218-57FF-EEDF50964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978C43-C48C-08EB-62AB-9A635138B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D427D-D9A8-49A4-880B-E3B15416E2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5785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5CABAF-5FD5-87DE-EB9F-8BC9045C00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CBB8533-D08C-8EA6-4326-084B48D05E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B89F62-C514-871A-1EE0-0506E710DF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275EB4-97F6-358D-D5B1-17A2B5952B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74400-E0DF-4243-BC02-24265121F0EA}" type="datetimeFigureOut">
              <a:rPr lang="en-GB" smtClean="0"/>
              <a:t>28/03/2023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9996F0-F7A8-DF8A-9CBB-AA436E858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F620D2-30C4-F685-08E8-9B306E498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D427D-D9A8-49A4-880B-E3B15416E2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780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A1F131-999B-F461-7B8F-EC2FCA0A7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3A1486-C9BC-9D37-685A-B3831B7CDE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0D689D-55F8-2FF4-3720-463E9D36C9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C74400-E0DF-4243-BC02-24265121F0EA}" type="datetimeFigureOut">
              <a:rPr lang="en-GB" smtClean="0"/>
              <a:t>28/03/2023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741342-A107-E115-8FB4-7F06170FFD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80B0EE-A380-EF90-2EA9-9893E8279C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9D427D-D9A8-49A4-880B-E3B15416E2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6372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dirac.ihep.ac.cn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5C0D12-018C-FA14-F963-098182CBA7B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noProof="0" dirty="0"/>
              <a:t>Status of DCI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55165B-F65E-A10E-9483-CC02D813B93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noProof="0" dirty="0"/>
              <a:t>Giuseppe Andronico</a:t>
            </a:r>
          </a:p>
          <a:p>
            <a:r>
              <a:rPr lang="it-IT" noProof="0" dirty="0"/>
              <a:t>On </a:t>
            </a:r>
            <a:r>
              <a:rPr lang="it-IT" noProof="0" dirty="0" err="1"/>
              <a:t>behalf</a:t>
            </a:r>
            <a:r>
              <a:rPr lang="it-IT" noProof="0" dirty="0"/>
              <a:t> of JUNO DCI</a:t>
            </a:r>
          </a:p>
        </p:txBody>
      </p:sp>
    </p:spTree>
    <p:extLst>
      <p:ext uri="{BB962C8B-B14F-4D97-AF65-F5344CB8AC3E}">
        <p14:creationId xmlns:p14="http://schemas.microsoft.com/office/powerpoint/2010/main" val="6732891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1F358C-A297-BBF3-6B4C-667811AA7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Di cosa abbiamo urgentemente bisogno</a:t>
            </a:r>
            <a:endParaRPr lang="en-GB" dirty="0"/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0F09FFB4-94FE-CDE8-CAB3-5D1C968A1F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0605736"/>
              </p:ext>
            </p:extLst>
          </p:nvPr>
        </p:nvGraphicFramePr>
        <p:xfrm>
          <a:off x="756190" y="2334750"/>
          <a:ext cx="11110507" cy="37213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6C3A7A87-5232-AF14-23DA-FC296D9C68E5}"/>
              </a:ext>
            </a:extLst>
          </p:cNvPr>
          <p:cNvSpPr txBox="1"/>
          <p:nvPr/>
        </p:nvSpPr>
        <p:spPr>
          <a:xfrm>
            <a:off x="105245" y="6176963"/>
            <a:ext cx="11981510" cy="523220"/>
          </a:xfrm>
          <a:prstGeom prst="rect">
            <a:avLst/>
          </a:prstGeom>
          <a:solidFill>
            <a:srgbClr val="C00000"/>
          </a:solidFill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it-IT" sz="2800" dirty="0">
                <a:solidFill>
                  <a:schemeClr val="bg1"/>
                </a:solidFill>
              </a:rPr>
              <a:t>Insomma, abbiamo bisogno di persone per consolidare e portare avanti JUNO DCI</a:t>
            </a:r>
            <a:endParaRPr lang="en-GB" sz="2800" dirty="0">
              <a:solidFill>
                <a:schemeClr val="bg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01A5ED-77CB-A9C1-4FFA-2A04B3907976}"/>
              </a:ext>
            </a:extLst>
          </p:cNvPr>
          <p:cNvSpPr txBox="1"/>
          <p:nvPr/>
        </p:nvSpPr>
        <p:spPr>
          <a:xfrm>
            <a:off x="4270276" y="1690688"/>
            <a:ext cx="365144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it-IT" sz="2800" dirty="0"/>
              <a:t>In ordine di importanza:</a:t>
            </a:r>
          </a:p>
        </p:txBody>
      </p:sp>
    </p:spTree>
    <p:extLst>
      <p:ext uri="{BB962C8B-B14F-4D97-AF65-F5344CB8AC3E}">
        <p14:creationId xmlns:p14="http://schemas.microsoft.com/office/powerpoint/2010/main" val="1943161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32BB573-B700-4530-998E-7A2CDA81F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it-IT" dirty="0"/>
              <a:t>Grazie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9D52641-96EE-4EBE-9937-08FCE07A8B6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600" dirty="0"/>
              <a:t>Domande?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385937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568C81-D214-7E12-0D81-EF3858686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noProof="0" dirty="0"/>
              <a:t>Perché?</a:t>
            </a: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4CAA32E8-868B-2C68-2683-875EEB97FA9E}"/>
              </a:ext>
            </a:extLst>
          </p:cNvPr>
          <p:cNvSpPr/>
          <p:nvPr/>
        </p:nvSpPr>
        <p:spPr>
          <a:xfrm>
            <a:off x="842153" y="2428894"/>
            <a:ext cx="2377306" cy="756326"/>
          </a:xfrm>
          <a:custGeom>
            <a:avLst/>
            <a:gdLst>
              <a:gd name="connsiteX0" fmla="*/ 0 w 2377306"/>
              <a:gd name="connsiteY0" fmla="*/ 0 h 756326"/>
              <a:gd name="connsiteX1" fmla="*/ 2377306 w 2377306"/>
              <a:gd name="connsiteY1" fmla="*/ 0 h 756326"/>
              <a:gd name="connsiteX2" fmla="*/ 2377306 w 2377306"/>
              <a:gd name="connsiteY2" fmla="*/ 756326 h 756326"/>
              <a:gd name="connsiteX3" fmla="*/ 0 w 2377306"/>
              <a:gd name="connsiteY3" fmla="*/ 756326 h 756326"/>
              <a:gd name="connsiteX4" fmla="*/ 0 w 2377306"/>
              <a:gd name="connsiteY4" fmla="*/ 0 h 756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77306" h="756326">
                <a:moveTo>
                  <a:pt x="0" y="0"/>
                </a:moveTo>
                <a:lnTo>
                  <a:pt x="2377306" y="0"/>
                </a:lnTo>
                <a:lnTo>
                  <a:pt x="2377306" y="756326"/>
                </a:lnTo>
                <a:lnTo>
                  <a:pt x="0" y="75632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6680" tIns="60960" rIns="106680" bIns="60960" numCol="1" spcCol="1270" anchor="ctr" anchorCtr="0">
            <a:noAutofit/>
          </a:bodyPr>
          <a:lstStyle/>
          <a:p>
            <a:pPr marL="0" lvl="0" indent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it-IT" sz="1500" kern="1200" dirty="0"/>
              <a:t>Computing e storage distribuiti su un grande territorio:</a:t>
            </a:r>
            <a:endParaRPr lang="en-GB" sz="1500" kern="1200" dirty="0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9739F589-C68F-904A-FB77-2900F04A7068}"/>
              </a:ext>
            </a:extLst>
          </p:cNvPr>
          <p:cNvSpPr/>
          <p:nvPr/>
        </p:nvSpPr>
        <p:spPr>
          <a:xfrm>
            <a:off x="842153" y="3185221"/>
            <a:ext cx="2377306" cy="2388471"/>
          </a:xfrm>
          <a:custGeom>
            <a:avLst/>
            <a:gdLst>
              <a:gd name="connsiteX0" fmla="*/ 0 w 2377306"/>
              <a:gd name="connsiteY0" fmla="*/ 0 h 2388471"/>
              <a:gd name="connsiteX1" fmla="*/ 2377306 w 2377306"/>
              <a:gd name="connsiteY1" fmla="*/ 0 h 2388471"/>
              <a:gd name="connsiteX2" fmla="*/ 2377306 w 2377306"/>
              <a:gd name="connsiteY2" fmla="*/ 2388471 h 2388471"/>
              <a:gd name="connsiteX3" fmla="*/ 0 w 2377306"/>
              <a:gd name="connsiteY3" fmla="*/ 2388471 h 2388471"/>
              <a:gd name="connsiteX4" fmla="*/ 0 w 2377306"/>
              <a:gd name="connsiteY4" fmla="*/ 0 h 23884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77306" h="2388471">
                <a:moveTo>
                  <a:pt x="0" y="0"/>
                </a:moveTo>
                <a:lnTo>
                  <a:pt x="2377306" y="0"/>
                </a:lnTo>
                <a:lnTo>
                  <a:pt x="2377306" y="2388471"/>
                </a:lnTo>
                <a:lnTo>
                  <a:pt x="0" y="238847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0010" tIns="80010" rIns="106680" bIns="120015" numCol="1" spcCol="1270" anchor="t" anchorCtr="0">
            <a:noAutofit/>
          </a:bodyPr>
          <a:lstStyle/>
          <a:p>
            <a:pPr marL="114300" lvl="1" indent="-114300" algn="l" defTabSz="6667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it-IT" sz="1500" kern="1200"/>
              <a:t>Cina</a:t>
            </a:r>
            <a:endParaRPr lang="en-GB" sz="1500" kern="1200"/>
          </a:p>
          <a:p>
            <a:pPr marL="114300" lvl="1" indent="-114300" algn="l" defTabSz="6667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it-IT" sz="1500" kern="1200"/>
              <a:t>Francia e Italia</a:t>
            </a:r>
            <a:endParaRPr lang="en-GB" sz="1500" kern="1200"/>
          </a:p>
          <a:p>
            <a:pPr marL="114300" lvl="1" indent="-114300" algn="l" defTabSz="6667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it-IT" sz="1500" kern="1200"/>
              <a:t>Russia</a:t>
            </a:r>
            <a:endParaRPr lang="en-GB" sz="1500" kern="120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48EF203-08E0-AA67-E88E-292C2F38DBB4}"/>
              </a:ext>
            </a:extLst>
          </p:cNvPr>
          <p:cNvSpPr/>
          <p:nvPr/>
        </p:nvSpPr>
        <p:spPr>
          <a:xfrm>
            <a:off x="3552282" y="2428894"/>
            <a:ext cx="2377306" cy="756326"/>
          </a:xfrm>
          <a:custGeom>
            <a:avLst/>
            <a:gdLst>
              <a:gd name="connsiteX0" fmla="*/ 0 w 2377306"/>
              <a:gd name="connsiteY0" fmla="*/ 0 h 756326"/>
              <a:gd name="connsiteX1" fmla="*/ 2377306 w 2377306"/>
              <a:gd name="connsiteY1" fmla="*/ 0 h 756326"/>
              <a:gd name="connsiteX2" fmla="*/ 2377306 w 2377306"/>
              <a:gd name="connsiteY2" fmla="*/ 756326 h 756326"/>
              <a:gd name="connsiteX3" fmla="*/ 0 w 2377306"/>
              <a:gd name="connsiteY3" fmla="*/ 756326 h 756326"/>
              <a:gd name="connsiteX4" fmla="*/ 0 w 2377306"/>
              <a:gd name="connsiteY4" fmla="*/ 0 h 756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77306" h="756326">
                <a:moveTo>
                  <a:pt x="0" y="0"/>
                </a:moveTo>
                <a:lnTo>
                  <a:pt x="2377306" y="0"/>
                </a:lnTo>
                <a:lnTo>
                  <a:pt x="2377306" y="756326"/>
                </a:lnTo>
                <a:lnTo>
                  <a:pt x="0" y="75632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6680" tIns="60960" rIns="106680" bIns="60960" numCol="1" spcCol="1270" anchor="ctr" anchorCtr="0">
            <a:noAutofit/>
          </a:bodyPr>
          <a:lstStyle/>
          <a:p>
            <a:pPr marL="0" lvl="0" indent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it-IT" sz="1500" kern="1200"/>
              <a:t>Ottima connettività alla rete dati</a:t>
            </a:r>
            <a:endParaRPr lang="en-GB" sz="1500" kern="120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3ED7233-6B0D-9A59-E44C-86019D69EA72}"/>
              </a:ext>
            </a:extLst>
          </p:cNvPr>
          <p:cNvSpPr/>
          <p:nvPr/>
        </p:nvSpPr>
        <p:spPr>
          <a:xfrm>
            <a:off x="3552282" y="3185221"/>
            <a:ext cx="2377306" cy="2388471"/>
          </a:xfrm>
          <a:prstGeom prst="rect">
            <a:avLst/>
          </a:pr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055EDCFF-EF2C-5B56-3657-D76BB3091217}"/>
              </a:ext>
            </a:extLst>
          </p:cNvPr>
          <p:cNvSpPr/>
          <p:nvPr/>
        </p:nvSpPr>
        <p:spPr>
          <a:xfrm>
            <a:off x="6262411" y="2428894"/>
            <a:ext cx="2377306" cy="756326"/>
          </a:xfrm>
          <a:custGeom>
            <a:avLst/>
            <a:gdLst>
              <a:gd name="connsiteX0" fmla="*/ 0 w 2377306"/>
              <a:gd name="connsiteY0" fmla="*/ 0 h 756326"/>
              <a:gd name="connsiteX1" fmla="*/ 2377306 w 2377306"/>
              <a:gd name="connsiteY1" fmla="*/ 0 h 756326"/>
              <a:gd name="connsiteX2" fmla="*/ 2377306 w 2377306"/>
              <a:gd name="connsiteY2" fmla="*/ 756326 h 756326"/>
              <a:gd name="connsiteX3" fmla="*/ 0 w 2377306"/>
              <a:gd name="connsiteY3" fmla="*/ 756326 h 756326"/>
              <a:gd name="connsiteX4" fmla="*/ 0 w 2377306"/>
              <a:gd name="connsiteY4" fmla="*/ 0 h 756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77306" h="756326">
                <a:moveTo>
                  <a:pt x="0" y="0"/>
                </a:moveTo>
                <a:lnTo>
                  <a:pt x="2377306" y="0"/>
                </a:lnTo>
                <a:lnTo>
                  <a:pt x="2377306" y="756326"/>
                </a:lnTo>
                <a:lnTo>
                  <a:pt x="0" y="75632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6680" tIns="60960" rIns="106680" bIns="60960" numCol="1" spcCol="1270" anchor="ctr" anchorCtr="0">
            <a:noAutofit/>
          </a:bodyPr>
          <a:lstStyle/>
          <a:p>
            <a:pPr marL="0" lvl="0" indent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it-IT" sz="1500" kern="1200"/>
              <a:t>Distribuire i dati in modo da garantire l’accesso a tutti e salvaguardare i dati</a:t>
            </a:r>
            <a:endParaRPr lang="en-GB" sz="1500" kern="120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404A3099-A228-0A54-B7A6-13D8CE5DE9EB}"/>
              </a:ext>
            </a:extLst>
          </p:cNvPr>
          <p:cNvSpPr/>
          <p:nvPr/>
        </p:nvSpPr>
        <p:spPr>
          <a:xfrm>
            <a:off x="6262411" y="3185221"/>
            <a:ext cx="2377306" cy="2388471"/>
          </a:xfrm>
          <a:custGeom>
            <a:avLst/>
            <a:gdLst>
              <a:gd name="connsiteX0" fmla="*/ 0 w 2377306"/>
              <a:gd name="connsiteY0" fmla="*/ 0 h 2388471"/>
              <a:gd name="connsiteX1" fmla="*/ 2377306 w 2377306"/>
              <a:gd name="connsiteY1" fmla="*/ 0 h 2388471"/>
              <a:gd name="connsiteX2" fmla="*/ 2377306 w 2377306"/>
              <a:gd name="connsiteY2" fmla="*/ 2388471 h 2388471"/>
              <a:gd name="connsiteX3" fmla="*/ 0 w 2377306"/>
              <a:gd name="connsiteY3" fmla="*/ 2388471 h 2388471"/>
              <a:gd name="connsiteX4" fmla="*/ 0 w 2377306"/>
              <a:gd name="connsiteY4" fmla="*/ 0 h 23884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77306" h="2388471">
                <a:moveTo>
                  <a:pt x="0" y="0"/>
                </a:moveTo>
                <a:lnTo>
                  <a:pt x="2377306" y="0"/>
                </a:lnTo>
                <a:lnTo>
                  <a:pt x="2377306" y="2388471"/>
                </a:lnTo>
                <a:lnTo>
                  <a:pt x="0" y="238847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0010" tIns="80010" rIns="106680" bIns="120015" numCol="1" spcCol="1270" anchor="t" anchorCtr="0">
            <a:noAutofit/>
          </a:bodyPr>
          <a:lstStyle/>
          <a:p>
            <a:pPr marL="114300" lvl="1" indent="-114300" algn="l" defTabSz="6667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it-IT" sz="1500" kern="1200"/>
              <a:t>Copie multiple dei dati: 1 in Cina, 1 in EC, 1 in Russia</a:t>
            </a:r>
            <a:endParaRPr lang="en-GB" sz="1500" kern="1200"/>
          </a:p>
          <a:p>
            <a:pPr marL="114300" lvl="1" indent="-114300" algn="l" defTabSz="6667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it-IT" sz="1500" kern="1200"/>
              <a:t>Catalogo dei dati per poterli trovare</a:t>
            </a:r>
            <a:endParaRPr lang="en-GB" sz="1500" kern="1200"/>
          </a:p>
          <a:p>
            <a:pPr marL="114300" lvl="1" indent="-114300" algn="l" defTabSz="6667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it-IT" sz="1500" kern="1200"/>
              <a:t>Metadati per una migliore gestione dei dati</a:t>
            </a:r>
            <a:endParaRPr lang="en-GB" sz="1500" kern="120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7EAEA047-D8F5-E471-D9E6-BF2B0B890772}"/>
              </a:ext>
            </a:extLst>
          </p:cNvPr>
          <p:cNvSpPr/>
          <p:nvPr/>
        </p:nvSpPr>
        <p:spPr>
          <a:xfrm>
            <a:off x="8972540" y="2428894"/>
            <a:ext cx="2377306" cy="756326"/>
          </a:xfrm>
          <a:custGeom>
            <a:avLst/>
            <a:gdLst>
              <a:gd name="connsiteX0" fmla="*/ 0 w 2377306"/>
              <a:gd name="connsiteY0" fmla="*/ 0 h 756326"/>
              <a:gd name="connsiteX1" fmla="*/ 2377306 w 2377306"/>
              <a:gd name="connsiteY1" fmla="*/ 0 h 756326"/>
              <a:gd name="connsiteX2" fmla="*/ 2377306 w 2377306"/>
              <a:gd name="connsiteY2" fmla="*/ 756326 h 756326"/>
              <a:gd name="connsiteX3" fmla="*/ 0 w 2377306"/>
              <a:gd name="connsiteY3" fmla="*/ 756326 h 756326"/>
              <a:gd name="connsiteX4" fmla="*/ 0 w 2377306"/>
              <a:gd name="connsiteY4" fmla="*/ 0 h 756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77306" h="756326">
                <a:moveTo>
                  <a:pt x="0" y="0"/>
                </a:moveTo>
                <a:lnTo>
                  <a:pt x="2377306" y="0"/>
                </a:lnTo>
                <a:lnTo>
                  <a:pt x="2377306" y="756326"/>
                </a:lnTo>
                <a:lnTo>
                  <a:pt x="0" y="75632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6680" tIns="60960" rIns="106680" bIns="60960" numCol="1" spcCol="1270" anchor="ctr" anchorCtr="0">
            <a:noAutofit/>
          </a:bodyPr>
          <a:lstStyle/>
          <a:p>
            <a:pPr marL="0" lvl="0" indent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it-IT" sz="1500" kern="1200"/>
              <a:t>Accesso semplificato a tutte le risorse di calcolo, ovunque esse si trovino</a:t>
            </a:r>
            <a:endParaRPr lang="en-GB" sz="1500" kern="120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E9B87762-00BD-A617-C506-0EB6286D71AE}"/>
              </a:ext>
            </a:extLst>
          </p:cNvPr>
          <p:cNvSpPr/>
          <p:nvPr/>
        </p:nvSpPr>
        <p:spPr>
          <a:xfrm>
            <a:off x="8972540" y="3185221"/>
            <a:ext cx="2377306" cy="2388471"/>
          </a:xfrm>
          <a:custGeom>
            <a:avLst/>
            <a:gdLst>
              <a:gd name="connsiteX0" fmla="*/ 0 w 2377306"/>
              <a:gd name="connsiteY0" fmla="*/ 0 h 2388471"/>
              <a:gd name="connsiteX1" fmla="*/ 2377306 w 2377306"/>
              <a:gd name="connsiteY1" fmla="*/ 0 h 2388471"/>
              <a:gd name="connsiteX2" fmla="*/ 2377306 w 2377306"/>
              <a:gd name="connsiteY2" fmla="*/ 2388471 h 2388471"/>
              <a:gd name="connsiteX3" fmla="*/ 0 w 2377306"/>
              <a:gd name="connsiteY3" fmla="*/ 2388471 h 2388471"/>
              <a:gd name="connsiteX4" fmla="*/ 0 w 2377306"/>
              <a:gd name="connsiteY4" fmla="*/ 0 h 23884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77306" h="2388471">
                <a:moveTo>
                  <a:pt x="0" y="0"/>
                </a:moveTo>
                <a:lnTo>
                  <a:pt x="2377306" y="0"/>
                </a:lnTo>
                <a:lnTo>
                  <a:pt x="2377306" y="2388471"/>
                </a:lnTo>
                <a:lnTo>
                  <a:pt x="0" y="238847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0010" tIns="80010" rIns="106680" bIns="120015" numCol="1" spcCol="1270" anchor="t" anchorCtr="0">
            <a:noAutofit/>
          </a:bodyPr>
          <a:lstStyle/>
          <a:p>
            <a:pPr marL="114300" lvl="1" indent="-114300" algn="l" defTabSz="6667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it-IT" sz="1500" kern="1200"/>
              <a:t>Sottomettere i job alla DCI per avere accesso a tutte le risorse con un solo comando</a:t>
            </a:r>
            <a:endParaRPr lang="en-GB" sz="1500" kern="1200"/>
          </a:p>
          <a:p>
            <a:pPr marL="114300" lvl="1" indent="-114300" algn="l" defTabSz="6667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it-IT" sz="1500" kern="1200"/>
              <a:t>Possibilità di richiedere che il job arrivi ‘vicino’ ai dati che si vogliono usare</a:t>
            </a:r>
            <a:endParaRPr lang="en-GB" sz="1500" kern="1200"/>
          </a:p>
          <a:p>
            <a:pPr marL="114300" lvl="1" indent="-114300" algn="l" defTabSz="6667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it-IT" sz="1500" kern="1200"/>
              <a:t>Possibilità di sottomettere con un solo comando centinaia o migliaia di job</a:t>
            </a:r>
            <a:endParaRPr lang="en-GB" sz="1500" kern="1200"/>
          </a:p>
        </p:txBody>
      </p:sp>
    </p:spTree>
    <p:extLst>
      <p:ext uri="{BB962C8B-B14F-4D97-AF65-F5344CB8AC3E}">
        <p14:creationId xmlns:p14="http://schemas.microsoft.com/office/powerpoint/2010/main" val="3713123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3ED724-3EBD-FC5F-AF90-67F7F6512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noProof="0" dirty="0"/>
              <a:t>Come?</a:t>
            </a: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29FFBBED-CD71-53EC-B2D2-B38E327BA1F6}"/>
              </a:ext>
            </a:extLst>
          </p:cNvPr>
          <p:cNvSpPr/>
          <p:nvPr/>
        </p:nvSpPr>
        <p:spPr>
          <a:xfrm>
            <a:off x="838200" y="1881973"/>
            <a:ext cx="10515600" cy="671580"/>
          </a:xfrm>
          <a:custGeom>
            <a:avLst/>
            <a:gdLst>
              <a:gd name="connsiteX0" fmla="*/ 0 w 10515600"/>
              <a:gd name="connsiteY0" fmla="*/ 111932 h 671580"/>
              <a:gd name="connsiteX1" fmla="*/ 111932 w 10515600"/>
              <a:gd name="connsiteY1" fmla="*/ 0 h 671580"/>
              <a:gd name="connsiteX2" fmla="*/ 10403668 w 10515600"/>
              <a:gd name="connsiteY2" fmla="*/ 0 h 671580"/>
              <a:gd name="connsiteX3" fmla="*/ 10515600 w 10515600"/>
              <a:gd name="connsiteY3" fmla="*/ 111932 h 671580"/>
              <a:gd name="connsiteX4" fmla="*/ 10515600 w 10515600"/>
              <a:gd name="connsiteY4" fmla="*/ 559648 h 671580"/>
              <a:gd name="connsiteX5" fmla="*/ 10403668 w 10515600"/>
              <a:gd name="connsiteY5" fmla="*/ 671580 h 671580"/>
              <a:gd name="connsiteX6" fmla="*/ 111932 w 10515600"/>
              <a:gd name="connsiteY6" fmla="*/ 671580 h 671580"/>
              <a:gd name="connsiteX7" fmla="*/ 0 w 10515600"/>
              <a:gd name="connsiteY7" fmla="*/ 559648 h 671580"/>
              <a:gd name="connsiteX8" fmla="*/ 0 w 10515600"/>
              <a:gd name="connsiteY8" fmla="*/ 111932 h 6715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515600" h="671580">
                <a:moveTo>
                  <a:pt x="0" y="111932"/>
                </a:moveTo>
                <a:cubicBezTo>
                  <a:pt x="0" y="50114"/>
                  <a:pt x="50114" y="0"/>
                  <a:pt x="111932" y="0"/>
                </a:cubicBezTo>
                <a:lnTo>
                  <a:pt x="10403668" y="0"/>
                </a:lnTo>
                <a:cubicBezTo>
                  <a:pt x="10465486" y="0"/>
                  <a:pt x="10515600" y="50114"/>
                  <a:pt x="10515600" y="111932"/>
                </a:cubicBezTo>
                <a:lnTo>
                  <a:pt x="10515600" y="559648"/>
                </a:lnTo>
                <a:cubicBezTo>
                  <a:pt x="10515600" y="621466"/>
                  <a:pt x="10465486" y="671580"/>
                  <a:pt x="10403668" y="671580"/>
                </a:cubicBezTo>
                <a:lnTo>
                  <a:pt x="111932" y="671580"/>
                </a:lnTo>
                <a:cubicBezTo>
                  <a:pt x="50114" y="671580"/>
                  <a:pt x="0" y="621466"/>
                  <a:pt x="0" y="559648"/>
                </a:cubicBezTo>
                <a:lnTo>
                  <a:pt x="0" y="111932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shade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shade val="5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9464" tIns="139464" rIns="139464" bIns="139464" numCol="1" spcCol="1270" anchor="ctr" anchorCtr="0">
            <a:noAutofit/>
          </a:bodyPr>
          <a:lstStyle/>
          <a:p>
            <a:pPr marL="0" lvl="0" indent="0" algn="l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it-IT" sz="2800" kern="1200"/>
              <a:t>Distributed Computing Infrastructure: DCI</a:t>
            </a:r>
            <a:endParaRPr lang="en-GB" sz="2800" kern="1200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BFEC206E-FEFA-DC10-9491-7E8026809A57}"/>
              </a:ext>
            </a:extLst>
          </p:cNvPr>
          <p:cNvSpPr/>
          <p:nvPr/>
        </p:nvSpPr>
        <p:spPr>
          <a:xfrm>
            <a:off x="838200" y="2634194"/>
            <a:ext cx="10515600" cy="671580"/>
          </a:xfrm>
          <a:custGeom>
            <a:avLst/>
            <a:gdLst>
              <a:gd name="connsiteX0" fmla="*/ 0 w 10515600"/>
              <a:gd name="connsiteY0" fmla="*/ 111932 h 671580"/>
              <a:gd name="connsiteX1" fmla="*/ 111932 w 10515600"/>
              <a:gd name="connsiteY1" fmla="*/ 0 h 671580"/>
              <a:gd name="connsiteX2" fmla="*/ 10403668 w 10515600"/>
              <a:gd name="connsiteY2" fmla="*/ 0 h 671580"/>
              <a:gd name="connsiteX3" fmla="*/ 10515600 w 10515600"/>
              <a:gd name="connsiteY3" fmla="*/ 111932 h 671580"/>
              <a:gd name="connsiteX4" fmla="*/ 10515600 w 10515600"/>
              <a:gd name="connsiteY4" fmla="*/ 559648 h 671580"/>
              <a:gd name="connsiteX5" fmla="*/ 10403668 w 10515600"/>
              <a:gd name="connsiteY5" fmla="*/ 671580 h 671580"/>
              <a:gd name="connsiteX6" fmla="*/ 111932 w 10515600"/>
              <a:gd name="connsiteY6" fmla="*/ 671580 h 671580"/>
              <a:gd name="connsiteX7" fmla="*/ 0 w 10515600"/>
              <a:gd name="connsiteY7" fmla="*/ 559648 h 671580"/>
              <a:gd name="connsiteX8" fmla="*/ 0 w 10515600"/>
              <a:gd name="connsiteY8" fmla="*/ 111932 h 6715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515600" h="671580">
                <a:moveTo>
                  <a:pt x="0" y="111932"/>
                </a:moveTo>
                <a:cubicBezTo>
                  <a:pt x="0" y="50114"/>
                  <a:pt x="50114" y="0"/>
                  <a:pt x="111932" y="0"/>
                </a:cubicBezTo>
                <a:lnTo>
                  <a:pt x="10403668" y="0"/>
                </a:lnTo>
                <a:cubicBezTo>
                  <a:pt x="10465486" y="0"/>
                  <a:pt x="10515600" y="50114"/>
                  <a:pt x="10515600" y="111932"/>
                </a:cubicBezTo>
                <a:lnTo>
                  <a:pt x="10515600" y="559648"/>
                </a:lnTo>
                <a:cubicBezTo>
                  <a:pt x="10515600" y="621466"/>
                  <a:pt x="10465486" y="671580"/>
                  <a:pt x="10403668" y="671580"/>
                </a:cubicBezTo>
                <a:lnTo>
                  <a:pt x="111932" y="671580"/>
                </a:lnTo>
                <a:cubicBezTo>
                  <a:pt x="50114" y="671580"/>
                  <a:pt x="0" y="621466"/>
                  <a:pt x="0" y="559648"/>
                </a:cubicBezTo>
                <a:lnTo>
                  <a:pt x="0" y="111932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shade val="50000"/>
              <a:hueOff val="201247"/>
              <a:satOff val="-4901"/>
              <a:lumOff val="21448"/>
              <a:alphaOff val="0"/>
            </a:schemeClr>
          </a:fillRef>
          <a:effectRef idx="0">
            <a:schemeClr val="accent1">
              <a:shade val="50000"/>
              <a:hueOff val="201247"/>
              <a:satOff val="-4901"/>
              <a:lumOff val="21448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9464" tIns="139464" rIns="139464" bIns="139464" numCol="1" spcCol="1270" anchor="ctr" anchorCtr="0">
            <a:noAutofit/>
          </a:bodyPr>
          <a:lstStyle/>
          <a:p>
            <a:pPr marL="0" lvl="0" indent="0" algn="l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it-IT" sz="2800" kern="1200"/>
              <a:t>Sistema grid-like basato sulla versione moderna dei servizi grid</a:t>
            </a:r>
            <a:endParaRPr lang="en-GB" sz="2800" kern="120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F47D07CC-A79F-7003-996B-F4DE57A7E776}"/>
              </a:ext>
            </a:extLst>
          </p:cNvPr>
          <p:cNvSpPr/>
          <p:nvPr/>
        </p:nvSpPr>
        <p:spPr>
          <a:xfrm>
            <a:off x="838200" y="3386414"/>
            <a:ext cx="10515600" cy="671580"/>
          </a:xfrm>
          <a:custGeom>
            <a:avLst/>
            <a:gdLst>
              <a:gd name="connsiteX0" fmla="*/ 0 w 10515600"/>
              <a:gd name="connsiteY0" fmla="*/ 111932 h 671580"/>
              <a:gd name="connsiteX1" fmla="*/ 111932 w 10515600"/>
              <a:gd name="connsiteY1" fmla="*/ 0 h 671580"/>
              <a:gd name="connsiteX2" fmla="*/ 10403668 w 10515600"/>
              <a:gd name="connsiteY2" fmla="*/ 0 h 671580"/>
              <a:gd name="connsiteX3" fmla="*/ 10515600 w 10515600"/>
              <a:gd name="connsiteY3" fmla="*/ 111932 h 671580"/>
              <a:gd name="connsiteX4" fmla="*/ 10515600 w 10515600"/>
              <a:gd name="connsiteY4" fmla="*/ 559648 h 671580"/>
              <a:gd name="connsiteX5" fmla="*/ 10403668 w 10515600"/>
              <a:gd name="connsiteY5" fmla="*/ 671580 h 671580"/>
              <a:gd name="connsiteX6" fmla="*/ 111932 w 10515600"/>
              <a:gd name="connsiteY6" fmla="*/ 671580 h 671580"/>
              <a:gd name="connsiteX7" fmla="*/ 0 w 10515600"/>
              <a:gd name="connsiteY7" fmla="*/ 559648 h 671580"/>
              <a:gd name="connsiteX8" fmla="*/ 0 w 10515600"/>
              <a:gd name="connsiteY8" fmla="*/ 111932 h 6715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515600" h="671580">
                <a:moveTo>
                  <a:pt x="0" y="111932"/>
                </a:moveTo>
                <a:cubicBezTo>
                  <a:pt x="0" y="50114"/>
                  <a:pt x="50114" y="0"/>
                  <a:pt x="111932" y="0"/>
                </a:cubicBezTo>
                <a:lnTo>
                  <a:pt x="10403668" y="0"/>
                </a:lnTo>
                <a:cubicBezTo>
                  <a:pt x="10465486" y="0"/>
                  <a:pt x="10515600" y="50114"/>
                  <a:pt x="10515600" y="111932"/>
                </a:cubicBezTo>
                <a:lnTo>
                  <a:pt x="10515600" y="559648"/>
                </a:lnTo>
                <a:cubicBezTo>
                  <a:pt x="10515600" y="621466"/>
                  <a:pt x="10465486" y="671580"/>
                  <a:pt x="10403668" y="671580"/>
                </a:cubicBezTo>
                <a:lnTo>
                  <a:pt x="111932" y="671580"/>
                </a:lnTo>
                <a:cubicBezTo>
                  <a:pt x="50114" y="671580"/>
                  <a:pt x="0" y="621466"/>
                  <a:pt x="0" y="559648"/>
                </a:cubicBezTo>
                <a:lnTo>
                  <a:pt x="0" y="111932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shade val="50000"/>
              <a:hueOff val="402493"/>
              <a:satOff val="-9802"/>
              <a:lumOff val="42896"/>
              <a:alphaOff val="0"/>
            </a:schemeClr>
          </a:fillRef>
          <a:effectRef idx="0">
            <a:schemeClr val="accent1">
              <a:shade val="50000"/>
              <a:hueOff val="402493"/>
              <a:satOff val="-9802"/>
              <a:lumOff val="42896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9464" tIns="139464" rIns="139464" bIns="139464" numCol="1" spcCol="1270" anchor="ctr" anchorCtr="0">
            <a:noAutofit/>
          </a:bodyPr>
          <a:lstStyle/>
          <a:p>
            <a:pPr marL="0" lvl="0" indent="0" algn="l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it-IT" sz="2800" kern="1200"/>
              <a:t>2 modi di interagire con la DCI:</a:t>
            </a:r>
            <a:endParaRPr lang="en-GB" sz="2800" kern="120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B43A5F75-08F6-B210-FC2F-FD1FF4CA98C1}"/>
              </a:ext>
            </a:extLst>
          </p:cNvPr>
          <p:cNvSpPr/>
          <p:nvPr/>
        </p:nvSpPr>
        <p:spPr>
          <a:xfrm>
            <a:off x="838200" y="4057994"/>
            <a:ext cx="10515600" cy="1391040"/>
          </a:xfrm>
          <a:custGeom>
            <a:avLst/>
            <a:gdLst>
              <a:gd name="connsiteX0" fmla="*/ 0 w 10515600"/>
              <a:gd name="connsiteY0" fmla="*/ 0 h 1391040"/>
              <a:gd name="connsiteX1" fmla="*/ 10515600 w 10515600"/>
              <a:gd name="connsiteY1" fmla="*/ 0 h 1391040"/>
              <a:gd name="connsiteX2" fmla="*/ 10515600 w 10515600"/>
              <a:gd name="connsiteY2" fmla="*/ 1391040 h 1391040"/>
              <a:gd name="connsiteX3" fmla="*/ 0 w 10515600"/>
              <a:gd name="connsiteY3" fmla="*/ 1391040 h 1391040"/>
              <a:gd name="connsiteX4" fmla="*/ 0 w 10515600"/>
              <a:gd name="connsiteY4" fmla="*/ 0 h 1391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515600" h="1391040">
                <a:moveTo>
                  <a:pt x="0" y="0"/>
                </a:moveTo>
                <a:lnTo>
                  <a:pt x="10515600" y="0"/>
                </a:lnTo>
                <a:lnTo>
                  <a:pt x="10515600" y="1391040"/>
                </a:lnTo>
                <a:lnTo>
                  <a:pt x="0" y="139104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33870" tIns="35560" rIns="199136" bIns="35560" numCol="1" spcCol="1270" anchor="t" anchorCtr="0">
            <a:noAutofit/>
          </a:bodyPr>
          <a:lstStyle/>
          <a:p>
            <a:pPr marL="228600" lvl="1" indent="-228600" algn="l" defTabSz="9779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Char char="•"/>
            </a:pPr>
            <a:r>
              <a:rPr lang="it-IT" sz="2200" kern="1200"/>
              <a:t>Command Line Interface (CLI): tramite quella che si chiama una User Interface (UI), ovvero un computer (tipicamente linux) dove sono installate le applicazioni per interagire con la DCI; un esempio è ui-juno.cnaf.infn.it</a:t>
            </a:r>
            <a:endParaRPr lang="en-GB" sz="2200" kern="1200"/>
          </a:p>
          <a:p>
            <a:pPr marL="228600" lvl="1" indent="-228600" algn="l" defTabSz="9779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Char char="•"/>
            </a:pPr>
            <a:r>
              <a:rPr lang="it-IT" sz="2200" kern="1200"/>
              <a:t>Interfaccia grafica WEB: usando l’interfaccia WEB di DIRAC </a:t>
            </a:r>
            <a:r>
              <a:rPr lang="it-IT" sz="2200" kern="1200">
                <a:hlinkClick r:id="rId2"/>
              </a:rPr>
              <a:t>https://dirac.ihep.ac.cn/</a:t>
            </a:r>
            <a:endParaRPr lang="en-GB" sz="2200" kern="120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5A7EC0A-E7E6-4F8E-F49D-271D756A7743}"/>
              </a:ext>
            </a:extLst>
          </p:cNvPr>
          <p:cNvSpPr/>
          <p:nvPr/>
        </p:nvSpPr>
        <p:spPr>
          <a:xfrm>
            <a:off x="838200" y="5449034"/>
            <a:ext cx="10515600" cy="671580"/>
          </a:xfrm>
          <a:custGeom>
            <a:avLst/>
            <a:gdLst>
              <a:gd name="connsiteX0" fmla="*/ 0 w 10515600"/>
              <a:gd name="connsiteY0" fmla="*/ 111932 h 671580"/>
              <a:gd name="connsiteX1" fmla="*/ 111932 w 10515600"/>
              <a:gd name="connsiteY1" fmla="*/ 0 h 671580"/>
              <a:gd name="connsiteX2" fmla="*/ 10403668 w 10515600"/>
              <a:gd name="connsiteY2" fmla="*/ 0 h 671580"/>
              <a:gd name="connsiteX3" fmla="*/ 10515600 w 10515600"/>
              <a:gd name="connsiteY3" fmla="*/ 111932 h 671580"/>
              <a:gd name="connsiteX4" fmla="*/ 10515600 w 10515600"/>
              <a:gd name="connsiteY4" fmla="*/ 559648 h 671580"/>
              <a:gd name="connsiteX5" fmla="*/ 10403668 w 10515600"/>
              <a:gd name="connsiteY5" fmla="*/ 671580 h 671580"/>
              <a:gd name="connsiteX6" fmla="*/ 111932 w 10515600"/>
              <a:gd name="connsiteY6" fmla="*/ 671580 h 671580"/>
              <a:gd name="connsiteX7" fmla="*/ 0 w 10515600"/>
              <a:gd name="connsiteY7" fmla="*/ 559648 h 671580"/>
              <a:gd name="connsiteX8" fmla="*/ 0 w 10515600"/>
              <a:gd name="connsiteY8" fmla="*/ 111932 h 6715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515600" h="671580">
                <a:moveTo>
                  <a:pt x="0" y="111932"/>
                </a:moveTo>
                <a:cubicBezTo>
                  <a:pt x="0" y="50114"/>
                  <a:pt x="50114" y="0"/>
                  <a:pt x="111932" y="0"/>
                </a:cubicBezTo>
                <a:lnTo>
                  <a:pt x="10403668" y="0"/>
                </a:lnTo>
                <a:cubicBezTo>
                  <a:pt x="10465486" y="0"/>
                  <a:pt x="10515600" y="50114"/>
                  <a:pt x="10515600" y="111932"/>
                </a:cubicBezTo>
                <a:lnTo>
                  <a:pt x="10515600" y="559648"/>
                </a:lnTo>
                <a:cubicBezTo>
                  <a:pt x="10515600" y="621466"/>
                  <a:pt x="10465486" y="671580"/>
                  <a:pt x="10403668" y="671580"/>
                </a:cubicBezTo>
                <a:lnTo>
                  <a:pt x="111932" y="671580"/>
                </a:lnTo>
                <a:cubicBezTo>
                  <a:pt x="50114" y="671580"/>
                  <a:pt x="0" y="621466"/>
                  <a:pt x="0" y="559648"/>
                </a:cubicBezTo>
                <a:lnTo>
                  <a:pt x="0" y="111932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shade val="50000"/>
              <a:hueOff val="201247"/>
              <a:satOff val="-4901"/>
              <a:lumOff val="21448"/>
              <a:alphaOff val="0"/>
            </a:schemeClr>
          </a:fillRef>
          <a:effectRef idx="0">
            <a:schemeClr val="accent1">
              <a:shade val="50000"/>
              <a:hueOff val="201247"/>
              <a:satOff val="-4901"/>
              <a:lumOff val="21448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9464" tIns="139464" rIns="139464" bIns="139464" numCol="1" spcCol="1270" anchor="ctr" anchorCtr="0">
            <a:noAutofit/>
          </a:bodyPr>
          <a:lstStyle/>
          <a:p>
            <a:pPr marL="0" lvl="0" indent="0" algn="l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it-IT" sz="2800" kern="1200"/>
              <a:t>Fortemente consigliato seguire un tutorial/hands on di JUNO DCI</a:t>
            </a:r>
            <a:endParaRPr lang="en-GB" sz="2800" kern="1200"/>
          </a:p>
        </p:txBody>
      </p:sp>
    </p:spTree>
    <p:extLst>
      <p:ext uri="{BB962C8B-B14F-4D97-AF65-F5344CB8AC3E}">
        <p14:creationId xmlns:p14="http://schemas.microsoft.com/office/powerpoint/2010/main" val="1096443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17C64B-8FCF-5548-6922-D684D85BE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noProof="0" dirty="0"/>
              <a:t>Come?</a:t>
            </a: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CAAA8E88-2F17-8070-295C-9E61720156D7}"/>
              </a:ext>
            </a:extLst>
          </p:cNvPr>
          <p:cNvSpPr/>
          <p:nvPr/>
        </p:nvSpPr>
        <p:spPr>
          <a:xfrm>
            <a:off x="838200" y="1837522"/>
            <a:ext cx="10515600" cy="1608494"/>
          </a:xfrm>
          <a:custGeom>
            <a:avLst/>
            <a:gdLst>
              <a:gd name="connsiteX0" fmla="*/ 0 w 10515600"/>
              <a:gd name="connsiteY0" fmla="*/ 268088 h 1608494"/>
              <a:gd name="connsiteX1" fmla="*/ 268088 w 10515600"/>
              <a:gd name="connsiteY1" fmla="*/ 0 h 1608494"/>
              <a:gd name="connsiteX2" fmla="*/ 10247512 w 10515600"/>
              <a:gd name="connsiteY2" fmla="*/ 0 h 1608494"/>
              <a:gd name="connsiteX3" fmla="*/ 10515600 w 10515600"/>
              <a:gd name="connsiteY3" fmla="*/ 268088 h 1608494"/>
              <a:gd name="connsiteX4" fmla="*/ 10515600 w 10515600"/>
              <a:gd name="connsiteY4" fmla="*/ 1340406 h 1608494"/>
              <a:gd name="connsiteX5" fmla="*/ 10247512 w 10515600"/>
              <a:gd name="connsiteY5" fmla="*/ 1608494 h 1608494"/>
              <a:gd name="connsiteX6" fmla="*/ 268088 w 10515600"/>
              <a:gd name="connsiteY6" fmla="*/ 1608494 h 1608494"/>
              <a:gd name="connsiteX7" fmla="*/ 0 w 10515600"/>
              <a:gd name="connsiteY7" fmla="*/ 1340406 h 1608494"/>
              <a:gd name="connsiteX8" fmla="*/ 0 w 10515600"/>
              <a:gd name="connsiteY8" fmla="*/ 268088 h 16084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515600" h="1608494">
                <a:moveTo>
                  <a:pt x="0" y="268088"/>
                </a:moveTo>
                <a:cubicBezTo>
                  <a:pt x="0" y="120027"/>
                  <a:pt x="120027" y="0"/>
                  <a:pt x="268088" y="0"/>
                </a:cubicBezTo>
                <a:lnTo>
                  <a:pt x="10247512" y="0"/>
                </a:lnTo>
                <a:cubicBezTo>
                  <a:pt x="10395573" y="0"/>
                  <a:pt x="10515600" y="120027"/>
                  <a:pt x="10515600" y="268088"/>
                </a:cubicBezTo>
                <a:lnTo>
                  <a:pt x="10515600" y="1340406"/>
                </a:lnTo>
                <a:cubicBezTo>
                  <a:pt x="10515600" y="1488467"/>
                  <a:pt x="10395573" y="1608494"/>
                  <a:pt x="10247512" y="1608494"/>
                </a:cubicBezTo>
                <a:lnTo>
                  <a:pt x="268088" y="1608494"/>
                </a:lnTo>
                <a:cubicBezTo>
                  <a:pt x="120027" y="1608494"/>
                  <a:pt x="0" y="1488467"/>
                  <a:pt x="0" y="1340406"/>
                </a:cubicBezTo>
                <a:lnTo>
                  <a:pt x="0" y="268088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89010" tIns="189010" rIns="189010" bIns="189010" numCol="1" spcCol="1270" anchor="ctr" anchorCtr="0">
            <a:noAutofit/>
          </a:bodyPr>
          <a:lstStyle/>
          <a:p>
            <a:pPr marL="0" lvl="0" indent="0" algn="l" defTabSz="1289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it-IT" sz="2900" kern="1200"/>
              <a:t>Alla base due ‘semplici’ passi:</a:t>
            </a:r>
            <a:endParaRPr lang="en-GB" sz="2900" kern="1200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F6747617-D446-CA0C-7CAF-E71E7E829796}"/>
              </a:ext>
            </a:extLst>
          </p:cNvPr>
          <p:cNvSpPr/>
          <p:nvPr/>
        </p:nvSpPr>
        <p:spPr>
          <a:xfrm>
            <a:off x="838200" y="3446016"/>
            <a:ext cx="10515600" cy="1110554"/>
          </a:xfrm>
          <a:custGeom>
            <a:avLst/>
            <a:gdLst>
              <a:gd name="connsiteX0" fmla="*/ 0 w 10515600"/>
              <a:gd name="connsiteY0" fmla="*/ 0 h 1110554"/>
              <a:gd name="connsiteX1" fmla="*/ 10515600 w 10515600"/>
              <a:gd name="connsiteY1" fmla="*/ 0 h 1110554"/>
              <a:gd name="connsiteX2" fmla="*/ 10515600 w 10515600"/>
              <a:gd name="connsiteY2" fmla="*/ 1110554 h 1110554"/>
              <a:gd name="connsiteX3" fmla="*/ 0 w 10515600"/>
              <a:gd name="connsiteY3" fmla="*/ 1110554 h 1110554"/>
              <a:gd name="connsiteX4" fmla="*/ 0 w 10515600"/>
              <a:gd name="connsiteY4" fmla="*/ 0 h 11105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515600" h="1110554">
                <a:moveTo>
                  <a:pt x="0" y="0"/>
                </a:moveTo>
                <a:lnTo>
                  <a:pt x="10515600" y="0"/>
                </a:lnTo>
                <a:lnTo>
                  <a:pt x="10515600" y="1110554"/>
                </a:lnTo>
                <a:lnTo>
                  <a:pt x="0" y="111055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33870" tIns="36830" rIns="206248" bIns="36830" numCol="1" spcCol="1270" anchor="t" anchorCtr="0">
            <a:noAutofit/>
          </a:bodyPr>
          <a:lstStyle/>
          <a:p>
            <a:pPr marL="228600" lvl="1" indent="-228600" algn="l" defTabSz="102235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Char char="•"/>
            </a:pPr>
            <a:r>
              <a:rPr lang="it-IT" sz="2300" kern="1200" dirty="0"/>
              <a:t>Ottenere un certificate digitale ed iscriversi alla VO JUNO (spiegato nel tutorial)</a:t>
            </a:r>
            <a:endParaRPr lang="en-GB" sz="2300" kern="1200" dirty="0"/>
          </a:p>
          <a:p>
            <a:pPr marL="228600" lvl="1" indent="-228600" algn="l" defTabSz="102235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Char char="•"/>
            </a:pPr>
            <a:r>
              <a:rPr lang="it-IT" sz="2300" kern="1200" dirty="0"/>
              <a:t>Copiare il certificate in una UI, creare un proxy e usare la DCI (spiegato nel tutorial)</a:t>
            </a:r>
            <a:endParaRPr lang="en-GB" sz="2300" kern="120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5894823A-9F69-31B6-94D2-6D3574E271C1}"/>
              </a:ext>
            </a:extLst>
          </p:cNvPr>
          <p:cNvSpPr/>
          <p:nvPr/>
        </p:nvSpPr>
        <p:spPr>
          <a:xfrm>
            <a:off x="838200" y="4556571"/>
            <a:ext cx="10515600" cy="1608494"/>
          </a:xfrm>
          <a:custGeom>
            <a:avLst/>
            <a:gdLst>
              <a:gd name="connsiteX0" fmla="*/ 0 w 10515600"/>
              <a:gd name="connsiteY0" fmla="*/ 268088 h 1608494"/>
              <a:gd name="connsiteX1" fmla="*/ 268088 w 10515600"/>
              <a:gd name="connsiteY1" fmla="*/ 0 h 1608494"/>
              <a:gd name="connsiteX2" fmla="*/ 10247512 w 10515600"/>
              <a:gd name="connsiteY2" fmla="*/ 0 h 1608494"/>
              <a:gd name="connsiteX3" fmla="*/ 10515600 w 10515600"/>
              <a:gd name="connsiteY3" fmla="*/ 268088 h 1608494"/>
              <a:gd name="connsiteX4" fmla="*/ 10515600 w 10515600"/>
              <a:gd name="connsiteY4" fmla="*/ 1340406 h 1608494"/>
              <a:gd name="connsiteX5" fmla="*/ 10247512 w 10515600"/>
              <a:gd name="connsiteY5" fmla="*/ 1608494 h 1608494"/>
              <a:gd name="connsiteX6" fmla="*/ 268088 w 10515600"/>
              <a:gd name="connsiteY6" fmla="*/ 1608494 h 1608494"/>
              <a:gd name="connsiteX7" fmla="*/ 0 w 10515600"/>
              <a:gd name="connsiteY7" fmla="*/ 1340406 h 1608494"/>
              <a:gd name="connsiteX8" fmla="*/ 0 w 10515600"/>
              <a:gd name="connsiteY8" fmla="*/ 268088 h 16084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515600" h="1608494">
                <a:moveTo>
                  <a:pt x="0" y="268088"/>
                </a:moveTo>
                <a:cubicBezTo>
                  <a:pt x="0" y="120027"/>
                  <a:pt x="120027" y="0"/>
                  <a:pt x="268088" y="0"/>
                </a:cubicBezTo>
                <a:lnTo>
                  <a:pt x="10247512" y="0"/>
                </a:lnTo>
                <a:cubicBezTo>
                  <a:pt x="10395573" y="0"/>
                  <a:pt x="10515600" y="120027"/>
                  <a:pt x="10515600" y="268088"/>
                </a:cubicBezTo>
                <a:lnTo>
                  <a:pt x="10515600" y="1340406"/>
                </a:lnTo>
                <a:cubicBezTo>
                  <a:pt x="10515600" y="1488467"/>
                  <a:pt x="10395573" y="1608494"/>
                  <a:pt x="10247512" y="1608494"/>
                </a:cubicBezTo>
                <a:lnTo>
                  <a:pt x="268088" y="1608494"/>
                </a:lnTo>
                <a:cubicBezTo>
                  <a:pt x="120027" y="1608494"/>
                  <a:pt x="0" y="1488467"/>
                  <a:pt x="0" y="1340406"/>
                </a:cubicBezTo>
                <a:lnTo>
                  <a:pt x="0" y="268088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89010" tIns="189010" rIns="189010" bIns="189010" numCol="1" spcCol="1270" anchor="ctr" anchorCtr="0">
            <a:noAutofit/>
          </a:bodyPr>
          <a:lstStyle/>
          <a:p>
            <a:pPr marL="0" lvl="0" indent="0" algn="l" defTabSz="1289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it-IT" sz="2900" kern="1200"/>
              <a:t>Futuro (probabilmente l’anno prossimo): non sarà più necessario il certificate ma dovrebbe bastare il Sistema di autenticazione e autorizzazione INFN (aka GODIVA)</a:t>
            </a:r>
            <a:endParaRPr lang="en-GB" sz="2900" kern="1200"/>
          </a:p>
        </p:txBody>
      </p:sp>
    </p:spTree>
    <p:extLst>
      <p:ext uri="{BB962C8B-B14F-4D97-AF65-F5344CB8AC3E}">
        <p14:creationId xmlns:p14="http://schemas.microsoft.com/office/powerpoint/2010/main" val="3755763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5423D-369F-C2F9-E2F9-84800C9B41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Cosa?</a:t>
            </a:r>
            <a:endParaRPr lang="en-GB" dirty="0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1D8CD9D5-651A-B1D6-79DB-1D4E2AAC68E5}"/>
              </a:ext>
            </a:extLst>
          </p:cNvPr>
          <p:cNvSpPr/>
          <p:nvPr/>
        </p:nvSpPr>
        <p:spPr>
          <a:xfrm>
            <a:off x="838251" y="1986231"/>
            <a:ext cx="4913783" cy="938911"/>
          </a:xfrm>
          <a:custGeom>
            <a:avLst/>
            <a:gdLst>
              <a:gd name="connsiteX0" fmla="*/ 0 w 4913783"/>
              <a:gd name="connsiteY0" fmla="*/ 0 h 938911"/>
              <a:gd name="connsiteX1" fmla="*/ 4913783 w 4913783"/>
              <a:gd name="connsiteY1" fmla="*/ 0 h 938911"/>
              <a:gd name="connsiteX2" fmla="*/ 4913783 w 4913783"/>
              <a:gd name="connsiteY2" fmla="*/ 938911 h 938911"/>
              <a:gd name="connsiteX3" fmla="*/ 0 w 4913783"/>
              <a:gd name="connsiteY3" fmla="*/ 938911 h 938911"/>
              <a:gd name="connsiteX4" fmla="*/ 0 w 4913783"/>
              <a:gd name="connsiteY4" fmla="*/ 0 h 938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913783" h="938911">
                <a:moveTo>
                  <a:pt x="0" y="0"/>
                </a:moveTo>
                <a:lnTo>
                  <a:pt x="4913783" y="0"/>
                </a:lnTo>
                <a:lnTo>
                  <a:pt x="4913783" y="938911"/>
                </a:lnTo>
                <a:lnTo>
                  <a:pt x="0" y="93891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6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0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84912" tIns="105664" rIns="184912" bIns="105664" numCol="1" spcCol="1270" anchor="ctr" anchorCtr="0">
            <a:noAutofit/>
          </a:bodyPr>
          <a:lstStyle/>
          <a:p>
            <a:pPr marL="0" lvl="0" indent="0" algn="ctr" defTabSz="1155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it-IT" sz="2600" kern="1200"/>
              <a:t>Sottomissione di job su tutte le risorse distribuite</a:t>
            </a:r>
            <a:endParaRPr lang="en-GB" sz="2600" kern="1200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21DD3F53-3BBA-E19B-AF77-C5204CD6FAAE}"/>
              </a:ext>
            </a:extLst>
          </p:cNvPr>
          <p:cNvSpPr/>
          <p:nvPr/>
        </p:nvSpPr>
        <p:spPr>
          <a:xfrm>
            <a:off x="838251" y="2925143"/>
            <a:ext cx="4913783" cy="3091213"/>
          </a:xfrm>
          <a:custGeom>
            <a:avLst/>
            <a:gdLst>
              <a:gd name="connsiteX0" fmla="*/ 0 w 4913783"/>
              <a:gd name="connsiteY0" fmla="*/ 0 h 3091213"/>
              <a:gd name="connsiteX1" fmla="*/ 4913783 w 4913783"/>
              <a:gd name="connsiteY1" fmla="*/ 0 h 3091213"/>
              <a:gd name="connsiteX2" fmla="*/ 4913783 w 4913783"/>
              <a:gd name="connsiteY2" fmla="*/ 3091213 h 3091213"/>
              <a:gd name="connsiteX3" fmla="*/ 0 w 4913783"/>
              <a:gd name="connsiteY3" fmla="*/ 3091213 h 3091213"/>
              <a:gd name="connsiteX4" fmla="*/ 0 w 4913783"/>
              <a:gd name="connsiteY4" fmla="*/ 0 h 30912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913783" h="3091213">
                <a:moveTo>
                  <a:pt x="0" y="0"/>
                </a:moveTo>
                <a:lnTo>
                  <a:pt x="4913783" y="0"/>
                </a:lnTo>
                <a:lnTo>
                  <a:pt x="4913783" y="3091213"/>
                </a:lnTo>
                <a:lnTo>
                  <a:pt x="0" y="3091213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38684" tIns="138684" rIns="184912" bIns="208026" numCol="1" spcCol="1270" anchor="t" anchorCtr="0">
            <a:noAutofit/>
          </a:bodyPr>
          <a:lstStyle/>
          <a:p>
            <a:pPr marL="228600" lvl="1" indent="-228600" algn="l" defTabSz="11557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it-IT" sz="2600" kern="1200"/>
              <a:t>Possibile chiedere che i(l) job venga eseguito dove si trovano alcuni dati specifici</a:t>
            </a:r>
            <a:endParaRPr lang="en-GB" sz="2600" kern="1200"/>
          </a:p>
          <a:p>
            <a:pPr marL="228600" lvl="1" indent="-228600" algn="l" defTabSz="11557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it-IT" sz="2600" kern="1200"/>
              <a:t>Possibile usare il tool JSUB per sottomettere con un unico comando centinaia o migliaia di job</a:t>
            </a:r>
            <a:endParaRPr lang="en-GB" sz="2600" kern="120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5DD20719-52A8-8875-28F3-7FB4D23F8400}"/>
              </a:ext>
            </a:extLst>
          </p:cNvPr>
          <p:cNvSpPr/>
          <p:nvPr/>
        </p:nvSpPr>
        <p:spPr>
          <a:xfrm>
            <a:off x="6439964" y="1986231"/>
            <a:ext cx="4913783" cy="938911"/>
          </a:xfrm>
          <a:custGeom>
            <a:avLst/>
            <a:gdLst>
              <a:gd name="connsiteX0" fmla="*/ 0 w 4913783"/>
              <a:gd name="connsiteY0" fmla="*/ 0 h 938911"/>
              <a:gd name="connsiteX1" fmla="*/ 4913783 w 4913783"/>
              <a:gd name="connsiteY1" fmla="*/ 0 h 938911"/>
              <a:gd name="connsiteX2" fmla="*/ 4913783 w 4913783"/>
              <a:gd name="connsiteY2" fmla="*/ 938911 h 938911"/>
              <a:gd name="connsiteX3" fmla="*/ 0 w 4913783"/>
              <a:gd name="connsiteY3" fmla="*/ 938911 h 938911"/>
              <a:gd name="connsiteX4" fmla="*/ 0 w 4913783"/>
              <a:gd name="connsiteY4" fmla="*/ 0 h 938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913783" h="938911">
                <a:moveTo>
                  <a:pt x="0" y="0"/>
                </a:moveTo>
                <a:lnTo>
                  <a:pt x="4913783" y="0"/>
                </a:lnTo>
                <a:lnTo>
                  <a:pt x="4913783" y="938911"/>
                </a:lnTo>
                <a:lnTo>
                  <a:pt x="0" y="93891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6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0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84912" tIns="105664" rIns="184912" bIns="105664" numCol="1" spcCol="1270" anchor="ctr" anchorCtr="0">
            <a:noAutofit/>
          </a:bodyPr>
          <a:lstStyle/>
          <a:p>
            <a:pPr marL="0" lvl="0" indent="0" algn="ctr" defTabSz="1155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2600" kern="1200"/>
              <a:t>Gestione dei dati</a:t>
            </a: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E8FE1CD5-457C-36AA-10FE-96386E1D6970}"/>
              </a:ext>
            </a:extLst>
          </p:cNvPr>
          <p:cNvSpPr/>
          <p:nvPr/>
        </p:nvSpPr>
        <p:spPr>
          <a:xfrm>
            <a:off x="6439964" y="2925143"/>
            <a:ext cx="4913783" cy="3091213"/>
          </a:xfrm>
          <a:custGeom>
            <a:avLst/>
            <a:gdLst>
              <a:gd name="connsiteX0" fmla="*/ 0 w 4913783"/>
              <a:gd name="connsiteY0" fmla="*/ 0 h 3091213"/>
              <a:gd name="connsiteX1" fmla="*/ 4913783 w 4913783"/>
              <a:gd name="connsiteY1" fmla="*/ 0 h 3091213"/>
              <a:gd name="connsiteX2" fmla="*/ 4913783 w 4913783"/>
              <a:gd name="connsiteY2" fmla="*/ 3091213 h 3091213"/>
              <a:gd name="connsiteX3" fmla="*/ 0 w 4913783"/>
              <a:gd name="connsiteY3" fmla="*/ 3091213 h 3091213"/>
              <a:gd name="connsiteX4" fmla="*/ 0 w 4913783"/>
              <a:gd name="connsiteY4" fmla="*/ 0 h 30912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913783" h="3091213">
                <a:moveTo>
                  <a:pt x="0" y="0"/>
                </a:moveTo>
                <a:lnTo>
                  <a:pt x="4913783" y="0"/>
                </a:lnTo>
                <a:lnTo>
                  <a:pt x="4913783" y="3091213"/>
                </a:lnTo>
                <a:lnTo>
                  <a:pt x="0" y="3091213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38684" tIns="138684" rIns="184912" bIns="208026" numCol="1" spcCol="1270" anchor="t" anchorCtr="0">
            <a:noAutofit/>
          </a:bodyPr>
          <a:lstStyle/>
          <a:p>
            <a:pPr marL="228600" lvl="1" indent="-228600" algn="l" defTabSz="11557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GB" sz="2600" kern="1200"/>
              <a:t>Upload e download di file dalla DCI</a:t>
            </a:r>
          </a:p>
          <a:p>
            <a:pPr marL="228600" lvl="1" indent="-228600" algn="l" defTabSz="11557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GB" sz="2600" kern="1200"/>
              <a:t>Replica di file tra I data centre di JUNO (da pochi GB a O(100) TB)</a:t>
            </a:r>
          </a:p>
          <a:p>
            <a:pPr marL="228600" lvl="1" indent="-228600" algn="l" defTabSz="11557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GB" sz="2600" kern="1200"/>
              <a:t>Condivisione dei file</a:t>
            </a:r>
          </a:p>
          <a:p>
            <a:pPr marL="228600" lvl="1" indent="-228600" algn="l" defTabSz="11557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GB" sz="2600" kern="1200"/>
              <a:t>Ricerca tra I file disponibili (per nome e per metadati)</a:t>
            </a:r>
          </a:p>
        </p:txBody>
      </p:sp>
    </p:spTree>
    <p:extLst>
      <p:ext uri="{BB962C8B-B14F-4D97-AF65-F5344CB8AC3E}">
        <p14:creationId xmlns:p14="http://schemas.microsoft.com/office/powerpoint/2010/main" val="75718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1B6FE6-C3B7-D6ED-E200-61E23FC2C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noProof="0" dirty="0"/>
              <a:t>Alcune informazioni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40F0CB-2000-B953-D593-A6EF636F66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noProof="0" dirty="0"/>
              <a:t>I file che si trovano sulla DCI sono normali file</a:t>
            </a:r>
          </a:p>
          <a:p>
            <a:pPr lvl="1"/>
            <a:r>
              <a:rPr lang="it-IT" noProof="0" dirty="0"/>
              <a:t>Quindi troviamo file root e file </a:t>
            </a:r>
            <a:r>
              <a:rPr lang="it-IT" noProof="0" dirty="0" err="1"/>
              <a:t>raw</a:t>
            </a:r>
            <a:r>
              <a:rPr lang="it-IT" noProof="0" dirty="0"/>
              <a:t>, esattamente eguali sulla DCI e sul nostro laptop</a:t>
            </a:r>
          </a:p>
          <a:p>
            <a:pPr lvl="1"/>
            <a:r>
              <a:rPr lang="it-IT" noProof="0" dirty="0"/>
              <a:t>Attenzione alla dimensione dei file: i sistemi di storage che usiamo nella DCI sono sistemi ottimizzati per gestire </a:t>
            </a:r>
            <a:r>
              <a:rPr lang="it-IT" noProof="0" dirty="0" err="1"/>
              <a:t>ExaByte</a:t>
            </a:r>
            <a:r>
              <a:rPr lang="it-IT" noProof="0" dirty="0"/>
              <a:t> (EB) di dati (miliardi di gigabytes); per funzionare al meglio richiedono che vengano usati per memorizzare file di almeno un paio di gigabyte.</a:t>
            </a:r>
          </a:p>
          <a:p>
            <a:r>
              <a:rPr lang="it-IT" noProof="0" dirty="0"/>
              <a:t>Sottomettere i job sulla DCI richiede un proxy e poco più di quello che serve per sottometterlo ad </a:t>
            </a:r>
            <a:r>
              <a:rPr lang="it-IT" noProof="0" dirty="0" err="1"/>
              <a:t>HTCondor</a:t>
            </a:r>
            <a:r>
              <a:rPr lang="it-IT" noProof="0" dirty="0"/>
              <a:t>, il batch system disponibile al CNAF e in tutti gli altri data centres</a:t>
            </a:r>
          </a:p>
        </p:txBody>
      </p:sp>
    </p:spTree>
    <p:extLst>
      <p:ext uri="{BB962C8B-B14F-4D97-AF65-F5344CB8AC3E}">
        <p14:creationId xmlns:p14="http://schemas.microsoft.com/office/powerpoint/2010/main" val="30275700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457BF0-600E-6F91-B9BD-2C7B5EB51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Alcune informazioni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937CBA-59E4-8DAF-03C3-A49A838AA1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/>
              <a:t>Attenti alla rete</a:t>
            </a:r>
          </a:p>
          <a:p>
            <a:r>
              <a:rPr lang="it-IT" dirty="0"/>
              <a:t>Sulle grandi distanze diventa importante non solo la larghezza di banda, ma anche la latenza</a:t>
            </a:r>
          </a:p>
          <a:p>
            <a:r>
              <a:rPr lang="it-IT" dirty="0"/>
              <a:t>La latenza è legata sia alla distanza (limite della velocità del segnale) sia alle caratteristiche degli apparati di rete nel percorso</a:t>
            </a:r>
          </a:p>
          <a:p>
            <a:r>
              <a:rPr lang="it-IT" dirty="0"/>
              <a:t>Quando si fanno grandi trasferimenti la latenza può avere un grande impatto</a:t>
            </a:r>
          </a:p>
          <a:p>
            <a:r>
              <a:rPr lang="it-IT" dirty="0"/>
              <a:t>JUNO DCI non usa Internet, ma una rete virtuale realizzata per ottimizzare i trasferimenti dati della comunità HEP con risultati molto migliori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54604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1528D3-0563-5B89-7A76-B0F71C7D8B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noProof="0" dirty="0"/>
              <a:t>Architettura della DCI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36D3B2-1E6D-A09E-12E9-9C23EC98E3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it-IT" noProof="0" dirty="0"/>
              <a:t>JUNO DCI è fatta dai data centres, con i loro servizi locali, e da alcuni servizi globali.</a:t>
            </a:r>
          </a:p>
          <a:p>
            <a:r>
              <a:rPr lang="it-IT" noProof="0" dirty="0"/>
              <a:t>Servizi locali</a:t>
            </a:r>
          </a:p>
          <a:p>
            <a:pPr lvl="1"/>
            <a:r>
              <a:rPr lang="it-IT" noProof="0" dirty="0"/>
              <a:t>Batch system (</a:t>
            </a:r>
            <a:r>
              <a:rPr lang="it-IT" noProof="0" dirty="0" err="1"/>
              <a:t>HTCondor</a:t>
            </a:r>
            <a:r>
              <a:rPr lang="it-IT" noProof="0" dirty="0"/>
              <a:t>)</a:t>
            </a:r>
          </a:p>
          <a:p>
            <a:pPr lvl="1"/>
            <a:r>
              <a:rPr lang="it-IT" noProof="0" dirty="0"/>
              <a:t>Storage system e Storage </a:t>
            </a:r>
            <a:r>
              <a:rPr lang="it-IT" noProof="0" dirty="0" err="1"/>
              <a:t>Element</a:t>
            </a:r>
            <a:endParaRPr lang="it-IT" noProof="0" dirty="0"/>
          </a:p>
          <a:p>
            <a:pPr lvl="2"/>
            <a:r>
              <a:rPr lang="it-IT" noProof="0" dirty="0"/>
              <a:t>IHEP, JINR: EOS</a:t>
            </a:r>
          </a:p>
          <a:p>
            <a:pPr lvl="2"/>
            <a:r>
              <a:rPr lang="it-IT" noProof="0" dirty="0"/>
              <a:t>CC-IN2P3: </a:t>
            </a:r>
            <a:r>
              <a:rPr lang="it-IT" noProof="0" dirty="0" err="1"/>
              <a:t>dCache</a:t>
            </a:r>
            <a:endParaRPr lang="it-IT" noProof="0" dirty="0"/>
          </a:p>
          <a:p>
            <a:pPr lvl="2"/>
            <a:r>
              <a:rPr lang="it-IT" noProof="0" dirty="0"/>
              <a:t>CNAF: STORM</a:t>
            </a:r>
          </a:p>
          <a:p>
            <a:pPr lvl="1"/>
            <a:r>
              <a:rPr lang="it-IT" noProof="0" dirty="0"/>
              <a:t>Tape systems</a:t>
            </a:r>
          </a:p>
          <a:p>
            <a:pPr lvl="1"/>
            <a:r>
              <a:rPr lang="it-IT" noProof="0" dirty="0"/>
              <a:t>Monitoring locale</a:t>
            </a:r>
          </a:p>
          <a:p>
            <a:r>
              <a:rPr lang="it-IT" noProof="0" dirty="0"/>
              <a:t>Servizi globali</a:t>
            </a:r>
          </a:p>
          <a:p>
            <a:pPr lvl="1"/>
            <a:r>
              <a:rPr lang="it-IT" noProof="0" dirty="0"/>
              <a:t>VOMS</a:t>
            </a:r>
          </a:p>
          <a:p>
            <a:pPr lvl="1"/>
            <a:r>
              <a:rPr lang="it-IT" noProof="0" dirty="0"/>
              <a:t>CVMFS</a:t>
            </a:r>
          </a:p>
          <a:p>
            <a:pPr lvl="1"/>
            <a:r>
              <a:rPr lang="it-IT" noProof="0" dirty="0"/>
              <a:t>DIRAC (DMS, WMS, monitoring, accounting, …)</a:t>
            </a:r>
          </a:p>
          <a:p>
            <a:pPr lvl="1"/>
            <a:r>
              <a:rPr lang="it-IT" noProof="0" dirty="0"/>
              <a:t>FTS</a:t>
            </a:r>
          </a:p>
          <a:p>
            <a:pPr lvl="1"/>
            <a:r>
              <a:rPr lang="it-IT" dirty="0" err="1"/>
              <a:t>Rucio</a:t>
            </a:r>
            <a:endParaRPr lang="it-IT" dirty="0"/>
          </a:p>
          <a:p>
            <a:pPr lvl="1"/>
            <a:r>
              <a:rPr lang="it-IT" noProof="0" dirty="0"/>
              <a:t>System support</a:t>
            </a:r>
          </a:p>
        </p:txBody>
      </p:sp>
    </p:spTree>
    <p:extLst>
      <p:ext uri="{BB962C8B-B14F-4D97-AF65-F5344CB8AC3E}">
        <p14:creationId xmlns:p14="http://schemas.microsoft.com/office/powerpoint/2010/main" val="13639266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5A2DC0-5AB6-279B-9E2B-45754A533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Attività in corso</a:t>
            </a:r>
            <a:endParaRPr lang="en-GB" dirty="0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9CEE67AA-3FBF-BCD4-3565-0E311C2851A4}"/>
              </a:ext>
            </a:extLst>
          </p:cNvPr>
          <p:cNvSpPr/>
          <p:nvPr/>
        </p:nvSpPr>
        <p:spPr>
          <a:xfrm>
            <a:off x="841486" y="1838084"/>
            <a:ext cx="3203971" cy="875696"/>
          </a:xfrm>
          <a:custGeom>
            <a:avLst/>
            <a:gdLst>
              <a:gd name="connsiteX0" fmla="*/ 0 w 3203971"/>
              <a:gd name="connsiteY0" fmla="*/ 0 h 875696"/>
              <a:gd name="connsiteX1" fmla="*/ 3203971 w 3203971"/>
              <a:gd name="connsiteY1" fmla="*/ 0 h 875696"/>
              <a:gd name="connsiteX2" fmla="*/ 3203971 w 3203971"/>
              <a:gd name="connsiteY2" fmla="*/ 875696 h 875696"/>
              <a:gd name="connsiteX3" fmla="*/ 0 w 3203971"/>
              <a:gd name="connsiteY3" fmla="*/ 875696 h 875696"/>
              <a:gd name="connsiteX4" fmla="*/ 0 w 3203971"/>
              <a:gd name="connsiteY4" fmla="*/ 0 h 875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03971" h="875696">
                <a:moveTo>
                  <a:pt x="0" y="0"/>
                </a:moveTo>
                <a:lnTo>
                  <a:pt x="3203971" y="0"/>
                </a:lnTo>
                <a:lnTo>
                  <a:pt x="3203971" y="875696"/>
                </a:lnTo>
                <a:lnTo>
                  <a:pt x="0" y="87569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4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70688" tIns="97536" rIns="170688" bIns="97536" numCol="1" spcCol="1270" anchor="ctr" anchorCtr="0">
            <a:noAutofit/>
          </a:bodyPr>
          <a:lstStyle/>
          <a:p>
            <a:pPr marL="0" lvl="0" indent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it-IT" sz="2400" kern="1200" dirty="0"/>
              <a:t>Far funzionare JUNO DCI</a:t>
            </a:r>
            <a:endParaRPr lang="en-GB" sz="2400" kern="1200" dirty="0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F0ABA467-8F92-E683-F3C0-6BFC4375B631}"/>
              </a:ext>
            </a:extLst>
          </p:cNvPr>
          <p:cNvSpPr/>
          <p:nvPr/>
        </p:nvSpPr>
        <p:spPr>
          <a:xfrm>
            <a:off x="841486" y="2713781"/>
            <a:ext cx="3203971" cy="3450722"/>
          </a:xfrm>
          <a:custGeom>
            <a:avLst/>
            <a:gdLst>
              <a:gd name="connsiteX0" fmla="*/ 0 w 3203971"/>
              <a:gd name="connsiteY0" fmla="*/ 0 h 3450722"/>
              <a:gd name="connsiteX1" fmla="*/ 3203971 w 3203971"/>
              <a:gd name="connsiteY1" fmla="*/ 0 h 3450722"/>
              <a:gd name="connsiteX2" fmla="*/ 3203971 w 3203971"/>
              <a:gd name="connsiteY2" fmla="*/ 3450722 h 3450722"/>
              <a:gd name="connsiteX3" fmla="*/ 0 w 3203971"/>
              <a:gd name="connsiteY3" fmla="*/ 3450722 h 3450722"/>
              <a:gd name="connsiteX4" fmla="*/ 0 w 3203971"/>
              <a:gd name="connsiteY4" fmla="*/ 0 h 3450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03971" h="3450722">
                <a:moveTo>
                  <a:pt x="0" y="0"/>
                </a:moveTo>
                <a:lnTo>
                  <a:pt x="3203971" y="0"/>
                </a:lnTo>
                <a:lnTo>
                  <a:pt x="3203971" y="3450722"/>
                </a:lnTo>
                <a:lnTo>
                  <a:pt x="0" y="3450722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28016" tIns="128016" rIns="170688" bIns="192024" numCol="1" spcCol="1270" anchor="t" anchorCtr="0">
            <a:noAutofit/>
          </a:bodyPr>
          <a:lstStyle/>
          <a:p>
            <a:pPr marL="228600" lvl="1" indent="-228600" algn="l" defTabSz="10668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GB" sz="2400" kern="1200"/>
              <a:t>Intercettare e risolvere I problem</a:t>
            </a:r>
          </a:p>
          <a:p>
            <a:pPr marL="228600" lvl="1" indent="-228600" algn="l" defTabSz="10668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GB" sz="2400" kern="1200"/>
              <a:t>Provvedere alla manutenzione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B2B7541-024E-FD05-B439-00747911B611}"/>
              </a:ext>
            </a:extLst>
          </p:cNvPr>
          <p:cNvSpPr/>
          <p:nvPr/>
        </p:nvSpPr>
        <p:spPr>
          <a:xfrm>
            <a:off x="4494014" y="1838084"/>
            <a:ext cx="3203971" cy="875696"/>
          </a:xfrm>
          <a:custGeom>
            <a:avLst/>
            <a:gdLst>
              <a:gd name="connsiteX0" fmla="*/ 0 w 3203971"/>
              <a:gd name="connsiteY0" fmla="*/ 0 h 875696"/>
              <a:gd name="connsiteX1" fmla="*/ 3203971 w 3203971"/>
              <a:gd name="connsiteY1" fmla="*/ 0 h 875696"/>
              <a:gd name="connsiteX2" fmla="*/ 3203971 w 3203971"/>
              <a:gd name="connsiteY2" fmla="*/ 875696 h 875696"/>
              <a:gd name="connsiteX3" fmla="*/ 0 w 3203971"/>
              <a:gd name="connsiteY3" fmla="*/ 875696 h 875696"/>
              <a:gd name="connsiteX4" fmla="*/ 0 w 3203971"/>
              <a:gd name="connsiteY4" fmla="*/ 0 h 875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03971" h="875696">
                <a:moveTo>
                  <a:pt x="0" y="0"/>
                </a:moveTo>
                <a:lnTo>
                  <a:pt x="3203971" y="0"/>
                </a:lnTo>
                <a:lnTo>
                  <a:pt x="3203971" y="875696"/>
                </a:lnTo>
                <a:lnTo>
                  <a:pt x="0" y="87569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4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70688" tIns="97536" rIns="170688" bIns="97536" numCol="1" spcCol="1270" anchor="ctr" anchorCtr="0">
            <a:noAutofit/>
          </a:bodyPr>
          <a:lstStyle/>
          <a:p>
            <a:pPr marL="0" lvl="0" indent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2400" kern="1200"/>
              <a:t>Prepararsi alla presa dati</a:t>
            </a: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1965C068-7BD2-63E9-8D61-41B905F8BB49}"/>
              </a:ext>
            </a:extLst>
          </p:cNvPr>
          <p:cNvSpPr/>
          <p:nvPr/>
        </p:nvSpPr>
        <p:spPr>
          <a:xfrm>
            <a:off x="4494014" y="2713781"/>
            <a:ext cx="3203971" cy="3450722"/>
          </a:xfrm>
          <a:custGeom>
            <a:avLst/>
            <a:gdLst>
              <a:gd name="connsiteX0" fmla="*/ 0 w 3203971"/>
              <a:gd name="connsiteY0" fmla="*/ 0 h 3450722"/>
              <a:gd name="connsiteX1" fmla="*/ 3203971 w 3203971"/>
              <a:gd name="connsiteY1" fmla="*/ 0 h 3450722"/>
              <a:gd name="connsiteX2" fmla="*/ 3203971 w 3203971"/>
              <a:gd name="connsiteY2" fmla="*/ 3450722 h 3450722"/>
              <a:gd name="connsiteX3" fmla="*/ 0 w 3203971"/>
              <a:gd name="connsiteY3" fmla="*/ 3450722 h 3450722"/>
              <a:gd name="connsiteX4" fmla="*/ 0 w 3203971"/>
              <a:gd name="connsiteY4" fmla="*/ 0 h 3450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03971" h="3450722">
                <a:moveTo>
                  <a:pt x="0" y="0"/>
                </a:moveTo>
                <a:lnTo>
                  <a:pt x="3203971" y="0"/>
                </a:lnTo>
                <a:lnTo>
                  <a:pt x="3203971" y="3450722"/>
                </a:lnTo>
                <a:lnTo>
                  <a:pt x="0" y="3450722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28016" tIns="128016" rIns="170688" bIns="192024" numCol="1" spcCol="1270" anchor="t" anchorCtr="0">
            <a:noAutofit/>
          </a:bodyPr>
          <a:lstStyle/>
          <a:p>
            <a:pPr marL="228600" lvl="1" indent="-228600" algn="l" defTabSz="10668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GB" sz="2400" kern="1200"/>
              <a:t>Mettere a punto tutti I sistemi</a:t>
            </a:r>
          </a:p>
          <a:p>
            <a:pPr marL="228600" lvl="1" indent="-228600" algn="l" defTabSz="10668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GB" sz="2400" kern="1200"/>
              <a:t>Testare tutto più e più volte, cercando eventuali problem nascosti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2EB19BA2-3C92-D138-0FA2-8B00B083838B}"/>
              </a:ext>
            </a:extLst>
          </p:cNvPr>
          <p:cNvSpPr/>
          <p:nvPr/>
        </p:nvSpPr>
        <p:spPr>
          <a:xfrm>
            <a:off x="8146542" y="1838084"/>
            <a:ext cx="3203971" cy="875696"/>
          </a:xfrm>
          <a:custGeom>
            <a:avLst/>
            <a:gdLst>
              <a:gd name="connsiteX0" fmla="*/ 0 w 3203971"/>
              <a:gd name="connsiteY0" fmla="*/ 0 h 875696"/>
              <a:gd name="connsiteX1" fmla="*/ 3203971 w 3203971"/>
              <a:gd name="connsiteY1" fmla="*/ 0 h 875696"/>
              <a:gd name="connsiteX2" fmla="*/ 3203971 w 3203971"/>
              <a:gd name="connsiteY2" fmla="*/ 875696 h 875696"/>
              <a:gd name="connsiteX3" fmla="*/ 0 w 3203971"/>
              <a:gd name="connsiteY3" fmla="*/ 875696 h 875696"/>
              <a:gd name="connsiteX4" fmla="*/ 0 w 3203971"/>
              <a:gd name="connsiteY4" fmla="*/ 0 h 875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03971" h="875696">
                <a:moveTo>
                  <a:pt x="0" y="0"/>
                </a:moveTo>
                <a:lnTo>
                  <a:pt x="3203971" y="0"/>
                </a:lnTo>
                <a:lnTo>
                  <a:pt x="3203971" y="875696"/>
                </a:lnTo>
                <a:lnTo>
                  <a:pt x="0" y="87569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4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70688" tIns="97536" rIns="170688" bIns="97536" numCol="1" spcCol="1270" anchor="ctr" anchorCtr="0">
            <a:noAutofit/>
          </a:bodyPr>
          <a:lstStyle/>
          <a:p>
            <a:pPr marL="0" lvl="0" indent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2400" kern="1200"/>
              <a:t>Aggiornare JUNO DCI</a:t>
            </a: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0C0245A-C253-99D1-27ED-9D901E880F36}"/>
              </a:ext>
            </a:extLst>
          </p:cNvPr>
          <p:cNvSpPr/>
          <p:nvPr/>
        </p:nvSpPr>
        <p:spPr>
          <a:xfrm>
            <a:off x="8146542" y="2713781"/>
            <a:ext cx="3203971" cy="3450722"/>
          </a:xfrm>
          <a:custGeom>
            <a:avLst/>
            <a:gdLst>
              <a:gd name="connsiteX0" fmla="*/ 0 w 3203971"/>
              <a:gd name="connsiteY0" fmla="*/ 0 h 3450722"/>
              <a:gd name="connsiteX1" fmla="*/ 3203971 w 3203971"/>
              <a:gd name="connsiteY1" fmla="*/ 0 h 3450722"/>
              <a:gd name="connsiteX2" fmla="*/ 3203971 w 3203971"/>
              <a:gd name="connsiteY2" fmla="*/ 3450722 h 3450722"/>
              <a:gd name="connsiteX3" fmla="*/ 0 w 3203971"/>
              <a:gd name="connsiteY3" fmla="*/ 3450722 h 3450722"/>
              <a:gd name="connsiteX4" fmla="*/ 0 w 3203971"/>
              <a:gd name="connsiteY4" fmla="*/ 0 h 3450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03971" h="3450722">
                <a:moveTo>
                  <a:pt x="0" y="0"/>
                </a:moveTo>
                <a:lnTo>
                  <a:pt x="3203971" y="0"/>
                </a:lnTo>
                <a:lnTo>
                  <a:pt x="3203971" y="3450722"/>
                </a:lnTo>
                <a:lnTo>
                  <a:pt x="0" y="3450722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28016" tIns="128016" rIns="170688" bIns="192024" numCol="1" spcCol="1270" anchor="t" anchorCtr="0">
            <a:noAutofit/>
          </a:bodyPr>
          <a:lstStyle/>
          <a:p>
            <a:pPr marL="228600" lvl="1" indent="-228600" algn="l" defTabSz="10668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GB" sz="2400" kern="1200"/>
              <a:t>Siamo allineati a WLCG (il sistema grid di LHC)</a:t>
            </a:r>
          </a:p>
          <a:p>
            <a:pPr marL="228600" lvl="1" indent="-228600" algn="l" defTabSz="10668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GB" sz="2400" kern="1200"/>
              <a:t>Per mantenersi allineati dobbiamo introdurre le modifiche e I nuovi Servizi richiesti da WLCG</a:t>
            </a:r>
          </a:p>
        </p:txBody>
      </p:sp>
    </p:spTree>
    <p:extLst>
      <p:ext uri="{BB962C8B-B14F-4D97-AF65-F5344CB8AC3E}">
        <p14:creationId xmlns:p14="http://schemas.microsoft.com/office/powerpoint/2010/main" val="227735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778</Words>
  <Application>Microsoft Office PowerPoint</Application>
  <PresentationFormat>Widescreen</PresentationFormat>
  <Paragraphs>85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Status of DCI</vt:lpstr>
      <vt:lpstr>Perché?</vt:lpstr>
      <vt:lpstr>Come?</vt:lpstr>
      <vt:lpstr>Come?</vt:lpstr>
      <vt:lpstr>Cosa?</vt:lpstr>
      <vt:lpstr>Alcune informazioni</vt:lpstr>
      <vt:lpstr>Alcune informazioni</vt:lpstr>
      <vt:lpstr>Architettura della DCI</vt:lpstr>
      <vt:lpstr>Attività in corso</vt:lpstr>
      <vt:lpstr>Di cosa abbiamo urgentemente bisogno</vt:lpstr>
      <vt:lpstr>Grazie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Status of DCI</dc:title>
  <dc:creator>Giuseppe Andronico</dc:creator>
  <cp:lastModifiedBy>Giuseppe Andronico</cp:lastModifiedBy>
  <cp:revision>13</cp:revision>
  <dcterms:created xsi:type="dcterms:W3CDTF">2023-03-21T15:01:59Z</dcterms:created>
  <dcterms:modified xsi:type="dcterms:W3CDTF">2023-03-28T13:59:42Z</dcterms:modified>
</cp:coreProperties>
</file>