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6" r:id="rId2"/>
    <p:sldId id="339" r:id="rId3"/>
    <p:sldId id="395" r:id="rId4"/>
    <p:sldId id="391" r:id="rId5"/>
    <p:sldId id="400" r:id="rId6"/>
    <p:sldId id="423" r:id="rId7"/>
    <p:sldId id="399" r:id="rId8"/>
    <p:sldId id="404" r:id="rId9"/>
    <p:sldId id="401" r:id="rId10"/>
    <p:sldId id="256" r:id="rId11"/>
    <p:sldId id="407" r:id="rId12"/>
    <p:sldId id="405" r:id="rId13"/>
    <p:sldId id="424" r:id="rId14"/>
    <p:sldId id="422" r:id="rId15"/>
    <p:sldId id="409" r:id="rId16"/>
    <p:sldId id="408" r:id="rId17"/>
    <p:sldId id="410" r:id="rId18"/>
    <p:sldId id="412" r:id="rId19"/>
    <p:sldId id="413" r:id="rId20"/>
    <p:sldId id="414" r:id="rId21"/>
    <p:sldId id="415" r:id="rId22"/>
    <p:sldId id="416" r:id="rId23"/>
    <p:sldId id="426" r:id="rId24"/>
    <p:sldId id="427" r:id="rId25"/>
    <p:sldId id="397" r:id="rId26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29012-2503-4C0F-9410-05C14CF3F4A9}" v="137" dt="2023-03-28T22:19:02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9" autoAdjust="0"/>
    <p:restoredTop sz="94250" autoAdjust="0"/>
  </p:normalViewPr>
  <p:slideViewPr>
    <p:cSldViewPr>
      <p:cViewPr varScale="1">
        <p:scale>
          <a:sx n="56" d="100"/>
          <a:sy n="56" d="100"/>
        </p:scale>
        <p:origin x="196" y="4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oantonelli vitoantonelli" userId="8c499569ea6a9d38" providerId="LiveId" clId="{DEF29012-2503-4C0F-9410-05C14CF3F4A9}"/>
    <pc:docChg chg="custSel addSld delSld modSld sldOrd">
      <pc:chgData name="vitoantonelli vitoantonelli" userId="8c499569ea6a9d38" providerId="LiveId" clId="{DEF29012-2503-4C0F-9410-05C14CF3F4A9}" dt="2023-03-29T10:07:32.057" v="323" actId="27636"/>
      <pc:docMkLst>
        <pc:docMk/>
      </pc:docMkLst>
      <pc:sldChg chg="addSp delSp modSp mod">
        <pc:chgData name="vitoantonelli vitoantonelli" userId="8c499569ea6a9d38" providerId="LiveId" clId="{DEF29012-2503-4C0F-9410-05C14CF3F4A9}" dt="2023-03-28T13:12:06.475" v="204" actId="1036"/>
        <pc:sldMkLst>
          <pc:docMk/>
          <pc:sldMk cId="0" sldId="296"/>
        </pc:sldMkLst>
        <pc:spChg chg="mod">
          <ac:chgData name="vitoantonelli vitoantonelli" userId="8c499569ea6a9d38" providerId="LiveId" clId="{DEF29012-2503-4C0F-9410-05C14CF3F4A9}" dt="2023-03-28T10:43:37.781" v="179" actId="1035"/>
          <ac:spMkLst>
            <pc:docMk/>
            <pc:sldMk cId="0" sldId="296"/>
            <ac:spMk id="2" creationId="{00000000-0000-0000-0000-000000000000}"/>
          </ac:spMkLst>
        </pc:spChg>
        <pc:spChg chg="mod">
          <ac:chgData name="vitoantonelli vitoantonelli" userId="8c499569ea6a9d38" providerId="LiveId" clId="{DEF29012-2503-4C0F-9410-05C14CF3F4A9}" dt="2023-03-28T10:44:13.124" v="184" actId="2711"/>
          <ac:spMkLst>
            <pc:docMk/>
            <pc:sldMk cId="0" sldId="296"/>
            <ac:spMk id="3" creationId="{00000000-0000-0000-0000-000000000000}"/>
          </ac:spMkLst>
        </pc:spChg>
        <pc:spChg chg="add mod">
          <ac:chgData name="vitoantonelli vitoantonelli" userId="8c499569ea6a9d38" providerId="LiveId" clId="{DEF29012-2503-4C0F-9410-05C14CF3F4A9}" dt="2023-03-28T10:45:24.862" v="203" actId="20577"/>
          <ac:spMkLst>
            <pc:docMk/>
            <pc:sldMk cId="0" sldId="296"/>
            <ac:spMk id="6" creationId="{1D64C170-DB7D-9D8E-09D4-B2C24919FB11}"/>
          </ac:spMkLst>
        </pc:spChg>
        <pc:spChg chg="add del mod">
          <ac:chgData name="vitoantonelli vitoantonelli" userId="8c499569ea6a9d38" providerId="LiveId" clId="{DEF29012-2503-4C0F-9410-05C14CF3F4A9}" dt="2023-03-28T10:44:15.757" v="186"/>
          <ac:spMkLst>
            <pc:docMk/>
            <pc:sldMk cId="0" sldId="296"/>
            <ac:spMk id="7" creationId="{985C6EF1-51BD-BA63-0760-E75D15364A60}"/>
          </ac:spMkLst>
        </pc:spChg>
        <pc:spChg chg="add">
          <ac:chgData name="vitoantonelli vitoantonelli" userId="8c499569ea6a9d38" providerId="LiveId" clId="{DEF29012-2503-4C0F-9410-05C14CF3F4A9}" dt="2023-03-28T10:41:09.982" v="19"/>
          <ac:spMkLst>
            <pc:docMk/>
            <pc:sldMk cId="0" sldId="296"/>
            <ac:spMk id="8" creationId="{826166B0-59F7-E525-332F-CD17D76CCDC1}"/>
          </ac:spMkLst>
        </pc:spChg>
        <pc:spChg chg="add">
          <ac:chgData name="vitoantonelli vitoantonelli" userId="8c499569ea6a9d38" providerId="LiveId" clId="{DEF29012-2503-4C0F-9410-05C14CF3F4A9}" dt="2023-03-28T10:41:09.982" v="19"/>
          <ac:spMkLst>
            <pc:docMk/>
            <pc:sldMk cId="0" sldId="296"/>
            <ac:spMk id="9" creationId="{3077BFB0-5E97-D2EA-26EE-82A93DF328B7}"/>
          </ac:spMkLst>
        </pc:spChg>
        <pc:picChg chg="mod">
          <ac:chgData name="vitoantonelli vitoantonelli" userId="8c499569ea6a9d38" providerId="LiveId" clId="{DEF29012-2503-4C0F-9410-05C14CF3F4A9}" dt="2023-03-28T13:12:06.475" v="204" actId="1036"/>
          <ac:picMkLst>
            <pc:docMk/>
            <pc:sldMk cId="0" sldId="296"/>
            <ac:picMk id="5" creationId="{00000000-0000-0000-0000-000000000000}"/>
          </ac:picMkLst>
        </pc:picChg>
        <pc:picChg chg="add mod">
          <ac:chgData name="vitoantonelli vitoantonelli" userId="8c499569ea6a9d38" providerId="LiveId" clId="{DEF29012-2503-4C0F-9410-05C14CF3F4A9}" dt="2023-03-28T10:44:47.105" v="195" actId="14100"/>
          <ac:picMkLst>
            <pc:docMk/>
            <pc:sldMk cId="0" sldId="296"/>
            <ac:picMk id="1025" creationId="{25BCAF1C-C605-6FFE-3465-B69EA06ADFAF}"/>
          </ac:picMkLst>
        </pc:picChg>
        <pc:picChg chg="add mod">
          <ac:chgData name="vitoantonelli vitoantonelli" userId="8c499569ea6a9d38" providerId="LiveId" clId="{DEF29012-2503-4C0F-9410-05C14CF3F4A9}" dt="2023-03-28T10:45:03.166" v="199" actId="1038"/>
          <ac:picMkLst>
            <pc:docMk/>
            <pc:sldMk cId="0" sldId="296"/>
            <ac:picMk id="1026" creationId="{C39CBA90-4B74-99FD-5F6A-5CF981763800}"/>
          </ac:picMkLst>
        </pc:picChg>
      </pc:sldChg>
      <pc:sldChg chg="modSp mod ord">
        <pc:chgData name="vitoantonelli vitoantonelli" userId="8c499569ea6a9d38" providerId="LiveId" clId="{DEF29012-2503-4C0F-9410-05C14CF3F4A9}" dt="2023-03-29T00:32:36.229" v="305" actId="1076"/>
        <pc:sldMkLst>
          <pc:docMk/>
          <pc:sldMk cId="502641214" sldId="397"/>
        </pc:sldMkLst>
        <pc:picChg chg="mod">
          <ac:chgData name="vitoantonelli vitoantonelli" userId="8c499569ea6a9d38" providerId="LiveId" clId="{DEF29012-2503-4C0F-9410-05C14CF3F4A9}" dt="2023-03-29T00:32:36.229" v="305" actId="1076"/>
          <ac:picMkLst>
            <pc:docMk/>
            <pc:sldMk cId="502641214" sldId="397"/>
            <ac:picMk id="14" creationId="{00000000-0000-0000-0000-000000000000}"/>
          </ac:picMkLst>
        </pc:picChg>
      </pc:sldChg>
      <pc:sldChg chg="modSp mod">
        <pc:chgData name="vitoantonelli vitoantonelli" userId="8c499569ea6a9d38" providerId="LiveId" clId="{DEF29012-2503-4C0F-9410-05C14CF3F4A9}" dt="2023-03-28T21:58:54.879" v="250" actId="1036"/>
        <pc:sldMkLst>
          <pc:docMk/>
          <pc:sldMk cId="4230917388" sldId="414"/>
        </pc:sldMkLst>
        <pc:picChg chg="mod">
          <ac:chgData name="vitoantonelli vitoantonelli" userId="8c499569ea6a9d38" providerId="LiveId" clId="{DEF29012-2503-4C0F-9410-05C14CF3F4A9}" dt="2023-03-28T21:58:54.879" v="250" actId="1036"/>
          <ac:picMkLst>
            <pc:docMk/>
            <pc:sldMk cId="4230917388" sldId="414"/>
            <ac:picMk id="3" creationId="{E5D0DC76-F028-F9BB-4212-8A5649CF3279}"/>
          </ac:picMkLst>
        </pc:picChg>
      </pc:sldChg>
      <pc:sldChg chg="modSp mod">
        <pc:chgData name="vitoantonelli vitoantonelli" userId="8c499569ea6a9d38" providerId="LiveId" clId="{DEF29012-2503-4C0F-9410-05C14CF3F4A9}" dt="2023-03-28T21:59:45.815" v="252" actId="14100"/>
        <pc:sldMkLst>
          <pc:docMk/>
          <pc:sldMk cId="2397714864" sldId="415"/>
        </pc:sldMkLst>
        <pc:picChg chg="mod">
          <ac:chgData name="vitoantonelli vitoantonelli" userId="8c499569ea6a9d38" providerId="LiveId" clId="{DEF29012-2503-4C0F-9410-05C14CF3F4A9}" dt="2023-03-28T21:59:45.815" v="252" actId="14100"/>
          <ac:picMkLst>
            <pc:docMk/>
            <pc:sldMk cId="2397714864" sldId="415"/>
            <ac:picMk id="3" creationId="{4C6E51DC-20A6-48BF-862E-2A89CA154693}"/>
          </ac:picMkLst>
        </pc:picChg>
      </pc:sldChg>
      <pc:sldChg chg="delSp modSp mod">
        <pc:chgData name="vitoantonelli vitoantonelli" userId="8c499569ea6a9d38" providerId="LiveId" clId="{DEF29012-2503-4C0F-9410-05C14CF3F4A9}" dt="2023-03-28T13:14:03.281" v="215" actId="1038"/>
        <pc:sldMkLst>
          <pc:docMk/>
          <pc:sldMk cId="2591899570" sldId="423"/>
        </pc:sldMkLst>
        <pc:spChg chg="del mod">
          <ac:chgData name="vitoantonelli vitoantonelli" userId="8c499569ea6a9d38" providerId="LiveId" clId="{DEF29012-2503-4C0F-9410-05C14CF3F4A9}" dt="2023-03-28T13:13:27.676" v="206" actId="21"/>
          <ac:spMkLst>
            <pc:docMk/>
            <pc:sldMk cId="2591899570" sldId="423"/>
            <ac:spMk id="2" creationId="{FCD3C336-8BF6-31C6-9A85-8A3090938CEA}"/>
          </ac:spMkLst>
        </pc:spChg>
        <pc:picChg chg="mod">
          <ac:chgData name="vitoantonelli vitoantonelli" userId="8c499569ea6a9d38" providerId="LiveId" clId="{DEF29012-2503-4C0F-9410-05C14CF3F4A9}" dt="2023-03-28T13:14:03.281" v="215" actId="1038"/>
          <ac:picMkLst>
            <pc:docMk/>
            <pc:sldMk cId="2591899570" sldId="423"/>
            <ac:picMk id="5" creationId="{C768D020-F9B0-67F8-CEFA-0DCA2C130E65}"/>
          </ac:picMkLst>
        </pc:picChg>
      </pc:sldChg>
      <pc:sldChg chg="addSp delSp modSp new del mod">
        <pc:chgData name="vitoantonelli vitoantonelli" userId="8c499569ea6a9d38" providerId="LiveId" clId="{DEF29012-2503-4C0F-9410-05C14CF3F4A9}" dt="2023-03-28T22:21:08.328" v="261"/>
        <pc:sldMkLst>
          <pc:docMk/>
          <pc:sldMk cId="4232239679" sldId="425"/>
        </pc:sldMkLst>
        <pc:graphicFrameChg chg="add del mod">
          <ac:chgData name="vitoantonelli vitoantonelli" userId="8c499569ea6a9d38" providerId="LiveId" clId="{DEF29012-2503-4C0F-9410-05C14CF3F4A9}" dt="2023-03-28T22:18:32.858" v="256" actId="21"/>
          <ac:graphicFrameMkLst>
            <pc:docMk/>
            <pc:sldMk cId="4232239679" sldId="425"/>
            <ac:graphicFrameMk id="2" creationId="{A80F6D6D-AFA4-7CB9-3231-BBA474930231}"/>
          </ac:graphicFrameMkLst>
        </pc:graphicFrameChg>
        <pc:graphicFrameChg chg="add mod">
          <ac:chgData name="vitoantonelli vitoantonelli" userId="8c499569ea6a9d38" providerId="LiveId" clId="{DEF29012-2503-4C0F-9410-05C14CF3F4A9}" dt="2023-03-28T22:21:08.328" v="261"/>
          <ac:graphicFrameMkLst>
            <pc:docMk/>
            <pc:sldMk cId="4232239679" sldId="425"/>
            <ac:graphicFrameMk id="3" creationId="{CBE3D584-7D29-4C58-5631-0CA65164D37C}"/>
          </ac:graphicFrameMkLst>
        </pc:graphicFrameChg>
      </pc:sldChg>
      <pc:sldChg chg="addSp delSp modSp new mod ord">
        <pc:chgData name="vitoantonelli vitoantonelli" userId="8c499569ea6a9d38" providerId="LiveId" clId="{DEF29012-2503-4C0F-9410-05C14CF3F4A9}" dt="2023-03-28T23:15:16.834" v="303" actId="1076"/>
        <pc:sldMkLst>
          <pc:docMk/>
          <pc:sldMk cId="552164883" sldId="426"/>
        </pc:sldMkLst>
        <pc:spChg chg="mod">
          <ac:chgData name="vitoantonelli vitoantonelli" userId="8c499569ea6a9d38" providerId="LiveId" clId="{DEF29012-2503-4C0F-9410-05C14CF3F4A9}" dt="2023-03-28T22:22:55.497" v="295" actId="27636"/>
          <ac:spMkLst>
            <pc:docMk/>
            <pc:sldMk cId="552164883" sldId="426"/>
            <ac:spMk id="2" creationId="{5972C702-B211-ADC7-96F0-564F6DE8A572}"/>
          </ac:spMkLst>
        </pc:spChg>
        <pc:spChg chg="del">
          <ac:chgData name="vitoantonelli vitoantonelli" userId="8c499569ea6a9d38" providerId="LiveId" clId="{DEF29012-2503-4C0F-9410-05C14CF3F4A9}" dt="2023-03-28T22:20:39.122" v="259" actId="22"/>
          <ac:spMkLst>
            <pc:docMk/>
            <pc:sldMk cId="552164883" sldId="426"/>
            <ac:spMk id="3" creationId="{EACC5A13-BB6C-782E-58F2-246AB0B27AE8}"/>
          </ac:spMkLst>
        </pc:spChg>
        <pc:picChg chg="add mod ord">
          <ac:chgData name="vitoantonelli vitoantonelli" userId="8c499569ea6a9d38" providerId="LiveId" clId="{DEF29012-2503-4C0F-9410-05C14CF3F4A9}" dt="2023-03-28T23:15:16.834" v="303" actId="1076"/>
          <ac:picMkLst>
            <pc:docMk/>
            <pc:sldMk cId="552164883" sldId="426"/>
            <ac:picMk id="5" creationId="{008C8EE0-85E2-52D7-07F8-BE5E8202BCD3}"/>
          </ac:picMkLst>
        </pc:picChg>
      </pc:sldChg>
      <pc:sldChg chg="modSp new mod ord">
        <pc:chgData name="vitoantonelli vitoantonelli" userId="8c499569ea6a9d38" providerId="LiveId" clId="{DEF29012-2503-4C0F-9410-05C14CF3F4A9}" dt="2023-03-29T10:07:32.057" v="323" actId="27636"/>
        <pc:sldMkLst>
          <pc:docMk/>
          <pc:sldMk cId="3539940748" sldId="427"/>
        </pc:sldMkLst>
        <pc:spChg chg="mod">
          <ac:chgData name="vitoantonelli vitoantonelli" userId="8c499569ea6a9d38" providerId="LiveId" clId="{DEF29012-2503-4C0F-9410-05C14CF3F4A9}" dt="2023-03-29T10:07:32.057" v="323" actId="27636"/>
          <ac:spMkLst>
            <pc:docMk/>
            <pc:sldMk cId="3539940748" sldId="427"/>
            <ac:spMk id="2" creationId="{F41D62F7-559F-EB86-0351-0E313116E2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CDFFC0B-FD24-43B6-BCF7-4AEC216E4261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8CE835-F5EB-4D29-BEB6-56425224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CE835-F5EB-4D29-BEB6-564252243BE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6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CE835-F5EB-4D29-BEB6-564252243BE0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1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CE835-F5EB-4D29-BEB6-564252243BE0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86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CE835-F5EB-4D29-BEB6-564252243BE0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06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7579-5CDB-4415-9325-F35BCC3BF127}" type="datetimeFigureOut">
              <a:rPr lang="it-IT" smtClean="0"/>
              <a:pPr/>
              <a:t>29/03/2023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8E2C-F446-48C1-B25E-4F466CE9B4C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tiff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rxiv.org/abs/2303.0391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9036496" cy="1492218"/>
          </a:xfrm>
        </p:spPr>
        <p:txBody>
          <a:bodyPr>
            <a:normAutofit fontScale="90000"/>
          </a:bodyPr>
          <a:lstStyle/>
          <a:p>
            <a:r>
              <a:rPr lang="it-IT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 Standard Interactions and Lorentz </a:t>
            </a:r>
            <a:r>
              <a:rPr lang="it-IT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Invariance</a:t>
            </a:r>
            <a:r>
              <a:rPr lang="it-IT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Violation</a:t>
            </a:r>
            <a:r>
              <a:rPr lang="it-IT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 Solar Neutrino </a:t>
            </a:r>
            <a:r>
              <a:rPr lang="it-IT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  <a:r>
              <a:rPr lang="it-IT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@ JUNO</a:t>
            </a:r>
            <a:br>
              <a:rPr lang="it-IT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708919"/>
            <a:ext cx="9036496" cy="72008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V. Antonelli,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M. Magoni,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L.Miramonti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M. D. C. Torri                      </a:t>
            </a:r>
          </a:p>
          <a:p>
            <a:pPr algn="ctr">
              <a:buNone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Physics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Department Milano University and INFN Milano)                                      </a:t>
            </a:r>
          </a:p>
        </p:txBody>
      </p:sp>
      <p:pic>
        <p:nvPicPr>
          <p:cNvPr id="4" name="Image 26" descr="HeaderBL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4647"/>
            <a:ext cx="8229600" cy="2613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6266"/>
            <a:ext cx="4338337" cy="28790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64C170-DB7D-9D8E-09D4-B2C24919FB11}"/>
              </a:ext>
            </a:extLst>
          </p:cNvPr>
          <p:cNvSpPr txBox="1"/>
          <p:nvPr/>
        </p:nvSpPr>
        <p:spPr>
          <a:xfrm>
            <a:off x="1945760" y="692696"/>
            <a:ext cx="5074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Juno </a:t>
            </a:r>
            <a:r>
              <a:rPr kumimoji="0" lang="en-US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Itala</a:t>
            </a:r>
            <a:r>
              <a:rPr kumimoji="0" lang="en-US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meeting    </a:t>
            </a:r>
            <a:r>
              <a:rPr kumimoji="0" lang="en-US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March 28</a:t>
            </a:r>
            <a:r>
              <a:rPr kumimoji="0" lang="en-US" altLang="it-IT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kumimoji="0" lang="en-US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-29</a:t>
            </a:r>
            <a:r>
              <a:rPr kumimoji="0" lang="en-US" altLang="it-IT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kumimoji="0" lang="en-US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  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Roma 3 University and INFN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endParaRPr kumimoji="0" lang="en-US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Immagine 4">
            <a:extLst>
              <a:ext uri="{FF2B5EF4-FFF2-40B4-BE49-F238E27FC236}">
                <a16:creationId xmlns:a16="http://schemas.microsoft.com/office/drawing/2014/main" id="{C39CBA90-4B74-99FD-5F6A-5CF981763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3949"/>
            <a:ext cx="7920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magine 5" descr="Immagine che contiene logo&#10;&#10;Descrizione generata automaticamente">
            <a:extLst>
              <a:ext uri="{FF2B5EF4-FFF2-40B4-BE49-F238E27FC236}">
                <a16:creationId xmlns:a16="http://schemas.microsoft.com/office/drawing/2014/main" id="{25BCAF1C-C605-6FFE-3465-B69EA06A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442720" cy="58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26166B0-59F7-E525-332F-CD17D76CC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endParaRPr kumimoji="0" lang="en-US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077BFB0-5E97-D2EA-26EE-82A93DF3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8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0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891A197F-F663-7B71-41ED-959A73E1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426" y="2132857"/>
            <a:ext cx="619709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7E51EA-629C-4E59-99EF-018BB89454AC}"/>
              </a:ext>
            </a:extLst>
          </p:cNvPr>
          <p:cNvSpPr txBox="1"/>
          <p:nvPr/>
        </p:nvSpPr>
        <p:spPr>
          <a:xfrm>
            <a:off x="302079" y="116632"/>
            <a:ext cx="8245928" cy="469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5730" algn="ctr">
              <a:lnSpc>
                <a:spcPct val="107000"/>
              </a:lnSpc>
              <a:spcAft>
                <a:spcPts val="600"/>
              </a:spcAft>
            </a:pPr>
            <a:r>
              <a:rPr lang="en-US" sz="24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</a:rPr>
              <a:t>NSI study perspectives in JUNO (3)</a:t>
            </a:r>
            <a:endParaRPr lang="it-IT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783A7A-E47E-BC72-F88E-B3B323ED00CA}"/>
              </a:ext>
            </a:extLst>
          </p:cNvPr>
          <p:cNvSpPr txBox="1"/>
          <p:nvPr/>
        </p:nvSpPr>
        <p:spPr>
          <a:xfrm>
            <a:off x="36512" y="836712"/>
            <a:ext cx="9042174" cy="96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indent="-4763" algn="just">
              <a:lnSpc>
                <a:spcPts val="1575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Spectrum </a:t>
            </a: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distorsions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day-night asymmetry</a:t>
            </a:r>
          </a:p>
          <a:p>
            <a:pPr marL="4763" indent="-4763" algn="just">
              <a:lnSpc>
                <a:spcPts val="1575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NSI effects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spectrum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distorsions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modification of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oscillation probability upturn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763" indent="-4763" algn="just">
              <a:lnSpc>
                <a:spcPts val="1575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Detailed </a:t>
            </a:r>
            <a:r>
              <a:rPr lang="en-US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aseline="30000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analysis: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advantage from high E resolution and low threshold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A8C1579-0C96-2B81-B397-E8DF88E078DA}"/>
                  </a:ext>
                </a:extLst>
              </p:cNvPr>
              <p:cNvSpPr txBox="1"/>
              <p:nvPr/>
            </p:nvSpPr>
            <p:spPr>
              <a:xfrm>
                <a:off x="6270172" y="2204864"/>
                <a:ext cx="2808514" cy="251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3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Graph</a:t>
                </a:r>
                <a:r>
                  <a:rPr 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13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taken</a:t>
                </a:r>
                <a:r>
                  <a:rPr 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:r>
                  <a:rPr lang="it-IT" sz="13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Chyn</a:t>
                </a:r>
                <a:r>
                  <a:rPr lang="it-IT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it-IT" sz="13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Phys</a:t>
                </a:r>
                <a:r>
                  <a:rPr lang="it-IT" sz="13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C </a:t>
                </a:r>
                <a:r>
                  <a:rPr lang="en-US" sz="135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45 (2021) 2, 023004</a:t>
                </a:r>
                <a:endParaRPr lang="it-IT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Black dots =solar </a:t>
                </a:r>
                <a:r>
                  <a:rPr lang="it-IT" sz="13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  <a:r>
                  <a:rPr 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for</a:t>
                </a:r>
                <a:r>
                  <a:rPr lang="it-IT" sz="135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3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∆</m:t>
                        </m:r>
                        <m:r>
                          <a:rPr lang="en-US"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21</m:t>
                        </m:r>
                      </m:sub>
                      <m:sup>
                        <m:r>
                          <a:rPr lang="en-US"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1350" dirty="0"/>
                  <a:t> </a:t>
                </a:r>
              </a:p>
              <a:p>
                <a:endParaRPr lang="it-IT" sz="1350" dirty="0"/>
              </a:p>
              <a:p>
                <a:r>
                  <a:rPr 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Red dots=</a:t>
                </a:r>
                <a:r>
                  <a:rPr lang="it-IT" sz="13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reactor</a:t>
                </a:r>
                <a:r>
                  <a:rPr 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13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  <a:r>
                  <a:rPr 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3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∆</m:t>
                        </m:r>
                        <m:r>
                          <a:rPr lang="en-US"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b>
                        <m:eqArr>
                          <m:eqArrPr>
                            <m:ctrlPr>
                              <a:rPr lang="en-US" sz="13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13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21</m:t>
                            </m:r>
                          </m:e>
                          <m:e/>
                        </m:eqArr>
                      </m:sub>
                      <m:sup>
                        <m:r>
                          <a:rPr lang="en-US"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350" u="sng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Blue curve = constant survival probability for E&gt;2 MeV </a:t>
                </a:r>
                <a:r>
                  <a:rPr lang="en-US" sz="1200" u="sng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(Pee=0.32) </a:t>
                </a:r>
                <a:endParaRPr lang="it-IT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endParaRPr lang="it-IT" sz="1275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A8C1579-0C96-2B81-B397-E8DF88E07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2" y="2204864"/>
                <a:ext cx="2808514" cy="2510303"/>
              </a:xfrm>
              <a:prstGeom prst="rect">
                <a:avLst/>
              </a:prstGeom>
              <a:blipFill>
                <a:blip r:embed="rId3"/>
                <a:stretch>
                  <a:fillRect l="-652" t="-487" r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50B66BF-1642-03BB-098E-31E34C454BB2}"/>
                  </a:ext>
                </a:extLst>
              </p:cNvPr>
              <p:cNvSpPr txBox="1"/>
              <p:nvPr/>
            </p:nvSpPr>
            <p:spPr>
              <a:xfrm>
                <a:off x="107504" y="5157192"/>
                <a:ext cx="8971182" cy="1485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algn="just">
                  <a:lnSpc>
                    <a:spcPts val="2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q"/>
                </a:pPr>
                <a:r>
                  <a:rPr lang="it-IT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Reactor</a:t>
                </a:r>
                <a:r>
                  <a:rPr lang="it-I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  <a:r>
                  <a:rPr lang="it-I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it-IT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Larger</a:t>
                </a:r>
                <a:r>
                  <a:rPr lang="it-I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upturn</a:t>
                </a:r>
                <a:r>
                  <a:rPr lang="it-I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expected</a:t>
                </a: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and, </a:t>
                </a:r>
                <a:r>
                  <a:rPr lang="it-IT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therefore</a:t>
                </a: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higher</a:t>
                </a:r>
                <a:r>
                  <a:rPr lang="it-I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sensitivity</a:t>
                </a:r>
                <a:r>
                  <a:rPr lang="it-I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214313" indent="-214313">
                  <a:lnSpc>
                    <a:spcPts val="2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Complementary study of day-night asymmetry </a:t>
                </a:r>
              </a:p>
              <a:p>
                <a:pPr algn="just">
                  <a:lnSpc>
                    <a:spcPts val="2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JUNO’s latitude lower than the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Superk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one: for solar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∆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, after 10 years, expected 3</a:t>
                </a:r>
                <a:r>
                  <a:rPr lang="en-US" sz="2000" dirty="0">
                    <a:solidFill>
                      <a:srgbClr val="000000"/>
                    </a:solidFill>
                    <a:latin typeface="Symbol" panose="05050102010706020507" pitchFamily="18" charset="2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level for D/N  asymmetry .                    </a:t>
                </a:r>
                <a:r>
                  <a:rPr lang="en-US" sz="2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Value modified by NSI </a:t>
                </a:r>
                <a:endParaRPr lang="it-IT" sz="2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50B66BF-1642-03BB-098E-31E34C454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157192"/>
                <a:ext cx="8971182" cy="1485535"/>
              </a:xfrm>
              <a:prstGeom prst="rect">
                <a:avLst/>
              </a:prstGeom>
              <a:blipFill>
                <a:blip r:embed="rId4"/>
                <a:stretch>
                  <a:fillRect l="-748" t="-5738" r="-680" b="-69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04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tangolo arrotondato 47">
            <a:extLst>
              <a:ext uri="{FF2B5EF4-FFF2-40B4-BE49-F238E27FC236}">
                <a16:creationId xmlns:a16="http://schemas.microsoft.com/office/drawing/2014/main" id="{5A69D6B3-8CA2-4FB4-96BD-AD607111BE2A}"/>
              </a:ext>
            </a:extLst>
          </p:cNvPr>
          <p:cNvSpPr/>
          <p:nvPr/>
        </p:nvSpPr>
        <p:spPr>
          <a:xfrm>
            <a:off x="1391009" y="3800408"/>
            <a:ext cx="6650966" cy="7087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arrotondato 34"/>
          <p:cNvSpPr/>
          <p:nvPr/>
        </p:nvSpPr>
        <p:spPr>
          <a:xfrm>
            <a:off x="5702433" y="2953982"/>
            <a:ext cx="1285884" cy="7319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ttangolo arrotondato 33"/>
          <p:cNvSpPr/>
          <p:nvPr/>
        </p:nvSpPr>
        <p:spPr>
          <a:xfrm>
            <a:off x="3612717" y="2893335"/>
            <a:ext cx="1592569" cy="7319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ttangolo arrotondato 24"/>
          <p:cNvSpPr/>
          <p:nvPr/>
        </p:nvSpPr>
        <p:spPr>
          <a:xfrm>
            <a:off x="5896442" y="3032628"/>
            <a:ext cx="642942" cy="365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ttangolo arrotondato 25"/>
          <p:cNvSpPr/>
          <p:nvPr/>
        </p:nvSpPr>
        <p:spPr>
          <a:xfrm>
            <a:off x="4937393" y="2938173"/>
            <a:ext cx="267893" cy="6796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351649"/>
            <a:ext cx="380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Dipersion</a:t>
            </a:r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relations </a:t>
            </a:r>
            <a:r>
              <a:rPr lang="it-IT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41206" y="803654"/>
            <a:ext cx="331404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95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LIV and neutrino </a:t>
            </a:r>
            <a:r>
              <a:rPr lang="it-IT" sz="195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oscillations</a:t>
            </a:r>
            <a:endParaRPr lang="it-IT" sz="195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26" descr="HeaderBL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83" y="1125126"/>
            <a:ext cx="6172200" cy="196027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4067944" y="1540072"/>
            <a:ext cx="375050" cy="160736"/>
          </a:xfrm>
          <a:prstGeom prst="righ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7" name="Image 26" descr="HeaderBL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56" y="6309319"/>
            <a:ext cx="6172200" cy="72008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7616055" y="2996952"/>
            <a:ext cx="12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LIV </a:t>
            </a: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Perturbation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275856" y="191683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ccia a destra 29"/>
          <p:cNvSpPr/>
          <p:nvPr/>
        </p:nvSpPr>
        <p:spPr>
          <a:xfrm rot="10800000">
            <a:off x="7018784" y="3212976"/>
            <a:ext cx="634599" cy="249810"/>
          </a:xfrm>
          <a:prstGeom prst="righ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Freccia a destra 30"/>
          <p:cNvSpPr/>
          <p:nvPr/>
        </p:nvSpPr>
        <p:spPr>
          <a:xfrm rot="5400000">
            <a:off x="4132075" y="2413012"/>
            <a:ext cx="487927" cy="247905"/>
          </a:xfrm>
          <a:prstGeom prst="righ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arrotondato 35"/>
          <p:cNvSpPr/>
          <p:nvPr/>
        </p:nvSpPr>
        <p:spPr>
          <a:xfrm>
            <a:off x="4815952" y="1291944"/>
            <a:ext cx="2546693" cy="4982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5" name="CasellaDiTesto 44"/>
          <p:cNvSpPr txBox="1"/>
          <p:nvPr/>
        </p:nvSpPr>
        <p:spPr>
          <a:xfrm>
            <a:off x="1877109" y="4129335"/>
            <a:ext cx="6439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Arial "/>
                <a:cs typeface="Times New Roman" pitchFamily="18" charset="0"/>
              </a:rPr>
              <a:t>Aim</a:t>
            </a:r>
            <a:r>
              <a:rPr lang="it-IT" sz="1400" dirty="0">
                <a:latin typeface="Arial "/>
                <a:cs typeface="Times New Roman" pitchFamily="18" charset="0"/>
              </a:rPr>
              <a:t> of the </a:t>
            </a:r>
            <a:r>
              <a:rPr lang="it-IT" sz="1400" dirty="0" err="1">
                <a:latin typeface="Arial "/>
                <a:cs typeface="Times New Roman" pitchFamily="18" charset="0"/>
              </a:rPr>
              <a:t>analysis</a:t>
            </a:r>
            <a:r>
              <a:rPr lang="it-IT" sz="1400" dirty="0">
                <a:latin typeface="Arial "/>
                <a:cs typeface="Times New Roman" pitchFamily="18" charset="0"/>
              </a:rPr>
              <a:t>               </a:t>
            </a:r>
            <a:r>
              <a:rPr lang="it-IT" sz="1400" dirty="0" err="1">
                <a:latin typeface="Arial "/>
                <a:cs typeface="Times New Roman" pitchFamily="18" charset="0"/>
              </a:rPr>
              <a:t>constraints</a:t>
            </a:r>
            <a:r>
              <a:rPr lang="it-IT" sz="1400" dirty="0">
                <a:latin typeface="Arial "/>
                <a:cs typeface="Times New Roman" pitchFamily="18" charset="0"/>
              </a:rPr>
              <a:t> on LIV </a:t>
            </a:r>
            <a:r>
              <a:rPr lang="it-IT" sz="1400" dirty="0" err="1">
                <a:latin typeface="Arial "/>
                <a:cs typeface="Times New Roman" pitchFamily="18" charset="0"/>
              </a:rPr>
              <a:t>induced</a:t>
            </a:r>
            <a:r>
              <a:rPr lang="it-IT" sz="1400" dirty="0">
                <a:latin typeface="Arial "/>
                <a:cs typeface="Times New Roman" pitchFamily="18" charset="0"/>
              </a:rPr>
              <a:t> </a:t>
            </a:r>
            <a:r>
              <a:rPr lang="it-IT" sz="1400" dirty="0" err="1">
                <a:latin typeface="Arial "/>
                <a:cs typeface="Times New Roman" pitchFamily="18" charset="0"/>
              </a:rPr>
              <a:t>perturbations</a:t>
            </a:r>
            <a:endParaRPr lang="it-IT" sz="1400" dirty="0">
              <a:latin typeface="Arial "/>
              <a:cs typeface="Times New Roman" pitchFamily="18" charset="0"/>
            </a:endParaRPr>
          </a:p>
        </p:txBody>
      </p:sp>
      <p:sp>
        <p:nvSpPr>
          <p:cNvPr id="46" name="Freccia a destra 45"/>
          <p:cNvSpPr/>
          <p:nvPr/>
        </p:nvSpPr>
        <p:spPr>
          <a:xfrm>
            <a:off x="3692894" y="4221088"/>
            <a:ext cx="375050" cy="160736"/>
          </a:xfrm>
          <a:prstGeom prst="righ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 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2123728" y="3789040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Arial "/>
                <a:cs typeface="Times New Roman" pitchFamily="18" charset="0"/>
              </a:rPr>
              <a:t>This</a:t>
            </a:r>
            <a:r>
              <a:rPr lang="it-IT" sz="1400" dirty="0">
                <a:latin typeface="Arial "/>
                <a:cs typeface="Times New Roman" pitchFamily="18" charset="0"/>
              </a:rPr>
              <a:t> </a:t>
            </a:r>
            <a:r>
              <a:rPr lang="it-IT" sz="1400" dirty="0" err="1">
                <a:latin typeface="Arial "/>
                <a:cs typeface="Times New Roman" pitchFamily="18" charset="0"/>
              </a:rPr>
              <a:t>kind</a:t>
            </a:r>
            <a:r>
              <a:rPr lang="it-IT" sz="1400" dirty="0">
                <a:latin typeface="Arial "/>
                <a:cs typeface="Times New Roman" pitchFamily="18" charset="0"/>
              </a:rPr>
              <a:t> of BSM </a:t>
            </a:r>
            <a:r>
              <a:rPr lang="it-IT" sz="1400" dirty="0" err="1">
                <a:latin typeface="Arial "/>
                <a:cs typeface="Times New Roman" pitchFamily="18" charset="0"/>
              </a:rPr>
              <a:t>corrections</a:t>
            </a:r>
            <a:r>
              <a:rPr lang="it-IT" sz="1400" dirty="0">
                <a:latin typeface="Arial "/>
                <a:cs typeface="Times New Roman" pitchFamily="18" charset="0"/>
              </a:rPr>
              <a:t> can be </a:t>
            </a:r>
            <a:r>
              <a:rPr lang="it-IT" sz="1400" dirty="0" err="1">
                <a:latin typeface="Arial "/>
                <a:cs typeface="Times New Roman" pitchFamily="18" charset="0"/>
              </a:rPr>
              <a:t>only</a:t>
            </a:r>
            <a:r>
              <a:rPr lang="it-IT" sz="1400" dirty="0">
                <a:latin typeface="Arial "/>
                <a:cs typeface="Times New Roman" pitchFamily="18" charset="0"/>
              </a:rPr>
              <a:t> </a:t>
            </a:r>
            <a:r>
              <a:rPr lang="it-IT" sz="1400" dirty="0" err="1">
                <a:latin typeface="Arial "/>
                <a:cs typeface="Times New Roman" pitchFamily="18" charset="0"/>
              </a:rPr>
              <a:t>tiny</a:t>
            </a:r>
            <a:r>
              <a:rPr lang="it-IT" sz="1400" dirty="0">
                <a:latin typeface="Arial "/>
                <a:cs typeface="Times New Roman" pitchFamily="18" charset="0"/>
              </a:rPr>
              <a:t> </a:t>
            </a:r>
            <a:r>
              <a:rPr lang="it-IT" sz="1400" dirty="0" err="1">
                <a:latin typeface="Arial "/>
                <a:cs typeface="Times New Roman" pitchFamily="18" charset="0"/>
              </a:rPr>
              <a:t>perturbations</a:t>
            </a:r>
            <a:r>
              <a:rPr lang="it-IT" sz="1400" dirty="0">
                <a:latin typeface="Arial "/>
                <a:cs typeface="Times New Roman" pitchFamily="18" charset="0"/>
              </a:rPr>
              <a:t>. </a:t>
            </a:r>
          </a:p>
        </p:txBody>
      </p:sp>
      <p:sp>
        <p:nvSpPr>
          <p:cNvPr id="40" name="CasellaDiTesto 8">
            <a:extLst>
              <a:ext uri="{FF2B5EF4-FFF2-40B4-BE49-F238E27FC236}">
                <a16:creationId xmlns:a16="http://schemas.microsoft.com/office/drawing/2014/main" id="{2DCD0748-C1DC-4C1C-841E-D776291A75AD}"/>
              </a:ext>
            </a:extLst>
          </p:cNvPr>
          <p:cNvSpPr txBox="1"/>
          <p:nvPr/>
        </p:nvSpPr>
        <p:spPr>
          <a:xfrm>
            <a:off x="971600" y="4525670"/>
            <a:ext cx="799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Neutrino </a:t>
            </a:r>
            <a:r>
              <a:rPr lang="it-IT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oscillations</a:t>
            </a: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Lorentz </a:t>
            </a:r>
            <a:r>
              <a:rPr lang="it-IT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Invariance</a:t>
            </a: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Violation</a:t>
            </a: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a </a:t>
            </a:r>
            <a:r>
              <a:rPr lang="it-IT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Finslerian</a:t>
            </a: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Geometrical</a:t>
            </a: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it-IT" sz="105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>
                <a:latin typeface="Arial" pitchFamily="34" charset="0"/>
                <a:cs typeface="Arial" pitchFamily="34" charset="0"/>
              </a:rPr>
              <a:t>V. Antonelli, L. Miramonti, </a:t>
            </a:r>
            <a:r>
              <a:rPr lang="it-IT" sz="1050" dirty="0" err="1">
                <a:latin typeface="Arial" pitchFamily="34" charset="0"/>
                <a:cs typeface="Arial" pitchFamily="34" charset="0"/>
              </a:rPr>
              <a:t>M.D.C.Torri</a:t>
            </a:r>
            <a:r>
              <a:rPr lang="it-IT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it-IT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Eur.Phys.J</a:t>
            </a: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C78 (2018) n.8, 667</a:t>
            </a:r>
          </a:p>
        </p:txBody>
      </p:sp>
      <p:sp>
        <p:nvSpPr>
          <p:cNvPr id="41" name="CasellaDiTesto 10">
            <a:extLst>
              <a:ext uri="{FF2B5EF4-FFF2-40B4-BE49-F238E27FC236}">
                <a16:creationId xmlns:a16="http://schemas.microsoft.com/office/drawing/2014/main" id="{F14A2DD6-B6BE-4CD0-AB06-C40F76F4FC92}"/>
              </a:ext>
            </a:extLst>
          </p:cNvPr>
          <p:cNvSpPr txBox="1"/>
          <p:nvPr/>
        </p:nvSpPr>
        <p:spPr>
          <a:xfrm>
            <a:off x="827584" y="4975284"/>
            <a:ext cx="84249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Neutrino </a:t>
            </a:r>
            <a:r>
              <a:rPr lang="it-IT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Oscillations</a:t>
            </a: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Lorentz </a:t>
            </a:r>
            <a:r>
              <a:rPr lang="it-IT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Invariance</a:t>
            </a: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Violation</a:t>
            </a: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it-IT" sz="1050" dirty="0" err="1">
                <a:latin typeface="Arial" pitchFamily="34" charset="0"/>
                <a:cs typeface="Arial" pitchFamily="34" charset="0"/>
              </a:rPr>
              <a:t>M.D.C.Torri</a:t>
            </a:r>
            <a:r>
              <a:rPr lang="it-IT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it-IT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Universe</a:t>
            </a: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2020, 6(3), 37</a:t>
            </a:r>
          </a:p>
        </p:txBody>
      </p:sp>
      <p:sp>
        <p:nvSpPr>
          <p:cNvPr id="32" name="CasellaDiTesto 10">
            <a:extLst>
              <a:ext uri="{FF2B5EF4-FFF2-40B4-BE49-F238E27FC236}">
                <a16:creationId xmlns:a16="http://schemas.microsoft.com/office/drawing/2014/main" id="{E045DED3-D5C7-4A8D-B170-805692B9BDD6}"/>
              </a:ext>
            </a:extLst>
          </p:cNvPr>
          <p:cNvSpPr txBox="1"/>
          <p:nvPr/>
        </p:nvSpPr>
        <p:spPr>
          <a:xfrm>
            <a:off x="755576" y="5229200"/>
            <a:ext cx="82089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050" b="1" dirty="0">
                <a:latin typeface="Arial" pitchFamily="34" charset="0"/>
                <a:cs typeface="Arial" pitchFamily="34" charset="0"/>
              </a:rPr>
              <a:t>* </a:t>
            </a:r>
            <a:r>
              <a:rPr lang="it-IT" sz="1050" b="1" dirty="0" err="1">
                <a:latin typeface="Arial" pitchFamily="34" charset="0"/>
                <a:cs typeface="Arial" pitchFamily="34" charset="0"/>
              </a:rPr>
              <a:t>Present</a:t>
            </a:r>
            <a:r>
              <a:rPr lang="it-IT" sz="1050" b="1" dirty="0">
                <a:latin typeface="Arial" pitchFamily="34" charset="0"/>
                <a:cs typeface="Arial" pitchFamily="34" charset="0"/>
              </a:rPr>
              <a:t> and future </a:t>
            </a:r>
            <a:r>
              <a:rPr lang="it-IT" sz="1050" b="1" dirty="0" err="1">
                <a:latin typeface="Arial" pitchFamily="34" charset="0"/>
                <a:cs typeface="Arial" pitchFamily="34" charset="0"/>
              </a:rPr>
              <a:t>contributions</a:t>
            </a:r>
            <a:r>
              <a:rPr lang="it-IT" sz="1050" b="1" dirty="0">
                <a:latin typeface="Arial" pitchFamily="34" charset="0"/>
                <a:cs typeface="Arial" pitchFamily="34" charset="0"/>
              </a:rPr>
              <a:t> of </a:t>
            </a:r>
            <a:r>
              <a:rPr lang="it-IT" sz="1050" b="1" dirty="0" err="1">
                <a:latin typeface="Arial" pitchFamily="34" charset="0"/>
                <a:cs typeface="Arial" pitchFamily="34" charset="0"/>
              </a:rPr>
              <a:t>reactor</a:t>
            </a:r>
            <a:r>
              <a:rPr lang="it-IT" sz="105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050" b="1" dirty="0" err="1">
                <a:latin typeface="Arial" pitchFamily="34" charset="0"/>
                <a:cs typeface="Arial" pitchFamily="34" charset="0"/>
              </a:rPr>
              <a:t>experiments</a:t>
            </a:r>
            <a:r>
              <a:rPr lang="it-IT" sz="1050" b="1" dirty="0">
                <a:latin typeface="Arial" pitchFamily="34" charset="0"/>
                <a:cs typeface="Arial" pitchFamily="34" charset="0"/>
              </a:rPr>
              <a:t> to mass </a:t>
            </a:r>
            <a:r>
              <a:rPr lang="it-IT" sz="1050" b="1" dirty="0" err="1">
                <a:latin typeface="Arial" pitchFamily="34" charset="0"/>
                <a:cs typeface="Arial" pitchFamily="34" charset="0"/>
              </a:rPr>
              <a:t>ordening</a:t>
            </a:r>
            <a:r>
              <a:rPr lang="it-IT" sz="1050" b="1" dirty="0">
                <a:latin typeface="Arial" pitchFamily="34" charset="0"/>
                <a:cs typeface="Arial" pitchFamily="34" charset="0"/>
              </a:rPr>
              <a:t> and neutrino </a:t>
            </a:r>
            <a:r>
              <a:rPr lang="it-IT" sz="1050" b="1" dirty="0" err="1">
                <a:latin typeface="Arial" pitchFamily="34" charset="0"/>
                <a:cs typeface="Arial" pitchFamily="34" charset="0"/>
              </a:rPr>
              <a:t>oscillations</a:t>
            </a:r>
            <a:r>
              <a:rPr lang="it-IT" sz="1050" b="1" dirty="0">
                <a:latin typeface="Arial" pitchFamily="34" charset="0"/>
                <a:cs typeface="Arial" pitchFamily="34" charset="0"/>
              </a:rPr>
              <a:t> studies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050" dirty="0">
                <a:latin typeface="Arial" pitchFamily="34" charset="0"/>
                <a:cs typeface="Arial" pitchFamily="34" charset="0"/>
              </a:rPr>
              <a:t>          V. Antonelli, L. Miramonti, G. Ranucci</a:t>
            </a:r>
            <a:r>
              <a:rPr lang="it-IT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it-IT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Universe</a:t>
            </a:r>
            <a:r>
              <a:rPr lang="it-IT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2020, 6(4), 52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872375" y="1336623"/>
          <a:ext cx="2407444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3" imgW="1625400" imgH="304560" progId="Equation.3">
                  <p:embed/>
                </p:oleObj>
              </mc:Choice>
              <mc:Fallback>
                <p:oleObj name="Microsoft Equation 3.0" r:id="rId3" imgW="1625400" imgH="30456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375" y="1336623"/>
                        <a:ext cx="2407444" cy="422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640340"/>
              </p:ext>
            </p:extLst>
          </p:nvPr>
        </p:nvGraphicFramePr>
        <p:xfrm>
          <a:off x="2972271" y="2924944"/>
          <a:ext cx="3567113" cy="71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5" imgW="2361960" imgH="507960" progId="Equation.3">
                  <p:embed/>
                </p:oleObj>
              </mc:Choice>
              <mc:Fallback>
                <p:oleObj name="Microsoft Equation 3.0" r:id="rId5" imgW="2361960" imgH="50796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271" y="2924944"/>
                        <a:ext cx="3567113" cy="716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23332E0-FA8D-4C51-BAB6-364988588313}"/>
              </a:ext>
            </a:extLst>
          </p:cNvPr>
          <p:cNvSpPr txBox="1"/>
          <p:nvPr/>
        </p:nvSpPr>
        <p:spPr>
          <a:xfrm>
            <a:off x="179512" y="2204864"/>
            <a:ext cx="2880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 </a:t>
            </a:r>
            <a:r>
              <a:rPr lang="it-IT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4CA62B-4DAC-4225-B246-A8D902294A46}"/>
              </a:ext>
            </a:extLst>
          </p:cNvPr>
          <p:cNvSpPr txBox="1"/>
          <p:nvPr/>
        </p:nvSpPr>
        <p:spPr>
          <a:xfrm>
            <a:off x="107504" y="44624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Exotic</a:t>
            </a:r>
            <a:r>
              <a:rPr lang="it-IT" sz="22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200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Physics</a:t>
            </a:r>
            <a:r>
              <a:rPr lang="it-IT" sz="22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@JUNO: LIV versus NSI </a:t>
            </a:r>
            <a:r>
              <a:rPr lang="it-IT" sz="2200" b="1" dirty="0">
                <a:solidFill>
                  <a:srgbClr val="FF0000"/>
                </a:solidFill>
                <a:latin typeface="FreesiaUPC" panose="020B0604020202020204" pitchFamily="34" charset="-34"/>
                <a:ea typeface="Comic Sans MS" charset="0"/>
                <a:cs typeface="FreesiaUPC" panose="020B0604020202020204" pitchFamily="34" charset="-34"/>
              </a:rPr>
              <a:t> </a:t>
            </a:r>
            <a:endParaRPr lang="it-IT" sz="2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77FF42-5B8C-4839-A684-F0ECD6472A63}"/>
              </a:ext>
            </a:extLst>
          </p:cNvPr>
          <p:cNvSpPr txBox="1"/>
          <p:nvPr/>
        </p:nvSpPr>
        <p:spPr>
          <a:xfrm>
            <a:off x="107504" y="654943"/>
            <a:ext cx="8928992" cy="622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NSI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neutrino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the  MSW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interaction,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marL="342900" indent="-342900" algn="just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interaction cross-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in the detector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(due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interaction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deformation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of D/N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aymmetry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neutrino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propagation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Isotropic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model 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HMSR </a:t>
            </a:r>
            <a:r>
              <a:rPr lang="it-IT" sz="17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700" dirty="0" err="1">
                <a:latin typeface="Arial" panose="020B0604020202020204" pitchFamily="34" charset="0"/>
                <a:cs typeface="Arial" panose="020B0604020202020204" pitchFamily="34" charset="0"/>
              </a:rPr>
              <a:t>Homogenously</a:t>
            </a: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 Special </a:t>
            </a:r>
            <a:r>
              <a:rPr lang="it-IT" sz="1700" dirty="0" err="1">
                <a:latin typeface="Arial" panose="020B0604020202020204" pitchFamily="34" charset="0"/>
                <a:cs typeface="Arial" panose="020B0604020202020204" pitchFamily="34" charset="0"/>
              </a:rPr>
              <a:t>Relativity</a:t>
            </a: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M. T, V. A., L. M. </a:t>
            </a:r>
            <a:r>
              <a:rPr lang="it-IT" sz="1600" dirty="0" err="1"/>
              <a:t>Eur.Phys.J</a:t>
            </a:r>
            <a:r>
              <a:rPr lang="it-IT" sz="1600" dirty="0"/>
              <a:t>. C79 (2019) no.9, 808) </a:t>
            </a:r>
            <a:endParaRPr lang="it-IT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relations due to pure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extension of S.M.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preserving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gauge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symmetries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</a:pPr>
            <a:r>
              <a:rPr lang="it-IT" b="1" dirty="0" err="1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  <a:r>
              <a:rPr lang="it-IT" b="1" dirty="0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b="1" dirty="0" err="1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it-IT" b="1" dirty="0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it-IT" b="1" dirty="0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it-IT" b="1" dirty="0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b="1" dirty="0" err="1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it-IT" b="1" dirty="0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proportial</a:t>
            </a:r>
            <a:r>
              <a:rPr lang="it-IT" b="1" dirty="0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 x E</a:t>
            </a:r>
          </a:p>
          <a:p>
            <a:pPr algn="ctr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V. A., L. M., M.T. ,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Eur.Phys.J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C78 (2018) n.8, 667 ; M. T. ,</a:t>
            </a:r>
            <a:r>
              <a:rPr lang="it-IT" sz="1600" dirty="0" err="1"/>
              <a:t>Universe</a:t>
            </a:r>
            <a:r>
              <a:rPr lang="it-IT" sz="1600" dirty="0"/>
              <a:t> 2020, 6(3), 37)</a:t>
            </a:r>
          </a:p>
          <a:p>
            <a:pPr algn="just">
              <a:lnSpc>
                <a:spcPts val="2400"/>
              </a:lnSpc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LxE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neutrinos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JUNO </a:t>
            </a: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V. Antonelli, L. Miramonti, G. Ranucci, </a:t>
            </a:r>
            <a:r>
              <a:rPr lang="it-IT" sz="1600" dirty="0" err="1"/>
              <a:t>Universe</a:t>
            </a:r>
            <a:r>
              <a:rPr lang="it-IT" sz="1600" dirty="0"/>
              <a:t> 2020, 6(4), 52)</a:t>
            </a:r>
          </a:p>
          <a:p>
            <a:pPr marL="342900" indent="-342900" algn="ctr">
              <a:lnSpc>
                <a:spcPts val="2400"/>
              </a:lnSpc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simulate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NSI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sinergy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solar data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JUNO </a:t>
            </a:r>
          </a:p>
        </p:txBody>
      </p:sp>
    </p:spTree>
    <p:extLst>
      <p:ext uri="{BB962C8B-B14F-4D97-AF65-F5344CB8AC3E}">
        <p14:creationId xmlns:p14="http://schemas.microsoft.com/office/powerpoint/2010/main" val="317235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1C71E9-4E52-BFFB-C6B9-ACB03C428419}"/>
              </a:ext>
            </a:extLst>
          </p:cNvPr>
          <p:cNvSpPr txBox="1"/>
          <p:nvPr/>
        </p:nvSpPr>
        <p:spPr>
          <a:xfrm>
            <a:off x="539552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NSI </a:t>
            </a:r>
            <a:r>
              <a:rPr lang="it-IT" sz="24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modified</a:t>
            </a:r>
            <a:r>
              <a:rPr lang="it-IT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 cross </a:t>
            </a:r>
            <a:r>
              <a:rPr lang="it-IT" sz="24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sections</a:t>
            </a:r>
            <a:r>
              <a:rPr lang="it-IT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 in a 3 </a:t>
            </a:r>
            <a:r>
              <a:rPr lang="it-IT" sz="24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flavor</a:t>
            </a:r>
            <a:r>
              <a:rPr lang="it-IT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analysis</a:t>
            </a:r>
            <a:endParaRPr lang="it-IT" sz="2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CB0C1C3-6A4F-2B78-6B40-60973ECB852D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4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800"/>
                  </a:lnSpc>
                  <a:spcBef>
                    <a:spcPts val="400"/>
                  </a:spcBef>
                  <a:spcAft>
                    <a:spcPts val="300"/>
                  </a:spcAft>
                </a:pP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The NSI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effects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mainly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reflect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on the </a:t>
                </a:r>
                <a:r>
                  <a:rPr lang="it-IT" dirty="0">
                    <a:latin typeface="Symbol" pitchFamily="2" charset="2"/>
                    <a:cs typeface="Arial" panose="020B0604020202020204" pitchFamily="34" charset="0"/>
                  </a:rPr>
                  <a:t>n</a:t>
                </a:r>
                <a:r>
                  <a:rPr lang="it-IT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-e interaction cross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section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inside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matter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𝐿𝐿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𝐿𝑅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𝐿𝐿</m:t>
                            </m:r>
                          </m:sub>
                        </m:s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𝐿𝑅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it-IT" dirty="0"/>
                  <a:t>,</a:t>
                </a:r>
              </a:p>
              <a:p>
                <a:pPr algn="just">
                  <a:lnSpc>
                    <a:spcPts val="2800"/>
                  </a:lnSpc>
                  <a:spcBef>
                    <a:spcPts val="400"/>
                  </a:spcBef>
                  <a:spcAft>
                    <a:spcPts val="300"/>
                  </a:spcAft>
                </a:pP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with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𝐿𝐿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𝜐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𝐿𝐿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𝜐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𝐿𝑅</m:t>
                        </m:r>
                      </m:sub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𝜐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p>
                    </m:sSubSup>
                    <m:r>
                      <a:rPr lang="it-I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𝐿𝑅</m:t>
                        </m:r>
                      </m:sub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𝜐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p>
                    </m:sSubSup>
                    <m:r>
                      <a:rPr lang="it-I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sSub>
                      <m:sSub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NSI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coefficients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ts val="2800"/>
                  </a:lnSpc>
                  <a:spcBef>
                    <a:spcPts val="400"/>
                  </a:spcBef>
                  <a:spcAft>
                    <a:spcPts val="300"/>
                  </a:spcAft>
                </a:pP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it-IT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introduction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NSI </a:t>
                </a:r>
                <a:r>
                  <a:rPr lang="it-IT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effects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modify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it-IT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coupling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constants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ts val="2800"/>
                  </a:lnSpc>
                  <a:spcBef>
                    <a:spcPts val="400"/>
                  </a:spcBef>
                  <a:spcAft>
                    <a:spcPts val="300"/>
                  </a:spcAft>
                </a:pP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potential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LIV </a:t>
                </a:r>
                <a:r>
                  <a:rPr lang="it-IT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effects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could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induce </a:t>
                </a:r>
                <a:r>
                  <a:rPr lang="it-IT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similar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corrections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coupling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constants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Solar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sector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analysis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useful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to test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possible</a:t>
                </a:r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b="1" dirty="0">
                    <a:solidFill>
                      <a:srgbClr val="005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NSI</a:t>
                </a:r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induced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corrections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matter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interaction and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recover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constraints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these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b="1" dirty="0">
                    <a:solidFill>
                      <a:srgbClr val="005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possible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modifications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it-IT" b="1" dirty="0">
                    <a:solidFill>
                      <a:srgbClr val="005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Lorentz </a:t>
                </a:r>
                <a:r>
                  <a:rPr lang="it-IT" b="1" dirty="0" err="1">
                    <a:solidFill>
                      <a:srgbClr val="005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invariance</a:t>
                </a:r>
                <a:r>
                  <a:rPr lang="it-IT" b="1" dirty="0">
                    <a:solidFill>
                      <a:srgbClr val="005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simmetry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Opportunity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it-IT" b="1" dirty="0" err="1">
                    <a:solidFill>
                      <a:srgbClr val="005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sinergy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it-IT" b="1" dirty="0">
                    <a:solidFill>
                      <a:srgbClr val="005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solar and the </a:t>
                </a:r>
                <a:r>
                  <a:rPr lang="it-IT" b="1" dirty="0" err="1">
                    <a:solidFill>
                      <a:srgbClr val="005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atmospheric</a:t>
                </a:r>
                <a:r>
                  <a:rPr lang="it-IT" b="1" dirty="0">
                    <a:solidFill>
                      <a:srgbClr val="005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neutrino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signals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b="1" dirty="0">
                    <a:solidFill>
                      <a:srgbClr val="005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JUNO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to discriminate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the 2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kinds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possible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corrections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Importance</a:t>
                </a:r>
                <a:r>
                  <a:rPr lang="it-IT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of a </a:t>
                </a:r>
                <a:r>
                  <a:rPr lang="it-IT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very</a:t>
                </a:r>
                <a:r>
                  <a:rPr lang="it-IT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accurate </a:t>
                </a:r>
                <a:r>
                  <a:rPr lang="it-IT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description</a:t>
                </a:r>
                <a:r>
                  <a:rPr lang="it-IT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it-IT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matter</a:t>
                </a:r>
                <a:r>
                  <a:rPr lang="it-IT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interaction: in </a:t>
                </a:r>
                <a:r>
                  <a:rPr lang="it-IT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our</a:t>
                </a:r>
                <a:r>
                  <a:rPr lang="it-IT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approach</a:t>
                </a:r>
                <a:r>
                  <a:rPr lang="it-IT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a full 3 </a:t>
                </a:r>
                <a:r>
                  <a:rPr lang="it-IT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flavor</a:t>
                </a:r>
                <a:r>
                  <a:rPr lang="it-IT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analysis</a:t>
                </a:r>
                <a:r>
                  <a:rPr lang="it-IT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also</a:t>
                </a:r>
                <a:r>
                  <a:rPr lang="it-IT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it-IT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matter</a:t>
                </a:r>
                <a:endParaRPr lang="it-IT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itchFamily="2" charset="2"/>
                  <a:buChar char="q"/>
                </a:pP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Impact 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NSI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introduction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expected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electronic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event </a:t>
                </a:r>
                <a:r>
                  <a:rPr lang="it-IT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spectrum</a:t>
                </a:r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detector</a:t>
                </a:r>
              </a:p>
              <a:p>
                <a:pPr algn="just"/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𝑑𝑁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  <m:r>
                                        <a:rPr lang="it-IT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𝑇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𝜐</m:t>
                          </m:r>
                        </m:sub>
                      </m:sSub>
                    </m:oMath>
                  </m:oMathPara>
                </a14:m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CB0C1C3-6A4F-2B78-6B40-60973ECB8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45730"/>
              </a:xfrm>
              <a:prstGeom prst="rect">
                <a:avLst/>
              </a:prstGeom>
              <a:blipFill>
                <a:blip r:embed="rId2"/>
                <a:stretch>
                  <a:fillRect l="-572" r="-429" b="-255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3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C2098D-60F1-F0ED-8CE1-775E531E4EE1}"/>
              </a:ext>
            </a:extLst>
          </p:cNvPr>
          <p:cNvSpPr txBox="1"/>
          <p:nvPr/>
        </p:nvSpPr>
        <p:spPr>
          <a:xfrm>
            <a:off x="251520" y="22768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Our</a:t>
            </a:r>
            <a:r>
              <a:rPr lang="it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analysis</a:t>
            </a:r>
            <a:r>
              <a:rPr lang="it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: </a:t>
            </a:r>
            <a:r>
              <a:rPr lang="it-IT" sz="28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examples</a:t>
            </a:r>
            <a:r>
              <a:rPr lang="it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 of </a:t>
            </a:r>
            <a:r>
              <a:rPr lang="it-IT" sz="28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numerical</a:t>
            </a:r>
            <a:r>
              <a:rPr lang="it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results</a:t>
            </a:r>
            <a:r>
              <a:rPr lang="it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92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DE7C1A-7DBA-DF80-95E0-8E5AA331E732}"/>
              </a:ext>
            </a:extLst>
          </p:cNvPr>
          <p:cNvSpPr txBox="1"/>
          <p:nvPr/>
        </p:nvSpPr>
        <p:spPr>
          <a:xfrm>
            <a:off x="251520" y="755412"/>
            <a:ext cx="8784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Overall survival </a:t>
            </a:r>
            <a:r>
              <a:rPr lang="it-IT" sz="18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probability</a:t>
            </a:r>
            <a:r>
              <a:rPr lang="it-IT" sz="1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(</a:t>
            </a:r>
            <a:r>
              <a:rPr lang="it-IT" sz="18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Pee</a:t>
            </a:r>
            <a:r>
              <a:rPr lang="it-IT" sz="1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) with NSI in the </a:t>
            </a:r>
            <a:r>
              <a:rPr lang="it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’’2 </a:t>
            </a:r>
            <a:r>
              <a:rPr lang="it-IT" sz="1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flavor</a:t>
            </a:r>
            <a:r>
              <a:rPr lang="it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’’</a:t>
            </a:r>
            <a:r>
              <a:rPr lang="it-IT" sz="1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semi-</a:t>
            </a:r>
            <a:r>
              <a:rPr lang="it-IT" sz="18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approximation</a:t>
            </a:r>
            <a:endParaRPr lang="it-IT" sz="18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659FCC-67F1-10F7-5D0A-A11BA96BE7AD}"/>
              </a:ext>
            </a:extLst>
          </p:cNvPr>
          <p:cNvSpPr txBox="1"/>
          <p:nvPr/>
        </p:nvSpPr>
        <p:spPr>
          <a:xfrm>
            <a:off x="539552" y="11247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25C8498-6557-F2E2-244B-068AA6499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863408"/>
            <a:ext cx="8208911" cy="46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3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1CCE5B-F3FD-F35C-2BAF-2ACD3534660D}"/>
              </a:ext>
            </a:extLst>
          </p:cNvPr>
          <p:cNvSpPr txBox="1"/>
          <p:nvPr/>
        </p:nvSpPr>
        <p:spPr>
          <a:xfrm>
            <a:off x="287524" y="1166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Overall Survival 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probability</a:t>
            </a:r>
            <a:r>
              <a:rPr lang="it-IT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(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Pee</a:t>
            </a:r>
            <a:r>
              <a:rPr lang="it-IT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) in a full 3 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flavor</a:t>
            </a:r>
            <a:r>
              <a:rPr lang="it-IT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analysis</a:t>
            </a:r>
            <a:endParaRPr lang="it-IT" sz="2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50BED56-B00B-B854-1638-8BF585FAC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34747"/>
            <a:ext cx="8928992" cy="46805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4C0E470-3CE6-8009-B1F7-36DBFF205812}"/>
              </a:ext>
            </a:extLst>
          </p:cNvPr>
          <p:cNvSpPr txBox="1"/>
          <p:nvPr/>
        </p:nvSpPr>
        <p:spPr>
          <a:xfrm>
            <a:off x="107504" y="5602014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Adoption of </a:t>
            </a:r>
            <a:r>
              <a:rPr lang="it-IT" dirty="0" err="1"/>
              <a:t>adiabatic</a:t>
            </a:r>
            <a:r>
              <a:rPr lang="it-IT" dirty="0"/>
              <a:t> </a:t>
            </a:r>
            <a:r>
              <a:rPr lang="it-IT" dirty="0" err="1"/>
              <a:t>hypothesis</a:t>
            </a:r>
            <a:r>
              <a:rPr lang="it-IT" dirty="0"/>
              <a:t>  </a:t>
            </a:r>
          </a:p>
          <a:p>
            <a:endParaRPr lang="it-IT" dirty="0"/>
          </a:p>
          <a:p>
            <a:r>
              <a:rPr lang="it-IT" dirty="0"/>
              <a:t>- </a:t>
            </a:r>
            <a:r>
              <a:rPr lang="it-IT" dirty="0" err="1"/>
              <a:t>Presence</a:t>
            </a:r>
            <a:r>
              <a:rPr lang="it-IT" dirty="0"/>
              <a:t> of 4 </a:t>
            </a:r>
            <a:r>
              <a:rPr lang="it-IT" dirty="0" err="1"/>
              <a:t>resonances</a:t>
            </a:r>
            <a:r>
              <a:rPr lang="it-IT" dirty="0"/>
              <a:t> (2 </a:t>
            </a:r>
            <a:r>
              <a:rPr lang="it-IT" dirty="0" err="1"/>
              <a:t>additional</a:t>
            </a:r>
            <a:r>
              <a:rPr lang="it-IT" dirty="0"/>
              <a:t> due to 3</a:t>
            </a:r>
            <a:r>
              <a:rPr lang="it-IT" baseline="30000" dirty="0"/>
              <a:t>rd</a:t>
            </a:r>
            <a:r>
              <a:rPr lang="it-IT" dirty="0"/>
              <a:t> </a:t>
            </a:r>
            <a:r>
              <a:rPr lang="it-IT" dirty="0" err="1"/>
              <a:t>flavor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on </a:t>
            </a:r>
            <a:r>
              <a:rPr lang="it-IT" dirty="0" err="1"/>
              <a:t>transition</a:t>
            </a:r>
            <a:r>
              <a:rPr lang="it-IT" dirty="0"/>
              <a:t> and </a:t>
            </a:r>
            <a:r>
              <a:rPr lang="it-IT" dirty="0" err="1"/>
              <a:t>regeneration</a:t>
            </a:r>
            <a:r>
              <a:rPr lang="it-IT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5819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24A338-65DA-1E5E-AA3C-8C6BAD1DDDAF}"/>
              </a:ext>
            </a:extLst>
          </p:cNvPr>
          <p:cNvSpPr txBox="1"/>
          <p:nvPr/>
        </p:nvSpPr>
        <p:spPr>
          <a:xfrm>
            <a:off x="179512" y="261359"/>
            <a:ext cx="878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Full 3  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flavor</a:t>
            </a:r>
            <a:r>
              <a:rPr lang="it-IT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solution</a:t>
            </a:r>
            <a:r>
              <a:rPr lang="it-IT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for solar 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neutrinos</a:t>
            </a:r>
            <a:endParaRPr lang="it-IT" sz="2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E5638F6-8DEA-E0FF-C764-809E6838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42"/>
            <a:ext cx="9070364" cy="493662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8FB9B7-0513-E42D-2002-79172008A619}"/>
              </a:ext>
            </a:extLst>
          </p:cNvPr>
          <p:cNvSpPr txBox="1"/>
          <p:nvPr/>
        </p:nvSpPr>
        <p:spPr>
          <a:xfrm>
            <a:off x="539552" y="57959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Agreement with the </a:t>
            </a:r>
            <a:r>
              <a:rPr lang="it-IT" dirty="0" err="1"/>
              <a:t>approximated</a:t>
            </a:r>
            <a:r>
              <a:rPr lang="it-IT" dirty="0"/>
              <a:t> 2-flavor </a:t>
            </a:r>
            <a:r>
              <a:rPr lang="it-IT" dirty="0" err="1"/>
              <a:t>solution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in literature</a:t>
            </a:r>
          </a:p>
        </p:txBody>
      </p:sp>
    </p:spTree>
    <p:extLst>
      <p:ext uri="{BB962C8B-B14F-4D97-AF65-F5344CB8AC3E}">
        <p14:creationId xmlns:p14="http://schemas.microsoft.com/office/powerpoint/2010/main" val="201898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7D8DDF-BB5B-0EE6-C993-916FD6548D2A}"/>
              </a:ext>
            </a:extLst>
          </p:cNvPr>
          <p:cNvSpPr txBox="1"/>
          <p:nvPr/>
        </p:nvSpPr>
        <p:spPr>
          <a:xfrm>
            <a:off x="1727684" y="21070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Comparison</a:t>
            </a:r>
            <a:r>
              <a:rPr lang="it-IT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2-3 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flavor</a:t>
            </a:r>
            <a:r>
              <a:rPr lang="it-IT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solutions</a:t>
            </a:r>
            <a:endParaRPr lang="it-IT" sz="2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DA287D-F51D-F614-DAF6-DFC5821E4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0108"/>
            <a:ext cx="7772400" cy="435778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228956B-61E8-852E-F065-FF64F74B5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8" y="1249508"/>
            <a:ext cx="8673241" cy="435778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A5165B-0729-12F2-5FF2-8AE5739D826E}"/>
              </a:ext>
            </a:extLst>
          </p:cNvPr>
          <p:cNvSpPr txBox="1"/>
          <p:nvPr/>
        </p:nvSpPr>
        <p:spPr>
          <a:xfrm>
            <a:off x="646007" y="5723964"/>
            <a:ext cx="8318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Absolute </a:t>
            </a:r>
            <a:r>
              <a:rPr lang="it-IT" dirty="0" err="1"/>
              <a:t>value</a:t>
            </a:r>
            <a:r>
              <a:rPr lang="it-IT" dirty="0"/>
              <a:t> of the </a:t>
            </a:r>
            <a:r>
              <a:rPr lang="it-IT" dirty="0" err="1"/>
              <a:t>percentage</a:t>
            </a:r>
            <a:r>
              <a:rPr lang="it-IT" dirty="0"/>
              <a:t> </a:t>
            </a:r>
            <a:r>
              <a:rPr lang="it-IT" dirty="0" err="1"/>
              <a:t>difference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complete </a:t>
            </a:r>
            <a:r>
              <a:rPr lang="it-IT" dirty="0" err="1"/>
              <a:t>result</a:t>
            </a:r>
            <a:r>
              <a:rPr lang="it-IT" dirty="0"/>
              <a:t>, </a:t>
            </a:r>
            <a:r>
              <a:rPr lang="it-IT" dirty="0" err="1"/>
              <a:t>fully</a:t>
            </a:r>
            <a:r>
              <a:rPr lang="it-IT" dirty="0"/>
              <a:t> 3 </a:t>
            </a:r>
            <a:r>
              <a:rPr lang="it-IT" dirty="0" err="1"/>
              <a:t>flavor</a:t>
            </a:r>
            <a:r>
              <a:rPr lang="it-IT" dirty="0"/>
              <a:t>, and the </a:t>
            </a:r>
            <a:r>
              <a:rPr lang="it-IT" dirty="0" err="1"/>
              <a:t>approximated</a:t>
            </a:r>
            <a:r>
              <a:rPr lang="it-IT" dirty="0"/>
              <a:t> (2 </a:t>
            </a:r>
            <a:r>
              <a:rPr lang="it-IT" dirty="0" err="1"/>
              <a:t>flavor</a:t>
            </a:r>
            <a:r>
              <a:rPr lang="it-IT" dirty="0"/>
              <a:t> + </a:t>
            </a:r>
            <a:r>
              <a:rPr lang="it-IT" dirty="0" err="1"/>
              <a:t>corrections</a:t>
            </a:r>
            <a:r>
              <a:rPr lang="it-IT" dirty="0"/>
              <a:t>) </a:t>
            </a:r>
            <a:r>
              <a:rPr lang="it-IT" dirty="0" err="1"/>
              <a:t>solutions</a:t>
            </a:r>
            <a:endParaRPr lang="it-IT" dirty="0"/>
          </a:p>
          <a:p>
            <a:r>
              <a:rPr lang="it-IT" dirty="0" err="1"/>
              <a:t>Differences</a:t>
            </a:r>
            <a:r>
              <a:rPr lang="it-IT" dirty="0"/>
              <a:t> of the order of 1% </a:t>
            </a:r>
            <a:r>
              <a:rPr lang="it-IT" dirty="0" err="1"/>
              <a:t>most</a:t>
            </a:r>
            <a:r>
              <a:rPr lang="it-IT" dirty="0"/>
              <a:t> in the </a:t>
            </a:r>
            <a:r>
              <a:rPr lang="it-IT" dirty="0" err="1"/>
              <a:t>region</a:t>
            </a:r>
            <a:r>
              <a:rPr lang="it-IT" dirty="0"/>
              <a:t> of </a:t>
            </a:r>
            <a:r>
              <a:rPr lang="it-IT" dirty="0" err="1"/>
              <a:t>interest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0398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5AB968-5CE9-2817-55EC-D769F21B17E0}"/>
              </a:ext>
            </a:extLst>
          </p:cNvPr>
          <p:cNvSpPr txBox="1"/>
          <p:nvPr/>
        </p:nvSpPr>
        <p:spPr>
          <a:xfrm>
            <a:off x="215516" y="188640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NSI </a:t>
            </a:r>
            <a:r>
              <a:rPr lang="it-IT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it-IT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Borexino</a:t>
            </a:r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it-I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40491A-BD5C-2587-94AE-78698FA9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" y="1268760"/>
            <a:ext cx="8928484" cy="32946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B12086-FE0F-2512-4A51-31A2E1F8B0B9}"/>
              </a:ext>
            </a:extLst>
          </p:cNvPr>
          <p:cNvSpPr txBox="1"/>
          <p:nvPr/>
        </p:nvSpPr>
        <p:spPr>
          <a:xfrm>
            <a:off x="117214" y="4604355"/>
            <a:ext cx="9026786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it-IT" b="1" u="sng" dirty="0"/>
              <a:t>Left</a:t>
            </a:r>
            <a:r>
              <a:rPr lang="it-IT" dirty="0"/>
              <a:t>: </a:t>
            </a:r>
            <a:r>
              <a:rPr lang="it-IT" sz="1700" dirty="0" err="1"/>
              <a:t>Our</a:t>
            </a:r>
            <a:r>
              <a:rPr lang="it-IT" sz="1700" dirty="0"/>
              <a:t> </a:t>
            </a:r>
            <a:r>
              <a:rPr lang="it-IT" sz="1700" dirty="0" err="1"/>
              <a:t>spectra</a:t>
            </a:r>
            <a:r>
              <a:rPr lang="it-IT" sz="1700" dirty="0"/>
              <a:t> with NSI </a:t>
            </a:r>
            <a:r>
              <a:rPr lang="it-IT" sz="1700" dirty="0" err="1"/>
              <a:t>normalized</a:t>
            </a:r>
            <a:r>
              <a:rPr lang="it-IT" sz="1700" dirty="0"/>
              <a:t> </a:t>
            </a:r>
            <a:r>
              <a:rPr lang="it-IT" sz="1700" dirty="0" err="1"/>
              <a:t>w.r.t</a:t>
            </a:r>
            <a:r>
              <a:rPr lang="it-IT" sz="1700" dirty="0"/>
              <a:t>. to the standard interaction case (black line) over </a:t>
            </a:r>
            <a:r>
              <a:rPr lang="it-IT" sz="1700" u="sng" dirty="0" err="1"/>
              <a:t>all</a:t>
            </a:r>
            <a:r>
              <a:rPr lang="it-IT" sz="1700" u="sng" dirty="0"/>
              <a:t> the solar energy range</a:t>
            </a:r>
            <a:r>
              <a:rPr lang="it-IT" sz="1700" dirty="0"/>
              <a:t>. </a:t>
            </a:r>
            <a:r>
              <a:rPr lang="it-IT" sz="1700" dirty="0" err="1"/>
              <a:t>Different</a:t>
            </a:r>
            <a:r>
              <a:rPr lang="it-IT" sz="1700" dirty="0"/>
              <a:t> colors </a:t>
            </a:r>
            <a:r>
              <a:rPr lang="it-IT" sz="1700" dirty="0" err="1"/>
              <a:t>represent</a:t>
            </a:r>
            <a:r>
              <a:rPr lang="it-IT" sz="1700" dirty="0"/>
              <a:t> </a:t>
            </a:r>
            <a:r>
              <a:rPr lang="it-IT" sz="1700" dirty="0" err="1"/>
              <a:t>different</a:t>
            </a:r>
            <a:r>
              <a:rPr lang="it-IT" sz="1700" dirty="0"/>
              <a:t> </a:t>
            </a:r>
            <a:r>
              <a:rPr lang="it-IT" sz="1700" dirty="0" err="1"/>
              <a:t>values</a:t>
            </a:r>
            <a:r>
              <a:rPr lang="it-IT" sz="1700" dirty="0"/>
              <a:t> of the NSI </a:t>
            </a:r>
            <a:r>
              <a:rPr lang="it-IT" sz="1700" dirty="0" err="1"/>
              <a:t>parameters</a:t>
            </a:r>
            <a:r>
              <a:rPr lang="it-IT" sz="1700" dirty="0"/>
              <a:t> </a:t>
            </a:r>
          </a:p>
          <a:p>
            <a:pPr>
              <a:lnSpc>
                <a:spcPts val="2400"/>
              </a:lnSpc>
            </a:pPr>
            <a:r>
              <a:rPr lang="it-IT" b="1" u="sng" dirty="0" err="1"/>
              <a:t>Right</a:t>
            </a:r>
            <a:r>
              <a:rPr lang="it-IT" dirty="0"/>
              <a:t>: </a:t>
            </a:r>
            <a:r>
              <a:rPr lang="it-IT" dirty="0" err="1"/>
              <a:t>Bor</a:t>
            </a:r>
            <a:r>
              <a:rPr lang="it-IT" sz="1700" dirty="0" err="1"/>
              <a:t>exino</a:t>
            </a:r>
            <a:r>
              <a:rPr lang="it-IT" sz="1700" dirty="0"/>
              <a:t> Collaboration </a:t>
            </a:r>
            <a:r>
              <a:rPr lang="it-IT" sz="1700" dirty="0" err="1"/>
              <a:t>results</a:t>
            </a:r>
            <a:r>
              <a:rPr lang="it-IT" sz="1700" dirty="0"/>
              <a:t> for the </a:t>
            </a:r>
            <a:r>
              <a:rPr lang="it-IT" sz="1700" u="sng" baseline="30000" dirty="0"/>
              <a:t>7</a:t>
            </a:r>
            <a:r>
              <a:rPr lang="it-IT" sz="1700" u="sng" dirty="0"/>
              <a:t>Be </a:t>
            </a:r>
            <a:r>
              <a:rPr lang="it-IT" sz="1700" u="sng" dirty="0" err="1"/>
              <a:t>interesting</a:t>
            </a:r>
            <a:r>
              <a:rPr lang="it-IT" sz="1700" u="sng" dirty="0"/>
              <a:t> energy </a:t>
            </a:r>
            <a:r>
              <a:rPr lang="it-IT" sz="1700" u="sng" dirty="0" err="1"/>
              <a:t>region</a:t>
            </a:r>
            <a:r>
              <a:rPr lang="it-IT" sz="1700" u="sng" dirty="0"/>
              <a:t>  </a:t>
            </a:r>
          </a:p>
          <a:p>
            <a:pPr>
              <a:lnSpc>
                <a:spcPts val="2000"/>
              </a:lnSpc>
            </a:pPr>
            <a:endParaRPr lang="it-IT" sz="1700" u="sng" dirty="0"/>
          </a:p>
          <a:p>
            <a:pPr>
              <a:lnSpc>
                <a:spcPts val="2400"/>
              </a:lnSpc>
            </a:pPr>
            <a:r>
              <a:rPr lang="it-IT" sz="1700" b="1" dirty="0">
                <a:solidFill>
                  <a:srgbClr val="0052FF"/>
                </a:solidFill>
              </a:rPr>
              <a:t>Agreement of </a:t>
            </a:r>
            <a:r>
              <a:rPr lang="it-IT" sz="1700" b="1" dirty="0" err="1">
                <a:solidFill>
                  <a:srgbClr val="0052FF"/>
                </a:solidFill>
              </a:rPr>
              <a:t>our</a:t>
            </a:r>
            <a:r>
              <a:rPr lang="it-IT" sz="1700" b="1" dirty="0">
                <a:solidFill>
                  <a:srgbClr val="0052FF"/>
                </a:solidFill>
              </a:rPr>
              <a:t> </a:t>
            </a:r>
            <a:r>
              <a:rPr lang="it-IT" sz="1700" b="1" dirty="0" err="1">
                <a:solidFill>
                  <a:srgbClr val="0052FF"/>
                </a:solidFill>
              </a:rPr>
              <a:t>results</a:t>
            </a:r>
            <a:r>
              <a:rPr lang="it-IT" sz="1700" b="1" dirty="0">
                <a:solidFill>
                  <a:srgbClr val="0052FF"/>
                </a:solidFill>
              </a:rPr>
              <a:t> with the </a:t>
            </a:r>
            <a:r>
              <a:rPr lang="it-IT" sz="1700" b="1" dirty="0" err="1">
                <a:solidFill>
                  <a:srgbClr val="0052FF"/>
                </a:solidFill>
              </a:rPr>
              <a:t>Borexino</a:t>
            </a:r>
            <a:r>
              <a:rPr lang="it-IT" sz="1700" b="1" dirty="0">
                <a:solidFill>
                  <a:srgbClr val="0052FF"/>
                </a:solidFill>
              </a:rPr>
              <a:t> </a:t>
            </a:r>
            <a:r>
              <a:rPr lang="it-IT" sz="1700" b="1" dirty="0" err="1">
                <a:solidFill>
                  <a:srgbClr val="0052FF"/>
                </a:solidFill>
              </a:rPr>
              <a:t>ones</a:t>
            </a:r>
            <a:r>
              <a:rPr lang="it-IT" sz="1700" dirty="0"/>
              <a:t>: the LL NSI </a:t>
            </a:r>
            <a:r>
              <a:rPr lang="it-IT" sz="1700" dirty="0" err="1"/>
              <a:t>parameter</a:t>
            </a:r>
            <a:r>
              <a:rPr lang="it-IT" sz="1700" dirty="0"/>
              <a:t> </a:t>
            </a:r>
            <a:r>
              <a:rPr lang="it-IT" sz="1700" dirty="0" err="1"/>
              <a:t>mainly</a:t>
            </a:r>
            <a:r>
              <a:rPr lang="it-IT" sz="1700" dirty="0"/>
              <a:t> </a:t>
            </a:r>
            <a:r>
              <a:rPr lang="it-IT" sz="1700" dirty="0" err="1"/>
              <a:t>normalizes</a:t>
            </a:r>
            <a:r>
              <a:rPr lang="it-IT" sz="1700" dirty="0"/>
              <a:t> the </a:t>
            </a:r>
            <a:r>
              <a:rPr lang="it-IT" sz="1700" dirty="0" err="1"/>
              <a:t>spectrum</a:t>
            </a:r>
            <a:r>
              <a:rPr lang="it-IT" sz="1700" dirty="0"/>
              <a:t>; the LR one </a:t>
            </a:r>
            <a:r>
              <a:rPr lang="it-IT" sz="1700" dirty="0" err="1"/>
              <a:t>introduces</a:t>
            </a:r>
            <a:r>
              <a:rPr lang="it-IT" sz="1700" dirty="0"/>
              <a:t> </a:t>
            </a:r>
            <a:r>
              <a:rPr lang="it-IT" sz="1700" dirty="0" err="1"/>
              <a:t>also</a:t>
            </a:r>
            <a:r>
              <a:rPr lang="it-IT" sz="1700" dirty="0"/>
              <a:t> a </a:t>
            </a:r>
            <a:r>
              <a:rPr lang="it-IT" sz="1700" dirty="0" err="1"/>
              <a:t>shape</a:t>
            </a:r>
            <a:r>
              <a:rPr lang="it-IT" sz="1700" dirty="0"/>
              <a:t> </a:t>
            </a:r>
            <a:r>
              <a:rPr lang="it-IT" sz="1700" dirty="0" err="1"/>
              <a:t>deformation</a:t>
            </a:r>
            <a:r>
              <a:rPr lang="it-IT" sz="1700" dirty="0"/>
              <a:t> . </a:t>
            </a:r>
          </a:p>
          <a:p>
            <a:pPr>
              <a:lnSpc>
                <a:spcPts val="2400"/>
              </a:lnSpc>
            </a:pPr>
            <a:r>
              <a:rPr lang="it-IT" dirty="0" err="1">
                <a:solidFill>
                  <a:srgbClr val="FF0000"/>
                </a:solidFill>
              </a:rPr>
              <a:t>Interesting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opportunity</a:t>
            </a:r>
            <a:r>
              <a:rPr lang="it-IT" dirty="0">
                <a:solidFill>
                  <a:srgbClr val="FF0000"/>
                </a:solidFill>
              </a:rPr>
              <a:t> for JUNO </a:t>
            </a:r>
            <a:r>
              <a:rPr lang="it-IT" dirty="0" err="1"/>
              <a:t>measurements</a:t>
            </a:r>
            <a:r>
              <a:rPr lang="it-IT" dirty="0"/>
              <a:t> with </a:t>
            </a:r>
            <a:r>
              <a:rPr lang="it-IT" dirty="0">
                <a:solidFill>
                  <a:srgbClr val="0052FF"/>
                </a:solidFill>
              </a:rPr>
              <a:t>low E </a:t>
            </a:r>
            <a:r>
              <a:rPr lang="it-IT" dirty="0" err="1">
                <a:solidFill>
                  <a:srgbClr val="0052FF"/>
                </a:solidFill>
              </a:rPr>
              <a:t>threshold</a:t>
            </a:r>
            <a:r>
              <a:rPr lang="it-IT" dirty="0">
                <a:solidFill>
                  <a:srgbClr val="0052FF"/>
                </a:solidFill>
              </a:rPr>
              <a:t> </a:t>
            </a:r>
            <a:r>
              <a:rPr lang="it-IT" dirty="0" err="1">
                <a:solidFill>
                  <a:srgbClr val="0052FF"/>
                </a:solidFill>
              </a:rPr>
              <a:t>amd</a:t>
            </a:r>
            <a:r>
              <a:rPr lang="it-IT" dirty="0">
                <a:solidFill>
                  <a:srgbClr val="0052FF"/>
                </a:solidFill>
              </a:rPr>
              <a:t> high </a:t>
            </a:r>
            <a:r>
              <a:rPr lang="it-IT" b="1" dirty="0" err="1">
                <a:solidFill>
                  <a:srgbClr val="0052FF"/>
                </a:solidFill>
              </a:rPr>
              <a:t>resolution</a:t>
            </a:r>
            <a:endParaRPr lang="it-IT" b="1" dirty="0">
              <a:solidFill>
                <a:srgbClr val="005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arrotondato 19"/>
          <p:cNvSpPr/>
          <p:nvPr/>
        </p:nvSpPr>
        <p:spPr>
          <a:xfrm>
            <a:off x="107504" y="713913"/>
            <a:ext cx="8536462" cy="57394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99792" y="44624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u="sng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Plan of the talk</a:t>
            </a:r>
            <a:endParaRPr lang="en-US" sz="3200" b="1" u="sng" dirty="0">
              <a:solidFill>
                <a:srgbClr val="C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Image 26" descr="HeaderBL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476672"/>
            <a:ext cx="8229600" cy="26136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86247" y="951662"/>
            <a:ext cx="7958450" cy="528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q"/>
            </a:pP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N.S.I. AND SOLAR </a:t>
            </a:r>
            <a:r>
              <a:rPr lang="it-IT" b="1" dirty="0">
                <a:solidFill>
                  <a:srgbClr val="0052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NEUTRINOS: INTRODUCTION AND MOTIVATIONS </a:t>
            </a:r>
          </a:p>
          <a:p>
            <a:pPr algn="just">
              <a:lnSpc>
                <a:spcPts val="1000"/>
              </a:lnSpc>
            </a:pPr>
            <a:endParaRPr lang="it-IT" sz="1600" dirty="0">
              <a:latin typeface="Arial" charset="0"/>
              <a:ea typeface="Arial" charset="0"/>
              <a:cs typeface="Arial" charset="0"/>
            </a:endParaRPr>
          </a:p>
          <a:p>
            <a:pPr marL="248400" indent="-248400">
              <a:lnSpc>
                <a:spcPts val="2500"/>
              </a:lnSpc>
              <a:buFont typeface="Courier New" charset="0"/>
              <a:buChar char="o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NSI and solar neutrino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physics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spectrum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asymmetries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248400" indent="-248400">
              <a:lnSpc>
                <a:spcPts val="2500"/>
              </a:lnSpc>
              <a:buFont typeface="Courier New" charset="0"/>
              <a:buChar char="o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JUNO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potentialities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for NSI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searches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with solar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neutrinos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indent="-285750">
              <a:lnSpc>
                <a:spcPts val="1200"/>
              </a:lnSpc>
              <a:buFont typeface="Courier New" charset="0"/>
              <a:buChar char="o"/>
            </a:pPr>
            <a:endParaRPr lang="it-IT" b="1" dirty="0">
              <a:solidFill>
                <a:srgbClr val="005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it-IT" b="1" dirty="0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E</a:t>
            </a:r>
            <a:r>
              <a:rPr lang="it-IT" b="1" dirty="0">
                <a:solidFill>
                  <a:srgbClr val="0052FF"/>
                </a:solidFill>
                <a:latin typeface="Arial" charset="0"/>
                <a:cs typeface="Arial" charset="0"/>
              </a:rPr>
              <a:t>XOTIC PHYSICS EFFECTS</a:t>
            </a: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:  LORENTZ INVARIANCE VIOLATION (LIV) AND HMSR (</a:t>
            </a:r>
            <a:r>
              <a:rPr lang="it-IT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isotropic</a:t>
            </a: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LIV ) and connection with NSI</a:t>
            </a:r>
          </a:p>
          <a:p>
            <a:pPr>
              <a:lnSpc>
                <a:spcPts val="900"/>
              </a:lnSpc>
            </a:pP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  <a:endParaRPr lang="it-IT" sz="16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ts val="2500"/>
              </a:lnSpc>
              <a:buFont typeface="Courier New" charset="0"/>
              <a:buChar char="o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LIV in neutrino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physics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: an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example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isotropic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LIV. </a:t>
            </a:r>
          </a:p>
          <a:p>
            <a:pPr marL="285750" indent="-285750">
              <a:lnSpc>
                <a:spcPts val="2500"/>
              </a:lnSpc>
              <a:buFont typeface="Courier New" charset="0"/>
              <a:buChar char="o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Connection LIV – NSI and JUNO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potentialities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role</a:t>
            </a:r>
            <a:endParaRPr lang="it-IT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ts val="1200"/>
              </a:lnSpc>
              <a:buFont typeface="Courier New" charset="0"/>
              <a:buChar char="o"/>
            </a:pPr>
            <a:endParaRPr lang="it-IT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it-IT" b="1" u="sng" dirty="0">
                <a:solidFill>
                  <a:srgbClr val="005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MATTER INTERACTION DESCRIPTION</a:t>
            </a:r>
            <a:r>
              <a:rPr lang="it-IT" b="1" dirty="0">
                <a:solidFill>
                  <a:srgbClr val="005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</a:t>
            </a: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 A 3 FLAVOR MODEL FOR NSI AND LIV </a:t>
            </a:r>
            <a:r>
              <a:rPr lang="mr-IN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AND NOT ONLY</a:t>
            </a:r>
            <a:endParaRPr lang="it-IT" sz="1600" b="1" dirty="0">
              <a:solidFill>
                <a:srgbClr val="0052FF"/>
              </a:solidFill>
              <a:latin typeface="Arial" charset="0"/>
              <a:ea typeface="Arial" charset="0"/>
              <a:cs typeface="Arial" charset="0"/>
            </a:endParaRPr>
          </a:p>
          <a:p>
            <a:pPr marL="742950" lvl="1" indent="-285750" algn="just">
              <a:lnSpc>
                <a:spcPts val="2400"/>
              </a:lnSpc>
              <a:buFont typeface="Courier New" charset="0"/>
              <a:buChar char="o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Models and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analysis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oscillation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probability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, interaction in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presence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matter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, 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spectra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asymmetries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, etc.)</a:t>
            </a:r>
          </a:p>
          <a:p>
            <a:pPr marL="742950" lvl="1" indent="-285750">
              <a:lnSpc>
                <a:spcPts val="2400"/>
              </a:lnSpc>
              <a:buFont typeface="Courier New" charset="0"/>
              <a:buChar char="o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First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results</a:t>
            </a:r>
            <a:endParaRPr lang="it-IT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Courier New" charset="0"/>
              <a:buChar char="o"/>
            </a:pPr>
            <a:endParaRPr lang="it-IT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NUMERICAL ASPECTS OF THE ANALYSIS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WHAT NEXT: inputs for </a:t>
            </a:r>
            <a:r>
              <a:rPr lang="it-IT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discussion</a:t>
            </a:r>
            <a:endParaRPr lang="it-IT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Courier New" charset="0"/>
              <a:buChar char="o"/>
            </a:pP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8" name="Image 26" descr="HeaderBL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6596631"/>
            <a:ext cx="8215370" cy="2613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D0DC76-F028-F9BB-4212-8A5649CF3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" y="260648"/>
            <a:ext cx="903649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17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C6E51DC-20A6-48BF-862E-2A89CA154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9068544" cy="68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1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3F791C8-F940-9B59-36CC-ADF4D120C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72C702-B211-ADC7-96F0-564F6DE8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Output di analisi numerica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08C8EE0-85E2-52D7-07F8-BE5E8202B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2" y="836712"/>
            <a:ext cx="8928992" cy="5529681"/>
          </a:xfrm>
        </p:spPr>
      </p:pic>
    </p:spTree>
    <p:extLst>
      <p:ext uri="{BB962C8B-B14F-4D97-AF65-F5344CB8AC3E}">
        <p14:creationId xmlns:p14="http://schemas.microsoft.com/office/powerpoint/2010/main" val="552164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1D62F7-559F-EB86-0351-0E313116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Back up slide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D88735-5A30-05D4-90B3-CD8204ADF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9940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8742"/>
            <a:ext cx="8686800" cy="422920"/>
          </a:xfrm>
        </p:spPr>
        <p:txBody>
          <a:bodyPr>
            <a:normAutofit fontScale="90000"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Status and open </a:t>
            </a:r>
            <a:r>
              <a:rPr lang="it-IT" sz="2400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problems</a:t>
            </a:r>
            <a:r>
              <a:rPr lang="it-IT" sz="24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of solar neutrino </a:t>
            </a:r>
            <a:r>
              <a:rPr lang="it-IT" sz="2400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physics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4709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it-IT" sz="16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Solar</a:t>
            </a:r>
            <a:r>
              <a:rPr lang="it-IT" sz="1600" b="1" dirty="0">
                <a:solidFill>
                  <a:srgbClr val="0052FF"/>
                </a:solidFill>
                <a:latin typeface="Symbol" panose="05050102010706020507" pitchFamily="18" charset="2"/>
                <a:ea typeface="Arial" charset="0"/>
                <a:cs typeface="Arial" charset="0"/>
              </a:rPr>
              <a:t> n </a:t>
            </a:r>
            <a:r>
              <a:rPr lang="it-IT" sz="16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spectrum</a:t>
            </a:r>
            <a:r>
              <a:rPr lang="it-IT" sz="16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400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it-IT" sz="1300" dirty="0">
                <a:latin typeface="Arial" charset="0"/>
                <a:ea typeface="Arial" charset="0"/>
                <a:cs typeface="Arial" charset="0"/>
              </a:rPr>
              <a:t>p-p chain and CNO </a:t>
            </a:r>
            <a:r>
              <a:rPr lang="it-IT" sz="1300" dirty="0" err="1">
                <a:latin typeface="Arial" charset="0"/>
                <a:ea typeface="Arial" charset="0"/>
                <a:cs typeface="Arial" charset="0"/>
              </a:rPr>
              <a:t>cicle</a:t>
            </a:r>
            <a:r>
              <a:rPr lang="it-IT" sz="1400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)              </a:t>
            </a:r>
            <a:r>
              <a:rPr lang="it-IT" sz="14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1-2 </a:t>
            </a:r>
            <a:r>
              <a:rPr lang="it-IT" sz="14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sector</a:t>
            </a:r>
            <a:r>
              <a:rPr lang="it-IT" sz="14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: mixing </a:t>
            </a:r>
            <a:r>
              <a:rPr lang="it-IT" sz="14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parameters</a:t>
            </a:r>
            <a:r>
              <a:rPr lang="it-IT" sz="14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it-IT" sz="1400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>
                <a:latin typeface="Arial" charset="0"/>
                <a:ea typeface="Arial" charset="0"/>
                <a:cs typeface="Arial" charset="0"/>
              </a:rPr>
              <a:t>(from M. Agostini et al. [</a:t>
            </a:r>
            <a:r>
              <a:rPr lang="it-IT" sz="1100" dirty="0" err="1">
                <a:latin typeface="Arial" charset="0"/>
                <a:ea typeface="Arial" charset="0"/>
                <a:cs typeface="Arial" charset="0"/>
              </a:rPr>
              <a:t>Borexino</a:t>
            </a:r>
            <a:r>
              <a:rPr lang="it-IT" sz="1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100" dirty="0" err="1">
                <a:latin typeface="Arial" charset="0"/>
                <a:ea typeface="Arial" charset="0"/>
                <a:cs typeface="Arial" charset="0"/>
              </a:rPr>
              <a:t>Coll</a:t>
            </a:r>
            <a:r>
              <a:rPr lang="it-IT" sz="1100" dirty="0">
                <a:latin typeface="Arial" charset="0"/>
                <a:ea typeface="Arial" charset="0"/>
                <a:cs typeface="Arial" charset="0"/>
              </a:rPr>
              <a:t>.] </a:t>
            </a:r>
            <a:r>
              <a:rPr lang="is-IS" sz="1100" i="1" dirty="0">
                <a:latin typeface="Arial" charset="0"/>
                <a:ea typeface="Arial" charset="0"/>
                <a:cs typeface="Arial" charset="0"/>
              </a:rPr>
              <a:t>Nature</a:t>
            </a:r>
            <a:r>
              <a:rPr lang="is-IS" sz="1100" dirty="0">
                <a:latin typeface="Arial" charset="0"/>
                <a:ea typeface="Arial" charset="0"/>
                <a:cs typeface="Arial" charset="0"/>
              </a:rPr>
              <a:t> 587 (2020) 577</a:t>
            </a:r>
            <a:r>
              <a:rPr lang="it-IT" sz="1100" dirty="0">
                <a:latin typeface="Arial" charset="0"/>
                <a:ea typeface="Arial" charset="0"/>
                <a:cs typeface="Arial" charset="0"/>
              </a:rPr>
              <a:t> )                             </a:t>
            </a: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5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10" descr="age15image54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33" y="4355173"/>
            <a:ext cx="4283967" cy="25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971600" y="393305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3 </a:t>
            </a:r>
            <a:r>
              <a:rPr lang="it-IT" sz="16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flavor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i="1" dirty="0" err="1">
                <a:latin typeface="Arial" charset="0"/>
                <a:ea typeface="Arial" charset="0"/>
                <a:cs typeface="Arial" charset="0"/>
              </a:rPr>
              <a:t>analysis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035634" y="384130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Borexino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Coll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is-IS" sz="1600" dirty="0">
                <a:latin typeface="Arial" charset="0"/>
                <a:ea typeface="Arial" charset="0"/>
                <a:cs typeface="Arial" charset="0"/>
              </a:rPr>
              <a:t>JHEP 02 (2020) 38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4" name="Immagine 13" descr="age3image608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4" y="886817"/>
            <a:ext cx="3804008" cy="251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720415"/>
            <a:ext cx="3312368" cy="275753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611290" y="836712"/>
            <a:ext cx="142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Arial" charset="0"/>
                <a:ea typeface="Arial" charset="0"/>
                <a:cs typeface="Arial" charset="0"/>
              </a:rPr>
              <a:t>from: de Salas et al. </a:t>
            </a:r>
            <a:r>
              <a:rPr lang="it-IT" sz="1000" dirty="0"/>
              <a:t>JHEP02(2021)071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4221088"/>
            <a:ext cx="4282001" cy="246975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A1D457-14B7-5FD2-7E2F-64A91456601C}"/>
              </a:ext>
            </a:extLst>
          </p:cNvPr>
          <p:cNvSpPr txBox="1"/>
          <p:nvPr/>
        </p:nvSpPr>
        <p:spPr>
          <a:xfrm>
            <a:off x="3491880" y="3424851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it-IT" sz="2000" b="1" dirty="0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it-IT" sz="2000" b="1" dirty="0">
              <a:solidFill>
                <a:srgbClr val="005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4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48072"/>
          </a:xfrm>
        </p:spPr>
        <p:txBody>
          <a:bodyPr>
            <a:normAutofit/>
          </a:bodyPr>
          <a:lstStyle/>
          <a:p>
            <a:r>
              <a:rPr lang="it-IT" sz="3200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Meaning</a:t>
            </a:r>
            <a:r>
              <a:rPr lang="it-IT" sz="32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of the </a:t>
            </a:r>
            <a:r>
              <a:rPr lang="it-IT" sz="3200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analysis</a:t>
            </a:r>
            <a:r>
              <a:rPr lang="it-IT" sz="32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6120680"/>
          </a:xfrm>
        </p:spPr>
        <p:txBody>
          <a:bodyPr>
            <a:normAutofit/>
          </a:bodyPr>
          <a:lstStyle/>
          <a:p>
            <a:pPr marR="0" lvl="0" algn="ctr" defTabSz="91440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it-IT" sz="24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we</a:t>
            </a:r>
            <a:r>
              <a:rPr lang="it-IT" sz="24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still</a:t>
            </a:r>
            <a:r>
              <a:rPr lang="it-IT" sz="24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study solar </a:t>
            </a:r>
            <a:r>
              <a:rPr lang="it-IT" sz="24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neutrinos</a:t>
            </a:r>
            <a:r>
              <a:rPr lang="it-IT" sz="24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sz="24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it-IT" sz="24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at</a:t>
            </a:r>
            <a:r>
              <a:rPr lang="it-IT" sz="24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JUNO ?</a:t>
            </a: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2400" b="1" dirty="0">
              <a:solidFill>
                <a:srgbClr val="0052FF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lang="it-IT" sz="1900" b="1" dirty="0">
                <a:latin typeface="Arial" charset="0"/>
                <a:ea typeface="Arial" charset="0"/>
                <a:cs typeface="Arial" charset="0"/>
              </a:rPr>
              <a:t>Status and open </a:t>
            </a:r>
            <a:r>
              <a:rPr lang="it-IT" sz="1900" b="1" dirty="0" err="1">
                <a:latin typeface="Arial" charset="0"/>
                <a:ea typeface="Arial" charset="0"/>
                <a:cs typeface="Arial" charset="0"/>
              </a:rPr>
              <a:t>problems</a:t>
            </a:r>
            <a:r>
              <a:rPr lang="it-IT" sz="1900" b="1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R="0" lvl="0" algn="just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900" u="sng" dirty="0" err="1">
                <a:latin typeface="Arial" charset="0"/>
                <a:ea typeface="Arial" charset="0"/>
                <a:cs typeface="Arial" charset="0"/>
              </a:rPr>
              <a:t>Metallicity</a:t>
            </a:r>
            <a:r>
              <a:rPr lang="it-IT" sz="1900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CNO, 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but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also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900" baseline="30000" dirty="0">
                <a:latin typeface="Arial" charset="0"/>
                <a:ea typeface="Arial" charset="0"/>
                <a:cs typeface="Arial" charset="0"/>
              </a:rPr>
              <a:t>7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Be and/or </a:t>
            </a:r>
            <a:r>
              <a:rPr lang="it-IT" sz="1900" baseline="30000" dirty="0">
                <a:latin typeface="Arial" charset="0"/>
                <a:ea typeface="Arial" charset="0"/>
                <a:cs typeface="Arial" charset="0"/>
              </a:rPr>
              <a:t>8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B)</a:t>
            </a:r>
          </a:p>
          <a:p>
            <a:pPr marR="0" lvl="0" algn="just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900" u="sng" dirty="0" err="1">
                <a:latin typeface="Arial" charset="0"/>
                <a:ea typeface="Arial" charset="0"/>
                <a:cs typeface="Arial" charset="0"/>
              </a:rPr>
              <a:t>Oscillation</a:t>
            </a:r>
            <a:r>
              <a:rPr lang="it-IT" sz="1900" u="sng" dirty="0">
                <a:latin typeface="Arial" charset="0"/>
                <a:ea typeface="Arial" charset="0"/>
                <a:cs typeface="Arial" charset="0"/>
              </a:rPr>
              <a:t> pattern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verification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of MSW-LMA 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solution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transition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region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between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vacuum and 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matter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oscillation</a:t>
            </a:r>
            <a:endParaRPr lang="it-IT" sz="1900" dirty="0"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lang="it-IT" sz="1900" b="1" dirty="0">
                <a:latin typeface="Arial" charset="0"/>
                <a:ea typeface="Arial" charset="0"/>
                <a:cs typeface="Arial" charset="0"/>
              </a:rPr>
              <a:t>JUNO </a:t>
            </a:r>
            <a:r>
              <a:rPr lang="it-IT" sz="1900" b="1" dirty="0" err="1">
                <a:latin typeface="Arial" charset="0"/>
                <a:ea typeface="Arial" charset="0"/>
                <a:cs typeface="Arial" charset="0"/>
              </a:rPr>
              <a:t>potentialities</a:t>
            </a:r>
            <a:endParaRPr lang="it-IT" sz="2400" b="1" dirty="0"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Multipurpose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experiment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it-IT" sz="1900" u="sng" dirty="0" err="1">
                <a:latin typeface="Arial" charset="0"/>
                <a:ea typeface="Arial" charset="0"/>
                <a:cs typeface="Arial" charset="0"/>
              </a:rPr>
              <a:t>sinergy</a:t>
            </a:r>
            <a:r>
              <a:rPr lang="it-IT" sz="1900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900" u="sng" dirty="0" err="1">
                <a:latin typeface="Arial" charset="0"/>
                <a:ea typeface="Arial" charset="0"/>
                <a:cs typeface="Arial" charset="0"/>
              </a:rPr>
              <a:t>reactor</a:t>
            </a:r>
            <a:r>
              <a:rPr lang="it-IT" sz="1900" u="sng" dirty="0">
                <a:latin typeface="Arial" charset="0"/>
                <a:ea typeface="Arial" charset="0"/>
                <a:cs typeface="Arial" charset="0"/>
              </a:rPr>
              <a:t>-solar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R="0" lvl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High </a:t>
            </a:r>
            <a:r>
              <a:rPr lang="it-IT" sz="19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statistics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and energy </a:t>
            </a:r>
            <a:r>
              <a:rPr lang="it-IT" sz="1900" u="sng" dirty="0" err="1">
                <a:latin typeface="Arial" charset="0"/>
                <a:ea typeface="Arial" charset="0"/>
                <a:cs typeface="Arial" charset="0"/>
              </a:rPr>
              <a:t>resolution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R="0" lvl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900" dirty="0" err="1">
                <a:latin typeface="Arial" charset="0"/>
                <a:ea typeface="Arial" charset="0"/>
                <a:cs typeface="Arial" charset="0"/>
              </a:rPr>
              <a:t>Improvement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it-IT" sz="1900" u="sng" dirty="0">
                <a:latin typeface="Arial" charset="0"/>
                <a:ea typeface="Arial" charset="0"/>
                <a:cs typeface="Arial" charset="0"/>
              </a:rPr>
              <a:t>background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sz="1900" u="sng" dirty="0">
                <a:latin typeface="Arial" charset="0"/>
                <a:ea typeface="Arial" charset="0"/>
                <a:cs typeface="Arial" charset="0"/>
              </a:rPr>
              <a:t>E </a:t>
            </a:r>
            <a:r>
              <a:rPr lang="it-IT" sz="1900" u="sng" dirty="0" err="1">
                <a:latin typeface="Arial" charset="0"/>
                <a:ea typeface="Arial" charset="0"/>
                <a:cs typeface="Arial" charset="0"/>
              </a:rPr>
              <a:t>threshold</a:t>
            </a:r>
            <a:r>
              <a:rPr lang="it-IT" sz="1900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(the </a:t>
            </a:r>
            <a:r>
              <a:rPr lang="it-IT" sz="1900" baseline="30000" dirty="0">
                <a:latin typeface="Arial" charset="0"/>
                <a:ea typeface="Arial" charset="0"/>
                <a:cs typeface="Arial" charset="0"/>
              </a:rPr>
              <a:t>8</a:t>
            </a:r>
            <a:r>
              <a:rPr lang="it-IT" sz="1900" dirty="0">
                <a:latin typeface="Arial" charset="0"/>
                <a:ea typeface="Arial" charset="0"/>
                <a:cs typeface="Arial" charset="0"/>
              </a:rPr>
              <a:t>B case)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1900" dirty="0">
              <a:latin typeface="Arial" charset="0"/>
              <a:ea typeface="Arial" charset="0"/>
              <a:cs typeface="Arial" charset="0"/>
            </a:endParaRPr>
          </a:p>
          <a:p>
            <a:pPr marR="0" lvl="0" algn="ctr" defTabSz="91440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it-IT" sz="22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Search</a:t>
            </a:r>
            <a:r>
              <a:rPr lang="it-IT" sz="22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for NSI and </a:t>
            </a:r>
            <a:r>
              <a:rPr lang="it-IT" sz="22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exotic</a:t>
            </a:r>
            <a:r>
              <a:rPr lang="it-IT" sz="22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200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effects</a:t>
            </a:r>
            <a:r>
              <a:rPr lang="it-IT" sz="22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with solar</a:t>
            </a:r>
            <a:r>
              <a:rPr lang="it-IT" sz="2200" b="1" dirty="0">
                <a:solidFill>
                  <a:srgbClr val="0052FF"/>
                </a:solidFill>
                <a:latin typeface="Symbol" panose="05050102010706020507" pitchFamily="18" charset="2"/>
                <a:ea typeface="Arial" charset="0"/>
                <a:cs typeface="Arial" charset="0"/>
              </a:rPr>
              <a:t> </a:t>
            </a:r>
            <a:r>
              <a:rPr lang="it-IT" sz="2200" b="1" dirty="0" err="1">
                <a:solidFill>
                  <a:srgbClr val="0052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neutrinos</a:t>
            </a:r>
            <a:r>
              <a:rPr lang="it-IT" sz="2200" b="1" dirty="0">
                <a:solidFill>
                  <a:srgbClr val="0052FF"/>
                </a:solidFill>
                <a:latin typeface="Symbol" panose="05050102010706020507" pitchFamily="18" charset="2"/>
                <a:ea typeface="Arial" charset="0"/>
                <a:cs typeface="Arial" charset="0"/>
              </a:rPr>
              <a:t> </a:t>
            </a:r>
            <a:r>
              <a:rPr lang="it-IT" sz="2200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@ JUNO?</a:t>
            </a:r>
          </a:p>
          <a:p>
            <a:pPr lvl="0" algn="just">
              <a:lnSpc>
                <a:spcPts val="27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Near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future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experiments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it-IT" sz="1700" dirty="0">
                <a:latin typeface="Arial" charset="0"/>
                <a:ea typeface="Arial" charset="0"/>
                <a:cs typeface="Arial" charset="0"/>
              </a:rPr>
              <a:t>Neutrino </a:t>
            </a:r>
            <a:r>
              <a:rPr lang="it-IT" sz="1700" dirty="0" err="1">
                <a:latin typeface="Arial" charset="0"/>
                <a:ea typeface="Arial" charset="0"/>
                <a:cs typeface="Arial" charset="0"/>
              </a:rPr>
              <a:t>Telescopes</a:t>
            </a:r>
            <a:r>
              <a:rPr lang="it-IT" sz="1700" dirty="0">
                <a:latin typeface="Arial" charset="0"/>
                <a:ea typeface="Arial" charset="0"/>
                <a:cs typeface="Arial" charset="0"/>
              </a:rPr>
              <a:t>, LBL </a:t>
            </a:r>
            <a:r>
              <a:rPr lang="it-IT" sz="1700" dirty="0" err="1">
                <a:latin typeface="Arial" charset="0"/>
                <a:ea typeface="Arial" charset="0"/>
                <a:cs typeface="Arial" charset="0"/>
              </a:rPr>
              <a:t>accelerator</a:t>
            </a:r>
            <a:r>
              <a:rPr lang="it-IT" sz="17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1700" b="1" dirty="0">
                <a:latin typeface="Arial" charset="0"/>
                <a:ea typeface="Arial" charset="0"/>
                <a:cs typeface="Arial" charset="0"/>
              </a:rPr>
              <a:t>JUNO, </a:t>
            </a:r>
            <a:r>
              <a:rPr lang="it-IT" sz="1700" dirty="0" err="1">
                <a:latin typeface="Arial" charset="0"/>
                <a:ea typeface="Arial" charset="0"/>
                <a:cs typeface="Arial" charset="0"/>
              </a:rPr>
              <a:t>HyperKamiokande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built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for CP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violation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hierarchy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, etc. can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search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exotic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effects</a:t>
            </a:r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pPr lvl="0" algn="just">
              <a:lnSpc>
                <a:spcPts val="27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Searching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for new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lands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can </a:t>
            </a:r>
            <a:r>
              <a:rPr lang="it-IT" sz="2000" dirty="0" err="1">
                <a:latin typeface="Arial" charset="0"/>
                <a:ea typeface="Arial" charset="0"/>
                <a:cs typeface="Arial" charset="0"/>
              </a:rPr>
              <a:t>improve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the knowledge</a:t>
            </a:r>
          </a:p>
          <a:p>
            <a:pPr marL="0" lvl="0" indent="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     of ‘’terra cognita’’ </a:t>
            </a:r>
            <a:r>
              <a:rPr lang="it-IT" sz="1900" dirty="0">
                <a:latin typeface="Times New Roman" charset="0"/>
                <a:ea typeface="Arial" charset="0"/>
                <a:cs typeface="Times New Roman" charset="0"/>
              </a:rPr>
              <a:t>: </a:t>
            </a:r>
            <a:r>
              <a:rPr lang="it-IT" sz="1800" b="1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Opportunity</a:t>
            </a:r>
            <a:r>
              <a:rPr lang="it-IT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and </a:t>
            </a:r>
            <a:r>
              <a:rPr lang="it-IT" sz="1800" b="1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sinergy</a:t>
            </a:r>
            <a:r>
              <a:rPr lang="it-IT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between</a:t>
            </a:r>
            <a:r>
              <a:rPr lang="it-IT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search</a:t>
            </a:r>
            <a:endParaRPr lang="it-IT" sz="18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it-IT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    for NSI and </a:t>
            </a:r>
            <a:r>
              <a:rPr lang="it-IT" sz="1800" b="1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traditional</a:t>
            </a:r>
            <a:r>
              <a:rPr lang="it-IT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solar neutrino studies </a:t>
            </a:r>
            <a:r>
              <a:rPr lang="it-IT" sz="1800" b="1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at</a:t>
            </a:r>
            <a:r>
              <a:rPr lang="it-IT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JUNO.</a:t>
            </a:r>
            <a:endParaRPr lang="it-IT" sz="1800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it-IT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7" y="5301208"/>
            <a:ext cx="2088233" cy="11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/>
          <p:cNvSpPr txBox="1"/>
          <p:nvPr/>
        </p:nvSpPr>
        <p:spPr>
          <a:xfrm>
            <a:off x="77242" y="620689"/>
            <a:ext cx="8959254" cy="596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260"/>
              </a:lnSpc>
              <a:buFont typeface="Wingdings" charset="2"/>
              <a:buChar char="q"/>
            </a:pPr>
            <a:r>
              <a:rPr lang="it-IT" dirty="0" err="1">
                <a:latin typeface="Arial" charset="0"/>
                <a:ea typeface="Arial" charset="0"/>
                <a:cs typeface="Arial" charset="0"/>
              </a:rPr>
              <a:t>Search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deviations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from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‘‘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standard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oscillation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pattern”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induced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by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additional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interaction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terms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it-IT" dirty="0">
                <a:latin typeface="Brush Script MT" panose="03060802040406070304" pitchFamily="66" charset="0"/>
                <a:ea typeface="Arial" charset="0"/>
                <a:cs typeface="Arial" charset="0"/>
              </a:rPr>
              <a:t>L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.    Impact on neutrino (production),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propagation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matter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interaction in the detector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algn="just">
              <a:lnSpc>
                <a:spcPts val="3260"/>
              </a:lnSpc>
            </a:pPr>
            <a:r>
              <a:rPr lang="it-IT" dirty="0" err="1">
                <a:latin typeface="Arial" charset="0"/>
                <a:ea typeface="Arial" charset="0"/>
                <a:cs typeface="Arial" charset="0"/>
              </a:rPr>
              <a:t>Tests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accelerator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LBL,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atmospheric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reactor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mainly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solar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u="sng" dirty="0" err="1">
                <a:latin typeface="Arial" charset="0"/>
                <a:ea typeface="Arial" charset="0"/>
                <a:cs typeface="Arial" charset="0"/>
              </a:rPr>
              <a:t>neutrinos</a:t>
            </a:r>
            <a:r>
              <a:rPr lang="it-IT" b="1" u="sng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319088" lvl="1" indent="-319088" algn="just">
              <a:lnSpc>
                <a:spcPts val="3260"/>
              </a:lnSpc>
              <a:buFont typeface="Wingdings" charset="2"/>
              <a:buChar char="q"/>
            </a:pPr>
            <a:r>
              <a:rPr lang="it-IT" dirty="0">
                <a:latin typeface="Arial" charset="0"/>
                <a:ea typeface="Arial" charset="0"/>
                <a:cs typeface="Arial" charset="0"/>
              </a:rPr>
              <a:t>Connections with theories Beyond the Standard Model e Dark Matter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searches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lvl="0" indent="-285750" algn="ctr">
              <a:lnSpc>
                <a:spcPts val="3260"/>
              </a:lnSpc>
              <a:buFont typeface="Wingdings" charset="2"/>
              <a:buChar char="q"/>
            </a:pP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Solar </a:t>
            </a:r>
            <a:r>
              <a:rPr lang="it-IT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neutrinos</a:t>
            </a:r>
            <a:r>
              <a:rPr lang="it-IT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lvl="0" algn="just">
              <a:lnSpc>
                <a:spcPts val="3260"/>
              </a:lnSpc>
            </a:pPr>
            <a:r>
              <a:rPr lang="it-IT" b="1" dirty="0">
                <a:latin typeface="Arial" charset="0"/>
                <a:ea typeface="Arial" charset="0"/>
                <a:cs typeface="Arial" charset="0"/>
              </a:rPr>
              <a:t> MSW LMA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consistency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tests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Analyses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oscill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spectrum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and day/night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asimmetry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lvl="0" algn="just">
              <a:lnSpc>
                <a:spcPts val="3260"/>
              </a:lnSpc>
            </a:pPr>
            <a:r>
              <a:rPr lang="it-IT" b="1" baseline="30000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Be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recently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Borexino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) and </a:t>
            </a:r>
          </a:p>
          <a:p>
            <a:pPr lvl="0" algn="just">
              <a:lnSpc>
                <a:spcPts val="3260"/>
              </a:lnSpc>
            </a:pPr>
            <a:r>
              <a:rPr lang="it-IT" b="1" baseline="30000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B, 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vacuum to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matter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transition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 err="1">
                <a:latin typeface="Arial" charset="0"/>
                <a:ea typeface="Arial" charset="0"/>
                <a:cs typeface="Arial" charset="0"/>
              </a:rPr>
              <a:t>region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results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from SNO and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mainly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SuperK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 algn="just">
              <a:lnSpc>
                <a:spcPts val="3260"/>
              </a:lnSpc>
            </a:pPr>
            <a:r>
              <a:rPr lang="it-IT" b="1" u="sng" dirty="0">
                <a:latin typeface="Arial" charset="0"/>
                <a:ea typeface="Arial" charset="0"/>
                <a:cs typeface="Arial" charset="0"/>
              </a:rPr>
              <a:t>JUNO </a:t>
            </a:r>
            <a:r>
              <a:rPr lang="it-IT" b="1" u="sng" dirty="0" err="1">
                <a:latin typeface="Arial" charset="0"/>
                <a:ea typeface="Arial" charset="0"/>
                <a:cs typeface="Arial" charset="0"/>
              </a:rPr>
              <a:t>promising</a:t>
            </a:r>
            <a:r>
              <a:rPr lang="it-IT" b="1" u="sng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high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statistics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, low E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threshold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2 MeV for </a:t>
            </a:r>
            <a:r>
              <a:rPr lang="it-IT" sz="1600" baseline="30000" dirty="0">
                <a:latin typeface="Arial" charset="0"/>
                <a:ea typeface="Arial" charset="0"/>
                <a:cs typeface="Arial" charset="0"/>
              </a:rPr>
              <a:t>8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), 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excellent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resolution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.  </a:t>
            </a:r>
          </a:p>
          <a:p>
            <a:pPr lvl="0" algn="just">
              <a:lnSpc>
                <a:spcPts val="3260"/>
              </a:lnSpc>
            </a:pPr>
            <a:r>
              <a:rPr lang="it-IT" dirty="0">
                <a:latin typeface="Arial" charset="0"/>
                <a:ea typeface="Arial" charset="0"/>
                <a:cs typeface="Arial" charset="0"/>
              </a:rPr>
              <a:t>    </a:t>
            </a:r>
          </a:p>
          <a:p>
            <a:pPr marL="285750" lvl="0" indent="-285750" algn="just">
              <a:lnSpc>
                <a:spcPts val="3260"/>
              </a:lnSpc>
              <a:buFont typeface="Courier New" charset="0"/>
              <a:buChar char="o"/>
            </a:pPr>
            <a:r>
              <a:rPr lang="it-IT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Constraints</a:t>
            </a: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on “</a:t>
            </a:r>
            <a:r>
              <a:rPr lang="it-IT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Flavor-Diagonal</a:t>
            </a: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Non-Standard Neutrino Interactions”  </a:t>
            </a:r>
          </a:p>
          <a:p>
            <a:pPr lvl="0" algn="just">
              <a:lnSpc>
                <a:spcPts val="3260"/>
              </a:lnSpc>
            </a:pPr>
            <a:r>
              <a:rPr lang="it-IT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   (</a:t>
            </a:r>
            <a:r>
              <a:rPr lang="it-IT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mainly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it-IT" baseline="-25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ed </a:t>
            </a:r>
            <a:r>
              <a:rPr lang="it-IT" dirty="0" err="1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it-IT" baseline="-25000" dirty="0" err="1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tt</a:t>
            </a:r>
            <a:r>
              <a:rPr lang="it-IT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)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it-IT" b="1" dirty="0">
              <a:solidFill>
                <a:srgbClr val="0052FF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just">
              <a:lnSpc>
                <a:spcPts val="3260"/>
              </a:lnSpc>
              <a:buFont typeface="Courier New" charset="0"/>
              <a:buChar char="o"/>
            </a:pPr>
            <a:r>
              <a:rPr lang="it-IT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Possible</a:t>
            </a: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extension </a:t>
            </a:r>
            <a:r>
              <a:rPr lang="it-IT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also</a:t>
            </a: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to non </a:t>
            </a:r>
            <a:r>
              <a:rPr lang="it-IT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diagonal</a:t>
            </a:r>
            <a:r>
              <a:rPr lang="it-IT" b="1" dirty="0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 interaction </a:t>
            </a:r>
            <a:r>
              <a:rPr lang="it-IT" b="1" dirty="0" err="1">
                <a:solidFill>
                  <a:srgbClr val="0052FF"/>
                </a:solidFill>
                <a:latin typeface="Arial" charset="0"/>
                <a:ea typeface="Arial" charset="0"/>
                <a:cs typeface="Arial" charset="0"/>
              </a:rPr>
              <a:t>terms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.</a:t>
            </a:r>
            <a:endParaRPr lang="it-IT" b="1" dirty="0">
              <a:solidFill>
                <a:srgbClr val="0052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3503" y="0"/>
            <a:ext cx="7600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u="sng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Non Standard neutrino </a:t>
            </a:r>
            <a:r>
              <a:rPr lang="it-IT" sz="2800" b="1" u="sng" dirty="0" err="1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Interactions</a:t>
            </a:r>
            <a:r>
              <a:rPr lang="it-IT" sz="2800" b="1" u="sng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(NSI)</a:t>
            </a:r>
          </a:p>
        </p:txBody>
      </p:sp>
      <p:pic>
        <p:nvPicPr>
          <p:cNvPr id="5" name="Image 26" descr="HeaderBL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428604"/>
            <a:ext cx="8229600" cy="261369"/>
          </a:xfrm>
          <a:prstGeom prst="rect">
            <a:avLst/>
          </a:prstGeom>
        </p:spPr>
      </p:pic>
      <p:sp>
        <p:nvSpPr>
          <p:cNvPr id="15" name="Freccia a destra 14"/>
          <p:cNvSpPr/>
          <p:nvPr/>
        </p:nvSpPr>
        <p:spPr>
          <a:xfrm>
            <a:off x="3923928" y="5013175"/>
            <a:ext cx="792088" cy="2613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47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" y="16961"/>
            <a:ext cx="9144000" cy="6453336"/>
          </a:xfrm>
        </p:spPr>
      </p:pic>
    </p:spTree>
    <p:extLst>
      <p:ext uri="{BB962C8B-B14F-4D97-AF65-F5344CB8AC3E}">
        <p14:creationId xmlns:p14="http://schemas.microsoft.com/office/powerpoint/2010/main" val="115918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768D020-F9B0-67F8-CEFA-0DCA2C130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9" y="116632"/>
            <a:ext cx="8900567" cy="6624736"/>
          </a:xfrm>
        </p:spPr>
      </p:pic>
    </p:spTree>
    <p:extLst>
      <p:ext uri="{BB962C8B-B14F-4D97-AF65-F5344CB8AC3E}">
        <p14:creationId xmlns:p14="http://schemas.microsoft.com/office/powerpoint/2010/main" val="259189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1" cy="6840760"/>
          </a:xfrm>
        </p:spPr>
      </p:pic>
    </p:spTree>
    <p:extLst>
      <p:ext uri="{BB962C8B-B14F-4D97-AF65-F5344CB8AC3E}">
        <p14:creationId xmlns:p14="http://schemas.microsoft.com/office/powerpoint/2010/main" val="122132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NSI @JUNO: POTENTIALITIES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8098"/>
                <a:ext cx="8928992" cy="6179294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ts val="3000"/>
                  </a:lnSpc>
                  <a:buFont typeface="Wingdings" charset="2"/>
                  <a:buChar char="q"/>
                </a:pPr>
                <a:r>
                  <a:rPr lang="it-IT" sz="2200" dirty="0">
                    <a:latin typeface="Arial" charset="0"/>
                    <a:ea typeface="Arial" charset="0"/>
                    <a:cs typeface="Arial" charset="0"/>
                  </a:rPr>
                  <a:t>Possible </a:t>
                </a:r>
                <a:r>
                  <a:rPr lang="it-IT" sz="2200" dirty="0" err="1">
                    <a:latin typeface="Arial" charset="0"/>
                    <a:ea typeface="Arial" charset="0"/>
                    <a:cs typeface="Arial" charset="0"/>
                  </a:rPr>
                  <a:t>constraints</a:t>
                </a:r>
                <a:r>
                  <a:rPr lang="it-IT" sz="2200" dirty="0">
                    <a:latin typeface="Arial" charset="0"/>
                    <a:ea typeface="Arial" charset="0"/>
                    <a:cs typeface="Arial" charset="0"/>
                  </a:rPr>
                  <a:t> on NSI from solar </a:t>
                </a:r>
                <a:r>
                  <a:rPr lang="it-IT" sz="2200" dirty="0" err="1">
                    <a:latin typeface="Arial" charset="0"/>
                    <a:ea typeface="Arial" charset="0"/>
                    <a:cs typeface="Arial" charset="0"/>
                  </a:rPr>
                  <a:t>spectrum</a:t>
                </a:r>
                <a:r>
                  <a:rPr lang="it-IT" sz="2200" dirty="0">
                    <a:latin typeface="Arial" charset="0"/>
                    <a:ea typeface="Arial" charset="0"/>
                    <a:cs typeface="Arial" charset="0"/>
                  </a:rPr>
                  <a:t>: </a:t>
                </a:r>
                <a:r>
                  <a:rPr lang="it-IT" sz="2200" b="1" baseline="30000" dirty="0">
                    <a:latin typeface="Arial" charset="0"/>
                    <a:ea typeface="Arial" charset="0"/>
                    <a:cs typeface="Arial" charset="0"/>
                  </a:rPr>
                  <a:t>8</a:t>
                </a:r>
                <a:r>
                  <a:rPr lang="it-IT" sz="2200" b="1" dirty="0">
                    <a:latin typeface="Arial" charset="0"/>
                    <a:ea typeface="Arial" charset="0"/>
                    <a:cs typeface="Arial" charset="0"/>
                  </a:rPr>
                  <a:t>B in </a:t>
                </a:r>
                <a:r>
                  <a:rPr lang="it-IT" sz="2200" b="1" dirty="0" err="1">
                    <a:latin typeface="Arial" charset="0"/>
                    <a:ea typeface="Arial" charset="0"/>
                    <a:cs typeface="Arial" charset="0"/>
                  </a:rPr>
                  <a:t>transition</a:t>
                </a:r>
                <a:r>
                  <a:rPr lang="it-IT" sz="22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it-IT" sz="2200" b="1" dirty="0" err="1">
                    <a:latin typeface="Arial" charset="0"/>
                    <a:ea typeface="Arial" charset="0"/>
                    <a:cs typeface="Arial" charset="0"/>
                  </a:rPr>
                  <a:t>region</a:t>
                </a:r>
                <a:r>
                  <a:rPr lang="it-IT" sz="22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it-IT" sz="2200" b="1" dirty="0" err="1">
                    <a:latin typeface="Arial" charset="0"/>
                    <a:ea typeface="Arial" charset="0"/>
                    <a:cs typeface="Arial" charset="0"/>
                  </a:rPr>
                  <a:t>between</a:t>
                </a:r>
                <a:r>
                  <a:rPr lang="it-IT" sz="2200" b="1" dirty="0">
                    <a:latin typeface="Arial" charset="0"/>
                    <a:ea typeface="Arial" charset="0"/>
                    <a:cs typeface="Arial" charset="0"/>
                  </a:rPr>
                  <a:t> vacuum and </a:t>
                </a:r>
                <a:r>
                  <a:rPr lang="it-IT" sz="2200" b="1" dirty="0" err="1">
                    <a:latin typeface="Arial" charset="0"/>
                    <a:ea typeface="Arial" charset="0"/>
                    <a:cs typeface="Arial" charset="0"/>
                  </a:rPr>
                  <a:t>matter</a:t>
                </a:r>
                <a:r>
                  <a:rPr lang="it-IT" sz="22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it-IT" sz="2200" b="1" dirty="0" err="1">
                    <a:latin typeface="Arial" charset="0"/>
                    <a:ea typeface="Arial" charset="0"/>
                    <a:cs typeface="Arial" charset="0"/>
                  </a:rPr>
                  <a:t>oscillations</a:t>
                </a:r>
                <a:r>
                  <a:rPr lang="it-IT" sz="2200" b="1" dirty="0">
                    <a:latin typeface="Arial" charset="0"/>
                    <a:ea typeface="Arial" charset="0"/>
                    <a:cs typeface="Arial" charset="0"/>
                  </a:rPr>
                  <a:t> (MSW)</a:t>
                </a:r>
              </a:p>
              <a:p>
                <a:pPr algn="just">
                  <a:lnSpc>
                    <a:spcPts val="3000"/>
                  </a:lnSpc>
                  <a:buFont typeface="Wingdings" charset="2"/>
                  <a:buChar char="q"/>
                </a:pPr>
                <a:r>
                  <a:rPr lang="it-IT" sz="2200" b="1" dirty="0">
                    <a:latin typeface="Arial" charset="0"/>
                    <a:ea typeface="Arial" charset="0"/>
                    <a:cs typeface="Arial" charset="0"/>
                  </a:rPr>
                  <a:t>JUNO</a:t>
                </a:r>
                <a:r>
                  <a:rPr lang="it-IT" sz="22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it-IT" sz="2200" dirty="0" err="1">
                    <a:latin typeface="Arial" charset="0"/>
                    <a:ea typeface="Arial" charset="0"/>
                    <a:cs typeface="Arial" charset="0"/>
                  </a:rPr>
                  <a:t>very</a:t>
                </a:r>
                <a:r>
                  <a:rPr lang="it-IT" sz="22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it-IT" sz="2200" dirty="0" err="1">
                    <a:latin typeface="Arial" charset="0"/>
                    <a:ea typeface="Arial" charset="0"/>
                    <a:cs typeface="Arial" charset="0"/>
                  </a:rPr>
                  <a:t>promising</a:t>
                </a:r>
                <a:r>
                  <a:rPr lang="it-IT" sz="2200" dirty="0">
                    <a:latin typeface="Arial" charset="0"/>
                    <a:ea typeface="Arial" charset="0"/>
                    <a:cs typeface="Arial" charset="0"/>
                  </a:rPr>
                  <a:t> for </a:t>
                </a:r>
                <a:r>
                  <a:rPr lang="it-IT" sz="2200" b="1" dirty="0" err="1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statistics</a:t>
                </a:r>
                <a:r>
                  <a:rPr lang="it-IT" sz="2200" dirty="0">
                    <a:latin typeface="Arial" charset="0"/>
                    <a:ea typeface="Arial" charset="0"/>
                    <a:cs typeface="Arial" charset="0"/>
                  </a:rPr>
                  <a:t> and </a:t>
                </a:r>
                <a:r>
                  <a:rPr lang="it-IT" sz="2200" b="1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high energy </a:t>
                </a:r>
                <a:r>
                  <a:rPr lang="it-IT" sz="2200" b="1" dirty="0" err="1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resolution</a:t>
                </a:r>
                <a:r>
                  <a:rPr lang="it-IT" sz="2200" dirty="0">
                    <a:latin typeface="Arial" charset="0"/>
                    <a:ea typeface="Arial" charset="0"/>
                    <a:cs typeface="Arial" charset="0"/>
                  </a:rPr>
                  <a:t> and </a:t>
                </a:r>
                <a:r>
                  <a:rPr lang="it-IT" sz="2200" b="1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low energy </a:t>
                </a:r>
                <a:r>
                  <a:rPr lang="it-IT" sz="2200" b="1" dirty="0" err="1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threshold</a:t>
                </a:r>
                <a:r>
                  <a:rPr lang="it-IT" sz="2200" b="1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it-IT" sz="2200" dirty="0">
                    <a:latin typeface="Arial" charset="0"/>
                    <a:ea typeface="Arial" charset="0"/>
                    <a:cs typeface="Arial" charset="0"/>
                  </a:rPr>
                  <a:t>(</a:t>
                </a:r>
                <a:r>
                  <a:rPr lang="it-IT" sz="22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it-IT" sz="2200" b="1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≈</m:t>
                    </m:r>
                  </m:oMath>
                </a14:m>
                <a:r>
                  <a:rPr lang="it-IT" sz="2200" b="1" dirty="0"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it-IT" sz="22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2 </a:t>
                </a:r>
                <a:r>
                  <a:rPr lang="it-IT" sz="2200" b="1" dirty="0" err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MeV</a:t>
                </a:r>
                <a:r>
                  <a:rPr lang="it-IT" sz="2200" dirty="0">
                    <a:latin typeface="Arial" charset="0"/>
                    <a:ea typeface="Arial" charset="0"/>
                    <a:cs typeface="Arial" charset="0"/>
                  </a:rPr>
                  <a:t>) </a:t>
                </a:r>
              </a:p>
              <a:p>
                <a:pPr algn="just">
                  <a:lnSpc>
                    <a:spcPts val="3000"/>
                  </a:lnSpc>
                  <a:buFont typeface="Wingdings" charset="2"/>
                  <a:buChar char="q"/>
                </a:pPr>
                <a:r>
                  <a:rPr lang="it-IT" sz="2000" dirty="0">
                    <a:latin typeface="Arial" charset="0"/>
                    <a:ea typeface="Arial" charset="0"/>
                    <a:cs typeface="Arial" charset="0"/>
                  </a:rPr>
                  <a:t>JUNO </a:t>
                </a:r>
                <a:r>
                  <a:rPr lang="it-IT" sz="2000" dirty="0" err="1">
                    <a:latin typeface="Arial" charset="0"/>
                    <a:ea typeface="Arial" charset="0"/>
                    <a:cs typeface="Arial" charset="0"/>
                  </a:rPr>
                  <a:t>reference</a:t>
                </a:r>
                <a:r>
                  <a:rPr lang="it-IT" sz="2000" dirty="0">
                    <a:latin typeface="Arial" charset="0"/>
                    <a:ea typeface="Arial" charset="0"/>
                    <a:cs typeface="Arial" charset="0"/>
                  </a:rPr>
                  <a:t> studies</a:t>
                </a:r>
                <a:r>
                  <a:rPr lang="it-IT" sz="1600" dirty="0">
                    <a:latin typeface="Arial" charset="0"/>
                    <a:ea typeface="Arial" charset="0"/>
                    <a:cs typeface="Arial" charset="0"/>
                  </a:rPr>
                  <a:t>: A. </a:t>
                </a:r>
                <a:r>
                  <a:rPr lang="it-IT" sz="1600" dirty="0" err="1">
                    <a:latin typeface="Arial" charset="0"/>
                    <a:ea typeface="Arial" charset="0"/>
                    <a:cs typeface="Arial" charset="0"/>
                  </a:rPr>
                  <a:t>Abusleme</a:t>
                </a:r>
                <a:r>
                  <a:rPr lang="it-IT" sz="1600" dirty="0">
                    <a:latin typeface="Arial" charset="0"/>
                    <a:ea typeface="Arial" charset="0"/>
                    <a:cs typeface="Arial" charset="0"/>
                  </a:rPr>
                  <a:t> et al. [JUNO]. </a:t>
                </a:r>
                <a:r>
                  <a:rPr lang="it-IT" sz="1600" dirty="0" err="1">
                    <a:latin typeface="Arial" charset="0"/>
                    <a:ea typeface="Arial" charset="0"/>
                    <a:cs typeface="Arial" charset="0"/>
                  </a:rPr>
                  <a:t>Chyn</a:t>
                </a:r>
                <a:r>
                  <a:rPr lang="it-IT" sz="1600" dirty="0">
                    <a:latin typeface="Arial" charset="0"/>
                    <a:ea typeface="Arial" charset="0"/>
                    <a:cs typeface="Arial" charset="0"/>
                  </a:rPr>
                  <a:t>. </a:t>
                </a:r>
                <a:r>
                  <a:rPr lang="it-IT" sz="1600" dirty="0" err="1">
                    <a:latin typeface="Arial" charset="0"/>
                    <a:ea typeface="Arial" charset="0"/>
                    <a:cs typeface="Arial" charset="0"/>
                  </a:rPr>
                  <a:t>Phys</a:t>
                </a:r>
                <a:r>
                  <a:rPr lang="it-IT" sz="1600" dirty="0">
                    <a:latin typeface="Arial" charset="0"/>
                    <a:ea typeface="Arial" charset="0"/>
                    <a:cs typeface="Arial" charset="0"/>
                  </a:rPr>
                  <a:t>. C 45 (21) 2, 023004 and arXIV</a:t>
                </a:r>
                <a:r>
                  <a:rPr lang="it-IT" sz="1600" u="sng" dirty="0">
                    <a:latin typeface="Arial" charset="0"/>
                    <a:ea typeface="Arial" charset="0"/>
                    <a:cs typeface="Arial" charset="0"/>
                  </a:rPr>
                  <a:t>:</a:t>
                </a:r>
                <a:r>
                  <a:rPr lang="it-IT" sz="1600" dirty="0">
                    <a:latin typeface="Arial" charset="0"/>
                    <a:cs typeface="Arial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2303.03910</a:t>
                </a:r>
                <a:r>
                  <a:rPr lang="it-IT" sz="1600" b="0" u="sng" dirty="0">
                    <a:effectLst/>
                    <a:latin typeface="-apple-system"/>
                  </a:rPr>
                  <a:t> </a:t>
                </a:r>
                <a:r>
                  <a:rPr lang="it-IT" sz="1600" b="0" i="0" dirty="0">
                    <a:effectLst/>
                    <a:latin typeface="-apple-system"/>
                  </a:rPr>
                  <a:t>[</a:t>
                </a:r>
                <a:r>
                  <a:rPr lang="it-IT" sz="1600" b="0" i="0" dirty="0" err="1">
                    <a:effectLst/>
                    <a:latin typeface="-apple-system"/>
                  </a:rPr>
                  <a:t>hep</a:t>
                </a:r>
                <a:r>
                  <a:rPr lang="it-IT" sz="1600" b="0" i="0" dirty="0">
                    <a:effectLst/>
                    <a:latin typeface="-apple-system"/>
                  </a:rPr>
                  <a:t>-ex]</a:t>
                </a:r>
              </a:p>
              <a:p>
                <a:pPr marL="0" indent="0" algn="just">
                  <a:lnSpc>
                    <a:spcPts val="1600"/>
                  </a:lnSpc>
                  <a:buNone/>
                </a:pPr>
                <a:endParaRPr lang="it-IT" sz="1600" b="1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algn="ctr">
                  <a:lnSpc>
                    <a:spcPts val="3040"/>
                  </a:lnSpc>
                  <a:buFont typeface="Wingdings" charset="2"/>
                  <a:buChar char="q"/>
                </a:pPr>
                <a:r>
                  <a:rPr lang="it-IT" sz="2200" b="1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KEY POINTS OF THE ANALYSIS  </a:t>
                </a:r>
                <a:endParaRPr lang="it-IT" sz="22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457200" indent="-457200" algn="just">
                  <a:lnSpc>
                    <a:spcPts val="1800"/>
                  </a:lnSpc>
                  <a:buFont typeface="+mj-lt"/>
                  <a:buAutoNum type="arabicPeriod"/>
                </a:pPr>
                <a:endParaRPr lang="it-IT" sz="22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457200" indent="-457200" algn="just">
                  <a:lnSpc>
                    <a:spcPts val="3040"/>
                  </a:lnSpc>
                  <a:buFont typeface="+mj-lt"/>
                  <a:buAutoNum type="arabicPeriod"/>
                </a:pPr>
                <a:r>
                  <a:rPr lang="it-IT" sz="22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Background control</a:t>
                </a:r>
                <a:r>
                  <a:rPr lang="it-IT" sz="22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: </a:t>
                </a:r>
                <a:r>
                  <a:rPr lang="it-IT" sz="2200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external</a:t>
                </a:r>
                <a:r>
                  <a:rPr lang="it-IT" sz="22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, </a:t>
                </a:r>
                <a:r>
                  <a:rPr lang="it-IT" sz="2200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internal</a:t>
                </a:r>
                <a:r>
                  <a:rPr lang="it-IT" sz="22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and </a:t>
                </a:r>
                <a:r>
                  <a:rPr lang="it-IT" sz="2200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cosmogenic</a:t>
                </a:r>
                <a:endParaRPr lang="it-IT" sz="22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ts val="3040"/>
                  </a:lnSpc>
                  <a:buFont typeface="+mj-lt"/>
                  <a:buAutoNum type="arabicPeriod"/>
                </a:pPr>
                <a:r>
                  <a:rPr lang="it-IT" sz="2100" b="1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Radiopurity</a:t>
                </a:r>
                <a:r>
                  <a:rPr lang="it-IT" sz="21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</a:t>
                </a:r>
                <a:r>
                  <a:rPr lang="it-IT" sz="2100" b="1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level</a:t>
                </a:r>
                <a:r>
                  <a:rPr lang="it-IT" sz="21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:</a:t>
                </a:r>
                <a:r>
                  <a:rPr lang="it-IT" sz="21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</a:t>
                </a:r>
                <a:r>
                  <a:rPr lang="it-IT" sz="2100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also</a:t>
                </a:r>
                <a:r>
                  <a:rPr lang="it-IT" sz="21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to </a:t>
                </a:r>
                <a:r>
                  <a:rPr lang="it-IT" sz="2100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lower</a:t>
                </a:r>
                <a:r>
                  <a:rPr lang="it-IT" sz="21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down the </a:t>
                </a:r>
                <a:r>
                  <a:rPr lang="it-IT" sz="2100" baseline="30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8</a:t>
                </a:r>
                <a:r>
                  <a:rPr lang="it-IT" sz="21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B </a:t>
                </a:r>
                <a:r>
                  <a:rPr lang="it-IT" sz="2100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threshold</a:t>
                </a:r>
                <a:r>
                  <a:rPr lang="it-IT" sz="21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 to </a:t>
                </a:r>
                <a:r>
                  <a:rPr lang="it-IT" sz="21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it-IT" sz="2100" b="1" i="1">
                        <a:latin typeface="Cambria Math" charset="0"/>
                        <a:ea typeface="Arial" charset="0"/>
                        <a:cs typeface="Arial" charset="0"/>
                      </a:rPr>
                      <m:t>≈</m:t>
                    </m:r>
                  </m:oMath>
                </a14:m>
                <a:r>
                  <a:rPr lang="it-IT" sz="21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2 MeV</a:t>
                </a:r>
              </a:p>
              <a:p>
                <a:pPr marL="457200" indent="-457200" algn="just">
                  <a:lnSpc>
                    <a:spcPts val="3040"/>
                  </a:lnSpc>
                  <a:buFont typeface="+mj-lt"/>
                  <a:buAutoNum type="arabicPeriod"/>
                </a:pPr>
                <a:r>
                  <a:rPr lang="it-IT" sz="2200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Combined</a:t>
                </a:r>
                <a:r>
                  <a:rPr lang="it-IT" sz="22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study of the </a:t>
                </a:r>
                <a:r>
                  <a:rPr lang="it-IT" sz="2200" b="1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spectrum</a:t>
                </a:r>
                <a:r>
                  <a:rPr lang="it-IT" sz="22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and day-night </a:t>
                </a:r>
                <a:r>
                  <a:rPr lang="it-IT" sz="2200" b="1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asymmetry</a:t>
                </a:r>
                <a:r>
                  <a:rPr lang="it-IT" sz="22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</a:t>
                </a:r>
              </a:p>
              <a:p>
                <a:pPr marL="457200" indent="-457200" algn="just">
                  <a:lnSpc>
                    <a:spcPts val="3040"/>
                  </a:lnSpc>
                  <a:buFont typeface="+mj-lt"/>
                  <a:buAutoNum type="arabicPeriod"/>
                </a:pPr>
                <a:r>
                  <a:rPr lang="it-IT" sz="2200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Indipendent</a:t>
                </a:r>
                <a:r>
                  <a:rPr lang="it-IT" sz="22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study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1" i="0">
                            <a:latin typeface="Cambria Math" charset="0"/>
                          </a:rPr>
                          <m:t>𝐬𝐢𝐧</m:t>
                        </m:r>
                      </m:e>
                      <m:sup>
                        <m:r>
                          <a:rPr lang="it-IT" sz="2200" b="1" i="0">
                            <a:latin typeface="Cambria Math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it-IT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0">
                            <a:latin typeface="Cambria Math" charset="0"/>
                          </a:rPr>
                          <m:t>𝛉</m:t>
                        </m:r>
                      </m:e>
                      <m:sub>
                        <m:r>
                          <a:rPr lang="it-IT" sz="2200" b="1" i="0">
                            <a:latin typeface="Cambria Math" charset="0"/>
                          </a:rPr>
                          <m:t>𝟏𝟐</m:t>
                        </m:r>
                      </m:sub>
                    </m:sSub>
                    <m:r>
                      <a:rPr lang="it-IT" sz="2200" b="1" i="0">
                        <a:latin typeface="Cambria Math" charset="0"/>
                      </a:rPr>
                      <m:t>, </m:t>
                    </m:r>
                    <m:sSubSup>
                      <m:sSubSupPr>
                        <m:ctrlPr>
                          <a:rPr lang="it-IT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200" b="1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sz="2200" b="1" i="0">
                            <a:latin typeface="Cambria Math" charset="0"/>
                          </a:rPr>
                          <m:t>∆</m:t>
                        </m:r>
                        <m:r>
                          <a:rPr lang="it-IT" sz="2200" b="1" i="0">
                            <a:latin typeface="Cambria Math" charset="0"/>
                          </a:rPr>
                          <m:t>𝐦</m:t>
                        </m:r>
                      </m:e>
                      <m:sub>
                        <m:r>
                          <a:rPr lang="it-IT" sz="2200" b="1" i="0">
                            <a:latin typeface="Cambria Math" charset="0"/>
                          </a:rPr>
                          <m:t>𝟐𝟏</m:t>
                        </m:r>
                      </m:sub>
                      <m:sup>
                        <m:r>
                          <a:rPr lang="it-IT" sz="2200" b="1" i="0">
                            <a:latin typeface="Cambria Math" charset="0"/>
                          </a:rPr>
                          <m:t>𝟐</m:t>
                        </m:r>
                      </m:sup>
                    </m:sSubSup>
                    <m:r>
                      <a:rPr lang="it-IT" sz="2200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it-IT" sz="22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it-IT" sz="2200" b="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reactor</a:t>
                </a:r>
                <a:r>
                  <a:rPr lang="it-IT" sz="22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200" b="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antineutrinos</a:t>
                </a:r>
                <a:endParaRPr lang="it-IT" sz="2200" b="0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ts val="3040"/>
                  </a:lnSpc>
                  <a:buNone/>
                </a:pPr>
                <a:endParaRPr lang="it-IT" sz="2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ts val="3040"/>
                  </a:lnSpc>
                  <a:buFont typeface="+mj-lt"/>
                  <a:buAutoNum type="arabicPeriod"/>
                </a:pPr>
                <a:endParaRPr lang="it-IT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 algn="just">
                  <a:buNone/>
                </a:pPr>
                <a:endParaRPr lang="it-IT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8098"/>
                <a:ext cx="8928992" cy="6179294"/>
              </a:xfrm>
              <a:blipFill>
                <a:blip r:embed="rId3"/>
                <a:stretch>
                  <a:fillRect l="-820" t="-395" r="-9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11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" y="116632"/>
            <a:ext cx="9087347" cy="6741368"/>
          </a:xfrm>
        </p:spPr>
      </p:pic>
    </p:spTree>
    <p:extLst>
      <p:ext uri="{BB962C8B-B14F-4D97-AF65-F5344CB8AC3E}">
        <p14:creationId xmlns:p14="http://schemas.microsoft.com/office/powerpoint/2010/main" val="537848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1564</Words>
  <Application>Microsoft Office PowerPoint</Application>
  <PresentationFormat>Presentazione su schermo (4:3)</PresentationFormat>
  <Paragraphs>148</Paragraphs>
  <Slides>25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9" baseType="lpstr">
      <vt:lpstr>-apple-system</vt:lpstr>
      <vt:lpstr>Arial</vt:lpstr>
      <vt:lpstr>Arial </vt:lpstr>
      <vt:lpstr>Brush Script MT</vt:lpstr>
      <vt:lpstr>Calibri</vt:lpstr>
      <vt:lpstr>Cambria Math</vt:lpstr>
      <vt:lpstr>Comic Sans MS</vt:lpstr>
      <vt:lpstr>Courier New</vt:lpstr>
      <vt:lpstr>FreesiaUPC</vt:lpstr>
      <vt:lpstr>Symbol</vt:lpstr>
      <vt:lpstr>Times New Roman</vt:lpstr>
      <vt:lpstr>Wingdings</vt:lpstr>
      <vt:lpstr>Tema di Office</vt:lpstr>
      <vt:lpstr>Microsoft Equation 3.0</vt:lpstr>
      <vt:lpstr>Non Standard Interactions and Lorentz Invariance Violation in Solar Neutrino physics @ JUNO </vt:lpstr>
      <vt:lpstr>Presentazione standard di PowerPoint</vt:lpstr>
      <vt:lpstr>Meaning of the analysis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NSI @JUNO: POTENTIALITIES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Output di analisi numerica</vt:lpstr>
      <vt:lpstr>Back up slide </vt:lpstr>
      <vt:lpstr>Status and open problems of solar neutrino physics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marcotorri@gmail.it</dc:creator>
  <cp:lastModifiedBy>vitoantonelli vitoantonelli</cp:lastModifiedBy>
  <cp:revision>366</cp:revision>
  <cp:lastPrinted>2021-03-30T11:34:39Z</cp:lastPrinted>
  <dcterms:created xsi:type="dcterms:W3CDTF">2020-03-08T20:28:38Z</dcterms:created>
  <dcterms:modified xsi:type="dcterms:W3CDTF">2023-03-29T10:07:47Z</dcterms:modified>
</cp:coreProperties>
</file>