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2" r:id="rId2"/>
    <p:sldId id="333" r:id="rId3"/>
    <p:sldId id="437" r:id="rId4"/>
    <p:sldId id="310" r:id="rId5"/>
    <p:sldId id="342" r:id="rId6"/>
    <p:sldId id="343" r:id="rId7"/>
    <p:sldId id="434" r:id="rId8"/>
    <p:sldId id="316" r:id="rId9"/>
    <p:sldId id="323" r:id="rId10"/>
    <p:sldId id="436" r:id="rId11"/>
    <p:sldId id="435" r:id="rId12"/>
    <p:sldId id="358" r:id="rId13"/>
    <p:sldId id="359" r:id="rId14"/>
    <p:sldId id="265" r:id="rId15"/>
    <p:sldId id="347" r:id="rId16"/>
    <p:sldId id="438" r:id="rId17"/>
    <p:sldId id="439" r:id="rId18"/>
    <p:sldId id="319" r:id="rId19"/>
    <p:sldId id="326" r:id="rId20"/>
    <p:sldId id="256" r:id="rId21"/>
    <p:sldId id="264" r:id="rId22"/>
    <p:sldId id="432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Fabbri" initials="AF" lastIdx="1" clrIdx="0">
    <p:extLst>
      <p:ext uri="{19B8F6BF-5375-455C-9EA6-DF929625EA0E}">
        <p15:presenceInfo xmlns:p15="http://schemas.microsoft.com/office/powerpoint/2012/main" userId="Andrea Fabb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6495B-E234-4B0D-AF78-42CB1D3748AE}" type="datetimeFigureOut">
              <a:rPr lang="it-IT" smtClean="0"/>
              <a:t>28/03/2023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3619-3C8E-47F3-9DBE-225D3D1EA0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1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92A78-D2AB-4E8E-9DF7-56FAC640107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38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43BCA-5D73-4B8C-9D4C-1EEF1855F98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2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A5219-4C1F-4939-9ACC-ABA16C7DB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0928C4-EDF7-4EE2-8053-BC348E0A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6D720E-BAFF-4995-8938-B0058824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11585-5E5A-4F29-85CF-44B01AF3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303A11-4528-45F2-917F-E80A062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E9A63-5043-4082-925A-6481275B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3377A8-F76F-4FA2-894F-C9851CE8F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414887-D286-4951-98CC-D404F9B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A89F13-9B26-4BE7-AEA1-A42BC6BC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2DB728-42E2-43AF-9057-B7AA6F41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8151EB-19D1-4235-8105-6FF6F7504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C8E3DC-F71A-44DB-B79F-2F9C9811C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93ADC-B39A-43DF-8FC3-AF44C352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F5E4AB-3EB6-4ABB-A177-EFDD0D80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BB779C-3DB6-43E3-A80E-8468A77D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381000" y="4521200"/>
            <a:ext cx="11430000" cy="190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15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2997200"/>
            <a:ext cx="11430000" cy="127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1600"/>
              </a:spcBef>
              <a:buClrTx/>
              <a:buSzTx/>
              <a:buFontTx/>
              <a:buNone/>
              <a:defRPr sz="385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6611" y="292100"/>
            <a:ext cx="276598" cy="317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947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DD1DB-F681-4DCA-AA27-DF651BF0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A4BF33-CE4C-402E-B07D-C693A051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11313-0782-4284-BB76-C0B97BF4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27644-42AF-492E-A7E9-733A233C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BF9C44-BBD2-439A-A946-AB5D7F38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89D00-7CD9-44EF-A08B-01D03645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C20C8D-49B8-43C1-9356-68C80D82E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EC0A6F-D138-428B-BA09-716D6819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FC6528-40CA-484C-804F-34649C96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BEA43-E5DD-4535-9F0E-1CF8F0DD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DD4D9-C4F0-4208-B954-4D26C484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9E7AD-D8EB-4DA1-821D-FD8762A12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B28D24-2EA0-448C-964A-8087DC04A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201AB4-B7A1-436F-8EB0-436C7A48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408C47-C7F5-4BF8-BCF9-E976BE78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A7776D-520B-46E6-81F1-99B42FD7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6E1D3-46C0-4CC4-9A61-3817586E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67FE9D-7621-45E9-9D12-3F79B43B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6E9942-8992-43E8-8DF8-744864ECF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A63632-61F6-4C4B-A89C-897E7E564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0F13E2-8373-4ED6-81E6-A387462AD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94170C-A2D2-40E4-8E7C-736F36F0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537D27-53D6-48CA-8EF2-5389D487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AF4AC5-724E-4F33-B31B-1A762B7D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EB639-3BCD-4DB8-A863-301931F1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FF2E9D-1728-400E-ABB5-1C7DB7C9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ED4359-454D-45C5-A5E7-1404B443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0411D5-2146-481E-B199-278B238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140BCF-94F9-43D6-A55A-E5AB89A5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17534B-6916-4674-8D42-A02FBFA7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D9B042-48FD-4AAF-8F4F-C966203E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3F1ED-6124-483E-9E65-A74061F9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6A5DC-6420-4AD9-8E97-50660769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F7B3D-FFDF-47CD-8178-E0BAA1E2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7A8AD3-DBB7-4600-B5B1-73F26269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E76653-C04F-4EC7-A01B-DA3D4D97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7CD376-C30E-45B5-AB03-05347162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A092E-2277-428A-9422-15CCB769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0DD3FD-50DA-4A77-9600-72FC8E4DE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D4961A-A194-4A9F-B8A9-D47D34B45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E00C56-5EC9-4C86-AE49-76ACEABC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9FB2A6-7CF5-4EC7-93E2-FDA104C9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83CDEA-7121-43F4-9539-7143F3C0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75462-71F5-4F27-BE02-5252BAD8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6DB07D-8458-4A95-8169-7B0C8FC3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15C55F-B40E-4936-84B2-316B09928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C04A-B904-4148-965B-20E81F8D851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D9076-B65C-43A5-8A4A-8A0DF74E0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553CDE-5CD7-454D-9E12-F3288683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3E50-02E0-4CBD-A4E1-7D98A1E89D6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rigger &amp; DAQ considerations"/>
          <p:cNvSpPr txBox="1">
            <a:spLocks noGrp="1"/>
          </p:cNvSpPr>
          <p:nvPr>
            <p:ph type="title"/>
          </p:nvPr>
        </p:nvSpPr>
        <p:spPr>
          <a:xfrm>
            <a:off x="0" y="1869744"/>
            <a:ext cx="12192000" cy="2402006"/>
          </a:xfrm>
          <a:prstGeom prst="rect">
            <a:avLst/>
          </a:prstGeom>
        </p:spPr>
        <p:txBody>
          <a:bodyPr>
            <a:noAutofit/>
          </a:bodyPr>
          <a:lstStyle>
            <a:lvl1pPr defTabSz="775969">
              <a:defRPr sz="14570"/>
            </a:lvl1pPr>
          </a:lstStyle>
          <a:p>
            <a:pPr algn="ctr"/>
            <a:r>
              <a:rPr lang="it-IT" sz="4800" dirty="0" err="1"/>
              <a:t>Readout</a:t>
            </a:r>
            <a:r>
              <a:rPr lang="it-IT" sz="4800" dirty="0"/>
              <a:t> Electronic Update</a:t>
            </a:r>
          </a:p>
        </p:txBody>
      </p:sp>
      <p:sp>
        <p:nvSpPr>
          <p:cNvPr id="179" name="Andrea Fabbri, Stefano M. Mari, Paolo Montini, Fabrizio Petrucci, Simone Sanfilippo…"/>
          <p:cNvSpPr txBox="1"/>
          <p:nvPr/>
        </p:nvSpPr>
        <p:spPr>
          <a:xfrm>
            <a:off x="323675" y="4448695"/>
            <a:ext cx="947607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410766">
              <a:spcBef>
                <a:spcPts val="800"/>
              </a:spcBef>
              <a:defRPr sz="4000">
                <a:solidFill>
                  <a:srgbClr val="222222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r>
              <a:rPr sz="2000" dirty="0">
                <a:solidFill>
                  <a:schemeClr val="accent5">
                    <a:lumMod val="75000"/>
                  </a:schemeClr>
                </a:solidFill>
              </a:rPr>
              <a:t>Andrea Fabbri</a:t>
            </a:r>
            <a:r>
              <a:rPr lang="it-IT" sz="2000" dirty="0"/>
              <a:t> on </a:t>
            </a:r>
            <a:r>
              <a:rPr lang="it-IT" sz="2000" dirty="0" err="1"/>
              <a:t>behalf</a:t>
            </a:r>
            <a:r>
              <a:rPr lang="it-IT" sz="2000" dirty="0"/>
              <a:t> of Electronic Group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FEAB09-34CB-470E-8CBB-A79B7DF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10</a:t>
            </a:fld>
            <a:endParaRPr lang="en-US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32F02DF-75EA-4B23-B92B-D841A63FDBBF}"/>
              </a:ext>
            </a:extLst>
          </p:cNvPr>
          <p:cNvGrpSpPr/>
          <p:nvPr/>
        </p:nvGrpSpPr>
        <p:grpSpPr>
          <a:xfrm>
            <a:off x="377253" y="739538"/>
            <a:ext cx="7052381" cy="5861424"/>
            <a:chOff x="154831" y="286457"/>
            <a:chExt cx="7052381" cy="586142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D8EB463-E73D-4594-9BE8-BCB818656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31" y="286457"/>
              <a:ext cx="7052381" cy="2784125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904FA56-A0EF-44F5-91E2-6FA5496E9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31" y="2237363"/>
              <a:ext cx="7052381" cy="2784126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AEB9181-605D-4927-9EAB-FE5853F57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831" y="4196974"/>
              <a:ext cx="7052381" cy="1950907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ACE574-253B-4082-BA96-D197FBDEF46D}"/>
              </a:ext>
            </a:extLst>
          </p:cNvPr>
          <p:cNvSpPr txBox="1"/>
          <p:nvPr/>
        </p:nvSpPr>
        <p:spPr>
          <a:xfrm>
            <a:off x="21385" y="46841"/>
            <a:ext cx="766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Test </a:t>
            </a:r>
            <a:r>
              <a:rPr lang="it-IT" sz="2800" dirty="0" err="1"/>
              <a:t>result</a:t>
            </a:r>
            <a:r>
              <a:rPr lang="it-IT" sz="2800" dirty="0"/>
              <a:t> – recovery time after </a:t>
            </a:r>
            <a:r>
              <a:rPr lang="it-IT" sz="2800" dirty="0" err="1"/>
              <a:t>muon</a:t>
            </a:r>
            <a:r>
              <a:rPr lang="it-IT" sz="2800" dirty="0"/>
              <a:t> </a:t>
            </a:r>
            <a:r>
              <a:rPr lang="it-IT" sz="2800" dirty="0" err="1"/>
              <a:t>scintillation</a:t>
            </a:r>
            <a:r>
              <a:rPr lang="it-IT" sz="2800" dirty="0"/>
              <a:t>  </a:t>
            </a:r>
            <a:endParaRPr lang="en-US" sz="28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5151E7-EACA-4D7D-B3D1-86F2E649855B}"/>
              </a:ext>
            </a:extLst>
          </p:cNvPr>
          <p:cNvSpPr txBox="1"/>
          <p:nvPr/>
        </p:nvSpPr>
        <p:spPr>
          <a:xfrm>
            <a:off x="7853882" y="2328181"/>
            <a:ext cx="4053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the gain (1/20) of 1 FEB </a:t>
            </a:r>
            <a:r>
              <a:rPr lang="it-IT" dirty="0" err="1"/>
              <a:t>channel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 «self </a:t>
            </a:r>
            <a:r>
              <a:rPr lang="it-IT" dirty="0" err="1"/>
              <a:t>calibration</a:t>
            </a:r>
            <a:r>
              <a:rPr lang="it-IT" dirty="0"/>
              <a:t>» of the light </a:t>
            </a:r>
            <a:r>
              <a:rPr lang="it-IT" dirty="0" err="1"/>
              <a:t>pulse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«</a:t>
            </a:r>
            <a:r>
              <a:rPr lang="it-IT" dirty="0" err="1"/>
              <a:t>rebounce</a:t>
            </a:r>
            <a:r>
              <a:rPr lang="it-IT" dirty="0"/>
              <a:t>» </a:t>
            </a:r>
            <a:r>
              <a:rPr lang="it-IT" dirty="0" err="1"/>
              <a:t>happens</a:t>
            </a:r>
            <a:r>
              <a:rPr lang="it-IT" dirty="0"/>
              <a:t> after the TIA </a:t>
            </a:r>
            <a:r>
              <a:rPr lang="it-IT" dirty="0" err="1"/>
              <a:t>saturation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 the </a:t>
            </a:r>
            <a:r>
              <a:rPr lang="it-IT" dirty="0" err="1"/>
              <a:t>circled</a:t>
            </a:r>
            <a:r>
              <a:rPr lang="it-IT" dirty="0"/>
              <a:t> area the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counting</a:t>
            </a:r>
            <a:r>
              <a:rPr lang="it-IT" dirty="0"/>
              <a:t> can be </a:t>
            </a:r>
            <a:r>
              <a:rPr lang="it-IT" dirty="0" err="1"/>
              <a:t>executed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a </a:t>
            </a:r>
            <a:r>
              <a:rPr lang="it-IT" dirty="0" err="1"/>
              <a:t>careful</a:t>
            </a:r>
            <a:r>
              <a:rPr lang="it-IT" dirty="0"/>
              <a:t> </a:t>
            </a:r>
            <a:r>
              <a:rPr lang="it-IT" dirty="0" err="1"/>
              <a:t>evaluation</a:t>
            </a:r>
            <a:r>
              <a:rPr lang="it-IT" dirty="0"/>
              <a:t> of the baseline.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C282FB7-F344-4BF3-B8FF-B57062C3F4BE}"/>
              </a:ext>
            </a:extLst>
          </p:cNvPr>
          <p:cNvSpPr txBox="1"/>
          <p:nvPr/>
        </p:nvSpPr>
        <p:spPr>
          <a:xfrm>
            <a:off x="5313405" y="1160993"/>
            <a:ext cx="99418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500 p.e.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6A9B1C-BC3E-409D-B4D5-DA5EAB96027B}"/>
              </a:ext>
            </a:extLst>
          </p:cNvPr>
          <p:cNvSpPr txBox="1"/>
          <p:nvPr/>
        </p:nvSpPr>
        <p:spPr>
          <a:xfrm>
            <a:off x="5313404" y="3120604"/>
            <a:ext cx="11112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1000 p.e.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A0CDEB-708D-4865-A228-C8F07DC73B5D}"/>
              </a:ext>
            </a:extLst>
          </p:cNvPr>
          <p:cNvSpPr txBox="1"/>
          <p:nvPr/>
        </p:nvSpPr>
        <p:spPr>
          <a:xfrm>
            <a:off x="5313404" y="5071510"/>
            <a:ext cx="11112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2000 p.e. 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B4444CF-D8FF-42D7-9884-D086CA4B95CA}"/>
              </a:ext>
            </a:extLst>
          </p:cNvPr>
          <p:cNvSpPr/>
          <p:nvPr/>
        </p:nvSpPr>
        <p:spPr>
          <a:xfrm>
            <a:off x="2133600" y="1530325"/>
            <a:ext cx="120272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014FCDB2-3102-419D-BB28-2AD75512B9A2}"/>
              </a:ext>
            </a:extLst>
          </p:cNvPr>
          <p:cNvSpPr/>
          <p:nvPr/>
        </p:nvSpPr>
        <p:spPr>
          <a:xfrm>
            <a:off x="2286000" y="3549724"/>
            <a:ext cx="120272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A5332D2B-BE54-48F0-875F-38F9BCE53AD0}"/>
              </a:ext>
            </a:extLst>
          </p:cNvPr>
          <p:cNvSpPr/>
          <p:nvPr/>
        </p:nvSpPr>
        <p:spPr>
          <a:xfrm>
            <a:off x="2734962" y="5506315"/>
            <a:ext cx="1202724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D3235F5-5522-460B-BC67-A96359F909AC}"/>
              </a:ext>
            </a:extLst>
          </p:cNvPr>
          <p:cNvCxnSpPr/>
          <p:nvPr/>
        </p:nvCxnSpPr>
        <p:spPr>
          <a:xfrm>
            <a:off x="2710248" y="570061"/>
            <a:ext cx="0" cy="628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666E48D-42A6-4885-9BBA-FB8AC7AC766A}"/>
              </a:ext>
            </a:extLst>
          </p:cNvPr>
          <p:cNvCxnSpPr/>
          <p:nvPr/>
        </p:nvCxnSpPr>
        <p:spPr>
          <a:xfrm>
            <a:off x="3381632" y="570060"/>
            <a:ext cx="0" cy="628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1759A17-67DC-440B-BBAA-56CA1A482678}"/>
              </a:ext>
            </a:extLst>
          </p:cNvPr>
          <p:cNvCxnSpPr/>
          <p:nvPr/>
        </p:nvCxnSpPr>
        <p:spPr>
          <a:xfrm>
            <a:off x="4040658" y="547599"/>
            <a:ext cx="0" cy="628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9E9C070-E8DD-4CC1-A71D-00FA97EC273A}"/>
              </a:ext>
            </a:extLst>
          </p:cNvPr>
          <p:cNvSpPr txBox="1"/>
          <p:nvPr/>
        </p:nvSpPr>
        <p:spPr>
          <a:xfrm>
            <a:off x="2685535" y="4825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2u        4u        6u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7CEF5C-552F-46D7-A577-BB7FBA29807F}"/>
              </a:ext>
            </a:extLst>
          </p:cNvPr>
          <p:cNvSpPr txBox="1"/>
          <p:nvPr/>
        </p:nvSpPr>
        <p:spPr>
          <a:xfrm>
            <a:off x="771222" y="980962"/>
            <a:ext cx="88216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Standard </a:t>
            </a:r>
          </a:p>
          <a:p>
            <a:r>
              <a:rPr lang="it-IT" sz="1400" dirty="0"/>
              <a:t>gain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CCF5EA6-CFA1-43A2-B50F-F584FEB8C0C6}"/>
              </a:ext>
            </a:extLst>
          </p:cNvPr>
          <p:cNvSpPr txBox="1"/>
          <p:nvPr/>
        </p:nvSpPr>
        <p:spPr>
          <a:xfrm>
            <a:off x="786981" y="1739020"/>
            <a:ext cx="52219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Low </a:t>
            </a:r>
          </a:p>
          <a:p>
            <a:r>
              <a:rPr lang="it-IT" sz="1400" dirty="0"/>
              <a:t>gain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4974097-4C36-4887-8D70-70973C0F1845}"/>
              </a:ext>
            </a:extLst>
          </p:cNvPr>
          <p:cNvSpPr txBox="1"/>
          <p:nvPr/>
        </p:nvSpPr>
        <p:spPr>
          <a:xfrm>
            <a:off x="794577" y="2973384"/>
            <a:ext cx="88216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Standard </a:t>
            </a:r>
          </a:p>
          <a:p>
            <a:r>
              <a:rPr lang="it-IT" sz="1400" dirty="0"/>
              <a:t>gain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81396DF-B54E-4FEB-B20E-B73FC17A7046}"/>
              </a:ext>
            </a:extLst>
          </p:cNvPr>
          <p:cNvSpPr txBox="1"/>
          <p:nvPr/>
        </p:nvSpPr>
        <p:spPr>
          <a:xfrm>
            <a:off x="810336" y="3731442"/>
            <a:ext cx="52219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Low </a:t>
            </a:r>
          </a:p>
          <a:p>
            <a:r>
              <a:rPr lang="it-IT" sz="1400" dirty="0"/>
              <a:t>gain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3733511-E108-48F3-AA53-261B8A71A36D}"/>
              </a:ext>
            </a:extLst>
          </p:cNvPr>
          <p:cNvSpPr txBox="1"/>
          <p:nvPr/>
        </p:nvSpPr>
        <p:spPr>
          <a:xfrm>
            <a:off x="817372" y="4935753"/>
            <a:ext cx="88216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Standard </a:t>
            </a:r>
          </a:p>
          <a:p>
            <a:r>
              <a:rPr lang="it-IT" sz="1400" dirty="0"/>
              <a:t>gain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161A148-C546-4CF3-89E3-599E5C6AB962}"/>
              </a:ext>
            </a:extLst>
          </p:cNvPr>
          <p:cNvSpPr txBox="1"/>
          <p:nvPr/>
        </p:nvSpPr>
        <p:spPr>
          <a:xfrm>
            <a:off x="833131" y="5693811"/>
            <a:ext cx="52219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Low </a:t>
            </a:r>
          </a:p>
          <a:p>
            <a:r>
              <a:rPr lang="it-IT" sz="1400" dirty="0"/>
              <a:t>gain</a:t>
            </a:r>
          </a:p>
        </p:txBody>
      </p:sp>
    </p:spTree>
    <p:extLst>
      <p:ext uri="{BB962C8B-B14F-4D97-AF65-F5344CB8AC3E}">
        <p14:creationId xmlns:p14="http://schemas.microsoft.com/office/powerpoint/2010/main" val="245626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F68D64A-CD34-43D0-844D-0DEE71A27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81" y="1027068"/>
            <a:ext cx="8947150" cy="548429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08F021-4BFD-4F09-89E4-7501DB4D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11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9DC003-427E-488E-9D7F-3C8366E8D729}"/>
              </a:ext>
            </a:extLst>
          </p:cNvPr>
          <p:cNvSpPr txBox="1"/>
          <p:nvPr/>
        </p:nvSpPr>
        <p:spPr>
          <a:xfrm>
            <a:off x="3827888" y="6467201"/>
            <a:ext cx="2365256" cy="35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Peak maximum [</a:t>
            </a:r>
            <a:r>
              <a:rPr lang="it-IT" dirty="0" err="1"/>
              <a:t>mV</a:t>
            </a:r>
            <a:r>
              <a:rPr lang="it-IT" dirty="0"/>
              <a:t>]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9741D5-0A46-40D7-8776-8CAC4F505B7A}"/>
              </a:ext>
            </a:extLst>
          </p:cNvPr>
          <p:cNvSpPr txBox="1"/>
          <p:nvPr/>
        </p:nvSpPr>
        <p:spPr>
          <a:xfrm>
            <a:off x="21385" y="46841"/>
            <a:ext cx="649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Test </a:t>
            </a:r>
            <a:r>
              <a:rPr lang="it-IT" sz="2800" dirty="0" err="1"/>
              <a:t>result</a:t>
            </a:r>
            <a:r>
              <a:rPr lang="it-IT" sz="2800" dirty="0"/>
              <a:t> – </a:t>
            </a:r>
            <a:r>
              <a:rPr lang="it-IT" sz="2800" dirty="0" err="1"/>
              <a:t>improving</a:t>
            </a:r>
            <a:r>
              <a:rPr lang="it-IT" sz="2800" dirty="0"/>
              <a:t> trigger performance</a:t>
            </a:r>
            <a:endParaRPr lang="en-US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4927AA-5983-4669-B389-F681CFA4C069}"/>
              </a:ext>
            </a:extLst>
          </p:cNvPr>
          <p:cNvSpPr txBox="1"/>
          <p:nvPr/>
        </p:nvSpPr>
        <p:spPr>
          <a:xfrm>
            <a:off x="9480325" y="1351821"/>
            <a:ext cx="2502462" cy="42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All</a:t>
            </a:r>
            <a:r>
              <a:rPr lang="it-IT" dirty="0"/>
              <a:t> the plots are </a:t>
            </a:r>
            <a:r>
              <a:rPr lang="it-IT" dirty="0" err="1"/>
              <a:t>taken</a:t>
            </a:r>
            <a:r>
              <a:rPr lang="it-IT" dirty="0"/>
              <a:t> with the </a:t>
            </a:r>
            <a:r>
              <a:rPr lang="it-IT" dirty="0" err="1"/>
              <a:t>same</a:t>
            </a:r>
            <a:r>
              <a:rPr lang="it-IT" dirty="0"/>
              <a:t> laser </a:t>
            </a:r>
            <a:r>
              <a:rPr lang="it-IT" dirty="0" err="1"/>
              <a:t>configuration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 the first plot the trigger </a:t>
            </a:r>
            <a:r>
              <a:rPr lang="it-IT" dirty="0" err="1"/>
              <a:t>comes</a:t>
            </a:r>
            <a:r>
              <a:rPr lang="it-IT" dirty="0"/>
              <a:t> from the laser </a:t>
            </a:r>
            <a:r>
              <a:rPr lang="it-IT" dirty="0" err="1"/>
              <a:t>itself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On the </a:t>
            </a:r>
            <a:r>
              <a:rPr lang="it-IT" dirty="0" err="1"/>
              <a:t>others</a:t>
            </a:r>
            <a:r>
              <a:rPr lang="it-IT" dirty="0"/>
              <a:t> the trigger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setted</a:t>
            </a:r>
            <a:r>
              <a:rPr lang="it-IT" dirty="0"/>
              <a:t> on the FEB </a:t>
            </a:r>
            <a:r>
              <a:rPr lang="it-IT" dirty="0" err="1"/>
              <a:t>signal</a:t>
            </a:r>
            <a:r>
              <a:rPr lang="it-IT" dirty="0"/>
              <a:t> («self-trigger»).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self trigger performance can be </a:t>
            </a:r>
            <a:r>
              <a:rPr lang="it-IT" dirty="0" err="1"/>
              <a:t>enhanched</a:t>
            </a:r>
            <a:r>
              <a:rPr lang="it-IT" dirty="0"/>
              <a:t> by </a:t>
            </a:r>
            <a:r>
              <a:rPr lang="it-IT" dirty="0" err="1"/>
              <a:t>adding</a:t>
            </a:r>
            <a:r>
              <a:rPr lang="it-IT" dirty="0"/>
              <a:t> a </a:t>
            </a:r>
            <a:r>
              <a:rPr lang="it-IT" dirty="0" err="1"/>
              <a:t>simple</a:t>
            </a:r>
            <a:r>
              <a:rPr lang="it-IT" dirty="0"/>
              <a:t> «time over </a:t>
            </a:r>
            <a:r>
              <a:rPr lang="it-IT" dirty="0" err="1"/>
              <a:t>threshold</a:t>
            </a:r>
            <a:r>
              <a:rPr lang="it-IT" dirty="0"/>
              <a:t>» </a:t>
            </a:r>
            <a:r>
              <a:rPr lang="it-IT" dirty="0" err="1"/>
              <a:t>constrain</a:t>
            </a:r>
            <a:r>
              <a:rPr lang="it-IT" dirty="0"/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9C4747-234E-473C-A112-2FA47C22E4B3}"/>
              </a:ext>
            </a:extLst>
          </p:cNvPr>
          <p:cNvSpPr txBox="1"/>
          <p:nvPr/>
        </p:nvSpPr>
        <p:spPr>
          <a:xfrm rot="16200000">
            <a:off x="-28483" y="1631706"/>
            <a:ext cx="114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Counts</a:t>
            </a:r>
            <a:r>
              <a:rPr lang="it-IT" sz="1600" dirty="0"/>
              <a:t> [</a:t>
            </a:r>
            <a:r>
              <a:rPr lang="it-IT" sz="1600" dirty="0" err="1"/>
              <a:t>au</a:t>
            </a:r>
            <a:r>
              <a:rPr lang="it-IT" sz="1600" dirty="0"/>
              <a:t>]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1E787B-575C-4897-84B4-89E92340AC8E}"/>
              </a:ext>
            </a:extLst>
          </p:cNvPr>
          <p:cNvSpPr txBox="1"/>
          <p:nvPr/>
        </p:nvSpPr>
        <p:spPr>
          <a:xfrm rot="16200000">
            <a:off x="-28482" y="2894364"/>
            <a:ext cx="114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Counts</a:t>
            </a:r>
            <a:r>
              <a:rPr lang="it-IT" sz="1600" dirty="0"/>
              <a:t> [</a:t>
            </a:r>
            <a:r>
              <a:rPr lang="it-IT" sz="1600" dirty="0" err="1"/>
              <a:t>au</a:t>
            </a:r>
            <a:r>
              <a:rPr lang="it-IT" sz="1600" dirty="0"/>
              <a:t>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B1D78C-19DD-43D5-BA5E-197E70F85891}"/>
              </a:ext>
            </a:extLst>
          </p:cNvPr>
          <p:cNvSpPr txBox="1"/>
          <p:nvPr/>
        </p:nvSpPr>
        <p:spPr>
          <a:xfrm rot="16200000">
            <a:off x="-28482" y="4356668"/>
            <a:ext cx="114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Counts</a:t>
            </a:r>
            <a:r>
              <a:rPr lang="it-IT" sz="1600" dirty="0"/>
              <a:t> [</a:t>
            </a:r>
            <a:r>
              <a:rPr lang="it-IT" sz="1600" dirty="0" err="1"/>
              <a:t>au</a:t>
            </a:r>
            <a:r>
              <a:rPr lang="it-IT" sz="1600" dirty="0"/>
              <a:t>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15E6B05-9D12-47D8-8DD0-4AC60DCD5480}"/>
              </a:ext>
            </a:extLst>
          </p:cNvPr>
          <p:cNvSpPr txBox="1"/>
          <p:nvPr/>
        </p:nvSpPr>
        <p:spPr>
          <a:xfrm rot="16200000">
            <a:off x="-26496" y="5703927"/>
            <a:ext cx="114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Counts</a:t>
            </a:r>
            <a:r>
              <a:rPr lang="it-IT" sz="1600" dirty="0"/>
              <a:t> [</a:t>
            </a:r>
            <a:r>
              <a:rPr lang="it-IT" sz="1600" dirty="0" err="1"/>
              <a:t>au</a:t>
            </a:r>
            <a:r>
              <a:rPr lang="it-IT" sz="1600" dirty="0"/>
              <a:t>]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20A913-5AC2-483A-998D-75E160C55638}"/>
              </a:ext>
            </a:extLst>
          </p:cNvPr>
          <p:cNvSpPr txBox="1"/>
          <p:nvPr/>
        </p:nvSpPr>
        <p:spPr>
          <a:xfrm>
            <a:off x="6236104" y="1462672"/>
            <a:ext cx="13550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Laser trigger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F63EB-54D9-4F80-BACE-FC57B499688E}"/>
              </a:ext>
            </a:extLst>
          </p:cNvPr>
          <p:cNvSpPr txBox="1"/>
          <p:nvPr/>
        </p:nvSpPr>
        <p:spPr>
          <a:xfrm>
            <a:off x="6236104" y="2794132"/>
            <a:ext cx="16980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½ p.e. </a:t>
            </a:r>
            <a:r>
              <a:rPr lang="it-IT" dirty="0" err="1"/>
              <a:t>threshold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2E9C2D2-31AB-4D1E-8729-5F9738058263}"/>
              </a:ext>
            </a:extLst>
          </p:cNvPr>
          <p:cNvSpPr txBox="1"/>
          <p:nvPr/>
        </p:nvSpPr>
        <p:spPr>
          <a:xfrm>
            <a:off x="6236104" y="4156613"/>
            <a:ext cx="16900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¼ p.e. </a:t>
            </a:r>
            <a:r>
              <a:rPr lang="it-IT" dirty="0" err="1"/>
              <a:t>threshold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2930927-BD9C-4D52-9371-051B418785B5}"/>
              </a:ext>
            </a:extLst>
          </p:cNvPr>
          <p:cNvSpPr txBox="1"/>
          <p:nvPr/>
        </p:nvSpPr>
        <p:spPr>
          <a:xfrm>
            <a:off x="6236104" y="5411214"/>
            <a:ext cx="27063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¼ p.e. </a:t>
            </a:r>
            <a:r>
              <a:rPr lang="it-IT" dirty="0" err="1"/>
              <a:t>threshold</a:t>
            </a:r>
            <a:r>
              <a:rPr lang="it-IT" dirty="0"/>
              <a:t> + </a:t>
            </a:r>
          </a:p>
          <a:p>
            <a:r>
              <a:rPr lang="it-IT" dirty="0"/>
              <a:t>150 ns time over </a:t>
            </a:r>
            <a:r>
              <a:rPr lang="it-IT" dirty="0" err="1"/>
              <a:t>threshold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3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959D2B-4902-4B1A-B3EF-CD1177BB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50-02E0-4CBD-A4E1-7D98A1E89D60}" type="slidenum">
              <a:rPr lang="en-US" smtClean="0"/>
              <a:t>12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4F2C7D-8700-459E-9965-50F7E1276763}"/>
              </a:ext>
            </a:extLst>
          </p:cNvPr>
          <p:cNvSpPr txBox="1"/>
          <p:nvPr/>
        </p:nvSpPr>
        <p:spPr>
          <a:xfrm>
            <a:off x="0" y="4469"/>
            <a:ext cx="302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Compatibility </a:t>
            </a:r>
            <a:r>
              <a:rPr lang="it-IT" sz="2800" dirty="0" err="1"/>
              <a:t>issue</a:t>
            </a:r>
            <a:r>
              <a:rPr lang="it-IT" sz="2800" dirty="0"/>
              <a:t> </a:t>
            </a:r>
            <a:endParaRPr lang="en-US" sz="2800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F04DE85E-26E5-4243-B813-D2C7CDB0604B}"/>
              </a:ext>
            </a:extLst>
          </p:cNvPr>
          <p:cNvSpPr txBox="1"/>
          <p:nvPr/>
        </p:nvSpPr>
        <p:spPr>
          <a:xfrm>
            <a:off x="7871460" y="2409736"/>
            <a:ext cx="3992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华文楷体" panose="02010600040101010101" pitchFamily="2" charset="-122"/>
              </a:rPr>
              <a:t>Connector alone is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华文楷体" panose="02010600040101010101" pitchFamily="2" charset="-122"/>
              </a:rPr>
              <a:t>A first test with </a:t>
            </a:r>
            <a:r>
              <a:rPr lang="en-US" altLang="zh-CN" dirty="0" err="1">
                <a:ea typeface="华文楷体" panose="02010600040101010101" pitchFamily="2" charset="-122"/>
              </a:rPr>
              <a:t>Expoxy</a:t>
            </a:r>
            <a:r>
              <a:rPr lang="en-US" altLang="zh-CN" dirty="0">
                <a:ea typeface="华文楷体" panose="02010600040101010101" pitchFamily="2" charset="-122"/>
              </a:rPr>
              <a:t> paint improves the performance of the whole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ea typeface="华文楷体" panose="02010600040101010101" pitchFamily="2" charset="-122"/>
              </a:rPr>
              <a:t>Better results with </a:t>
            </a:r>
            <a:r>
              <a:rPr lang="en-US" altLang="zh-CN" dirty="0" err="1">
                <a:ea typeface="华文楷体" panose="02010600040101010101" pitchFamily="2" charset="-122"/>
              </a:rPr>
              <a:t>sprayng</a:t>
            </a:r>
            <a:r>
              <a:rPr lang="en-US" altLang="zh-CN" dirty="0">
                <a:ea typeface="华文楷体" panose="02010600040101010101" pitchFamily="2" charset="-122"/>
              </a:rPr>
              <a:t> methods may be achieved, test in progress.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12E572-2C5B-4BA9-8797-FB54504A9420}"/>
              </a:ext>
            </a:extLst>
          </p:cNvPr>
          <p:cNvSpPr txBox="1"/>
          <p:nvPr/>
        </p:nvSpPr>
        <p:spPr>
          <a:xfrm>
            <a:off x="2260830" y="6352143"/>
            <a:ext cx="4470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 </a:t>
            </a:r>
            <a:r>
              <a:rPr lang="it-IT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Zhangquan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compatibility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test </a:t>
            </a:r>
            <a:r>
              <a:rPr lang="it-IT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it-IT" i="1" dirty="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8F88F3C6-97DE-48CA-92FC-F9E45DBF6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35" y="845094"/>
            <a:ext cx="7531330" cy="55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0E039B3-BFB5-BB0F-3EB9-741BD7F9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969" y="462077"/>
            <a:ext cx="4677579" cy="2590780"/>
          </a:xfrm>
          <a:prstGeom prst="rect">
            <a:avLst/>
          </a:prstGeom>
        </p:spPr>
      </p:pic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B1A0526B-FFC7-4AFA-8D50-2417D867E96E}"/>
              </a:ext>
            </a:extLst>
          </p:cNvPr>
          <p:cNvSpPr/>
          <p:nvPr/>
        </p:nvSpPr>
        <p:spPr>
          <a:xfrm flipH="1">
            <a:off x="8259292" y="2914949"/>
            <a:ext cx="2969403" cy="2450521"/>
          </a:xfrm>
          <a:custGeom>
            <a:avLst/>
            <a:gdLst>
              <a:gd name="connsiteX0" fmla="*/ 1066970 w 1930570"/>
              <a:gd name="connsiteY0" fmla="*/ 0 h 3507109"/>
              <a:gd name="connsiteX1" fmla="*/ 170 w 1930570"/>
              <a:gd name="connsiteY1" fmla="*/ 825500 h 3507109"/>
              <a:gd name="connsiteX2" fmla="*/ 978070 w 1930570"/>
              <a:gd name="connsiteY2" fmla="*/ 1308100 h 3507109"/>
              <a:gd name="connsiteX3" fmla="*/ 228770 w 1930570"/>
              <a:gd name="connsiteY3" fmla="*/ 1854200 h 3507109"/>
              <a:gd name="connsiteX4" fmla="*/ 952670 w 1930570"/>
              <a:gd name="connsiteY4" fmla="*/ 2235200 h 3507109"/>
              <a:gd name="connsiteX5" fmla="*/ 431970 w 1930570"/>
              <a:gd name="connsiteY5" fmla="*/ 2578100 h 3507109"/>
              <a:gd name="connsiteX6" fmla="*/ 1003470 w 1930570"/>
              <a:gd name="connsiteY6" fmla="*/ 2921000 h 3507109"/>
              <a:gd name="connsiteX7" fmla="*/ 508170 w 1930570"/>
              <a:gd name="connsiteY7" fmla="*/ 3187700 h 3507109"/>
              <a:gd name="connsiteX8" fmla="*/ 1054270 w 1930570"/>
              <a:gd name="connsiteY8" fmla="*/ 3467100 h 3507109"/>
              <a:gd name="connsiteX9" fmla="*/ 1917870 w 1930570"/>
              <a:gd name="connsiteY9" fmla="*/ 3505200 h 3507109"/>
              <a:gd name="connsiteX10" fmla="*/ 1917870 w 1930570"/>
              <a:gd name="connsiteY10" fmla="*/ 3505200 h 3507109"/>
              <a:gd name="connsiteX11" fmla="*/ 1930570 w 1930570"/>
              <a:gd name="connsiteY11" fmla="*/ 3505200 h 350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0570" h="3507109">
                <a:moveTo>
                  <a:pt x="1066970" y="0"/>
                </a:moveTo>
                <a:cubicBezTo>
                  <a:pt x="540978" y="303741"/>
                  <a:pt x="14987" y="607483"/>
                  <a:pt x="170" y="825500"/>
                </a:cubicBezTo>
                <a:cubicBezTo>
                  <a:pt x="-14647" y="1043517"/>
                  <a:pt x="939970" y="1136650"/>
                  <a:pt x="978070" y="1308100"/>
                </a:cubicBezTo>
                <a:cubicBezTo>
                  <a:pt x="1016170" y="1479550"/>
                  <a:pt x="233003" y="1699683"/>
                  <a:pt x="228770" y="1854200"/>
                </a:cubicBezTo>
                <a:cubicBezTo>
                  <a:pt x="224537" y="2008717"/>
                  <a:pt x="918803" y="2114550"/>
                  <a:pt x="952670" y="2235200"/>
                </a:cubicBezTo>
                <a:cubicBezTo>
                  <a:pt x="986537" y="2355850"/>
                  <a:pt x="423503" y="2463800"/>
                  <a:pt x="431970" y="2578100"/>
                </a:cubicBezTo>
                <a:cubicBezTo>
                  <a:pt x="440437" y="2692400"/>
                  <a:pt x="990770" y="2819400"/>
                  <a:pt x="1003470" y="2921000"/>
                </a:cubicBezTo>
                <a:cubicBezTo>
                  <a:pt x="1016170" y="3022600"/>
                  <a:pt x="499703" y="3096683"/>
                  <a:pt x="508170" y="3187700"/>
                </a:cubicBezTo>
                <a:cubicBezTo>
                  <a:pt x="516637" y="3278717"/>
                  <a:pt x="819320" y="3414183"/>
                  <a:pt x="1054270" y="3467100"/>
                </a:cubicBezTo>
                <a:cubicBezTo>
                  <a:pt x="1289220" y="3520017"/>
                  <a:pt x="1917870" y="3505200"/>
                  <a:pt x="1917870" y="3505200"/>
                </a:cubicBezTo>
                <a:lnTo>
                  <a:pt x="1917870" y="3505200"/>
                </a:lnTo>
                <a:lnTo>
                  <a:pt x="1930570" y="3505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800182C-584E-4FCA-AB74-1E832C413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30" y="3668457"/>
            <a:ext cx="5065962" cy="2546975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09E8C47-6334-49B6-A862-B598D8E29099}"/>
              </a:ext>
            </a:extLst>
          </p:cNvPr>
          <p:cNvSpPr txBox="1"/>
          <p:nvPr/>
        </p:nvSpPr>
        <p:spPr>
          <a:xfrm>
            <a:off x="1861780" y="6211669"/>
            <a:ext cx="696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Each</a:t>
            </a:r>
            <a:r>
              <a:rPr lang="it-IT" dirty="0"/>
              <a:t> FEC can </a:t>
            </a:r>
            <a:r>
              <a:rPr lang="it-IT" dirty="0" err="1"/>
              <a:t>manage</a:t>
            </a:r>
            <a:r>
              <a:rPr lang="it-IT" dirty="0"/>
              <a:t> 96 </a:t>
            </a:r>
            <a:r>
              <a:rPr lang="it-IT" dirty="0" err="1"/>
              <a:t>channel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 4 FEC can </a:t>
            </a:r>
            <a:r>
              <a:rPr lang="it-IT" dirty="0" err="1">
                <a:sym typeface="Wingdings" panose="05000000000000000000" pitchFamily="2" charset="2"/>
              </a:rPr>
              <a:t>manage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all</a:t>
            </a:r>
            <a:r>
              <a:rPr lang="it-IT" dirty="0">
                <a:sym typeface="Wingdings" panose="05000000000000000000" pitchFamily="2" charset="2"/>
              </a:rPr>
              <a:t> Veto </a:t>
            </a:r>
            <a:r>
              <a:rPr lang="it-IT" dirty="0" err="1">
                <a:sym typeface="Wingdings" panose="05000000000000000000" pitchFamily="2" charset="2"/>
              </a:rPr>
              <a:t>channels</a:t>
            </a:r>
            <a:endParaRPr lang="it-IT" dirty="0"/>
          </a:p>
          <a:p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2C9501-BC65-41B1-AB79-2774D1EF2C6B}"/>
              </a:ext>
            </a:extLst>
          </p:cNvPr>
          <p:cNvSpPr txBox="1"/>
          <p:nvPr/>
        </p:nvSpPr>
        <p:spPr>
          <a:xfrm>
            <a:off x="0" y="40941"/>
            <a:ext cx="564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Veto Electronic </a:t>
            </a:r>
            <a:r>
              <a:rPr lang="it-IT" sz="2800" dirty="0" err="1"/>
              <a:t>Readout</a:t>
            </a:r>
            <a:r>
              <a:rPr lang="it-IT" sz="2800" dirty="0"/>
              <a:t> Architecture 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F01D1E10-0761-44E0-9862-E4D13911F725}"/>
              </a:ext>
            </a:extLst>
          </p:cNvPr>
          <p:cNvSpPr/>
          <p:nvPr/>
        </p:nvSpPr>
        <p:spPr>
          <a:xfrm>
            <a:off x="570686" y="2410289"/>
            <a:ext cx="2771954" cy="3185780"/>
          </a:xfrm>
          <a:custGeom>
            <a:avLst/>
            <a:gdLst>
              <a:gd name="connsiteX0" fmla="*/ 1066970 w 1930570"/>
              <a:gd name="connsiteY0" fmla="*/ 0 h 3507109"/>
              <a:gd name="connsiteX1" fmla="*/ 170 w 1930570"/>
              <a:gd name="connsiteY1" fmla="*/ 825500 h 3507109"/>
              <a:gd name="connsiteX2" fmla="*/ 978070 w 1930570"/>
              <a:gd name="connsiteY2" fmla="*/ 1308100 h 3507109"/>
              <a:gd name="connsiteX3" fmla="*/ 228770 w 1930570"/>
              <a:gd name="connsiteY3" fmla="*/ 1854200 h 3507109"/>
              <a:gd name="connsiteX4" fmla="*/ 952670 w 1930570"/>
              <a:gd name="connsiteY4" fmla="*/ 2235200 h 3507109"/>
              <a:gd name="connsiteX5" fmla="*/ 431970 w 1930570"/>
              <a:gd name="connsiteY5" fmla="*/ 2578100 h 3507109"/>
              <a:gd name="connsiteX6" fmla="*/ 1003470 w 1930570"/>
              <a:gd name="connsiteY6" fmla="*/ 2921000 h 3507109"/>
              <a:gd name="connsiteX7" fmla="*/ 508170 w 1930570"/>
              <a:gd name="connsiteY7" fmla="*/ 3187700 h 3507109"/>
              <a:gd name="connsiteX8" fmla="*/ 1054270 w 1930570"/>
              <a:gd name="connsiteY8" fmla="*/ 3467100 h 3507109"/>
              <a:gd name="connsiteX9" fmla="*/ 1917870 w 1930570"/>
              <a:gd name="connsiteY9" fmla="*/ 3505200 h 3507109"/>
              <a:gd name="connsiteX10" fmla="*/ 1917870 w 1930570"/>
              <a:gd name="connsiteY10" fmla="*/ 3505200 h 3507109"/>
              <a:gd name="connsiteX11" fmla="*/ 1930570 w 1930570"/>
              <a:gd name="connsiteY11" fmla="*/ 3505200 h 350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0570" h="3507109">
                <a:moveTo>
                  <a:pt x="1066970" y="0"/>
                </a:moveTo>
                <a:cubicBezTo>
                  <a:pt x="540978" y="303741"/>
                  <a:pt x="14987" y="607483"/>
                  <a:pt x="170" y="825500"/>
                </a:cubicBezTo>
                <a:cubicBezTo>
                  <a:pt x="-14647" y="1043517"/>
                  <a:pt x="939970" y="1136650"/>
                  <a:pt x="978070" y="1308100"/>
                </a:cubicBezTo>
                <a:cubicBezTo>
                  <a:pt x="1016170" y="1479550"/>
                  <a:pt x="233003" y="1699683"/>
                  <a:pt x="228770" y="1854200"/>
                </a:cubicBezTo>
                <a:cubicBezTo>
                  <a:pt x="224537" y="2008717"/>
                  <a:pt x="918803" y="2114550"/>
                  <a:pt x="952670" y="2235200"/>
                </a:cubicBezTo>
                <a:cubicBezTo>
                  <a:pt x="986537" y="2355850"/>
                  <a:pt x="423503" y="2463800"/>
                  <a:pt x="431970" y="2578100"/>
                </a:cubicBezTo>
                <a:cubicBezTo>
                  <a:pt x="440437" y="2692400"/>
                  <a:pt x="990770" y="2819400"/>
                  <a:pt x="1003470" y="2921000"/>
                </a:cubicBezTo>
                <a:cubicBezTo>
                  <a:pt x="1016170" y="3022600"/>
                  <a:pt x="499703" y="3096683"/>
                  <a:pt x="508170" y="3187700"/>
                </a:cubicBezTo>
                <a:cubicBezTo>
                  <a:pt x="516637" y="3278717"/>
                  <a:pt x="819320" y="3414183"/>
                  <a:pt x="1054270" y="3467100"/>
                </a:cubicBezTo>
                <a:cubicBezTo>
                  <a:pt x="1289220" y="3520017"/>
                  <a:pt x="1917870" y="3505200"/>
                  <a:pt x="1917870" y="3505200"/>
                </a:cubicBezTo>
                <a:lnTo>
                  <a:pt x="1917870" y="3505200"/>
                </a:lnTo>
                <a:lnTo>
                  <a:pt x="1930570" y="3505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3C6DFC-21C9-4677-9F6A-D599DABB973E}"/>
              </a:ext>
            </a:extLst>
          </p:cNvPr>
          <p:cNvSpPr txBox="1"/>
          <p:nvPr/>
        </p:nvSpPr>
        <p:spPr>
          <a:xfrm>
            <a:off x="52766" y="956339"/>
            <a:ext cx="244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VETO </a:t>
            </a:r>
            <a:r>
              <a:rPr lang="it-IT" i="1" dirty="0" err="1"/>
              <a:t>dedicated</a:t>
            </a:r>
            <a:r>
              <a:rPr lang="it-IT" i="1" dirty="0"/>
              <a:t> FEB</a:t>
            </a:r>
          </a:p>
          <a:p>
            <a:r>
              <a:rPr lang="it-IT" i="1" dirty="0"/>
              <a:t>(4 </a:t>
            </a:r>
            <a:r>
              <a:rPr lang="it-IT" i="1" dirty="0" err="1"/>
              <a:t>SiPM</a:t>
            </a:r>
            <a:r>
              <a:rPr lang="it-IT" i="1" dirty="0"/>
              <a:t> on the bottom </a:t>
            </a:r>
          </a:p>
          <a:p>
            <a:r>
              <a:rPr lang="it-IT" i="1" dirty="0"/>
              <a:t>side, </a:t>
            </a:r>
            <a:r>
              <a:rPr lang="it-IT" i="1" dirty="0" err="1"/>
              <a:t>directly</a:t>
            </a:r>
            <a:r>
              <a:rPr lang="it-IT" i="1" dirty="0"/>
              <a:t> </a:t>
            </a:r>
            <a:r>
              <a:rPr lang="it-IT" i="1" dirty="0" err="1"/>
              <a:t>coupled</a:t>
            </a:r>
            <a:endParaRPr lang="it-IT" i="1" dirty="0"/>
          </a:p>
          <a:p>
            <a:r>
              <a:rPr lang="it-IT" i="1" dirty="0"/>
              <a:t>to the optical </a:t>
            </a:r>
            <a:r>
              <a:rPr lang="it-IT" i="1" dirty="0" err="1"/>
              <a:t>fiber</a:t>
            </a:r>
            <a:r>
              <a:rPr lang="it-IT" i="1" dirty="0"/>
              <a:t> output)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64C80C2-FDDC-66AC-DC06-108AF183017C}"/>
              </a:ext>
            </a:extLst>
          </p:cNvPr>
          <p:cNvSpPr txBox="1"/>
          <p:nvPr/>
        </p:nvSpPr>
        <p:spPr>
          <a:xfrm>
            <a:off x="8738665" y="748827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Crystal – FEB </a:t>
            </a:r>
            <a:r>
              <a:rPr lang="it-IT" i="1" dirty="0" err="1"/>
              <a:t>adapter</a:t>
            </a:r>
            <a:endParaRPr lang="it-IT" i="1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E1EBD16-8F32-FE0E-92C4-E99A55337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40" y="1082010"/>
            <a:ext cx="3699830" cy="16879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E60D28C-BD72-04F5-7FED-312AA7880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5898" y="2065551"/>
            <a:ext cx="3349381" cy="62371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7AC44-B418-1710-05E1-506FF0979126}"/>
              </a:ext>
            </a:extLst>
          </p:cNvPr>
          <p:cNvSpPr txBox="1"/>
          <p:nvPr/>
        </p:nvSpPr>
        <p:spPr>
          <a:xfrm>
            <a:off x="7832006" y="3009276"/>
            <a:ext cx="308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FEB </a:t>
            </a:r>
            <a:r>
              <a:rPr lang="it-IT" i="1" dirty="0" err="1"/>
              <a:t>shape</a:t>
            </a:r>
            <a:r>
              <a:rPr lang="it-IT" i="1" dirty="0"/>
              <a:t> and </a:t>
            </a:r>
            <a:r>
              <a:rPr lang="it-IT" i="1" dirty="0" err="1"/>
              <a:t>mechanics</a:t>
            </a:r>
            <a:endParaRPr lang="it-IT" i="1" dirty="0"/>
          </a:p>
          <a:p>
            <a:r>
              <a:rPr lang="it-IT" i="1" dirty="0" err="1"/>
              <a:t>discussed</a:t>
            </a:r>
            <a:r>
              <a:rPr lang="it-IT" i="1" dirty="0"/>
              <a:t> with the VETO group</a:t>
            </a:r>
          </a:p>
        </p:txBody>
      </p:sp>
    </p:spTree>
    <p:extLst>
      <p:ext uri="{BB962C8B-B14F-4D97-AF65-F5344CB8AC3E}">
        <p14:creationId xmlns:p14="http://schemas.microsoft.com/office/powerpoint/2010/main" val="302058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39A9701-3ABA-A2C0-A3D6-6B13F0266467}"/>
              </a:ext>
            </a:extLst>
          </p:cNvPr>
          <p:cNvGrpSpPr/>
          <p:nvPr/>
        </p:nvGrpSpPr>
        <p:grpSpPr>
          <a:xfrm>
            <a:off x="8032697" y="3230551"/>
            <a:ext cx="3986681" cy="3441748"/>
            <a:chOff x="2037783" y="137653"/>
            <a:chExt cx="8116433" cy="6582694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0D3ABDEF-E717-0A5D-7429-9DA840443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783" y="137653"/>
              <a:ext cx="8116433" cy="6582694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1965A36B-2D4C-7B27-12F5-CB2D7B706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463" y="3639296"/>
              <a:ext cx="1118473" cy="537727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5CCAAC44-1351-BD5F-760A-4D9A48D6B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258463" y="4306653"/>
              <a:ext cx="1118473" cy="537727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90015B19-84D7-49A5-2069-639148BCA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915" y="2674536"/>
              <a:ext cx="1197386" cy="757240"/>
            </a:xfrm>
            <a:prstGeom prst="rect">
              <a:avLst/>
            </a:prstGeom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4FE2AE-0E21-4FFF-8175-577417BD0668}"/>
              </a:ext>
            </a:extLst>
          </p:cNvPr>
          <p:cNvSpPr txBox="1"/>
          <p:nvPr/>
        </p:nvSpPr>
        <p:spPr>
          <a:xfrm>
            <a:off x="21385" y="46841"/>
            <a:ext cx="2164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Flange design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043226-D172-42CC-8E37-412B783A3620}"/>
              </a:ext>
            </a:extLst>
          </p:cNvPr>
          <p:cNvSpPr txBox="1"/>
          <p:nvPr/>
        </p:nvSpPr>
        <p:spPr>
          <a:xfrm>
            <a:off x="344090" y="767650"/>
            <a:ext cx="6301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8048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pair</a:t>
            </a:r>
            <a:r>
              <a:rPr lang="it-IT" dirty="0"/>
              <a:t> for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readout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 </a:t>
            </a:r>
            <a:r>
              <a:rPr lang="it-IT" dirty="0" err="1"/>
              <a:t>flanges</a:t>
            </a:r>
            <a:r>
              <a:rPr lang="it-IT" dirty="0"/>
              <a:t>, 1006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pairs</a:t>
            </a:r>
            <a:r>
              <a:rPr lang="it-IT" dirty="0"/>
              <a:t> </a:t>
            </a:r>
            <a:r>
              <a:rPr lang="it-IT" dirty="0" err="1"/>
              <a:t>each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6 «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feedthrough</a:t>
            </a:r>
            <a:r>
              <a:rPr lang="it-IT" dirty="0"/>
              <a:t>» PCB on </a:t>
            </a:r>
            <a:r>
              <a:rPr lang="it-IT" dirty="0" err="1"/>
              <a:t>each</a:t>
            </a:r>
            <a:r>
              <a:rPr lang="it-IT" dirty="0"/>
              <a:t> flange (84 </a:t>
            </a:r>
            <a:r>
              <a:rPr lang="it-IT" dirty="0" err="1"/>
              <a:t>pairs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 «power </a:t>
            </a:r>
            <a:r>
              <a:rPr lang="it-IT" dirty="0" err="1"/>
              <a:t>feedthrough</a:t>
            </a:r>
            <a:r>
              <a:rPr lang="it-IT" dirty="0"/>
              <a:t>» PCB on </a:t>
            </a:r>
            <a:r>
              <a:rPr lang="it-IT" dirty="0" err="1"/>
              <a:t>each</a:t>
            </a:r>
            <a:r>
              <a:rPr lang="it-IT" dirty="0"/>
              <a:t> flange (50 A + 50 A </a:t>
            </a:r>
            <a:r>
              <a:rPr lang="it-IT" dirty="0" err="1"/>
              <a:t>each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D22E01-B57A-4710-8E37-A25050D62C38}"/>
              </a:ext>
            </a:extLst>
          </p:cNvPr>
          <p:cNvSpPr txBox="1"/>
          <p:nvPr/>
        </p:nvSpPr>
        <p:spPr>
          <a:xfrm>
            <a:off x="5682690" y="4311548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External</a:t>
            </a:r>
            <a:r>
              <a:rPr lang="it-IT" dirty="0"/>
              <a:t> side 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15EC45-FA3E-4B5F-A16A-280183C5C61C}"/>
              </a:ext>
            </a:extLst>
          </p:cNvPr>
          <p:cNvSpPr txBox="1"/>
          <p:nvPr/>
        </p:nvSpPr>
        <p:spPr>
          <a:xfrm>
            <a:off x="1456245" y="4311548"/>
            <a:ext cx="14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Internal</a:t>
            </a:r>
            <a:r>
              <a:rPr lang="it-IT" dirty="0"/>
              <a:t> side </a:t>
            </a:r>
            <a:endParaRPr lang="en-US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F88B8D6-9C38-4C21-89E3-7FDC28C550E7}"/>
              </a:ext>
            </a:extLst>
          </p:cNvPr>
          <p:cNvSpPr/>
          <p:nvPr/>
        </p:nvSpPr>
        <p:spPr>
          <a:xfrm>
            <a:off x="9035960" y="489747"/>
            <a:ext cx="2819400" cy="27888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CDC217D-842A-4564-BD4E-9A27A42F5CAB}"/>
              </a:ext>
            </a:extLst>
          </p:cNvPr>
          <p:cNvSpPr/>
          <p:nvPr/>
        </p:nvSpPr>
        <p:spPr>
          <a:xfrm rot="1603701">
            <a:off x="9455932" y="891907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05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59C8822-6B69-4466-AB7B-AE0675906C0E}"/>
              </a:ext>
            </a:extLst>
          </p:cNvPr>
          <p:cNvSpPr/>
          <p:nvPr/>
        </p:nvSpPr>
        <p:spPr>
          <a:xfrm rot="1603688">
            <a:off x="11207618" y="1916904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E1D6813-89A2-4A4E-9C0A-C0C103AA005A}"/>
              </a:ext>
            </a:extLst>
          </p:cNvPr>
          <p:cNvSpPr/>
          <p:nvPr/>
        </p:nvSpPr>
        <p:spPr>
          <a:xfrm rot="5400000">
            <a:off x="10331323" y="363758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5F69B4D-51BC-4A9E-ADC4-A81C1F1E1499}"/>
              </a:ext>
            </a:extLst>
          </p:cNvPr>
          <p:cNvSpPr/>
          <p:nvPr/>
        </p:nvSpPr>
        <p:spPr>
          <a:xfrm rot="9203942">
            <a:off x="9456696" y="1914595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023DAD5-78A3-490F-9EA2-1214DA273688}"/>
              </a:ext>
            </a:extLst>
          </p:cNvPr>
          <p:cNvSpPr/>
          <p:nvPr/>
        </p:nvSpPr>
        <p:spPr>
          <a:xfrm rot="9203942">
            <a:off x="11212837" y="898227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1F09AA1-4A96-48CE-AF38-A875F227EAC0}"/>
              </a:ext>
            </a:extLst>
          </p:cNvPr>
          <p:cNvSpPr/>
          <p:nvPr/>
        </p:nvSpPr>
        <p:spPr>
          <a:xfrm rot="5400000">
            <a:off x="10331323" y="2440195"/>
            <a:ext cx="228674" cy="962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5C7F754-5A23-4218-9E2E-9266690A6687}"/>
              </a:ext>
            </a:extLst>
          </p:cNvPr>
          <p:cNvSpPr/>
          <p:nvPr/>
        </p:nvSpPr>
        <p:spPr>
          <a:xfrm>
            <a:off x="9964504" y="1696165"/>
            <a:ext cx="905910" cy="2940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Power</a:t>
            </a:r>
            <a:endParaRPr lang="en-US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E5F753A-467C-4F25-97F6-49BB60B0D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31900" y="235799"/>
            <a:ext cx="2215104" cy="2130671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02B467C4-69F2-4A14-870B-97BE04CC453B}"/>
              </a:ext>
            </a:extLst>
          </p:cNvPr>
          <p:cNvCxnSpPr>
            <a:cxnSpLocks/>
          </p:cNvCxnSpPr>
          <p:nvPr/>
        </p:nvCxnSpPr>
        <p:spPr>
          <a:xfrm>
            <a:off x="9035960" y="321615"/>
            <a:ext cx="2819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AD76E9F-A1E9-4968-8175-B8E948698430}"/>
              </a:ext>
            </a:extLst>
          </p:cNvPr>
          <p:cNvSpPr txBox="1"/>
          <p:nvPr/>
        </p:nvSpPr>
        <p:spPr>
          <a:xfrm>
            <a:off x="10109397" y="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153 mm</a:t>
            </a:r>
            <a:endParaRPr lang="en-US" dirty="0"/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1A5DE99E-DBA4-4349-8295-D959D5DD0661}"/>
              </a:ext>
            </a:extLst>
          </p:cNvPr>
          <p:cNvCxnSpPr>
            <a:endCxn id="17" idx="2"/>
          </p:cNvCxnSpPr>
          <p:nvPr/>
        </p:nvCxnSpPr>
        <p:spPr>
          <a:xfrm>
            <a:off x="9035960" y="369332"/>
            <a:ext cx="0" cy="151484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7D2714E-2CF7-4BAF-9287-C308F3A075CE}"/>
              </a:ext>
            </a:extLst>
          </p:cNvPr>
          <p:cNvCxnSpPr>
            <a:cxnSpLocks/>
          </p:cNvCxnSpPr>
          <p:nvPr/>
        </p:nvCxnSpPr>
        <p:spPr>
          <a:xfrm>
            <a:off x="11855360" y="321615"/>
            <a:ext cx="0" cy="161295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AB072D35-D7B5-429F-B73B-CED3747ED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24" y="2032207"/>
            <a:ext cx="6935710" cy="2215113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7C1A852-0E42-40F4-A731-CC0817779E2F}"/>
              </a:ext>
            </a:extLst>
          </p:cNvPr>
          <p:cNvSpPr txBox="1"/>
          <p:nvPr/>
        </p:nvSpPr>
        <p:spPr>
          <a:xfrm>
            <a:off x="7235808" y="2907496"/>
            <a:ext cx="209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10 </a:t>
            </a:r>
            <a:r>
              <a:rPr lang="it-IT" i="1" dirty="0" err="1"/>
              <a:t>simplified</a:t>
            </a:r>
            <a:r>
              <a:rPr lang="it-IT" i="1" dirty="0"/>
              <a:t> </a:t>
            </a:r>
            <a:r>
              <a:rPr lang="it-IT" i="1" dirty="0" err="1"/>
              <a:t>Signal</a:t>
            </a:r>
            <a:r>
              <a:rPr lang="it-IT" i="1" dirty="0"/>
              <a:t> PCB </a:t>
            </a:r>
            <a:r>
              <a:rPr lang="it-IT" i="1" dirty="0" err="1"/>
              <a:t>delivered</a:t>
            </a:r>
            <a:r>
              <a:rPr lang="it-IT" i="1" dirty="0"/>
              <a:t> last </a:t>
            </a:r>
            <a:r>
              <a:rPr lang="it-IT" i="1" dirty="0" err="1"/>
              <a:t>year</a:t>
            </a:r>
            <a:r>
              <a:rPr lang="it-IT" i="1" dirty="0"/>
              <a:t> (8 in IHEP, 2 in Roma)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F50014-304A-4D1E-A5F4-23672E5A0711}"/>
              </a:ext>
            </a:extLst>
          </p:cNvPr>
          <p:cNvSpPr txBox="1"/>
          <p:nvPr/>
        </p:nvSpPr>
        <p:spPr>
          <a:xfrm>
            <a:off x="524856" y="212075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Signal</a:t>
            </a:r>
            <a:r>
              <a:rPr lang="it-IT" b="1" dirty="0">
                <a:solidFill>
                  <a:srgbClr val="FF0000"/>
                </a:solidFill>
              </a:rPr>
              <a:t> PCB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704FA18-2E98-4F3A-885F-203D8052A1B3}"/>
              </a:ext>
            </a:extLst>
          </p:cNvPr>
          <p:cNvSpPr txBox="1"/>
          <p:nvPr/>
        </p:nvSpPr>
        <p:spPr>
          <a:xfrm>
            <a:off x="513635" y="4745108"/>
            <a:ext cx="122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Power PCB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5418BEE-CAB2-44A3-9891-5D759C66EF12}"/>
              </a:ext>
            </a:extLst>
          </p:cNvPr>
          <p:cNvSpPr txBox="1"/>
          <p:nvPr/>
        </p:nvSpPr>
        <p:spPr>
          <a:xfrm>
            <a:off x="7235808" y="494114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D34DD08-2BC1-468F-B77F-222F505435C4}"/>
              </a:ext>
            </a:extLst>
          </p:cNvPr>
          <p:cNvSpPr/>
          <p:nvPr/>
        </p:nvSpPr>
        <p:spPr>
          <a:xfrm>
            <a:off x="9964504" y="2070048"/>
            <a:ext cx="905910" cy="2940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Power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DFCBB4B-452C-454B-80BE-5B4CD9B288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40" y="5178668"/>
            <a:ext cx="6323692" cy="13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5A31386-10AF-A74A-8105-BB40466B029E}"/>
              </a:ext>
            </a:extLst>
          </p:cNvPr>
          <p:cNvGrpSpPr/>
          <p:nvPr/>
        </p:nvGrpSpPr>
        <p:grpSpPr>
          <a:xfrm>
            <a:off x="785212" y="2666058"/>
            <a:ext cx="7159914" cy="2123059"/>
            <a:chOff x="215178" y="1522851"/>
            <a:chExt cx="10082134" cy="276517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6E8643A-ACF1-A1A8-9A47-9C9959AB1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178" y="1522851"/>
              <a:ext cx="10082134" cy="246909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421F61C-B3AA-7F9B-3E33-EA6A513B6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215178" y="2757398"/>
              <a:ext cx="10082134" cy="1530626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BBB665-49E2-2FFE-0B98-CDFBC347340A}"/>
              </a:ext>
            </a:extLst>
          </p:cNvPr>
          <p:cNvSpPr txBox="1"/>
          <p:nvPr/>
        </p:nvSpPr>
        <p:spPr>
          <a:xfrm>
            <a:off x="21385" y="46841"/>
            <a:ext cx="474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Power Supply – Inside Tank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F9E7556-F57D-2976-7412-DBDE0C64B52B}"/>
              </a:ext>
            </a:extLst>
          </p:cNvPr>
          <p:cNvSpPr/>
          <p:nvPr/>
        </p:nvSpPr>
        <p:spPr>
          <a:xfrm>
            <a:off x="7962345" y="895740"/>
            <a:ext cx="451553" cy="575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F1C77B-ABBD-62E4-0561-35BE0A89C243}"/>
              </a:ext>
            </a:extLst>
          </p:cNvPr>
          <p:cNvSpPr txBox="1"/>
          <p:nvPr/>
        </p:nvSpPr>
        <p:spPr>
          <a:xfrm>
            <a:off x="7704771" y="6580301"/>
            <a:ext cx="85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Flange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6022BD6-DE80-1778-4DF1-3491069BA1F0}"/>
              </a:ext>
            </a:extLst>
          </p:cNvPr>
          <p:cNvSpPr/>
          <p:nvPr/>
        </p:nvSpPr>
        <p:spPr>
          <a:xfrm>
            <a:off x="7868057" y="3035857"/>
            <a:ext cx="687909" cy="453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4B6F11B-4835-4D25-2548-4D6A4B6CDE2D}"/>
              </a:ext>
            </a:extLst>
          </p:cNvPr>
          <p:cNvSpPr/>
          <p:nvPr/>
        </p:nvSpPr>
        <p:spPr>
          <a:xfrm>
            <a:off x="7868057" y="3877018"/>
            <a:ext cx="687909" cy="453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C1ED38A-C6C9-3680-E61B-F0BD4636BADA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8555966" y="3262818"/>
            <a:ext cx="1093505" cy="12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209E790-CB77-D361-215A-1197E00518A6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8555966" y="3384115"/>
            <a:ext cx="1093505" cy="71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A2DBCF-2774-413E-F6C6-B3C794B3D9F5}"/>
              </a:ext>
            </a:extLst>
          </p:cNvPr>
          <p:cNvSpPr txBox="1"/>
          <p:nvPr/>
        </p:nvSpPr>
        <p:spPr>
          <a:xfrm>
            <a:off x="9644523" y="2947524"/>
            <a:ext cx="110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25 pin</a:t>
            </a:r>
          </a:p>
          <a:p>
            <a:r>
              <a:rPr lang="it-IT" sz="1600" dirty="0"/>
              <a:t>DSUB </a:t>
            </a:r>
          </a:p>
          <a:p>
            <a:r>
              <a:rPr lang="it-IT" sz="1600" dirty="0" err="1"/>
              <a:t>connectors</a:t>
            </a:r>
            <a:endParaRPr lang="it-IT" sz="1600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4A78EF5-2398-7AC1-AD2B-CEF5F30A8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9" y="1091300"/>
            <a:ext cx="11803445" cy="115306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21B391B-C4BD-F82F-AF85-6A7959A1C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07908" y="4854825"/>
            <a:ext cx="11803445" cy="1133928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A679D948-4D1C-1D85-A8B2-2AB78DD6850E}"/>
              </a:ext>
            </a:extLst>
          </p:cNvPr>
          <p:cNvSpPr/>
          <p:nvPr/>
        </p:nvSpPr>
        <p:spPr>
          <a:xfrm>
            <a:off x="7962345" y="895740"/>
            <a:ext cx="451553" cy="849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EEA508D-B9B8-7C56-6A31-93CA4A941EDF}"/>
              </a:ext>
            </a:extLst>
          </p:cNvPr>
          <p:cNvSpPr/>
          <p:nvPr/>
        </p:nvSpPr>
        <p:spPr>
          <a:xfrm>
            <a:off x="7960031" y="1968276"/>
            <a:ext cx="451553" cy="1065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200D711-0D23-4EBD-82FE-B7D060C4204D}"/>
              </a:ext>
            </a:extLst>
          </p:cNvPr>
          <p:cNvSpPr/>
          <p:nvPr/>
        </p:nvSpPr>
        <p:spPr>
          <a:xfrm>
            <a:off x="7963788" y="4330939"/>
            <a:ext cx="451553" cy="780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50FCB09-AEBB-6145-AD18-38D27D2ED722}"/>
              </a:ext>
            </a:extLst>
          </p:cNvPr>
          <p:cNvSpPr/>
          <p:nvPr/>
        </p:nvSpPr>
        <p:spPr>
          <a:xfrm>
            <a:off x="7960031" y="5326713"/>
            <a:ext cx="451553" cy="132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5600D46-A3F2-CCEB-5CD0-075F0425250A}"/>
              </a:ext>
            </a:extLst>
          </p:cNvPr>
          <p:cNvSpPr txBox="1"/>
          <p:nvPr/>
        </p:nvSpPr>
        <p:spPr>
          <a:xfrm>
            <a:off x="3997630" y="1091300"/>
            <a:ext cx="33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cabling</a:t>
            </a:r>
            <a:r>
              <a:rPr lang="it-IT" dirty="0"/>
              <a:t> (1 cable/</a:t>
            </a:r>
            <a:r>
              <a:rPr lang="it-IT" dirty="0" err="1"/>
              <a:t>FEBs</a:t>
            </a:r>
            <a:r>
              <a:rPr lang="it-IT" dirty="0"/>
              <a:t>) 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A1B0D7F-A963-4C2E-36D7-44CAA6FEBEF3}"/>
              </a:ext>
            </a:extLst>
          </p:cNvPr>
          <p:cNvSpPr txBox="1"/>
          <p:nvPr/>
        </p:nvSpPr>
        <p:spPr>
          <a:xfrm>
            <a:off x="3997630" y="5587688"/>
            <a:ext cx="33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cabling</a:t>
            </a:r>
            <a:r>
              <a:rPr lang="it-IT" dirty="0"/>
              <a:t> (1 cable/</a:t>
            </a:r>
            <a:r>
              <a:rPr lang="it-IT" dirty="0" err="1"/>
              <a:t>FEBs</a:t>
            </a:r>
            <a:r>
              <a:rPr lang="it-IT" dirty="0"/>
              <a:t>) 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7EBD77A-3B70-CAEF-297E-D9722322E043}"/>
              </a:ext>
            </a:extLst>
          </p:cNvPr>
          <p:cNvSpPr txBox="1"/>
          <p:nvPr/>
        </p:nvSpPr>
        <p:spPr>
          <a:xfrm>
            <a:off x="9162326" y="1136106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 FEC/ADC boards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5F23B93-1FD9-D87F-FD29-A8989B3CBE51}"/>
              </a:ext>
            </a:extLst>
          </p:cNvPr>
          <p:cNvSpPr txBox="1"/>
          <p:nvPr/>
        </p:nvSpPr>
        <p:spPr>
          <a:xfrm>
            <a:off x="9161859" y="5660611"/>
            <a:ext cx="196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To FEC/ADC boards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EC435DE-B37A-65DE-DBA8-B9CCA81EF46C}"/>
              </a:ext>
            </a:extLst>
          </p:cNvPr>
          <p:cNvSpPr txBox="1"/>
          <p:nvPr/>
        </p:nvSpPr>
        <p:spPr>
          <a:xfrm>
            <a:off x="3617026" y="2770660"/>
            <a:ext cx="333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Signal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cabling</a:t>
            </a:r>
            <a:r>
              <a:rPr lang="it-IT" dirty="0">
                <a:solidFill>
                  <a:schemeClr val="bg1"/>
                </a:solidFill>
              </a:rPr>
              <a:t> (1 cable/ 6 </a:t>
            </a:r>
            <a:r>
              <a:rPr lang="it-IT" dirty="0" err="1">
                <a:solidFill>
                  <a:schemeClr val="bg1"/>
                </a:solidFill>
              </a:rPr>
              <a:t>FEBs</a:t>
            </a:r>
            <a:r>
              <a:rPr lang="it-IT" dirty="0">
                <a:solidFill>
                  <a:schemeClr val="bg1"/>
                </a:solidFill>
              </a:rPr>
              <a:t>)  </a:t>
            </a:r>
          </a:p>
        </p:txBody>
      </p: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id="{B766CBE8-C946-C931-3AF3-B6B7BEBF3F52}"/>
              </a:ext>
            </a:extLst>
          </p:cNvPr>
          <p:cNvCxnSpPr>
            <a:cxnSpLocks/>
          </p:cNvCxnSpPr>
          <p:nvPr/>
        </p:nvCxnSpPr>
        <p:spPr>
          <a:xfrm rot="10800000">
            <a:off x="782899" y="3035858"/>
            <a:ext cx="1148791" cy="220529"/>
          </a:xfrm>
          <a:prstGeom prst="bentConnector3">
            <a:avLst>
              <a:gd name="adj1" fmla="val -19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a gomito 48">
            <a:extLst>
              <a:ext uri="{FF2B5EF4-FFF2-40B4-BE49-F238E27FC236}">
                <a16:creationId xmlns:a16="http://schemas.microsoft.com/office/drawing/2014/main" id="{05623D19-094D-B339-FBD6-72CC904A27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426" y="4201520"/>
            <a:ext cx="1179265" cy="143141"/>
          </a:xfrm>
          <a:prstGeom prst="bentConnector3">
            <a:avLst>
              <a:gd name="adj1" fmla="val 173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13FE4E98-0060-9936-ED21-F27066C2039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2899" y="4201520"/>
            <a:ext cx="1335150" cy="360272"/>
          </a:xfrm>
          <a:prstGeom prst="bentConnector3">
            <a:avLst>
              <a:gd name="adj1" fmla="val 10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a gomito 57">
            <a:extLst>
              <a:ext uri="{FF2B5EF4-FFF2-40B4-BE49-F238E27FC236}">
                <a16:creationId xmlns:a16="http://schemas.microsoft.com/office/drawing/2014/main" id="{050146E2-39CA-5F71-F374-08C98A893C11}"/>
              </a:ext>
            </a:extLst>
          </p:cNvPr>
          <p:cNvCxnSpPr>
            <a:cxnSpLocks/>
          </p:cNvCxnSpPr>
          <p:nvPr/>
        </p:nvCxnSpPr>
        <p:spPr>
          <a:xfrm rot="10800000">
            <a:off x="767995" y="2867596"/>
            <a:ext cx="1350054" cy="388792"/>
          </a:xfrm>
          <a:prstGeom prst="bentConnector3">
            <a:avLst>
              <a:gd name="adj1" fmla="val 23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a gomito 64">
            <a:extLst>
              <a:ext uri="{FF2B5EF4-FFF2-40B4-BE49-F238E27FC236}">
                <a16:creationId xmlns:a16="http://schemas.microsoft.com/office/drawing/2014/main" id="{05406E8A-0480-C207-1D79-8676ED38A088}"/>
              </a:ext>
            </a:extLst>
          </p:cNvPr>
          <p:cNvCxnSpPr>
            <a:cxnSpLocks/>
          </p:cNvCxnSpPr>
          <p:nvPr/>
        </p:nvCxnSpPr>
        <p:spPr>
          <a:xfrm rot="10800000">
            <a:off x="780585" y="2770661"/>
            <a:ext cx="2720304" cy="526547"/>
          </a:xfrm>
          <a:prstGeom prst="bentConnector3">
            <a:avLst>
              <a:gd name="adj1" fmla="val -110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a gomito 67">
            <a:extLst>
              <a:ext uri="{FF2B5EF4-FFF2-40B4-BE49-F238E27FC236}">
                <a16:creationId xmlns:a16="http://schemas.microsoft.com/office/drawing/2014/main" id="{2C46663E-3343-DB0A-6D72-6BF38C63BD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0585" y="4204255"/>
            <a:ext cx="2720305" cy="481683"/>
          </a:xfrm>
          <a:prstGeom prst="bentConnector3">
            <a:avLst>
              <a:gd name="adj1" fmla="val -7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BA1A669-C4DE-7F12-CEC1-E10B334A90D0}"/>
              </a:ext>
            </a:extLst>
          </p:cNvPr>
          <p:cNvSpPr txBox="1"/>
          <p:nvPr/>
        </p:nvSpPr>
        <p:spPr>
          <a:xfrm>
            <a:off x="9038630" y="3767285"/>
            <a:ext cx="252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Power cables from</a:t>
            </a:r>
          </a:p>
          <a:p>
            <a:r>
              <a:rPr lang="it-IT" sz="1600" dirty="0"/>
              <a:t>LV power supplies</a:t>
            </a:r>
          </a:p>
          <a:p>
            <a:r>
              <a:rPr lang="it-IT" sz="1600" dirty="0"/>
              <a:t>(standard DSUB </a:t>
            </a:r>
            <a:r>
              <a:rPr lang="it-IT" sz="1600" dirty="0" err="1"/>
              <a:t>connectors</a:t>
            </a:r>
            <a:r>
              <a:rPr lang="it-IT" sz="1600" dirty="0"/>
              <a:t>)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8F9AE071-D1F6-5558-9D06-E0509EC9FB21}"/>
              </a:ext>
            </a:extLst>
          </p:cNvPr>
          <p:cNvSpPr/>
          <p:nvPr/>
        </p:nvSpPr>
        <p:spPr>
          <a:xfrm>
            <a:off x="7841852" y="2151047"/>
            <a:ext cx="687909" cy="4539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96214A16-F564-F50C-A1FB-544D66DADD83}"/>
              </a:ext>
            </a:extLst>
          </p:cNvPr>
          <p:cNvCxnSpPr>
            <a:cxnSpLocks/>
            <a:endCxn id="72" idx="3"/>
          </p:cNvCxnSpPr>
          <p:nvPr/>
        </p:nvCxnSpPr>
        <p:spPr>
          <a:xfrm flipH="1" flipV="1">
            <a:off x="8529761" y="2378008"/>
            <a:ext cx="1154741" cy="6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E4D0AB8F-1F23-92EA-54C7-02A63DF8E309}"/>
              </a:ext>
            </a:extLst>
          </p:cNvPr>
          <p:cNvSpPr txBox="1"/>
          <p:nvPr/>
        </p:nvSpPr>
        <p:spPr>
          <a:xfrm>
            <a:off x="9651992" y="2281133"/>
            <a:ext cx="2046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9 pin DSUB </a:t>
            </a:r>
            <a:r>
              <a:rPr lang="it-IT" sz="1600" dirty="0" err="1"/>
              <a:t>connector</a:t>
            </a:r>
            <a:r>
              <a:rPr lang="it-IT" sz="1600" dirty="0"/>
              <a:t> </a:t>
            </a:r>
          </a:p>
          <a:p>
            <a:r>
              <a:rPr lang="it-IT" sz="1600" dirty="0"/>
              <a:t>for V/I monitoring</a:t>
            </a:r>
          </a:p>
        </p:txBody>
      </p:sp>
      <p:cxnSp>
        <p:nvCxnSpPr>
          <p:cNvPr id="78" name="Connettore a gomito 77">
            <a:extLst>
              <a:ext uri="{FF2B5EF4-FFF2-40B4-BE49-F238E27FC236}">
                <a16:creationId xmlns:a16="http://schemas.microsoft.com/office/drawing/2014/main" id="{5AFB6DCF-5F05-053B-BD1A-D843F2B8769B}"/>
              </a:ext>
            </a:extLst>
          </p:cNvPr>
          <p:cNvCxnSpPr>
            <a:endCxn id="72" idx="1"/>
          </p:cNvCxnSpPr>
          <p:nvPr/>
        </p:nvCxnSpPr>
        <p:spPr>
          <a:xfrm flipV="1">
            <a:off x="6634065" y="2378008"/>
            <a:ext cx="1207787" cy="1050992"/>
          </a:xfrm>
          <a:prstGeom prst="bentConnector3">
            <a:avLst>
              <a:gd name="adj1" fmla="val -176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5190D0-20B8-EBF4-103C-024D04CDFE4F}"/>
              </a:ext>
            </a:extLst>
          </p:cNvPr>
          <p:cNvSpPr txBox="1"/>
          <p:nvPr/>
        </p:nvSpPr>
        <p:spPr>
          <a:xfrm>
            <a:off x="21385" y="46841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Cabling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64C626-9E6F-3303-22AE-96EF9B55201C}"/>
              </a:ext>
            </a:extLst>
          </p:cNvPr>
          <p:cNvSpPr txBox="1"/>
          <p:nvPr/>
        </p:nvSpPr>
        <p:spPr>
          <a:xfrm>
            <a:off x="239375" y="860076"/>
            <a:ext cx="72157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Cable FEP/FEP (600V) </a:t>
            </a:r>
            <a:r>
              <a:rPr lang="it-IT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Liv6YC6Y 3x0,25 mm2 –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1800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Ø 3,40 mm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Cond. 19x0,127 mm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solered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copper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isol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d. 1,05 mm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Shield: </a:t>
            </a:r>
            <a:r>
              <a:rPr lang="it-IT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soldered</a:t>
            </a:r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copper</a:t>
            </a:r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</a:t>
            </a:r>
            <a:r>
              <a:rPr lang="it-IT" i="1" dirty="0">
                <a:solidFill>
                  <a:srgbClr val="222222"/>
                </a:solidFill>
                <a:latin typeface="Arial" panose="020B0604020202020204" pitchFamily="34" charset="0"/>
              </a:rPr>
              <a:t>wist</a:t>
            </a:r>
            <a:endParaRPr lang="it-IT" sz="18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Cable FEP/FEP (600V) </a:t>
            </a:r>
            <a:r>
              <a:rPr lang="it-IT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Liv6YC6Y-TP 2x2x0,25 mm2 –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1800" b="0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Ø 5,00 mm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Cond. 19x0,127 mm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solered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copper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it-IT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isol</a:t>
            </a:r>
            <a:r>
              <a:rPr lang="it-IT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d. 1,05 mm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Shield: </a:t>
            </a:r>
            <a:r>
              <a:rPr lang="it-IT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soldered</a:t>
            </a:r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copper</a:t>
            </a:r>
            <a:r>
              <a:rPr lang="it-IT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</a:t>
            </a:r>
            <a:r>
              <a:rPr lang="it-IT" i="1" dirty="0">
                <a:solidFill>
                  <a:srgbClr val="222222"/>
                </a:solidFill>
                <a:latin typeface="Arial" panose="020B0604020202020204" pitchFamily="34" charset="0"/>
              </a:rPr>
              <a:t>wist</a:t>
            </a:r>
            <a:endParaRPr lang="it-IT" sz="18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F44531-4896-94B5-5D76-2633DC2B2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46" y="308451"/>
            <a:ext cx="5386979" cy="16819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D4FC55-713C-0404-3017-677206B5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25" y="3429000"/>
            <a:ext cx="6704123" cy="240321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3CA725-65F2-70B1-8AB7-718A24D4ADFF}"/>
              </a:ext>
            </a:extLst>
          </p:cNvPr>
          <p:cNvSpPr txBox="1"/>
          <p:nvPr/>
        </p:nvSpPr>
        <p:spPr>
          <a:xfrm>
            <a:off x="7576457" y="4036567"/>
            <a:ext cx="354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Shippment</a:t>
            </a:r>
            <a:r>
              <a:rPr lang="it-IT" sz="2400" dirty="0"/>
              <a:t> time: 25 weeks, </a:t>
            </a:r>
            <a:r>
              <a:rPr lang="it-IT" sz="2400" i="1" dirty="0" err="1"/>
              <a:t>imported</a:t>
            </a:r>
            <a:r>
              <a:rPr lang="it-IT" sz="2400" i="1" dirty="0"/>
              <a:t> from China.</a:t>
            </a:r>
          </a:p>
          <a:p>
            <a:endParaRPr lang="it-IT" sz="2400" i="1" dirty="0"/>
          </a:p>
          <a:p>
            <a:r>
              <a:rPr lang="it-IT" sz="2400" dirty="0" err="1"/>
              <a:t>Asked</a:t>
            </a:r>
            <a:r>
              <a:rPr lang="it-IT" sz="2400" dirty="0"/>
              <a:t> for a sample (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meters</a:t>
            </a:r>
            <a:r>
              <a:rPr lang="it-IT" sz="2400" dirty="0"/>
              <a:t>) to do </a:t>
            </a:r>
            <a:r>
              <a:rPr lang="it-IT" sz="2400" dirty="0" err="1"/>
              <a:t>compatibility</a:t>
            </a:r>
            <a:r>
              <a:rPr lang="it-IT" sz="2400" dirty="0"/>
              <a:t> test in IHEP.</a:t>
            </a:r>
          </a:p>
        </p:txBody>
      </p:sp>
    </p:spTree>
    <p:extLst>
      <p:ext uri="{BB962C8B-B14F-4D97-AF65-F5344CB8AC3E}">
        <p14:creationId xmlns:p14="http://schemas.microsoft.com/office/powerpoint/2010/main" val="325016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6AC2C-C8B7-F0DC-D70F-8B1551A43315}"/>
              </a:ext>
            </a:extLst>
          </p:cNvPr>
          <p:cNvSpPr txBox="1"/>
          <p:nvPr/>
        </p:nvSpPr>
        <p:spPr>
          <a:xfrm>
            <a:off x="21385" y="46841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Cabling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EE5EBE-0306-689D-DD1B-9B180F41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7" y="673686"/>
            <a:ext cx="9163675" cy="56599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74E1FF-BD31-3180-C766-74A588F5CD41}"/>
              </a:ext>
            </a:extLst>
          </p:cNvPr>
          <p:cNvSpPr txBox="1"/>
          <p:nvPr/>
        </p:nvSpPr>
        <p:spPr>
          <a:xfrm>
            <a:off x="9940691" y="3401878"/>
            <a:ext cx="124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Cavi interni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AC508944-B346-DC1B-349A-BD59E77BADF4}"/>
              </a:ext>
            </a:extLst>
          </p:cNvPr>
          <p:cNvSpPr/>
          <p:nvPr/>
        </p:nvSpPr>
        <p:spPr>
          <a:xfrm>
            <a:off x="9639240" y="3350408"/>
            <a:ext cx="221064" cy="472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B4D6A1-20CC-5A0D-F39D-14B0D3EF883C}"/>
              </a:ext>
            </a:extLst>
          </p:cNvPr>
          <p:cNvSpPr txBox="1"/>
          <p:nvPr/>
        </p:nvSpPr>
        <p:spPr>
          <a:xfrm>
            <a:off x="9847385" y="4299905"/>
            <a:ext cx="127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Cavi esterni</a:t>
            </a:r>
          </a:p>
        </p:txBody>
      </p:sp>
    </p:spTree>
    <p:extLst>
      <p:ext uri="{BB962C8B-B14F-4D97-AF65-F5344CB8AC3E}">
        <p14:creationId xmlns:p14="http://schemas.microsoft.com/office/powerpoint/2010/main" val="31560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DF2C4D1-BB37-4947-B9B8-D2C3DA6089B9}"/>
              </a:ext>
            </a:extLst>
          </p:cNvPr>
          <p:cNvSpPr/>
          <p:nvPr/>
        </p:nvSpPr>
        <p:spPr>
          <a:xfrm>
            <a:off x="607324" y="2329497"/>
            <a:ext cx="9181656" cy="4309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FA70481F-0F64-4C47-A8CA-6A07A9090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04791" y="2785329"/>
            <a:ext cx="1165726" cy="210451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FED3EE17-A25B-470B-B1C1-D2D587D45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66137" y="2785328"/>
            <a:ext cx="1165726" cy="2104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4FE2AE-0E21-4FFF-8175-577417BD0668}"/>
              </a:ext>
            </a:extLst>
          </p:cNvPr>
          <p:cNvSpPr txBox="1"/>
          <p:nvPr/>
        </p:nvSpPr>
        <p:spPr>
          <a:xfrm>
            <a:off x="21385" y="46841"/>
            <a:ext cx="474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Power Supply – Inside Tank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97CEB5-E8E0-4BEA-BD0A-022680186968}"/>
              </a:ext>
            </a:extLst>
          </p:cNvPr>
          <p:cNvSpPr txBox="1"/>
          <p:nvPr/>
        </p:nvSpPr>
        <p:spPr>
          <a:xfrm>
            <a:off x="463098" y="570061"/>
            <a:ext cx="7568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Each</a:t>
            </a:r>
            <a:r>
              <a:rPr lang="it-IT" dirty="0"/>
              <a:t> FEB </a:t>
            </a:r>
            <a:r>
              <a:rPr lang="it-IT" dirty="0" err="1"/>
              <a:t>needs</a:t>
            </a:r>
            <a:r>
              <a:rPr lang="it-IT" dirty="0"/>
              <a:t> 80 </a:t>
            </a:r>
            <a:r>
              <a:rPr lang="it-IT" dirty="0" err="1"/>
              <a:t>mA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+2V and 80 </a:t>
            </a:r>
            <a:r>
              <a:rPr lang="it-IT" dirty="0" err="1"/>
              <a:t>mA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-2V</a:t>
            </a:r>
          </a:p>
          <a:p>
            <a:r>
              <a:rPr lang="it-IT" dirty="0" err="1"/>
              <a:t>Each</a:t>
            </a:r>
            <a:r>
              <a:rPr lang="it-IT" dirty="0"/>
              <a:t> flange </a:t>
            </a:r>
            <a:r>
              <a:rPr lang="it-IT" dirty="0" err="1"/>
              <a:t>have</a:t>
            </a:r>
            <a:r>
              <a:rPr lang="it-IT" dirty="0"/>
              <a:t> to supplies ~500 </a:t>
            </a:r>
            <a:r>
              <a:rPr lang="it-IT" dirty="0" err="1"/>
              <a:t>FEBs</a:t>
            </a:r>
            <a:r>
              <a:rPr lang="it-IT" dirty="0"/>
              <a:t>.</a:t>
            </a:r>
          </a:p>
          <a:p>
            <a:r>
              <a:rPr lang="it-IT" dirty="0" err="1"/>
              <a:t>FEBs</a:t>
            </a:r>
            <a:r>
              <a:rPr lang="it-IT" dirty="0"/>
              <a:t> can be </a:t>
            </a:r>
            <a:r>
              <a:rPr lang="it-IT" dirty="0" err="1"/>
              <a:t>suddivided</a:t>
            </a:r>
            <a:r>
              <a:rPr lang="it-IT" dirty="0"/>
              <a:t> in ~86 </a:t>
            </a:r>
            <a:r>
              <a:rPr lang="it-IT" dirty="0" err="1"/>
              <a:t>rows</a:t>
            </a:r>
            <a:r>
              <a:rPr lang="it-IT" dirty="0"/>
              <a:t> with 6 </a:t>
            </a:r>
            <a:r>
              <a:rPr lang="it-IT" dirty="0" err="1"/>
              <a:t>FEBs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86 long </a:t>
            </a:r>
            <a:r>
              <a:rPr lang="it-IT" dirty="0" err="1"/>
              <a:t>pairs</a:t>
            </a:r>
            <a:r>
              <a:rPr lang="it-IT" dirty="0"/>
              <a:t> come from the flange to the first FEB of </a:t>
            </a:r>
            <a:r>
              <a:rPr lang="it-IT" dirty="0" err="1"/>
              <a:t>each</a:t>
            </a:r>
            <a:r>
              <a:rPr lang="it-IT" dirty="0"/>
              <a:t> FEB </a:t>
            </a:r>
            <a:r>
              <a:rPr lang="it-IT" dirty="0" err="1"/>
              <a:t>rows</a:t>
            </a:r>
            <a:endParaRPr lang="it-IT" dirty="0"/>
          </a:p>
          <a:p>
            <a:r>
              <a:rPr lang="it-IT" dirty="0"/>
              <a:t>Shorter </a:t>
            </a:r>
            <a:r>
              <a:rPr lang="it-IT" dirty="0" err="1"/>
              <a:t>cables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bring</a:t>
            </a:r>
            <a:r>
              <a:rPr lang="it-IT" dirty="0"/>
              <a:t> supply to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FEBs</a:t>
            </a:r>
            <a:r>
              <a:rPr lang="it-IT" dirty="0"/>
              <a:t> on the </a:t>
            </a:r>
            <a:r>
              <a:rPr lang="it-IT" dirty="0" err="1"/>
              <a:t>row</a:t>
            </a:r>
            <a:endParaRPr lang="it-IT" dirty="0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3022E9A7-D133-41A2-AD6E-3BC13921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79234" y="2785329"/>
            <a:ext cx="3645623" cy="210451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170EB460-ABDF-40E6-9245-375B2029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74020" y="3642983"/>
            <a:ext cx="3645623" cy="21045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695329B9-D0BA-4133-80CD-D528A01C4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74020" y="4542883"/>
            <a:ext cx="3645623" cy="210451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6E14CC25-B98E-4CEC-9BED-E290E64A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565172" y="5421237"/>
            <a:ext cx="3645623" cy="210451"/>
          </a:xfrm>
          <a:prstGeom prst="rect">
            <a:avLst/>
          </a:prstGeom>
        </p:spPr>
      </p:pic>
      <p:sp>
        <p:nvSpPr>
          <p:cNvPr id="59" name="Ovale 58">
            <a:extLst>
              <a:ext uri="{FF2B5EF4-FFF2-40B4-BE49-F238E27FC236}">
                <a16:creationId xmlns:a16="http://schemas.microsoft.com/office/drawing/2014/main" id="{715BFDE1-3228-430E-B6C7-E74093D44E61}"/>
              </a:ext>
            </a:extLst>
          </p:cNvPr>
          <p:cNvSpPr/>
          <p:nvPr/>
        </p:nvSpPr>
        <p:spPr>
          <a:xfrm>
            <a:off x="1122516" y="2441980"/>
            <a:ext cx="691354" cy="3911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Flange</a:t>
            </a:r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342D2346-C968-4C52-8F75-4F8F6B8CC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01390" y="2765717"/>
            <a:ext cx="1165726" cy="210451"/>
          </a:xfrm>
          <a:prstGeom prst="rect">
            <a:avLst/>
          </a:prstGeom>
        </p:spPr>
      </p:pic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F95154C0-F342-4F01-9FB6-49EF73586FAA}"/>
              </a:ext>
            </a:extLst>
          </p:cNvPr>
          <p:cNvSpPr/>
          <p:nvPr/>
        </p:nvSpPr>
        <p:spPr>
          <a:xfrm>
            <a:off x="4043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5E41328-E2C9-47FC-AC60-A9793122F168}"/>
              </a:ext>
            </a:extLst>
          </p:cNvPr>
          <p:cNvSpPr/>
          <p:nvPr/>
        </p:nvSpPr>
        <p:spPr>
          <a:xfrm>
            <a:off x="4932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B57E043F-492E-4409-BE13-5F80E36E8AE6}"/>
              </a:ext>
            </a:extLst>
          </p:cNvPr>
          <p:cNvSpPr/>
          <p:nvPr/>
        </p:nvSpPr>
        <p:spPr>
          <a:xfrm>
            <a:off x="5821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4903525C-67E8-4EBB-913A-04641E20B7C8}"/>
              </a:ext>
            </a:extLst>
          </p:cNvPr>
          <p:cNvSpPr/>
          <p:nvPr/>
        </p:nvSpPr>
        <p:spPr>
          <a:xfrm>
            <a:off x="6710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B0401575-41FF-4FC7-87DD-B3CED756D8A4}"/>
              </a:ext>
            </a:extLst>
          </p:cNvPr>
          <p:cNvSpPr/>
          <p:nvPr/>
        </p:nvSpPr>
        <p:spPr>
          <a:xfrm>
            <a:off x="8488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5D4C2B91-F1D0-41BC-8185-3C8D30889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19989" y="3636565"/>
            <a:ext cx="1165726" cy="210451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6951905F-6DEA-4B58-A8C3-B27594811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81335" y="3636564"/>
            <a:ext cx="1165726" cy="210451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4315B60F-72B4-4F9C-813A-7EBFAC511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6588" y="3616953"/>
            <a:ext cx="1165726" cy="210451"/>
          </a:xfrm>
          <a:prstGeom prst="rect">
            <a:avLst/>
          </a:prstGeom>
        </p:spPr>
      </p:pic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7AF3E38C-543F-4449-B7E7-E108214679C3}"/>
              </a:ext>
            </a:extLst>
          </p:cNvPr>
          <p:cNvSpPr/>
          <p:nvPr/>
        </p:nvSpPr>
        <p:spPr>
          <a:xfrm>
            <a:off x="4058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1B72DA17-0AF6-4672-B378-8E3161C0D83D}"/>
              </a:ext>
            </a:extLst>
          </p:cNvPr>
          <p:cNvSpPr/>
          <p:nvPr/>
        </p:nvSpPr>
        <p:spPr>
          <a:xfrm>
            <a:off x="4947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1" name="Rettangolo con angoli arrotondati 70">
            <a:extLst>
              <a:ext uri="{FF2B5EF4-FFF2-40B4-BE49-F238E27FC236}">
                <a16:creationId xmlns:a16="http://schemas.microsoft.com/office/drawing/2014/main" id="{17539C3B-D45C-4201-9705-785CCA0B53DE}"/>
              </a:ext>
            </a:extLst>
          </p:cNvPr>
          <p:cNvSpPr/>
          <p:nvPr/>
        </p:nvSpPr>
        <p:spPr>
          <a:xfrm>
            <a:off x="5836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58B57CA8-1ACD-489B-9404-A80205BF42F8}"/>
              </a:ext>
            </a:extLst>
          </p:cNvPr>
          <p:cNvSpPr/>
          <p:nvPr/>
        </p:nvSpPr>
        <p:spPr>
          <a:xfrm>
            <a:off x="6725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4" name="Rettangolo con angoli arrotondati 73">
            <a:extLst>
              <a:ext uri="{FF2B5EF4-FFF2-40B4-BE49-F238E27FC236}">
                <a16:creationId xmlns:a16="http://schemas.microsoft.com/office/drawing/2014/main" id="{85808A14-BE45-4AB1-9BFC-8C9A83A1ECA4}"/>
              </a:ext>
            </a:extLst>
          </p:cNvPr>
          <p:cNvSpPr/>
          <p:nvPr/>
        </p:nvSpPr>
        <p:spPr>
          <a:xfrm>
            <a:off x="8503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54125C86-DE89-4C33-B7E9-007C5BC4B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19989" y="4563619"/>
            <a:ext cx="1165726" cy="210451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F51D0C98-7BB0-4584-8DBF-7E9A9A02D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81335" y="4563618"/>
            <a:ext cx="1165726" cy="210451"/>
          </a:xfrm>
          <a:prstGeom prst="rect">
            <a:avLst/>
          </a:prstGeom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C509C671-61D2-48B9-BF45-6174C8B32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16588" y="4544007"/>
            <a:ext cx="1165726" cy="210451"/>
          </a:xfrm>
          <a:prstGeom prst="rect">
            <a:avLst/>
          </a:prstGeom>
        </p:spPr>
      </p:pic>
      <p:sp>
        <p:nvSpPr>
          <p:cNvPr id="78" name="Rettangolo con angoli arrotondati 77">
            <a:extLst>
              <a:ext uri="{FF2B5EF4-FFF2-40B4-BE49-F238E27FC236}">
                <a16:creationId xmlns:a16="http://schemas.microsoft.com/office/drawing/2014/main" id="{36265141-FECE-4215-82F1-B3E7946F39F0}"/>
              </a:ext>
            </a:extLst>
          </p:cNvPr>
          <p:cNvSpPr/>
          <p:nvPr/>
        </p:nvSpPr>
        <p:spPr>
          <a:xfrm>
            <a:off x="4058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9" name="Rettangolo con angoli arrotondati 78">
            <a:extLst>
              <a:ext uri="{FF2B5EF4-FFF2-40B4-BE49-F238E27FC236}">
                <a16:creationId xmlns:a16="http://schemas.microsoft.com/office/drawing/2014/main" id="{72796800-DBD6-4A96-B60E-9FA650A5697A}"/>
              </a:ext>
            </a:extLst>
          </p:cNvPr>
          <p:cNvSpPr/>
          <p:nvPr/>
        </p:nvSpPr>
        <p:spPr>
          <a:xfrm>
            <a:off x="4947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0" name="Rettangolo con angoli arrotondati 79">
            <a:extLst>
              <a:ext uri="{FF2B5EF4-FFF2-40B4-BE49-F238E27FC236}">
                <a16:creationId xmlns:a16="http://schemas.microsoft.com/office/drawing/2014/main" id="{4505E6EF-5617-415A-BFC8-001032F1FEE0}"/>
              </a:ext>
            </a:extLst>
          </p:cNvPr>
          <p:cNvSpPr/>
          <p:nvPr/>
        </p:nvSpPr>
        <p:spPr>
          <a:xfrm>
            <a:off x="5836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1" name="Rettangolo con angoli arrotondati 80">
            <a:extLst>
              <a:ext uri="{FF2B5EF4-FFF2-40B4-BE49-F238E27FC236}">
                <a16:creationId xmlns:a16="http://schemas.microsoft.com/office/drawing/2014/main" id="{930E74A1-FB97-4A02-8571-66CF59AD95DA}"/>
              </a:ext>
            </a:extLst>
          </p:cNvPr>
          <p:cNvSpPr/>
          <p:nvPr/>
        </p:nvSpPr>
        <p:spPr>
          <a:xfrm>
            <a:off x="6725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3" name="Rettangolo con angoli arrotondati 82">
            <a:extLst>
              <a:ext uri="{FF2B5EF4-FFF2-40B4-BE49-F238E27FC236}">
                <a16:creationId xmlns:a16="http://schemas.microsoft.com/office/drawing/2014/main" id="{54E85D3D-0322-4E5B-8025-3EA2FCE4F8A0}"/>
              </a:ext>
            </a:extLst>
          </p:cNvPr>
          <p:cNvSpPr/>
          <p:nvPr/>
        </p:nvSpPr>
        <p:spPr>
          <a:xfrm>
            <a:off x="8503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pic>
        <p:nvPicPr>
          <p:cNvPr id="84" name="Immagine 83">
            <a:extLst>
              <a:ext uri="{FF2B5EF4-FFF2-40B4-BE49-F238E27FC236}">
                <a16:creationId xmlns:a16="http://schemas.microsoft.com/office/drawing/2014/main" id="{83604EEE-E6A7-40A5-8F93-8E6CEE13E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511141" y="5488418"/>
            <a:ext cx="1165726" cy="210451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3CA80609-18DB-4ED5-9811-41490D65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72487" y="5488417"/>
            <a:ext cx="1165726" cy="210451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B20346DF-90C7-42DD-9E96-CBEE92296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07740" y="5468806"/>
            <a:ext cx="1165726" cy="210451"/>
          </a:xfrm>
          <a:prstGeom prst="rect">
            <a:avLst/>
          </a:prstGeom>
        </p:spPr>
      </p:pic>
      <p:sp>
        <p:nvSpPr>
          <p:cNvPr id="87" name="Rettangolo con angoli arrotondati 86">
            <a:extLst>
              <a:ext uri="{FF2B5EF4-FFF2-40B4-BE49-F238E27FC236}">
                <a16:creationId xmlns:a16="http://schemas.microsoft.com/office/drawing/2014/main" id="{9DB05A29-4765-42B6-8E5D-5B7E18281BB1}"/>
              </a:ext>
            </a:extLst>
          </p:cNvPr>
          <p:cNvSpPr/>
          <p:nvPr/>
        </p:nvSpPr>
        <p:spPr>
          <a:xfrm>
            <a:off x="4049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8" name="Rettangolo con angoli arrotondati 87">
            <a:extLst>
              <a:ext uri="{FF2B5EF4-FFF2-40B4-BE49-F238E27FC236}">
                <a16:creationId xmlns:a16="http://schemas.microsoft.com/office/drawing/2014/main" id="{3790043B-226D-4978-B1FC-DBF161686616}"/>
              </a:ext>
            </a:extLst>
          </p:cNvPr>
          <p:cNvSpPr/>
          <p:nvPr/>
        </p:nvSpPr>
        <p:spPr>
          <a:xfrm>
            <a:off x="4938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9" name="Rettangolo con angoli arrotondati 88">
            <a:extLst>
              <a:ext uri="{FF2B5EF4-FFF2-40B4-BE49-F238E27FC236}">
                <a16:creationId xmlns:a16="http://schemas.microsoft.com/office/drawing/2014/main" id="{DCCA5C91-4529-42A4-BD2E-FEF53FDD1C25}"/>
              </a:ext>
            </a:extLst>
          </p:cNvPr>
          <p:cNvSpPr/>
          <p:nvPr/>
        </p:nvSpPr>
        <p:spPr>
          <a:xfrm>
            <a:off x="5827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90" name="Rettangolo con angoli arrotondati 89">
            <a:extLst>
              <a:ext uri="{FF2B5EF4-FFF2-40B4-BE49-F238E27FC236}">
                <a16:creationId xmlns:a16="http://schemas.microsoft.com/office/drawing/2014/main" id="{6ABE222C-12FB-432B-AF7D-57796CAE7140}"/>
              </a:ext>
            </a:extLst>
          </p:cNvPr>
          <p:cNvSpPr/>
          <p:nvPr/>
        </p:nvSpPr>
        <p:spPr>
          <a:xfrm>
            <a:off x="6716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92" name="Rettangolo con angoli arrotondati 91">
            <a:extLst>
              <a:ext uri="{FF2B5EF4-FFF2-40B4-BE49-F238E27FC236}">
                <a16:creationId xmlns:a16="http://schemas.microsoft.com/office/drawing/2014/main" id="{AE688BCB-86C3-4A09-8FD0-33F3701375A8}"/>
              </a:ext>
            </a:extLst>
          </p:cNvPr>
          <p:cNvSpPr/>
          <p:nvPr/>
        </p:nvSpPr>
        <p:spPr>
          <a:xfrm>
            <a:off x="8494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3FAC5A-64B1-4E04-AA75-CBBCC5EFA4DD}"/>
              </a:ext>
            </a:extLst>
          </p:cNvPr>
          <p:cNvSpPr txBox="1"/>
          <p:nvPr/>
        </p:nvSpPr>
        <p:spPr>
          <a:xfrm>
            <a:off x="3715986" y="6270047"/>
            <a:ext cx="154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Inside </a:t>
            </a:r>
            <a:r>
              <a:rPr lang="it-IT" dirty="0" err="1"/>
              <a:t>cryostat</a:t>
            </a:r>
            <a:endParaRPr lang="it-IT" dirty="0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C1C3F116-50A5-43F2-A27F-D8146514D09A}"/>
              </a:ext>
            </a:extLst>
          </p:cNvPr>
          <p:cNvGrpSpPr/>
          <p:nvPr/>
        </p:nvGrpSpPr>
        <p:grpSpPr>
          <a:xfrm>
            <a:off x="9146108" y="127726"/>
            <a:ext cx="2982701" cy="2618797"/>
            <a:chOff x="9204384" y="3093052"/>
            <a:chExt cx="2982701" cy="2618797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AAF04D68-E884-405D-91A6-BD6D28A70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4384" y="3093052"/>
              <a:ext cx="2436283" cy="2087011"/>
            </a:xfrm>
            <a:prstGeom prst="rect">
              <a:avLst/>
            </a:prstGeom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33ACCEC-5D6E-452A-BC14-3B6BAC103ED9}"/>
                </a:ext>
              </a:extLst>
            </p:cNvPr>
            <p:cNvSpPr txBox="1"/>
            <p:nvPr/>
          </p:nvSpPr>
          <p:spPr>
            <a:xfrm>
              <a:off x="11094248" y="5188629"/>
              <a:ext cx="1092837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LV Supply</a:t>
              </a:r>
            </a:p>
            <a:p>
              <a:r>
                <a:rPr lang="it-IT" sz="1400" dirty="0" err="1"/>
                <a:t>Connectors</a:t>
              </a:r>
              <a:endParaRPr lang="en-US" sz="1400" dirty="0"/>
            </a:p>
          </p:txBody>
        </p:sp>
      </p:grp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22EC346-C33C-4895-8560-3DB179C02CD7}"/>
              </a:ext>
            </a:extLst>
          </p:cNvPr>
          <p:cNvSpPr/>
          <p:nvPr/>
        </p:nvSpPr>
        <p:spPr>
          <a:xfrm>
            <a:off x="10663083" y="1585291"/>
            <a:ext cx="919308" cy="5200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4558381B-A819-4B67-BCCD-AF77DFF15052}"/>
              </a:ext>
            </a:extLst>
          </p:cNvPr>
          <p:cNvSpPr/>
          <p:nvPr/>
        </p:nvSpPr>
        <p:spPr>
          <a:xfrm>
            <a:off x="8489478" y="2593423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97" name="Rettangolo con angoli arrotondati 96">
            <a:extLst>
              <a:ext uri="{FF2B5EF4-FFF2-40B4-BE49-F238E27FC236}">
                <a16:creationId xmlns:a16="http://schemas.microsoft.com/office/drawing/2014/main" id="{C60A1BF1-868D-45CE-8E9C-11766AB40F6D}"/>
              </a:ext>
            </a:extLst>
          </p:cNvPr>
          <p:cNvSpPr/>
          <p:nvPr/>
        </p:nvSpPr>
        <p:spPr>
          <a:xfrm>
            <a:off x="8504676" y="3444659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102" name="Rettangolo con angoli arrotondati 101">
            <a:extLst>
              <a:ext uri="{FF2B5EF4-FFF2-40B4-BE49-F238E27FC236}">
                <a16:creationId xmlns:a16="http://schemas.microsoft.com/office/drawing/2014/main" id="{2F2B2C9B-37CA-49AB-AE71-E5D6FB284021}"/>
              </a:ext>
            </a:extLst>
          </p:cNvPr>
          <p:cNvSpPr/>
          <p:nvPr/>
        </p:nvSpPr>
        <p:spPr>
          <a:xfrm>
            <a:off x="8504676" y="4371713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107" name="Rettangolo con angoli arrotondati 106">
            <a:extLst>
              <a:ext uri="{FF2B5EF4-FFF2-40B4-BE49-F238E27FC236}">
                <a16:creationId xmlns:a16="http://schemas.microsoft.com/office/drawing/2014/main" id="{C543CBCC-83BC-48F7-AD06-3969DB32FBD6}"/>
              </a:ext>
            </a:extLst>
          </p:cNvPr>
          <p:cNvSpPr/>
          <p:nvPr/>
        </p:nvSpPr>
        <p:spPr>
          <a:xfrm>
            <a:off x="8495828" y="529651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11A1E225-BF82-4025-A8A6-6674C1B043C7}"/>
              </a:ext>
            </a:extLst>
          </p:cNvPr>
          <p:cNvSpPr/>
          <p:nvPr/>
        </p:nvSpPr>
        <p:spPr>
          <a:xfrm>
            <a:off x="7599303" y="259376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B6BFEBC1-53EB-48C9-81F6-08548AEC82CF}"/>
              </a:ext>
            </a:extLst>
          </p:cNvPr>
          <p:cNvSpPr/>
          <p:nvPr/>
        </p:nvSpPr>
        <p:spPr>
          <a:xfrm>
            <a:off x="7614501" y="3444998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82" name="Rettangolo con angoli arrotondati 81">
            <a:extLst>
              <a:ext uri="{FF2B5EF4-FFF2-40B4-BE49-F238E27FC236}">
                <a16:creationId xmlns:a16="http://schemas.microsoft.com/office/drawing/2014/main" id="{0EE3DE96-538C-4B52-89C3-316D99F38771}"/>
              </a:ext>
            </a:extLst>
          </p:cNvPr>
          <p:cNvSpPr/>
          <p:nvPr/>
        </p:nvSpPr>
        <p:spPr>
          <a:xfrm>
            <a:off x="7614501" y="4372052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  <p:sp>
        <p:nvSpPr>
          <p:cNvPr id="91" name="Rettangolo con angoli arrotondati 90">
            <a:extLst>
              <a:ext uri="{FF2B5EF4-FFF2-40B4-BE49-F238E27FC236}">
                <a16:creationId xmlns:a16="http://schemas.microsoft.com/office/drawing/2014/main" id="{6DB65683-7BB5-4974-BEC5-85F0DBEDE7B4}"/>
              </a:ext>
            </a:extLst>
          </p:cNvPr>
          <p:cNvSpPr/>
          <p:nvPr/>
        </p:nvSpPr>
        <p:spPr>
          <a:xfrm>
            <a:off x="7605653" y="5296851"/>
            <a:ext cx="691355" cy="5543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DFE4C6AE-41F7-44C0-8F99-3235A0F1DF52}"/>
              </a:ext>
            </a:extLst>
          </p:cNvPr>
          <p:cNvGrpSpPr/>
          <p:nvPr/>
        </p:nvGrpSpPr>
        <p:grpSpPr>
          <a:xfrm>
            <a:off x="1723646" y="715203"/>
            <a:ext cx="8958868" cy="5903766"/>
            <a:chOff x="589790" y="223229"/>
            <a:chExt cx="8479088" cy="5573942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07FAD63-0D78-42D9-94B7-B36894D4FB33}"/>
                </a:ext>
              </a:extLst>
            </p:cNvPr>
            <p:cNvSpPr/>
            <p:nvPr/>
          </p:nvSpPr>
          <p:spPr>
            <a:xfrm>
              <a:off x="639482" y="3372635"/>
              <a:ext cx="3115446" cy="23044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BFC80D59-7ACC-49ED-BA18-1EED2DC95B54}"/>
                </a:ext>
              </a:extLst>
            </p:cNvPr>
            <p:cNvSpPr/>
            <p:nvPr/>
          </p:nvSpPr>
          <p:spPr>
            <a:xfrm>
              <a:off x="639482" y="262965"/>
              <a:ext cx="4255247" cy="24085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9F97E01F-87F6-4124-83DA-7803FC9FADDE}"/>
                </a:ext>
              </a:extLst>
            </p:cNvPr>
            <p:cNvCxnSpPr/>
            <p:nvPr/>
          </p:nvCxnSpPr>
          <p:spPr>
            <a:xfrm>
              <a:off x="3424517" y="1197609"/>
              <a:ext cx="10040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E5810CD-7EAB-46A1-8F39-B34E00DC2121}"/>
                </a:ext>
              </a:extLst>
            </p:cNvPr>
            <p:cNvCxnSpPr>
              <a:cxnSpLocks/>
            </p:cNvCxnSpPr>
            <p:nvPr/>
          </p:nvCxnSpPr>
          <p:spPr>
            <a:xfrm>
              <a:off x="3424517" y="2126951"/>
              <a:ext cx="319143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77BEEA74-09D1-46E2-9D92-BBDCE4416657}"/>
                </a:ext>
              </a:extLst>
            </p:cNvPr>
            <p:cNvCxnSpPr>
              <a:cxnSpLocks/>
            </p:cNvCxnSpPr>
            <p:nvPr/>
          </p:nvCxnSpPr>
          <p:spPr>
            <a:xfrm>
              <a:off x="3424518" y="907751"/>
              <a:ext cx="33707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89B7778B-00CF-4AF7-8174-C1107418D4CF}"/>
                </a:ext>
              </a:extLst>
            </p:cNvPr>
            <p:cNvCxnSpPr/>
            <p:nvPr/>
          </p:nvCxnSpPr>
          <p:spPr>
            <a:xfrm>
              <a:off x="3424517" y="1843069"/>
              <a:ext cx="1004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A412907F-8578-4F64-B5CC-1810B2C50165}"/>
                </a:ext>
              </a:extLst>
            </p:cNvPr>
            <p:cNvSpPr/>
            <p:nvPr/>
          </p:nvSpPr>
          <p:spPr>
            <a:xfrm>
              <a:off x="2324846" y="674668"/>
              <a:ext cx="1147483" cy="7351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Isolated</a:t>
              </a:r>
              <a:r>
                <a:rPr lang="it-IT" dirty="0"/>
                <a:t> +2V</a:t>
              </a:r>
              <a:endParaRPr lang="en-US" dirty="0"/>
            </a:p>
          </p:txBody>
        </p: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B6197AE1-338F-49D9-9412-B2F86EE5CDAC}"/>
                </a:ext>
              </a:extLst>
            </p:cNvPr>
            <p:cNvSpPr/>
            <p:nvPr/>
          </p:nvSpPr>
          <p:spPr>
            <a:xfrm>
              <a:off x="2324846" y="1633892"/>
              <a:ext cx="1147483" cy="7351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Isolated</a:t>
              </a:r>
              <a:r>
                <a:rPr lang="it-IT" dirty="0"/>
                <a:t> +2V</a:t>
              </a:r>
              <a:endParaRPr lang="en-US" dirty="0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11CD323-345E-4E99-AAA0-6A2E9C6785D9}"/>
                </a:ext>
              </a:extLst>
            </p:cNvPr>
            <p:cNvCxnSpPr>
              <a:cxnSpLocks/>
            </p:cNvCxnSpPr>
            <p:nvPr/>
          </p:nvCxnSpPr>
          <p:spPr>
            <a:xfrm>
              <a:off x="4425575" y="1197609"/>
              <a:ext cx="0" cy="343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25AAD0D-6982-46A9-AD6A-DE51A50CCD4F}"/>
                </a:ext>
              </a:extLst>
            </p:cNvPr>
            <p:cNvCxnSpPr>
              <a:cxnSpLocks/>
            </p:cNvCxnSpPr>
            <p:nvPr/>
          </p:nvCxnSpPr>
          <p:spPr>
            <a:xfrm>
              <a:off x="4425575" y="1541257"/>
              <a:ext cx="0" cy="3018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6EF9E83F-288D-4B6C-9F65-F9D64A7AB05A}"/>
                </a:ext>
              </a:extLst>
            </p:cNvPr>
            <p:cNvCxnSpPr>
              <a:cxnSpLocks/>
            </p:cNvCxnSpPr>
            <p:nvPr/>
          </p:nvCxnSpPr>
          <p:spPr>
            <a:xfrm>
              <a:off x="4422587" y="1535283"/>
              <a:ext cx="2958354" cy="59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707B8ECA-8195-4F24-9619-435B33F0DFD9}"/>
                </a:ext>
              </a:extLst>
            </p:cNvPr>
            <p:cNvSpPr txBox="1"/>
            <p:nvPr/>
          </p:nvSpPr>
          <p:spPr>
            <a:xfrm>
              <a:off x="5907953" y="1310123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GND</a:t>
              </a:r>
              <a:endParaRPr lang="en-US" sz="1200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4462594-E430-4229-8503-BEF27528D853}"/>
                </a:ext>
              </a:extLst>
            </p:cNvPr>
            <p:cNvSpPr txBox="1"/>
            <p:nvPr/>
          </p:nvSpPr>
          <p:spPr>
            <a:xfrm>
              <a:off x="1325038" y="223229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FEB Supply </a:t>
              </a:r>
              <a:r>
                <a:rPr lang="it-IT" dirty="0" err="1"/>
                <a:t>Modules</a:t>
              </a:r>
              <a:endParaRPr lang="en-US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C16CB73-0E85-43FC-BD1D-F37274BAD5EA}"/>
                </a:ext>
              </a:extLst>
            </p:cNvPr>
            <p:cNvSpPr txBox="1"/>
            <p:nvPr/>
          </p:nvSpPr>
          <p:spPr>
            <a:xfrm>
              <a:off x="5907953" y="674132"/>
              <a:ext cx="426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+2V</a:t>
              </a:r>
              <a:endParaRPr lang="en-US" sz="12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7A505CEB-7FD0-4FC4-8375-86192F0B10E9}"/>
                </a:ext>
              </a:extLst>
            </p:cNvPr>
            <p:cNvSpPr txBox="1"/>
            <p:nvPr/>
          </p:nvSpPr>
          <p:spPr>
            <a:xfrm>
              <a:off x="5907953" y="1897359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-2V</a:t>
              </a:r>
              <a:endParaRPr lang="en-US" sz="1200" dirty="0"/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DFCBA4A6-061F-4181-8F02-22123761FD38}"/>
                </a:ext>
              </a:extLst>
            </p:cNvPr>
            <p:cNvSpPr/>
            <p:nvPr/>
          </p:nvSpPr>
          <p:spPr>
            <a:xfrm>
              <a:off x="918294" y="674132"/>
              <a:ext cx="1304258" cy="17045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+12V</a:t>
              </a:r>
            </a:p>
            <a:p>
              <a:pPr algn="ctr"/>
              <a:r>
                <a:rPr lang="it-IT" dirty="0"/>
                <a:t>from </a:t>
              </a:r>
              <a:r>
                <a:rPr lang="it-IT" dirty="0" err="1"/>
                <a:t>uTCA</a:t>
              </a:r>
              <a:r>
                <a:rPr lang="it-IT" dirty="0"/>
                <a:t> </a:t>
              </a:r>
              <a:r>
                <a:rPr lang="it-IT" dirty="0" err="1"/>
                <a:t>connector</a:t>
              </a:r>
              <a:endParaRPr lang="en-US" dirty="0"/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75502755-BEE3-4117-832B-E80FE02FB3FC}"/>
                </a:ext>
              </a:extLst>
            </p:cNvPr>
            <p:cNvSpPr/>
            <p:nvPr/>
          </p:nvSpPr>
          <p:spPr>
            <a:xfrm>
              <a:off x="589790" y="3054192"/>
              <a:ext cx="5506207" cy="27429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26F4D833-B5D2-49E0-BD90-6F4BB1702446}"/>
                </a:ext>
              </a:extLst>
            </p:cNvPr>
            <p:cNvSpPr/>
            <p:nvPr/>
          </p:nvSpPr>
          <p:spPr>
            <a:xfrm>
              <a:off x="2242352" y="3716361"/>
              <a:ext cx="1147483" cy="7351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+1.8V ADC</a:t>
              </a:r>
              <a:endParaRPr lang="en-US" dirty="0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D95EFF76-D6E6-4EC3-9548-69686EC3B2F5}"/>
                </a:ext>
              </a:extLst>
            </p:cNvPr>
            <p:cNvSpPr/>
            <p:nvPr/>
          </p:nvSpPr>
          <p:spPr>
            <a:xfrm>
              <a:off x="2242352" y="4675584"/>
              <a:ext cx="1304254" cy="8879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2.5V, 1.8V, 1,2V, 1V FPGA</a:t>
              </a:r>
              <a:endParaRPr lang="en-US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D32640D-D38F-450F-8149-7FAB1CC4BD69}"/>
                </a:ext>
              </a:extLst>
            </p:cNvPr>
            <p:cNvSpPr txBox="1"/>
            <p:nvPr/>
          </p:nvSpPr>
          <p:spPr>
            <a:xfrm>
              <a:off x="1275346" y="3014457"/>
              <a:ext cx="52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FEC</a:t>
              </a:r>
              <a:endParaRPr lang="en-US" dirty="0"/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49CFFB0-33D0-4F18-84B7-48AE504650EC}"/>
                </a:ext>
              </a:extLst>
            </p:cNvPr>
            <p:cNvSpPr/>
            <p:nvPr/>
          </p:nvSpPr>
          <p:spPr>
            <a:xfrm>
              <a:off x="835800" y="3715825"/>
              <a:ext cx="1304258" cy="1847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+12V</a:t>
              </a:r>
            </a:p>
            <a:p>
              <a:pPr algn="ctr"/>
              <a:r>
                <a:rPr lang="it-IT" dirty="0"/>
                <a:t>from </a:t>
              </a:r>
              <a:r>
                <a:rPr lang="it-IT" dirty="0" err="1"/>
                <a:t>uTCA</a:t>
              </a:r>
              <a:r>
                <a:rPr lang="it-IT" dirty="0"/>
                <a:t> </a:t>
              </a:r>
              <a:r>
                <a:rPr lang="it-IT" dirty="0" err="1"/>
                <a:t>connector</a:t>
              </a:r>
              <a:endParaRPr lang="en-US" dirty="0"/>
            </a:p>
          </p:txBody>
        </p:sp>
        <p:sp>
          <p:nvSpPr>
            <p:cNvPr id="26" name="Freccia curva 25">
              <a:extLst>
                <a:ext uri="{FF2B5EF4-FFF2-40B4-BE49-F238E27FC236}">
                  <a16:creationId xmlns:a16="http://schemas.microsoft.com/office/drawing/2014/main" id="{28FE5A9B-7A51-4B4E-9332-FF48A5BA6280}"/>
                </a:ext>
              </a:extLst>
            </p:cNvPr>
            <p:cNvSpPr/>
            <p:nvPr/>
          </p:nvSpPr>
          <p:spPr>
            <a:xfrm rot="10800000">
              <a:off x="6095998" y="2300915"/>
              <a:ext cx="1147481" cy="2175476"/>
            </a:xfrm>
            <a:prstGeom prst="bentArrow">
              <a:avLst>
                <a:gd name="adj1" fmla="val 5452"/>
                <a:gd name="adj2" fmla="val 8444"/>
                <a:gd name="adj3" fmla="val 1043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C2A44FDF-27DE-4D39-AE61-30D3F50EDA82}"/>
                </a:ext>
              </a:extLst>
            </p:cNvPr>
            <p:cNvSpPr/>
            <p:nvPr/>
          </p:nvSpPr>
          <p:spPr>
            <a:xfrm>
              <a:off x="3846639" y="4079404"/>
              <a:ext cx="796736" cy="631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FPGA</a:t>
              </a:r>
              <a:endParaRPr lang="en-US" dirty="0"/>
            </a:p>
          </p:txBody>
        </p:sp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2197B2D0-8D43-4D2A-A3EE-A7354885AF73}"/>
                </a:ext>
              </a:extLst>
            </p:cNvPr>
            <p:cNvSpPr/>
            <p:nvPr/>
          </p:nvSpPr>
          <p:spPr>
            <a:xfrm>
              <a:off x="7930925" y="674132"/>
              <a:ext cx="1004741" cy="16267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SiPM</a:t>
              </a:r>
              <a:endParaRPr lang="en-US" dirty="0"/>
            </a:p>
          </p:txBody>
        </p:sp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7F4CADF6-9EEC-4172-A064-F777A2BB0CFE}"/>
                </a:ext>
              </a:extLst>
            </p:cNvPr>
            <p:cNvSpPr/>
            <p:nvPr/>
          </p:nvSpPr>
          <p:spPr>
            <a:xfrm>
              <a:off x="7871014" y="2987569"/>
              <a:ext cx="1197864" cy="699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EFF0643-9F36-48AD-BCF8-D16BBA59FC9B}"/>
                </a:ext>
              </a:extLst>
            </p:cNvPr>
            <p:cNvSpPr txBox="1"/>
            <p:nvPr/>
          </p:nvSpPr>
          <p:spPr>
            <a:xfrm>
              <a:off x="8056199" y="2987569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SiPM</a:t>
              </a:r>
              <a:r>
                <a:rPr lang="it-IT" dirty="0"/>
                <a:t> </a:t>
              </a:r>
            </a:p>
            <a:p>
              <a:r>
                <a:rPr lang="it-IT" dirty="0"/>
                <a:t>Supply</a:t>
              </a:r>
              <a:endParaRPr lang="en-US" dirty="0"/>
            </a:p>
          </p:txBody>
        </p: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04151F38-01D7-4E06-9B38-DF7542228E10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2291748"/>
              <a:ext cx="0" cy="7049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E57A97E-1124-4FA2-A0FA-76FCB4503BAF}"/>
                </a:ext>
              </a:extLst>
            </p:cNvPr>
            <p:cNvSpPr txBox="1"/>
            <p:nvPr/>
          </p:nvSpPr>
          <p:spPr>
            <a:xfrm>
              <a:off x="7685322" y="2413412"/>
              <a:ext cx="654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+70V / +110V</a:t>
              </a:r>
              <a:endParaRPr lang="en-US" sz="1200" dirty="0"/>
            </a:p>
          </p:txBody>
        </p: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49E9A045-C52D-4668-951E-7105EB569CFC}"/>
                </a:ext>
              </a:extLst>
            </p:cNvPr>
            <p:cNvCxnSpPr>
              <a:cxnSpLocks/>
            </p:cNvCxnSpPr>
            <p:nvPr/>
          </p:nvCxnSpPr>
          <p:spPr>
            <a:xfrm>
              <a:off x="8597186" y="2282574"/>
              <a:ext cx="0" cy="7049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2EAAEA3-755A-4B33-92B3-FF0FFA2F616C}"/>
                </a:ext>
              </a:extLst>
            </p:cNvPr>
            <p:cNvSpPr txBox="1"/>
            <p:nvPr/>
          </p:nvSpPr>
          <p:spPr>
            <a:xfrm>
              <a:off x="8556024" y="2496571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GND</a:t>
              </a:r>
              <a:endParaRPr lang="en-US" sz="1200" dirty="0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B14EBB3-BF72-48D4-9C93-9ED75EF5E536}"/>
                </a:ext>
              </a:extLst>
            </p:cNvPr>
            <p:cNvSpPr txBox="1"/>
            <p:nvPr/>
          </p:nvSpPr>
          <p:spPr>
            <a:xfrm>
              <a:off x="1047010" y="3356588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FEC Supply</a:t>
              </a:r>
              <a:endParaRPr lang="en-US" dirty="0"/>
            </a:p>
          </p:txBody>
        </p:sp>
        <p:sp>
          <p:nvSpPr>
            <p:cNvPr id="36" name="Rettangolo con angoli arrotondati 35">
              <a:extLst>
                <a:ext uri="{FF2B5EF4-FFF2-40B4-BE49-F238E27FC236}">
                  <a16:creationId xmlns:a16="http://schemas.microsoft.com/office/drawing/2014/main" id="{922C0603-9326-403C-96E5-C2EEA17D83E1}"/>
                </a:ext>
              </a:extLst>
            </p:cNvPr>
            <p:cNvSpPr/>
            <p:nvPr/>
          </p:nvSpPr>
          <p:spPr>
            <a:xfrm>
              <a:off x="4828784" y="3227111"/>
              <a:ext cx="796736" cy="631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ADC</a:t>
              </a:r>
              <a:endParaRPr lang="en-US" dirty="0"/>
            </a:p>
          </p:txBody>
        </p:sp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BFF76CB4-7D5B-49E0-B6AC-8696D10E43A0}"/>
                </a:ext>
              </a:extLst>
            </p:cNvPr>
            <p:cNvSpPr/>
            <p:nvPr/>
          </p:nvSpPr>
          <p:spPr>
            <a:xfrm>
              <a:off x="4825115" y="4034989"/>
              <a:ext cx="796736" cy="631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ADC</a:t>
              </a:r>
              <a:endParaRPr lang="en-US" dirty="0"/>
            </a:p>
          </p:txBody>
        </p:sp>
        <p:sp>
          <p:nvSpPr>
            <p:cNvPr id="38" name="Rettangolo con angoli arrotondati 37">
              <a:extLst>
                <a:ext uri="{FF2B5EF4-FFF2-40B4-BE49-F238E27FC236}">
                  <a16:creationId xmlns:a16="http://schemas.microsoft.com/office/drawing/2014/main" id="{AFF8BD2C-4669-4A55-A28C-213C18E9987F}"/>
                </a:ext>
              </a:extLst>
            </p:cNvPr>
            <p:cNvSpPr/>
            <p:nvPr/>
          </p:nvSpPr>
          <p:spPr>
            <a:xfrm>
              <a:off x="4825115" y="4842867"/>
              <a:ext cx="796736" cy="631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ADC</a:t>
              </a:r>
              <a:endParaRPr lang="en-US" dirty="0"/>
            </a:p>
          </p:txBody>
        </p:sp>
        <p:sp>
          <p:nvSpPr>
            <p:cNvPr id="39" name="Freccia curva 38">
              <a:extLst>
                <a:ext uri="{FF2B5EF4-FFF2-40B4-BE49-F238E27FC236}">
                  <a16:creationId xmlns:a16="http://schemas.microsoft.com/office/drawing/2014/main" id="{5DDFCAAE-5A0E-4579-8810-94B41FE332B9}"/>
                </a:ext>
              </a:extLst>
            </p:cNvPr>
            <p:cNvSpPr/>
            <p:nvPr/>
          </p:nvSpPr>
          <p:spPr>
            <a:xfrm rot="10800000">
              <a:off x="6105409" y="2291748"/>
              <a:ext cx="1363632" cy="2483472"/>
            </a:xfrm>
            <a:prstGeom prst="bentArrow">
              <a:avLst>
                <a:gd name="adj1" fmla="val 5452"/>
                <a:gd name="adj2" fmla="val 7339"/>
                <a:gd name="adj3" fmla="val 8220"/>
                <a:gd name="adj4" fmla="val 43750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reccia curva 39">
              <a:extLst>
                <a:ext uri="{FF2B5EF4-FFF2-40B4-BE49-F238E27FC236}">
                  <a16:creationId xmlns:a16="http://schemas.microsoft.com/office/drawing/2014/main" id="{67E9DEF3-0F3D-437F-AE33-F4C2CD543E73}"/>
                </a:ext>
              </a:extLst>
            </p:cNvPr>
            <p:cNvSpPr/>
            <p:nvPr/>
          </p:nvSpPr>
          <p:spPr>
            <a:xfrm rot="10800000">
              <a:off x="6105407" y="2296860"/>
              <a:ext cx="1074245" cy="2119752"/>
            </a:xfrm>
            <a:prstGeom prst="bentArrow">
              <a:avLst>
                <a:gd name="adj1" fmla="val 5452"/>
                <a:gd name="adj2" fmla="val 8444"/>
                <a:gd name="adj3" fmla="val 10430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DF7F6E17-9363-4444-88DA-6237785857A7}"/>
                </a:ext>
              </a:extLst>
            </p:cNvPr>
            <p:cNvSpPr txBox="1"/>
            <p:nvPr/>
          </p:nvSpPr>
          <p:spPr>
            <a:xfrm>
              <a:off x="7420000" y="3901481"/>
              <a:ext cx="476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GND</a:t>
              </a:r>
              <a:endParaRPr lang="en-US" sz="1200" dirty="0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4BEA4F8-A555-4FCA-A289-7FF4055A71BC}"/>
                </a:ext>
              </a:extLst>
            </p:cNvPr>
            <p:cNvSpPr txBox="1"/>
            <p:nvPr/>
          </p:nvSpPr>
          <p:spPr>
            <a:xfrm>
              <a:off x="6214118" y="3919696"/>
              <a:ext cx="911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i="1" dirty="0" err="1"/>
                <a:t>Differential</a:t>
              </a:r>
              <a:r>
                <a:rPr lang="it-IT" sz="1050" i="1" dirty="0"/>
                <a:t> Output</a:t>
              </a:r>
              <a:endParaRPr lang="en-US" sz="1050" i="1" dirty="0"/>
            </a:p>
          </p:txBody>
        </p:sp>
        <p:sp>
          <p:nvSpPr>
            <p:cNvPr id="43" name="Rettangolo con angoli arrotondati 42">
              <a:extLst>
                <a:ext uri="{FF2B5EF4-FFF2-40B4-BE49-F238E27FC236}">
                  <a16:creationId xmlns:a16="http://schemas.microsoft.com/office/drawing/2014/main" id="{9F9DA910-8C4F-4E87-884B-8769FD9FBAEF}"/>
                </a:ext>
              </a:extLst>
            </p:cNvPr>
            <p:cNvSpPr/>
            <p:nvPr/>
          </p:nvSpPr>
          <p:spPr>
            <a:xfrm>
              <a:off x="6615953" y="674132"/>
              <a:ext cx="1284941" cy="1626788"/>
            </a:xfrm>
            <a:prstGeom prst="roundRect">
              <a:avLst>
                <a:gd name="adj" fmla="val 143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FEB</a:t>
              </a:r>
              <a:endParaRPr lang="en-US" dirty="0"/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D8028D3F-E19B-4C2D-8FE8-2B73B8B61032}"/>
                </a:ext>
              </a:extLst>
            </p:cNvPr>
            <p:cNvGrpSpPr/>
            <p:nvPr/>
          </p:nvGrpSpPr>
          <p:grpSpPr>
            <a:xfrm>
              <a:off x="5621851" y="3336960"/>
              <a:ext cx="135555" cy="152400"/>
              <a:chOff x="5531820" y="3381375"/>
              <a:chExt cx="135555" cy="152400"/>
            </a:xfrm>
          </p:grpSpPr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0C984AB4-6A47-44E6-8447-10FAB868727C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032F4191-C7A9-42B3-A28B-4C76C016D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D7CE137A-227C-4058-9263-F9C72F8D906C}"/>
                </a:ext>
              </a:extLst>
            </p:cNvPr>
            <p:cNvGrpSpPr/>
            <p:nvPr/>
          </p:nvGrpSpPr>
          <p:grpSpPr>
            <a:xfrm rot="10800000">
              <a:off x="5810705" y="3336669"/>
              <a:ext cx="135555" cy="152400"/>
              <a:chOff x="5531820" y="3381375"/>
              <a:chExt cx="135555" cy="152400"/>
            </a:xfrm>
          </p:grpSpPr>
          <p:cxnSp>
            <p:nvCxnSpPr>
              <p:cNvPr id="76" name="Connettore diritto 75">
                <a:extLst>
                  <a:ext uri="{FF2B5EF4-FFF2-40B4-BE49-F238E27FC236}">
                    <a16:creationId xmlns:a16="http://schemas.microsoft.com/office/drawing/2014/main" id="{0D360C3A-6947-4F96-8F43-45EFA10DAC59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C6638AEC-C244-42BB-8D6E-F5FB532491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8EEF00B-2F3B-4D87-BFA6-F6EB7CD92207}"/>
                </a:ext>
              </a:extLst>
            </p:cNvPr>
            <p:cNvGrpSpPr/>
            <p:nvPr/>
          </p:nvGrpSpPr>
          <p:grpSpPr>
            <a:xfrm>
              <a:off x="5621851" y="3550829"/>
              <a:ext cx="135555" cy="152400"/>
              <a:chOff x="5531820" y="3381375"/>
              <a:chExt cx="135555" cy="152400"/>
            </a:xfrm>
          </p:grpSpPr>
          <p:cxnSp>
            <p:nvCxnSpPr>
              <p:cNvPr id="74" name="Connettore diritto 73">
                <a:extLst>
                  <a:ext uri="{FF2B5EF4-FFF2-40B4-BE49-F238E27FC236}">
                    <a16:creationId xmlns:a16="http://schemas.microsoft.com/office/drawing/2014/main" id="{DA37FD14-C8E8-44CD-B458-82818038535E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diritto 74">
                <a:extLst>
                  <a:ext uri="{FF2B5EF4-FFF2-40B4-BE49-F238E27FC236}">
                    <a16:creationId xmlns:a16="http://schemas.microsoft.com/office/drawing/2014/main" id="{94360097-418F-48D3-95E1-BAE862317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5D5DED40-FDF0-4703-8549-3CA0998E2C0B}"/>
                </a:ext>
              </a:extLst>
            </p:cNvPr>
            <p:cNvGrpSpPr/>
            <p:nvPr/>
          </p:nvGrpSpPr>
          <p:grpSpPr>
            <a:xfrm rot="10800000">
              <a:off x="5810705" y="3550538"/>
              <a:ext cx="135555" cy="152400"/>
              <a:chOff x="5531820" y="3381375"/>
              <a:chExt cx="135555" cy="152400"/>
            </a:xfrm>
          </p:grpSpPr>
          <p:cxnSp>
            <p:nvCxnSpPr>
              <p:cNvPr id="72" name="Connettore diritto 71">
                <a:extLst>
                  <a:ext uri="{FF2B5EF4-FFF2-40B4-BE49-F238E27FC236}">
                    <a16:creationId xmlns:a16="http://schemas.microsoft.com/office/drawing/2014/main" id="{A935B861-8428-413B-A995-1379E9F0B073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diritto 72">
                <a:extLst>
                  <a:ext uri="{FF2B5EF4-FFF2-40B4-BE49-F238E27FC236}">
                    <a16:creationId xmlns:a16="http://schemas.microsoft.com/office/drawing/2014/main" id="{5125A5FD-F7C8-4E9E-88A4-3DBC3A230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BB55974E-9C8A-4B99-A2A4-68FA9A336FC3}"/>
                </a:ext>
              </a:extLst>
            </p:cNvPr>
            <p:cNvGrpSpPr/>
            <p:nvPr/>
          </p:nvGrpSpPr>
          <p:grpSpPr>
            <a:xfrm>
              <a:off x="5617671" y="4162972"/>
              <a:ext cx="135555" cy="152400"/>
              <a:chOff x="5531820" y="3381375"/>
              <a:chExt cx="135555" cy="152400"/>
            </a:xfrm>
          </p:grpSpPr>
          <p:cxnSp>
            <p:nvCxnSpPr>
              <p:cNvPr id="70" name="Connettore diritto 69">
                <a:extLst>
                  <a:ext uri="{FF2B5EF4-FFF2-40B4-BE49-F238E27FC236}">
                    <a16:creationId xmlns:a16="http://schemas.microsoft.com/office/drawing/2014/main" id="{7CDAE2DF-CE6F-41CE-9535-32E909CE9D76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>
                <a:extLst>
                  <a:ext uri="{FF2B5EF4-FFF2-40B4-BE49-F238E27FC236}">
                    <a16:creationId xmlns:a16="http://schemas.microsoft.com/office/drawing/2014/main" id="{1DDCCFC8-9007-46A2-9ED3-1E99FA66D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2152EF3C-EE88-45C8-9F46-039ACFF54992}"/>
                </a:ext>
              </a:extLst>
            </p:cNvPr>
            <p:cNvGrpSpPr/>
            <p:nvPr/>
          </p:nvGrpSpPr>
          <p:grpSpPr>
            <a:xfrm rot="10800000">
              <a:off x="5806525" y="4162681"/>
              <a:ext cx="135555" cy="152400"/>
              <a:chOff x="5531820" y="3381375"/>
              <a:chExt cx="135555" cy="152400"/>
            </a:xfrm>
          </p:grpSpPr>
          <p:cxnSp>
            <p:nvCxnSpPr>
              <p:cNvPr id="68" name="Connettore diritto 67">
                <a:extLst>
                  <a:ext uri="{FF2B5EF4-FFF2-40B4-BE49-F238E27FC236}">
                    <a16:creationId xmlns:a16="http://schemas.microsoft.com/office/drawing/2014/main" id="{D8441B11-192A-4C42-9C66-D009F8BAA901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>
                <a:extLst>
                  <a:ext uri="{FF2B5EF4-FFF2-40B4-BE49-F238E27FC236}">
                    <a16:creationId xmlns:a16="http://schemas.microsoft.com/office/drawing/2014/main" id="{CC4EB993-3FC2-4FEE-BDDF-6DB15BFFD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801F90FB-E9FE-40E1-BB28-7A69C952D1FE}"/>
                </a:ext>
              </a:extLst>
            </p:cNvPr>
            <p:cNvGrpSpPr/>
            <p:nvPr/>
          </p:nvGrpSpPr>
          <p:grpSpPr>
            <a:xfrm>
              <a:off x="5617671" y="4376841"/>
              <a:ext cx="135555" cy="152400"/>
              <a:chOff x="5531820" y="3381375"/>
              <a:chExt cx="135555" cy="152400"/>
            </a:xfrm>
          </p:grpSpPr>
          <p:cxnSp>
            <p:nvCxnSpPr>
              <p:cNvPr id="66" name="Connettore diritto 65">
                <a:extLst>
                  <a:ext uri="{FF2B5EF4-FFF2-40B4-BE49-F238E27FC236}">
                    <a16:creationId xmlns:a16="http://schemas.microsoft.com/office/drawing/2014/main" id="{93505C53-87F3-4081-AC38-CBCE6EDC0116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diritto 66">
                <a:extLst>
                  <a:ext uri="{FF2B5EF4-FFF2-40B4-BE49-F238E27FC236}">
                    <a16:creationId xmlns:a16="http://schemas.microsoft.com/office/drawing/2014/main" id="{F5AB24C6-1138-4105-BFFA-CF7DA2D13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ECE55DDC-4E29-4D7A-8692-9122535F7751}"/>
                </a:ext>
              </a:extLst>
            </p:cNvPr>
            <p:cNvGrpSpPr/>
            <p:nvPr/>
          </p:nvGrpSpPr>
          <p:grpSpPr>
            <a:xfrm rot="10800000">
              <a:off x="5806525" y="4376550"/>
              <a:ext cx="135555" cy="152400"/>
              <a:chOff x="5531820" y="3381375"/>
              <a:chExt cx="135555" cy="152400"/>
            </a:xfrm>
          </p:grpSpPr>
          <p:cxnSp>
            <p:nvCxnSpPr>
              <p:cNvPr id="64" name="Connettore diritto 63">
                <a:extLst>
                  <a:ext uri="{FF2B5EF4-FFF2-40B4-BE49-F238E27FC236}">
                    <a16:creationId xmlns:a16="http://schemas.microsoft.com/office/drawing/2014/main" id="{7AB2B215-7597-46B9-910D-7BBC1CD86025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diritto 64">
                <a:extLst>
                  <a:ext uri="{FF2B5EF4-FFF2-40B4-BE49-F238E27FC236}">
                    <a16:creationId xmlns:a16="http://schemas.microsoft.com/office/drawing/2014/main" id="{FCBEF7D3-AE5B-48E6-8B5D-F5789350F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079EC124-C8E0-462E-A474-556E36B73E9D}"/>
                </a:ext>
              </a:extLst>
            </p:cNvPr>
            <p:cNvGrpSpPr/>
            <p:nvPr/>
          </p:nvGrpSpPr>
          <p:grpSpPr>
            <a:xfrm>
              <a:off x="5625520" y="4973520"/>
              <a:ext cx="135555" cy="152400"/>
              <a:chOff x="5531820" y="3381375"/>
              <a:chExt cx="135555" cy="152400"/>
            </a:xfrm>
          </p:grpSpPr>
          <p:cxnSp>
            <p:nvCxnSpPr>
              <p:cNvPr id="62" name="Connettore diritto 61">
                <a:extLst>
                  <a:ext uri="{FF2B5EF4-FFF2-40B4-BE49-F238E27FC236}">
                    <a16:creationId xmlns:a16="http://schemas.microsoft.com/office/drawing/2014/main" id="{49D47E5C-A06E-4141-ACDD-59379FC64803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>
                <a:extLst>
                  <a:ext uri="{FF2B5EF4-FFF2-40B4-BE49-F238E27FC236}">
                    <a16:creationId xmlns:a16="http://schemas.microsoft.com/office/drawing/2014/main" id="{3FC1AD3A-9C9F-4380-8BBA-74D3EAC0E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531A4CE2-C2C5-412F-97C9-EF577A484E57}"/>
                </a:ext>
              </a:extLst>
            </p:cNvPr>
            <p:cNvGrpSpPr/>
            <p:nvPr/>
          </p:nvGrpSpPr>
          <p:grpSpPr>
            <a:xfrm rot="10800000">
              <a:off x="5814374" y="4973229"/>
              <a:ext cx="135555" cy="152400"/>
              <a:chOff x="5531820" y="3381375"/>
              <a:chExt cx="135555" cy="152400"/>
            </a:xfrm>
          </p:grpSpPr>
          <p:cxnSp>
            <p:nvCxnSpPr>
              <p:cNvPr id="60" name="Connettore diritto 59">
                <a:extLst>
                  <a:ext uri="{FF2B5EF4-FFF2-40B4-BE49-F238E27FC236}">
                    <a16:creationId xmlns:a16="http://schemas.microsoft.com/office/drawing/2014/main" id="{28E67E44-047F-4A9E-98D6-7A2AA122E831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>
                <a:extLst>
                  <a:ext uri="{FF2B5EF4-FFF2-40B4-BE49-F238E27FC236}">
                    <a16:creationId xmlns:a16="http://schemas.microsoft.com/office/drawing/2014/main" id="{7D06139A-C254-4014-8D07-9399DC074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41B21F95-3EFC-436C-A6A9-BECCF2130E70}"/>
                </a:ext>
              </a:extLst>
            </p:cNvPr>
            <p:cNvGrpSpPr/>
            <p:nvPr/>
          </p:nvGrpSpPr>
          <p:grpSpPr>
            <a:xfrm>
              <a:off x="5625520" y="5187389"/>
              <a:ext cx="135555" cy="152400"/>
              <a:chOff x="5531820" y="3381375"/>
              <a:chExt cx="135555" cy="152400"/>
            </a:xfrm>
          </p:grpSpPr>
          <p:cxnSp>
            <p:nvCxnSpPr>
              <p:cNvPr id="58" name="Connettore diritto 57">
                <a:extLst>
                  <a:ext uri="{FF2B5EF4-FFF2-40B4-BE49-F238E27FC236}">
                    <a16:creationId xmlns:a16="http://schemas.microsoft.com/office/drawing/2014/main" id="{A7E7CA94-AE82-44DA-B8EE-19AF10CDC90B}"/>
                  </a:ext>
                </a:extLst>
              </p:cNvPr>
              <p:cNvCxnSpPr/>
              <p:nvPr/>
            </p:nvCxnSpPr>
            <p:spPr>
              <a:xfrm>
                <a:off x="5531820" y="3458369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diritto 58">
                <a:extLst>
                  <a:ext uri="{FF2B5EF4-FFF2-40B4-BE49-F238E27FC236}">
                    <a16:creationId xmlns:a16="http://schemas.microsoft.com/office/drawing/2014/main" id="{E78C7FB9-050A-4446-B733-FCA6F73A9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083C4166-AE9D-4733-A25B-E28AEF3C8932}"/>
                </a:ext>
              </a:extLst>
            </p:cNvPr>
            <p:cNvGrpSpPr/>
            <p:nvPr/>
          </p:nvGrpSpPr>
          <p:grpSpPr>
            <a:xfrm rot="10800000">
              <a:off x="5814374" y="5187098"/>
              <a:ext cx="135555" cy="152400"/>
              <a:chOff x="5531820" y="3381375"/>
              <a:chExt cx="135555" cy="152400"/>
            </a:xfrm>
          </p:grpSpPr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5C1A6039-8D24-4919-9458-0A0B161CA332}"/>
                  </a:ext>
                </a:extLst>
              </p:cNvPr>
              <p:cNvCxnSpPr/>
              <p:nvPr/>
            </p:nvCxnSpPr>
            <p:spPr>
              <a:xfrm>
                <a:off x="5531820" y="3460750"/>
                <a:ext cx="135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>
                <a:extLst>
                  <a:ext uri="{FF2B5EF4-FFF2-40B4-BE49-F238E27FC236}">
                    <a16:creationId xmlns:a16="http://schemas.microsoft.com/office/drawing/2014/main" id="{B72429E9-7ABD-4B7A-9629-FB2923BE5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3381375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BA903782-DBC5-423A-B983-73C8384DC305}"/>
              </a:ext>
            </a:extLst>
          </p:cNvPr>
          <p:cNvSpPr txBox="1"/>
          <p:nvPr/>
        </p:nvSpPr>
        <p:spPr>
          <a:xfrm>
            <a:off x="21385" y="46841"/>
            <a:ext cx="291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Power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2466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4E9A28-DFCA-4B31-96A0-2E35B402682C}"/>
              </a:ext>
            </a:extLst>
          </p:cNvPr>
          <p:cNvSpPr txBox="1"/>
          <p:nvPr/>
        </p:nvSpPr>
        <p:spPr>
          <a:xfrm>
            <a:off x="21385" y="46841"/>
            <a:ext cx="4162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Electronic Readout Scheme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6EB4E9-DD23-4AF1-8964-34AA4305803C}"/>
              </a:ext>
            </a:extLst>
          </p:cNvPr>
          <p:cNvSpPr txBox="1"/>
          <p:nvPr/>
        </p:nvSpPr>
        <p:spPr>
          <a:xfrm>
            <a:off x="1433641" y="570061"/>
            <a:ext cx="8773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readout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the FDR (end of April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review committee </a:t>
            </a:r>
            <a:r>
              <a:rPr lang="it-IT" dirty="0" err="1"/>
              <a:t>suggestd</a:t>
            </a:r>
            <a:r>
              <a:rPr lang="it-IT" dirty="0"/>
              <a:t> to merge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dirty="0"/>
              <a:t>FEB (Front End Board - inside the </a:t>
            </a:r>
            <a:r>
              <a:rPr lang="it-IT" dirty="0" err="1"/>
              <a:t>cryostat</a:t>
            </a:r>
            <a:r>
              <a:rPr lang="it-IT" dirty="0"/>
              <a:t>) from the </a:t>
            </a:r>
            <a:r>
              <a:rPr lang="it-IT" b="1" i="1" dirty="0"/>
              <a:t>discrete</a:t>
            </a:r>
            <a:r>
              <a:rPr lang="it-IT" i="1" dirty="0"/>
              <a:t> </a:t>
            </a:r>
            <a:r>
              <a:rPr lang="it-IT" dirty="0" err="1"/>
              <a:t>solution</a:t>
            </a:r>
            <a:r>
              <a:rPr lang="it-IT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FEC (Front End Controller – </a:t>
            </a:r>
            <a:r>
              <a:rPr lang="it-IT" dirty="0" err="1"/>
              <a:t>outside</a:t>
            </a:r>
            <a:r>
              <a:rPr lang="it-IT" dirty="0"/>
              <a:t> the </a:t>
            </a:r>
            <a:r>
              <a:rPr lang="it-IT" dirty="0" err="1"/>
              <a:t>cryostat</a:t>
            </a:r>
            <a:r>
              <a:rPr lang="it-IT" dirty="0"/>
              <a:t>)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prototype</a:t>
            </a:r>
            <a:r>
              <a:rPr lang="it-IT" dirty="0"/>
              <a:t> coming from the </a:t>
            </a:r>
            <a:r>
              <a:rPr lang="it-IT" b="1" i="1" dirty="0"/>
              <a:t>ASIC</a:t>
            </a:r>
            <a:r>
              <a:rPr lang="it-IT" i="1" dirty="0"/>
              <a:t> </a:t>
            </a:r>
            <a:r>
              <a:rPr lang="it-IT" dirty="0" err="1"/>
              <a:t>solution</a:t>
            </a:r>
            <a:r>
              <a:rPr lang="it-IT" dirty="0"/>
              <a:t>.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9E03959-B18F-4B3C-BF0F-97FB7AB89C25}"/>
              </a:ext>
            </a:extLst>
          </p:cNvPr>
          <p:cNvSpPr txBox="1">
            <a:spLocks/>
          </p:cNvSpPr>
          <p:nvPr/>
        </p:nvSpPr>
        <p:spPr>
          <a:xfrm>
            <a:off x="5732106" y="2324387"/>
            <a:ext cx="5642488" cy="410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4320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"/>
              <a:defRPr sz="2800" b="1" kern="120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b="1" kern="1200">
                <a:solidFill>
                  <a:schemeClr val="tx1"/>
                </a:solidFill>
                <a:latin typeface="Times" pitchFamily="18" charset="0"/>
                <a:ea typeface="+mn-ea"/>
                <a:cs typeface="Times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00FF"/>
                </a:solidFill>
                <a:latin typeface="Times" pitchFamily="18" charset="0"/>
                <a:ea typeface="+mn-ea"/>
                <a:cs typeface="Times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b="1" kern="1200">
                <a:solidFill>
                  <a:srgbClr val="002060"/>
                </a:solidFill>
                <a:latin typeface="Times" pitchFamily="18" charset="0"/>
                <a:ea typeface="+mn-ea"/>
                <a:cs typeface="Times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Times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tx1"/>
                </a:solidFill>
              </a:rPr>
              <a:t>FEB 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2 channel 1 tiles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4024 tiles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Total 8048 channels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Analog signals from FEB will be transferred to FEC via differential pairs, 3-4 m inside the SS tank, ~10 m outside the tank</a:t>
            </a:r>
          </a:p>
          <a:p>
            <a:pPr marL="457200" lvl="1" indent="0">
              <a:buNone/>
            </a:pPr>
            <a:endParaRPr lang="en-US" altLang="zh-CN" sz="1600" dirty="0"/>
          </a:p>
          <a:p>
            <a:r>
              <a:rPr lang="en-US" altLang="zh-CN" sz="1800" dirty="0">
                <a:solidFill>
                  <a:schemeClr val="tx1"/>
                </a:solidFill>
              </a:rPr>
              <a:t>FEC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ADC is on FEC, used to digitize analog signals from FEB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FPGA &amp; Power boards in MicroTCA.4 crate</a:t>
            </a:r>
          </a:p>
          <a:p>
            <a:pPr lvl="1"/>
            <a:r>
              <a:rPr lang="en-US" altLang="zh-CN" sz="1600" dirty="0">
                <a:solidFill>
                  <a:srgbClr val="0000FF"/>
                </a:solidFill>
              </a:rPr>
              <a:t>Q/T information is extracted with FPGA (waveform analysis)</a:t>
            </a:r>
          </a:p>
          <a:p>
            <a:endParaRPr lang="zh-CN" altLang="en-US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E5CFC2-4707-36F8-F083-DC2859414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08" y="2258847"/>
            <a:ext cx="3947502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4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8D9152E4-6BFA-4EB8-9E36-EB0157D344DD}"/>
              </a:ext>
            </a:extLst>
          </p:cNvPr>
          <p:cNvGrpSpPr/>
          <p:nvPr/>
        </p:nvGrpSpPr>
        <p:grpSpPr>
          <a:xfrm>
            <a:off x="-25258" y="997434"/>
            <a:ext cx="7588108" cy="4997000"/>
            <a:chOff x="-20831" y="1145376"/>
            <a:chExt cx="12339358" cy="4848109"/>
          </a:xfrm>
        </p:grpSpPr>
        <p:sp>
          <p:nvSpPr>
            <p:cNvPr id="330" name="Rettangolo 329">
              <a:extLst>
                <a:ext uri="{FF2B5EF4-FFF2-40B4-BE49-F238E27FC236}">
                  <a16:creationId xmlns:a16="http://schemas.microsoft.com/office/drawing/2014/main" id="{6DA4FB92-3E39-475C-80B9-EBFA74BA6BF1}"/>
                </a:ext>
              </a:extLst>
            </p:cNvPr>
            <p:cNvSpPr/>
            <p:nvPr/>
          </p:nvSpPr>
          <p:spPr>
            <a:xfrm>
              <a:off x="638102" y="1480286"/>
              <a:ext cx="1156169" cy="278979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 dirty="0"/>
            </a:p>
          </p:txBody>
        </p:sp>
        <p:cxnSp>
          <p:nvCxnSpPr>
            <p:cNvPr id="682" name="Connettore diritto 681">
              <a:extLst>
                <a:ext uri="{FF2B5EF4-FFF2-40B4-BE49-F238E27FC236}">
                  <a16:creationId xmlns:a16="http://schemas.microsoft.com/office/drawing/2014/main" id="{B7AA7C79-F1C6-44E5-A755-C1A3E8705970}"/>
                </a:ext>
              </a:extLst>
            </p:cNvPr>
            <p:cNvCxnSpPr>
              <a:cxnSpLocks/>
            </p:cNvCxnSpPr>
            <p:nvPr/>
          </p:nvCxnSpPr>
          <p:spPr>
            <a:xfrm>
              <a:off x="553240" y="3682833"/>
              <a:ext cx="758624" cy="167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95FB131C-555D-4D8D-9CBE-0206FE44A940}"/>
                </a:ext>
              </a:extLst>
            </p:cNvPr>
            <p:cNvCxnSpPr/>
            <p:nvPr/>
          </p:nvCxnSpPr>
          <p:spPr>
            <a:xfrm>
              <a:off x="5750516" y="1145376"/>
              <a:ext cx="0" cy="46780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3A701D9F-9900-4CE1-9F35-48D4545A9C04}"/>
                </a:ext>
              </a:extLst>
            </p:cNvPr>
            <p:cNvSpPr/>
            <p:nvPr/>
          </p:nvSpPr>
          <p:spPr>
            <a:xfrm>
              <a:off x="4792269" y="1461295"/>
              <a:ext cx="1916493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Flange PCB</a:t>
              </a:r>
            </a:p>
            <a:p>
              <a:pPr algn="ctr"/>
              <a:r>
                <a:rPr lang="it-IT" sz="1100" dirty="0"/>
                <a:t>(</a:t>
              </a:r>
              <a:r>
                <a:rPr lang="it-IT" sz="1100" dirty="0" err="1"/>
                <a:t>analog</a:t>
              </a:r>
              <a:r>
                <a:rPr lang="it-IT" sz="1100" dirty="0"/>
                <a:t> </a:t>
              </a:r>
              <a:r>
                <a:rPr lang="it-IT" sz="1100" dirty="0" err="1"/>
                <a:t>signal</a:t>
              </a:r>
              <a:r>
                <a:rPr lang="it-IT" sz="1100" dirty="0"/>
                <a:t>)</a:t>
              </a:r>
            </a:p>
          </p:txBody>
        </p:sp>
        <p:grpSp>
          <p:nvGrpSpPr>
            <p:cNvPr id="331" name="Gruppo 330">
              <a:extLst>
                <a:ext uri="{FF2B5EF4-FFF2-40B4-BE49-F238E27FC236}">
                  <a16:creationId xmlns:a16="http://schemas.microsoft.com/office/drawing/2014/main" id="{190B6BDF-7EC4-4ABD-A73D-FE2E1F930354}"/>
                </a:ext>
              </a:extLst>
            </p:cNvPr>
            <p:cNvGrpSpPr/>
            <p:nvPr/>
          </p:nvGrpSpPr>
          <p:grpSpPr>
            <a:xfrm>
              <a:off x="1775208" y="1581686"/>
              <a:ext cx="3026196" cy="286906"/>
              <a:chOff x="1608035" y="1093236"/>
              <a:chExt cx="3222536" cy="289344"/>
            </a:xfrm>
          </p:grpSpPr>
          <p:grpSp>
            <p:nvGrpSpPr>
              <p:cNvPr id="72" name="Gruppo 71">
                <a:extLst>
                  <a:ext uri="{FF2B5EF4-FFF2-40B4-BE49-F238E27FC236}">
                    <a16:creationId xmlns:a16="http://schemas.microsoft.com/office/drawing/2014/main" id="{CAB6A237-EBB1-45CD-ADC9-00FF4D968D3C}"/>
                  </a:ext>
                </a:extLst>
              </p:cNvPr>
              <p:cNvGrpSpPr/>
              <p:nvPr/>
            </p:nvGrpSpPr>
            <p:grpSpPr>
              <a:xfrm>
                <a:off x="1608036" y="1120362"/>
                <a:ext cx="3203077" cy="237372"/>
                <a:chOff x="7223090" y="3566160"/>
                <a:chExt cx="3203077" cy="237372"/>
              </a:xfrm>
            </p:grpSpPr>
            <p:grpSp>
              <p:nvGrpSpPr>
                <p:cNvPr id="73" name="Gruppo 72">
                  <a:extLst>
                    <a:ext uri="{FF2B5EF4-FFF2-40B4-BE49-F238E27FC236}">
                      <a16:creationId xmlns:a16="http://schemas.microsoft.com/office/drawing/2014/main" id="{917FEAAD-B643-41BB-9D46-43AE840C2DFA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89" name="Gruppo 88">
                    <a:extLst>
                      <a:ext uri="{FF2B5EF4-FFF2-40B4-BE49-F238E27FC236}">
                        <a16:creationId xmlns:a16="http://schemas.microsoft.com/office/drawing/2014/main" id="{A604825D-E2EC-4F7E-9CFE-130D5C778297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97" name="Gruppo 96">
                      <a:extLst>
                        <a:ext uri="{FF2B5EF4-FFF2-40B4-BE49-F238E27FC236}">
                          <a16:creationId xmlns:a16="http://schemas.microsoft.com/office/drawing/2014/main" id="{09A33C06-7D31-40D1-B7BD-C8B3D73F10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01" name="Arco 100">
                        <a:extLst>
                          <a:ext uri="{FF2B5EF4-FFF2-40B4-BE49-F238E27FC236}">
                            <a16:creationId xmlns:a16="http://schemas.microsoft.com/office/drawing/2014/main" id="{D1FC705B-2003-428A-9570-123A570B35A9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102" name="Arco 101">
                        <a:extLst>
                          <a:ext uri="{FF2B5EF4-FFF2-40B4-BE49-F238E27FC236}">
                            <a16:creationId xmlns:a16="http://schemas.microsoft.com/office/drawing/2014/main" id="{34DE21BA-4E5D-4FBE-87C5-BF949B7F76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98" name="Gruppo 97">
                      <a:extLst>
                        <a:ext uri="{FF2B5EF4-FFF2-40B4-BE49-F238E27FC236}">
                          <a16:creationId xmlns:a16="http://schemas.microsoft.com/office/drawing/2014/main" id="{E3ABABC7-2DB6-43D0-B7E5-E123E5454B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99" name="Arco 98">
                        <a:extLst>
                          <a:ext uri="{FF2B5EF4-FFF2-40B4-BE49-F238E27FC236}">
                            <a16:creationId xmlns:a16="http://schemas.microsoft.com/office/drawing/2014/main" id="{79EFBFA8-2C07-4B3A-B465-3BF152B41CF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100" name="Arco 99">
                        <a:extLst>
                          <a:ext uri="{FF2B5EF4-FFF2-40B4-BE49-F238E27FC236}">
                            <a16:creationId xmlns:a16="http://schemas.microsoft.com/office/drawing/2014/main" id="{CBDAA25C-C9DB-40E8-91FC-EC3F8F8F2E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90" name="Gruppo 89">
                    <a:extLst>
                      <a:ext uri="{FF2B5EF4-FFF2-40B4-BE49-F238E27FC236}">
                        <a16:creationId xmlns:a16="http://schemas.microsoft.com/office/drawing/2014/main" id="{7CBAE40C-9E8A-4B2E-BD67-3CC2479AEC8D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91" name="Gruppo 90">
                      <a:extLst>
                        <a:ext uri="{FF2B5EF4-FFF2-40B4-BE49-F238E27FC236}">
                          <a16:creationId xmlns:a16="http://schemas.microsoft.com/office/drawing/2014/main" id="{2287C3CE-5F5B-4FBB-90E5-DD1497FA32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95" name="Arco 94">
                        <a:extLst>
                          <a:ext uri="{FF2B5EF4-FFF2-40B4-BE49-F238E27FC236}">
                            <a16:creationId xmlns:a16="http://schemas.microsoft.com/office/drawing/2014/main" id="{8898E545-906B-4C0F-83CA-74D2681A7DC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96" name="Arco 95">
                        <a:extLst>
                          <a:ext uri="{FF2B5EF4-FFF2-40B4-BE49-F238E27FC236}">
                            <a16:creationId xmlns:a16="http://schemas.microsoft.com/office/drawing/2014/main" id="{C209C467-242F-4CAA-8E04-F023B63555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92" name="Gruppo 91">
                      <a:extLst>
                        <a:ext uri="{FF2B5EF4-FFF2-40B4-BE49-F238E27FC236}">
                          <a16:creationId xmlns:a16="http://schemas.microsoft.com/office/drawing/2014/main" id="{24A9EF9D-CCA4-4B24-A834-DF3CA0C2BB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93" name="Arco 92">
                        <a:extLst>
                          <a:ext uri="{FF2B5EF4-FFF2-40B4-BE49-F238E27FC236}">
                            <a16:creationId xmlns:a16="http://schemas.microsoft.com/office/drawing/2014/main" id="{BA275AFC-63F3-478F-805C-28041B0B4404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94" name="Arco 93">
                        <a:extLst>
                          <a:ext uri="{FF2B5EF4-FFF2-40B4-BE49-F238E27FC236}">
                            <a16:creationId xmlns:a16="http://schemas.microsoft.com/office/drawing/2014/main" id="{72A1A36C-38BC-45DB-8028-DF96358DC8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  <p:grpSp>
              <p:nvGrpSpPr>
                <p:cNvPr id="74" name="Gruppo 73">
                  <a:extLst>
                    <a:ext uri="{FF2B5EF4-FFF2-40B4-BE49-F238E27FC236}">
                      <a16:creationId xmlns:a16="http://schemas.microsoft.com/office/drawing/2014/main" id="{CEA9A8A5-6034-47D3-8C98-DEE90613DB8E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75" name="Gruppo 74">
                    <a:extLst>
                      <a:ext uri="{FF2B5EF4-FFF2-40B4-BE49-F238E27FC236}">
                        <a16:creationId xmlns:a16="http://schemas.microsoft.com/office/drawing/2014/main" id="{47145E7D-44BC-4DDD-A720-1FD9F4497C70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83" name="Gruppo 82">
                      <a:extLst>
                        <a:ext uri="{FF2B5EF4-FFF2-40B4-BE49-F238E27FC236}">
                          <a16:creationId xmlns:a16="http://schemas.microsoft.com/office/drawing/2014/main" id="{BFEBF680-B0AA-427C-9132-8B8711A0DA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87" name="Arco 86">
                        <a:extLst>
                          <a:ext uri="{FF2B5EF4-FFF2-40B4-BE49-F238E27FC236}">
                            <a16:creationId xmlns:a16="http://schemas.microsoft.com/office/drawing/2014/main" id="{06D64A36-4169-4A73-9572-9E8C2CA01D89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88" name="Arco 87">
                        <a:extLst>
                          <a:ext uri="{FF2B5EF4-FFF2-40B4-BE49-F238E27FC236}">
                            <a16:creationId xmlns:a16="http://schemas.microsoft.com/office/drawing/2014/main" id="{6920068B-945F-4880-9D65-5F8BB6357E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84" name="Gruppo 83">
                      <a:extLst>
                        <a:ext uri="{FF2B5EF4-FFF2-40B4-BE49-F238E27FC236}">
                          <a16:creationId xmlns:a16="http://schemas.microsoft.com/office/drawing/2014/main" id="{4551DE8A-19C7-41D9-918B-EAB57D6110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85" name="Arco 84">
                        <a:extLst>
                          <a:ext uri="{FF2B5EF4-FFF2-40B4-BE49-F238E27FC236}">
                            <a16:creationId xmlns:a16="http://schemas.microsoft.com/office/drawing/2014/main" id="{82DE6F2F-5A44-4AA7-A160-F37150A98F0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86" name="Arco 85">
                        <a:extLst>
                          <a:ext uri="{FF2B5EF4-FFF2-40B4-BE49-F238E27FC236}">
                            <a16:creationId xmlns:a16="http://schemas.microsoft.com/office/drawing/2014/main" id="{745495A4-5553-4C05-A07E-3767E7E6E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76" name="Gruppo 75">
                    <a:extLst>
                      <a:ext uri="{FF2B5EF4-FFF2-40B4-BE49-F238E27FC236}">
                        <a16:creationId xmlns:a16="http://schemas.microsoft.com/office/drawing/2014/main" id="{3FECA13E-DFF7-4817-B407-474D184FBCF4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77" name="Gruppo 76">
                      <a:extLst>
                        <a:ext uri="{FF2B5EF4-FFF2-40B4-BE49-F238E27FC236}">
                          <a16:creationId xmlns:a16="http://schemas.microsoft.com/office/drawing/2014/main" id="{56519870-09D7-403D-9C60-31756E387F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81" name="Arco 80">
                        <a:extLst>
                          <a:ext uri="{FF2B5EF4-FFF2-40B4-BE49-F238E27FC236}">
                            <a16:creationId xmlns:a16="http://schemas.microsoft.com/office/drawing/2014/main" id="{E7A225FC-175C-4E98-B3F9-E2DF28D4AF8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82" name="Arco 81">
                        <a:extLst>
                          <a:ext uri="{FF2B5EF4-FFF2-40B4-BE49-F238E27FC236}">
                            <a16:creationId xmlns:a16="http://schemas.microsoft.com/office/drawing/2014/main" id="{7F9DB556-A0BC-4EB1-86B9-FA76D31023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78" name="Gruppo 77">
                      <a:extLst>
                        <a:ext uri="{FF2B5EF4-FFF2-40B4-BE49-F238E27FC236}">
                          <a16:creationId xmlns:a16="http://schemas.microsoft.com/office/drawing/2014/main" id="{F0356A75-E475-44C4-A75E-1B1F27380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79" name="Arco 78">
                        <a:extLst>
                          <a:ext uri="{FF2B5EF4-FFF2-40B4-BE49-F238E27FC236}">
                            <a16:creationId xmlns:a16="http://schemas.microsoft.com/office/drawing/2014/main" id="{A4D2E23C-EE21-468A-8757-3B2591F73B5F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80" name="Arco 79">
                        <a:extLst>
                          <a:ext uri="{FF2B5EF4-FFF2-40B4-BE49-F238E27FC236}">
                            <a16:creationId xmlns:a16="http://schemas.microsoft.com/office/drawing/2014/main" id="{2A05CE73-2824-4EBD-AA57-52FF87E9EE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</p:grpSp>
          <p:grpSp>
            <p:nvGrpSpPr>
              <p:cNvPr id="103" name="Gruppo 102">
                <a:extLst>
                  <a:ext uri="{FF2B5EF4-FFF2-40B4-BE49-F238E27FC236}">
                    <a16:creationId xmlns:a16="http://schemas.microsoft.com/office/drawing/2014/main" id="{83A30CA3-400E-428F-AE06-B9D70A8C7D40}"/>
                  </a:ext>
                </a:extLst>
              </p:cNvPr>
              <p:cNvGrpSpPr/>
              <p:nvPr/>
            </p:nvGrpSpPr>
            <p:grpSpPr>
              <a:xfrm rot="10800000" flipV="1">
                <a:off x="1608037" y="1120360"/>
                <a:ext cx="3203077" cy="237373"/>
                <a:chOff x="7223090" y="3566160"/>
                <a:chExt cx="3203077" cy="237372"/>
              </a:xfrm>
            </p:grpSpPr>
            <p:grpSp>
              <p:nvGrpSpPr>
                <p:cNvPr id="104" name="Gruppo 103">
                  <a:extLst>
                    <a:ext uri="{FF2B5EF4-FFF2-40B4-BE49-F238E27FC236}">
                      <a16:creationId xmlns:a16="http://schemas.microsoft.com/office/drawing/2014/main" id="{17533182-C3AF-4AFE-A090-3F710123CFA6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120" name="Gruppo 119">
                    <a:extLst>
                      <a:ext uri="{FF2B5EF4-FFF2-40B4-BE49-F238E27FC236}">
                        <a16:creationId xmlns:a16="http://schemas.microsoft.com/office/drawing/2014/main" id="{5BC2C2EA-991E-4E17-88B2-AFA72CCFCE34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128" name="Gruppo 127">
                      <a:extLst>
                        <a:ext uri="{FF2B5EF4-FFF2-40B4-BE49-F238E27FC236}">
                          <a16:creationId xmlns:a16="http://schemas.microsoft.com/office/drawing/2014/main" id="{747595F4-AE49-4918-A2CE-434521C1D1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32" name="Arco 131">
                        <a:extLst>
                          <a:ext uri="{FF2B5EF4-FFF2-40B4-BE49-F238E27FC236}">
                            <a16:creationId xmlns:a16="http://schemas.microsoft.com/office/drawing/2014/main" id="{825D2767-31CA-470E-8CBC-6319DD0BF7E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33" name="Arco 132">
                        <a:extLst>
                          <a:ext uri="{FF2B5EF4-FFF2-40B4-BE49-F238E27FC236}">
                            <a16:creationId xmlns:a16="http://schemas.microsoft.com/office/drawing/2014/main" id="{83459CA6-477A-4491-BEAC-93BCFE8239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129" name="Gruppo 128">
                      <a:extLst>
                        <a:ext uri="{FF2B5EF4-FFF2-40B4-BE49-F238E27FC236}">
                          <a16:creationId xmlns:a16="http://schemas.microsoft.com/office/drawing/2014/main" id="{6B13F336-B901-41B2-944B-CB6F3FFACF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30" name="Arco 129">
                        <a:extLst>
                          <a:ext uri="{FF2B5EF4-FFF2-40B4-BE49-F238E27FC236}">
                            <a16:creationId xmlns:a16="http://schemas.microsoft.com/office/drawing/2014/main" id="{B00271CC-3AF7-4501-B8A0-1E5D25FC697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31" name="Arco 130">
                        <a:extLst>
                          <a:ext uri="{FF2B5EF4-FFF2-40B4-BE49-F238E27FC236}">
                            <a16:creationId xmlns:a16="http://schemas.microsoft.com/office/drawing/2014/main" id="{211992BC-2A78-4A52-97D9-280E270993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121" name="Gruppo 120">
                    <a:extLst>
                      <a:ext uri="{FF2B5EF4-FFF2-40B4-BE49-F238E27FC236}">
                        <a16:creationId xmlns:a16="http://schemas.microsoft.com/office/drawing/2014/main" id="{4E6FF418-E684-42BA-AA82-9A0E2FCE6F18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122" name="Gruppo 121">
                      <a:extLst>
                        <a:ext uri="{FF2B5EF4-FFF2-40B4-BE49-F238E27FC236}">
                          <a16:creationId xmlns:a16="http://schemas.microsoft.com/office/drawing/2014/main" id="{61C0AB06-0830-4702-B90D-7EA07EC4CE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26" name="Arco 125">
                        <a:extLst>
                          <a:ext uri="{FF2B5EF4-FFF2-40B4-BE49-F238E27FC236}">
                            <a16:creationId xmlns:a16="http://schemas.microsoft.com/office/drawing/2014/main" id="{AA8900F1-F5F9-4160-8352-F1515171814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27" name="Arco 126">
                        <a:extLst>
                          <a:ext uri="{FF2B5EF4-FFF2-40B4-BE49-F238E27FC236}">
                            <a16:creationId xmlns:a16="http://schemas.microsoft.com/office/drawing/2014/main" id="{DA480616-418A-4842-BCA8-4EBD7DBA8F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123" name="Gruppo 122">
                      <a:extLst>
                        <a:ext uri="{FF2B5EF4-FFF2-40B4-BE49-F238E27FC236}">
                          <a16:creationId xmlns:a16="http://schemas.microsoft.com/office/drawing/2014/main" id="{377FD8CB-BC61-4DD3-A003-6242BF6908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24" name="Arco 123">
                        <a:extLst>
                          <a:ext uri="{FF2B5EF4-FFF2-40B4-BE49-F238E27FC236}">
                            <a16:creationId xmlns:a16="http://schemas.microsoft.com/office/drawing/2014/main" id="{B1683D46-089E-41EB-9041-222BD4A1C27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25" name="Arco 124">
                        <a:extLst>
                          <a:ext uri="{FF2B5EF4-FFF2-40B4-BE49-F238E27FC236}">
                            <a16:creationId xmlns:a16="http://schemas.microsoft.com/office/drawing/2014/main" id="{EDAA14F4-D9E4-4354-9989-9A2048838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5" name="Gruppo 104">
                  <a:extLst>
                    <a:ext uri="{FF2B5EF4-FFF2-40B4-BE49-F238E27FC236}">
                      <a16:creationId xmlns:a16="http://schemas.microsoft.com/office/drawing/2014/main" id="{1BE8435B-BCF8-4CC5-8D9A-BB87D4CAB9FC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106" name="Gruppo 105">
                    <a:extLst>
                      <a:ext uri="{FF2B5EF4-FFF2-40B4-BE49-F238E27FC236}">
                        <a16:creationId xmlns:a16="http://schemas.microsoft.com/office/drawing/2014/main" id="{B6387FB5-5320-4EB7-9CCF-296DB151C964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114" name="Gruppo 113">
                      <a:extLst>
                        <a:ext uri="{FF2B5EF4-FFF2-40B4-BE49-F238E27FC236}">
                          <a16:creationId xmlns:a16="http://schemas.microsoft.com/office/drawing/2014/main" id="{8B25BE34-FDBD-49DF-9AD3-C1884BC458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18" name="Arco 117">
                        <a:extLst>
                          <a:ext uri="{FF2B5EF4-FFF2-40B4-BE49-F238E27FC236}">
                            <a16:creationId xmlns:a16="http://schemas.microsoft.com/office/drawing/2014/main" id="{C011D2AC-54F3-402B-8DA7-AA0D0734053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19" name="Arco 118">
                        <a:extLst>
                          <a:ext uri="{FF2B5EF4-FFF2-40B4-BE49-F238E27FC236}">
                            <a16:creationId xmlns:a16="http://schemas.microsoft.com/office/drawing/2014/main" id="{5281B94C-2600-4BA9-A153-35B0BC20E4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115" name="Gruppo 114">
                      <a:extLst>
                        <a:ext uri="{FF2B5EF4-FFF2-40B4-BE49-F238E27FC236}">
                          <a16:creationId xmlns:a16="http://schemas.microsoft.com/office/drawing/2014/main" id="{FEB39899-6797-4444-B805-046DBAED0B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16" name="Arco 115">
                        <a:extLst>
                          <a:ext uri="{FF2B5EF4-FFF2-40B4-BE49-F238E27FC236}">
                            <a16:creationId xmlns:a16="http://schemas.microsoft.com/office/drawing/2014/main" id="{D631F0D4-FF59-4822-9DD2-5E36D028865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17" name="Arco 116">
                        <a:extLst>
                          <a:ext uri="{FF2B5EF4-FFF2-40B4-BE49-F238E27FC236}">
                            <a16:creationId xmlns:a16="http://schemas.microsoft.com/office/drawing/2014/main" id="{9EDC124C-13E7-4BAF-9A76-A0E51C84B2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107" name="Gruppo 106">
                    <a:extLst>
                      <a:ext uri="{FF2B5EF4-FFF2-40B4-BE49-F238E27FC236}">
                        <a16:creationId xmlns:a16="http://schemas.microsoft.com/office/drawing/2014/main" id="{F5FD5BF1-DCB1-4FDF-8736-1481710C3BB7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108" name="Gruppo 107">
                      <a:extLst>
                        <a:ext uri="{FF2B5EF4-FFF2-40B4-BE49-F238E27FC236}">
                          <a16:creationId xmlns:a16="http://schemas.microsoft.com/office/drawing/2014/main" id="{E000E575-867C-412C-882C-B4EDAE7500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12" name="Arco 111">
                        <a:extLst>
                          <a:ext uri="{FF2B5EF4-FFF2-40B4-BE49-F238E27FC236}">
                            <a16:creationId xmlns:a16="http://schemas.microsoft.com/office/drawing/2014/main" id="{95590AF2-E912-47F1-91B5-4A5F7743A19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13" name="Arco 112">
                        <a:extLst>
                          <a:ext uri="{FF2B5EF4-FFF2-40B4-BE49-F238E27FC236}">
                            <a16:creationId xmlns:a16="http://schemas.microsoft.com/office/drawing/2014/main" id="{94F9CA91-722C-4EA5-8897-64F59F835E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109" name="Gruppo 108">
                      <a:extLst>
                        <a:ext uri="{FF2B5EF4-FFF2-40B4-BE49-F238E27FC236}">
                          <a16:creationId xmlns:a16="http://schemas.microsoft.com/office/drawing/2014/main" id="{E7490262-6321-4499-8CCB-943A560325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110" name="Arco 109">
                        <a:extLst>
                          <a:ext uri="{FF2B5EF4-FFF2-40B4-BE49-F238E27FC236}">
                            <a16:creationId xmlns:a16="http://schemas.microsoft.com/office/drawing/2014/main" id="{D1F2B6CB-A3A1-4770-99D9-F35A5E3AA49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111" name="Arco 110">
                        <a:extLst>
                          <a:ext uri="{FF2B5EF4-FFF2-40B4-BE49-F238E27FC236}">
                            <a16:creationId xmlns:a16="http://schemas.microsoft.com/office/drawing/2014/main" id="{EF3B08D4-E7EE-42E7-A9E5-5EE46E8245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135" name="Connettore diritto 134">
                <a:extLst>
                  <a:ext uri="{FF2B5EF4-FFF2-40B4-BE49-F238E27FC236}">
                    <a16:creationId xmlns:a16="http://schemas.microsoft.com/office/drawing/2014/main" id="{B296D2B8-18F7-4DD8-8870-45AA6706B306}"/>
                  </a:ext>
                </a:extLst>
              </p:cNvPr>
              <p:cNvCxnSpPr/>
              <p:nvPr/>
            </p:nvCxnSpPr>
            <p:spPr>
              <a:xfrm>
                <a:off x="1608035" y="1093236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diritto 135">
                <a:extLst>
                  <a:ext uri="{FF2B5EF4-FFF2-40B4-BE49-F238E27FC236}">
                    <a16:creationId xmlns:a16="http://schemas.microsoft.com/office/drawing/2014/main" id="{D887A270-992F-4931-8C07-13812A6AE6EF}"/>
                  </a:ext>
                </a:extLst>
              </p:cNvPr>
              <p:cNvCxnSpPr/>
              <p:nvPr/>
            </p:nvCxnSpPr>
            <p:spPr>
              <a:xfrm>
                <a:off x="1627491" y="1382580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2" name="Rettangolo 331">
              <a:extLst>
                <a:ext uri="{FF2B5EF4-FFF2-40B4-BE49-F238E27FC236}">
                  <a16:creationId xmlns:a16="http://schemas.microsoft.com/office/drawing/2014/main" id="{A8CAC7FF-29D4-4995-AE43-BE3457FF4931}"/>
                </a:ext>
              </a:extLst>
            </p:cNvPr>
            <p:cNvSpPr/>
            <p:nvPr/>
          </p:nvSpPr>
          <p:spPr>
            <a:xfrm>
              <a:off x="4792269" y="2325992"/>
              <a:ext cx="1916493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Flange PCB</a:t>
              </a:r>
            </a:p>
            <a:p>
              <a:pPr algn="ctr"/>
              <a:r>
                <a:rPr lang="it-IT" sz="1100" dirty="0"/>
                <a:t>(low </a:t>
              </a:r>
              <a:r>
                <a:rPr lang="it-IT" sz="1100" dirty="0" err="1"/>
                <a:t>Voltages</a:t>
              </a:r>
              <a:r>
                <a:rPr lang="it-IT" sz="1100" dirty="0"/>
                <a:t>)</a:t>
              </a:r>
            </a:p>
          </p:txBody>
        </p:sp>
        <p:cxnSp>
          <p:nvCxnSpPr>
            <p:cNvPr id="333" name="Connettore diritto 332">
              <a:extLst>
                <a:ext uri="{FF2B5EF4-FFF2-40B4-BE49-F238E27FC236}">
                  <a16:creationId xmlns:a16="http://schemas.microsoft.com/office/drawing/2014/main" id="{DBE54D34-3F07-47D3-9F7F-6CE79F227A89}"/>
                </a:ext>
              </a:extLst>
            </p:cNvPr>
            <p:cNvCxnSpPr/>
            <p:nvPr/>
          </p:nvCxnSpPr>
          <p:spPr>
            <a:xfrm>
              <a:off x="1793478" y="2704852"/>
              <a:ext cx="30079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diritto 333">
              <a:extLst>
                <a:ext uri="{FF2B5EF4-FFF2-40B4-BE49-F238E27FC236}">
                  <a16:creationId xmlns:a16="http://schemas.microsoft.com/office/drawing/2014/main" id="{A17CAE48-DE8D-4D99-870F-87815DF1BA12}"/>
                </a:ext>
              </a:extLst>
            </p:cNvPr>
            <p:cNvCxnSpPr/>
            <p:nvPr/>
          </p:nvCxnSpPr>
          <p:spPr>
            <a:xfrm>
              <a:off x="1784533" y="2855967"/>
              <a:ext cx="30079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diritto 334">
              <a:extLst>
                <a:ext uri="{FF2B5EF4-FFF2-40B4-BE49-F238E27FC236}">
                  <a16:creationId xmlns:a16="http://schemas.microsoft.com/office/drawing/2014/main" id="{33B9915E-5ACE-4047-AA33-16933394F23D}"/>
                </a:ext>
              </a:extLst>
            </p:cNvPr>
            <p:cNvCxnSpPr/>
            <p:nvPr/>
          </p:nvCxnSpPr>
          <p:spPr>
            <a:xfrm>
              <a:off x="1784533" y="2534846"/>
              <a:ext cx="300792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CasellaDiTesto 335">
              <a:extLst>
                <a:ext uri="{FF2B5EF4-FFF2-40B4-BE49-F238E27FC236}">
                  <a16:creationId xmlns:a16="http://schemas.microsoft.com/office/drawing/2014/main" id="{7C754D52-ADCE-44BD-9683-89DF52FF285A}"/>
                </a:ext>
              </a:extLst>
            </p:cNvPr>
            <p:cNvSpPr txBox="1"/>
            <p:nvPr/>
          </p:nvSpPr>
          <p:spPr>
            <a:xfrm>
              <a:off x="1377732" y="2402367"/>
              <a:ext cx="599914" cy="47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+2</a:t>
              </a:r>
            </a:p>
            <a:p>
              <a:r>
                <a:rPr lang="it-IT" sz="800" dirty="0"/>
                <a:t>GND</a:t>
              </a:r>
            </a:p>
            <a:p>
              <a:r>
                <a:rPr lang="it-IT" sz="800" dirty="0"/>
                <a:t>-2</a:t>
              </a:r>
            </a:p>
          </p:txBody>
        </p:sp>
        <p:sp>
          <p:nvSpPr>
            <p:cNvPr id="337" name="CasellaDiTesto 336">
              <a:extLst>
                <a:ext uri="{FF2B5EF4-FFF2-40B4-BE49-F238E27FC236}">
                  <a16:creationId xmlns:a16="http://schemas.microsoft.com/office/drawing/2014/main" id="{6D6F39DD-16BE-4FF3-96AE-ACB0D1D411AA}"/>
                </a:ext>
              </a:extLst>
            </p:cNvPr>
            <p:cNvSpPr txBox="1"/>
            <p:nvPr/>
          </p:nvSpPr>
          <p:spPr>
            <a:xfrm>
              <a:off x="4759656" y="2402367"/>
              <a:ext cx="599914" cy="478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+2V</a:t>
              </a:r>
            </a:p>
            <a:p>
              <a:r>
                <a:rPr lang="it-IT" sz="800" dirty="0"/>
                <a:t>GND</a:t>
              </a:r>
            </a:p>
            <a:p>
              <a:r>
                <a:rPr lang="it-IT" sz="800" dirty="0"/>
                <a:t>-2V</a:t>
              </a:r>
            </a:p>
          </p:txBody>
        </p:sp>
        <p:sp>
          <p:nvSpPr>
            <p:cNvPr id="338" name="Rettangolo 337">
              <a:extLst>
                <a:ext uri="{FF2B5EF4-FFF2-40B4-BE49-F238E27FC236}">
                  <a16:creationId xmlns:a16="http://schemas.microsoft.com/office/drawing/2014/main" id="{A4B3032F-BD9E-40B9-9488-88DBC5993AC6}"/>
                </a:ext>
              </a:extLst>
            </p:cNvPr>
            <p:cNvSpPr/>
            <p:nvPr/>
          </p:nvSpPr>
          <p:spPr>
            <a:xfrm>
              <a:off x="4814106" y="3429000"/>
              <a:ext cx="1916493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Flange PCB</a:t>
              </a:r>
            </a:p>
            <a:p>
              <a:pPr algn="ctr"/>
              <a:r>
                <a:rPr lang="it-IT" sz="1100" dirty="0"/>
                <a:t>(</a:t>
              </a:r>
              <a:r>
                <a:rPr lang="it-IT" sz="1100" dirty="0" err="1"/>
                <a:t>SiPM</a:t>
              </a:r>
              <a:r>
                <a:rPr lang="it-IT" sz="1100" dirty="0"/>
                <a:t> </a:t>
              </a:r>
              <a:r>
                <a:rPr lang="it-IT" sz="1100" dirty="0" err="1"/>
                <a:t>bias</a:t>
              </a:r>
              <a:r>
                <a:rPr lang="it-IT" sz="1100" dirty="0"/>
                <a:t>)</a:t>
              </a:r>
            </a:p>
          </p:txBody>
        </p:sp>
        <p:cxnSp>
          <p:nvCxnSpPr>
            <p:cNvPr id="339" name="Connettore diritto 338">
              <a:extLst>
                <a:ext uri="{FF2B5EF4-FFF2-40B4-BE49-F238E27FC236}">
                  <a16:creationId xmlns:a16="http://schemas.microsoft.com/office/drawing/2014/main" id="{037872F0-9AF0-40FE-8E4D-A6FDDFA9A1EA}"/>
                </a:ext>
              </a:extLst>
            </p:cNvPr>
            <p:cNvCxnSpPr/>
            <p:nvPr/>
          </p:nvCxnSpPr>
          <p:spPr>
            <a:xfrm>
              <a:off x="1784533" y="3854509"/>
              <a:ext cx="30079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diritto 339">
              <a:extLst>
                <a:ext uri="{FF2B5EF4-FFF2-40B4-BE49-F238E27FC236}">
                  <a16:creationId xmlns:a16="http://schemas.microsoft.com/office/drawing/2014/main" id="{5FAF85C4-434D-496F-9C27-112B85826FEA}"/>
                </a:ext>
              </a:extLst>
            </p:cNvPr>
            <p:cNvCxnSpPr>
              <a:cxnSpLocks/>
            </p:cNvCxnSpPr>
            <p:nvPr/>
          </p:nvCxnSpPr>
          <p:spPr>
            <a:xfrm>
              <a:off x="1784342" y="3684504"/>
              <a:ext cx="299917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CasellaDiTesto 340">
              <a:extLst>
                <a:ext uri="{FF2B5EF4-FFF2-40B4-BE49-F238E27FC236}">
                  <a16:creationId xmlns:a16="http://schemas.microsoft.com/office/drawing/2014/main" id="{2A56B42B-B8B6-4B31-A9CE-23D3DE85AEE4}"/>
                </a:ext>
              </a:extLst>
            </p:cNvPr>
            <p:cNvSpPr txBox="1"/>
            <p:nvPr/>
          </p:nvSpPr>
          <p:spPr>
            <a:xfrm>
              <a:off x="1180696" y="3575699"/>
              <a:ext cx="802601" cy="4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+</a:t>
              </a:r>
              <a:r>
                <a:rPr lang="it-IT" sz="800" dirty="0" err="1"/>
                <a:t>Vbias</a:t>
              </a:r>
              <a:endParaRPr lang="it-IT" sz="800" dirty="0"/>
            </a:p>
            <a:p>
              <a:r>
                <a:rPr lang="it-IT" sz="800" dirty="0"/>
                <a:t>GND</a:t>
              </a:r>
            </a:p>
            <a:p>
              <a:endParaRPr lang="it-IT" sz="800" dirty="0"/>
            </a:p>
          </p:txBody>
        </p:sp>
        <p:cxnSp>
          <p:nvCxnSpPr>
            <p:cNvPr id="342" name="Connettore diritto 341">
              <a:extLst>
                <a:ext uri="{FF2B5EF4-FFF2-40B4-BE49-F238E27FC236}">
                  <a16:creationId xmlns:a16="http://schemas.microsoft.com/office/drawing/2014/main" id="{E3430250-7229-42A7-9FF3-E999E913886D}"/>
                </a:ext>
              </a:extLst>
            </p:cNvPr>
            <p:cNvCxnSpPr>
              <a:cxnSpLocks/>
              <a:endCxn id="336" idx="1"/>
            </p:cNvCxnSpPr>
            <p:nvPr/>
          </p:nvCxnSpPr>
          <p:spPr>
            <a:xfrm flipV="1">
              <a:off x="1139373" y="2641492"/>
              <a:ext cx="238359" cy="6336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CasellaDiTesto 344">
              <a:extLst>
                <a:ext uri="{FF2B5EF4-FFF2-40B4-BE49-F238E27FC236}">
                  <a16:creationId xmlns:a16="http://schemas.microsoft.com/office/drawing/2014/main" id="{BA55AB03-C00D-4A44-9222-B1ED37C6E043}"/>
                </a:ext>
              </a:extLst>
            </p:cNvPr>
            <p:cNvSpPr txBox="1"/>
            <p:nvPr/>
          </p:nvSpPr>
          <p:spPr>
            <a:xfrm rot="16200000">
              <a:off x="593962" y="2330273"/>
              <a:ext cx="588181" cy="636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FEB</a:t>
              </a:r>
            </a:p>
          </p:txBody>
        </p:sp>
        <p:cxnSp>
          <p:nvCxnSpPr>
            <p:cNvPr id="346" name="Connettore diritto 345">
              <a:extLst>
                <a:ext uri="{FF2B5EF4-FFF2-40B4-BE49-F238E27FC236}">
                  <a16:creationId xmlns:a16="http://schemas.microsoft.com/office/drawing/2014/main" id="{2E13D4E8-4013-447B-BD70-735E20898E98}"/>
                </a:ext>
              </a:extLst>
            </p:cNvPr>
            <p:cNvCxnSpPr>
              <a:cxnSpLocks/>
            </p:cNvCxnSpPr>
            <p:nvPr/>
          </p:nvCxnSpPr>
          <p:spPr>
            <a:xfrm>
              <a:off x="1145829" y="3854509"/>
              <a:ext cx="22473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nettore diritto 346">
              <a:extLst>
                <a:ext uri="{FF2B5EF4-FFF2-40B4-BE49-F238E27FC236}">
                  <a16:creationId xmlns:a16="http://schemas.microsoft.com/office/drawing/2014/main" id="{13E36C2F-D02D-462D-B954-A576F7B4DC01}"/>
                </a:ext>
              </a:extLst>
            </p:cNvPr>
            <p:cNvCxnSpPr>
              <a:cxnSpLocks/>
            </p:cNvCxnSpPr>
            <p:nvPr/>
          </p:nvCxnSpPr>
          <p:spPr>
            <a:xfrm>
              <a:off x="1139374" y="3327447"/>
              <a:ext cx="0" cy="5410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nettore diritto 351">
              <a:extLst>
                <a:ext uri="{FF2B5EF4-FFF2-40B4-BE49-F238E27FC236}">
                  <a16:creationId xmlns:a16="http://schemas.microsoft.com/office/drawing/2014/main" id="{66A99124-6A02-4AC2-93A1-C5F7ECA28AC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829" y="2699920"/>
              <a:ext cx="0" cy="5410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Rettangolo 352">
              <a:extLst>
                <a:ext uri="{FF2B5EF4-FFF2-40B4-BE49-F238E27FC236}">
                  <a16:creationId xmlns:a16="http://schemas.microsoft.com/office/drawing/2014/main" id="{C32EE9C4-171C-441D-914A-03601FF57D54}"/>
                </a:ext>
              </a:extLst>
            </p:cNvPr>
            <p:cNvSpPr/>
            <p:nvPr/>
          </p:nvSpPr>
          <p:spPr>
            <a:xfrm>
              <a:off x="1052467" y="3104628"/>
              <a:ext cx="166708" cy="324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354" name="CasellaDiTesto 353">
              <a:extLst>
                <a:ext uri="{FF2B5EF4-FFF2-40B4-BE49-F238E27FC236}">
                  <a16:creationId xmlns:a16="http://schemas.microsoft.com/office/drawing/2014/main" id="{20B97087-8F0C-4B29-AD41-C83BEABA7D39}"/>
                </a:ext>
              </a:extLst>
            </p:cNvPr>
            <p:cNvSpPr txBox="1"/>
            <p:nvPr/>
          </p:nvSpPr>
          <p:spPr>
            <a:xfrm>
              <a:off x="1184664" y="3089471"/>
              <a:ext cx="844778" cy="22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0R / NM</a:t>
              </a:r>
            </a:p>
          </p:txBody>
        </p:sp>
        <p:grpSp>
          <p:nvGrpSpPr>
            <p:cNvPr id="355" name="Gruppo 354">
              <a:extLst>
                <a:ext uri="{FF2B5EF4-FFF2-40B4-BE49-F238E27FC236}">
                  <a16:creationId xmlns:a16="http://schemas.microsoft.com/office/drawing/2014/main" id="{8DBF1A2A-9D1B-4DF0-8B17-884222B93C02}"/>
                </a:ext>
              </a:extLst>
            </p:cNvPr>
            <p:cNvGrpSpPr/>
            <p:nvPr/>
          </p:nvGrpSpPr>
          <p:grpSpPr>
            <a:xfrm>
              <a:off x="1784342" y="1921299"/>
              <a:ext cx="3026196" cy="286906"/>
              <a:chOff x="1608035" y="1093236"/>
              <a:chExt cx="3222536" cy="289344"/>
            </a:xfrm>
          </p:grpSpPr>
          <p:grpSp>
            <p:nvGrpSpPr>
              <p:cNvPr id="356" name="Gruppo 355">
                <a:extLst>
                  <a:ext uri="{FF2B5EF4-FFF2-40B4-BE49-F238E27FC236}">
                    <a16:creationId xmlns:a16="http://schemas.microsoft.com/office/drawing/2014/main" id="{0142358A-8B13-46F1-BA9F-17B406E1D8F1}"/>
                  </a:ext>
                </a:extLst>
              </p:cNvPr>
              <p:cNvGrpSpPr/>
              <p:nvPr/>
            </p:nvGrpSpPr>
            <p:grpSpPr>
              <a:xfrm>
                <a:off x="1608036" y="1120362"/>
                <a:ext cx="3203077" cy="237372"/>
                <a:chOff x="7223090" y="3566160"/>
                <a:chExt cx="3203077" cy="237372"/>
              </a:xfrm>
            </p:grpSpPr>
            <p:grpSp>
              <p:nvGrpSpPr>
                <p:cNvPr id="390" name="Gruppo 389">
                  <a:extLst>
                    <a:ext uri="{FF2B5EF4-FFF2-40B4-BE49-F238E27FC236}">
                      <a16:creationId xmlns:a16="http://schemas.microsoft.com/office/drawing/2014/main" id="{57D46A6C-BEC6-425F-976C-0358AF144A73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406" name="Gruppo 405">
                    <a:extLst>
                      <a:ext uri="{FF2B5EF4-FFF2-40B4-BE49-F238E27FC236}">
                        <a16:creationId xmlns:a16="http://schemas.microsoft.com/office/drawing/2014/main" id="{8ADC42F6-88DA-418C-957C-02E9BC81725B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14" name="Gruppo 413">
                      <a:extLst>
                        <a:ext uri="{FF2B5EF4-FFF2-40B4-BE49-F238E27FC236}">
                          <a16:creationId xmlns:a16="http://schemas.microsoft.com/office/drawing/2014/main" id="{20AA81A2-1443-4E45-AF19-A303F94047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18" name="Arco 417">
                        <a:extLst>
                          <a:ext uri="{FF2B5EF4-FFF2-40B4-BE49-F238E27FC236}">
                            <a16:creationId xmlns:a16="http://schemas.microsoft.com/office/drawing/2014/main" id="{2F91C526-A8AB-4388-A394-0176FACD50B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19" name="Arco 418">
                        <a:extLst>
                          <a:ext uri="{FF2B5EF4-FFF2-40B4-BE49-F238E27FC236}">
                            <a16:creationId xmlns:a16="http://schemas.microsoft.com/office/drawing/2014/main" id="{ED029280-736E-4F4C-AFB3-F76AB3A99C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415" name="Gruppo 414">
                      <a:extLst>
                        <a:ext uri="{FF2B5EF4-FFF2-40B4-BE49-F238E27FC236}">
                          <a16:creationId xmlns:a16="http://schemas.microsoft.com/office/drawing/2014/main" id="{C5B804FC-64D8-437F-946C-510736C450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16" name="Arco 415">
                        <a:extLst>
                          <a:ext uri="{FF2B5EF4-FFF2-40B4-BE49-F238E27FC236}">
                            <a16:creationId xmlns:a16="http://schemas.microsoft.com/office/drawing/2014/main" id="{3FED7E4C-BA04-4A5C-A5F6-75308CA0064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17" name="Arco 416">
                        <a:extLst>
                          <a:ext uri="{FF2B5EF4-FFF2-40B4-BE49-F238E27FC236}">
                            <a16:creationId xmlns:a16="http://schemas.microsoft.com/office/drawing/2014/main" id="{51E38C66-4B11-484F-979C-874FBF0A43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407" name="Gruppo 406">
                    <a:extLst>
                      <a:ext uri="{FF2B5EF4-FFF2-40B4-BE49-F238E27FC236}">
                        <a16:creationId xmlns:a16="http://schemas.microsoft.com/office/drawing/2014/main" id="{FAE964C3-877F-4AFD-A41B-9F9653AC293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08" name="Gruppo 407">
                      <a:extLst>
                        <a:ext uri="{FF2B5EF4-FFF2-40B4-BE49-F238E27FC236}">
                          <a16:creationId xmlns:a16="http://schemas.microsoft.com/office/drawing/2014/main" id="{E5696284-AC01-4D87-8680-E81FFF76D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12" name="Arco 411">
                        <a:extLst>
                          <a:ext uri="{FF2B5EF4-FFF2-40B4-BE49-F238E27FC236}">
                            <a16:creationId xmlns:a16="http://schemas.microsoft.com/office/drawing/2014/main" id="{876AE135-07DB-4994-8027-AFB6102699C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13" name="Arco 412">
                        <a:extLst>
                          <a:ext uri="{FF2B5EF4-FFF2-40B4-BE49-F238E27FC236}">
                            <a16:creationId xmlns:a16="http://schemas.microsoft.com/office/drawing/2014/main" id="{28F42A0A-93BE-421C-917C-9641E244B1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409" name="Gruppo 408">
                      <a:extLst>
                        <a:ext uri="{FF2B5EF4-FFF2-40B4-BE49-F238E27FC236}">
                          <a16:creationId xmlns:a16="http://schemas.microsoft.com/office/drawing/2014/main" id="{B66400FF-BC74-45C8-B720-63890E5178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10" name="Arco 409">
                        <a:extLst>
                          <a:ext uri="{FF2B5EF4-FFF2-40B4-BE49-F238E27FC236}">
                            <a16:creationId xmlns:a16="http://schemas.microsoft.com/office/drawing/2014/main" id="{81E3964D-E612-4386-AE19-5AFFB956C2F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11" name="Arco 410">
                        <a:extLst>
                          <a:ext uri="{FF2B5EF4-FFF2-40B4-BE49-F238E27FC236}">
                            <a16:creationId xmlns:a16="http://schemas.microsoft.com/office/drawing/2014/main" id="{FD7C7D52-5478-487D-A6C1-FCFBAAC85F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  <p:grpSp>
              <p:nvGrpSpPr>
                <p:cNvPr id="391" name="Gruppo 390">
                  <a:extLst>
                    <a:ext uri="{FF2B5EF4-FFF2-40B4-BE49-F238E27FC236}">
                      <a16:creationId xmlns:a16="http://schemas.microsoft.com/office/drawing/2014/main" id="{31458CDA-0858-470C-889E-4A6B7A972AD8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392" name="Gruppo 391">
                    <a:extLst>
                      <a:ext uri="{FF2B5EF4-FFF2-40B4-BE49-F238E27FC236}">
                        <a16:creationId xmlns:a16="http://schemas.microsoft.com/office/drawing/2014/main" id="{997AEEBB-347C-47B2-A5AF-169665776B91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00" name="Gruppo 399">
                      <a:extLst>
                        <a:ext uri="{FF2B5EF4-FFF2-40B4-BE49-F238E27FC236}">
                          <a16:creationId xmlns:a16="http://schemas.microsoft.com/office/drawing/2014/main" id="{C2BC4C20-E162-4B91-AC10-5B02FD8748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04" name="Arco 403">
                        <a:extLst>
                          <a:ext uri="{FF2B5EF4-FFF2-40B4-BE49-F238E27FC236}">
                            <a16:creationId xmlns:a16="http://schemas.microsoft.com/office/drawing/2014/main" id="{1F62FFCF-9780-406E-8498-2079B0E047C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05" name="Arco 404">
                        <a:extLst>
                          <a:ext uri="{FF2B5EF4-FFF2-40B4-BE49-F238E27FC236}">
                            <a16:creationId xmlns:a16="http://schemas.microsoft.com/office/drawing/2014/main" id="{B44AC96B-4F25-456A-8A05-7311A2004F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401" name="Gruppo 400">
                      <a:extLst>
                        <a:ext uri="{FF2B5EF4-FFF2-40B4-BE49-F238E27FC236}">
                          <a16:creationId xmlns:a16="http://schemas.microsoft.com/office/drawing/2014/main" id="{25CA28D9-1E59-4CD8-832B-1CD97AD436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02" name="Arco 401">
                        <a:extLst>
                          <a:ext uri="{FF2B5EF4-FFF2-40B4-BE49-F238E27FC236}">
                            <a16:creationId xmlns:a16="http://schemas.microsoft.com/office/drawing/2014/main" id="{4472CCBC-DD78-462B-B989-9EAC07ED730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03" name="Arco 402">
                        <a:extLst>
                          <a:ext uri="{FF2B5EF4-FFF2-40B4-BE49-F238E27FC236}">
                            <a16:creationId xmlns:a16="http://schemas.microsoft.com/office/drawing/2014/main" id="{59883D09-20F0-4EEC-80A7-8701DE84A6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393" name="Gruppo 392">
                    <a:extLst>
                      <a:ext uri="{FF2B5EF4-FFF2-40B4-BE49-F238E27FC236}">
                        <a16:creationId xmlns:a16="http://schemas.microsoft.com/office/drawing/2014/main" id="{DA4DD61C-D18F-4ED5-BC7E-29AEBDAE2377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394" name="Gruppo 393">
                      <a:extLst>
                        <a:ext uri="{FF2B5EF4-FFF2-40B4-BE49-F238E27FC236}">
                          <a16:creationId xmlns:a16="http://schemas.microsoft.com/office/drawing/2014/main" id="{F1ECFD2E-2008-4F71-85FE-51F62DE284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98" name="Arco 397">
                        <a:extLst>
                          <a:ext uri="{FF2B5EF4-FFF2-40B4-BE49-F238E27FC236}">
                            <a16:creationId xmlns:a16="http://schemas.microsoft.com/office/drawing/2014/main" id="{A0A083F5-CCAF-4587-A9ED-35D421A64A1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399" name="Arco 398">
                        <a:extLst>
                          <a:ext uri="{FF2B5EF4-FFF2-40B4-BE49-F238E27FC236}">
                            <a16:creationId xmlns:a16="http://schemas.microsoft.com/office/drawing/2014/main" id="{96B0FBF7-B50D-48C1-BF1F-AD7843DA24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395" name="Gruppo 394">
                      <a:extLst>
                        <a:ext uri="{FF2B5EF4-FFF2-40B4-BE49-F238E27FC236}">
                          <a16:creationId xmlns:a16="http://schemas.microsoft.com/office/drawing/2014/main" id="{16085E79-2DE2-4705-8420-6C937E65CA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96" name="Arco 395">
                        <a:extLst>
                          <a:ext uri="{FF2B5EF4-FFF2-40B4-BE49-F238E27FC236}">
                            <a16:creationId xmlns:a16="http://schemas.microsoft.com/office/drawing/2014/main" id="{A67470CA-32DF-4C3A-936E-D26DA3888B7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397" name="Arco 396">
                        <a:extLst>
                          <a:ext uri="{FF2B5EF4-FFF2-40B4-BE49-F238E27FC236}">
                            <a16:creationId xmlns:a16="http://schemas.microsoft.com/office/drawing/2014/main" id="{89B209F2-69B0-4793-A703-CFE1EEF9E2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</p:grpSp>
          <p:grpSp>
            <p:nvGrpSpPr>
              <p:cNvPr id="357" name="Gruppo 356">
                <a:extLst>
                  <a:ext uri="{FF2B5EF4-FFF2-40B4-BE49-F238E27FC236}">
                    <a16:creationId xmlns:a16="http://schemas.microsoft.com/office/drawing/2014/main" id="{C01701CD-BC1F-484C-A512-60A957677F4A}"/>
                  </a:ext>
                </a:extLst>
              </p:cNvPr>
              <p:cNvGrpSpPr/>
              <p:nvPr/>
            </p:nvGrpSpPr>
            <p:grpSpPr>
              <a:xfrm rot="10800000" flipV="1">
                <a:off x="1608037" y="1120360"/>
                <a:ext cx="3203077" cy="237373"/>
                <a:chOff x="7223090" y="3566160"/>
                <a:chExt cx="3203077" cy="237372"/>
              </a:xfrm>
            </p:grpSpPr>
            <p:grpSp>
              <p:nvGrpSpPr>
                <p:cNvPr id="360" name="Gruppo 359">
                  <a:extLst>
                    <a:ext uri="{FF2B5EF4-FFF2-40B4-BE49-F238E27FC236}">
                      <a16:creationId xmlns:a16="http://schemas.microsoft.com/office/drawing/2014/main" id="{B79A3FCA-D9EA-4AD4-9684-887176B6C5A0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376" name="Gruppo 375">
                    <a:extLst>
                      <a:ext uri="{FF2B5EF4-FFF2-40B4-BE49-F238E27FC236}">
                        <a16:creationId xmlns:a16="http://schemas.microsoft.com/office/drawing/2014/main" id="{D19EF19D-60FC-4BA4-9991-E42E8ECD9BE6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384" name="Gruppo 383">
                      <a:extLst>
                        <a:ext uri="{FF2B5EF4-FFF2-40B4-BE49-F238E27FC236}">
                          <a16:creationId xmlns:a16="http://schemas.microsoft.com/office/drawing/2014/main" id="{C5C49378-71CC-40BE-9C41-47211C5D6C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88" name="Arco 387">
                        <a:extLst>
                          <a:ext uri="{FF2B5EF4-FFF2-40B4-BE49-F238E27FC236}">
                            <a16:creationId xmlns:a16="http://schemas.microsoft.com/office/drawing/2014/main" id="{19142187-9F01-4D7A-AEF4-DE732F4FC70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89" name="Arco 388">
                        <a:extLst>
                          <a:ext uri="{FF2B5EF4-FFF2-40B4-BE49-F238E27FC236}">
                            <a16:creationId xmlns:a16="http://schemas.microsoft.com/office/drawing/2014/main" id="{3AF7FC34-B8C6-440F-AB6F-1E155C2B6C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385" name="Gruppo 384">
                      <a:extLst>
                        <a:ext uri="{FF2B5EF4-FFF2-40B4-BE49-F238E27FC236}">
                          <a16:creationId xmlns:a16="http://schemas.microsoft.com/office/drawing/2014/main" id="{7D384713-5066-439C-8CF9-97F50556A6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86" name="Arco 385">
                        <a:extLst>
                          <a:ext uri="{FF2B5EF4-FFF2-40B4-BE49-F238E27FC236}">
                            <a16:creationId xmlns:a16="http://schemas.microsoft.com/office/drawing/2014/main" id="{6C80CF62-5F72-4F56-BD66-5637B48477E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87" name="Arco 386">
                        <a:extLst>
                          <a:ext uri="{FF2B5EF4-FFF2-40B4-BE49-F238E27FC236}">
                            <a16:creationId xmlns:a16="http://schemas.microsoft.com/office/drawing/2014/main" id="{FF6F8B91-BB40-48B8-AF26-A444DFD8B9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377" name="Gruppo 376">
                    <a:extLst>
                      <a:ext uri="{FF2B5EF4-FFF2-40B4-BE49-F238E27FC236}">
                        <a16:creationId xmlns:a16="http://schemas.microsoft.com/office/drawing/2014/main" id="{7A61250A-14CF-4551-8AF6-AA8F6EE3DFE0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378" name="Gruppo 377">
                      <a:extLst>
                        <a:ext uri="{FF2B5EF4-FFF2-40B4-BE49-F238E27FC236}">
                          <a16:creationId xmlns:a16="http://schemas.microsoft.com/office/drawing/2014/main" id="{EEBACBCE-83A9-4A6F-B1AC-FABA34BB9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82" name="Arco 381">
                        <a:extLst>
                          <a:ext uri="{FF2B5EF4-FFF2-40B4-BE49-F238E27FC236}">
                            <a16:creationId xmlns:a16="http://schemas.microsoft.com/office/drawing/2014/main" id="{0D1EFB32-1049-4D08-AFC0-E03D2DBD570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83" name="Arco 382">
                        <a:extLst>
                          <a:ext uri="{FF2B5EF4-FFF2-40B4-BE49-F238E27FC236}">
                            <a16:creationId xmlns:a16="http://schemas.microsoft.com/office/drawing/2014/main" id="{94807A46-9C0F-4E1C-BE56-0FB14E044A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379" name="Gruppo 378">
                      <a:extLst>
                        <a:ext uri="{FF2B5EF4-FFF2-40B4-BE49-F238E27FC236}">
                          <a16:creationId xmlns:a16="http://schemas.microsoft.com/office/drawing/2014/main" id="{EECEE1DF-47A1-4F69-9C10-91B781CF68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80" name="Arco 379">
                        <a:extLst>
                          <a:ext uri="{FF2B5EF4-FFF2-40B4-BE49-F238E27FC236}">
                            <a16:creationId xmlns:a16="http://schemas.microsoft.com/office/drawing/2014/main" id="{9C997D9A-A712-4AFC-A1B7-F259B62A668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81" name="Arco 380">
                        <a:extLst>
                          <a:ext uri="{FF2B5EF4-FFF2-40B4-BE49-F238E27FC236}">
                            <a16:creationId xmlns:a16="http://schemas.microsoft.com/office/drawing/2014/main" id="{D81DD267-D65E-419A-BAED-3FEDF6F1C1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1" name="Gruppo 360">
                  <a:extLst>
                    <a:ext uri="{FF2B5EF4-FFF2-40B4-BE49-F238E27FC236}">
                      <a16:creationId xmlns:a16="http://schemas.microsoft.com/office/drawing/2014/main" id="{BFF88546-2CD2-4A17-8E08-85AB6F66586C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362" name="Gruppo 361">
                    <a:extLst>
                      <a:ext uri="{FF2B5EF4-FFF2-40B4-BE49-F238E27FC236}">
                        <a16:creationId xmlns:a16="http://schemas.microsoft.com/office/drawing/2014/main" id="{9C014307-AD1B-4EE0-B2D0-D6B094D1112D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370" name="Gruppo 369">
                      <a:extLst>
                        <a:ext uri="{FF2B5EF4-FFF2-40B4-BE49-F238E27FC236}">
                          <a16:creationId xmlns:a16="http://schemas.microsoft.com/office/drawing/2014/main" id="{A089428D-1EA4-4E3D-BD98-F61C807CE2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74" name="Arco 373">
                        <a:extLst>
                          <a:ext uri="{FF2B5EF4-FFF2-40B4-BE49-F238E27FC236}">
                            <a16:creationId xmlns:a16="http://schemas.microsoft.com/office/drawing/2014/main" id="{6F6CE2AF-21E1-46FA-A22A-2183C46048F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75" name="Arco 374">
                        <a:extLst>
                          <a:ext uri="{FF2B5EF4-FFF2-40B4-BE49-F238E27FC236}">
                            <a16:creationId xmlns:a16="http://schemas.microsoft.com/office/drawing/2014/main" id="{E063C6BD-AAC1-474C-99AC-6E1AA1B65E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371" name="Gruppo 370">
                      <a:extLst>
                        <a:ext uri="{FF2B5EF4-FFF2-40B4-BE49-F238E27FC236}">
                          <a16:creationId xmlns:a16="http://schemas.microsoft.com/office/drawing/2014/main" id="{8849EC58-616D-49D1-ACE5-7CC3EB8304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72" name="Arco 371">
                        <a:extLst>
                          <a:ext uri="{FF2B5EF4-FFF2-40B4-BE49-F238E27FC236}">
                            <a16:creationId xmlns:a16="http://schemas.microsoft.com/office/drawing/2014/main" id="{D7855199-5573-4B34-9079-7B56AFBF4F7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73" name="Arco 372">
                        <a:extLst>
                          <a:ext uri="{FF2B5EF4-FFF2-40B4-BE49-F238E27FC236}">
                            <a16:creationId xmlns:a16="http://schemas.microsoft.com/office/drawing/2014/main" id="{F4E69ACC-EC35-4E6D-82D1-FA40D142EB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363" name="Gruppo 362">
                    <a:extLst>
                      <a:ext uri="{FF2B5EF4-FFF2-40B4-BE49-F238E27FC236}">
                        <a16:creationId xmlns:a16="http://schemas.microsoft.com/office/drawing/2014/main" id="{F118D67F-EEB5-498C-B2F1-F07263083BDE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364" name="Gruppo 363">
                      <a:extLst>
                        <a:ext uri="{FF2B5EF4-FFF2-40B4-BE49-F238E27FC236}">
                          <a16:creationId xmlns:a16="http://schemas.microsoft.com/office/drawing/2014/main" id="{39E173A5-AEEB-4C25-85E6-C73EC185F7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68" name="Arco 367">
                        <a:extLst>
                          <a:ext uri="{FF2B5EF4-FFF2-40B4-BE49-F238E27FC236}">
                            <a16:creationId xmlns:a16="http://schemas.microsoft.com/office/drawing/2014/main" id="{87F625D6-C3A6-4211-8D61-5EF7CC669EC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69" name="Arco 368">
                        <a:extLst>
                          <a:ext uri="{FF2B5EF4-FFF2-40B4-BE49-F238E27FC236}">
                            <a16:creationId xmlns:a16="http://schemas.microsoft.com/office/drawing/2014/main" id="{5F87F156-B9C6-4296-A88C-3607CB99FC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365" name="Gruppo 364">
                      <a:extLst>
                        <a:ext uri="{FF2B5EF4-FFF2-40B4-BE49-F238E27FC236}">
                          <a16:creationId xmlns:a16="http://schemas.microsoft.com/office/drawing/2014/main" id="{155B4206-3778-4F6E-A5A1-B633425D73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366" name="Arco 365">
                        <a:extLst>
                          <a:ext uri="{FF2B5EF4-FFF2-40B4-BE49-F238E27FC236}">
                            <a16:creationId xmlns:a16="http://schemas.microsoft.com/office/drawing/2014/main" id="{07EDFEFC-B494-4DE9-AEE4-9427E4C78DB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367" name="Arco 366">
                        <a:extLst>
                          <a:ext uri="{FF2B5EF4-FFF2-40B4-BE49-F238E27FC236}">
                            <a16:creationId xmlns:a16="http://schemas.microsoft.com/office/drawing/2014/main" id="{EB798562-5962-4FDC-8B3B-99E9B5A5B9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358" name="Connettore diritto 357">
                <a:extLst>
                  <a:ext uri="{FF2B5EF4-FFF2-40B4-BE49-F238E27FC236}">
                    <a16:creationId xmlns:a16="http://schemas.microsoft.com/office/drawing/2014/main" id="{08E3F46B-B47F-4D16-9BCC-FEC216DC8CE1}"/>
                  </a:ext>
                </a:extLst>
              </p:cNvPr>
              <p:cNvCxnSpPr/>
              <p:nvPr/>
            </p:nvCxnSpPr>
            <p:spPr>
              <a:xfrm>
                <a:off x="1608035" y="1093236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Connettore diritto 358">
                <a:extLst>
                  <a:ext uri="{FF2B5EF4-FFF2-40B4-BE49-F238E27FC236}">
                    <a16:creationId xmlns:a16="http://schemas.microsoft.com/office/drawing/2014/main" id="{67F6E48C-C354-4C2A-8C4A-8D30C1B24A75}"/>
                  </a:ext>
                </a:extLst>
              </p:cNvPr>
              <p:cNvCxnSpPr/>
              <p:nvPr/>
            </p:nvCxnSpPr>
            <p:spPr>
              <a:xfrm>
                <a:off x="1627491" y="1382580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1" name="Rettangolo 420">
              <a:extLst>
                <a:ext uri="{FF2B5EF4-FFF2-40B4-BE49-F238E27FC236}">
                  <a16:creationId xmlns:a16="http://schemas.microsoft.com/office/drawing/2014/main" id="{CD1ABCB3-7F6E-4BEA-A439-354F66CA92BA}"/>
                </a:ext>
              </a:extLst>
            </p:cNvPr>
            <p:cNvSpPr/>
            <p:nvPr/>
          </p:nvSpPr>
          <p:spPr>
            <a:xfrm>
              <a:off x="9716683" y="1451953"/>
              <a:ext cx="1613209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FEC</a:t>
              </a:r>
            </a:p>
          </p:txBody>
        </p:sp>
        <p:grpSp>
          <p:nvGrpSpPr>
            <p:cNvPr id="428" name="Gruppo 427">
              <a:extLst>
                <a:ext uri="{FF2B5EF4-FFF2-40B4-BE49-F238E27FC236}">
                  <a16:creationId xmlns:a16="http://schemas.microsoft.com/office/drawing/2014/main" id="{B5168285-8956-40F3-BC1E-A50C6C65B16B}"/>
                </a:ext>
              </a:extLst>
            </p:cNvPr>
            <p:cNvGrpSpPr/>
            <p:nvPr/>
          </p:nvGrpSpPr>
          <p:grpSpPr>
            <a:xfrm>
              <a:off x="9762373" y="1524371"/>
              <a:ext cx="281305" cy="148770"/>
              <a:chOff x="8087640" y="2193105"/>
              <a:chExt cx="865596" cy="252682"/>
            </a:xfrm>
          </p:grpSpPr>
          <p:cxnSp>
            <p:nvCxnSpPr>
              <p:cNvPr id="422" name="Connettore diritto 421">
                <a:extLst>
                  <a:ext uri="{FF2B5EF4-FFF2-40B4-BE49-F238E27FC236}">
                    <a16:creationId xmlns:a16="http://schemas.microsoft.com/office/drawing/2014/main" id="{25B632B1-34B0-4686-BFAE-540CDCC73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7389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Connettore diritto 422">
                <a:extLst>
                  <a:ext uri="{FF2B5EF4-FFF2-40B4-BE49-F238E27FC236}">
                    <a16:creationId xmlns:a16="http://schemas.microsoft.com/office/drawing/2014/main" id="{CF1ECF30-40B5-4992-BD40-968E90480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7640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Connettore diritto 423">
                <a:extLst>
                  <a:ext uri="{FF2B5EF4-FFF2-40B4-BE49-F238E27FC236}">
                    <a16:creationId xmlns:a16="http://schemas.microsoft.com/office/drawing/2014/main" id="{8E5F69BE-15AA-4C2B-8198-95F405F3E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0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Connettore diritto 426">
                <a:extLst>
                  <a:ext uri="{FF2B5EF4-FFF2-40B4-BE49-F238E27FC236}">
                    <a16:creationId xmlns:a16="http://schemas.microsoft.com/office/drawing/2014/main" id="{28B1DDD9-6BA4-4934-A270-FCF9C8B40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73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uppo 428">
              <a:extLst>
                <a:ext uri="{FF2B5EF4-FFF2-40B4-BE49-F238E27FC236}">
                  <a16:creationId xmlns:a16="http://schemas.microsoft.com/office/drawing/2014/main" id="{6D8AB0AB-6AE3-4E0C-AF1B-1A30299DD26D}"/>
                </a:ext>
              </a:extLst>
            </p:cNvPr>
            <p:cNvGrpSpPr/>
            <p:nvPr/>
          </p:nvGrpSpPr>
          <p:grpSpPr>
            <a:xfrm>
              <a:off x="9764023" y="1704201"/>
              <a:ext cx="281305" cy="148770"/>
              <a:chOff x="8087640" y="2193105"/>
              <a:chExt cx="865596" cy="252682"/>
            </a:xfrm>
          </p:grpSpPr>
          <p:cxnSp>
            <p:nvCxnSpPr>
              <p:cNvPr id="430" name="Connettore diritto 429">
                <a:extLst>
                  <a:ext uri="{FF2B5EF4-FFF2-40B4-BE49-F238E27FC236}">
                    <a16:creationId xmlns:a16="http://schemas.microsoft.com/office/drawing/2014/main" id="{4C553342-2A63-40DE-A655-09528F440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7389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ttore diritto 430">
                <a:extLst>
                  <a:ext uri="{FF2B5EF4-FFF2-40B4-BE49-F238E27FC236}">
                    <a16:creationId xmlns:a16="http://schemas.microsoft.com/office/drawing/2014/main" id="{7EF634FB-6F2C-4B5A-9358-C3FD45E55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7640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Connettore diritto 431">
                <a:extLst>
                  <a:ext uri="{FF2B5EF4-FFF2-40B4-BE49-F238E27FC236}">
                    <a16:creationId xmlns:a16="http://schemas.microsoft.com/office/drawing/2014/main" id="{7AF95E32-3988-4818-A5FD-DA64C4FC3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0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Connettore diritto 432">
                <a:extLst>
                  <a:ext uri="{FF2B5EF4-FFF2-40B4-BE49-F238E27FC236}">
                    <a16:creationId xmlns:a16="http://schemas.microsoft.com/office/drawing/2014/main" id="{7D67EE1E-06EC-473C-8B44-40823EDD0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73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4" name="Gruppo 433">
              <a:extLst>
                <a:ext uri="{FF2B5EF4-FFF2-40B4-BE49-F238E27FC236}">
                  <a16:creationId xmlns:a16="http://schemas.microsoft.com/office/drawing/2014/main" id="{EBC5574E-CBB8-4277-B1D8-12890D82A3A0}"/>
                </a:ext>
              </a:extLst>
            </p:cNvPr>
            <p:cNvGrpSpPr/>
            <p:nvPr/>
          </p:nvGrpSpPr>
          <p:grpSpPr>
            <a:xfrm>
              <a:off x="9767246" y="1897707"/>
              <a:ext cx="281305" cy="148770"/>
              <a:chOff x="8087640" y="2193105"/>
              <a:chExt cx="865596" cy="252682"/>
            </a:xfrm>
          </p:grpSpPr>
          <p:cxnSp>
            <p:nvCxnSpPr>
              <p:cNvPr id="435" name="Connettore diritto 434">
                <a:extLst>
                  <a:ext uri="{FF2B5EF4-FFF2-40B4-BE49-F238E27FC236}">
                    <a16:creationId xmlns:a16="http://schemas.microsoft.com/office/drawing/2014/main" id="{38DB1D0E-7112-49E4-A417-09F90E55C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7389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Connettore diritto 435">
                <a:extLst>
                  <a:ext uri="{FF2B5EF4-FFF2-40B4-BE49-F238E27FC236}">
                    <a16:creationId xmlns:a16="http://schemas.microsoft.com/office/drawing/2014/main" id="{2D2749E8-ABC2-4627-BE92-465DBAB445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7640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nettore diritto 436">
                <a:extLst>
                  <a:ext uri="{FF2B5EF4-FFF2-40B4-BE49-F238E27FC236}">
                    <a16:creationId xmlns:a16="http://schemas.microsoft.com/office/drawing/2014/main" id="{AF7A25AC-0801-47D0-BAC9-B4467CB6C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0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Connettore diritto 437">
                <a:extLst>
                  <a:ext uri="{FF2B5EF4-FFF2-40B4-BE49-F238E27FC236}">
                    <a16:creationId xmlns:a16="http://schemas.microsoft.com/office/drawing/2014/main" id="{7797DB5C-26AA-419E-A232-737747D48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73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uppo 438">
              <a:extLst>
                <a:ext uri="{FF2B5EF4-FFF2-40B4-BE49-F238E27FC236}">
                  <a16:creationId xmlns:a16="http://schemas.microsoft.com/office/drawing/2014/main" id="{9FAA76AC-B94D-4C9F-9B6E-CEB02115E97E}"/>
                </a:ext>
              </a:extLst>
            </p:cNvPr>
            <p:cNvGrpSpPr/>
            <p:nvPr/>
          </p:nvGrpSpPr>
          <p:grpSpPr>
            <a:xfrm>
              <a:off x="9768896" y="2077537"/>
              <a:ext cx="281305" cy="148770"/>
              <a:chOff x="8087640" y="2193105"/>
              <a:chExt cx="865596" cy="252682"/>
            </a:xfrm>
          </p:grpSpPr>
          <p:cxnSp>
            <p:nvCxnSpPr>
              <p:cNvPr id="440" name="Connettore diritto 439">
                <a:extLst>
                  <a:ext uri="{FF2B5EF4-FFF2-40B4-BE49-F238E27FC236}">
                    <a16:creationId xmlns:a16="http://schemas.microsoft.com/office/drawing/2014/main" id="{7B33C0D4-6DF9-442A-8A36-7575CA93A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7389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Connettore diritto 440">
                <a:extLst>
                  <a:ext uri="{FF2B5EF4-FFF2-40B4-BE49-F238E27FC236}">
                    <a16:creationId xmlns:a16="http://schemas.microsoft.com/office/drawing/2014/main" id="{87AB0992-55C4-43D9-BA2B-A61E5BF51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7640" y="2324371"/>
                <a:ext cx="365847" cy="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Connettore diritto 441">
                <a:extLst>
                  <a:ext uri="{FF2B5EF4-FFF2-40B4-BE49-F238E27FC236}">
                    <a16:creationId xmlns:a16="http://schemas.microsoft.com/office/drawing/2014/main" id="{F441C273-B633-48F8-BD54-B632BE4DB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0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Connettore diritto 442">
                <a:extLst>
                  <a:ext uri="{FF2B5EF4-FFF2-40B4-BE49-F238E27FC236}">
                    <a16:creationId xmlns:a16="http://schemas.microsoft.com/office/drawing/2014/main" id="{9AC14FAE-223E-4866-BD41-BF857DDF6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7312" y="2193105"/>
                <a:ext cx="0" cy="25268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5" name="CasellaDiTesto 444">
              <a:extLst>
                <a:ext uri="{FF2B5EF4-FFF2-40B4-BE49-F238E27FC236}">
                  <a16:creationId xmlns:a16="http://schemas.microsoft.com/office/drawing/2014/main" id="{08F6F881-E7E1-45CB-8417-70E03BFC1A59}"/>
                </a:ext>
              </a:extLst>
            </p:cNvPr>
            <p:cNvSpPr txBox="1"/>
            <p:nvPr/>
          </p:nvSpPr>
          <p:spPr>
            <a:xfrm>
              <a:off x="10665007" y="1996379"/>
              <a:ext cx="668316" cy="22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dirty="0"/>
                <a:t>GND</a:t>
              </a:r>
            </a:p>
          </p:txBody>
        </p:sp>
        <p:sp>
          <p:nvSpPr>
            <p:cNvPr id="446" name="Rettangolo 445">
              <a:extLst>
                <a:ext uri="{FF2B5EF4-FFF2-40B4-BE49-F238E27FC236}">
                  <a16:creationId xmlns:a16="http://schemas.microsoft.com/office/drawing/2014/main" id="{0EAC78AB-BCBD-434D-820E-2D924127026B}"/>
                </a:ext>
              </a:extLst>
            </p:cNvPr>
            <p:cNvSpPr/>
            <p:nvPr/>
          </p:nvSpPr>
          <p:spPr>
            <a:xfrm>
              <a:off x="9723945" y="2385017"/>
              <a:ext cx="1605948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LV Supply</a:t>
              </a:r>
            </a:p>
          </p:txBody>
        </p:sp>
        <p:cxnSp>
          <p:nvCxnSpPr>
            <p:cNvPr id="447" name="Connettore diritto 446">
              <a:extLst>
                <a:ext uri="{FF2B5EF4-FFF2-40B4-BE49-F238E27FC236}">
                  <a16:creationId xmlns:a16="http://schemas.microsoft.com/office/drawing/2014/main" id="{D0A3BB9F-4A98-41D7-9EAA-C77BB0C03215}"/>
                </a:ext>
              </a:extLst>
            </p:cNvPr>
            <p:cNvCxnSpPr/>
            <p:nvPr/>
          </p:nvCxnSpPr>
          <p:spPr>
            <a:xfrm>
              <a:off x="6708757" y="2764444"/>
              <a:ext cx="30079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ttore diritto 447">
              <a:extLst>
                <a:ext uri="{FF2B5EF4-FFF2-40B4-BE49-F238E27FC236}">
                  <a16:creationId xmlns:a16="http://schemas.microsoft.com/office/drawing/2014/main" id="{D749BBB2-95EE-4124-8CEE-3A4E0003D9D0}"/>
                </a:ext>
              </a:extLst>
            </p:cNvPr>
            <p:cNvCxnSpPr/>
            <p:nvPr/>
          </p:nvCxnSpPr>
          <p:spPr>
            <a:xfrm>
              <a:off x="6699813" y="2915560"/>
              <a:ext cx="30079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ttore diritto 448">
              <a:extLst>
                <a:ext uri="{FF2B5EF4-FFF2-40B4-BE49-F238E27FC236}">
                  <a16:creationId xmlns:a16="http://schemas.microsoft.com/office/drawing/2014/main" id="{6E8778E9-01A4-4B43-A4BD-F5F9CD960997}"/>
                </a:ext>
              </a:extLst>
            </p:cNvPr>
            <p:cNvCxnSpPr/>
            <p:nvPr/>
          </p:nvCxnSpPr>
          <p:spPr>
            <a:xfrm>
              <a:off x="6699813" y="2594439"/>
              <a:ext cx="300792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CasellaDiTesto 449">
              <a:extLst>
                <a:ext uri="{FF2B5EF4-FFF2-40B4-BE49-F238E27FC236}">
                  <a16:creationId xmlns:a16="http://schemas.microsoft.com/office/drawing/2014/main" id="{A8582DE6-51CB-435A-AA80-63246CB185CF}"/>
                </a:ext>
              </a:extLst>
            </p:cNvPr>
            <p:cNvSpPr txBox="1"/>
            <p:nvPr/>
          </p:nvSpPr>
          <p:spPr>
            <a:xfrm>
              <a:off x="9675386" y="2454536"/>
              <a:ext cx="926819" cy="4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+2.2V</a:t>
              </a:r>
            </a:p>
            <a:p>
              <a:r>
                <a:rPr lang="it-IT" sz="800" dirty="0"/>
                <a:t>GND</a:t>
              </a:r>
            </a:p>
            <a:p>
              <a:r>
                <a:rPr lang="it-IT" sz="800" dirty="0"/>
                <a:t>-2.2V</a:t>
              </a:r>
            </a:p>
          </p:txBody>
        </p:sp>
        <p:grpSp>
          <p:nvGrpSpPr>
            <p:cNvPr id="451" name="Gruppo 450">
              <a:extLst>
                <a:ext uri="{FF2B5EF4-FFF2-40B4-BE49-F238E27FC236}">
                  <a16:creationId xmlns:a16="http://schemas.microsoft.com/office/drawing/2014/main" id="{E1A4658A-5E9D-47C6-AEEF-6E83A9A6549F}"/>
                </a:ext>
              </a:extLst>
            </p:cNvPr>
            <p:cNvGrpSpPr/>
            <p:nvPr/>
          </p:nvGrpSpPr>
          <p:grpSpPr>
            <a:xfrm>
              <a:off x="6704098" y="1574592"/>
              <a:ext cx="3026196" cy="286906"/>
              <a:chOff x="1608035" y="1093236"/>
              <a:chExt cx="3222536" cy="289344"/>
            </a:xfrm>
          </p:grpSpPr>
          <p:grpSp>
            <p:nvGrpSpPr>
              <p:cNvPr id="452" name="Gruppo 451">
                <a:extLst>
                  <a:ext uri="{FF2B5EF4-FFF2-40B4-BE49-F238E27FC236}">
                    <a16:creationId xmlns:a16="http://schemas.microsoft.com/office/drawing/2014/main" id="{8DA086FC-15D5-4295-94F3-A846F770B290}"/>
                  </a:ext>
                </a:extLst>
              </p:cNvPr>
              <p:cNvGrpSpPr/>
              <p:nvPr/>
            </p:nvGrpSpPr>
            <p:grpSpPr>
              <a:xfrm>
                <a:off x="1608036" y="1120362"/>
                <a:ext cx="3203077" cy="237372"/>
                <a:chOff x="7223090" y="3566160"/>
                <a:chExt cx="3203077" cy="237372"/>
              </a:xfrm>
            </p:grpSpPr>
            <p:grpSp>
              <p:nvGrpSpPr>
                <p:cNvPr id="486" name="Gruppo 485">
                  <a:extLst>
                    <a:ext uri="{FF2B5EF4-FFF2-40B4-BE49-F238E27FC236}">
                      <a16:creationId xmlns:a16="http://schemas.microsoft.com/office/drawing/2014/main" id="{45C4F012-E1E4-4684-826A-BEA3E9EDDD7E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502" name="Gruppo 501">
                    <a:extLst>
                      <a:ext uri="{FF2B5EF4-FFF2-40B4-BE49-F238E27FC236}">
                        <a16:creationId xmlns:a16="http://schemas.microsoft.com/office/drawing/2014/main" id="{954DE8EB-CF6D-496B-87A0-0C668C86C933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10" name="Gruppo 509">
                      <a:extLst>
                        <a:ext uri="{FF2B5EF4-FFF2-40B4-BE49-F238E27FC236}">
                          <a16:creationId xmlns:a16="http://schemas.microsoft.com/office/drawing/2014/main" id="{77D25F1E-D864-40A6-8ED5-A956A6AE8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14" name="Arco 513">
                        <a:extLst>
                          <a:ext uri="{FF2B5EF4-FFF2-40B4-BE49-F238E27FC236}">
                            <a16:creationId xmlns:a16="http://schemas.microsoft.com/office/drawing/2014/main" id="{E761D752-E3DA-4997-8718-A3C089FF895D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15" name="Arco 514">
                        <a:extLst>
                          <a:ext uri="{FF2B5EF4-FFF2-40B4-BE49-F238E27FC236}">
                            <a16:creationId xmlns:a16="http://schemas.microsoft.com/office/drawing/2014/main" id="{47E035F7-B96D-482E-8988-D929413258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11" name="Gruppo 510">
                      <a:extLst>
                        <a:ext uri="{FF2B5EF4-FFF2-40B4-BE49-F238E27FC236}">
                          <a16:creationId xmlns:a16="http://schemas.microsoft.com/office/drawing/2014/main" id="{3E3A50F4-AD6F-4B86-A7C8-4F0D43823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12" name="Arco 511">
                        <a:extLst>
                          <a:ext uri="{FF2B5EF4-FFF2-40B4-BE49-F238E27FC236}">
                            <a16:creationId xmlns:a16="http://schemas.microsoft.com/office/drawing/2014/main" id="{9570AE9C-8E55-4977-9153-2AC60E62E64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13" name="Arco 512">
                        <a:extLst>
                          <a:ext uri="{FF2B5EF4-FFF2-40B4-BE49-F238E27FC236}">
                            <a16:creationId xmlns:a16="http://schemas.microsoft.com/office/drawing/2014/main" id="{DBD3E0D8-C127-48C5-BCD2-2FF257988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503" name="Gruppo 502">
                    <a:extLst>
                      <a:ext uri="{FF2B5EF4-FFF2-40B4-BE49-F238E27FC236}">
                        <a16:creationId xmlns:a16="http://schemas.microsoft.com/office/drawing/2014/main" id="{F7A09463-6E4D-42F4-91A8-999D54180FE9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04" name="Gruppo 503">
                      <a:extLst>
                        <a:ext uri="{FF2B5EF4-FFF2-40B4-BE49-F238E27FC236}">
                          <a16:creationId xmlns:a16="http://schemas.microsoft.com/office/drawing/2014/main" id="{227B9A6A-62AC-4B7B-AD7D-6239DDD3A4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08" name="Arco 507">
                        <a:extLst>
                          <a:ext uri="{FF2B5EF4-FFF2-40B4-BE49-F238E27FC236}">
                            <a16:creationId xmlns:a16="http://schemas.microsoft.com/office/drawing/2014/main" id="{E9FC96F6-F1BE-406F-902E-E30B3279E2DF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09" name="Arco 508">
                        <a:extLst>
                          <a:ext uri="{FF2B5EF4-FFF2-40B4-BE49-F238E27FC236}">
                            <a16:creationId xmlns:a16="http://schemas.microsoft.com/office/drawing/2014/main" id="{0CF8C424-E7F5-4E53-B3B0-90724F7E8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05" name="Gruppo 504">
                      <a:extLst>
                        <a:ext uri="{FF2B5EF4-FFF2-40B4-BE49-F238E27FC236}">
                          <a16:creationId xmlns:a16="http://schemas.microsoft.com/office/drawing/2014/main" id="{540C01A8-F577-4509-8202-51F5E8622C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06" name="Arco 505">
                        <a:extLst>
                          <a:ext uri="{FF2B5EF4-FFF2-40B4-BE49-F238E27FC236}">
                            <a16:creationId xmlns:a16="http://schemas.microsoft.com/office/drawing/2014/main" id="{075B21AF-41AB-4EF8-9863-321E4E56A14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07" name="Arco 506">
                        <a:extLst>
                          <a:ext uri="{FF2B5EF4-FFF2-40B4-BE49-F238E27FC236}">
                            <a16:creationId xmlns:a16="http://schemas.microsoft.com/office/drawing/2014/main" id="{E4047769-9CA5-401C-BCBC-4AB07DDBB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  <p:grpSp>
              <p:nvGrpSpPr>
                <p:cNvPr id="487" name="Gruppo 486">
                  <a:extLst>
                    <a:ext uri="{FF2B5EF4-FFF2-40B4-BE49-F238E27FC236}">
                      <a16:creationId xmlns:a16="http://schemas.microsoft.com/office/drawing/2014/main" id="{4F55D65E-F4AA-4206-8A89-CD0489897F69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488" name="Gruppo 487">
                    <a:extLst>
                      <a:ext uri="{FF2B5EF4-FFF2-40B4-BE49-F238E27FC236}">
                        <a16:creationId xmlns:a16="http://schemas.microsoft.com/office/drawing/2014/main" id="{4C97675E-BAE3-45E0-9CC0-AB7323B1351E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96" name="Gruppo 495">
                      <a:extLst>
                        <a:ext uri="{FF2B5EF4-FFF2-40B4-BE49-F238E27FC236}">
                          <a16:creationId xmlns:a16="http://schemas.microsoft.com/office/drawing/2014/main" id="{FB0F6E91-84A9-4B30-937D-C55B140F2E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00" name="Arco 499">
                        <a:extLst>
                          <a:ext uri="{FF2B5EF4-FFF2-40B4-BE49-F238E27FC236}">
                            <a16:creationId xmlns:a16="http://schemas.microsoft.com/office/drawing/2014/main" id="{028D0BC9-7CB5-46C0-9CCD-1F9D094B84AD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01" name="Arco 500">
                        <a:extLst>
                          <a:ext uri="{FF2B5EF4-FFF2-40B4-BE49-F238E27FC236}">
                            <a16:creationId xmlns:a16="http://schemas.microsoft.com/office/drawing/2014/main" id="{676EEB32-46EA-4E08-8ADE-B5AB058F99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497" name="Gruppo 496">
                      <a:extLst>
                        <a:ext uri="{FF2B5EF4-FFF2-40B4-BE49-F238E27FC236}">
                          <a16:creationId xmlns:a16="http://schemas.microsoft.com/office/drawing/2014/main" id="{253A1910-9C05-4D2C-9CFF-66F83D4028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98" name="Arco 497">
                        <a:extLst>
                          <a:ext uri="{FF2B5EF4-FFF2-40B4-BE49-F238E27FC236}">
                            <a16:creationId xmlns:a16="http://schemas.microsoft.com/office/drawing/2014/main" id="{5460B9DC-E15D-44B9-8136-496D9911821D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99" name="Arco 498">
                        <a:extLst>
                          <a:ext uri="{FF2B5EF4-FFF2-40B4-BE49-F238E27FC236}">
                            <a16:creationId xmlns:a16="http://schemas.microsoft.com/office/drawing/2014/main" id="{FD3A8B6A-720D-4118-98A7-D310CE4316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489" name="Gruppo 488">
                    <a:extLst>
                      <a:ext uri="{FF2B5EF4-FFF2-40B4-BE49-F238E27FC236}">
                        <a16:creationId xmlns:a16="http://schemas.microsoft.com/office/drawing/2014/main" id="{E33CF447-BDC1-43E2-BC97-ED59381C5F27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90" name="Gruppo 489">
                      <a:extLst>
                        <a:ext uri="{FF2B5EF4-FFF2-40B4-BE49-F238E27FC236}">
                          <a16:creationId xmlns:a16="http://schemas.microsoft.com/office/drawing/2014/main" id="{1A2BE178-A43D-4752-9B06-712B7DD841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94" name="Arco 493">
                        <a:extLst>
                          <a:ext uri="{FF2B5EF4-FFF2-40B4-BE49-F238E27FC236}">
                            <a16:creationId xmlns:a16="http://schemas.microsoft.com/office/drawing/2014/main" id="{F75A9ADE-055D-4F81-8144-F93855C0BE7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95" name="Arco 494">
                        <a:extLst>
                          <a:ext uri="{FF2B5EF4-FFF2-40B4-BE49-F238E27FC236}">
                            <a16:creationId xmlns:a16="http://schemas.microsoft.com/office/drawing/2014/main" id="{5C69F8E6-3FAB-42C7-9A5C-D239CD6F28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491" name="Gruppo 490">
                      <a:extLst>
                        <a:ext uri="{FF2B5EF4-FFF2-40B4-BE49-F238E27FC236}">
                          <a16:creationId xmlns:a16="http://schemas.microsoft.com/office/drawing/2014/main" id="{0955A93E-0324-4DC7-9FF1-526833AD96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92" name="Arco 491">
                        <a:extLst>
                          <a:ext uri="{FF2B5EF4-FFF2-40B4-BE49-F238E27FC236}">
                            <a16:creationId xmlns:a16="http://schemas.microsoft.com/office/drawing/2014/main" id="{9A534748-F0AE-4CF0-8755-6F5E0C3C19E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493" name="Arco 492">
                        <a:extLst>
                          <a:ext uri="{FF2B5EF4-FFF2-40B4-BE49-F238E27FC236}">
                            <a16:creationId xmlns:a16="http://schemas.microsoft.com/office/drawing/2014/main" id="{4842444B-3C7A-4235-9149-20156FBBFA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</p:grpSp>
          <p:grpSp>
            <p:nvGrpSpPr>
              <p:cNvPr id="453" name="Gruppo 452">
                <a:extLst>
                  <a:ext uri="{FF2B5EF4-FFF2-40B4-BE49-F238E27FC236}">
                    <a16:creationId xmlns:a16="http://schemas.microsoft.com/office/drawing/2014/main" id="{0A4C3133-29D6-4632-871B-6CFA6840B4F1}"/>
                  </a:ext>
                </a:extLst>
              </p:cNvPr>
              <p:cNvGrpSpPr/>
              <p:nvPr/>
            </p:nvGrpSpPr>
            <p:grpSpPr>
              <a:xfrm rot="10800000" flipV="1">
                <a:off x="1608037" y="1120360"/>
                <a:ext cx="3203077" cy="237373"/>
                <a:chOff x="7223090" y="3566160"/>
                <a:chExt cx="3203077" cy="237372"/>
              </a:xfrm>
            </p:grpSpPr>
            <p:grpSp>
              <p:nvGrpSpPr>
                <p:cNvPr id="456" name="Gruppo 455">
                  <a:extLst>
                    <a:ext uri="{FF2B5EF4-FFF2-40B4-BE49-F238E27FC236}">
                      <a16:creationId xmlns:a16="http://schemas.microsoft.com/office/drawing/2014/main" id="{32A56B2D-E808-490F-832E-4FC921B12056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472" name="Gruppo 471">
                    <a:extLst>
                      <a:ext uri="{FF2B5EF4-FFF2-40B4-BE49-F238E27FC236}">
                        <a16:creationId xmlns:a16="http://schemas.microsoft.com/office/drawing/2014/main" id="{567713DF-6A22-4C0E-A9DE-2A2406B6E493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80" name="Gruppo 479">
                      <a:extLst>
                        <a:ext uri="{FF2B5EF4-FFF2-40B4-BE49-F238E27FC236}">
                          <a16:creationId xmlns:a16="http://schemas.microsoft.com/office/drawing/2014/main" id="{7DC498C0-7ABF-4E8B-9C8B-F8B4334F1A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84" name="Arco 483">
                        <a:extLst>
                          <a:ext uri="{FF2B5EF4-FFF2-40B4-BE49-F238E27FC236}">
                            <a16:creationId xmlns:a16="http://schemas.microsoft.com/office/drawing/2014/main" id="{342AD8D6-7ACE-4705-AFBB-620F53D1200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85" name="Arco 484">
                        <a:extLst>
                          <a:ext uri="{FF2B5EF4-FFF2-40B4-BE49-F238E27FC236}">
                            <a16:creationId xmlns:a16="http://schemas.microsoft.com/office/drawing/2014/main" id="{A39B548F-35DD-4AE8-9E74-85F680EED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481" name="Gruppo 480">
                      <a:extLst>
                        <a:ext uri="{FF2B5EF4-FFF2-40B4-BE49-F238E27FC236}">
                          <a16:creationId xmlns:a16="http://schemas.microsoft.com/office/drawing/2014/main" id="{5ACB46D6-9370-435A-8401-799B53FA74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82" name="Arco 481">
                        <a:extLst>
                          <a:ext uri="{FF2B5EF4-FFF2-40B4-BE49-F238E27FC236}">
                            <a16:creationId xmlns:a16="http://schemas.microsoft.com/office/drawing/2014/main" id="{E900E861-5DA5-49AE-9CBD-58CA01364C5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83" name="Arco 482">
                        <a:extLst>
                          <a:ext uri="{FF2B5EF4-FFF2-40B4-BE49-F238E27FC236}">
                            <a16:creationId xmlns:a16="http://schemas.microsoft.com/office/drawing/2014/main" id="{A4C73AE1-2A98-4822-A29A-A3EA20D0ED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473" name="Gruppo 472">
                    <a:extLst>
                      <a:ext uri="{FF2B5EF4-FFF2-40B4-BE49-F238E27FC236}">
                        <a16:creationId xmlns:a16="http://schemas.microsoft.com/office/drawing/2014/main" id="{6294ECE3-BB10-4862-9BFE-04C895C8E86C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74" name="Gruppo 473">
                      <a:extLst>
                        <a:ext uri="{FF2B5EF4-FFF2-40B4-BE49-F238E27FC236}">
                          <a16:creationId xmlns:a16="http://schemas.microsoft.com/office/drawing/2014/main" id="{94BFC490-F3FB-4FF1-8B5F-B0111E0FAB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78" name="Arco 477">
                        <a:extLst>
                          <a:ext uri="{FF2B5EF4-FFF2-40B4-BE49-F238E27FC236}">
                            <a16:creationId xmlns:a16="http://schemas.microsoft.com/office/drawing/2014/main" id="{E60AC54D-9AF0-4B2D-B273-F9560AC60E0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79" name="Arco 478">
                        <a:extLst>
                          <a:ext uri="{FF2B5EF4-FFF2-40B4-BE49-F238E27FC236}">
                            <a16:creationId xmlns:a16="http://schemas.microsoft.com/office/drawing/2014/main" id="{26FCABA2-F054-400C-87DC-BCC00AC82D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475" name="Gruppo 474">
                      <a:extLst>
                        <a:ext uri="{FF2B5EF4-FFF2-40B4-BE49-F238E27FC236}">
                          <a16:creationId xmlns:a16="http://schemas.microsoft.com/office/drawing/2014/main" id="{65CA1D57-07F5-485B-899C-99B1AFDBB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76" name="Arco 475">
                        <a:extLst>
                          <a:ext uri="{FF2B5EF4-FFF2-40B4-BE49-F238E27FC236}">
                            <a16:creationId xmlns:a16="http://schemas.microsoft.com/office/drawing/2014/main" id="{7CC02B73-24BC-4BC9-B29B-1B079629B83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77" name="Arco 476">
                        <a:extLst>
                          <a:ext uri="{FF2B5EF4-FFF2-40B4-BE49-F238E27FC236}">
                            <a16:creationId xmlns:a16="http://schemas.microsoft.com/office/drawing/2014/main" id="{AEC6050E-AC69-4D59-9C6E-0AD308138A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57" name="Gruppo 456">
                  <a:extLst>
                    <a:ext uri="{FF2B5EF4-FFF2-40B4-BE49-F238E27FC236}">
                      <a16:creationId xmlns:a16="http://schemas.microsoft.com/office/drawing/2014/main" id="{A2F5E157-8638-44C2-B7ED-0D7A8FB44334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458" name="Gruppo 457">
                    <a:extLst>
                      <a:ext uri="{FF2B5EF4-FFF2-40B4-BE49-F238E27FC236}">
                        <a16:creationId xmlns:a16="http://schemas.microsoft.com/office/drawing/2014/main" id="{AA61BDDE-A724-4A72-9476-B1B55630341F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66" name="Gruppo 465">
                      <a:extLst>
                        <a:ext uri="{FF2B5EF4-FFF2-40B4-BE49-F238E27FC236}">
                          <a16:creationId xmlns:a16="http://schemas.microsoft.com/office/drawing/2014/main" id="{3E0C2BAB-550D-415B-86F7-F49E1F32AD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70" name="Arco 469">
                        <a:extLst>
                          <a:ext uri="{FF2B5EF4-FFF2-40B4-BE49-F238E27FC236}">
                            <a16:creationId xmlns:a16="http://schemas.microsoft.com/office/drawing/2014/main" id="{18496444-12A3-4350-96DD-30387752F83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71" name="Arco 470">
                        <a:extLst>
                          <a:ext uri="{FF2B5EF4-FFF2-40B4-BE49-F238E27FC236}">
                            <a16:creationId xmlns:a16="http://schemas.microsoft.com/office/drawing/2014/main" id="{E8FB77D8-9874-48DF-8FCC-16828EE6DE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467" name="Gruppo 466">
                      <a:extLst>
                        <a:ext uri="{FF2B5EF4-FFF2-40B4-BE49-F238E27FC236}">
                          <a16:creationId xmlns:a16="http://schemas.microsoft.com/office/drawing/2014/main" id="{822803F9-3F9F-4BAE-AEB0-2D34040C75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68" name="Arco 467">
                        <a:extLst>
                          <a:ext uri="{FF2B5EF4-FFF2-40B4-BE49-F238E27FC236}">
                            <a16:creationId xmlns:a16="http://schemas.microsoft.com/office/drawing/2014/main" id="{E2B50BC0-09EF-4E03-AF1E-27AD5CEB159B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69" name="Arco 468">
                        <a:extLst>
                          <a:ext uri="{FF2B5EF4-FFF2-40B4-BE49-F238E27FC236}">
                            <a16:creationId xmlns:a16="http://schemas.microsoft.com/office/drawing/2014/main" id="{7BEBE34A-FB5A-4A0D-9BB8-703F528306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459" name="Gruppo 458">
                    <a:extLst>
                      <a:ext uri="{FF2B5EF4-FFF2-40B4-BE49-F238E27FC236}">
                        <a16:creationId xmlns:a16="http://schemas.microsoft.com/office/drawing/2014/main" id="{0363DB21-F0C3-49A2-8481-00D78C2DCF79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460" name="Gruppo 459">
                      <a:extLst>
                        <a:ext uri="{FF2B5EF4-FFF2-40B4-BE49-F238E27FC236}">
                          <a16:creationId xmlns:a16="http://schemas.microsoft.com/office/drawing/2014/main" id="{CEE694D5-7BFA-44FA-92A8-4A83B49D2F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64" name="Arco 463">
                        <a:extLst>
                          <a:ext uri="{FF2B5EF4-FFF2-40B4-BE49-F238E27FC236}">
                            <a16:creationId xmlns:a16="http://schemas.microsoft.com/office/drawing/2014/main" id="{8DB68BF5-7CD7-422C-9E4C-6D43367E0A7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65" name="Arco 464">
                        <a:extLst>
                          <a:ext uri="{FF2B5EF4-FFF2-40B4-BE49-F238E27FC236}">
                            <a16:creationId xmlns:a16="http://schemas.microsoft.com/office/drawing/2014/main" id="{58212EF0-665D-4F7F-97F9-FDC61A238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461" name="Gruppo 460">
                      <a:extLst>
                        <a:ext uri="{FF2B5EF4-FFF2-40B4-BE49-F238E27FC236}">
                          <a16:creationId xmlns:a16="http://schemas.microsoft.com/office/drawing/2014/main" id="{3F88A495-0C56-4C54-9227-E78A915082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462" name="Arco 461">
                        <a:extLst>
                          <a:ext uri="{FF2B5EF4-FFF2-40B4-BE49-F238E27FC236}">
                            <a16:creationId xmlns:a16="http://schemas.microsoft.com/office/drawing/2014/main" id="{CA9876A1-B658-41E8-8BD2-8BF6008EDA1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463" name="Arco 462">
                        <a:extLst>
                          <a:ext uri="{FF2B5EF4-FFF2-40B4-BE49-F238E27FC236}">
                            <a16:creationId xmlns:a16="http://schemas.microsoft.com/office/drawing/2014/main" id="{54A3BADC-873B-410E-BDF1-47F736F7B1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454" name="Connettore diritto 453">
                <a:extLst>
                  <a:ext uri="{FF2B5EF4-FFF2-40B4-BE49-F238E27FC236}">
                    <a16:creationId xmlns:a16="http://schemas.microsoft.com/office/drawing/2014/main" id="{1361D1F6-A8AC-4BB3-9458-C7C615CCB018}"/>
                  </a:ext>
                </a:extLst>
              </p:cNvPr>
              <p:cNvCxnSpPr/>
              <p:nvPr/>
            </p:nvCxnSpPr>
            <p:spPr>
              <a:xfrm>
                <a:off x="1608035" y="1093236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Connettore diritto 454">
                <a:extLst>
                  <a:ext uri="{FF2B5EF4-FFF2-40B4-BE49-F238E27FC236}">
                    <a16:creationId xmlns:a16="http://schemas.microsoft.com/office/drawing/2014/main" id="{55BCA1DB-DF26-4BAA-AA66-11CE7AB3CEFC}"/>
                  </a:ext>
                </a:extLst>
              </p:cNvPr>
              <p:cNvCxnSpPr/>
              <p:nvPr/>
            </p:nvCxnSpPr>
            <p:spPr>
              <a:xfrm>
                <a:off x="1627491" y="1382580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uppo 515">
              <a:extLst>
                <a:ext uri="{FF2B5EF4-FFF2-40B4-BE49-F238E27FC236}">
                  <a16:creationId xmlns:a16="http://schemas.microsoft.com/office/drawing/2014/main" id="{49134CFA-CE2E-42A4-A93A-E1B5010881C1}"/>
                </a:ext>
              </a:extLst>
            </p:cNvPr>
            <p:cNvGrpSpPr/>
            <p:nvPr/>
          </p:nvGrpSpPr>
          <p:grpSpPr>
            <a:xfrm>
              <a:off x="6703906" y="1949509"/>
              <a:ext cx="3026196" cy="286906"/>
              <a:chOff x="1608035" y="1093236"/>
              <a:chExt cx="3222536" cy="289344"/>
            </a:xfrm>
          </p:grpSpPr>
          <p:grpSp>
            <p:nvGrpSpPr>
              <p:cNvPr id="517" name="Gruppo 516">
                <a:extLst>
                  <a:ext uri="{FF2B5EF4-FFF2-40B4-BE49-F238E27FC236}">
                    <a16:creationId xmlns:a16="http://schemas.microsoft.com/office/drawing/2014/main" id="{1AA20434-89B8-4E19-9F74-127BAA78516C}"/>
                  </a:ext>
                </a:extLst>
              </p:cNvPr>
              <p:cNvGrpSpPr/>
              <p:nvPr/>
            </p:nvGrpSpPr>
            <p:grpSpPr>
              <a:xfrm>
                <a:off x="1608036" y="1120362"/>
                <a:ext cx="3203077" cy="237372"/>
                <a:chOff x="7223090" y="3566160"/>
                <a:chExt cx="3203077" cy="237372"/>
              </a:xfrm>
            </p:grpSpPr>
            <p:grpSp>
              <p:nvGrpSpPr>
                <p:cNvPr id="551" name="Gruppo 550">
                  <a:extLst>
                    <a:ext uri="{FF2B5EF4-FFF2-40B4-BE49-F238E27FC236}">
                      <a16:creationId xmlns:a16="http://schemas.microsoft.com/office/drawing/2014/main" id="{8E141F39-9E8D-419F-9290-A8D2A89BF2D8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567" name="Gruppo 566">
                    <a:extLst>
                      <a:ext uri="{FF2B5EF4-FFF2-40B4-BE49-F238E27FC236}">
                        <a16:creationId xmlns:a16="http://schemas.microsoft.com/office/drawing/2014/main" id="{E34D0859-EDDD-4D7E-B91F-08483C30B9A1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75" name="Gruppo 574">
                      <a:extLst>
                        <a:ext uri="{FF2B5EF4-FFF2-40B4-BE49-F238E27FC236}">
                          <a16:creationId xmlns:a16="http://schemas.microsoft.com/office/drawing/2014/main" id="{6A975206-2AFD-4117-8282-7607ACF92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79" name="Arco 578">
                        <a:extLst>
                          <a:ext uri="{FF2B5EF4-FFF2-40B4-BE49-F238E27FC236}">
                            <a16:creationId xmlns:a16="http://schemas.microsoft.com/office/drawing/2014/main" id="{5D91F3C0-711F-4877-8B09-5E73EEC380E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80" name="Arco 579">
                        <a:extLst>
                          <a:ext uri="{FF2B5EF4-FFF2-40B4-BE49-F238E27FC236}">
                            <a16:creationId xmlns:a16="http://schemas.microsoft.com/office/drawing/2014/main" id="{C8534DC3-AED3-41FD-AB20-C0DBFFE84E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76" name="Gruppo 575">
                      <a:extLst>
                        <a:ext uri="{FF2B5EF4-FFF2-40B4-BE49-F238E27FC236}">
                          <a16:creationId xmlns:a16="http://schemas.microsoft.com/office/drawing/2014/main" id="{A285AD60-B227-4AAE-900B-7DA0D0E21E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77" name="Arco 576">
                        <a:extLst>
                          <a:ext uri="{FF2B5EF4-FFF2-40B4-BE49-F238E27FC236}">
                            <a16:creationId xmlns:a16="http://schemas.microsoft.com/office/drawing/2014/main" id="{89589EFF-2953-4828-BDAC-07A9D3F8F1C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78" name="Arco 577">
                        <a:extLst>
                          <a:ext uri="{FF2B5EF4-FFF2-40B4-BE49-F238E27FC236}">
                            <a16:creationId xmlns:a16="http://schemas.microsoft.com/office/drawing/2014/main" id="{E4BF2B37-3205-49E5-B50C-9141F52E3D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568" name="Gruppo 567">
                    <a:extLst>
                      <a:ext uri="{FF2B5EF4-FFF2-40B4-BE49-F238E27FC236}">
                        <a16:creationId xmlns:a16="http://schemas.microsoft.com/office/drawing/2014/main" id="{B1AE0132-F4E5-46D9-BE39-16E0CD076601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69" name="Gruppo 568">
                      <a:extLst>
                        <a:ext uri="{FF2B5EF4-FFF2-40B4-BE49-F238E27FC236}">
                          <a16:creationId xmlns:a16="http://schemas.microsoft.com/office/drawing/2014/main" id="{3E3760FB-A7C3-4343-82EA-B2D826CB16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73" name="Arco 572">
                        <a:extLst>
                          <a:ext uri="{FF2B5EF4-FFF2-40B4-BE49-F238E27FC236}">
                            <a16:creationId xmlns:a16="http://schemas.microsoft.com/office/drawing/2014/main" id="{0B6CE93E-FB4C-44D6-9EF3-4F1660325F6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74" name="Arco 573">
                        <a:extLst>
                          <a:ext uri="{FF2B5EF4-FFF2-40B4-BE49-F238E27FC236}">
                            <a16:creationId xmlns:a16="http://schemas.microsoft.com/office/drawing/2014/main" id="{CDE83B33-8AD1-4409-9893-C1F1076C1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70" name="Gruppo 569">
                      <a:extLst>
                        <a:ext uri="{FF2B5EF4-FFF2-40B4-BE49-F238E27FC236}">
                          <a16:creationId xmlns:a16="http://schemas.microsoft.com/office/drawing/2014/main" id="{9D5EA6F8-5964-4D7A-ACF8-A06F5B8723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71" name="Arco 570">
                        <a:extLst>
                          <a:ext uri="{FF2B5EF4-FFF2-40B4-BE49-F238E27FC236}">
                            <a16:creationId xmlns:a16="http://schemas.microsoft.com/office/drawing/2014/main" id="{54F262F6-BDBD-409C-A0E9-D2BE6948D5A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72" name="Arco 571">
                        <a:extLst>
                          <a:ext uri="{FF2B5EF4-FFF2-40B4-BE49-F238E27FC236}">
                            <a16:creationId xmlns:a16="http://schemas.microsoft.com/office/drawing/2014/main" id="{510DA824-0E19-42FD-A24B-85C0ADC0E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  <p:grpSp>
              <p:nvGrpSpPr>
                <p:cNvPr id="552" name="Gruppo 551">
                  <a:extLst>
                    <a:ext uri="{FF2B5EF4-FFF2-40B4-BE49-F238E27FC236}">
                      <a16:creationId xmlns:a16="http://schemas.microsoft.com/office/drawing/2014/main" id="{DB89C707-0E9E-4BC5-BDAC-77F27C32C261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553" name="Gruppo 552">
                    <a:extLst>
                      <a:ext uri="{FF2B5EF4-FFF2-40B4-BE49-F238E27FC236}">
                        <a16:creationId xmlns:a16="http://schemas.microsoft.com/office/drawing/2014/main" id="{0DB8FF7F-5E8E-48B1-8690-7983FFFF768A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61" name="Gruppo 560">
                      <a:extLst>
                        <a:ext uri="{FF2B5EF4-FFF2-40B4-BE49-F238E27FC236}">
                          <a16:creationId xmlns:a16="http://schemas.microsoft.com/office/drawing/2014/main" id="{376644AF-E226-452D-868B-8FF076FD53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65" name="Arco 564">
                        <a:extLst>
                          <a:ext uri="{FF2B5EF4-FFF2-40B4-BE49-F238E27FC236}">
                            <a16:creationId xmlns:a16="http://schemas.microsoft.com/office/drawing/2014/main" id="{8C3F1CAF-3F97-4BCB-9558-850B6B1F2829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66" name="Arco 565">
                        <a:extLst>
                          <a:ext uri="{FF2B5EF4-FFF2-40B4-BE49-F238E27FC236}">
                            <a16:creationId xmlns:a16="http://schemas.microsoft.com/office/drawing/2014/main" id="{0745695F-E7C1-4806-B878-34BE473D6F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62" name="Gruppo 561">
                      <a:extLst>
                        <a:ext uri="{FF2B5EF4-FFF2-40B4-BE49-F238E27FC236}">
                          <a16:creationId xmlns:a16="http://schemas.microsoft.com/office/drawing/2014/main" id="{EBC12261-10E9-42CE-846F-B1F912AAF1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63" name="Arco 562">
                        <a:extLst>
                          <a:ext uri="{FF2B5EF4-FFF2-40B4-BE49-F238E27FC236}">
                            <a16:creationId xmlns:a16="http://schemas.microsoft.com/office/drawing/2014/main" id="{7175FA1C-C11F-4970-A23E-8DFE966FE708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64" name="Arco 563">
                        <a:extLst>
                          <a:ext uri="{FF2B5EF4-FFF2-40B4-BE49-F238E27FC236}">
                            <a16:creationId xmlns:a16="http://schemas.microsoft.com/office/drawing/2014/main" id="{E7E7164F-807C-447C-BFDC-0D01BA0B0A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  <p:grpSp>
                <p:nvGrpSpPr>
                  <p:cNvPr id="554" name="Gruppo 553">
                    <a:extLst>
                      <a:ext uri="{FF2B5EF4-FFF2-40B4-BE49-F238E27FC236}">
                        <a16:creationId xmlns:a16="http://schemas.microsoft.com/office/drawing/2014/main" id="{B277F4E6-A607-4D07-8294-7184C1BB39D9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55" name="Gruppo 554">
                      <a:extLst>
                        <a:ext uri="{FF2B5EF4-FFF2-40B4-BE49-F238E27FC236}">
                          <a16:creationId xmlns:a16="http://schemas.microsoft.com/office/drawing/2014/main" id="{DB846FAF-B07F-4437-9218-A91FE74826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59" name="Arco 558">
                        <a:extLst>
                          <a:ext uri="{FF2B5EF4-FFF2-40B4-BE49-F238E27FC236}">
                            <a16:creationId xmlns:a16="http://schemas.microsoft.com/office/drawing/2014/main" id="{53D05A8A-E0ED-4F95-801C-E12FEB7FBC7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60" name="Arco 559">
                        <a:extLst>
                          <a:ext uri="{FF2B5EF4-FFF2-40B4-BE49-F238E27FC236}">
                            <a16:creationId xmlns:a16="http://schemas.microsoft.com/office/drawing/2014/main" id="{FF11D833-F217-4BAC-817F-C56E906019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  <p:grpSp>
                  <p:nvGrpSpPr>
                    <p:cNvPr id="556" name="Gruppo 555">
                      <a:extLst>
                        <a:ext uri="{FF2B5EF4-FFF2-40B4-BE49-F238E27FC236}">
                          <a16:creationId xmlns:a16="http://schemas.microsoft.com/office/drawing/2014/main" id="{04F2DAB7-0049-4F71-BFA6-A33F6BC546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57" name="Arco 556">
                        <a:extLst>
                          <a:ext uri="{FF2B5EF4-FFF2-40B4-BE49-F238E27FC236}">
                            <a16:creationId xmlns:a16="http://schemas.microsoft.com/office/drawing/2014/main" id="{377BCA71-F347-431B-8221-FEC950D7BC9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  <p:sp>
                    <p:nvSpPr>
                      <p:cNvPr id="558" name="Arco 557">
                        <a:extLst>
                          <a:ext uri="{FF2B5EF4-FFF2-40B4-BE49-F238E27FC236}">
                            <a16:creationId xmlns:a16="http://schemas.microsoft.com/office/drawing/2014/main" id="{6F5FE794-6FB1-49A7-956F-11F4048B12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/>
                      </a:p>
                    </p:txBody>
                  </p:sp>
                </p:grpSp>
              </p:grpSp>
            </p:grpSp>
          </p:grpSp>
          <p:grpSp>
            <p:nvGrpSpPr>
              <p:cNvPr id="518" name="Gruppo 517">
                <a:extLst>
                  <a:ext uri="{FF2B5EF4-FFF2-40B4-BE49-F238E27FC236}">
                    <a16:creationId xmlns:a16="http://schemas.microsoft.com/office/drawing/2014/main" id="{FFF19D3F-5AD8-4841-8064-6B8F062E668F}"/>
                  </a:ext>
                </a:extLst>
              </p:cNvPr>
              <p:cNvGrpSpPr/>
              <p:nvPr/>
            </p:nvGrpSpPr>
            <p:grpSpPr>
              <a:xfrm rot="10800000" flipV="1">
                <a:off x="1608037" y="1120360"/>
                <a:ext cx="3203077" cy="237373"/>
                <a:chOff x="7223090" y="3566160"/>
                <a:chExt cx="3203077" cy="237372"/>
              </a:xfrm>
            </p:grpSpPr>
            <p:grpSp>
              <p:nvGrpSpPr>
                <p:cNvPr id="521" name="Gruppo 520">
                  <a:extLst>
                    <a:ext uri="{FF2B5EF4-FFF2-40B4-BE49-F238E27FC236}">
                      <a16:creationId xmlns:a16="http://schemas.microsoft.com/office/drawing/2014/main" id="{C65FE926-5AFA-460B-9D93-2AE9E7B856B2}"/>
                    </a:ext>
                  </a:extLst>
                </p:cNvPr>
                <p:cNvGrpSpPr/>
                <p:nvPr/>
              </p:nvGrpSpPr>
              <p:grpSpPr>
                <a:xfrm>
                  <a:off x="7223090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537" name="Gruppo 536">
                    <a:extLst>
                      <a:ext uri="{FF2B5EF4-FFF2-40B4-BE49-F238E27FC236}">
                        <a16:creationId xmlns:a16="http://schemas.microsoft.com/office/drawing/2014/main" id="{C40B74D5-0E34-4E11-9D85-93703822E347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45" name="Gruppo 544">
                      <a:extLst>
                        <a:ext uri="{FF2B5EF4-FFF2-40B4-BE49-F238E27FC236}">
                          <a16:creationId xmlns:a16="http://schemas.microsoft.com/office/drawing/2014/main" id="{56C1FE1C-B7D3-4BF1-AD0F-984B7E0A49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49" name="Arco 548">
                        <a:extLst>
                          <a:ext uri="{FF2B5EF4-FFF2-40B4-BE49-F238E27FC236}">
                            <a16:creationId xmlns:a16="http://schemas.microsoft.com/office/drawing/2014/main" id="{D8E0B13E-8233-427A-96C5-879B62E7888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50" name="Arco 549">
                        <a:extLst>
                          <a:ext uri="{FF2B5EF4-FFF2-40B4-BE49-F238E27FC236}">
                            <a16:creationId xmlns:a16="http://schemas.microsoft.com/office/drawing/2014/main" id="{D9285AA9-E2F3-4488-AD68-21D7C34236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546" name="Gruppo 545">
                      <a:extLst>
                        <a:ext uri="{FF2B5EF4-FFF2-40B4-BE49-F238E27FC236}">
                          <a16:creationId xmlns:a16="http://schemas.microsoft.com/office/drawing/2014/main" id="{49FCDFB9-C58A-42A6-93EA-15CC669C9A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47" name="Arco 546">
                        <a:extLst>
                          <a:ext uri="{FF2B5EF4-FFF2-40B4-BE49-F238E27FC236}">
                            <a16:creationId xmlns:a16="http://schemas.microsoft.com/office/drawing/2014/main" id="{D192DE85-0069-4137-8923-649AB40AE0E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48" name="Arco 547">
                        <a:extLst>
                          <a:ext uri="{FF2B5EF4-FFF2-40B4-BE49-F238E27FC236}">
                            <a16:creationId xmlns:a16="http://schemas.microsoft.com/office/drawing/2014/main" id="{E79F052D-77BC-4565-8AE5-472A9ECF2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538" name="Gruppo 537">
                    <a:extLst>
                      <a:ext uri="{FF2B5EF4-FFF2-40B4-BE49-F238E27FC236}">
                        <a16:creationId xmlns:a16="http://schemas.microsoft.com/office/drawing/2014/main" id="{3422B770-20EB-4E24-A43B-2E65A463BC22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39" name="Gruppo 538">
                      <a:extLst>
                        <a:ext uri="{FF2B5EF4-FFF2-40B4-BE49-F238E27FC236}">
                          <a16:creationId xmlns:a16="http://schemas.microsoft.com/office/drawing/2014/main" id="{BA656ED9-8F8F-4C2E-82DB-ED2053D3AD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43" name="Arco 542">
                        <a:extLst>
                          <a:ext uri="{FF2B5EF4-FFF2-40B4-BE49-F238E27FC236}">
                            <a16:creationId xmlns:a16="http://schemas.microsoft.com/office/drawing/2014/main" id="{D5632703-F0B8-43A6-B2B7-5C8BA659556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44" name="Arco 543">
                        <a:extLst>
                          <a:ext uri="{FF2B5EF4-FFF2-40B4-BE49-F238E27FC236}">
                            <a16:creationId xmlns:a16="http://schemas.microsoft.com/office/drawing/2014/main" id="{BD1C74AC-D20B-4ABC-89CB-092C0F0D76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540" name="Gruppo 539">
                      <a:extLst>
                        <a:ext uri="{FF2B5EF4-FFF2-40B4-BE49-F238E27FC236}">
                          <a16:creationId xmlns:a16="http://schemas.microsoft.com/office/drawing/2014/main" id="{0832F2C9-1666-4080-98D4-C59B587DC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41" name="Arco 540">
                        <a:extLst>
                          <a:ext uri="{FF2B5EF4-FFF2-40B4-BE49-F238E27FC236}">
                            <a16:creationId xmlns:a16="http://schemas.microsoft.com/office/drawing/2014/main" id="{E7BA7892-3627-48DD-8541-67EC8C52E2BF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42" name="Arco 541">
                        <a:extLst>
                          <a:ext uri="{FF2B5EF4-FFF2-40B4-BE49-F238E27FC236}">
                            <a16:creationId xmlns:a16="http://schemas.microsoft.com/office/drawing/2014/main" id="{A01297A2-127E-4595-9A63-D716927137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2" name="Gruppo 521">
                  <a:extLst>
                    <a:ext uri="{FF2B5EF4-FFF2-40B4-BE49-F238E27FC236}">
                      <a16:creationId xmlns:a16="http://schemas.microsoft.com/office/drawing/2014/main" id="{A8C4A931-3A79-47BD-9456-33E007144152}"/>
                    </a:ext>
                  </a:extLst>
                </p:cNvPr>
                <p:cNvGrpSpPr/>
                <p:nvPr/>
              </p:nvGrpSpPr>
              <p:grpSpPr>
                <a:xfrm>
                  <a:off x="8824629" y="3566160"/>
                  <a:ext cx="1601538" cy="237372"/>
                  <a:chOff x="7223090" y="3566160"/>
                  <a:chExt cx="1601538" cy="237372"/>
                </a:xfrm>
              </p:grpSpPr>
              <p:grpSp>
                <p:nvGrpSpPr>
                  <p:cNvPr id="523" name="Gruppo 522">
                    <a:extLst>
                      <a:ext uri="{FF2B5EF4-FFF2-40B4-BE49-F238E27FC236}">
                        <a16:creationId xmlns:a16="http://schemas.microsoft.com/office/drawing/2014/main" id="{8AF3E771-4AF4-4017-943E-9EE236CE4F93}"/>
                      </a:ext>
                    </a:extLst>
                  </p:cNvPr>
                  <p:cNvGrpSpPr/>
                  <p:nvPr/>
                </p:nvGrpSpPr>
                <p:grpSpPr>
                  <a:xfrm>
                    <a:off x="7223090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31" name="Gruppo 530">
                      <a:extLst>
                        <a:ext uri="{FF2B5EF4-FFF2-40B4-BE49-F238E27FC236}">
                          <a16:creationId xmlns:a16="http://schemas.microsoft.com/office/drawing/2014/main" id="{0931E087-0D5D-440B-ABBD-46CD50A04F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35" name="Arco 534">
                        <a:extLst>
                          <a:ext uri="{FF2B5EF4-FFF2-40B4-BE49-F238E27FC236}">
                            <a16:creationId xmlns:a16="http://schemas.microsoft.com/office/drawing/2014/main" id="{24AC39ED-B052-4BBE-9197-0A066B5BF70F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36" name="Arco 535">
                        <a:extLst>
                          <a:ext uri="{FF2B5EF4-FFF2-40B4-BE49-F238E27FC236}">
                            <a16:creationId xmlns:a16="http://schemas.microsoft.com/office/drawing/2014/main" id="{E3189A2A-4945-4CC8-A98A-B3160CB8D2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532" name="Gruppo 531">
                      <a:extLst>
                        <a:ext uri="{FF2B5EF4-FFF2-40B4-BE49-F238E27FC236}">
                          <a16:creationId xmlns:a16="http://schemas.microsoft.com/office/drawing/2014/main" id="{69F4737B-AABD-4590-BEBD-66DF03347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33" name="Arco 532">
                        <a:extLst>
                          <a:ext uri="{FF2B5EF4-FFF2-40B4-BE49-F238E27FC236}">
                            <a16:creationId xmlns:a16="http://schemas.microsoft.com/office/drawing/2014/main" id="{DC2DF942-0406-4B16-B96B-19810E99E6F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34" name="Arco 533">
                        <a:extLst>
                          <a:ext uri="{FF2B5EF4-FFF2-40B4-BE49-F238E27FC236}">
                            <a16:creationId xmlns:a16="http://schemas.microsoft.com/office/drawing/2014/main" id="{98B50A59-1B54-4BC7-8787-628CB6575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  <p:grpSp>
                <p:nvGrpSpPr>
                  <p:cNvPr id="524" name="Gruppo 523">
                    <a:extLst>
                      <a:ext uri="{FF2B5EF4-FFF2-40B4-BE49-F238E27FC236}">
                        <a16:creationId xmlns:a16="http://schemas.microsoft.com/office/drawing/2014/main" id="{9190369A-6E8F-4BB6-9623-EBD9B25C4F7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859" y="3566160"/>
                    <a:ext cx="800769" cy="237372"/>
                    <a:chOff x="7223090" y="3429000"/>
                    <a:chExt cx="1464380" cy="374532"/>
                  </a:xfrm>
                </p:grpSpPr>
                <p:grpSp>
                  <p:nvGrpSpPr>
                    <p:cNvPr id="525" name="Gruppo 524">
                      <a:extLst>
                        <a:ext uri="{FF2B5EF4-FFF2-40B4-BE49-F238E27FC236}">
                          <a16:creationId xmlns:a16="http://schemas.microsoft.com/office/drawing/2014/main" id="{6A8875EC-8638-402F-9033-1FA78F82B5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309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29" name="Arco 528">
                        <a:extLst>
                          <a:ext uri="{FF2B5EF4-FFF2-40B4-BE49-F238E27FC236}">
                            <a16:creationId xmlns:a16="http://schemas.microsoft.com/office/drawing/2014/main" id="{AC1EBFF8-95A8-47AE-9D4A-C7A62A7257CD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30" name="Arco 529">
                        <a:extLst>
                          <a:ext uri="{FF2B5EF4-FFF2-40B4-BE49-F238E27FC236}">
                            <a16:creationId xmlns:a16="http://schemas.microsoft.com/office/drawing/2014/main" id="{2165CB85-821C-41C7-B7DD-D7566F6CE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  <p:grpSp>
                  <p:nvGrpSpPr>
                    <p:cNvPr id="526" name="Gruppo 525">
                      <a:extLst>
                        <a:ext uri="{FF2B5EF4-FFF2-40B4-BE49-F238E27FC236}">
                          <a16:creationId xmlns:a16="http://schemas.microsoft.com/office/drawing/2014/main" id="{CA91360D-A8D7-4761-B9AE-F65A7A4141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55280" y="3429000"/>
                      <a:ext cx="732190" cy="374532"/>
                      <a:chOff x="7223090" y="2889132"/>
                      <a:chExt cx="1692586" cy="914400"/>
                    </a:xfrm>
                  </p:grpSpPr>
                  <p:sp>
                    <p:nvSpPr>
                      <p:cNvPr id="527" name="Arco 526">
                        <a:extLst>
                          <a:ext uri="{FF2B5EF4-FFF2-40B4-BE49-F238E27FC236}">
                            <a16:creationId xmlns:a16="http://schemas.microsoft.com/office/drawing/2014/main" id="{12A5BB66-468A-4F61-A53E-73759F21BF9F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7223090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  <p:sp>
                    <p:nvSpPr>
                      <p:cNvPr id="528" name="Arco 527">
                        <a:extLst>
                          <a:ext uri="{FF2B5EF4-FFF2-40B4-BE49-F238E27FC236}">
                            <a16:creationId xmlns:a16="http://schemas.microsoft.com/office/drawing/2014/main" id="{42DD6E64-6032-4F9E-B396-B85881B706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9383" y="2889132"/>
                        <a:ext cx="846293" cy="914400"/>
                      </a:xfrm>
                      <a:prstGeom prst="arc">
                        <a:avLst>
                          <a:gd name="adj1" fmla="val 10735900"/>
                          <a:gd name="adj2" fmla="val 0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sz="1100">
                          <a:highlight>
                            <a:srgbClr val="FF0000"/>
                          </a:highlight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519" name="Connettore diritto 518">
                <a:extLst>
                  <a:ext uri="{FF2B5EF4-FFF2-40B4-BE49-F238E27FC236}">
                    <a16:creationId xmlns:a16="http://schemas.microsoft.com/office/drawing/2014/main" id="{5B95F227-7454-47D0-A885-E5BDE627FF2B}"/>
                  </a:ext>
                </a:extLst>
              </p:cNvPr>
              <p:cNvCxnSpPr/>
              <p:nvPr/>
            </p:nvCxnSpPr>
            <p:spPr>
              <a:xfrm>
                <a:off x="1608035" y="1093236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Connettore diritto 519">
                <a:extLst>
                  <a:ext uri="{FF2B5EF4-FFF2-40B4-BE49-F238E27FC236}">
                    <a16:creationId xmlns:a16="http://schemas.microsoft.com/office/drawing/2014/main" id="{79ECB9FE-5570-4327-9AC4-2DEE101CF876}"/>
                  </a:ext>
                </a:extLst>
              </p:cNvPr>
              <p:cNvCxnSpPr/>
              <p:nvPr/>
            </p:nvCxnSpPr>
            <p:spPr>
              <a:xfrm>
                <a:off x="1627491" y="1382580"/>
                <a:ext cx="320308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6" name="Rettangolo 645">
              <a:extLst>
                <a:ext uri="{FF2B5EF4-FFF2-40B4-BE49-F238E27FC236}">
                  <a16:creationId xmlns:a16="http://schemas.microsoft.com/office/drawing/2014/main" id="{7BA5EB33-8B4C-45D2-8E3E-CF035159A311}"/>
                </a:ext>
              </a:extLst>
            </p:cNvPr>
            <p:cNvSpPr/>
            <p:nvPr/>
          </p:nvSpPr>
          <p:spPr>
            <a:xfrm>
              <a:off x="9723945" y="3484385"/>
              <a:ext cx="1605948" cy="8190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HV Supply</a:t>
              </a:r>
            </a:p>
          </p:txBody>
        </p:sp>
        <p:sp>
          <p:nvSpPr>
            <p:cNvPr id="648" name="CasellaDiTesto 647">
              <a:extLst>
                <a:ext uri="{FF2B5EF4-FFF2-40B4-BE49-F238E27FC236}">
                  <a16:creationId xmlns:a16="http://schemas.microsoft.com/office/drawing/2014/main" id="{1F927AB9-0D22-45E0-BC00-6899E788B885}"/>
                </a:ext>
              </a:extLst>
            </p:cNvPr>
            <p:cNvSpPr txBox="1"/>
            <p:nvPr/>
          </p:nvSpPr>
          <p:spPr>
            <a:xfrm>
              <a:off x="10548782" y="2965224"/>
              <a:ext cx="741883" cy="223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dirty="0"/>
                <a:t>GND</a:t>
              </a:r>
            </a:p>
          </p:txBody>
        </p:sp>
        <p:sp>
          <p:nvSpPr>
            <p:cNvPr id="649" name="CasellaDiTesto 648">
              <a:extLst>
                <a:ext uri="{FF2B5EF4-FFF2-40B4-BE49-F238E27FC236}">
                  <a16:creationId xmlns:a16="http://schemas.microsoft.com/office/drawing/2014/main" id="{B56E705F-85AC-4356-95F0-C83BAFCBD319}"/>
                </a:ext>
              </a:extLst>
            </p:cNvPr>
            <p:cNvSpPr txBox="1"/>
            <p:nvPr/>
          </p:nvSpPr>
          <p:spPr>
            <a:xfrm>
              <a:off x="10602207" y="4070061"/>
              <a:ext cx="707490" cy="223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dirty="0"/>
                <a:t>GND</a:t>
              </a:r>
            </a:p>
          </p:txBody>
        </p:sp>
        <p:cxnSp>
          <p:nvCxnSpPr>
            <p:cNvPr id="653" name="Connettore diritto 652">
              <a:extLst>
                <a:ext uri="{FF2B5EF4-FFF2-40B4-BE49-F238E27FC236}">
                  <a16:creationId xmlns:a16="http://schemas.microsoft.com/office/drawing/2014/main" id="{682E83B5-2B90-4B51-8ECD-31BEF5829176}"/>
                </a:ext>
              </a:extLst>
            </p:cNvPr>
            <p:cNvCxnSpPr>
              <a:cxnSpLocks/>
              <a:stCxn id="445" idx="3"/>
            </p:cNvCxnSpPr>
            <p:nvPr/>
          </p:nvCxnSpPr>
          <p:spPr>
            <a:xfrm>
              <a:off x="11333323" y="2109818"/>
              <a:ext cx="583506" cy="74615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Connettore diritto 655">
              <a:extLst>
                <a:ext uri="{FF2B5EF4-FFF2-40B4-BE49-F238E27FC236}">
                  <a16:creationId xmlns:a16="http://schemas.microsoft.com/office/drawing/2014/main" id="{8A075001-4E1E-49E8-B28B-7A2ECE0B3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29892" y="2997473"/>
              <a:ext cx="586937" cy="6320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Connettore diritto 656">
              <a:extLst>
                <a:ext uri="{FF2B5EF4-FFF2-40B4-BE49-F238E27FC236}">
                  <a16:creationId xmlns:a16="http://schemas.microsoft.com/office/drawing/2014/main" id="{2A533A63-FE3A-4181-B7AB-EF4C272B4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25718" y="3104628"/>
              <a:ext cx="591111" cy="104114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Connettore diritto 657">
              <a:extLst>
                <a:ext uri="{FF2B5EF4-FFF2-40B4-BE49-F238E27FC236}">
                  <a16:creationId xmlns:a16="http://schemas.microsoft.com/office/drawing/2014/main" id="{23EB5D31-B7AA-4F00-A603-23516ABF4FF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829" y="2193511"/>
              <a:ext cx="0" cy="54109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Connettore diritto 658">
              <a:extLst>
                <a:ext uri="{FF2B5EF4-FFF2-40B4-BE49-F238E27FC236}">
                  <a16:creationId xmlns:a16="http://schemas.microsoft.com/office/drawing/2014/main" id="{05687893-7CA0-49C9-8B97-EFF341B8D70C}"/>
                </a:ext>
              </a:extLst>
            </p:cNvPr>
            <p:cNvCxnSpPr>
              <a:cxnSpLocks/>
            </p:cNvCxnSpPr>
            <p:nvPr/>
          </p:nvCxnSpPr>
          <p:spPr>
            <a:xfrm>
              <a:off x="1145829" y="2208204"/>
              <a:ext cx="826510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2" name="CasellaDiTesto 661">
              <a:extLst>
                <a:ext uri="{FF2B5EF4-FFF2-40B4-BE49-F238E27FC236}">
                  <a16:creationId xmlns:a16="http://schemas.microsoft.com/office/drawing/2014/main" id="{2DCAC6E4-2098-4C6A-9D25-FBF6CE3B4B92}"/>
                </a:ext>
              </a:extLst>
            </p:cNvPr>
            <p:cNvSpPr txBox="1"/>
            <p:nvPr/>
          </p:nvSpPr>
          <p:spPr>
            <a:xfrm>
              <a:off x="4667663" y="3566586"/>
              <a:ext cx="835394" cy="4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+</a:t>
              </a:r>
              <a:r>
                <a:rPr lang="it-IT" sz="800" dirty="0" err="1"/>
                <a:t>Vbias</a:t>
              </a:r>
              <a:endParaRPr lang="it-IT" sz="800" dirty="0"/>
            </a:p>
            <a:p>
              <a:r>
                <a:rPr lang="it-IT" sz="800" dirty="0"/>
                <a:t>GND</a:t>
              </a:r>
            </a:p>
            <a:p>
              <a:endParaRPr lang="it-IT" sz="800" dirty="0"/>
            </a:p>
          </p:txBody>
        </p:sp>
        <p:cxnSp>
          <p:nvCxnSpPr>
            <p:cNvPr id="663" name="Connettore diritto 662">
              <a:extLst>
                <a:ext uri="{FF2B5EF4-FFF2-40B4-BE49-F238E27FC236}">
                  <a16:creationId xmlns:a16="http://schemas.microsoft.com/office/drawing/2014/main" id="{DE9E54E2-4C7A-4B13-8C47-3F892844D73A}"/>
                </a:ext>
              </a:extLst>
            </p:cNvPr>
            <p:cNvCxnSpPr/>
            <p:nvPr/>
          </p:nvCxnSpPr>
          <p:spPr>
            <a:xfrm>
              <a:off x="6708757" y="3897078"/>
              <a:ext cx="3007925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ttore diritto 663">
              <a:extLst>
                <a:ext uri="{FF2B5EF4-FFF2-40B4-BE49-F238E27FC236}">
                  <a16:creationId xmlns:a16="http://schemas.microsoft.com/office/drawing/2014/main" id="{70E6A719-117C-46FA-AAEC-DE9DBC5F97D1}"/>
                </a:ext>
              </a:extLst>
            </p:cNvPr>
            <p:cNvCxnSpPr/>
            <p:nvPr/>
          </p:nvCxnSpPr>
          <p:spPr>
            <a:xfrm>
              <a:off x="6699813" y="3727073"/>
              <a:ext cx="300792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Ovale 668">
              <a:extLst>
                <a:ext uri="{FF2B5EF4-FFF2-40B4-BE49-F238E27FC236}">
                  <a16:creationId xmlns:a16="http://schemas.microsoft.com/office/drawing/2014/main" id="{8FEEB115-774E-48E0-8E14-672E63E85CFF}"/>
                </a:ext>
              </a:extLst>
            </p:cNvPr>
            <p:cNvSpPr/>
            <p:nvPr/>
          </p:nvSpPr>
          <p:spPr>
            <a:xfrm>
              <a:off x="11827929" y="2827944"/>
              <a:ext cx="364071" cy="3401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677" name="Rettangolo 676">
              <a:extLst>
                <a:ext uri="{FF2B5EF4-FFF2-40B4-BE49-F238E27FC236}">
                  <a16:creationId xmlns:a16="http://schemas.microsoft.com/office/drawing/2014/main" id="{BF5ADB01-2A29-40FB-9115-F9447ED00C53}"/>
                </a:ext>
              </a:extLst>
            </p:cNvPr>
            <p:cNvSpPr/>
            <p:nvPr/>
          </p:nvSpPr>
          <p:spPr>
            <a:xfrm>
              <a:off x="85129" y="1478879"/>
              <a:ext cx="507736" cy="27897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 dirty="0"/>
            </a:p>
          </p:txBody>
        </p:sp>
        <p:sp>
          <p:nvSpPr>
            <p:cNvPr id="678" name="CasellaDiTesto 677">
              <a:extLst>
                <a:ext uri="{FF2B5EF4-FFF2-40B4-BE49-F238E27FC236}">
                  <a16:creationId xmlns:a16="http://schemas.microsoft.com/office/drawing/2014/main" id="{57D727CA-D86F-4B1A-AA2C-DB8797A336B3}"/>
                </a:ext>
              </a:extLst>
            </p:cNvPr>
            <p:cNvSpPr txBox="1"/>
            <p:nvPr/>
          </p:nvSpPr>
          <p:spPr>
            <a:xfrm rot="16200000">
              <a:off x="-72986" y="2433766"/>
              <a:ext cx="740955" cy="636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err="1">
                  <a:solidFill>
                    <a:schemeClr val="bg1"/>
                  </a:solidFill>
                </a:rPr>
                <a:t>SiPM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686" name="CasellaDiTesto 685">
              <a:extLst>
                <a:ext uri="{FF2B5EF4-FFF2-40B4-BE49-F238E27FC236}">
                  <a16:creationId xmlns:a16="http://schemas.microsoft.com/office/drawing/2014/main" id="{9453689C-8F40-4EE9-8253-0DBA80B3FAA5}"/>
                </a:ext>
              </a:extLst>
            </p:cNvPr>
            <p:cNvSpPr txBox="1"/>
            <p:nvPr/>
          </p:nvSpPr>
          <p:spPr>
            <a:xfrm>
              <a:off x="9645149" y="3599466"/>
              <a:ext cx="845141" cy="48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+</a:t>
              </a:r>
              <a:r>
                <a:rPr lang="it-IT" sz="800" dirty="0" err="1"/>
                <a:t>Vbias</a:t>
              </a:r>
              <a:endParaRPr lang="it-IT" sz="800" dirty="0"/>
            </a:p>
            <a:p>
              <a:r>
                <a:rPr lang="it-IT" sz="800" dirty="0"/>
                <a:t>GND</a:t>
              </a:r>
            </a:p>
            <a:p>
              <a:endParaRPr lang="it-IT" sz="800" dirty="0"/>
            </a:p>
          </p:txBody>
        </p:sp>
        <p:cxnSp>
          <p:nvCxnSpPr>
            <p:cNvPr id="688" name="Connettore diritto 687">
              <a:extLst>
                <a:ext uri="{FF2B5EF4-FFF2-40B4-BE49-F238E27FC236}">
                  <a16:creationId xmlns:a16="http://schemas.microsoft.com/office/drawing/2014/main" id="{8B127638-8CB4-4C08-A97C-618FF94F5919}"/>
                </a:ext>
              </a:extLst>
            </p:cNvPr>
            <p:cNvCxnSpPr>
              <a:cxnSpLocks/>
            </p:cNvCxnSpPr>
            <p:nvPr/>
          </p:nvCxnSpPr>
          <p:spPr>
            <a:xfrm>
              <a:off x="9492071" y="2764444"/>
              <a:ext cx="0" cy="11294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7" name="Rettangolo 686">
              <a:extLst>
                <a:ext uri="{FF2B5EF4-FFF2-40B4-BE49-F238E27FC236}">
                  <a16:creationId xmlns:a16="http://schemas.microsoft.com/office/drawing/2014/main" id="{4DC94D48-E638-40AA-B90D-FD3F80F974A8}"/>
                </a:ext>
              </a:extLst>
            </p:cNvPr>
            <p:cNvSpPr/>
            <p:nvPr/>
          </p:nvSpPr>
          <p:spPr>
            <a:xfrm>
              <a:off x="9408717" y="3131144"/>
              <a:ext cx="166708" cy="32437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690" name="CasellaDiTesto 689">
              <a:extLst>
                <a:ext uri="{FF2B5EF4-FFF2-40B4-BE49-F238E27FC236}">
                  <a16:creationId xmlns:a16="http://schemas.microsoft.com/office/drawing/2014/main" id="{12D7EDF2-6F85-4580-B089-56F99343F6FD}"/>
                </a:ext>
              </a:extLst>
            </p:cNvPr>
            <p:cNvSpPr txBox="1"/>
            <p:nvPr/>
          </p:nvSpPr>
          <p:spPr>
            <a:xfrm>
              <a:off x="8765699" y="3174610"/>
              <a:ext cx="844778" cy="22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dirty="0"/>
                <a:t>NM / 0R</a:t>
              </a:r>
            </a:p>
          </p:txBody>
        </p:sp>
        <p:sp>
          <p:nvSpPr>
            <p:cNvPr id="691" name="Rettangolo 690">
              <a:extLst>
                <a:ext uri="{FF2B5EF4-FFF2-40B4-BE49-F238E27FC236}">
                  <a16:creationId xmlns:a16="http://schemas.microsoft.com/office/drawing/2014/main" id="{D61BBCCE-4A66-4746-82BB-7458933B629C}"/>
                </a:ext>
              </a:extLst>
            </p:cNvPr>
            <p:cNvSpPr/>
            <p:nvPr/>
          </p:nvSpPr>
          <p:spPr>
            <a:xfrm>
              <a:off x="628173" y="4601828"/>
              <a:ext cx="1156169" cy="64005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dirty="0"/>
                <a:t>Copper</a:t>
              </a:r>
            </a:p>
          </p:txBody>
        </p:sp>
        <p:cxnSp>
          <p:nvCxnSpPr>
            <p:cNvPr id="692" name="Connettore diritto 691">
              <a:extLst>
                <a:ext uri="{FF2B5EF4-FFF2-40B4-BE49-F238E27FC236}">
                  <a16:creationId xmlns:a16="http://schemas.microsoft.com/office/drawing/2014/main" id="{0C113B1C-B156-4058-884E-44ABFBF53A51}"/>
                </a:ext>
              </a:extLst>
            </p:cNvPr>
            <p:cNvCxnSpPr>
              <a:cxnSpLocks/>
            </p:cNvCxnSpPr>
            <p:nvPr/>
          </p:nvCxnSpPr>
          <p:spPr>
            <a:xfrm>
              <a:off x="1206257" y="5187400"/>
              <a:ext cx="9929" cy="53699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4" name="Ovale 693">
              <a:extLst>
                <a:ext uri="{FF2B5EF4-FFF2-40B4-BE49-F238E27FC236}">
                  <a16:creationId xmlns:a16="http://schemas.microsoft.com/office/drawing/2014/main" id="{5A4043D3-5991-47CB-92B5-5E51E2B60069}"/>
                </a:ext>
              </a:extLst>
            </p:cNvPr>
            <p:cNvSpPr/>
            <p:nvPr/>
          </p:nvSpPr>
          <p:spPr>
            <a:xfrm>
              <a:off x="1034150" y="5653301"/>
              <a:ext cx="364071" cy="3401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100"/>
            </a:p>
          </p:txBody>
        </p:sp>
        <p:sp>
          <p:nvSpPr>
            <p:cNvPr id="695" name="CasellaDiTesto 694">
              <a:extLst>
                <a:ext uri="{FF2B5EF4-FFF2-40B4-BE49-F238E27FC236}">
                  <a16:creationId xmlns:a16="http://schemas.microsoft.com/office/drawing/2014/main" id="{D2AE4C2C-A38C-4928-8A08-07A34B0A5A9C}"/>
                </a:ext>
              </a:extLst>
            </p:cNvPr>
            <p:cNvSpPr txBox="1"/>
            <p:nvPr/>
          </p:nvSpPr>
          <p:spPr>
            <a:xfrm>
              <a:off x="1337152" y="5672794"/>
              <a:ext cx="1214624" cy="27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/>
                <a:t>Grounded</a:t>
              </a:r>
              <a:endParaRPr lang="it-IT" sz="1100" dirty="0"/>
            </a:p>
          </p:txBody>
        </p:sp>
        <p:sp>
          <p:nvSpPr>
            <p:cNvPr id="696" name="CasellaDiTesto 695">
              <a:extLst>
                <a:ext uri="{FF2B5EF4-FFF2-40B4-BE49-F238E27FC236}">
                  <a16:creationId xmlns:a16="http://schemas.microsoft.com/office/drawing/2014/main" id="{FC3A67D8-48B3-4307-AA3F-DAD6299382D6}"/>
                </a:ext>
              </a:extLst>
            </p:cNvPr>
            <p:cNvSpPr txBox="1"/>
            <p:nvPr/>
          </p:nvSpPr>
          <p:spPr>
            <a:xfrm>
              <a:off x="11333463" y="3220276"/>
              <a:ext cx="985064" cy="44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/>
                <a:t>Clean</a:t>
              </a:r>
              <a:r>
                <a:rPr lang="it-IT" sz="1100" dirty="0"/>
                <a:t> </a:t>
              </a:r>
            </a:p>
            <a:p>
              <a:r>
                <a:rPr lang="it-IT" sz="1100" dirty="0"/>
                <a:t>Ground</a:t>
              </a:r>
            </a:p>
          </p:txBody>
        </p:sp>
        <p:sp>
          <p:nvSpPr>
            <p:cNvPr id="697" name="CasellaDiTesto 696">
              <a:extLst>
                <a:ext uri="{FF2B5EF4-FFF2-40B4-BE49-F238E27FC236}">
                  <a16:creationId xmlns:a16="http://schemas.microsoft.com/office/drawing/2014/main" id="{A28B1DE0-267C-4F67-8290-513CFAF6FE2B}"/>
                </a:ext>
              </a:extLst>
            </p:cNvPr>
            <p:cNvSpPr txBox="1"/>
            <p:nvPr/>
          </p:nvSpPr>
          <p:spPr>
            <a:xfrm>
              <a:off x="2877391" y="2876013"/>
              <a:ext cx="1099843" cy="27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i="1" dirty="0" err="1"/>
                <a:t>shielding</a:t>
              </a:r>
              <a:endParaRPr lang="it-IT" sz="1100" i="1" dirty="0"/>
            </a:p>
          </p:txBody>
        </p:sp>
        <p:cxnSp>
          <p:nvCxnSpPr>
            <p:cNvPr id="699" name="Connettore 2 698">
              <a:extLst>
                <a:ext uri="{FF2B5EF4-FFF2-40B4-BE49-F238E27FC236}">
                  <a16:creationId xmlns:a16="http://schemas.microsoft.com/office/drawing/2014/main" id="{44816C83-D306-4528-BE1A-83A07197C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7844" y="2702386"/>
              <a:ext cx="57779" cy="220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CasellaDiTesto 342">
            <a:extLst>
              <a:ext uri="{FF2B5EF4-FFF2-40B4-BE49-F238E27FC236}">
                <a16:creationId xmlns:a16="http://schemas.microsoft.com/office/drawing/2014/main" id="{ADFD718F-9C6F-4C96-BDC9-2E556FFA00F1}"/>
              </a:ext>
            </a:extLst>
          </p:cNvPr>
          <p:cNvSpPr txBox="1"/>
          <p:nvPr/>
        </p:nvSpPr>
        <p:spPr>
          <a:xfrm>
            <a:off x="21385" y="46841"/>
            <a:ext cx="172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Grounding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9597C6-1F25-4A2D-B73F-FB4A7C821E63}"/>
              </a:ext>
            </a:extLst>
          </p:cNvPr>
          <p:cNvSpPr txBox="1"/>
          <p:nvPr/>
        </p:nvSpPr>
        <p:spPr>
          <a:xfrm>
            <a:off x="7631670" y="2054023"/>
            <a:ext cx="4381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Different</a:t>
            </a:r>
            <a:r>
              <a:rPr lang="it-IT" sz="2400" dirty="0"/>
              <a:t> grounding </a:t>
            </a:r>
            <a:r>
              <a:rPr lang="it-IT" sz="2400" dirty="0" err="1"/>
              <a:t>schematics</a:t>
            </a:r>
            <a:r>
              <a:rPr lang="it-IT" sz="2400" dirty="0"/>
              <a:t> are </a:t>
            </a:r>
            <a:r>
              <a:rPr lang="it-IT" sz="2400" dirty="0" err="1"/>
              <a:t>feasible</a:t>
            </a:r>
            <a:r>
              <a:rPr lang="it-IT" sz="2400" dirty="0"/>
              <a:t> with the </a:t>
            </a:r>
            <a:r>
              <a:rPr lang="it-IT" sz="2400" dirty="0" err="1"/>
              <a:t>current</a:t>
            </a:r>
            <a:r>
              <a:rPr lang="it-IT" sz="2400" dirty="0"/>
              <a:t> hardware.</a:t>
            </a:r>
          </a:p>
          <a:p>
            <a:pPr algn="just"/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going</a:t>
            </a:r>
            <a:r>
              <a:rPr lang="it-IT" sz="2400" dirty="0"/>
              <a:t> to setup lab to study the </a:t>
            </a:r>
            <a:r>
              <a:rPr lang="it-IT" sz="2400" dirty="0" err="1"/>
              <a:t>different</a:t>
            </a:r>
            <a:r>
              <a:rPr lang="it-IT" sz="2400" dirty="0"/>
              <a:t> grounding connection. </a:t>
            </a:r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results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 study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tested</a:t>
            </a:r>
            <a:r>
              <a:rPr lang="it-IT" sz="2400" dirty="0"/>
              <a:t> in the 1-to-1 </a:t>
            </a:r>
            <a:r>
              <a:rPr lang="it-IT" sz="2400" dirty="0" err="1"/>
              <a:t>prototype</a:t>
            </a:r>
            <a:r>
              <a:rPr lang="it-IT" sz="2400" dirty="0"/>
              <a:t> setup in IHEP.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4554A0-7AD2-4748-A015-8330B9A7D102}"/>
              </a:ext>
            </a:extLst>
          </p:cNvPr>
          <p:cNvSpPr txBox="1"/>
          <p:nvPr/>
        </p:nvSpPr>
        <p:spPr>
          <a:xfrm>
            <a:off x="2240916" y="5491235"/>
            <a:ext cx="256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Inside               </a:t>
            </a:r>
            <a:r>
              <a:rPr lang="it-IT" dirty="0" err="1"/>
              <a:t>Outside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44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00C79E-48EB-4757-BC09-4E5BCAC017FB}"/>
              </a:ext>
            </a:extLst>
          </p:cNvPr>
          <p:cNvSpPr txBox="1"/>
          <p:nvPr/>
        </p:nvSpPr>
        <p:spPr>
          <a:xfrm>
            <a:off x="21385" y="46841"/>
            <a:ext cx="233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ADC </a:t>
            </a:r>
            <a:r>
              <a:rPr lang="it-IT" sz="2800" dirty="0" err="1"/>
              <a:t>Prototype</a:t>
            </a:r>
            <a:endParaRPr lang="it-IT" sz="2800" dirty="0"/>
          </a:p>
        </p:txBody>
      </p:sp>
      <p:grpSp>
        <p:nvGrpSpPr>
          <p:cNvPr id="5" name="Gruppo">
            <a:extLst>
              <a:ext uri="{FF2B5EF4-FFF2-40B4-BE49-F238E27FC236}">
                <a16:creationId xmlns:a16="http://schemas.microsoft.com/office/drawing/2014/main" id="{8152248D-BCF7-4ADA-A3B3-E0EB7D3279DC}"/>
              </a:ext>
            </a:extLst>
          </p:cNvPr>
          <p:cNvGrpSpPr/>
          <p:nvPr/>
        </p:nvGrpSpPr>
        <p:grpSpPr>
          <a:xfrm>
            <a:off x="455930" y="710005"/>
            <a:ext cx="4458970" cy="2929247"/>
            <a:chOff x="-1" y="0"/>
            <a:chExt cx="7581445" cy="5686084"/>
          </a:xfrm>
        </p:grpSpPr>
        <p:pic>
          <p:nvPicPr>
            <p:cNvPr id="6" name="IMG_9228.jpg">
              <a:extLst>
                <a:ext uri="{FF2B5EF4-FFF2-40B4-BE49-F238E27FC236}">
                  <a16:creationId xmlns:a16="http://schemas.microsoft.com/office/drawing/2014/main" id="{3E77C74C-0F63-467D-B531-82186B61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47680" y="-947681"/>
              <a:ext cx="5686084" cy="7581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FPGA">
              <a:extLst>
                <a:ext uri="{FF2B5EF4-FFF2-40B4-BE49-F238E27FC236}">
                  <a16:creationId xmlns:a16="http://schemas.microsoft.com/office/drawing/2014/main" id="{B6FE00D1-23F9-4576-AD53-52637E41BF07}"/>
                </a:ext>
              </a:extLst>
            </p:cNvPr>
            <p:cNvSpPr txBox="1"/>
            <p:nvPr/>
          </p:nvSpPr>
          <p:spPr>
            <a:xfrm>
              <a:off x="4067946" y="2072361"/>
              <a:ext cx="138432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173393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r>
                <a:t>FPGA</a:t>
              </a:r>
            </a:p>
          </p:txBody>
        </p:sp>
      </p:grpSp>
      <p:sp>
        <p:nvSpPr>
          <p:cNvPr id="8" name="(*) acquired ~2k waveforms per temperature, 0.25 ms long,…">
            <a:extLst>
              <a:ext uri="{FF2B5EF4-FFF2-40B4-BE49-F238E27FC236}">
                <a16:creationId xmlns:a16="http://schemas.microsoft.com/office/drawing/2014/main" id="{2B04EB81-7A79-4AAF-8014-E53AFABA9E03}"/>
              </a:ext>
            </a:extLst>
          </p:cNvPr>
          <p:cNvSpPr txBox="1"/>
          <p:nvPr/>
        </p:nvSpPr>
        <p:spPr>
          <a:xfrm>
            <a:off x="414668" y="4884207"/>
            <a:ext cx="510667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2900" indent="-342900" algn="l" defTabSz="584200">
              <a:buFont typeface="Arial" panose="020B0604020202020204" pitchFamily="34" charset="0"/>
              <a:buChar char="•"/>
              <a:defRPr sz="2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800" dirty="0"/>
              <a:t>250 </a:t>
            </a:r>
            <a:r>
              <a:rPr lang="it-IT" sz="1800" dirty="0" err="1"/>
              <a:t>Msample</a:t>
            </a:r>
            <a:r>
              <a:rPr lang="it-IT" sz="1800" dirty="0"/>
              <a:t>/sec ADC,125 MHz </a:t>
            </a:r>
            <a:r>
              <a:rPr lang="it-IT" sz="1800" dirty="0" err="1"/>
              <a:t>bandwidth</a:t>
            </a:r>
            <a:endParaRPr lang="it-IT" sz="1800" dirty="0"/>
          </a:p>
          <a:p>
            <a:pPr marL="342900" indent="-342900" algn="l" defTabSz="584200">
              <a:buFont typeface="Arial" panose="020B0604020202020204" pitchFamily="34" charset="0"/>
              <a:buChar char="•"/>
              <a:defRPr sz="2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800" dirty="0"/>
              <a:t>16 </a:t>
            </a:r>
            <a:r>
              <a:rPr lang="it-IT" sz="1800" dirty="0" err="1"/>
              <a:t>channels</a:t>
            </a:r>
            <a:endParaRPr lang="it-IT" sz="1800" dirty="0"/>
          </a:p>
          <a:p>
            <a:pPr marL="342900" indent="-342900" algn="l" defTabSz="584200">
              <a:buFont typeface="Arial" panose="020B0604020202020204" pitchFamily="34" charset="0"/>
              <a:buChar char="•"/>
              <a:defRPr sz="2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800" dirty="0" err="1"/>
              <a:t>Differential</a:t>
            </a:r>
            <a:r>
              <a:rPr lang="it-IT" sz="1800" dirty="0"/>
              <a:t> input </a:t>
            </a:r>
          </a:p>
          <a:p>
            <a:pPr marL="342900" indent="-342900" algn="l" defTabSz="584200">
              <a:buFont typeface="Arial" panose="020B0604020202020204" pitchFamily="34" charset="0"/>
              <a:buChar char="•"/>
              <a:defRPr sz="2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800" dirty="0"/>
              <a:t>2 </a:t>
            </a:r>
            <a:r>
              <a:rPr lang="it-IT" sz="1800" dirty="0" err="1"/>
              <a:t>Vpp</a:t>
            </a:r>
            <a:r>
              <a:rPr lang="it-IT" sz="1800" dirty="0"/>
              <a:t> input </a:t>
            </a:r>
          </a:p>
          <a:p>
            <a:pPr marL="342900" indent="-342900" algn="l" defTabSz="584200">
              <a:buFont typeface="Arial" panose="020B0604020202020204" pitchFamily="34" charset="0"/>
              <a:buChar char="•"/>
              <a:defRPr sz="23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800" dirty="0" err="1"/>
              <a:t>Dedicated</a:t>
            </a:r>
            <a:r>
              <a:rPr lang="it-IT" sz="1800" dirty="0"/>
              <a:t> Input for </a:t>
            </a:r>
            <a:r>
              <a:rPr lang="it-IT" sz="1800" dirty="0" err="1"/>
              <a:t>shared</a:t>
            </a:r>
            <a:r>
              <a:rPr lang="it-IT" sz="1800" dirty="0"/>
              <a:t> clock </a:t>
            </a:r>
            <a:r>
              <a:rPr lang="it-IT" sz="1800" dirty="0" err="1"/>
              <a:t>between</a:t>
            </a:r>
            <a:r>
              <a:rPr lang="it-IT" sz="1800" dirty="0"/>
              <a:t> </a:t>
            </a:r>
            <a:r>
              <a:rPr lang="it-IT" sz="1800" dirty="0" err="1"/>
              <a:t>different</a:t>
            </a:r>
            <a:r>
              <a:rPr lang="it-IT" sz="1800" dirty="0"/>
              <a:t> board</a:t>
            </a:r>
            <a:endParaRPr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FA388E-CC1E-40B2-AD5C-9F191611894F}"/>
              </a:ext>
            </a:extLst>
          </p:cNvPr>
          <p:cNvSpPr txBox="1"/>
          <p:nvPr/>
        </p:nvSpPr>
        <p:spPr>
          <a:xfrm>
            <a:off x="485443" y="3680720"/>
            <a:ext cx="2867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Prototype</a:t>
            </a:r>
            <a:r>
              <a:rPr lang="it-IT" dirty="0"/>
              <a:t> system:</a:t>
            </a:r>
          </a:p>
          <a:p>
            <a:r>
              <a:rPr lang="it-IT" dirty="0"/>
              <a:t>ADC board with AD9083</a:t>
            </a:r>
          </a:p>
          <a:p>
            <a:r>
              <a:rPr lang="it-IT" dirty="0"/>
              <a:t>FPGA controller (Kintex7)</a:t>
            </a:r>
          </a:p>
          <a:p>
            <a:r>
              <a:rPr lang="it-IT" dirty="0"/>
              <a:t>Ethernet connection with PC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F946CF20-13B2-4967-867F-78C9B942D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14" y="286168"/>
            <a:ext cx="3042870" cy="3191910"/>
          </a:xfrm>
          <a:prstGeom prst="rect">
            <a:avLst/>
          </a:prstGeom>
        </p:spPr>
      </p:pic>
      <p:grpSp>
        <p:nvGrpSpPr>
          <p:cNvPr id="27" name="Gruppo">
            <a:extLst>
              <a:ext uri="{FF2B5EF4-FFF2-40B4-BE49-F238E27FC236}">
                <a16:creationId xmlns:a16="http://schemas.microsoft.com/office/drawing/2014/main" id="{BED35C7A-6D74-4DA9-8CA5-ADE8C58A8AD5}"/>
              </a:ext>
            </a:extLst>
          </p:cNvPr>
          <p:cNvGrpSpPr/>
          <p:nvPr/>
        </p:nvGrpSpPr>
        <p:grpSpPr>
          <a:xfrm>
            <a:off x="7827439" y="349353"/>
            <a:ext cx="3783407" cy="3009282"/>
            <a:chOff x="-1" y="0"/>
            <a:chExt cx="9839301" cy="6300220"/>
          </a:xfrm>
        </p:grpSpPr>
        <p:pic>
          <p:nvPicPr>
            <p:cNvPr id="28" name="dt_ch0_fit2.png" descr="dt_ch0_fit2.png">
              <a:extLst>
                <a:ext uri="{FF2B5EF4-FFF2-40B4-BE49-F238E27FC236}">
                  <a16:creationId xmlns:a16="http://schemas.microsoft.com/office/drawing/2014/main" id="{C1BDB723-E75D-4F34-A044-B97AD832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9839301" cy="6300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100 kHz laser">
              <a:extLst>
                <a:ext uri="{FF2B5EF4-FFF2-40B4-BE49-F238E27FC236}">
                  <a16:creationId xmlns:a16="http://schemas.microsoft.com/office/drawing/2014/main" id="{E3F9B6C6-2AF0-4A4C-82F5-244B11F91C67}"/>
                </a:ext>
              </a:extLst>
            </p:cNvPr>
            <p:cNvSpPr txBox="1"/>
            <p:nvPr/>
          </p:nvSpPr>
          <p:spPr>
            <a:xfrm>
              <a:off x="1237055" y="810072"/>
              <a:ext cx="3519532" cy="762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sz="1400" dirty="0"/>
                <a:t>100 kHz laser</a:t>
              </a:r>
            </a:p>
          </p:txBody>
        </p:sp>
        <p:pic>
          <p:nvPicPr>
            <p:cNvPr id="30" name="Rettangolo arrotondato Rettangolo arrotondato" descr="Rettangolo arrotondato Rettangolo arrotondato">
              <a:extLst>
                <a:ext uri="{FF2B5EF4-FFF2-40B4-BE49-F238E27FC236}">
                  <a16:creationId xmlns:a16="http://schemas.microsoft.com/office/drawing/2014/main" id="{2D304173-EBBE-439A-ABE5-B53F4EF53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2948" y="1191557"/>
              <a:ext cx="3511451" cy="441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4E825CC-93B4-4CC8-9976-71BFD58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608" y="3113278"/>
            <a:ext cx="2743200" cy="365125"/>
          </a:xfrm>
        </p:spPr>
        <p:txBody>
          <a:bodyPr/>
          <a:lstStyle/>
          <a:p>
            <a:fld id="{99423E50-02E0-4CBD-A4E1-7D98A1E89D60}" type="slidenum">
              <a:rPr lang="en-US" smtClean="0"/>
              <a:t>21</a:t>
            </a:fld>
            <a:endParaRPr lang="en-US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743F27A-45EC-47FC-88A2-BE852CCCD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914" y="3639252"/>
            <a:ext cx="3829120" cy="298153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8DE987-4D2C-418C-B342-DEAB1BF94198}"/>
              </a:ext>
            </a:extLst>
          </p:cNvPr>
          <p:cNvSpPr txBox="1"/>
          <p:nvPr/>
        </p:nvSpPr>
        <p:spPr>
          <a:xfrm>
            <a:off x="9481610" y="4358640"/>
            <a:ext cx="27231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ADC Board:</a:t>
            </a:r>
          </a:p>
          <a:p>
            <a:endParaRPr lang="it-IT" dirty="0"/>
          </a:p>
          <a:p>
            <a:r>
              <a:rPr lang="it-IT" i="1" dirty="0"/>
              <a:t>Two AD9083 </a:t>
            </a:r>
            <a:r>
              <a:rPr lang="en-US" i="1" dirty="0"/>
              <a:t>– 16 Channels</a:t>
            </a:r>
          </a:p>
          <a:p>
            <a:r>
              <a:rPr lang="en-US" i="1" dirty="0"/>
              <a:t>Dedicated PLL</a:t>
            </a:r>
          </a:p>
          <a:p>
            <a:endParaRPr lang="en-US" i="1" dirty="0"/>
          </a:p>
          <a:p>
            <a:r>
              <a:rPr lang="en-US" dirty="0"/>
              <a:t>Working on the prototype,</a:t>
            </a:r>
          </a:p>
          <a:p>
            <a:r>
              <a:rPr lang="en-US" dirty="0"/>
              <a:t>still managing the external</a:t>
            </a:r>
          </a:p>
          <a:p>
            <a:r>
              <a:rPr lang="en-US" dirty="0"/>
              <a:t>connector.</a:t>
            </a:r>
          </a:p>
        </p:txBody>
      </p:sp>
    </p:spTree>
    <p:extLst>
      <p:ext uri="{BB962C8B-B14F-4D97-AF65-F5344CB8AC3E}">
        <p14:creationId xmlns:p14="http://schemas.microsoft.com/office/powerpoint/2010/main" val="210936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74D43C-85AF-4AC1-AAB8-A9B90ED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306" y="5936960"/>
            <a:ext cx="1712803" cy="612589"/>
          </a:xfrm>
        </p:spPr>
        <p:txBody>
          <a:bodyPr>
            <a:normAutofit/>
          </a:bodyPr>
          <a:lstStyle/>
          <a:p>
            <a:r>
              <a:rPr lang="en-US" altLang="zh-CN" dirty="0"/>
              <a:t>RTM-v2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E4444B-2B0C-4781-B784-D49F468B6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954" y="308451"/>
            <a:ext cx="5869983" cy="21694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333845C-AD03-49DA-8145-0CF15E84BADB}"/>
              </a:ext>
            </a:extLst>
          </p:cNvPr>
          <p:cNvSpPr txBox="1">
            <a:spLocks/>
          </p:cNvSpPr>
          <p:nvPr/>
        </p:nvSpPr>
        <p:spPr>
          <a:xfrm>
            <a:off x="7128723" y="5936959"/>
            <a:ext cx="1904306" cy="61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u4FCP-v1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6DE30B-173D-453C-B6D7-83066A97B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34" y="2337053"/>
            <a:ext cx="7839932" cy="36893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DD67E9-3DE7-DCE3-495A-194D2C590387}"/>
              </a:ext>
            </a:extLst>
          </p:cNvPr>
          <p:cNvSpPr txBox="1"/>
          <p:nvPr/>
        </p:nvSpPr>
        <p:spPr>
          <a:xfrm>
            <a:off x="0" y="46841"/>
            <a:ext cx="379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FEC and ADC Board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5C6238-35E1-0AA9-4BE5-5E0759CDB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187386" y="2598662"/>
            <a:ext cx="1918107" cy="149353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8240A7-9AC9-CA84-5ED2-6A36EC9EC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176034" y="4312548"/>
            <a:ext cx="1918107" cy="149353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EC36B9-6158-4DD8-90A8-2B3F1A59605D}"/>
              </a:ext>
            </a:extLst>
          </p:cNvPr>
          <p:cNvSpPr txBox="1"/>
          <p:nvPr/>
        </p:nvSpPr>
        <p:spPr>
          <a:xfrm>
            <a:off x="1324947" y="1099614"/>
            <a:ext cx="263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ADC Board - Roma3</a:t>
            </a:r>
          </a:p>
          <a:p>
            <a:r>
              <a:rPr lang="it-IT" sz="2400" i="1" dirty="0"/>
              <a:t>FEC Board  - IHEP</a:t>
            </a:r>
          </a:p>
        </p:txBody>
      </p:sp>
    </p:spTree>
    <p:extLst>
      <p:ext uri="{BB962C8B-B14F-4D97-AF65-F5344CB8AC3E}">
        <p14:creationId xmlns:p14="http://schemas.microsoft.com/office/powerpoint/2010/main" val="110346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08D719-C154-4E53-8E0F-C72E3A2F6BAA}"/>
              </a:ext>
            </a:extLst>
          </p:cNvPr>
          <p:cNvSpPr txBox="1"/>
          <p:nvPr/>
        </p:nvSpPr>
        <p:spPr>
          <a:xfrm>
            <a:off x="0" y="40941"/>
            <a:ext cx="317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Production schedule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60461636-7E2F-44E4-8110-C025F7CFA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89840"/>
              </p:ext>
            </p:extLst>
          </p:nvPr>
        </p:nvGraphicFramePr>
        <p:xfrm>
          <a:off x="983771" y="1481840"/>
          <a:ext cx="8127999" cy="235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8364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17925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8705607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r>
                        <a:rPr lang="it-IT" dirty="0"/>
                        <a:t>Part </a:t>
                      </a:r>
                      <a:r>
                        <a:rPr lang="it-IT" dirty="0" err="1"/>
                        <a:t>Number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Lead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LTC6269 (8400 </a:t>
                      </a:r>
                      <a:r>
                        <a:rPr lang="it-IT" dirty="0" err="1"/>
                        <a:t>pcs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Scheduled</a:t>
                      </a:r>
                      <a:r>
                        <a:rPr lang="it-IT" dirty="0"/>
                        <a:t> for </a:t>
                      </a:r>
                      <a:r>
                        <a:rPr lang="it-IT" dirty="0" err="1"/>
                        <a:t>May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6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LTC6405 (8400 </a:t>
                      </a:r>
                      <a:r>
                        <a:rPr lang="it-IT" dirty="0" err="1"/>
                        <a:t>pcs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Received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6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AD9083 (550 </a:t>
                      </a:r>
                      <a:r>
                        <a:rPr lang="it-IT" dirty="0" err="1"/>
                        <a:t>pcs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Included</a:t>
                      </a:r>
                      <a:r>
                        <a:rPr lang="it-IT" dirty="0"/>
                        <a:t> in the </a:t>
                      </a:r>
                      <a:r>
                        <a:rPr lang="it-IT" dirty="0" err="1"/>
                        <a:t>bid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19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LTM8078 (290 </a:t>
                      </a:r>
                      <a:r>
                        <a:rPr lang="it-IT" dirty="0" err="1"/>
                        <a:t>pcs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Included</a:t>
                      </a:r>
                      <a:r>
                        <a:rPr lang="it-IT" dirty="0"/>
                        <a:t> in the </a:t>
                      </a:r>
                      <a:r>
                        <a:rPr lang="it-IT" dirty="0" err="1"/>
                        <a:t>bid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8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AD9528 (290 </a:t>
                      </a:r>
                      <a:r>
                        <a:rPr lang="it-IT" dirty="0" err="1"/>
                        <a:t>pcs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Received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81663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9FDDFE-E5B2-723B-C898-996C6A20FE20}"/>
              </a:ext>
            </a:extLst>
          </p:cNvPr>
          <p:cNvSpPr txBox="1"/>
          <p:nvPr/>
        </p:nvSpPr>
        <p:spPr>
          <a:xfrm>
            <a:off x="877079" y="538586"/>
            <a:ext cx="707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100 FEB </a:t>
            </a:r>
            <a:r>
              <a:rPr lang="it-IT" dirty="0" err="1"/>
              <a:t>pre</a:t>
            </a:r>
            <a:r>
              <a:rPr lang="it-IT" dirty="0"/>
              <a:t>-production </a:t>
            </a:r>
            <a:r>
              <a:rPr lang="it-IT" dirty="0" err="1"/>
              <a:t>received</a:t>
            </a:r>
            <a:r>
              <a:rPr lang="it-IT" dirty="0"/>
              <a:t> and </a:t>
            </a:r>
            <a:r>
              <a:rPr lang="it-IT" dirty="0" err="1"/>
              <a:t>tested</a:t>
            </a:r>
            <a:r>
              <a:rPr lang="it-IT" dirty="0"/>
              <a:t>. 50 of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shipped</a:t>
            </a:r>
            <a:r>
              <a:rPr lang="it-IT" dirty="0"/>
              <a:t> to China.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C0035F-4E82-37D6-7BCF-34B7C8877387}"/>
              </a:ext>
            </a:extLst>
          </p:cNvPr>
          <p:cNvSpPr txBox="1"/>
          <p:nvPr/>
        </p:nvSpPr>
        <p:spPr>
          <a:xfrm>
            <a:off x="9862373" y="2171137"/>
            <a:ext cx="2008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4200 </a:t>
            </a:r>
            <a:r>
              <a:rPr lang="it-IT" dirty="0" err="1"/>
              <a:t>FEBs</a:t>
            </a:r>
            <a:endParaRPr lang="it-IT" dirty="0"/>
          </a:p>
          <a:p>
            <a:r>
              <a:rPr lang="it-IT" dirty="0" err="1"/>
              <a:t>should</a:t>
            </a:r>
            <a:r>
              <a:rPr lang="it-IT" dirty="0"/>
              <a:t> be ready </a:t>
            </a:r>
          </a:p>
          <a:p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summer</a:t>
            </a:r>
            <a:endParaRPr lang="it-IT" dirty="0"/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4E0C1CA6-D411-C474-DD62-DB83FBD636F0}"/>
              </a:ext>
            </a:extLst>
          </p:cNvPr>
          <p:cNvSpPr/>
          <p:nvPr/>
        </p:nvSpPr>
        <p:spPr>
          <a:xfrm>
            <a:off x="9183705" y="2021848"/>
            <a:ext cx="613438" cy="65314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925CB4-2AF7-CCFB-55A2-784ACA119FA3}"/>
              </a:ext>
            </a:extLst>
          </p:cNvPr>
          <p:cNvSpPr txBox="1"/>
          <p:nvPr/>
        </p:nvSpPr>
        <p:spPr>
          <a:xfrm>
            <a:off x="9862373" y="3087938"/>
            <a:ext cx="1739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275 ADC boards</a:t>
            </a:r>
          </a:p>
          <a:p>
            <a:r>
              <a:rPr lang="it-IT" dirty="0" err="1"/>
              <a:t>should</a:t>
            </a:r>
            <a:r>
              <a:rPr lang="it-IT" dirty="0"/>
              <a:t> be ready </a:t>
            </a:r>
          </a:p>
          <a:p>
            <a:r>
              <a:rPr lang="it-IT" dirty="0"/>
              <a:t>for </a:t>
            </a:r>
            <a:r>
              <a:rPr lang="it-IT" dirty="0" err="1"/>
              <a:t>September</a:t>
            </a:r>
            <a:endParaRPr lang="it-IT" dirty="0"/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1839EEF0-AEFA-1ACA-1C7B-2FA0FEA156BF}"/>
              </a:ext>
            </a:extLst>
          </p:cNvPr>
          <p:cNvSpPr/>
          <p:nvPr/>
        </p:nvSpPr>
        <p:spPr>
          <a:xfrm>
            <a:off x="9183705" y="2778536"/>
            <a:ext cx="613438" cy="988136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4F7C7BF-7D7B-D5FA-FBAC-80AE40C2DB46}"/>
              </a:ext>
            </a:extLst>
          </p:cNvPr>
          <p:cNvSpPr txBox="1"/>
          <p:nvPr/>
        </p:nvSpPr>
        <p:spPr>
          <a:xfrm>
            <a:off x="877079" y="1051432"/>
            <a:ext cx="350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Components for the full production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0FCAC21-B5AD-6240-B82E-88BE18603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93741"/>
              </p:ext>
            </p:extLst>
          </p:nvPr>
        </p:nvGraphicFramePr>
        <p:xfrm>
          <a:off x="983771" y="4011268"/>
          <a:ext cx="7125102" cy="198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68364569"/>
                    </a:ext>
                  </a:extLst>
                </a:gridCol>
                <a:gridCol w="1706436">
                  <a:extLst>
                    <a:ext uri="{9D8B030D-6E8A-4147-A177-3AD203B41FA5}">
                      <a16:colId xmlns:a16="http://schemas.microsoft.com/office/drawing/2014/main" val="2117925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98705607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r>
                        <a:rPr lang="it-IT" dirty="0"/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PCB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Lead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Signal</a:t>
                      </a:r>
                      <a:r>
                        <a:rPr lang="it-IT" dirty="0"/>
                        <a:t> 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Received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2° week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6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Power 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Received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2° week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6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Test system for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1° week of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3° week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19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VETO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Received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1° week of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87239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479BEE-D946-CEA7-CEFD-F28F510F7743}"/>
              </a:ext>
            </a:extLst>
          </p:cNvPr>
          <p:cNvSpPr txBox="1"/>
          <p:nvPr/>
        </p:nvSpPr>
        <p:spPr>
          <a:xfrm>
            <a:off x="8108873" y="5670996"/>
            <a:ext cx="2907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The full production </a:t>
            </a:r>
            <a:r>
              <a:rPr lang="it-IT" i="1" dirty="0" err="1"/>
              <a:t>probably</a:t>
            </a:r>
            <a:r>
              <a:rPr lang="it-IT" i="1" dirty="0"/>
              <a:t> </a:t>
            </a:r>
          </a:p>
          <a:p>
            <a:r>
              <a:rPr lang="it-IT" i="1" dirty="0" err="1"/>
              <a:t>will</a:t>
            </a:r>
            <a:r>
              <a:rPr lang="it-IT" i="1" dirty="0"/>
              <a:t> be </a:t>
            </a:r>
            <a:r>
              <a:rPr lang="it-IT" i="1" dirty="0" err="1"/>
              <a:t>done</a:t>
            </a:r>
            <a:r>
              <a:rPr lang="it-IT" i="1" dirty="0"/>
              <a:t> in China</a:t>
            </a:r>
          </a:p>
        </p:txBody>
      </p:sp>
    </p:spTree>
    <p:extLst>
      <p:ext uri="{BB962C8B-B14F-4D97-AF65-F5344CB8AC3E}">
        <p14:creationId xmlns:p14="http://schemas.microsoft.com/office/powerpoint/2010/main" val="9505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527FA3-7A34-C612-5EDC-78F83D53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60" y="563631"/>
            <a:ext cx="4997748" cy="62223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B667C3-6EFE-80EE-DC05-302B7EBC5C14}"/>
              </a:ext>
            </a:extLst>
          </p:cNvPr>
          <p:cNvSpPr txBox="1"/>
          <p:nvPr/>
        </p:nvSpPr>
        <p:spPr>
          <a:xfrm>
            <a:off x="0" y="0"/>
            <a:ext cx="250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PRR </a:t>
            </a:r>
            <a:r>
              <a:rPr lang="it-IT" sz="2800" dirty="0" err="1"/>
              <a:t>Results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7213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4E9A28-DFCA-4B31-96A0-2E35B402682C}"/>
              </a:ext>
            </a:extLst>
          </p:cNvPr>
          <p:cNvSpPr txBox="1"/>
          <p:nvPr/>
        </p:nvSpPr>
        <p:spPr>
          <a:xfrm>
            <a:off x="21385" y="46841"/>
            <a:ext cx="252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TAO Experiment</a:t>
            </a:r>
            <a:endParaRPr lang="en-US" sz="2800" dirty="0"/>
          </a:p>
        </p:txBody>
      </p:sp>
      <p:pic>
        <p:nvPicPr>
          <p:cNvPr id="16" name="图片 4">
            <a:extLst>
              <a:ext uri="{FF2B5EF4-FFF2-40B4-BE49-F238E27FC236}">
                <a16:creationId xmlns:a16="http://schemas.microsoft.com/office/drawing/2014/main" id="{E639303E-27C9-4660-923D-9D3A654F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5" y="1396542"/>
            <a:ext cx="6791002" cy="37755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8B20FC1-250F-48D5-B513-5E869DC3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133" y="1126491"/>
            <a:ext cx="3982006" cy="540142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278BA01-7FC7-43CC-A83D-A07C86D300A7}"/>
              </a:ext>
            </a:extLst>
          </p:cNvPr>
          <p:cNvCxnSpPr>
            <a:cxnSpLocks/>
          </p:cNvCxnSpPr>
          <p:nvPr/>
        </p:nvCxnSpPr>
        <p:spPr>
          <a:xfrm flipV="1">
            <a:off x="6096000" y="5442156"/>
            <a:ext cx="2841523" cy="2893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55CCFD-9021-46E9-810D-90AD3E2B4C42}"/>
              </a:ext>
            </a:extLst>
          </p:cNvPr>
          <p:cNvSpPr txBox="1"/>
          <p:nvPr/>
        </p:nvSpPr>
        <p:spPr>
          <a:xfrm>
            <a:off x="4168869" y="5500676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FEBs</a:t>
            </a:r>
            <a:r>
              <a:rPr lang="it-IT" sz="2400" dirty="0"/>
              <a:t> </a:t>
            </a:r>
            <a:r>
              <a:rPr lang="it-IT" sz="2400" dirty="0" err="1"/>
              <a:t>mock</a:t>
            </a:r>
            <a:r>
              <a:rPr lang="it-IT" sz="2400" dirty="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4100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8A44FD-25C9-4292-8AA5-02CC0779483B}"/>
              </a:ext>
            </a:extLst>
          </p:cNvPr>
          <p:cNvSpPr txBox="1"/>
          <p:nvPr/>
        </p:nvSpPr>
        <p:spPr>
          <a:xfrm>
            <a:off x="21385" y="46841"/>
            <a:ext cx="312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– planar </a:t>
            </a:r>
            <a:r>
              <a:rPr lang="it-IT" sz="2800" dirty="0" err="1"/>
              <a:t>version</a:t>
            </a:r>
            <a:endParaRPr lang="en-US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75C663-4AB4-4BCF-99BE-5E8055FF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570061"/>
            <a:ext cx="5036457" cy="60170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BE8D14E-BD8B-4CCA-BC78-8B39E71D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7037"/>
            <a:ext cx="5312135" cy="34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2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8A44FD-25C9-4292-8AA5-02CC0779483B}"/>
              </a:ext>
            </a:extLst>
          </p:cNvPr>
          <p:cNvSpPr txBox="1"/>
          <p:nvPr/>
        </p:nvSpPr>
        <p:spPr>
          <a:xfrm>
            <a:off x="21385" y="46841"/>
            <a:ext cx="312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– planar </a:t>
            </a:r>
            <a:r>
              <a:rPr lang="it-IT" sz="2800" dirty="0" err="1"/>
              <a:t>version</a:t>
            </a:r>
            <a:endParaRPr lang="en-US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BCF020-7A83-436E-9093-162A9AA05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" y="982475"/>
            <a:ext cx="5789920" cy="48930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61299E-2C0C-458D-A55A-6E4C89F3E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36" y="494143"/>
            <a:ext cx="2070228" cy="14920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11377E-29F0-41CF-86D3-45E09AD7D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915"/>
          <a:stretch/>
        </p:blipFill>
        <p:spPr>
          <a:xfrm rot="16200000">
            <a:off x="7260185" y="205031"/>
            <a:ext cx="1492002" cy="2070226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4D27F41-03C7-DB44-ADB3-F59F0B4D0937}"/>
              </a:ext>
            </a:extLst>
          </p:cNvPr>
          <p:cNvCxnSpPr/>
          <p:nvPr/>
        </p:nvCxnSpPr>
        <p:spPr>
          <a:xfrm>
            <a:off x="6904653" y="468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A5A7BF-5F1E-B252-74C8-6BC2A237ED28}"/>
              </a:ext>
            </a:extLst>
          </p:cNvPr>
          <p:cNvSpPr txBox="1"/>
          <p:nvPr/>
        </p:nvSpPr>
        <p:spPr>
          <a:xfrm>
            <a:off x="8264157" y="1938017"/>
            <a:ext cx="191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FR4 FEB </a:t>
            </a:r>
            <a:r>
              <a:rPr lang="it-IT" dirty="0" err="1"/>
              <a:t>prototype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FD7378-F958-8817-7332-AB6F244B4FB8}"/>
              </a:ext>
            </a:extLst>
          </p:cNvPr>
          <p:cNvSpPr txBox="1"/>
          <p:nvPr/>
        </p:nvSpPr>
        <p:spPr>
          <a:xfrm>
            <a:off x="7491606" y="5922531"/>
            <a:ext cx="346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Aramid</a:t>
            </a:r>
            <a:r>
              <a:rPr lang="it-IT" dirty="0"/>
              <a:t> (low background) FEB </a:t>
            </a:r>
            <a:r>
              <a:rPr lang="it-IT" dirty="0" err="1"/>
              <a:t>PCBs</a:t>
            </a:r>
            <a:endParaRPr lang="it-IT" dirty="0"/>
          </a:p>
          <a:p>
            <a:r>
              <a:rPr lang="it-IT" i="1" dirty="0"/>
              <a:t>100 </a:t>
            </a:r>
            <a:r>
              <a:rPr lang="it-IT" i="1" dirty="0" err="1"/>
              <a:t>pre</a:t>
            </a:r>
            <a:r>
              <a:rPr lang="it-IT" i="1" dirty="0"/>
              <a:t>-production batch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A4D439-AEFA-8F58-0C09-898D06FFA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308" y="2288676"/>
            <a:ext cx="3923823" cy="36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B44B11-6B3F-4AB1-A178-972C6AF087E7}"/>
              </a:ext>
            </a:extLst>
          </p:cNvPr>
          <p:cNvSpPr txBox="1"/>
          <p:nvPr/>
        </p:nvSpPr>
        <p:spPr>
          <a:xfrm>
            <a:off x="21385" y="46841"/>
            <a:ext cx="224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</a:t>
            </a:r>
            <a:r>
              <a:rPr lang="it-IT" sz="2800" dirty="0" err="1"/>
              <a:t>Interfaces</a:t>
            </a:r>
            <a:endParaRPr lang="it-IT" sz="2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5688E4-018C-457D-B6D3-32DBFE1D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72" y="4141363"/>
            <a:ext cx="3110461" cy="2473621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42A81EED-A55C-4FA5-B61F-038E0FB01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72" y="1189982"/>
            <a:ext cx="2954384" cy="2541760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6453959-8D1E-42D9-A9BC-C5FCB399CC52}"/>
              </a:ext>
            </a:extLst>
          </p:cNvPr>
          <p:cNvCxnSpPr/>
          <p:nvPr/>
        </p:nvCxnSpPr>
        <p:spPr>
          <a:xfrm flipH="1">
            <a:off x="6886832" y="988541"/>
            <a:ext cx="1705233" cy="634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787610-8EF1-45AB-8175-7F99F26EBEC4}"/>
              </a:ext>
            </a:extLst>
          </p:cNvPr>
          <p:cNvSpPr txBox="1"/>
          <p:nvPr/>
        </p:nvSpPr>
        <p:spPr>
          <a:xfrm>
            <a:off x="8707395" y="780361"/>
            <a:ext cx="262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HV supply</a:t>
            </a:r>
          </a:p>
          <a:p>
            <a:r>
              <a:rPr lang="it-IT" dirty="0"/>
              <a:t>3 mt cable inside </a:t>
            </a:r>
            <a:r>
              <a:rPr lang="it-IT" dirty="0" err="1"/>
              <a:t>cryostat</a:t>
            </a:r>
            <a:r>
              <a:rPr lang="it-IT" dirty="0"/>
              <a:t> </a:t>
            </a:r>
          </a:p>
          <a:p>
            <a:r>
              <a:rPr lang="it-IT" dirty="0"/>
              <a:t>+ 10-12 mt </a:t>
            </a:r>
            <a:r>
              <a:rPr lang="it-IT" dirty="0" err="1"/>
              <a:t>outside</a:t>
            </a:r>
            <a:r>
              <a:rPr lang="it-IT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6D6E61-CEE9-4B15-B19E-48B661293A6C}"/>
              </a:ext>
            </a:extLst>
          </p:cNvPr>
          <p:cNvSpPr txBox="1"/>
          <p:nvPr/>
        </p:nvSpPr>
        <p:spPr>
          <a:xfrm>
            <a:off x="8777417" y="2901604"/>
            <a:ext cx="2625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LV supply</a:t>
            </a:r>
          </a:p>
          <a:p>
            <a:r>
              <a:rPr lang="it-IT" dirty="0"/>
              <a:t>3 mt cable inside </a:t>
            </a:r>
            <a:r>
              <a:rPr lang="it-IT" dirty="0" err="1"/>
              <a:t>cryostat</a:t>
            </a:r>
            <a:r>
              <a:rPr lang="it-IT" dirty="0"/>
              <a:t> </a:t>
            </a:r>
          </a:p>
          <a:p>
            <a:r>
              <a:rPr lang="it-IT" dirty="0"/>
              <a:t>+ 10-12 mt </a:t>
            </a:r>
            <a:r>
              <a:rPr lang="it-IT" dirty="0" err="1"/>
              <a:t>outside</a:t>
            </a:r>
            <a:r>
              <a:rPr lang="it-IT" dirty="0"/>
              <a:t>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03AD787-C067-4FF7-9302-F90412F035E7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002162" y="3278214"/>
            <a:ext cx="1775255" cy="85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694576-0D20-408A-82C2-1A2E45A35BAE}"/>
              </a:ext>
            </a:extLst>
          </p:cNvPr>
          <p:cNvSpPr txBox="1"/>
          <p:nvPr/>
        </p:nvSpPr>
        <p:spPr>
          <a:xfrm>
            <a:off x="8353169" y="5306265"/>
            <a:ext cx="233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Tile</a:t>
            </a:r>
            <a:r>
              <a:rPr lang="it-IT" b="1" dirty="0"/>
              <a:t> </a:t>
            </a:r>
          </a:p>
          <a:p>
            <a:r>
              <a:rPr lang="it-IT" dirty="0"/>
              <a:t>Board-to-board </a:t>
            </a:r>
            <a:r>
              <a:rPr lang="it-IT" dirty="0" err="1"/>
              <a:t>mating</a:t>
            </a:r>
            <a:endParaRPr lang="it-IT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02ACF30-8ACB-4E4F-AE10-5326B73CC451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540843" y="5074733"/>
            <a:ext cx="1812326" cy="554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A84CECA-A403-4488-9C39-E70246233C3F}"/>
              </a:ext>
            </a:extLst>
          </p:cNvPr>
          <p:cNvCxnSpPr>
            <a:cxnSpLocks/>
          </p:cNvCxnSpPr>
          <p:nvPr/>
        </p:nvCxnSpPr>
        <p:spPr>
          <a:xfrm flipV="1">
            <a:off x="2500364" y="3317373"/>
            <a:ext cx="2878437" cy="247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39ECA17-60DD-4341-A4BB-4524DBF17839}"/>
              </a:ext>
            </a:extLst>
          </p:cNvPr>
          <p:cNvSpPr txBox="1"/>
          <p:nvPr/>
        </p:nvSpPr>
        <p:spPr>
          <a:xfrm>
            <a:off x="788800" y="3391372"/>
            <a:ext cx="2850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Signal</a:t>
            </a:r>
            <a:r>
              <a:rPr lang="it-IT" b="1" dirty="0"/>
              <a:t> output</a:t>
            </a:r>
          </a:p>
          <a:p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pairs</a:t>
            </a:r>
            <a:r>
              <a:rPr lang="it-IT" dirty="0"/>
              <a:t>,</a:t>
            </a:r>
          </a:p>
          <a:p>
            <a:r>
              <a:rPr lang="it-IT" dirty="0"/>
              <a:t>2-3 mt cable inside </a:t>
            </a:r>
            <a:r>
              <a:rPr lang="it-IT" dirty="0" err="1"/>
              <a:t>crysostat</a:t>
            </a:r>
            <a:endParaRPr lang="it-IT" dirty="0"/>
          </a:p>
          <a:p>
            <a:r>
              <a:rPr lang="it-IT" dirty="0"/>
              <a:t>+10-12 mt </a:t>
            </a:r>
            <a:r>
              <a:rPr lang="it-IT" dirty="0" err="1"/>
              <a:t>outside</a:t>
            </a:r>
            <a:endParaRPr lang="it-IT" dirty="0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8B21193-A492-46C6-9F9D-B9C0FEA70AB3}"/>
              </a:ext>
            </a:extLst>
          </p:cNvPr>
          <p:cNvCxnSpPr/>
          <p:nvPr/>
        </p:nvCxnSpPr>
        <p:spPr>
          <a:xfrm flipH="1" flipV="1">
            <a:off x="6664411" y="3564710"/>
            <a:ext cx="2113006" cy="891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B8175FE-17EA-4975-85CD-0B8EF2FEBA02}"/>
              </a:ext>
            </a:extLst>
          </p:cNvPr>
          <p:cNvSpPr txBox="1"/>
          <p:nvPr/>
        </p:nvSpPr>
        <p:spPr>
          <a:xfrm>
            <a:off x="8777417" y="4141363"/>
            <a:ext cx="2850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LV supply</a:t>
            </a:r>
          </a:p>
          <a:p>
            <a:r>
              <a:rPr lang="it-IT" dirty="0"/>
              <a:t>10 cm cable for the </a:t>
            </a:r>
            <a:r>
              <a:rPr lang="it-IT" dirty="0" err="1"/>
              <a:t>next</a:t>
            </a:r>
            <a:r>
              <a:rPr lang="it-IT" dirty="0"/>
              <a:t> FEB</a:t>
            </a:r>
          </a:p>
          <a:p>
            <a:r>
              <a:rPr lang="it-IT" i="1" dirty="0"/>
              <a:t>(</a:t>
            </a:r>
            <a:r>
              <a:rPr lang="it-IT" i="1" dirty="0" err="1"/>
              <a:t>see</a:t>
            </a:r>
            <a:r>
              <a:rPr lang="it-IT" i="1" dirty="0"/>
              <a:t> </a:t>
            </a:r>
            <a:r>
              <a:rPr lang="it-IT" i="1" dirty="0" err="1"/>
              <a:t>next</a:t>
            </a:r>
            <a:r>
              <a:rPr lang="it-IT" i="1" dirty="0"/>
              <a:t> slide)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6761D57-BB96-429F-9EE8-E652EA074C28}"/>
              </a:ext>
            </a:extLst>
          </p:cNvPr>
          <p:cNvCxnSpPr/>
          <p:nvPr/>
        </p:nvCxnSpPr>
        <p:spPr>
          <a:xfrm>
            <a:off x="2973859" y="1703691"/>
            <a:ext cx="2570206" cy="388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62F4144-9A08-4205-8F8B-F18F741FDE10}"/>
              </a:ext>
            </a:extLst>
          </p:cNvPr>
          <p:cNvSpPr txBox="1"/>
          <p:nvPr/>
        </p:nvSpPr>
        <p:spPr>
          <a:xfrm>
            <a:off x="1068846" y="1103526"/>
            <a:ext cx="1197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0R </a:t>
            </a:r>
            <a:r>
              <a:rPr lang="it-IT" b="1" i="1" dirty="0" err="1"/>
              <a:t>resistor</a:t>
            </a:r>
            <a:endParaRPr lang="it-IT" b="1" i="1" dirty="0"/>
          </a:p>
          <a:p>
            <a:endParaRPr lang="it-IT" i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0B6068-2C59-4ED0-BA87-1E162B3836BC}"/>
              </a:ext>
            </a:extLst>
          </p:cNvPr>
          <p:cNvSpPr txBox="1"/>
          <p:nvPr/>
        </p:nvSpPr>
        <p:spPr>
          <a:xfrm>
            <a:off x="622300" y="5306265"/>
            <a:ext cx="235155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All</a:t>
            </a:r>
            <a:r>
              <a:rPr lang="it-IT" dirty="0"/>
              <a:t> the cable jackets </a:t>
            </a:r>
            <a:r>
              <a:rPr lang="it-IT" dirty="0" err="1"/>
              <a:t>will</a:t>
            </a:r>
            <a:r>
              <a:rPr lang="it-IT" dirty="0"/>
              <a:t> be made in PTFE to </a:t>
            </a:r>
            <a:r>
              <a:rPr lang="it-IT" dirty="0" err="1"/>
              <a:t>resolve</a:t>
            </a:r>
            <a:r>
              <a:rPr lang="it-IT" dirty="0"/>
              <a:t> the LAB </a:t>
            </a:r>
            <a:r>
              <a:rPr lang="it-IT" dirty="0" err="1"/>
              <a:t>compatibility</a:t>
            </a:r>
            <a:r>
              <a:rPr lang="it-IT" dirty="0"/>
              <a:t> </a:t>
            </a:r>
            <a:r>
              <a:rPr lang="it-IT" dirty="0" err="1"/>
              <a:t>issues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36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EB8015-88CA-4E69-8A88-F728B26551C5}"/>
              </a:ext>
            </a:extLst>
          </p:cNvPr>
          <p:cNvSpPr txBox="1"/>
          <p:nvPr/>
        </p:nvSpPr>
        <p:spPr>
          <a:xfrm>
            <a:off x="0" y="0"/>
            <a:ext cx="215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reliability</a:t>
            </a:r>
            <a:endParaRPr lang="en-US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3CF4D5-32C2-4447-96B3-EF033148C5FE}"/>
              </a:ext>
            </a:extLst>
          </p:cNvPr>
          <p:cNvSpPr txBox="1"/>
          <p:nvPr/>
        </p:nvSpPr>
        <p:spPr>
          <a:xfrm>
            <a:off x="424748" y="559090"/>
            <a:ext cx="8961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Longest</a:t>
            </a:r>
            <a:r>
              <a:rPr lang="it-IT" sz="2000" dirty="0"/>
              <a:t> </a:t>
            </a:r>
            <a:r>
              <a:rPr lang="it-IT" sz="2000" dirty="0" err="1"/>
              <a:t>run</a:t>
            </a:r>
            <a:r>
              <a:rPr lang="it-IT" sz="2000" dirty="0"/>
              <a:t> @ -50° : 8 days</a:t>
            </a:r>
          </a:p>
          <a:p>
            <a:r>
              <a:rPr lang="it-IT" sz="2000" dirty="0" err="1"/>
              <a:t>Integrated</a:t>
            </a:r>
            <a:r>
              <a:rPr lang="it-IT" sz="2000" dirty="0"/>
              <a:t> days @ -50° : 65 days</a:t>
            </a:r>
          </a:p>
          <a:p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cycles</a:t>
            </a:r>
            <a:r>
              <a:rPr lang="it-IT" sz="2000" dirty="0"/>
              <a:t> +20°/ -50° : ~100</a:t>
            </a:r>
          </a:p>
          <a:p>
            <a:r>
              <a:rPr lang="it-IT" sz="2000" dirty="0" err="1"/>
              <a:t>Number</a:t>
            </a:r>
            <a:r>
              <a:rPr lang="it-IT" sz="2000" dirty="0"/>
              <a:t> of FEB </a:t>
            </a:r>
            <a:r>
              <a:rPr lang="it-IT" sz="2000" dirty="0" err="1"/>
              <a:t>prototypes</a:t>
            </a:r>
            <a:r>
              <a:rPr lang="it-IT" sz="2000" dirty="0"/>
              <a:t> : ~20</a:t>
            </a:r>
          </a:p>
          <a:p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failures</a:t>
            </a:r>
            <a:r>
              <a:rPr lang="it-IT" sz="2000" dirty="0"/>
              <a:t> : 0</a:t>
            </a:r>
            <a:endParaRPr lang="en-US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F6E8D1-B9B5-41F9-AE96-1256AC4ACBA4}"/>
              </a:ext>
            </a:extLst>
          </p:cNvPr>
          <p:cNvSpPr txBox="1"/>
          <p:nvPr/>
        </p:nvSpPr>
        <p:spPr>
          <a:xfrm>
            <a:off x="1579967" y="6524186"/>
            <a:ext cx="618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N.B. ~4000 FEB with 10k </a:t>
            </a:r>
            <a:r>
              <a:rPr lang="it-IT" i="1" dirty="0" err="1"/>
              <a:t>years</a:t>
            </a:r>
            <a:r>
              <a:rPr lang="it-IT" i="1" dirty="0"/>
              <a:t> MTBF </a:t>
            </a:r>
            <a:r>
              <a:rPr lang="it-IT" i="1" dirty="0">
                <a:sym typeface="Wingdings" panose="05000000000000000000" pitchFamily="2" charset="2"/>
              </a:rPr>
              <a:t> 1 </a:t>
            </a:r>
            <a:r>
              <a:rPr lang="it-IT" i="1" dirty="0" err="1">
                <a:sym typeface="Wingdings" panose="05000000000000000000" pitchFamily="2" charset="2"/>
              </a:rPr>
              <a:t>failure</a:t>
            </a:r>
            <a:r>
              <a:rPr lang="it-IT" i="1" dirty="0">
                <a:sym typeface="Wingdings" panose="05000000000000000000" pitchFamily="2" charset="2"/>
              </a:rPr>
              <a:t> </a:t>
            </a:r>
            <a:r>
              <a:rPr lang="it-IT" i="1" dirty="0" err="1">
                <a:sym typeface="Wingdings" panose="05000000000000000000" pitchFamily="2" charset="2"/>
              </a:rPr>
              <a:t>every</a:t>
            </a:r>
            <a:r>
              <a:rPr lang="it-IT" i="1" dirty="0">
                <a:sym typeface="Wingdings" panose="05000000000000000000" pitchFamily="2" charset="2"/>
              </a:rPr>
              <a:t> 2,5 </a:t>
            </a:r>
            <a:r>
              <a:rPr lang="it-IT" i="1" dirty="0" err="1">
                <a:sym typeface="Wingdings" panose="05000000000000000000" pitchFamily="2" charset="2"/>
              </a:rPr>
              <a:t>years</a:t>
            </a:r>
            <a:endParaRPr lang="it-IT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82990C-4B95-4483-8DF5-A90F11F99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63" y="467397"/>
            <a:ext cx="3637616" cy="23004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E54FE-477D-411B-8E4E-58A74DFC9943}"/>
              </a:ext>
            </a:extLst>
          </p:cNvPr>
          <p:cNvSpPr txBox="1"/>
          <p:nvPr/>
        </p:nvSpPr>
        <p:spPr>
          <a:xfrm>
            <a:off x="10982879" y="1155973"/>
            <a:ext cx="120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from</a:t>
            </a:r>
          </a:p>
          <a:p>
            <a:r>
              <a:rPr lang="it-IT" i="1" dirty="0" err="1"/>
              <a:t>Analog</a:t>
            </a:r>
            <a:r>
              <a:rPr lang="it-IT" i="1" dirty="0"/>
              <a:t> Design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0A7C238-B838-4A66-A3F2-534C30C6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" y="2767878"/>
            <a:ext cx="11951463" cy="37455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7D08CC-655C-4685-9BB7-05BE287EEDA8}"/>
              </a:ext>
            </a:extLst>
          </p:cNvPr>
          <p:cNvSpPr txBox="1"/>
          <p:nvPr/>
        </p:nvSpPr>
        <p:spPr>
          <a:xfrm>
            <a:off x="374898" y="5310111"/>
            <a:ext cx="394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FEB MTBF (</a:t>
            </a:r>
            <a:r>
              <a:rPr lang="it-IT" dirty="0" err="1"/>
              <a:t>Mean</a:t>
            </a:r>
            <a:r>
              <a:rPr lang="it-IT" dirty="0"/>
              <a:t> Time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Failure</a:t>
            </a:r>
            <a:r>
              <a:rPr lang="it-IT" dirty="0"/>
              <a:t>)</a:t>
            </a:r>
            <a:endParaRPr lang="en-U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B92046-6011-478D-9025-9F781C1C7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609" y="4001642"/>
            <a:ext cx="208445" cy="21555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0835BC7-BB00-4652-B1EE-4B61112D5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869" y="3827278"/>
            <a:ext cx="199151" cy="2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92A4E2-555A-4041-AC40-7155B508952C}"/>
              </a:ext>
            </a:extLst>
          </p:cNvPr>
          <p:cNvSpPr txBox="1"/>
          <p:nvPr/>
        </p:nvSpPr>
        <p:spPr>
          <a:xfrm>
            <a:off x="96416" y="0"/>
            <a:ext cx="312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FEB Dynamic Range </a:t>
            </a:r>
            <a:endParaRPr lang="en-US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4F709F-5BB9-42F3-9E9D-90596C8E1CDC}"/>
              </a:ext>
            </a:extLst>
          </p:cNvPr>
          <p:cNvSpPr txBox="1"/>
          <p:nvPr/>
        </p:nvSpPr>
        <p:spPr>
          <a:xfrm>
            <a:off x="6096000" y="1022766"/>
            <a:ext cx="579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Single P.E. maximum </a:t>
            </a:r>
            <a:r>
              <a:rPr lang="it-IT" sz="2400" dirty="0" err="1"/>
              <a:t>amplitude</a:t>
            </a:r>
            <a:r>
              <a:rPr lang="it-IT" sz="2400" dirty="0"/>
              <a:t> ~ 20 </a:t>
            </a:r>
            <a:r>
              <a:rPr lang="it-IT" sz="2400" dirty="0" err="1"/>
              <a:t>mV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0V-2V output </a:t>
            </a:r>
            <a:r>
              <a:rPr lang="it-IT" sz="2400" dirty="0" err="1">
                <a:sym typeface="Wingdings" panose="05000000000000000000" pitchFamily="2" charset="2"/>
              </a:rPr>
              <a:t>linearity</a:t>
            </a:r>
            <a:r>
              <a:rPr lang="it-IT" sz="2400" dirty="0">
                <a:sym typeface="Wingdings" panose="05000000000000000000" pitchFamily="2" charset="2"/>
              </a:rPr>
              <a:t> range </a:t>
            </a:r>
            <a:r>
              <a:rPr lang="it-IT" sz="2400" i="1" dirty="0">
                <a:sym typeface="Wingdings" panose="05000000000000000000" pitchFamily="2" charset="2"/>
              </a:rPr>
              <a:t>(</a:t>
            </a:r>
            <a:r>
              <a:rPr lang="it-IT" sz="2400" i="1" dirty="0" err="1">
                <a:sym typeface="Wingdings" panose="05000000000000000000" pitchFamily="2" charset="2"/>
              </a:rPr>
              <a:t>compatible</a:t>
            </a:r>
            <a:r>
              <a:rPr lang="it-IT" sz="2400" i="1" dirty="0">
                <a:sym typeface="Wingdings" panose="05000000000000000000" pitchFamily="2" charset="2"/>
              </a:rPr>
              <a:t> with ADC input range)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P.E. Channel </a:t>
            </a:r>
            <a:r>
              <a:rPr lang="it-IT" sz="2400" dirty="0" err="1">
                <a:sym typeface="Wingdings" panose="05000000000000000000" pitchFamily="2" charset="2"/>
              </a:rPr>
              <a:t>dynamic</a:t>
            </a:r>
            <a:r>
              <a:rPr lang="it-IT" sz="2400" dirty="0">
                <a:sym typeface="Wingdings" panose="05000000000000000000" pitchFamily="2" charset="2"/>
              </a:rPr>
              <a:t> range 1 – 100 p.e. (1-200 p.e. on the </a:t>
            </a:r>
            <a:r>
              <a:rPr lang="it-IT" sz="2400" dirty="0" err="1">
                <a:sym typeface="Wingdings" panose="05000000000000000000" pitchFamily="2" charset="2"/>
              </a:rPr>
              <a:t>whole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tile</a:t>
            </a:r>
            <a:r>
              <a:rPr lang="it-IT" sz="2400" dirty="0">
                <a:sym typeface="Wingdings" panose="05000000000000000000" pitchFamily="2" charset="2"/>
              </a:rPr>
              <a:t>) </a:t>
            </a:r>
            <a:endParaRPr lang="en-US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895C73-1D8D-4C70-925A-DB5A38F3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34" y="3211264"/>
            <a:ext cx="3766906" cy="35519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1DA654-A932-416E-879A-73A2D5D5E6DB}"/>
              </a:ext>
            </a:extLst>
          </p:cNvPr>
          <p:cNvSpPr txBox="1"/>
          <p:nvPr/>
        </p:nvSpPr>
        <p:spPr>
          <a:xfrm>
            <a:off x="7918414" y="3860595"/>
            <a:ext cx="272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IBD </a:t>
            </a:r>
            <a:r>
              <a:rPr lang="it-IT" dirty="0" err="1">
                <a:solidFill>
                  <a:srgbClr val="FF0000"/>
                </a:solidFill>
              </a:rPr>
              <a:t>occupancy</a:t>
            </a:r>
            <a:r>
              <a:rPr lang="it-IT" dirty="0">
                <a:solidFill>
                  <a:srgbClr val="FF0000"/>
                </a:solidFill>
              </a:rPr>
              <a:t> from MC </a:t>
            </a:r>
            <a:r>
              <a:rPr lang="it-IT" dirty="0" err="1">
                <a:solidFill>
                  <a:srgbClr val="FF0000"/>
                </a:solidFill>
              </a:rPr>
              <a:t>simulations</a:t>
            </a:r>
            <a:r>
              <a:rPr lang="it-IT" dirty="0">
                <a:solidFill>
                  <a:srgbClr val="FF0000"/>
                </a:solidFill>
              </a:rPr>
              <a:t> (75 cm </a:t>
            </a:r>
            <a:r>
              <a:rPr lang="it-IT" dirty="0" err="1">
                <a:solidFill>
                  <a:srgbClr val="FF0000"/>
                </a:solidFill>
              </a:rPr>
              <a:t>radius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395FE77-628A-4656-81E4-20C3B3E5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042" y="523220"/>
            <a:ext cx="4198025" cy="26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D4AEB2-84B3-4AA1-8C53-0E3E4680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47" y="3194557"/>
            <a:ext cx="4855387" cy="31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73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1387</Words>
  <Application>Microsoft Office PowerPoint</Application>
  <PresentationFormat>Widescreen</PresentationFormat>
  <Paragraphs>333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Avenir Next Condensed</vt:lpstr>
      <vt:lpstr>Calibri</vt:lpstr>
      <vt:lpstr>Calibri Light</vt:lpstr>
      <vt:lpstr>DIN Alternate</vt:lpstr>
      <vt:lpstr>Helvetica</vt:lpstr>
      <vt:lpstr>Times</vt:lpstr>
      <vt:lpstr>Wingdings</vt:lpstr>
      <vt:lpstr>Tema di Office</vt:lpstr>
      <vt:lpstr>Readout Electronic Update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Fabbri</dc:creator>
  <cp:lastModifiedBy>Engineering Appfront</cp:lastModifiedBy>
  <cp:revision>131</cp:revision>
  <dcterms:created xsi:type="dcterms:W3CDTF">2021-03-21T16:53:56Z</dcterms:created>
  <dcterms:modified xsi:type="dcterms:W3CDTF">2023-03-28T12:36:11Z</dcterms:modified>
</cp:coreProperties>
</file>