
<file path=[Content_Types].xml><?xml version="1.0" encoding="utf-8"?>
<Types xmlns="http://schemas.openxmlformats.org/package/2006/content-types">
  <Default Extension="heic" ContentType="image/heic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F6E06-4DF0-4B7F-B75A-366524B44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EB8D5-2348-7071-11EA-7B14DB273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B237F-9252-CDA0-ACAC-8A9263FE1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55C-1399-4CBD-8C14-ACC7522FE7E1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6A29B-91FA-D686-C9AB-AAB74D45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C96F1-46EF-799E-865E-542A10F3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BE3-B0C0-4A0C-9176-9B049AC1C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99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86CE-50ED-5D26-FCD1-62EB40D68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C6FAA-5CBB-1B02-D8F9-273CD3460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89E56-72E7-E829-835C-1D5333D1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55C-1399-4CBD-8C14-ACC7522FE7E1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ECB81-59B8-F9FB-6C93-5767705D6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D4BC5-B8CA-43A5-DD10-B57BFBB6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BE3-B0C0-4A0C-9176-9B049AC1C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51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1AC8A5-E5D4-F70C-07B8-6F6DB71BA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90A8A6-7C08-1333-546F-32236D37B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CB1D9-4893-41EC-B7CB-7884BC28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55C-1399-4CBD-8C14-ACC7522FE7E1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92340-E5B3-78D6-D679-DF156E0DC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67275-0DF4-3926-A740-20D58A45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BE3-B0C0-4A0C-9176-9B049AC1C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81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E01AA-7F48-38F6-7427-9101FF33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843BE-82D5-9B30-0977-20AE1446E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9BBC8-1AF6-23D4-50FD-08125B30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55C-1399-4CBD-8C14-ACC7522FE7E1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F65C7-E428-B683-62B9-6374D229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757AD-C827-301D-9A6F-D72A1C27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BE3-B0C0-4A0C-9176-9B049AC1C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5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2EE5-599F-4427-9665-0A4D5DAF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5A089-4256-68DC-6B57-9CDAA182D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D681F-31D7-CA70-BD24-81F3A79B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55C-1399-4CBD-8C14-ACC7522FE7E1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4FA39-383F-9F29-C13E-B14733058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A6B83-EB14-FDBE-485A-8715CE5F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BE3-B0C0-4A0C-9176-9B049AC1C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0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9B06-3D7C-438B-18B3-FA568A4F3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2934-86BB-A3DB-F55F-345F18F1B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513EE-534C-654F-16C2-57BBB64F4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0F103-1AB7-6751-7AF8-C6DAA1F00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55C-1399-4CBD-8C14-ACC7522FE7E1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27894-B08E-858E-125E-7535A4F6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B0DE6-BE90-0ED9-72F2-AB76A835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BE3-B0C0-4A0C-9176-9B049AC1C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5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E602-CFD2-6F2F-6293-F7D91624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1E820-1F67-8F3B-A37B-58A51946C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627288-D577-C3DC-F36D-2FFF274E2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728CA-951C-EFCF-348F-F389A8524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9375C-1CA1-D93E-2615-68473C398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DC4B8F-76AC-B36F-3A71-221E0F4C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55C-1399-4CBD-8C14-ACC7522FE7E1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68535-3962-648B-9632-1FD499F3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9A65B1-D210-929E-9ECC-4C603CD0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BE3-B0C0-4A0C-9176-9B049AC1C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95A1-B8A2-88C2-FC33-5F853BE3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85C4E6-E8E1-D146-1E2E-E47CF8CCF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55C-1399-4CBD-8C14-ACC7522FE7E1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7A5DE2-F960-7204-C562-3171B361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E3498B-C28A-427C-C283-78F7D9A0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BE3-B0C0-4A0C-9176-9B049AC1C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60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53DD9-3A5D-CEAA-115D-CC1C38ECF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55C-1399-4CBD-8C14-ACC7522FE7E1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D6CF3-8C1F-09C5-7002-284BE351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1373B-7C87-BF8A-8853-93249F43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BE3-B0C0-4A0C-9176-9B049AC1C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11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5EA49-9839-90A5-DF4B-111AE0092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A60FE-5AC6-7FFC-0AAB-3F0D8EFF5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8F426C-905B-A3EE-32D6-A5E02A6AB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E83F2-9E50-2CD0-16F3-3DCD46ED4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55C-1399-4CBD-8C14-ACC7522FE7E1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AC7C8-D9F3-EBD9-5634-2AF43FF9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63D52-9F58-A154-182B-92E85CC16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BE3-B0C0-4A0C-9176-9B049AC1C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34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6149B-7192-B0BF-C94B-4E21C931B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0B4D15-C9E6-C43B-7606-E3CADE611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DFBBE-7ABF-DA64-FD54-2E718184F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B5F94-1D53-00F7-8D1E-F0FFE76F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3555C-1399-4CBD-8C14-ACC7522FE7E1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0C21A-1D47-0B63-931D-9B2AADCF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2C3AF-48AA-EC28-8F0A-D5E8A0CAC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FCBE3-B0C0-4A0C-9176-9B049AC1C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5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699EF4-9E1D-88B0-B33F-EDC0A480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87C31-55A0-CB74-D659-CC5ED5070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49621-1F5C-2057-C62F-CD4D69143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3555C-1399-4CBD-8C14-ACC7522FE7E1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CE454-C801-8A05-657D-29FD192E3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FD59-AE58-5A62-F0E1-EF4A70571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FCBE3-B0C0-4A0C-9176-9B049AC1C8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3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e-sisinfo.dsi.infn.it/experiments/vie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heic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heic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A7C05-C5E5-F230-1F01-E8C068AA7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Catania status report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C0851-26D3-CA85-FE52-251B34B469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Giuseppe Andronico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4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21FF-2390-0EC1-EA88-E17A624B5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Anagrafica</a:t>
            </a: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CD590F2-A63B-6A40-A2ED-B40E239D5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87528"/>
              </p:ext>
            </p:extLst>
          </p:nvPr>
        </p:nvGraphicFramePr>
        <p:xfrm>
          <a:off x="21557" y="1998980"/>
          <a:ext cx="12148887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980">
                  <a:extLst>
                    <a:ext uri="{9D8B030D-6E8A-4147-A177-3AD203B41FA5}">
                      <a16:colId xmlns:a16="http://schemas.microsoft.com/office/drawing/2014/main" val="298194694"/>
                    </a:ext>
                  </a:extLst>
                </a:gridCol>
                <a:gridCol w="762318">
                  <a:extLst>
                    <a:ext uri="{9D8B030D-6E8A-4147-A177-3AD203B41FA5}">
                      <a16:colId xmlns:a16="http://schemas.microsoft.com/office/drawing/2014/main" val="3883969718"/>
                    </a:ext>
                  </a:extLst>
                </a:gridCol>
                <a:gridCol w="2267141">
                  <a:extLst>
                    <a:ext uri="{9D8B030D-6E8A-4147-A177-3AD203B41FA5}">
                      <a16:colId xmlns:a16="http://schemas.microsoft.com/office/drawing/2014/main" val="2737292093"/>
                    </a:ext>
                  </a:extLst>
                </a:gridCol>
                <a:gridCol w="1310958">
                  <a:extLst>
                    <a:ext uri="{9D8B030D-6E8A-4147-A177-3AD203B41FA5}">
                      <a16:colId xmlns:a16="http://schemas.microsoft.com/office/drawing/2014/main" val="3982510498"/>
                    </a:ext>
                  </a:extLst>
                </a:gridCol>
                <a:gridCol w="1628140">
                  <a:extLst>
                    <a:ext uri="{9D8B030D-6E8A-4147-A177-3AD203B41FA5}">
                      <a16:colId xmlns:a16="http://schemas.microsoft.com/office/drawing/2014/main" val="1779484997"/>
                    </a:ext>
                  </a:extLst>
                </a:gridCol>
                <a:gridCol w="1504569">
                  <a:extLst>
                    <a:ext uri="{9D8B030D-6E8A-4147-A177-3AD203B41FA5}">
                      <a16:colId xmlns:a16="http://schemas.microsoft.com/office/drawing/2014/main" val="435142529"/>
                    </a:ext>
                  </a:extLst>
                </a:gridCol>
                <a:gridCol w="2553781">
                  <a:extLst>
                    <a:ext uri="{9D8B030D-6E8A-4147-A177-3AD203B41FA5}">
                      <a16:colId xmlns:a16="http://schemas.microsoft.com/office/drawing/2014/main" val="4159740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Nominativo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Tipo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Contratto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Qualifica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FTE Ricercatori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FTE Tecnologi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Note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746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Aiello Sebastiano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Ricercatore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Primo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959498"/>
                  </a:ext>
                </a:extLst>
              </a:tr>
              <a:tr h="159174">
                <a:tc>
                  <a:txBody>
                    <a:bodyPr/>
                    <a:lstStyle/>
                    <a:p>
                      <a:r>
                        <a:rPr lang="it-IT" dirty="0"/>
                        <a:t>Andronico Giuseppe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Tecnologo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Primo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Altro 25% da PNRR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979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Bruno Riccardo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Tecnologo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Tecnologo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82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Lombardo Claudio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Assoc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Dottorando con borsa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Dottorando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938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Tuvè Cristina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Assoc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Incarico ricerca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Prof. Associato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94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Verde Giuseppe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Ricercatore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Primo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125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90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75ECD-A6EC-5AF2-D505-7EBB97AF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Situazione contabile</a:t>
            </a:r>
            <a:endParaRPr lang="en-GB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5B968E-1A58-B951-ADD1-62EB73DE2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1398"/>
              </p:ext>
            </p:extLst>
          </p:nvPr>
        </p:nvGraphicFramePr>
        <p:xfrm>
          <a:off x="0" y="2501900"/>
          <a:ext cx="12165603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572">
                  <a:extLst>
                    <a:ext uri="{9D8B030D-6E8A-4147-A177-3AD203B41FA5}">
                      <a16:colId xmlns:a16="http://schemas.microsoft.com/office/drawing/2014/main" val="3155461111"/>
                    </a:ext>
                  </a:extLst>
                </a:gridCol>
                <a:gridCol w="3852439">
                  <a:extLst>
                    <a:ext uri="{9D8B030D-6E8A-4147-A177-3AD203B41FA5}">
                      <a16:colId xmlns:a16="http://schemas.microsoft.com/office/drawing/2014/main" val="1871211571"/>
                    </a:ext>
                  </a:extLst>
                </a:gridCol>
                <a:gridCol w="1415701">
                  <a:extLst>
                    <a:ext uri="{9D8B030D-6E8A-4147-A177-3AD203B41FA5}">
                      <a16:colId xmlns:a16="http://schemas.microsoft.com/office/drawing/2014/main" val="515960179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729151792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val="3736578086"/>
                    </a:ext>
                  </a:extLst>
                </a:gridCol>
                <a:gridCol w="1255776">
                  <a:extLst>
                    <a:ext uri="{9D8B030D-6E8A-4147-A177-3AD203B41FA5}">
                      <a16:colId xmlns:a16="http://schemas.microsoft.com/office/drawing/2014/main" val="3903773714"/>
                    </a:ext>
                  </a:extLst>
                </a:gridCol>
                <a:gridCol w="1656099">
                  <a:extLst>
                    <a:ext uri="{9D8B030D-6E8A-4147-A177-3AD203B41FA5}">
                      <a16:colId xmlns:a16="http://schemas.microsoft.com/office/drawing/2014/main" val="2127424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noProof="0"/>
                        <a:t>Capitolo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/>
                        <a:t>Descrizione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/>
                        <a:t>Stanziato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/>
                        <a:t>Subjudice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/>
                        <a:t>Impegnato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/>
                        <a:t>Disponibile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/>
                        <a:t>Nuova richiesta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883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0" i="0" u="sng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U1030102006</a:t>
                      </a:r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Materiale informatico</a:t>
                      </a:r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noProof="0"/>
                        <a:t>1.200,00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noProof="0"/>
                        <a:t>1.084,58</a:t>
                      </a:r>
                    </a:p>
                    <a:p>
                      <a:pPr algn="r"/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noProof="0"/>
                        <a:t>115,42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287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0" i="0" u="sng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U1030102007</a:t>
                      </a:r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Altri materiali tecnico-specialistici non sanitari</a:t>
                      </a:r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noProof="0"/>
                        <a:t>4.800,00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noProof="0"/>
                        <a:t>60,00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noProof="0"/>
                        <a:t>4.740,00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noProof="0"/>
                        <a:t>12k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43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0" i="0" u="sng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U1030102008</a:t>
                      </a:r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Strumenti tecnico-specialistici non sanitari</a:t>
                      </a:r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noProof="0"/>
                        <a:t>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noProof="0"/>
                        <a:t>sblocco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033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0" i="0" u="sng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U1030202001</a:t>
                      </a:r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b="0" i="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Rimborso per viaggio e trasloco</a:t>
                      </a:r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noProof="0"/>
                        <a:t>10.500,00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it-IT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noProof="0"/>
                        <a:t>7.534,11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noProof="0"/>
                        <a:t>2.965,89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noProof="0" dirty="0"/>
                        <a:t>36k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285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5E56A5B-0A63-D816-0BDB-32FDFCD1B883}"/>
              </a:ext>
            </a:extLst>
          </p:cNvPr>
          <p:cNvSpPr txBox="1"/>
          <p:nvPr/>
        </p:nvSpPr>
        <p:spPr>
          <a:xfrm>
            <a:off x="1609344" y="5218176"/>
            <a:ext cx="3425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Missioni. Impegni ad oggi: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Missione a IHEP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3x Missioni a Roma3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88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EE007-0CC2-454B-D662-10D38CAD7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JUNO @ CT: laboratorio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2B7B7-2B8C-0BDC-89D1-AE104CCA0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003" y="1359784"/>
            <a:ext cx="8624997" cy="54982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2C33E77-F2C0-2C85-217C-DE01F6328F7F}"/>
              </a:ext>
            </a:extLst>
          </p:cNvPr>
          <p:cNvGrpSpPr>
            <a:grpSpLocks noChangeAspect="1"/>
          </p:cNvGrpSpPr>
          <p:nvPr/>
        </p:nvGrpSpPr>
        <p:grpSpPr>
          <a:xfrm>
            <a:off x="9462008" y="3943886"/>
            <a:ext cx="514260" cy="216607"/>
            <a:chOff x="2211572" y="1031358"/>
            <a:chExt cx="2519916" cy="10898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EB7D66-8177-3B59-1B49-1B0AC6FAD7BA}"/>
                </a:ext>
              </a:extLst>
            </p:cNvPr>
            <p:cNvSpPr/>
            <p:nvPr/>
          </p:nvSpPr>
          <p:spPr>
            <a:xfrm>
              <a:off x="2211572" y="1031358"/>
              <a:ext cx="2519916" cy="89313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7B871DF4-304F-2164-CCF9-BEBC9BE573E6}"/>
                </a:ext>
              </a:extLst>
            </p:cNvPr>
            <p:cNvSpPr/>
            <p:nvPr/>
          </p:nvSpPr>
          <p:spPr>
            <a:xfrm>
              <a:off x="3111530" y="1897912"/>
              <a:ext cx="720000" cy="2232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FC3D925-DFAC-D27B-64AF-64B9B2256A1D}"/>
              </a:ext>
            </a:extLst>
          </p:cNvPr>
          <p:cNvSpPr>
            <a:spLocks noChangeAspect="1"/>
          </p:cNvSpPr>
          <p:nvPr/>
        </p:nvSpPr>
        <p:spPr>
          <a:xfrm>
            <a:off x="10184650" y="4032642"/>
            <a:ext cx="292154" cy="2999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0178BA-BEA5-5008-CB78-B107BB62B08E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428194" y="4823135"/>
            <a:ext cx="514260" cy="216607"/>
            <a:chOff x="2211572" y="1031358"/>
            <a:chExt cx="2519916" cy="10898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9F91B7B-92CE-ED76-F28D-C1016CBF1A5D}"/>
                </a:ext>
              </a:extLst>
            </p:cNvPr>
            <p:cNvSpPr/>
            <p:nvPr/>
          </p:nvSpPr>
          <p:spPr>
            <a:xfrm>
              <a:off x="2211572" y="1031358"/>
              <a:ext cx="2519916" cy="89313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B81218EE-3A41-6E84-54DB-53D045C7825D}"/>
                </a:ext>
              </a:extLst>
            </p:cNvPr>
            <p:cNvSpPr/>
            <p:nvPr/>
          </p:nvSpPr>
          <p:spPr>
            <a:xfrm>
              <a:off x="3111530" y="1897912"/>
              <a:ext cx="720000" cy="2232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542DA3-F091-8F2A-DEFA-8C81230C64D8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462008" y="3675874"/>
            <a:ext cx="500835" cy="222411"/>
            <a:chOff x="1954184" y="651253"/>
            <a:chExt cx="2519916" cy="108983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A96EEC9-46D8-83D3-5030-38E5D7431215}"/>
                </a:ext>
              </a:extLst>
            </p:cNvPr>
            <p:cNvSpPr/>
            <p:nvPr/>
          </p:nvSpPr>
          <p:spPr>
            <a:xfrm>
              <a:off x="1954184" y="651253"/>
              <a:ext cx="2519916" cy="893135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ounded Rectangle 13">
              <a:extLst>
                <a:ext uri="{FF2B5EF4-FFF2-40B4-BE49-F238E27FC236}">
                  <a16:creationId xmlns:a16="http://schemas.microsoft.com/office/drawing/2014/main" id="{7315085E-901F-8545-9890-C424439418FB}"/>
                </a:ext>
              </a:extLst>
            </p:cNvPr>
            <p:cNvSpPr/>
            <p:nvPr/>
          </p:nvSpPr>
          <p:spPr>
            <a:xfrm>
              <a:off x="2854146" y="1517802"/>
              <a:ext cx="719998" cy="2232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565E3D8-BCCF-0DB5-CCFB-51C841F2C71B}"/>
              </a:ext>
            </a:extLst>
          </p:cNvPr>
          <p:cNvSpPr/>
          <p:nvPr/>
        </p:nvSpPr>
        <p:spPr>
          <a:xfrm>
            <a:off x="9980501" y="4913350"/>
            <a:ext cx="217714" cy="1306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C5EC45-EF1A-1FCA-C180-A3E89849A624}"/>
              </a:ext>
            </a:extLst>
          </p:cNvPr>
          <p:cNvSpPr/>
          <p:nvPr/>
        </p:nvSpPr>
        <p:spPr>
          <a:xfrm>
            <a:off x="5638418" y="1836963"/>
            <a:ext cx="457582" cy="348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352455-578D-F203-B0EF-B9A7F4382A08}"/>
              </a:ext>
            </a:extLst>
          </p:cNvPr>
          <p:cNvSpPr/>
          <p:nvPr/>
        </p:nvSpPr>
        <p:spPr>
          <a:xfrm rot="5400000">
            <a:off x="10378856" y="3373080"/>
            <a:ext cx="648000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CA9A9F-0C59-48DC-F85E-11648777EB24}"/>
              </a:ext>
            </a:extLst>
          </p:cNvPr>
          <p:cNvSpPr/>
          <p:nvPr/>
        </p:nvSpPr>
        <p:spPr>
          <a:xfrm rot="5400000">
            <a:off x="10378856" y="4042851"/>
            <a:ext cx="648000" cy="180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6D781E1D-A79A-8802-76F7-1DAF157CB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8398" y="3647481"/>
            <a:ext cx="344657" cy="2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6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36F6D-8A89-4A05-9805-CD382441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JUNO @ CT: laboratorio</a:t>
            </a:r>
            <a:endParaRPr lang="en-GB" dirty="0"/>
          </a:p>
        </p:txBody>
      </p:sp>
      <p:pic>
        <p:nvPicPr>
          <p:cNvPr id="4" name="Picture 3" descr="A room with shelves and a chair&#10;&#10;Description automatically generated with low confidence">
            <a:extLst>
              <a:ext uri="{FF2B5EF4-FFF2-40B4-BE49-F238E27FC236}">
                <a16:creationId xmlns:a16="http://schemas.microsoft.com/office/drawing/2014/main" id="{FD78B658-6521-CF68-306E-9624045E4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7462"/>
            <a:ext cx="6351083" cy="2862000"/>
          </a:xfrm>
          <a:prstGeom prst="rect">
            <a:avLst/>
          </a:prstGeom>
        </p:spPr>
      </p:pic>
      <p:pic>
        <p:nvPicPr>
          <p:cNvPr id="6" name="Picture 5" descr="A picture containing indoor, wall, floor, area&#10;&#10;Description automatically generated">
            <a:extLst>
              <a:ext uri="{FF2B5EF4-FFF2-40B4-BE49-F238E27FC236}">
                <a16:creationId xmlns:a16="http://schemas.microsoft.com/office/drawing/2014/main" id="{95B9D833-3B22-7D2D-E51A-E78A2E982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062" y="3994785"/>
            <a:ext cx="6357938" cy="286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3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18BF-BFE6-6398-7BF6-1EA2D0AF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JUNO @ CT: TAO</a:t>
            </a:r>
            <a:endParaRPr lang="en-GB" dirty="0"/>
          </a:p>
        </p:txBody>
      </p:sp>
      <p:pic>
        <p:nvPicPr>
          <p:cNvPr id="5" name="Picture 4" descr="A picture containing text, indoor, office, cluttered&#10;&#10;Description automatically generated">
            <a:extLst>
              <a:ext uri="{FF2B5EF4-FFF2-40B4-BE49-F238E27FC236}">
                <a16:creationId xmlns:a16="http://schemas.microsoft.com/office/drawing/2014/main" id="{75302300-F1A1-3985-B0BD-C621C6F46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1359451"/>
            <a:ext cx="11777472" cy="549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0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0942-0E63-5F22-3EAD-0ACC1B5F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JUNO @ CT: TAO</a:t>
            </a:r>
            <a:endParaRPr lang="en-GB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DFFA3BA-CFD6-F5B3-65AE-1E75D4723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1324251"/>
            <a:ext cx="11850624" cy="55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7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EA10-2ADB-FEF0-7C8E-D61D2EDC1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JUNO @ CT: attività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1A90C-E69C-094F-1BFF-402D6023C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TAO :</a:t>
            </a:r>
          </a:p>
          <a:p>
            <a:pPr lvl="1"/>
            <a:r>
              <a:rPr lang="it-IT" dirty="0"/>
              <a:t>Schede per il Mass Test: finalmente arrivate e in test</a:t>
            </a:r>
          </a:p>
          <a:p>
            <a:pPr lvl="1"/>
            <a:r>
              <a:rPr lang="it-IT" dirty="0"/>
              <a:t>report di Claudio Lombardo oggi pomeriggio</a:t>
            </a:r>
          </a:p>
          <a:p>
            <a:r>
              <a:rPr lang="it-IT" dirty="0"/>
              <a:t>SN</a:t>
            </a:r>
          </a:p>
          <a:p>
            <a:pPr lvl="1"/>
            <a:r>
              <a:rPr lang="en-US" dirty="0"/>
              <a:t>Data files produced by Tobias Fischer (</a:t>
            </a:r>
            <a:r>
              <a:rPr lang="en-US" dirty="0" err="1"/>
              <a:t>Uniwersytet</a:t>
            </a:r>
            <a:r>
              <a:rPr lang="en-US" dirty="0"/>
              <a:t> </a:t>
            </a:r>
            <a:r>
              <a:rPr lang="en-US" dirty="0" err="1"/>
              <a:t>Wrocławski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QCD driven explosions (50 M</a:t>
            </a:r>
            <a:r>
              <a:rPr lang="en-US" baseline="-25000" dirty="0"/>
              <a:t>☉ </a:t>
            </a:r>
            <a:r>
              <a:rPr lang="en-US" dirty="0"/>
              <a:t>, 75 M</a:t>
            </a:r>
            <a:r>
              <a:rPr lang="en-US" baseline="-25000" dirty="0"/>
              <a:t>☉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Working both with JUNO offline and simple toy Montecarlo JUNO like</a:t>
            </a:r>
            <a:endParaRPr lang="it-IT" dirty="0"/>
          </a:p>
          <a:p>
            <a:r>
              <a:rPr lang="it-IT" dirty="0"/>
              <a:t>JUNO DCI: </a:t>
            </a:r>
          </a:p>
          <a:p>
            <a:pPr lvl="1"/>
            <a:r>
              <a:rPr lang="it-IT" dirty="0"/>
              <a:t>A seguire talk sullo stato della DCI</a:t>
            </a:r>
          </a:p>
          <a:p>
            <a:pPr lvl="1"/>
            <a:r>
              <a:rPr lang="it-IT" dirty="0"/>
              <a:t>Collaborazione col CNAF per i servizi</a:t>
            </a:r>
          </a:p>
          <a:p>
            <a:pPr lvl="1"/>
            <a:r>
              <a:rPr lang="it-IT" dirty="0"/>
              <a:t>Agnese Martini a supporto di varie attività</a:t>
            </a:r>
          </a:p>
          <a:p>
            <a:pPr lvl="1"/>
            <a:r>
              <a:rPr lang="it-IT" dirty="0"/>
              <a:t>Riccardo Bruno presiede allo sviluppo della dashboard per il monitoring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99DB77-3320-2DDF-3ACF-73C6592C1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35" y="490079"/>
            <a:ext cx="10327519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4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2BB573-B700-4530-998E-7A2CDA81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/>
              <a:t>Grazie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52641-96EE-4EBE-9937-08FCE07A8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/>
              <a:t>Domande?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85937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Widescreen</PresentationFormat>
  <Paragraphs>92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Catania status report</vt:lpstr>
      <vt:lpstr>Anagrafica</vt:lpstr>
      <vt:lpstr>Situazione contabile</vt:lpstr>
      <vt:lpstr>JUNO @ CT: laboratorio</vt:lpstr>
      <vt:lpstr>JUNO @ CT: laboratorio</vt:lpstr>
      <vt:lpstr>JUNO @ CT: TAO</vt:lpstr>
      <vt:lpstr>JUNO @ CT: TAO</vt:lpstr>
      <vt:lpstr>JUNO @ CT: attività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Catania status report</dc:title>
  <dc:creator>Giuseppe Andronico</dc:creator>
  <cp:lastModifiedBy>Giuseppe Andronico</cp:lastModifiedBy>
  <cp:revision>9</cp:revision>
  <dcterms:created xsi:type="dcterms:W3CDTF">2023-03-21T15:14:39Z</dcterms:created>
  <dcterms:modified xsi:type="dcterms:W3CDTF">2023-03-28T07:54:33Z</dcterms:modified>
</cp:coreProperties>
</file>