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0.jpeg" ContentType="image/jpeg"/>
  <Override PartName="/ppt/media/image4.png" ContentType="image/png"/>
  <Override PartName="/ppt/media/image6.png" ContentType="image/png"/>
  <Override PartName="/ppt/media/image8.png" ContentType="image/png"/>
  <Override PartName="/ppt/media/image2.png" ContentType="image/png"/>
  <Override PartName="/ppt/media/image7.png" ContentType="image/png"/>
  <Override PartName="/ppt/media/image9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5.jpeg" ContentType="image/jpeg"/>
  <Override PartName="/ppt/media/image3.jpeg" ContentType="image/jpeg"/>
  <Override PartName="/ppt/media/image11.png" ContentType="image/png"/>
  <Override PartName="/ppt/media/image1.jpeg" ContentType="image/jpeg"/>
  <Override PartName="/ppt/media/image16.png" ContentType="image/png"/>
  <Override PartName="/ppt/media/image10.png" ContentType="image/png"/>
  <Override PartName="/ppt/media/image13.png" ContentType="image/png"/>
  <Override PartName="/ppt/media/image15.jpeg" ContentType="image/jpeg"/>
  <Override PartName="/ppt/media/image12.jpeg" ContentType="image/jpeg"/>
  <Override PartName="/ppt/media/image14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slideLayout" Target="../slideLayouts/slideLayout1.xml"/><Relationship Id="rId18" Type="http://schemas.openxmlformats.org/officeDocument/2006/relationships/slideLayout" Target="../slideLayouts/slideLayout2.xml"/><Relationship Id="rId19" Type="http://schemas.openxmlformats.org/officeDocument/2006/relationships/slideLayout" Target="../slideLayouts/slideLayout3.xml"/><Relationship Id="rId20" Type="http://schemas.openxmlformats.org/officeDocument/2006/relationships/slideLayout" Target="../slideLayouts/slideLayout4.xml"/><Relationship Id="rId21" Type="http://schemas.openxmlformats.org/officeDocument/2006/relationships/slideLayout" Target="../slideLayouts/slideLayout5.xml"/><Relationship Id="rId22" Type="http://schemas.openxmlformats.org/officeDocument/2006/relationships/slideLayout" Target="../slideLayouts/slideLayout6.xml"/><Relationship Id="rId23" Type="http://schemas.openxmlformats.org/officeDocument/2006/relationships/slideLayout" Target="../slideLayouts/slideLayout7.xml"/><Relationship Id="rId24" Type="http://schemas.openxmlformats.org/officeDocument/2006/relationships/slideLayout" Target="../slideLayouts/slideLayout8.xml"/><Relationship Id="rId25" Type="http://schemas.openxmlformats.org/officeDocument/2006/relationships/slideLayout" Target="../slideLayouts/slideLayout9.xml"/><Relationship Id="rId26" Type="http://schemas.openxmlformats.org/officeDocument/2006/relationships/slideLayout" Target="../slideLayouts/slideLayout10.xml"/><Relationship Id="rId27" Type="http://schemas.openxmlformats.org/officeDocument/2006/relationships/slideLayout" Target="../slideLayouts/slideLayout11.xml"/><Relationship Id="rId2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rcRect l="21587" t="3602" r="0" b="18163"/>
          <a:stretch/>
        </p:blipFill>
        <p:spPr>
          <a:xfrm>
            <a:off x="0" y="-294480"/>
            <a:ext cx="12191760" cy="71521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223440" y="1939680"/>
            <a:ext cx="7813440" cy="10436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Calibri Light"/>
              </a:rPr>
              <a:t>Click to edit </a:t>
            </a:r>
            <a:r>
              <a:rPr b="1" lang="en-US" sz="4800" spc="-1" strike="noStrike">
                <a:solidFill>
                  <a:srgbClr val="ffffff"/>
                </a:solidFill>
                <a:latin typeface="Calibri Light"/>
              </a:rPr>
              <a:t>Master title </a:t>
            </a:r>
            <a:r>
              <a:rPr b="1" lang="en-US" sz="4800" spc="-1" strike="noStrike">
                <a:solidFill>
                  <a:srgbClr val="ffffff"/>
                </a:solidFill>
                <a:latin typeface="Calibri Light"/>
              </a:rPr>
              <a:t>style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293760" y="376200"/>
            <a:ext cx="27878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399ff"/>
                </a:solidFill>
                <a:latin typeface="Arial Narrow"/>
              </a:rPr>
              <a:t>EUROPEAN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3ccff"/>
                </a:solidFill>
                <a:latin typeface="Arial Narrow"/>
              </a:rPr>
              <a:t>PLASMA RESEARCH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3ccff"/>
                </a:solidFill>
                <a:latin typeface="Arial Narrow"/>
              </a:rPr>
              <a:t>ACCELERATOR WITH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 Narrow"/>
              </a:rPr>
              <a:t>EXCELLENCE IN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 Narrow"/>
              </a:rPr>
              <a:t>APPLICATIONS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" name="Picture 8" descr=""/>
          <p:cNvPicPr/>
          <p:nvPr/>
        </p:nvPicPr>
        <p:blipFill>
          <a:blip r:embed="rId3"/>
          <a:stretch/>
        </p:blipFill>
        <p:spPr>
          <a:xfrm>
            <a:off x="8543880" y="273600"/>
            <a:ext cx="2787840" cy="126072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 rot="5400000">
            <a:off x="1734480" y="3620880"/>
            <a:ext cx="1151640" cy="4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974880" y="6288120"/>
            <a:ext cx="33091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Calibri"/>
              </a:rPr>
              <a:t>This project has received funding from the European Union´s Horizon Europe research and innovation programme under grant agreement 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Calibri"/>
              </a:rPr>
              <a:t>No. 101079773</a:t>
            </a:r>
            <a:endParaRPr b="0" lang="en-US" sz="800" spc="-1" strike="noStrike"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2080" y="5210280"/>
            <a:ext cx="3735720" cy="853560"/>
            <a:chOff x="442080" y="5210280"/>
            <a:chExt cx="3735720" cy="853560"/>
          </a:xfrm>
        </p:grpSpPr>
        <p:pic>
          <p:nvPicPr>
            <p:cNvPr id="7" name="Picture 15" descr=""/>
            <p:cNvPicPr/>
            <p:nvPr/>
          </p:nvPicPr>
          <p:blipFill>
            <a:blip r:embed="rId4"/>
            <a:stretch/>
          </p:blipFill>
          <p:spPr>
            <a:xfrm>
              <a:off x="1081440" y="5210280"/>
              <a:ext cx="53928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19" descr=""/>
            <p:cNvPicPr/>
            <p:nvPr/>
          </p:nvPicPr>
          <p:blipFill>
            <a:blip r:embed="rId5"/>
            <a:stretch/>
          </p:blipFill>
          <p:spPr>
            <a:xfrm>
              <a:off x="442080" y="521028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1" descr=""/>
            <p:cNvPicPr/>
            <p:nvPr/>
          </p:nvPicPr>
          <p:blipFill>
            <a:blip r:embed="rId6"/>
            <a:stretch/>
          </p:blipFill>
          <p:spPr>
            <a:xfrm>
              <a:off x="1720440" y="5210280"/>
              <a:ext cx="53928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7" descr=""/>
            <p:cNvPicPr/>
            <p:nvPr/>
          </p:nvPicPr>
          <p:blipFill>
            <a:blip r:embed="rId7"/>
            <a:stretch/>
          </p:blipFill>
          <p:spPr>
            <a:xfrm>
              <a:off x="2359800" y="521028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9" descr=""/>
            <p:cNvPicPr/>
            <p:nvPr/>
          </p:nvPicPr>
          <p:blipFill>
            <a:blip r:embed="rId8"/>
            <a:stretch/>
          </p:blipFill>
          <p:spPr>
            <a:xfrm>
              <a:off x="2999160" y="521028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31" descr=""/>
            <p:cNvPicPr/>
            <p:nvPr/>
          </p:nvPicPr>
          <p:blipFill>
            <a:blip r:embed="rId9"/>
            <a:stretch/>
          </p:blipFill>
          <p:spPr>
            <a:xfrm>
              <a:off x="3638160" y="521028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33" descr=""/>
            <p:cNvPicPr/>
            <p:nvPr/>
          </p:nvPicPr>
          <p:blipFill>
            <a:blip r:embed="rId10"/>
            <a:stretch/>
          </p:blipFill>
          <p:spPr>
            <a:xfrm>
              <a:off x="442080" y="570420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35" descr=""/>
            <p:cNvPicPr/>
            <p:nvPr/>
          </p:nvPicPr>
          <p:blipFill>
            <a:blip r:embed="rId11"/>
            <a:stretch/>
          </p:blipFill>
          <p:spPr>
            <a:xfrm>
              <a:off x="1081440" y="570420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37" descr=""/>
            <p:cNvPicPr/>
            <p:nvPr/>
          </p:nvPicPr>
          <p:blipFill>
            <a:blip r:embed="rId12"/>
            <a:stretch/>
          </p:blipFill>
          <p:spPr>
            <a:xfrm>
              <a:off x="2360160" y="570420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39" descr=""/>
            <p:cNvPicPr/>
            <p:nvPr/>
          </p:nvPicPr>
          <p:blipFill>
            <a:blip r:embed="rId13"/>
            <a:stretch/>
          </p:blipFill>
          <p:spPr>
            <a:xfrm>
              <a:off x="2999520" y="5704200"/>
              <a:ext cx="53928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41" descr=""/>
            <p:cNvPicPr/>
            <p:nvPr/>
          </p:nvPicPr>
          <p:blipFill>
            <a:blip r:embed="rId14"/>
            <a:stretch/>
          </p:blipFill>
          <p:spPr>
            <a:xfrm>
              <a:off x="1720800" y="5704200"/>
              <a:ext cx="539640" cy="3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43" descr=""/>
            <p:cNvPicPr/>
            <p:nvPr/>
          </p:nvPicPr>
          <p:blipFill>
            <a:blip r:embed="rId15"/>
            <a:stretch/>
          </p:blipFill>
          <p:spPr>
            <a:xfrm>
              <a:off x="3638520" y="5704200"/>
              <a:ext cx="539280" cy="3596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" name="Picture 46" descr=""/>
          <p:cNvPicPr/>
          <p:nvPr/>
        </p:nvPicPr>
        <p:blipFill>
          <a:blip r:embed="rId16"/>
          <a:stretch/>
        </p:blipFill>
        <p:spPr>
          <a:xfrm>
            <a:off x="442080" y="6339600"/>
            <a:ext cx="543600" cy="359640"/>
          </a:xfrm>
          <a:prstGeom prst="rect">
            <a:avLst/>
          </a:prstGeom>
          <a:ln>
            <a:noFill/>
          </a:ln>
        </p:spPr>
      </p:pic>
      <p:sp>
        <p:nvSpPr>
          <p:cNvPr id="20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03200" y="6580800"/>
            <a:ext cx="43308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007bc8"/>
                </a:solidFill>
                <a:latin typeface="Arial"/>
                <a:ea typeface="DejaVu Sans"/>
              </a:rPr>
              <a:t>DESY</a:t>
            </a:r>
            <a:r>
              <a:rPr b="1" lang="en-US" sz="1000" spc="-1" strike="noStrike">
                <a:solidFill>
                  <a:srgbClr val="eb6e0f"/>
                </a:solidFill>
                <a:latin typeface="Arial"/>
                <a:ea typeface="DejaVu Sans"/>
              </a:rPr>
              <a:t>.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10848600" y="6580800"/>
            <a:ext cx="93240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Page </a:t>
            </a:r>
            <a:fld id="{F6B9E4B5-2C1A-4ACF-9E43-CB9155E299FB}" type="slidenum"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03200" y="6580800"/>
            <a:ext cx="43308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007bc8"/>
                </a:solidFill>
                <a:latin typeface="Arial"/>
                <a:ea typeface="DejaVu Sans"/>
              </a:rPr>
              <a:t>DESY</a:t>
            </a:r>
            <a:r>
              <a:rPr b="1" lang="en-US" sz="1000" spc="-1" strike="noStrike">
                <a:solidFill>
                  <a:srgbClr val="eb6e0f"/>
                </a:solidFill>
                <a:latin typeface="Arial"/>
                <a:ea typeface="DejaVu Sans"/>
              </a:rPr>
              <a:t>.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848600" y="6580800"/>
            <a:ext cx="93240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Page </a:t>
            </a:r>
            <a:fld id="{430374B3-70E9-4853-BC9E-E9BF89CDE1C6}" type="slidenum"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223440" y="1939680"/>
            <a:ext cx="7813440" cy="1043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DESY interests 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3232800" y="3153960"/>
            <a:ext cx="7813440" cy="812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c000"/>
                </a:solidFill>
                <a:latin typeface="Calibri"/>
              </a:rPr>
              <a:t>S. Antipov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c000"/>
                </a:solidFill>
                <a:latin typeface="Calibri"/>
              </a:rPr>
              <a:t>1</a:t>
            </a:r>
            <a:r>
              <a:rPr b="0" lang="en-US" sz="2400" spc="-1" strike="noStrike" baseline="30000">
                <a:solidFill>
                  <a:srgbClr val="ffc000"/>
                </a:solidFill>
                <a:latin typeface="Calibri"/>
              </a:rPr>
              <a:t>st</a:t>
            </a:r>
            <a:r>
              <a:rPr b="0" lang="en-US" sz="2400" spc="-1" strike="noStrike">
                <a:solidFill>
                  <a:srgbClr val="ffc000"/>
                </a:solidFill>
                <a:latin typeface="Calibri"/>
              </a:rPr>
              <a:t> WP9 Meeting, March 15</a:t>
            </a:r>
            <a:r>
              <a:rPr b="0" lang="en-US" sz="2400" spc="-1" strike="noStrike" baseline="30000">
                <a:solidFill>
                  <a:srgbClr val="ffc000"/>
                </a:solidFill>
                <a:latin typeface="Calibri"/>
              </a:rPr>
              <a:t>th</a:t>
            </a:r>
            <a:r>
              <a:rPr b="0" lang="en-US" sz="2400" spc="-1" strike="noStrike">
                <a:solidFill>
                  <a:srgbClr val="ffc000"/>
                </a:solidFill>
                <a:latin typeface="Calibri"/>
              </a:rPr>
              <a:t> 2023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07880" y="349560"/>
            <a:ext cx="1137276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7bc8"/>
                </a:solidFill>
                <a:latin typeface="Arial"/>
                <a:ea typeface="DejaVu Sans"/>
              </a:rPr>
              <a:t>LPA injector for PETRA IV light source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0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07880" y="817560"/>
            <a:ext cx="113727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0000"/>
              </a:lnSpc>
            </a:pPr>
            <a:r>
              <a:rPr b="1" lang="en-US" sz="1800" spc="-1" strike="noStrike">
                <a:solidFill>
                  <a:srgbClr val="eb6e0f"/>
                </a:solidFill>
                <a:latin typeface="Arial"/>
                <a:ea typeface="DejaVu Sans"/>
              </a:rPr>
              <a:t>Combining working, proven solutions to manipulate LPA beams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07880" y="1406520"/>
            <a:ext cx="3705120" cy="24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"/>
          <p:cNvSpPr/>
          <p:nvPr/>
        </p:nvSpPr>
        <p:spPr>
          <a:xfrm>
            <a:off x="839520" y="6580800"/>
            <a:ext cx="989784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| EuPRAXIA PP WP9 | Sergey Antipov, 14.03.2023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43" name="Picture 316" descr=""/>
          <p:cNvPicPr/>
          <p:nvPr/>
        </p:nvPicPr>
        <p:blipFill>
          <a:blip r:embed="rId1"/>
          <a:stretch/>
        </p:blipFill>
        <p:spPr>
          <a:xfrm>
            <a:off x="1055880" y="5162040"/>
            <a:ext cx="10113840" cy="1181520"/>
          </a:xfrm>
          <a:prstGeom prst="rect">
            <a:avLst/>
          </a:prstGeom>
          <a:ln>
            <a:noFill/>
          </a:ln>
        </p:spPr>
      </p:pic>
      <p:pic>
        <p:nvPicPr>
          <p:cNvPr id="144" name="Picture 1" descr=""/>
          <p:cNvPicPr/>
          <p:nvPr/>
        </p:nvPicPr>
        <p:blipFill>
          <a:blip r:embed="rId2"/>
          <a:stretch/>
        </p:blipFill>
        <p:spPr>
          <a:xfrm>
            <a:off x="7349760" y="274320"/>
            <a:ext cx="3961080" cy="4734360"/>
          </a:xfrm>
          <a:prstGeom prst="rect">
            <a:avLst/>
          </a:prstGeom>
          <a:ln>
            <a:noFill/>
          </a:ln>
        </p:spPr>
      </p:pic>
      <p:graphicFrame>
        <p:nvGraphicFramePr>
          <p:cNvPr id="145" name="Table 5"/>
          <p:cNvGraphicFramePr/>
          <p:nvPr/>
        </p:nvGraphicFramePr>
        <p:xfrm>
          <a:off x="984240" y="1486440"/>
          <a:ext cx="4978080" cy="2011320"/>
        </p:xfrm>
        <a:graphic>
          <a:graphicData uri="http://schemas.openxmlformats.org/drawingml/2006/table">
            <a:tbl>
              <a:tblPr/>
              <a:tblGrid>
                <a:gridCol w="2489040"/>
                <a:gridCol w="2489040"/>
              </a:tblGrid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Energy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6 GeV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Bunch charge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100 pC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Energy spread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0.1 %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Norm. emit.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 um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Rep. rate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2.5 (30) Hz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35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Laser pulse energy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 J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46" name="CustomShape 6"/>
          <p:cNvSpPr/>
          <p:nvPr/>
        </p:nvSpPr>
        <p:spPr>
          <a:xfrm>
            <a:off x="981720" y="3214440"/>
            <a:ext cx="561384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0000"/>
              </a:lnSpc>
              <a:spcAft>
                <a:spcPts val="1199"/>
              </a:spcAft>
            </a:pPr>
            <a:endParaRPr b="0" lang="en-US" sz="18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CDR to be realeased in 2023</a:t>
            </a:r>
            <a:endParaRPr b="0" lang="en-US" sz="16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Included in the PETRA IV project proposal</a:t>
            </a:r>
            <a:endParaRPr b="0" lang="en-US" sz="16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R&amp;D on laser, plasma cells starting now 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402480" y="1341000"/>
            <a:ext cx="9786960" cy="24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8" name="CustomShape 1"/>
          <p:cNvSpPr/>
          <p:nvPr/>
        </p:nvSpPr>
        <p:spPr>
          <a:xfrm>
            <a:off x="407880" y="349560"/>
            <a:ext cx="1137276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7bc8"/>
                </a:solidFill>
                <a:latin typeface="Arial"/>
                <a:ea typeface="DejaVu Sans"/>
              </a:rPr>
              <a:t>Proof-of-principle prototype at LUX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07880" y="817560"/>
            <a:ext cx="113727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0000"/>
              </a:lnSpc>
            </a:pPr>
            <a:r>
              <a:rPr b="1" lang="en-US" sz="1800" spc="-1" strike="noStrike">
                <a:solidFill>
                  <a:srgbClr val="eb6e0f"/>
                </a:solidFill>
                <a:latin typeface="Arial"/>
                <a:ea typeface="DejaVu Sans"/>
              </a:rPr>
              <a:t>Building up on the existing LPA FEL infrastructure to demonstrate permille level energy spread in two years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511560" y="4114800"/>
            <a:ext cx="5613480" cy="24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0000"/>
              </a:lnSpc>
              <a:spcAft>
                <a:spcPts val="1199"/>
              </a:spcAf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Existing LUX beamline</a:t>
            </a:r>
            <a:endParaRPr b="0" lang="en-US" sz="16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500 MeV range LPA FEL demostrator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6393240" y="3554280"/>
            <a:ext cx="3796200" cy="27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Courtesy P. Winkler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152" name="Group 5"/>
          <p:cNvGrpSpPr/>
          <p:nvPr/>
        </p:nvGrpSpPr>
        <p:grpSpPr>
          <a:xfrm>
            <a:off x="4439880" y="3918600"/>
            <a:ext cx="7373160" cy="2566440"/>
            <a:chOff x="4439880" y="3918600"/>
            <a:chExt cx="7373160" cy="2566440"/>
          </a:xfrm>
        </p:grpSpPr>
        <p:pic>
          <p:nvPicPr>
            <p:cNvPr id="153" name="Picture 3" descr=""/>
            <p:cNvPicPr/>
            <p:nvPr/>
          </p:nvPicPr>
          <p:blipFill>
            <a:blip r:embed="rId2"/>
            <a:srcRect l="0" t="0" r="0" b="50147"/>
            <a:stretch/>
          </p:blipFill>
          <p:spPr>
            <a:xfrm>
              <a:off x="4439880" y="3918600"/>
              <a:ext cx="7373160" cy="2566440"/>
            </a:xfrm>
            <a:prstGeom prst="rect">
              <a:avLst/>
            </a:prstGeom>
            <a:ln w="15840">
              <a:solidFill>
                <a:schemeClr val="accent1"/>
              </a:solidFill>
              <a:round/>
            </a:ln>
          </p:spPr>
        </p:pic>
        <p:sp>
          <p:nvSpPr>
            <p:cNvPr id="154" name="Line 6"/>
            <p:cNvSpPr/>
            <p:nvPr/>
          </p:nvSpPr>
          <p:spPr>
            <a:xfrm flipH="1">
              <a:off x="7782840" y="4119120"/>
              <a:ext cx="720" cy="2168640"/>
            </a:xfrm>
            <a:prstGeom prst="line">
              <a:avLst/>
            </a:prstGeom>
            <a:ln w="158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CustomShape 7"/>
            <p:cNvSpPr/>
            <p:nvPr/>
          </p:nvSpPr>
          <p:spPr>
            <a:xfrm rot="16200000">
              <a:off x="7057440" y="4734360"/>
              <a:ext cx="95256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existing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56" name="CustomShape 8"/>
            <p:cNvSpPr/>
            <p:nvPr/>
          </p:nvSpPr>
          <p:spPr>
            <a:xfrm rot="16200000">
              <a:off x="7614360" y="4717800"/>
              <a:ext cx="59760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new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57" name="CustomShape 9"/>
            <p:cNvSpPr/>
            <p:nvPr/>
          </p:nvSpPr>
          <p:spPr>
            <a:xfrm>
              <a:off x="10419480" y="4171320"/>
              <a:ext cx="7254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400" spc="-1" strike="noStrike">
                  <a:solidFill>
                    <a:srgbClr val="632523"/>
                  </a:solidFill>
                  <a:latin typeface="Arial"/>
                  <a:ea typeface="DejaVu Sans"/>
                </a:rPr>
                <a:t>x-band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58" name="CustomShape 10"/>
            <p:cNvSpPr/>
            <p:nvPr/>
          </p:nvSpPr>
          <p:spPr>
            <a:xfrm>
              <a:off x="10990800" y="4156560"/>
              <a:ext cx="5576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400" spc="-1" strike="noStrike">
                  <a:solidFill>
                    <a:srgbClr val="0070c0"/>
                  </a:solidFill>
                  <a:latin typeface="Arial"/>
                  <a:ea typeface="DejaVu Sans"/>
                </a:rPr>
                <a:t>spec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59" name="CustomShape 11"/>
            <p:cNvSpPr/>
            <p:nvPr/>
          </p:nvSpPr>
          <p:spPr>
            <a:xfrm>
              <a:off x="9694440" y="4156560"/>
              <a:ext cx="7952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400" spc="-1" strike="noStrike">
                  <a:solidFill>
                    <a:srgbClr val="0070c0"/>
                  </a:solidFill>
                  <a:latin typeface="Arial"/>
                  <a:ea typeface="DejaVu Sans"/>
                </a:rPr>
                <a:t>chicane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160" name="Line 12"/>
          <p:cNvSpPr/>
          <p:nvPr/>
        </p:nvSpPr>
        <p:spPr>
          <a:xfrm flipH="1">
            <a:off x="5663880" y="1341000"/>
            <a:ext cx="720" cy="2376000"/>
          </a:xfrm>
          <a:prstGeom prst="line">
            <a:avLst/>
          </a:prstGeom>
          <a:ln w="1584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3"/>
          <p:cNvSpPr/>
          <p:nvPr/>
        </p:nvSpPr>
        <p:spPr>
          <a:xfrm rot="16200000">
            <a:off x="5010120" y="1597680"/>
            <a:ext cx="95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existing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CustomShape 14"/>
          <p:cNvSpPr/>
          <p:nvPr/>
        </p:nvSpPr>
        <p:spPr>
          <a:xfrm rot="16200000">
            <a:off x="5619240" y="1525680"/>
            <a:ext cx="597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new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CustomShape 15"/>
          <p:cNvSpPr/>
          <p:nvPr/>
        </p:nvSpPr>
        <p:spPr>
          <a:xfrm>
            <a:off x="408240" y="4821840"/>
            <a:ext cx="3487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Collaborating w CERN on X-band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4" name="CustomShape 16"/>
          <p:cNvSpPr/>
          <p:nvPr/>
        </p:nvSpPr>
        <p:spPr>
          <a:xfrm>
            <a:off x="408240" y="5120640"/>
            <a:ext cx="3092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Re-using HERA-era magnets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5" name="CustomShape 17"/>
          <p:cNvSpPr/>
          <p:nvPr/>
        </p:nvSpPr>
        <p:spPr>
          <a:xfrm>
            <a:off x="2347560" y="1826280"/>
            <a:ext cx="1128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8064a2"/>
                </a:solidFill>
                <a:latin typeface="Arial"/>
                <a:ea typeface="DejaVu Sans"/>
              </a:rPr>
              <a:t>undulator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18"/>
          <p:cNvSpPr/>
          <p:nvPr/>
        </p:nvSpPr>
        <p:spPr>
          <a:xfrm>
            <a:off x="839520" y="6580800"/>
            <a:ext cx="989784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| EuPRAXIA PP WP9 | Sergey Antipov, 14.03.2023</a:t>
            </a:r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07880" y="349560"/>
            <a:ext cx="1137276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7bc8"/>
                </a:solidFill>
                <a:latin typeface="Arial"/>
                <a:ea typeface="DejaVu Sans"/>
              </a:rPr>
              <a:t>FLASHForward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0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07880" y="817560"/>
            <a:ext cx="113727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0000"/>
              </a:lnSpc>
            </a:pPr>
            <a:r>
              <a:rPr b="1" lang="en-US" sz="1800" spc="-1" strike="noStrike">
                <a:solidFill>
                  <a:srgbClr val="eb6e0f"/>
                </a:solidFill>
                <a:latin typeface="Arial"/>
                <a:ea typeface="DejaVu Sans"/>
              </a:rPr>
              <a:t>Beam-driven plasma accelerator experiment at DESY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07880" y="1406520"/>
            <a:ext cx="3705120" cy="24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407160" y="1544400"/>
            <a:ext cx="9730440" cy="231372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511560" y="4114800"/>
            <a:ext cx="5613480" cy="24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0000"/>
              </a:lnSpc>
              <a:spcAft>
                <a:spcPts val="1199"/>
              </a:spcAft>
            </a:pPr>
            <a:endParaRPr b="0" lang="en-US" sz="18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Goal: high-quality plasma booster</a:t>
            </a:r>
            <a:endParaRPr b="0" lang="en-US" sz="16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Research towards energy-spread preservation and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high efficiency</a:t>
            </a:r>
            <a:endParaRPr b="0" lang="en-US" sz="1600" spc="-1" strike="noStrike">
              <a:latin typeface="Arial"/>
            </a:endParaRPr>
          </a:p>
          <a:p>
            <a:pPr marL="361800" indent="-35856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X-Band TDS for beam characterisation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839520" y="6580800"/>
            <a:ext cx="989784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| EuPRAXIA PP WP9 | Sergey Antipov, 14.03.2023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173" name="Group 6"/>
          <p:cNvGrpSpPr/>
          <p:nvPr/>
        </p:nvGrpSpPr>
        <p:grpSpPr>
          <a:xfrm>
            <a:off x="9185760" y="3962880"/>
            <a:ext cx="2688480" cy="2535480"/>
            <a:chOff x="9185760" y="3962880"/>
            <a:chExt cx="2688480" cy="2535480"/>
          </a:xfrm>
        </p:grpSpPr>
        <p:pic>
          <p:nvPicPr>
            <p:cNvPr id="174" name="Picture 4" descr=""/>
            <p:cNvPicPr/>
            <p:nvPr/>
          </p:nvPicPr>
          <p:blipFill>
            <a:blip r:embed="rId2"/>
            <a:srcRect l="9250" t="34644" r="75165" b="28183"/>
            <a:stretch/>
          </p:blipFill>
          <p:spPr>
            <a:xfrm>
              <a:off x="9264600" y="4552920"/>
              <a:ext cx="2609640" cy="194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5" descr=""/>
            <p:cNvPicPr/>
            <p:nvPr/>
          </p:nvPicPr>
          <p:blipFill>
            <a:blip r:embed="rId3"/>
            <a:srcRect l="0" t="52633" r="0" b="0"/>
            <a:stretch/>
          </p:blipFill>
          <p:spPr>
            <a:xfrm>
              <a:off x="9185760" y="3962880"/>
              <a:ext cx="268812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6" name="Picture 7" descr=""/>
          <p:cNvPicPr/>
          <p:nvPr/>
        </p:nvPicPr>
        <p:blipFill>
          <a:blip r:embed="rId4"/>
          <a:stretch/>
        </p:blipFill>
        <p:spPr>
          <a:xfrm>
            <a:off x="5592600" y="4725000"/>
            <a:ext cx="3382200" cy="1457640"/>
          </a:xfrm>
          <a:prstGeom prst="rect">
            <a:avLst/>
          </a:prstGeom>
          <a:ln>
            <a:noFill/>
          </a:ln>
        </p:spPr>
      </p:pic>
      <p:pic>
        <p:nvPicPr>
          <p:cNvPr id="177" name="Picture 8" descr=""/>
          <p:cNvPicPr/>
          <p:nvPr/>
        </p:nvPicPr>
        <p:blipFill>
          <a:blip r:embed="rId5"/>
          <a:stretch/>
        </p:blipFill>
        <p:spPr>
          <a:xfrm>
            <a:off x="6013440" y="4008240"/>
            <a:ext cx="2864160" cy="65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LibreOffice/6.0.7.3$Linux_X86_64 LibreOffice_project/00m0$Build-3</Application>
  <Words>1059</Words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2023-03-15T12:34:08Z</dcterms:created>
  <dc:creator/>
  <dc:description/>
  <dc:language>en-US</dc:language>
  <cp:lastModifiedBy/>
  <dcterms:modified xsi:type="dcterms:W3CDTF">2023-03-15T13:40:01Z</dcterms:modified>
  <cp:revision>132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ICV">
    <vt:lpwstr/>
  </property>
  <property fmtid="{D5CDD505-2E9C-101B-9397-08002B2CF9AE}" pid="6" name="KSOProductBuildVer">
    <vt:lpwstr>1033-11.1.0.11691</vt:lpwstr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Breitbild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4</vt:i4>
  </property>
</Properties>
</file>