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1077" r:id="rId5"/>
    <p:sldId id="4254" r:id="rId6"/>
    <p:sldId id="42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/>
    <p:restoredTop sz="95859"/>
  </p:normalViewPr>
  <p:slideViewPr>
    <p:cSldViewPr snapToGrid="0">
      <p:cViewPr varScale="1">
        <p:scale>
          <a:sx n="91" d="100"/>
          <a:sy n="91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630E0-643F-7F49-ABDA-5DBE2C7DB2A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D636-F85E-4B44-B178-DF3417D67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2FEBE-04E2-2949-ACFA-1F7B99823A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2FEBE-04E2-2949-ACFA-1F7B99823A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E5B-2443-A7C2-C3D5-B5BE7E47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652D3-DD08-87F2-95D6-CB612DFC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37C0-7A67-080A-A20D-B2ED4018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BC8-BD4A-FB44-9CF4-A5BDB4B30D6D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2074-8B8E-B730-9F14-132DD9DF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41B57-4E92-DE97-8DB4-B4E08C56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6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CD91-AA70-BA66-4830-D7C3173F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738D8-BAEC-01CE-22DD-6DD78878F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B931-2C8C-2054-C62A-60E705CA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3A7-181F-FD41-ABD6-1ADCA96EDC68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0550A-9EDE-D12D-FAE0-5208B6C2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C96F-AC24-70B8-7D79-FAC2DED2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8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1C8E6-CA0F-190C-84CB-3FA0A51C9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1557A-D46C-8808-BFEC-B13CBF4F7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A606-92E2-E9B7-4567-1F7763B8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5F8F-2DBC-BC45-9802-C1B3E6EFC2B2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FCAA-2503-EA44-D9BA-20229C9E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C2782-75F9-7C5A-80CB-ACB9E8AA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AF59-0BE2-4427-0D74-7BAF0D4D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21DC-D1A7-5B4A-82EF-4D8508E1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1CC9-725B-DD75-F42F-A6993A6A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D7A-942E-5949-806F-E3962B20CCBF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7255-4A1F-D86E-A19E-FAD7A44C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63740-3334-1AD9-2E28-87A9BBEA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5F48-621B-5B05-4A90-08F37A8F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3D58B-F594-7CD9-3680-4BC1C616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423C-B03B-9215-85D9-CCD87D4F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EAB6-B3BC-724D-A793-D6351B105A06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41C5A-4766-D336-4C9F-9E37F3E3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4ACD2-10DD-5E23-27F5-3C0BE7D6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7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31B0-1874-26CA-7AAA-ECAC7AD8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C36E-A19F-64A8-8D5D-81E0E72F5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7EE54-6E53-8AF3-42CC-60B240AA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21933-7114-E7D9-DF23-FA76A160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6F51-7B18-2F49-8730-F3506672D7C9}" type="datetime1">
              <a:rPr lang="en-US" smtClean="0"/>
              <a:t>3/15/23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92CB-5F89-65FC-77BD-90F1E3E7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77CA2-59BD-4517-E4D8-A7629429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C577-956E-9AEA-1CA1-5FE7EA80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089C3-0CFE-F677-9F7D-9AC224F74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20AB7-06A8-1DF6-422D-FB99940BC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A2201-B425-2C32-A1A5-563D819A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95646-69CB-3CFF-0A7F-D7F1B7EE2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088B3-AD49-6462-0E8B-8F99FC6F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03A2-4D75-2642-AA88-EC8A045DA070}" type="datetime1">
              <a:rPr lang="en-US" smtClean="0"/>
              <a:t>3/15/23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72975-CCB2-CED2-B1D8-84CB2291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85E98-B14C-3C9B-D379-5BEF7071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5D5E-F9C3-39CD-AB4B-D45C0903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01E2A-9B36-2E1F-99C2-981134FE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5918-C9D3-FB44-9281-59FD876054C3}" type="datetime1">
              <a:rPr lang="en-US" smtClean="0"/>
              <a:t>3/15/23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43E5C-7C0B-BC4E-3A85-095AD8E7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A8BE3-6766-37CC-09EA-6145FCC8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8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FE3C2-0C3C-5F59-63E6-FCDA2A88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C073-5847-A743-9CF0-D8FCE5C3CD5A}" type="datetime1">
              <a:rPr lang="en-US" smtClean="0"/>
              <a:t>3/15/23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53D18-F73F-572E-6E53-6B622A66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17813-4AC8-C2E6-F98E-95D6848D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1E5A-1C8F-56D5-FD86-2405E78A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37C9-8A50-B2F6-1C82-400E8A93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5F4DB-5C8D-E9FE-4523-8206810A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1A54A-95CC-7B1F-1F16-23593F4E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420F-505A-C54A-8F8A-4495AF3028DF}" type="datetime1">
              <a:rPr lang="en-US" smtClean="0"/>
              <a:t>3/15/23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1C9FD-04D5-5104-35CE-15DBAE3F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5A2CE-E9A5-F4F3-E463-AD86EAD1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A3C7-5D6D-081A-DF96-CCD4BB2F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3B88E-7D8E-1139-FF2F-7E7FEA509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B35E-C1E8-1332-CB56-FA77E79BA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5277C-FF6E-E948-4799-447CC89A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227-F858-2A45-B209-CFD17B2F13FC}" type="datetime1">
              <a:rPr lang="en-US" smtClean="0"/>
              <a:t>3/15/23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F2BFF-A3C4-DE45-1D39-B6AD97F7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B199A-B911-8873-9CB3-5FD29537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5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2B9154-5988-8DDF-965E-6CF1D6F324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5697728" y="363728"/>
            <a:ext cx="796544" cy="12192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2D553-CFA6-4759-05B5-26D469DA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78" y="181130"/>
            <a:ext cx="11784980" cy="79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E999F-A34C-A697-B395-E34011D4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77" y="1134250"/>
            <a:ext cx="11784981" cy="466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33012-4850-A4F5-FD85-002EF39E4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27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E17B-5C7B-7C41-8364-D9D56D9FBB7D}" type="datetime1">
              <a:rPr lang="en-US" smtClean="0"/>
              <a:t>3/15/23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88841-2467-55A8-A5BA-507E4512B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987" y="6356349"/>
            <a:ext cx="5891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D3D0-D303-53B2-9A3A-B2BEF1B5D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05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B892-2A23-B143-8D5C-79C3091416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ctlight.eu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4E59-653D-0D5D-C18E-A47D6755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CERN interest in WP9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C2DDF-6701-0438-04D5-B0A6A9E2A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Andrea Latina, Edda Gschwendtner (CERN)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4ECD3-8D4D-F77A-5E89-75E3341B085A}"/>
              </a:ext>
            </a:extLst>
          </p:cNvPr>
          <p:cNvSpPr txBox="1"/>
          <p:nvPr/>
        </p:nvSpPr>
        <p:spPr>
          <a:xfrm>
            <a:off x="4324490" y="5585791"/>
            <a:ext cx="354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WP9 Kick-Off meeting, 15 Mar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18447-79EB-ED68-64B3-B338A2FF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236" y="216411"/>
            <a:ext cx="2177077" cy="934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4A1B4-1D45-3139-6D4F-B0EB7418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23126"/>
            <a:ext cx="1121337" cy="1121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3D90-1906-8B30-356C-3D3A6444C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817"/>
            <a:ext cx="1033141" cy="1033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022D6-D687-EA0D-A80D-18AAE73C2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863" y="262911"/>
            <a:ext cx="1802130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0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68B5F1-186F-944E-4246-67B049E9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45" y="2810630"/>
            <a:ext cx="3753855" cy="2645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D76D3-519C-BFA1-41A7-F111AA1F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High-gradient acceleration, example: the </a:t>
            </a:r>
            <a:r>
              <a:rPr lang="en-GB" sz="3200" dirty="0" err="1"/>
              <a:t>CompactLight</a:t>
            </a:r>
            <a:r>
              <a:rPr lang="en-GB" sz="3200" dirty="0"/>
              <a:t> Design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D960-9740-D59D-5E61-F7AE37F6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7" y="992952"/>
            <a:ext cx="11784981" cy="29706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+mj-lt"/>
              </a:rPr>
              <a:t>The </a:t>
            </a:r>
            <a:r>
              <a:rPr lang="en-GB" b="1" dirty="0" err="1">
                <a:latin typeface="+mj-lt"/>
              </a:rPr>
              <a:t>CompactLight</a:t>
            </a:r>
            <a:r>
              <a:rPr lang="en-GB" b="1" dirty="0">
                <a:latin typeface="+mj-lt"/>
              </a:rPr>
              <a:t> Design Study (</a:t>
            </a:r>
            <a:r>
              <a:rPr lang="en-GB" b="1" dirty="0">
                <a:latin typeface="+mj-lt"/>
                <a:hlinkClick r:id="rId3"/>
              </a:rPr>
              <a:t>www.compactlight.eu</a:t>
            </a:r>
            <a:r>
              <a:rPr lang="en-GB" b="1" dirty="0">
                <a:latin typeface="+mj-lt"/>
              </a:rPr>
              <a:t> ) was </a:t>
            </a:r>
            <a:r>
              <a:rPr lang="en-GB" dirty="0">
                <a:latin typeface="+mj-lt"/>
              </a:rPr>
              <a:t>funded by the European Union under the </a:t>
            </a:r>
            <a:r>
              <a:rPr lang="en-GB" b="1" dirty="0">
                <a:latin typeface="+mj-lt"/>
              </a:rPr>
              <a:t>Horizon 2020</a:t>
            </a:r>
            <a:r>
              <a:rPr lang="en-GB" dirty="0">
                <a:latin typeface="+mj-lt"/>
              </a:rPr>
              <a:t> research and innovation funding programme, grant agreement No. 777431, and was carried out by an </a:t>
            </a:r>
            <a:r>
              <a:rPr lang="en-GB" b="1" dirty="0">
                <a:latin typeface="+mj-lt"/>
              </a:rPr>
              <a:t>International Collaboration of 23 international laboratories</a:t>
            </a:r>
            <a:r>
              <a:rPr lang="en-GB" dirty="0">
                <a:latin typeface="+mj-lt"/>
              </a:rPr>
              <a:t> and academic institutions, </a:t>
            </a:r>
            <a:r>
              <a:rPr lang="en-GB" b="1" dirty="0">
                <a:latin typeface="+mj-lt"/>
              </a:rPr>
              <a:t>three private companies</a:t>
            </a:r>
            <a:r>
              <a:rPr lang="en-GB" dirty="0">
                <a:latin typeface="+mj-lt"/>
              </a:rPr>
              <a:t>, and </a:t>
            </a:r>
            <a:r>
              <a:rPr lang="en-GB" b="1" dirty="0">
                <a:latin typeface="+mj-lt"/>
              </a:rPr>
              <a:t>five third parties</a:t>
            </a:r>
            <a:r>
              <a:rPr lang="en-GB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The project aimed to design an innovative, compact, and cost-effective hard X-ray FEL facility complemented by a soft X-ray source, to pave the road for future compact accelerator-based facilities. 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The result is an accelerator </a:t>
            </a:r>
            <a:r>
              <a:rPr lang="en-GB" b="1" dirty="0">
                <a:latin typeface="+mj-lt"/>
              </a:rPr>
              <a:t>that can be operated at up to 1 kHz repetition rate</a:t>
            </a:r>
            <a:r>
              <a:rPr lang="en-GB" dirty="0">
                <a:latin typeface="+mj-lt"/>
              </a:rPr>
              <a:t>, using the latest concepts for high brightness electron photoinjectors, </a:t>
            </a:r>
            <a:r>
              <a:rPr lang="en-GB" b="1" u="sng" dirty="0">
                <a:latin typeface="+mj-lt"/>
              </a:rPr>
              <a:t>high gradient accelerating structures in X-band</a:t>
            </a:r>
            <a:r>
              <a:rPr lang="en-GB" dirty="0">
                <a:latin typeface="+mj-lt"/>
              </a:rPr>
              <a:t>, and </a:t>
            </a:r>
            <a:r>
              <a:rPr lang="en-GB" b="1" u="sng" dirty="0">
                <a:latin typeface="+mj-lt"/>
              </a:rPr>
              <a:t>novel short-period undulators</a:t>
            </a:r>
            <a:r>
              <a:rPr lang="en-GB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Main deliverable: a (360-page) Conceptual Design Report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b="1" dirty="0">
                <a:latin typeface="+mj-lt"/>
              </a:rPr>
              <a:t>Two prototypes</a:t>
            </a:r>
            <a:r>
              <a:rPr lang="en-GB" dirty="0">
                <a:latin typeface="+mj-lt"/>
              </a:rPr>
              <a:t> of the </a:t>
            </a:r>
            <a:r>
              <a:rPr lang="en-GB" dirty="0" err="1">
                <a:latin typeface="+mj-lt"/>
              </a:rPr>
              <a:t>CompactLight</a:t>
            </a:r>
            <a:r>
              <a:rPr lang="en-GB" dirty="0">
                <a:latin typeface="+mj-lt"/>
              </a:rPr>
              <a:t> RF structure are being built within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-FAST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dirty="0">
                <a:latin typeface="+mj-lt"/>
              </a:rPr>
              <a:t>The upgrade of the </a:t>
            </a:r>
            <a:r>
              <a:rPr lang="en-GB" dirty="0" err="1">
                <a:latin typeface="+mj-lt"/>
              </a:rPr>
              <a:t>EuSPARC</a:t>
            </a:r>
            <a:r>
              <a:rPr lang="en-GB" dirty="0">
                <a:latin typeface="+mj-lt"/>
              </a:rPr>
              <a:t> Linac for </a:t>
            </a:r>
            <a:r>
              <a:rPr lang="en-GB" dirty="0" err="1">
                <a:latin typeface="+mj-lt"/>
              </a:rPr>
              <a:t>EuPRAXIA</a:t>
            </a:r>
            <a:r>
              <a:rPr lang="en-GB" dirty="0">
                <a:latin typeface="+mj-lt"/>
              </a:rPr>
              <a:t>, at INFN-LNF, will use the </a:t>
            </a:r>
            <a:r>
              <a:rPr lang="en-GB" dirty="0" err="1">
                <a:latin typeface="+mj-lt"/>
              </a:rPr>
              <a:t>CompactLight</a:t>
            </a:r>
            <a:r>
              <a:rPr lang="en-GB" dirty="0">
                <a:latin typeface="+mj-lt"/>
              </a:rPr>
              <a:t>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3ECF5-D590-CC61-9962-5BAF184D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6" y="3851561"/>
            <a:ext cx="7065818" cy="16678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C8F4C-904F-A17B-8ED1-A96D1E2C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348704E-FD26-C3BD-2337-163C9D771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885" y="4939306"/>
            <a:ext cx="2759995" cy="178216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1812E-866C-7A0A-2E9D-79216FF21B90}"/>
              </a:ext>
            </a:extLst>
          </p:cNvPr>
          <p:cNvCxnSpPr>
            <a:cxnSpLocks/>
          </p:cNvCxnSpPr>
          <p:nvPr/>
        </p:nvCxnSpPr>
        <p:spPr>
          <a:xfrm flipH="1" flipV="1">
            <a:off x="3091070" y="4611757"/>
            <a:ext cx="2221815" cy="12028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6D3-519C-BFA1-41A7-F111AA1F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</a:t>
            </a:r>
            <a:r>
              <a:rPr lang="en-GB" dirty="0" err="1"/>
              <a:t>linacs</a:t>
            </a:r>
            <a:r>
              <a:rPr lang="en-GB" dirty="0"/>
              <a:t> - The CREATE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D960-9740-D59D-5E61-F7AE37F6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8" y="928840"/>
            <a:ext cx="6501876" cy="497831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+mj-lt"/>
              </a:rPr>
              <a:t>The CREATE Proposal:</a:t>
            </a:r>
          </a:p>
          <a:p>
            <a:pPr>
              <a:lnSpc>
                <a:spcPct val="120000"/>
              </a:lnSpc>
            </a:pPr>
            <a:r>
              <a:rPr lang="en-GB" b="1" dirty="0">
                <a:latin typeface="+mj-lt"/>
              </a:rPr>
              <a:t>A consortium of 24 International Institutes</a:t>
            </a:r>
            <a:r>
              <a:rPr lang="en-GB" dirty="0">
                <a:latin typeface="+mj-lt"/>
              </a:rPr>
              <a:t>, aiming to develop </a:t>
            </a:r>
            <a:r>
              <a:rPr lang="en-GB" b="1" dirty="0">
                <a:latin typeface="+mj-lt"/>
              </a:rPr>
              <a:t>highly important</a:t>
            </a:r>
            <a:r>
              <a:rPr lang="en-GB" dirty="0">
                <a:latin typeface="+mj-lt"/>
              </a:rPr>
              <a:t> and </a:t>
            </a:r>
            <a:r>
              <a:rPr lang="en-GB" b="1" dirty="0">
                <a:latin typeface="+mj-lt"/>
              </a:rPr>
              <a:t>ground-breaking electron accelerator technologies</a:t>
            </a:r>
            <a:r>
              <a:rPr lang="en-GB" dirty="0">
                <a:latin typeface="+mj-lt"/>
              </a:rPr>
              <a:t> for Europe`s future </a:t>
            </a:r>
            <a:r>
              <a:rPr lang="en-GB" b="1" dirty="0">
                <a:latin typeface="+mj-lt"/>
              </a:rPr>
              <a:t>Research Infrastructures</a:t>
            </a:r>
            <a:r>
              <a:rPr lang="en-GB" dirty="0">
                <a:latin typeface="+mj-lt"/>
              </a:rPr>
              <a:t> (RI). The project objective of CREATE is to develop innovative breakthrough technologies for electron accelerators while taking energy consumption, resource efficiency, costs, and environmental impact into due account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The consortium implements a European Partnership between Research </a:t>
            </a:r>
            <a:r>
              <a:rPr lang="en-GB" dirty="0" err="1">
                <a:latin typeface="+mj-lt"/>
              </a:rPr>
              <a:t>Centers</a:t>
            </a:r>
            <a:r>
              <a:rPr lang="en-GB" dirty="0">
                <a:latin typeface="+mj-lt"/>
              </a:rPr>
              <a:t>, National Laboratories, ESFRI projects, Universities and European Industry. The developed technologies will be used for future resource-efficient upgrades of existing RI at </a:t>
            </a:r>
            <a:r>
              <a:rPr lang="en-GB" b="1" dirty="0">
                <a:latin typeface="+mj-lt"/>
              </a:rPr>
              <a:t>INFN</a:t>
            </a:r>
            <a:r>
              <a:rPr lang="en-GB" dirty="0">
                <a:latin typeface="+mj-lt"/>
              </a:rPr>
              <a:t>, </a:t>
            </a:r>
            <a:r>
              <a:rPr lang="en-GB" b="1" dirty="0" err="1">
                <a:latin typeface="+mj-lt"/>
              </a:rPr>
              <a:t>Elettra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latin typeface="+mj-lt"/>
              </a:rPr>
              <a:t>CERN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latin typeface="+mj-lt"/>
              </a:rPr>
              <a:t>DESY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latin typeface="+mj-lt"/>
              </a:rPr>
              <a:t>UKRI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latin typeface="+mj-lt"/>
              </a:rPr>
              <a:t>CNRS</a:t>
            </a:r>
            <a:r>
              <a:rPr lang="en-GB" dirty="0">
                <a:latin typeface="+mj-lt"/>
              </a:rPr>
              <a:t> and </a:t>
            </a:r>
            <a:r>
              <a:rPr lang="en-GB" b="1" dirty="0">
                <a:latin typeface="+mj-lt"/>
              </a:rPr>
              <a:t>ELI Beamlines</a:t>
            </a:r>
            <a:r>
              <a:rPr lang="en-GB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In addition, the future realization of highly innovative European RI like the new </a:t>
            </a:r>
            <a:r>
              <a:rPr lang="en-GB" b="1" dirty="0">
                <a:latin typeface="+mj-lt"/>
              </a:rPr>
              <a:t>ESFRI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project</a:t>
            </a:r>
            <a:r>
              <a:rPr lang="en-GB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EuPRAXIA</a:t>
            </a:r>
            <a:r>
              <a:rPr lang="en-GB" dirty="0">
                <a:latin typeface="+mj-lt"/>
              </a:rPr>
              <a:t> and the </a:t>
            </a:r>
            <a:r>
              <a:rPr lang="en-GB" b="1" dirty="0" err="1">
                <a:latin typeface="+mj-lt"/>
              </a:rPr>
              <a:t>CompactLight</a:t>
            </a:r>
            <a:r>
              <a:rPr lang="en-GB" dirty="0">
                <a:latin typeface="+mj-lt"/>
              </a:rPr>
              <a:t> project, that is preparing its next phase toward ESFRI, are supported. Last not least, the development of compact and efficient accelerator products together with the involved European industry is envisaged</a:t>
            </a:r>
            <a:r>
              <a:rPr lang="en-GB" dirty="0">
                <a:latin typeface="+mj-lt"/>
                <a:sym typeface="Wingdings" pitchFamily="2" charset="2"/>
              </a:rPr>
              <a:t> E.g., a compact </a:t>
            </a:r>
            <a:r>
              <a:rPr lang="en-GB" b="1" dirty="0">
                <a:latin typeface="+mj-lt"/>
                <a:sym typeface="Wingdings" pitchFamily="2" charset="2"/>
              </a:rPr>
              <a:t>Inverse Compton Scattering</a:t>
            </a:r>
            <a:r>
              <a:rPr lang="en-GB" dirty="0">
                <a:latin typeface="+mj-lt"/>
                <a:sym typeface="Wingdings" pitchFamily="2" charset="2"/>
              </a:rPr>
              <a:t> (ICS) source, </a:t>
            </a:r>
            <a:r>
              <a:rPr lang="en-GB" b="1" dirty="0">
                <a:latin typeface="+mj-lt"/>
                <a:sym typeface="Wingdings" pitchFamily="2" charset="2"/>
              </a:rPr>
              <a:t>Compact </a:t>
            </a:r>
            <a:r>
              <a:rPr lang="en-GB" b="1" dirty="0" err="1">
                <a:latin typeface="+mj-lt"/>
                <a:sym typeface="Wingdings" pitchFamily="2" charset="2"/>
              </a:rPr>
              <a:t>linacs</a:t>
            </a:r>
            <a:r>
              <a:rPr lang="en-GB" b="1" dirty="0">
                <a:latin typeface="+mj-lt"/>
                <a:sym typeface="Wingdings" pitchFamily="2" charset="2"/>
              </a:rPr>
              <a:t> for medical applications</a:t>
            </a:r>
            <a:r>
              <a:rPr lang="en-GB" dirty="0">
                <a:latin typeface="+mj-lt"/>
                <a:sym typeface="Wingdings" pitchFamily="2" charset="2"/>
              </a:rPr>
              <a:t>.</a:t>
            </a:r>
            <a:endParaRPr lang="en-GB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b="1" dirty="0">
                <a:latin typeface="+mj-lt"/>
              </a:rPr>
              <a:t>CREATE aims at producing key prototypes</a:t>
            </a:r>
            <a:r>
              <a:rPr lang="en-GB" dirty="0">
                <a:latin typeface="+mj-lt"/>
              </a:rPr>
              <a:t> to be installed on future RIs, consolidating and further strengthening the global leadership of European accelerator technology </a:t>
            </a:r>
            <a:r>
              <a:rPr lang="en-GB" dirty="0">
                <a:latin typeface="+mj-lt"/>
                <a:sym typeface="Wingdings" pitchFamily="2" charset="2"/>
              </a:rPr>
              <a:t>  </a:t>
            </a:r>
            <a:r>
              <a:rPr lang="en-GB" b="1" dirty="0">
                <a:latin typeface="+mj-lt"/>
                <a:sym typeface="Wingdings" pitchFamily="2" charset="2"/>
              </a:rPr>
              <a:t>Hi-rep rate X-band RF module </a:t>
            </a:r>
            <a:r>
              <a:rPr lang="en-GB" dirty="0">
                <a:latin typeface="+mj-lt"/>
                <a:sym typeface="Wingdings" pitchFamily="2" charset="2"/>
              </a:rPr>
              <a:t>(modulator + klystron)</a:t>
            </a:r>
            <a:endParaRPr lang="en-GB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75A2F-5C84-9E5E-A040-8DE26CF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C446F-0B25-B374-4AB7-ED7CE515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06" y="4409803"/>
            <a:ext cx="3988470" cy="2492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6966B-F9DD-61D7-CB1D-1FCDCB67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927" y="1261963"/>
            <a:ext cx="2996596" cy="2584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5FE31-07E5-19A8-B65A-867BC60E42FF}"/>
              </a:ext>
            </a:extLst>
          </p:cNvPr>
          <p:cNvSpPr txBox="1"/>
          <p:nvPr/>
        </p:nvSpPr>
        <p:spPr>
          <a:xfrm>
            <a:off x="7484012" y="928840"/>
            <a:ext cx="364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1) X-band linac for medical applications (FLASH)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D6386-88AB-3680-5EFC-7C772DA88F5F}"/>
              </a:ext>
            </a:extLst>
          </p:cNvPr>
          <p:cNvSpPr txBox="1"/>
          <p:nvPr/>
        </p:nvSpPr>
        <p:spPr>
          <a:xfrm>
            <a:off x="7325151" y="4033100"/>
            <a:ext cx="18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2) Compact ICS source</a:t>
            </a:r>
          </a:p>
        </p:txBody>
      </p:sp>
    </p:spTree>
    <p:extLst>
      <p:ext uri="{BB962C8B-B14F-4D97-AF65-F5344CB8AC3E}">
        <p14:creationId xmlns:p14="http://schemas.microsoft.com/office/powerpoint/2010/main" val="39951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AC7D5-7E9A-3942-84EB-F7E76611D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32"/>
          <a:stretch/>
        </p:blipFill>
        <p:spPr>
          <a:xfrm>
            <a:off x="349250" y="1562940"/>
            <a:ext cx="11493500" cy="45267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5868021-B1C0-8741-83A1-70AFC454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55502"/>
            <a:ext cx="11624011" cy="623228"/>
          </a:xfrm>
        </p:spPr>
        <p:txBody>
          <a:bodyPr>
            <a:noAutofit/>
          </a:bodyPr>
          <a:lstStyle/>
          <a:p>
            <a:r>
              <a:rPr lang="en-GB" sz="3200" i="1" dirty="0">
                <a:solidFill>
                  <a:srgbClr val="0432FF"/>
                </a:solidFill>
              </a:rPr>
              <a:t>AWAKE Run 2: Towards first Particle Physics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D7C69-CA3B-0F41-829B-A037E1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1EE0-6949-4F2E-8F68-46F7424C488D}" type="slidenum">
              <a:rPr lang="en-US" smtClean="0"/>
              <a:t>4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F1B22-79E0-5745-BC0D-564D0374174F}"/>
              </a:ext>
            </a:extLst>
          </p:cNvPr>
          <p:cNvCxnSpPr/>
          <p:nvPr/>
        </p:nvCxnSpPr>
        <p:spPr>
          <a:xfrm>
            <a:off x="11102009" y="4552122"/>
            <a:ext cx="447261" cy="1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oogle Shape;10;p1">
            <a:extLst>
              <a:ext uri="{FF2B5EF4-FFF2-40B4-BE49-F238E27FC236}">
                <a16:creationId xmlns:a16="http://schemas.microsoft.com/office/drawing/2014/main" id="{B98A66F9-B1B5-974D-8344-5F637365927E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632" y="77424"/>
            <a:ext cx="805901" cy="4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;p1">
            <a:extLst>
              <a:ext uri="{FF2B5EF4-FFF2-40B4-BE49-F238E27FC236}">
                <a16:creationId xmlns:a16="http://schemas.microsoft.com/office/drawing/2014/main" id="{A7842646-EA27-994F-8B6A-42CC1F65AF9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499" y="93409"/>
            <a:ext cx="434602" cy="4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7E046-2B46-F3D7-F29C-CC936E193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9" y="4880746"/>
            <a:ext cx="6541950" cy="177792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28126F-4261-B823-6E05-9AF7C60791F8}"/>
              </a:ext>
            </a:extLst>
          </p:cNvPr>
          <p:cNvCxnSpPr>
            <a:cxnSpLocks/>
          </p:cNvCxnSpPr>
          <p:nvPr/>
        </p:nvCxnSpPr>
        <p:spPr>
          <a:xfrm flipH="1" flipV="1">
            <a:off x="1282205" y="4552122"/>
            <a:ext cx="118892" cy="4947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939B8F-46EF-1AA2-B338-1BCDA07C7C9C}"/>
              </a:ext>
            </a:extLst>
          </p:cNvPr>
          <p:cNvGrpSpPr/>
          <p:nvPr/>
        </p:nvGrpSpPr>
        <p:grpSpPr>
          <a:xfrm>
            <a:off x="5264835" y="3782769"/>
            <a:ext cx="6862265" cy="2434596"/>
            <a:chOff x="5264835" y="3782769"/>
            <a:chExt cx="6862265" cy="2434596"/>
          </a:xfrm>
        </p:grpSpPr>
        <p:sp>
          <p:nvSpPr>
            <p:cNvPr id="8" name="Can 7">
              <a:extLst>
                <a:ext uri="{FF2B5EF4-FFF2-40B4-BE49-F238E27FC236}">
                  <a16:creationId xmlns:a16="http://schemas.microsoft.com/office/drawing/2014/main" id="{E569081B-4446-7143-BAFC-8E1A86F36349}"/>
                </a:ext>
              </a:extLst>
            </p:cNvPr>
            <p:cNvSpPr/>
            <p:nvPr/>
          </p:nvSpPr>
          <p:spPr>
            <a:xfrm rot="6260260">
              <a:off x="8264862" y="963785"/>
              <a:ext cx="147484" cy="6147537"/>
            </a:xfrm>
            <a:prstGeom prst="can">
              <a:avLst/>
            </a:prstGeom>
            <a:solidFill>
              <a:srgbClr val="FFC8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73F9B8-0A93-F24C-B31D-61A95D62E0B5}"/>
                </a:ext>
              </a:extLst>
            </p:cNvPr>
            <p:cNvSpPr txBox="1"/>
            <p:nvPr/>
          </p:nvSpPr>
          <p:spPr>
            <a:xfrm rot="827814">
              <a:off x="7088715" y="3782769"/>
              <a:ext cx="1868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</a:t>
              </a:r>
              <a:r>
                <a:rPr lang="en-CH" sz="1400" dirty="0"/>
                <a:t>calable plasma source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7DE846-83C8-07FD-C466-FD2D8DF5F193}"/>
                </a:ext>
              </a:extLst>
            </p:cNvPr>
            <p:cNvSpPr/>
            <p:nvPr/>
          </p:nvSpPr>
          <p:spPr>
            <a:xfrm>
              <a:off x="11407543" y="4308910"/>
              <a:ext cx="690061" cy="1065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28B05F-002E-444B-9469-160EC17DACF2}"/>
                </a:ext>
              </a:extLst>
            </p:cNvPr>
            <p:cNvSpPr txBox="1"/>
            <p:nvPr/>
          </p:nvSpPr>
          <p:spPr>
            <a:xfrm>
              <a:off x="10451882" y="5201702"/>
              <a:ext cx="167521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P</a:t>
              </a:r>
              <a:r>
                <a:rPr lang="en-CH" sz="2000" b="1" dirty="0"/>
                <a:t>article physics experiment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CE0F98-9C0C-EB1F-4164-E35AB6656448}"/>
              </a:ext>
            </a:extLst>
          </p:cNvPr>
          <p:cNvGrpSpPr/>
          <p:nvPr/>
        </p:nvGrpSpPr>
        <p:grpSpPr>
          <a:xfrm>
            <a:off x="314282" y="3667912"/>
            <a:ext cx="1925065" cy="878146"/>
            <a:chOff x="314282" y="3543622"/>
            <a:chExt cx="2089705" cy="100243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772529F-7620-A8F1-C6C6-8DEEBD2FD553}"/>
                </a:ext>
              </a:extLst>
            </p:cNvPr>
            <p:cNvGrpSpPr/>
            <p:nvPr/>
          </p:nvGrpSpPr>
          <p:grpSpPr>
            <a:xfrm>
              <a:off x="314282" y="3543622"/>
              <a:ext cx="2054738" cy="732807"/>
              <a:chOff x="311952" y="3661726"/>
              <a:chExt cx="1619807" cy="500081"/>
            </a:xfrm>
          </p:grpSpPr>
          <p:pic>
            <p:nvPicPr>
              <p:cNvPr id="7" name="Immagine 3">
                <a:extLst>
                  <a:ext uri="{FF2B5EF4-FFF2-40B4-BE49-F238E27FC236}">
                    <a16:creationId xmlns:a16="http://schemas.microsoft.com/office/drawing/2014/main" id="{060AE2AD-53A8-A042-8704-DBA45D7D2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1536" r="15258" b="-1"/>
              <a:stretch/>
            </p:blipFill>
            <p:spPr>
              <a:xfrm>
                <a:off x="349250" y="3679825"/>
                <a:ext cx="1582509" cy="48198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24F2DD-BEAE-40C1-D273-B6C9129785EA}"/>
                  </a:ext>
                </a:extLst>
              </p:cNvPr>
              <p:cNvSpPr txBox="1"/>
              <p:nvPr/>
            </p:nvSpPr>
            <p:spPr>
              <a:xfrm rot="16200000">
                <a:off x="202948" y="3770730"/>
                <a:ext cx="40267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600" dirty="0">
                    <a:latin typeface="+mj-lt"/>
                  </a:rPr>
                  <a:t>y</a:t>
                </a:r>
                <a:r>
                  <a:rPr lang="en-CH" sz="600" dirty="0">
                    <a:latin typeface="+mj-lt"/>
                  </a:rPr>
                  <a:t> [mm]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38B763-3EA4-5529-68AB-E22790A10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49" y="4176726"/>
              <a:ext cx="205473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altLang="en-CH" sz="9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L. Verra et al. (AWAKE Collaboration), Phys. Rev. Lett. 129, 024802 (2022)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DE379E-EA39-6058-8B0D-B2BE0D42BD9A}"/>
              </a:ext>
            </a:extLst>
          </p:cNvPr>
          <p:cNvSpPr txBox="1"/>
          <p:nvPr/>
        </p:nvSpPr>
        <p:spPr>
          <a:xfrm>
            <a:off x="314281" y="578418"/>
            <a:ext cx="1001855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en-US" sz="1600" dirty="0">
                <a:latin typeface="+mj-lt"/>
                <a:sym typeface="Wingdings"/>
              </a:rPr>
              <a:t>Demonstrate possibility to use AWAKE scheme for particle physics applications in mid-term future!</a:t>
            </a:r>
          </a:p>
          <a:p>
            <a:pPr marL="742950" lvl="1" indent="-285750">
              <a:buFont typeface="Wingdings" charset="0"/>
              <a:buChar char="è"/>
            </a:pPr>
            <a:r>
              <a:rPr lang="en-US" sz="1600" dirty="0">
                <a:solidFill>
                  <a:srgbClr val="0432FF"/>
                </a:solidFill>
                <a:latin typeface="+mj-lt"/>
                <a:sym typeface="Wingdings"/>
              </a:rPr>
              <a:t>Accelerate electrons to high energy (gradient of 0.5-1GV/m), control beam quality, demonstrate </a:t>
            </a:r>
            <a:r>
              <a:rPr lang="en-US" sz="1600" dirty="0" err="1">
                <a:solidFill>
                  <a:srgbClr val="0432FF"/>
                </a:solidFill>
                <a:latin typeface="+mj-lt"/>
                <a:sym typeface="Wingdings"/>
              </a:rPr>
              <a:t>scalablity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/>
              </a:rPr>
              <a:t>. </a:t>
            </a:r>
          </a:p>
          <a:p>
            <a:pPr marL="285750" indent="-285750">
              <a:buFont typeface="Wingdings" charset="0"/>
              <a:buChar char="è"/>
            </a:pPr>
            <a:r>
              <a:rPr lang="en-US" sz="1600" dirty="0">
                <a:latin typeface="+mj-lt"/>
                <a:sym typeface="Wingdings"/>
              </a:rPr>
              <a:t>Started 2021, program goes beyond CERN Long Shutdown 3 (2027+)!  </a:t>
            </a:r>
            <a:endParaRPr lang="en-US" sz="1600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FD415-D767-BF23-5567-CEFC192BD70E}"/>
              </a:ext>
            </a:extLst>
          </p:cNvPr>
          <p:cNvSpPr txBox="1"/>
          <p:nvPr/>
        </p:nvSpPr>
        <p:spPr>
          <a:xfrm>
            <a:off x="-50917" y="6599181"/>
            <a:ext cx="2712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Slide courtesy of E. Gschwendtner</a:t>
            </a:r>
          </a:p>
        </p:txBody>
      </p:sp>
    </p:spTree>
    <p:extLst>
      <p:ext uri="{BB962C8B-B14F-4D97-AF65-F5344CB8AC3E}">
        <p14:creationId xmlns:p14="http://schemas.microsoft.com/office/powerpoint/2010/main" val="27062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F77AD65-2160-7343-9059-6D2427FD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47" y="156608"/>
            <a:ext cx="11460769" cy="717134"/>
          </a:xfrm>
        </p:spPr>
        <p:txBody>
          <a:bodyPr>
            <a:noAutofit/>
          </a:bodyPr>
          <a:lstStyle/>
          <a:p>
            <a:r>
              <a:rPr lang="en-GB" sz="4000" dirty="0"/>
              <a:t>AWAKE Run 2c </a:t>
            </a:r>
            <a:endParaRPr lang="en-GB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460F6-8B31-7A4C-B1C3-E948FC7D1F36}"/>
              </a:ext>
            </a:extLst>
          </p:cNvPr>
          <p:cNvSpPr txBox="1"/>
          <p:nvPr/>
        </p:nvSpPr>
        <p:spPr>
          <a:xfrm>
            <a:off x="8954131" y="3275409"/>
            <a:ext cx="2814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CNGS target area during installation</a:t>
            </a:r>
          </a:p>
        </p:txBody>
      </p:sp>
      <p:pic>
        <p:nvPicPr>
          <p:cNvPr id="47" name="Google Shape;10;p1">
            <a:extLst>
              <a:ext uri="{FF2B5EF4-FFF2-40B4-BE49-F238E27FC236}">
                <a16:creationId xmlns:a16="http://schemas.microsoft.com/office/drawing/2014/main" id="{93F19D04-1015-F442-B728-99BBE5FC6215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632" y="77424"/>
            <a:ext cx="805901" cy="4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9;p1">
            <a:extLst>
              <a:ext uri="{FF2B5EF4-FFF2-40B4-BE49-F238E27FC236}">
                <a16:creationId xmlns:a16="http://schemas.microsoft.com/office/drawing/2014/main" id="{274712B0-1F9E-C441-AD61-2D7183DDC56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499" y="93409"/>
            <a:ext cx="434602" cy="4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5E32D9E-E414-3C4F-9797-980EDBC2758C}"/>
              </a:ext>
            </a:extLst>
          </p:cNvPr>
          <p:cNvSpPr/>
          <p:nvPr/>
        </p:nvSpPr>
        <p:spPr>
          <a:xfrm>
            <a:off x="353770" y="1838496"/>
            <a:ext cx="4472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+mj-lt"/>
                <a:sym typeface="Wingdings" pitchFamily="2" charset="2"/>
              </a:rPr>
              <a:t>New electron beam: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Based on X-band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Prototyping together with CLIC/CLEAR</a:t>
            </a:r>
          </a:p>
          <a:p>
            <a:r>
              <a:rPr lang="en-US" sz="14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150 MeV, 200 fs, 100 </a:t>
            </a:r>
            <a:r>
              <a:rPr lang="en-US" sz="1400" dirty="0" err="1">
                <a:solidFill>
                  <a:srgbClr val="0432FF"/>
                </a:solidFill>
                <a:latin typeface="+mj-lt"/>
                <a:sym typeface="Wingdings" pitchFamily="2" charset="2"/>
              </a:rPr>
              <a:t>pC</a:t>
            </a:r>
            <a:r>
              <a:rPr lang="en-US" sz="14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, </a:t>
            </a:r>
            <a:r>
              <a:rPr lang="en-US" sz="1400" dirty="0" err="1">
                <a:solidFill>
                  <a:srgbClr val="0432FF"/>
                </a:solidFill>
                <a:latin typeface="+mj-lt"/>
                <a:sym typeface="Wingdings" pitchFamily="2" charset="2"/>
              </a:rPr>
              <a:t>σ</a:t>
            </a:r>
            <a:r>
              <a:rPr lang="en-US" sz="14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 = 5.75 µm</a:t>
            </a:r>
            <a:endParaRPr lang="en-GB" sz="1400" dirty="0">
              <a:solidFill>
                <a:srgbClr val="0432FF"/>
              </a:solidFill>
              <a:latin typeface="+mj-lt"/>
            </a:endParaRPr>
          </a:p>
          <a:p>
            <a:r>
              <a:rPr lang="en-GB" sz="1200" b="1" dirty="0">
                <a:latin typeface="+mj-lt"/>
              </a:rPr>
              <a:t>Blow-out</a:t>
            </a:r>
            <a:r>
              <a:rPr lang="en-GB" sz="1200" dirty="0">
                <a:latin typeface="+mj-lt"/>
              </a:rPr>
              <a:t> regime: </a:t>
            </a:r>
            <a:r>
              <a:rPr lang="en-GB" sz="1200" b="1" dirty="0">
                <a:latin typeface="+mj-lt"/>
                <a:sym typeface="Wingdings" pitchFamily="2" charset="2"/>
              </a:rPr>
              <a:t>Beam loading</a:t>
            </a:r>
            <a:r>
              <a:rPr lang="en-GB" sz="1200" dirty="0">
                <a:latin typeface="+mj-lt"/>
                <a:sym typeface="Wingdings" pitchFamily="2" charset="2"/>
              </a:rPr>
              <a:t>: reach small ∂E/E , </a:t>
            </a:r>
            <a:r>
              <a:rPr lang="en-GB" sz="1200" b="1" dirty="0">
                <a:latin typeface="+mj-lt"/>
                <a:sym typeface="Wingdings" pitchFamily="2" charset="2"/>
              </a:rPr>
              <a:t>Match</a:t>
            </a:r>
            <a:r>
              <a:rPr lang="en-GB" sz="1200" dirty="0">
                <a:latin typeface="+mj-lt"/>
                <a:sym typeface="Wingdings" pitchFamily="2" charset="2"/>
              </a:rPr>
              <a:t> electron beam transverse properties to the plasma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18DF89-F6BD-FF50-D338-742AA108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D351EE0-6949-4F2E-8F68-46F7424C488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816C2-D957-F1BA-43FC-7A4344B7C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789" y="699133"/>
            <a:ext cx="4041630" cy="109840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01837D-A33C-A291-4986-A750DB409D45}"/>
              </a:ext>
            </a:extLst>
          </p:cNvPr>
          <p:cNvSpPr/>
          <p:nvPr/>
        </p:nvSpPr>
        <p:spPr>
          <a:xfrm>
            <a:off x="10159793" y="1107338"/>
            <a:ext cx="919385" cy="280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ACE2A-4F48-4FD9-FBCD-434C04D45916}"/>
              </a:ext>
            </a:extLst>
          </p:cNvPr>
          <p:cNvSpPr txBox="1"/>
          <p:nvPr/>
        </p:nvSpPr>
        <p:spPr>
          <a:xfrm>
            <a:off x="4778396" y="2133755"/>
            <a:ext cx="1317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CH" sz="1050" dirty="0">
                <a:solidFill>
                  <a:schemeClr val="bg1"/>
                </a:solidFill>
                <a:latin typeface="+mj-lt"/>
              </a:rPr>
              <a:t>lectron source prototype at CERN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C8E1C-D3D8-78C2-1442-C0BB1F12B0F5}"/>
              </a:ext>
            </a:extLst>
          </p:cNvPr>
          <p:cNvSpPr txBox="1"/>
          <p:nvPr/>
        </p:nvSpPr>
        <p:spPr>
          <a:xfrm>
            <a:off x="407581" y="739953"/>
            <a:ext cx="6320276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AWAKE Run 2c and Run 2d </a:t>
            </a:r>
            <a:r>
              <a:rPr lang="en-GB" sz="1200" b="1" dirty="0">
                <a:latin typeface="+mj-lt"/>
              </a:rPr>
              <a:t>after LS3 (2027+</a:t>
            </a:r>
            <a:r>
              <a:rPr lang="en-GB" sz="1200" dirty="0">
                <a:latin typeface="+mj-lt"/>
              </a:rPr>
              <a:t>) :</a:t>
            </a:r>
          </a:p>
          <a:p>
            <a:r>
              <a:rPr lang="en-GB" sz="1200" dirty="0">
                <a:latin typeface="+mj-lt"/>
              </a:rPr>
              <a:t>O</a:t>
            </a:r>
            <a:r>
              <a:rPr lang="en-CH" sz="1200" dirty="0">
                <a:latin typeface="+mj-lt"/>
              </a:rPr>
              <a:t>ptimize acceleration of electrons in p-driven plasma wakefield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sz="1200" dirty="0">
                <a:solidFill>
                  <a:srgbClr val="0432FF"/>
                </a:solidFill>
                <a:latin typeface="+mj-lt"/>
              </a:rPr>
              <a:t>Accelerate an electron beam to high energy (gradient of 0.5-1GV/m)</a:t>
            </a:r>
            <a:endParaRPr lang="en-US" sz="1100" dirty="0">
              <a:solidFill>
                <a:srgbClr val="0432FF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200" dirty="0">
                <a:solidFill>
                  <a:srgbClr val="0432FF"/>
                </a:solidFill>
                <a:latin typeface="+mj-lt"/>
              </a:rPr>
              <a:t>Control electron beam quality as well as possible (emittance preservation at 10 mm </a:t>
            </a:r>
            <a:r>
              <a:rPr lang="en-US" sz="1200" dirty="0" err="1">
                <a:solidFill>
                  <a:srgbClr val="0432FF"/>
                </a:solidFill>
                <a:latin typeface="+mj-lt"/>
              </a:rPr>
              <a:t>mrad</a:t>
            </a:r>
            <a:r>
              <a:rPr lang="en-US" sz="1200" dirty="0">
                <a:solidFill>
                  <a:srgbClr val="0432FF"/>
                </a:solidFill>
                <a:latin typeface="+mj-lt"/>
              </a:rPr>
              <a:t> level)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601E1-20C1-3021-E3BF-6F6D15F7B3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355" y="5085962"/>
            <a:ext cx="3750885" cy="1211573"/>
          </a:xfrm>
          <a:prstGeom prst="rect">
            <a:avLst/>
          </a:prstGeom>
          <a:ln w="22225">
            <a:solidFill>
              <a:schemeClr val="bg1">
                <a:lumMod val="85000"/>
              </a:schemeClr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52FED4-FB89-EE68-D964-894BB60F2F89}"/>
              </a:ext>
            </a:extLst>
          </p:cNvPr>
          <p:cNvGrpSpPr/>
          <p:nvPr/>
        </p:nvGrpSpPr>
        <p:grpSpPr>
          <a:xfrm>
            <a:off x="4877652" y="1746813"/>
            <a:ext cx="6814847" cy="2823379"/>
            <a:chOff x="254684" y="1683570"/>
            <a:chExt cx="6814847" cy="28233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E9C4DB-1F93-8F42-95A4-F40DB6F431E1}"/>
                </a:ext>
              </a:extLst>
            </p:cNvPr>
            <p:cNvGrpSpPr/>
            <p:nvPr/>
          </p:nvGrpSpPr>
          <p:grpSpPr>
            <a:xfrm>
              <a:off x="254684" y="1683570"/>
              <a:ext cx="6814847" cy="2823379"/>
              <a:chOff x="207670" y="925012"/>
              <a:chExt cx="7233910" cy="322321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F1262AD-6351-8641-9F47-C37FFA2B1EF4}"/>
                  </a:ext>
                </a:extLst>
              </p:cNvPr>
              <p:cNvGrpSpPr/>
              <p:nvPr/>
            </p:nvGrpSpPr>
            <p:grpSpPr>
              <a:xfrm>
                <a:off x="207670" y="925012"/>
                <a:ext cx="7233910" cy="3223213"/>
                <a:chOff x="102348" y="98961"/>
                <a:chExt cx="12192000" cy="675903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F799AAC-994C-C944-889D-90BC3EDEAB1D}"/>
                    </a:ext>
                  </a:extLst>
                </p:cNvPr>
                <p:cNvGrpSpPr/>
                <p:nvPr/>
              </p:nvGrpSpPr>
              <p:grpSpPr>
                <a:xfrm>
                  <a:off x="102348" y="98961"/>
                  <a:ext cx="12192000" cy="6759039"/>
                  <a:chOff x="102348" y="98961"/>
                  <a:chExt cx="12192000" cy="6759039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3452FA82-C950-2E4D-9AD8-69976F915B5C}"/>
                      </a:ext>
                    </a:extLst>
                  </p:cNvPr>
                  <p:cNvGrpSpPr/>
                  <p:nvPr/>
                </p:nvGrpSpPr>
                <p:grpSpPr>
                  <a:xfrm>
                    <a:off x="102348" y="98961"/>
                    <a:ext cx="12192000" cy="6759039"/>
                    <a:chOff x="102348" y="98961"/>
                    <a:chExt cx="12192000" cy="6759039"/>
                  </a:xfrm>
                </p:grpSpPr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20E0618D-46FF-F04B-81DF-0A585EF1BE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348" y="98961"/>
                      <a:ext cx="12192000" cy="675903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35B11281-2B4A-9045-9864-AE59C6EAC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6524" y="2238351"/>
                      <a:ext cx="631596" cy="103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50360EE5-52DC-444B-BF9B-20A2D8DE1E81}"/>
                      </a:ext>
                    </a:extLst>
                  </p:cNvPr>
                  <p:cNvSpPr/>
                  <p:nvPr/>
                </p:nvSpPr>
                <p:spPr>
                  <a:xfrm>
                    <a:off x="406124" y="4204183"/>
                    <a:ext cx="5479846" cy="16433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+mj-lt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B626241-F43C-034A-AEC0-009340C65707}"/>
                      </a:ext>
                    </a:extLst>
                  </p:cNvPr>
                  <p:cNvSpPr/>
                  <p:nvPr/>
                </p:nvSpPr>
                <p:spPr>
                  <a:xfrm>
                    <a:off x="7830030" y="1321654"/>
                    <a:ext cx="4171150" cy="1790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7D0C8A4-6EF0-2D47-99D9-90CBA8164708}"/>
                      </a:ext>
                    </a:extLst>
                  </p:cNvPr>
                  <p:cNvSpPr/>
                  <p:nvPr/>
                </p:nvSpPr>
                <p:spPr>
                  <a:xfrm>
                    <a:off x="1275550" y="2762751"/>
                    <a:ext cx="1459965" cy="15172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+mj-lt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D71F466-FE68-F749-8666-001BB3845FEA}"/>
                      </a:ext>
                    </a:extLst>
                  </p:cNvPr>
                  <p:cNvSpPr/>
                  <p:nvPr/>
                </p:nvSpPr>
                <p:spPr>
                  <a:xfrm>
                    <a:off x="4295375" y="3428999"/>
                    <a:ext cx="429024" cy="9893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5B18DB8-CDCF-3F4B-A432-27F61F0A79CA}"/>
                      </a:ext>
                    </a:extLst>
                  </p:cNvPr>
                  <p:cNvSpPr/>
                  <p:nvPr/>
                </p:nvSpPr>
                <p:spPr>
                  <a:xfrm>
                    <a:off x="5369859" y="3783477"/>
                    <a:ext cx="429024" cy="8338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DA205301-656B-484A-9997-60BC096EDDFC}"/>
                      </a:ext>
                    </a:extLst>
                  </p:cNvPr>
                  <p:cNvSpPr/>
                  <p:nvPr/>
                </p:nvSpPr>
                <p:spPr>
                  <a:xfrm>
                    <a:off x="9818914" y="2981406"/>
                    <a:ext cx="790174" cy="13062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+mj-lt"/>
                    </a:endParaRP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2A6CEB-802D-3747-B86D-34A966C0021C}"/>
                    </a:ext>
                  </a:extLst>
                </p:cNvPr>
                <p:cNvSpPr txBox="1"/>
                <p:nvPr/>
              </p:nvSpPr>
              <p:spPr>
                <a:xfrm>
                  <a:off x="2391928" y="3000976"/>
                  <a:ext cx="1845629" cy="810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>
                      <a:latin typeface="+mj-lt"/>
                    </a:rPr>
                    <a:t>1</a:t>
                  </a:r>
                  <a:r>
                    <a:rPr lang="en-GB" sz="800" baseline="30000" dirty="0">
                      <a:latin typeface="+mj-lt"/>
                    </a:rPr>
                    <a:t>st</a:t>
                  </a:r>
                  <a:r>
                    <a:rPr lang="en-GB" sz="800" dirty="0">
                      <a:latin typeface="+mj-lt"/>
                    </a:rPr>
                    <a:t> plasma cell: </a:t>
                  </a:r>
                  <a:r>
                    <a:rPr lang="en-GB" sz="800" b="1" dirty="0">
                      <a:latin typeface="+mj-lt"/>
                    </a:rPr>
                    <a:t>self-modulator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9CCDD8-3B49-3645-AF32-0DB3532148A2}"/>
                    </a:ext>
                  </a:extLst>
                </p:cNvPr>
                <p:cNvSpPr txBox="1"/>
                <p:nvPr/>
              </p:nvSpPr>
              <p:spPr>
                <a:xfrm>
                  <a:off x="6020521" y="3838439"/>
                  <a:ext cx="1425308" cy="110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>
                      <a:latin typeface="+mj-lt"/>
                    </a:rPr>
                    <a:t>2</a:t>
                  </a:r>
                  <a:r>
                    <a:rPr lang="en-GB" sz="800" baseline="30000" dirty="0">
                      <a:latin typeface="+mj-lt"/>
                    </a:rPr>
                    <a:t>nd</a:t>
                  </a:r>
                  <a:r>
                    <a:rPr lang="en-GB" sz="800" dirty="0">
                      <a:latin typeface="+mj-lt"/>
                    </a:rPr>
                    <a:t>  plasma cell: </a:t>
                  </a:r>
                  <a:r>
                    <a:rPr lang="en-GB" sz="800" b="1" dirty="0">
                      <a:latin typeface="+mj-lt"/>
                    </a:rPr>
                    <a:t>accelerator</a:t>
                  </a: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5A92BAF-F08C-5841-8636-D36EF2635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2122" y="2500612"/>
                <a:ext cx="646176" cy="28176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198AD47-B876-3A4A-B36D-3A98D2441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8444" y="2710337"/>
                <a:ext cx="845682" cy="40987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04E12A0-3C1E-BF47-818D-E16535568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176" y="2290193"/>
                <a:ext cx="1122976" cy="320850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031CB6-55D4-A575-58E6-8D4E5787F0D2}"/>
                </a:ext>
              </a:extLst>
            </p:cNvPr>
            <p:cNvSpPr/>
            <p:nvPr/>
          </p:nvSpPr>
          <p:spPr>
            <a:xfrm>
              <a:off x="2566103" y="1863374"/>
              <a:ext cx="1815997" cy="13482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303A50-24A0-F588-B13C-DCE0072E3D13}"/>
              </a:ext>
            </a:extLst>
          </p:cNvPr>
          <p:cNvGrpSpPr/>
          <p:nvPr/>
        </p:nvGrpSpPr>
        <p:grpSpPr>
          <a:xfrm>
            <a:off x="1231927" y="3259076"/>
            <a:ext cx="4283665" cy="3212749"/>
            <a:chOff x="410179" y="3228202"/>
            <a:chExt cx="4283665" cy="32127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316FB4-FB59-E55C-93DB-E08002E1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79" y="3228202"/>
              <a:ext cx="4283665" cy="321274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5E2E5B-528E-68B8-05FC-906BABA76998}"/>
                </a:ext>
              </a:extLst>
            </p:cNvPr>
            <p:cNvSpPr txBox="1"/>
            <p:nvPr/>
          </p:nvSpPr>
          <p:spPr>
            <a:xfrm>
              <a:off x="1111022" y="5711378"/>
              <a:ext cx="3339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b="1" dirty="0">
                  <a:solidFill>
                    <a:schemeClr val="bg1"/>
                  </a:solidFill>
                  <a:latin typeface="+mj-lt"/>
                </a:rPr>
                <a:t>Prototype in CTF2</a:t>
              </a:r>
            </a:p>
            <a:p>
              <a:r>
                <a:rPr lang="en-GB" b="1" dirty="0">
                  <a:solidFill>
                    <a:schemeClr val="bg1"/>
                  </a:solidFill>
                  <a:latin typeface="+mj-lt"/>
                </a:rPr>
                <a:t>B</a:t>
              </a:r>
              <a:r>
                <a:rPr lang="en-CH" b="1" dirty="0">
                  <a:solidFill>
                    <a:schemeClr val="bg1"/>
                  </a:solidFill>
                  <a:latin typeface="+mj-lt"/>
                </a:rPr>
                <a:t>eam commissioning has started!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EA1D90-0C77-987B-8476-5783AD5294EA}"/>
              </a:ext>
            </a:extLst>
          </p:cNvPr>
          <p:cNvSpPr txBox="1"/>
          <p:nvPr/>
        </p:nvSpPr>
        <p:spPr>
          <a:xfrm>
            <a:off x="-50917" y="6599181"/>
            <a:ext cx="2712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Slide courtesy of E. Gschwendtner</a:t>
            </a:r>
          </a:p>
        </p:txBody>
      </p:sp>
    </p:spTree>
    <p:extLst>
      <p:ext uri="{BB962C8B-B14F-4D97-AF65-F5344CB8AC3E}">
        <p14:creationId xmlns:p14="http://schemas.microsoft.com/office/powerpoint/2010/main" val="39241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2B8E-729C-DE4D-F4AD-F708D102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5EE2D-D17E-E1FC-A9AE-8E541AC5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B892-2A23-B143-8D5C-79C30914167A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0B259-1C45-3C22-14BB-69F6F37EAEDE}"/>
              </a:ext>
            </a:extLst>
          </p:cNvPr>
          <p:cNvSpPr txBox="1"/>
          <p:nvPr/>
        </p:nvSpPr>
        <p:spPr>
          <a:xfrm>
            <a:off x="441434" y="1608081"/>
            <a:ext cx="68572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Four areas of interest: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X-band high-gradient acceleration and applications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Hi-rep rate injectors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Beam dynamics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Compact magnets</a:t>
            </a:r>
          </a:p>
        </p:txBody>
      </p:sp>
    </p:spTree>
    <p:extLst>
      <p:ext uri="{BB962C8B-B14F-4D97-AF65-F5344CB8AC3E}">
        <p14:creationId xmlns:p14="http://schemas.microsoft.com/office/powerpoint/2010/main" val="114694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697</Words>
  <Application>Microsoft Macintosh PowerPoint</Application>
  <PresentationFormat>Widescreen</PresentationFormat>
  <Paragraphs>61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CERN interest in WP9</vt:lpstr>
      <vt:lpstr>High-gradient acceleration, example: the CompactLight Design Study</vt:lpstr>
      <vt:lpstr>Compact linacs - The CREATE Proposal</vt:lpstr>
      <vt:lpstr>AWAKE Run 2: Towards first Particle Physics Experiments</vt:lpstr>
      <vt:lpstr>AWAKE Run 2c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Latina</dc:creator>
  <cp:lastModifiedBy>Andrea Latina</cp:lastModifiedBy>
  <cp:revision>38</cp:revision>
  <dcterms:created xsi:type="dcterms:W3CDTF">2022-09-24T09:26:05Z</dcterms:created>
  <dcterms:modified xsi:type="dcterms:W3CDTF">2023-03-15T14:12:56Z</dcterms:modified>
</cp:coreProperties>
</file>