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322B"/>
    <a:srgbClr val="B35A2C"/>
    <a:srgbClr val="DE7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0A8F-9862-4791-89DD-035D1CFE873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E212-4073-4BBD-B824-2A65573C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44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0A8F-9862-4791-89DD-035D1CFE873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E212-4073-4BBD-B824-2A65573C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44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0A8F-9862-4791-89DD-035D1CFE873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E212-4073-4BBD-B824-2A65573C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59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0A8F-9862-4791-89DD-035D1CFE873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E212-4073-4BBD-B824-2A65573C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7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0A8F-9862-4791-89DD-035D1CFE873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E212-4073-4BBD-B824-2A65573C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5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0A8F-9862-4791-89DD-035D1CFE873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E212-4073-4BBD-B824-2A65573C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07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0A8F-9862-4791-89DD-035D1CFE873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E212-4073-4BBD-B824-2A65573C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52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0A8F-9862-4791-89DD-035D1CFE873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E212-4073-4BBD-B824-2A65573C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76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0A8F-9862-4791-89DD-035D1CFE873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E212-4073-4BBD-B824-2A65573C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64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0A8F-9862-4791-89DD-035D1CFE873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E212-4073-4BBD-B824-2A65573C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48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D0A8F-9862-4791-89DD-035D1CFE873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E212-4073-4BBD-B824-2A65573C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8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D0A8F-9862-4791-89DD-035D1CFE8730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9E212-4073-4BBD-B824-2A65573CE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23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075" y="97707"/>
            <a:ext cx="10515600" cy="773562"/>
          </a:xfrm>
        </p:spPr>
        <p:txBody>
          <a:bodyPr/>
          <a:lstStyle/>
          <a:p>
            <a:r>
              <a:rPr lang="en-GB" dirty="0" smtClean="0"/>
              <a:t>UKRI/STFC interests in </a:t>
            </a:r>
            <a:r>
              <a:rPr lang="en-GB" dirty="0" err="1" smtClean="0"/>
              <a:t>EuPRAXIA</a:t>
            </a:r>
            <a:r>
              <a:rPr lang="en-GB" dirty="0" smtClean="0"/>
              <a:t> WP9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997" y="713362"/>
            <a:ext cx="10515600" cy="615160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Sustainable technologies</a:t>
            </a:r>
          </a:p>
          <a:p>
            <a:pPr lvl="1"/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Sustainable Accelerator Task Force</a:t>
            </a:r>
          </a:p>
          <a:p>
            <a:pPr lvl="1"/>
            <a:r>
              <a:rPr lang="en-GB" b="1" dirty="0" smtClean="0">
                <a:solidFill>
                  <a:schemeClr val="accent6">
                    <a:lumMod val="50000"/>
                  </a:schemeClr>
                </a:solidFill>
              </a:rPr>
              <a:t>Impact Review 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report in preparation</a:t>
            </a:r>
          </a:p>
          <a:p>
            <a:r>
              <a:rPr lang="en-GB" dirty="0" smtClean="0"/>
              <a:t>Permanent magnets</a:t>
            </a:r>
          </a:p>
          <a:p>
            <a:pPr lvl="1"/>
            <a:r>
              <a:rPr lang="en-GB" b="1" dirty="0" smtClean="0">
                <a:solidFill>
                  <a:schemeClr val="accent5"/>
                </a:solidFill>
              </a:rPr>
              <a:t>ZEPTO</a:t>
            </a:r>
            <a:r>
              <a:rPr lang="en-GB" dirty="0" smtClean="0">
                <a:solidFill>
                  <a:schemeClr val="accent5"/>
                </a:solidFill>
              </a:rPr>
              <a:t>: 2 tuneable PM quad prototypes,</a:t>
            </a:r>
            <a:br>
              <a:rPr lang="en-GB" dirty="0" smtClean="0">
                <a:solidFill>
                  <a:schemeClr val="accent5"/>
                </a:solidFill>
              </a:rPr>
            </a:br>
            <a:r>
              <a:rPr lang="en-GB" dirty="0" smtClean="0">
                <a:solidFill>
                  <a:schemeClr val="accent5"/>
                </a:solidFill>
              </a:rPr>
              <a:t>one dipole prototype, one quad installed on Diamond</a:t>
            </a:r>
          </a:p>
          <a:p>
            <a:pPr lvl="1"/>
            <a:r>
              <a:rPr lang="en-GB" b="1" dirty="0" smtClean="0"/>
              <a:t>HEPTO</a:t>
            </a:r>
            <a:r>
              <a:rPr lang="en-GB" dirty="0" smtClean="0"/>
              <a:t>: PM combined-function DQ magnet with coils</a:t>
            </a:r>
          </a:p>
          <a:p>
            <a:pPr lvl="1"/>
            <a:r>
              <a:rPr lang="en-GB" b="1" dirty="0" smtClean="0"/>
              <a:t>ECRIS</a:t>
            </a:r>
            <a:r>
              <a:rPr lang="en-GB" dirty="0" smtClean="0"/>
              <a:t>: tuneable PM dipole for ion sources</a:t>
            </a:r>
          </a:p>
          <a:p>
            <a:pPr lvl="1"/>
            <a:r>
              <a:rPr lang="en-GB" dirty="0" err="1" smtClean="0">
                <a:solidFill>
                  <a:srgbClr val="77322B"/>
                </a:solidFill>
              </a:rPr>
              <a:t>Shimmable</a:t>
            </a:r>
            <a:r>
              <a:rPr lang="en-GB" dirty="0" smtClean="0">
                <a:solidFill>
                  <a:srgbClr val="77322B"/>
                </a:solidFill>
              </a:rPr>
              <a:t> </a:t>
            </a:r>
            <a:r>
              <a:rPr lang="en-GB" b="1" dirty="0" err="1" smtClean="0">
                <a:solidFill>
                  <a:srgbClr val="77322B"/>
                </a:solidFill>
              </a:rPr>
              <a:t>Halbach</a:t>
            </a:r>
            <a:r>
              <a:rPr lang="en-GB" b="1" dirty="0" smtClean="0">
                <a:solidFill>
                  <a:srgbClr val="77322B"/>
                </a:solidFill>
              </a:rPr>
              <a:t> quad </a:t>
            </a:r>
            <a:r>
              <a:rPr lang="en-GB" dirty="0" smtClean="0">
                <a:solidFill>
                  <a:srgbClr val="77322B"/>
                </a:solidFill>
              </a:rPr>
              <a:t>for beam capture </a:t>
            </a:r>
            <a:r>
              <a:rPr lang="en-GB" dirty="0" smtClean="0">
                <a:solidFill>
                  <a:srgbClr val="77322B"/>
                </a:solidFill>
              </a:rPr>
              <a:t/>
            </a:r>
            <a:br>
              <a:rPr lang="en-GB" dirty="0" smtClean="0">
                <a:solidFill>
                  <a:srgbClr val="77322B"/>
                </a:solidFill>
              </a:rPr>
            </a:br>
            <a:r>
              <a:rPr lang="en-GB" dirty="0" smtClean="0">
                <a:solidFill>
                  <a:srgbClr val="77322B"/>
                </a:solidFill>
              </a:rPr>
              <a:t>from </a:t>
            </a:r>
            <a:r>
              <a:rPr lang="en-GB" dirty="0" smtClean="0">
                <a:solidFill>
                  <a:srgbClr val="77322B"/>
                </a:solidFill>
              </a:rPr>
              <a:t>laser-plasma @ EPAC</a:t>
            </a:r>
          </a:p>
          <a:p>
            <a:r>
              <a:rPr lang="en-GB" dirty="0" smtClean="0">
                <a:solidFill>
                  <a:srgbClr val="DE799F"/>
                </a:solidFill>
              </a:rPr>
              <a:t>Thin film SRF</a:t>
            </a:r>
          </a:p>
          <a:p>
            <a:pPr lvl="1"/>
            <a:r>
              <a:rPr lang="en-GB" dirty="0" smtClean="0">
                <a:solidFill>
                  <a:srgbClr val="DE799F"/>
                </a:solidFill>
              </a:rPr>
              <a:t>Development of </a:t>
            </a:r>
            <a:r>
              <a:rPr lang="en-GB" b="1" dirty="0" smtClean="0">
                <a:solidFill>
                  <a:srgbClr val="DE799F"/>
                </a:solidFill>
              </a:rPr>
              <a:t>coating technology</a:t>
            </a:r>
          </a:p>
          <a:p>
            <a:pPr lvl="1"/>
            <a:r>
              <a:rPr lang="en-GB" dirty="0" smtClean="0">
                <a:solidFill>
                  <a:srgbClr val="DE799F"/>
                </a:solidFill>
              </a:rPr>
              <a:t>Cavity deposition</a:t>
            </a:r>
          </a:p>
          <a:p>
            <a:pPr lvl="1"/>
            <a:r>
              <a:rPr lang="en-GB" dirty="0" smtClean="0">
                <a:solidFill>
                  <a:srgbClr val="DE799F"/>
                </a:solidFill>
              </a:rPr>
              <a:t>SRF testing</a:t>
            </a:r>
          </a:p>
          <a:p>
            <a:r>
              <a:rPr lang="en-GB" dirty="0" smtClean="0"/>
              <a:t>High-efficiency klystrons</a:t>
            </a:r>
          </a:p>
          <a:p>
            <a:pPr lvl="1"/>
            <a:r>
              <a:rPr lang="en-GB" dirty="0" smtClean="0"/>
              <a:t>Collaboration with Lancaster University</a:t>
            </a:r>
          </a:p>
          <a:p>
            <a:pPr lvl="1"/>
            <a:r>
              <a:rPr lang="en-GB" dirty="0" smtClean="0"/>
              <a:t>Concept for </a:t>
            </a:r>
            <a:r>
              <a:rPr lang="en-GB" b="1" dirty="0" smtClean="0"/>
              <a:t>PM solenoids </a:t>
            </a:r>
            <a:r>
              <a:rPr lang="en-GB" dirty="0" smtClean="0"/>
              <a:t>in klystrons</a:t>
            </a:r>
            <a:endParaRPr lang="en-GB" dirty="0"/>
          </a:p>
          <a:p>
            <a:r>
              <a:rPr lang="en-GB" dirty="0" smtClean="0">
                <a:solidFill>
                  <a:srgbClr val="B35A2C"/>
                </a:solidFill>
              </a:rPr>
              <a:t>Superconducting undulators</a:t>
            </a:r>
          </a:p>
          <a:p>
            <a:pPr lvl="1"/>
            <a:r>
              <a:rPr lang="en-GB" dirty="0" smtClean="0">
                <a:solidFill>
                  <a:srgbClr val="B35A2C"/>
                </a:solidFill>
              </a:rPr>
              <a:t>Machining and winding of </a:t>
            </a:r>
            <a:r>
              <a:rPr lang="en-GB" b="1" dirty="0" smtClean="0">
                <a:solidFill>
                  <a:srgbClr val="B35A2C"/>
                </a:solidFill>
              </a:rPr>
              <a:t>325mm prototype</a:t>
            </a:r>
          </a:p>
          <a:p>
            <a:pPr lvl="1"/>
            <a:r>
              <a:rPr lang="en-GB" dirty="0" smtClean="0">
                <a:solidFill>
                  <a:srgbClr val="B35A2C"/>
                </a:solidFill>
              </a:rPr>
              <a:t>Soon to be tested at </a:t>
            </a:r>
            <a:r>
              <a:rPr lang="en-GB" b="1" dirty="0" smtClean="0">
                <a:solidFill>
                  <a:srgbClr val="B35A2C"/>
                </a:solidFill>
              </a:rPr>
              <a:t>4K</a:t>
            </a:r>
          </a:p>
          <a:p>
            <a:pPr lvl="1"/>
            <a:r>
              <a:rPr lang="en-GB" dirty="0" smtClean="0"/>
              <a:t>Next step: </a:t>
            </a:r>
            <a:r>
              <a:rPr lang="en-GB" b="1" dirty="0" smtClean="0"/>
              <a:t>1m prototype</a:t>
            </a:r>
          </a:p>
          <a:p>
            <a:pPr lvl="1"/>
            <a:r>
              <a:rPr lang="en-GB" dirty="0" smtClean="0"/>
              <a:t>Final goal: </a:t>
            </a:r>
            <a:r>
              <a:rPr lang="en-GB" b="1" dirty="0" smtClean="0"/>
              <a:t>2m module </a:t>
            </a:r>
            <a:r>
              <a:rPr lang="en-GB" dirty="0" smtClean="0"/>
              <a:t>for deployment on XFEL facilities</a:t>
            </a:r>
          </a:p>
          <a:p>
            <a:r>
              <a:rPr lang="en-GB" dirty="0" smtClean="0"/>
              <a:t>Magnetic measurements</a:t>
            </a:r>
          </a:p>
          <a:p>
            <a:pPr lvl="1"/>
            <a:r>
              <a:rPr lang="en-GB" dirty="0" smtClean="0"/>
              <a:t>Lab at Daresbury with Hall probe + stretched wire benches</a:t>
            </a:r>
          </a:p>
          <a:p>
            <a:pPr lvl="1"/>
            <a:r>
              <a:rPr lang="en-GB" dirty="0" smtClean="0"/>
              <a:t>Development of pulsed-wire technique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418" y="-39641"/>
            <a:ext cx="2652955" cy="11393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132717" y="1099733"/>
            <a:ext cx="6830107" cy="1536743"/>
            <a:chOff x="3541974" y="1128819"/>
            <a:chExt cx="8399811" cy="1737211"/>
          </a:xfrm>
        </p:grpSpPr>
        <p:pic>
          <p:nvPicPr>
            <p:cNvPr id="7" name="6-25-up-down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 rotWithShape="1">
            <a:blip r:embed="rId5"/>
            <a:srcRect r="14527"/>
            <a:stretch/>
          </p:blipFill>
          <p:spPr>
            <a:xfrm>
              <a:off x="3541974" y="1128819"/>
              <a:ext cx="2230993" cy="17369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967" y="1136688"/>
              <a:ext cx="1099414" cy="1727445"/>
            </a:xfrm>
            <a:prstGeom prst="rect">
              <a:avLst/>
            </a:prstGeom>
          </p:spPr>
        </p:pic>
        <p:pic>
          <p:nvPicPr>
            <p:cNvPr id="9" name="Content Placeholder 3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9137" y="1136689"/>
              <a:ext cx="1151630" cy="172744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7523" y="1128819"/>
              <a:ext cx="2085549" cy="17372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BB52B0-8A5E-4738-9F40-B9EE72790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25464" y="1128820"/>
              <a:ext cx="1516321" cy="173531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495026" y="5235326"/>
            <a:ext cx="6467798" cy="1513616"/>
            <a:chOff x="198407" y="4774074"/>
            <a:chExt cx="9790981" cy="197292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9F2BC19-48FB-4A8B-B331-78DE0EA2F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07" y="4780978"/>
              <a:ext cx="2575831" cy="193187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0E6807E-74C9-4315-80F1-71BE5051DC5D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2893570" y="4774074"/>
              <a:ext cx="4128332" cy="193837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3DC843-2B29-49D7-8DEC-F0645D039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141233" y="4774074"/>
              <a:ext cx="2848155" cy="197292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916024" y="3172499"/>
            <a:ext cx="4046800" cy="1525126"/>
            <a:chOff x="8354364" y="2805439"/>
            <a:chExt cx="3608460" cy="135992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54364" y="2805439"/>
              <a:ext cx="1721830" cy="135318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6967" y="2805439"/>
              <a:ext cx="1815857" cy="1359928"/>
            </a:xfrm>
            <a:prstGeom prst="rect">
              <a:avLst/>
            </a:prstGeom>
          </p:spPr>
        </p:pic>
      </p:grpSp>
      <p:sp>
        <p:nvSpPr>
          <p:cNvPr id="22" name="Rounded Rectangle 21"/>
          <p:cNvSpPr/>
          <p:nvPr/>
        </p:nvSpPr>
        <p:spPr>
          <a:xfrm>
            <a:off x="4986068" y="1026543"/>
            <a:ext cx="7078305" cy="1690778"/>
          </a:xfrm>
          <a:prstGeom prst="roundRect">
            <a:avLst>
              <a:gd name="adj" fmla="val 3912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7798279" y="3085893"/>
            <a:ext cx="4266094" cy="1690778"/>
          </a:xfrm>
          <a:prstGeom prst="roundRect">
            <a:avLst>
              <a:gd name="adj" fmla="val 3912"/>
            </a:avLst>
          </a:prstGeom>
          <a:noFill/>
          <a:ln w="28575">
            <a:solidFill>
              <a:srgbClr val="DE79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5391509" y="5132789"/>
            <a:ext cx="6672864" cy="1690778"/>
          </a:xfrm>
          <a:prstGeom prst="roundRect">
            <a:avLst>
              <a:gd name="adj" fmla="val 3912"/>
            </a:avLst>
          </a:prstGeom>
          <a:noFill/>
          <a:ln w="28575">
            <a:solidFill>
              <a:srgbClr val="B35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Content Placeholder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8726" y="3151380"/>
            <a:ext cx="2079846" cy="1534896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5132717" y="3073439"/>
            <a:ext cx="1981446" cy="1690778"/>
          </a:xfrm>
          <a:prstGeom prst="roundRect">
            <a:avLst>
              <a:gd name="adj" fmla="val 3912"/>
            </a:avLst>
          </a:prstGeom>
          <a:noFill/>
          <a:ln w="28575">
            <a:solidFill>
              <a:srgbClr val="773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6579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131</Words>
  <Application>Microsoft Office PowerPoint</Application>
  <PresentationFormat>Widescreen</PresentationFormat>
  <Paragraphs>24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UKRI/STFC interests in EuPRAXIA WP9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UKRI/STFC interests in EuPRAXIA WP9</dc:title>
  <dc:creator>Shepherd, Ben (STFC,DL,AST)</dc:creator>
  <cp:lastModifiedBy>Shepherd, Ben (STFC,DL,AST)</cp:lastModifiedBy>
  <cp:revision>6</cp:revision>
  <dcterms:created xsi:type="dcterms:W3CDTF">2023-03-09T09:45:09Z</dcterms:created>
  <dcterms:modified xsi:type="dcterms:W3CDTF">2023-03-15T13:36:49Z</dcterms:modified>
</cp:coreProperties>
</file>