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sldIdLst>
    <p:sldId id="256" r:id="rId3"/>
    <p:sldId id="269" r:id="rId4"/>
    <p:sldId id="273" r:id="rId5"/>
    <p:sldId id="270" r:id="rId6"/>
    <p:sldId id="257" r:id="rId7"/>
    <p:sldId id="267" r:id="rId8"/>
    <p:sldId id="259" r:id="rId9"/>
    <p:sldId id="260" r:id="rId10"/>
    <p:sldId id="266" r:id="rId11"/>
    <p:sldId id="265" r:id="rId12"/>
    <p:sldId id="261" r:id="rId13"/>
    <p:sldId id="262" r:id="rId14"/>
    <p:sldId id="263" r:id="rId15"/>
    <p:sldId id="264" r:id="rId16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3600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" name="CustomShape 4"/>
          <p:cNvSpPr/>
          <p:nvPr/>
        </p:nvSpPr>
        <p:spPr>
          <a:xfrm>
            <a:off x="65160" y="69840"/>
            <a:ext cx="9012960" cy="6691680"/>
          </a:xfrm>
          <a:prstGeom prst="roundRect">
            <a:avLst>
              <a:gd name="adj" fmla="val 3600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1400">
                <a:solidFill>
                  <a:srgbClr val="696464"/>
                </a:solidFill>
                <a:latin typeface="Perpetua"/>
              </a:rPr>
              <a:t>10/03/11</a:t>
            </a:r>
            <a:endParaRPr/>
          </a:p>
        </p:txBody>
      </p:sp>
      <p:sp>
        <p:nvSpPr>
          <p:cNvPr id="5" name="TextShape 6"/>
          <p:cNvSpPr txBox="1"/>
          <p:nvPr/>
        </p:nvSpPr>
        <p:spPr>
          <a:xfrm>
            <a:off x="914400" y="6172200"/>
            <a:ext cx="3962160" cy="456840"/>
          </a:xfrm>
          <a:prstGeom prst="rect">
            <a:avLst/>
          </a:prstGeom>
        </p:spPr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0" tIns="0" rIns="0" bIns="0"/>
          <a:lstStyle/>
          <a:p>
            <a:fld id="{E18171A1-A181-4101-B1A1-E17151317101}" type="slidenum">
              <a:rPr lang="it-IT" sz="1400">
                <a:solidFill>
                  <a:srgbClr val="FFFFFF"/>
                </a:solidFill>
                <a:latin typeface="Franklin Gothic Book"/>
              </a:rPr>
              <a:pPr/>
              <a:t>‹N›</a:t>
            </a:fld>
            <a:endParaRPr/>
          </a:p>
        </p:txBody>
      </p:sp>
      <p:sp>
        <p:nvSpPr>
          <p:cNvPr id="7" name="CustomShape 8"/>
          <p:cNvSpPr/>
          <p:nvPr/>
        </p:nvSpPr>
        <p:spPr>
          <a:xfrm>
            <a:off x="63000" y="1449360"/>
            <a:ext cx="9021240" cy="1527120"/>
          </a:xfrm>
          <a:prstGeom prst="rect">
            <a:avLst/>
          </a:prstGeom>
          <a:solidFill>
            <a:srgbClr val="D34817"/>
          </a:solidFill>
        </p:spPr>
      </p:sp>
      <p:sp>
        <p:nvSpPr>
          <p:cNvPr id="8" name="CustomShape 9"/>
          <p:cNvSpPr/>
          <p:nvPr/>
        </p:nvSpPr>
        <p:spPr>
          <a:xfrm>
            <a:off x="63000" y="1396800"/>
            <a:ext cx="9021240" cy="120240"/>
          </a:xfrm>
          <a:prstGeom prst="rect">
            <a:avLst/>
          </a:prstGeom>
          <a:solidFill>
            <a:srgbClr val="E5B1AB"/>
          </a:solidFill>
        </p:spPr>
      </p:sp>
      <p:sp>
        <p:nvSpPr>
          <p:cNvPr id="9" name="CustomShape 10"/>
          <p:cNvSpPr/>
          <p:nvPr/>
        </p:nvSpPr>
        <p:spPr>
          <a:xfrm>
            <a:off x="63000" y="2976480"/>
            <a:ext cx="9021240" cy="110160"/>
          </a:xfrm>
          <a:prstGeom prst="rect">
            <a:avLst/>
          </a:prstGeom>
          <a:solidFill>
            <a:srgbClr val="918485"/>
          </a:solidFill>
        </p:spPr>
      </p: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r>
              <a:rPr lang="it-IT" sz="4000">
                <a:solidFill>
                  <a:srgbClr val="FFFFFF"/>
                </a:solidFill>
                <a:latin typeface="Franklin Gothic Book"/>
              </a:rPr>
              <a:t>Cliccate per modificare il formato del testo del titoloFare clic per modificare lo stile del titolo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/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/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/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/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/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/>
              <a:t>Ottavo livello struttura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it-IT"/>
              <a:t>Nono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3" name="CustomShape 2"/>
          <p:cNvSpPr/>
          <p:nvPr/>
        </p:nvSpPr>
        <p:spPr>
          <a:xfrm>
            <a:off x="64080" y="69840"/>
            <a:ext cx="9012960" cy="6693120"/>
          </a:xfrm>
          <a:prstGeom prst="roundRect">
            <a:avLst>
              <a:gd name="adj" fmla="val 3600"/>
            </a:avLst>
          </a:prstGeom>
          <a:solidFill>
            <a:srgbClr val="FFFFFF"/>
          </a:solidFill>
          <a:ln w="6480">
            <a:solidFill>
              <a:srgbClr val="000000"/>
            </a:solidFill>
            <a:round/>
          </a:ln>
        </p:spPr>
      </p:sp>
      <p:sp>
        <p:nvSpPr>
          <p:cNvPr id="14" name="PlaceHolder 3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4000">
                <a:solidFill>
                  <a:srgbClr val="696464"/>
                </a:solidFill>
                <a:latin typeface="Franklin Gothic Book"/>
              </a:rPr>
              <a:t>Cliccate per modificare il formato del testo del titoloFare clic per modificare lo stile del titolo</a:t>
            </a:r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dt"/>
          </p:nvPr>
        </p:nvSpPr>
        <p:spPr>
          <a:xfrm>
            <a:off x="6172200" y="6191280"/>
            <a:ext cx="2476080" cy="4759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1400">
                <a:solidFill>
                  <a:srgbClr val="696464"/>
                </a:solidFill>
                <a:latin typeface="Perpetua"/>
              </a:rPr>
              <a:t>10/03/11</a:t>
            </a:r>
            <a:endParaRPr/>
          </a:p>
        </p:txBody>
      </p:sp>
      <p:sp>
        <p:nvSpPr>
          <p:cNvPr id="16" name="TextShape 5"/>
          <p:cNvSpPr txBox="1"/>
          <p:nvPr/>
        </p:nvSpPr>
        <p:spPr>
          <a:xfrm>
            <a:off x="914400" y="6172200"/>
            <a:ext cx="3962160" cy="456840"/>
          </a:xfrm>
          <a:prstGeom prst="rect">
            <a:avLst/>
          </a:prstGeom>
        </p:spPr>
      </p:sp>
      <p:sp>
        <p:nvSpPr>
          <p:cNvPr id="17" name="PlaceHolder 6"/>
          <p:cNvSpPr>
            <a:spLocks noGrp="1"/>
          </p:cNvSpPr>
          <p:nvPr>
            <p:ph type="sldNum"/>
          </p:nvPr>
        </p:nvSpPr>
        <p:spPr>
          <a:xfrm>
            <a:off x="146160" y="6210360"/>
            <a:ext cx="45684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71C131F1-F191-4161-B111-113111419181}" type="slidenum">
              <a:rPr lang="it-IT" sz="1400">
                <a:solidFill>
                  <a:srgbClr val="FFFFFF"/>
                </a:solidFill>
                <a:latin typeface="Franklin Gothic Book"/>
              </a:rPr>
              <a:pPr/>
              <a:t>‹N›</a:t>
            </a:fld>
            <a:endParaRPr/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914400" y="1447920"/>
            <a:ext cx="7772040" cy="457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Cliccate per modificare il formato del testo della struttura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Secondo livello struttura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Terzo livello struttura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Quarto livello struttura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Settimo livello struttura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Ottavo livello struttura</a:t>
            </a:r>
            <a:endParaRPr/>
          </a:p>
          <a:p>
            <a:pPr>
              <a:buSzPct val="85000"/>
              <a:buFont typeface="Wingdings 2"/>
              <a:buChar char=""/>
            </a:pPr>
            <a:r>
              <a:rPr lang="it-IT" sz="2600">
                <a:solidFill>
                  <a:srgbClr val="000000"/>
                </a:solidFill>
                <a:latin typeface="Perpetua"/>
              </a:rPr>
              <a:t>Nono livello strutturaFare clic per modificare stili del testo dello schema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400">
                <a:solidFill>
                  <a:srgbClr val="000000"/>
                </a:solidFill>
                <a:latin typeface="Perpetua"/>
              </a:rPr>
              <a:t>Secondo livello</a:t>
            </a:r>
            <a:endParaRPr/>
          </a:p>
          <a:p>
            <a:pPr lvl="1">
              <a:buSzPct val="85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Perpetua"/>
              </a:rPr>
              <a:t>Terzo livello</a:t>
            </a:r>
            <a:endParaRPr/>
          </a:p>
          <a:p>
            <a:pPr lvl="2">
              <a:buSzPct val="85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Perpetua"/>
              </a:rPr>
              <a:t>Quarto livello</a:t>
            </a:r>
            <a:endParaRPr/>
          </a:p>
          <a:p>
            <a:pPr lvl="3">
              <a:buSzPct val="80000"/>
              <a:buFont typeface="Wingdings 2"/>
              <a:buChar char=""/>
            </a:pPr>
            <a:r>
              <a:rPr lang="it-IT" sz="2000">
                <a:solidFill>
                  <a:srgbClr val="000000"/>
                </a:solidFill>
                <a:latin typeface="Perpetua"/>
              </a:rPr>
              <a:t>Quinto livello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Shape 1"/>
          <p:cNvSpPr txBox="1"/>
          <p:nvPr/>
        </p:nvSpPr>
        <p:spPr>
          <a:xfrm>
            <a:off x="1295280" y="3200400"/>
            <a:ext cx="6400440" cy="1599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2600" dirty="0">
                <a:solidFill>
                  <a:srgbClr val="696464"/>
                </a:solidFill>
              </a:rPr>
              <a:t>Alberto Vesentini</a:t>
            </a:r>
            <a:endParaRPr dirty="0"/>
          </a:p>
          <a:p>
            <a:pPr algn="ctr"/>
            <a:r>
              <a:rPr lang="it-IT" sz="2600" dirty="0">
                <a:solidFill>
                  <a:srgbClr val="696464"/>
                </a:solidFill>
              </a:rPr>
              <a:t>Università di Pisa &amp; INFN</a:t>
            </a:r>
            <a:endParaRPr dirty="0"/>
          </a:p>
          <a:p>
            <a:pPr algn="ctr"/>
            <a:r>
              <a:rPr lang="it-IT" sz="2600" dirty="0">
                <a:solidFill>
                  <a:srgbClr val="696464"/>
                </a:solidFill>
              </a:rPr>
              <a:t>Pisa, </a:t>
            </a:r>
            <a:r>
              <a:rPr lang="it-IT" sz="2600" dirty="0" smtClean="0">
                <a:solidFill>
                  <a:srgbClr val="696464"/>
                </a:solidFill>
              </a:rPr>
              <a:t>10 </a:t>
            </a:r>
            <a:r>
              <a:rPr lang="it-IT" sz="2600" dirty="0">
                <a:solidFill>
                  <a:srgbClr val="696464"/>
                </a:solidFill>
              </a:rPr>
              <a:t>March 2011</a:t>
            </a:r>
            <a:endParaRPr dirty="0"/>
          </a:p>
        </p:txBody>
      </p:sp>
      <p:sp>
        <p:nvSpPr>
          <p:cNvPr id="20" name="TextShape 2"/>
          <p:cNvSpPr txBox="1"/>
          <p:nvPr/>
        </p:nvSpPr>
        <p:spPr>
          <a:xfrm>
            <a:off x="457200" y="1505880"/>
            <a:ext cx="8229240" cy="14695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it-IT" sz="4000">
                <a:solidFill>
                  <a:srgbClr val="FFFFFF"/>
                </a:solidFill>
                <a:latin typeface="Franklin Gothic Book"/>
              </a:rPr>
              <a:t>Study of the cuts on X(3872), at CMS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8424936" cy="569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Shape 1"/>
          <p:cNvSpPr txBox="1"/>
          <p:nvPr/>
        </p:nvSpPr>
        <p:spPr>
          <a:xfrm>
            <a:off x="0" y="274680"/>
            <a:ext cx="9144000" cy="922072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Efficiency II</a:t>
            </a:r>
            <a:endParaRPr dirty="0"/>
          </a:p>
        </p:txBody>
      </p:sp>
      <p:sp>
        <p:nvSpPr>
          <p:cNvPr id="4" name="Ovale 3"/>
          <p:cNvSpPr/>
          <p:nvPr/>
        </p:nvSpPr>
        <p:spPr>
          <a:xfrm>
            <a:off x="539552" y="1196752"/>
            <a:ext cx="648072" cy="51125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404664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latin typeface="Perpetua" pitchFamily="18" charset="0"/>
              </a:rPr>
              <a:t>XfromB</a:t>
            </a:r>
            <a:r>
              <a:rPr lang="it-IT" sz="2000" dirty="0" smtClean="0">
                <a:latin typeface="Perpetua" pitchFamily="18" charset="0"/>
              </a:rPr>
              <a:t>(</a:t>
            </a:r>
            <a:r>
              <a:rPr lang="it-IT" sz="2000" dirty="0" err="1" smtClean="0">
                <a:latin typeface="Perpetua" pitchFamily="18" charset="0"/>
              </a:rPr>
              <a:t>With</a:t>
            </a:r>
            <a:r>
              <a:rPr lang="it-IT" sz="2000" dirty="0" smtClean="0">
                <a:latin typeface="Perpetua" pitchFamily="18" charset="0"/>
              </a:rPr>
              <a:t>/No)Rho</a:t>
            </a:r>
            <a:endParaRPr lang="it-IT" sz="20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>
                <a:solidFill>
                  <a:srgbClr val="696464"/>
                </a:solidFill>
                <a:latin typeface="Franklin Gothic Book"/>
              </a:rPr>
              <a:t>Prospective on future</a:t>
            </a:r>
            <a:endParaRPr/>
          </a:p>
        </p:txBody>
      </p:sp>
      <p:sp>
        <p:nvSpPr>
          <p:cNvPr id="31" name="TextShape 2"/>
          <p:cNvSpPr txBox="1"/>
          <p:nvPr/>
        </p:nvSpPr>
        <p:spPr>
          <a:xfrm>
            <a:off x="467544" y="2276872"/>
            <a:ext cx="8229240" cy="295232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85000"/>
              <a:buFont typeface="Wingdings 2"/>
              <a:buChar char=""/>
            </a:pPr>
            <a:r>
              <a:rPr lang="it-IT" sz="3200" dirty="0" err="1">
                <a:solidFill>
                  <a:srgbClr val="000000"/>
                </a:solidFill>
                <a:latin typeface="Perpetua"/>
              </a:rPr>
              <a:t>Working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on data, 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cuts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looking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/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optimization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:</a:t>
            </a:r>
            <a:endParaRPr sz="2400" dirty="0"/>
          </a:p>
          <a:p>
            <a:pPr lvl="1">
              <a:buSzPct val="85000"/>
              <a:buFont typeface="Wingdings 2"/>
              <a:buChar char=""/>
            </a:pPr>
            <a:r>
              <a:rPr lang="it-IT" sz="3200" dirty="0">
                <a:solidFill>
                  <a:srgbClr val="000000"/>
                </a:solidFill>
                <a:latin typeface="Perpetua"/>
              </a:rPr>
              <a:t>Minimum 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number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of Pixel/Silicon hits</a:t>
            </a:r>
            <a:endParaRPr sz="2400" dirty="0"/>
          </a:p>
          <a:p>
            <a:pPr>
              <a:buSzPct val="85000"/>
              <a:buFont typeface="Wingdings 2"/>
              <a:buChar char=""/>
            </a:pPr>
            <a:r>
              <a:rPr lang="it-IT" sz="3200" dirty="0" err="1">
                <a:solidFill>
                  <a:srgbClr val="000000"/>
                </a:solidFill>
                <a:latin typeface="Perpetua"/>
              </a:rPr>
              <a:t>Using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the 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group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analyzer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(</a:t>
            </a:r>
            <a:r>
              <a:rPr lang="it-IT" sz="3200" dirty="0" err="1">
                <a:solidFill>
                  <a:srgbClr val="000000"/>
                </a:solidFill>
                <a:latin typeface="Perpetua"/>
              </a:rPr>
              <a:t>Fasanella</a:t>
            </a:r>
            <a:r>
              <a:rPr lang="it-IT" sz="3200" dirty="0">
                <a:solidFill>
                  <a:srgbClr val="000000"/>
                </a:solidFill>
                <a:latin typeface="Perpetua"/>
              </a:rPr>
              <a:t> et. al</a:t>
            </a:r>
            <a:r>
              <a:rPr lang="it-IT" sz="3200" dirty="0" smtClean="0">
                <a:solidFill>
                  <a:srgbClr val="000000"/>
                </a:solidFill>
                <a:latin typeface="Perpetua"/>
              </a:rPr>
              <a:t>.)</a:t>
            </a:r>
          </a:p>
          <a:p>
            <a:pPr>
              <a:buSzPct val="85000"/>
              <a:buFont typeface="Wingdings 2"/>
              <a:buChar char=""/>
            </a:pP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Understand</a:t>
            </a:r>
            <a:r>
              <a:rPr lang="it-IT" sz="32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as</a:t>
            </a:r>
            <a:r>
              <a:rPr lang="it-IT" sz="32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well</a:t>
            </a:r>
            <a:r>
              <a:rPr lang="it-IT" sz="32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as</a:t>
            </a:r>
            <a:r>
              <a:rPr lang="it-IT" sz="32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possible</a:t>
            </a:r>
            <a:r>
              <a:rPr lang="it-IT" sz="3200" dirty="0" smtClean="0">
                <a:solidFill>
                  <a:srgbClr val="000000"/>
                </a:solidFill>
                <a:latin typeface="Perpetua"/>
              </a:rPr>
              <a:t> the </a:t>
            </a: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weigths</a:t>
            </a:r>
            <a:r>
              <a:rPr lang="it-IT" sz="3200" dirty="0" err="1" smtClean="0">
                <a:solidFill>
                  <a:srgbClr val="000000"/>
                </a:solidFill>
                <a:latin typeface="Perpetua"/>
              </a:rPr>
              <a:t>…</a:t>
            </a:r>
            <a:endParaRPr lang="it-IT" sz="3200" dirty="0" smtClean="0">
              <a:solidFill>
                <a:srgbClr val="000000"/>
              </a:solidFill>
              <a:latin typeface="Perpetua"/>
            </a:endParaRPr>
          </a:p>
          <a:p>
            <a:pPr>
              <a:buSzPct val="85000"/>
              <a:buFont typeface="Wingdings 2"/>
              <a:buChar char=""/>
            </a:pPr>
            <a:r>
              <a:rPr lang="it-IT" sz="3200" dirty="0" err="1" smtClean="0">
                <a:solidFill>
                  <a:srgbClr val="000000"/>
                </a:solidFill>
                <a:latin typeface="Perpetua" pitchFamily="18" charset="0"/>
              </a:rPr>
              <a:t>Study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 pitchFamily="18" charset="0"/>
              </a:rPr>
              <a:t>other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 pitchFamily="18" charset="0"/>
              </a:rPr>
              <a:t>decay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</a:rPr>
              <a:t>, </a:t>
            </a:r>
            <a:r>
              <a:rPr lang="it-IT" sz="3200" dirty="0" err="1" smtClean="0">
                <a:solidFill>
                  <a:srgbClr val="000000"/>
                </a:solidFill>
                <a:latin typeface="Perpetua" pitchFamily="18" charset="0"/>
              </a:rPr>
              <a:t>similar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</a:rPr>
              <a:t> to </a:t>
            </a:r>
            <a:r>
              <a:rPr lang="it-IT" sz="3200" dirty="0" err="1" smtClean="0">
                <a:solidFill>
                  <a:srgbClr val="000000"/>
                </a:solidFill>
                <a:latin typeface="Perpetua" pitchFamily="18" charset="0"/>
              </a:rPr>
              <a:t>that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</a:rPr>
              <a:t> </a:t>
            </a:r>
            <a:r>
              <a:rPr lang="it-IT" sz="3200" dirty="0" err="1" smtClean="0">
                <a:solidFill>
                  <a:srgbClr val="000000"/>
                </a:solidFill>
                <a:latin typeface="Perpetua" pitchFamily="18" charset="0"/>
              </a:rPr>
              <a:t>one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</a:rPr>
              <a:t>:                    	</a:t>
            </a:r>
            <a:r>
              <a:rPr lang="el-GR" sz="3200" dirty="0" smtClean="0">
                <a:solidFill>
                  <a:srgbClr val="000000"/>
                </a:solidFill>
                <a:latin typeface="Arial"/>
                <a:cs typeface="Arial"/>
              </a:rPr>
              <a:t>Ψ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  <a:cs typeface="Arial"/>
              </a:rPr>
              <a:t>-&gt;J/</a:t>
            </a:r>
            <a:r>
              <a:rPr lang="el-GR" sz="3200" dirty="0" smtClean="0">
                <a:solidFill>
                  <a:srgbClr val="000000"/>
                </a:solidFill>
                <a:latin typeface="Arial"/>
                <a:cs typeface="Arial"/>
              </a:rPr>
              <a:t>Ψπ</a:t>
            </a:r>
            <a:r>
              <a:rPr lang="el-GR" sz="3200" dirty="0" smtClean="0">
                <a:solidFill>
                  <a:srgbClr val="000000"/>
                </a:solidFill>
                <a:cs typeface="Arial"/>
              </a:rPr>
              <a:t>π</a:t>
            </a:r>
            <a:r>
              <a:rPr lang="it-IT" sz="3200" dirty="0" smtClean="0">
                <a:solidFill>
                  <a:srgbClr val="000000"/>
                </a:solidFill>
                <a:latin typeface="Perpetua" pitchFamily="18" charset="0"/>
                <a:cs typeface="Arial"/>
              </a:rPr>
              <a:t> …</a:t>
            </a:r>
            <a:endParaRPr lang="it-IT" sz="3200" dirty="0" smtClean="0">
              <a:solidFill>
                <a:srgbClr val="000000"/>
              </a:solidFill>
              <a:latin typeface="Perpetua" pitchFamily="18" charset="0"/>
            </a:endParaRPr>
          </a:p>
          <a:p>
            <a:pPr>
              <a:buSzPct val="85000"/>
              <a:buFont typeface="Wingdings 2"/>
              <a:buChar char=""/>
            </a:pPr>
            <a:endParaRPr sz="2400" dirty="0"/>
          </a:p>
          <a:p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Shape 1"/>
          <p:cNvSpPr txBox="1"/>
          <p:nvPr/>
        </p:nvSpPr>
        <p:spPr>
          <a:xfrm>
            <a:off x="467640" y="299700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>
                <a:solidFill>
                  <a:srgbClr val="696464"/>
                </a:solidFill>
                <a:latin typeface="Franklin Gothic Book"/>
              </a:rPr>
              <a:t>Back up slides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Shape 1"/>
          <p:cNvSpPr txBox="1"/>
          <p:nvPr/>
        </p:nvSpPr>
        <p:spPr>
          <a:xfrm>
            <a:off x="5220000" y="404640"/>
            <a:ext cx="3600000" cy="1008136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 π </a:t>
            </a:r>
            <a:r>
              <a:rPr lang="it-IT" sz="4000" dirty="0" err="1" smtClean="0">
                <a:solidFill>
                  <a:srgbClr val="696464"/>
                </a:solidFill>
                <a:latin typeface="Franklin Gothic Book"/>
              </a:rPr>
              <a:t>π</a:t>
            </a:r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 mass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60648"/>
            <a:ext cx="4464496" cy="320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4860032" y="14127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Perpetua" pitchFamily="18" charset="0"/>
              </a:rPr>
              <a:t>XdirectNoRho</a:t>
            </a:r>
            <a:endParaRPr lang="it-IT" dirty="0">
              <a:latin typeface="Perpetu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628" y="3429000"/>
            <a:ext cx="431792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203848" y="472514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Perpetua" pitchFamily="18" charset="0"/>
              </a:rPr>
              <a:t>XfromBWithRho</a:t>
            </a:r>
            <a:endParaRPr lang="it-IT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0" y="0"/>
            <a:ext cx="2808232" cy="7921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Pt X</a:t>
            </a:r>
            <a:endParaRPr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0"/>
            <a:ext cx="4355976" cy="312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6372200" y="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XfromBNoRho</a:t>
            </a:r>
            <a:endParaRPr lang="it-IT" dirty="0">
              <a:solidFill>
                <a:srgbClr val="FF0000"/>
              </a:solidFill>
              <a:latin typeface="Perpetua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4499991" cy="322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1223120" y="105273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Perpetua" pitchFamily="18" charset="0"/>
              </a:rPr>
              <a:t>XfromBWithRho</a:t>
            </a:r>
            <a:endParaRPr lang="it-IT" dirty="0">
              <a:solidFill>
                <a:srgbClr val="FF0000"/>
              </a:solidFill>
              <a:latin typeface="Perpetua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501008"/>
            <a:ext cx="448057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tangolo 12"/>
          <p:cNvSpPr/>
          <p:nvPr/>
        </p:nvSpPr>
        <p:spPr>
          <a:xfrm>
            <a:off x="2627784" y="4869160"/>
            <a:ext cx="2052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XdirectWithRho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5868144" y="274680"/>
            <a:ext cx="3275856" cy="2794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err="1" smtClean="0">
                <a:solidFill>
                  <a:srgbClr val="696464"/>
                </a:solidFill>
                <a:latin typeface="Franklin Gothic Book"/>
              </a:rPr>
              <a:t>Previuos</a:t>
            </a:r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 at </a:t>
            </a:r>
            <a:r>
              <a:rPr lang="it-IT" sz="4000" dirty="0" err="1" smtClean="0">
                <a:solidFill>
                  <a:srgbClr val="696464"/>
                </a:solidFill>
                <a:latin typeface="Franklin Gothic Book"/>
              </a:rPr>
              <a:t>QWG…</a:t>
            </a:r>
            <a:endParaRPr lang="it-IT" dirty="0"/>
          </a:p>
          <a:p>
            <a:pPr algn="ctr"/>
            <a:r>
              <a:rPr lang="it-IT" sz="2400" dirty="0" smtClean="0">
                <a:solidFill>
                  <a:srgbClr val="696464"/>
                </a:solidFill>
                <a:latin typeface="Franklin Gothic Book"/>
              </a:rPr>
              <a:t>Marina Giunta slides’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4664"/>
            <a:ext cx="4343399" cy="277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6"/>
          <p:cNvSpPr txBox="1"/>
          <p:nvPr/>
        </p:nvSpPr>
        <p:spPr>
          <a:xfrm>
            <a:off x="182216" y="911973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cand</a:t>
            </a:r>
            <a:r>
              <a:rPr lang="en-US" dirty="0" smtClean="0"/>
              <a:t> p</a:t>
            </a:r>
            <a:r>
              <a:rPr lang="en-US" baseline="-25000" dirty="0" smtClean="0"/>
              <a:t>t</a:t>
            </a:r>
            <a:r>
              <a:rPr lang="en-US" dirty="0" smtClean="0"/>
              <a:t> &gt;3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cand</a:t>
            </a:r>
            <a:r>
              <a:rPr lang="en-US" dirty="0" smtClean="0">
                <a:solidFill>
                  <a:srgbClr val="FF0000"/>
                </a:solidFill>
              </a:rPr>
              <a:t> p</a:t>
            </a:r>
            <a:r>
              <a:rPr lang="en-US" baseline="-25000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&gt;5</a:t>
            </a:r>
          </a:p>
          <a:p>
            <a:r>
              <a:rPr lang="en-US" dirty="0" err="1" smtClean="0">
                <a:solidFill>
                  <a:srgbClr val="00B050"/>
                </a:solidFill>
              </a:rPr>
              <a:t>X</a:t>
            </a:r>
            <a:r>
              <a:rPr lang="en-US" baseline="-25000" dirty="0" err="1" smtClean="0">
                <a:solidFill>
                  <a:srgbClr val="00B050"/>
                </a:solidFill>
              </a:rPr>
              <a:t>cand</a:t>
            </a:r>
            <a:r>
              <a:rPr lang="en-US" dirty="0" smtClean="0">
                <a:solidFill>
                  <a:srgbClr val="00B050"/>
                </a:solidFill>
              </a:rPr>
              <a:t> p</a:t>
            </a:r>
            <a:r>
              <a:rPr lang="en-US" baseline="-25000" dirty="0" smtClean="0">
                <a:solidFill>
                  <a:srgbClr val="00B050"/>
                </a:solidFill>
              </a:rPr>
              <a:t>t</a:t>
            </a:r>
            <a:r>
              <a:rPr lang="en-US" dirty="0" smtClean="0">
                <a:solidFill>
                  <a:srgbClr val="00B050"/>
                </a:solidFill>
              </a:rPr>
              <a:t> &gt;8</a:t>
            </a:r>
          </a:p>
          <a:p>
            <a:r>
              <a:rPr lang="en-US" dirty="0" err="1" smtClean="0">
                <a:solidFill>
                  <a:srgbClr val="003FBC"/>
                </a:solidFill>
              </a:rPr>
              <a:t>X</a:t>
            </a:r>
            <a:r>
              <a:rPr lang="en-US" baseline="-25000" dirty="0" err="1" smtClean="0">
                <a:solidFill>
                  <a:srgbClr val="003FBC"/>
                </a:solidFill>
              </a:rPr>
              <a:t>cand</a:t>
            </a:r>
            <a:r>
              <a:rPr lang="en-US" dirty="0" smtClean="0">
                <a:solidFill>
                  <a:srgbClr val="003FBC"/>
                </a:solidFill>
              </a:rPr>
              <a:t> p</a:t>
            </a:r>
            <a:r>
              <a:rPr lang="en-US" baseline="-25000" dirty="0" smtClean="0">
                <a:solidFill>
                  <a:srgbClr val="003FBC"/>
                </a:solidFill>
              </a:rPr>
              <a:t>t</a:t>
            </a:r>
            <a:r>
              <a:rPr lang="en-US" dirty="0" smtClean="0">
                <a:solidFill>
                  <a:srgbClr val="003FBC"/>
                </a:solidFill>
              </a:rPr>
              <a:t> &gt;11</a:t>
            </a:r>
            <a:endParaRPr lang="en-US" dirty="0">
              <a:solidFill>
                <a:srgbClr val="003FBC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5524843" cy="326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5880720" y="3356992"/>
            <a:ext cx="3263280" cy="288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c1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0.406569 +/- 0.00620918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c2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-0.137397 +/- 0.00605678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c3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-0.00983933 +/- 0.00602596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X_mass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3.87 +/- </a:t>
            </a:r>
            <a:r>
              <a:rPr lang="en-US" sz="1400" b="1" dirty="0" smtClean="0">
                <a:solidFill>
                  <a:srgbClr val="00B050"/>
                </a:solidFill>
              </a:rPr>
              <a:t>0.000899106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X_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 σ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0.00389225 +/- </a:t>
            </a:r>
            <a:r>
              <a:rPr lang="en-US" sz="1400" b="1" dirty="0" smtClean="0">
                <a:solidFill>
                  <a:srgbClr val="00B050"/>
                </a:solidFill>
              </a:rPr>
              <a:t>0.000663821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Ψ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‘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_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mass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3592.39 +/- 99.7543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Ψ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‘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_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 σ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0.00473338 +/- 0.000150675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Number_</a:t>
            </a:r>
            <a:r>
              <a:rPr kumimoji="0" lang="el-G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 Ψ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Arial"/>
              </a:rPr>
              <a:t>‘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= </a:t>
            </a:r>
            <a:r>
              <a:rPr lang="en-US" sz="1400" b="1" kern="0" dirty="0" smtClean="0">
                <a:solidFill>
                  <a:srgbClr val="FF0000"/>
                </a:solidFill>
                <a:ea typeface="ＭＳ Ｐゴシック" pitchFamily="-108" charset="-128"/>
              </a:rPr>
              <a:t>3592.39 +/- 99.7543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Number_X3872 = </a:t>
            </a:r>
            <a:r>
              <a:rPr lang="en-US" sz="1400" b="1" kern="0" dirty="0" smtClean="0">
                <a:solidFill>
                  <a:srgbClr val="FF0000"/>
                </a:solidFill>
                <a:ea typeface="ＭＳ Ｐゴシック" pitchFamily="-108" charset="-128"/>
              </a:rPr>
              <a:t>382.518 +/- 75.051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6000"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nbkg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ＭＳ Ｐゴシック" pitchFamily="-108" charset="-128"/>
                <a:cs typeface="+mn-cs"/>
              </a:rPr>
              <a:t> = </a:t>
            </a:r>
            <a:r>
              <a:rPr lang="en-US" sz="1400" b="1" kern="0" dirty="0" smtClean="0">
                <a:solidFill>
                  <a:srgbClr val="00B050"/>
                </a:solidFill>
                <a:ea typeface="ＭＳ Ｐゴシック" pitchFamily="-108" charset="-128"/>
              </a:rPr>
              <a:t>88438.1 +/- 313.375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ＭＳ Ｐゴシック" pitchFamily="-108" charset="-128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156176" y="616530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Perpetua" pitchFamily="18" charset="0"/>
              </a:rPr>
              <a:t>Run2010A and B</a:t>
            </a:r>
            <a:endParaRPr lang="it-IT" sz="2400" dirty="0">
              <a:latin typeface="Perpetu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372200" y="227687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Study</a:t>
            </a:r>
            <a:r>
              <a:rPr lang="it-IT" dirty="0" smtClean="0"/>
              <a:t> on </a:t>
            </a:r>
            <a:r>
              <a:rPr lang="it-IT" dirty="0" err="1" smtClean="0"/>
              <a:t>efficiency</a:t>
            </a:r>
            <a:r>
              <a:rPr lang="it-IT" dirty="0" smtClean="0"/>
              <a:t>, </a:t>
            </a:r>
            <a:r>
              <a:rPr lang="it-IT" dirty="0" err="1" smtClean="0"/>
              <a:t>acceptance</a:t>
            </a:r>
            <a:r>
              <a:rPr lang="it-IT" dirty="0" smtClean="0"/>
              <a:t> …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43600"/>
          </a:xfrm>
        </p:spPr>
        <p:txBody>
          <a:bodyPr/>
          <a:lstStyle/>
          <a:p>
            <a:pPr>
              <a:buNone/>
            </a:pPr>
            <a:r>
              <a:rPr lang="el-GR" sz="2800" dirty="0" smtClean="0">
                <a:cs typeface="Arial"/>
                <a:sym typeface="Wingdings" pitchFamily="2" charset="2"/>
              </a:rPr>
              <a:t> </a:t>
            </a:r>
            <a:r>
              <a:rPr lang="en-US" sz="2800" dirty="0" smtClean="0">
                <a:cs typeface="Arial"/>
                <a:sym typeface="Wingdings" pitchFamily="2" charset="2"/>
              </a:rPr>
              <a:t>	</a:t>
            </a:r>
            <a:r>
              <a:rPr lang="en-US" sz="2800" dirty="0" smtClean="0">
                <a:latin typeface="Perpetua" pitchFamily="18" charset="0"/>
                <a:cs typeface="Arial"/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Perpetua" pitchFamily="18" charset="0"/>
                <a:cs typeface="Arial"/>
                <a:sym typeface="Wingdings" pitchFamily="2" charset="2"/>
              </a:rPr>
              <a:t>	R=            =	</a:t>
            </a:r>
          </a:p>
          <a:p>
            <a:pPr>
              <a:buNone/>
            </a:pPr>
            <a:endParaRPr lang="en-US" sz="2000" dirty="0" smtClean="0">
              <a:solidFill>
                <a:srgbClr val="6600CC"/>
              </a:solidFill>
              <a:latin typeface="Perpetua" pitchFamily="18" charset="0"/>
              <a:cs typeface="Arial"/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6600CC"/>
                </a:solidFill>
                <a:latin typeface="Perpetua" pitchFamily="18" charset="0"/>
                <a:cs typeface="Arial"/>
                <a:sym typeface="Wingdings" pitchFamily="2" charset="2"/>
              </a:rPr>
              <a:t>                  (in the given kinematical range: </a:t>
            </a:r>
            <a:r>
              <a:rPr lang="en-US" sz="2000" dirty="0" err="1" smtClean="0">
                <a:solidFill>
                  <a:srgbClr val="6600CC"/>
                </a:solidFill>
                <a:latin typeface="Perpetua" pitchFamily="18" charset="0"/>
              </a:rPr>
              <a:t>X</a:t>
            </a:r>
            <a:r>
              <a:rPr lang="en-US" sz="2000" baseline="-25000" dirty="0" err="1" smtClean="0">
                <a:solidFill>
                  <a:srgbClr val="6600CC"/>
                </a:solidFill>
                <a:latin typeface="Perpetua" pitchFamily="18" charset="0"/>
              </a:rPr>
              <a:t>cand</a:t>
            </a:r>
            <a:r>
              <a:rPr lang="en-US" sz="2000" dirty="0" smtClean="0">
                <a:solidFill>
                  <a:srgbClr val="6600CC"/>
                </a:solidFill>
                <a:latin typeface="Perpetua" pitchFamily="18" charset="0"/>
              </a:rPr>
              <a:t> p</a:t>
            </a:r>
            <a:r>
              <a:rPr lang="en-US" sz="2000" baseline="-25000" dirty="0" smtClean="0">
                <a:solidFill>
                  <a:srgbClr val="6600CC"/>
                </a:solidFill>
                <a:latin typeface="Perpetua" pitchFamily="18" charset="0"/>
              </a:rPr>
              <a:t>t</a:t>
            </a:r>
            <a:r>
              <a:rPr lang="en-US" sz="2000" dirty="0" smtClean="0">
                <a:solidFill>
                  <a:srgbClr val="6600CC"/>
                </a:solidFill>
                <a:latin typeface="Perpetua" pitchFamily="18" charset="0"/>
              </a:rPr>
              <a:t> &gt; 5GeV,  |y| &lt;2.4)</a:t>
            </a:r>
          </a:p>
          <a:p>
            <a:pPr>
              <a:buNone/>
            </a:pPr>
            <a:endParaRPr lang="en-US" sz="2000" dirty="0" smtClean="0">
              <a:solidFill>
                <a:srgbClr val="6600CC"/>
              </a:solidFill>
              <a:latin typeface="Perpetua" pitchFamily="18" charset="0"/>
              <a:cs typeface="Arial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Perpetua" pitchFamily="18" charset="0"/>
                <a:cs typeface="Arial"/>
                <a:sym typeface="Wingdings" pitchFamily="2" charset="2"/>
              </a:rPr>
              <a:t>	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where:   </a:t>
            </a:r>
            <a:r>
              <a:rPr lang="en-US" sz="3200" dirty="0" err="1" smtClean="0">
                <a:latin typeface="Perpetua" pitchFamily="18" charset="0"/>
                <a:cs typeface="Arial"/>
                <a:sym typeface="Wingdings" pitchFamily="2" charset="2"/>
              </a:rPr>
              <a:t>N</a:t>
            </a:r>
            <a:r>
              <a:rPr lang="en-US" sz="3200" baseline="-25000" dirty="0" err="1" smtClean="0">
                <a:latin typeface="Perpetua" pitchFamily="18" charset="0"/>
                <a:cs typeface="Arial"/>
                <a:sym typeface="Wingdings" pitchFamily="2" charset="2"/>
              </a:rPr>
              <a:t>corr</a:t>
            </a:r>
            <a:r>
              <a:rPr lang="en-US" sz="3200" baseline="-25000" dirty="0" smtClean="0">
                <a:latin typeface="Perpetua" pitchFamily="18" charset="0"/>
                <a:cs typeface="Arial"/>
                <a:sym typeface="Wingdings" pitchFamily="2" charset="2"/>
              </a:rPr>
              <a:t> 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= </a:t>
            </a:r>
            <a:r>
              <a:rPr lang="en-US" sz="3200" dirty="0" err="1" smtClean="0">
                <a:latin typeface="Perpetua" pitchFamily="18" charset="0"/>
                <a:cs typeface="Arial"/>
                <a:sym typeface="Wingdings" pitchFamily="2" charset="2"/>
              </a:rPr>
              <a:t>N</a:t>
            </a:r>
            <a:r>
              <a:rPr lang="en-US" sz="3200" baseline="-25000" dirty="0" err="1" smtClean="0">
                <a:latin typeface="Perpetua" pitchFamily="18" charset="0"/>
                <a:cs typeface="Arial"/>
                <a:sym typeface="Wingdings" pitchFamily="2" charset="2"/>
              </a:rPr>
              <a:t>meas</a:t>
            </a:r>
            <a:r>
              <a:rPr lang="en-US" sz="3200" baseline="-25000" dirty="0" smtClean="0">
                <a:latin typeface="Perpetua" pitchFamily="18" charset="0"/>
                <a:cs typeface="Arial"/>
                <a:sym typeface="Wingdings" pitchFamily="2" charset="2"/>
              </a:rPr>
              <a:t> 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* A * </a:t>
            </a:r>
            <a:r>
              <a:rPr lang="el-GR" sz="3200" dirty="0" smtClean="0">
                <a:latin typeface="Arial"/>
                <a:cs typeface="Arial"/>
                <a:sym typeface="Wingdings" pitchFamily="2" charset="2"/>
              </a:rPr>
              <a:t>ε</a:t>
            </a:r>
            <a:endParaRPr lang="en-US" sz="3200" dirty="0" smtClean="0">
              <a:latin typeface="Perpetua" pitchFamily="18" charset="0"/>
              <a:cs typeface="Arial"/>
              <a:sym typeface="Wingdings" pitchFamily="2" charset="2"/>
            </a:endParaRPr>
          </a:p>
          <a:p>
            <a:pPr lvl="1"/>
            <a:r>
              <a:rPr lang="en-US" sz="3200" dirty="0" err="1" smtClean="0">
                <a:latin typeface="Perpetua" pitchFamily="18" charset="0"/>
                <a:cs typeface="Arial"/>
                <a:sym typeface="Wingdings" pitchFamily="2" charset="2"/>
              </a:rPr>
              <a:t>N</a:t>
            </a:r>
            <a:r>
              <a:rPr lang="en-US" sz="3200" baseline="-25000" dirty="0" err="1" smtClean="0">
                <a:latin typeface="Perpetua" pitchFamily="18" charset="0"/>
                <a:cs typeface="Arial"/>
                <a:sym typeface="Wingdings" pitchFamily="2" charset="2"/>
              </a:rPr>
              <a:t>meas</a:t>
            </a:r>
            <a:r>
              <a:rPr lang="en-US" sz="3200" baseline="-25000" dirty="0" smtClean="0">
                <a:latin typeface="Perpetua" pitchFamily="18" charset="0"/>
                <a:cs typeface="Arial"/>
                <a:sym typeface="Wingdings" pitchFamily="2" charset="2"/>
              </a:rPr>
              <a:t> 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= from </a:t>
            </a:r>
            <a:r>
              <a:rPr lang="en-US" sz="3200" dirty="0" smtClean="0">
                <a:solidFill>
                  <a:srgbClr val="00B050"/>
                </a:solidFill>
                <a:latin typeface="Perpetua" pitchFamily="18" charset="0"/>
                <a:cs typeface="Arial"/>
                <a:sym typeface="Wingdings" pitchFamily="2" charset="2"/>
              </a:rPr>
              <a:t>signal yields 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in the invariant mass distribution</a:t>
            </a:r>
          </a:p>
          <a:p>
            <a:pPr lvl="1"/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A = </a:t>
            </a:r>
            <a:r>
              <a:rPr lang="en-US" sz="3200" dirty="0" smtClean="0">
                <a:solidFill>
                  <a:srgbClr val="00B050"/>
                </a:solidFill>
                <a:latin typeface="Perpetua" pitchFamily="18" charset="0"/>
                <a:cs typeface="Arial"/>
                <a:sym typeface="Wingdings" pitchFamily="2" charset="2"/>
              </a:rPr>
              <a:t>acceptance</a:t>
            </a:r>
            <a:endParaRPr lang="en-US" sz="3200" dirty="0" smtClean="0">
              <a:latin typeface="Perpetua" pitchFamily="18" charset="0"/>
              <a:cs typeface="Arial"/>
              <a:sym typeface="Wingdings" pitchFamily="2" charset="2"/>
            </a:endParaRPr>
          </a:p>
          <a:p>
            <a:pPr lvl="1"/>
            <a:r>
              <a:rPr lang="el-GR" sz="3200" dirty="0" smtClean="0">
                <a:cs typeface="Arial"/>
                <a:sym typeface="Wingdings" pitchFamily="2" charset="2"/>
              </a:rPr>
              <a:t>ε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 = </a:t>
            </a:r>
            <a:r>
              <a:rPr lang="el-GR" sz="3200" dirty="0" smtClean="0">
                <a:cs typeface="Arial"/>
                <a:sym typeface="Wingdings" pitchFamily="2" charset="2"/>
              </a:rPr>
              <a:t>ε</a:t>
            </a:r>
            <a:r>
              <a:rPr lang="el-GR" sz="3200" baseline="-25000" dirty="0" smtClean="0">
                <a:cs typeface="Arial"/>
                <a:sym typeface="Wingdings" pitchFamily="2" charset="2"/>
              </a:rPr>
              <a:t>μμ</a:t>
            </a:r>
            <a:r>
              <a:rPr lang="en-US" sz="3200" dirty="0" smtClean="0">
                <a:latin typeface="Perpetua" pitchFamily="18" charset="0"/>
                <a:cs typeface="Arial"/>
                <a:sym typeface="Wingdings" pitchFamily="2" charset="2"/>
              </a:rPr>
              <a:t> * </a:t>
            </a:r>
            <a:r>
              <a:rPr lang="el-GR" sz="3200" dirty="0" smtClean="0">
                <a:cs typeface="Arial"/>
                <a:sym typeface="Wingdings" pitchFamily="2" charset="2"/>
              </a:rPr>
              <a:t>ε</a:t>
            </a:r>
            <a:r>
              <a:rPr lang="en-US" sz="3200" baseline="-25000" dirty="0" smtClean="0">
                <a:latin typeface="Perpetua" pitchFamily="18" charset="0"/>
                <a:cs typeface="Arial"/>
                <a:sym typeface="Wingdings" pitchFamily="2" charset="2"/>
              </a:rPr>
              <a:t>X(or </a:t>
            </a:r>
            <a:r>
              <a:rPr lang="el-GR" sz="3200" baseline="-25000" dirty="0" smtClean="0">
                <a:cs typeface="Arial"/>
                <a:sym typeface="Wingdings" pitchFamily="2" charset="2"/>
              </a:rPr>
              <a:t>Ψ’</a:t>
            </a:r>
            <a:r>
              <a:rPr lang="en-US" sz="3200" baseline="-25000" dirty="0" smtClean="0">
                <a:latin typeface="Perpetua" pitchFamily="18" charset="0"/>
                <a:cs typeface="Arial"/>
                <a:sym typeface="Wingdings" pitchFamily="2" charset="2"/>
              </a:rPr>
              <a:t>)</a:t>
            </a:r>
            <a:endParaRPr lang="en-US" sz="3200" dirty="0" smtClean="0">
              <a:latin typeface="Perpetua" pitchFamily="18" charset="0"/>
              <a:cs typeface="Arial"/>
              <a:sym typeface="Wingdings" pitchFamily="2" charset="2"/>
            </a:endParaRPr>
          </a:p>
          <a:p>
            <a:pPr lvl="2"/>
            <a:r>
              <a:rPr lang="el-GR" sz="2400" dirty="0" smtClean="0">
                <a:cs typeface="Arial"/>
                <a:sym typeface="Wingdings" pitchFamily="2" charset="2"/>
              </a:rPr>
              <a:t>ε</a:t>
            </a:r>
            <a:r>
              <a:rPr lang="el-GR" sz="2400" baseline="-25000" dirty="0" smtClean="0">
                <a:cs typeface="Arial"/>
                <a:sym typeface="Wingdings" pitchFamily="2" charset="2"/>
              </a:rPr>
              <a:t>μμ</a:t>
            </a:r>
            <a:r>
              <a:rPr lang="en-US" sz="2400" baseline="-25000" dirty="0" smtClean="0">
                <a:latin typeface="Perpetua" pitchFamily="18" charset="0"/>
                <a:cs typeface="Arial"/>
                <a:sym typeface="Wingdings" pitchFamily="2" charset="2"/>
              </a:rPr>
              <a:t> </a:t>
            </a:r>
            <a:r>
              <a:rPr lang="en-US" sz="2400" dirty="0" smtClean="0">
                <a:latin typeface="Perpetua" pitchFamily="18" charset="0"/>
              </a:rPr>
              <a:t>= </a:t>
            </a:r>
            <a:r>
              <a:rPr lang="en-US" sz="2400" dirty="0" smtClean="0">
                <a:solidFill>
                  <a:srgbClr val="00B050"/>
                </a:solidFill>
                <a:latin typeface="Perpetua" pitchFamily="18" charset="0"/>
              </a:rPr>
              <a:t>efficiency </a:t>
            </a:r>
            <a:r>
              <a:rPr lang="en-US" sz="2400" dirty="0" smtClean="0">
                <a:latin typeface="Perpetua" pitchFamily="18" charset="0"/>
              </a:rPr>
              <a:t>to reconstruct and trigger on 2 </a:t>
            </a:r>
            <a:r>
              <a:rPr lang="el-GR" sz="2400" dirty="0" smtClean="0">
                <a:solidFill>
                  <a:srgbClr val="00B050"/>
                </a:solidFill>
              </a:rPr>
              <a:t>μ</a:t>
            </a:r>
            <a:endParaRPr lang="en-US" sz="2400" dirty="0" smtClean="0">
              <a:latin typeface="Perpetua" pitchFamily="18" charset="0"/>
              <a:cs typeface="Arial"/>
              <a:sym typeface="Wingdings" pitchFamily="2" charset="2"/>
            </a:endParaRPr>
          </a:p>
          <a:p>
            <a:pPr lvl="2"/>
            <a:r>
              <a:rPr lang="el-GR" sz="2400" dirty="0" smtClean="0">
                <a:cs typeface="Arial"/>
                <a:sym typeface="Wingdings" pitchFamily="2" charset="2"/>
              </a:rPr>
              <a:t>ε</a:t>
            </a:r>
            <a:r>
              <a:rPr lang="en-US" sz="2400" baseline="-25000" dirty="0" smtClean="0">
                <a:latin typeface="Perpetua" pitchFamily="18" charset="0"/>
                <a:cs typeface="Arial"/>
                <a:sym typeface="Wingdings" pitchFamily="2" charset="2"/>
              </a:rPr>
              <a:t>x(or </a:t>
            </a:r>
            <a:r>
              <a:rPr lang="el-GR" sz="2400" baseline="-25000" dirty="0" smtClean="0">
                <a:cs typeface="Arial"/>
                <a:sym typeface="Wingdings" pitchFamily="2" charset="2"/>
              </a:rPr>
              <a:t>Ψ’</a:t>
            </a:r>
            <a:r>
              <a:rPr lang="en-US" sz="2400" baseline="-25000" dirty="0" smtClean="0">
                <a:latin typeface="Perpetua" pitchFamily="18" charset="0"/>
                <a:cs typeface="Arial"/>
                <a:sym typeface="Wingdings" pitchFamily="2" charset="2"/>
              </a:rPr>
              <a:t>)</a:t>
            </a:r>
            <a:r>
              <a:rPr lang="en-US" sz="2400" dirty="0" smtClean="0">
                <a:latin typeface="Perpetua" pitchFamily="18" charset="0"/>
                <a:cs typeface="Arial"/>
                <a:sym typeface="Wingdings" pitchFamily="2" charset="2"/>
              </a:rPr>
              <a:t>= </a:t>
            </a:r>
            <a:r>
              <a:rPr lang="en-US" sz="2400" dirty="0" smtClean="0">
                <a:latin typeface="Perpetua" pitchFamily="18" charset="0"/>
              </a:rPr>
              <a:t>efficiency to reconstruct the X(or </a:t>
            </a:r>
            <a:r>
              <a:rPr lang="el-GR" sz="2400" dirty="0" smtClean="0"/>
              <a:t>Ψ’)</a:t>
            </a:r>
            <a:r>
              <a:rPr lang="en-US" sz="2400" dirty="0" smtClean="0">
                <a:latin typeface="Perpetua" pitchFamily="18" charset="0"/>
              </a:rPr>
              <a:t> given 2 reconstructed and triggered </a:t>
            </a:r>
            <a:r>
              <a:rPr lang="el-GR" sz="2400" dirty="0" smtClean="0"/>
              <a:t>μ</a:t>
            </a:r>
            <a:r>
              <a:rPr lang="en-US" sz="2400" dirty="0" smtClean="0">
                <a:latin typeface="Perpetua" pitchFamily="18" charset="0"/>
              </a:rPr>
              <a:t> (</a:t>
            </a:r>
            <a:r>
              <a:rPr lang="en-US" sz="2400" dirty="0" smtClean="0">
                <a:latin typeface="Perpetua" pitchFamily="18" charset="0"/>
                <a:cs typeface="Arial"/>
                <a:sym typeface="Wingdings" pitchFamily="2" charset="2"/>
              </a:rPr>
              <a:t>related to different </a:t>
            </a:r>
            <a:r>
              <a:rPr lang="el-GR" sz="2400" dirty="0" smtClean="0"/>
              <a:t>π </a:t>
            </a:r>
            <a:r>
              <a:rPr lang="en-US" sz="2400" dirty="0" smtClean="0">
                <a:solidFill>
                  <a:srgbClr val="00B050"/>
                </a:solidFill>
                <a:latin typeface="Perpetua" pitchFamily="18" charset="0"/>
              </a:rPr>
              <a:t>tracking efficiency</a:t>
            </a:r>
            <a:r>
              <a:rPr lang="en-US" sz="2400" dirty="0" smtClean="0">
                <a:latin typeface="Perpetua" pitchFamily="18" charset="0"/>
              </a:rPr>
              <a:t>)</a:t>
            </a:r>
          </a:p>
          <a:p>
            <a:pPr lvl="2"/>
            <a:endParaRPr lang="en-US" sz="2000" dirty="0">
              <a:latin typeface="Perpetua" pitchFamily="18" charset="0"/>
              <a:cs typeface="Arial"/>
              <a:sym typeface="Wingdings" pitchFamily="2" charset="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Perpetua" pitchFamily="18" charset="0"/>
              </a:rPr>
              <a:t>Ratio of efficiency corrected event yields preliminary </a:t>
            </a:r>
            <a:r>
              <a:rPr lang="en-US" sz="2400" dirty="0" smtClean="0">
                <a:latin typeface="Perpetua" pitchFamily="18" charset="0"/>
              </a:rPr>
              <a:t>result: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 smtClean="0">
                <a:solidFill>
                  <a:schemeClr val="accent5">
                    <a:lumMod val="50000"/>
                  </a:schemeClr>
                </a:solidFill>
                <a:latin typeface="Perpetua" pitchFamily="18" charset="0"/>
              </a:rPr>
              <a:t>			R </a:t>
            </a:r>
            <a:r>
              <a:rPr lang="pt-BR" sz="3200" dirty="0">
                <a:solidFill>
                  <a:schemeClr val="accent5">
                    <a:lumMod val="50000"/>
                  </a:schemeClr>
                </a:solidFill>
                <a:latin typeface="Perpetua" pitchFamily="18" charset="0"/>
              </a:rPr>
              <a:t>=  0.14 ± 0.027 (stat) </a:t>
            </a:r>
            <a:endParaRPr lang="en-US" sz="2400" dirty="0">
              <a:latin typeface="Perpetua" pitchFamily="18" charset="0"/>
            </a:endParaRPr>
          </a:p>
          <a:p>
            <a:pPr lvl="2"/>
            <a:endParaRPr lang="en-US" dirty="0" smtClean="0">
              <a:latin typeface="Perpetua" pitchFamily="18" charset="0"/>
              <a:cs typeface="Arial"/>
              <a:sym typeface="Wingdings" pitchFamily="2" charset="2"/>
            </a:endParaRPr>
          </a:p>
          <a:p>
            <a:pPr lvl="2"/>
            <a:endParaRPr lang="en-US" dirty="0" smtClean="0">
              <a:cs typeface="Arial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1143000"/>
            <a:ext cx="5894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  <a:cs typeface="Arial"/>
              </a:rPr>
              <a:t>σ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(</a:t>
            </a:r>
            <a:r>
              <a:rPr lang="en-US" sz="2000" i="1" kern="0" dirty="0" err="1" smtClean="0">
                <a:solidFill>
                  <a:srgbClr val="0000FF"/>
                </a:solidFill>
                <a:ea typeface="ＭＳ Ｐゴシック" pitchFamily="-108" charset="-128"/>
              </a:rPr>
              <a:t>pp</a:t>
            </a:r>
            <a:r>
              <a:rPr lang="en-US" sz="2000" i="1" kern="0" dirty="0" err="1" smtClean="0">
                <a:solidFill>
                  <a:srgbClr val="0000FF"/>
                </a:solidFill>
                <a:ea typeface="ＭＳ Ｐゴシック" pitchFamily="-108" charset="-128"/>
                <a:sym typeface="Wingdings" pitchFamily="2" charset="2"/>
              </a:rPr>
              <a:t></a:t>
            </a:r>
            <a:r>
              <a:rPr lang="en-US" sz="2000" i="1" kern="0" dirty="0" err="1" smtClean="0">
                <a:solidFill>
                  <a:srgbClr val="0000FF"/>
                </a:solidFill>
                <a:ea typeface="ＭＳ Ｐゴシック" pitchFamily="-108" charset="-128"/>
              </a:rPr>
              <a:t>X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(3872)+anything) × BR(X(3872)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  <a:sym typeface="Wingdings" pitchFamily="2" charset="2"/>
              </a:rPr>
              <a:t></a:t>
            </a:r>
            <a:r>
              <a:rPr lang="en-US" sz="2000" kern="0" dirty="0" smtClean="0">
                <a:solidFill>
                  <a:srgbClr val="0000FF"/>
                </a:solidFill>
                <a:ea typeface="ＭＳ Ｐゴシック" pitchFamily="-108" charset="-128"/>
                <a:cs typeface="Arial"/>
                <a:sym typeface="Wingdings" pitchFamily="2" charset="2"/>
              </a:rPr>
              <a:t> J/</a:t>
            </a:r>
            <a:r>
              <a:rPr lang="en-US" sz="2000" kern="0" dirty="0" err="1" smtClean="0">
                <a:solidFill>
                  <a:srgbClr val="0000FF"/>
                </a:solidFill>
                <a:ea typeface="ＭＳ Ｐゴシック" pitchFamily="-108" charset="-128"/>
                <a:cs typeface="Arial"/>
                <a:sym typeface="Wingdings" pitchFamily="2" charset="2"/>
              </a:rPr>
              <a:t>Ψππ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7388" y="1657290"/>
            <a:ext cx="5707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  <a:cs typeface="Arial"/>
              </a:rPr>
              <a:t>σ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(pp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  <a:sym typeface="Wingdings" pitchFamily="2" charset="2"/>
              </a:rPr>
              <a:t></a:t>
            </a:r>
            <a:r>
              <a:rPr lang="el-GR" sz="2000" i="1" kern="0" dirty="0" smtClean="0">
                <a:solidFill>
                  <a:srgbClr val="0000FF"/>
                </a:solidFill>
                <a:ea typeface="ＭＳ Ｐゴシック" pitchFamily="-108" charset="-128"/>
                <a:sym typeface="Wingdings" pitchFamily="2" charset="2"/>
              </a:rPr>
              <a:t> Ψ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(2S)+anything) × BR(</a:t>
            </a:r>
            <a:r>
              <a:rPr lang="el-GR" sz="2000" i="1" kern="0" dirty="0" smtClean="0">
                <a:solidFill>
                  <a:srgbClr val="0000FF"/>
                </a:solidFill>
                <a:ea typeface="ＭＳ Ｐゴシック" pitchFamily="-108" charset="-128"/>
                <a:sym typeface="Wingdings" pitchFamily="2" charset="2"/>
              </a:rPr>
              <a:t>Ψ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(2S)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  <a:sym typeface="Wingdings" pitchFamily="2" charset="2"/>
              </a:rPr>
              <a:t></a:t>
            </a:r>
            <a:r>
              <a:rPr lang="en-US" sz="2000" kern="0" dirty="0" smtClean="0">
                <a:solidFill>
                  <a:srgbClr val="0000FF"/>
                </a:solidFill>
                <a:ea typeface="ＭＳ Ｐゴシック" pitchFamily="-108" charset="-128"/>
                <a:cs typeface="Arial"/>
                <a:sym typeface="Wingdings" pitchFamily="2" charset="2"/>
              </a:rPr>
              <a:t> J/</a:t>
            </a:r>
            <a:r>
              <a:rPr lang="en-US" sz="2000" kern="0" dirty="0" err="1" smtClean="0">
                <a:solidFill>
                  <a:srgbClr val="0000FF"/>
                </a:solidFill>
                <a:ea typeface="ＭＳ Ｐゴシック" pitchFamily="-108" charset="-128"/>
                <a:cs typeface="Arial"/>
                <a:sym typeface="Wingdings" pitchFamily="2" charset="2"/>
              </a:rPr>
              <a:t>Ψππ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6447" y="1143000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 smtClean="0">
                <a:solidFill>
                  <a:srgbClr val="0000FF"/>
                </a:solidFill>
                <a:ea typeface="ＭＳ Ｐゴシック" pitchFamily="-108" charset="-128"/>
              </a:rPr>
              <a:t>N</a:t>
            </a:r>
            <a:r>
              <a:rPr lang="en-US" sz="2000" kern="0" baseline="-25000" dirty="0" smtClean="0">
                <a:solidFill>
                  <a:srgbClr val="0000FF"/>
                </a:solidFill>
                <a:ea typeface="ＭＳ Ｐゴシック" pitchFamily="-108" charset="-128"/>
              </a:rPr>
              <a:t>X(3872)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657290"/>
            <a:ext cx="907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 smtClean="0">
                <a:solidFill>
                  <a:srgbClr val="0000FF"/>
                </a:solidFill>
                <a:ea typeface="ＭＳ Ｐゴシック" pitchFamily="-108" charset="-128"/>
              </a:rPr>
              <a:t>N</a:t>
            </a:r>
            <a:r>
              <a:rPr lang="el-GR" sz="2000" kern="0" baseline="-25000" dirty="0" smtClean="0">
                <a:solidFill>
                  <a:srgbClr val="0000FF"/>
                </a:solidFill>
                <a:ea typeface="ＭＳ Ｐゴシック" pitchFamily="-108" charset="-128"/>
              </a:rPr>
              <a:t>Ψ</a:t>
            </a:r>
            <a:r>
              <a:rPr lang="en-US" sz="2000" kern="0" baseline="-25000" dirty="0" smtClean="0">
                <a:solidFill>
                  <a:srgbClr val="0000FF"/>
                </a:solidFill>
                <a:ea typeface="ＭＳ Ｐゴシック" pitchFamily="-108" charset="-128"/>
              </a:rPr>
              <a:t>(2S)</a:t>
            </a:r>
            <a:r>
              <a:rPr lang="en-US" sz="2000" i="1" kern="0" dirty="0" smtClean="0">
                <a:solidFill>
                  <a:srgbClr val="0000FF"/>
                </a:solidFill>
                <a:ea typeface="ＭＳ Ｐゴシック" pitchFamily="-108" charset="-128"/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1600200"/>
            <a:ext cx="7620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743200" y="1600200"/>
            <a:ext cx="56388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72096" y="1066800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baseline="30000" dirty="0" err="1" smtClean="0">
                <a:solidFill>
                  <a:srgbClr val="0000FF"/>
                </a:solidFill>
              </a:rPr>
              <a:t>corr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59649" y="1581090"/>
            <a:ext cx="55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baseline="30000" dirty="0" err="1" smtClean="0">
                <a:solidFill>
                  <a:srgbClr val="0000FF"/>
                </a:solidFill>
              </a:rPr>
              <a:t>corr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195736" y="260648"/>
            <a:ext cx="3961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800" dirty="0" smtClean="0">
                <a:cs typeface="Arial"/>
                <a:sym typeface="Wingdings" pitchFamily="2" charset="2"/>
              </a:rPr>
              <a:t>σ</a:t>
            </a:r>
            <a:r>
              <a:rPr lang="en-US" sz="2800" baseline="-25000" dirty="0" smtClean="0">
                <a:latin typeface="Perpetua" pitchFamily="18" charset="0"/>
                <a:cs typeface="Arial"/>
                <a:sym typeface="Wingdings" pitchFamily="2" charset="2"/>
              </a:rPr>
              <a:t>X(3872) </a:t>
            </a:r>
            <a:r>
              <a:rPr lang="en-US" sz="2800" dirty="0" smtClean="0">
                <a:latin typeface="Perpetua" pitchFamily="18" charset="0"/>
                <a:cs typeface="Arial"/>
                <a:sym typeface="Wingdings" pitchFamily="2" charset="2"/>
              </a:rPr>
              <a:t>/</a:t>
            </a:r>
            <a:r>
              <a:rPr lang="el-GR" sz="2800" dirty="0" smtClean="0">
                <a:cs typeface="Arial"/>
                <a:sym typeface="Wingdings" pitchFamily="2" charset="2"/>
              </a:rPr>
              <a:t>σ</a:t>
            </a:r>
            <a:r>
              <a:rPr lang="el-GR" sz="2800" baseline="-25000" dirty="0" smtClean="0">
                <a:cs typeface="Arial"/>
                <a:sym typeface="Wingdings" pitchFamily="2" charset="2"/>
              </a:rPr>
              <a:t>Ψ</a:t>
            </a:r>
            <a:r>
              <a:rPr lang="en-US" sz="2800" baseline="-25000" dirty="0" smtClean="0">
                <a:latin typeface="Perpetua" pitchFamily="18" charset="0"/>
                <a:cs typeface="Arial"/>
                <a:sym typeface="Wingdings" pitchFamily="2" charset="2"/>
              </a:rPr>
              <a:t>(2S) </a:t>
            </a:r>
            <a:r>
              <a:rPr lang="en-US" sz="2800" dirty="0" smtClean="0">
                <a:latin typeface="Perpetua" pitchFamily="18" charset="0"/>
                <a:cs typeface="Arial"/>
                <a:sym typeface="Wingdings" pitchFamily="2" charset="2"/>
              </a:rPr>
              <a:t>measurement</a:t>
            </a:r>
            <a:endParaRPr lang="it-IT" sz="2800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170606" y="881274"/>
            <a:ext cx="30235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Fit:</a:t>
            </a:r>
          </a:p>
          <a:p>
            <a:r>
              <a:rPr lang="en-US" sz="1600" dirty="0"/>
              <a:t>E</a:t>
            </a:r>
            <a:r>
              <a:rPr lang="en-US" sz="1600" dirty="0" smtClean="0"/>
              <a:t>xtended maximum likelihood fit with a single Gaussian plus a </a:t>
            </a:r>
            <a:r>
              <a:rPr lang="en-US" sz="1600" dirty="0" err="1" smtClean="0"/>
              <a:t>Chebychev</a:t>
            </a:r>
            <a:r>
              <a:rPr lang="en-US" sz="1600" dirty="0" smtClean="0"/>
              <a:t> polynomial, all parameters free to float.</a:t>
            </a:r>
          </a:p>
          <a:p>
            <a:endParaRPr lang="en-US" sz="1600" dirty="0" smtClean="0"/>
          </a:p>
          <a:p>
            <a:r>
              <a:rPr lang="el-GR" sz="1600" dirty="0" smtClean="0"/>
              <a:t>Fit results:</a:t>
            </a:r>
          </a:p>
          <a:p>
            <a:r>
              <a:rPr lang="el-GR" sz="1600" dirty="0" smtClean="0"/>
              <a:t>μ</a:t>
            </a:r>
            <a:r>
              <a:rPr lang="el-GR" sz="1600" baseline="-25000" dirty="0" smtClean="0"/>
              <a:t>gauss</a:t>
            </a:r>
            <a:r>
              <a:rPr lang="en-US" sz="1600" dirty="0" smtClean="0"/>
              <a:t> = 3.871± 0.001 </a:t>
            </a:r>
            <a:r>
              <a:rPr lang="el-GR" sz="1600" dirty="0" smtClean="0"/>
              <a:t>GeV/c</a:t>
            </a:r>
            <a:r>
              <a:rPr lang="el-GR" sz="1600" baseline="30000" dirty="0" smtClean="0"/>
              <a:t>2</a:t>
            </a:r>
            <a:r>
              <a:rPr lang="el-GR" sz="1600" dirty="0" smtClean="0"/>
              <a:t> </a:t>
            </a:r>
            <a:endParaRPr lang="en-US" sz="1600" dirty="0" smtClean="0"/>
          </a:p>
          <a:p>
            <a:r>
              <a:rPr lang="el-GR" sz="1600" dirty="0" smtClean="0"/>
              <a:t>σ</a:t>
            </a:r>
            <a:r>
              <a:rPr lang="el-GR" sz="1600" baseline="-25000" dirty="0" smtClean="0"/>
              <a:t>gauss</a:t>
            </a:r>
            <a:r>
              <a:rPr lang="en-US" sz="1600" dirty="0" smtClean="0"/>
              <a:t> = 0.004±0.001 </a:t>
            </a:r>
            <a:r>
              <a:rPr lang="el-GR" sz="1600" dirty="0" smtClean="0"/>
              <a:t>GeV/c</a:t>
            </a:r>
            <a:r>
              <a:rPr lang="el-GR" sz="1600" baseline="30000" dirty="0" smtClean="0"/>
              <a:t>2</a:t>
            </a:r>
            <a:r>
              <a:rPr lang="el-GR" sz="1600" dirty="0" smtClean="0"/>
              <a:t> </a:t>
            </a:r>
            <a:endParaRPr lang="el-GR" sz="1600" baseline="-25000" dirty="0" smtClean="0"/>
          </a:p>
          <a:p>
            <a:r>
              <a:rPr lang="el-GR" sz="1600" dirty="0" smtClean="0"/>
              <a:t>N</a:t>
            </a:r>
            <a:r>
              <a:rPr lang="el-GR" sz="1600" baseline="-25000" dirty="0" smtClean="0"/>
              <a:t>signal</a:t>
            </a:r>
            <a:r>
              <a:rPr lang="el-GR" sz="1600" dirty="0" smtClean="0"/>
              <a:t> = </a:t>
            </a:r>
            <a:r>
              <a:rPr lang="en-US" sz="1600" dirty="0" smtClean="0"/>
              <a:t>432</a:t>
            </a:r>
            <a:r>
              <a:rPr lang="el-GR" sz="1600" dirty="0" smtClean="0"/>
              <a:t> ± </a:t>
            </a:r>
            <a:r>
              <a:rPr lang="en-US" sz="1600" dirty="0" smtClean="0"/>
              <a:t>102</a:t>
            </a:r>
            <a:endParaRPr lang="el-GR" sz="1600" dirty="0" smtClean="0"/>
          </a:p>
          <a:p>
            <a:r>
              <a:rPr lang="el-GR" sz="1600" dirty="0" smtClean="0"/>
              <a:t>N</a:t>
            </a:r>
            <a:r>
              <a:rPr lang="el-GR" sz="1600" baseline="-25000" dirty="0" smtClean="0"/>
              <a:t>BG</a:t>
            </a:r>
            <a:r>
              <a:rPr lang="el-GR" sz="1600" dirty="0" smtClean="0"/>
              <a:t> = </a:t>
            </a:r>
            <a:r>
              <a:rPr lang="en-US" sz="1600" dirty="0" smtClean="0"/>
              <a:t>110295 </a:t>
            </a:r>
            <a:r>
              <a:rPr lang="el-GR" sz="1600" dirty="0" smtClean="0"/>
              <a:t>±3</a:t>
            </a:r>
            <a:r>
              <a:rPr lang="en-US" sz="1600" dirty="0" smtClean="0"/>
              <a:t>32</a:t>
            </a:r>
          </a:p>
        </p:txBody>
      </p:sp>
      <p:pic>
        <p:nvPicPr>
          <p:cNvPr id="3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94344" y="1116488"/>
            <a:ext cx="5397078" cy="5343465"/>
          </a:xfrm>
          <a:prstGeom prst="rect">
            <a:avLst/>
          </a:prstGeom>
        </p:spPr>
      </p:pic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6656468"/>
              </p:ext>
            </p:extLst>
          </p:nvPr>
        </p:nvGraphicFramePr>
        <p:xfrm>
          <a:off x="170605" y="3717032"/>
          <a:ext cx="1878895" cy="364834"/>
        </p:xfrm>
        <a:graphic>
          <a:graphicData uri="http://schemas.openxmlformats.org/presentationml/2006/ole">
            <p:oleObj spid="_x0000_s1026" name="Equation" r:id="rId4" imgW="1298160" imgH="237600" progId="Equation.3">
              <p:embed/>
            </p:oleObj>
          </a:graphicData>
        </a:graphic>
      </p:graphicFrame>
      <p:sp>
        <p:nvSpPr>
          <p:cNvPr id="5" name="TextShape 1"/>
          <p:cNvSpPr txBox="1"/>
          <p:nvPr/>
        </p:nvSpPr>
        <p:spPr>
          <a:xfrm>
            <a:off x="0" y="188640"/>
            <a:ext cx="9144000" cy="115212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err="1" smtClean="0">
                <a:solidFill>
                  <a:srgbClr val="696464"/>
                </a:solidFill>
                <a:latin typeface="Franklin Gothic Book"/>
              </a:rPr>
              <a:t>Preparing</a:t>
            </a:r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 the slides for DBS for </a:t>
            </a:r>
            <a:r>
              <a:rPr lang="it-IT" sz="4000" dirty="0" err="1" smtClean="0">
                <a:solidFill>
                  <a:srgbClr val="696464"/>
                </a:solidFill>
                <a:latin typeface="Franklin Gothic Book"/>
              </a:rPr>
              <a:t>Moriond</a:t>
            </a:r>
            <a:endParaRPr lang="it-IT" dirty="0"/>
          </a:p>
          <a:p>
            <a:pPr algn="ctr"/>
            <a:r>
              <a:rPr lang="it-IT" sz="2400" dirty="0" smtClean="0">
                <a:solidFill>
                  <a:srgbClr val="696464"/>
                </a:solidFill>
                <a:latin typeface="Franklin Gothic Book"/>
              </a:rPr>
              <a:t>Daniele </a:t>
            </a:r>
            <a:r>
              <a:rPr lang="it-IT" sz="2400" dirty="0" err="1" smtClean="0">
                <a:solidFill>
                  <a:srgbClr val="696464"/>
                </a:solidFill>
                <a:latin typeface="Franklin Gothic Book"/>
              </a:rPr>
              <a:t>Fasanella</a:t>
            </a:r>
            <a:r>
              <a:rPr lang="it-IT" sz="2400" dirty="0" smtClean="0">
                <a:solidFill>
                  <a:srgbClr val="696464"/>
                </a:solidFill>
                <a:latin typeface="Franklin Gothic Book"/>
              </a:rPr>
              <a:t> slides’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077072"/>
            <a:ext cx="305599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err="1">
                <a:solidFill>
                  <a:srgbClr val="696464"/>
                </a:solidFill>
                <a:latin typeface="Franklin Gothic Book"/>
              </a:rPr>
              <a:t>Dataset</a:t>
            </a:r>
            <a:r>
              <a:rPr lang="it-IT" sz="4000" dirty="0">
                <a:solidFill>
                  <a:srgbClr val="696464"/>
                </a:solidFill>
                <a:latin typeface="Franklin Gothic Book"/>
              </a:rPr>
              <a:t> </a:t>
            </a:r>
            <a:r>
              <a:rPr lang="it-IT" sz="4000" dirty="0" err="1">
                <a:solidFill>
                  <a:srgbClr val="696464"/>
                </a:solidFill>
                <a:latin typeface="Franklin Gothic Book"/>
              </a:rPr>
              <a:t>used</a:t>
            </a:r>
            <a:r>
              <a:rPr lang="it-IT" sz="4000" dirty="0">
                <a:solidFill>
                  <a:srgbClr val="696464"/>
                </a:solidFill>
                <a:latin typeface="Franklin Gothic Book"/>
              </a:rPr>
              <a:t>: MC </a:t>
            </a:r>
            <a:r>
              <a:rPr lang="it-IT" sz="4000" dirty="0" err="1">
                <a:solidFill>
                  <a:srgbClr val="696464"/>
                </a:solidFill>
                <a:latin typeface="Franklin Gothic Book"/>
              </a:rPr>
              <a:t>signal</a:t>
            </a:r>
            <a:endParaRPr dirty="0"/>
          </a:p>
        </p:txBody>
      </p:sp>
      <p:sp>
        <p:nvSpPr>
          <p:cNvPr id="22" name="TextShape 2"/>
          <p:cNvSpPr txBox="1"/>
          <p:nvPr/>
        </p:nvSpPr>
        <p:spPr>
          <a:xfrm>
            <a:off x="179640" y="1340640"/>
            <a:ext cx="8964000" cy="5112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85000"/>
              <a:buFont typeface="Wingdings 2"/>
              <a:buChar char=""/>
            </a:pPr>
            <a:r>
              <a:rPr lang="it-IT" sz="2600" dirty="0">
                <a:solidFill>
                  <a:srgbClr val="000000"/>
                </a:solidFill>
                <a:latin typeface="Perpetua"/>
              </a:rPr>
              <a:t>New version of CMSSW:  </a:t>
            </a:r>
            <a:r>
              <a:rPr lang="it-IT" sz="2600" dirty="0">
                <a:solidFill>
                  <a:srgbClr val="FF0000"/>
                </a:solidFill>
                <a:latin typeface="Perpetua"/>
              </a:rPr>
              <a:t>3_9_7</a:t>
            </a:r>
            <a:endParaRPr dirty="0"/>
          </a:p>
          <a:p>
            <a:pPr>
              <a:buSzPct val="85000"/>
              <a:buFont typeface="Wingdings 2"/>
              <a:buChar char=""/>
            </a:pPr>
            <a:r>
              <a:rPr lang="it-IT" sz="2400" dirty="0">
                <a:solidFill>
                  <a:srgbClr val="000000"/>
                </a:solidFill>
                <a:latin typeface="Perpetua"/>
              </a:rPr>
              <a:t>Update the PATAnalyzer</a:t>
            </a:r>
            <a:endParaRPr dirty="0"/>
          </a:p>
          <a:p>
            <a:endParaRPr dirty="0"/>
          </a:p>
          <a:p>
            <a:pPr>
              <a:buSzPct val="85000"/>
              <a:buFont typeface="Wingdings 2"/>
              <a:buChar char=""/>
            </a:pPr>
            <a:r>
              <a:rPr lang="it-IT" sz="2400" dirty="0">
                <a:solidFill>
                  <a:srgbClr val="000000"/>
                </a:solidFill>
                <a:latin typeface="Perpetua"/>
              </a:rPr>
              <a:t>/X3872_Direct_Feb2011/tzie-X3872_Direct_Feb2011-e30c6095aded777cd6de11b821cf9290/USER</a:t>
            </a:r>
            <a:endParaRPr dirty="0"/>
          </a:p>
          <a:p>
            <a:pPr>
              <a:buSzPct val="85000"/>
              <a:buFont typeface="Wingdings 2"/>
              <a:buChar char=""/>
            </a:pPr>
            <a:r>
              <a:rPr lang="it-IT" sz="2400" dirty="0">
                <a:solidFill>
                  <a:srgbClr val="000000"/>
                </a:solidFill>
                <a:latin typeface="Perpetua"/>
              </a:rPr>
              <a:t>/X3872_NoRho_Direct_Feb2011/tzie-X3872_NoRho_Direct_Feb2011-5cf9136d06ebe2130852c83adc6fb173/USER</a:t>
            </a:r>
            <a:endParaRPr dirty="0"/>
          </a:p>
          <a:p>
            <a:pPr>
              <a:buSzPct val="85000"/>
              <a:buFont typeface="Wingdings 2"/>
              <a:buChar char=""/>
            </a:pPr>
            <a:r>
              <a:rPr lang="it-IT" sz="2400" dirty="0">
                <a:solidFill>
                  <a:srgbClr val="000000"/>
                </a:solidFill>
                <a:latin typeface="Perpetua"/>
              </a:rPr>
              <a:t>/X3872_NoRho_FromB_Feb2011/tzie-X3872_NoRho_FromB_Feb2011-a6f3148a409805a69bc38058a9a68e20/USER</a:t>
            </a:r>
            <a:endParaRPr dirty="0"/>
          </a:p>
          <a:p>
            <a:pPr>
              <a:buSzPct val="85000"/>
              <a:buFont typeface="Wingdings 2"/>
              <a:buChar char=""/>
            </a:pPr>
            <a:r>
              <a:rPr lang="it-IT" sz="2400" dirty="0">
                <a:solidFill>
                  <a:srgbClr val="000000"/>
                </a:solidFill>
                <a:latin typeface="Perpetua"/>
              </a:rPr>
              <a:t>/X3872_WithRho_FromB_Feb2011/tzie-X3872_WithRho_FromB_Feb2011-a6f3148a409805a69bc38058a9a68e20/USER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err="1">
                <a:solidFill>
                  <a:srgbClr val="696464"/>
                </a:solidFill>
                <a:latin typeface="Franklin Gothic Book"/>
              </a:rPr>
              <a:t>Dataset</a:t>
            </a:r>
            <a:r>
              <a:rPr lang="it-IT" sz="4000" dirty="0">
                <a:solidFill>
                  <a:srgbClr val="696464"/>
                </a:solidFill>
                <a:latin typeface="Franklin Gothic Book"/>
              </a:rPr>
              <a:t> </a:t>
            </a:r>
            <a:r>
              <a:rPr lang="it-IT" sz="4000" dirty="0" err="1">
                <a:solidFill>
                  <a:srgbClr val="696464"/>
                </a:solidFill>
                <a:latin typeface="Franklin Gothic Book"/>
              </a:rPr>
              <a:t>used</a:t>
            </a:r>
            <a:r>
              <a:rPr lang="it-IT" sz="4000" dirty="0">
                <a:solidFill>
                  <a:srgbClr val="696464"/>
                </a:solidFill>
                <a:latin typeface="Franklin Gothic Book"/>
              </a:rPr>
              <a:t>: MC </a:t>
            </a:r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background</a:t>
            </a:r>
            <a:endParaRPr dirty="0"/>
          </a:p>
        </p:txBody>
      </p:sp>
      <p:sp>
        <p:nvSpPr>
          <p:cNvPr id="22" name="TextShape 2"/>
          <p:cNvSpPr txBox="1"/>
          <p:nvPr/>
        </p:nvSpPr>
        <p:spPr>
          <a:xfrm>
            <a:off x="179640" y="1340640"/>
            <a:ext cx="8964000" cy="5112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85000"/>
              <a:buFont typeface="Wingdings 2"/>
              <a:buChar char=""/>
            </a:pPr>
            <a:endParaRPr dirty="0"/>
          </a:p>
        </p:txBody>
      </p:sp>
      <p:sp>
        <p:nvSpPr>
          <p:cNvPr id="4" name="TextShape 2"/>
          <p:cNvSpPr txBox="1"/>
          <p:nvPr/>
        </p:nvSpPr>
        <p:spPr>
          <a:xfrm>
            <a:off x="179512" y="1493040"/>
            <a:ext cx="8811960" cy="5112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it-IT" dirty="0" smtClean="0"/>
          </a:p>
          <a:p>
            <a:endParaRPr dirty="0"/>
          </a:p>
          <a:p>
            <a:pPr>
              <a:buSzPct val="85000"/>
              <a:buFont typeface="Wingdings 2"/>
              <a:buChar char=""/>
            </a:pPr>
            <a:r>
              <a:rPr lang="it-IT" sz="2400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it-IT" sz="2400" dirty="0" smtClean="0">
                <a:solidFill>
                  <a:srgbClr val="000000"/>
                </a:solidFill>
                <a:latin typeface="Perpetua"/>
                <a:cs typeface="Arial"/>
              </a:rPr>
              <a:t>Ψ (2S):</a:t>
            </a:r>
          </a:p>
          <a:p>
            <a:pPr lvl="1">
              <a:buSzPct val="85000"/>
              <a:buFont typeface="Wingdings 2"/>
              <a:buChar char=""/>
            </a:pPr>
            <a:r>
              <a:rPr lang="it-IT" sz="2400" dirty="0" err="1" smtClean="0">
                <a:solidFill>
                  <a:srgbClr val="000000"/>
                </a:solidFill>
                <a:latin typeface="Perpetua"/>
                <a:cs typeface="Arial"/>
              </a:rPr>
              <a:t>Prompt</a:t>
            </a:r>
            <a:r>
              <a:rPr lang="it-IT" sz="2400" dirty="0" smtClean="0">
                <a:solidFill>
                  <a:srgbClr val="000000"/>
                </a:solidFill>
                <a:latin typeface="Perpetua"/>
                <a:cs typeface="Arial"/>
              </a:rPr>
              <a:t>:</a:t>
            </a:r>
            <a:r>
              <a:rPr lang="it-IT" sz="2400" dirty="0" smtClean="0">
                <a:latin typeface="Perpetua" pitchFamily="18" charset="0"/>
              </a:rPr>
              <a:t>/Psi2S2JPsiPiPi_Prompt/marinag-Psi2S2JPsiPiPi_Prompt-a3715896a069d0a80b1cabba92abdef5/USER </a:t>
            </a:r>
            <a:endParaRPr lang="it-IT" sz="2400" dirty="0" smtClean="0">
              <a:solidFill>
                <a:srgbClr val="000000"/>
              </a:solidFill>
              <a:latin typeface="Perpetua"/>
              <a:cs typeface="Arial"/>
            </a:endParaRPr>
          </a:p>
          <a:p>
            <a:pPr lvl="1">
              <a:buSzPct val="85000"/>
              <a:buFont typeface="Wingdings 2"/>
              <a:buChar char=""/>
            </a:pPr>
            <a:r>
              <a:rPr lang="it-IT" sz="2400" dirty="0" smtClean="0">
                <a:solidFill>
                  <a:srgbClr val="000000"/>
                </a:solidFill>
                <a:latin typeface="Perpetua"/>
                <a:cs typeface="Arial"/>
              </a:rPr>
              <a:t>From B:</a:t>
            </a:r>
            <a:r>
              <a:rPr lang="it-IT" sz="2400" dirty="0" smtClean="0">
                <a:solidFill>
                  <a:srgbClr val="000000"/>
                </a:solidFill>
                <a:latin typeface="Perpetua" pitchFamily="18" charset="0"/>
                <a:cs typeface="Arial"/>
              </a:rPr>
              <a:t> /</a:t>
            </a:r>
            <a:r>
              <a:rPr lang="it-IT" sz="2400" dirty="0" smtClean="0">
                <a:latin typeface="Perpetua" pitchFamily="18" charset="0"/>
              </a:rPr>
              <a:t>Psi2S_From_B/marinag-Psi2S_From_B-e494ff956b10a5c8748349412daeb757/USER </a:t>
            </a:r>
          </a:p>
          <a:p>
            <a:pPr lvl="1">
              <a:buSzPct val="85000"/>
            </a:pPr>
            <a:endParaRPr lang="it-IT" sz="2400" dirty="0" smtClean="0">
              <a:latin typeface="Perpetua" pitchFamily="18" charset="0"/>
            </a:endParaRPr>
          </a:p>
          <a:p>
            <a:pPr>
              <a:buSzPct val="85000"/>
              <a:buFont typeface="Wingdings 2"/>
              <a:buChar char=""/>
            </a:pPr>
            <a:r>
              <a:rPr lang="it-IT" sz="2400" dirty="0" smtClean="0">
                <a:latin typeface="Perpetua" pitchFamily="18" charset="0"/>
              </a:rPr>
              <a:t>Background J/</a:t>
            </a:r>
            <a:r>
              <a:rPr lang="el-GR" sz="2400" dirty="0" smtClean="0">
                <a:latin typeface="Arial"/>
                <a:cs typeface="Arial"/>
              </a:rPr>
              <a:t>Ψ</a:t>
            </a:r>
            <a:r>
              <a:rPr lang="it-IT" sz="2400" dirty="0" smtClean="0">
                <a:latin typeface="Arial"/>
                <a:cs typeface="Arial"/>
              </a:rPr>
              <a:t>:</a:t>
            </a:r>
          </a:p>
          <a:p>
            <a:pPr lvl="1">
              <a:buSzPct val="85000"/>
              <a:buFont typeface="Wingdings 2"/>
              <a:buChar char=""/>
            </a:pPr>
            <a:r>
              <a:rPr lang="it-IT" sz="2400" dirty="0" smtClean="0">
                <a:latin typeface="Arial"/>
                <a:cs typeface="Arial"/>
              </a:rPr>
              <a:t> </a:t>
            </a:r>
            <a:r>
              <a:rPr lang="it-IT" sz="2400" dirty="0" smtClean="0">
                <a:latin typeface="Perpetua" pitchFamily="18" charset="0"/>
              </a:rPr>
              <a:t>/JPsiToMuMu_2MuPEtaFilter_7TeV-pythia6-evtgen/Winter10-E7TeV_ProbDist_2010Data_BX156_START39_V8-v1/GEN-SIM-RECO </a:t>
            </a:r>
            <a:endParaRPr sz="2400" dirty="0" smtClean="0">
              <a:latin typeface="Perpetua" pitchFamily="18" charset="0"/>
            </a:endParaRPr>
          </a:p>
          <a:p>
            <a:pPr>
              <a:buSzPct val="85000"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Shape 1"/>
          <p:cNvSpPr txBox="1"/>
          <p:nvPr/>
        </p:nvSpPr>
        <p:spPr>
          <a:xfrm>
            <a:off x="3923928" y="260648"/>
            <a:ext cx="5220072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err="1">
                <a:solidFill>
                  <a:srgbClr val="696464"/>
                </a:solidFill>
                <a:latin typeface="Franklin Gothic Book"/>
              </a:rPr>
              <a:t>Invariant</a:t>
            </a:r>
            <a:r>
              <a:rPr lang="it-IT" sz="4000" dirty="0">
                <a:solidFill>
                  <a:srgbClr val="696464"/>
                </a:solidFill>
                <a:latin typeface="Franklin Gothic Book"/>
              </a:rPr>
              <a:t> Mass</a:t>
            </a:r>
            <a:endParaRPr dirty="0"/>
          </a:p>
        </p:txBody>
      </p:sp>
      <p:sp>
        <p:nvSpPr>
          <p:cNvPr id="27" name="TextShape 2"/>
          <p:cNvSpPr txBox="1"/>
          <p:nvPr/>
        </p:nvSpPr>
        <p:spPr>
          <a:xfrm>
            <a:off x="4788024" y="1447920"/>
            <a:ext cx="2160240" cy="396904"/>
          </a:xfrm>
          <a:prstGeom prst="rect">
            <a:avLst/>
          </a:prstGeom>
        </p:spPr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621178" cy="331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4860032" y="141277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Perpetua" pitchFamily="18" charset="0"/>
              </a:rPr>
              <a:t>XdirectNoRho</a:t>
            </a:r>
            <a:endParaRPr lang="it-IT" dirty="0">
              <a:latin typeface="Perpetua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3" y="3429000"/>
            <a:ext cx="4569593" cy="327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203848" y="4725144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Perpetua" pitchFamily="18" charset="0"/>
              </a:rPr>
              <a:t>XfromBWithRho</a:t>
            </a:r>
            <a:endParaRPr lang="it-IT" dirty="0">
              <a:latin typeface="Perpetu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28184" y="213285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Perpetua" pitchFamily="18" charset="0"/>
              </a:rPr>
              <a:t>Weight</a:t>
            </a:r>
            <a:r>
              <a:rPr lang="it-IT" sz="2400" dirty="0" smtClean="0">
                <a:latin typeface="Perpetua" pitchFamily="18" charset="0"/>
              </a:rPr>
              <a:t>:</a:t>
            </a:r>
          </a:p>
          <a:p>
            <a:r>
              <a:rPr lang="el-GR" sz="2400" dirty="0" smtClean="0"/>
              <a:t>σε</a:t>
            </a:r>
            <a:r>
              <a:rPr lang="it-IT" sz="2400" dirty="0" smtClean="0">
                <a:latin typeface="Perpetua" pitchFamily="18" charset="0"/>
              </a:rPr>
              <a:t> / </a:t>
            </a:r>
            <a:r>
              <a:rPr lang="it-IT" sz="2400" dirty="0" err="1" smtClean="0">
                <a:latin typeface="Perpetua" pitchFamily="18" charset="0"/>
              </a:rPr>
              <a:t>#evt</a:t>
            </a:r>
            <a:endParaRPr lang="it-IT" sz="2400" dirty="0">
              <a:latin typeface="Perpetua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3717032"/>
            <a:ext cx="25912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sz="2000" dirty="0" err="1" smtClean="0">
                <a:latin typeface="Perpetua" pitchFamily="18" charset="0"/>
              </a:rPr>
              <a:t>Cuts</a:t>
            </a:r>
            <a:r>
              <a:rPr lang="it-IT" sz="2000" dirty="0" smtClean="0">
                <a:latin typeface="Perpetua" pitchFamily="18" charset="0"/>
              </a:rPr>
              <a:t>:</a:t>
            </a:r>
          </a:p>
          <a:p>
            <a:pPr marL="252000" indent="-400050"/>
            <a:r>
              <a:rPr lang="it-IT" sz="2000" dirty="0" smtClean="0">
                <a:latin typeface="Perpetua" pitchFamily="18" charset="0"/>
              </a:rPr>
              <a:t>-	</a:t>
            </a:r>
            <a:r>
              <a:rPr lang="it-IT" sz="2000" dirty="0" smtClean="0">
                <a:latin typeface="Perpetua" pitchFamily="18" charset="0"/>
              </a:rPr>
              <a:t>   </a:t>
            </a:r>
            <a:r>
              <a:rPr lang="it-IT" sz="2000" dirty="0" err="1" smtClean="0">
                <a:latin typeface="Perpetua" pitchFamily="18" charset="0"/>
              </a:rPr>
              <a:t>Vertex</a:t>
            </a:r>
            <a:r>
              <a:rPr lang="it-IT" sz="2000" dirty="0" smtClean="0">
                <a:latin typeface="Perpetua" pitchFamily="18" charset="0"/>
              </a:rPr>
              <a:t> </a:t>
            </a:r>
            <a:r>
              <a:rPr lang="it-IT" sz="2000" dirty="0" err="1" smtClean="0">
                <a:latin typeface="Perpetua" pitchFamily="18" charset="0"/>
              </a:rPr>
              <a:t>Prob</a:t>
            </a:r>
            <a:r>
              <a:rPr lang="it-IT" sz="2000" dirty="0" smtClean="0">
                <a:latin typeface="Perpetua" pitchFamily="18" charset="0"/>
              </a:rPr>
              <a:t> (&gt;0.01)</a:t>
            </a:r>
          </a:p>
          <a:p>
            <a:pPr marL="252000" indent="-400050">
              <a:buFontTx/>
              <a:buChar char="-"/>
            </a:pPr>
            <a:r>
              <a:rPr lang="it-IT" sz="2000" dirty="0" smtClean="0">
                <a:latin typeface="Perpetua" pitchFamily="18" charset="0"/>
              </a:rPr>
              <a:t>Pt J/</a:t>
            </a:r>
            <a:r>
              <a:rPr lang="el-GR" sz="2000" dirty="0" smtClean="0">
                <a:latin typeface="Arial"/>
                <a:cs typeface="Arial"/>
              </a:rPr>
              <a:t>Ψ</a:t>
            </a:r>
            <a:endParaRPr lang="it-IT" sz="2000" dirty="0" smtClean="0">
              <a:latin typeface="Perpetua" pitchFamily="18" charset="0"/>
              <a:cs typeface="Arial"/>
            </a:endParaRPr>
          </a:p>
          <a:p>
            <a:pPr marL="252000" indent="-400050">
              <a:buFontTx/>
              <a:buChar char="-"/>
            </a:pPr>
            <a:r>
              <a:rPr lang="it-IT" sz="2000" dirty="0" smtClean="0">
                <a:latin typeface="Perpetua" pitchFamily="18" charset="0"/>
                <a:cs typeface="Arial"/>
              </a:rPr>
              <a:t>Mass </a:t>
            </a:r>
            <a:r>
              <a:rPr lang="it-IT" sz="2000" dirty="0" smtClean="0">
                <a:latin typeface="Perpetua" pitchFamily="18" charset="0"/>
              </a:rPr>
              <a:t>J/</a:t>
            </a:r>
            <a:r>
              <a:rPr lang="el-GR" sz="2000" dirty="0" smtClean="0">
                <a:cs typeface="Arial"/>
              </a:rPr>
              <a:t>Ψ</a:t>
            </a:r>
            <a:endParaRPr lang="it-IT" sz="2000" dirty="0" smtClean="0">
              <a:latin typeface="Perpetua" pitchFamily="18" charset="0"/>
              <a:cs typeface="Arial"/>
            </a:endParaRPr>
          </a:p>
          <a:p>
            <a:pPr marL="252000" indent="-400050">
              <a:buFontTx/>
              <a:buChar char="-"/>
            </a:pPr>
            <a:r>
              <a:rPr lang="it-IT" sz="2000" dirty="0" smtClean="0">
                <a:latin typeface="Perpetua" pitchFamily="18" charset="0"/>
              </a:rPr>
              <a:t>J/</a:t>
            </a:r>
            <a:r>
              <a:rPr lang="el-GR" sz="2000" dirty="0" smtClean="0">
                <a:cs typeface="Arial"/>
              </a:rPr>
              <a:t>Ψ</a:t>
            </a:r>
            <a:r>
              <a:rPr lang="it-IT" sz="2000" dirty="0" smtClean="0">
                <a:latin typeface="Perpetua" pitchFamily="18" charset="0"/>
                <a:cs typeface="Arial"/>
              </a:rPr>
              <a:t> </a:t>
            </a:r>
            <a:r>
              <a:rPr lang="it-IT" sz="2000" dirty="0" err="1" smtClean="0">
                <a:latin typeface="Perpetua" pitchFamily="18" charset="0"/>
                <a:cs typeface="Arial"/>
              </a:rPr>
              <a:t>TrkTrk</a:t>
            </a:r>
            <a:r>
              <a:rPr lang="it-IT" sz="2000" dirty="0" smtClean="0">
                <a:latin typeface="Perpetua" pitchFamily="18" charset="0"/>
                <a:cs typeface="Arial"/>
              </a:rPr>
              <a:t> = false</a:t>
            </a:r>
          </a:p>
          <a:p>
            <a:pPr marL="252000" indent="-400050">
              <a:buFontTx/>
              <a:buChar char="-"/>
            </a:pPr>
            <a:r>
              <a:rPr lang="it-IT" sz="2000" dirty="0" smtClean="0">
                <a:latin typeface="Perpetua" pitchFamily="18" charset="0"/>
                <a:cs typeface="Arial"/>
              </a:rPr>
              <a:t>Pt </a:t>
            </a:r>
            <a:r>
              <a:rPr lang="el-GR" sz="2000" dirty="0" smtClean="0">
                <a:latin typeface="Arial"/>
                <a:cs typeface="Arial"/>
              </a:rPr>
              <a:t>π</a:t>
            </a:r>
            <a:r>
              <a:rPr lang="it-IT" sz="2000" dirty="0" smtClean="0">
                <a:latin typeface="Perpetua" pitchFamily="18" charset="0"/>
                <a:cs typeface="Arial"/>
              </a:rPr>
              <a:t> min</a:t>
            </a:r>
          </a:p>
          <a:p>
            <a:pPr marL="252000" indent="-400050">
              <a:buFontTx/>
              <a:buChar char="-"/>
            </a:pPr>
            <a:r>
              <a:rPr lang="it-IT" sz="2000" dirty="0" smtClean="0">
                <a:latin typeface="Perpetua" pitchFamily="18" charset="0"/>
                <a:cs typeface="Arial"/>
              </a:rPr>
              <a:t>ΔR(J/</a:t>
            </a:r>
            <a:r>
              <a:rPr lang="el-GR" sz="2000" dirty="0" smtClean="0">
                <a:latin typeface="Arial"/>
                <a:cs typeface="Arial"/>
              </a:rPr>
              <a:t>Ψ</a:t>
            </a:r>
            <a:r>
              <a:rPr lang="it-IT" sz="2000" dirty="0" smtClean="0">
                <a:latin typeface="Perpetua" pitchFamily="18" charset="0"/>
                <a:cs typeface="Arial"/>
              </a:rPr>
              <a:t>,</a:t>
            </a:r>
            <a:r>
              <a:rPr lang="el-GR" sz="2000" dirty="0" smtClean="0">
                <a:latin typeface="Arial"/>
                <a:cs typeface="Arial"/>
              </a:rPr>
              <a:t>π</a:t>
            </a:r>
            <a:r>
              <a:rPr lang="it-IT" sz="2000" dirty="0" smtClean="0">
                <a:latin typeface="Perpetua" pitchFamily="18" charset="0"/>
                <a:cs typeface="Arial"/>
              </a:rPr>
              <a:t>)</a:t>
            </a:r>
          </a:p>
          <a:p>
            <a:pPr marL="252000" indent="-400050">
              <a:buFontTx/>
              <a:buChar char="-"/>
            </a:pPr>
            <a:r>
              <a:rPr lang="it-IT" sz="2000" dirty="0" smtClean="0">
                <a:latin typeface="Perpetua" pitchFamily="18" charset="0"/>
                <a:cs typeface="Arial"/>
              </a:rPr>
              <a:t>Mass </a:t>
            </a:r>
            <a:r>
              <a:rPr lang="el-GR" sz="2000" dirty="0" smtClean="0">
                <a:cs typeface="Arial"/>
              </a:rPr>
              <a:t>ππ</a:t>
            </a:r>
            <a:r>
              <a:rPr lang="it-IT" sz="2000" dirty="0" smtClean="0">
                <a:latin typeface="Perpetua" pitchFamily="18" charset="0"/>
                <a:cs typeface="Arial"/>
              </a:rPr>
              <a:t> </a:t>
            </a:r>
            <a:r>
              <a:rPr lang="it-IT" sz="2000" dirty="0" smtClean="0">
                <a:latin typeface="Perpetua" pitchFamily="18" charset="0"/>
              </a:rPr>
              <a:t>(on </a:t>
            </a:r>
            <a:r>
              <a:rPr lang="it-IT" sz="2000" dirty="0" err="1" smtClean="0">
                <a:latin typeface="Perpetua" pitchFamily="18" charset="0"/>
              </a:rPr>
              <a:t>study</a:t>
            </a:r>
            <a:r>
              <a:rPr lang="it-IT" sz="2000" dirty="0" smtClean="0">
                <a:latin typeface="Perpetua" pitchFamily="18" charset="0"/>
              </a:rPr>
              <a:t>)</a:t>
            </a:r>
            <a:endParaRPr lang="it-IT" sz="2000" dirty="0" smtClean="0">
              <a:latin typeface="Perpetua" pitchFamily="18" charset="0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Shape 1"/>
          <p:cNvSpPr txBox="1"/>
          <p:nvPr/>
        </p:nvSpPr>
        <p:spPr>
          <a:xfrm>
            <a:off x="914400" y="274680"/>
            <a:ext cx="77720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>
                <a:solidFill>
                  <a:srgbClr val="696464"/>
                </a:solidFill>
                <a:latin typeface="Franklin Gothic Book"/>
              </a:rPr>
              <a:t>Invariant Mass II</a:t>
            </a:r>
            <a:endParaRPr/>
          </a:p>
        </p:txBody>
      </p:sp>
      <p:sp>
        <p:nvSpPr>
          <p:cNvPr id="29" name="TextShape 2"/>
          <p:cNvSpPr txBox="1"/>
          <p:nvPr/>
        </p:nvSpPr>
        <p:spPr>
          <a:xfrm>
            <a:off x="914400" y="1447920"/>
            <a:ext cx="7772040" cy="4571640"/>
          </a:xfrm>
          <a:prstGeom prst="rect">
            <a:avLst/>
          </a:prstGeom>
        </p:spPr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980728"/>
            <a:ext cx="4139952" cy="280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411760" y="1484784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Perpetua" pitchFamily="18" charset="0"/>
              </a:rPr>
              <a:t>NEW </a:t>
            </a:r>
            <a:r>
              <a:rPr lang="it-IT" sz="2800" dirty="0" err="1" smtClean="0">
                <a:latin typeface="Perpetua" pitchFamily="18" charset="0"/>
              </a:rPr>
              <a:t>Analyzer</a:t>
            </a:r>
            <a:endParaRPr lang="it-IT" sz="2800" dirty="0" smtClean="0">
              <a:latin typeface="Perpetua" pitchFamily="18" charset="0"/>
            </a:endParaRPr>
          </a:p>
          <a:p>
            <a:r>
              <a:rPr lang="it-IT" sz="2800" dirty="0" smtClean="0">
                <a:latin typeface="Perpetua" pitchFamily="18" charset="0"/>
              </a:rPr>
              <a:t>XdirectNoRho</a:t>
            </a:r>
            <a:endParaRPr lang="it-IT" sz="2800" dirty="0">
              <a:latin typeface="Perpetua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4438040" cy="300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4788024" y="4653136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Perpetua" pitchFamily="18" charset="0"/>
              </a:rPr>
              <a:t>OLD </a:t>
            </a:r>
            <a:r>
              <a:rPr lang="it-IT" sz="2800" dirty="0" err="1" smtClean="0">
                <a:latin typeface="Perpetua" pitchFamily="18" charset="0"/>
              </a:rPr>
              <a:t>Analyzer</a:t>
            </a:r>
            <a:endParaRPr lang="it-IT" sz="2800" dirty="0" smtClean="0">
              <a:latin typeface="Perpetua" pitchFamily="18" charset="0"/>
            </a:endParaRPr>
          </a:p>
          <a:p>
            <a:r>
              <a:rPr lang="it-IT" sz="2800" dirty="0" smtClean="0">
                <a:latin typeface="Perpetua" pitchFamily="18" charset="0"/>
              </a:rPr>
              <a:t>XdirectNoRho</a:t>
            </a:r>
            <a:endParaRPr lang="it-IT" sz="2800" dirty="0"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Shape 1"/>
          <p:cNvSpPr txBox="1"/>
          <p:nvPr/>
        </p:nvSpPr>
        <p:spPr>
          <a:xfrm>
            <a:off x="4499992" y="274680"/>
            <a:ext cx="4644008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it-IT" sz="4000" dirty="0" smtClean="0">
                <a:solidFill>
                  <a:srgbClr val="696464"/>
                </a:solidFill>
                <a:latin typeface="Franklin Gothic Book"/>
              </a:rPr>
              <a:t>Efficiency</a:t>
            </a:r>
            <a:endParaRPr dirty="0"/>
          </a:p>
        </p:txBody>
      </p:sp>
      <p:sp>
        <p:nvSpPr>
          <p:cNvPr id="29" name="TextShape 2"/>
          <p:cNvSpPr txBox="1"/>
          <p:nvPr/>
        </p:nvSpPr>
        <p:spPr>
          <a:xfrm>
            <a:off x="4572000" y="1484784"/>
            <a:ext cx="2304256" cy="648072"/>
          </a:xfrm>
          <a:prstGeom prst="rect">
            <a:avLst/>
          </a:prstGeom>
        </p:spPr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143"/>
            <a:ext cx="4608512" cy="441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272484" y="4444320"/>
          <a:ext cx="6692004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3105"/>
                <a:gridCol w="1343343"/>
                <a:gridCol w="1158889"/>
                <a:gridCol w="1158889"/>
                <a:gridCol w="1158889"/>
                <a:gridCol w="11588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Pt </a:t>
                      </a:r>
                      <a:r>
                        <a:rPr lang="el-GR" dirty="0" smtClean="0"/>
                        <a:t>π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</a:t>
                      </a:r>
                      <a:r>
                        <a:rPr lang="it-IT" dirty="0" smtClean="0"/>
                        <a:t>R(J/</a:t>
                      </a:r>
                      <a:r>
                        <a:rPr lang="el-GR" dirty="0" smtClean="0"/>
                        <a:t>Ψ</a:t>
                      </a:r>
                      <a:r>
                        <a:rPr lang="it-IT" dirty="0" smtClean="0"/>
                        <a:t>,</a:t>
                      </a:r>
                      <a:r>
                        <a:rPr lang="el-GR" dirty="0" smtClean="0"/>
                        <a:t>π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Signal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Back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S/</a:t>
                      </a:r>
                      <a:r>
                        <a:rPr lang="it-IT" dirty="0" err="1" smtClean="0"/>
                        <a:t>√B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S/B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467.4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69.01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56.22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441.9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58.6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57.70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7.54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419.0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44.6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62.7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9.40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433.1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57.5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57.1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7.53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293.4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28.46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55.0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10.39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5148064" y="162880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Perpetua" pitchFamily="18" charset="0"/>
              </a:rPr>
              <a:t>Signal, Back: </a:t>
            </a:r>
            <a:r>
              <a:rPr lang="it-IT" sz="2400" dirty="0" err="1" smtClean="0">
                <a:latin typeface="Perpetua" pitchFamily="18" charset="0"/>
              </a:rPr>
              <a:t>Integral</a:t>
            </a:r>
            <a:r>
              <a:rPr lang="it-IT" sz="2400" dirty="0" smtClean="0">
                <a:latin typeface="Perpetua" pitchFamily="18" charset="0"/>
              </a:rPr>
              <a:t>(</a:t>
            </a:r>
            <a:r>
              <a:rPr lang="el-GR" sz="2400" dirty="0" smtClean="0"/>
              <a:t>μ±σ</a:t>
            </a:r>
            <a:r>
              <a:rPr lang="it-IT" sz="2400" dirty="0" smtClean="0"/>
              <a:t>)</a:t>
            </a:r>
            <a:endParaRPr lang="it-IT" sz="2400" dirty="0">
              <a:latin typeface="Perpetua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436096" y="328498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Few</a:t>
            </a:r>
            <a:r>
              <a:rPr lang="it-IT" sz="2400" dirty="0" smtClean="0">
                <a:solidFill>
                  <a:srgbClr val="FF0000"/>
                </a:solidFill>
                <a:latin typeface="Perpetua" pitchFamily="18" charset="0"/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π</a:t>
            </a:r>
            <a:r>
              <a:rPr lang="it-IT" sz="2400" dirty="0" smtClean="0">
                <a:solidFill>
                  <a:srgbClr val="FF0000"/>
                </a:solidFill>
                <a:latin typeface="Perpetua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with</a:t>
            </a:r>
            <a:r>
              <a:rPr lang="it-IT" sz="2400" dirty="0" smtClean="0">
                <a:solidFill>
                  <a:srgbClr val="FF0000"/>
                </a:solidFill>
                <a:latin typeface="Perpetua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lowPt</a:t>
            </a:r>
            <a:endParaRPr lang="it-IT" sz="2400" dirty="0" smtClean="0">
              <a:solidFill>
                <a:srgbClr val="FF0000"/>
              </a:solidFill>
              <a:latin typeface="Perpetua" pitchFamily="18" charset="0"/>
            </a:endParaRPr>
          </a:p>
          <a:p>
            <a:r>
              <a:rPr lang="it-IT" sz="2400" dirty="0" smtClean="0">
                <a:solidFill>
                  <a:srgbClr val="FF0000"/>
                </a:solidFill>
                <a:latin typeface="Perpetua" pitchFamily="18" charset="0"/>
              </a:rPr>
              <a:t>ΔR </a:t>
            </a:r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really</a:t>
            </a:r>
            <a:r>
              <a:rPr lang="it-IT" sz="2400" dirty="0" smtClean="0">
                <a:solidFill>
                  <a:srgbClr val="FF0000"/>
                </a:solidFill>
                <a:latin typeface="Perpetua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Perpetua" pitchFamily="18" charset="0"/>
              </a:rPr>
              <a:t>small</a:t>
            </a:r>
            <a:endParaRPr lang="it-IT" sz="2400" dirty="0">
              <a:solidFill>
                <a:srgbClr val="FF0000"/>
              </a:solidFill>
              <a:latin typeface="Perpetua" pitchFamily="18" charset="0"/>
            </a:endParaRPr>
          </a:p>
        </p:txBody>
      </p:sp>
      <p:sp>
        <p:nvSpPr>
          <p:cNvPr id="16" name="Ovale 15"/>
          <p:cNvSpPr/>
          <p:nvPr/>
        </p:nvSpPr>
        <p:spPr>
          <a:xfrm>
            <a:off x="4360716" y="4804360"/>
            <a:ext cx="1080120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405</Words>
  <Application>Microsoft Office PowerPoint</Application>
  <PresentationFormat>Presentazione su schermo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Office Theme</vt:lpstr>
      <vt:lpstr>Office Theme</vt:lpstr>
      <vt:lpstr>Equation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Alberto</cp:lastModifiedBy>
  <cp:revision>25</cp:revision>
  <dcterms:modified xsi:type="dcterms:W3CDTF">2011-03-10T14:05:52Z</dcterms:modified>
</cp:coreProperties>
</file>