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2160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F6BF-0F8C-9748-81BD-CFDE5B51966A}" type="datetimeFigureOut">
              <a:rPr lang="en-US" smtClean="0"/>
              <a:t>3/10/11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9003-E581-6C4A-A06B-512F71B5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6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F6BF-0F8C-9748-81BD-CFDE5B51966A}" type="datetimeFigureOut">
              <a:rPr lang="en-US" smtClean="0"/>
              <a:t>3/10/11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9003-E581-6C4A-A06B-512F71B5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3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F6BF-0F8C-9748-81BD-CFDE5B51966A}" type="datetimeFigureOut">
              <a:rPr lang="en-US" smtClean="0"/>
              <a:t>3/10/11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9003-E581-6C4A-A06B-512F71B5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8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F6BF-0F8C-9748-81BD-CFDE5B51966A}" type="datetimeFigureOut">
              <a:rPr lang="en-US" smtClean="0"/>
              <a:t>3/10/11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9003-E581-6C4A-A06B-512F71B5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2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F6BF-0F8C-9748-81BD-CFDE5B51966A}" type="datetimeFigureOut">
              <a:rPr lang="en-US" smtClean="0"/>
              <a:t>3/10/11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9003-E581-6C4A-A06B-512F71B5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5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F6BF-0F8C-9748-81BD-CFDE5B51966A}" type="datetimeFigureOut">
              <a:rPr lang="en-US" smtClean="0"/>
              <a:t>3/10/11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9003-E581-6C4A-A06B-512F71B5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7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F6BF-0F8C-9748-81BD-CFDE5B51966A}" type="datetimeFigureOut">
              <a:rPr lang="en-US" smtClean="0"/>
              <a:t>3/10/11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9003-E581-6C4A-A06B-512F71B5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0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F6BF-0F8C-9748-81BD-CFDE5B51966A}" type="datetimeFigureOut">
              <a:rPr lang="en-US" smtClean="0"/>
              <a:t>3/10/11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9003-E581-6C4A-A06B-512F71B5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8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F6BF-0F8C-9748-81BD-CFDE5B51966A}" type="datetimeFigureOut">
              <a:rPr lang="en-US" smtClean="0"/>
              <a:t>3/10/11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9003-E581-6C4A-A06B-512F71B5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1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F6BF-0F8C-9748-81BD-CFDE5B51966A}" type="datetimeFigureOut">
              <a:rPr lang="en-US" smtClean="0"/>
              <a:t>3/10/11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9003-E581-6C4A-A06B-512F71B5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3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F6BF-0F8C-9748-81BD-CFDE5B51966A}" type="datetimeFigureOut">
              <a:rPr lang="en-US" smtClean="0"/>
              <a:t>3/10/11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9003-E581-6C4A-A06B-512F71B5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3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DF6BF-0F8C-9748-81BD-CFDE5B51966A}" type="datetimeFigureOut">
              <a:rPr lang="en-US" smtClean="0"/>
              <a:t>3/10/11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B9003-E581-6C4A-A06B-512F71B5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2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Alin ha ricalcolato i rate del fondo per tutte le combinazioni di QCD</a:t>
            </a:r>
          </a:p>
          <a:p>
            <a:endParaRPr lang="en-US" dirty="0"/>
          </a:p>
          <a:p>
            <a:r>
              <a:rPr lang="en-US" dirty="0"/>
              <a:t>HT&gt;150 </a:t>
            </a:r>
            <a:r>
              <a:rPr lang="en-US" dirty="0" err="1"/>
              <a:t>GeV</a:t>
            </a:r>
            <a:endParaRPr lang="en-US" dirty="0"/>
          </a:p>
          <a:p>
            <a:r>
              <a:rPr lang="it-IT" dirty="0"/>
              <a:t>taglio 36,28,18,5 </a:t>
            </a:r>
            <a:r>
              <a:rPr lang="it-IT" dirty="0" err="1"/>
              <a:t>Gev</a:t>
            </a:r>
            <a:endParaRPr lang="it-IT" dirty="0"/>
          </a:p>
          <a:p>
            <a:r>
              <a:rPr lang="da-DK" dirty="0"/>
              <a:t>100000 </a:t>
            </a:r>
            <a:r>
              <a:rPr lang="da-DK" dirty="0" err="1"/>
              <a:t>eventi</a:t>
            </a:r>
            <a:endParaRPr lang="da-DK" dirty="0"/>
          </a:p>
          <a:p>
            <a:r>
              <a:rPr lang="en-US" dirty="0"/>
              <a:t>eta&lt;2.1</a:t>
            </a:r>
          </a:p>
          <a:p>
            <a:endParaRPr lang="en-US" dirty="0"/>
          </a:p>
          <a:p>
            <a:r>
              <a:rPr lang="cs-CZ" dirty="0" err="1"/>
              <a:t>rate</a:t>
            </a:r>
            <a:r>
              <a:rPr lang="cs-CZ" dirty="0"/>
              <a:t> (QCD 50_100) = 0.6 Hz (200.000 </a:t>
            </a:r>
            <a:r>
              <a:rPr lang="cs-CZ" dirty="0" err="1"/>
              <a:t>ev</a:t>
            </a:r>
            <a:r>
              <a:rPr lang="cs-CZ" dirty="0"/>
              <a:t>)</a:t>
            </a:r>
          </a:p>
          <a:p>
            <a:r>
              <a:rPr lang="cs-CZ" dirty="0" err="1"/>
              <a:t>rate</a:t>
            </a:r>
            <a:r>
              <a:rPr lang="cs-CZ" dirty="0"/>
              <a:t> (QCD 100_250)= 18.34 Hz</a:t>
            </a:r>
          </a:p>
          <a:p>
            <a:r>
              <a:rPr lang="cs-CZ" dirty="0" err="1"/>
              <a:t>rate</a:t>
            </a:r>
            <a:r>
              <a:rPr lang="cs-CZ" dirty="0"/>
              <a:t> (QCD 250_500)= 16.4 Hz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71972" y="1313523"/>
            <a:ext cx="62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ALIN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23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6872" y="311418"/>
            <a:ext cx="4572000" cy="637097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200" dirty="0"/>
          </a:p>
          <a:p>
            <a:r>
              <a:rPr lang="it-IT" sz="1200" dirty="0"/>
              <a:t>Risultati con </a:t>
            </a:r>
            <a:r>
              <a:rPr lang="it-IT" sz="1200" dirty="0" err="1"/>
              <a:t>OpenHLT</a:t>
            </a:r>
            <a:r>
              <a:rPr lang="it-IT" sz="1200" dirty="0"/>
              <a:t> (dati rate + MC per il segnale) </a:t>
            </a:r>
          </a:p>
          <a:p>
            <a:r>
              <a:rPr lang="it-IT" sz="1200" dirty="0"/>
              <a:t>Tutto </a:t>
            </a:r>
            <a:r>
              <a:rPr lang="it-IT" sz="1200" dirty="0" err="1"/>
              <a:t>e'</a:t>
            </a:r>
            <a:r>
              <a:rPr lang="it-IT" sz="1200" dirty="0"/>
              <a:t> a 2*10^33 cm-2s-1</a:t>
            </a:r>
          </a:p>
          <a:p>
            <a:endParaRPr lang="en-US" sz="1200" dirty="0"/>
          </a:p>
          <a:p>
            <a:r>
              <a:rPr lang="it-IT" sz="1200" dirty="0"/>
              <a:t>1) Confronto </a:t>
            </a:r>
            <a:r>
              <a:rPr lang="it-IT" sz="1200" dirty="0" err="1"/>
              <a:t>OpenHLT</a:t>
            </a:r>
            <a:r>
              <a:rPr lang="it-IT" sz="1200" dirty="0"/>
              <a:t> (R1) e rate con MC anche x il fondo (R2) e efficienza</a:t>
            </a:r>
          </a:p>
          <a:p>
            <a:r>
              <a:rPr lang="it-IT" sz="1200" dirty="0"/>
              <a:t>su segnale </a:t>
            </a:r>
            <a:r>
              <a:rPr lang="it-IT" sz="1200" dirty="0" err="1"/>
              <a:t>OpenHLT</a:t>
            </a:r>
            <a:r>
              <a:rPr lang="it-IT" sz="1200" dirty="0"/>
              <a:t> (</a:t>
            </a:r>
            <a:r>
              <a:rPr lang="it-IT" sz="1200" dirty="0" err="1"/>
              <a:t>Eff</a:t>
            </a:r>
            <a:r>
              <a:rPr lang="it-IT" sz="1200" dirty="0"/>
              <a:t>)</a:t>
            </a:r>
          </a:p>
          <a:p>
            <a:r>
              <a:rPr lang="it-IT" sz="1200" dirty="0"/>
              <a:t>  tagli </a:t>
            </a:r>
            <a:r>
              <a:rPr lang="it-IT" sz="1200" dirty="0" err="1"/>
              <a:t>pt</a:t>
            </a:r>
            <a:r>
              <a:rPr lang="it-IT" sz="1200" dirty="0"/>
              <a:t> &gt; 36 28 18 7</a:t>
            </a:r>
          </a:p>
          <a:p>
            <a:r>
              <a:rPr lang="en-US" sz="1200" dirty="0"/>
              <a:t>  R1= 740 +-80 Hz / R2 = 710 Hz </a:t>
            </a:r>
          </a:p>
          <a:p>
            <a:r>
              <a:rPr lang="en-US" sz="1200" dirty="0"/>
              <a:t>  </a:t>
            </a:r>
            <a:r>
              <a:rPr lang="en-US" sz="1200" dirty="0" err="1"/>
              <a:t>Eff</a:t>
            </a:r>
            <a:r>
              <a:rPr lang="en-US" sz="1200" dirty="0"/>
              <a:t> = 52 %</a:t>
            </a:r>
          </a:p>
          <a:p>
            <a:endParaRPr lang="en-US" sz="1200" dirty="0"/>
          </a:p>
          <a:p>
            <a:r>
              <a:rPr lang="it-IT" sz="1200" dirty="0"/>
              <a:t>  tagli </a:t>
            </a:r>
            <a:r>
              <a:rPr lang="it-IT" sz="1200" dirty="0" err="1"/>
              <a:t>pt</a:t>
            </a:r>
            <a:r>
              <a:rPr lang="it-IT" sz="1200" dirty="0"/>
              <a:t> &gt; 36 28 18 7 + 1 MuoneL3 </a:t>
            </a:r>
            <a:r>
              <a:rPr lang="it-IT" sz="1200" dirty="0" err="1"/>
              <a:t>pt</a:t>
            </a:r>
            <a:r>
              <a:rPr lang="it-IT" sz="1200" dirty="0"/>
              <a:t> &gt; 3</a:t>
            </a:r>
          </a:p>
          <a:p>
            <a:r>
              <a:rPr lang="en-US" sz="1200" dirty="0"/>
              <a:t>  R1=67 +-25 Hz  / R2 = 56 Hz   </a:t>
            </a:r>
          </a:p>
          <a:p>
            <a:r>
              <a:rPr lang="en-US" sz="1200" dirty="0"/>
              <a:t>  </a:t>
            </a:r>
            <a:r>
              <a:rPr lang="en-US" sz="1200" dirty="0" err="1"/>
              <a:t>Eff</a:t>
            </a:r>
            <a:r>
              <a:rPr lang="en-US" sz="1200" dirty="0"/>
              <a:t> = 12.9 %</a:t>
            </a:r>
          </a:p>
          <a:p>
            <a:endParaRPr lang="en-US" sz="1200" dirty="0"/>
          </a:p>
          <a:p>
            <a:r>
              <a:rPr lang="it-IT" sz="1200" dirty="0"/>
              <a:t>  tagli </a:t>
            </a:r>
            <a:r>
              <a:rPr lang="it-IT" sz="1200" dirty="0" err="1"/>
              <a:t>pt</a:t>
            </a:r>
            <a:r>
              <a:rPr lang="it-IT" sz="1200" dirty="0"/>
              <a:t> &gt; 36 28 18 7 + 1 MuoneL3 </a:t>
            </a:r>
            <a:r>
              <a:rPr lang="it-IT" sz="1200" dirty="0" err="1"/>
              <a:t>pt</a:t>
            </a:r>
            <a:r>
              <a:rPr lang="it-IT" sz="1200" dirty="0"/>
              <a:t> &gt; 5</a:t>
            </a:r>
          </a:p>
          <a:p>
            <a:r>
              <a:rPr lang="en-US" sz="1200" dirty="0"/>
              <a:t>  R1=34 +-11 Hz  / R2 = 32 Hz</a:t>
            </a:r>
          </a:p>
          <a:p>
            <a:r>
              <a:rPr lang="fi-FI" sz="1200" dirty="0"/>
              <a:t>  </a:t>
            </a:r>
            <a:r>
              <a:rPr lang="fi-FI" sz="1200" dirty="0" err="1"/>
              <a:t>Eff</a:t>
            </a:r>
            <a:r>
              <a:rPr lang="fi-FI" sz="1200" dirty="0"/>
              <a:t>= 10.4 % (6.7 % </a:t>
            </a:r>
            <a:r>
              <a:rPr lang="fi-FI" sz="1200" dirty="0" err="1"/>
              <a:t>con</a:t>
            </a:r>
            <a:r>
              <a:rPr lang="fi-FI" sz="1200" dirty="0"/>
              <a:t> </a:t>
            </a:r>
            <a:r>
              <a:rPr lang="fi-FI" sz="1200" dirty="0" err="1"/>
              <a:t>pt</a:t>
            </a:r>
            <a:r>
              <a:rPr lang="fi-FI" sz="1200" dirty="0"/>
              <a:t> </a:t>
            </a:r>
            <a:r>
              <a:rPr lang="fi-FI" sz="1200" dirty="0" err="1"/>
              <a:t>muone</a:t>
            </a:r>
            <a:r>
              <a:rPr lang="fi-FI" sz="1200" dirty="0"/>
              <a:t> &gt; 9) </a:t>
            </a:r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it-IT" sz="1200" dirty="0"/>
              <a:t>2) Rate con PU (</a:t>
            </a:r>
            <a:r>
              <a:rPr lang="it-IT" sz="1200" dirty="0" err="1"/>
              <a:t>PileUp</a:t>
            </a:r>
            <a:r>
              <a:rPr lang="it-IT" sz="1200" dirty="0"/>
              <a:t>) calcolato su un sample MC  di </a:t>
            </a:r>
            <a:r>
              <a:rPr lang="it-IT" sz="1200" dirty="0" err="1"/>
              <a:t>MinimumBias</a:t>
            </a:r>
            <a:r>
              <a:rPr lang="it-IT" sz="1200" dirty="0"/>
              <a:t> con &lt;PU&gt;</a:t>
            </a:r>
          </a:p>
          <a:p>
            <a:r>
              <a:rPr lang="en-US" sz="1200" dirty="0"/>
              <a:t>= 10 (a 8 </a:t>
            </a:r>
            <a:r>
              <a:rPr lang="en-US" sz="1200" dirty="0" err="1"/>
              <a:t>TeV</a:t>
            </a:r>
            <a:r>
              <a:rPr lang="en-US" sz="1200" dirty="0"/>
              <a:t>)</a:t>
            </a:r>
          </a:p>
          <a:p>
            <a:r>
              <a:rPr lang="it-IT" sz="1200" dirty="0"/>
              <a:t>  tagli </a:t>
            </a:r>
            <a:r>
              <a:rPr lang="it-IT" sz="1200" dirty="0" err="1"/>
              <a:t>pt</a:t>
            </a:r>
            <a:r>
              <a:rPr lang="it-IT" sz="1200" dirty="0"/>
              <a:t> &gt; 36 28 18 7</a:t>
            </a:r>
          </a:p>
          <a:p>
            <a:r>
              <a:rPr lang="en-US" sz="1200" dirty="0"/>
              <a:t>  R1= 2400 +- 125 Hz</a:t>
            </a:r>
          </a:p>
          <a:p>
            <a:endParaRPr lang="en-US" sz="1200" dirty="0"/>
          </a:p>
          <a:p>
            <a:r>
              <a:rPr lang="it-IT" sz="1200" dirty="0"/>
              <a:t>  tagli </a:t>
            </a:r>
            <a:r>
              <a:rPr lang="it-IT" sz="1200" dirty="0" err="1"/>
              <a:t>pt</a:t>
            </a:r>
            <a:r>
              <a:rPr lang="it-IT" sz="1200" dirty="0"/>
              <a:t> &gt; 36 28 18 7 + 1 MuoneL3 </a:t>
            </a:r>
            <a:r>
              <a:rPr lang="it-IT" sz="1200" dirty="0" err="1"/>
              <a:t>pt</a:t>
            </a:r>
            <a:r>
              <a:rPr lang="it-IT" sz="1200" dirty="0"/>
              <a:t> &gt; 3</a:t>
            </a:r>
          </a:p>
          <a:p>
            <a:r>
              <a:rPr lang="en-US" sz="1200" dirty="0"/>
              <a:t>  R1= 77 +- 8 Hz</a:t>
            </a:r>
          </a:p>
          <a:p>
            <a:endParaRPr lang="en-US" sz="1200" dirty="0"/>
          </a:p>
          <a:p>
            <a:r>
              <a:rPr lang="it-IT" sz="1200" dirty="0"/>
              <a:t>  tagli </a:t>
            </a:r>
            <a:r>
              <a:rPr lang="it-IT" sz="1200" dirty="0" err="1"/>
              <a:t>pt</a:t>
            </a:r>
            <a:r>
              <a:rPr lang="it-IT" sz="1200" dirty="0"/>
              <a:t> &gt; 36 28 18 7 + 1 MuoneL3 </a:t>
            </a:r>
            <a:r>
              <a:rPr lang="it-IT" sz="1200" dirty="0" err="1"/>
              <a:t>pt</a:t>
            </a:r>
            <a:r>
              <a:rPr lang="it-IT" sz="1200" dirty="0"/>
              <a:t> &gt; 5</a:t>
            </a:r>
          </a:p>
          <a:p>
            <a:r>
              <a:rPr lang="en-US" sz="1200" dirty="0"/>
              <a:t>  R1= 39 +- 3 Hz</a:t>
            </a:r>
          </a:p>
          <a:p>
            <a:endParaRPr lang="en-US" sz="1200" dirty="0"/>
          </a:p>
          <a:p>
            <a:r>
              <a:rPr lang="it-IT" sz="1200" dirty="0"/>
              <a:t>  tagli </a:t>
            </a:r>
            <a:r>
              <a:rPr lang="it-IT" sz="1200" dirty="0" err="1"/>
              <a:t>pt</a:t>
            </a:r>
            <a:r>
              <a:rPr lang="it-IT" sz="1200" dirty="0"/>
              <a:t> &gt; 36 28 18 7 + 1 MuoneL3 </a:t>
            </a:r>
            <a:r>
              <a:rPr lang="it-IT" sz="1200" dirty="0" err="1"/>
              <a:t>pt</a:t>
            </a:r>
            <a:r>
              <a:rPr lang="it-IT" sz="1200" dirty="0"/>
              <a:t> &gt; 9</a:t>
            </a:r>
          </a:p>
          <a:p>
            <a:r>
              <a:rPr lang="en-US" sz="1200" dirty="0"/>
              <a:t>  R1= 14 +- 4 Hz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03500" y="623834"/>
            <a:ext cx="93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JACOPO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89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107</Words>
  <Application>Microsoft Macintosh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INFN Pisa and 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Office 2004 Test Drive User</cp:lastModifiedBy>
  <cp:revision>1</cp:revision>
  <dcterms:created xsi:type="dcterms:W3CDTF">2011-03-10T15:10:57Z</dcterms:created>
  <dcterms:modified xsi:type="dcterms:W3CDTF">2011-03-10T15:12:53Z</dcterms:modified>
</cp:coreProperties>
</file>