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256" r:id="rId2"/>
    <p:sldId id="315" r:id="rId3"/>
    <p:sldId id="316" r:id="rId4"/>
    <p:sldId id="318" r:id="rId5"/>
    <p:sldId id="319" r:id="rId6"/>
    <p:sldId id="306" r:id="rId7"/>
    <p:sldId id="313" r:id="rId8"/>
    <p:sldId id="286" r:id="rId9"/>
    <p:sldId id="297" r:id="rId10"/>
    <p:sldId id="299" r:id="rId11"/>
    <p:sldId id="300" r:id="rId12"/>
    <p:sldId id="287" r:id="rId13"/>
    <p:sldId id="288" r:id="rId14"/>
    <p:sldId id="305" r:id="rId15"/>
    <p:sldId id="307" r:id="rId16"/>
    <p:sldId id="294" r:id="rId17"/>
    <p:sldId id="309" r:id="rId18"/>
    <p:sldId id="312" r:id="rId19"/>
    <p:sldId id="308" r:id="rId20"/>
    <p:sldId id="314" r:id="rId21"/>
    <p:sldId id="289" r:id="rId22"/>
    <p:sldId id="290" r:id="rId23"/>
    <p:sldId id="310" r:id="rId24"/>
    <p:sldId id="317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606F8C"/>
    <a:srgbClr val="1F4E7A"/>
    <a:srgbClr val="4675CA"/>
    <a:srgbClr val="FFFF00"/>
    <a:srgbClr val="00B0F0"/>
    <a:srgbClr val="FFC000"/>
    <a:srgbClr val="EDEDED"/>
    <a:srgbClr val="476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667" autoAdjust="0"/>
  </p:normalViewPr>
  <p:slideViewPr>
    <p:cSldViewPr snapToGrid="0">
      <p:cViewPr varScale="1">
        <p:scale>
          <a:sx n="55" d="100"/>
          <a:sy n="55" d="100"/>
        </p:scale>
        <p:origin x="10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e57f55479541be46" providerId="LiveId" clId="{E616E025-9E7F-4653-B180-90CB7A5CA1BC}"/>
    <pc:docChg chg="custSel addSld delSld modSld sldOrd">
      <pc:chgData name="" userId="e57f55479541be46" providerId="LiveId" clId="{E616E025-9E7F-4653-B180-90CB7A5CA1BC}" dt="2023-03-17T17:02:36.053" v="2443" actId="20577"/>
      <pc:docMkLst>
        <pc:docMk/>
      </pc:docMkLst>
      <pc:sldChg chg="modSp modNotesTx">
        <pc:chgData name="" userId="e57f55479541be46" providerId="LiveId" clId="{E616E025-9E7F-4653-B180-90CB7A5CA1BC}" dt="2023-03-16T11:45:21.668" v="1101" actId="6549"/>
        <pc:sldMkLst>
          <pc:docMk/>
          <pc:sldMk cId="1623061689" sldId="256"/>
        </pc:sldMkLst>
        <pc:spChg chg="mod">
          <ac:chgData name="" userId="e57f55479541be46" providerId="LiveId" clId="{E616E025-9E7F-4653-B180-90CB7A5CA1BC}" dt="2023-03-15T16:36:37.139" v="32" actId="20577"/>
          <ac:spMkLst>
            <pc:docMk/>
            <pc:sldMk cId="1623061689" sldId="256"/>
            <ac:spMk id="3" creationId="{D18B8469-88BA-4FFA-BCD2-5CB83F83DBEC}"/>
          </ac:spMkLst>
        </pc:spChg>
      </pc:sldChg>
      <pc:sldChg chg="addSp delSp modSp">
        <pc:chgData name="" userId="e57f55479541be46" providerId="LiveId" clId="{E616E025-9E7F-4653-B180-90CB7A5CA1BC}" dt="2023-03-17T17:02:05.610" v="2429" actId="20577"/>
        <pc:sldMkLst>
          <pc:docMk/>
          <pc:sldMk cId="175586926" sldId="286"/>
        </pc:sldMkLst>
        <pc:spChg chg="del">
          <ac:chgData name="" userId="e57f55479541be46" providerId="LiveId" clId="{E616E025-9E7F-4653-B180-90CB7A5CA1BC}" dt="2023-03-15T18:23:43.409" v="1054" actId="478"/>
          <ac:spMkLst>
            <pc:docMk/>
            <pc:sldMk cId="175586926" sldId="286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2:05.610" v="2429" actId="20577"/>
          <ac:spMkLst>
            <pc:docMk/>
            <pc:sldMk cId="175586926" sldId="286"/>
            <ac:spMk id="35" creationId="{674B499B-8643-4630-9ACC-BC92A9674CAA}"/>
          </ac:spMkLst>
        </pc:spChg>
        <pc:spChg chg="add">
          <ac:chgData name="" userId="e57f55479541be46" providerId="LiveId" clId="{E616E025-9E7F-4653-B180-90CB7A5CA1BC}" dt="2023-03-15T18:23:43.774" v="1055"/>
          <ac:spMkLst>
            <pc:docMk/>
            <pc:sldMk cId="175586926" sldId="286"/>
            <ac:spMk id="39" creationId="{04E763B2-E281-431C-ACF7-03F9BD561240}"/>
          </ac:spMkLst>
        </pc:spChg>
      </pc:sldChg>
      <pc:sldChg chg="addSp delSp modSp modNotesTx">
        <pc:chgData name="" userId="e57f55479541be46" providerId="LiveId" clId="{E616E025-9E7F-4653-B180-90CB7A5CA1BC}" dt="2023-03-17T17:02:22.428" v="2437" actId="20577"/>
        <pc:sldMkLst>
          <pc:docMk/>
          <pc:sldMk cId="3070944803" sldId="287"/>
        </pc:sldMkLst>
        <pc:spChg chg="add">
          <ac:chgData name="" userId="e57f55479541be46" providerId="LiveId" clId="{E616E025-9E7F-4653-B180-90CB7A5CA1BC}" dt="2023-03-15T18:24:02.081" v="1063"/>
          <ac:spMkLst>
            <pc:docMk/>
            <pc:sldMk cId="3070944803" sldId="287"/>
            <ac:spMk id="8" creationId="{5BF35508-101B-4AFA-AC7D-6D0AAB6601DD}"/>
          </ac:spMkLst>
        </pc:spChg>
        <pc:spChg chg="mod">
          <ac:chgData name="" userId="e57f55479541be46" providerId="LiveId" clId="{E616E025-9E7F-4653-B180-90CB7A5CA1BC}" dt="2023-03-17T17:02:22.428" v="2437" actId="20577"/>
          <ac:spMkLst>
            <pc:docMk/>
            <pc:sldMk cId="3070944803" sldId="287"/>
            <ac:spMk id="9" creationId="{60966297-D021-454F-B5A4-D1E6998E7C60}"/>
          </ac:spMkLst>
        </pc:spChg>
        <pc:spChg chg="del">
          <ac:chgData name="" userId="e57f55479541be46" providerId="LiveId" clId="{E616E025-9E7F-4653-B180-90CB7A5CA1BC}" dt="2023-03-15T18:24:01.746" v="1062" actId="478"/>
          <ac:spMkLst>
            <pc:docMk/>
            <pc:sldMk cId="3070944803" sldId="287"/>
            <ac:spMk id="10" creationId="{5F5D90D5-E580-4CC9-A668-31617F255A2C}"/>
          </ac:spMkLst>
        </pc:spChg>
      </pc:sldChg>
      <pc:sldChg chg="addSp delSp modSp">
        <pc:chgData name="" userId="e57f55479541be46" providerId="LiveId" clId="{E616E025-9E7F-4653-B180-90CB7A5CA1BC}" dt="2023-03-17T17:02:26.466" v="2439" actId="20577"/>
        <pc:sldMkLst>
          <pc:docMk/>
          <pc:sldMk cId="1266504062" sldId="288"/>
        </pc:sldMkLst>
        <pc:spChg chg="del">
          <ac:chgData name="" userId="e57f55479541be46" providerId="LiveId" clId="{E616E025-9E7F-4653-B180-90CB7A5CA1BC}" dt="2023-03-15T18:24:06.058" v="1064" actId="478"/>
          <ac:spMkLst>
            <pc:docMk/>
            <pc:sldMk cId="1266504062" sldId="288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06.441" v="1065"/>
          <ac:spMkLst>
            <pc:docMk/>
            <pc:sldMk cId="1266504062" sldId="288"/>
            <ac:spMk id="11" creationId="{18E309DB-C4F8-42C4-B749-0A2F5D7B1624}"/>
          </ac:spMkLst>
        </pc:spChg>
        <pc:spChg chg="mod">
          <ac:chgData name="" userId="e57f55479541be46" providerId="LiveId" clId="{E616E025-9E7F-4653-B180-90CB7A5CA1BC}" dt="2023-03-17T17:02:26.466" v="2439" actId="20577"/>
          <ac:spMkLst>
            <pc:docMk/>
            <pc:sldMk cId="1266504062" sldId="288"/>
            <ac:spMk id="12" creationId="{62F81A17-9ABF-40EB-8098-B352B727F50E}"/>
          </ac:spMkLst>
        </pc:spChg>
      </pc:sldChg>
      <pc:sldChg chg="addSp delSp ord">
        <pc:chgData name="" userId="e57f55479541be46" providerId="LiveId" clId="{E616E025-9E7F-4653-B180-90CB7A5CA1BC}" dt="2023-03-15T18:24:32.081" v="1077"/>
        <pc:sldMkLst>
          <pc:docMk/>
          <pc:sldMk cId="3092216682" sldId="289"/>
        </pc:sldMkLst>
        <pc:spChg chg="del">
          <ac:chgData name="" userId="e57f55479541be46" providerId="LiveId" clId="{E616E025-9E7F-4653-B180-90CB7A5CA1BC}" dt="2023-03-15T18:24:31.723" v="1076" actId="478"/>
          <ac:spMkLst>
            <pc:docMk/>
            <pc:sldMk cId="3092216682" sldId="289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32.081" v="1077"/>
          <ac:spMkLst>
            <pc:docMk/>
            <pc:sldMk cId="3092216682" sldId="289"/>
            <ac:spMk id="11" creationId="{BE947602-E156-4EEA-AE5E-D04DB1946ADC}"/>
          </ac:spMkLst>
        </pc:spChg>
      </pc:sldChg>
      <pc:sldChg chg="addSp delSp">
        <pc:chgData name="" userId="e57f55479541be46" providerId="LiveId" clId="{E616E025-9E7F-4653-B180-90CB7A5CA1BC}" dt="2023-03-15T18:24:35.387" v="1079"/>
        <pc:sldMkLst>
          <pc:docMk/>
          <pc:sldMk cId="3046641043" sldId="290"/>
        </pc:sldMkLst>
        <pc:spChg chg="del">
          <ac:chgData name="" userId="e57f55479541be46" providerId="LiveId" clId="{E616E025-9E7F-4653-B180-90CB7A5CA1BC}" dt="2023-03-15T18:24:35.034" v="1078" actId="478"/>
          <ac:spMkLst>
            <pc:docMk/>
            <pc:sldMk cId="3046641043" sldId="290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35.387" v="1079"/>
          <ac:spMkLst>
            <pc:docMk/>
            <pc:sldMk cId="3046641043" sldId="290"/>
            <ac:spMk id="11" creationId="{5605878E-BD33-4E43-A677-83451D60B5A4}"/>
          </ac:spMkLst>
        </pc:spChg>
      </pc:sldChg>
      <pc:sldChg chg="addSp delSp modSp modNotesTx">
        <pc:chgData name="" userId="e57f55479541be46" providerId="LiveId" clId="{E616E025-9E7F-4653-B180-90CB7A5CA1BC}" dt="2023-03-17T17:02:09.779" v="2431" actId="20577"/>
        <pc:sldMkLst>
          <pc:docMk/>
          <pc:sldMk cId="1044500824" sldId="297"/>
        </pc:sldMkLst>
        <pc:spChg chg="del">
          <ac:chgData name="" userId="e57f55479541be46" providerId="LiveId" clId="{E616E025-9E7F-4653-B180-90CB7A5CA1BC}" dt="2023-03-15T18:23:47.457" v="1056" actId="478"/>
          <ac:spMkLst>
            <pc:docMk/>
            <pc:sldMk cId="1044500824" sldId="297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2:09.779" v="2431" actId="20577"/>
          <ac:spMkLst>
            <pc:docMk/>
            <pc:sldMk cId="1044500824" sldId="297"/>
            <ac:spMk id="28" creationId="{7E05684F-3B04-4FA7-B17B-320D029B5C77}"/>
          </ac:spMkLst>
        </pc:spChg>
        <pc:spChg chg="add">
          <ac:chgData name="" userId="e57f55479541be46" providerId="LiveId" clId="{E616E025-9E7F-4653-B180-90CB7A5CA1BC}" dt="2023-03-15T18:23:48.088" v="1057"/>
          <ac:spMkLst>
            <pc:docMk/>
            <pc:sldMk cId="1044500824" sldId="297"/>
            <ac:spMk id="30" creationId="{EB02B943-9CEB-4D0F-8DC0-2A53F7F43759}"/>
          </ac:spMkLst>
        </pc:spChg>
        <pc:spChg chg="mod">
          <ac:chgData name="" userId="e57f55479541be46" providerId="LiveId" clId="{E616E025-9E7F-4653-B180-90CB7A5CA1BC}" dt="2023-03-15T17:52:50.328" v="377" actId="20577"/>
          <ac:spMkLst>
            <pc:docMk/>
            <pc:sldMk cId="1044500824" sldId="297"/>
            <ac:spMk id="118" creationId="{1500CFDA-EEA3-4A3D-A9F1-E3D4B7046482}"/>
          </ac:spMkLst>
        </pc:spChg>
      </pc:sldChg>
      <pc:sldChg chg="addSp delSp modSp">
        <pc:chgData name="" userId="e57f55479541be46" providerId="LiveId" clId="{E616E025-9E7F-4653-B180-90CB7A5CA1BC}" dt="2023-03-17T17:02:13.717" v="2433" actId="20577"/>
        <pc:sldMkLst>
          <pc:docMk/>
          <pc:sldMk cId="2949310202" sldId="299"/>
        </pc:sldMkLst>
        <pc:spChg chg="mod">
          <ac:chgData name="" userId="e57f55479541be46" providerId="LiveId" clId="{E616E025-9E7F-4653-B180-90CB7A5CA1BC}" dt="2023-03-17T17:02:13.717" v="2433" actId="20577"/>
          <ac:spMkLst>
            <pc:docMk/>
            <pc:sldMk cId="2949310202" sldId="299"/>
            <ac:spMk id="8" creationId="{DC8B57CD-F3E6-4876-913E-A0B9D2FFC3C6}"/>
          </ac:spMkLst>
        </pc:spChg>
        <pc:spChg chg="del">
          <ac:chgData name="" userId="e57f55479541be46" providerId="LiveId" clId="{E616E025-9E7F-4653-B180-90CB7A5CA1BC}" dt="2023-03-15T18:23:52.666" v="1058" actId="478"/>
          <ac:spMkLst>
            <pc:docMk/>
            <pc:sldMk cId="2949310202" sldId="299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3:53.002" v="1059"/>
          <ac:spMkLst>
            <pc:docMk/>
            <pc:sldMk cId="2949310202" sldId="299"/>
            <ac:spMk id="11" creationId="{44C4FE3D-4157-4916-A21F-10302FF31AB8}"/>
          </ac:spMkLst>
        </pc:spChg>
      </pc:sldChg>
      <pc:sldChg chg="addSp delSp modSp modNotesTx">
        <pc:chgData name="" userId="e57f55479541be46" providerId="LiveId" clId="{E616E025-9E7F-4653-B180-90CB7A5CA1BC}" dt="2023-03-17T17:02:17.362" v="2435" actId="20577"/>
        <pc:sldMkLst>
          <pc:docMk/>
          <pc:sldMk cId="2344376327" sldId="300"/>
        </pc:sldMkLst>
        <pc:spChg chg="del">
          <ac:chgData name="" userId="e57f55479541be46" providerId="LiveId" clId="{E616E025-9E7F-4653-B180-90CB7A5CA1BC}" dt="2023-03-15T18:23:56.969" v="1060" actId="478"/>
          <ac:spMkLst>
            <pc:docMk/>
            <pc:sldMk cId="2344376327" sldId="300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2:17.362" v="2435" actId="20577"/>
          <ac:spMkLst>
            <pc:docMk/>
            <pc:sldMk cId="2344376327" sldId="300"/>
            <ac:spMk id="12" creationId="{F7B4D364-2DA3-473E-9E6F-FC42A86406EC}"/>
          </ac:spMkLst>
        </pc:spChg>
        <pc:spChg chg="mod">
          <ac:chgData name="" userId="e57f55479541be46" providerId="LiveId" clId="{E616E025-9E7F-4653-B180-90CB7A5CA1BC}" dt="2023-03-15T17:53:13.488" v="392" actId="313"/>
          <ac:spMkLst>
            <pc:docMk/>
            <pc:sldMk cId="2344376327" sldId="300"/>
            <ac:spMk id="21" creationId="{6747AB59-DF8D-450F-A2D0-797B677246AC}"/>
          </ac:spMkLst>
        </pc:spChg>
        <pc:spChg chg="add">
          <ac:chgData name="" userId="e57f55479541be46" providerId="LiveId" clId="{E616E025-9E7F-4653-B180-90CB7A5CA1BC}" dt="2023-03-15T18:23:57.297" v="1061"/>
          <ac:spMkLst>
            <pc:docMk/>
            <pc:sldMk cId="2344376327" sldId="300"/>
            <ac:spMk id="26" creationId="{38DE4958-1FC9-480A-B526-03227D5347BD}"/>
          </ac:spMkLst>
        </pc:spChg>
      </pc:sldChg>
      <pc:sldChg chg="addSp delSp modSp">
        <pc:chgData name="" userId="e57f55479541be46" providerId="LiveId" clId="{E616E025-9E7F-4653-B180-90CB7A5CA1BC}" dt="2023-03-17T17:02:29.948" v="2441" actId="20577"/>
        <pc:sldMkLst>
          <pc:docMk/>
          <pc:sldMk cId="448927357" sldId="305"/>
        </pc:sldMkLst>
        <pc:spChg chg="del">
          <ac:chgData name="" userId="e57f55479541be46" providerId="LiveId" clId="{E616E025-9E7F-4653-B180-90CB7A5CA1BC}" dt="2023-03-15T18:24:10.898" v="1066" actId="478"/>
          <ac:spMkLst>
            <pc:docMk/>
            <pc:sldMk cId="448927357" sldId="305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11.239" v="1067"/>
          <ac:spMkLst>
            <pc:docMk/>
            <pc:sldMk cId="448927357" sldId="305"/>
            <ac:spMk id="11" creationId="{C4289928-FAC2-42BC-B757-97CD0414AF2B}"/>
          </ac:spMkLst>
        </pc:spChg>
        <pc:spChg chg="mod">
          <ac:chgData name="" userId="e57f55479541be46" providerId="LiveId" clId="{E616E025-9E7F-4653-B180-90CB7A5CA1BC}" dt="2023-03-17T17:02:29.948" v="2441" actId="20577"/>
          <ac:spMkLst>
            <pc:docMk/>
            <pc:sldMk cId="448927357" sldId="305"/>
            <ac:spMk id="20" creationId="{E7717A0B-8CA0-4573-B204-7B26B13AF8AF}"/>
          </ac:spMkLst>
        </pc:spChg>
      </pc:sldChg>
      <pc:sldChg chg="addSp delSp modSp">
        <pc:chgData name="" userId="e57f55479541be46" providerId="LiveId" clId="{E616E025-9E7F-4653-B180-90CB7A5CA1BC}" dt="2023-03-17T17:01:58.788" v="2425" actId="20577"/>
        <pc:sldMkLst>
          <pc:docMk/>
          <pc:sldMk cId="3362585608" sldId="306"/>
        </pc:sldMkLst>
        <pc:spChg chg="mod">
          <ac:chgData name="" userId="e57f55479541be46" providerId="LiveId" clId="{E616E025-9E7F-4653-B180-90CB7A5CA1BC}" dt="2023-03-15T18:19:10.434" v="1007" actId="20577"/>
          <ac:spMkLst>
            <pc:docMk/>
            <pc:sldMk cId="3362585608" sldId="306"/>
            <ac:spMk id="2" creationId="{DB100A85-647C-48B5-833B-DBE19E77685A}"/>
          </ac:spMkLst>
        </pc:spChg>
        <pc:spChg chg="del">
          <ac:chgData name="" userId="e57f55479541be46" providerId="LiveId" clId="{E616E025-9E7F-4653-B180-90CB7A5CA1BC}" dt="2023-03-15T18:23:34.250" v="1050" actId="478"/>
          <ac:spMkLst>
            <pc:docMk/>
            <pc:sldMk cId="3362585608" sldId="306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1:58.788" v="2425" actId="20577"/>
          <ac:spMkLst>
            <pc:docMk/>
            <pc:sldMk cId="3362585608" sldId="306"/>
            <ac:spMk id="11" creationId="{74E27941-652B-45AD-8D28-89E295BBA2FF}"/>
          </ac:spMkLst>
        </pc:spChg>
        <pc:spChg chg="add">
          <ac:chgData name="" userId="e57f55479541be46" providerId="LiveId" clId="{E616E025-9E7F-4653-B180-90CB7A5CA1BC}" dt="2023-03-15T18:23:34.654" v="1051"/>
          <ac:spMkLst>
            <pc:docMk/>
            <pc:sldMk cId="3362585608" sldId="306"/>
            <ac:spMk id="29" creationId="{B8213048-7160-4195-9137-3EC912CAA5F0}"/>
          </ac:spMkLst>
        </pc:spChg>
      </pc:sldChg>
      <pc:sldChg chg="addSp delSp modSp">
        <pc:chgData name="" userId="e57f55479541be46" providerId="LiveId" clId="{E616E025-9E7F-4653-B180-90CB7A5CA1BC}" dt="2023-03-17T17:02:36.053" v="2443" actId="20577"/>
        <pc:sldMkLst>
          <pc:docMk/>
          <pc:sldMk cId="204090111" sldId="307"/>
        </pc:sldMkLst>
        <pc:spChg chg="del">
          <ac:chgData name="" userId="e57f55479541be46" providerId="LiveId" clId="{E616E025-9E7F-4653-B180-90CB7A5CA1BC}" dt="2023-03-15T18:24:16.074" v="1068" actId="478"/>
          <ac:spMkLst>
            <pc:docMk/>
            <pc:sldMk cId="204090111" sldId="307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2:36.053" v="2443" actId="20577"/>
          <ac:spMkLst>
            <pc:docMk/>
            <pc:sldMk cId="204090111" sldId="307"/>
            <ac:spMk id="32" creationId="{FC8FEAC4-123D-44C2-A9F2-651640E3DEB7}"/>
          </ac:spMkLst>
        </pc:spChg>
        <pc:spChg chg="add">
          <ac:chgData name="" userId="e57f55479541be46" providerId="LiveId" clId="{E616E025-9E7F-4653-B180-90CB7A5CA1BC}" dt="2023-03-15T18:24:16.418" v="1069"/>
          <ac:spMkLst>
            <pc:docMk/>
            <pc:sldMk cId="204090111" sldId="307"/>
            <ac:spMk id="34" creationId="{BE4D09C0-6D12-4627-A1C2-081E92265056}"/>
          </ac:spMkLst>
        </pc:spChg>
      </pc:sldChg>
      <pc:sldChg chg="addSp delSp">
        <pc:chgData name="" userId="e57f55479541be46" providerId="LiveId" clId="{E616E025-9E7F-4653-B180-90CB7A5CA1BC}" dt="2023-03-15T18:24:24.959" v="1073"/>
        <pc:sldMkLst>
          <pc:docMk/>
          <pc:sldMk cId="2700155040" sldId="308"/>
        </pc:sldMkLst>
        <pc:spChg chg="del">
          <ac:chgData name="" userId="e57f55479541be46" providerId="LiveId" clId="{E616E025-9E7F-4653-B180-90CB7A5CA1BC}" dt="2023-03-15T18:24:24.658" v="1072" actId="478"/>
          <ac:spMkLst>
            <pc:docMk/>
            <pc:sldMk cId="2700155040" sldId="308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24.959" v="1073"/>
          <ac:spMkLst>
            <pc:docMk/>
            <pc:sldMk cId="2700155040" sldId="308"/>
            <ac:spMk id="14" creationId="{EA6AE05D-91DF-4EEA-A94C-70F4F8846142}"/>
          </ac:spMkLst>
        </pc:spChg>
      </pc:sldChg>
      <pc:sldChg chg="addSp delSp">
        <pc:chgData name="" userId="e57f55479541be46" providerId="LiveId" clId="{E616E025-9E7F-4653-B180-90CB7A5CA1BC}" dt="2023-03-15T18:24:39.055" v="1081"/>
        <pc:sldMkLst>
          <pc:docMk/>
          <pc:sldMk cId="2844827413" sldId="310"/>
        </pc:sldMkLst>
        <pc:spChg chg="add">
          <ac:chgData name="" userId="e57f55479541be46" providerId="LiveId" clId="{E616E025-9E7F-4653-B180-90CB7A5CA1BC}" dt="2023-03-15T18:24:39.055" v="1081"/>
          <ac:spMkLst>
            <pc:docMk/>
            <pc:sldMk cId="2844827413" sldId="310"/>
            <ac:spMk id="8" creationId="{6ADD3D48-F0AB-46EB-8248-F2D77772C6C0}"/>
          </ac:spMkLst>
        </pc:spChg>
        <pc:spChg chg="del">
          <ac:chgData name="" userId="e57f55479541be46" providerId="LiveId" clId="{E616E025-9E7F-4653-B180-90CB7A5CA1BC}" dt="2023-03-15T18:24:38.723" v="1080" actId="478"/>
          <ac:spMkLst>
            <pc:docMk/>
            <pc:sldMk cId="2844827413" sldId="310"/>
            <ac:spMk id="10" creationId="{5F5D90D5-E580-4CC9-A668-31617F255A2C}"/>
          </ac:spMkLst>
        </pc:spChg>
      </pc:sldChg>
      <pc:sldChg chg="addSp delSp">
        <pc:chgData name="" userId="e57f55479541be46" providerId="LiveId" clId="{E616E025-9E7F-4653-B180-90CB7A5CA1BC}" dt="2023-03-15T18:24:21.626" v="1071"/>
        <pc:sldMkLst>
          <pc:docMk/>
          <pc:sldMk cId="301395748" sldId="312"/>
        </pc:sldMkLst>
        <pc:spChg chg="del">
          <ac:chgData name="" userId="e57f55479541be46" providerId="LiveId" clId="{E616E025-9E7F-4653-B180-90CB7A5CA1BC}" dt="2023-03-15T18:24:21.266" v="1070" actId="478"/>
          <ac:spMkLst>
            <pc:docMk/>
            <pc:sldMk cId="301395748" sldId="312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21.626" v="1071"/>
          <ac:spMkLst>
            <pc:docMk/>
            <pc:sldMk cId="301395748" sldId="312"/>
            <ac:spMk id="13" creationId="{8667C970-9D6F-40D8-9DC5-892C8E3761F3}"/>
          </ac:spMkLst>
        </pc:spChg>
      </pc:sldChg>
      <pc:sldChg chg="addSp delSp modSp">
        <pc:chgData name="" userId="e57f55479541be46" providerId="LiveId" clId="{E616E025-9E7F-4653-B180-90CB7A5CA1BC}" dt="2023-03-17T17:02:02.587" v="2427" actId="20577"/>
        <pc:sldMkLst>
          <pc:docMk/>
          <pc:sldMk cId="2098468345" sldId="313"/>
        </pc:sldMkLst>
        <pc:spChg chg="mod">
          <ac:chgData name="" userId="e57f55479541be46" providerId="LiveId" clId="{E616E025-9E7F-4653-B180-90CB7A5CA1BC}" dt="2023-03-15T18:19:25.426" v="1013" actId="20577"/>
          <ac:spMkLst>
            <pc:docMk/>
            <pc:sldMk cId="2098468345" sldId="313"/>
            <ac:spMk id="2" creationId="{DB100A85-647C-48B5-833B-DBE19E77685A}"/>
          </ac:spMkLst>
        </pc:spChg>
        <pc:spChg chg="del">
          <ac:chgData name="" userId="e57f55479541be46" providerId="LiveId" clId="{E616E025-9E7F-4653-B180-90CB7A5CA1BC}" dt="2023-03-15T18:23:38.554" v="1052" actId="478"/>
          <ac:spMkLst>
            <pc:docMk/>
            <pc:sldMk cId="2098468345" sldId="313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2:02.587" v="2427" actId="20577"/>
          <ac:spMkLst>
            <pc:docMk/>
            <pc:sldMk cId="2098468345" sldId="313"/>
            <ac:spMk id="11" creationId="{74E27941-652B-45AD-8D28-89E295BBA2FF}"/>
          </ac:spMkLst>
        </pc:spChg>
        <pc:spChg chg="add">
          <ac:chgData name="" userId="e57f55479541be46" providerId="LiveId" clId="{E616E025-9E7F-4653-B180-90CB7A5CA1BC}" dt="2023-03-15T18:23:38.961" v="1053"/>
          <ac:spMkLst>
            <pc:docMk/>
            <pc:sldMk cId="2098468345" sldId="313"/>
            <ac:spMk id="29" creationId="{C4310A51-DB68-4C56-8A7A-A435F8A322C8}"/>
          </ac:spMkLst>
        </pc:spChg>
      </pc:sldChg>
      <pc:sldChg chg="addSp delSp">
        <pc:chgData name="" userId="e57f55479541be46" providerId="LiveId" clId="{E616E025-9E7F-4653-B180-90CB7A5CA1BC}" dt="2023-03-15T18:24:28.268" v="1075"/>
        <pc:sldMkLst>
          <pc:docMk/>
          <pc:sldMk cId="3662159156" sldId="314"/>
        </pc:sldMkLst>
        <pc:spChg chg="del">
          <ac:chgData name="" userId="e57f55479541be46" providerId="LiveId" clId="{E616E025-9E7F-4653-B180-90CB7A5CA1BC}" dt="2023-03-15T18:24:27.946" v="1074" actId="478"/>
          <ac:spMkLst>
            <pc:docMk/>
            <pc:sldMk cId="3662159156" sldId="314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8:24:28.268" v="1075"/>
          <ac:spMkLst>
            <pc:docMk/>
            <pc:sldMk cId="3662159156" sldId="314"/>
            <ac:spMk id="25" creationId="{B6FAD5A0-016E-4719-BEFC-4C5138A9F5CA}"/>
          </ac:spMkLst>
        </pc:spChg>
      </pc:sldChg>
      <pc:sldChg chg="modSp">
        <pc:chgData name="" userId="e57f55479541be46" providerId="LiveId" clId="{E616E025-9E7F-4653-B180-90CB7A5CA1BC}" dt="2023-03-17T17:01:41.931" v="2417" actId="20577"/>
        <pc:sldMkLst>
          <pc:docMk/>
          <pc:sldMk cId="30623531" sldId="315"/>
        </pc:sldMkLst>
        <pc:spChg chg="mod">
          <ac:chgData name="" userId="e57f55479541be46" providerId="LiveId" clId="{E616E025-9E7F-4653-B180-90CB7A5CA1BC}" dt="2023-03-15T18:23:13.625" v="1043" actId="20577"/>
          <ac:spMkLst>
            <pc:docMk/>
            <pc:sldMk cId="30623531" sldId="315"/>
            <ac:spMk id="10" creationId="{5F5D90D5-E580-4CC9-A668-31617F255A2C}"/>
          </ac:spMkLst>
        </pc:spChg>
        <pc:spChg chg="mod">
          <ac:chgData name="" userId="e57f55479541be46" providerId="LiveId" clId="{E616E025-9E7F-4653-B180-90CB7A5CA1BC}" dt="2023-03-17T17:01:41.931" v="2417" actId="20577"/>
          <ac:spMkLst>
            <pc:docMk/>
            <pc:sldMk cId="30623531" sldId="315"/>
            <ac:spMk id="65" creationId="{1D43BE02-AFC4-461E-897E-9DA8379A3523}"/>
          </ac:spMkLst>
        </pc:spChg>
      </pc:sldChg>
      <pc:sldChg chg="addSp delSp modSp add modNotesTx">
        <pc:chgData name="" userId="e57f55479541be46" providerId="LiveId" clId="{E616E025-9E7F-4653-B180-90CB7A5CA1BC}" dt="2023-03-17T17:01:45.804" v="2419" actId="20577"/>
        <pc:sldMkLst>
          <pc:docMk/>
          <pc:sldMk cId="3020024716" sldId="316"/>
        </pc:sldMkLst>
        <pc:spChg chg="mod">
          <ac:chgData name="" userId="e57f55479541be46" providerId="LiveId" clId="{E616E025-9E7F-4653-B180-90CB7A5CA1BC}" dt="2023-03-15T17:48:23.813" v="355" actId="20577"/>
          <ac:spMkLst>
            <pc:docMk/>
            <pc:sldMk cId="3020024716" sldId="316"/>
            <ac:spMk id="2" creationId="{DB100A85-647C-48B5-833B-DBE19E77685A}"/>
          </ac:spMkLst>
        </pc:spChg>
        <pc:spChg chg="add mod">
          <ac:chgData name="" userId="e57f55479541be46" providerId="LiveId" clId="{E616E025-9E7F-4653-B180-90CB7A5CA1BC}" dt="2023-03-15T18:21:13.832" v="1028" actId="113"/>
          <ac:spMkLst>
            <pc:docMk/>
            <pc:sldMk cId="3020024716" sldId="316"/>
            <ac:spMk id="3" creationId="{A9884A2C-C9D0-4F76-B674-F4BEF758E126}"/>
          </ac:spMkLst>
        </pc:spChg>
        <pc:spChg chg="del">
          <ac:chgData name="" userId="e57f55479541be46" providerId="LiveId" clId="{E616E025-9E7F-4653-B180-90CB7A5CA1BC}" dt="2023-03-15T18:23:20.786" v="1044" actId="478"/>
          <ac:spMkLst>
            <pc:docMk/>
            <pc:sldMk cId="3020024716" sldId="316"/>
            <ac:spMk id="10" creationId="{5F5D90D5-E580-4CC9-A668-31617F255A2C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11" creationId="{27680D93-EDDB-42B5-A7AB-4D700A1F1055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12" creationId="{7F320D85-D752-4785-A812-8118019B923E}"/>
          </ac:spMkLst>
        </pc:spChg>
        <pc:spChg chg="add mod">
          <ac:chgData name="" userId="e57f55479541be46" providerId="LiveId" clId="{E616E025-9E7F-4653-B180-90CB7A5CA1BC}" dt="2023-03-15T17:49:52.436" v="365" actId="13926"/>
          <ac:spMkLst>
            <pc:docMk/>
            <pc:sldMk cId="3020024716" sldId="316"/>
            <ac:spMk id="13" creationId="{BCB1F628-2713-4881-AF3C-31D727E0C001}"/>
          </ac:spMkLst>
        </pc:spChg>
        <pc:spChg chg="add mod">
          <ac:chgData name="" userId="e57f55479541be46" providerId="LiveId" clId="{E616E025-9E7F-4653-B180-90CB7A5CA1BC}" dt="2023-03-15T18:04:38.455" v="723" actId="1076"/>
          <ac:spMkLst>
            <pc:docMk/>
            <pc:sldMk cId="3020024716" sldId="316"/>
            <ac:spMk id="15" creationId="{F9CFCB74-9252-494E-8A8D-CB6AA89FF674}"/>
          </ac:spMkLst>
        </pc:spChg>
        <pc:spChg chg="add">
          <ac:chgData name="" userId="e57f55479541be46" providerId="LiveId" clId="{E616E025-9E7F-4653-B180-90CB7A5CA1BC}" dt="2023-03-15T18:23:21.194" v="1045"/>
          <ac:spMkLst>
            <pc:docMk/>
            <pc:sldMk cId="3020024716" sldId="316"/>
            <ac:spMk id="21" creationId="{F7D942EA-7231-4193-9C78-33CE12B81F96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36" creationId="{C1DC22A0-3A81-4039-BAE0-E5D1396C747C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37" creationId="{0C95C10D-FC1E-4936-83B4-059885B3643C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39" creationId="{2EC4FB63-4CB5-4E02-B3B3-B391748B99F6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44" creationId="{3884274C-0024-4651-BA49-766F1784B154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48" creationId="{0962055A-EB7B-4043-9EDA-7F04C16E50F9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49" creationId="{6E7A1296-F2FC-47B8-9617-D6041E8813D1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50" creationId="{5FCF7568-8539-4DD3-AE1F-27E6A6BC4ACB}"/>
          </ac:spMkLst>
        </pc:spChg>
        <pc:spChg chg="add del mod">
          <ac:chgData name="" userId="e57f55479541be46" providerId="LiveId" clId="{E616E025-9E7F-4653-B180-90CB7A5CA1BC}" dt="2023-03-15T17:47:00.344" v="288" actId="478"/>
          <ac:spMkLst>
            <pc:docMk/>
            <pc:sldMk cId="3020024716" sldId="316"/>
            <ac:spMk id="52" creationId="{02FA84E1-79A4-4836-A044-E920AEAD069E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53" creationId="{5E307436-7C1E-41B4-B675-A7B5F55B762E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56" creationId="{A390CE02-6B62-48D0-A67E-609ABA4EA43F}"/>
          </ac:spMkLst>
        </pc:spChg>
        <pc:spChg chg="add mod">
          <ac:chgData name="" userId="e57f55479541be46" providerId="LiveId" clId="{E616E025-9E7F-4653-B180-90CB7A5CA1BC}" dt="2023-03-15T17:55:54.558" v="581" actId="1076"/>
          <ac:spMkLst>
            <pc:docMk/>
            <pc:sldMk cId="3020024716" sldId="316"/>
            <ac:spMk id="57" creationId="{CB385C73-E426-4557-93BC-4B30C8D6A676}"/>
          </ac:spMkLst>
        </pc:spChg>
        <pc:spChg chg="add mod">
          <ac:chgData name="" userId="e57f55479541be46" providerId="LiveId" clId="{E616E025-9E7F-4653-B180-90CB7A5CA1BC}" dt="2023-03-15T17:57:21.990" v="662" actId="1036"/>
          <ac:spMkLst>
            <pc:docMk/>
            <pc:sldMk cId="3020024716" sldId="316"/>
            <ac:spMk id="59" creationId="{47BBA1DA-8966-4628-AE90-462725C11C0A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1" creationId="{3F851F3D-1EBE-43B2-8D80-1C4EF7B2B9F8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3" creationId="{019E3CEE-44B4-4FC7-BD95-2A912D978761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4" creationId="{AAE85E81-7C1F-4FB1-BCFC-2F1BCF27CE4D}"/>
          </ac:spMkLst>
        </pc:spChg>
        <pc:spChg chg="mod">
          <ac:chgData name="" userId="e57f55479541be46" providerId="LiveId" clId="{E616E025-9E7F-4653-B180-90CB7A5CA1BC}" dt="2023-03-17T17:01:45.804" v="2419" actId="20577"/>
          <ac:spMkLst>
            <pc:docMk/>
            <pc:sldMk cId="3020024716" sldId="316"/>
            <ac:spMk id="65" creationId="{1D43BE02-AFC4-461E-897E-9DA8379A3523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6" creationId="{C02258D8-9CE1-4DC4-B5AC-D70EFCD8FE68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7" creationId="{58D2F0C0-5FB8-4627-85A8-26EFAF850B54}"/>
          </ac:spMkLst>
        </pc:spChg>
        <pc:spChg chg="add mod">
          <ac:chgData name="" userId="e57f55479541be46" providerId="LiveId" clId="{E616E025-9E7F-4653-B180-90CB7A5CA1BC}" dt="2023-03-15T17:57:21.990" v="662" actId="1036"/>
          <ac:spMkLst>
            <pc:docMk/>
            <pc:sldMk cId="3020024716" sldId="316"/>
            <ac:spMk id="68" creationId="{13CAF9AC-8363-476C-AAC8-46A0C6E75A26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69" creationId="{FBA06F53-8287-4805-A897-8658FD56B1EB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70" creationId="{8EFFBAD9-A446-4AD5-AC96-4F2BF1429907}"/>
          </ac:spMkLst>
        </pc:spChg>
        <pc:spChg chg="del">
          <ac:chgData name="" userId="e57f55479541be46" providerId="LiveId" clId="{E616E025-9E7F-4653-B180-90CB7A5CA1BC}" dt="2023-03-15T17:17:36.558" v="53" actId="478"/>
          <ac:spMkLst>
            <pc:docMk/>
            <pc:sldMk cId="3020024716" sldId="316"/>
            <ac:spMk id="71" creationId="{4E186D0A-57A5-4058-8B95-0E7F6F82F167}"/>
          </ac:spMkLst>
        </pc:spChg>
        <pc:spChg chg="add mod">
          <ac:chgData name="" userId="e57f55479541be46" providerId="LiveId" clId="{E616E025-9E7F-4653-B180-90CB7A5CA1BC}" dt="2023-03-15T17:57:53.270" v="689" actId="1076"/>
          <ac:spMkLst>
            <pc:docMk/>
            <pc:sldMk cId="3020024716" sldId="316"/>
            <ac:spMk id="74" creationId="{5F43B102-0DD7-4C26-B1D2-EA874EAFE2E3}"/>
          </ac:spMkLst>
        </pc:spChg>
        <pc:grpChg chg="del">
          <ac:chgData name="" userId="e57f55479541be46" providerId="LiveId" clId="{E616E025-9E7F-4653-B180-90CB7A5CA1BC}" dt="2023-03-15T17:17:36.558" v="53" actId="478"/>
          <ac:grpSpMkLst>
            <pc:docMk/>
            <pc:sldMk cId="3020024716" sldId="316"/>
            <ac:grpSpMk id="43" creationId="{BF4FB5EA-5679-4B78-B74B-51D815771CCB}"/>
          </ac:grpSpMkLst>
        </pc:grpChg>
        <pc:grpChg chg="del">
          <ac:chgData name="" userId="e57f55479541be46" providerId="LiveId" clId="{E616E025-9E7F-4653-B180-90CB7A5CA1BC}" dt="2023-03-15T17:17:36.558" v="53" actId="478"/>
          <ac:grpSpMkLst>
            <pc:docMk/>
            <pc:sldMk cId="3020024716" sldId="316"/>
            <ac:grpSpMk id="47" creationId="{5B21260F-CA1C-4132-91BF-656B4B0CDCF8}"/>
          </ac:grpSpMkLst>
        </pc:grpChg>
        <pc:picChg chg="add del mod">
          <ac:chgData name="" userId="e57f55479541be46" providerId="LiveId" clId="{E616E025-9E7F-4653-B180-90CB7A5CA1BC}" dt="2023-03-15T17:46:02.457" v="283" actId="478"/>
          <ac:picMkLst>
            <pc:docMk/>
            <pc:sldMk cId="3020024716" sldId="316"/>
            <ac:picMk id="4" creationId="{19C79012-2F56-4D9B-A940-56CED1E8C154}"/>
          </ac:picMkLst>
        </pc:picChg>
        <pc:picChg chg="add mod">
          <ac:chgData name="" userId="e57f55479541be46" providerId="LiveId" clId="{E616E025-9E7F-4653-B180-90CB7A5CA1BC}" dt="2023-03-15T18:21:24.960" v="1030" actId="1076"/>
          <ac:picMkLst>
            <pc:docMk/>
            <pc:sldMk cId="3020024716" sldId="316"/>
            <ac:picMk id="8" creationId="{6563F6BA-B3A7-4287-93A7-A88B1CFFC0B2}"/>
          </ac:picMkLst>
        </pc:picChg>
        <pc:picChg chg="add mod">
          <ac:chgData name="" userId="e57f55479541be46" providerId="LiveId" clId="{E616E025-9E7F-4653-B180-90CB7A5CA1BC}" dt="2023-03-15T17:54:57.949" v="544" actId="1076"/>
          <ac:picMkLst>
            <pc:docMk/>
            <pc:sldMk cId="3020024716" sldId="316"/>
            <ac:picMk id="9" creationId="{A65368DC-62EA-46FE-A5F5-9B1F086B8A17}"/>
          </ac:picMkLst>
        </pc:picChg>
        <pc:picChg chg="add mod">
          <ac:chgData name="" userId="e57f55479541be46" providerId="LiveId" clId="{E616E025-9E7F-4653-B180-90CB7A5CA1BC}" dt="2023-03-15T18:04:41.314" v="727" actId="1035"/>
          <ac:picMkLst>
            <pc:docMk/>
            <pc:sldMk cId="3020024716" sldId="316"/>
            <ac:picMk id="14" creationId="{A16C8DC4-03B8-464E-B77A-5CBD02D4A476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35" creationId="{A5C01B29-94B1-4E26-B4AE-79FF48859EA1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38" creationId="{4DD6326B-F73E-4161-8C15-9DDEE3FBC2AA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40" creationId="{0A8C51BC-4359-4C0C-BA02-F47D3B2DA978}"/>
          </ac:picMkLst>
        </pc:picChg>
        <pc:picChg chg="add del mod">
          <ac:chgData name="" userId="e57f55479541be46" providerId="LiveId" clId="{E616E025-9E7F-4653-B180-90CB7A5CA1BC}" dt="2023-03-15T17:47:00.344" v="288" actId="478"/>
          <ac:picMkLst>
            <pc:docMk/>
            <pc:sldMk cId="3020024716" sldId="316"/>
            <ac:picMk id="51" creationId="{CF7C40CF-2EDB-4CE2-AED8-0F10D14BC300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54" creationId="{28CA3D53-414E-46BC-8E73-EFFD98490D13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55" creationId="{A7EC3A45-20F0-4F00-B35B-B54D6C9000E8}"/>
          </ac:picMkLst>
        </pc:picChg>
        <pc:picChg chg="add mod">
          <ac:chgData name="" userId="e57f55479541be46" providerId="LiveId" clId="{E616E025-9E7F-4653-B180-90CB7A5CA1BC}" dt="2023-03-15T17:55:54.558" v="581" actId="1076"/>
          <ac:picMkLst>
            <pc:docMk/>
            <pc:sldMk cId="3020024716" sldId="316"/>
            <ac:picMk id="58" creationId="{1A0BA766-80A1-4680-8474-180A4D27241F}"/>
          </ac:picMkLst>
        </pc:picChg>
        <pc:picChg chg="del">
          <ac:chgData name="" userId="e57f55479541be46" providerId="LiveId" clId="{E616E025-9E7F-4653-B180-90CB7A5CA1BC}" dt="2023-03-15T17:17:36.558" v="53" actId="478"/>
          <ac:picMkLst>
            <pc:docMk/>
            <pc:sldMk cId="3020024716" sldId="316"/>
            <ac:picMk id="60" creationId="{20C3C1BB-75F1-42B6-AAEB-A3AC1310CC11}"/>
          </ac:picMkLst>
        </pc:picChg>
        <pc:picChg chg="add mod">
          <ac:chgData name="" userId="e57f55479541be46" providerId="LiveId" clId="{E616E025-9E7F-4653-B180-90CB7A5CA1BC}" dt="2023-03-15T17:57:21.990" v="662" actId="1036"/>
          <ac:picMkLst>
            <pc:docMk/>
            <pc:sldMk cId="3020024716" sldId="316"/>
            <ac:picMk id="62" creationId="{0C9ECF10-47E5-4A96-AB11-BB420503A530}"/>
          </ac:picMkLst>
        </pc:picChg>
        <pc:picChg chg="add mod">
          <ac:chgData name="" userId="e57f55479541be46" providerId="LiveId" clId="{E616E025-9E7F-4653-B180-90CB7A5CA1BC}" dt="2023-03-15T17:57:21.990" v="662" actId="1036"/>
          <ac:picMkLst>
            <pc:docMk/>
            <pc:sldMk cId="3020024716" sldId="316"/>
            <ac:picMk id="73" creationId="{2A8193A8-B72C-4C15-AD00-BE43DA9950D4}"/>
          </ac:picMkLst>
        </pc:picChg>
        <pc:picChg chg="add mod">
          <ac:chgData name="" userId="e57f55479541be46" providerId="LiveId" clId="{E616E025-9E7F-4653-B180-90CB7A5CA1BC}" dt="2023-03-15T17:57:53.270" v="689" actId="1076"/>
          <ac:picMkLst>
            <pc:docMk/>
            <pc:sldMk cId="3020024716" sldId="316"/>
            <ac:picMk id="75" creationId="{21CB0F3B-553C-45BE-9B94-734BDEA54867}"/>
          </ac:picMkLst>
        </pc:picChg>
        <pc:cxnChg chg="del mod">
          <ac:chgData name="" userId="e57f55479541be46" providerId="LiveId" clId="{E616E025-9E7F-4653-B180-90CB7A5CA1BC}" dt="2023-03-15T17:17:36.558" v="53" actId="478"/>
          <ac:cxnSpMkLst>
            <pc:docMk/>
            <pc:sldMk cId="3020024716" sldId="316"/>
            <ac:cxnSpMk id="72" creationId="{8CE33A6C-4C6D-41FD-8202-27CBC15363A3}"/>
          </ac:cxnSpMkLst>
        </pc:cxnChg>
      </pc:sldChg>
      <pc:sldChg chg="addSp delSp modSp add ord modNotesTx">
        <pc:chgData name="" userId="e57f55479541be46" providerId="LiveId" clId="{E616E025-9E7F-4653-B180-90CB7A5CA1BC}" dt="2023-03-16T11:42:04.769" v="1092"/>
        <pc:sldMkLst>
          <pc:docMk/>
          <pc:sldMk cId="2444714006" sldId="317"/>
        </pc:sldMkLst>
        <pc:spChg chg="mod">
          <ac:chgData name="" userId="e57f55479541be46" providerId="LiveId" clId="{E616E025-9E7F-4653-B180-90CB7A5CA1BC}" dt="2023-03-15T17:18:43.420" v="83" actId="20577"/>
          <ac:spMkLst>
            <pc:docMk/>
            <pc:sldMk cId="2444714006" sldId="317"/>
            <ac:spMk id="2" creationId="{DB100A85-647C-48B5-833B-DBE19E77685A}"/>
          </ac:spMkLst>
        </pc:spChg>
        <pc:spChg chg="add mod">
          <ac:chgData name="" userId="e57f55479541be46" providerId="LiveId" clId="{E616E025-9E7F-4653-B180-90CB7A5CA1BC}" dt="2023-03-15T18:07:17.271" v="778" actId="1076"/>
          <ac:spMkLst>
            <pc:docMk/>
            <pc:sldMk cId="2444714006" sldId="317"/>
            <ac:spMk id="3" creationId="{D5665F02-54CA-41D3-B76C-CB0F3B804079}"/>
          </ac:spMkLst>
        </pc:spChg>
        <pc:spChg chg="add mod">
          <ac:chgData name="" userId="e57f55479541be46" providerId="LiveId" clId="{E616E025-9E7F-4653-B180-90CB7A5CA1BC}" dt="2023-03-15T18:09:13.738" v="797" actId="14100"/>
          <ac:spMkLst>
            <pc:docMk/>
            <pc:sldMk cId="2444714006" sldId="317"/>
            <ac:spMk id="4" creationId="{7AA5FAC3-6849-4231-A537-94F890B9C509}"/>
          </ac:spMkLst>
        </pc:spChg>
        <pc:spChg chg="del">
          <ac:chgData name="" userId="e57f55479541be46" providerId="LiveId" clId="{E616E025-9E7F-4653-B180-90CB7A5CA1BC}" dt="2023-03-15T18:23:25.586" v="1046" actId="478"/>
          <ac:spMkLst>
            <pc:docMk/>
            <pc:sldMk cId="2444714006" sldId="317"/>
            <ac:spMk id="10" creationId="{5F5D90D5-E580-4CC9-A668-31617F255A2C}"/>
          </ac:spMkLst>
        </pc:spChg>
        <pc:spChg chg="add mod">
          <ac:chgData name="" userId="e57f55479541be46" providerId="LiveId" clId="{E616E025-9E7F-4653-B180-90CB7A5CA1BC}" dt="2023-03-15T18:02:03.520" v="711" actId="1076"/>
          <ac:spMkLst>
            <pc:docMk/>
            <pc:sldMk cId="2444714006" sldId="317"/>
            <ac:spMk id="11" creationId="{94728AA5-AB5E-432E-A628-1CAC6E3F90EA}"/>
          </ac:spMkLst>
        </pc:spChg>
        <pc:spChg chg="add mod">
          <ac:chgData name="" userId="e57f55479541be46" providerId="LiveId" clId="{E616E025-9E7F-4653-B180-90CB7A5CA1BC}" dt="2023-03-15T18:02:03.520" v="711" actId="1076"/>
          <ac:spMkLst>
            <pc:docMk/>
            <pc:sldMk cId="2444714006" sldId="317"/>
            <ac:spMk id="12" creationId="{A2168F58-5F53-4B09-AFC7-6509601C1FB1}"/>
          </ac:spMkLst>
        </pc:spChg>
        <pc:spChg chg="add mod">
          <ac:chgData name="" userId="e57f55479541be46" providerId="LiveId" clId="{E616E025-9E7F-4653-B180-90CB7A5CA1BC}" dt="2023-03-15T18:02:03.520" v="711" actId="1076"/>
          <ac:spMkLst>
            <pc:docMk/>
            <pc:sldMk cId="2444714006" sldId="317"/>
            <ac:spMk id="16" creationId="{FB992DFB-1C7D-4441-BA0F-EEEE65297EA8}"/>
          </ac:spMkLst>
        </pc:spChg>
        <pc:spChg chg="add mod">
          <ac:chgData name="" userId="e57f55479541be46" providerId="LiveId" clId="{E616E025-9E7F-4653-B180-90CB7A5CA1BC}" dt="2023-03-15T18:02:03.520" v="711" actId="1076"/>
          <ac:spMkLst>
            <pc:docMk/>
            <pc:sldMk cId="2444714006" sldId="317"/>
            <ac:spMk id="18" creationId="{8D74C1C7-1951-4190-80BA-5577484A6FE5}"/>
          </ac:spMkLst>
        </pc:spChg>
        <pc:spChg chg="add mod">
          <ac:chgData name="" userId="e57f55479541be46" providerId="LiveId" clId="{E616E025-9E7F-4653-B180-90CB7A5CA1BC}" dt="2023-03-15T18:02:03.520" v="711" actId="1076"/>
          <ac:spMkLst>
            <pc:docMk/>
            <pc:sldMk cId="2444714006" sldId="317"/>
            <ac:spMk id="20" creationId="{417F3181-A361-437C-9E99-049DB4CFFA97}"/>
          </ac:spMkLst>
        </pc:spChg>
        <pc:spChg chg="add mod">
          <ac:chgData name="" userId="e57f55479541be46" providerId="LiveId" clId="{E616E025-9E7F-4653-B180-90CB7A5CA1BC}" dt="2023-03-15T18:05:25.776" v="758" actId="14100"/>
          <ac:spMkLst>
            <pc:docMk/>
            <pc:sldMk cId="2444714006" sldId="317"/>
            <ac:spMk id="23" creationId="{97BA2758-2B81-45FE-A16A-F2DD5DD63815}"/>
          </ac:spMkLst>
        </pc:spChg>
        <pc:spChg chg="add mod">
          <ac:chgData name="" userId="e57f55479541be46" providerId="LiveId" clId="{E616E025-9E7F-4653-B180-90CB7A5CA1BC}" dt="2023-03-15T18:12:13.085" v="850" actId="1076"/>
          <ac:spMkLst>
            <pc:docMk/>
            <pc:sldMk cId="2444714006" sldId="317"/>
            <ac:spMk id="25" creationId="{4E98C47C-8671-4B81-AEC0-2BD1B72EC594}"/>
          </ac:spMkLst>
        </pc:spChg>
        <pc:spChg chg="add mod">
          <ac:chgData name="" userId="e57f55479541be46" providerId="LiveId" clId="{E616E025-9E7F-4653-B180-90CB7A5CA1BC}" dt="2023-03-15T18:13:02.214" v="887" actId="1076"/>
          <ac:spMkLst>
            <pc:docMk/>
            <pc:sldMk cId="2444714006" sldId="317"/>
            <ac:spMk id="26" creationId="{6DEAF85A-6B10-4D40-A4EB-3278162F25BF}"/>
          </ac:spMkLst>
        </pc:spChg>
        <pc:spChg chg="add mod">
          <ac:chgData name="" userId="e57f55479541be46" providerId="LiveId" clId="{E616E025-9E7F-4653-B180-90CB7A5CA1BC}" dt="2023-03-16T11:41:46.149" v="1091" actId="1076"/>
          <ac:spMkLst>
            <pc:docMk/>
            <pc:sldMk cId="2444714006" sldId="317"/>
            <ac:spMk id="27" creationId="{C3E87C24-11D9-472E-AD07-97F3EF45A423}"/>
          </ac:spMkLst>
        </pc:spChg>
        <pc:spChg chg="add mod">
          <ac:chgData name="" userId="e57f55479541be46" providerId="LiveId" clId="{E616E025-9E7F-4653-B180-90CB7A5CA1BC}" dt="2023-03-15T18:15:50.713" v="970" actId="1036"/>
          <ac:spMkLst>
            <pc:docMk/>
            <pc:sldMk cId="2444714006" sldId="317"/>
            <ac:spMk id="28" creationId="{E64BDC2C-B7EC-426D-94B4-C30A93E1D77E}"/>
          </ac:spMkLst>
        </pc:spChg>
        <pc:spChg chg="add mod">
          <ac:chgData name="" userId="e57f55479541be46" providerId="LiveId" clId="{E616E025-9E7F-4653-B180-90CB7A5CA1BC}" dt="2023-03-15T18:15:48.446" v="964" actId="1076"/>
          <ac:spMkLst>
            <pc:docMk/>
            <pc:sldMk cId="2444714006" sldId="317"/>
            <ac:spMk id="29" creationId="{04A4277C-BB4D-4B2C-B7BA-F880CE6DC702}"/>
          </ac:spMkLst>
        </pc:spChg>
        <pc:spChg chg="add mod">
          <ac:chgData name="" userId="e57f55479541be46" providerId="LiveId" clId="{E616E025-9E7F-4653-B180-90CB7A5CA1BC}" dt="2023-03-15T18:16:51.919" v="986" actId="1076"/>
          <ac:spMkLst>
            <pc:docMk/>
            <pc:sldMk cId="2444714006" sldId="317"/>
            <ac:spMk id="30" creationId="{7F892BA3-FA05-4474-BD95-CBF5410704D5}"/>
          </ac:spMkLst>
        </pc:spChg>
        <pc:spChg chg="add">
          <ac:chgData name="" userId="e57f55479541be46" providerId="LiveId" clId="{E616E025-9E7F-4653-B180-90CB7A5CA1BC}" dt="2023-03-15T18:23:25.923" v="1047"/>
          <ac:spMkLst>
            <pc:docMk/>
            <pc:sldMk cId="2444714006" sldId="317"/>
            <ac:spMk id="33" creationId="{77D9B7A3-6505-4C7B-9962-593C707717D5}"/>
          </ac:spMkLst>
        </pc:spChg>
        <pc:spChg chg="mod">
          <ac:chgData name="" userId="e57f55479541be46" providerId="LiveId" clId="{E616E025-9E7F-4653-B180-90CB7A5CA1BC}" dt="2023-03-15T18:20:10.290" v="1016" actId="20577"/>
          <ac:spMkLst>
            <pc:docMk/>
            <pc:sldMk cId="2444714006" sldId="317"/>
            <ac:spMk id="65" creationId="{1D43BE02-AFC4-461E-897E-9DA8379A3523}"/>
          </ac:spMkLst>
        </pc:spChg>
        <pc:graphicFrameChg chg="add del mod">
          <ac:chgData name="" userId="e57f55479541be46" providerId="LiveId" clId="{E616E025-9E7F-4653-B180-90CB7A5CA1BC}" dt="2023-03-15T18:03:00.762" v="714" actId="478"/>
          <ac:graphicFrameMkLst>
            <pc:docMk/>
            <pc:sldMk cId="2444714006" sldId="317"/>
            <ac:graphicFrameMk id="21" creationId="{C074D0E9-141C-4020-AFA7-6D88C7C6DB37}"/>
          </ac:graphicFrameMkLst>
        </pc:graphicFrameChg>
        <pc:graphicFrameChg chg="add mod">
          <ac:chgData name="" userId="e57f55479541be46" providerId="LiveId" clId="{E616E025-9E7F-4653-B180-90CB7A5CA1BC}" dt="2023-03-15T18:13:26.886" v="889" actId="1076"/>
          <ac:graphicFrameMkLst>
            <pc:docMk/>
            <pc:sldMk cId="2444714006" sldId="317"/>
            <ac:graphicFrameMk id="22" creationId="{40B05DAB-8676-4CB7-B139-4178513EFCD9}"/>
          </ac:graphicFrameMkLst>
        </pc:graphicFrameChg>
        <pc:picChg chg="add mod modCrop">
          <ac:chgData name="" userId="e57f55479541be46" providerId="LiveId" clId="{E616E025-9E7F-4653-B180-90CB7A5CA1BC}" dt="2023-03-15T18:12:13.085" v="850" actId="1076"/>
          <ac:picMkLst>
            <pc:docMk/>
            <pc:sldMk cId="2444714006" sldId="317"/>
            <ac:picMk id="5" creationId="{7F15433B-4869-4C27-AE2F-78D5029359D2}"/>
          </ac:picMkLst>
        </pc:picChg>
        <pc:picChg chg="add mod">
          <ac:chgData name="" userId="e57f55479541be46" providerId="LiveId" clId="{E616E025-9E7F-4653-B180-90CB7A5CA1BC}" dt="2023-03-15T18:02:03.520" v="711" actId="1076"/>
          <ac:picMkLst>
            <pc:docMk/>
            <pc:sldMk cId="2444714006" sldId="317"/>
            <ac:picMk id="8" creationId="{50E3C2A6-550E-4AD1-97AD-10B28F39E704}"/>
          </ac:picMkLst>
        </pc:picChg>
        <pc:picChg chg="add mod">
          <ac:chgData name="" userId="e57f55479541be46" providerId="LiveId" clId="{E616E025-9E7F-4653-B180-90CB7A5CA1BC}" dt="2023-03-15T18:02:03.520" v="711" actId="1076"/>
          <ac:picMkLst>
            <pc:docMk/>
            <pc:sldMk cId="2444714006" sldId="317"/>
            <ac:picMk id="9" creationId="{45BFE7F5-110E-412B-ACFE-39F611A55C31}"/>
          </ac:picMkLst>
        </pc:picChg>
        <pc:picChg chg="add mod modCrop">
          <ac:chgData name="" userId="e57f55479541be46" providerId="LiveId" clId="{E616E025-9E7F-4653-B180-90CB7A5CA1BC}" dt="2023-03-15T18:12:15.157" v="851" actId="1076"/>
          <ac:picMkLst>
            <pc:docMk/>
            <pc:sldMk cId="2444714006" sldId="317"/>
            <ac:picMk id="24" creationId="{96ADDCF0-0137-4364-A64C-967064E705C2}"/>
          </ac:picMkLst>
        </pc:picChg>
        <pc:picChg chg="add mod">
          <ac:chgData name="" userId="e57f55479541be46" providerId="LiveId" clId="{E616E025-9E7F-4653-B180-90CB7A5CA1BC}" dt="2023-03-15T18:17:19.152" v="991" actId="1076"/>
          <ac:picMkLst>
            <pc:docMk/>
            <pc:sldMk cId="2444714006" sldId="317"/>
            <ac:picMk id="32" creationId="{13D12D05-19CC-41CA-8F95-41BC8065D04C}"/>
          </ac:picMkLst>
        </pc:picChg>
        <pc:cxnChg chg="add mod">
          <ac:chgData name="" userId="e57f55479541be46" providerId="LiveId" clId="{E616E025-9E7F-4653-B180-90CB7A5CA1BC}" dt="2023-03-15T18:02:03.520" v="711" actId="1076"/>
          <ac:cxnSpMkLst>
            <pc:docMk/>
            <pc:sldMk cId="2444714006" sldId="317"/>
            <ac:cxnSpMk id="13" creationId="{495D6BBC-060A-4ABF-8265-522484FA29DF}"/>
          </ac:cxnSpMkLst>
        </pc:cxnChg>
        <pc:cxnChg chg="add mod">
          <ac:chgData name="" userId="e57f55479541be46" providerId="LiveId" clId="{E616E025-9E7F-4653-B180-90CB7A5CA1BC}" dt="2023-03-15T18:02:03.520" v="711" actId="1076"/>
          <ac:cxnSpMkLst>
            <pc:docMk/>
            <pc:sldMk cId="2444714006" sldId="317"/>
            <ac:cxnSpMk id="14" creationId="{DC25F6AE-4A91-491D-BC94-2538918C63E4}"/>
          </ac:cxnSpMkLst>
        </pc:cxnChg>
        <pc:cxnChg chg="add mod">
          <ac:chgData name="" userId="e57f55479541be46" providerId="LiveId" clId="{E616E025-9E7F-4653-B180-90CB7A5CA1BC}" dt="2023-03-15T18:02:03.520" v="711" actId="1076"/>
          <ac:cxnSpMkLst>
            <pc:docMk/>
            <pc:sldMk cId="2444714006" sldId="317"/>
            <ac:cxnSpMk id="15" creationId="{F2C921FC-B915-48DD-A9F3-763D13C68529}"/>
          </ac:cxnSpMkLst>
        </pc:cxnChg>
        <pc:cxnChg chg="add mod">
          <ac:chgData name="" userId="e57f55479541be46" providerId="LiveId" clId="{E616E025-9E7F-4653-B180-90CB7A5CA1BC}" dt="2023-03-15T18:02:03.520" v="711" actId="1076"/>
          <ac:cxnSpMkLst>
            <pc:docMk/>
            <pc:sldMk cId="2444714006" sldId="317"/>
            <ac:cxnSpMk id="17" creationId="{CE053999-83C3-44BB-A7B9-26CFB8E10F7B}"/>
          </ac:cxnSpMkLst>
        </pc:cxnChg>
        <pc:cxnChg chg="add mod">
          <ac:chgData name="" userId="e57f55479541be46" providerId="LiveId" clId="{E616E025-9E7F-4653-B180-90CB7A5CA1BC}" dt="2023-03-15T18:02:03.520" v="711" actId="1076"/>
          <ac:cxnSpMkLst>
            <pc:docMk/>
            <pc:sldMk cId="2444714006" sldId="317"/>
            <ac:cxnSpMk id="19" creationId="{AE0EC7A2-7F8D-486E-9CAE-0FEB053BA2E4}"/>
          </ac:cxnSpMkLst>
        </pc:cxnChg>
      </pc:sldChg>
      <pc:sldChg chg="addSp delSp modSp add modNotesTx">
        <pc:chgData name="" userId="e57f55479541be46" providerId="LiveId" clId="{E616E025-9E7F-4653-B180-90CB7A5CA1BC}" dt="2023-03-17T17:01:50.370" v="2421" actId="20577"/>
        <pc:sldMkLst>
          <pc:docMk/>
          <pc:sldMk cId="175499116" sldId="318"/>
        </pc:sldMkLst>
        <pc:spChg chg="mod">
          <ac:chgData name="" userId="e57f55479541be46" providerId="LiveId" clId="{E616E025-9E7F-4653-B180-90CB7A5CA1BC}" dt="2023-03-15T17:20:32.101" v="133" actId="20577"/>
          <ac:spMkLst>
            <pc:docMk/>
            <pc:sldMk cId="175499116" sldId="318"/>
            <ac:spMk id="2" creationId="{DB100A85-647C-48B5-833B-DBE19E77685A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9" creationId="{F4850457-991C-4DF3-BFBE-D86C7C338BD0}"/>
          </ac:spMkLst>
        </pc:spChg>
        <pc:spChg chg="del">
          <ac:chgData name="" userId="e57f55479541be46" providerId="LiveId" clId="{E616E025-9E7F-4653-B180-90CB7A5CA1BC}" dt="2023-03-15T18:23:29.626" v="1048" actId="478"/>
          <ac:spMkLst>
            <pc:docMk/>
            <pc:sldMk cId="175499116" sldId="318"/>
            <ac:spMk id="10" creationId="{5F5D90D5-E580-4CC9-A668-31617F255A2C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2" creationId="{7E54AFE3-1297-4725-8C53-7878356A5233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3" creationId="{A8F51E6C-7DC9-4AC4-946F-C250DC870615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4" creationId="{4E2D8E2A-D19B-4595-9A21-2EA15C8725F2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5" creationId="{8C5D0424-3FC7-4121-9C8F-5722BB478DE1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6" creationId="{DED713B6-B99F-4323-9EBC-F33BF5C663DD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7" creationId="{0C23A6AA-255D-428D-BE0D-414085F197DB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18" creationId="{E685A762-8DD8-44A3-A0AA-4C64729F4110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20" creationId="{B05365A9-0C7E-4D83-92FF-8263D4211FBD}"/>
          </ac:spMkLst>
        </pc:spChg>
        <pc:spChg chg="add">
          <ac:chgData name="" userId="e57f55479541be46" providerId="LiveId" clId="{E616E025-9E7F-4653-B180-90CB7A5CA1BC}" dt="2023-03-15T17:20:55.646" v="134"/>
          <ac:spMkLst>
            <pc:docMk/>
            <pc:sldMk cId="175499116" sldId="318"/>
            <ac:spMk id="21" creationId="{D3D1ECE2-3872-45B9-9BA8-5117AA6270F7}"/>
          </ac:spMkLst>
        </pc:spChg>
        <pc:spChg chg="add mod">
          <ac:chgData name="" userId="e57f55479541be46" providerId="LiveId" clId="{E616E025-9E7F-4653-B180-90CB7A5CA1BC}" dt="2023-03-15T17:21:12.640" v="135" actId="790"/>
          <ac:spMkLst>
            <pc:docMk/>
            <pc:sldMk cId="175499116" sldId="318"/>
            <ac:spMk id="23" creationId="{97386BE5-8652-4CCE-A94E-316F5ED9D0EE}"/>
          </ac:spMkLst>
        </pc:spChg>
        <pc:spChg chg="add del">
          <ac:chgData name="" userId="e57f55479541be46" providerId="LiveId" clId="{E616E025-9E7F-4653-B180-90CB7A5CA1BC}" dt="2023-03-16T11:45:10.363" v="1100" actId="478"/>
          <ac:spMkLst>
            <pc:docMk/>
            <pc:sldMk cId="175499116" sldId="318"/>
            <ac:spMk id="31" creationId="{F233202C-488D-4D87-BB21-6D0B13B8E5F8}"/>
          </ac:spMkLst>
        </pc:spChg>
        <pc:spChg chg="add mod">
          <ac:chgData name="" userId="e57f55479541be46" providerId="LiveId" clId="{E616E025-9E7F-4653-B180-90CB7A5CA1BC}" dt="2023-03-15T17:21:18.799" v="136" actId="790"/>
          <ac:spMkLst>
            <pc:docMk/>
            <pc:sldMk cId="175499116" sldId="318"/>
            <ac:spMk id="32" creationId="{BB692E05-B0C2-4A8B-82DB-FF5D8B5B6A4B}"/>
          </ac:spMkLst>
        </pc:spChg>
        <pc:spChg chg="add mod">
          <ac:chgData name="" userId="e57f55479541be46" providerId="LiveId" clId="{E616E025-9E7F-4653-B180-90CB7A5CA1BC}" dt="2023-03-15T17:21:23.374" v="137" actId="790"/>
          <ac:spMkLst>
            <pc:docMk/>
            <pc:sldMk cId="175499116" sldId="318"/>
            <ac:spMk id="33" creationId="{A7914C3E-E1A7-4A20-B6D4-097CAE2A204F}"/>
          </ac:spMkLst>
        </pc:spChg>
        <pc:spChg chg="add mod">
          <ac:chgData name="" userId="e57f55479541be46" providerId="LiveId" clId="{E616E025-9E7F-4653-B180-90CB7A5CA1BC}" dt="2023-03-15T17:21:27.278" v="138" actId="790"/>
          <ac:spMkLst>
            <pc:docMk/>
            <pc:sldMk cId="175499116" sldId="318"/>
            <ac:spMk id="34" creationId="{6157EAC5-AC88-4079-B92B-1E0C1C80C959}"/>
          </ac:spMkLst>
        </pc:spChg>
        <pc:spChg chg="add mod">
          <ac:chgData name="" userId="e57f55479541be46" providerId="LiveId" clId="{E616E025-9E7F-4653-B180-90CB7A5CA1BC}" dt="2023-03-15T17:21:59.839" v="140" actId="790"/>
          <ac:spMkLst>
            <pc:docMk/>
            <pc:sldMk cId="175499116" sldId="318"/>
            <ac:spMk id="35" creationId="{4AC5DF1F-BD9F-4F2B-A60E-2235EDACA6EE}"/>
          </ac:spMkLst>
        </pc:spChg>
        <pc:spChg chg="add">
          <ac:chgData name="" userId="e57f55479541be46" providerId="LiveId" clId="{E616E025-9E7F-4653-B180-90CB7A5CA1BC}" dt="2023-03-15T18:23:29.974" v="1049"/>
          <ac:spMkLst>
            <pc:docMk/>
            <pc:sldMk cId="175499116" sldId="318"/>
            <ac:spMk id="36" creationId="{70095454-DC2A-418F-924A-BC6561E3282C}"/>
          </ac:spMkLst>
        </pc:spChg>
        <pc:spChg chg="mod">
          <ac:chgData name="" userId="e57f55479541be46" providerId="LiveId" clId="{E616E025-9E7F-4653-B180-90CB7A5CA1BC}" dt="2023-03-17T17:01:50.370" v="2421" actId="20577"/>
          <ac:spMkLst>
            <pc:docMk/>
            <pc:sldMk cId="175499116" sldId="318"/>
            <ac:spMk id="65" creationId="{1D43BE02-AFC4-461E-897E-9DA8379A3523}"/>
          </ac:spMkLst>
        </pc:sp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8" creationId="{D8E0341C-9AF0-4B53-865B-F954D83C6D99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11" creationId="{6D0D4895-01F0-4430-8082-0ED95C5B61CD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19" creationId="{AF9334D6-04B2-421F-8898-3FF2A7BEE2C8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2" creationId="{A97AEF32-88B0-42E7-A7EC-363FB189F0CB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4" creationId="{A48AA666-A9B3-43C5-A92D-AD827D6D3A56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5" creationId="{F8665FF9-4873-4CE1-A3F2-D697AA0C9E86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6" creationId="{99971E76-7F02-47EB-9F13-D163681CF0B3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7" creationId="{479FBFFE-4F47-4ED2-BCC4-8DEECE3D5FAD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8" creationId="{200076AD-2658-4974-8111-786DA06087E8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29" creationId="{7D8F9997-99E4-46F7-BB65-34C01F5E7F68}"/>
          </ac:picMkLst>
        </pc:picChg>
        <pc:picChg chg="add">
          <ac:chgData name="" userId="e57f55479541be46" providerId="LiveId" clId="{E616E025-9E7F-4653-B180-90CB7A5CA1BC}" dt="2023-03-15T17:20:55.646" v="134"/>
          <ac:picMkLst>
            <pc:docMk/>
            <pc:sldMk cId="175499116" sldId="318"/>
            <ac:picMk id="30" creationId="{98E6F0A5-BEC4-44AF-98CC-E0563051C43B}"/>
          </ac:picMkLst>
        </pc:picChg>
      </pc:sldChg>
      <pc:sldChg chg="modSp add modNotesTx">
        <pc:chgData name="" userId="e57f55479541be46" providerId="LiveId" clId="{E616E025-9E7F-4653-B180-90CB7A5CA1BC}" dt="2023-03-17T17:01:53.706" v="2423" actId="20577"/>
        <pc:sldMkLst>
          <pc:docMk/>
          <pc:sldMk cId="3015979489" sldId="319"/>
        </pc:sldMkLst>
        <pc:spChg chg="mod">
          <ac:chgData name="" userId="e57f55479541be46" providerId="LiveId" clId="{E616E025-9E7F-4653-B180-90CB7A5CA1BC}" dt="2023-03-17T17:01:53.706" v="2423" actId="20577"/>
          <ac:spMkLst>
            <pc:docMk/>
            <pc:sldMk cId="3015979489" sldId="319"/>
            <ac:spMk id="65" creationId="{1D43BE02-AFC4-461E-897E-9DA8379A3523}"/>
          </ac:spMkLst>
        </pc:spChg>
      </pc:sldChg>
    </pc:docChg>
  </pc:docChgLst>
  <pc:docChgLst>
    <pc:chgData name="Ilaria Fratelli" userId="e57f55479541be46" providerId="LiveId" clId="{A576D849-68CB-4FDC-92F8-628457676EFC}"/>
    <pc:docChg chg="modSld">
      <pc:chgData name="Ilaria Fratelli" userId="e57f55479541be46" providerId="LiveId" clId="{A576D849-68CB-4FDC-92F8-628457676EFC}" dt="2023-03-20T10:25:00.166" v="44" actId="6549"/>
      <pc:docMkLst>
        <pc:docMk/>
      </pc:docMkLst>
      <pc:sldChg chg="modNotesTx">
        <pc:chgData name="Ilaria Fratelli" userId="e57f55479541be46" providerId="LiveId" clId="{A576D849-68CB-4FDC-92F8-628457676EFC}" dt="2023-03-20T10:22:01.369" v="0" actId="6549"/>
        <pc:sldMkLst>
          <pc:docMk/>
          <pc:sldMk cId="1623061689" sldId="256"/>
        </pc:sldMkLst>
      </pc:sldChg>
      <pc:sldChg chg="modNotesTx">
        <pc:chgData name="Ilaria Fratelli" userId="e57f55479541be46" providerId="LiveId" clId="{A576D849-68CB-4FDC-92F8-628457676EFC}" dt="2023-03-20T10:23:17.020" v="15" actId="6549"/>
        <pc:sldMkLst>
          <pc:docMk/>
          <pc:sldMk cId="175586926" sldId="286"/>
        </pc:sldMkLst>
      </pc:sldChg>
      <pc:sldChg chg="modNotesTx">
        <pc:chgData name="Ilaria Fratelli" userId="e57f55479541be46" providerId="LiveId" clId="{A576D849-68CB-4FDC-92F8-628457676EFC}" dt="2023-03-20T10:24:18.727" v="34" actId="6549"/>
        <pc:sldMkLst>
          <pc:docMk/>
          <pc:sldMk cId="3070944803" sldId="287"/>
        </pc:sldMkLst>
      </pc:sldChg>
      <pc:sldChg chg="modNotesTx">
        <pc:chgData name="Ilaria Fratelli" userId="e57f55479541be46" providerId="LiveId" clId="{A576D849-68CB-4FDC-92F8-628457676EFC}" dt="2023-03-20T10:24:28.964" v="38" actId="6549"/>
        <pc:sldMkLst>
          <pc:docMk/>
          <pc:sldMk cId="1266504062" sldId="288"/>
        </pc:sldMkLst>
      </pc:sldChg>
      <pc:sldChg chg="modNotesTx">
        <pc:chgData name="Ilaria Fratelli" userId="e57f55479541be46" providerId="LiveId" clId="{A576D849-68CB-4FDC-92F8-628457676EFC}" dt="2023-03-20T10:24:53.179" v="43" actId="6549"/>
        <pc:sldMkLst>
          <pc:docMk/>
          <pc:sldMk cId="3092216682" sldId="289"/>
        </pc:sldMkLst>
      </pc:sldChg>
      <pc:sldChg chg="modNotesTx">
        <pc:chgData name="Ilaria Fratelli" userId="e57f55479541be46" providerId="LiveId" clId="{A576D849-68CB-4FDC-92F8-628457676EFC}" dt="2023-03-20T10:23:31.412" v="19" actId="5793"/>
        <pc:sldMkLst>
          <pc:docMk/>
          <pc:sldMk cId="1044500824" sldId="297"/>
        </pc:sldMkLst>
      </pc:sldChg>
      <pc:sldChg chg="modNotesTx">
        <pc:chgData name="Ilaria Fratelli" userId="e57f55479541be46" providerId="LiveId" clId="{A576D849-68CB-4FDC-92F8-628457676EFC}" dt="2023-03-20T10:23:51.029" v="24" actId="6549"/>
        <pc:sldMkLst>
          <pc:docMk/>
          <pc:sldMk cId="2949310202" sldId="299"/>
        </pc:sldMkLst>
      </pc:sldChg>
      <pc:sldChg chg="modNotesTx">
        <pc:chgData name="Ilaria Fratelli" userId="e57f55479541be46" providerId="LiveId" clId="{A576D849-68CB-4FDC-92F8-628457676EFC}" dt="2023-03-20T10:24:00.777" v="28" actId="6549"/>
        <pc:sldMkLst>
          <pc:docMk/>
          <pc:sldMk cId="2344376327" sldId="300"/>
        </pc:sldMkLst>
      </pc:sldChg>
      <pc:sldChg chg="modNotesTx">
        <pc:chgData name="Ilaria Fratelli" userId="e57f55479541be46" providerId="LiveId" clId="{A576D849-68CB-4FDC-92F8-628457676EFC}" dt="2023-03-20T10:24:35.975" v="40" actId="6549"/>
        <pc:sldMkLst>
          <pc:docMk/>
          <pc:sldMk cId="448927357" sldId="305"/>
        </pc:sldMkLst>
      </pc:sldChg>
      <pc:sldChg chg="modNotesTx">
        <pc:chgData name="Ilaria Fratelli" userId="e57f55479541be46" providerId="LiveId" clId="{A576D849-68CB-4FDC-92F8-628457676EFC}" dt="2023-03-20T10:22:39.539" v="8" actId="6549"/>
        <pc:sldMkLst>
          <pc:docMk/>
          <pc:sldMk cId="3362585608" sldId="306"/>
        </pc:sldMkLst>
      </pc:sldChg>
      <pc:sldChg chg="modNotesTx">
        <pc:chgData name="Ilaria Fratelli" userId="e57f55479541be46" providerId="LiveId" clId="{A576D849-68CB-4FDC-92F8-628457676EFC}" dt="2023-03-20T10:24:39.588" v="41" actId="6549"/>
        <pc:sldMkLst>
          <pc:docMk/>
          <pc:sldMk cId="204090111" sldId="307"/>
        </pc:sldMkLst>
      </pc:sldChg>
      <pc:sldChg chg="modNotesTx">
        <pc:chgData name="Ilaria Fratelli" userId="e57f55479541be46" providerId="LiveId" clId="{A576D849-68CB-4FDC-92F8-628457676EFC}" dt="2023-03-20T10:23:04.053" v="11" actId="6549"/>
        <pc:sldMkLst>
          <pc:docMk/>
          <pc:sldMk cId="2098468345" sldId="313"/>
        </pc:sldMkLst>
      </pc:sldChg>
      <pc:sldChg chg="modNotesTx">
        <pc:chgData name="Ilaria Fratelli" userId="e57f55479541be46" providerId="LiveId" clId="{A576D849-68CB-4FDC-92F8-628457676EFC}" dt="2023-03-20T10:22:10.677" v="2" actId="6549"/>
        <pc:sldMkLst>
          <pc:docMk/>
          <pc:sldMk cId="30623531" sldId="315"/>
        </pc:sldMkLst>
      </pc:sldChg>
      <pc:sldChg chg="modNotesTx">
        <pc:chgData name="Ilaria Fratelli" userId="e57f55479541be46" providerId="LiveId" clId="{A576D849-68CB-4FDC-92F8-628457676EFC}" dt="2023-03-20T10:22:14.581" v="3" actId="6549"/>
        <pc:sldMkLst>
          <pc:docMk/>
          <pc:sldMk cId="3020024716" sldId="316"/>
        </pc:sldMkLst>
      </pc:sldChg>
      <pc:sldChg chg="modNotesTx">
        <pc:chgData name="Ilaria Fratelli" userId="e57f55479541be46" providerId="LiveId" clId="{A576D849-68CB-4FDC-92F8-628457676EFC}" dt="2023-03-20T10:25:00.166" v="44" actId="6549"/>
        <pc:sldMkLst>
          <pc:docMk/>
          <pc:sldMk cId="2444714006" sldId="317"/>
        </pc:sldMkLst>
      </pc:sldChg>
      <pc:sldChg chg="modNotesTx">
        <pc:chgData name="Ilaria Fratelli" userId="e57f55479541be46" providerId="LiveId" clId="{A576D849-68CB-4FDC-92F8-628457676EFC}" dt="2023-03-20T10:22:19.581" v="4" actId="6549"/>
        <pc:sldMkLst>
          <pc:docMk/>
          <pc:sldMk cId="175499116" sldId="318"/>
        </pc:sldMkLst>
      </pc:sldChg>
      <pc:sldChg chg="modNotesTx">
        <pc:chgData name="Ilaria Fratelli" userId="e57f55479541be46" providerId="LiveId" clId="{A576D849-68CB-4FDC-92F8-628457676EFC}" dt="2023-03-20T10:22:25.378" v="5" actId="6549"/>
        <pc:sldMkLst>
          <pc:docMk/>
          <pc:sldMk cId="3015979489" sldId="319"/>
        </pc:sldMkLst>
      </pc:sldChg>
    </pc:docChg>
  </pc:docChgLst>
  <pc:docChgLst>
    <pc:chgData name="Ilaria Fratelli" userId="e57f55479541be46" providerId="LiveId" clId="{7C149122-2FBA-4960-95D4-E090EBD018BD}"/>
    <pc:docChg chg="custSel modSld">
      <pc:chgData name="Ilaria Fratelli" userId="e57f55479541be46" providerId="LiveId" clId="{7C149122-2FBA-4960-95D4-E090EBD018BD}" dt="2023-03-19T11:11:17.816" v="926" actId="478"/>
      <pc:docMkLst>
        <pc:docMk/>
      </pc:docMkLst>
      <pc:sldChg chg="modNotesTx">
        <pc:chgData name="Ilaria Fratelli" userId="e57f55479541be46" providerId="LiveId" clId="{7C149122-2FBA-4960-95D4-E090EBD018BD}" dt="2023-03-17T09:22:10.251" v="420" actId="20577"/>
        <pc:sldMkLst>
          <pc:docMk/>
          <pc:sldMk cId="1623061689" sldId="256"/>
        </pc:sldMkLst>
      </pc:sldChg>
      <pc:sldChg chg="delSp mod">
        <pc:chgData name="Ilaria Fratelli" userId="e57f55479541be46" providerId="LiveId" clId="{7C149122-2FBA-4960-95D4-E090EBD018BD}" dt="2023-03-19T11:11:07.808" v="925" actId="478"/>
        <pc:sldMkLst>
          <pc:docMk/>
          <pc:sldMk cId="3092216682" sldId="289"/>
        </pc:sldMkLst>
        <pc:spChg chg="del">
          <ac:chgData name="Ilaria Fratelli" userId="e57f55479541be46" providerId="LiveId" clId="{7C149122-2FBA-4960-95D4-E090EBD018BD}" dt="2023-03-19T11:11:07.808" v="925" actId="478"/>
          <ac:spMkLst>
            <pc:docMk/>
            <pc:sldMk cId="3092216682" sldId="289"/>
            <ac:spMk id="12" creationId="{60BFC758-3FC7-4094-8381-7224E643F334}"/>
          </ac:spMkLst>
        </pc:spChg>
      </pc:sldChg>
      <pc:sldChg chg="modNotesTx">
        <pc:chgData name="Ilaria Fratelli" userId="e57f55479541be46" providerId="LiveId" clId="{7C149122-2FBA-4960-95D4-E090EBD018BD}" dt="2023-03-17T09:25:26.438" v="924" actId="20577"/>
        <pc:sldMkLst>
          <pc:docMk/>
          <pc:sldMk cId="3020024716" sldId="316"/>
        </pc:sldMkLst>
      </pc:sldChg>
      <pc:sldChg chg="delSp mod">
        <pc:chgData name="Ilaria Fratelli" userId="e57f55479541be46" providerId="LiveId" clId="{7C149122-2FBA-4960-95D4-E090EBD018BD}" dt="2023-03-19T11:11:17.816" v="926" actId="478"/>
        <pc:sldMkLst>
          <pc:docMk/>
          <pc:sldMk cId="2444714006" sldId="317"/>
        </pc:sldMkLst>
        <pc:spChg chg="del">
          <ac:chgData name="Ilaria Fratelli" userId="e57f55479541be46" providerId="LiveId" clId="{7C149122-2FBA-4960-95D4-E090EBD018BD}" dt="2023-03-19T11:11:17.816" v="926" actId="478"/>
          <ac:spMkLst>
            <pc:docMk/>
            <pc:sldMk cId="2444714006" sldId="317"/>
            <ac:spMk id="65" creationId="{1D43BE02-AFC4-461E-897E-9DA8379A35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15834-4AE2-4740-AB6D-3045EB93BB8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41A3-B186-48CA-AE47-36B65DA7BED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1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27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7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1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3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5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3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7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41A3-B186-48CA-AE47-36B65DA7BE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8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61F068-EFAE-4287-BB52-BC092FA93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1E0AD3-783B-4827-BE3C-E6B144D01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AE937-B215-45E8-BE00-9291CA8A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9F362-4785-4554-A8E9-8EB987FE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114D02-ACE0-4DA5-94AB-D87A3261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C2323-C0BC-484F-BFD6-4BE66FB8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CCAD1E-8B78-4C4D-A139-9F0FD7DE4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5E5BDF-C0C8-402B-B5B6-409CBA8F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2F7508-045F-4B70-9B7D-FF68DB77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1B4AB-7E42-46F2-B57E-EF59987A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51C4A6-5602-49A0-B769-04B298F91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AEC2A0-E384-4634-9C2B-D7F3987AB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065F1B-EC82-48C0-9A17-9826BC9E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A8146A-6D07-4F8B-B56B-0A57410F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B89E3D-8474-4657-9102-07A9BD1F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6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440A6-5D13-41A1-BCCE-6D02AA9E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AB2E96-11F1-4022-9255-A0386BA43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60A3DC-2E41-4D2B-B9FC-3E7E2CDB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A6C2B2-946B-453C-A4F6-1190588C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DFC7C6-A18D-41D4-9846-B06962CD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CA142-B979-4007-92B0-387C1A56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56FD24-64BA-4A0F-BC65-CFEB20D84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298B73-9736-4FE3-9AAB-5440006D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0EC753-E702-48AB-A0EE-13E081B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48EA3-9211-41D9-94A3-FA6C23AA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435B6-872B-4825-BF1E-FDD80388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BFDD4E-0135-4EB1-98D8-0CEEEAB916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4D724B-0B45-48B3-A260-A0965A70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2E6BF0-E446-4858-B41E-2F7B3B7BD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FC7D51-5229-4638-ADDB-6A7A931F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144830-5D59-4C3D-BDDE-9A4B083B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C2F3C-2B7E-46B4-919C-94A0BBA8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D893C2-BCE4-4E67-A289-D5A1D97A3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65A086-18BE-4750-A108-4D5D63615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EDA7B53-299B-41E3-940D-E2445FB15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6392405-4DE7-4A1B-AA5F-695C8261C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DF9D7A-55A8-4D1D-844B-8137A0B8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4130A4A-7FD5-4391-938A-A85349D3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4E4E64-A5C4-4CF9-965B-E105FB82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40952-EC93-4BDD-9A9E-219527CE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B51D60-9145-43D5-A3F5-453A5C8B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A27A71-296B-45FC-A73E-2C8038D7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66A9C4-6019-498F-A5F5-5022D730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8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01EC847-14F1-485C-A5D3-0DF7822E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20D397-B018-4CD3-8786-06FC6A750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302053-E0E8-45A7-B9B0-F1DDD068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0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AE14A-EA5E-440E-99A9-9493ECA9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698479-6DEB-4E06-97B4-F711A885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10A83D-4F26-48DE-A8E0-5DDD3075B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6BDB4E-95B2-48AA-A6B3-ADC12978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22417B-98FD-484E-B31C-9395EC93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8FFEF3-14DC-4237-B350-3408E263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96A49-1F7C-4763-B514-8B3D605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4F6D9B-86A6-4346-A8F7-4AE7B893F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AC24E7-1FB8-4051-A6BC-9C2A34E5C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D3A9F7-8FE8-4CB3-8E0C-16DD1B54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906ADF-0B2E-4A29-A26A-55D92291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079114-8E18-426A-A218-54CA6F39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2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674FB2-E9FB-4316-9300-B4FC20B3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43A84E-CCB8-4952-B58B-2D813A8E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540B3E-7331-47C8-BB6D-ED524028E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44138-B3D0-458F-877B-A4F9B731DF3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D457BA-8AAB-4610-9AB2-6513ABA4C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36356B-036F-41B3-A6F0-10AF2EABD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3A3D-EDBF-44C0-97F8-A42629B9A6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2.png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2.jpeg"/><Relationship Id="rId10" Type="http://schemas.openxmlformats.org/officeDocument/2006/relationships/image" Target="../media/image4.png"/><Relationship Id="rId4" Type="http://schemas.openxmlformats.org/officeDocument/2006/relationships/image" Target="../media/image51.jpeg"/><Relationship Id="rId9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AA51F-4D8E-4F55-A7FA-84D1BC3BE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116" y="3391478"/>
            <a:ext cx="11333526" cy="12146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– </a:t>
            </a:r>
            <a:r>
              <a:rPr lang="en-US" dirty="0" err="1"/>
              <a:t>flexi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dirty="0" err="1"/>
              <a:t>l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/>
              <a:t> </a:t>
            </a:r>
            <a:r>
              <a:rPr lang="en-US" dirty="0" err="1"/>
              <a:t>h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dirty="0" err="1"/>
              <a:t>brid</a:t>
            </a:r>
            <a:r>
              <a:rPr lang="en-US" dirty="0"/>
              <a:t> </a:t>
            </a:r>
            <a:r>
              <a:rPr lang="en-US" dirty="0" err="1"/>
              <a:t>neutr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dirty="0"/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/>
              <a:t>etectors </a:t>
            </a:r>
            <a:r>
              <a:rPr lang="en-US" b="1" dirty="0"/>
              <a:t>–</a:t>
            </a:r>
            <a:br>
              <a:rPr lang="en-US" b="1" dirty="0"/>
            </a:b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- Grant Giovani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Ricercatori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Ricercatrici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8B8469-88BA-4FFA-BCD2-5CB83F83D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98185"/>
            <a:ext cx="9144000" cy="1655762"/>
          </a:xfrm>
        </p:spPr>
        <p:txBody>
          <a:bodyPr/>
          <a:lstStyle/>
          <a:p>
            <a:r>
              <a:rPr lang="en-US" b="1" dirty="0" err="1"/>
              <a:t>phD</a:t>
            </a:r>
            <a:r>
              <a:rPr lang="en-US" b="1" dirty="0"/>
              <a:t> Ilaria Fratelli – </a:t>
            </a:r>
            <a:r>
              <a:rPr lang="en-US" b="1" dirty="0" err="1"/>
              <a:t>associata</a:t>
            </a:r>
            <a:r>
              <a:rPr lang="en-US" b="1" dirty="0"/>
              <a:t> INFN Bologna</a:t>
            </a:r>
          </a:p>
          <a:p>
            <a:endParaRPr lang="en-US" dirty="0"/>
          </a:p>
          <a:p>
            <a:r>
              <a:rPr lang="en-US" dirty="0"/>
              <a:t>20 </a:t>
            </a:r>
            <a:r>
              <a:rPr lang="en-US" dirty="0" err="1"/>
              <a:t>Marzo</a:t>
            </a:r>
            <a:r>
              <a:rPr lang="en-US" dirty="0"/>
              <a:t>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679681-D768-4675-8AF3-F5480C173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26226" r="31056" b="38454"/>
          <a:stretch/>
        </p:blipFill>
        <p:spPr>
          <a:xfrm>
            <a:off x="3771543" y="1360918"/>
            <a:ext cx="4648914" cy="206808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B96E63A-773D-4F74-823E-B1B6DF0268FA}"/>
              </a:ext>
            </a:extLst>
          </p:cNvPr>
          <p:cNvSpPr/>
          <p:nvPr/>
        </p:nvSpPr>
        <p:spPr>
          <a:xfrm>
            <a:off x="4523966" y="1172558"/>
            <a:ext cx="314406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</a:rPr>
              <a:t>BEYOND</a:t>
            </a:r>
          </a:p>
        </p:txBody>
      </p:sp>
    </p:spTree>
    <p:extLst>
      <p:ext uri="{BB962C8B-B14F-4D97-AF65-F5344CB8AC3E}">
        <p14:creationId xmlns:p14="http://schemas.microsoft.com/office/powerpoint/2010/main" val="162306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vantaggi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8B57CD-F3E6-4876-913E-A0B9D2FFC3C6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 / 10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EED1973-D7E3-A806-9611-2E5B0B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8" y="951532"/>
            <a:ext cx="12004064" cy="543200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C4FE3D-4157-4916-A21F-10302FF31AB8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4931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risultati preliminari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B4D364-2DA3-473E-9E6F-FC42A86406EC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/ 10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937305B-3C79-437A-A0DE-EF2C6D6E1AF9}"/>
              </a:ext>
            </a:extLst>
          </p:cNvPr>
          <p:cNvGrpSpPr/>
          <p:nvPr/>
        </p:nvGrpSpPr>
        <p:grpSpPr>
          <a:xfrm>
            <a:off x="2957893" y="895245"/>
            <a:ext cx="6681863" cy="5400323"/>
            <a:chOff x="3125846" y="895245"/>
            <a:chExt cx="6681863" cy="540032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FA9F05B-A629-404D-95D3-1E92039D326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846" y="895245"/>
              <a:ext cx="6681863" cy="5400323"/>
            </a:xfrm>
            <a:prstGeom prst="rect">
              <a:avLst/>
            </a:prstGeom>
            <a:noFill/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2D45235-016D-424D-9B64-52313F07584E}"/>
                </a:ext>
              </a:extLst>
            </p:cNvPr>
            <p:cNvSpPr/>
            <p:nvPr/>
          </p:nvSpPr>
          <p:spPr>
            <a:xfrm>
              <a:off x="3147832" y="895245"/>
              <a:ext cx="461543" cy="512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7CDFD20-7215-481A-9582-B3BEC55B5B13}"/>
                </a:ext>
              </a:extLst>
            </p:cNvPr>
            <p:cNvSpPr/>
            <p:nvPr/>
          </p:nvSpPr>
          <p:spPr>
            <a:xfrm>
              <a:off x="3194487" y="3616569"/>
              <a:ext cx="408445" cy="512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B22B0A5D-1933-495C-BA09-DCBDB2B1B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39" r="50414"/>
          <a:stretch/>
        </p:blipFill>
        <p:spPr>
          <a:xfrm>
            <a:off x="465860" y="1417694"/>
            <a:ext cx="2803838" cy="486773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AA99CC3A-EB16-46ED-B44E-D50C685B8DEB}"/>
              </a:ext>
            </a:extLst>
          </p:cNvPr>
          <p:cNvSpPr/>
          <p:nvPr/>
        </p:nvSpPr>
        <p:spPr>
          <a:xfrm>
            <a:off x="208684" y="2470607"/>
            <a:ext cx="584418" cy="512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E0A898B-13B5-45DE-BD27-AF23936F6D37}"/>
              </a:ext>
            </a:extLst>
          </p:cNvPr>
          <p:cNvSpPr/>
          <p:nvPr/>
        </p:nvSpPr>
        <p:spPr>
          <a:xfrm>
            <a:off x="278751" y="4336290"/>
            <a:ext cx="514351" cy="512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0752A2A-8262-4739-BF43-12BCD1137904}"/>
              </a:ext>
            </a:extLst>
          </p:cNvPr>
          <p:cNvSpPr/>
          <p:nvPr/>
        </p:nvSpPr>
        <p:spPr>
          <a:xfrm>
            <a:off x="579776" y="6127089"/>
            <a:ext cx="276156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900" dirty="0"/>
              <a:t>Ciavatti A, Verdi M, Basiricò L, Fraboni B, </a:t>
            </a:r>
            <a:r>
              <a:rPr lang="it-IT" sz="900" dirty="0" err="1"/>
              <a:t>Lédée</a:t>
            </a:r>
            <a:r>
              <a:rPr lang="it-IT" sz="900" dirty="0"/>
              <a:t> F, et al.. </a:t>
            </a:r>
            <a:r>
              <a:rPr lang="it-IT" sz="900" dirty="0" err="1"/>
              <a:t>Adv</a:t>
            </a:r>
            <a:r>
              <a:rPr lang="it-IT" sz="900" dirty="0"/>
              <a:t> </a:t>
            </a:r>
            <a:r>
              <a:rPr lang="it-IT" sz="900" dirty="0" err="1"/>
              <a:t>Opt</a:t>
            </a:r>
            <a:r>
              <a:rPr lang="it-IT" sz="900" dirty="0"/>
              <a:t> Mater. 2022;10(1):2101145.</a:t>
            </a:r>
            <a:endParaRPr lang="en-US" sz="9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0420F2F-A8B2-4F35-896E-E156DACC391A}"/>
              </a:ext>
            </a:extLst>
          </p:cNvPr>
          <p:cNvSpPr/>
          <p:nvPr/>
        </p:nvSpPr>
        <p:spPr>
          <a:xfrm>
            <a:off x="832758" y="5910009"/>
            <a:ext cx="22125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</a:rPr>
              <a:t>PEA</a:t>
            </a:r>
            <a:r>
              <a:rPr lang="en-US" sz="1100" baseline="-25000" dirty="0">
                <a:highlight>
                  <a:srgbClr val="FFFF00"/>
                </a:highlight>
              </a:rPr>
              <a:t>2</a:t>
            </a:r>
            <a:r>
              <a:rPr lang="en-US" sz="1100" dirty="0">
                <a:highlight>
                  <a:srgbClr val="FFFF00"/>
                </a:highlight>
              </a:rPr>
              <a:t>PbBr</a:t>
            </a:r>
            <a:r>
              <a:rPr lang="en-US" sz="1100" baseline="-25000" dirty="0">
                <a:highlight>
                  <a:srgbClr val="FFFF00"/>
                </a:highlight>
              </a:rPr>
              <a:t>4</a:t>
            </a:r>
            <a:r>
              <a:rPr lang="en-US" sz="1100" dirty="0">
                <a:highlight>
                  <a:srgbClr val="FFFF00"/>
                </a:highlight>
              </a:rPr>
              <a:t> (PEA = C</a:t>
            </a:r>
            <a:r>
              <a:rPr lang="en-US" sz="1100" baseline="-25000" dirty="0">
                <a:highlight>
                  <a:srgbClr val="FFFF00"/>
                </a:highlight>
              </a:rPr>
              <a:t>6</a:t>
            </a:r>
            <a:r>
              <a:rPr lang="en-US" sz="1100" dirty="0">
                <a:highlight>
                  <a:srgbClr val="FFFF00"/>
                </a:highlight>
              </a:rPr>
              <a:t>H</a:t>
            </a:r>
            <a:r>
              <a:rPr lang="en-US" sz="1100" baseline="-25000" dirty="0">
                <a:highlight>
                  <a:srgbClr val="FFFF00"/>
                </a:highlight>
              </a:rPr>
              <a:t>5</a:t>
            </a:r>
            <a:r>
              <a:rPr lang="en-US" sz="1100" dirty="0">
                <a:highlight>
                  <a:srgbClr val="FFFF00"/>
                </a:highlight>
              </a:rPr>
              <a:t>C</a:t>
            </a:r>
            <a:r>
              <a:rPr lang="en-US" sz="1100" baseline="-25000" dirty="0">
                <a:highlight>
                  <a:srgbClr val="FFFF00"/>
                </a:highlight>
              </a:rPr>
              <a:t>2</a:t>
            </a:r>
            <a:r>
              <a:rPr lang="en-US" sz="1100" dirty="0">
                <a:highlight>
                  <a:srgbClr val="FFFF00"/>
                </a:highlight>
              </a:rPr>
              <a:t>H</a:t>
            </a:r>
            <a:r>
              <a:rPr lang="en-US" sz="1100" baseline="-25000" dirty="0">
                <a:highlight>
                  <a:srgbClr val="FFFF00"/>
                </a:highlight>
              </a:rPr>
              <a:t>4</a:t>
            </a:r>
            <a:r>
              <a:rPr lang="en-US" sz="1100" dirty="0">
                <a:highlight>
                  <a:srgbClr val="FFFF00"/>
                </a:highlight>
              </a:rPr>
              <a:t>NH</a:t>
            </a:r>
            <a:r>
              <a:rPr lang="en-US" sz="1100" baseline="-25000" dirty="0">
                <a:highlight>
                  <a:srgbClr val="FFFF00"/>
                </a:highlight>
              </a:rPr>
              <a:t>3</a:t>
            </a:r>
            <a:r>
              <a:rPr lang="en-US" sz="1100" baseline="30000" dirty="0">
                <a:highlight>
                  <a:srgbClr val="FFFF00"/>
                </a:highlight>
              </a:rPr>
              <a:t>+</a:t>
            </a:r>
            <a:r>
              <a:rPr lang="en-US" sz="1100" dirty="0"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E969ED-D890-45C9-971A-0D862181A290}"/>
              </a:ext>
            </a:extLst>
          </p:cNvPr>
          <p:cNvSpPr txBox="1"/>
          <p:nvPr/>
        </p:nvSpPr>
        <p:spPr>
          <a:xfrm>
            <a:off x="783419" y="984205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4E7A"/>
                </a:solidFill>
              </a:rPr>
              <a:t>2D HYBRID PEROVSKITE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E03090-CECB-4753-BE35-6A3E8B0DC9D0}"/>
              </a:ext>
            </a:extLst>
          </p:cNvPr>
          <p:cNvSpPr txBox="1"/>
          <p:nvPr/>
        </p:nvSpPr>
        <p:spPr>
          <a:xfrm>
            <a:off x="10067142" y="210127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RIVELAZIONE </a:t>
            </a:r>
            <a:r>
              <a:rPr lang="el-GR" b="1" dirty="0"/>
              <a:t>α</a:t>
            </a:r>
            <a:endParaRPr lang="en-US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6A46803-7913-4F98-B1B5-6B27906068B7}"/>
              </a:ext>
            </a:extLst>
          </p:cNvPr>
          <p:cNvSpPr txBox="1"/>
          <p:nvPr/>
        </p:nvSpPr>
        <p:spPr>
          <a:xfrm>
            <a:off x="9990555" y="4612130"/>
            <a:ext cx="171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RIVELAZIONE </a:t>
            </a:r>
            <a:r>
              <a:rPr lang="it-IT" b="1" dirty="0"/>
              <a:t>NEUTRONI VELOCI</a:t>
            </a:r>
            <a:endParaRPr lang="en-US" b="1" dirty="0"/>
          </a:p>
        </p:txBody>
      </p:sp>
      <p:pic>
        <p:nvPicPr>
          <p:cNvPr id="23" name="Elemento grafico 22" descr="Segno di spunta">
            <a:extLst>
              <a:ext uri="{FF2B5EF4-FFF2-40B4-BE49-F238E27FC236}">
                <a16:creationId xmlns:a16="http://schemas.microsoft.com/office/drawing/2014/main" id="{B22851DC-5065-429B-9810-D57E7FC8C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2403" y="2065868"/>
            <a:ext cx="404739" cy="404739"/>
          </a:xfrm>
          <a:prstGeom prst="rect">
            <a:avLst/>
          </a:prstGeom>
        </p:spPr>
      </p:pic>
      <p:pic>
        <p:nvPicPr>
          <p:cNvPr id="24" name="Elemento grafico 23" descr="Segno di spunta">
            <a:extLst>
              <a:ext uri="{FF2B5EF4-FFF2-40B4-BE49-F238E27FC236}">
                <a16:creationId xmlns:a16="http://schemas.microsoft.com/office/drawing/2014/main" id="{FF551ED7-FF23-4205-8472-DF1F37091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4844" y="4736637"/>
            <a:ext cx="404739" cy="40473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747AB59-DF8D-450F-A2D0-797B677246AC}"/>
              </a:ext>
            </a:extLst>
          </p:cNvPr>
          <p:cNvSpPr txBox="1"/>
          <p:nvPr/>
        </p:nvSpPr>
        <p:spPr>
          <a:xfrm>
            <a:off x="10067142" y="2572225"/>
            <a:ext cx="139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SELETTIVITA’</a:t>
            </a:r>
            <a:endParaRPr lang="en-US" b="1" dirty="0"/>
          </a:p>
        </p:txBody>
      </p:sp>
      <p:pic>
        <p:nvPicPr>
          <p:cNvPr id="25" name="Elemento grafico 24" descr="Segno di spunta">
            <a:extLst>
              <a:ext uri="{FF2B5EF4-FFF2-40B4-BE49-F238E27FC236}">
                <a16:creationId xmlns:a16="http://schemas.microsoft.com/office/drawing/2014/main" id="{674DDD50-3CAD-46A8-B959-8054E16F8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2403" y="2536818"/>
            <a:ext cx="404739" cy="40473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8DE4958-1FC9-480A-B526-03227D5347BD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437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work packages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966297-D021-454F-B5A4-D1E6998E7C60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8 / 10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E45CDB-3B07-45E9-B4AF-1B92E8971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55" y="854433"/>
            <a:ext cx="10309090" cy="53957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F35508-101B-4AFA-AC7D-6D0AAB6601DD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7094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partecipanti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C06122B-902E-4D4D-A157-CC1096415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23467"/>
              </p:ext>
            </p:extLst>
          </p:nvPr>
        </p:nvGraphicFramePr>
        <p:xfrm>
          <a:off x="186613" y="1527998"/>
          <a:ext cx="11775232" cy="446596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36709">
                  <a:extLst>
                    <a:ext uri="{9D8B030D-6E8A-4147-A177-3AD203B41FA5}">
                      <a16:colId xmlns:a16="http://schemas.microsoft.com/office/drawing/2014/main" val="643991655"/>
                    </a:ext>
                  </a:extLst>
                </a:gridCol>
                <a:gridCol w="1847462">
                  <a:extLst>
                    <a:ext uri="{9D8B030D-6E8A-4147-A177-3AD203B41FA5}">
                      <a16:colId xmlns:a16="http://schemas.microsoft.com/office/drawing/2014/main" val="3013801082"/>
                    </a:ext>
                  </a:extLst>
                </a:gridCol>
                <a:gridCol w="1899276">
                  <a:extLst>
                    <a:ext uri="{9D8B030D-6E8A-4147-A177-3AD203B41FA5}">
                      <a16:colId xmlns:a16="http://schemas.microsoft.com/office/drawing/2014/main" val="184313578"/>
                    </a:ext>
                  </a:extLst>
                </a:gridCol>
                <a:gridCol w="544749">
                  <a:extLst>
                    <a:ext uri="{9D8B030D-6E8A-4147-A177-3AD203B41FA5}">
                      <a16:colId xmlns:a16="http://schemas.microsoft.com/office/drawing/2014/main" val="2823656572"/>
                    </a:ext>
                  </a:extLst>
                </a:gridCol>
                <a:gridCol w="535021">
                  <a:extLst>
                    <a:ext uri="{9D8B030D-6E8A-4147-A177-3AD203B41FA5}">
                      <a16:colId xmlns:a16="http://schemas.microsoft.com/office/drawing/2014/main" val="2223622631"/>
                    </a:ext>
                  </a:extLst>
                </a:gridCol>
                <a:gridCol w="4812015">
                  <a:extLst>
                    <a:ext uri="{9D8B030D-6E8A-4147-A177-3AD203B41FA5}">
                      <a16:colId xmlns:a16="http://schemas.microsoft.com/office/drawing/2014/main" val="13562209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Name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Home Institution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Role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Age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FTE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995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73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Ilaria Fratelli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BO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29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 and PVK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deposition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photolithography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direct XR and Proton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detection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547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Beatrice Fraboni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BO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Participant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56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0.2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FIRE project coordinator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15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Laura Basiricò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BO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Participant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38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0.2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ANEMONE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coordinator</a:t>
                      </a:r>
                    </a:p>
                  </a:txBody>
                  <a:tcPr marL="68580" marR="68580" marT="0" marB="0" anchor="ctr"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53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Andrea Ciavatti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BO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Team Leader WP2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36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0.3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detection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ionizing</a:t>
                      </a: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radiation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41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45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Sara Maria Carturan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LNL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Participant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53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0.1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Fabrication and characterization of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Polysiloxane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-Based Scintillators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5274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Gianluigi Maggioni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INFN – LNL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Participant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54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0.1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Physical deposition techniques (i.e. RF magnetron sputtering)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4071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Marco Cinausero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INFN – LNL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Participant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57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0.1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Neutrons detectors, data acquisition and processing, discrimination in mixed radiation fields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2523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964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Sandra Moretto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INFN – PD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Team Leader WP1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48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0.1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Neutrons detectors, data acquisition and processing, discrimination in mixed radiation fields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3580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580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TOTAL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2.1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4114587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805FCC0B-0E5F-4BAE-A817-E790ED2F2AAB}"/>
              </a:ext>
            </a:extLst>
          </p:cNvPr>
          <p:cNvSpPr/>
          <p:nvPr/>
        </p:nvSpPr>
        <p:spPr>
          <a:xfrm>
            <a:off x="186613" y="2063391"/>
            <a:ext cx="11775232" cy="1287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265094-7389-4FD4-977D-7180EF724AFF}"/>
              </a:ext>
            </a:extLst>
          </p:cNvPr>
          <p:cNvSpPr/>
          <p:nvPr/>
        </p:nvSpPr>
        <p:spPr>
          <a:xfrm>
            <a:off x="186611" y="3580139"/>
            <a:ext cx="11775231" cy="12039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AF05E9A-B07D-4E44-8D89-747FD3A7688C}"/>
              </a:ext>
            </a:extLst>
          </p:cNvPr>
          <p:cNvSpPr/>
          <p:nvPr/>
        </p:nvSpPr>
        <p:spPr>
          <a:xfrm>
            <a:off x="186612" y="5017467"/>
            <a:ext cx="11775231" cy="4663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F81A17-9ABF-40EB-8098-B352B727F50E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 / 10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E309DB-C4F8-42C4-B749-0A2F5D7B1624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26650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Main graphic">
            <a:extLst>
              <a:ext uri="{FF2B5EF4-FFF2-40B4-BE49-F238E27FC236}">
                <a16:creationId xmlns:a16="http://schemas.microsoft.com/office/drawing/2014/main" id="{C10E04EF-8E8A-4D21-8FE9-7FE5866C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58"/>
          <a:stretch/>
        </p:blipFill>
        <p:spPr>
          <a:xfrm>
            <a:off x="7498906" y="1538408"/>
            <a:ext cx="4577811" cy="3546727"/>
          </a:xfrm>
          <a:prstGeom prst="rect">
            <a:avLst/>
          </a:prstGeom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DABF4A-78F1-4777-9F95-E05D3F81E96D}"/>
              </a:ext>
            </a:extLst>
          </p:cNvPr>
          <p:cNvSpPr/>
          <p:nvPr/>
        </p:nvSpPr>
        <p:spPr>
          <a:xfrm>
            <a:off x="7498905" y="5587050"/>
            <a:ext cx="4577811" cy="5770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50" spc="-1" dirty="0">
                <a:latin typeface="Calibri (Corpo)"/>
              </a:rPr>
              <a:t>Thomas D. Anthopoulos,Konstantinos Petridis et al., </a:t>
            </a:r>
            <a:r>
              <a:rPr lang="en-US" sz="1050" i="1" spc="-1" dirty="0">
                <a:latin typeface="Calibri (Corpo)"/>
              </a:rPr>
              <a:t>Metal Halide Perovskites for High-Energy Radiation Detection</a:t>
            </a:r>
            <a:r>
              <a:rPr lang="en-US" sz="1050" spc="-1" dirty="0">
                <a:latin typeface="Calibri (Corpo)"/>
              </a:rPr>
              <a:t>,</a:t>
            </a:r>
            <a:r>
              <a:rPr lang="pt-BR" sz="1050" spc="-1" dirty="0">
                <a:latin typeface="Calibri (Corpo)"/>
              </a:rPr>
              <a:t> </a:t>
            </a:r>
            <a:r>
              <a:rPr lang="en-US" sz="1050" spc="-1" dirty="0">
                <a:latin typeface="Calibri (Corpo)"/>
              </a:rPr>
              <a:t>Advanced Science, Volume: 7, Issue: 22; October 2020, DOI: (10.1002/advs.202002098)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FF2DD0-0F80-44CC-AC7A-E818C3EF5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1001010"/>
            <a:ext cx="7488063" cy="4760729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4E2636B2-75F7-4110-B844-EEDCB099BD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87812" cy="935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impatto</a:t>
            </a:r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scientifico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8143B87-AB01-4485-AB6C-99283E9BF3CE}"/>
              </a:ext>
            </a:extLst>
          </p:cNvPr>
          <p:cNvSpPr/>
          <p:nvPr/>
        </p:nvSpPr>
        <p:spPr>
          <a:xfrm>
            <a:off x="801513" y="5649241"/>
            <a:ext cx="6096000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it-IT" sz="1050" dirty="0"/>
              <a:t>Basiricò L, Ciavatti A, Fraboni B. </a:t>
            </a:r>
            <a:r>
              <a:rPr lang="it-IT" sz="1050" i="1" dirty="0"/>
              <a:t>Solution‐</a:t>
            </a:r>
            <a:r>
              <a:rPr lang="it-IT" sz="1050" i="1" dirty="0" err="1"/>
              <a:t>Grown</a:t>
            </a:r>
            <a:r>
              <a:rPr lang="it-IT" sz="1050" i="1" dirty="0"/>
              <a:t> </a:t>
            </a:r>
            <a:r>
              <a:rPr lang="it-IT" sz="1050" i="1" dirty="0" err="1"/>
              <a:t>Organic</a:t>
            </a:r>
            <a:r>
              <a:rPr lang="it-IT" sz="1050" i="1" dirty="0"/>
              <a:t> and Perovskite X‐Ray Detectors: A New </a:t>
            </a:r>
            <a:r>
              <a:rPr lang="it-IT" sz="1050" i="1" dirty="0" err="1"/>
              <a:t>Paradigm</a:t>
            </a:r>
            <a:r>
              <a:rPr lang="it-IT" sz="1050" i="1" dirty="0"/>
              <a:t> for the Direct </a:t>
            </a:r>
            <a:r>
              <a:rPr lang="it-IT" sz="1050" i="1" dirty="0" err="1"/>
              <a:t>Detection</a:t>
            </a:r>
            <a:r>
              <a:rPr lang="it-IT" sz="1050" i="1" dirty="0"/>
              <a:t> of </a:t>
            </a:r>
            <a:r>
              <a:rPr lang="it-IT" sz="1050" i="1" dirty="0" err="1"/>
              <a:t>Ionizing</a:t>
            </a:r>
            <a:r>
              <a:rPr lang="it-IT" sz="1050" i="1" dirty="0"/>
              <a:t> </a:t>
            </a:r>
            <a:r>
              <a:rPr lang="it-IT" sz="1050" i="1" dirty="0" err="1"/>
              <a:t>Radiation</a:t>
            </a:r>
            <a:r>
              <a:rPr lang="it-IT" sz="1050" dirty="0"/>
              <a:t>. </a:t>
            </a:r>
            <a:r>
              <a:rPr lang="it-IT" sz="1050" dirty="0" err="1"/>
              <a:t>Adv</a:t>
            </a:r>
            <a:r>
              <a:rPr lang="it-IT" sz="1050" dirty="0"/>
              <a:t> Mater </a:t>
            </a:r>
            <a:r>
              <a:rPr lang="it-IT" sz="1050" dirty="0" err="1"/>
              <a:t>Technol</a:t>
            </a:r>
            <a:r>
              <a:rPr lang="it-IT" sz="1050" dirty="0"/>
              <a:t>. 2020 </a:t>
            </a:r>
            <a:r>
              <a:rPr lang="it-IT" sz="1050" dirty="0" err="1"/>
              <a:t>Aug</a:t>
            </a:r>
            <a:r>
              <a:rPr lang="it-IT" sz="1050" dirty="0"/>
              <a:t>; 2000475</a:t>
            </a:r>
            <a:endParaRPr lang="en-US" sz="105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7717A0B-8CA0-4573-B204-7B26B13AF8AF}"/>
              </a:ext>
            </a:extLst>
          </p:cNvPr>
          <p:cNvSpPr txBox="1"/>
          <p:nvPr/>
        </p:nvSpPr>
        <p:spPr>
          <a:xfrm>
            <a:off x="11340000" y="655670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/ 10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289928-FAC2-42BC-B757-97CD0414AF2B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4892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3C914A41-A841-48F0-8929-76284011713E}"/>
              </a:ext>
            </a:extLst>
          </p:cNvPr>
          <p:cNvSpPr/>
          <p:nvPr/>
        </p:nvSpPr>
        <p:spPr>
          <a:xfrm>
            <a:off x="6658544" y="894333"/>
            <a:ext cx="5161571" cy="2552773"/>
          </a:xfrm>
          <a:prstGeom prst="roundRect">
            <a:avLst>
              <a:gd name="adj" fmla="val 7152"/>
            </a:avLst>
          </a:prstGeom>
          <a:noFill/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8880A90A-69CF-4E57-BC31-679CF78D166B}"/>
              </a:ext>
            </a:extLst>
          </p:cNvPr>
          <p:cNvSpPr/>
          <p:nvPr/>
        </p:nvSpPr>
        <p:spPr>
          <a:xfrm>
            <a:off x="341764" y="3684233"/>
            <a:ext cx="6021359" cy="2664804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85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57354C6B-7A2E-4CCC-BDE7-899324E63E91}"/>
              </a:ext>
            </a:extLst>
          </p:cNvPr>
          <p:cNvSpPr/>
          <p:nvPr/>
        </p:nvSpPr>
        <p:spPr>
          <a:xfrm>
            <a:off x="341765" y="877974"/>
            <a:ext cx="6021359" cy="2664804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85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209867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impatto tecnologico e sociale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51CAE57-108E-4AFF-8FD2-01784B044468}"/>
              </a:ext>
            </a:extLst>
          </p:cNvPr>
          <p:cNvSpPr/>
          <p:nvPr/>
        </p:nvSpPr>
        <p:spPr>
          <a:xfrm>
            <a:off x="686337" y="3034026"/>
            <a:ext cx="54688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900" dirty="0" err="1">
                <a:solidFill>
                  <a:srgbClr val="222222"/>
                </a:solidFill>
                <a:latin typeface="+mj-lt"/>
              </a:rPr>
              <a:t>Tedde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S. </a:t>
            </a:r>
            <a:r>
              <a:rPr lang="it-IT" sz="900" i="1" dirty="0">
                <a:solidFill>
                  <a:srgbClr val="222222"/>
                </a:solidFill>
                <a:latin typeface="+mj-lt"/>
              </a:rPr>
              <a:t>et al.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 High-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sensitivity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high-resolution X-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ray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imaging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with soft-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sintered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metal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halide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perovskites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. </a:t>
            </a:r>
            <a:r>
              <a:rPr lang="it-IT" sz="900" i="1" dirty="0" err="1">
                <a:solidFill>
                  <a:srgbClr val="222222"/>
                </a:solidFill>
                <a:latin typeface="+mj-lt"/>
              </a:rPr>
              <a:t>Nat</a:t>
            </a:r>
            <a:r>
              <a:rPr lang="it-IT" sz="900" i="1" dirty="0">
                <a:solidFill>
                  <a:srgbClr val="222222"/>
                </a:solidFill>
                <a:latin typeface="+mj-lt"/>
              </a:rPr>
              <a:t> Electron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 </a:t>
            </a:r>
            <a:r>
              <a:rPr lang="it-IT" sz="900" b="1" dirty="0">
                <a:solidFill>
                  <a:srgbClr val="222222"/>
                </a:solidFill>
                <a:latin typeface="+mj-lt"/>
              </a:rPr>
              <a:t>4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, 681–688 (2021). https://doi.org/10.1038/s41928-021-00644-3</a:t>
            </a:r>
            <a:endParaRPr lang="en-US" sz="900" dirty="0">
              <a:latin typeface="+mj-lt"/>
            </a:endParaRPr>
          </a:p>
        </p:txBody>
      </p:sp>
      <p:pic>
        <p:nvPicPr>
          <p:cNvPr id="4100" name="Picture 4" descr="Figure 1">
            <a:extLst>
              <a:ext uri="{FF2B5EF4-FFF2-40B4-BE49-F238E27FC236}">
                <a16:creationId xmlns:a16="http://schemas.microsoft.com/office/drawing/2014/main" id="{08F1804F-CA2B-47E7-A3A5-2D4743FE6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77" b="56059"/>
          <a:stretch/>
        </p:blipFill>
        <p:spPr bwMode="auto">
          <a:xfrm>
            <a:off x="732969" y="4109460"/>
            <a:ext cx="2309916" cy="16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D7637B6-5A97-4CA8-BDE1-FDFF760B3B9B}"/>
              </a:ext>
            </a:extLst>
          </p:cNvPr>
          <p:cNvSpPr/>
          <p:nvPr/>
        </p:nvSpPr>
        <p:spPr>
          <a:xfrm>
            <a:off x="732969" y="5829075"/>
            <a:ext cx="54688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900" dirty="0" err="1">
                <a:solidFill>
                  <a:srgbClr val="222222"/>
                </a:solidFill>
                <a:latin typeface="+mj-lt"/>
              </a:rPr>
              <a:t>Kim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, Y.,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Kim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, K., Son, DY. </a:t>
            </a:r>
            <a:r>
              <a:rPr lang="it-IT" sz="900" i="1" dirty="0">
                <a:solidFill>
                  <a:srgbClr val="222222"/>
                </a:solidFill>
                <a:latin typeface="+mj-lt"/>
              </a:rPr>
              <a:t>et al.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 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Printable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organometallic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perovskite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enables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large-area, low-dose X-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ray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900" dirty="0" err="1">
                <a:solidFill>
                  <a:srgbClr val="222222"/>
                </a:solidFill>
                <a:latin typeface="+mj-lt"/>
              </a:rPr>
              <a:t>imaging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. </a:t>
            </a:r>
            <a:r>
              <a:rPr lang="it-IT" sz="900" i="1" dirty="0">
                <a:solidFill>
                  <a:srgbClr val="222222"/>
                </a:solidFill>
                <a:latin typeface="+mj-lt"/>
              </a:rPr>
              <a:t>Nature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 </a:t>
            </a:r>
            <a:r>
              <a:rPr lang="it-IT" sz="900" b="1" dirty="0">
                <a:solidFill>
                  <a:srgbClr val="222222"/>
                </a:solidFill>
                <a:latin typeface="+mj-lt"/>
              </a:rPr>
              <a:t>550</a:t>
            </a:r>
            <a:r>
              <a:rPr lang="it-IT" sz="900" dirty="0">
                <a:solidFill>
                  <a:srgbClr val="222222"/>
                </a:solidFill>
                <a:latin typeface="+mj-lt"/>
              </a:rPr>
              <a:t>, 87–91 (2017). https://doi.org/10.1038/nature24032</a:t>
            </a:r>
            <a:endParaRPr lang="en-US" sz="900" dirty="0">
              <a:latin typeface="+mj-lt"/>
            </a:endParaRPr>
          </a:p>
        </p:txBody>
      </p:sp>
      <p:pic>
        <p:nvPicPr>
          <p:cNvPr id="16" name="Registrazione schermo 8">
            <a:hlinkClick r:id="" action="ppaction://media"/>
            <a:extLst>
              <a:ext uri="{FF2B5EF4-FFF2-40B4-BE49-F238E27FC236}">
                <a16:creationId xmlns:a16="http://schemas.microsoft.com/office/drawing/2014/main" id="{70BCA0CC-E1FB-4878-A64D-43095F3C4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4757" y="935169"/>
            <a:ext cx="5091509" cy="246818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3690D3-DC25-47CD-B389-8C2130131240}"/>
              </a:ext>
            </a:extLst>
          </p:cNvPr>
          <p:cNvSpPr txBox="1"/>
          <p:nvPr/>
        </p:nvSpPr>
        <p:spPr>
          <a:xfrm>
            <a:off x="6948623" y="884478"/>
            <a:ext cx="4522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ISORG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 –</a:t>
            </a:r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X-ray detectors – ORGANICS</a:t>
            </a:r>
            <a:endParaRPr lang="en-US" sz="2000" b="1" dirty="0">
              <a:solidFill>
                <a:srgbClr val="0070C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18" name="Picture 2" descr="Fig. 1">
            <a:extLst>
              <a:ext uri="{FF2B5EF4-FFF2-40B4-BE49-F238E27FC236}">
                <a16:creationId xmlns:a16="http://schemas.microsoft.com/office/drawing/2014/main" id="{A797765D-A3F8-41E7-97ED-5B899F70B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3" r="64328"/>
          <a:stretch/>
        </p:blipFill>
        <p:spPr bwMode="auto">
          <a:xfrm>
            <a:off x="4690986" y="1229993"/>
            <a:ext cx="1625083" cy="180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g. 1">
            <a:extLst>
              <a:ext uri="{FF2B5EF4-FFF2-40B4-BE49-F238E27FC236}">
                <a16:creationId xmlns:a16="http://schemas.microsoft.com/office/drawing/2014/main" id="{C651E37C-431C-4C1F-B8C7-A7E8DD36A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7"/>
          <a:stretch/>
        </p:blipFill>
        <p:spPr bwMode="auto">
          <a:xfrm>
            <a:off x="602797" y="1298934"/>
            <a:ext cx="4555619" cy="17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igure 1">
            <a:extLst>
              <a:ext uri="{FF2B5EF4-FFF2-40B4-BE49-F238E27FC236}">
                <a16:creationId xmlns:a16="http://schemas.microsoft.com/office/drawing/2014/main" id="{4AAD8176-640C-465D-8A16-A3D887A71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6" r="62677"/>
          <a:stretch/>
        </p:blipFill>
        <p:spPr bwMode="auto">
          <a:xfrm>
            <a:off x="4644296" y="4350634"/>
            <a:ext cx="1625083" cy="14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igure 1">
            <a:extLst>
              <a:ext uri="{FF2B5EF4-FFF2-40B4-BE49-F238E27FC236}">
                <a16:creationId xmlns:a16="http://schemas.microsoft.com/office/drawing/2014/main" id="{989141A7-05D1-4B47-9445-7B059AB7A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r="29412" b="61001"/>
          <a:stretch/>
        </p:blipFill>
        <p:spPr bwMode="auto">
          <a:xfrm>
            <a:off x="2968241" y="4353280"/>
            <a:ext cx="1759229" cy="14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65F9D7E6-43CC-4465-906C-4C7D400D28E5}"/>
              </a:ext>
            </a:extLst>
          </p:cNvPr>
          <p:cNvSpPr/>
          <p:nvPr/>
        </p:nvSpPr>
        <p:spPr>
          <a:xfrm>
            <a:off x="602797" y="1298934"/>
            <a:ext cx="83540" cy="104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B8C66B7-0CA8-454E-B892-27F2E68589B0}"/>
              </a:ext>
            </a:extLst>
          </p:cNvPr>
          <p:cNvSpPr/>
          <p:nvPr/>
        </p:nvSpPr>
        <p:spPr>
          <a:xfrm>
            <a:off x="2926471" y="1258486"/>
            <a:ext cx="83540" cy="104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6BF0BE9-5459-42A8-87F1-15C2CB794FA4}"/>
              </a:ext>
            </a:extLst>
          </p:cNvPr>
          <p:cNvSpPr/>
          <p:nvPr/>
        </p:nvSpPr>
        <p:spPr>
          <a:xfrm>
            <a:off x="686337" y="4088758"/>
            <a:ext cx="200482" cy="261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D5E3AEE-1F6C-4720-ABE1-80FA25806F26}"/>
              </a:ext>
            </a:extLst>
          </p:cNvPr>
          <p:cNvSpPr txBox="1"/>
          <p:nvPr/>
        </p:nvSpPr>
        <p:spPr>
          <a:xfrm>
            <a:off x="686337" y="3675333"/>
            <a:ext cx="491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SAMSUNG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 –</a:t>
            </a:r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X-ray detectors – PEROVSKITES</a:t>
            </a:r>
            <a:endParaRPr lang="en-US" sz="2000" b="1" dirty="0">
              <a:solidFill>
                <a:srgbClr val="0070C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5868F7A-2F8D-4D8C-B182-ED53E6D57763}"/>
              </a:ext>
            </a:extLst>
          </p:cNvPr>
          <p:cNvSpPr txBox="1"/>
          <p:nvPr/>
        </p:nvSpPr>
        <p:spPr>
          <a:xfrm>
            <a:off x="602796" y="848774"/>
            <a:ext cx="536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SIEMENS 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–</a:t>
            </a:r>
            <a:r>
              <a:rPr 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000" b="1" dirty="0">
                <a:effectLst>
                  <a:glow rad="63500">
                    <a:schemeClr val="bg1"/>
                  </a:glow>
                </a:effectLst>
              </a:rPr>
              <a:t>X-ray detectors – PEROVSKITES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C8FEAC4-123D-44C2-A9F2-651640E3DEB7}"/>
              </a:ext>
            </a:extLst>
          </p:cNvPr>
          <p:cNvSpPr txBox="1"/>
          <p:nvPr/>
        </p:nvSpPr>
        <p:spPr>
          <a:xfrm>
            <a:off x="11340000" y="655670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/ 10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EF55030-389F-4F22-8A43-EDFB890A401A}"/>
              </a:ext>
            </a:extLst>
          </p:cNvPr>
          <p:cNvSpPr txBox="1"/>
          <p:nvPr/>
        </p:nvSpPr>
        <p:spPr>
          <a:xfrm>
            <a:off x="8050989" y="3544394"/>
            <a:ext cx="3202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… and NEUTRONS??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D67FE46-5724-4545-A5E0-02C998AD48FC}"/>
              </a:ext>
            </a:extLst>
          </p:cNvPr>
          <p:cNvSpPr txBox="1"/>
          <p:nvPr/>
        </p:nvSpPr>
        <p:spPr>
          <a:xfrm>
            <a:off x="6842244" y="3880656"/>
            <a:ext cx="231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675CA"/>
                </a:solidFill>
                <a:effectLst>
                  <a:glow rad="63500">
                    <a:schemeClr val="bg1"/>
                  </a:glow>
                </a:effectLst>
              </a:rPr>
              <a:t>AMBIENT MONITOR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C41E27F-3EDA-479B-A512-75B3B2DEE3C9}"/>
              </a:ext>
            </a:extLst>
          </p:cNvPr>
          <p:cNvSpPr txBox="1"/>
          <p:nvPr/>
        </p:nvSpPr>
        <p:spPr>
          <a:xfrm>
            <a:off x="9538386" y="3880656"/>
            <a:ext cx="231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675CA"/>
                </a:solidFill>
                <a:effectLst>
                  <a:glow rad="63500">
                    <a:schemeClr val="bg1"/>
                  </a:glow>
                </a:effectLst>
              </a:rPr>
              <a:t>PERSONAL DOSIMETRY</a:t>
            </a: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56928D6B-3398-4771-ACA6-AA025047751C}"/>
              </a:ext>
            </a:extLst>
          </p:cNvPr>
          <p:cNvSpPr/>
          <p:nvPr/>
        </p:nvSpPr>
        <p:spPr>
          <a:xfrm>
            <a:off x="6457951" y="3541464"/>
            <a:ext cx="5583361" cy="3030626"/>
          </a:xfrm>
          <a:prstGeom prst="roundRect">
            <a:avLst>
              <a:gd name="adj" fmla="val 7152"/>
            </a:avLst>
          </a:prstGeom>
          <a:noFill/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87FCA34-C391-4B99-B023-ACCE26C6F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3950" y="4177711"/>
            <a:ext cx="2141843" cy="2284632"/>
          </a:xfrm>
          <a:prstGeom prst="rect">
            <a:avLst/>
          </a:prstGeom>
        </p:spPr>
      </p:pic>
      <p:pic>
        <p:nvPicPr>
          <p:cNvPr id="1026" name="Picture 2" descr="Belle II Experiment】Preparation for Commissioning in Full Swing after  Successful BEAST Detector Installation - IPNS">
            <a:extLst>
              <a:ext uri="{FF2B5EF4-FFF2-40B4-BE49-F238E27FC236}">
                <a16:creationId xmlns:a16="http://schemas.microsoft.com/office/drawing/2014/main" id="{BCAA74B8-1851-4EC0-978A-BC383C739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6662"/>
          <a:stretch/>
        </p:blipFill>
        <p:spPr bwMode="auto">
          <a:xfrm>
            <a:off x="6671393" y="4177711"/>
            <a:ext cx="2675917" cy="22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E4D09C0-6D12-4627-A1C2-081E92265056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40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18B8469-88BA-4FFA-BCD2-5CB83F83D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3034"/>
            <a:ext cx="9144000" cy="573611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l’attenzione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679681-D768-4675-8AF3-F5480C173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26226" r="31056" b="38454"/>
          <a:stretch/>
        </p:blipFill>
        <p:spPr>
          <a:xfrm>
            <a:off x="3771543" y="1360918"/>
            <a:ext cx="4648914" cy="206808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B96E63A-773D-4F74-823E-B1B6DF0268FA}"/>
              </a:ext>
            </a:extLst>
          </p:cNvPr>
          <p:cNvSpPr/>
          <p:nvPr/>
        </p:nvSpPr>
        <p:spPr>
          <a:xfrm>
            <a:off x="4523966" y="1172558"/>
            <a:ext cx="314406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</a:rPr>
              <a:t>BEYOND</a:t>
            </a:r>
          </a:p>
        </p:txBody>
      </p:sp>
    </p:spTree>
    <p:extLst>
      <p:ext uri="{BB962C8B-B14F-4D97-AF65-F5344CB8AC3E}">
        <p14:creationId xmlns:p14="http://schemas.microsoft.com/office/powerpoint/2010/main" val="336822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44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Interazione neutrone termico-materia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B6ADBB22-969D-4A15-BFB2-0FD892B7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041" y="1897006"/>
            <a:ext cx="8137917" cy="1653095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F681B53-458C-46F5-BE6E-D00E31A4E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09367"/>
              </p:ext>
            </p:extLst>
          </p:nvPr>
        </p:nvGraphicFramePr>
        <p:xfrm>
          <a:off x="1837501" y="4133746"/>
          <a:ext cx="736332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87141">
                  <a:extLst>
                    <a:ext uri="{9D8B030D-6E8A-4147-A177-3AD203B41FA5}">
                      <a16:colId xmlns:a16="http://schemas.microsoft.com/office/drawing/2014/main" val="2714318487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1460098254"/>
                    </a:ext>
                  </a:extLst>
                </a:gridCol>
                <a:gridCol w="3099334">
                  <a:extLst>
                    <a:ext uri="{9D8B030D-6E8A-4147-A177-3AD203B41FA5}">
                      <a16:colId xmlns:a16="http://schemas.microsoft.com/office/drawing/2014/main" val="350762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 Section (barn) @ 0.025 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 Abundance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62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solidFill>
                            <a:srgbClr val="C00000"/>
                          </a:solidFill>
                        </a:rPr>
                        <a:t>6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263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288450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66B784-F55C-43E6-B530-60166CB5EBF2}"/>
              </a:ext>
            </a:extLst>
          </p:cNvPr>
          <p:cNvSpPr txBox="1"/>
          <p:nvPr/>
        </p:nvSpPr>
        <p:spPr>
          <a:xfrm>
            <a:off x="10164958" y="2014114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75000"/>
                  </a:schemeClr>
                </a:solidFill>
              </a:rPr>
              <a:t>(Q = 2,31 MeV)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0D0D97-08C9-43FC-8F98-E8697F4926FA}"/>
              </a:ext>
            </a:extLst>
          </p:cNvPr>
          <p:cNvSpPr txBox="1"/>
          <p:nvPr/>
        </p:nvSpPr>
        <p:spPr>
          <a:xfrm>
            <a:off x="7991223" y="2523498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75000"/>
                  </a:schemeClr>
                </a:solidFill>
              </a:rPr>
              <a:t>(Q = 2,792 MeV)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403EAC-573C-43A4-B0DD-BBDD72D101AF}"/>
              </a:ext>
            </a:extLst>
          </p:cNvPr>
          <p:cNvSpPr txBox="1"/>
          <p:nvPr/>
        </p:nvSpPr>
        <p:spPr>
          <a:xfrm>
            <a:off x="9200827" y="3073930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75000"/>
                  </a:schemeClr>
                </a:solidFill>
              </a:rPr>
              <a:t>(Q = 4,78 MeV)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67C970-9D6F-40D8-9DC5-892C8E3761F3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139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Materiali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005670-DACB-4734-AE34-3460C3CD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71" y="857298"/>
            <a:ext cx="5141680" cy="52531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19725F1-151F-4C7A-A100-CC3B8A8EC715}"/>
              </a:ext>
            </a:extLst>
          </p:cNvPr>
          <p:cNvSpPr/>
          <p:nvPr/>
        </p:nvSpPr>
        <p:spPr>
          <a:xfrm>
            <a:off x="522809" y="6163052"/>
            <a:ext cx="567251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900" dirty="0"/>
              <a:t>L. F, Ciavatti A, Verdi M, Basiricò L, Fraboni B, </a:t>
            </a:r>
            <a:r>
              <a:rPr lang="it-IT" sz="900" dirty="0" err="1"/>
              <a:t>Lédée</a:t>
            </a:r>
            <a:r>
              <a:rPr lang="it-IT" sz="900" dirty="0"/>
              <a:t> F, et al. Ultra-</a:t>
            </a:r>
            <a:r>
              <a:rPr lang="it-IT" sz="900" dirty="0" err="1"/>
              <a:t>Stable</a:t>
            </a:r>
            <a:r>
              <a:rPr lang="it-IT" sz="900" dirty="0"/>
              <a:t> and </a:t>
            </a:r>
            <a:r>
              <a:rPr lang="it-IT" sz="900" dirty="0" err="1"/>
              <a:t>Robust</a:t>
            </a:r>
            <a:r>
              <a:rPr lang="it-IT" sz="900" dirty="0"/>
              <a:t> </a:t>
            </a:r>
            <a:r>
              <a:rPr lang="it-IT" sz="900" dirty="0" err="1"/>
              <a:t>Response</a:t>
            </a:r>
            <a:r>
              <a:rPr lang="it-IT" sz="900" dirty="0"/>
              <a:t> to X-</a:t>
            </a:r>
            <a:r>
              <a:rPr lang="it-IT" sz="900" dirty="0" err="1"/>
              <a:t>Rays</a:t>
            </a:r>
            <a:r>
              <a:rPr lang="it-IT" sz="900" dirty="0"/>
              <a:t> in 2D </a:t>
            </a:r>
            <a:r>
              <a:rPr lang="it-IT" sz="900" dirty="0" err="1"/>
              <a:t>Layered</a:t>
            </a:r>
            <a:r>
              <a:rPr lang="it-IT" sz="900" dirty="0"/>
              <a:t> Perovskite Micro-</a:t>
            </a:r>
            <a:r>
              <a:rPr lang="it-IT" sz="900" dirty="0" err="1"/>
              <a:t>Crystalline</a:t>
            </a:r>
            <a:r>
              <a:rPr lang="it-IT" sz="900" dirty="0"/>
              <a:t> </a:t>
            </a:r>
            <a:r>
              <a:rPr lang="it-IT" sz="900" dirty="0" err="1"/>
              <a:t>Films</a:t>
            </a:r>
            <a:r>
              <a:rPr lang="it-IT" sz="900" dirty="0"/>
              <a:t> </a:t>
            </a:r>
            <a:r>
              <a:rPr lang="it-IT" sz="900" dirty="0" err="1"/>
              <a:t>Directly</a:t>
            </a:r>
            <a:r>
              <a:rPr lang="it-IT" sz="900" dirty="0"/>
              <a:t> </a:t>
            </a:r>
            <a:r>
              <a:rPr lang="it-IT" sz="900" dirty="0" err="1"/>
              <a:t>Deposited</a:t>
            </a:r>
            <a:r>
              <a:rPr lang="it-IT" sz="900" dirty="0"/>
              <a:t> on Flexible </a:t>
            </a:r>
            <a:r>
              <a:rPr lang="it-IT" sz="900" dirty="0" err="1"/>
              <a:t>Substrate</a:t>
            </a:r>
            <a:r>
              <a:rPr lang="it-IT" sz="900" dirty="0"/>
              <a:t>. </a:t>
            </a:r>
            <a:r>
              <a:rPr lang="it-IT" sz="900" dirty="0" err="1"/>
              <a:t>Adv</a:t>
            </a:r>
            <a:r>
              <a:rPr lang="it-IT" sz="900" dirty="0"/>
              <a:t> </a:t>
            </a:r>
            <a:r>
              <a:rPr lang="it-IT" sz="900" dirty="0" err="1"/>
              <a:t>Opt</a:t>
            </a:r>
            <a:r>
              <a:rPr lang="it-IT" sz="900" dirty="0"/>
              <a:t> Mater. 2022;10(1):2101145.</a:t>
            </a:r>
            <a:endParaRPr lang="en-US" sz="9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DAE69D7-97D7-4A3C-915C-E9518D2A24EC}"/>
              </a:ext>
            </a:extLst>
          </p:cNvPr>
          <p:cNvSpPr/>
          <p:nvPr/>
        </p:nvSpPr>
        <p:spPr>
          <a:xfrm>
            <a:off x="2034285" y="604599"/>
            <a:ext cx="36267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PEA</a:t>
            </a:r>
            <a:r>
              <a:rPr lang="en-US" sz="2000" b="1" baseline="-25000" dirty="0">
                <a:highlight>
                  <a:srgbClr val="FFFF00"/>
                </a:highlight>
              </a:rPr>
              <a:t>2</a:t>
            </a:r>
            <a:r>
              <a:rPr lang="en-US" sz="2000" b="1" dirty="0">
                <a:highlight>
                  <a:srgbClr val="FFFF00"/>
                </a:highlight>
              </a:rPr>
              <a:t>PbBr</a:t>
            </a:r>
            <a:r>
              <a:rPr lang="en-US" sz="2000" b="1" baseline="-25000" dirty="0">
                <a:highlight>
                  <a:srgbClr val="FFFF00"/>
                </a:highlight>
              </a:rPr>
              <a:t>4</a:t>
            </a:r>
            <a:r>
              <a:rPr lang="en-US" sz="2000" b="1" dirty="0">
                <a:highlight>
                  <a:srgbClr val="FFFF00"/>
                </a:highlight>
              </a:rPr>
              <a:t> (PEA = C</a:t>
            </a:r>
            <a:r>
              <a:rPr lang="en-US" sz="2000" b="1" baseline="-25000" dirty="0">
                <a:highlight>
                  <a:srgbClr val="FFFF00"/>
                </a:highlight>
              </a:rPr>
              <a:t>6</a:t>
            </a:r>
            <a:r>
              <a:rPr lang="en-US" sz="2000" b="1" dirty="0">
                <a:highlight>
                  <a:srgbClr val="FFFF00"/>
                </a:highlight>
              </a:rPr>
              <a:t>H</a:t>
            </a:r>
            <a:r>
              <a:rPr lang="en-US" sz="2000" b="1" baseline="-25000" dirty="0">
                <a:highlight>
                  <a:srgbClr val="FFFF00"/>
                </a:highlight>
              </a:rPr>
              <a:t>5</a:t>
            </a:r>
            <a:r>
              <a:rPr lang="en-US" sz="2000" b="1" dirty="0">
                <a:highlight>
                  <a:srgbClr val="FFFF00"/>
                </a:highlight>
              </a:rPr>
              <a:t>C</a:t>
            </a:r>
            <a:r>
              <a:rPr lang="en-US" sz="2000" b="1" baseline="-25000" dirty="0">
                <a:highlight>
                  <a:srgbClr val="FFFF00"/>
                </a:highlight>
              </a:rPr>
              <a:t>2</a:t>
            </a:r>
            <a:r>
              <a:rPr lang="en-US" sz="2000" b="1" dirty="0">
                <a:highlight>
                  <a:srgbClr val="FFFF00"/>
                </a:highlight>
              </a:rPr>
              <a:t>H</a:t>
            </a:r>
            <a:r>
              <a:rPr lang="en-US" sz="2000" b="1" baseline="-25000" dirty="0">
                <a:highlight>
                  <a:srgbClr val="FFFF00"/>
                </a:highlight>
              </a:rPr>
              <a:t>4</a:t>
            </a:r>
            <a:r>
              <a:rPr lang="en-US" sz="2000" b="1" dirty="0">
                <a:highlight>
                  <a:srgbClr val="FFFF00"/>
                </a:highlight>
              </a:rPr>
              <a:t>NH</a:t>
            </a:r>
            <a:r>
              <a:rPr lang="en-US" sz="2000" b="1" baseline="-25000" dirty="0">
                <a:highlight>
                  <a:srgbClr val="FFFF00"/>
                </a:highlight>
              </a:rPr>
              <a:t>3</a:t>
            </a:r>
            <a:r>
              <a:rPr lang="en-US" sz="2000" b="1" baseline="30000" dirty="0">
                <a:highlight>
                  <a:srgbClr val="FFFF00"/>
                </a:highlight>
              </a:rPr>
              <a:t>+</a:t>
            </a:r>
            <a:r>
              <a:rPr lang="en-US" sz="2000" b="1" dirty="0">
                <a:highlight>
                  <a:srgbClr val="FFFF00"/>
                </a:highlight>
              </a:rPr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6AD17C9-BD8E-43F9-9611-0A6ACEB1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814" y="987814"/>
            <a:ext cx="4157587" cy="501314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534A19F-9228-4F71-B4E6-98A16100D560}"/>
              </a:ext>
            </a:extLst>
          </p:cNvPr>
          <p:cNvSpPr/>
          <p:nvPr/>
        </p:nvSpPr>
        <p:spPr>
          <a:xfrm>
            <a:off x="6437297" y="6161072"/>
            <a:ext cx="567251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900" dirty="0"/>
              <a:t>Ciavatti A, </a:t>
            </a:r>
            <a:r>
              <a:rPr lang="it-IT" sz="900" dirty="0" err="1"/>
              <a:t>Cramer</a:t>
            </a:r>
            <a:r>
              <a:rPr lang="it-IT" sz="900" dirty="0"/>
              <a:t> T, Carroli M, Basiricò L, Fuhrer R, De </a:t>
            </a:r>
            <a:r>
              <a:rPr lang="it-IT" sz="900" dirty="0" err="1"/>
              <a:t>Leeuw</a:t>
            </a:r>
            <a:r>
              <a:rPr lang="it-IT" sz="900" dirty="0"/>
              <a:t> DM, et al. Dynamics of direct X-</a:t>
            </a:r>
            <a:r>
              <a:rPr lang="it-IT" sz="900" dirty="0" err="1"/>
              <a:t>ray</a:t>
            </a:r>
            <a:r>
              <a:rPr lang="it-IT" sz="900" dirty="0"/>
              <a:t> </a:t>
            </a:r>
            <a:r>
              <a:rPr lang="it-IT" sz="900" dirty="0" err="1"/>
              <a:t>detection</a:t>
            </a:r>
            <a:r>
              <a:rPr lang="it-IT" sz="900" dirty="0"/>
              <a:t> </a:t>
            </a:r>
            <a:r>
              <a:rPr lang="it-IT" sz="900" dirty="0" err="1"/>
              <a:t>processes</a:t>
            </a:r>
            <a:r>
              <a:rPr lang="it-IT" sz="900" dirty="0"/>
              <a:t> in high-Z Bi2O3 </a:t>
            </a:r>
            <a:r>
              <a:rPr lang="it-IT" sz="900" dirty="0" err="1"/>
              <a:t>nanoparticles-loaded</a:t>
            </a:r>
            <a:r>
              <a:rPr lang="it-IT" sz="900" dirty="0"/>
              <a:t> PFO </a:t>
            </a:r>
            <a:r>
              <a:rPr lang="it-IT" sz="900" dirty="0" err="1"/>
              <a:t>polymer-based</a:t>
            </a:r>
            <a:r>
              <a:rPr lang="it-IT" sz="900" dirty="0"/>
              <a:t> </a:t>
            </a:r>
            <a:r>
              <a:rPr lang="it-IT" sz="900" dirty="0" err="1"/>
              <a:t>diodes</a:t>
            </a:r>
            <a:r>
              <a:rPr lang="it-IT" sz="900" dirty="0"/>
              <a:t>. </a:t>
            </a:r>
            <a:r>
              <a:rPr lang="it-IT" sz="900" dirty="0" err="1"/>
              <a:t>Appl</a:t>
            </a:r>
            <a:r>
              <a:rPr lang="it-IT" sz="900" dirty="0"/>
              <a:t> </a:t>
            </a:r>
            <a:r>
              <a:rPr lang="it-IT" sz="900" dirty="0" err="1"/>
              <a:t>Phys</a:t>
            </a:r>
            <a:r>
              <a:rPr lang="it-IT" sz="900" dirty="0"/>
              <a:t> </a:t>
            </a:r>
            <a:r>
              <a:rPr lang="it-IT" sz="900" dirty="0" err="1"/>
              <a:t>Lett</a:t>
            </a:r>
            <a:r>
              <a:rPr lang="it-IT" sz="900" dirty="0"/>
              <a:t> ;2017 </a:t>
            </a:r>
            <a:r>
              <a:rPr lang="it-IT" sz="900" dirty="0" err="1"/>
              <a:t>Oct</a:t>
            </a:r>
            <a:r>
              <a:rPr lang="it-IT" sz="900" dirty="0"/>
              <a:t> 30;111(18):183301. </a:t>
            </a:r>
            <a:endParaRPr lang="en-US" sz="900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BDF4B0C-52DD-4DA6-B92B-AF99BE1B637D}"/>
              </a:ext>
            </a:extLst>
          </p:cNvPr>
          <p:cNvCxnSpPr/>
          <p:nvPr/>
        </p:nvCxnSpPr>
        <p:spPr>
          <a:xfrm>
            <a:off x="6318610" y="463291"/>
            <a:ext cx="0" cy="6041124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BE16D2E9-22CD-4D29-B5A0-32457537F916}"/>
              </a:ext>
            </a:extLst>
          </p:cNvPr>
          <p:cNvSpPr/>
          <p:nvPr/>
        </p:nvSpPr>
        <p:spPr>
          <a:xfrm>
            <a:off x="7790005" y="655379"/>
            <a:ext cx="3359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PFO = poly(9,9-dioctyfluorene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6AE05D-91DF-4EEA-A94C-70F4F8846142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0015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e 60">
            <a:extLst>
              <a:ext uri="{FF2B5EF4-FFF2-40B4-BE49-F238E27FC236}">
                <a16:creationId xmlns:a16="http://schemas.microsoft.com/office/drawing/2014/main" id="{3F851F3D-1EBE-43B2-8D80-1C4EF7B2B9F8}"/>
              </a:ext>
            </a:extLst>
          </p:cNvPr>
          <p:cNvSpPr/>
          <p:nvPr/>
        </p:nvSpPr>
        <p:spPr>
          <a:xfrm>
            <a:off x="54426" y="2159538"/>
            <a:ext cx="12083147" cy="4295818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0">
                <a:schemeClr val="accent1"/>
              </a:gs>
              <a:gs pos="18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Sinergie e Background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5D90D5-E580-4CC9-A668-31617F255A2C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5C01B29-94B1-4E26-B4AE-79FF48859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01" y="3456016"/>
            <a:ext cx="2170801" cy="195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C1DC22A0-3A81-4039-BAE0-E5D1396C747C}"/>
              </a:ext>
            </a:extLst>
          </p:cNvPr>
          <p:cNvSpPr/>
          <p:nvPr/>
        </p:nvSpPr>
        <p:spPr>
          <a:xfrm>
            <a:off x="4523967" y="2833985"/>
            <a:ext cx="314406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</a:rPr>
              <a:t>BEYOND</a:t>
            </a:r>
          </a:p>
        </p:txBody>
      </p:sp>
      <p:pic>
        <p:nvPicPr>
          <p:cNvPr id="38" name="Picture 2" descr="Research Projects — Semiconductor Physics Group">
            <a:extLst>
              <a:ext uri="{FF2B5EF4-FFF2-40B4-BE49-F238E27FC236}">
                <a16:creationId xmlns:a16="http://schemas.microsoft.com/office/drawing/2014/main" id="{4DD6326B-F73E-4161-8C15-9DDEE3FB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23" y="887827"/>
            <a:ext cx="2681403" cy="156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0A8C51BC-4359-4C0C-BA02-F47D3B2DA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696" y="1270738"/>
            <a:ext cx="2620395" cy="1473972"/>
          </a:xfrm>
          <a:prstGeom prst="rect">
            <a:avLst/>
          </a:prstGeom>
          <a:ln w="28575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BF4FB5EA-5679-4B78-B74B-51D815771CCB}"/>
              </a:ext>
            </a:extLst>
          </p:cNvPr>
          <p:cNvGrpSpPr/>
          <p:nvPr/>
        </p:nvGrpSpPr>
        <p:grpSpPr>
          <a:xfrm>
            <a:off x="54426" y="2919238"/>
            <a:ext cx="2897460" cy="1484948"/>
            <a:chOff x="54427" y="4301292"/>
            <a:chExt cx="2897460" cy="1484948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43926673-28F3-4825-AD59-849E04848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/>
            <a:stretch/>
          </p:blipFill>
          <p:spPr>
            <a:xfrm>
              <a:off x="54427" y="4301292"/>
              <a:ext cx="2897460" cy="1484948"/>
            </a:xfrm>
            <a:prstGeom prst="rect">
              <a:avLst/>
            </a:prstGeom>
            <a:ln w="28575">
              <a:solidFill>
                <a:srgbClr val="92D05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F58FC639-E294-469A-82E1-71E66FAA38F8}"/>
                </a:ext>
              </a:extLst>
            </p:cNvPr>
            <p:cNvSpPr/>
            <p:nvPr/>
          </p:nvSpPr>
          <p:spPr>
            <a:xfrm>
              <a:off x="982727" y="5447490"/>
              <a:ext cx="1040859" cy="20542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B21260F-CA1C-4132-91BF-656B4B0CDCF8}"/>
              </a:ext>
            </a:extLst>
          </p:cNvPr>
          <p:cNvGrpSpPr/>
          <p:nvPr/>
        </p:nvGrpSpPr>
        <p:grpSpPr>
          <a:xfrm>
            <a:off x="90231" y="4578714"/>
            <a:ext cx="2861655" cy="1677571"/>
            <a:chOff x="2951886" y="4849736"/>
            <a:chExt cx="2620395" cy="1530543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8CEB14F5-1996-4BE1-912C-03244E1E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51886" y="4849736"/>
              <a:ext cx="2620395" cy="1530543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BF66CB32-F742-4587-9C84-B0E8B2642E56}"/>
                </a:ext>
              </a:extLst>
            </p:cNvPr>
            <p:cNvSpPr txBox="1"/>
            <p:nvPr/>
          </p:nvSpPr>
          <p:spPr>
            <a:xfrm>
              <a:off x="3513113" y="5836156"/>
              <a:ext cx="2021707" cy="24622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New hybrid detectors for neutrons </a:t>
              </a:r>
            </a:p>
          </p:txBody>
        </p:sp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28CA3D53-414E-46BC-8E73-EFFD98490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1374" y="4607156"/>
            <a:ext cx="2548349" cy="1492155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A7EC3A45-20F0-4F00-B35B-B54D6C9000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824"/>
          <a:stretch/>
        </p:blipFill>
        <p:spPr>
          <a:xfrm>
            <a:off x="7834547" y="1078659"/>
            <a:ext cx="2361283" cy="1509362"/>
          </a:xfrm>
          <a:prstGeom prst="rect">
            <a:avLst/>
          </a:prstGeom>
          <a:ln w="28575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20C3C1BB-75F1-42B6-AAEB-A3AC1310C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1374" y="2783702"/>
            <a:ext cx="2548349" cy="162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19E3CEE-44B4-4FC7-BD95-2A912D978761}"/>
              </a:ext>
            </a:extLst>
          </p:cNvPr>
          <p:cNvSpPr txBox="1"/>
          <p:nvPr/>
        </p:nvSpPr>
        <p:spPr>
          <a:xfrm>
            <a:off x="3093395" y="5430664"/>
            <a:ext cx="6070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Dispositivi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FLESSIBILI</a:t>
            </a:r>
            <a:r>
              <a:rPr lang="it-IT" dirty="0"/>
              <a:t>, scalabili su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LARGHE AREE</a:t>
            </a:r>
            <a:r>
              <a:rPr lang="it-IT" dirty="0"/>
              <a:t>, a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BASSO COSTO </a:t>
            </a:r>
            <a:r>
              <a:rPr lang="it-IT" dirty="0"/>
              <a:t>per la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RIVELAZIONE DIRETTA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di neutroni termici e veloci in applicazioni mediche (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BNCT</a:t>
            </a:r>
            <a:r>
              <a:rPr lang="it-IT" dirty="0"/>
              <a:t>) 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ambientale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D43BE02-AFC4-461E-897E-9DA8379A3523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 / 10</a:t>
            </a:r>
          </a:p>
        </p:txBody>
      </p:sp>
      <p:sp>
        <p:nvSpPr>
          <p:cNvPr id="64" name="Figura a mano libera: forma 63">
            <a:extLst>
              <a:ext uri="{FF2B5EF4-FFF2-40B4-BE49-F238E27FC236}">
                <a16:creationId xmlns:a16="http://schemas.microsoft.com/office/drawing/2014/main" id="{AAE85E81-7C1F-4FB1-BCFC-2F1BCF27CE4D}"/>
              </a:ext>
            </a:extLst>
          </p:cNvPr>
          <p:cNvSpPr/>
          <p:nvPr/>
        </p:nvSpPr>
        <p:spPr>
          <a:xfrm>
            <a:off x="3093396" y="3774330"/>
            <a:ext cx="1361872" cy="1731523"/>
          </a:xfrm>
          <a:custGeom>
            <a:avLst/>
            <a:gdLst>
              <a:gd name="connsiteX0" fmla="*/ 0 w 1361872"/>
              <a:gd name="connsiteY0" fmla="*/ 1731523 h 1731523"/>
              <a:gd name="connsiteX1" fmla="*/ 466927 w 1361872"/>
              <a:gd name="connsiteY1" fmla="*/ 826851 h 1731523"/>
              <a:gd name="connsiteX2" fmla="*/ 1361872 w 1361872"/>
              <a:gd name="connsiteY2" fmla="*/ 0 h 173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1872" h="1731523">
                <a:moveTo>
                  <a:pt x="0" y="1731523"/>
                </a:moveTo>
                <a:cubicBezTo>
                  <a:pt x="119974" y="1423480"/>
                  <a:pt x="239948" y="1115438"/>
                  <a:pt x="466927" y="826851"/>
                </a:cubicBezTo>
                <a:cubicBezTo>
                  <a:pt x="693906" y="538264"/>
                  <a:pt x="1027889" y="269132"/>
                  <a:pt x="1361872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igura a mano libera: forma 65">
            <a:extLst>
              <a:ext uri="{FF2B5EF4-FFF2-40B4-BE49-F238E27FC236}">
                <a16:creationId xmlns:a16="http://schemas.microsoft.com/office/drawing/2014/main" id="{C02258D8-9CE1-4DC4-B5AC-D70EFCD8FE68}"/>
              </a:ext>
            </a:extLst>
          </p:cNvPr>
          <p:cNvSpPr/>
          <p:nvPr/>
        </p:nvSpPr>
        <p:spPr>
          <a:xfrm>
            <a:off x="3151762" y="3453317"/>
            <a:ext cx="1293778" cy="359923"/>
          </a:xfrm>
          <a:custGeom>
            <a:avLst/>
            <a:gdLst>
              <a:gd name="connsiteX0" fmla="*/ 0 w 1293778"/>
              <a:gd name="connsiteY0" fmla="*/ 359923 h 359923"/>
              <a:gd name="connsiteX1" fmla="*/ 661481 w 1293778"/>
              <a:gd name="connsiteY1" fmla="*/ 87549 h 359923"/>
              <a:gd name="connsiteX2" fmla="*/ 1293778 w 1293778"/>
              <a:gd name="connsiteY2" fmla="*/ 0 h 35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3778" h="359923">
                <a:moveTo>
                  <a:pt x="0" y="359923"/>
                </a:moveTo>
                <a:cubicBezTo>
                  <a:pt x="222925" y="253729"/>
                  <a:pt x="445851" y="147536"/>
                  <a:pt x="661481" y="87549"/>
                </a:cubicBezTo>
                <a:cubicBezTo>
                  <a:pt x="877111" y="27562"/>
                  <a:pt x="1085444" y="13781"/>
                  <a:pt x="1293778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igura a mano libera: forma 66">
            <a:extLst>
              <a:ext uri="{FF2B5EF4-FFF2-40B4-BE49-F238E27FC236}">
                <a16:creationId xmlns:a16="http://schemas.microsoft.com/office/drawing/2014/main" id="{58D2F0C0-5FB8-4627-85A8-26EFAF850B54}"/>
              </a:ext>
            </a:extLst>
          </p:cNvPr>
          <p:cNvSpPr/>
          <p:nvPr/>
        </p:nvSpPr>
        <p:spPr>
          <a:xfrm>
            <a:off x="4406630" y="2597283"/>
            <a:ext cx="294762" cy="398834"/>
          </a:xfrm>
          <a:custGeom>
            <a:avLst/>
            <a:gdLst>
              <a:gd name="connsiteX0" fmla="*/ 0 w 294762"/>
              <a:gd name="connsiteY0" fmla="*/ 0 h 398834"/>
              <a:gd name="connsiteX1" fmla="*/ 252919 w 294762"/>
              <a:gd name="connsiteY1" fmla="*/ 68094 h 398834"/>
              <a:gd name="connsiteX2" fmla="*/ 291830 w 294762"/>
              <a:gd name="connsiteY2" fmla="*/ 398834 h 39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762" h="398834">
                <a:moveTo>
                  <a:pt x="0" y="0"/>
                </a:moveTo>
                <a:cubicBezTo>
                  <a:pt x="102140" y="811"/>
                  <a:pt x="204281" y="1622"/>
                  <a:pt x="252919" y="68094"/>
                </a:cubicBezTo>
                <a:cubicBezTo>
                  <a:pt x="301557" y="134566"/>
                  <a:pt x="296693" y="266700"/>
                  <a:pt x="291830" y="398834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igura a mano libera: forma 68">
            <a:extLst>
              <a:ext uri="{FF2B5EF4-FFF2-40B4-BE49-F238E27FC236}">
                <a16:creationId xmlns:a16="http://schemas.microsoft.com/office/drawing/2014/main" id="{FBA06F53-8287-4805-A897-8658FD56B1EB}"/>
              </a:ext>
            </a:extLst>
          </p:cNvPr>
          <p:cNvSpPr/>
          <p:nvPr/>
        </p:nvSpPr>
        <p:spPr>
          <a:xfrm flipH="1">
            <a:off x="8001668" y="3771180"/>
            <a:ext cx="1361872" cy="1731523"/>
          </a:xfrm>
          <a:custGeom>
            <a:avLst/>
            <a:gdLst>
              <a:gd name="connsiteX0" fmla="*/ 0 w 1361872"/>
              <a:gd name="connsiteY0" fmla="*/ 1731523 h 1731523"/>
              <a:gd name="connsiteX1" fmla="*/ 466927 w 1361872"/>
              <a:gd name="connsiteY1" fmla="*/ 826851 h 1731523"/>
              <a:gd name="connsiteX2" fmla="*/ 1361872 w 1361872"/>
              <a:gd name="connsiteY2" fmla="*/ 0 h 173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1872" h="1731523">
                <a:moveTo>
                  <a:pt x="0" y="1731523"/>
                </a:moveTo>
                <a:cubicBezTo>
                  <a:pt x="119974" y="1423480"/>
                  <a:pt x="239948" y="1115438"/>
                  <a:pt x="466927" y="826851"/>
                </a:cubicBezTo>
                <a:cubicBezTo>
                  <a:pt x="693906" y="538264"/>
                  <a:pt x="1027889" y="269132"/>
                  <a:pt x="1361872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igura a mano libera: forma 69">
            <a:extLst>
              <a:ext uri="{FF2B5EF4-FFF2-40B4-BE49-F238E27FC236}">
                <a16:creationId xmlns:a16="http://schemas.microsoft.com/office/drawing/2014/main" id="{8EFFBAD9-A446-4AD5-AC96-4F2BF1429907}"/>
              </a:ext>
            </a:extLst>
          </p:cNvPr>
          <p:cNvSpPr/>
          <p:nvPr/>
        </p:nvSpPr>
        <p:spPr>
          <a:xfrm flipH="1">
            <a:off x="7972472" y="3429252"/>
            <a:ext cx="1361872" cy="359923"/>
          </a:xfrm>
          <a:custGeom>
            <a:avLst/>
            <a:gdLst>
              <a:gd name="connsiteX0" fmla="*/ 0 w 1293778"/>
              <a:gd name="connsiteY0" fmla="*/ 359923 h 359923"/>
              <a:gd name="connsiteX1" fmla="*/ 661481 w 1293778"/>
              <a:gd name="connsiteY1" fmla="*/ 87549 h 359923"/>
              <a:gd name="connsiteX2" fmla="*/ 1293778 w 1293778"/>
              <a:gd name="connsiteY2" fmla="*/ 0 h 35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3778" h="359923">
                <a:moveTo>
                  <a:pt x="0" y="359923"/>
                </a:moveTo>
                <a:cubicBezTo>
                  <a:pt x="222925" y="253729"/>
                  <a:pt x="445851" y="147536"/>
                  <a:pt x="661481" y="87549"/>
                </a:cubicBezTo>
                <a:cubicBezTo>
                  <a:pt x="877111" y="27562"/>
                  <a:pt x="1085444" y="13781"/>
                  <a:pt x="1293778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igura a mano libera: forma 70">
            <a:extLst>
              <a:ext uri="{FF2B5EF4-FFF2-40B4-BE49-F238E27FC236}">
                <a16:creationId xmlns:a16="http://schemas.microsoft.com/office/drawing/2014/main" id="{4E186D0A-57A5-4058-8B95-0E7F6F82F167}"/>
              </a:ext>
            </a:extLst>
          </p:cNvPr>
          <p:cNvSpPr/>
          <p:nvPr/>
        </p:nvSpPr>
        <p:spPr>
          <a:xfrm flipH="1">
            <a:off x="7451700" y="2597283"/>
            <a:ext cx="294761" cy="398834"/>
          </a:xfrm>
          <a:custGeom>
            <a:avLst/>
            <a:gdLst>
              <a:gd name="connsiteX0" fmla="*/ 0 w 294762"/>
              <a:gd name="connsiteY0" fmla="*/ 0 h 398834"/>
              <a:gd name="connsiteX1" fmla="*/ 252919 w 294762"/>
              <a:gd name="connsiteY1" fmla="*/ 68094 h 398834"/>
              <a:gd name="connsiteX2" fmla="*/ 291830 w 294762"/>
              <a:gd name="connsiteY2" fmla="*/ 398834 h 39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762" h="398834">
                <a:moveTo>
                  <a:pt x="0" y="0"/>
                </a:moveTo>
                <a:cubicBezTo>
                  <a:pt x="102140" y="811"/>
                  <a:pt x="204281" y="1622"/>
                  <a:pt x="252919" y="68094"/>
                </a:cubicBezTo>
                <a:cubicBezTo>
                  <a:pt x="301557" y="134566"/>
                  <a:pt x="296693" y="266700"/>
                  <a:pt x="291830" y="398834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8CE33A6C-4C6D-41FD-8202-27CBC15363A3}"/>
              </a:ext>
            </a:extLst>
          </p:cNvPr>
          <p:cNvCxnSpPr>
            <a:stCxn id="38" idx="2"/>
          </p:cNvCxnSpPr>
          <p:nvPr/>
        </p:nvCxnSpPr>
        <p:spPr>
          <a:xfrm flipH="1">
            <a:off x="6019024" y="2451582"/>
            <a:ext cx="1" cy="467656"/>
          </a:xfrm>
          <a:prstGeom prst="line">
            <a:avLst/>
          </a:prstGeom>
          <a:ln w="38100">
            <a:solidFill>
              <a:schemeClr val="accent1">
                <a:shade val="50000"/>
                <a:alpha val="3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680D93-EDDB-42B5-A7AB-4D700A1F1055}"/>
              </a:ext>
            </a:extLst>
          </p:cNvPr>
          <p:cNvSpPr txBox="1"/>
          <p:nvPr/>
        </p:nvSpPr>
        <p:spPr>
          <a:xfrm>
            <a:off x="6914240" y="114973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CSN5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C95C10D-FC1E-4936-83B4-059885B3643C}"/>
              </a:ext>
            </a:extLst>
          </p:cNvPr>
          <p:cNvSpPr txBox="1"/>
          <p:nvPr/>
        </p:nvSpPr>
        <p:spPr>
          <a:xfrm>
            <a:off x="3805000" y="152823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CSN5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EC4FB63-4CB5-4E02-B3B3-B391748B99F6}"/>
              </a:ext>
            </a:extLst>
          </p:cNvPr>
          <p:cNvSpPr txBox="1"/>
          <p:nvPr/>
        </p:nvSpPr>
        <p:spPr>
          <a:xfrm>
            <a:off x="1346558" y="3037753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CSN5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884274C-0024-4651-BA49-766F1784B154}"/>
              </a:ext>
            </a:extLst>
          </p:cNvPr>
          <p:cNvSpPr txBox="1"/>
          <p:nvPr/>
        </p:nvSpPr>
        <p:spPr>
          <a:xfrm>
            <a:off x="2424218" y="486453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CSN5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962055A-EB7B-4043-9EDA-7F04C16E50F9}"/>
              </a:ext>
            </a:extLst>
          </p:cNvPr>
          <p:cNvSpPr txBox="1"/>
          <p:nvPr/>
        </p:nvSpPr>
        <p:spPr>
          <a:xfrm>
            <a:off x="9483088" y="478728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CSN5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E7A1296-F2FC-47B8-9617-D6041E8813D1}"/>
              </a:ext>
            </a:extLst>
          </p:cNvPr>
          <p:cNvSpPr txBox="1"/>
          <p:nvPr/>
        </p:nvSpPr>
        <p:spPr>
          <a:xfrm>
            <a:off x="8293275" y="1058377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ASI – VUS3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FCF7568-8539-4DD3-AE1F-27E6A6BC4ACB}"/>
              </a:ext>
            </a:extLst>
          </p:cNvPr>
          <p:cNvSpPr txBox="1"/>
          <p:nvPr/>
        </p:nvSpPr>
        <p:spPr>
          <a:xfrm>
            <a:off x="9462124" y="2763417"/>
            <a:ext cx="1914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POR-FESR- Emilia Romagna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320D85-D752-4785-A812-8118019B923E}"/>
              </a:ext>
            </a:extLst>
          </p:cNvPr>
          <p:cNvSpPr/>
          <p:nvPr/>
        </p:nvSpPr>
        <p:spPr>
          <a:xfrm>
            <a:off x="4678323" y="887827"/>
            <a:ext cx="2681403" cy="147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5E307436-7C1E-41B4-B675-A7B5F55B762E}"/>
              </a:ext>
            </a:extLst>
          </p:cNvPr>
          <p:cNvSpPr/>
          <p:nvPr/>
        </p:nvSpPr>
        <p:spPr>
          <a:xfrm>
            <a:off x="9460592" y="2786275"/>
            <a:ext cx="2548350" cy="1562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A390CE02-6B62-48D0-A67E-609ABA4EA43F}"/>
              </a:ext>
            </a:extLst>
          </p:cNvPr>
          <p:cNvSpPr/>
          <p:nvPr/>
        </p:nvSpPr>
        <p:spPr>
          <a:xfrm>
            <a:off x="9485367" y="4620126"/>
            <a:ext cx="2523576" cy="141368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Spettrometria con PVK - letteratura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BDF4B0C-52DD-4DA6-B92B-AF99BE1B637D}"/>
              </a:ext>
            </a:extLst>
          </p:cNvPr>
          <p:cNvCxnSpPr>
            <a:cxnSpLocks/>
          </p:cNvCxnSpPr>
          <p:nvPr/>
        </p:nvCxnSpPr>
        <p:spPr>
          <a:xfrm>
            <a:off x="6318610" y="935169"/>
            <a:ext cx="0" cy="5569246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Main graphic">
            <a:extLst>
              <a:ext uri="{FF2B5EF4-FFF2-40B4-BE49-F238E27FC236}">
                <a16:creationId xmlns:a16="http://schemas.microsoft.com/office/drawing/2014/main" id="{61E8B240-1216-467F-8E31-11E46585F53A}"/>
              </a:ext>
            </a:extLst>
          </p:cNvPr>
          <p:cNvPicPr/>
          <p:nvPr/>
        </p:nvPicPr>
        <p:blipFill rotWithShape="1">
          <a:blip r:embed="rId3"/>
          <a:srcRect l="-394" t="38387" r="69168" b="9249"/>
          <a:stretch/>
        </p:blipFill>
        <p:spPr>
          <a:xfrm>
            <a:off x="8021268" y="802879"/>
            <a:ext cx="2800089" cy="2226924"/>
          </a:xfrm>
          <a:prstGeom prst="rect">
            <a:avLst/>
          </a:prstGeom>
          <a:ln>
            <a:noFill/>
          </a:ln>
        </p:spPr>
      </p:pic>
      <p:pic>
        <p:nvPicPr>
          <p:cNvPr id="17" name="Main graphic">
            <a:extLst>
              <a:ext uri="{FF2B5EF4-FFF2-40B4-BE49-F238E27FC236}">
                <a16:creationId xmlns:a16="http://schemas.microsoft.com/office/drawing/2014/main" id="{1581B5DB-A9F7-4CC8-9D95-567CF997D4EA}"/>
              </a:ext>
            </a:extLst>
          </p:cNvPr>
          <p:cNvPicPr/>
          <p:nvPr/>
        </p:nvPicPr>
        <p:blipFill rotWithShape="1">
          <a:blip r:embed="rId3"/>
          <a:srcRect l="33420" r="35141" b="49866"/>
          <a:stretch/>
        </p:blipFill>
        <p:spPr>
          <a:xfrm>
            <a:off x="7243281" y="3192751"/>
            <a:ext cx="3578076" cy="2901894"/>
          </a:xfrm>
          <a:prstGeom prst="rect">
            <a:avLst/>
          </a:prstGeom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E7D12A3-581A-430F-9317-AEAC55D80A75}"/>
              </a:ext>
            </a:extLst>
          </p:cNvPr>
          <p:cNvSpPr/>
          <p:nvPr/>
        </p:nvSpPr>
        <p:spPr>
          <a:xfrm>
            <a:off x="7243281" y="3192751"/>
            <a:ext cx="544526" cy="485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2F27120-F125-4ED9-9283-E4ED95953DC1}"/>
              </a:ext>
            </a:extLst>
          </p:cNvPr>
          <p:cNvSpPr/>
          <p:nvPr/>
        </p:nvSpPr>
        <p:spPr>
          <a:xfrm>
            <a:off x="7243281" y="5729568"/>
            <a:ext cx="544526" cy="485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AD5F921-D038-4BC5-87A2-612A85A438A2}"/>
              </a:ext>
            </a:extLst>
          </p:cNvPr>
          <p:cNvSpPr/>
          <p:nvPr/>
        </p:nvSpPr>
        <p:spPr>
          <a:xfrm>
            <a:off x="6318610" y="6255403"/>
            <a:ext cx="613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Quevedo</a:t>
            </a:r>
            <a:r>
              <a:rPr lang="it-IT" dirty="0"/>
              <a:t>-Lopez M., et al. </a:t>
            </a:r>
            <a:r>
              <a:rPr lang="it-IT" dirty="0" err="1"/>
              <a:t>Adv</a:t>
            </a:r>
            <a:r>
              <a:rPr lang="it-IT" dirty="0"/>
              <a:t> Mater </a:t>
            </a:r>
            <a:r>
              <a:rPr lang="it-IT" dirty="0" err="1"/>
              <a:t>Technol</a:t>
            </a:r>
            <a:r>
              <a:rPr lang="it-IT" dirty="0"/>
              <a:t>. 2020;5(12):3–9.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084C56-8A68-404E-951B-B2CBD8A283AE}"/>
              </a:ext>
            </a:extLst>
          </p:cNvPr>
          <p:cNvSpPr txBox="1"/>
          <p:nvPr/>
        </p:nvSpPr>
        <p:spPr>
          <a:xfrm>
            <a:off x="6602316" y="834317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Alpha</a:t>
            </a:r>
            <a:r>
              <a:rPr lang="en-US" sz="2800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D178CA-0D06-4A34-9E0A-1D4F23AB591F}"/>
              </a:ext>
            </a:extLst>
          </p:cNvPr>
          <p:cNvSpPr txBox="1"/>
          <p:nvPr/>
        </p:nvSpPr>
        <p:spPr>
          <a:xfrm>
            <a:off x="0" y="834317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Gamma</a:t>
            </a:r>
            <a:r>
              <a:rPr lang="en-US" sz="2800" dirty="0"/>
              <a:t>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77B5B73-66A8-40B3-8DD2-75D0CFE5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08" y="3429000"/>
            <a:ext cx="3245457" cy="237268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5C4AED2-E6D0-430B-81E8-9F298553F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168" y="1181568"/>
            <a:ext cx="2796785" cy="210418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A8E52C2-849A-4906-978C-C66480F26495}"/>
              </a:ext>
            </a:extLst>
          </p:cNvPr>
          <p:cNvSpPr txBox="1"/>
          <p:nvPr/>
        </p:nvSpPr>
        <p:spPr>
          <a:xfrm>
            <a:off x="1879732" y="116202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CsPbBr3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A425CE7-06A8-4E1B-AAC8-05967A9E5848}"/>
              </a:ext>
            </a:extLst>
          </p:cNvPr>
          <p:cNvSpPr/>
          <p:nvPr/>
        </p:nvSpPr>
        <p:spPr>
          <a:xfrm>
            <a:off x="237060" y="61873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He, Y., </a:t>
            </a:r>
            <a:r>
              <a:rPr lang="en-US" dirty="0" err="1"/>
              <a:t>Matei</a:t>
            </a:r>
            <a:r>
              <a:rPr lang="en-US" dirty="0"/>
              <a:t>, L., Jung, H.J.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9</a:t>
            </a:r>
            <a:r>
              <a:rPr lang="en-US" dirty="0"/>
              <a:t>, 1609 (2018).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6FAD5A0-016E-4719-BEFC-4C5138A9F5CA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662159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organizzazione</a:t>
            </a:r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 e timeline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34291B9-D54A-4F00-86F6-F2923C44D3B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6" y="1122246"/>
            <a:ext cx="5825318" cy="30656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FFD524F1-DB6D-4FD4-B694-5C4E7F4B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84510"/>
              </p:ext>
            </p:extLst>
          </p:nvPr>
        </p:nvGraphicFramePr>
        <p:xfrm>
          <a:off x="413657" y="4744041"/>
          <a:ext cx="11364686" cy="12465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318346">
                  <a:extLst>
                    <a:ext uri="{9D8B030D-6E8A-4147-A177-3AD203B41FA5}">
                      <a16:colId xmlns:a16="http://schemas.microsoft.com/office/drawing/2014/main" val="3679003080"/>
                    </a:ext>
                  </a:extLst>
                </a:gridCol>
                <a:gridCol w="899027">
                  <a:extLst>
                    <a:ext uri="{9D8B030D-6E8A-4147-A177-3AD203B41FA5}">
                      <a16:colId xmlns:a16="http://schemas.microsoft.com/office/drawing/2014/main" val="2233085070"/>
                    </a:ext>
                  </a:extLst>
                </a:gridCol>
                <a:gridCol w="9147313">
                  <a:extLst>
                    <a:ext uri="{9D8B030D-6E8A-4147-A177-3AD203B41FA5}">
                      <a16:colId xmlns:a16="http://schemas.microsoft.com/office/drawing/2014/main" val="373741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MILESTONE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MONTH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Description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194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Identification of the main geometrical parameters through Calculations and Monte Carlo Simulations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2804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Identification of geometrical parameters and Semiconducting Materials properties under radioactive sources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192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Realization of TND and FND single pixel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928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Assessment of TND and FND detecting performances under relevant irradiation conditions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462894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EBFAA6EB-AED2-4129-B9B1-073ED6A4A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01312"/>
              </p:ext>
            </p:extLst>
          </p:nvPr>
        </p:nvGraphicFramePr>
        <p:xfrm>
          <a:off x="6744143" y="1712737"/>
          <a:ext cx="4866521" cy="204089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613030">
                  <a:extLst>
                    <a:ext uri="{9D8B030D-6E8A-4147-A177-3AD203B41FA5}">
                      <a16:colId xmlns:a16="http://schemas.microsoft.com/office/drawing/2014/main" val="3679003080"/>
                    </a:ext>
                  </a:extLst>
                </a:gridCol>
                <a:gridCol w="4253491">
                  <a:extLst>
                    <a:ext uri="{9D8B030D-6E8A-4147-A177-3AD203B41FA5}">
                      <a16:colId xmlns:a16="http://schemas.microsoft.com/office/drawing/2014/main" val="373741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WP1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Simulations and Calculations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leader: Dr. Sandra Moretto</a:t>
                      </a:r>
                      <a:endParaRPr lang="it-IT" sz="1200" b="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804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WP2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FND and TND detector fabrication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leader: Dr. Ilaria Fratelli</a:t>
                      </a:r>
                      <a:endParaRPr lang="it-IT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2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WP3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Electrical and Mechanical Characterization – leader: Dr. Andrea Ciavatti</a:t>
                      </a:r>
                      <a:endParaRPr lang="it-IT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928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WP4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detection tests @ CN-LNL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leader: Dr. Ilaria Fratelli</a:t>
                      </a:r>
                      <a:endParaRPr lang="it-IT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62894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947602-E156-4EEA-AE5E-D04DB1946ADC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92216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work packages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861967-7077-484A-8977-2AC431A26750}"/>
              </a:ext>
            </a:extLst>
          </p:cNvPr>
          <p:cNvSpPr txBox="1"/>
          <p:nvPr/>
        </p:nvSpPr>
        <p:spPr>
          <a:xfrm>
            <a:off x="942110" y="2008162"/>
            <a:ext cx="10787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WP2:</a:t>
            </a:r>
            <a:r>
              <a:rPr lang="en-US" b="1" dirty="0"/>
              <a:t> HYBRID DEVICES FABRICATION – leader: Ilaria Fratelli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/>
              <a:t>TASK 2.1 (INFN-LNL)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Deposition and patterning of the 10B converting layer.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/>
              <a:t>TASK 2.2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Deposition from solution by bar coating of the PVK and OP layer.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/>
              <a:t>TASK 2.3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Optimization of the device architecture.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082AD1-3732-4F93-AA07-0B926715246D}"/>
              </a:ext>
            </a:extLst>
          </p:cNvPr>
          <p:cNvSpPr txBox="1"/>
          <p:nvPr/>
        </p:nvSpPr>
        <p:spPr>
          <a:xfrm>
            <a:off x="942110" y="826474"/>
            <a:ext cx="109586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WP1:</a:t>
            </a:r>
            <a:r>
              <a:rPr lang="en-US" dirty="0"/>
              <a:t> </a:t>
            </a:r>
            <a:r>
              <a:rPr lang="en-US" b="1" dirty="0"/>
              <a:t>SIMULATIONS – leader: LNL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1.1 (INFN-LNL)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Geant4 Monte Carlo code for the calculation of the capture rate of thermal neutrons in converting layer and fast neutrons in semiconductors will be estimated. 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1.2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SRIM, calculation of the release of energy by alpha particles produced by 10B/n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A78B63-5297-4FBC-B335-D011B5083FF3}"/>
              </a:ext>
            </a:extLst>
          </p:cNvPr>
          <p:cNvSpPr txBox="1"/>
          <p:nvPr/>
        </p:nvSpPr>
        <p:spPr>
          <a:xfrm>
            <a:off x="942110" y="3305729"/>
            <a:ext cx="10856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WP3:</a:t>
            </a:r>
            <a:r>
              <a:rPr lang="en-US" b="1" dirty="0"/>
              <a:t> ELECTRICAL and MECHANICAL CHARACTRIZATION – leader: Andrea Ciavatti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3.1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Electrical characterization of the single pixel. 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3.2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Flexibility tests.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B54DDE-5B53-4BA6-BF05-6EC38B27ED30}"/>
              </a:ext>
            </a:extLst>
          </p:cNvPr>
          <p:cNvSpPr txBox="1"/>
          <p:nvPr/>
        </p:nvSpPr>
        <p:spPr>
          <a:xfrm>
            <a:off x="933721" y="4357075"/>
            <a:ext cx="105398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WP4:</a:t>
            </a:r>
            <a:r>
              <a:rPr lang="en-US" b="1" dirty="0"/>
              <a:t> NEUTRON SENSING CHARACTERIZATION – leader: Ilaria Fratelli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4.1 (INFN-BO)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Preliminary tests under relevant α particle fluxes produced by radioactive sources. The irradiation conditions will be identified by the simulations provided by WP1.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4.2 (INFN-LNL/INFN-BO)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Characterization of the TND pixel under relevant irradiation condition at the MUNES beamline (CN-LNL)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4.3 (INFN-LNL/INFN-BO)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Characterization of the FND pixel under relevant irradiation condition at the 0° beamline (CN-LNL)</a:t>
            </a:r>
          </a:p>
          <a:p>
            <a:pPr marL="342900" indent="-342900">
              <a:buAutoNum type="arabicPeriod"/>
            </a:pPr>
            <a:r>
              <a:rPr lang="en-US" sz="1600" u="sng" dirty="0"/>
              <a:t>TASK 4.4 (INFN-LNL)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Spectroscopy measurements for the evaluation of neutron/gamma discrimination </a:t>
            </a:r>
            <a:endParaRPr 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05878E-BD33-4E43-A677-83451D60B5A4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4664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8781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Risk Assessment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65DA4ACC-57C9-484D-B6D3-0E25571D9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38210"/>
              </p:ext>
            </p:extLst>
          </p:nvPr>
        </p:nvGraphicFramePr>
        <p:xfrm>
          <a:off x="236307" y="935168"/>
          <a:ext cx="11445409" cy="545535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51901">
                  <a:extLst>
                    <a:ext uri="{9D8B030D-6E8A-4147-A177-3AD203B41FA5}">
                      <a16:colId xmlns:a16="http://schemas.microsoft.com/office/drawing/2014/main" val="2477621869"/>
                    </a:ext>
                  </a:extLst>
                </a:gridCol>
                <a:gridCol w="2901851">
                  <a:extLst>
                    <a:ext uri="{9D8B030D-6E8A-4147-A177-3AD203B41FA5}">
                      <a16:colId xmlns:a16="http://schemas.microsoft.com/office/drawing/2014/main" val="423842162"/>
                    </a:ext>
                  </a:extLst>
                </a:gridCol>
                <a:gridCol w="1551901">
                  <a:extLst>
                    <a:ext uri="{9D8B030D-6E8A-4147-A177-3AD203B41FA5}">
                      <a16:colId xmlns:a16="http://schemas.microsoft.com/office/drawing/2014/main" val="2503226457"/>
                    </a:ext>
                  </a:extLst>
                </a:gridCol>
                <a:gridCol w="1212794">
                  <a:extLst>
                    <a:ext uri="{9D8B030D-6E8A-4147-A177-3AD203B41FA5}">
                      <a16:colId xmlns:a16="http://schemas.microsoft.com/office/drawing/2014/main" val="3992121540"/>
                    </a:ext>
                  </a:extLst>
                </a:gridCol>
                <a:gridCol w="4226962">
                  <a:extLst>
                    <a:ext uri="{9D8B030D-6E8A-4147-A177-3AD203B41FA5}">
                      <a16:colId xmlns:a16="http://schemas.microsoft.com/office/drawing/2014/main" val="4049875419"/>
                    </a:ext>
                  </a:extLst>
                </a:gridCol>
              </a:tblGrid>
              <a:tr h="20786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Risk Description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Risk Level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CONTINGENCY MEASURES &amp; MITIGATION PLAN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312473351"/>
                  </a:ext>
                </a:extLst>
              </a:tr>
              <a:tr h="260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solidFill>
                            <a:schemeClr val="tx1"/>
                          </a:solidFill>
                          <a:effectLst/>
                        </a:rPr>
                        <a:t>PROBABILITY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solidFill>
                            <a:schemeClr val="tx1"/>
                          </a:solidFill>
                          <a:effectLst/>
                        </a:rPr>
                        <a:t>IMPACT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095292"/>
                  </a:ext>
                </a:extLst>
              </a:tr>
              <a:tr h="947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Homogeneity and adhesion issues during the 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 sputtering deposition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We will deposit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 (55–57) by e-beam/sputtering (Servizio bersaglio, LNL) or by PLD (INFN-Lecce) (21). We can evaporate Ti instead of Au for the bottom electrode to improve the adhesion of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 (58)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850720398"/>
                  </a:ext>
                </a:extLst>
              </a:tr>
              <a:tr h="674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 resolution and low yield issues during the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 patterning by lift-off process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We will pattern the converting layer by wet etching using nitric acid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178796771"/>
                  </a:ext>
                </a:extLst>
              </a:tr>
              <a:tr h="402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Poor absorption of thermal and epithermal neutrons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Blending of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LiBO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nanoparticles in the PVK and OP solution. (59)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35453317"/>
                  </a:ext>
                </a:extLst>
              </a:tr>
              <a:tr h="442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Poor absorption of fast neutrons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Increasing the semiconductor thickness up to 50 µm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2114164061"/>
                  </a:ext>
                </a:extLst>
              </a:tr>
              <a:tr h="674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Delay in the scheduling of neutron beamtimes at the designed facilities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Test of the detectors response under neutron beams provided by other facilities (CNAO) and under intense radioactive sources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AmBe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738678849"/>
                  </a:ext>
                </a:extLst>
              </a:tr>
              <a:tr h="1219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High roughness of the semiconducting layer and leackage of the stacked architecture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We will employ a post-processing method based on backfilling and subsequent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etching. (60) We will employ an organic insulating material to fill the voids between the semiconducting microstructures and we planarized by etching the top of the layer. 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3331466481"/>
                  </a:ext>
                </a:extLst>
              </a:tr>
              <a:tr h="62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Delay in the profilometer purchase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it-IT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We will characterize the morphology of the patterned 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 layer using AFM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98" marR="38098" marT="0" marB="0" anchor="ctr"/>
                </a:tc>
                <a:extLst>
                  <a:ext uri="{0D108BD9-81ED-4DB2-BD59-A6C34878D82A}">
                    <a16:rowId xmlns:a16="http://schemas.microsoft.com/office/drawing/2014/main" val="2479608215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DD3D48-F0AB-46EB-8248-F2D77772C6C0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44827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FIRE – rivelatori indiretti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E3C2A6-550E-4AD1-97AD-10B28F39E7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r="3058"/>
          <a:stretch/>
        </p:blipFill>
        <p:spPr>
          <a:xfrm rot="5400000">
            <a:off x="5689734" y="1213108"/>
            <a:ext cx="4307743" cy="25813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BFE7F5-110E-412B-ACFE-39F611A55C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3" t="17000" r="5443"/>
          <a:stretch/>
        </p:blipFill>
        <p:spPr>
          <a:xfrm rot="5400000">
            <a:off x="8700991" y="3391356"/>
            <a:ext cx="2992324" cy="323307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4728AA5-AB5E-432E-A628-1CAC6E3F90EA}"/>
              </a:ext>
            </a:extLst>
          </p:cNvPr>
          <p:cNvSpPr/>
          <p:nvPr/>
        </p:nvSpPr>
        <p:spPr>
          <a:xfrm>
            <a:off x="6743424" y="2262606"/>
            <a:ext cx="1249960" cy="14177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2168F58-5F53-4B09-AFC7-6509601C1FB1}"/>
              </a:ext>
            </a:extLst>
          </p:cNvPr>
          <p:cNvSpPr/>
          <p:nvPr/>
        </p:nvSpPr>
        <p:spPr>
          <a:xfrm>
            <a:off x="8568029" y="3511731"/>
            <a:ext cx="3245663" cy="29923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95D6BBC-060A-4ABF-8265-522484FA29DF}"/>
              </a:ext>
            </a:extLst>
          </p:cNvPr>
          <p:cNvCxnSpPr>
            <a:cxnSpLocks/>
          </p:cNvCxnSpPr>
          <p:nvPr/>
        </p:nvCxnSpPr>
        <p:spPr>
          <a:xfrm>
            <a:off x="6743424" y="3680346"/>
            <a:ext cx="1824605" cy="28158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C25F6AE-4A91-491D-BC94-2538918C63E4}"/>
              </a:ext>
            </a:extLst>
          </p:cNvPr>
          <p:cNvCxnSpPr>
            <a:cxnSpLocks/>
          </p:cNvCxnSpPr>
          <p:nvPr/>
        </p:nvCxnSpPr>
        <p:spPr>
          <a:xfrm>
            <a:off x="7991288" y="2262606"/>
            <a:ext cx="3822404" cy="12491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2C921FC-B915-48DD-A9F3-763D13C68529}"/>
              </a:ext>
            </a:extLst>
          </p:cNvPr>
          <p:cNvCxnSpPr>
            <a:cxnSpLocks/>
          </p:cNvCxnSpPr>
          <p:nvPr/>
        </p:nvCxnSpPr>
        <p:spPr>
          <a:xfrm flipV="1">
            <a:off x="6647641" y="4185772"/>
            <a:ext cx="177915" cy="8221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992DFB-1C7D-4441-BA0F-EEEE65297EA8}"/>
              </a:ext>
            </a:extLst>
          </p:cNvPr>
          <p:cNvSpPr txBox="1"/>
          <p:nvPr/>
        </p:nvSpPr>
        <p:spPr>
          <a:xfrm>
            <a:off x="6215718" y="5007893"/>
            <a:ext cx="1287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Cablaggio di 5 m per mantenere l’elettronica </a:t>
            </a:r>
            <a:r>
              <a:rPr lang="it-IT" sz="1200" b="1" dirty="0"/>
              <a:t>molto</a:t>
            </a:r>
            <a:r>
              <a:rPr lang="it-IT" sz="1200" dirty="0"/>
              <a:t> lontana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E053999-83C3-44BB-A7B9-26CFB8E10F7B}"/>
              </a:ext>
            </a:extLst>
          </p:cNvPr>
          <p:cNvCxnSpPr>
            <a:cxnSpLocks/>
          </p:cNvCxnSpPr>
          <p:nvPr/>
        </p:nvCxnSpPr>
        <p:spPr>
          <a:xfrm>
            <a:off x="10207448" y="3342170"/>
            <a:ext cx="431790" cy="770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74C1C7-1951-4190-80BA-5577484A6FE5}"/>
              </a:ext>
            </a:extLst>
          </p:cNvPr>
          <p:cNvSpPr txBox="1"/>
          <p:nvPr/>
        </p:nvSpPr>
        <p:spPr>
          <a:xfrm>
            <a:off x="9375841" y="2720792"/>
            <a:ext cx="14408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Schermino di </a:t>
            </a:r>
            <a:r>
              <a:rPr lang="it-IT" sz="1200" b="1" dirty="0"/>
              <a:t>Bismuto</a:t>
            </a:r>
            <a:r>
              <a:rPr lang="it-IT" sz="1200" dirty="0"/>
              <a:t> per attenuare i gamma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E0EC7A2-7F8D-486E-9CAE-0FEB053BA2E4}"/>
              </a:ext>
            </a:extLst>
          </p:cNvPr>
          <p:cNvCxnSpPr>
            <a:cxnSpLocks/>
          </p:cNvCxnSpPr>
          <p:nvPr/>
        </p:nvCxnSpPr>
        <p:spPr>
          <a:xfrm flipH="1">
            <a:off x="10823226" y="2503789"/>
            <a:ext cx="568130" cy="2591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7F3181-A361-437C-9E99-049DB4CFFA97}"/>
              </a:ext>
            </a:extLst>
          </p:cNvPr>
          <p:cNvSpPr txBox="1"/>
          <p:nvPr/>
        </p:nvSpPr>
        <p:spPr>
          <a:xfrm>
            <a:off x="9748784" y="585657"/>
            <a:ext cx="2170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Tubo fotomoltiplicatore + </a:t>
            </a:r>
            <a:r>
              <a:rPr lang="it-IT" sz="1200" b="1" dirty="0" err="1"/>
              <a:t>LiBO</a:t>
            </a:r>
            <a:r>
              <a:rPr lang="it-IT" sz="1200" b="1" dirty="0"/>
              <a:t> </a:t>
            </a:r>
            <a:r>
              <a:rPr lang="it-IT" sz="1200" dirty="0"/>
              <a:t>posizionato esattamente nella posizione del sensore per vedere la luce emessa dallo scintillatore a parità di condizioni di irraggiamento</a:t>
            </a:r>
          </a:p>
          <a:p>
            <a:pPr algn="ctr"/>
            <a:r>
              <a:rPr lang="it-IT" sz="1200" dirty="0"/>
              <a:t>(più lontano c’era anche un tubo accoppiato ad uno scintillatore commerciale per monitorare il fascio)</a:t>
            </a:r>
          </a:p>
        </p:txBody>
      </p:sp>
      <p:graphicFrame>
        <p:nvGraphicFramePr>
          <p:cNvPr id="22" name="Oggetto 21">
            <a:extLst>
              <a:ext uri="{FF2B5EF4-FFF2-40B4-BE49-F238E27FC236}">
                <a16:creationId xmlns:a16="http://schemas.microsoft.com/office/drawing/2014/main" id="{40B05DAB-8676-4CB7-B139-4178513EFC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807284"/>
              </p:ext>
            </p:extLst>
          </p:nvPr>
        </p:nvGraphicFramePr>
        <p:xfrm>
          <a:off x="644094" y="3043957"/>
          <a:ext cx="7309872" cy="510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22" name="Oggetto 21">
                        <a:extLst>
                          <a:ext uri="{FF2B5EF4-FFF2-40B4-BE49-F238E27FC236}">
                            <a16:creationId xmlns:a16="http://schemas.microsoft.com/office/drawing/2014/main" id="{40B05DAB-8676-4CB7-B139-4178513EFC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094" y="3043957"/>
                        <a:ext cx="7309872" cy="5107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ttangolo 22">
            <a:extLst>
              <a:ext uri="{FF2B5EF4-FFF2-40B4-BE49-F238E27FC236}">
                <a16:creationId xmlns:a16="http://schemas.microsoft.com/office/drawing/2014/main" id="{97BA2758-2B81-45FE-A16A-F2DD5DD63815}"/>
              </a:ext>
            </a:extLst>
          </p:cNvPr>
          <p:cNvSpPr/>
          <p:nvPr/>
        </p:nvSpPr>
        <p:spPr>
          <a:xfrm>
            <a:off x="0" y="6357567"/>
            <a:ext cx="1824605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000" dirty="0"/>
              <a:t>Fratelli I., et al. in </a:t>
            </a:r>
            <a:r>
              <a:rPr lang="it-IT" sz="1000" dirty="0" err="1"/>
              <a:t>preparation</a:t>
            </a:r>
            <a:r>
              <a:rPr lang="it-IT" sz="1000" dirty="0"/>
              <a:t>.</a:t>
            </a:r>
            <a:endParaRPr lang="en-US" sz="1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5665F02-54CA-41D3-B76C-CB0F3B804079}"/>
              </a:ext>
            </a:extLst>
          </p:cNvPr>
          <p:cNvSpPr/>
          <p:nvPr/>
        </p:nvSpPr>
        <p:spPr>
          <a:xfrm>
            <a:off x="8549173" y="6541622"/>
            <a:ext cx="28943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Selva A, et al., </a:t>
            </a:r>
            <a:r>
              <a:rPr lang="it-IT" sz="1000" dirty="0" err="1"/>
              <a:t>Appl</a:t>
            </a:r>
            <a:r>
              <a:rPr lang="it-IT" sz="1000" dirty="0"/>
              <a:t> </a:t>
            </a:r>
            <a:r>
              <a:rPr lang="it-IT" sz="1000" dirty="0" err="1"/>
              <a:t>Radiat</a:t>
            </a:r>
            <a:r>
              <a:rPr lang="it-IT" sz="1000" dirty="0"/>
              <a:t> </a:t>
            </a:r>
            <a:r>
              <a:rPr lang="it-IT" sz="1000" dirty="0" err="1"/>
              <a:t>Isot</a:t>
            </a:r>
            <a:r>
              <a:rPr lang="it-IT" sz="1000" dirty="0"/>
              <a:t>. 2022;182:110144. </a:t>
            </a:r>
            <a:endParaRPr lang="en-US" sz="1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A5FAC3-6849-4231-A537-94F890B9C509}"/>
              </a:ext>
            </a:extLst>
          </p:cNvPr>
          <p:cNvSpPr/>
          <p:nvPr/>
        </p:nvSpPr>
        <p:spPr>
          <a:xfrm>
            <a:off x="7503343" y="361815"/>
            <a:ext cx="1590977" cy="36519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MUNES @ LNL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15433B-4869-4C27-AE2F-78D5029359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636" b="76592"/>
          <a:stretch/>
        </p:blipFill>
        <p:spPr>
          <a:xfrm>
            <a:off x="495495" y="1170357"/>
            <a:ext cx="2327321" cy="142036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6ADDCF0-0137-4364-A64C-967064E705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146"/>
          <a:stretch/>
        </p:blipFill>
        <p:spPr>
          <a:xfrm>
            <a:off x="4025393" y="1099765"/>
            <a:ext cx="1809849" cy="1507382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E98C47C-8671-4B81-AEC0-2BD1B72EC594}"/>
              </a:ext>
            </a:extLst>
          </p:cNvPr>
          <p:cNvSpPr txBox="1"/>
          <p:nvPr/>
        </p:nvSpPr>
        <p:spPr>
          <a:xfrm>
            <a:off x="397024" y="876336"/>
            <a:ext cx="247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Organic </a:t>
            </a:r>
            <a:r>
              <a:rPr lang="en-US" b="1" dirty="0" err="1">
                <a:solidFill>
                  <a:srgbClr val="FF0000"/>
                </a:solidFill>
              </a:rPr>
              <a:t>PhotoTransistor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3E87C24-11D9-472E-AD07-97F3EF45A423}"/>
              </a:ext>
            </a:extLst>
          </p:cNvPr>
          <p:cNvSpPr txBox="1"/>
          <p:nvPr/>
        </p:nvSpPr>
        <p:spPr>
          <a:xfrm>
            <a:off x="3664790" y="784520"/>
            <a:ext cx="250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Li</a:t>
            </a:r>
            <a:r>
              <a:rPr lang="en-US" b="1" baseline="30000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BO / </a:t>
            </a:r>
            <a:r>
              <a:rPr lang="en-US" b="1" baseline="30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LiF scintillator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DEAF85A-6B10-4D40-A4EB-3278162F25BF}"/>
              </a:ext>
            </a:extLst>
          </p:cNvPr>
          <p:cNvSpPr txBox="1"/>
          <p:nvPr/>
        </p:nvSpPr>
        <p:spPr>
          <a:xfrm>
            <a:off x="3152448" y="15289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Parentesi graffa chiusa 27">
            <a:extLst>
              <a:ext uri="{FF2B5EF4-FFF2-40B4-BE49-F238E27FC236}">
                <a16:creationId xmlns:a16="http://schemas.microsoft.com/office/drawing/2014/main" id="{E64BDC2C-B7EC-426D-94B4-C30A93E1D77E}"/>
              </a:ext>
            </a:extLst>
          </p:cNvPr>
          <p:cNvSpPr/>
          <p:nvPr/>
        </p:nvSpPr>
        <p:spPr>
          <a:xfrm rot="5400000">
            <a:off x="3042955" y="395262"/>
            <a:ext cx="244827" cy="5339749"/>
          </a:xfrm>
          <a:prstGeom prst="rightBrace">
            <a:avLst>
              <a:gd name="adj1" fmla="val 13413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4A4277C-BB4D-4B2C-B7BA-F880CE6DC702}"/>
              </a:ext>
            </a:extLst>
          </p:cNvPr>
          <p:cNvSpPr/>
          <p:nvPr/>
        </p:nvSpPr>
        <p:spPr>
          <a:xfrm>
            <a:off x="3943840" y="2618803"/>
            <a:ext cx="1944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Carturan SM, et al. </a:t>
            </a:r>
            <a:r>
              <a:rPr lang="it-IT" sz="900" dirty="0" err="1"/>
              <a:t>Nucl</a:t>
            </a:r>
            <a:r>
              <a:rPr lang="it-IT" sz="900" dirty="0"/>
              <a:t> </a:t>
            </a:r>
            <a:r>
              <a:rPr lang="it-IT" sz="900" dirty="0" err="1"/>
              <a:t>Inst</a:t>
            </a:r>
            <a:r>
              <a:rPr lang="it-IT" sz="900" dirty="0"/>
              <a:t> Methods </a:t>
            </a:r>
            <a:r>
              <a:rPr lang="it-IT" sz="900" dirty="0" err="1"/>
              <a:t>Phys</a:t>
            </a:r>
            <a:r>
              <a:rPr lang="it-IT" sz="900" dirty="0"/>
              <a:t> Res </a:t>
            </a:r>
            <a:r>
              <a:rPr lang="it-IT" sz="900" dirty="0" err="1"/>
              <a:t>Sect</a:t>
            </a:r>
            <a:r>
              <a:rPr lang="it-IT" sz="900" dirty="0"/>
              <a:t> A,. 2019 1;925:109–15. </a:t>
            </a:r>
            <a:endParaRPr lang="en-US" sz="90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F892BA3-FA05-4474-BD95-CBF5410704D5}"/>
              </a:ext>
            </a:extLst>
          </p:cNvPr>
          <p:cNvSpPr/>
          <p:nvPr/>
        </p:nvSpPr>
        <p:spPr>
          <a:xfrm>
            <a:off x="397024" y="2594928"/>
            <a:ext cx="2473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Calvi S, et al. </a:t>
            </a:r>
            <a:r>
              <a:rPr lang="it-IT" sz="1000" dirty="0" err="1"/>
              <a:t>Org</a:t>
            </a:r>
            <a:r>
              <a:rPr lang="it-IT" sz="1000" dirty="0"/>
              <a:t> Electron 2022;102106452. </a:t>
            </a:r>
            <a:endParaRPr lang="en-US" sz="1000" dirty="0"/>
          </a:p>
        </p:txBody>
      </p:sp>
      <p:pic>
        <p:nvPicPr>
          <p:cNvPr id="32" name="Picture 2" descr="Research Projects — Semiconductor Physics Group">
            <a:extLst>
              <a:ext uri="{FF2B5EF4-FFF2-40B4-BE49-F238E27FC236}">
                <a16:creationId xmlns:a16="http://schemas.microsoft.com/office/drawing/2014/main" id="{13D12D05-19CC-41CA-8F95-41BC8065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76" y="3226926"/>
            <a:ext cx="1064763" cy="62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7D9B7A3-6505-4C7B-9962-593C707717D5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4471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Boron</a:t>
            </a:r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Neutron</a:t>
            </a:r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 Capture Therapy e dosimetria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D43BE02-AFC4-461E-897E-9DA8379A3523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 / 10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884A2C-C9D0-4F76-B674-F4BEF758E126}"/>
              </a:ext>
            </a:extLst>
          </p:cNvPr>
          <p:cNvSpPr txBox="1"/>
          <p:nvPr/>
        </p:nvSpPr>
        <p:spPr>
          <a:xfrm>
            <a:off x="523952" y="1187869"/>
            <a:ext cx="4996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Epithermal neutron flux &gt; </a:t>
            </a:r>
            <a:r>
              <a:rPr lang="en-US" b="1" dirty="0"/>
              <a:t>10</a:t>
            </a:r>
            <a:r>
              <a:rPr lang="en-US" b="1" baseline="30000" dirty="0"/>
              <a:t>9</a:t>
            </a:r>
            <a:r>
              <a:rPr lang="en-US" b="1" dirty="0"/>
              <a:t> n cm</a:t>
            </a:r>
            <a:r>
              <a:rPr lang="en-US" b="1" baseline="30000" dirty="0"/>
              <a:t>-2</a:t>
            </a:r>
            <a:r>
              <a:rPr lang="en-US" b="1" dirty="0"/>
              <a:t> s</a:t>
            </a:r>
            <a:r>
              <a:rPr lang="en-US" b="1" baseline="30000" dirty="0"/>
              <a:t>-1</a:t>
            </a:r>
          </a:p>
          <a:p>
            <a:r>
              <a:rPr lang="en-US" dirty="0"/>
              <a:t>2) Neutron energy range [</a:t>
            </a:r>
            <a:r>
              <a:rPr lang="en-US" b="1" dirty="0"/>
              <a:t>0,5 eV – 10 keV</a:t>
            </a:r>
            <a:r>
              <a:rPr lang="en-US" dirty="0"/>
              <a:t>]</a:t>
            </a:r>
          </a:p>
          <a:p>
            <a:r>
              <a:rPr lang="en-US" dirty="0"/>
              <a:t>3) Fast neutrons and gamma rays as low as possible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563F6BA-B3A7-4287-93A7-A88B1CFFC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20" y="2270065"/>
            <a:ext cx="4625018" cy="29110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5368DC-62EA-46FE-A5F5-9B1F086B8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604" y="935169"/>
            <a:ext cx="3265724" cy="426523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B1F628-2713-4881-AF3C-31D727E0C001}"/>
              </a:ext>
            </a:extLst>
          </p:cNvPr>
          <p:cNvSpPr txBox="1"/>
          <p:nvPr/>
        </p:nvSpPr>
        <p:spPr>
          <a:xfrm>
            <a:off x="511478" y="818537"/>
            <a:ext cx="23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Incident Beam Quality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16C8DC4-03B8-464E-B77A-5CBD02D4A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05" y="5339947"/>
            <a:ext cx="6056165" cy="1024833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CB385C73-E426-4557-93BC-4B30C8D6A676}"/>
              </a:ext>
            </a:extLst>
          </p:cNvPr>
          <p:cNvSpPr txBox="1"/>
          <p:nvPr/>
        </p:nvSpPr>
        <p:spPr>
          <a:xfrm>
            <a:off x="8393553" y="5236797"/>
            <a:ext cx="244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WEARABLE DOSIMETER</a:t>
            </a:r>
            <a:endParaRPr lang="en-US" b="1" dirty="0"/>
          </a:p>
        </p:txBody>
      </p:sp>
      <p:pic>
        <p:nvPicPr>
          <p:cNvPr id="58" name="Elemento grafico 57" descr="Segno di spunta">
            <a:extLst>
              <a:ext uri="{FF2B5EF4-FFF2-40B4-BE49-F238E27FC236}">
                <a16:creationId xmlns:a16="http://schemas.microsoft.com/office/drawing/2014/main" id="{1A0BA766-80A1-4680-8474-180A4D272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8814" y="5201390"/>
            <a:ext cx="404739" cy="404739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7BBA1DA-8966-4628-AE90-462725C11C0A}"/>
              </a:ext>
            </a:extLst>
          </p:cNvPr>
          <p:cNvSpPr txBox="1"/>
          <p:nvPr/>
        </p:nvSpPr>
        <p:spPr>
          <a:xfrm>
            <a:off x="8173407" y="5569317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LOW-COST</a:t>
            </a:r>
            <a:endParaRPr lang="en-US" b="1" dirty="0"/>
          </a:p>
        </p:txBody>
      </p:sp>
      <p:pic>
        <p:nvPicPr>
          <p:cNvPr id="62" name="Elemento grafico 61" descr="Segno di spunta">
            <a:extLst>
              <a:ext uri="{FF2B5EF4-FFF2-40B4-BE49-F238E27FC236}">
                <a16:creationId xmlns:a16="http://schemas.microsoft.com/office/drawing/2014/main" id="{0C9ECF10-47E5-4A96-AB11-BB420503A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8668" y="5533910"/>
            <a:ext cx="404739" cy="404739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3CAF9AC-8363-476C-AAC8-46A0C6E75A26}"/>
              </a:ext>
            </a:extLst>
          </p:cNvPr>
          <p:cNvSpPr txBox="1"/>
          <p:nvPr/>
        </p:nvSpPr>
        <p:spPr>
          <a:xfrm>
            <a:off x="9797901" y="557589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RAD-HARD</a:t>
            </a:r>
            <a:endParaRPr lang="en-US" b="1" dirty="0"/>
          </a:p>
        </p:txBody>
      </p:sp>
      <p:pic>
        <p:nvPicPr>
          <p:cNvPr id="73" name="Elemento grafico 72" descr="Segno di spunta">
            <a:extLst>
              <a:ext uri="{FF2B5EF4-FFF2-40B4-BE49-F238E27FC236}">
                <a16:creationId xmlns:a16="http://schemas.microsoft.com/office/drawing/2014/main" id="{2A8193A8-B72C-4C15-AD00-BE43DA99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3162" y="5540487"/>
            <a:ext cx="404739" cy="404739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F43B102-0DD7-4C26-B1D2-EA874EAFE2E3}"/>
              </a:ext>
            </a:extLst>
          </p:cNvPr>
          <p:cNvSpPr txBox="1"/>
          <p:nvPr/>
        </p:nvSpPr>
        <p:spPr>
          <a:xfrm>
            <a:off x="8173407" y="5917020"/>
            <a:ext cx="296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LOW POWER CONSUMPTION</a:t>
            </a:r>
            <a:endParaRPr lang="en-US" b="1" dirty="0"/>
          </a:p>
        </p:txBody>
      </p:sp>
      <p:pic>
        <p:nvPicPr>
          <p:cNvPr id="75" name="Elemento grafico 74" descr="Segno di spunta">
            <a:extLst>
              <a:ext uri="{FF2B5EF4-FFF2-40B4-BE49-F238E27FC236}">
                <a16:creationId xmlns:a16="http://schemas.microsoft.com/office/drawing/2014/main" id="{21CB0F3B-553C-45BE-9B94-734BDEA54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8668" y="5881613"/>
            <a:ext cx="404739" cy="40473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9CFCB74-9252-494E-8A8D-CB6AA89FF674}"/>
              </a:ext>
            </a:extLst>
          </p:cNvPr>
          <p:cNvSpPr/>
          <p:nvPr/>
        </p:nvSpPr>
        <p:spPr>
          <a:xfrm>
            <a:off x="5380591" y="6326250"/>
            <a:ext cx="6793462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000" dirty="0" err="1"/>
              <a:t>Dymova</a:t>
            </a:r>
            <a:r>
              <a:rPr lang="it-IT" sz="1000" dirty="0"/>
              <a:t> MA, et al. </a:t>
            </a:r>
            <a:r>
              <a:rPr lang="it-IT" sz="1000" dirty="0" err="1"/>
              <a:t>Boron</a:t>
            </a:r>
            <a:r>
              <a:rPr lang="it-IT" sz="1000" dirty="0"/>
              <a:t> </a:t>
            </a:r>
            <a:r>
              <a:rPr lang="it-IT" sz="1000" dirty="0" err="1"/>
              <a:t>neutron</a:t>
            </a:r>
            <a:r>
              <a:rPr lang="it-IT" sz="1000" dirty="0"/>
              <a:t> capture therapy: Current status and future </a:t>
            </a:r>
            <a:r>
              <a:rPr lang="it-IT" sz="1000" dirty="0" err="1"/>
              <a:t>perspectives</a:t>
            </a:r>
            <a:r>
              <a:rPr lang="it-IT" sz="1000" dirty="0"/>
              <a:t>. Cancer </a:t>
            </a:r>
            <a:r>
              <a:rPr lang="it-IT" sz="1000" dirty="0" err="1"/>
              <a:t>Commun</a:t>
            </a:r>
            <a:r>
              <a:rPr lang="it-IT" sz="1000" dirty="0"/>
              <a:t> 2020;40(9):406–21.</a:t>
            </a:r>
            <a:endParaRPr lang="en-US" sz="1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D942EA-7231-4193-9C78-33CE12B81F96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2002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Stato dell’Arte per la rivelazione di neutroni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D43BE02-AFC4-461E-897E-9DA8379A3523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 / 10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E0341C-9AF0-4B53-865B-F954D83C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68" y="1963572"/>
            <a:ext cx="3300802" cy="176463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850457-991C-4DF3-BFBE-D86C7C338BD0}"/>
              </a:ext>
            </a:extLst>
          </p:cNvPr>
          <p:cNvSpPr txBox="1"/>
          <p:nvPr/>
        </p:nvSpPr>
        <p:spPr>
          <a:xfrm>
            <a:off x="4544007" y="5507561"/>
            <a:ext cx="362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800" dirty="0"/>
              <a:t>Carturan SM, et al. Flexible </a:t>
            </a:r>
            <a:r>
              <a:rPr lang="it-IT" sz="800" dirty="0" err="1"/>
              <a:t>scintillation</a:t>
            </a:r>
            <a:r>
              <a:rPr lang="it-IT" sz="800" dirty="0"/>
              <a:t> </a:t>
            </a:r>
            <a:r>
              <a:rPr lang="it-IT" sz="800" dirty="0" err="1"/>
              <a:t>sensors</a:t>
            </a:r>
            <a:r>
              <a:rPr lang="it-IT" sz="800" dirty="0"/>
              <a:t> for the </a:t>
            </a:r>
            <a:r>
              <a:rPr lang="it-IT" sz="800" dirty="0" err="1"/>
              <a:t>detection</a:t>
            </a:r>
            <a:r>
              <a:rPr lang="it-IT" sz="800" dirty="0"/>
              <a:t> of thermal </a:t>
            </a:r>
            <a:r>
              <a:rPr lang="it-IT" sz="800" dirty="0" err="1"/>
              <a:t>neutrons</a:t>
            </a:r>
            <a:r>
              <a:rPr lang="it-IT" sz="800" dirty="0"/>
              <a:t> </a:t>
            </a:r>
            <a:r>
              <a:rPr lang="it-IT" sz="800" dirty="0" err="1"/>
              <a:t>based</a:t>
            </a:r>
            <a:r>
              <a:rPr lang="it-IT" sz="800" dirty="0"/>
              <a:t> on </a:t>
            </a:r>
            <a:r>
              <a:rPr lang="it-IT" sz="800" dirty="0" err="1"/>
              <a:t>siloxane</a:t>
            </a:r>
            <a:r>
              <a:rPr lang="it-IT" sz="800" dirty="0"/>
              <a:t> 6 </a:t>
            </a:r>
            <a:r>
              <a:rPr lang="it-IT" sz="800" dirty="0" err="1"/>
              <a:t>LiF</a:t>
            </a:r>
            <a:r>
              <a:rPr lang="it-IT" sz="800" dirty="0"/>
              <a:t> </a:t>
            </a:r>
            <a:r>
              <a:rPr lang="it-IT" sz="800" dirty="0" err="1"/>
              <a:t>containing</a:t>
            </a:r>
            <a:r>
              <a:rPr lang="it-IT" sz="800" dirty="0"/>
              <a:t> </a:t>
            </a:r>
            <a:r>
              <a:rPr lang="it-IT" sz="800" dirty="0" err="1"/>
              <a:t>composites</a:t>
            </a:r>
            <a:r>
              <a:rPr lang="it-IT" sz="800" dirty="0"/>
              <a:t>: </a:t>
            </a:r>
            <a:r>
              <a:rPr lang="it-IT" sz="800" dirty="0" err="1"/>
              <a:t>Role</a:t>
            </a:r>
            <a:r>
              <a:rPr lang="it-IT" sz="800" dirty="0"/>
              <a:t> of 6 </a:t>
            </a:r>
            <a:r>
              <a:rPr lang="it-IT" sz="800" dirty="0" err="1"/>
              <a:t>LiF</a:t>
            </a:r>
            <a:r>
              <a:rPr lang="it-IT" sz="800" dirty="0"/>
              <a:t> </a:t>
            </a:r>
            <a:r>
              <a:rPr lang="it-IT" sz="800" dirty="0" err="1"/>
              <a:t>crystals</a:t>
            </a:r>
            <a:r>
              <a:rPr lang="it-IT" sz="800" dirty="0"/>
              <a:t> size and </a:t>
            </a:r>
            <a:r>
              <a:rPr lang="it-IT" sz="800" dirty="0" err="1"/>
              <a:t>dispersion</a:t>
            </a:r>
            <a:r>
              <a:rPr lang="it-IT" sz="800" dirty="0"/>
              <a:t>. </a:t>
            </a:r>
            <a:r>
              <a:rPr lang="it-IT" sz="800" dirty="0" err="1"/>
              <a:t>Nucl</a:t>
            </a:r>
            <a:r>
              <a:rPr lang="it-IT" sz="800" dirty="0"/>
              <a:t> Instruments Methods </a:t>
            </a:r>
            <a:r>
              <a:rPr lang="it-IT" sz="800" dirty="0" err="1"/>
              <a:t>Phys</a:t>
            </a:r>
            <a:r>
              <a:rPr lang="it-IT" sz="800" dirty="0"/>
              <a:t> Res </a:t>
            </a:r>
            <a:r>
              <a:rPr lang="it-IT" sz="800" dirty="0" err="1"/>
              <a:t>Sect</a:t>
            </a:r>
            <a:r>
              <a:rPr lang="it-IT" sz="800" dirty="0"/>
              <a:t> A </a:t>
            </a:r>
            <a:r>
              <a:rPr lang="it-IT" sz="800" dirty="0" err="1"/>
              <a:t>Accel</a:t>
            </a:r>
            <a:r>
              <a:rPr lang="it-IT" sz="800" dirty="0"/>
              <a:t> </a:t>
            </a:r>
            <a:r>
              <a:rPr lang="it-IT" sz="800" dirty="0" err="1"/>
              <a:t>Spectrometers</a:t>
            </a:r>
            <a:r>
              <a:rPr lang="it-IT" sz="800" dirty="0"/>
              <a:t>, </a:t>
            </a:r>
            <a:r>
              <a:rPr lang="it-IT" sz="800" dirty="0" err="1"/>
              <a:t>Detect</a:t>
            </a:r>
            <a:r>
              <a:rPr lang="it-IT" sz="800" dirty="0"/>
              <a:t> </a:t>
            </a:r>
            <a:r>
              <a:rPr lang="it-IT" sz="800" dirty="0" err="1"/>
              <a:t>Assoc</a:t>
            </a:r>
            <a:r>
              <a:rPr lang="it-IT" sz="800" dirty="0"/>
              <a:t> </a:t>
            </a:r>
            <a:r>
              <a:rPr lang="it-IT" sz="800" dirty="0" err="1"/>
              <a:t>Equip</a:t>
            </a:r>
            <a:r>
              <a:rPr lang="it-IT" sz="800" dirty="0"/>
              <a:t>. 2019 </a:t>
            </a:r>
            <a:r>
              <a:rPr lang="it-IT" sz="800" dirty="0" err="1"/>
              <a:t>May</a:t>
            </a:r>
            <a:r>
              <a:rPr lang="it-IT" sz="800" dirty="0"/>
              <a:t> 1;925:109–15. </a:t>
            </a:r>
            <a:endParaRPr lang="en-US" sz="8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800" dirty="0" err="1"/>
              <a:t>Xie</a:t>
            </a:r>
            <a:r>
              <a:rPr lang="it-IT" sz="800" dirty="0"/>
              <a:t> A, et al. </a:t>
            </a:r>
            <a:r>
              <a:rPr lang="it-IT" sz="800" dirty="0" err="1"/>
              <a:t>Lithium-doped</a:t>
            </a:r>
            <a:r>
              <a:rPr lang="it-IT" sz="800" dirty="0"/>
              <a:t> </a:t>
            </a:r>
            <a:r>
              <a:rPr lang="it-IT" sz="800" dirty="0" err="1"/>
              <a:t>two-dimensional</a:t>
            </a:r>
            <a:r>
              <a:rPr lang="it-IT" sz="800" dirty="0"/>
              <a:t> perovskite </a:t>
            </a:r>
            <a:r>
              <a:rPr lang="it-IT" sz="800" dirty="0" err="1"/>
              <a:t>scintillator</a:t>
            </a:r>
            <a:r>
              <a:rPr lang="it-IT" sz="800" dirty="0"/>
              <a:t> for wide-range </a:t>
            </a:r>
            <a:r>
              <a:rPr lang="it-IT" sz="800" dirty="0" err="1"/>
              <a:t>radiation</a:t>
            </a:r>
            <a:r>
              <a:rPr lang="it-IT" sz="800" dirty="0"/>
              <a:t> </a:t>
            </a:r>
            <a:r>
              <a:rPr lang="it-IT" sz="800" dirty="0" err="1"/>
              <a:t>detection</a:t>
            </a:r>
            <a:r>
              <a:rPr lang="it-IT" sz="800" dirty="0"/>
              <a:t>. </a:t>
            </a:r>
            <a:r>
              <a:rPr lang="it-IT" sz="800" dirty="0" err="1"/>
              <a:t>Commun</a:t>
            </a:r>
            <a:r>
              <a:rPr lang="it-IT" sz="800" dirty="0"/>
              <a:t> Mater 2020 11; 1(1):1–10.</a:t>
            </a:r>
            <a:endParaRPr lang="en-US" sz="800" dirty="0"/>
          </a:p>
        </p:txBody>
      </p:sp>
      <p:pic>
        <p:nvPicPr>
          <p:cNvPr id="11" name="Picture 2" descr="https://www.vacutec-gmbh.de/fileadmin/VacuTec-Files/produkte/umwelt/Zaehlrohre__GM-__P-__N-_/Neutronen_Zaehlrohre/VacuTec_ND_neu2_01.jpg">
            <a:extLst>
              <a:ext uri="{FF2B5EF4-FFF2-40B4-BE49-F238E27FC236}">
                <a16:creationId xmlns:a16="http://schemas.microsoft.com/office/drawing/2014/main" id="{6D0D4895-01F0-4430-8082-0ED95C5B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1" y="1826626"/>
            <a:ext cx="3785706" cy="21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54AFE3-1297-4725-8C53-7878356A5233}"/>
              </a:ext>
            </a:extLst>
          </p:cNvPr>
          <p:cNvSpPr txBox="1"/>
          <p:nvPr/>
        </p:nvSpPr>
        <p:spPr>
          <a:xfrm>
            <a:off x="2750975" y="3543250"/>
            <a:ext cx="96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VACUTEC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F51E6C-7DC9-4AC4-946F-C250DC870615}"/>
              </a:ext>
            </a:extLst>
          </p:cNvPr>
          <p:cNvSpPr/>
          <p:nvPr/>
        </p:nvSpPr>
        <p:spPr>
          <a:xfrm>
            <a:off x="336833" y="1091682"/>
            <a:ext cx="4207175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Contatori Proporzionali a Gas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E2D8E2A-D19B-4595-9A21-2EA15C8725F2}"/>
              </a:ext>
            </a:extLst>
          </p:cNvPr>
          <p:cNvSpPr/>
          <p:nvPr/>
        </p:nvSpPr>
        <p:spPr>
          <a:xfrm>
            <a:off x="336833" y="1399592"/>
            <a:ext cx="4207175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C5D0424-3FC7-4121-9C8F-5722BB478DE1}"/>
              </a:ext>
            </a:extLst>
          </p:cNvPr>
          <p:cNvSpPr/>
          <p:nvPr/>
        </p:nvSpPr>
        <p:spPr>
          <a:xfrm>
            <a:off x="4544008" y="1091682"/>
            <a:ext cx="3620277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Scintillatori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ED713B6-B99F-4323-9EBC-F33BF5C663DD}"/>
              </a:ext>
            </a:extLst>
          </p:cNvPr>
          <p:cNvSpPr/>
          <p:nvPr/>
        </p:nvSpPr>
        <p:spPr>
          <a:xfrm>
            <a:off x="4544008" y="1399592"/>
            <a:ext cx="3620277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C23A6AA-255D-428D-BE0D-414085F197DB}"/>
              </a:ext>
            </a:extLst>
          </p:cNvPr>
          <p:cNvSpPr/>
          <p:nvPr/>
        </p:nvSpPr>
        <p:spPr>
          <a:xfrm>
            <a:off x="8164285" y="1091681"/>
            <a:ext cx="3620277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Rivelatori allo Stato Solido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685A762-8DD8-44A3-A0AA-4C64729F4110}"/>
              </a:ext>
            </a:extLst>
          </p:cNvPr>
          <p:cNvSpPr/>
          <p:nvPr/>
        </p:nvSpPr>
        <p:spPr>
          <a:xfrm>
            <a:off x="8164285" y="1399591"/>
            <a:ext cx="3620277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F9334D6-04B2-421F-8898-3FF2A7BEE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453" y="1572233"/>
            <a:ext cx="2913640" cy="236653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5365A9-0C7E-4D83-92FF-8263D4211FBD}"/>
              </a:ext>
            </a:extLst>
          </p:cNvPr>
          <p:cNvSpPr txBox="1"/>
          <p:nvPr/>
        </p:nvSpPr>
        <p:spPr>
          <a:xfrm>
            <a:off x="8164284" y="5622505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 err="1"/>
              <a:t>McGregor</a:t>
            </a:r>
            <a:r>
              <a:rPr lang="it-IT" sz="800" dirty="0"/>
              <a:t> DS et al. Self-</a:t>
            </a:r>
            <a:r>
              <a:rPr lang="it-IT" sz="800" dirty="0" err="1"/>
              <a:t>biased</a:t>
            </a:r>
            <a:r>
              <a:rPr lang="it-IT" sz="800" dirty="0"/>
              <a:t> boron-10 </a:t>
            </a:r>
            <a:r>
              <a:rPr lang="it-IT" sz="800" dirty="0" err="1"/>
              <a:t>coated</a:t>
            </a:r>
            <a:r>
              <a:rPr lang="it-IT" sz="800" dirty="0"/>
              <a:t> high-</a:t>
            </a:r>
            <a:r>
              <a:rPr lang="it-IT" sz="800" dirty="0" err="1"/>
              <a:t>purity</a:t>
            </a:r>
            <a:r>
              <a:rPr lang="it-IT" sz="800" dirty="0"/>
              <a:t> </a:t>
            </a:r>
            <a:r>
              <a:rPr lang="it-IT" sz="800" dirty="0" err="1"/>
              <a:t>epitaxial</a:t>
            </a:r>
            <a:r>
              <a:rPr lang="it-IT" sz="800" dirty="0"/>
              <a:t> </a:t>
            </a:r>
            <a:r>
              <a:rPr lang="it-IT" sz="800" dirty="0" err="1"/>
              <a:t>GaAs</a:t>
            </a:r>
            <a:r>
              <a:rPr lang="it-IT" sz="800" dirty="0"/>
              <a:t> thermal </a:t>
            </a:r>
            <a:r>
              <a:rPr lang="it-IT" sz="800" dirty="0" err="1"/>
              <a:t>neutron</a:t>
            </a:r>
            <a:r>
              <a:rPr lang="it-IT" sz="800" dirty="0"/>
              <a:t> detectors. IEEE Trans </a:t>
            </a:r>
            <a:r>
              <a:rPr lang="it-IT" sz="800" dirty="0" err="1"/>
              <a:t>Nucl</a:t>
            </a:r>
            <a:r>
              <a:rPr lang="it-IT" sz="800" dirty="0"/>
              <a:t> Sci. 2000;47(4 PART 1):1364–70.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/>
              <a:t>Lai CC, </a:t>
            </a:r>
            <a:r>
              <a:rPr lang="it-IT" sz="800" dirty="0" err="1"/>
              <a:t>Boyd</a:t>
            </a:r>
            <a:r>
              <a:rPr lang="it-IT" sz="800" dirty="0"/>
              <a:t> R, et al. Effect of </a:t>
            </a:r>
            <a:r>
              <a:rPr lang="it-IT" sz="800" dirty="0" err="1"/>
              <a:t>substrate</a:t>
            </a:r>
            <a:r>
              <a:rPr lang="it-IT" sz="800" dirty="0"/>
              <a:t> </a:t>
            </a:r>
            <a:r>
              <a:rPr lang="it-IT" sz="800" dirty="0" err="1"/>
              <a:t>roughness</a:t>
            </a:r>
            <a:r>
              <a:rPr lang="it-IT" sz="800" dirty="0"/>
              <a:t> and </a:t>
            </a:r>
            <a:r>
              <a:rPr lang="it-IT" sz="800" dirty="0" err="1"/>
              <a:t>material</a:t>
            </a:r>
            <a:r>
              <a:rPr lang="it-IT" sz="800" dirty="0"/>
              <a:t> </a:t>
            </a:r>
            <a:r>
              <a:rPr lang="it-IT" sz="800" dirty="0" err="1"/>
              <a:t>selection</a:t>
            </a:r>
            <a:r>
              <a:rPr lang="it-IT" sz="800" dirty="0"/>
              <a:t> on the </a:t>
            </a:r>
            <a:r>
              <a:rPr lang="it-IT" sz="800" dirty="0" err="1"/>
              <a:t>microstructure</a:t>
            </a:r>
            <a:r>
              <a:rPr lang="it-IT" sz="800" dirty="0"/>
              <a:t> of </a:t>
            </a:r>
            <a:r>
              <a:rPr lang="it-IT" sz="800" dirty="0" err="1"/>
              <a:t>sputtering</a:t>
            </a:r>
            <a:r>
              <a:rPr lang="it-IT" sz="800" dirty="0"/>
              <a:t> </a:t>
            </a:r>
            <a:r>
              <a:rPr lang="it-IT" sz="800" dirty="0" err="1"/>
              <a:t>deposited</a:t>
            </a:r>
            <a:r>
              <a:rPr lang="it-IT" sz="800" dirty="0"/>
              <a:t> </a:t>
            </a:r>
            <a:r>
              <a:rPr lang="it-IT" sz="800" dirty="0" err="1"/>
              <a:t>boron</a:t>
            </a:r>
            <a:r>
              <a:rPr lang="it-IT" sz="800" dirty="0"/>
              <a:t> </a:t>
            </a:r>
            <a:r>
              <a:rPr lang="it-IT" sz="800" dirty="0" err="1"/>
              <a:t>carbide</a:t>
            </a:r>
            <a:r>
              <a:rPr lang="it-IT" sz="800" dirty="0"/>
              <a:t> thin </a:t>
            </a:r>
            <a:r>
              <a:rPr lang="it-IT" sz="800" dirty="0" err="1"/>
              <a:t>films</a:t>
            </a:r>
            <a:r>
              <a:rPr lang="it-IT" sz="800" dirty="0"/>
              <a:t>. Surf </a:t>
            </a:r>
            <a:r>
              <a:rPr lang="it-IT" sz="800" dirty="0" err="1"/>
              <a:t>Coatings</a:t>
            </a:r>
            <a:r>
              <a:rPr lang="it-IT" sz="800" dirty="0"/>
              <a:t> </a:t>
            </a:r>
            <a:r>
              <a:rPr lang="it-IT" sz="800" dirty="0" err="1"/>
              <a:t>Technol</a:t>
            </a:r>
            <a:r>
              <a:rPr lang="it-IT" sz="800" dirty="0"/>
              <a:t>. 2022;433</a:t>
            </a:r>
            <a:endParaRPr lang="en-US" sz="8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3D1ECE2-3872-45B9-9BA8-5117AA6270F7}"/>
              </a:ext>
            </a:extLst>
          </p:cNvPr>
          <p:cNvSpPr txBox="1"/>
          <p:nvPr/>
        </p:nvSpPr>
        <p:spPr>
          <a:xfrm>
            <a:off x="336832" y="5570794"/>
            <a:ext cx="420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Fares M, et al. 3He proportional counter development for thermal neutron detection. </a:t>
            </a:r>
            <a:r>
              <a:rPr lang="en-US" sz="800" dirty="0" err="1"/>
              <a:t>Radiat</a:t>
            </a:r>
            <a:r>
              <a:rPr lang="en-US" sz="800" dirty="0"/>
              <a:t> Detect Technol Methods, 2021;5(2):264–72.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/>
              <a:t>Amaro FD, et al. </a:t>
            </a:r>
            <a:r>
              <a:rPr lang="it-IT" sz="800" dirty="0" err="1"/>
              <a:t>Novel</a:t>
            </a:r>
            <a:r>
              <a:rPr lang="it-IT" sz="800" dirty="0"/>
              <a:t> </a:t>
            </a:r>
            <a:r>
              <a:rPr lang="it-IT" sz="800" dirty="0" err="1"/>
              <a:t>concept</a:t>
            </a:r>
            <a:r>
              <a:rPr lang="it-IT" sz="800" dirty="0"/>
              <a:t> for </a:t>
            </a:r>
            <a:r>
              <a:rPr lang="it-IT" sz="800" dirty="0" err="1"/>
              <a:t>neutron</a:t>
            </a:r>
            <a:r>
              <a:rPr lang="it-IT" sz="800" dirty="0"/>
              <a:t> </a:t>
            </a:r>
            <a:r>
              <a:rPr lang="it-IT" sz="800" dirty="0" err="1"/>
              <a:t>detection</a:t>
            </a:r>
            <a:r>
              <a:rPr lang="it-IT" sz="800" dirty="0"/>
              <a:t>: </a:t>
            </a:r>
            <a:r>
              <a:rPr lang="it-IT" sz="800" dirty="0" err="1"/>
              <a:t>Proportional</a:t>
            </a:r>
            <a:r>
              <a:rPr lang="it-IT" sz="800" dirty="0"/>
              <a:t> counter </a:t>
            </a:r>
            <a:r>
              <a:rPr lang="it-IT" sz="800" dirty="0" err="1"/>
              <a:t>filled</a:t>
            </a:r>
            <a:r>
              <a:rPr lang="it-IT" sz="800" dirty="0"/>
              <a:t> with 10 B </a:t>
            </a:r>
            <a:r>
              <a:rPr lang="it-IT" sz="800" dirty="0" err="1"/>
              <a:t>nanoparticle</a:t>
            </a:r>
            <a:r>
              <a:rPr lang="it-IT" sz="800" dirty="0"/>
              <a:t> aerosol. Sci Rep. 2017;7(1):1–7. </a:t>
            </a:r>
            <a:endParaRPr lang="en-US" sz="800" dirty="0"/>
          </a:p>
        </p:txBody>
      </p:sp>
      <p:pic>
        <p:nvPicPr>
          <p:cNvPr id="22" name="Elemento grafico 21" descr="Chiudi">
            <a:extLst>
              <a:ext uri="{FF2B5EF4-FFF2-40B4-BE49-F238E27FC236}">
                <a16:creationId xmlns:a16="http://schemas.microsoft.com/office/drawing/2014/main" id="{A97AEF32-88B0-42E7-A7EC-363FB189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786" y="4462952"/>
            <a:ext cx="296806" cy="29680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386BE5-8652-4CCE-A94E-316F5ED9D0EE}"/>
              </a:ext>
            </a:extLst>
          </p:cNvPr>
          <p:cNvSpPr txBox="1"/>
          <p:nvPr/>
        </p:nvSpPr>
        <p:spPr>
          <a:xfrm>
            <a:off x="972491" y="4428963"/>
            <a:ext cx="22670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Carenza di </a:t>
            </a:r>
            <a:r>
              <a:rPr lang="it-IT" sz="1600" baseline="30000" dirty="0"/>
              <a:t>3</a:t>
            </a:r>
            <a:r>
              <a:rPr lang="it-IT" sz="1600" dirty="0"/>
              <a:t>He</a:t>
            </a:r>
          </a:p>
          <a:p>
            <a:r>
              <a:rPr lang="it-IT" sz="1600" dirty="0"/>
              <a:t>Alti costi di produzione</a:t>
            </a:r>
          </a:p>
          <a:p>
            <a:r>
              <a:rPr lang="it-IT" sz="1600" dirty="0"/>
              <a:t>Impatto ambientale</a:t>
            </a:r>
          </a:p>
          <a:p>
            <a:r>
              <a:rPr lang="it-IT" sz="1600" dirty="0"/>
              <a:t>Alto consumo energetico</a:t>
            </a:r>
          </a:p>
        </p:txBody>
      </p:sp>
      <p:pic>
        <p:nvPicPr>
          <p:cNvPr id="24" name="Elemento grafico 23" descr="Chiudi">
            <a:extLst>
              <a:ext uri="{FF2B5EF4-FFF2-40B4-BE49-F238E27FC236}">
                <a16:creationId xmlns:a16="http://schemas.microsoft.com/office/drawing/2014/main" id="{A48AA666-A9B3-43C5-A92D-AD827D6D3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685" y="4720067"/>
            <a:ext cx="296806" cy="296806"/>
          </a:xfrm>
          <a:prstGeom prst="rect">
            <a:avLst/>
          </a:prstGeom>
        </p:spPr>
      </p:pic>
      <p:pic>
        <p:nvPicPr>
          <p:cNvPr id="25" name="Elemento grafico 24" descr="Chiudi">
            <a:extLst>
              <a:ext uri="{FF2B5EF4-FFF2-40B4-BE49-F238E27FC236}">
                <a16:creationId xmlns:a16="http://schemas.microsoft.com/office/drawing/2014/main" id="{F8665FF9-4873-4CE1-A3F2-D697AA0C9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866" y="4957968"/>
            <a:ext cx="296806" cy="296806"/>
          </a:xfrm>
          <a:prstGeom prst="rect">
            <a:avLst/>
          </a:prstGeom>
        </p:spPr>
      </p:pic>
      <p:pic>
        <p:nvPicPr>
          <p:cNvPr id="26" name="Elemento grafico 25" descr="Chiudi">
            <a:extLst>
              <a:ext uri="{FF2B5EF4-FFF2-40B4-BE49-F238E27FC236}">
                <a16:creationId xmlns:a16="http://schemas.microsoft.com/office/drawing/2014/main" id="{99971E76-7F02-47EB-9F13-D163681CF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851" y="5202934"/>
            <a:ext cx="296806" cy="296806"/>
          </a:xfrm>
          <a:prstGeom prst="rect">
            <a:avLst/>
          </a:prstGeom>
        </p:spPr>
      </p:pic>
      <p:pic>
        <p:nvPicPr>
          <p:cNvPr id="27" name="Elemento grafico 26" descr="Chiudi">
            <a:extLst>
              <a:ext uri="{FF2B5EF4-FFF2-40B4-BE49-F238E27FC236}">
                <a16:creationId xmlns:a16="http://schemas.microsoft.com/office/drawing/2014/main" id="{479FBFFE-4F47-4ED2-BCC4-8DEECE3D5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588" y="4287393"/>
            <a:ext cx="296806" cy="296806"/>
          </a:xfrm>
          <a:prstGeom prst="rect">
            <a:avLst/>
          </a:prstGeom>
        </p:spPr>
      </p:pic>
      <p:pic>
        <p:nvPicPr>
          <p:cNvPr id="28" name="Elemento grafico 27" descr="Chiudi">
            <a:extLst>
              <a:ext uri="{FF2B5EF4-FFF2-40B4-BE49-F238E27FC236}">
                <a16:creationId xmlns:a16="http://schemas.microsoft.com/office/drawing/2014/main" id="{200076AD-2658-4974-8111-786DA0608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3487" y="4544508"/>
            <a:ext cx="296806" cy="296806"/>
          </a:xfrm>
          <a:prstGeom prst="rect">
            <a:avLst/>
          </a:prstGeom>
        </p:spPr>
      </p:pic>
      <p:pic>
        <p:nvPicPr>
          <p:cNvPr id="29" name="Elemento grafico 28" descr="Chiudi">
            <a:extLst>
              <a:ext uri="{FF2B5EF4-FFF2-40B4-BE49-F238E27FC236}">
                <a16:creationId xmlns:a16="http://schemas.microsoft.com/office/drawing/2014/main" id="{7D8F9997-99E4-46F7-BB65-34C01F5E7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7668" y="4782409"/>
            <a:ext cx="296806" cy="296806"/>
          </a:xfrm>
          <a:prstGeom prst="rect">
            <a:avLst/>
          </a:prstGeom>
        </p:spPr>
      </p:pic>
      <p:pic>
        <p:nvPicPr>
          <p:cNvPr id="30" name="Elemento grafico 29" descr="Chiudi">
            <a:extLst>
              <a:ext uri="{FF2B5EF4-FFF2-40B4-BE49-F238E27FC236}">
                <a16:creationId xmlns:a16="http://schemas.microsoft.com/office/drawing/2014/main" id="{98E6F0A5-BEC4-44AF-98CC-E0563051C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69622" y="4541793"/>
            <a:ext cx="296806" cy="296806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B692E05-B0C2-4A8B-82DB-FF5D8B5B6A4B}"/>
              </a:ext>
            </a:extLst>
          </p:cNvPr>
          <p:cNvSpPr txBox="1"/>
          <p:nvPr/>
        </p:nvSpPr>
        <p:spPr>
          <a:xfrm>
            <a:off x="5003762" y="4258673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Bassa</a:t>
            </a:r>
            <a:r>
              <a:rPr lang="en-US" sz="1600" dirty="0"/>
              <a:t> emissione di luce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7914C3E-E1A7-4A20-B6D4-097CAE2A204F}"/>
              </a:ext>
            </a:extLst>
          </p:cNvPr>
          <p:cNvSpPr txBox="1"/>
          <p:nvPr/>
        </p:nvSpPr>
        <p:spPr>
          <a:xfrm>
            <a:off x="5011209" y="4513414"/>
            <a:ext cx="158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Tempi di </a:t>
            </a:r>
            <a:r>
              <a:rPr lang="it-IT" sz="1600" dirty="0"/>
              <a:t>risposta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157EAC5-AC88-4079-B92B-1E0C1C80C959}"/>
              </a:ext>
            </a:extLst>
          </p:cNvPr>
          <p:cNvSpPr txBox="1"/>
          <p:nvPr/>
        </p:nvSpPr>
        <p:spPr>
          <a:xfrm>
            <a:off x="5024474" y="4778034"/>
            <a:ext cx="2272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Accoppiamento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&lt; SNR</a:t>
            </a:r>
            <a:endParaRPr lang="en-US" sz="16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AC5DF1F-BD9F-4F2B-A60E-2235EDACA6EE}"/>
              </a:ext>
            </a:extLst>
          </p:cNvPr>
          <p:cNvSpPr txBox="1"/>
          <p:nvPr/>
        </p:nvSpPr>
        <p:spPr>
          <a:xfrm>
            <a:off x="8868226" y="4510549"/>
            <a:ext cx="282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Trasferimento</a:t>
            </a:r>
            <a:r>
              <a:rPr lang="en-US" sz="1600" dirty="0"/>
              <a:t> alpha </a:t>
            </a:r>
            <a:r>
              <a:rPr lang="it-IT" sz="1600" dirty="0"/>
              <a:t>inefficiente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0095454-DC2A-418F-924A-BC6561E3282C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549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Stato dell’Arte per la rivelazione di neutroni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D43BE02-AFC4-461E-897E-9DA8379A3523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 / 10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E0341C-9AF0-4B53-865B-F954D83C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68" y="1963572"/>
            <a:ext cx="3300802" cy="176463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850457-991C-4DF3-BFBE-D86C7C338BD0}"/>
              </a:ext>
            </a:extLst>
          </p:cNvPr>
          <p:cNvSpPr txBox="1"/>
          <p:nvPr/>
        </p:nvSpPr>
        <p:spPr>
          <a:xfrm>
            <a:off x="4544007" y="5507561"/>
            <a:ext cx="362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800" dirty="0"/>
              <a:t>Carturan SM, et al. Flexible </a:t>
            </a:r>
            <a:r>
              <a:rPr lang="it-IT" sz="800" dirty="0" err="1"/>
              <a:t>scintillation</a:t>
            </a:r>
            <a:r>
              <a:rPr lang="it-IT" sz="800" dirty="0"/>
              <a:t> </a:t>
            </a:r>
            <a:r>
              <a:rPr lang="it-IT" sz="800" dirty="0" err="1"/>
              <a:t>sensors</a:t>
            </a:r>
            <a:r>
              <a:rPr lang="it-IT" sz="800" dirty="0"/>
              <a:t> for the </a:t>
            </a:r>
            <a:r>
              <a:rPr lang="it-IT" sz="800" dirty="0" err="1"/>
              <a:t>detection</a:t>
            </a:r>
            <a:r>
              <a:rPr lang="it-IT" sz="800" dirty="0"/>
              <a:t> of thermal </a:t>
            </a:r>
            <a:r>
              <a:rPr lang="it-IT" sz="800" dirty="0" err="1"/>
              <a:t>neutrons</a:t>
            </a:r>
            <a:r>
              <a:rPr lang="it-IT" sz="800" dirty="0"/>
              <a:t> </a:t>
            </a:r>
            <a:r>
              <a:rPr lang="it-IT" sz="800" dirty="0" err="1"/>
              <a:t>based</a:t>
            </a:r>
            <a:r>
              <a:rPr lang="it-IT" sz="800" dirty="0"/>
              <a:t> on </a:t>
            </a:r>
            <a:r>
              <a:rPr lang="it-IT" sz="800" dirty="0" err="1"/>
              <a:t>siloxane</a:t>
            </a:r>
            <a:r>
              <a:rPr lang="it-IT" sz="800" dirty="0"/>
              <a:t> 6 </a:t>
            </a:r>
            <a:r>
              <a:rPr lang="it-IT" sz="800" dirty="0" err="1"/>
              <a:t>LiF</a:t>
            </a:r>
            <a:r>
              <a:rPr lang="it-IT" sz="800" dirty="0"/>
              <a:t> </a:t>
            </a:r>
            <a:r>
              <a:rPr lang="it-IT" sz="800" dirty="0" err="1"/>
              <a:t>containing</a:t>
            </a:r>
            <a:r>
              <a:rPr lang="it-IT" sz="800" dirty="0"/>
              <a:t> </a:t>
            </a:r>
            <a:r>
              <a:rPr lang="it-IT" sz="800" dirty="0" err="1"/>
              <a:t>composites</a:t>
            </a:r>
            <a:r>
              <a:rPr lang="it-IT" sz="800" dirty="0"/>
              <a:t>: </a:t>
            </a:r>
            <a:r>
              <a:rPr lang="it-IT" sz="800" dirty="0" err="1"/>
              <a:t>Role</a:t>
            </a:r>
            <a:r>
              <a:rPr lang="it-IT" sz="800" dirty="0"/>
              <a:t> of 6 </a:t>
            </a:r>
            <a:r>
              <a:rPr lang="it-IT" sz="800" dirty="0" err="1"/>
              <a:t>LiF</a:t>
            </a:r>
            <a:r>
              <a:rPr lang="it-IT" sz="800" dirty="0"/>
              <a:t> </a:t>
            </a:r>
            <a:r>
              <a:rPr lang="it-IT" sz="800" dirty="0" err="1"/>
              <a:t>crystals</a:t>
            </a:r>
            <a:r>
              <a:rPr lang="it-IT" sz="800" dirty="0"/>
              <a:t> size and </a:t>
            </a:r>
            <a:r>
              <a:rPr lang="it-IT" sz="800" dirty="0" err="1"/>
              <a:t>dispersion</a:t>
            </a:r>
            <a:r>
              <a:rPr lang="it-IT" sz="800" dirty="0"/>
              <a:t>. </a:t>
            </a:r>
            <a:r>
              <a:rPr lang="it-IT" sz="800" dirty="0" err="1"/>
              <a:t>Nucl</a:t>
            </a:r>
            <a:r>
              <a:rPr lang="it-IT" sz="800" dirty="0"/>
              <a:t> Instruments Methods </a:t>
            </a:r>
            <a:r>
              <a:rPr lang="it-IT" sz="800" dirty="0" err="1"/>
              <a:t>Phys</a:t>
            </a:r>
            <a:r>
              <a:rPr lang="it-IT" sz="800" dirty="0"/>
              <a:t> Res </a:t>
            </a:r>
            <a:r>
              <a:rPr lang="it-IT" sz="800" dirty="0" err="1"/>
              <a:t>Sect</a:t>
            </a:r>
            <a:r>
              <a:rPr lang="it-IT" sz="800" dirty="0"/>
              <a:t> A </a:t>
            </a:r>
            <a:r>
              <a:rPr lang="it-IT" sz="800" dirty="0" err="1"/>
              <a:t>Accel</a:t>
            </a:r>
            <a:r>
              <a:rPr lang="it-IT" sz="800" dirty="0"/>
              <a:t> </a:t>
            </a:r>
            <a:r>
              <a:rPr lang="it-IT" sz="800" dirty="0" err="1"/>
              <a:t>Spectrometers</a:t>
            </a:r>
            <a:r>
              <a:rPr lang="it-IT" sz="800" dirty="0"/>
              <a:t>, </a:t>
            </a:r>
            <a:r>
              <a:rPr lang="it-IT" sz="800" dirty="0" err="1"/>
              <a:t>Detect</a:t>
            </a:r>
            <a:r>
              <a:rPr lang="it-IT" sz="800" dirty="0"/>
              <a:t> </a:t>
            </a:r>
            <a:r>
              <a:rPr lang="it-IT" sz="800" dirty="0" err="1"/>
              <a:t>Assoc</a:t>
            </a:r>
            <a:r>
              <a:rPr lang="it-IT" sz="800" dirty="0"/>
              <a:t> </a:t>
            </a:r>
            <a:r>
              <a:rPr lang="it-IT" sz="800" dirty="0" err="1"/>
              <a:t>Equip</a:t>
            </a:r>
            <a:r>
              <a:rPr lang="it-IT" sz="800" dirty="0"/>
              <a:t>. 2019 </a:t>
            </a:r>
            <a:r>
              <a:rPr lang="it-IT" sz="800" dirty="0" err="1"/>
              <a:t>May</a:t>
            </a:r>
            <a:r>
              <a:rPr lang="it-IT" sz="800" dirty="0"/>
              <a:t> 1;925:109–15. </a:t>
            </a:r>
            <a:endParaRPr lang="en-US" sz="8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800" dirty="0" err="1"/>
              <a:t>Xie</a:t>
            </a:r>
            <a:r>
              <a:rPr lang="it-IT" sz="800" dirty="0"/>
              <a:t> A, et al. </a:t>
            </a:r>
            <a:r>
              <a:rPr lang="it-IT" sz="800" dirty="0" err="1"/>
              <a:t>Lithium-doped</a:t>
            </a:r>
            <a:r>
              <a:rPr lang="it-IT" sz="800" dirty="0"/>
              <a:t> </a:t>
            </a:r>
            <a:r>
              <a:rPr lang="it-IT" sz="800" dirty="0" err="1"/>
              <a:t>two-dimensional</a:t>
            </a:r>
            <a:r>
              <a:rPr lang="it-IT" sz="800" dirty="0"/>
              <a:t> perovskite </a:t>
            </a:r>
            <a:r>
              <a:rPr lang="it-IT" sz="800" dirty="0" err="1"/>
              <a:t>scintillator</a:t>
            </a:r>
            <a:r>
              <a:rPr lang="it-IT" sz="800" dirty="0"/>
              <a:t> for wide-range </a:t>
            </a:r>
            <a:r>
              <a:rPr lang="it-IT" sz="800" dirty="0" err="1"/>
              <a:t>radiation</a:t>
            </a:r>
            <a:r>
              <a:rPr lang="it-IT" sz="800" dirty="0"/>
              <a:t> </a:t>
            </a:r>
            <a:r>
              <a:rPr lang="it-IT" sz="800" dirty="0" err="1"/>
              <a:t>detection</a:t>
            </a:r>
            <a:r>
              <a:rPr lang="it-IT" sz="800" dirty="0"/>
              <a:t>. </a:t>
            </a:r>
            <a:r>
              <a:rPr lang="it-IT" sz="800" dirty="0" err="1"/>
              <a:t>Commun</a:t>
            </a:r>
            <a:r>
              <a:rPr lang="it-IT" sz="800" dirty="0"/>
              <a:t> Mater 2020 11; 1(1):1–10.</a:t>
            </a:r>
            <a:endParaRPr lang="en-US" sz="800" dirty="0"/>
          </a:p>
        </p:txBody>
      </p:sp>
      <p:pic>
        <p:nvPicPr>
          <p:cNvPr id="11" name="Picture 2" descr="https://www.vacutec-gmbh.de/fileadmin/VacuTec-Files/produkte/umwelt/Zaehlrohre__GM-__P-__N-_/Neutronen_Zaehlrohre/VacuTec_ND_neu2_01.jpg">
            <a:extLst>
              <a:ext uri="{FF2B5EF4-FFF2-40B4-BE49-F238E27FC236}">
                <a16:creationId xmlns:a16="http://schemas.microsoft.com/office/drawing/2014/main" id="{6D0D4895-01F0-4430-8082-0ED95C5B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1" y="1826626"/>
            <a:ext cx="3785706" cy="21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54AFE3-1297-4725-8C53-7878356A5233}"/>
              </a:ext>
            </a:extLst>
          </p:cNvPr>
          <p:cNvSpPr txBox="1"/>
          <p:nvPr/>
        </p:nvSpPr>
        <p:spPr>
          <a:xfrm>
            <a:off x="2750975" y="3543250"/>
            <a:ext cx="96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VACUTEC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F51E6C-7DC9-4AC4-946F-C250DC870615}"/>
              </a:ext>
            </a:extLst>
          </p:cNvPr>
          <p:cNvSpPr/>
          <p:nvPr/>
        </p:nvSpPr>
        <p:spPr>
          <a:xfrm>
            <a:off x="336833" y="1091682"/>
            <a:ext cx="4207175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Contatori Proporzionali a Gas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E2D8E2A-D19B-4595-9A21-2EA15C8725F2}"/>
              </a:ext>
            </a:extLst>
          </p:cNvPr>
          <p:cNvSpPr/>
          <p:nvPr/>
        </p:nvSpPr>
        <p:spPr>
          <a:xfrm>
            <a:off x="336833" y="1399592"/>
            <a:ext cx="4207175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C5D0424-3FC7-4121-9C8F-5722BB478DE1}"/>
              </a:ext>
            </a:extLst>
          </p:cNvPr>
          <p:cNvSpPr/>
          <p:nvPr/>
        </p:nvSpPr>
        <p:spPr>
          <a:xfrm>
            <a:off x="4544008" y="1091682"/>
            <a:ext cx="3620277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Scintillatori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ED713B6-B99F-4323-9EBC-F33BF5C663DD}"/>
              </a:ext>
            </a:extLst>
          </p:cNvPr>
          <p:cNvSpPr/>
          <p:nvPr/>
        </p:nvSpPr>
        <p:spPr>
          <a:xfrm>
            <a:off x="4544008" y="1399592"/>
            <a:ext cx="3620277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C23A6AA-255D-428D-BE0D-414085F197DB}"/>
              </a:ext>
            </a:extLst>
          </p:cNvPr>
          <p:cNvSpPr/>
          <p:nvPr/>
        </p:nvSpPr>
        <p:spPr>
          <a:xfrm>
            <a:off x="8164285" y="1091681"/>
            <a:ext cx="3620277" cy="307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Rivelatori allo Stato Solido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685A762-8DD8-44A3-A0AA-4C64729F4110}"/>
              </a:ext>
            </a:extLst>
          </p:cNvPr>
          <p:cNvSpPr/>
          <p:nvPr/>
        </p:nvSpPr>
        <p:spPr>
          <a:xfrm>
            <a:off x="8164285" y="1399591"/>
            <a:ext cx="3620277" cy="49332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F9334D6-04B2-421F-8898-3FF2A7BEE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453" y="1572233"/>
            <a:ext cx="2913640" cy="236653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5365A9-0C7E-4D83-92FF-8263D4211FBD}"/>
              </a:ext>
            </a:extLst>
          </p:cNvPr>
          <p:cNvSpPr txBox="1"/>
          <p:nvPr/>
        </p:nvSpPr>
        <p:spPr>
          <a:xfrm>
            <a:off x="8164284" y="5622505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 err="1"/>
              <a:t>McGregor</a:t>
            </a:r>
            <a:r>
              <a:rPr lang="it-IT" sz="800" dirty="0"/>
              <a:t> DS et al. Self-</a:t>
            </a:r>
            <a:r>
              <a:rPr lang="it-IT" sz="800" dirty="0" err="1"/>
              <a:t>biased</a:t>
            </a:r>
            <a:r>
              <a:rPr lang="it-IT" sz="800" dirty="0"/>
              <a:t> boron-10 </a:t>
            </a:r>
            <a:r>
              <a:rPr lang="it-IT" sz="800" dirty="0" err="1"/>
              <a:t>coated</a:t>
            </a:r>
            <a:r>
              <a:rPr lang="it-IT" sz="800" dirty="0"/>
              <a:t> high-</a:t>
            </a:r>
            <a:r>
              <a:rPr lang="it-IT" sz="800" dirty="0" err="1"/>
              <a:t>purity</a:t>
            </a:r>
            <a:r>
              <a:rPr lang="it-IT" sz="800" dirty="0"/>
              <a:t> </a:t>
            </a:r>
            <a:r>
              <a:rPr lang="it-IT" sz="800" dirty="0" err="1"/>
              <a:t>epitaxial</a:t>
            </a:r>
            <a:r>
              <a:rPr lang="it-IT" sz="800" dirty="0"/>
              <a:t> </a:t>
            </a:r>
            <a:r>
              <a:rPr lang="it-IT" sz="800" dirty="0" err="1"/>
              <a:t>GaAs</a:t>
            </a:r>
            <a:r>
              <a:rPr lang="it-IT" sz="800" dirty="0"/>
              <a:t> thermal </a:t>
            </a:r>
            <a:r>
              <a:rPr lang="it-IT" sz="800" dirty="0" err="1"/>
              <a:t>neutron</a:t>
            </a:r>
            <a:r>
              <a:rPr lang="it-IT" sz="800" dirty="0"/>
              <a:t> detectors. IEEE Trans </a:t>
            </a:r>
            <a:r>
              <a:rPr lang="it-IT" sz="800" dirty="0" err="1"/>
              <a:t>Nucl</a:t>
            </a:r>
            <a:r>
              <a:rPr lang="it-IT" sz="800" dirty="0"/>
              <a:t> Sci. 2000;47(4 PART 1):1364–70.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/>
              <a:t>Lai CC, </a:t>
            </a:r>
            <a:r>
              <a:rPr lang="it-IT" sz="800" dirty="0" err="1"/>
              <a:t>Boyd</a:t>
            </a:r>
            <a:r>
              <a:rPr lang="it-IT" sz="800" dirty="0"/>
              <a:t> R, et al. Effect of </a:t>
            </a:r>
            <a:r>
              <a:rPr lang="it-IT" sz="800" dirty="0" err="1"/>
              <a:t>substrate</a:t>
            </a:r>
            <a:r>
              <a:rPr lang="it-IT" sz="800" dirty="0"/>
              <a:t> </a:t>
            </a:r>
            <a:r>
              <a:rPr lang="it-IT" sz="800" dirty="0" err="1"/>
              <a:t>roughness</a:t>
            </a:r>
            <a:r>
              <a:rPr lang="it-IT" sz="800" dirty="0"/>
              <a:t> and </a:t>
            </a:r>
            <a:r>
              <a:rPr lang="it-IT" sz="800" dirty="0" err="1"/>
              <a:t>material</a:t>
            </a:r>
            <a:r>
              <a:rPr lang="it-IT" sz="800" dirty="0"/>
              <a:t> </a:t>
            </a:r>
            <a:r>
              <a:rPr lang="it-IT" sz="800" dirty="0" err="1"/>
              <a:t>selection</a:t>
            </a:r>
            <a:r>
              <a:rPr lang="it-IT" sz="800" dirty="0"/>
              <a:t> on the </a:t>
            </a:r>
            <a:r>
              <a:rPr lang="it-IT" sz="800" dirty="0" err="1"/>
              <a:t>microstructure</a:t>
            </a:r>
            <a:r>
              <a:rPr lang="it-IT" sz="800" dirty="0"/>
              <a:t> of </a:t>
            </a:r>
            <a:r>
              <a:rPr lang="it-IT" sz="800" dirty="0" err="1"/>
              <a:t>sputtering</a:t>
            </a:r>
            <a:r>
              <a:rPr lang="it-IT" sz="800" dirty="0"/>
              <a:t> </a:t>
            </a:r>
            <a:r>
              <a:rPr lang="it-IT" sz="800" dirty="0" err="1"/>
              <a:t>deposited</a:t>
            </a:r>
            <a:r>
              <a:rPr lang="it-IT" sz="800" dirty="0"/>
              <a:t> </a:t>
            </a:r>
            <a:r>
              <a:rPr lang="it-IT" sz="800" dirty="0" err="1"/>
              <a:t>boron</a:t>
            </a:r>
            <a:r>
              <a:rPr lang="it-IT" sz="800" dirty="0"/>
              <a:t> </a:t>
            </a:r>
            <a:r>
              <a:rPr lang="it-IT" sz="800" dirty="0" err="1"/>
              <a:t>carbide</a:t>
            </a:r>
            <a:r>
              <a:rPr lang="it-IT" sz="800" dirty="0"/>
              <a:t> thin </a:t>
            </a:r>
            <a:r>
              <a:rPr lang="it-IT" sz="800" dirty="0" err="1"/>
              <a:t>films</a:t>
            </a:r>
            <a:r>
              <a:rPr lang="it-IT" sz="800" dirty="0"/>
              <a:t>. Surf </a:t>
            </a:r>
            <a:r>
              <a:rPr lang="it-IT" sz="800" dirty="0" err="1"/>
              <a:t>Coatings</a:t>
            </a:r>
            <a:r>
              <a:rPr lang="it-IT" sz="800" dirty="0"/>
              <a:t> </a:t>
            </a:r>
            <a:r>
              <a:rPr lang="it-IT" sz="800" dirty="0" err="1"/>
              <a:t>Technol</a:t>
            </a:r>
            <a:r>
              <a:rPr lang="it-IT" sz="800" dirty="0"/>
              <a:t>. 2022;433</a:t>
            </a:r>
            <a:endParaRPr lang="en-US" sz="8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3D1ECE2-3872-45B9-9BA8-5117AA6270F7}"/>
              </a:ext>
            </a:extLst>
          </p:cNvPr>
          <p:cNvSpPr txBox="1"/>
          <p:nvPr/>
        </p:nvSpPr>
        <p:spPr>
          <a:xfrm>
            <a:off x="336832" y="5570794"/>
            <a:ext cx="420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Fares M, et al. 3He proportional counter development for thermal neutron detection. </a:t>
            </a:r>
            <a:r>
              <a:rPr lang="en-US" sz="800" dirty="0" err="1"/>
              <a:t>Radiat</a:t>
            </a:r>
            <a:r>
              <a:rPr lang="en-US" sz="800" dirty="0"/>
              <a:t> Detect Technol Methods, 2021;5(2):264–72.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00" dirty="0"/>
              <a:t>Amaro FD, et al. </a:t>
            </a:r>
            <a:r>
              <a:rPr lang="it-IT" sz="800" dirty="0" err="1"/>
              <a:t>Novel</a:t>
            </a:r>
            <a:r>
              <a:rPr lang="it-IT" sz="800" dirty="0"/>
              <a:t> </a:t>
            </a:r>
            <a:r>
              <a:rPr lang="it-IT" sz="800" dirty="0" err="1"/>
              <a:t>concept</a:t>
            </a:r>
            <a:r>
              <a:rPr lang="it-IT" sz="800" dirty="0"/>
              <a:t> for </a:t>
            </a:r>
            <a:r>
              <a:rPr lang="it-IT" sz="800" dirty="0" err="1"/>
              <a:t>neutron</a:t>
            </a:r>
            <a:r>
              <a:rPr lang="it-IT" sz="800" dirty="0"/>
              <a:t> </a:t>
            </a:r>
            <a:r>
              <a:rPr lang="it-IT" sz="800" dirty="0" err="1"/>
              <a:t>detection</a:t>
            </a:r>
            <a:r>
              <a:rPr lang="it-IT" sz="800" dirty="0"/>
              <a:t>: </a:t>
            </a:r>
            <a:r>
              <a:rPr lang="it-IT" sz="800" dirty="0" err="1"/>
              <a:t>Proportional</a:t>
            </a:r>
            <a:r>
              <a:rPr lang="it-IT" sz="800" dirty="0"/>
              <a:t> counter </a:t>
            </a:r>
            <a:r>
              <a:rPr lang="it-IT" sz="800" dirty="0" err="1"/>
              <a:t>filled</a:t>
            </a:r>
            <a:r>
              <a:rPr lang="it-IT" sz="800" dirty="0"/>
              <a:t> with 10 B </a:t>
            </a:r>
            <a:r>
              <a:rPr lang="it-IT" sz="800" dirty="0" err="1"/>
              <a:t>nanoparticle</a:t>
            </a:r>
            <a:r>
              <a:rPr lang="it-IT" sz="800" dirty="0"/>
              <a:t> aerosol. Sci Rep. 2017;7(1):1–7. </a:t>
            </a:r>
            <a:endParaRPr lang="en-US" sz="800" dirty="0"/>
          </a:p>
        </p:txBody>
      </p:sp>
      <p:pic>
        <p:nvPicPr>
          <p:cNvPr id="22" name="Elemento grafico 21" descr="Chiudi">
            <a:extLst>
              <a:ext uri="{FF2B5EF4-FFF2-40B4-BE49-F238E27FC236}">
                <a16:creationId xmlns:a16="http://schemas.microsoft.com/office/drawing/2014/main" id="{A97AEF32-88B0-42E7-A7EC-363FB189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786" y="4462952"/>
            <a:ext cx="296806" cy="29680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386BE5-8652-4CCE-A94E-316F5ED9D0EE}"/>
              </a:ext>
            </a:extLst>
          </p:cNvPr>
          <p:cNvSpPr txBox="1"/>
          <p:nvPr/>
        </p:nvSpPr>
        <p:spPr>
          <a:xfrm>
            <a:off x="972491" y="4428963"/>
            <a:ext cx="22670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Carenza di </a:t>
            </a:r>
            <a:r>
              <a:rPr lang="it-IT" sz="1600" baseline="30000" dirty="0"/>
              <a:t>3</a:t>
            </a:r>
            <a:r>
              <a:rPr lang="it-IT" sz="1600" dirty="0"/>
              <a:t>He</a:t>
            </a:r>
          </a:p>
          <a:p>
            <a:r>
              <a:rPr lang="it-IT" sz="1600" dirty="0"/>
              <a:t>Alti costi di produzione</a:t>
            </a:r>
          </a:p>
          <a:p>
            <a:r>
              <a:rPr lang="it-IT" sz="1600" dirty="0"/>
              <a:t>Impatto ambientale</a:t>
            </a:r>
          </a:p>
          <a:p>
            <a:r>
              <a:rPr lang="it-IT" sz="1600" dirty="0"/>
              <a:t>Alto consumo energetico</a:t>
            </a:r>
          </a:p>
        </p:txBody>
      </p:sp>
      <p:pic>
        <p:nvPicPr>
          <p:cNvPr id="24" name="Elemento grafico 23" descr="Chiudi">
            <a:extLst>
              <a:ext uri="{FF2B5EF4-FFF2-40B4-BE49-F238E27FC236}">
                <a16:creationId xmlns:a16="http://schemas.microsoft.com/office/drawing/2014/main" id="{A48AA666-A9B3-43C5-A92D-AD827D6D3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685" y="4720067"/>
            <a:ext cx="296806" cy="296806"/>
          </a:xfrm>
          <a:prstGeom prst="rect">
            <a:avLst/>
          </a:prstGeom>
        </p:spPr>
      </p:pic>
      <p:pic>
        <p:nvPicPr>
          <p:cNvPr id="25" name="Elemento grafico 24" descr="Chiudi">
            <a:extLst>
              <a:ext uri="{FF2B5EF4-FFF2-40B4-BE49-F238E27FC236}">
                <a16:creationId xmlns:a16="http://schemas.microsoft.com/office/drawing/2014/main" id="{F8665FF9-4873-4CE1-A3F2-D697AA0C9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866" y="4957968"/>
            <a:ext cx="296806" cy="296806"/>
          </a:xfrm>
          <a:prstGeom prst="rect">
            <a:avLst/>
          </a:prstGeom>
        </p:spPr>
      </p:pic>
      <p:pic>
        <p:nvPicPr>
          <p:cNvPr id="26" name="Elemento grafico 25" descr="Chiudi">
            <a:extLst>
              <a:ext uri="{FF2B5EF4-FFF2-40B4-BE49-F238E27FC236}">
                <a16:creationId xmlns:a16="http://schemas.microsoft.com/office/drawing/2014/main" id="{99971E76-7F02-47EB-9F13-D163681CF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851" y="5202934"/>
            <a:ext cx="296806" cy="296806"/>
          </a:xfrm>
          <a:prstGeom prst="rect">
            <a:avLst/>
          </a:prstGeom>
        </p:spPr>
      </p:pic>
      <p:pic>
        <p:nvPicPr>
          <p:cNvPr id="27" name="Elemento grafico 26" descr="Chiudi">
            <a:extLst>
              <a:ext uri="{FF2B5EF4-FFF2-40B4-BE49-F238E27FC236}">
                <a16:creationId xmlns:a16="http://schemas.microsoft.com/office/drawing/2014/main" id="{479FBFFE-4F47-4ED2-BCC4-8DEECE3D5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588" y="4287393"/>
            <a:ext cx="296806" cy="296806"/>
          </a:xfrm>
          <a:prstGeom prst="rect">
            <a:avLst/>
          </a:prstGeom>
        </p:spPr>
      </p:pic>
      <p:pic>
        <p:nvPicPr>
          <p:cNvPr id="28" name="Elemento grafico 27" descr="Chiudi">
            <a:extLst>
              <a:ext uri="{FF2B5EF4-FFF2-40B4-BE49-F238E27FC236}">
                <a16:creationId xmlns:a16="http://schemas.microsoft.com/office/drawing/2014/main" id="{200076AD-2658-4974-8111-786DA0608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3487" y="4544508"/>
            <a:ext cx="296806" cy="296806"/>
          </a:xfrm>
          <a:prstGeom prst="rect">
            <a:avLst/>
          </a:prstGeom>
        </p:spPr>
      </p:pic>
      <p:pic>
        <p:nvPicPr>
          <p:cNvPr id="29" name="Elemento grafico 28" descr="Chiudi">
            <a:extLst>
              <a:ext uri="{FF2B5EF4-FFF2-40B4-BE49-F238E27FC236}">
                <a16:creationId xmlns:a16="http://schemas.microsoft.com/office/drawing/2014/main" id="{7D8F9997-99E4-46F7-BB65-34C01F5E7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7668" y="4782409"/>
            <a:ext cx="296806" cy="296806"/>
          </a:xfrm>
          <a:prstGeom prst="rect">
            <a:avLst/>
          </a:prstGeom>
        </p:spPr>
      </p:pic>
      <p:pic>
        <p:nvPicPr>
          <p:cNvPr id="30" name="Elemento grafico 29" descr="Chiudi">
            <a:extLst>
              <a:ext uri="{FF2B5EF4-FFF2-40B4-BE49-F238E27FC236}">
                <a16:creationId xmlns:a16="http://schemas.microsoft.com/office/drawing/2014/main" id="{98E6F0A5-BEC4-44AF-98CC-E0563051C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69622" y="4541793"/>
            <a:ext cx="296806" cy="296806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F233202C-488D-4D87-BB21-6D0B13B8E5F8}"/>
              </a:ext>
            </a:extLst>
          </p:cNvPr>
          <p:cNvSpPr/>
          <p:nvPr/>
        </p:nvSpPr>
        <p:spPr>
          <a:xfrm>
            <a:off x="8164284" y="1091681"/>
            <a:ext cx="3620277" cy="524687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B692E05-B0C2-4A8B-82DB-FF5D8B5B6A4B}"/>
              </a:ext>
            </a:extLst>
          </p:cNvPr>
          <p:cNvSpPr txBox="1"/>
          <p:nvPr/>
        </p:nvSpPr>
        <p:spPr>
          <a:xfrm>
            <a:off x="5003762" y="4258673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Bassa</a:t>
            </a:r>
            <a:r>
              <a:rPr lang="en-US" sz="1600" dirty="0"/>
              <a:t> emissione di luce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7914C3E-E1A7-4A20-B6D4-097CAE2A204F}"/>
              </a:ext>
            </a:extLst>
          </p:cNvPr>
          <p:cNvSpPr txBox="1"/>
          <p:nvPr/>
        </p:nvSpPr>
        <p:spPr>
          <a:xfrm>
            <a:off x="5011209" y="4513414"/>
            <a:ext cx="158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Tempi di </a:t>
            </a:r>
            <a:r>
              <a:rPr lang="it-IT" sz="1600" dirty="0"/>
              <a:t>risposta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157EAC5-AC88-4079-B92B-1E0C1C80C959}"/>
              </a:ext>
            </a:extLst>
          </p:cNvPr>
          <p:cNvSpPr txBox="1"/>
          <p:nvPr/>
        </p:nvSpPr>
        <p:spPr>
          <a:xfrm>
            <a:off x="5024474" y="4778034"/>
            <a:ext cx="2272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Accoppiamento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&lt; SNR</a:t>
            </a:r>
            <a:endParaRPr lang="en-US" sz="16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AC5DF1F-BD9F-4F2B-A60E-2235EDACA6EE}"/>
              </a:ext>
            </a:extLst>
          </p:cNvPr>
          <p:cNvSpPr txBox="1"/>
          <p:nvPr/>
        </p:nvSpPr>
        <p:spPr>
          <a:xfrm>
            <a:off x="8868226" y="4510549"/>
            <a:ext cx="282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Trasferimento</a:t>
            </a:r>
            <a:r>
              <a:rPr lang="en-US" sz="1600" dirty="0"/>
              <a:t> alpha </a:t>
            </a:r>
            <a:r>
              <a:rPr lang="it-IT" sz="1600" dirty="0"/>
              <a:t>inefficiente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0095454-DC2A-418F-924A-BC6561E3282C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1597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8502016-749A-42A4-9AEB-7B64550CE496}"/>
              </a:ext>
            </a:extLst>
          </p:cNvPr>
          <p:cNvSpPr/>
          <p:nvPr/>
        </p:nvSpPr>
        <p:spPr>
          <a:xfrm>
            <a:off x="74641" y="877973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Background – BEYOND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E27941-652B-45AD-8D28-89E295BBA2FF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 / 10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854078-C6FB-4D2F-9261-C8014C5F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9" y="3754657"/>
            <a:ext cx="2598867" cy="19413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1F5A21-34C2-40A1-B32B-4D210DC60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22" y="2034007"/>
            <a:ext cx="2782660" cy="15784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29D6690-BC91-49EF-8044-A7311D60CF94}"/>
              </a:ext>
            </a:extLst>
          </p:cNvPr>
          <p:cNvSpPr/>
          <p:nvPr/>
        </p:nvSpPr>
        <p:spPr>
          <a:xfrm>
            <a:off x="74641" y="5886883"/>
            <a:ext cx="4043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McGregor</a:t>
            </a:r>
            <a:r>
              <a:rPr lang="it-IT" sz="900" dirty="0"/>
              <a:t> DS. </a:t>
            </a:r>
            <a:r>
              <a:rPr lang="it-IT" sz="900" dirty="0" err="1"/>
              <a:t>Improved</a:t>
            </a:r>
            <a:r>
              <a:rPr lang="it-IT" sz="900" dirty="0"/>
              <a:t> manufacturing and performance of the dual-</a:t>
            </a:r>
            <a:r>
              <a:rPr lang="it-IT" sz="900" dirty="0" err="1"/>
              <a:t>sided</a:t>
            </a:r>
            <a:r>
              <a:rPr lang="it-IT" sz="900" dirty="0"/>
              <a:t> </a:t>
            </a:r>
            <a:r>
              <a:rPr lang="it-IT" sz="900" dirty="0" err="1"/>
              <a:t>microstructured</a:t>
            </a:r>
            <a:r>
              <a:rPr lang="it-IT" sz="900" dirty="0"/>
              <a:t> </a:t>
            </a:r>
            <a:r>
              <a:rPr lang="it-IT" sz="900" dirty="0" err="1"/>
              <a:t>semiconductor</a:t>
            </a:r>
            <a:r>
              <a:rPr lang="it-IT" sz="900" dirty="0"/>
              <a:t> </a:t>
            </a:r>
            <a:r>
              <a:rPr lang="it-IT" sz="900" dirty="0" err="1"/>
              <a:t>neutron</a:t>
            </a:r>
            <a:r>
              <a:rPr lang="it-IT" sz="900" dirty="0"/>
              <a:t> detector (DS-MSND). </a:t>
            </a:r>
            <a:r>
              <a:rPr lang="it-IT" sz="900" dirty="0" err="1"/>
              <a:t>Nucl</a:t>
            </a:r>
            <a:r>
              <a:rPr lang="it-IT" sz="900" dirty="0"/>
              <a:t> Instruments Methods </a:t>
            </a:r>
            <a:r>
              <a:rPr lang="it-IT" sz="900" dirty="0" err="1"/>
              <a:t>Phys</a:t>
            </a:r>
            <a:r>
              <a:rPr lang="it-IT" sz="900" dirty="0"/>
              <a:t> Res </a:t>
            </a:r>
            <a:r>
              <a:rPr lang="it-IT" sz="900" dirty="0" err="1"/>
              <a:t>Sect</a:t>
            </a:r>
            <a:r>
              <a:rPr lang="it-IT" sz="900" dirty="0"/>
              <a:t> A </a:t>
            </a:r>
            <a:r>
              <a:rPr lang="it-IT" sz="900" dirty="0" err="1"/>
              <a:t>Accel</a:t>
            </a:r>
            <a:r>
              <a:rPr lang="it-IT" sz="900" dirty="0"/>
              <a:t> </a:t>
            </a:r>
            <a:r>
              <a:rPr lang="it-IT" sz="900" dirty="0" err="1"/>
              <a:t>Spectrometers</a:t>
            </a:r>
            <a:r>
              <a:rPr lang="it-IT" sz="900" dirty="0"/>
              <a:t>, 2020;954(November 2018):161696</a:t>
            </a:r>
            <a:endParaRPr lang="en-US" sz="9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DB450C-6B92-4D0E-B43B-E8B0C0A42103}"/>
              </a:ext>
            </a:extLst>
          </p:cNvPr>
          <p:cNvSpPr txBox="1"/>
          <p:nvPr/>
        </p:nvSpPr>
        <p:spPr>
          <a:xfrm>
            <a:off x="87080" y="901620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MICROSTRUCTURED SEMICONDUCTOR NEUTRON DETECTORS based on </a:t>
            </a:r>
            <a:r>
              <a:rPr lang="en-US" sz="2000" b="1" dirty="0">
                <a:solidFill>
                  <a:srgbClr val="C00000"/>
                </a:solidFill>
              </a:rPr>
              <a:t>Silicon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1BEA05-C470-4C60-808C-54983E409D2F}"/>
              </a:ext>
            </a:extLst>
          </p:cNvPr>
          <p:cNvSpPr txBox="1"/>
          <p:nvPr/>
        </p:nvSpPr>
        <p:spPr>
          <a:xfrm>
            <a:off x="1202404" y="315389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44CC3B-923F-4CB3-8E0A-068401952520}"/>
              </a:ext>
            </a:extLst>
          </p:cNvPr>
          <p:cNvSpPr txBox="1"/>
          <p:nvPr/>
        </p:nvSpPr>
        <p:spPr>
          <a:xfrm>
            <a:off x="328890" y="241555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</a:t>
            </a:r>
            <a:r>
              <a:rPr lang="en-US" dirty="0"/>
              <a:t>B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24FD1533-5B0E-4974-A26E-A3819E3935B8}"/>
              </a:ext>
            </a:extLst>
          </p:cNvPr>
          <p:cNvSpPr/>
          <p:nvPr/>
        </p:nvSpPr>
        <p:spPr>
          <a:xfrm>
            <a:off x="4108580" y="877972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B76C2B78-E658-469D-8445-FAB8B265C9B7}"/>
              </a:ext>
            </a:extLst>
          </p:cNvPr>
          <p:cNvSpPr/>
          <p:nvPr/>
        </p:nvSpPr>
        <p:spPr>
          <a:xfrm>
            <a:off x="8136297" y="877972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623E62-C081-4B3E-8D5B-C4BFC7C5E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986" y="2014148"/>
            <a:ext cx="3775806" cy="379422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B96B74-A3EE-460A-924A-098DA52427C5}"/>
              </a:ext>
            </a:extLst>
          </p:cNvPr>
          <p:cNvSpPr txBox="1"/>
          <p:nvPr/>
        </p:nvSpPr>
        <p:spPr>
          <a:xfrm>
            <a:off x="4061920" y="901620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MICROSTRUCTURED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INORGANIC PEROVSKITE</a:t>
            </a:r>
            <a:r>
              <a:rPr lang="en-US" sz="2000" b="1" dirty="0"/>
              <a:t> for NEUTRON DETECTION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DAD691A-443E-4A3F-B72E-FAADAA71D344}"/>
              </a:ext>
            </a:extLst>
          </p:cNvPr>
          <p:cNvSpPr/>
          <p:nvPr/>
        </p:nvSpPr>
        <p:spPr>
          <a:xfrm>
            <a:off x="4183221" y="5889864"/>
            <a:ext cx="3974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Quevedo</a:t>
            </a:r>
            <a:r>
              <a:rPr lang="it-IT" sz="900" dirty="0"/>
              <a:t>-Lopez M., et al. </a:t>
            </a:r>
            <a:r>
              <a:rPr lang="it-IT" sz="900" dirty="0" err="1"/>
              <a:t>Adv</a:t>
            </a:r>
            <a:r>
              <a:rPr lang="it-IT" sz="900" dirty="0"/>
              <a:t> Mater </a:t>
            </a:r>
            <a:r>
              <a:rPr lang="it-IT" sz="900" dirty="0" err="1"/>
              <a:t>Technol</a:t>
            </a:r>
            <a:r>
              <a:rPr lang="it-IT" sz="900" dirty="0"/>
              <a:t>. 2020;5(12):3–9.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Quevedo</a:t>
            </a:r>
            <a:r>
              <a:rPr lang="it-IT" sz="900" dirty="0"/>
              <a:t>-Lopez M., et al. ACS </a:t>
            </a:r>
            <a:r>
              <a:rPr lang="it-IT" sz="900" dirty="0" err="1"/>
              <a:t>Appl</a:t>
            </a:r>
            <a:r>
              <a:rPr lang="it-IT" sz="900" dirty="0"/>
              <a:t> Mater </a:t>
            </a:r>
            <a:r>
              <a:rPr lang="it-IT" sz="900" dirty="0" err="1"/>
              <a:t>Interfaces</a:t>
            </a:r>
            <a:r>
              <a:rPr lang="it-IT" sz="900" dirty="0"/>
              <a:t>. 2021;13(24):28049–56.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/>
              <a:t> </a:t>
            </a:r>
            <a:r>
              <a:rPr lang="it-IT" sz="900" dirty="0" err="1"/>
              <a:t>Quevedo</a:t>
            </a:r>
            <a:r>
              <a:rPr lang="it-IT" sz="900" dirty="0"/>
              <a:t>-Lopez M., et al. </a:t>
            </a:r>
            <a:r>
              <a:rPr lang="it-IT" sz="900" dirty="0" err="1"/>
              <a:t>Adv</a:t>
            </a:r>
            <a:r>
              <a:rPr lang="it-IT" sz="900" dirty="0"/>
              <a:t> Mater </a:t>
            </a:r>
            <a:r>
              <a:rPr lang="it-IT" sz="900" dirty="0" err="1"/>
              <a:t>Technol</a:t>
            </a:r>
            <a:r>
              <a:rPr lang="it-IT" sz="900" dirty="0"/>
              <a:t>. 2022;2100956:1–7. </a:t>
            </a:r>
            <a:endParaRPr lang="en-US" sz="9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A15F6A9-862B-4BD7-BE51-AB2B6FDA8D86}"/>
              </a:ext>
            </a:extLst>
          </p:cNvPr>
          <p:cNvSpPr/>
          <p:nvPr/>
        </p:nvSpPr>
        <p:spPr>
          <a:xfrm>
            <a:off x="4292077" y="2183360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87DF610-D398-4822-A203-2F62AC82ACC0}"/>
              </a:ext>
            </a:extLst>
          </p:cNvPr>
          <p:cNvSpPr/>
          <p:nvPr/>
        </p:nvSpPr>
        <p:spPr>
          <a:xfrm>
            <a:off x="4253787" y="4210668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AD30FC2-A00B-4CCF-8DAF-0B809E48143F}"/>
              </a:ext>
            </a:extLst>
          </p:cNvPr>
          <p:cNvSpPr/>
          <p:nvPr/>
        </p:nvSpPr>
        <p:spPr>
          <a:xfrm>
            <a:off x="7805875" y="2162980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597D469-63DD-464D-9231-DDA01D54345E}"/>
              </a:ext>
            </a:extLst>
          </p:cNvPr>
          <p:cNvSpPr/>
          <p:nvPr/>
        </p:nvSpPr>
        <p:spPr>
          <a:xfrm>
            <a:off x="7827384" y="4122028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8D7055F-BBDF-48D2-B637-21A700C2C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890" y="2123912"/>
            <a:ext cx="3161654" cy="178734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80A2881-C719-4795-812F-6B897811A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906" y="3963905"/>
            <a:ext cx="3053376" cy="184068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79E87CC8-3A4F-4920-B0E8-338233BF1E90}"/>
              </a:ext>
            </a:extLst>
          </p:cNvPr>
          <p:cNvSpPr/>
          <p:nvPr/>
        </p:nvSpPr>
        <p:spPr>
          <a:xfrm>
            <a:off x="8246696" y="6019704"/>
            <a:ext cx="3775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/>
              <a:t>Sellin P., et al. </a:t>
            </a:r>
            <a:r>
              <a:rPr lang="it-IT" sz="900" dirty="0" err="1"/>
              <a:t>Boron-Loaded</a:t>
            </a:r>
            <a:r>
              <a:rPr lang="it-IT" sz="900" dirty="0"/>
              <a:t> </a:t>
            </a:r>
            <a:r>
              <a:rPr lang="it-IT" sz="900" dirty="0" err="1"/>
              <a:t>Polymeric</a:t>
            </a:r>
            <a:r>
              <a:rPr lang="it-IT" sz="900" dirty="0"/>
              <a:t> Sensor for the Direct </a:t>
            </a:r>
            <a:r>
              <a:rPr lang="it-IT" sz="900" dirty="0" err="1"/>
              <a:t>Detection</a:t>
            </a:r>
            <a:r>
              <a:rPr lang="it-IT" sz="900" dirty="0"/>
              <a:t> of Thermal </a:t>
            </a:r>
            <a:r>
              <a:rPr lang="it-IT" sz="900" dirty="0" err="1"/>
              <a:t>Neutrons</a:t>
            </a:r>
            <a:r>
              <a:rPr lang="it-IT" sz="900" dirty="0"/>
              <a:t>. ACS </a:t>
            </a:r>
            <a:r>
              <a:rPr lang="it-IT" sz="900" dirty="0" err="1"/>
              <a:t>Appl</a:t>
            </a:r>
            <a:r>
              <a:rPr lang="it-IT" sz="900" dirty="0"/>
              <a:t> Mater </a:t>
            </a:r>
            <a:r>
              <a:rPr lang="it-IT" sz="900" dirty="0" err="1"/>
              <a:t>Interfaces</a:t>
            </a:r>
            <a:r>
              <a:rPr lang="it-IT" sz="900" dirty="0"/>
              <a:t>. 2020;12(29):33050–7. </a:t>
            </a:r>
            <a:endParaRPr lang="en-US" sz="9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F5D26A7-E068-47A3-A398-BC2A489EEBA2}"/>
              </a:ext>
            </a:extLst>
          </p:cNvPr>
          <p:cNvSpPr txBox="1"/>
          <p:nvPr/>
        </p:nvSpPr>
        <p:spPr>
          <a:xfrm>
            <a:off x="8158061" y="897023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10</a:t>
            </a:r>
            <a:r>
              <a:rPr lang="en-US" sz="2000" b="1" dirty="0"/>
              <a:t>B </a:t>
            </a:r>
            <a:r>
              <a:rPr lang="en-US" sz="2000" b="1" dirty="0">
                <a:solidFill>
                  <a:srgbClr val="C00000"/>
                </a:solidFill>
              </a:rPr>
              <a:t>NANOPARTICLES-loaded POLYMER </a:t>
            </a:r>
            <a:r>
              <a:rPr lang="en-US" sz="2000" b="1" dirty="0"/>
              <a:t>for THERMAL NEUTRON DETECTION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8213048-7160-4195-9137-3EC912CAA5F0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6258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8502016-749A-42A4-9AEB-7B64550CE496}"/>
              </a:ext>
            </a:extLst>
          </p:cNvPr>
          <p:cNvSpPr/>
          <p:nvPr/>
        </p:nvSpPr>
        <p:spPr>
          <a:xfrm>
            <a:off x="74641" y="877973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94506" cy="93516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Background – BEYOND</a:t>
            </a:r>
            <a:endParaRPr lang="it-IT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E27941-652B-45AD-8D28-89E295BBA2FF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 / 10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854078-C6FB-4D2F-9261-C8014C5F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9" y="3754657"/>
            <a:ext cx="2598867" cy="19413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1F5A21-34C2-40A1-B32B-4D210DC60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22" y="2034007"/>
            <a:ext cx="2782660" cy="15784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29D6690-BC91-49EF-8044-A7311D60CF94}"/>
              </a:ext>
            </a:extLst>
          </p:cNvPr>
          <p:cNvSpPr/>
          <p:nvPr/>
        </p:nvSpPr>
        <p:spPr>
          <a:xfrm>
            <a:off x="74641" y="5886883"/>
            <a:ext cx="4043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McGregor</a:t>
            </a:r>
            <a:r>
              <a:rPr lang="it-IT" sz="900" dirty="0"/>
              <a:t> DS. </a:t>
            </a:r>
            <a:r>
              <a:rPr lang="it-IT" sz="900" dirty="0" err="1"/>
              <a:t>Improved</a:t>
            </a:r>
            <a:r>
              <a:rPr lang="it-IT" sz="900" dirty="0"/>
              <a:t> manufacturing and performance of the dual-</a:t>
            </a:r>
            <a:r>
              <a:rPr lang="it-IT" sz="900" dirty="0" err="1"/>
              <a:t>sided</a:t>
            </a:r>
            <a:r>
              <a:rPr lang="it-IT" sz="900" dirty="0"/>
              <a:t> </a:t>
            </a:r>
            <a:r>
              <a:rPr lang="it-IT" sz="900" dirty="0" err="1"/>
              <a:t>microstructured</a:t>
            </a:r>
            <a:r>
              <a:rPr lang="it-IT" sz="900" dirty="0"/>
              <a:t> </a:t>
            </a:r>
            <a:r>
              <a:rPr lang="it-IT" sz="900" dirty="0" err="1"/>
              <a:t>semiconductor</a:t>
            </a:r>
            <a:r>
              <a:rPr lang="it-IT" sz="900" dirty="0"/>
              <a:t> </a:t>
            </a:r>
            <a:r>
              <a:rPr lang="it-IT" sz="900" dirty="0" err="1"/>
              <a:t>neutron</a:t>
            </a:r>
            <a:r>
              <a:rPr lang="it-IT" sz="900" dirty="0"/>
              <a:t> detector (DS-MSND). </a:t>
            </a:r>
            <a:r>
              <a:rPr lang="it-IT" sz="900" dirty="0" err="1"/>
              <a:t>Nucl</a:t>
            </a:r>
            <a:r>
              <a:rPr lang="it-IT" sz="900" dirty="0"/>
              <a:t> Instruments Methods </a:t>
            </a:r>
            <a:r>
              <a:rPr lang="it-IT" sz="900" dirty="0" err="1"/>
              <a:t>Phys</a:t>
            </a:r>
            <a:r>
              <a:rPr lang="it-IT" sz="900" dirty="0"/>
              <a:t> Res </a:t>
            </a:r>
            <a:r>
              <a:rPr lang="it-IT" sz="900" dirty="0" err="1"/>
              <a:t>Sect</a:t>
            </a:r>
            <a:r>
              <a:rPr lang="it-IT" sz="900" dirty="0"/>
              <a:t> A </a:t>
            </a:r>
            <a:r>
              <a:rPr lang="it-IT" sz="900" dirty="0" err="1"/>
              <a:t>Accel</a:t>
            </a:r>
            <a:r>
              <a:rPr lang="it-IT" sz="900" dirty="0"/>
              <a:t> </a:t>
            </a:r>
            <a:r>
              <a:rPr lang="it-IT" sz="900" dirty="0" err="1"/>
              <a:t>Spectrometers</a:t>
            </a:r>
            <a:r>
              <a:rPr lang="it-IT" sz="900" dirty="0"/>
              <a:t>, 2020;954(November 2018):161696</a:t>
            </a:r>
            <a:endParaRPr lang="en-US" sz="9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DB450C-6B92-4D0E-B43B-E8B0C0A42103}"/>
              </a:ext>
            </a:extLst>
          </p:cNvPr>
          <p:cNvSpPr txBox="1"/>
          <p:nvPr/>
        </p:nvSpPr>
        <p:spPr>
          <a:xfrm>
            <a:off x="87080" y="901620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MICROSTRUCTURED SEMICONDUCTOR NEUTRON DETECTORS based on </a:t>
            </a:r>
            <a:r>
              <a:rPr lang="en-US" sz="2000" b="1" dirty="0">
                <a:solidFill>
                  <a:srgbClr val="C00000"/>
                </a:solidFill>
              </a:rPr>
              <a:t>Silicon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1BEA05-C470-4C60-808C-54983E409D2F}"/>
              </a:ext>
            </a:extLst>
          </p:cNvPr>
          <p:cNvSpPr txBox="1"/>
          <p:nvPr/>
        </p:nvSpPr>
        <p:spPr>
          <a:xfrm>
            <a:off x="1202404" y="315389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44CC3B-923F-4CB3-8E0A-068401952520}"/>
              </a:ext>
            </a:extLst>
          </p:cNvPr>
          <p:cNvSpPr txBox="1"/>
          <p:nvPr/>
        </p:nvSpPr>
        <p:spPr>
          <a:xfrm>
            <a:off x="328890" y="241555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</a:t>
            </a:r>
            <a:r>
              <a:rPr lang="en-US" dirty="0"/>
              <a:t>B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24FD1533-5B0E-4974-A26E-A3819E3935B8}"/>
              </a:ext>
            </a:extLst>
          </p:cNvPr>
          <p:cNvSpPr/>
          <p:nvPr/>
        </p:nvSpPr>
        <p:spPr>
          <a:xfrm>
            <a:off x="4108580" y="877972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B76C2B78-E658-469D-8445-FAB8B265C9B7}"/>
              </a:ext>
            </a:extLst>
          </p:cNvPr>
          <p:cNvSpPr/>
          <p:nvPr/>
        </p:nvSpPr>
        <p:spPr>
          <a:xfrm>
            <a:off x="8136297" y="877972"/>
            <a:ext cx="3974840" cy="5626083"/>
          </a:xfrm>
          <a:prstGeom prst="roundRect">
            <a:avLst>
              <a:gd name="adj" fmla="val 8216"/>
            </a:avLst>
          </a:prstGeom>
          <a:gradFill flip="none" rotWithShape="1">
            <a:gsLst>
              <a:gs pos="7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4925" cmpd="dbl">
            <a:solidFill>
              <a:srgbClr val="476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623E62-C081-4B3E-8D5B-C4BFC7C5E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986" y="2014148"/>
            <a:ext cx="3775806" cy="379422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B96B74-A3EE-460A-924A-098DA52427C5}"/>
              </a:ext>
            </a:extLst>
          </p:cNvPr>
          <p:cNvSpPr txBox="1"/>
          <p:nvPr/>
        </p:nvSpPr>
        <p:spPr>
          <a:xfrm>
            <a:off x="4061920" y="901620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MICROSTRUCTURED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INORGANIC PEROVSKITE</a:t>
            </a:r>
            <a:r>
              <a:rPr lang="en-US" sz="2000" b="1" dirty="0"/>
              <a:t> for NEUTRON DETECTION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DAD691A-443E-4A3F-B72E-FAADAA71D344}"/>
              </a:ext>
            </a:extLst>
          </p:cNvPr>
          <p:cNvSpPr/>
          <p:nvPr/>
        </p:nvSpPr>
        <p:spPr>
          <a:xfrm>
            <a:off x="4183221" y="5889864"/>
            <a:ext cx="3974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Quevedo</a:t>
            </a:r>
            <a:r>
              <a:rPr lang="it-IT" sz="900" dirty="0"/>
              <a:t>-Lopez M., et al. </a:t>
            </a:r>
            <a:r>
              <a:rPr lang="it-IT" sz="900" dirty="0" err="1"/>
              <a:t>Adv</a:t>
            </a:r>
            <a:r>
              <a:rPr lang="it-IT" sz="900" dirty="0"/>
              <a:t> Mater </a:t>
            </a:r>
            <a:r>
              <a:rPr lang="it-IT" sz="900" dirty="0" err="1"/>
              <a:t>Technol</a:t>
            </a:r>
            <a:r>
              <a:rPr lang="it-IT" sz="900" dirty="0"/>
              <a:t>. 2020;5(12):3–9.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err="1"/>
              <a:t>Quevedo</a:t>
            </a:r>
            <a:r>
              <a:rPr lang="it-IT" sz="900" dirty="0"/>
              <a:t>-Lopez M., et al. ACS </a:t>
            </a:r>
            <a:r>
              <a:rPr lang="it-IT" sz="900" dirty="0" err="1"/>
              <a:t>Appl</a:t>
            </a:r>
            <a:r>
              <a:rPr lang="it-IT" sz="900" dirty="0"/>
              <a:t> Mater </a:t>
            </a:r>
            <a:r>
              <a:rPr lang="it-IT" sz="900" dirty="0" err="1"/>
              <a:t>Interfaces</a:t>
            </a:r>
            <a:r>
              <a:rPr lang="it-IT" sz="900" dirty="0"/>
              <a:t>. 2021;13(24):28049–56.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/>
              <a:t> </a:t>
            </a:r>
            <a:r>
              <a:rPr lang="it-IT" sz="900" dirty="0" err="1"/>
              <a:t>Quevedo</a:t>
            </a:r>
            <a:r>
              <a:rPr lang="it-IT" sz="900" dirty="0"/>
              <a:t>-Lopez M., et al. </a:t>
            </a:r>
            <a:r>
              <a:rPr lang="it-IT" sz="900" dirty="0" err="1"/>
              <a:t>Adv</a:t>
            </a:r>
            <a:r>
              <a:rPr lang="it-IT" sz="900" dirty="0"/>
              <a:t> Mater </a:t>
            </a:r>
            <a:r>
              <a:rPr lang="it-IT" sz="900" dirty="0" err="1"/>
              <a:t>Technol</a:t>
            </a:r>
            <a:r>
              <a:rPr lang="it-IT" sz="900" dirty="0"/>
              <a:t>. 2022;2100956:1–7. </a:t>
            </a:r>
            <a:endParaRPr lang="en-US" sz="9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A15F6A9-862B-4BD7-BE51-AB2B6FDA8D86}"/>
              </a:ext>
            </a:extLst>
          </p:cNvPr>
          <p:cNvSpPr/>
          <p:nvPr/>
        </p:nvSpPr>
        <p:spPr>
          <a:xfrm>
            <a:off x="4292077" y="2183360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87DF610-D398-4822-A203-2F62AC82ACC0}"/>
              </a:ext>
            </a:extLst>
          </p:cNvPr>
          <p:cNvSpPr/>
          <p:nvPr/>
        </p:nvSpPr>
        <p:spPr>
          <a:xfrm>
            <a:off x="4253787" y="4210668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AD30FC2-A00B-4CCF-8DAF-0B809E48143F}"/>
              </a:ext>
            </a:extLst>
          </p:cNvPr>
          <p:cNvSpPr/>
          <p:nvPr/>
        </p:nvSpPr>
        <p:spPr>
          <a:xfrm>
            <a:off x="7805875" y="2162980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597D469-63DD-464D-9231-DDA01D54345E}"/>
              </a:ext>
            </a:extLst>
          </p:cNvPr>
          <p:cNvSpPr/>
          <p:nvPr/>
        </p:nvSpPr>
        <p:spPr>
          <a:xfrm>
            <a:off x="7827384" y="4122028"/>
            <a:ext cx="161191" cy="177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8D7055F-BBDF-48D2-B637-21A700C2C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890" y="2123912"/>
            <a:ext cx="3161654" cy="178734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80A2881-C719-4795-812F-6B897811A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906" y="3963905"/>
            <a:ext cx="3053376" cy="184068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79E87CC8-3A4F-4920-B0E8-338233BF1E90}"/>
              </a:ext>
            </a:extLst>
          </p:cNvPr>
          <p:cNvSpPr/>
          <p:nvPr/>
        </p:nvSpPr>
        <p:spPr>
          <a:xfrm>
            <a:off x="8246696" y="6019704"/>
            <a:ext cx="3775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/>
              <a:t>Sellin P., et al. </a:t>
            </a:r>
            <a:r>
              <a:rPr lang="it-IT" sz="900" dirty="0" err="1"/>
              <a:t>Boron-Loaded</a:t>
            </a:r>
            <a:r>
              <a:rPr lang="it-IT" sz="900" dirty="0"/>
              <a:t> </a:t>
            </a:r>
            <a:r>
              <a:rPr lang="it-IT" sz="900" dirty="0" err="1"/>
              <a:t>Polymeric</a:t>
            </a:r>
            <a:r>
              <a:rPr lang="it-IT" sz="900" dirty="0"/>
              <a:t> Sensor for the Direct </a:t>
            </a:r>
            <a:r>
              <a:rPr lang="it-IT" sz="900" dirty="0" err="1"/>
              <a:t>Detection</a:t>
            </a:r>
            <a:r>
              <a:rPr lang="it-IT" sz="900" dirty="0"/>
              <a:t> of Thermal </a:t>
            </a:r>
            <a:r>
              <a:rPr lang="it-IT" sz="900" dirty="0" err="1"/>
              <a:t>Neutrons</a:t>
            </a:r>
            <a:r>
              <a:rPr lang="it-IT" sz="900" dirty="0"/>
              <a:t>. ACS </a:t>
            </a:r>
            <a:r>
              <a:rPr lang="it-IT" sz="900" dirty="0" err="1"/>
              <a:t>Appl</a:t>
            </a:r>
            <a:r>
              <a:rPr lang="it-IT" sz="900" dirty="0"/>
              <a:t> Mater </a:t>
            </a:r>
            <a:r>
              <a:rPr lang="it-IT" sz="900" dirty="0" err="1"/>
              <a:t>Interfaces</a:t>
            </a:r>
            <a:r>
              <a:rPr lang="it-IT" sz="900" dirty="0"/>
              <a:t>. 2020;12(29):33050–7. </a:t>
            </a:r>
            <a:endParaRPr lang="en-US" sz="9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F5D26A7-E068-47A3-A398-BC2A489EEBA2}"/>
              </a:ext>
            </a:extLst>
          </p:cNvPr>
          <p:cNvSpPr txBox="1"/>
          <p:nvPr/>
        </p:nvSpPr>
        <p:spPr>
          <a:xfrm>
            <a:off x="8158061" y="897023"/>
            <a:ext cx="397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10</a:t>
            </a:r>
            <a:r>
              <a:rPr lang="en-US" sz="2000" b="1" dirty="0"/>
              <a:t>B </a:t>
            </a:r>
            <a:r>
              <a:rPr lang="en-US" sz="2000" b="1" dirty="0">
                <a:solidFill>
                  <a:srgbClr val="C00000"/>
                </a:solidFill>
              </a:rPr>
              <a:t>NANOPARTICLES-loaded POLYMER </a:t>
            </a:r>
            <a:r>
              <a:rPr lang="en-US" sz="2000" b="1" dirty="0"/>
              <a:t>for THERMAL NEUTRON DETECTION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0D422D9-36B1-4555-BC88-49E9DB6D4DAF}"/>
              </a:ext>
            </a:extLst>
          </p:cNvPr>
          <p:cNvSpPr/>
          <p:nvPr/>
        </p:nvSpPr>
        <p:spPr>
          <a:xfrm>
            <a:off x="0" y="801384"/>
            <a:ext cx="12192000" cy="57553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8B3BC0-ED5D-40E5-A59A-EB94124BF6E5}"/>
              </a:ext>
            </a:extLst>
          </p:cNvPr>
          <p:cNvSpPr txBox="1"/>
          <p:nvPr/>
        </p:nvSpPr>
        <p:spPr>
          <a:xfrm>
            <a:off x="2466779" y="2380535"/>
            <a:ext cx="7407724" cy="2277547"/>
          </a:xfrm>
          <a:prstGeom prst="rect">
            <a:avLst/>
          </a:prstGeom>
          <a:solidFill>
            <a:schemeClr val="bg1"/>
          </a:solidFill>
          <a:ln w="41275"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LIMITI:</a:t>
            </a:r>
          </a:p>
          <a:p>
            <a:pPr marL="400050" indent="-400050" algn="ctr">
              <a:buAutoNum type="romanLcParenR"/>
            </a:pPr>
            <a:r>
              <a:rPr lang="it-IT" sz="2000" dirty="0"/>
              <a:t>L’ottimizzazione della deposizione del Boro per un completo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riempimento</a:t>
            </a:r>
            <a:r>
              <a:rPr lang="it-IT" sz="2000" dirty="0"/>
              <a:t> delle 3D </a:t>
            </a:r>
            <a:r>
              <a:rPr lang="it-IT" sz="2000" dirty="0" err="1"/>
              <a:t>microstructured</a:t>
            </a:r>
            <a:r>
              <a:rPr lang="it-IT" sz="2000" dirty="0"/>
              <a:t> trenches. </a:t>
            </a:r>
          </a:p>
          <a:p>
            <a:pPr marL="400050" indent="-400050" algn="ctr">
              <a:buAutoNum type="romanLcParenR"/>
            </a:pPr>
            <a:endParaRPr lang="it-IT" sz="2000" dirty="0"/>
          </a:p>
          <a:p>
            <a:pPr marL="400050" indent="-400050" algn="ctr">
              <a:buAutoNum type="romanLcParenR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2000" dirty="0"/>
              <a:t> delle nanostrutture di alpha convertitore e conseguente degrado delle proprietà di trasporto del polimero. </a:t>
            </a:r>
          </a:p>
          <a:p>
            <a:endParaRPr lang="en-US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4310A51-DB68-4C56-8A7A-A435F8A322C8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9846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obiettivi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9D917303-9540-42E9-8704-B9BA7CB54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412" y="1464791"/>
            <a:ext cx="2916079" cy="1896206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B0BBA9AB-C50F-40DF-BC09-1F1E0AC88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309" y="1479891"/>
            <a:ext cx="2897461" cy="1884100"/>
          </a:xfrm>
          <a:prstGeom prst="rect">
            <a:avLst/>
          </a:prstGeom>
        </p:spPr>
      </p:pic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C43F7A11-EF87-4353-946B-49C3832E3300}"/>
              </a:ext>
            </a:extLst>
          </p:cNvPr>
          <p:cNvCxnSpPr>
            <a:cxnSpLocks/>
          </p:cNvCxnSpPr>
          <p:nvPr/>
        </p:nvCxnSpPr>
        <p:spPr>
          <a:xfrm>
            <a:off x="12031174" y="2160861"/>
            <a:ext cx="0" cy="7573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0CED4384-4498-4E0B-B2C8-25EDBEF096C6}"/>
              </a:ext>
            </a:extLst>
          </p:cNvPr>
          <p:cNvSpPr txBox="1"/>
          <p:nvPr/>
        </p:nvSpPr>
        <p:spPr>
          <a:xfrm>
            <a:off x="11128022" y="2432197"/>
            <a:ext cx="93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5-20 µm</a:t>
            </a: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68E0FC0B-EE82-452A-B825-B32FC163CD12}"/>
              </a:ext>
            </a:extLst>
          </p:cNvPr>
          <p:cNvCxnSpPr>
            <a:cxnSpLocks/>
          </p:cNvCxnSpPr>
          <p:nvPr/>
        </p:nvCxnSpPr>
        <p:spPr>
          <a:xfrm>
            <a:off x="5646717" y="2718661"/>
            <a:ext cx="0" cy="42504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E974F403-5C2D-469D-AA3C-9D8394049A19}"/>
              </a:ext>
            </a:extLst>
          </p:cNvPr>
          <p:cNvSpPr txBox="1"/>
          <p:nvPr/>
        </p:nvSpPr>
        <p:spPr>
          <a:xfrm>
            <a:off x="4794214" y="2804013"/>
            <a:ext cx="9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63500">
                    <a:schemeClr val="bg1"/>
                  </a:glow>
                </a:effectLst>
              </a:rPr>
              <a:t>0,5-3 µm</a:t>
            </a:r>
          </a:p>
        </p:txBody>
      </p: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3A7193D6-C53E-48B8-800F-8F65F9EEBCF8}"/>
              </a:ext>
            </a:extLst>
          </p:cNvPr>
          <p:cNvCxnSpPr>
            <a:cxnSpLocks/>
          </p:cNvCxnSpPr>
          <p:nvPr/>
        </p:nvCxnSpPr>
        <p:spPr>
          <a:xfrm>
            <a:off x="6586782" y="1693607"/>
            <a:ext cx="108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8361B230-A5D6-4A3D-92C4-0DA126D36CEC}"/>
              </a:ext>
            </a:extLst>
          </p:cNvPr>
          <p:cNvCxnSpPr>
            <a:cxnSpLocks/>
          </p:cNvCxnSpPr>
          <p:nvPr/>
        </p:nvCxnSpPr>
        <p:spPr>
          <a:xfrm>
            <a:off x="7487890" y="2214398"/>
            <a:ext cx="3275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CEE18491-71C7-4650-999E-CF78CBDBAD8B}"/>
              </a:ext>
            </a:extLst>
          </p:cNvPr>
          <p:cNvCxnSpPr>
            <a:cxnSpLocks/>
          </p:cNvCxnSpPr>
          <p:nvPr/>
        </p:nvCxnSpPr>
        <p:spPr>
          <a:xfrm>
            <a:off x="7348336" y="2620452"/>
            <a:ext cx="5645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BE3FDB0F-155C-4555-9AF3-B43940FDCB4A}"/>
              </a:ext>
            </a:extLst>
          </p:cNvPr>
          <p:cNvCxnSpPr>
            <a:cxnSpLocks/>
          </p:cNvCxnSpPr>
          <p:nvPr/>
        </p:nvCxnSpPr>
        <p:spPr>
          <a:xfrm>
            <a:off x="7197437" y="3100149"/>
            <a:ext cx="54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909922C-0104-48FA-B539-7E33B6150A7C}"/>
              </a:ext>
            </a:extLst>
          </p:cNvPr>
          <p:cNvSpPr txBox="1"/>
          <p:nvPr/>
        </p:nvSpPr>
        <p:spPr>
          <a:xfrm>
            <a:off x="7618330" y="1524330"/>
            <a:ext cx="1656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Contatto</a:t>
            </a:r>
            <a:r>
              <a:rPr lang="en-US" sz="1600" dirty="0"/>
              <a:t> </a:t>
            </a:r>
            <a:r>
              <a:rPr lang="en-US" sz="1600" dirty="0" err="1"/>
              <a:t>elettrico</a:t>
            </a:r>
            <a:endParaRPr lang="en-US" sz="1600" dirty="0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95A04836-4081-4307-BD60-7861F4381E46}"/>
              </a:ext>
            </a:extLst>
          </p:cNvPr>
          <p:cNvSpPr txBox="1"/>
          <p:nvPr/>
        </p:nvSpPr>
        <p:spPr>
          <a:xfrm>
            <a:off x="7662142" y="2045032"/>
            <a:ext cx="167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Semiconduttore</a:t>
            </a:r>
            <a:r>
              <a:rPr lang="en-US" sz="1600" dirty="0"/>
              <a:t> 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B38F9EFE-A4F7-4412-A095-98D804F3EB6C}"/>
              </a:ext>
            </a:extLst>
          </p:cNvPr>
          <p:cNvSpPr txBox="1"/>
          <p:nvPr/>
        </p:nvSpPr>
        <p:spPr>
          <a:xfrm>
            <a:off x="7851028" y="2458359"/>
            <a:ext cx="1375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α</a:t>
            </a:r>
            <a:r>
              <a:rPr lang="en-US" sz="1600" dirty="0"/>
              <a:t> </a:t>
            </a:r>
            <a:r>
              <a:rPr lang="en-US" sz="1600" dirty="0" err="1"/>
              <a:t>convertitore</a:t>
            </a:r>
            <a:endParaRPr lang="en-US" sz="1600" dirty="0"/>
          </a:p>
          <a:p>
            <a:r>
              <a:rPr lang="en-US" sz="1600" dirty="0"/>
              <a:t>        (</a:t>
            </a:r>
            <a:r>
              <a:rPr lang="en-US" sz="1600" baseline="30000" dirty="0"/>
              <a:t>10</a:t>
            </a:r>
            <a:r>
              <a:rPr lang="en-US" sz="1600" dirty="0"/>
              <a:t>B)</a:t>
            </a:r>
          </a:p>
        </p:txBody>
      </p: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A8EDBE17-3F2F-4159-9E98-4AC785473E69}"/>
              </a:ext>
            </a:extLst>
          </p:cNvPr>
          <p:cNvCxnSpPr>
            <a:cxnSpLocks/>
          </p:cNvCxnSpPr>
          <p:nvPr/>
        </p:nvCxnSpPr>
        <p:spPr>
          <a:xfrm flipH="1">
            <a:off x="9222635" y="1693607"/>
            <a:ext cx="108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5059BF9-C14B-413D-AD4F-BA13F35239CB}"/>
              </a:ext>
            </a:extLst>
          </p:cNvPr>
          <p:cNvCxnSpPr>
            <a:cxnSpLocks/>
          </p:cNvCxnSpPr>
          <p:nvPr/>
        </p:nvCxnSpPr>
        <p:spPr>
          <a:xfrm flipH="1">
            <a:off x="9177724" y="2208026"/>
            <a:ext cx="2727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D7EBDC67-8E73-4469-8D79-9E406201A1C5}"/>
              </a:ext>
            </a:extLst>
          </p:cNvPr>
          <p:cNvCxnSpPr>
            <a:cxnSpLocks/>
            <a:endCxn id="90" idx="3"/>
          </p:cNvCxnSpPr>
          <p:nvPr/>
        </p:nvCxnSpPr>
        <p:spPr>
          <a:xfrm flipH="1" flipV="1">
            <a:off x="9391345" y="3127178"/>
            <a:ext cx="438802" cy="16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67D7D521-658A-441B-9CE7-F9F3B77CB272}"/>
              </a:ext>
            </a:extLst>
          </p:cNvPr>
          <p:cNvSpPr txBox="1"/>
          <p:nvPr/>
        </p:nvSpPr>
        <p:spPr>
          <a:xfrm>
            <a:off x="7736020" y="2957901"/>
            <a:ext cx="165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Contatto</a:t>
            </a:r>
            <a:r>
              <a:rPr lang="en-US" sz="1600" dirty="0"/>
              <a:t> </a:t>
            </a:r>
            <a:r>
              <a:rPr lang="en-US" sz="1600" dirty="0" err="1"/>
              <a:t>Elettrico</a:t>
            </a:r>
            <a:endParaRPr lang="en-US" sz="1600" dirty="0"/>
          </a:p>
        </p:txBody>
      </p:sp>
      <p:pic>
        <p:nvPicPr>
          <p:cNvPr id="94" name="Immagine 93">
            <a:extLst>
              <a:ext uri="{FF2B5EF4-FFF2-40B4-BE49-F238E27FC236}">
                <a16:creationId xmlns:a16="http://schemas.microsoft.com/office/drawing/2014/main" id="{ACFAADAA-974C-4D80-AB99-026CB768B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767" y="3776507"/>
            <a:ext cx="3359197" cy="1869857"/>
          </a:xfrm>
          <a:prstGeom prst="rect">
            <a:avLst/>
          </a:prstGeom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A369103A-85B5-457E-9F3D-509739E51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117" y="3881358"/>
            <a:ext cx="2916079" cy="1525269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4FBCC500-A0FF-4AF7-BBC2-8DB73EFD7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156" y="700769"/>
            <a:ext cx="3585489" cy="690926"/>
          </a:xfrm>
          <a:prstGeom prst="rect">
            <a:avLst/>
          </a:prstGeom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AC33B3A1-6AF0-4C34-A9EC-CA3EB7AAB3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830" y="707105"/>
            <a:ext cx="3818229" cy="603956"/>
          </a:xfrm>
          <a:prstGeom prst="rect">
            <a:avLst/>
          </a:prstGeom>
        </p:spPr>
      </p:pic>
      <p:sp>
        <p:nvSpPr>
          <p:cNvPr id="112" name="Rettangolo 111">
            <a:extLst>
              <a:ext uri="{FF2B5EF4-FFF2-40B4-BE49-F238E27FC236}">
                <a16:creationId xmlns:a16="http://schemas.microsoft.com/office/drawing/2014/main" id="{9682BBA4-0CA8-43A4-8A42-839A51B16DEB}"/>
              </a:ext>
            </a:extLst>
          </p:cNvPr>
          <p:cNvSpPr/>
          <p:nvPr/>
        </p:nvSpPr>
        <p:spPr>
          <a:xfrm>
            <a:off x="5566739" y="3776507"/>
            <a:ext cx="1043907" cy="66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32B347BB-C06D-4E13-9755-D59171C08743}"/>
              </a:ext>
            </a:extLst>
          </p:cNvPr>
          <p:cNvSpPr txBox="1"/>
          <p:nvPr/>
        </p:nvSpPr>
        <p:spPr>
          <a:xfrm>
            <a:off x="5261510" y="3863227"/>
            <a:ext cx="165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/>
              <a:t>Neutrone</a:t>
            </a:r>
            <a:r>
              <a:rPr lang="en-US" sz="1400" b="1" dirty="0"/>
              <a:t> </a:t>
            </a:r>
          </a:p>
          <a:p>
            <a:pPr algn="ctr"/>
            <a:r>
              <a:rPr lang="en-US" sz="1400" b="1" dirty="0" err="1"/>
              <a:t>Termico</a:t>
            </a:r>
            <a:r>
              <a:rPr lang="en-US" sz="1400" b="1" dirty="0"/>
              <a:t>/</a:t>
            </a:r>
            <a:r>
              <a:rPr lang="en-US" sz="1400" b="1" dirty="0" err="1"/>
              <a:t>Epitermico</a:t>
            </a:r>
            <a:endParaRPr lang="en-US" sz="1400" b="1" dirty="0"/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D151ACEC-1CA4-4B0F-B749-F000D66CB30A}"/>
              </a:ext>
            </a:extLst>
          </p:cNvPr>
          <p:cNvSpPr txBox="1"/>
          <p:nvPr/>
        </p:nvSpPr>
        <p:spPr>
          <a:xfrm>
            <a:off x="10025207" y="3813325"/>
            <a:ext cx="9358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/>
              <a:t>Neutrone</a:t>
            </a:r>
            <a:r>
              <a:rPr lang="en-US" sz="1400" b="1" dirty="0"/>
              <a:t> </a:t>
            </a:r>
          </a:p>
          <a:p>
            <a:pPr algn="ctr"/>
            <a:r>
              <a:rPr lang="en-US" sz="1400" b="1" dirty="0" err="1"/>
              <a:t>Veloce</a:t>
            </a:r>
            <a:endParaRPr lang="en-US" sz="1400" b="1" dirty="0"/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AE890619-660C-4885-9250-44DF6DC078B5}"/>
              </a:ext>
            </a:extLst>
          </p:cNvPr>
          <p:cNvSpPr txBox="1"/>
          <p:nvPr/>
        </p:nvSpPr>
        <p:spPr>
          <a:xfrm>
            <a:off x="6506801" y="5475143"/>
            <a:ext cx="3890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Studio di </a:t>
            </a:r>
            <a:r>
              <a:rPr lang="en-US" sz="1600" b="1" dirty="0">
                <a:solidFill>
                  <a:srgbClr val="FF0000"/>
                </a:solidFill>
              </a:rPr>
              <a:t>W,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h e thickness</a:t>
            </a:r>
            <a:r>
              <a:rPr lang="en-US" sz="1600" dirty="0"/>
              <a:t> per:</a:t>
            </a:r>
          </a:p>
          <a:p>
            <a:pPr marL="342900" indent="-342900">
              <a:buAutoNum type="arabicParenR"/>
            </a:pPr>
            <a:r>
              <a:rPr lang="it-IT" sz="1600" dirty="0"/>
              <a:t>Ottimizzare il trasferimento di carica </a:t>
            </a:r>
            <a:r>
              <a:rPr lang="el-GR" sz="1600" dirty="0"/>
              <a:t>α</a:t>
            </a:r>
            <a:endParaRPr lang="en-US" sz="1600" dirty="0"/>
          </a:p>
          <a:p>
            <a:pPr marL="342900" indent="-342900">
              <a:buAutoNum type="arabicParenR"/>
            </a:pPr>
            <a:r>
              <a:rPr lang="it-IT" sz="1600" dirty="0"/>
              <a:t>Massimizzare l’assorbimento di neutroni</a:t>
            </a:r>
          </a:p>
          <a:p>
            <a:pPr marL="342900" indent="-342900">
              <a:buAutoNum type="arabicParenR"/>
            </a:pPr>
            <a:r>
              <a:rPr lang="it-IT" sz="1600" dirty="0"/>
              <a:t>Mantenere buone proprietà di trasporto</a:t>
            </a:r>
            <a:endParaRPr lang="it-IT" dirty="0"/>
          </a:p>
        </p:txBody>
      </p:sp>
      <p:sp>
        <p:nvSpPr>
          <p:cNvPr id="116" name="Freccia a destra 115">
            <a:extLst>
              <a:ext uri="{FF2B5EF4-FFF2-40B4-BE49-F238E27FC236}">
                <a16:creationId xmlns:a16="http://schemas.microsoft.com/office/drawing/2014/main" id="{B20EAA11-3614-4508-BF94-AF09BFBDB6A2}"/>
              </a:ext>
            </a:extLst>
          </p:cNvPr>
          <p:cNvSpPr/>
          <p:nvPr/>
        </p:nvSpPr>
        <p:spPr>
          <a:xfrm>
            <a:off x="5760116" y="5819606"/>
            <a:ext cx="671768" cy="40957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C7FADE00-D228-4EB5-BF8D-1D052DAA20C6}"/>
              </a:ext>
            </a:extLst>
          </p:cNvPr>
          <p:cNvSpPr txBox="1"/>
          <p:nvPr/>
        </p:nvSpPr>
        <p:spPr>
          <a:xfrm>
            <a:off x="6866340" y="3645183"/>
            <a:ext cx="30169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MECCANISMI di RIVELAZIONE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4991E551-74EC-4AF2-9796-0FCEBE844191}"/>
              </a:ext>
            </a:extLst>
          </p:cNvPr>
          <p:cNvSpPr txBox="1"/>
          <p:nvPr/>
        </p:nvSpPr>
        <p:spPr>
          <a:xfrm>
            <a:off x="208752" y="2690336"/>
            <a:ext cx="4364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Lo scopo di BEYOND è la realizzazione e caratterizzazione di dispositivi flessibili e scalabili su larghe aree basati su perovskite (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PVK</a:t>
            </a:r>
            <a:r>
              <a:rPr lang="it-IT" b="1" dirty="0"/>
              <a:t>) e materiali organici (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</a:t>
            </a:r>
            <a:r>
              <a:rPr lang="it-IT" b="1" dirty="0"/>
              <a:t>) per la rivelazione di neutroni termici e veloci.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74B499B-8643-4630-9ACC-BC92A9674CAA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 / 10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72965A-3B36-478C-8EB5-219313B64809}"/>
              </a:ext>
            </a:extLst>
          </p:cNvPr>
          <p:cNvSpPr txBox="1"/>
          <p:nvPr/>
        </p:nvSpPr>
        <p:spPr>
          <a:xfrm>
            <a:off x="4273237" y="5492475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[5-10] µm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073A582-5A9B-448A-989E-DB182B9BD159}"/>
              </a:ext>
            </a:extLst>
          </p:cNvPr>
          <p:cNvSpPr txBox="1"/>
          <p:nvPr/>
        </p:nvSpPr>
        <p:spPr>
          <a:xfrm>
            <a:off x="5184277" y="5492474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[10-100] µm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AAB4694-5131-4DF2-AB42-31BA720740E3}"/>
              </a:ext>
            </a:extLst>
          </p:cNvPr>
          <p:cNvCxnSpPr>
            <a:cxnSpLocks/>
          </p:cNvCxnSpPr>
          <p:nvPr/>
        </p:nvCxnSpPr>
        <p:spPr>
          <a:xfrm flipH="1">
            <a:off x="4855309" y="5475143"/>
            <a:ext cx="130577" cy="833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3B504F1-D423-4B60-A2BF-11C82F30DEDE}"/>
              </a:ext>
            </a:extLst>
          </p:cNvPr>
          <p:cNvCxnSpPr>
            <a:cxnSpLocks/>
          </p:cNvCxnSpPr>
          <p:nvPr/>
        </p:nvCxnSpPr>
        <p:spPr>
          <a:xfrm>
            <a:off x="5337211" y="5437221"/>
            <a:ext cx="151615" cy="1212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4E763B2-E281-431C-ACF7-03F9BD561240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5586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0A85-647C-48B5-833B-DBE19E77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8932" cy="9351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BEYOND – </a:t>
            </a:r>
            <a:r>
              <a:rPr lang="en-US" b="1" dirty="0" err="1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vantaggi</a:t>
            </a:r>
            <a:endParaRPr lang="en-US" dirty="0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8D6128-3C90-406C-8D80-0C79828B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8" y="0"/>
            <a:ext cx="1162672" cy="5660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D3C818-C88F-49DD-8D3E-8AAE4CA65CB6}"/>
              </a:ext>
            </a:extLst>
          </p:cNvPr>
          <p:cNvSpPr/>
          <p:nvPr/>
        </p:nvSpPr>
        <p:spPr>
          <a:xfrm>
            <a:off x="0" y="6624735"/>
            <a:ext cx="12192000" cy="233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9D917303-9540-42E9-8704-B9BA7CB54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412" y="1464791"/>
            <a:ext cx="2916079" cy="1896206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B0BBA9AB-C50F-40DF-BC09-1F1E0AC88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309" y="1479891"/>
            <a:ext cx="2897461" cy="1884100"/>
          </a:xfrm>
          <a:prstGeom prst="rect">
            <a:avLst/>
          </a:prstGeom>
        </p:spPr>
      </p:pic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C43F7A11-EF87-4353-946B-49C3832E3300}"/>
              </a:ext>
            </a:extLst>
          </p:cNvPr>
          <p:cNvCxnSpPr>
            <a:cxnSpLocks/>
          </p:cNvCxnSpPr>
          <p:nvPr/>
        </p:nvCxnSpPr>
        <p:spPr>
          <a:xfrm>
            <a:off x="12031174" y="2160861"/>
            <a:ext cx="0" cy="7573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0CED4384-4498-4E0B-B2C8-25EDBEF096C6}"/>
              </a:ext>
            </a:extLst>
          </p:cNvPr>
          <p:cNvSpPr txBox="1"/>
          <p:nvPr/>
        </p:nvSpPr>
        <p:spPr>
          <a:xfrm>
            <a:off x="11128022" y="2432197"/>
            <a:ext cx="93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5-20 µm</a:t>
            </a: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68E0FC0B-EE82-452A-B825-B32FC163CD12}"/>
              </a:ext>
            </a:extLst>
          </p:cNvPr>
          <p:cNvCxnSpPr>
            <a:cxnSpLocks/>
          </p:cNvCxnSpPr>
          <p:nvPr/>
        </p:nvCxnSpPr>
        <p:spPr>
          <a:xfrm>
            <a:off x="5646717" y="2718661"/>
            <a:ext cx="0" cy="42504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E974F403-5C2D-469D-AA3C-9D8394049A19}"/>
              </a:ext>
            </a:extLst>
          </p:cNvPr>
          <p:cNvSpPr txBox="1"/>
          <p:nvPr/>
        </p:nvSpPr>
        <p:spPr>
          <a:xfrm>
            <a:off x="4794214" y="2804013"/>
            <a:ext cx="9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63500">
                    <a:schemeClr val="bg1"/>
                  </a:glow>
                </a:effectLst>
              </a:rPr>
              <a:t>0,5-3 µm</a:t>
            </a:r>
          </a:p>
        </p:txBody>
      </p: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3A7193D6-C53E-48B8-800F-8F65F9EEBCF8}"/>
              </a:ext>
            </a:extLst>
          </p:cNvPr>
          <p:cNvCxnSpPr>
            <a:cxnSpLocks/>
          </p:cNvCxnSpPr>
          <p:nvPr/>
        </p:nvCxnSpPr>
        <p:spPr>
          <a:xfrm>
            <a:off x="6586782" y="1693607"/>
            <a:ext cx="108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8361B230-A5D6-4A3D-92C4-0DA126D36CEC}"/>
              </a:ext>
            </a:extLst>
          </p:cNvPr>
          <p:cNvCxnSpPr>
            <a:cxnSpLocks/>
          </p:cNvCxnSpPr>
          <p:nvPr/>
        </p:nvCxnSpPr>
        <p:spPr>
          <a:xfrm>
            <a:off x="7487890" y="2214398"/>
            <a:ext cx="3275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CEE18491-71C7-4650-999E-CF78CBDBAD8B}"/>
              </a:ext>
            </a:extLst>
          </p:cNvPr>
          <p:cNvCxnSpPr>
            <a:cxnSpLocks/>
          </p:cNvCxnSpPr>
          <p:nvPr/>
        </p:nvCxnSpPr>
        <p:spPr>
          <a:xfrm>
            <a:off x="7348336" y="2620452"/>
            <a:ext cx="5645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BE3FDB0F-155C-4555-9AF3-B43940FDCB4A}"/>
              </a:ext>
            </a:extLst>
          </p:cNvPr>
          <p:cNvCxnSpPr>
            <a:cxnSpLocks/>
          </p:cNvCxnSpPr>
          <p:nvPr/>
        </p:nvCxnSpPr>
        <p:spPr>
          <a:xfrm>
            <a:off x="7197437" y="3100149"/>
            <a:ext cx="54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909922C-0104-48FA-B539-7E33B6150A7C}"/>
              </a:ext>
            </a:extLst>
          </p:cNvPr>
          <p:cNvSpPr txBox="1"/>
          <p:nvPr/>
        </p:nvSpPr>
        <p:spPr>
          <a:xfrm>
            <a:off x="7618330" y="1524330"/>
            <a:ext cx="1656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Contatto</a:t>
            </a:r>
            <a:r>
              <a:rPr lang="en-US" sz="1600" dirty="0"/>
              <a:t> </a:t>
            </a:r>
            <a:r>
              <a:rPr lang="en-US" sz="1600" dirty="0" err="1"/>
              <a:t>elettrico</a:t>
            </a:r>
            <a:endParaRPr lang="en-US" sz="1600" dirty="0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95A04836-4081-4307-BD60-7861F4381E46}"/>
              </a:ext>
            </a:extLst>
          </p:cNvPr>
          <p:cNvSpPr txBox="1"/>
          <p:nvPr/>
        </p:nvSpPr>
        <p:spPr>
          <a:xfrm>
            <a:off x="7662142" y="2045032"/>
            <a:ext cx="167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Semiconduttore</a:t>
            </a:r>
            <a:r>
              <a:rPr lang="en-US" sz="1600" dirty="0"/>
              <a:t> 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B38F9EFE-A4F7-4412-A095-98D804F3EB6C}"/>
              </a:ext>
            </a:extLst>
          </p:cNvPr>
          <p:cNvSpPr txBox="1"/>
          <p:nvPr/>
        </p:nvSpPr>
        <p:spPr>
          <a:xfrm>
            <a:off x="7851028" y="2458359"/>
            <a:ext cx="1375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α</a:t>
            </a:r>
            <a:r>
              <a:rPr lang="en-US" sz="1600" dirty="0"/>
              <a:t> </a:t>
            </a:r>
            <a:r>
              <a:rPr lang="en-US" sz="1600" dirty="0" err="1"/>
              <a:t>convertitore</a:t>
            </a:r>
            <a:endParaRPr lang="en-US" sz="1600" dirty="0"/>
          </a:p>
          <a:p>
            <a:r>
              <a:rPr lang="en-US" sz="1600" dirty="0"/>
              <a:t>        (</a:t>
            </a:r>
            <a:r>
              <a:rPr lang="en-US" sz="1600" baseline="30000" dirty="0"/>
              <a:t>10</a:t>
            </a:r>
            <a:r>
              <a:rPr lang="en-US" sz="1600" dirty="0"/>
              <a:t>B)</a:t>
            </a:r>
          </a:p>
        </p:txBody>
      </p: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A8EDBE17-3F2F-4159-9E98-4AC785473E69}"/>
              </a:ext>
            </a:extLst>
          </p:cNvPr>
          <p:cNvCxnSpPr>
            <a:cxnSpLocks/>
          </p:cNvCxnSpPr>
          <p:nvPr/>
        </p:nvCxnSpPr>
        <p:spPr>
          <a:xfrm flipH="1">
            <a:off x="9222635" y="1693607"/>
            <a:ext cx="108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5059BF9-C14B-413D-AD4F-BA13F35239CB}"/>
              </a:ext>
            </a:extLst>
          </p:cNvPr>
          <p:cNvCxnSpPr>
            <a:cxnSpLocks/>
          </p:cNvCxnSpPr>
          <p:nvPr/>
        </p:nvCxnSpPr>
        <p:spPr>
          <a:xfrm flipH="1">
            <a:off x="9177724" y="2208026"/>
            <a:ext cx="2727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D7EBDC67-8E73-4469-8D79-9E406201A1C5}"/>
              </a:ext>
            </a:extLst>
          </p:cNvPr>
          <p:cNvCxnSpPr>
            <a:cxnSpLocks/>
            <a:endCxn id="90" idx="3"/>
          </p:cNvCxnSpPr>
          <p:nvPr/>
        </p:nvCxnSpPr>
        <p:spPr>
          <a:xfrm flipH="1" flipV="1">
            <a:off x="9391345" y="3127178"/>
            <a:ext cx="438802" cy="16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67D7D521-658A-441B-9CE7-F9F3B77CB272}"/>
              </a:ext>
            </a:extLst>
          </p:cNvPr>
          <p:cNvSpPr txBox="1"/>
          <p:nvPr/>
        </p:nvSpPr>
        <p:spPr>
          <a:xfrm>
            <a:off x="7736020" y="2957901"/>
            <a:ext cx="165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Contatto</a:t>
            </a:r>
            <a:r>
              <a:rPr lang="en-US" sz="1600" dirty="0"/>
              <a:t> </a:t>
            </a:r>
            <a:r>
              <a:rPr lang="en-US" sz="1600" dirty="0" err="1"/>
              <a:t>Elettrico</a:t>
            </a:r>
            <a:endParaRPr lang="en-US" sz="1600" dirty="0"/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4FBCC500-A0FF-4AF7-BBC2-8DB73EFD7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156" y="700769"/>
            <a:ext cx="3585489" cy="690926"/>
          </a:xfrm>
          <a:prstGeom prst="rect">
            <a:avLst/>
          </a:prstGeom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AC33B3A1-6AF0-4C34-A9EC-CA3EB7AAB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830" y="707105"/>
            <a:ext cx="3818229" cy="603956"/>
          </a:xfrm>
          <a:prstGeom prst="rect">
            <a:avLst/>
          </a:prstGeom>
        </p:spPr>
      </p:pic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1500CFDA-EEA3-4A3D-A9F1-E3D4B7046482}"/>
              </a:ext>
            </a:extLst>
          </p:cNvPr>
          <p:cNvSpPr txBox="1"/>
          <p:nvPr/>
        </p:nvSpPr>
        <p:spPr>
          <a:xfrm>
            <a:off x="4512091" y="3892157"/>
            <a:ext cx="7584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VANTAGGI</a:t>
            </a:r>
            <a:endParaRPr lang="en-US" sz="1600" b="1" dirty="0">
              <a:solidFill>
                <a:srgbClr val="FF000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/>
              <a:t>La scelta di </a:t>
            </a:r>
            <a:r>
              <a:rPr lang="it-IT" sz="1600" dirty="0" err="1"/>
              <a:t>patternare</a:t>
            </a:r>
            <a:r>
              <a:rPr lang="it-IT" sz="1600" dirty="0"/>
              <a:t> il </a:t>
            </a:r>
            <a:r>
              <a:rPr lang="it-IT" sz="1600" baseline="30000" dirty="0"/>
              <a:t>10</a:t>
            </a:r>
            <a:r>
              <a:rPr lang="it-IT" sz="1600" dirty="0"/>
              <a:t>B e non il semiconduttore (McGregor e Lopez) permette di adottare </a:t>
            </a:r>
            <a:r>
              <a:rPr lang="it-IT" sz="1600" b="1" dirty="0"/>
              <a:t>tecniche di deposizione da soluzione </a:t>
            </a:r>
            <a:r>
              <a:rPr lang="it-IT" sz="1600" dirty="0"/>
              <a:t>(low-cost, dispositivi flessibili e scalabili su larghe aree, completo riempimento delle microstrutture 3D)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 </a:t>
            </a:r>
            <a:r>
              <a:rPr lang="it-IT" sz="1600" dirty="0"/>
              <a:t>microstrutture</a:t>
            </a:r>
            <a:r>
              <a:rPr lang="en-US" sz="1600" dirty="0"/>
              <a:t> di </a:t>
            </a:r>
            <a:r>
              <a:rPr lang="en-US" sz="1600" baseline="30000" dirty="0"/>
              <a:t>10</a:t>
            </a:r>
            <a:r>
              <a:rPr lang="en-US" sz="1600" dirty="0"/>
              <a:t>B </a:t>
            </a:r>
            <a:r>
              <a:rPr lang="it-IT" sz="1600" b="1" dirty="0"/>
              <a:t>massimizzano</a:t>
            </a:r>
            <a:r>
              <a:rPr lang="en-US" sz="1600" b="1" dirty="0"/>
              <a:t> il </a:t>
            </a:r>
            <a:r>
              <a:rPr lang="it-IT" sz="1600" b="1" dirty="0"/>
              <a:t>trasferimento</a:t>
            </a:r>
            <a:r>
              <a:rPr lang="el-GR" sz="1600" b="1" dirty="0"/>
              <a:t> α</a:t>
            </a:r>
            <a:r>
              <a:rPr lang="it-IT" sz="1600" b="1" dirty="0"/>
              <a:t> </a:t>
            </a:r>
            <a:r>
              <a:rPr lang="it-IT" sz="1600" dirty="0"/>
              <a:t>allo strato di semiconduttore rispetto ad un </a:t>
            </a:r>
            <a:r>
              <a:rPr lang="it-IT" sz="1600" dirty="0" err="1"/>
              <a:t>layer</a:t>
            </a:r>
            <a:r>
              <a:rPr lang="it-IT" sz="1600" dirty="0"/>
              <a:t> </a:t>
            </a:r>
            <a:r>
              <a:rPr lang="el-GR" sz="1600" dirty="0"/>
              <a:t>α</a:t>
            </a:r>
            <a:r>
              <a:rPr lang="it-IT" sz="1600" dirty="0"/>
              <a:t> convertitore planare.</a:t>
            </a: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/>
              <a:t>Rivelatori a FILM SOTTILE </a:t>
            </a:r>
            <a:r>
              <a:rPr lang="it-IT" sz="1600" dirty="0">
                <a:sym typeface="Wingdings" panose="05000000000000000000" pitchFamily="2" charset="2"/>
              </a:rPr>
              <a:t></a:t>
            </a:r>
            <a:r>
              <a:rPr lang="it-IT" sz="1600" dirty="0"/>
              <a:t> </a:t>
            </a:r>
            <a:r>
              <a:rPr lang="it-IT" sz="1600" b="1" dirty="0"/>
              <a:t>Ottima selettività neutroni/gamma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/>
              <a:t>Alta </a:t>
            </a:r>
            <a:r>
              <a:rPr lang="it-IT" sz="1600" b="1" dirty="0"/>
              <a:t>concentrazione intrinseca di atomi H </a:t>
            </a:r>
            <a:r>
              <a:rPr lang="it-IT" sz="1600" dirty="0"/>
              <a:t>nelle PVK e OP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/>
              <a:t>Fabbricazione in-house con mask-</a:t>
            </a:r>
            <a:r>
              <a:rPr lang="it-IT" sz="1600" dirty="0" err="1"/>
              <a:t>less</a:t>
            </a:r>
            <a:r>
              <a:rPr lang="it-IT" sz="1600" dirty="0"/>
              <a:t> </a:t>
            </a:r>
            <a:r>
              <a:rPr lang="it-IT" sz="1600" dirty="0" err="1"/>
              <a:t>lithography</a:t>
            </a:r>
            <a:endParaRPr lang="it-IT" sz="1600" dirty="0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D7C5842F-2F68-4828-B69F-EFFAD2F99C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606" t="44745" r="3715"/>
          <a:stretch/>
        </p:blipFill>
        <p:spPr>
          <a:xfrm>
            <a:off x="1113641" y="3455858"/>
            <a:ext cx="2360540" cy="296547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E05684F-3B04-4FA7-B17B-320D029B5C77}"/>
              </a:ext>
            </a:extLst>
          </p:cNvPr>
          <p:cNvSpPr txBox="1"/>
          <p:nvPr/>
        </p:nvSpPr>
        <p:spPr>
          <a:xfrm>
            <a:off x="11340000" y="655670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 / 10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EE9076C-2529-48CA-B13B-E51C39411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71" y="945985"/>
            <a:ext cx="4344252" cy="254018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02B943-9CEB-4D0F-8DC0-2A53F7F43759}"/>
              </a:ext>
            </a:extLst>
          </p:cNvPr>
          <p:cNvSpPr txBox="1"/>
          <p:nvPr/>
        </p:nvSpPr>
        <p:spPr>
          <a:xfrm>
            <a:off x="-74644" y="657209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Ilaria Fratelli – 20 </a:t>
            </a:r>
            <a:r>
              <a:rPr lang="en-US" sz="1600" dirty="0" err="1"/>
              <a:t>Marzo</a:t>
            </a:r>
            <a:r>
              <a:rPr lang="en-US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0445008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2608</Words>
  <Application>Microsoft Office PowerPoint</Application>
  <PresentationFormat>Widescreen</PresentationFormat>
  <Paragraphs>383</Paragraphs>
  <Slides>24</Slides>
  <Notes>17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(Corpo)</vt:lpstr>
      <vt:lpstr>Calibri Light</vt:lpstr>
      <vt:lpstr>Tema di Office</vt:lpstr>
      <vt:lpstr>Graph</vt:lpstr>
      <vt:lpstr> – flexiBlE hYbrid neutrON Detectors – INFN - Grant Giovani Ricercatori e Ricercatrici</vt:lpstr>
      <vt:lpstr>Sinergie e Background</vt:lpstr>
      <vt:lpstr>Boron Neutron Capture Therapy e dosimetria</vt:lpstr>
      <vt:lpstr>Stato dell’Arte per la rivelazione di neutroni</vt:lpstr>
      <vt:lpstr>Stato dell’Arte per la rivelazione di neutroni</vt:lpstr>
      <vt:lpstr>Background – BEYOND</vt:lpstr>
      <vt:lpstr>Background – BEYOND</vt:lpstr>
      <vt:lpstr>BEYOND – obiettivi</vt:lpstr>
      <vt:lpstr>BEYOND – vantaggi</vt:lpstr>
      <vt:lpstr>BEYOND – vantaggi</vt:lpstr>
      <vt:lpstr>BEYOND – risultati preliminari</vt:lpstr>
      <vt:lpstr>BEYOND – work packages</vt:lpstr>
      <vt:lpstr>BEYOND – partecipanti</vt:lpstr>
      <vt:lpstr>Presentazione standard di PowerPoint</vt:lpstr>
      <vt:lpstr>BEYOND – impatto tecnologico e sociale</vt:lpstr>
      <vt:lpstr>Presentazione standard di PowerPoint</vt:lpstr>
      <vt:lpstr>Presentazione standard di PowerPoint</vt:lpstr>
      <vt:lpstr>Interazione neutrone termico-materia</vt:lpstr>
      <vt:lpstr>Materiali</vt:lpstr>
      <vt:lpstr>Spettrometria con PVK - letteratura</vt:lpstr>
      <vt:lpstr>BEYOND – organizzazione e timeline</vt:lpstr>
      <vt:lpstr>BEYOND – work packages</vt:lpstr>
      <vt:lpstr>BEYOND – Risk Assessment</vt:lpstr>
      <vt:lpstr>FIRE – rivelatori indiretti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INFN - Grant Giovani Ricercatori e Ricercatrici</dc:title>
  <dc:creator>Ilaria Fratelli</dc:creator>
  <cp:lastModifiedBy>Ilaria Fratelli</cp:lastModifiedBy>
  <cp:revision>53</cp:revision>
  <dcterms:created xsi:type="dcterms:W3CDTF">2022-04-04T16:24:56Z</dcterms:created>
  <dcterms:modified xsi:type="dcterms:W3CDTF">2023-03-20T10:25:06Z</dcterms:modified>
</cp:coreProperties>
</file>