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4" r:id="rId3"/>
    <p:sldId id="28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051" autoAdjust="0"/>
  </p:normalViewPr>
  <p:slideViewPr>
    <p:cSldViewPr snapToGrid="0">
      <p:cViewPr varScale="1">
        <p:scale>
          <a:sx n="106" d="100"/>
          <a:sy n="106" d="100"/>
        </p:scale>
        <p:origin x="7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623EE-82D0-4AA7-55C0-ACF3B1450D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9ACCBB-8013-B766-44A1-D0F641524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DFBED-1305-E9E6-6F6C-8E2981CFC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4BCE-4BCA-4362-9842-5BEAA3F5302E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7146D-DD73-BB56-042D-1B3DB43AA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9F4F3-D793-0550-1FD0-E0581C653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7AE-2943-4DEF-9C29-2DBFDB97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8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49827-E2BB-CC59-26BC-5801CD63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AE2B8D-453D-F128-6A9A-9472D6528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5DF1B-5C01-CD51-6029-0C71DED71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4BCE-4BCA-4362-9842-5BEAA3F5302E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27318-6A41-8BF5-2827-AD9BE747F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7DCF0-19AE-CD88-D56C-03714E1B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7AE-2943-4DEF-9C29-2DBFDB97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01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CDEEFD-7D5D-7E53-09C4-FAF0AB5885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D9D0CF-BCD3-335B-6CEF-6B2F7B73F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04012-6BB6-F97B-F4B3-CE47C5F98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4BCE-4BCA-4362-9842-5BEAA3F5302E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CADCE-9EAD-7BC0-D7AD-17F00FE58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93D01-28CF-AEBE-EC89-CE148818E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7AE-2943-4DEF-9C29-2DBFDB97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19E84-DB62-859D-4430-E05489B22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C9BED-9EB4-D55D-2B0D-7A757F82F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64A2F-8CDD-3631-C545-25AC118FC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4BCE-4BCA-4362-9842-5BEAA3F5302E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5B9E2-560A-9604-23FE-3990B2B39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EBDFC-17AC-98AF-996A-4DDA4E63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7AE-2943-4DEF-9C29-2DBFDB97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36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B7B65-47D6-6AC8-188F-46C9C70DA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70EC3E-2744-4A87-AF61-959E6395E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BEDA8-C7CA-FA38-870F-2198A9AD3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4BCE-4BCA-4362-9842-5BEAA3F5302E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152D0-6F8C-7FE5-D948-02F2A4A7A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0DFFF-C746-34F9-38E9-99EE21C05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7AE-2943-4DEF-9C29-2DBFDB97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9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EA369-39AB-AEF7-4023-92AACDD4A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34917-C768-9409-A55D-8F04B6B366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493FAE-7C41-37E4-102C-E38355086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47B57E-A13A-1533-49D9-021C9F7D4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4BCE-4BCA-4362-9842-5BEAA3F5302E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D0839C-4FBC-FBA6-B4F6-B926F2E9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58430D-BEC5-7D59-79AD-B8A7535B0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7AE-2943-4DEF-9C29-2DBFDB97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8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9A64C-C1FB-CAAA-4BEC-1ED9D486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59D21-1665-AAA5-3A04-16DDB2AAD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66E315-6DC1-3E8F-3CA8-C72442AE1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105C89-9F77-3205-E252-3A31110366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8C4341-309E-86D8-53D5-826B5D6796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BD9B76-FBF8-F16F-7E2F-7E6B00538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4BCE-4BCA-4362-9842-5BEAA3F5302E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A2DD09-A435-F6D4-6450-6C2747466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D60E59-D5B5-73D5-E227-64B3D962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7AE-2943-4DEF-9C29-2DBFDB97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8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BD254-12F2-7411-C308-1FCDE525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A92904-9483-37F4-5EEA-D26ED2CFF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4BCE-4BCA-4362-9842-5BEAA3F5302E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A356B-38E4-C299-3C31-067CE1314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BC9C2-37B8-4E55-223D-14F2E9C04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7AE-2943-4DEF-9C29-2DBFDB97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40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4136B4-F150-4FD9-4717-5B8E69BE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4BCE-4BCA-4362-9842-5BEAA3F5302E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DB92C4-04F4-5771-753C-66241A996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9F697-3B81-6C80-E494-84274263B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7AE-2943-4DEF-9C29-2DBFDB97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4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6BF4B-2CEA-A221-5FAB-60E363194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EDE3B-3BE5-C618-8140-77C9D5339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2294E0-78C0-1B9D-C7D0-ACECE56CA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C8AB06-04F8-16DE-6710-F4E3B0D0A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4BCE-4BCA-4362-9842-5BEAA3F5302E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7EB7F-51BC-2651-72E9-D007A7667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DC021-972D-D8FB-F264-49D59A6D7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7AE-2943-4DEF-9C29-2DBFDB97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6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F0A46-3EC2-42EC-E8BF-A13A8DE64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886587-990C-D182-3E44-6C799EBF4E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C1FF54-1074-DAF9-F633-DE7D90FAF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9E0132-5D57-E573-9FAE-F3A95673E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4BCE-4BCA-4362-9842-5BEAA3F5302E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D36C2-1947-E861-6523-70F4D2EFD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80237B-B452-974D-DEB5-95BDB2B75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7AE-2943-4DEF-9C29-2DBFDB97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10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DE9BF9-6DD8-FDFE-FAB4-3AC7D44B3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974F5-DE4B-019E-C1D2-73ECAD9CE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E3308-9AC3-F58D-3D8F-D7B87EE66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14BCE-4BCA-4362-9842-5BEAA3F5302E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6BF23-7A1E-2DEA-B74F-028F23730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0AEFE-5C80-AFE9-2C33-582FE5F37E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2E7AE-2943-4DEF-9C29-2DBFDB97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12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0F557DE-210C-334F-D6AF-8ED2E454CEE3}"/>
              </a:ext>
            </a:extLst>
          </p:cNvPr>
          <p:cNvSpPr txBox="1"/>
          <p:nvPr/>
        </p:nvSpPr>
        <p:spPr>
          <a:xfrm>
            <a:off x="5948292" y="3381843"/>
            <a:ext cx="700833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News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40841A-7294-646D-AFFD-CEFD061869E4}"/>
              </a:ext>
            </a:extLst>
          </p:cNvPr>
          <p:cNvSpPr txBox="1"/>
          <p:nvPr/>
        </p:nvSpPr>
        <p:spPr>
          <a:xfrm>
            <a:off x="9121140" y="617220"/>
            <a:ext cx="2125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ADS, 20 marzo 2023</a:t>
            </a:r>
          </a:p>
          <a:p>
            <a:r>
              <a:rPr lang="it-IT" dirty="0">
                <a:solidFill>
                  <a:schemeClr val="bg1"/>
                </a:solidFill>
              </a:rPr>
              <a:t>Eugenio Scapparone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856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C71E32C-2E04-A83C-591F-DF6C6257045F}"/>
              </a:ext>
            </a:extLst>
          </p:cNvPr>
          <p:cNvSpPr/>
          <p:nvPr/>
        </p:nvSpPr>
        <p:spPr>
          <a:xfrm>
            <a:off x="5314384" y="3657600"/>
            <a:ext cx="1683945" cy="7695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474D46-3039-547A-5A0D-726DEDC6A81C}"/>
              </a:ext>
            </a:extLst>
          </p:cNvPr>
          <p:cNvSpPr txBox="1"/>
          <p:nvPr/>
        </p:nvSpPr>
        <p:spPr>
          <a:xfrm>
            <a:off x="5024673" y="298764"/>
            <a:ext cx="789512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Servizi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2A0ACE-882D-E418-E2EB-5BC7A9C7C039}"/>
              </a:ext>
            </a:extLst>
          </p:cNvPr>
          <p:cNvSpPr txBox="1"/>
          <p:nvPr/>
        </p:nvSpPr>
        <p:spPr>
          <a:xfrm>
            <a:off x="140952" y="1693996"/>
            <a:ext cx="10144059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Amministrazione                                M. Allegro</a:t>
            </a: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Direzione                                             E. Amadei</a:t>
            </a: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Progettazione fondi esterni              Interim del Direttore</a:t>
            </a: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Laboratorio di Elettronica                 R. Travaglini</a:t>
            </a: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CCR                                                       P. Veronesi (*)</a:t>
            </a: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Tecnologie avanzate                          A. Paladino</a:t>
            </a:r>
          </a:p>
          <a:p>
            <a:pPr marL="285750" indent="-285750">
              <a:buFontTx/>
              <a:buChar char="-"/>
            </a:pP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Progettazione Meccanica                 M. Guerzoni                                          </a:t>
            </a:r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 nuovo tecnologo da assumere</a:t>
            </a: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Officina                                                A. Margotti                                           </a:t>
            </a:r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 Furini</a:t>
            </a: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RSP                                                       C. Crescentini                                        </a:t>
            </a:r>
            <a:r>
              <a:rPr lang="it-IT" dirty="0">
                <a:solidFill>
                  <a:schemeClr val="bg1"/>
                </a:solidFill>
                <a:sym typeface="Wingdings" panose="05000000000000000000" pitchFamily="2" charset="2"/>
              </a:rPr>
              <a:t> Nuovo RSPP da assumere</a:t>
            </a: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endParaRPr lang="it-IT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STG                                                       R. Spighi (nominato il 1/1/2021)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2F3225-98A7-684B-7DE2-4D562E6C1645}"/>
              </a:ext>
            </a:extLst>
          </p:cNvPr>
          <p:cNvSpPr txBox="1"/>
          <p:nvPr/>
        </p:nvSpPr>
        <p:spPr>
          <a:xfrm>
            <a:off x="298765" y="1095469"/>
            <a:ext cx="943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Nomine dei responsabili dei servizi a partire dal 1/4/23 per 3 anni (come previsto dal Disciplinare):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2CAEB5-D5A1-D1E2-F1F0-FCB9EC93A53B}"/>
              </a:ext>
            </a:extLst>
          </p:cNvPr>
          <p:cNvSpPr txBox="1"/>
          <p:nvPr/>
        </p:nvSpPr>
        <p:spPr>
          <a:xfrm>
            <a:off x="5488260" y="3872404"/>
            <a:ext cx="1287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Formazione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BDF50E-1B36-1426-AD6E-BF8DB0540A94}"/>
              </a:ext>
            </a:extLst>
          </p:cNvPr>
          <p:cNvSpPr txBox="1"/>
          <p:nvPr/>
        </p:nvSpPr>
        <p:spPr>
          <a:xfrm>
            <a:off x="140951" y="5980676"/>
            <a:ext cx="86861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(*) Un grande ringraziamento a F. Semeria per il notevole lavoro svolto in questi anni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673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0267098-2181-E7CD-4895-ABA310939E58}"/>
              </a:ext>
            </a:extLst>
          </p:cNvPr>
          <p:cNvSpPr txBox="1"/>
          <p:nvPr/>
        </p:nvSpPr>
        <p:spPr>
          <a:xfrm>
            <a:off x="479834" y="5604095"/>
            <a:ext cx="10650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Non siamo ancora riusciti a partire con gli incontri sperimentali-teorici.  Idea </a:t>
            </a:r>
            <a:r>
              <a:rPr lang="it-IT" dirty="0" err="1">
                <a:solidFill>
                  <a:schemeClr val="bg1"/>
                </a:solidFill>
              </a:rPr>
              <a:t>pre</a:t>
            </a:r>
            <a:r>
              <a:rPr lang="it-IT" dirty="0">
                <a:solidFill>
                  <a:schemeClr val="bg1"/>
                </a:solidFill>
              </a:rPr>
              <a:t>-Covid bloccata dalla pandemia.</a:t>
            </a:r>
          </a:p>
          <a:p>
            <a:r>
              <a:rPr lang="it-IT" dirty="0">
                <a:solidFill>
                  <a:schemeClr val="bg1"/>
                </a:solidFill>
              </a:rPr>
              <a:t>Sarebbe importante sbloccare la situazione…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C2CEC5-0C65-958D-89D5-485081E322F0}"/>
              </a:ext>
            </a:extLst>
          </p:cNvPr>
          <p:cNvSpPr txBox="1"/>
          <p:nvPr/>
        </p:nvSpPr>
        <p:spPr>
          <a:xfrm>
            <a:off x="570369" y="591327"/>
            <a:ext cx="112137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Missioni: con 2300/anno affiorano esigenze particolari.</a:t>
            </a:r>
          </a:p>
          <a:p>
            <a:r>
              <a:rPr lang="it-IT" dirty="0">
                <a:solidFill>
                  <a:schemeClr val="bg1"/>
                </a:solidFill>
              </a:rPr>
              <a:t>Alcune giustificate da un punto di vista logico e dei principi della PA («principio di economicità»), ma di applicazione </a:t>
            </a:r>
          </a:p>
          <a:p>
            <a:r>
              <a:rPr lang="it-IT" dirty="0">
                <a:solidFill>
                  <a:schemeClr val="bg1"/>
                </a:solidFill>
              </a:rPr>
              <a:t>non semplice.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Esempio: sono al CERN, devo andare in commissione I a Roma. Vorrei bloccare la missione al CERN, fare una missione </a:t>
            </a:r>
          </a:p>
          <a:p>
            <a:r>
              <a:rPr lang="it-IT" dirty="0">
                <a:solidFill>
                  <a:schemeClr val="bg1"/>
                </a:solidFill>
              </a:rPr>
              <a:t>CERN-Roma-CERN e poi tornare al CERN e continuare la missione.</a:t>
            </a: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Risparmio di tempo rispetto al rientro in sede</a:t>
            </a: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chemeClr val="bg1"/>
                </a:solidFill>
              </a:rPr>
              <a:t>Maggiore economicità comprare un biglietto GVA-FCO invece di un treno Ginevra- Bo e poi Bo-Roma (300 €)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B6DF4F-46F8-C86C-B5BF-5FBB69BFA2AB}"/>
              </a:ext>
            </a:extLst>
          </p:cNvPr>
          <p:cNvSpPr txBox="1"/>
          <p:nvPr/>
        </p:nvSpPr>
        <p:spPr>
          <a:xfrm flipH="1">
            <a:off x="498392" y="3081309"/>
            <a:ext cx="10604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Ma l’INFN lavora (da sempre) su missioni italiane (partenza da Italia, svolgimento e rientro in Italia) o missioni estere (partenza/rientro in Italia con svolgimento all’estero). Possiamo forzare la mano sulle missioni estere( fine all’estero oppure partenza da estero). Ma una missione che inizia in territorio estero e si svolge in territorio italiana non è prevista.</a:t>
            </a:r>
          </a:p>
          <a:p>
            <a:endParaRPr lang="it-IT" dirty="0">
              <a:solidFill>
                <a:schemeClr val="bg1"/>
              </a:solidFill>
            </a:endParaRPr>
          </a:p>
          <a:p>
            <a:r>
              <a:rPr lang="it-IT" dirty="0">
                <a:solidFill>
                  <a:schemeClr val="bg1"/>
                </a:solidFill>
              </a:rPr>
              <a:t>Ci stiamo lavorando, anche con il Responsabile della Divisione Risorse umane di AC, ma non aspettatevi </a:t>
            </a:r>
          </a:p>
          <a:p>
            <a:r>
              <a:rPr lang="it-IT" dirty="0">
                <a:solidFill>
                  <a:schemeClr val="bg1"/>
                </a:solidFill>
              </a:rPr>
              <a:t>soluzioni ovvie…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5C228E-6D98-6F32-15D2-DA809FB7F34B}"/>
              </a:ext>
            </a:extLst>
          </p:cNvPr>
          <p:cNvSpPr txBox="1"/>
          <p:nvPr/>
        </p:nvSpPr>
        <p:spPr>
          <a:xfrm>
            <a:off x="461728" y="6391746"/>
            <a:ext cx="10442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Per la </a:t>
            </a:r>
            <a:r>
              <a:rPr lang="it-IT">
                <a:solidFill>
                  <a:schemeClr val="bg1"/>
                </a:solidFill>
              </a:rPr>
              <a:t>cena d stasera</a:t>
            </a:r>
            <a:r>
              <a:rPr lang="it-IT" dirty="0">
                <a:solidFill>
                  <a:schemeClr val="bg1"/>
                </a:solidFill>
              </a:rPr>
              <a:t>: ci vediamo con chi non ha l’auto alle 19.30 a piano terra dell’edificio di Viale Berti </a:t>
            </a:r>
            <a:r>
              <a:rPr lang="it-IT" dirty="0" err="1">
                <a:solidFill>
                  <a:schemeClr val="bg1"/>
                </a:solidFill>
              </a:rPr>
              <a:t>Pichat</a:t>
            </a:r>
            <a:r>
              <a:rPr lang="it-IT" dirty="0">
                <a:solidFill>
                  <a:schemeClr val="bg1"/>
                </a:solidFill>
              </a:rPr>
              <a:t>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818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110241</TotalTime>
  <Words>338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Eugenio Scapparone</dc:creator>
  <cp:lastModifiedBy>Eugenio Scapparone</cp:lastModifiedBy>
  <cp:revision>110</cp:revision>
  <dcterms:created xsi:type="dcterms:W3CDTF">2022-05-11T11:57:28Z</dcterms:created>
  <dcterms:modified xsi:type="dcterms:W3CDTF">2023-03-20T12:02:01Z</dcterms:modified>
</cp:coreProperties>
</file>