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9" r:id="rId7"/>
    <p:sldId id="297" r:id="rId8"/>
    <p:sldId id="298" r:id="rId9"/>
    <p:sldId id="299" r:id="rId10"/>
    <p:sldId id="300" r:id="rId11"/>
    <p:sldId id="301" r:id="rId12"/>
    <p:sldId id="295" r:id="rId13"/>
    <p:sldId id="289" r:id="rId14"/>
    <p:sldId id="287" r:id="rId15"/>
    <p:sldId id="294" r:id="rId16"/>
    <p:sldId id="296" r:id="rId17"/>
    <p:sldId id="263" r:id="rId18"/>
    <p:sldId id="291" r:id="rId19"/>
    <p:sldId id="290" r:id="rId20"/>
    <p:sldId id="274" r:id="rId21"/>
    <p:sldId id="273" r:id="rId22"/>
    <p:sldId id="275" r:id="rId23"/>
    <p:sldId id="270" r:id="rId24"/>
    <p:sldId id="271" r:id="rId25"/>
    <p:sldId id="272" r:id="rId26"/>
    <p:sldId id="265" r:id="rId27"/>
    <p:sldId id="266" r:id="rId28"/>
    <p:sldId id="278" r:id="rId29"/>
    <p:sldId id="282" r:id="rId30"/>
    <p:sldId id="281" r:id="rId31"/>
    <p:sldId id="267" r:id="rId32"/>
    <p:sldId id="268" r:id="rId33"/>
    <p:sldId id="283" r:id="rId34"/>
    <p:sldId id="269" r:id="rId35"/>
    <p:sldId id="286" r:id="rId36"/>
    <p:sldId id="292" r:id="rId37"/>
    <p:sldId id="293" r:id="rId38"/>
    <p:sldId id="288" r:id="rId39"/>
  </p:sldIdLst>
  <p:sldSz cx="12192000" cy="6858000"/>
  <p:notesSz cx="6858000" cy="9144000"/>
  <p:embeddedFontLst>
    <p:embeddedFont>
      <p:font typeface="Book Antiqua" panose="02040602050305030304" pitchFamily="18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Century" panose="02040604050505020304" pitchFamily="18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Ad7bODdD3ZrIHXBaYCssvXCOw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1C2E2-3B1E-A10E-2CDE-60C9962F4EA0}" v="4" dt="2023-03-09T15:58:44.203"/>
    <p1510:client id="{69CC45B8-0173-4EC7-BA43-B7FB306D4319}" v="2" dt="2023-03-09T18:52:52.337"/>
    <p1510:client id="{D1E1ABCD-67B8-007A-56BC-2953B5479083}" v="400" dt="2023-03-09T18:52:20.502"/>
  </p1510:revLst>
</p1510:revInfo>
</file>

<file path=ppt/tableStyles.xml><?xml version="1.0" encoding="utf-8"?>
<a:tblStyleLst xmlns:a="http://schemas.openxmlformats.org/drawingml/2006/main" def="{42676362-38C5-4AA3-9E31-2146BABB3CB6}">
  <a:tblStyle styleId="{42676362-38C5-4AA3-9E31-2146BABB3CB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Fh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4A795F3A-7B28-479E-A1C8-005EB6610ED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F312-4591-B243-95AF8A92387D}"/>
                </c:ext>
              </c:extLst>
            </c:dLbl>
            <c:dLbl>
              <c:idx val="1"/>
              <c:layout>
                <c:manualLayout>
                  <c:x val="-0.17222222222222222"/>
                  <c:y val="4.6296296296296294E-3"/>
                </c:manualLayout>
              </c:layout>
              <c:tx>
                <c:rich>
                  <a:bodyPr/>
                  <a:lstStyle/>
                  <a:p>
                    <a:fld id="{B1D737DB-97D1-4C46-A500-5C1091DB5BB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312-4591-B243-95AF8A92387D}"/>
                </c:ext>
              </c:extLst>
            </c:dLbl>
            <c:dLbl>
              <c:idx val="2"/>
              <c:layout>
                <c:manualLayout>
                  <c:x val="-5.5555555555555558E-3"/>
                  <c:y val="-0.11574074074074074"/>
                </c:manualLayout>
              </c:layout>
              <c:tx>
                <c:rich>
                  <a:bodyPr/>
                  <a:lstStyle/>
                  <a:p>
                    <a:fld id="{61C3632E-5568-4BC7-B748-BA9CD51EE8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312-4591-B243-95AF8A92387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G4 Simulation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F312-4591-B243-95AF8A92387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E40DFC2-72B9-4A4E-9C89-FFD716D3859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F312-4591-B243-95AF8A92387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B440C24-EFD3-4825-B650-1AD27ED6745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F312-4591-B243-95AF8A92387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F857B7A3-FF7B-4B40-ADF9-31FA5FCFE9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F312-4591-B243-95AF8A92387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5212DAD-EE29-42F9-940B-A69A110776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F312-4591-B243-95AF8A923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Sheet1!$D$2:$D$9</c:f>
                <c:numCache>
                  <c:formatCode>General</c:formatCode>
                  <c:ptCount val="8"/>
                  <c:pt idx="0">
                    <c:v>4.0000000000000001E-3</c:v>
                  </c:pt>
                  <c:pt idx="1">
                    <c:v>0.01</c:v>
                  </c:pt>
                  <c:pt idx="2">
                    <c:v>6.2E-2</c:v>
                  </c:pt>
                  <c:pt idx="3">
                    <c:v>1.9E-2</c:v>
                  </c:pt>
                  <c:pt idx="4">
                    <c:v>1.2970000000000001E-2</c:v>
                  </c:pt>
                  <c:pt idx="5">
                    <c:v>2.3630000000000002E-2</c:v>
                  </c:pt>
                  <c:pt idx="6">
                    <c:v>3.0509999999999999E-2</c:v>
                  </c:pt>
                  <c:pt idx="7">
                    <c:v>4.7010000000000003E-2</c:v>
                  </c:pt>
                </c:numCache>
              </c:numRef>
            </c:plus>
            <c:minus>
              <c:numRef>
                <c:f>Sheet1!$D$2:$D$9</c:f>
                <c:numCache>
                  <c:formatCode>General</c:formatCode>
                  <c:ptCount val="8"/>
                  <c:pt idx="0">
                    <c:v>4.0000000000000001E-3</c:v>
                  </c:pt>
                  <c:pt idx="1">
                    <c:v>0.01</c:v>
                  </c:pt>
                  <c:pt idx="2">
                    <c:v>6.2E-2</c:v>
                  </c:pt>
                  <c:pt idx="3">
                    <c:v>1.9E-2</c:v>
                  </c:pt>
                  <c:pt idx="4">
                    <c:v>1.2970000000000001E-2</c:v>
                  </c:pt>
                  <c:pt idx="5">
                    <c:v>2.3630000000000002E-2</c:v>
                  </c:pt>
                  <c:pt idx="6">
                    <c:v>3.0509999999999999E-2</c:v>
                  </c:pt>
                  <c:pt idx="7">
                    <c:v>4.7010000000000003E-2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0.39200000000000002</c:v>
                </c:pt>
                <c:pt idx="1">
                  <c:v>0.36</c:v>
                </c:pt>
                <c:pt idx="2">
                  <c:v>0.38</c:v>
                </c:pt>
                <c:pt idx="3">
                  <c:v>0.38</c:v>
                </c:pt>
                <c:pt idx="4">
                  <c:v>0.29930000000000001</c:v>
                </c:pt>
                <c:pt idx="5">
                  <c:v>0.33950000000000002</c:v>
                </c:pt>
                <c:pt idx="6">
                  <c:v>0.33439999999999998</c:v>
                </c:pt>
                <c:pt idx="7">
                  <c:v>0.38250000000000001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Sheet1!$A$2:$A$9</c15:f>
                <c15:dlblRangeCache>
                  <c:ptCount val="8"/>
                  <c:pt idx="0">
                    <c:v>Dwyer</c:v>
                  </c:pt>
                  <c:pt idx="1">
                    <c:v>Marrocchesi</c:v>
                  </c:pt>
                  <c:pt idx="2">
                    <c:v>Beam Test 2018</c:v>
                  </c:pt>
                  <c:pt idx="3">
                    <c:v>simualtion</c:v>
                  </c:pt>
                  <c:pt idx="4">
                    <c:v>T1 3x3</c:v>
                  </c:pt>
                  <c:pt idx="5">
                    <c:v>T1 1x1</c:v>
                  </c:pt>
                  <c:pt idx="6">
                    <c:v>T2 3x3</c:v>
                  </c:pt>
                  <c:pt idx="7">
                    <c:v>T2 1x1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F312-4591-B243-95AF8A923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077471"/>
        <c:axId val="500079967"/>
      </c:scatterChart>
      <c:valAx>
        <c:axId val="5000774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0079967"/>
        <c:crosses val="autoZero"/>
        <c:crossBetween val="midCat"/>
      </c:valAx>
      <c:valAx>
        <c:axId val="500079967"/>
        <c:scaling>
          <c:orientation val="minMax"/>
          <c:max val="0.45"/>
          <c:min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00774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Fh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82000F42-E466-4EB6-9FFF-D73792AB97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5367-459F-9643-463593E48951}"/>
                </c:ext>
              </c:extLst>
            </c:dLbl>
            <c:dLbl>
              <c:idx val="1"/>
              <c:layout>
                <c:manualLayout>
                  <c:x val="-0.17222222222222222"/>
                  <c:y val="4.6296296296296294E-3"/>
                </c:manualLayout>
              </c:layout>
              <c:tx>
                <c:rich>
                  <a:bodyPr/>
                  <a:lstStyle/>
                  <a:p>
                    <a:fld id="{5A2CF970-107A-43A2-88A8-515D30EB73A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367-459F-9643-463593E48951}"/>
                </c:ext>
              </c:extLst>
            </c:dLbl>
            <c:dLbl>
              <c:idx val="2"/>
              <c:layout>
                <c:manualLayout>
                  <c:x val="-5.5555555555555558E-3"/>
                  <c:y val="-0.11574074074074074"/>
                </c:manualLayout>
              </c:layout>
              <c:tx>
                <c:rich>
                  <a:bodyPr/>
                  <a:lstStyle/>
                  <a:p>
                    <a:fld id="{7F0CBE2F-4C44-49C0-80C4-8DA4314E43B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5367-459F-9643-463593E4895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G4 Simulation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5367-459F-9643-463593E4895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2351F9D-18C8-4CB9-9095-2F7E3555536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5367-459F-9643-463593E4895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34B8049-4867-41E2-B47F-9CF712CFCDA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367-459F-9643-463593E4895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93C78A8E-E746-4E6A-AC7F-84B0B31DFB8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5367-459F-9643-463593E4895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0AE711F6-CDF0-493B-BED6-A21502498D1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367-459F-9643-463593E489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Sheet1!$D$2:$D$9</c:f>
                <c:numCache>
                  <c:formatCode>General</c:formatCode>
                  <c:ptCount val="8"/>
                  <c:pt idx="0">
                    <c:v>4.0000000000000001E-3</c:v>
                  </c:pt>
                  <c:pt idx="1">
                    <c:v>0.01</c:v>
                  </c:pt>
                  <c:pt idx="2">
                    <c:v>6.2E-2</c:v>
                  </c:pt>
                  <c:pt idx="3">
                    <c:v>1.9E-2</c:v>
                  </c:pt>
                  <c:pt idx="4">
                    <c:v>1.2970000000000001E-2</c:v>
                  </c:pt>
                  <c:pt idx="5">
                    <c:v>2.3630000000000002E-2</c:v>
                  </c:pt>
                  <c:pt idx="6">
                    <c:v>3.0509999999999999E-2</c:v>
                  </c:pt>
                  <c:pt idx="7">
                    <c:v>4.7010000000000003E-2</c:v>
                  </c:pt>
                </c:numCache>
              </c:numRef>
            </c:plus>
            <c:minus>
              <c:numRef>
                <c:f>Sheet1!$D$2:$D$9</c:f>
                <c:numCache>
                  <c:formatCode>General</c:formatCode>
                  <c:ptCount val="8"/>
                  <c:pt idx="0">
                    <c:v>4.0000000000000001E-3</c:v>
                  </c:pt>
                  <c:pt idx="1">
                    <c:v>0.01</c:v>
                  </c:pt>
                  <c:pt idx="2">
                    <c:v>6.2E-2</c:v>
                  </c:pt>
                  <c:pt idx="3">
                    <c:v>1.9E-2</c:v>
                  </c:pt>
                  <c:pt idx="4">
                    <c:v>1.2970000000000001E-2</c:v>
                  </c:pt>
                  <c:pt idx="5">
                    <c:v>2.3630000000000002E-2</c:v>
                  </c:pt>
                  <c:pt idx="6">
                    <c:v>3.0509999999999999E-2</c:v>
                  </c:pt>
                  <c:pt idx="7">
                    <c:v>4.7010000000000003E-2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0.39200000000000002</c:v>
                </c:pt>
                <c:pt idx="1">
                  <c:v>0.36</c:v>
                </c:pt>
                <c:pt idx="2">
                  <c:v>0.38</c:v>
                </c:pt>
                <c:pt idx="3">
                  <c:v>0.38</c:v>
                </c:pt>
                <c:pt idx="4">
                  <c:v>0.29930000000000001</c:v>
                </c:pt>
                <c:pt idx="5">
                  <c:v>0.33950000000000002</c:v>
                </c:pt>
                <c:pt idx="6">
                  <c:v>0.33439999999999998</c:v>
                </c:pt>
                <c:pt idx="7">
                  <c:v>0.38250000000000001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Sheet1!$A$2:$A$9</c15:f>
                <c15:dlblRangeCache>
                  <c:ptCount val="8"/>
                  <c:pt idx="0">
                    <c:v>Dwyer</c:v>
                  </c:pt>
                  <c:pt idx="1">
                    <c:v>Marrocchesi</c:v>
                  </c:pt>
                  <c:pt idx="2">
                    <c:v>Beam Test 2018</c:v>
                  </c:pt>
                  <c:pt idx="3">
                    <c:v>simualtion</c:v>
                  </c:pt>
                  <c:pt idx="4">
                    <c:v>T1 3x3</c:v>
                  </c:pt>
                  <c:pt idx="5">
                    <c:v>T1 1x1</c:v>
                  </c:pt>
                  <c:pt idx="6">
                    <c:v>T2 3x3</c:v>
                  </c:pt>
                  <c:pt idx="7">
                    <c:v>T2 1x1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5367-459F-9643-463593E48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077471"/>
        <c:axId val="500079967"/>
      </c:scatterChart>
      <c:valAx>
        <c:axId val="5000774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0079967"/>
        <c:crosses val="autoZero"/>
        <c:crossBetween val="midCat"/>
      </c:valAx>
      <c:valAx>
        <c:axId val="500079967"/>
        <c:scaling>
          <c:orientation val="minMax"/>
          <c:max val="0.45"/>
          <c:min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00774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5451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685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555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907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4638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614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3214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361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18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6311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8831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9449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79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099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706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7728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511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058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47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789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019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9689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2353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341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921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849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1079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61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411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792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title"/>
          </p:nvPr>
        </p:nvSpPr>
        <p:spPr>
          <a:xfrm>
            <a:off x="304800" y="365125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  <a:defRPr sz="36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body" idx="1"/>
          </p:nvPr>
        </p:nvSpPr>
        <p:spPr>
          <a:xfrm>
            <a:off x="304800" y="1117600"/>
            <a:ext cx="1165352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>
                <a:solidFill>
                  <a:srgbClr val="00206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  <a:defRPr>
                <a:solidFill>
                  <a:srgbClr val="C0000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title"/>
          </p:nvPr>
        </p:nvSpPr>
        <p:spPr>
          <a:xfrm>
            <a:off x="238125" y="136525"/>
            <a:ext cx="11849100" cy="6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  <a:defRPr sz="3600" b="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1"/>
          </p:nvPr>
        </p:nvSpPr>
        <p:spPr>
          <a:xfrm>
            <a:off x="238125" y="979487"/>
            <a:ext cx="5781675" cy="519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>
                <a:solidFill>
                  <a:srgbClr val="00206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  <a:defRPr>
                <a:solidFill>
                  <a:srgbClr val="C0000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2"/>
          </p:nvPr>
        </p:nvSpPr>
        <p:spPr>
          <a:xfrm>
            <a:off x="6172199" y="979487"/>
            <a:ext cx="5915025" cy="519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>
                <a:solidFill>
                  <a:srgbClr val="00206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  <a:defRPr>
                <a:solidFill>
                  <a:srgbClr val="C0000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481584" y="667512"/>
            <a:ext cx="11228832" cy="160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it-IT" sz="5000" dirty="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Preliminary </a:t>
            </a:r>
            <a:r>
              <a:rPr lang="it-IT" sz="5000" dirty="0" err="1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analysis</a:t>
            </a:r>
            <a:r>
              <a:rPr lang="it-IT" sz="5000" dirty="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it-IT" sz="5000" dirty="0" err="1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at</a:t>
            </a:r>
            <a:r>
              <a:rPr lang="it-IT" sz="5000" dirty="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SPS </a:t>
            </a:r>
            <a:r>
              <a:rPr lang="it-IT" sz="5000" dirty="0" err="1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beam</a:t>
            </a:r>
            <a:r>
              <a:rPr lang="it-IT" sz="5000" dirty="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test:</a:t>
            </a:r>
            <a:br>
              <a:rPr lang="it-IT" sz="5000" dirty="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it-IT" sz="5000" dirty="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PSD report</a:t>
            </a:r>
            <a:endParaRPr sz="5000" dirty="0"/>
          </a:p>
        </p:txBody>
      </p:sp>
      <p:sp>
        <p:nvSpPr>
          <p:cNvPr id="89" name="Google Shape;89;p1"/>
          <p:cNvSpPr txBox="1"/>
          <p:nvPr/>
        </p:nvSpPr>
        <p:spPr>
          <a:xfrm>
            <a:off x="3182859" y="2319049"/>
            <a:ext cx="5826279" cy="368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ook Antiqua"/>
              <a:buNone/>
            </a:pPr>
            <a:r>
              <a:rPr lang="it-IT" sz="1400" b="0" i="0" u="sng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C. Altomare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L. Di Venere, F. Gargano, M.N.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Mazziotta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R.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Pillera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D. Serini</a:t>
            </a:r>
            <a:endParaRPr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51038DE-8520-601A-2C0C-8E72BC092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06" y="3104305"/>
            <a:ext cx="45735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4E6ED-5E98-1745-1EC3-41E17BA77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7" y="826569"/>
            <a:ext cx="5573739" cy="2869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1113C-22EB-26B0-7A90-40C6C3C0D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911" y="821743"/>
            <a:ext cx="5573739" cy="2872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482BEF-7A1F-77E6-C047-EF2641E91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42" y="3694063"/>
            <a:ext cx="5390147" cy="2784621"/>
          </a:xfrm>
          <a:prstGeom prst="rect">
            <a:avLst/>
          </a:prstGeom>
        </p:spPr>
      </p:pic>
      <p:sp>
        <p:nvSpPr>
          <p:cNvPr id="6" name="Google Shape;163;p5">
            <a:extLst>
              <a:ext uri="{FF2B5EF4-FFF2-40B4-BE49-F238E27FC236}">
                <a16:creationId xmlns:a16="http://schemas.microsoft.com/office/drawing/2014/main" id="{AE5AA12C-6D57-817C-AE7E-79F645246F84}"/>
              </a:ext>
            </a:extLst>
          </p:cNvPr>
          <p:cNvSpPr/>
          <p:nvPr/>
        </p:nvSpPr>
        <p:spPr>
          <a:xfrm>
            <a:off x="5171058" y="2215482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S3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4;p5">
            <a:extLst>
              <a:ext uri="{FF2B5EF4-FFF2-40B4-BE49-F238E27FC236}">
                <a16:creationId xmlns:a16="http://schemas.microsoft.com/office/drawing/2014/main" id="{F2CE3D3D-6626-6D19-F7B6-81CFFEFD084B}"/>
              </a:ext>
            </a:extLst>
          </p:cNvPr>
          <p:cNvSpPr/>
          <p:nvPr/>
        </p:nvSpPr>
        <p:spPr>
          <a:xfrm>
            <a:off x="5384556" y="241328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5;p5">
            <a:extLst>
              <a:ext uri="{FF2B5EF4-FFF2-40B4-BE49-F238E27FC236}">
                <a16:creationId xmlns:a16="http://schemas.microsoft.com/office/drawing/2014/main" id="{EBF1D2E0-9B6B-FCBB-0F7C-88CC9EC82D52}"/>
              </a:ext>
            </a:extLst>
          </p:cNvPr>
          <p:cNvSpPr/>
          <p:nvPr/>
        </p:nvSpPr>
        <p:spPr>
          <a:xfrm>
            <a:off x="5402556" y="251106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6;p5">
            <a:extLst>
              <a:ext uri="{FF2B5EF4-FFF2-40B4-BE49-F238E27FC236}">
                <a16:creationId xmlns:a16="http://schemas.microsoft.com/office/drawing/2014/main" id="{5DACAD70-A8D3-92BD-0F79-5F6E784A7A67}"/>
              </a:ext>
            </a:extLst>
          </p:cNvPr>
          <p:cNvSpPr/>
          <p:nvPr/>
        </p:nvSpPr>
        <p:spPr>
          <a:xfrm>
            <a:off x="5403124" y="283272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67;p5">
            <a:extLst>
              <a:ext uri="{FF2B5EF4-FFF2-40B4-BE49-F238E27FC236}">
                <a16:creationId xmlns:a16="http://schemas.microsoft.com/office/drawing/2014/main" id="{38A52059-C373-8D99-A236-212621D1C646}"/>
              </a:ext>
            </a:extLst>
          </p:cNvPr>
          <p:cNvSpPr/>
          <p:nvPr/>
        </p:nvSpPr>
        <p:spPr>
          <a:xfrm>
            <a:off x="5402556" y="314973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8;p5">
            <a:extLst>
              <a:ext uri="{FF2B5EF4-FFF2-40B4-BE49-F238E27FC236}">
                <a16:creationId xmlns:a16="http://schemas.microsoft.com/office/drawing/2014/main" id="{0EE4A5AC-3315-0FB2-4899-CAAA11A61830}"/>
              </a:ext>
            </a:extLst>
          </p:cNvPr>
          <p:cNvSpPr/>
          <p:nvPr/>
        </p:nvSpPr>
        <p:spPr>
          <a:xfrm>
            <a:off x="5379543" y="374808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9;p5">
            <a:extLst>
              <a:ext uri="{FF2B5EF4-FFF2-40B4-BE49-F238E27FC236}">
                <a16:creationId xmlns:a16="http://schemas.microsoft.com/office/drawing/2014/main" id="{0930DB0B-366A-792C-07ED-0D29A6E92695}"/>
              </a:ext>
            </a:extLst>
          </p:cNvPr>
          <p:cNvSpPr/>
          <p:nvPr/>
        </p:nvSpPr>
        <p:spPr>
          <a:xfrm>
            <a:off x="5411123" y="416394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0;p5">
            <a:extLst>
              <a:ext uri="{FF2B5EF4-FFF2-40B4-BE49-F238E27FC236}">
                <a16:creationId xmlns:a16="http://schemas.microsoft.com/office/drawing/2014/main" id="{0B717BEC-A84A-A56E-446E-8044BE4FBBAF}"/>
              </a:ext>
            </a:extLst>
          </p:cNvPr>
          <p:cNvSpPr/>
          <p:nvPr/>
        </p:nvSpPr>
        <p:spPr>
          <a:xfrm>
            <a:off x="5411123" y="3825546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1;p5">
            <a:extLst>
              <a:ext uri="{FF2B5EF4-FFF2-40B4-BE49-F238E27FC236}">
                <a16:creationId xmlns:a16="http://schemas.microsoft.com/office/drawing/2014/main" id="{225C8CEC-42CB-E862-43E3-83D40B5BF4B2}"/>
              </a:ext>
            </a:extLst>
          </p:cNvPr>
          <p:cNvSpPr/>
          <p:nvPr/>
        </p:nvSpPr>
        <p:spPr>
          <a:xfrm>
            <a:off x="5411123" y="449480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2;p5">
            <a:extLst>
              <a:ext uri="{FF2B5EF4-FFF2-40B4-BE49-F238E27FC236}">
                <a16:creationId xmlns:a16="http://schemas.microsoft.com/office/drawing/2014/main" id="{CFBF1EC2-5146-AD39-18F9-63A4D25A3E5A}"/>
              </a:ext>
            </a:extLst>
          </p:cNvPr>
          <p:cNvSpPr/>
          <p:nvPr/>
        </p:nvSpPr>
        <p:spPr>
          <a:xfrm>
            <a:off x="5397238" y="214348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1;p5">
            <a:extLst>
              <a:ext uri="{FF2B5EF4-FFF2-40B4-BE49-F238E27FC236}">
                <a16:creationId xmlns:a16="http://schemas.microsoft.com/office/drawing/2014/main" id="{087E5E1F-05EE-96AB-216B-FB287067AEA3}"/>
              </a:ext>
            </a:extLst>
          </p:cNvPr>
          <p:cNvSpPr/>
          <p:nvPr/>
        </p:nvSpPr>
        <p:spPr>
          <a:xfrm>
            <a:off x="5411123" y="485378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79;p5">
            <a:extLst>
              <a:ext uri="{FF2B5EF4-FFF2-40B4-BE49-F238E27FC236}">
                <a16:creationId xmlns:a16="http://schemas.microsoft.com/office/drawing/2014/main" id="{25934C04-AE48-462E-E056-2FA07D1289D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23138" y="16821"/>
            <a:ext cx="1045397" cy="78404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00;p3">
            <a:extLst>
              <a:ext uri="{FF2B5EF4-FFF2-40B4-BE49-F238E27FC236}">
                <a16:creationId xmlns:a16="http://schemas.microsoft.com/office/drawing/2014/main" id="{B90347A2-A9DF-54B3-F369-622435498E7F}"/>
              </a:ext>
            </a:extLst>
          </p:cNvPr>
          <p:cNvSpPr/>
          <p:nvPr/>
        </p:nvSpPr>
        <p:spPr>
          <a:xfrm>
            <a:off x="6377751" y="44306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T1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4;p3">
            <a:extLst>
              <a:ext uri="{FF2B5EF4-FFF2-40B4-BE49-F238E27FC236}">
                <a16:creationId xmlns:a16="http://schemas.microsoft.com/office/drawing/2014/main" id="{305450D0-3398-7061-1131-FA4F7E2B6C2D}"/>
              </a:ext>
            </a:extLst>
          </p:cNvPr>
          <p:cNvSpPr/>
          <p:nvPr/>
        </p:nvSpPr>
        <p:spPr>
          <a:xfrm>
            <a:off x="6760101" y="35575"/>
            <a:ext cx="743115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TRG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4;p3">
            <a:extLst>
              <a:ext uri="{FF2B5EF4-FFF2-40B4-BE49-F238E27FC236}">
                <a16:creationId xmlns:a16="http://schemas.microsoft.com/office/drawing/2014/main" id="{2F7D7EB6-71D3-73B0-17EF-DE528B2B6E05}"/>
              </a:ext>
            </a:extLst>
          </p:cNvPr>
          <p:cNvSpPr/>
          <p:nvPr/>
        </p:nvSpPr>
        <p:spPr>
          <a:xfrm>
            <a:off x="8254186" y="34785"/>
            <a:ext cx="743115" cy="531223"/>
          </a:xfrm>
          <a:prstGeom prst="rect">
            <a:avLst/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bg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PSD</a:t>
            </a:r>
            <a:endParaRPr sz="1800" dirty="0">
              <a:solidFill>
                <a:schemeClr val="bg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00;p3">
            <a:extLst>
              <a:ext uri="{FF2B5EF4-FFF2-40B4-BE49-F238E27FC236}">
                <a16:creationId xmlns:a16="http://schemas.microsoft.com/office/drawing/2014/main" id="{83B9EEB3-24E4-30BF-FC4B-727260CF140B}"/>
              </a:ext>
            </a:extLst>
          </p:cNvPr>
          <p:cNvSpPr/>
          <p:nvPr/>
        </p:nvSpPr>
        <p:spPr>
          <a:xfrm>
            <a:off x="9135362" y="44305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T2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D0BC61-3137-D701-C76D-658D4CACCC08}"/>
              </a:ext>
            </a:extLst>
          </p:cNvPr>
          <p:cNvSpPr/>
          <p:nvPr/>
        </p:nvSpPr>
        <p:spPr>
          <a:xfrm>
            <a:off x="11407416" y="57663"/>
            <a:ext cx="96410" cy="7138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sz="800" dirty="0"/>
              <a:t>S3</a:t>
            </a:r>
          </a:p>
        </p:txBody>
      </p:sp>
      <p:sp>
        <p:nvSpPr>
          <p:cNvPr id="25" name="Star: 4 Points 24">
            <a:extLst>
              <a:ext uri="{FF2B5EF4-FFF2-40B4-BE49-F238E27FC236}">
                <a16:creationId xmlns:a16="http://schemas.microsoft.com/office/drawing/2014/main" id="{8EA01430-2A1F-7CB1-F98B-4AAAF9189919}"/>
              </a:ext>
            </a:extLst>
          </p:cNvPr>
          <p:cNvSpPr/>
          <p:nvPr/>
        </p:nvSpPr>
        <p:spPr>
          <a:xfrm>
            <a:off x="11581979" y="394581"/>
            <a:ext cx="142270" cy="134978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Google Shape;160;p5">
            <a:extLst>
              <a:ext uri="{FF2B5EF4-FFF2-40B4-BE49-F238E27FC236}">
                <a16:creationId xmlns:a16="http://schemas.microsoft.com/office/drawing/2014/main" id="{8A60EE01-2319-9CED-228A-4EB1F513BF81}"/>
              </a:ext>
            </a:extLst>
          </p:cNvPr>
          <p:cNvCxnSpPr>
            <a:cxnSpLocks/>
          </p:cNvCxnSpPr>
          <p:nvPr/>
        </p:nvCxnSpPr>
        <p:spPr>
          <a:xfrm flipH="1" flipV="1">
            <a:off x="4617720" y="1792224"/>
            <a:ext cx="779518" cy="35125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160;p5">
            <a:extLst>
              <a:ext uri="{FF2B5EF4-FFF2-40B4-BE49-F238E27FC236}">
                <a16:creationId xmlns:a16="http://schemas.microsoft.com/office/drawing/2014/main" id="{A8E47713-9748-4B6E-D757-8CFEE0E09400}"/>
              </a:ext>
            </a:extLst>
          </p:cNvPr>
          <p:cNvCxnSpPr>
            <a:cxnSpLocks/>
          </p:cNvCxnSpPr>
          <p:nvPr/>
        </p:nvCxnSpPr>
        <p:spPr>
          <a:xfrm flipH="1">
            <a:off x="5598233" y="2863286"/>
            <a:ext cx="497767" cy="3492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160;p5">
            <a:extLst>
              <a:ext uri="{FF2B5EF4-FFF2-40B4-BE49-F238E27FC236}">
                <a16:creationId xmlns:a16="http://schemas.microsoft.com/office/drawing/2014/main" id="{4A2FA51D-80AA-578C-7890-D99B9A275EC5}"/>
              </a:ext>
            </a:extLst>
          </p:cNvPr>
          <p:cNvCxnSpPr>
            <a:cxnSpLocks/>
          </p:cNvCxnSpPr>
          <p:nvPr/>
        </p:nvCxnSpPr>
        <p:spPr>
          <a:xfrm flipH="1">
            <a:off x="4745736" y="4257479"/>
            <a:ext cx="561144" cy="19644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94;p3">
            <a:extLst>
              <a:ext uri="{FF2B5EF4-FFF2-40B4-BE49-F238E27FC236}">
                <a16:creationId xmlns:a16="http://schemas.microsoft.com/office/drawing/2014/main" id="{CDE28C30-48F2-A922-5F42-0A0B2D35B0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PSD S3 analysis</a:t>
            </a:r>
          </a:p>
        </p:txBody>
      </p:sp>
      <p:sp>
        <p:nvSpPr>
          <p:cNvPr id="33" name="Google Shape;186;p6">
            <a:extLst>
              <a:ext uri="{FF2B5EF4-FFF2-40B4-BE49-F238E27FC236}">
                <a16:creationId xmlns:a16="http://schemas.microsoft.com/office/drawing/2014/main" id="{DD37C360-B976-B057-E873-FA6C0865DE8B}"/>
              </a:ext>
            </a:extLst>
          </p:cNvPr>
          <p:cNvSpPr txBox="1"/>
          <p:nvPr/>
        </p:nvSpPr>
        <p:spPr>
          <a:xfrm>
            <a:off x="9629053" y="20467"/>
            <a:ext cx="15094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Run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201 -202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veto </a:t>
            </a:r>
            <a:r>
              <a:rPr lang="it-IT" sz="1200" dirty="0">
                <a:latin typeface="Book Antiqua" panose="02040602050305030304" pitchFamily="18" charset="0"/>
                <a:ea typeface="Calibri"/>
              </a:rPr>
              <a:t> 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finger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Vthr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: -600mV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LG0</a:t>
            </a:r>
            <a:endParaRPr sz="1200" dirty="0">
              <a:latin typeface="Book Antiqua" panose="02040602050305030304" pitchFamily="18" charset="0"/>
            </a:endParaRPr>
          </a:p>
        </p:txBody>
      </p:sp>
      <p:sp>
        <p:nvSpPr>
          <p:cNvPr id="34" name="CasellaDiTesto 17">
            <a:extLst>
              <a:ext uri="{FF2B5EF4-FFF2-40B4-BE49-F238E27FC236}">
                <a16:creationId xmlns:a16="http://schemas.microsoft.com/office/drawing/2014/main" id="{7274FADD-8F1D-6F1C-0E27-94C34F2A4CE5}"/>
              </a:ext>
            </a:extLst>
          </p:cNvPr>
          <p:cNvSpPr txBox="1"/>
          <p:nvPr/>
        </p:nvSpPr>
        <p:spPr>
          <a:xfrm rot="2058577">
            <a:off x="9470748" y="4917096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85926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1F08D-4029-AB06-F9F5-118ACC6A3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66" y="426541"/>
            <a:ext cx="10092793" cy="4925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72D73-7709-070C-A7F1-99965F14CDC3}"/>
              </a:ext>
            </a:extLst>
          </p:cNvPr>
          <p:cNvSpPr txBox="1"/>
          <p:nvPr/>
        </p:nvSpPr>
        <p:spPr>
          <a:xfrm>
            <a:off x="9060032" y="1178546"/>
            <a:ext cx="17967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T1 3x3 mm</a:t>
            </a:r>
          </a:p>
          <a:p>
            <a:r>
              <a:rPr lang="en-US" dirty="0">
                <a:solidFill>
                  <a:srgbClr val="FF0000"/>
                </a:solidFill>
              </a:rPr>
              <a:t>T1 1x1 mm</a:t>
            </a:r>
          </a:p>
          <a:p>
            <a:r>
              <a:rPr lang="en-US" dirty="0"/>
              <a:t>T2 3x3 mm</a:t>
            </a:r>
          </a:p>
          <a:p>
            <a:r>
              <a:rPr lang="en-US" dirty="0"/>
              <a:t>T2 1x1 mm</a:t>
            </a:r>
          </a:p>
          <a:p>
            <a:r>
              <a:rPr lang="en-US" dirty="0">
                <a:solidFill>
                  <a:srgbClr val="00B050"/>
                </a:solidFill>
              </a:rPr>
              <a:t>L2 END0 3x3 mm</a:t>
            </a:r>
          </a:p>
          <a:p>
            <a:r>
              <a:rPr lang="en-US" dirty="0">
                <a:solidFill>
                  <a:srgbClr val="00B050"/>
                </a:solidFill>
              </a:rPr>
              <a:t>L2 END1 3x3 mm</a:t>
            </a:r>
          </a:p>
          <a:p>
            <a:r>
              <a:rPr lang="en-US" dirty="0">
                <a:solidFill>
                  <a:srgbClr val="0070C0"/>
                </a:solidFill>
              </a:rPr>
              <a:t>L2 TOP0 3x3 mm</a:t>
            </a:r>
          </a:p>
          <a:p>
            <a:r>
              <a:rPr lang="en-US" dirty="0">
                <a:solidFill>
                  <a:srgbClr val="0070C0"/>
                </a:solidFill>
              </a:rPr>
              <a:t>L2 TOP0 1x1 mm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34AD0F-5FF9-90AC-326D-D626DF6216DD}"/>
              </a:ext>
            </a:extLst>
          </p:cNvPr>
          <p:cNvSpPr/>
          <p:nvPr/>
        </p:nvSpPr>
        <p:spPr>
          <a:xfrm>
            <a:off x="9014597" y="1276910"/>
            <a:ext cx="90869" cy="641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65BC4C-B6C4-AA17-756E-FAE45DF3B57D}"/>
              </a:ext>
            </a:extLst>
          </p:cNvPr>
          <p:cNvSpPr/>
          <p:nvPr/>
        </p:nvSpPr>
        <p:spPr>
          <a:xfrm>
            <a:off x="9014596" y="1753861"/>
            <a:ext cx="90869" cy="64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469341-B7FA-F551-71F0-DCFF745C7A06}"/>
              </a:ext>
            </a:extLst>
          </p:cNvPr>
          <p:cNvSpPr/>
          <p:nvPr/>
        </p:nvSpPr>
        <p:spPr>
          <a:xfrm>
            <a:off x="9014596" y="2139669"/>
            <a:ext cx="90869" cy="6418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F9D8CF-D03E-17BD-C249-AF1CFF32311E}"/>
              </a:ext>
            </a:extLst>
          </p:cNvPr>
          <p:cNvSpPr/>
          <p:nvPr/>
        </p:nvSpPr>
        <p:spPr>
          <a:xfrm>
            <a:off x="9014596" y="2570697"/>
            <a:ext cx="90869" cy="641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1FAE674-28D9-C33F-3607-C0DECABAA420}"/>
              </a:ext>
            </a:extLst>
          </p:cNvPr>
          <p:cNvSpPr/>
          <p:nvPr/>
        </p:nvSpPr>
        <p:spPr>
          <a:xfrm>
            <a:off x="9014595" y="1484775"/>
            <a:ext cx="90869" cy="9482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E3F5EF6-A3F3-2C64-3CA1-53CE3A74512F}"/>
              </a:ext>
            </a:extLst>
          </p:cNvPr>
          <p:cNvSpPr/>
          <p:nvPr/>
        </p:nvSpPr>
        <p:spPr>
          <a:xfrm>
            <a:off x="9014595" y="1926962"/>
            <a:ext cx="90869" cy="9482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916A040E-11F7-0F05-8095-5E7D72F2F021}"/>
              </a:ext>
            </a:extLst>
          </p:cNvPr>
          <p:cNvSpPr/>
          <p:nvPr/>
        </p:nvSpPr>
        <p:spPr>
          <a:xfrm>
            <a:off x="9014595" y="2341217"/>
            <a:ext cx="90869" cy="9482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5B38101-35CD-0811-DB6A-955CF4A5D24C}"/>
              </a:ext>
            </a:extLst>
          </p:cNvPr>
          <p:cNvSpPr/>
          <p:nvPr/>
        </p:nvSpPr>
        <p:spPr>
          <a:xfrm>
            <a:off x="9014594" y="2756721"/>
            <a:ext cx="90869" cy="94829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94;p3">
            <a:extLst>
              <a:ext uri="{FF2B5EF4-FFF2-40B4-BE49-F238E27FC236}">
                <a16:creationId xmlns:a16="http://schemas.microsoft.com/office/drawing/2014/main" id="{FBD9A768-7796-2871-8702-AFDFEFB560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Peak resolution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FCEC13-0C89-EEAF-4ACF-A7588CFE3C77}"/>
                  </a:ext>
                </a:extLst>
              </p:cNvPr>
              <p:cNvSpPr txBox="1"/>
              <p:nvPr/>
            </p:nvSpPr>
            <p:spPr>
              <a:xfrm>
                <a:off x="2819676" y="1847139"/>
                <a:ext cx="6172200" cy="879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𝑀𝑃𝑉</m:t>
                          </m:r>
                        </m:den>
                      </m:f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FCEC13-0C89-EEAF-4ACF-A7588CFE3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676" y="1847139"/>
                <a:ext cx="6172200" cy="8798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7">
            <a:extLst>
              <a:ext uri="{FF2B5EF4-FFF2-40B4-BE49-F238E27FC236}">
                <a16:creationId xmlns:a16="http://schemas.microsoft.com/office/drawing/2014/main" id="{C0E90D5B-F6E2-F232-1EA2-2939023DBB36}"/>
              </a:ext>
            </a:extLst>
          </p:cNvPr>
          <p:cNvSpPr txBox="1"/>
          <p:nvPr/>
        </p:nvSpPr>
        <p:spPr>
          <a:xfrm rot="2058577">
            <a:off x="8097622" y="3186160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Preliminary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F4C8DA-12E3-EDE9-A288-D90D61D2AE09}"/>
              </a:ext>
            </a:extLst>
          </p:cNvPr>
          <p:cNvSpPr txBox="1"/>
          <p:nvPr/>
        </p:nvSpPr>
        <p:spPr>
          <a:xfrm>
            <a:off x="233083" y="5289176"/>
            <a:ext cx="1099072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GB" dirty="0">
                <a:solidFill>
                  <a:srgbClr val="002060"/>
                </a:solidFill>
                <a:latin typeface="Book Antiqua"/>
              </a:rPr>
              <a:t>High Z are better resolved</a:t>
            </a:r>
          </a:p>
          <a:p>
            <a:pPr>
              <a:buChar char="•"/>
            </a:pPr>
            <a:r>
              <a:rPr lang="en-GB" dirty="0">
                <a:solidFill>
                  <a:srgbClr val="002060"/>
                </a:solidFill>
                <a:latin typeface="Book Antiqua"/>
              </a:rPr>
              <a:t>1x1 mm </a:t>
            </a:r>
            <a:r>
              <a:rPr lang="en-GB" dirty="0" err="1">
                <a:solidFill>
                  <a:srgbClr val="002060"/>
                </a:solidFill>
                <a:latin typeface="Book Antiqua"/>
              </a:rPr>
              <a:t>SiPMs</a:t>
            </a:r>
            <a:r>
              <a:rPr lang="en-GB" dirty="0">
                <a:solidFill>
                  <a:srgbClr val="002060"/>
                </a:solidFill>
                <a:latin typeface="Book Antiqua"/>
              </a:rPr>
              <a:t> have less resolution than 3x3 mm</a:t>
            </a:r>
          </a:p>
          <a:p>
            <a:pPr>
              <a:buChar char="•"/>
            </a:pPr>
            <a:r>
              <a:rPr lang="en-GB" dirty="0">
                <a:solidFill>
                  <a:srgbClr val="002060"/>
                </a:solidFill>
                <a:latin typeface="Book Antiqua"/>
              </a:rPr>
              <a:t>Bars and back Tile have more or less the same resolution</a:t>
            </a:r>
            <a:endParaRPr lang="en-GB" dirty="0"/>
          </a:p>
          <a:p>
            <a:pPr>
              <a:buChar char="•"/>
            </a:pPr>
            <a:r>
              <a:rPr lang="en-GB" dirty="0">
                <a:solidFill>
                  <a:srgbClr val="002060"/>
                </a:solidFill>
                <a:latin typeface="Book Antiqua"/>
              </a:rPr>
              <a:t> 3 Top </a:t>
            </a:r>
            <a:r>
              <a:rPr lang="en-GB" dirty="0" err="1">
                <a:solidFill>
                  <a:srgbClr val="002060"/>
                </a:solidFill>
                <a:latin typeface="Book Antiqua"/>
              </a:rPr>
              <a:t>SiPM</a:t>
            </a:r>
            <a:r>
              <a:rPr lang="en-GB" dirty="0">
                <a:solidFill>
                  <a:srgbClr val="002060"/>
                </a:solidFill>
                <a:latin typeface="Book Antiqua"/>
              </a:rPr>
              <a:t> have more or less the same resolution of 2 side </a:t>
            </a:r>
            <a:r>
              <a:rPr lang="en-GB" dirty="0" err="1">
                <a:solidFill>
                  <a:srgbClr val="002060"/>
                </a:solidFill>
                <a:latin typeface="Book Antiqua"/>
              </a:rPr>
              <a:t>SiPM</a:t>
            </a:r>
            <a:endParaRPr lang="en-GB" dirty="0"/>
          </a:p>
          <a:p>
            <a:pPr>
              <a:buChar char="•"/>
            </a:pPr>
            <a:r>
              <a:rPr lang="en-GB" dirty="0">
                <a:solidFill>
                  <a:srgbClr val="002060"/>
                </a:solidFill>
                <a:latin typeface="Book Antiqua"/>
              </a:rPr>
              <a:t>Back detectors have less resolution than front tile (probably due to the fragmentation) 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26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3B5527-2A6B-71D9-4943-BC06678A6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09075"/>
            <a:ext cx="11384280" cy="6348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72D73-7709-070C-A7F1-99965F14CDC3}"/>
              </a:ext>
            </a:extLst>
          </p:cNvPr>
          <p:cNvSpPr txBox="1"/>
          <p:nvPr/>
        </p:nvSpPr>
        <p:spPr>
          <a:xfrm>
            <a:off x="9395491" y="1273213"/>
            <a:ext cx="3396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T1 3x3 mm</a:t>
            </a:r>
          </a:p>
          <a:p>
            <a:r>
              <a:rPr lang="en-US" dirty="0">
                <a:solidFill>
                  <a:srgbClr val="FF0000"/>
                </a:solidFill>
              </a:rPr>
              <a:t>T1 1x1 mm</a:t>
            </a:r>
          </a:p>
          <a:p>
            <a:r>
              <a:rPr lang="en-US" dirty="0"/>
              <a:t>T2 3x3 mm</a:t>
            </a:r>
          </a:p>
          <a:p>
            <a:r>
              <a:rPr lang="en-US" dirty="0"/>
              <a:t>T2 1x1 mm</a:t>
            </a:r>
          </a:p>
          <a:p>
            <a:r>
              <a:rPr lang="en-US" dirty="0">
                <a:solidFill>
                  <a:srgbClr val="00B050"/>
                </a:solidFill>
              </a:rPr>
              <a:t>L2 END0 3x3 mm</a:t>
            </a:r>
          </a:p>
          <a:p>
            <a:r>
              <a:rPr lang="en-US" dirty="0">
                <a:solidFill>
                  <a:srgbClr val="00B050"/>
                </a:solidFill>
              </a:rPr>
              <a:t>L2 END1 3x3 mm</a:t>
            </a:r>
          </a:p>
          <a:p>
            <a:r>
              <a:rPr lang="en-US" dirty="0">
                <a:solidFill>
                  <a:srgbClr val="0070C0"/>
                </a:solidFill>
              </a:rPr>
              <a:t>L2 TOP0 3x3 mm</a:t>
            </a:r>
          </a:p>
          <a:p>
            <a:r>
              <a:rPr lang="en-US" dirty="0">
                <a:solidFill>
                  <a:srgbClr val="0070C0"/>
                </a:solidFill>
              </a:rPr>
              <a:t>L2 TOP0 1x1 mm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34AD0F-5FF9-90AC-326D-D626DF6216DD}"/>
              </a:ext>
            </a:extLst>
          </p:cNvPr>
          <p:cNvSpPr/>
          <p:nvPr/>
        </p:nvSpPr>
        <p:spPr>
          <a:xfrm>
            <a:off x="9350056" y="1371577"/>
            <a:ext cx="90869" cy="73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65BC4C-B6C4-AA17-756E-FAE45DF3B57D}"/>
              </a:ext>
            </a:extLst>
          </p:cNvPr>
          <p:cNvSpPr/>
          <p:nvPr/>
        </p:nvSpPr>
        <p:spPr>
          <a:xfrm>
            <a:off x="9350055" y="1848528"/>
            <a:ext cx="90869" cy="73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469341-B7FA-F551-71F0-DCFF745C7A06}"/>
              </a:ext>
            </a:extLst>
          </p:cNvPr>
          <p:cNvSpPr/>
          <p:nvPr/>
        </p:nvSpPr>
        <p:spPr>
          <a:xfrm>
            <a:off x="9350055" y="2234336"/>
            <a:ext cx="90869" cy="7315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F9D8CF-D03E-17BD-C249-AF1CFF32311E}"/>
              </a:ext>
            </a:extLst>
          </p:cNvPr>
          <p:cNvSpPr/>
          <p:nvPr/>
        </p:nvSpPr>
        <p:spPr>
          <a:xfrm>
            <a:off x="9350055" y="2665364"/>
            <a:ext cx="90869" cy="7315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1FAE674-28D9-C33F-3607-C0DECABAA420}"/>
              </a:ext>
            </a:extLst>
          </p:cNvPr>
          <p:cNvSpPr/>
          <p:nvPr/>
        </p:nvSpPr>
        <p:spPr>
          <a:xfrm>
            <a:off x="9350054" y="1579442"/>
            <a:ext cx="90869" cy="1127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E3F5EF6-A3F3-2C64-3CA1-53CE3A74512F}"/>
              </a:ext>
            </a:extLst>
          </p:cNvPr>
          <p:cNvSpPr/>
          <p:nvPr/>
        </p:nvSpPr>
        <p:spPr>
          <a:xfrm>
            <a:off x="9350054" y="2021629"/>
            <a:ext cx="90869" cy="11275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916A040E-11F7-0F05-8095-5E7D72F2F021}"/>
              </a:ext>
            </a:extLst>
          </p:cNvPr>
          <p:cNvSpPr/>
          <p:nvPr/>
        </p:nvSpPr>
        <p:spPr>
          <a:xfrm>
            <a:off x="9350054" y="2435884"/>
            <a:ext cx="90869" cy="11275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5B38101-35CD-0811-DB6A-955CF4A5D24C}"/>
              </a:ext>
            </a:extLst>
          </p:cNvPr>
          <p:cNvSpPr/>
          <p:nvPr/>
        </p:nvSpPr>
        <p:spPr>
          <a:xfrm>
            <a:off x="9350053" y="2851388"/>
            <a:ext cx="90869" cy="112758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94;p3">
            <a:extLst>
              <a:ext uri="{FF2B5EF4-FFF2-40B4-BE49-F238E27FC236}">
                <a16:creationId xmlns:a16="http://schemas.microsoft.com/office/drawing/2014/main" id="{C2F61D27-FB33-0659-1960-256B0389A6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Quenching effect in plastic scintillator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90081-6D5D-6C03-CA15-C2CEC674735C}"/>
              </a:ext>
            </a:extLst>
          </p:cNvPr>
          <p:cNvSpPr txBox="1"/>
          <p:nvPr/>
        </p:nvSpPr>
        <p:spPr>
          <a:xfrm>
            <a:off x="3544824" y="2881192"/>
            <a:ext cx="6473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BAR LG0</a:t>
            </a:r>
            <a:endParaRPr lang="it-IT" sz="1400" b="1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8A4D2-4927-36E4-1520-6AD95408DD49}"/>
              </a:ext>
            </a:extLst>
          </p:cNvPr>
          <p:cNvSpPr txBox="1"/>
          <p:nvPr/>
        </p:nvSpPr>
        <p:spPr>
          <a:xfrm>
            <a:off x="2212849" y="1362059"/>
            <a:ext cx="6473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BAR LG0</a:t>
            </a:r>
            <a:endParaRPr lang="it-IT" sz="1400" b="1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9DC77-701A-2DC5-5BC5-19738ECBB52C}"/>
              </a:ext>
            </a:extLst>
          </p:cNvPr>
          <p:cNvSpPr txBox="1"/>
          <p:nvPr/>
        </p:nvSpPr>
        <p:spPr>
          <a:xfrm>
            <a:off x="8147305" y="4370805"/>
            <a:ext cx="2099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Tile</a:t>
            </a:r>
            <a:r>
              <a:rPr lang="it-IT" sz="1400" b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LG15</a:t>
            </a:r>
            <a:endParaRPr lang="it-IT" sz="1400" b="1" dirty="0">
              <a:latin typeface="Book Antiqua" panose="02040602050305030304" pitchFamily="18" charset="0"/>
            </a:endParaRPr>
          </a:p>
        </p:txBody>
      </p:sp>
      <p:sp>
        <p:nvSpPr>
          <p:cNvPr id="20" name="CasellaDiTesto 17">
            <a:extLst>
              <a:ext uri="{FF2B5EF4-FFF2-40B4-BE49-F238E27FC236}">
                <a16:creationId xmlns:a16="http://schemas.microsoft.com/office/drawing/2014/main" id="{722E3E54-D166-EDEB-D1CC-032AA9F61862}"/>
              </a:ext>
            </a:extLst>
          </p:cNvPr>
          <p:cNvSpPr txBox="1"/>
          <p:nvPr/>
        </p:nvSpPr>
        <p:spPr>
          <a:xfrm rot="2058577">
            <a:off x="5266030" y="4346997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61232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>
            <a:extLst>
              <a:ext uri="{FF2B5EF4-FFF2-40B4-BE49-F238E27FC236}">
                <a16:creationId xmlns:a16="http://schemas.microsoft.com/office/drawing/2014/main" id="{34E79675-A066-5D94-DD58-A91AC2415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00" y="930547"/>
            <a:ext cx="5962650" cy="828675"/>
          </a:xfrm>
          <a:prstGeom prst="rect">
            <a:avLst/>
          </a:prstGeom>
        </p:spPr>
      </p:pic>
      <p:sp>
        <p:nvSpPr>
          <p:cNvPr id="5" name="Ovale 10">
            <a:extLst>
              <a:ext uri="{FF2B5EF4-FFF2-40B4-BE49-F238E27FC236}">
                <a16:creationId xmlns:a16="http://schemas.microsoft.com/office/drawing/2014/main" id="{8D5CA1D4-CC7B-15BF-0984-BC43174E674A}"/>
              </a:ext>
            </a:extLst>
          </p:cNvPr>
          <p:cNvSpPr/>
          <p:nvPr/>
        </p:nvSpPr>
        <p:spPr>
          <a:xfrm>
            <a:off x="1166083" y="741568"/>
            <a:ext cx="2479249" cy="1206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32">
            <a:extLst>
              <a:ext uri="{FF2B5EF4-FFF2-40B4-BE49-F238E27FC236}">
                <a16:creationId xmlns:a16="http://schemas.microsoft.com/office/drawing/2014/main" id="{EDEF63CA-DF97-96C9-05D1-BE8806E408F5}"/>
              </a:ext>
            </a:extLst>
          </p:cNvPr>
          <p:cNvSpPr/>
          <p:nvPr/>
        </p:nvSpPr>
        <p:spPr>
          <a:xfrm>
            <a:off x="3839417" y="723979"/>
            <a:ext cx="1040828" cy="11005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11">
            <a:extLst>
              <a:ext uri="{FF2B5EF4-FFF2-40B4-BE49-F238E27FC236}">
                <a16:creationId xmlns:a16="http://schemas.microsoft.com/office/drawing/2014/main" id="{D7D74AD4-6416-1F85-3380-145AE8F61182}"/>
              </a:ext>
            </a:extLst>
          </p:cNvPr>
          <p:cNvSpPr txBox="1"/>
          <p:nvPr/>
        </p:nvSpPr>
        <p:spPr>
          <a:xfrm>
            <a:off x="1401752" y="1952144"/>
            <a:ext cx="2007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Book Antiqua" panose="02040602050305030304" pitchFamily="18" charset="0"/>
              </a:rPr>
              <a:t>Core scintillation</a:t>
            </a:r>
          </a:p>
        </p:txBody>
      </p:sp>
      <p:sp>
        <p:nvSpPr>
          <p:cNvPr id="8" name="CasellaDiTesto 35">
            <a:extLst>
              <a:ext uri="{FF2B5EF4-FFF2-40B4-BE49-F238E27FC236}">
                <a16:creationId xmlns:a16="http://schemas.microsoft.com/office/drawing/2014/main" id="{1CB9A172-8391-93AE-CFC2-80B74E6A5593}"/>
              </a:ext>
            </a:extLst>
          </p:cNvPr>
          <p:cNvSpPr txBox="1"/>
          <p:nvPr/>
        </p:nvSpPr>
        <p:spPr>
          <a:xfrm>
            <a:off x="3695851" y="1831362"/>
            <a:ext cx="2295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Halo scintillation</a:t>
            </a:r>
          </a:p>
        </p:txBody>
      </p:sp>
      <p:pic>
        <p:nvPicPr>
          <p:cNvPr id="9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6847852-71F0-4C16-B1D9-9C32BB822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41" y="2294436"/>
            <a:ext cx="5105824" cy="3448222"/>
          </a:xfrm>
          <a:prstGeom prst="rect">
            <a:avLst/>
          </a:prstGeom>
        </p:spPr>
      </p:pic>
      <p:sp>
        <p:nvSpPr>
          <p:cNvPr id="14" name="CasellaDiTesto 11">
            <a:extLst>
              <a:ext uri="{FF2B5EF4-FFF2-40B4-BE49-F238E27FC236}">
                <a16:creationId xmlns:a16="http://schemas.microsoft.com/office/drawing/2014/main" id="{4E0A1C34-9F2C-4CA8-A533-5A8262EF8F18}"/>
              </a:ext>
            </a:extLst>
          </p:cNvPr>
          <p:cNvSpPr txBox="1"/>
          <p:nvPr/>
        </p:nvSpPr>
        <p:spPr>
          <a:xfrm>
            <a:off x="2113452" y="2415218"/>
            <a:ext cx="1417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Beam test 2018</a:t>
            </a:r>
          </a:p>
        </p:txBody>
      </p:sp>
      <p:sp>
        <p:nvSpPr>
          <p:cNvPr id="15" name="CasellaDiTesto 6">
            <a:extLst>
              <a:ext uri="{FF2B5EF4-FFF2-40B4-BE49-F238E27FC236}">
                <a16:creationId xmlns:a16="http://schemas.microsoft.com/office/drawing/2014/main" id="{32D5EB0E-E72B-DF3C-05B7-0EA6F7C46954}"/>
              </a:ext>
            </a:extLst>
          </p:cNvPr>
          <p:cNvSpPr txBox="1"/>
          <p:nvPr/>
        </p:nvSpPr>
        <p:spPr>
          <a:xfrm>
            <a:off x="0" y="6088895"/>
            <a:ext cx="847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Book Antiqua" panose="02040602050305030304" pitchFamily="18" charset="0"/>
              </a:rPr>
              <a:t>*</a:t>
            </a:r>
            <a:r>
              <a:rPr lang="en-US" sz="800" dirty="0">
                <a:latin typeface="Book Antiqua" panose="02040602050305030304" pitchFamily="18" charset="0"/>
              </a:rPr>
              <a:t>Fixed for Tile fits</a:t>
            </a:r>
            <a:endParaRPr lang="en-US" sz="800" baseline="30000" dirty="0">
              <a:latin typeface="Book Antiqua" panose="02040602050305030304" pitchFamily="18" charset="0"/>
            </a:endParaRPr>
          </a:p>
          <a:p>
            <a:r>
              <a:rPr lang="en-US" sz="800" baseline="30000" dirty="0">
                <a:latin typeface="Book Antiqua" panose="02040602050305030304" pitchFamily="18" charset="0"/>
              </a:rPr>
              <a:t>[1]</a:t>
            </a:r>
            <a:r>
              <a:rPr lang="en-US" sz="800" dirty="0">
                <a:latin typeface="Book Antiqua" panose="02040602050305030304" pitchFamily="18" charset="0"/>
              </a:rPr>
              <a:t>Robert DWYER and </a:t>
            </a:r>
            <a:r>
              <a:rPr lang="en-US" sz="800" dirty="0" err="1">
                <a:latin typeface="Book Antiqua" panose="02040602050305030304" pitchFamily="18" charset="0"/>
              </a:rPr>
              <a:t>Dazhuang</a:t>
            </a:r>
            <a:r>
              <a:rPr lang="en-US" sz="800" dirty="0">
                <a:latin typeface="Book Antiqua" panose="02040602050305030304" pitchFamily="18" charset="0"/>
              </a:rPr>
              <a:t> “</a:t>
            </a:r>
            <a:r>
              <a:rPr lang="en-US" sz="800" i="1" dirty="0">
                <a:latin typeface="Book Antiqua" panose="02040602050305030304" pitchFamily="18" charset="0"/>
              </a:rPr>
              <a:t>ZHOU PLASTIC SCINTILLATOR RESPONSE TO RELATIVISTIC NUCLEI, Z&lt; 28” </a:t>
            </a:r>
          </a:p>
          <a:p>
            <a:r>
              <a:rPr lang="en-US" sz="800" baseline="30000" dirty="0">
                <a:latin typeface="Book Antiqua" panose="02040602050305030304" pitchFamily="18" charset="0"/>
              </a:rPr>
              <a:t>[2] </a:t>
            </a:r>
            <a:r>
              <a:rPr lang="en-US" sz="800" dirty="0">
                <a:latin typeface="Book Antiqua" panose="02040602050305030304" pitchFamily="18" charset="0"/>
              </a:rPr>
              <a:t>P.S. </a:t>
            </a:r>
            <a:r>
              <a:rPr lang="en-US" sz="800" dirty="0" err="1">
                <a:latin typeface="Book Antiqua" panose="02040602050305030304" pitchFamily="18" charset="0"/>
              </a:rPr>
              <a:t>Marrocchesi</a:t>
            </a:r>
            <a:r>
              <a:rPr lang="en-US" sz="800" dirty="0">
                <a:latin typeface="Book Antiqua" panose="02040602050305030304" pitchFamily="18" charset="0"/>
              </a:rPr>
              <a:t> at all “</a:t>
            </a:r>
            <a:r>
              <a:rPr lang="en-US" sz="800" i="1" dirty="0">
                <a:latin typeface="Book Antiqua" panose="02040602050305030304" pitchFamily="18" charset="0"/>
              </a:rPr>
              <a:t>Beam test performance of a scintillator-based detector for the charge identification of relativistic ions</a:t>
            </a:r>
            <a:r>
              <a:rPr lang="en-US" sz="800" dirty="0">
                <a:latin typeface="Book Antiqua" panose="02040602050305030304" pitchFamily="18" charset="0"/>
              </a:rPr>
              <a:t>” </a:t>
            </a:r>
          </a:p>
          <a:p>
            <a:r>
              <a:rPr lang="en-US" sz="800" baseline="30000" dirty="0">
                <a:latin typeface="Book Antiqua" panose="02040602050305030304" pitchFamily="18" charset="0"/>
              </a:rPr>
              <a:t>[3]</a:t>
            </a:r>
            <a:r>
              <a:rPr lang="en-US" sz="800" dirty="0">
                <a:latin typeface="Book Antiqua" panose="02040602050305030304" pitchFamily="18" charset="0"/>
              </a:rPr>
              <a:t>De </a:t>
            </a:r>
            <a:r>
              <a:rPr lang="en-US" sz="800" dirty="0" err="1">
                <a:latin typeface="Book Antiqua" panose="02040602050305030304" pitchFamily="18" charset="0"/>
              </a:rPr>
              <a:t>Benedictis</a:t>
            </a:r>
            <a:r>
              <a:rPr lang="en-US" sz="800" dirty="0">
                <a:latin typeface="Book Antiqua" panose="02040602050305030304" pitchFamily="18" charset="0"/>
              </a:rPr>
              <a:t> et al “</a:t>
            </a:r>
            <a:r>
              <a:rPr lang="en-US" sz="800" i="1" dirty="0">
                <a:latin typeface="Book Antiqua" panose="02040602050305030304" pitchFamily="18" charset="0"/>
              </a:rPr>
              <a:t>Characterization of plastic scintillator tiles equipped with </a:t>
            </a:r>
            <a:r>
              <a:rPr lang="en-US" sz="800" i="1" dirty="0" err="1">
                <a:latin typeface="Book Antiqua" panose="02040602050305030304" pitchFamily="18" charset="0"/>
              </a:rPr>
              <a:t>SiPMs</a:t>
            </a:r>
            <a:r>
              <a:rPr lang="en-US" sz="800" i="1" dirty="0">
                <a:latin typeface="Book Antiqua" panose="02040602050305030304" pitchFamily="18" charset="0"/>
              </a:rPr>
              <a:t> for the High Energy cosmic-Radiation Detection (HERD) experiment</a:t>
            </a:r>
          </a:p>
          <a:p>
            <a:r>
              <a:rPr lang="en-US" sz="800" baseline="30000" dirty="0">
                <a:latin typeface="Book Antiqua" panose="02040602050305030304" pitchFamily="18" charset="0"/>
              </a:rPr>
              <a:t>[4]</a:t>
            </a:r>
            <a:r>
              <a:rPr lang="en-US" sz="800" dirty="0">
                <a:latin typeface="Book Antiqua" panose="02040602050305030304" pitchFamily="18" charset="0"/>
              </a:rPr>
              <a:t>Altomare , </a:t>
            </a:r>
            <a:r>
              <a:rPr lang="en-US" sz="800" dirty="0" err="1">
                <a:latin typeface="Book Antiqua" panose="02040602050305030304" pitchFamily="18" charset="0"/>
              </a:rPr>
              <a:t>Serini</a:t>
            </a:r>
            <a:r>
              <a:rPr lang="en-US" sz="800" dirty="0">
                <a:latin typeface="Book Antiqua" panose="02040602050305030304" pitchFamily="18" charset="0"/>
              </a:rPr>
              <a:t> et al “</a:t>
            </a:r>
            <a:r>
              <a:rPr lang="en-US" sz="800" i="1" dirty="0">
                <a:latin typeface="Book Antiqua" panose="02040602050305030304" pitchFamily="18" charset="0"/>
              </a:rPr>
              <a:t>A full and customizable simulation of a scintillation tile equipped with </a:t>
            </a:r>
            <a:r>
              <a:rPr lang="en-US" sz="800" i="1" dirty="0" err="1">
                <a:latin typeface="Book Antiqua" panose="02040602050305030304" pitchFamily="18" charset="0"/>
              </a:rPr>
              <a:t>SiPMs</a:t>
            </a:r>
            <a:r>
              <a:rPr lang="en-US" sz="800" i="1" dirty="0">
                <a:latin typeface="Book Antiqua" panose="02040602050305030304" pitchFamily="18" charset="0"/>
              </a:rPr>
              <a:t> for Plastic Scintillator Detectors in the next generation of satellite experiments.”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253148A-0531-9322-2EE4-22409DE7E456}"/>
              </a:ext>
            </a:extLst>
          </p:cNvPr>
          <p:cNvSpPr txBox="1"/>
          <p:nvPr/>
        </p:nvSpPr>
        <p:spPr>
          <a:xfrm rot="2058577">
            <a:off x="3300070" y="4224540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Preliminary</a:t>
            </a:r>
          </a:p>
        </p:txBody>
      </p:sp>
      <p:sp>
        <p:nvSpPr>
          <p:cNvPr id="19" name="Google Shape;94;p3">
            <a:extLst>
              <a:ext uri="{FF2B5EF4-FFF2-40B4-BE49-F238E27FC236}">
                <a16:creationId xmlns:a16="http://schemas.microsoft.com/office/drawing/2014/main" id="{E2A67097-DADE-5F47-0228-1DD9503D03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Quenching effect in plastic scintillator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D347329-FD9F-2F3D-D4EB-D99426063D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393747"/>
              </p:ext>
            </p:extLst>
          </p:nvPr>
        </p:nvGraphicFramePr>
        <p:xfrm>
          <a:off x="6481027" y="454793"/>
          <a:ext cx="5622758" cy="3563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9D9CD10-911B-B9B1-6D61-9F19A61B8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80507"/>
              </p:ext>
            </p:extLst>
          </p:nvPr>
        </p:nvGraphicFramePr>
        <p:xfrm>
          <a:off x="7228840" y="4350592"/>
          <a:ext cx="3784600" cy="1657350"/>
        </p:xfrm>
        <a:graphic>
          <a:graphicData uri="http://schemas.openxmlformats.org/drawingml/2006/table">
            <a:tbl>
              <a:tblPr>
                <a:tableStyleId>{42676362-38C5-4AA3-9E31-2146BABB3CB6}</a:tableStyleId>
              </a:tblPr>
              <a:tblGrid>
                <a:gridCol w="1256792">
                  <a:extLst>
                    <a:ext uri="{9D8B030D-6E8A-4147-A177-3AD203B41FA5}">
                      <a16:colId xmlns:a16="http://schemas.microsoft.com/office/drawing/2014/main" val="3613668700"/>
                    </a:ext>
                  </a:extLst>
                </a:gridCol>
                <a:gridCol w="699008">
                  <a:extLst>
                    <a:ext uri="{9D8B030D-6E8A-4147-A177-3AD203B41FA5}">
                      <a16:colId xmlns:a16="http://schemas.microsoft.com/office/drawing/2014/main" val="21385324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520969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041388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0910166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Book Antiqua" panose="02040602050305030304" pitchFamily="18" charset="0"/>
                        </a:rPr>
                        <a:t>Ref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num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Fh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Err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Book Antiqua" panose="02040602050305030304" pitchFamily="18" charset="0"/>
                        </a:rPr>
                        <a:t>Kb*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171599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  <a:latin typeface="Book Antiqua" panose="02040602050305030304" pitchFamily="18" charset="0"/>
                        </a:rPr>
                        <a:t>Dwyer</a:t>
                      </a:r>
                      <a:r>
                        <a:rPr lang="it-IT" sz="1100" u="none" strike="noStrike" dirty="0">
                          <a:effectLst/>
                          <a:latin typeface="Book Antiqua" panose="02040602050305030304" pitchFamily="18" charset="0"/>
                        </a:rPr>
                        <a:t> [1]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0,392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0,004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854083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  <a:latin typeface="Book Antiqua" panose="02040602050305030304" pitchFamily="18" charset="0"/>
                        </a:rPr>
                        <a:t>Marrocchesi</a:t>
                      </a:r>
                      <a:r>
                        <a:rPr lang="it-IT" sz="1100" u="none" strike="noStrike" dirty="0">
                          <a:effectLst/>
                          <a:latin typeface="Book Antiqua" panose="02040602050305030304" pitchFamily="18" charset="0"/>
                        </a:rPr>
                        <a:t> [2]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0,36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9993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  <a:latin typeface="Book Antiqua" panose="02040602050305030304" pitchFamily="18" charset="0"/>
                        </a:rPr>
                        <a:t>Beam</a:t>
                      </a:r>
                      <a:r>
                        <a:rPr lang="it-IT" sz="1100" u="none" strike="noStrike" dirty="0">
                          <a:effectLst/>
                          <a:latin typeface="Book Antiqua" panose="02040602050305030304" pitchFamily="18" charset="0"/>
                        </a:rPr>
                        <a:t> Test 2018 [3]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0,38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0,062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827604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  <a:latin typeface="Book Antiqua" panose="02040602050305030304" pitchFamily="18" charset="0"/>
                        </a:rPr>
                        <a:t>Simualtion</a:t>
                      </a:r>
                      <a:r>
                        <a:rPr lang="it-IT" sz="1100" u="none" strike="noStrike" dirty="0">
                          <a:effectLst/>
                          <a:latin typeface="Book Antiqua" panose="02040602050305030304" pitchFamily="18" charset="0"/>
                        </a:rPr>
                        <a:t> [4]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0,38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0,019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537407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Book Antiqua" panose="02040602050305030304" pitchFamily="18" charset="0"/>
                        </a:rPr>
                        <a:t>T1 3x3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0,2993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0,01297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1773612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T1 1x1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0,3395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0,02363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577732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T2 3x3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0,3344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0,03051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376402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T2 1x1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0,3825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Book Antiqua" panose="02040602050305030304" pitchFamily="18" charset="0"/>
                        </a:rPr>
                        <a:t>0,04701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Book Antiqua" panose="02040602050305030304" pitchFamily="18" charset="0"/>
                        </a:rPr>
                        <a:t>0,0039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61243188"/>
                  </a:ext>
                </a:extLst>
              </a:tr>
            </a:tbl>
          </a:graphicData>
        </a:graphic>
      </p:graphicFrame>
      <p:sp>
        <p:nvSpPr>
          <p:cNvPr id="3" name="CasellaDiTesto 17">
            <a:extLst>
              <a:ext uri="{FF2B5EF4-FFF2-40B4-BE49-F238E27FC236}">
                <a16:creationId xmlns:a16="http://schemas.microsoft.com/office/drawing/2014/main" id="{A58FD74B-A3EB-CE6A-A610-B9E53E88B256}"/>
              </a:ext>
            </a:extLst>
          </p:cNvPr>
          <p:cNvSpPr txBox="1"/>
          <p:nvPr/>
        </p:nvSpPr>
        <p:spPr>
          <a:xfrm rot="2058577">
            <a:off x="7220607" y="2909002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latin typeface="Book Antiqua" panose="020406020503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178690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 txBox="1">
            <a:spLocks noGrp="1"/>
          </p:cNvSpPr>
          <p:nvPr>
            <p:ph type="body" idx="1"/>
          </p:nvPr>
        </p:nvSpPr>
        <p:spPr>
          <a:xfrm>
            <a:off x="383177" y="296091"/>
            <a:ext cx="11299485" cy="628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it-IT" sz="3500" i="1" u="sng" dirty="0">
                <a:latin typeface="Book Antiqua" panose="02040602050305030304" pitchFamily="18" charset="0"/>
              </a:rPr>
              <a:t>To Do List</a:t>
            </a:r>
            <a:endParaRPr sz="3500" dirty="0">
              <a:latin typeface="Book Antiqua" panose="020406020503050303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it-IT" dirty="0" err="1">
                <a:latin typeface="Book Antiqua" panose="02040602050305030304" pitchFamily="18" charset="0"/>
              </a:rPr>
              <a:t>Sync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dirty="0" err="1">
                <a:latin typeface="Book Antiqua" panose="02040602050305030304" pitchFamily="18" charset="0"/>
              </a:rPr>
              <a:t>analysis</a:t>
            </a:r>
            <a:r>
              <a:rPr lang="it-IT" dirty="0">
                <a:latin typeface="Book Antiqua" panose="02040602050305030304" pitchFamily="18" charset="0"/>
              </a:rPr>
              <a:t> with </a:t>
            </a:r>
            <a:r>
              <a:rPr lang="it-IT" dirty="0" err="1">
                <a:latin typeface="Book Antiqua" panose="02040602050305030304" pitchFamily="18" charset="0"/>
              </a:rPr>
              <a:t>other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dirty="0" err="1">
                <a:latin typeface="Book Antiqua" panose="02040602050305030304" pitchFamily="18" charset="0"/>
              </a:rPr>
              <a:t>subsystems</a:t>
            </a:r>
            <a:r>
              <a:rPr lang="it-IT" dirty="0">
                <a:latin typeface="Book Antiqua" panose="02040602050305030304" pitchFamily="18" charset="0"/>
              </a:rPr>
              <a:t> (e.g. IT SCD …): </a:t>
            </a:r>
            <a:r>
              <a:rPr lang="it-IT" b="1" dirty="0" err="1">
                <a:solidFill>
                  <a:schemeClr val="accent2"/>
                </a:solidFill>
                <a:latin typeface="Book Antiqua" panose="02040602050305030304" pitchFamily="18" charset="0"/>
              </a:rPr>
              <a:t>Ongoing</a:t>
            </a:r>
            <a:endParaRPr lang="it-IT" dirty="0">
              <a:solidFill>
                <a:schemeClr val="accent2"/>
              </a:solidFill>
              <a:latin typeface="Book Antiqua" panose="020406020503050303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it-IT" dirty="0" err="1">
                <a:latin typeface="Book Antiqua" panose="02040602050305030304" pitchFamily="18" charset="0"/>
              </a:rPr>
              <a:t>Gaussian</a:t>
            </a:r>
            <a:r>
              <a:rPr lang="it-IT" dirty="0">
                <a:latin typeface="Book Antiqua" panose="02040602050305030304" pitchFamily="18" charset="0"/>
              </a:rPr>
              <a:t>/</a:t>
            </a:r>
            <a:r>
              <a:rPr lang="it-IT" dirty="0" err="1">
                <a:latin typeface="Book Antiqua" panose="02040602050305030304" pitchFamily="18" charset="0"/>
              </a:rPr>
              <a:t>Multigaussian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dirty="0" err="1">
                <a:latin typeface="Book Antiqua" panose="02040602050305030304" pitchFamily="18" charset="0"/>
              </a:rPr>
              <a:t>fit</a:t>
            </a:r>
            <a:r>
              <a:rPr lang="it-IT" dirty="0">
                <a:latin typeface="Book Antiqua" panose="02040602050305030304" pitchFamily="18" charset="0"/>
              </a:rPr>
              <a:t> for Peak </a:t>
            </a:r>
            <a:r>
              <a:rPr lang="it-IT" dirty="0" err="1">
                <a:latin typeface="Book Antiqua" panose="02040602050305030304" pitchFamily="18" charset="0"/>
              </a:rPr>
              <a:t>resolution</a:t>
            </a:r>
            <a:r>
              <a:rPr lang="it-IT" dirty="0">
                <a:latin typeface="Book Antiqua" panose="02040602050305030304" pitchFamily="18" charset="0"/>
              </a:rPr>
              <a:t>: </a:t>
            </a:r>
            <a:r>
              <a:rPr lang="it-IT" b="1" dirty="0" err="1">
                <a:solidFill>
                  <a:srgbClr val="00B050"/>
                </a:solidFill>
                <a:latin typeface="Book Antiqua" panose="02040602050305030304" pitchFamily="18" charset="0"/>
              </a:rPr>
              <a:t>Done</a:t>
            </a:r>
            <a:endParaRPr b="1" dirty="0">
              <a:solidFill>
                <a:srgbClr val="00B050"/>
              </a:solidFill>
              <a:latin typeface="Book Antiqua" panose="020406020503050303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it-IT" dirty="0">
                <a:latin typeface="Book Antiqua" panose="02040602050305030304" pitchFamily="18" charset="0"/>
              </a:rPr>
              <a:t>Quenching </a:t>
            </a:r>
            <a:r>
              <a:rPr lang="it-IT" dirty="0" err="1">
                <a:latin typeface="Book Antiqua" panose="02040602050305030304" pitchFamily="18" charset="0"/>
              </a:rPr>
              <a:t>effect</a:t>
            </a:r>
            <a:r>
              <a:rPr lang="it-IT" dirty="0">
                <a:latin typeface="Book Antiqua" panose="02040602050305030304" pitchFamily="18" charset="0"/>
              </a:rPr>
              <a:t> studies with PSD </a:t>
            </a:r>
            <a:r>
              <a:rPr lang="it-IT" dirty="0" err="1">
                <a:latin typeface="Book Antiqua" panose="02040602050305030304" pitchFamily="18" charset="0"/>
              </a:rPr>
              <a:t>scintillators</a:t>
            </a:r>
            <a:r>
              <a:rPr lang="it-IT" dirty="0">
                <a:latin typeface="Book Antiqua" panose="02040602050305030304" pitchFamily="18" charset="0"/>
              </a:rPr>
              <a:t> and literature </a:t>
            </a:r>
            <a:r>
              <a:rPr lang="it-IT" dirty="0" err="1">
                <a:latin typeface="Book Antiqua" panose="02040602050305030304" pitchFamily="18" charset="0"/>
              </a:rPr>
              <a:t>results</a:t>
            </a:r>
            <a:r>
              <a:rPr lang="it-IT" dirty="0">
                <a:latin typeface="Book Antiqua" panose="02040602050305030304" pitchFamily="18" charset="0"/>
              </a:rPr>
              <a:t> : </a:t>
            </a:r>
            <a:r>
              <a:rPr lang="it-IT" dirty="0" err="1">
                <a:solidFill>
                  <a:srgbClr val="00B050"/>
                </a:solidFill>
                <a:latin typeface="Book Antiqua" panose="02040602050305030304" pitchFamily="18" charset="0"/>
              </a:rPr>
              <a:t>Done</a:t>
            </a:r>
            <a:r>
              <a:rPr lang="it-IT" dirty="0">
                <a:solidFill>
                  <a:srgbClr val="00B050"/>
                </a:solidFill>
                <a:latin typeface="Book Antiqua" panose="02040602050305030304" pitchFamily="18" charset="0"/>
              </a:rPr>
              <a:t> </a:t>
            </a:r>
            <a:endParaRPr dirty="0">
              <a:latin typeface="Book Antiqua" panose="020406020503050303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it-IT" dirty="0">
                <a:latin typeface="Book Antiqua" panose="02040602050305030304" pitchFamily="18" charset="0"/>
              </a:rPr>
              <a:t>Channel </a:t>
            </a:r>
            <a:r>
              <a:rPr lang="it-IT" dirty="0" err="1">
                <a:latin typeface="Book Antiqua" panose="02040602050305030304" pitchFamily="18" charset="0"/>
              </a:rPr>
              <a:t>equalization</a:t>
            </a:r>
            <a:r>
              <a:rPr lang="it-IT" dirty="0">
                <a:latin typeface="Book Antiqua" panose="02040602050305030304" pitchFamily="18" charset="0"/>
              </a:rPr>
              <a:t> with </a:t>
            </a:r>
            <a:r>
              <a:rPr lang="it-IT" dirty="0" err="1">
                <a:latin typeface="Book Antiqua" panose="02040602050305030304" pitchFamily="18" charset="0"/>
              </a:rPr>
              <a:t>simulation</a:t>
            </a:r>
            <a:r>
              <a:rPr lang="it-IT" dirty="0">
                <a:latin typeface="Book Antiqua" panose="02040602050305030304" pitchFamily="18" charset="0"/>
              </a:rPr>
              <a:t> : </a:t>
            </a:r>
            <a:r>
              <a:rPr lang="it-IT" b="1" dirty="0" err="1">
                <a:solidFill>
                  <a:schemeClr val="accent2"/>
                </a:solidFill>
                <a:latin typeface="Book Antiqua" panose="02040602050305030304" pitchFamily="18" charset="0"/>
              </a:rPr>
              <a:t>Ongoing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endParaRPr dirty="0">
              <a:latin typeface="Book Antiqua" panose="020406020503050303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it-IT" dirty="0" err="1">
                <a:latin typeface="Book Antiqua" panose="02040602050305030304" pitchFamily="18" charset="0"/>
              </a:rPr>
              <a:t>Comparison</a:t>
            </a:r>
            <a:r>
              <a:rPr lang="it-IT" dirty="0">
                <a:latin typeface="Book Antiqua" panose="02040602050305030304" pitchFamily="18" charset="0"/>
              </a:rPr>
              <a:t> of </a:t>
            </a:r>
            <a:r>
              <a:rPr lang="it-IT" dirty="0" err="1">
                <a:latin typeface="Book Antiqua" panose="02040602050305030304" pitchFamily="18" charset="0"/>
              </a:rPr>
              <a:t>runs</a:t>
            </a:r>
            <a:r>
              <a:rPr lang="it-IT" dirty="0">
                <a:latin typeface="Book Antiqua" panose="02040602050305030304" pitchFamily="18" charset="0"/>
              </a:rPr>
              <a:t> with and </a:t>
            </a:r>
            <a:r>
              <a:rPr lang="it-IT" dirty="0" err="1">
                <a:latin typeface="Book Antiqua" panose="02040602050305030304" pitchFamily="18" charset="0"/>
              </a:rPr>
              <a:t>without</a:t>
            </a:r>
            <a:r>
              <a:rPr lang="it-IT" dirty="0">
                <a:latin typeface="Book Antiqua" panose="02040602050305030304" pitchFamily="18" charset="0"/>
              </a:rPr>
              <a:t> fingers: </a:t>
            </a:r>
            <a:r>
              <a:rPr lang="it-IT" b="1" dirty="0" err="1">
                <a:solidFill>
                  <a:schemeClr val="accent2"/>
                </a:solidFill>
                <a:latin typeface="Book Antiqua" panose="02040602050305030304" pitchFamily="18" charset="0"/>
              </a:rPr>
              <a:t>Ongoing</a:t>
            </a:r>
            <a:endParaRPr lang="it-IT" dirty="0">
              <a:latin typeface="Book Antiqua" panose="020406020503050303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en-US" dirty="0">
                <a:latin typeface="Book Antiqua" panose="02040602050305030304" pitchFamily="18" charset="0"/>
              </a:rPr>
              <a:t>Comparison of runs with other beam position: </a:t>
            </a:r>
            <a:r>
              <a:rPr lang="it-IT" b="1" dirty="0" err="1">
                <a:solidFill>
                  <a:schemeClr val="accent2"/>
                </a:solidFill>
                <a:latin typeface="Book Antiqua" panose="02040602050305030304" pitchFamily="18" charset="0"/>
              </a:rPr>
              <a:t>Ongoing</a:t>
            </a:r>
            <a:endParaRPr lang="en-US" dirty="0">
              <a:latin typeface="Book Antiqua" panose="0204060205030503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endParaRPr i="1" u="sng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;p3">
            <a:extLst>
              <a:ext uri="{FF2B5EF4-FFF2-40B4-BE49-F238E27FC236}">
                <a16:creationId xmlns:a16="http://schemas.microsoft.com/office/drawing/2014/main" id="{FA3DDCFA-54ED-7388-B4EE-275B752792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 err="1"/>
              <a:t>BackUp</a:t>
            </a:r>
            <a:r>
              <a:rPr lang="en-GB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200413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6A0E47-D973-3EAA-329B-B2A1B4E31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938919"/>
              </p:ext>
            </p:extLst>
          </p:nvPr>
        </p:nvGraphicFramePr>
        <p:xfrm>
          <a:off x="497973" y="1136073"/>
          <a:ext cx="3784600" cy="2393950"/>
        </p:xfrm>
        <a:graphic>
          <a:graphicData uri="http://schemas.openxmlformats.org/drawingml/2006/table">
            <a:tbl>
              <a:tblPr>
                <a:tableStyleId>{42676362-38C5-4AA3-9E31-2146BABB3CB6}</a:tableStyleId>
              </a:tblPr>
              <a:tblGrid>
                <a:gridCol w="977900">
                  <a:extLst>
                    <a:ext uri="{9D8B030D-6E8A-4147-A177-3AD203B41FA5}">
                      <a16:colId xmlns:a16="http://schemas.microsoft.com/office/drawing/2014/main" val="36136687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1385324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520969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041388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0910166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Ref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num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Fh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Err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kb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171599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Dwyer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0,392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0,004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854083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Marrocchesi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9993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Beam Test 2018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0,062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827604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simualtion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0,019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537407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T1 3x3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0,2993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0,01297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1773612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T1 1x1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0,3395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0,02363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577732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T2 3x3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0,3344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0,03051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376402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T2 1x1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0,3825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0,04701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612431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L2E03x3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0,3008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18433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L2E13x3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0,3612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467896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L2TOP03x3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0,3681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0,0039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605962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L2TOP01x1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0,289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0,0039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1013820"/>
                  </a:ext>
                </a:extLst>
              </a:tr>
            </a:tbl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7F9F496-1BE1-11BA-6230-41D5B785CA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7706223"/>
              </p:ext>
            </p:extLst>
          </p:nvPr>
        </p:nvGraphicFramePr>
        <p:xfrm>
          <a:off x="5176787" y="1682014"/>
          <a:ext cx="5622758" cy="3563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97697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7A1A29-9585-0115-A6DA-0DE126892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05" y="1428146"/>
            <a:ext cx="10433889" cy="5422876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</a:t>
            </a:r>
            <a:r>
              <a:rPr lang="it-IT" dirty="0" err="1"/>
              <a:t>Tile</a:t>
            </a:r>
            <a:r>
              <a:rPr lang="it-IT" dirty="0"/>
              <a:t> T1 1x1 mm</a:t>
            </a:r>
            <a:br>
              <a:rPr lang="it-IT" dirty="0"/>
            </a:br>
            <a:endParaRPr dirty="0"/>
          </a:p>
        </p:txBody>
      </p:sp>
      <p:sp>
        <p:nvSpPr>
          <p:cNvPr id="4" name="Google Shape;188;p6">
            <a:extLst>
              <a:ext uri="{FF2B5EF4-FFF2-40B4-BE49-F238E27FC236}">
                <a16:creationId xmlns:a16="http://schemas.microsoft.com/office/drawing/2014/main" id="{C70139FB-B179-1204-3921-681B7B16CD59}"/>
              </a:ext>
            </a:extLst>
          </p:cNvPr>
          <p:cNvSpPr txBox="1"/>
          <p:nvPr/>
        </p:nvSpPr>
        <p:spPr>
          <a:xfrm>
            <a:off x="927556" y="2879578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6;p6">
            <a:extLst>
              <a:ext uri="{FF2B5EF4-FFF2-40B4-BE49-F238E27FC236}">
                <a16:creationId xmlns:a16="http://schemas.microsoft.com/office/drawing/2014/main" id="{C4466FEC-A92C-4D76-066C-A52EF4552ABF}"/>
              </a:ext>
            </a:extLst>
          </p:cNvPr>
          <p:cNvSpPr txBox="1"/>
          <p:nvPr/>
        </p:nvSpPr>
        <p:spPr>
          <a:xfrm>
            <a:off x="7657562" y="6978"/>
            <a:ext cx="281647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</a:t>
            </a: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201 -202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veto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finger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Vthr</a:t>
            </a: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-600mV</a:t>
            </a:r>
            <a:endParaRPr dirty="0"/>
          </a:p>
        </p:txBody>
      </p:sp>
      <p:sp>
        <p:nvSpPr>
          <p:cNvPr id="10" name="Google Shape;149;p5">
            <a:extLst>
              <a:ext uri="{FF2B5EF4-FFF2-40B4-BE49-F238E27FC236}">
                <a16:creationId xmlns:a16="http://schemas.microsoft.com/office/drawing/2014/main" id="{624F3DA6-AB75-090C-A7EC-46FC70272692}"/>
              </a:ext>
            </a:extLst>
          </p:cNvPr>
          <p:cNvSpPr/>
          <p:nvPr/>
        </p:nvSpPr>
        <p:spPr>
          <a:xfrm>
            <a:off x="10859117" y="4919848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0;p5">
            <a:extLst>
              <a:ext uri="{FF2B5EF4-FFF2-40B4-BE49-F238E27FC236}">
                <a16:creationId xmlns:a16="http://schemas.microsoft.com/office/drawing/2014/main" id="{478844D5-53A0-57E5-1A70-02A74ACDF7E8}"/>
              </a:ext>
            </a:extLst>
          </p:cNvPr>
          <p:cNvSpPr/>
          <p:nvPr/>
        </p:nvSpPr>
        <p:spPr>
          <a:xfrm>
            <a:off x="10712886" y="4919848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1;p5">
            <a:extLst>
              <a:ext uri="{FF2B5EF4-FFF2-40B4-BE49-F238E27FC236}">
                <a16:creationId xmlns:a16="http://schemas.microsoft.com/office/drawing/2014/main" id="{CF280B64-E12B-69C9-1D54-2F6D738E2096}"/>
              </a:ext>
            </a:extLst>
          </p:cNvPr>
          <p:cNvSpPr/>
          <p:nvPr/>
        </p:nvSpPr>
        <p:spPr>
          <a:xfrm>
            <a:off x="10730886" y="501762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2;p5">
            <a:extLst>
              <a:ext uri="{FF2B5EF4-FFF2-40B4-BE49-F238E27FC236}">
                <a16:creationId xmlns:a16="http://schemas.microsoft.com/office/drawing/2014/main" id="{B79990D6-F15E-13F3-D1DB-2826EA045321}"/>
              </a:ext>
            </a:extLst>
          </p:cNvPr>
          <p:cNvSpPr/>
          <p:nvPr/>
        </p:nvSpPr>
        <p:spPr>
          <a:xfrm>
            <a:off x="10731454" y="533928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3;p5">
            <a:extLst>
              <a:ext uri="{FF2B5EF4-FFF2-40B4-BE49-F238E27FC236}">
                <a16:creationId xmlns:a16="http://schemas.microsoft.com/office/drawing/2014/main" id="{5AB37B87-7D59-4E6C-A66B-2565004088B5}"/>
              </a:ext>
            </a:extLst>
          </p:cNvPr>
          <p:cNvSpPr/>
          <p:nvPr/>
        </p:nvSpPr>
        <p:spPr>
          <a:xfrm>
            <a:off x="10730886" y="5656297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5">
            <a:extLst>
              <a:ext uri="{FF2B5EF4-FFF2-40B4-BE49-F238E27FC236}">
                <a16:creationId xmlns:a16="http://schemas.microsoft.com/office/drawing/2014/main" id="{8DDBC0ED-CC50-BEAC-2FAC-0BD824C8C5F0}"/>
              </a:ext>
            </a:extLst>
          </p:cNvPr>
          <p:cNvSpPr/>
          <p:nvPr/>
        </p:nvSpPr>
        <p:spPr>
          <a:xfrm>
            <a:off x="11796212" y="4919848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55;p5">
            <a:extLst>
              <a:ext uri="{FF2B5EF4-FFF2-40B4-BE49-F238E27FC236}">
                <a16:creationId xmlns:a16="http://schemas.microsoft.com/office/drawing/2014/main" id="{8234D19C-5332-FD1E-F2AE-ABF5E32AA682}"/>
              </a:ext>
            </a:extLst>
          </p:cNvPr>
          <p:cNvSpPr/>
          <p:nvPr/>
        </p:nvSpPr>
        <p:spPr>
          <a:xfrm>
            <a:off x="11827792" y="5335703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56;p5">
            <a:extLst>
              <a:ext uri="{FF2B5EF4-FFF2-40B4-BE49-F238E27FC236}">
                <a16:creationId xmlns:a16="http://schemas.microsoft.com/office/drawing/2014/main" id="{8400242B-2A5A-55F1-09FA-31ACF7452F0D}"/>
              </a:ext>
            </a:extLst>
          </p:cNvPr>
          <p:cNvSpPr/>
          <p:nvPr/>
        </p:nvSpPr>
        <p:spPr>
          <a:xfrm>
            <a:off x="11827792" y="499730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7;p5">
            <a:extLst>
              <a:ext uri="{FF2B5EF4-FFF2-40B4-BE49-F238E27FC236}">
                <a16:creationId xmlns:a16="http://schemas.microsoft.com/office/drawing/2014/main" id="{C0EDC615-7676-284B-3A51-3E8C81631DF9}"/>
              </a:ext>
            </a:extLst>
          </p:cNvPr>
          <p:cNvSpPr/>
          <p:nvPr/>
        </p:nvSpPr>
        <p:spPr>
          <a:xfrm>
            <a:off x="11827792" y="5666564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60;p5">
            <a:extLst>
              <a:ext uri="{FF2B5EF4-FFF2-40B4-BE49-F238E27FC236}">
                <a16:creationId xmlns:a16="http://schemas.microsoft.com/office/drawing/2014/main" id="{13F38AA8-1B03-2AB2-3C51-4B162E1414DD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9688452" y="4502091"/>
            <a:ext cx="2161760" cy="417757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188;p6">
            <a:extLst>
              <a:ext uri="{FF2B5EF4-FFF2-40B4-BE49-F238E27FC236}">
                <a16:creationId xmlns:a16="http://schemas.microsoft.com/office/drawing/2014/main" id="{8CC890E2-5180-57D0-49C3-8336BB7F6DC3}"/>
              </a:ext>
            </a:extLst>
          </p:cNvPr>
          <p:cNvSpPr txBox="1"/>
          <p:nvPr/>
        </p:nvSpPr>
        <p:spPr>
          <a:xfrm>
            <a:off x="842960" y="1763735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88;p6">
            <a:extLst>
              <a:ext uri="{FF2B5EF4-FFF2-40B4-BE49-F238E27FC236}">
                <a16:creationId xmlns:a16="http://schemas.microsoft.com/office/drawing/2014/main" id="{B8A9DDCE-EC8A-7979-F234-3B7359EFFAA5}"/>
              </a:ext>
            </a:extLst>
          </p:cNvPr>
          <p:cNvSpPr txBox="1"/>
          <p:nvPr/>
        </p:nvSpPr>
        <p:spPr>
          <a:xfrm>
            <a:off x="1180359" y="2262212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88;p6">
            <a:extLst>
              <a:ext uri="{FF2B5EF4-FFF2-40B4-BE49-F238E27FC236}">
                <a16:creationId xmlns:a16="http://schemas.microsoft.com/office/drawing/2014/main" id="{4EE4981F-B844-081C-62AA-B10629708C17}"/>
              </a:ext>
            </a:extLst>
          </p:cNvPr>
          <p:cNvSpPr txBox="1"/>
          <p:nvPr/>
        </p:nvSpPr>
        <p:spPr>
          <a:xfrm>
            <a:off x="1433162" y="2679543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88;p6">
            <a:extLst>
              <a:ext uri="{FF2B5EF4-FFF2-40B4-BE49-F238E27FC236}">
                <a16:creationId xmlns:a16="http://schemas.microsoft.com/office/drawing/2014/main" id="{BBCA6D62-DEFF-93E6-6CDA-CDDD47DAD45E}"/>
              </a:ext>
            </a:extLst>
          </p:cNvPr>
          <p:cNvSpPr txBox="1"/>
          <p:nvPr/>
        </p:nvSpPr>
        <p:spPr>
          <a:xfrm>
            <a:off x="1733000" y="2896839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88;p6">
            <a:extLst>
              <a:ext uri="{FF2B5EF4-FFF2-40B4-BE49-F238E27FC236}">
                <a16:creationId xmlns:a16="http://schemas.microsoft.com/office/drawing/2014/main" id="{AD22440C-2157-8956-EDFB-060082CD0866}"/>
              </a:ext>
            </a:extLst>
          </p:cNvPr>
          <p:cNvSpPr txBox="1"/>
          <p:nvPr/>
        </p:nvSpPr>
        <p:spPr>
          <a:xfrm>
            <a:off x="1867071" y="3496663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88;p6">
            <a:extLst>
              <a:ext uri="{FF2B5EF4-FFF2-40B4-BE49-F238E27FC236}">
                <a16:creationId xmlns:a16="http://schemas.microsoft.com/office/drawing/2014/main" id="{AEC0BE5E-B413-26BB-B4AF-36D306EFE19D}"/>
              </a:ext>
            </a:extLst>
          </p:cNvPr>
          <p:cNvSpPr txBox="1"/>
          <p:nvPr/>
        </p:nvSpPr>
        <p:spPr>
          <a:xfrm>
            <a:off x="2116020" y="3837944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88;p6">
            <a:extLst>
              <a:ext uri="{FF2B5EF4-FFF2-40B4-BE49-F238E27FC236}">
                <a16:creationId xmlns:a16="http://schemas.microsoft.com/office/drawing/2014/main" id="{3DD43663-B489-D6A1-678B-29E72FC46AA7}"/>
              </a:ext>
            </a:extLst>
          </p:cNvPr>
          <p:cNvSpPr txBox="1"/>
          <p:nvPr/>
        </p:nvSpPr>
        <p:spPr>
          <a:xfrm>
            <a:off x="2405874" y="3739515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88;p6">
            <a:extLst>
              <a:ext uri="{FF2B5EF4-FFF2-40B4-BE49-F238E27FC236}">
                <a16:creationId xmlns:a16="http://schemas.microsoft.com/office/drawing/2014/main" id="{7E7F667C-104D-6CDF-806D-51AF0D548D26}"/>
              </a:ext>
            </a:extLst>
          </p:cNvPr>
          <p:cNvSpPr txBox="1"/>
          <p:nvPr/>
        </p:nvSpPr>
        <p:spPr>
          <a:xfrm>
            <a:off x="2732578" y="3984353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88;p6">
            <a:extLst>
              <a:ext uri="{FF2B5EF4-FFF2-40B4-BE49-F238E27FC236}">
                <a16:creationId xmlns:a16="http://schemas.microsoft.com/office/drawing/2014/main" id="{51204166-2285-EEDD-85E1-04B3A1D31CB1}"/>
              </a:ext>
            </a:extLst>
          </p:cNvPr>
          <p:cNvSpPr txBox="1"/>
          <p:nvPr/>
        </p:nvSpPr>
        <p:spPr>
          <a:xfrm>
            <a:off x="3063449" y="4063163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88;p6">
            <a:extLst>
              <a:ext uri="{FF2B5EF4-FFF2-40B4-BE49-F238E27FC236}">
                <a16:creationId xmlns:a16="http://schemas.microsoft.com/office/drawing/2014/main" id="{3A225EBD-B608-A93E-4594-CF3FE79331F1}"/>
              </a:ext>
            </a:extLst>
          </p:cNvPr>
          <p:cNvSpPr txBox="1"/>
          <p:nvPr/>
        </p:nvSpPr>
        <p:spPr>
          <a:xfrm>
            <a:off x="3373948" y="4319744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88;p6">
            <a:extLst>
              <a:ext uri="{FF2B5EF4-FFF2-40B4-BE49-F238E27FC236}">
                <a16:creationId xmlns:a16="http://schemas.microsoft.com/office/drawing/2014/main" id="{E6AD0D85-17FF-577D-8C18-6306D7B25735}"/>
              </a:ext>
            </a:extLst>
          </p:cNvPr>
          <p:cNvSpPr txBox="1"/>
          <p:nvPr/>
        </p:nvSpPr>
        <p:spPr>
          <a:xfrm>
            <a:off x="3767462" y="4358253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88;p6">
            <a:extLst>
              <a:ext uri="{FF2B5EF4-FFF2-40B4-BE49-F238E27FC236}">
                <a16:creationId xmlns:a16="http://schemas.microsoft.com/office/drawing/2014/main" id="{58100801-D3F5-D348-2939-1E136EA3814A}"/>
              </a:ext>
            </a:extLst>
          </p:cNvPr>
          <p:cNvSpPr txBox="1"/>
          <p:nvPr/>
        </p:nvSpPr>
        <p:spPr>
          <a:xfrm>
            <a:off x="4137151" y="4468767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88;p6">
            <a:extLst>
              <a:ext uri="{FF2B5EF4-FFF2-40B4-BE49-F238E27FC236}">
                <a16:creationId xmlns:a16="http://schemas.microsoft.com/office/drawing/2014/main" id="{2DEB98A5-CB83-32F7-D521-6A495B752602}"/>
              </a:ext>
            </a:extLst>
          </p:cNvPr>
          <p:cNvSpPr txBox="1"/>
          <p:nvPr/>
        </p:nvSpPr>
        <p:spPr>
          <a:xfrm>
            <a:off x="4416954" y="4633240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88;p6">
            <a:extLst>
              <a:ext uri="{FF2B5EF4-FFF2-40B4-BE49-F238E27FC236}">
                <a16:creationId xmlns:a16="http://schemas.microsoft.com/office/drawing/2014/main" id="{FB6AF419-C162-945A-359C-5138810E3E1D}"/>
              </a:ext>
            </a:extLst>
          </p:cNvPr>
          <p:cNvSpPr txBox="1"/>
          <p:nvPr/>
        </p:nvSpPr>
        <p:spPr>
          <a:xfrm>
            <a:off x="4746387" y="4758321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88;p6">
            <a:extLst>
              <a:ext uri="{FF2B5EF4-FFF2-40B4-BE49-F238E27FC236}">
                <a16:creationId xmlns:a16="http://schemas.microsoft.com/office/drawing/2014/main" id="{DFDCC5CB-C8C7-E4B3-59A7-7BFB96BC94D3}"/>
              </a:ext>
            </a:extLst>
          </p:cNvPr>
          <p:cNvSpPr txBox="1"/>
          <p:nvPr/>
        </p:nvSpPr>
        <p:spPr>
          <a:xfrm>
            <a:off x="5183773" y="4811852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88;p6">
            <a:extLst>
              <a:ext uri="{FF2B5EF4-FFF2-40B4-BE49-F238E27FC236}">
                <a16:creationId xmlns:a16="http://schemas.microsoft.com/office/drawing/2014/main" id="{5302ED90-D87E-9B9B-DACC-0C8EB1CB82A6}"/>
              </a:ext>
            </a:extLst>
          </p:cNvPr>
          <p:cNvSpPr txBox="1"/>
          <p:nvPr/>
        </p:nvSpPr>
        <p:spPr>
          <a:xfrm>
            <a:off x="5544126" y="4858558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88;p6">
            <a:extLst>
              <a:ext uri="{FF2B5EF4-FFF2-40B4-BE49-F238E27FC236}">
                <a16:creationId xmlns:a16="http://schemas.microsoft.com/office/drawing/2014/main" id="{FA059FB2-A3B8-012A-3CEB-26247802AF92}"/>
              </a:ext>
            </a:extLst>
          </p:cNvPr>
          <p:cNvSpPr txBox="1"/>
          <p:nvPr/>
        </p:nvSpPr>
        <p:spPr>
          <a:xfrm>
            <a:off x="5917420" y="4901462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88;p6">
            <a:extLst>
              <a:ext uri="{FF2B5EF4-FFF2-40B4-BE49-F238E27FC236}">
                <a16:creationId xmlns:a16="http://schemas.microsoft.com/office/drawing/2014/main" id="{479D7EA0-C1EB-85E3-4CF0-5B6B781E1994}"/>
              </a:ext>
            </a:extLst>
          </p:cNvPr>
          <p:cNvSpPr txBox="1"/>
          <p:nvPr/>
        </p:nvSpPr>
        <p:spPr>
          <a:xfrm>
            <a:off x="6330209" y="4913749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88;p6">
            <a:extLst>
              <a:ext uri="{FF2B5EF4-FFF2-40B4-BE49-F238E27FC236}">
                <a16:creationId xmlns:a16="http://schemas.microsoft.com/office/drawing/2014/main" id="{075A799D-419E-C0B5-B793-9D898F069CEA}"/>
              </a:ext>
            </a:extLst>
          </p:cNvPr>
          <p:cNvSpPr txBox="1"/>
          <p:nvPr/>
        </p:nvSpPr>
        <p:spPr>
          <a:xfrm>
            <a:off x="6747869" y="4910655"/>
            <a:ext cx="5056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A22865D-C788-65CD-5484-F3AE46AE6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529" y="1129703"/>
            <a:ext cx="4331446" cy="2397014"/>
          </a:xfrm>
          <a:prstGeom prst="rect">
            <a:avLst/>
          </a:prstGeom>
        </p:spPr>
      </p:pic>
      <p:cxnSp>
        <p:nvCxnSpPr>
          <p:cNvPr id="42" name="Google Shape;160;p5">
            <a:extLst>
              <a:ext uri="{FF2B5EF4-FFF2-40B4-BE49-F238E27FC236}">
                <a16:creationId xmlns:a16="http://schemas.microsoft.com/office/drawing/2014/main" id="{5D973372-26FF-E641-2192-607AFE1A3C0E}"/>
              </a:ext>
            </a:extLst>
          </p:cNvPr>
          <p:cNvCxnSpPr>
            <a:cxnSpLocks/>
          </p:cNvCxnSpPr>
          <p:nvPr/>
        </p:nvCxnSpPr>
        <p:spPr>
          <a:xfrm flipH="1">
            <a:off x="7237257" y="1735008"/>
            <a:ext cx="2744957" cy="3223347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38538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D29CD-86CE-6FB8-29F4-A7E758FB0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886" y="991081"/>
            <a:ext cx="9518863" cy="4751767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</a:t>
            </a:r>
            <a:r>
              <a:rPr lang="it-IT" dirty="0" err="1"/>
              <a:t>Tile</a:t>
            </a:r>
            <a:r>
              <a:rPr lang="it-IT" dirty="0"/>
              <a:t> T1</a:t>
            </a:r>
            <a:br>
              <a:rPr lang="it-IT" dirty="0"/>
            </a:br>
            <a:endParaRPr dirty="0"/>
          </a:p>
        </p:txBody>
      </p:sp>
      <p:sp>
        <p:nvSpPr>
          <p:cNvPr id="8" name="Google Shape;186;p6">
            <a:extLst>
              <a:ext uri="{FF2B5EF4-FFF2-40B4-BE49-F238E27FC236}">
                <a16:creationId xmlns:a16="http://schemas.microsoft.com/office/drawing/2014/main" id="{C4466FEC-A92C-4D76-066C-A52EF4552ABF}"/>
              </a:ext>
            </a:extLst>
          </p:cNvPr>
          <p:cNvSpPr txBox="1"/>
          <p:nvPr/>
        </p:nvSpPr>
        <p:spPr>
          <a:xfrm>
            <a:off x="7657562" y="6978"/>
            <a:ext cx="281647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</a:t>
            </a: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201 -202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veto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finger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Vthr</a:t>
            </a: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-600mV</a:t>
            </a:r>
            <a:endParaRPr dirty="0"/>
          </a:p>
        </p:txBody>
      </p:sp>
      <p:sp>
        <p:nvSpPr>
          <p:cNvPr id="10" name="Google Shape;149;p5">
            <a:extLst>
              <a:ext uri="{FF2B5EF4-FFF2-40B4-BE49-F238E27FC236}">
                <a16:creationId xmlns:a16="http://schemas.microsoft.com/office/drawing/2014/main" id="{624F3DA6-AB75-090C-A7EC-46FC70272692}"/>
              </a:ext>
            </a:extLst>
          </p:cNvPr>
          <p:cNvSpPr/>
          <p:nvPr/>
        </p:nvSpPr>
        <p:spPr>
          <a:xfrm>
            <a:off x="388251" y="4242816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0;p5">
            <a:extLst>
              <a:ext uri="{FF2B5EF4-FFF2-40B4-BE49-F238E27FC236}">
                <a16:creationId xmlns:a16="http://schemas.microsoft.com/office/drawing/2014/main" id="{478844D5-53A0-57E5-1A70-02A74ACDF7E8}"/>
              </a:ext>
            </a:extLst>
          </p:cNvPr>
          <p:cNvSpPr/>
          <p:nvPr/>
        </p:nvSpPr>
        <p:spPr>
          <a:xfrm>
            <a:off x="242020" y="4242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1;p5">
            <a:extLst>
              <a:ext uri="{FF2B5EF4-FFF2-40B4-BE49-F238E27FC236}">
                <a16:creationId xmlns:a16="http://schemas.microsoft.com/office/drawing/2014/main" id="{CF280B64-E12B-69C9-1D54-2F6D738E2096}"/>
              </a:ext>
            </a:extLst>
          </p:cNvPr>
          <p:cNvSpPr/>
          <p:nvPr/>
        </p:nvSpPr>
        <p:spPr>
          <a:xfrm>
            <a:off x="260020" y="434059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2;p5">
            <a:extLst>
              <a:ext uri="{FF2B5EF4-FFF2-40B4-BE49-F238E27FC236}">
                <a16:creationId xmlns:a16="http://schemas.microsoft.com/office/drawing/2014/main" id="{B79990D6-F15E-13F3-D1DB-2826EA045321}"/>
              </a:ext>
            </a:extLst>
          </p:cNvPr>
          <p:cNvSpPr/>
          <p:nvPr/>
        </p:nvSpPr>
        <p:spPr>
          <a:xfrm>
            <a:off x="260588" y="466225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3;p5">
            <a:extLst>
              <a:ext uri="{FF2B5EF4-FFF2-40B4-BE49-F238E27FC236}">
                <a16:creationId xmlns:a16="http://schemas.microsoft.com/office/drawing/2014/main" id="{5AB37B87-7D59-4E6C-A66B-2565004088B5}"/>
              </a:ext>
            </a:extLst>
          </p:cNvPr>
          <p:cNvSpPr/>
          <p:nvPr/>
        </p:nvSpPr>
        <p:spPr>
          <a:xfrm>
            <a:off x="260020" y="497926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5">
            <a:extLst>
              <a:ext uri="{FF2B5EF4-FFF2-40B4-BE49-F238E27FC236}">
                <a16:creationId xmlns:a16="http://schemas.microsoft.com/office/drawing/2014/main" id="{8DDBC0ED-CC50-BEAC-2FAC-0BD824C8C5F0}"/>
              </a:ext>
            </a:extLst>
          </p:cNvPr>
          <p:cNvSpPr/>
          <p:nvPr/>
        </p:nvSpPr>
        <p:spPr>
          <a:xfrm>
            <a:off x="1325346" y="4242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55;p5">
            <a:extLst>
              <a:ext uri="{FF2B5EF4-FFF2-40B4-BE49-F238E27FC236}">
                <a16:creationId xmlns:a16="http://schemas.microsoft.com/office/drawing/2014/main" id="{8234D19C-5332-FD1E-F2AE-ABF5E32AA682}"/>
              </a:ext>
            </a:extLst>
          </p:cNvPr>
          <p:cNvSpPr/>
          <p:nvPr/>
        </p:nvSpPr>
        <p:spPr>
          <a:xfrm>
            <a:off x="1356926" y="465867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56;p5">
            <a:extLst>
              <a:ext uri="{FF2B5EF4-FFF2-40B4-BE49-F238E27FC236}">
                <a16:creationId xmlns:a16="http://schemas.microsoft.com/office/drawing/2014/main" id="{8400242B-2A5A-55F1-09FA-31ACF7452F0D}"/>
              </a:ext>
            </a:extLst>
          </p:cNvPr>
          <p:cNvSpPr/>
          <p:nvPr/>
        </p:nvSpPr>
        <p:spPr>
          <a:xfrm>
            <a:off x="1356926" y="432027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7;p5">
            <a:extLst>
              <a:ext uri="{FF2B5EF4-FFF2-40B4-BE49-F238E27FC236}">
                <a16:creationId xmlns:a16="http://schemas.microsoft.com/office/drawing/2014/main" id="{C0EDC615-7676-284B-3A51-3E8C81631DF9}"/>
              </a:ext>
            </a:extLst>
          </p:cNvPr>
          <p:cNvSpPr/>
          <p:nvPr/>
        </p:nvSpPr>
        <p:spPr>
          <a:xfrm>
            <a:off x="1356926" y="4989532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60;p5">
            <a:extLst>
              <a:ext uri="{FF2B5EF4-FFF2-40B4-BE49-F238E27FC236}">
                <a16:creationId xmlns:a16="http://schemas.microsoft.com/office/drawing/2014/main" id="{13F38AA8-1B03-2AB2-3C51-4B162E1414DD}"/>
              </a:ext>
            </a:extLst>
          </p:cNvPr>
          <p:cNvCxnSpPr>
            <a:cxnSpLocks/>
            <a:stCxn id="3" idx="1"/>
            <a:endCxn id="15" idx="0"/>
          </p:cNvCxnSpPr>
          <p:nvPr/>
        </p:nvCxnSpPr>
        <p:spPr>
          <a:xfrm flipH="1">
            <a:off x="1379346" y="3366965"/>
            <a:ext cx="905540" cy="87585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160;p5">
            <a:extLst>
              <a:ext uri="{FF2B5EF4-FFF2-40B4-BE49-F238E27FC236}">
                <a16:creationId xmlns:a16="http://schemas.microsoft.com/office/drawing/2014/main" id="{98099A83-A76A-402A-7F54-6D40EF244CEE}"/>
              </a:ext>
            </a:extLst>
          </p:cNvPr>
          <p:cNvCxnSpPr>
            <a:cxnSpLocks/>
          </p:cNvCxnSpPr>
          <p:nvPr/>
        </p:nvCxnSpPr>
        <p:spPr>
          <a:xfrm flipH="1" flipV="1">
            <a:off x="260020" y="5179353"/>
            <a:ext cx="6469964" cy="98293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299604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387317-5381-3FEF-025E-ED85A98D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2342"/>
            <a:ext cx="9741825" cy="4985657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T1 </a:t>
            </a:r>
            <a:r>
              <a:rPr lang="it-IT" dirty="0" err="1"/>
              <a:t>Saturation</a:t>
            </a:r>
            <a:r>
              <a:rPr lang="it-IT" dirty="0"/>
              <a:t> 3x3 mm</a:t>
            </a:r>
            <a:br>
              <a:rPr lang="it-IT" dirty="0"/>
            </a:br>
            <a:endParaRPr dirty="0"/>
          </a:p>
        </p:txBody>
      </p:sp>
      <p:sp>
        <p:nvSpPr>
          <p:cNvPr id="5" name="Google Shape;149;p5">
            <a:extLst>
              <a:ext uri="{FF2B5EF4-FFF2-40B4-BE49-F238E27FC236}">
                <a16:creationId xmlns:a16="http://schemas.microsoft.com/office/drawing/2014/main" id="{F0D39B8C-B6F1-10A5-63AB-A6979F5614DE}"/>
              </a:ext>
            </a:extLst>
          </p:cNvPr>
          <p:cNvSpPr/>
          <p:nvPr/>
        </p:nvSpPr>
        <p:spPr>
          <a:xfrm>
            <a:off x="10575462" y="5385816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0;p5">
            <a:extLst>
              <a:ext uri="{FF2B5EF4-FFF2-40B4-BE49-F238E27FC236}">
                <a16:creationId xmlns:a16="http://schemas.microsoft.com/office/drawing/2014/main" id="{73E5DC42-EE14-0D07-FC80-68B05D43664D}"/>
              </a:ext>
            </a:extLst>
          </p:cNvPr>
          <p:cNvSpPr/>
          <p:nvPr/>
        </p:nvSpPr>
        <p:spPr>
          <a:xfrm>
            <a:off x="10429231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1;p5">
            <a:extLst>
              <a:ext uri="{FF2B5EF4-FFF2-40B4-BE49-F238E27FC236}">
                <a16:creationId xmlns:a16="http://schemas.microsoft.com/office/drawing/2014/main" id="{7F236260-4C92-4495-46FD-31B47B21C256}"/>
              </a:ext>
            </a:extLst>
          </p:cNvPr>
          <p:cNvSpPr/>
          <p:nvPr/>
        </p:nvSpPr>
        <p:spPr>
          <a:xfrm>
            <a:off x="10447231" y="548359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2;p5">
            <a:extLst>
              <a:ext uri="{FF2B5EF4-FFF2-40B4-BE49-F238E27FC236}">
                <a16:creationId xmlns:a16="http://schemas.microsoft.com/office/drawing/2014/main" id="{0D0CB967-FC22-266D-BB0F-CC9D1C83B7AD}"/>
              </a:ext>
            </a:extLst>
          </p:cNvPr>
          <p:cNvSpPr/>
          <p:nvPr/>
        </p:nvSpPr>
        <p:spPr>
          <a:xfrm>
            <a:off x="10447799" y="580525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3;p5">
            <a:extLst>
              <a:ext uri="{FF2B5EF4-FFF2-40B4-BE49-F238E27FC236}">
                <a16:creationId xmlns:a16="http://schemas.microsoft.com/office/drawing/2014/main" id="{E72A2220-AD0D-3B63-AB14-160AC269B8A8}"/>
              </a:ext>
            </a:extLst>
          </p:cNvPr>
          <p:cNvSpPr/>
          <p:nvPr/>
        </p:nvSpPr>
        <p:spPr>
          <a:xfrm>
            <a:off x="10447231" y="612226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4;p5">
            <a:extLst>
              <a:ext uri="{FF2B5EF4-FFF2-40B4-BE49-F238E27FC236}">
                <a16:creationId xmlns:a16="http://schemas.microsoft.com/office/drawing/2014/main" id="{BC8827AC-7516-E764-1143-48499D017769}"/>
              </a:ext>
            </a:extLst>
          </p:cNvPr>
          <p:cNvSpPr/>
          <p:nvPr/>
        </p:nvSpPr>
        <p:spPr>
          <a:xfrm>
            <a:off x="11512557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5;p5">
            <a:extLst>
              <a:ext uri="{FF2B5EF4-FFF2-40B4-BE49-F238E27FC236}">
                <a16:creationId xmlns:a16="http://schemas.microsoft.com/office/drawing/2014/main" id="{DEAC240C-F52F-A143-E49A-2BB29350B73B}"/>
              </a:ext>
            </a:extLst>
          </p:cNvPr>
          <p:cNvSpPr/>
          <p:nvPr/>
        </p:nvSpPr>
        <p:spPr>
          <a:xfrm>
            <a:off x="11544137" y="580167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6;p5">
            <a:extLst>
              <a:ext uri="{FF2B5EF4-FFF2-40B4-BE49-F238E27FC236}">
                <a16:creationId xmlns:a16="http://schemas.microsoft.com/office/drawing/2014/main" id="{8D7C5907-201C-47D9-1E6B-D1247B2AC810}"/>
              </a:ext>
            </a:extLst>
          </p:cNvPr>
          <p:cNvSpPr/>
          <p:nvPr/>
        </p:nvSpPr>
        <p:spPr>
          <a:xfrm>
            <a:off x="11544137" y="546327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7;p5">
            <a:extLst>
              <a:ext uri="{FF2B5EF4-FFF2-40B4-BE49-F238E27FC236}">
                <a16:creationId xmlns:a16="http://schemas.microsoft.com/office/drawing/2014/main" id="{CE4066FC-757A-8C22-B066-4E0AD8014C28}"/>
              </a:ext>
            </a:extLst>
          </p:cNvPr>
          <p:cNvSpPr/>
          <p:nvPr/>
        </p:nvSpPr>
        <p:spPr>
          <a:xfrm>
            <a:off x="11544137" y="6132532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60;p5">
            <a:extLst>
              <a:ext uri="{FF2B5EF4-FFF2-40B4-BE49-F238E27FC236}">
                <a16:creationId xmlns:a16="http://schemas.microsoft.com/office/drawing/2014/main" id="{43E1CFED-74F6-571C-D144-1374447AA26E}"/>
              </a:ext>
            </a:extLst>
          </p:cNvPr>
          <p:cNvCxnSpPr>
            <a:cxnSpLocks/>
          </p:cNvCxnSpPr>
          <p:nvPr/>
        </p:nvCxnSpPr>
        <p:spPr>
          <a:xfrm>
            <a:off x="7445829" y="4209920"/>
            <a:ext cx="3073402" cy="113607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63864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Set-up on the beamline</a:t>
            </a:r>
          </a:p>
        </p:txBody>
      </p:sp>
      <p:sp>
        <p:nvSpPr>
          <p:cNvPr id="95" name="Google Shape;95;p3"/>
          <p:cNvSpPr txBox="1"/>
          <p:nvPr/>
        </p:nvSpPr>
        <p:spPr>
          <a:xfrm>
            <a:off x="512275" y="2812747"/>
            <a:ext cx="22843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Tile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1:  Trigger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Tile</a:t>
            </a:r>
            <a:endParaRPr sz="18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5105803" y="2897777"/>
            <a:ext cx="17940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Tile</a:t>
            </a:r>
            <a:r>
              <a:rPr lang="it-IT" sz="18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2: PSD </a:t>
            </a:r>
            <a:r>
              <a:rPr lang="it-IT" sz="18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Tile</a:t>
            </a:r>
            <a:endParaRPr sz="18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8" name="Google Shape;98;p3"/>
          <p:cNvGraphicFramePr/>
          <p:nvPr>
            <p:extLst>
              <p:ext uri="{D42A27DB-BD31-4B8C-83A1-F6EECF244321}">
                <p14:modId xmlns:p14="http://schemas.microsoft.com/office/powerpoint/2010/main" val="4094416558"/>
              </p:ext>
            </p:extLst>
          </p:nvPr>
        </p:nvGraphicFramePr>
        <p:xfrm>
          <a:off x="163916" y="3238500"/>
          <a:ext cx="9883775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883775" imgH="3254375" progId="PBrush">
                  <p:embed/>
                </p:oleObj>
              </mc:Choice>
              <mc:Fallback>
                <p:oleObj r:id="rId3" imgW="9883775" imgH="3254375" progId="PBrush">
                  <p:embed/>
                  <p:pic>
                    <p:nvPicPr>
                      <p:cNvPr id="98" name="Google Shape;98;p3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163916" y="3238500"/>
                        <a:ext cx="9883775" cy="325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Google Shape;99;p3"/>
          <p:cNvSpPr/>
          <p:nvPr/>
        </p:nvSpPr>
        <p:spPr>
          <a:xfrm>
            <a:off x="5807262" y="4388519"/>
            <a:ext cx="78377" cy="531223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950511" y="4332924"/>
            <a:ext cx="78377" cy="531223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163916" y="944540"/>
            <a:ext cx="5494868" cy="70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 b="1" u="sng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Main</a:t>
            </a:r>
            <a:r>
              <a:rPr lang="it-IT" sz="1800" b="1" u="sng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trigger (Plastic </a:t>
            </a:r>
            <a:r>
              <a:rPr lang="it-IT" sz="1800" b="1" u="sng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scintillator</a:t>
            </a:r>
            <a:r>
              <a:rPr lang="it-IT" sz="1800" b="1" u="sng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on </a:t>
            </a:r>
            <a:r>
              <a:rPr lang="it-IT" sz="1800" b="1" u="sng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beam</a:t>
            </a:r>
            <a:r>
              <a:rPr lang="it-IT" sz="1800" b="1" u="sng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it-IT" sz="1800" b="1" u="sng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axis</a:t>
            </a:r>
            <a:r>
              <a:rPr lang="it-IT" sz="1800" b="1" u="sng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): </a:t>
            </a:r>
            <a:r>
              <a:rPr lang="it-IT" sz="1800" b="0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sz="1600" b="0" dirty="0">
              <a:latin typeface="Book Antiqua"/>
              <a:ea typeface="Book Antiqua"/>
              <a:cs typeface="Book Antiqua"/>
              <a:sym typeface="Book Antiqua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Char char="•"/>
            </a:pPr>
            <a:r>
              <a:rPr lang="it-IT" sz="1600" i="0" u="none" strike="noStrike" dirty="0">
                <a:solidFill>
                  <a:srgbClr val="00B050"/>
                </a:solidFill>
                <a:latin typeface="Book Antiqua"/>
                <a:ea typeface="Book Antiqua"/>
                <a:cs typeface="Book Antiqua"/>
                <a:sym typeface="Book Antiqua"/>
              </a:rPr>
              <a:t>TRIGGER: S0 </a:t>
            </a:r>
            <a:r>
              <a:rPr lang="it-IT" sz="1600" b="0" i="0" u="none" strike="noStrik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10x10x0.5 cm </a:t>
            </a:r>
            <a:r>
              <a:rPr lang="it-IT" sz="1600" b="0" i="0" u="none" strike="noStrike" dirty="0" err="1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tile</a:t>
            </a:r>
            <a:r>
              <a:rPr lang="it-IT" sz="1600" b="0" i="0" u="none" strike="noStrik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.</a:t>
            </a:r>
            <a:br>
              <a:rPr lang="it-IT" sz="1050" dirty="0"/>
            </a:br>
            <a:r>
              <a:rPr lang="it-IT" sz="1400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			</a:t>
            </a:r>
            <a:endParaRPr sz="1400" b="1" dirty="0">
              <a:highlight>
                <a:srgbClr val="FFFF00"/>
              </a:highlight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102" name="Google Shape;102;p3"/>
          <p:cNvCxnSpPr>
            <a:cxnSpLocks/>
          </p:cNvCxnSpPr>
          <p:nvPr/>
        </p:nvCxnSpPr>
        <p:spPr>
          <a:xfrm flipV="1">
            <a:off x="950511" y="3157560"/>
            <a:ext cx="208812" cy="111890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3" name="Google Shape;103;p3"/>
          <p:cNvCxnSpPr>
            <a:cxnSpLocks/>
            <a:stCxn id="99" idx="0"/>
          </p:cNvCxnSpPr>
          <p:nvPr/>
        </p:nvCxnSpPr>
        <p:spPr>
          <a:xfrm flipH="1" flipV="1">
            <a:off x="5586627" y="3429000"/>
            <a:ext cx="259824" cy="95951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4" name="Google Shape;104;p3"/>
          <p:cNvSpPr/>
          <p:nvPr/>
        </p:nvSpPr>
        <p:spPr>
          <a:xfrm>
            <a:off x="1054917" y="4332787"/>
            <a:ext cx="78377" cy="531223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" name="Google Shape;105;p3"/>
          <p:cNvCxnSpPr>
            <a:cxnSpLocks/>
            <a:stCxn id="104" idx="0"/>
          </p:cNvCxnSpPr>
          <p:nvPr/>
        </p:nvCxnSpPr>
        <p:spPr>
          <a:xfrm flipV="1">
            <a:off x="1094106" y="3864018"/>
            <a:ext cx="721377" cy="46876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6" name="Google Shape;106;p3"/>
          <p:cNvSpPr txBox="1"/>
          <p:nvPr/>
        </p:nvSpPr>
        <p:spPr>
          <a:xfrm>
            <a:off x="1654441" y="3494727"/>
            <a:ext cx="89997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Tile</a:t>
            </a:r>
            <a:r>
              <a:rPr lang="it-IT" sz="18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S0</a:t>
            </a:r>
            <a:endParaRPr dirty="0">
              <a:latin typeface="Book Antiqua" panose="020406020503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A7EF-4397-EEE4-2962-8EF55135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5752" y="204933"/>
            <a:ext cx="4055427" cy="304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oogle Shape;103;p3">
            <a:extLst>
              <a:ext uri="{FF2B5EF4-FFF2-40B4-BE49-F238E27FC236}">
                <a16:creationId xmlns:a16="http://schemas.microsoft.com/office/drawing/2014/main" id="{D8BF976B-53F1-2C35-5E8C-19D052AF7FEE}"/>
              </a:ext>
            </a:extLst>
          </p:cNvPr>
          <p:cNvCxnSpPr>
            <a:cxnSpLocks/>
          </p:cNvCxnSpPr>
          <p:nvPr/>
        </p:nvCxnSpPr>
        <p:spPr>
          <a:xfrm flipV="1">
            <a:off x="1776218" y="1733756"/>
            <a:ext cx="6396232" cy="258651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" name="Google Shape;103;p3">
            <a:extLst>
              <a:ext uri="{FF2B5EF4-FFF2-40B4-BE49-F238E27FC236}">
                <a16:creationId xmlns:a16="http://schemas.microsoft.com/office/drawing/2014/main" id="{FA9DAAEF-0748-2685-4164-A04800070AFA}"/>
              </a:ext>
            </a:extLst>
          </p:cNvPr>
          <p:cNvCxnSpPr>
            <a:cxnSpLocks/>
          </p:cNvCxnSpPr>
          <p:nvPr/>
        </p:nvCxnSpPr>
        <p:spPr>
          <a:xfrm flipV="1">
            <a:off x="5828817" y="1492649"/>
            <a:ext cx="4708645" cy="218672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6732F7-D9BF-D95C-C05A-05EE30C4A9BC}"/>
              </a:ext>
            </a:extLst>
          </p:cNvPr>
          <p:cNvCxnSpPr>
            <a:cxnSpLocks/>
          </p:cNvCxnSpPr>
          <p:nvPr/>
        </p:nvCxnSpPr>
        <p:spPr>
          <a:xfrm flipV="1">
            <a:off x="6096000" y="1893923"/>
            <a:ext cx="1428750" cy="2396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96;p3">
            <a:extLst>
              <a:ext uri="{FF2B5EF4-FFF2-40B4-BE49-F238E27FC236}">
                <a16:creationId xmlns:a16="http://schemas.microsoft.com/office/drawing/2014/main" id="{04323E5D-8C9A-4C51-6112-29BD6B05647A}"/>
              </a:ext>
            </a:extLst>
          </p:cNvPr>
          <p:cNvSpPr txBox="1"/>
          <p:nvPr/>
        </p:nvSpPr>
        <p:spPr>
          <a:xfrm>
            <a:off x="5832798" y="1675135"/>
            <a:ext cx="8061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chemeClr val="accent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Beam</a:t>
            </a:r>
            <a:endParaRPr sz="1800" dirty="0">
              <a:solidFill>
                <a:schemeClr val="accent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923AFC-8DF8-87DD-47F6-1FB6E28BAA8A}"/>
              </a:ext>
            </a:extLst>
          </p:cNvPr>
          <p:cNvCxnSpPr>
            <a:cxnSpLocks/>
          </p:cNvCxnSpPr>
          <p:nvPr/>
        </p:nvCxnSpPr>
        <p:spPr>
          <a:xfrm>
            <a:off x="163916" y="4632903"/>
            <a:ext cx="82578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96;p3">
            <a:extLst>
              <a:ext uri="{FF2B5EF4-FFF2-40B4-BE49-F238E27FC236}">
                <a16:creationId xmlns:a16="http://schemas.microsoft.com/office/drawing/2014/main" id="{C9F0ED5E-5D46-ABCC-FF52-BA222404CDFA}"/>
              </a:ext>
            </a:extLst>
          </p:cNvPr>
          <p:cNvSpPr txBox="1"/>
          <p:nvPr/>
        </p:nvSpPr>
        <p:spPr>
          <a:xfrm>
            <a:off x="72586" y="4157303"/>
            <a:ext cx="8061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chemeClr val="accent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Beam</a:t>
            </a:r>
            <a:endParaRPr sz="1800" dirty="0">
              <a:solidFill>
                <a:schemeClr val="accent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E0F03-06D9-FBDC-7681-98E31748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3302"/>
            <a:ext cx="9993086" cy="5314698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T1 </a:t>
            </a:r>
            <a:r>
              <a:rPr lang="it-IT" dirty="0" err="1"/>
              <a:t>Saturation</a:t>
            </a:r>
            <a:r>
              <a:rPr lang="it-IT" dirty="0"/>
              <a:t> 1x1 mm</a:t>
            </a:r>
            <a:br>
              <a:rPr lang="it-IT" dirty="0"/>
            </a:br>
            <a:endParaRPr dirty="0"/>
          </a:p>
        </p:txBody>
      </p:sp>
      <p:sp>
        <p:nvSpPr>
          <p:cNvPr id="5" name="Google Shape;149;p5">
            <a:extLst>
              <a:ext uri="{FF2B5EF4-FFF2-40B4-BE49-F238E27FC236}">
                <a16:creationId xmlns:a16="http://schemas.microsoft.com/office/drawing/2014/main" id="{F0D39B8C-B6F1-10A5-63AB-A6979F5614DE}"/>
              </a:ext>
            </a:extLst>
          </p:cNvPr>
          <p:cNvSpPr/>
          <p:nvPr/>
        </p:nvSpPr>
        <p:spPr>
          <a:xfrm>
            <a:off x="10575462" y="5385816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0;p5">
            <a:extLst>
              <a:ext uri="{FF2B5EF4-FFF2-40B4-BE49-F238E27FC236}">
                <a16:creationId xmlns:a16="http://schemas.microsoft.com/office/drawing/2014/main" id="{73E5DC42-EE14-0D07-FC80-68B05D43664D}"/>
              </a:ext>
            </a:extLst>
          </p:cNvPr>
          <p:cNvSpPr/>
          <p:nvPr/>
        </p:nvSpPr>
        <p:spPr>
          <a:xfrm>
            <a:off x="10429231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1;p5">
            <a:extLst>
              <a:ext uri="{FF2B5EF4-FFF2-40B4-BE49-F238E27FC236}">
                <a16:creationId xmlns:a16="http://schemas.microsoft.com/office/drawing/2014/main" id="{7F236260-4C92-4495-46FD-31B47B21C256}"/>
              </a:ext>
            </a:extLst>
          </p:cNvPr>
          <p:cNvSpPr/>
          <p:nvPr/>
        </p:nvSpPr>
        <p:spPr>
          <a:xfrm>
            <a:off x="10447231" y="548359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2;p5">
            <a:extLst>
              <a:ext uri="{FF2B5EF4-FFF2-40B4-BE49-F238E27FC236}">
                <a16:creationId xmlns:a16="http://schemas.microsoft.com/office/drawing/2014/main" id="{0D0CB967-FC22-266D-BB0F-CC9D1C83B7AD}"/>
              </a:ext>
            </a:extLst>
          </p:cNvPr>
          <p:cNvSpPr/>
          <p:nvPr/>
        </p:nvSpPr>
        <p:spPr>
          <a:xfrm>
            <a:off x="10447799" y="580525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3;p5">
            <a:extLst>
              <a:ext uri="{FF2B5EF4-FFF2-40B4-BE49-F238E27FC236}">
                <a16:creationId xmlns:a16="http://schemas.microsoft.com/office/drawing/2014/main" id="{E72A2220-AD0D-3B63-AB14-160AC269B8A8}"/>
              </a:ext>
            </a:extLst>
          </p:cNvPr>
          <p:cNvSpPr/>
          <p:nvPr/>
        </p:nvSpPr>
        <p:spPr>
          <a:xfrm>
            <a:off x="10447231" y="612226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4;p5">
            <a:extLst>
              <a:ext uri="{FF2B5EF4-FFF2-40B4-BE49-F238E27FC236}">
                <a16:creationId xmlns:a16="http://schemas.microsoft.com/office/drawing/2014/main" id="{BC8827AC-7516-E764-1143-48499D017769}"/>
              </a:ext>
            </a:extLst>
          </p:cNvPr>
          <p:cNvSpPr/>
          <p:nvPr/>
        </p:nvSpPr>
        <p:spPr>
          <a:xfrm>
            <a:off x="11512557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5;p5">
            <a:extLst>
              <a:ext uri="{FF2B5EF4-FFF2-40B4-BE49-F238E27FC236}">
                <a16:creationId xmlns:a16="http://schemas.microsoft.com/office/drawing/2014/main" id="{DEAC240C-F52F-A143-E49A-2BB29350B73B}"/>
              </a:ext>
            </a:extLst>
          </p:cNvPr>
          <p:cNvSpPr/>
          <p:nvPr/>
        </p:nvSpPr>
        <p:spPr>
          <a:xfrm>
            <a:off x="11544137" y="580167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6;p5">
            <a:extLst>
              <a:ext uri="{FF2B5EF4-FFF2-40B4-BE49-F238E27FC236}">
                <a16:creationId xmlns:a16="http://schemas.microsoft.com/office/drawing/2014/main" id="{8D7C5907-201C-47D9-1E6B-D1247B2AC810}"/>
              </a:ext>
            </a:extLst>
          </p:cNvPr>
          <p:cNvSpPr/>
          <p:nvPr/>
        </p:nvSpPr>
        <p:spPr>
          <a:xfrm>
            <a:off x="11544137" y="546327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7;p5">
            <a:extLst>
              <a:ext uri="{FF2B5EF4-FFF2-40B4-BE49-F238E27FC236}">
                <a16:creationId xmlns:a16="http://schemas.microsoft.com/office/drawing/2014/main" id="{CE4066FC-757A-8C22-B066-4E0AD8014C28}"/>
              </a:ext>
            </a:extLst>
          </p:cNvPr>
          <p:cNvSpPr/>
          <p:nvPr/>
        </p:nvSpPr>
        <p:spPr>
          <a:xfrm>
            <a:off x="11544137" y="6132532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60;p5">
            <a:extLst>
              <a:ext uri="{FF2B5EF4-FFF2-40B4-BE49-F238E27FC236}">
                <a16:creationId xmlns:a16="http://schemas.microsoft.com/office/drawing/2014/main" id="{43E1CFED-74F6-571C-D144-1374447AA26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108371" y="3842657"/>
            <a:ext cx="4458186" cy="154315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36182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F1AA3A-6EC6-E6EF-C62D-D05C7746A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1161"/>
            <a:ext cx="9503229" cy="4963763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T2 3x3</a:t>
            </a:r>
            <a:br>
              <a:rPr lang="it-IT" dirty="0"/>
            </a:b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AB366-7B5B-016D-ACE9-B54A48116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512" y="512888"/>
            <a:ext cx="5129784" cy="2846297"/>
          </a:xfrm>
          <a:prstGeom prst="rect">
            <a:avLst/>
          </a:prstGeom>
        </p:spPr>
      </p:pic>
      <p:cxnSp>
        <p:nvCxnSpPr>
          <p:cNvPr id="6" name="Google Shape;160;p5">
            <a:extLst>
              <a:ext uri="{FF2B5EF4-FFF2-40B4-BE49-F238E27FC236}">
                <a16:creationId xmlns:a16="http://schemas.microsoft.com/office/drawing/2014/main" id="{15E5C90B-ABCE-C5A4-4615-253961C5974E}"/>
              </a:ext>
            </a:extLst>
          </p:cNvPr>
          <p:cNvCxnSpPr>
            <a:cxnSpLocks/>
          </p:cNvCxnSpPr>
          <p:nvPr/>
        </p:nvCxnSpPr>
        <p:spPr>
          <a:xfrm flipH="1">
            <a:off x="7630886" y="1370250"/>
            <a:ext cx="2816345" cy="332149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49;p5">
            <a:extLst>
              <a:ext uri="{FF2B5EF4-FFF2-40B4-BE49-F238E27FC236}">
                <a16:creationId xmlns:a16="http://schemas.microsoft.com/office/drawing/2014/main" id="{3D03C1C1-8B19-08EC-1604-11F3AE83AA64}"/>
              </a:ext>
            </a:extLst>
          </p:cNvPr>
          <p:cNvSpPr/>
          <p:nvPr/>
        </p:nvSpPr>
        <p:spPr>
          <a:xfrm>
            <a:off x="10575462" y="5385816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0;p5">
            <a:extLst>
              <a:ext uri="{FF2B5EF4-FFF2-40B4-BE49-F238E27FC236}">
                <a16:creationId xmlns:a16="http://schemas.microsoft.com/office/drawing/2014/main" id="{A7F7678C-6CD2-A302-931A-C3A9E6AC152F}"/>
              </a:ext>
            </a:extLst>
          </p:cNvPr>
          <p:cNvSpPr/>
          <p:nvPr/>
        </p:nvSpPr>
        <p:spPr>
          <a:xfrm>
            <a:off x="10429231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1;p5">
            <a:extLst>
              <a:ext uri="{FF2B5EF4-FFF2-40B4-BE49-F238E27FC236}">
                <a16:creationId xmlns:a16="http://schemas.microsoft.com/office/drawing/2014/main" id="{D8622D3D-E2C8-FA72-E83A-2780E0A5A7BB}"/>
              </a:ext>
            </a:extLst>
          </p:cNvPr>
          <p:cNvSpPr/>
          <p:nvPr/>
        </p:nvSpPr>
        <p:spPr>
          <a:xfrm>
            <a:off x="10447231" y="548359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2;p5">
            <a:extLst>
              <a:ext uri="{FF2B5EF4-FFF2-40B4-BE49-F238E27FC236}">
                <a16:creationId xmlns:a16="http://schemas.microsoft.com/office/drawing/2014/main" id="{2CC2988D-3CD4-E2CB-AB5A-8C3CC354B376}"/>
              </a:ext>
            </a:extLst>
          </p:cNvPr>
          <p:cNvSpPr/>
          <p:nvPr/>
        </p:nvSpPr>
        <p:spPr>
          <a:xfrm>
            <a:off x="10447799" y="580525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3;p5">
            <a:extLst>
              <a:ext uri="{FF2B5EF4-FFF2-40B4-BE49-F238E27FC236}">
                <a16:creationId xmlns:a16="http://schemas.microsoft.com/office/drawing/2014/main" id="{DEDE1288-135E-4D31-C8F3-CDB6457D4870}"/>
              </a:ext>
            </a:extLst>
          </p:cNvPr>
          <p:cNvSpPr/>
          <p:nvPr/>
        </p:nvSpPr>
        <p:spPr>
          <a:xfrm>
            <a:off x="10447231" y="612226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4;p5">
            <a:extLst>
              <a:ext uri="{FF2B5EF4-FFF2-40B4-BE49-F238E27FC236}">
                <a16:creationId xmlns:a16="http://schemas.microsoft.com/office/drawing/2014/main" id="{5CD8A854-5BAD-853C-57EE-0CB48856F873}"/>
              </a:ext>
            </a:extLst>
          </p:cNvPr>
          <p:cNvSpPr/>
          <p:nvPr/>
        </p:nvSpPr>
        <p:spPr>
          <a:xfrm>
            <a:off x="11512557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5;p5">
            <a:extLst>
              <a:ext uri="{FF2B5EF4-FFF2-40B4-BE49-F238E27FC236}">
                <a16:creationId xmlns:a16="http://schemas.microsoft.com/office/drawing/2014/main" id="{38047CEC-B147-8D85-B6EF-5AAD5F3720CA}"/>
              </a:ext>
            </a:extLst>
          </p:cNvPr>
          <p:cNvSpPr/>
          <p:nvPr/>
        </p:nvSpPr>
        <p:spPr>
          <a:xfrm>
            <a:off x="11544137" y="580167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56;p5">
            <a:extLst>
              <a:ext uri="{FF2B5EF4-FFF2-40B4-BE49-F238E27FC236}">
                <a16:creationId xmlns:a16="http://schemas.microsoft.com/office/drawing/2014/main" id="{004583A3-1FA4-617D-2F2D-B105F8FC8221}"/>
              </a:ext>
            </a:extLst>
          </p:cNvPr>
          <p:cNvSpPr/>
          <p:nvPr/>
        </p:nvSpPr>
        <p:spPr>
          <a:xfrm>
            <a:off x="11544137" y="546327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57;p5">
            <a:extLst>
              <a:ext uri="{FF2B5EF4-FFF2-40B4-BE49-F238E27FC236}">
                <a16:creationId xmlns:a16="http://schemas.microsoft.com/office/drawing/2014/main" id="{A163F240-FF0C-7809-8D90-08C8B39F0796}"/>
              </a:ext>
            </a:extLst>
          </p:cNvPr>
          <p:cNvSpPr/>
          <p:nvPr/>
        </p:nvSpPr>
        <p:spPr>
          <a:xfrm>
            <a:off x="11544137" y="6132532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60;p5">
            <a:extLst>
              <a:ext uri="{FF2B5EF4-FFF2-40B4-BE49-F238E27FC236}">
                <a16:creationId xmlns:a16="http://schemas.microsoft.com/office/drawing/2014/main" id="{CA5169E2-8CF6-42E3-A6B2-1A11F93592B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738360" y="4306824"/>
            <a:ext cx="744871" cy="107899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78253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4C8FB7-0D09-E7BB-A266-37C9CF07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2898"/>
            <a:ext cx="8509933" cy="4605102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T2 1x1</a:t>
            </a:r>
            <a:br>
              <a:rPr lang="it-IT" dirty="0"/>
            </a:b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D66D9-55C3-6BC7-49BA-F21B7D6D8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98" y="1089348"/>
            <a:ext cx="5505061" cy="3054886"/>
          </a:xfrm>
          <a:prstGeom prst="rect">
            <a:avLst/>
          </a:prstGeom>
        </p:spPr>
      </p:pic>
      <p:cxnSp>
        <p:nvCxnSpPr>
          <p:cNvPr id="6" name="Google Shape;160;p5">
            <a:extLst>
              <a:ext uri="{FF2B5EF4-FFF2-40B4-BE49-F238E27FC236}">
                <a16:creationId xmlns:a16="http://schemas.microsoft.com/office/drawing/2014/main" id="{3B6A249A-971E-51C7-96A3-398924B0D9FC}"/>
              </a:ext>
            </a:extLst>
          </p:cNvPr>
          <p:cNvCxnSpPr>
            <a:cxnSpLocks/>
          </p:cNvCxnSpPr>
          <p:nvPr/>
        </p:nvCxnSpPr>
        <p:spPr>
          <a:xfrm flipH="1">
            <a:off x="5323114" y="1782147"/>
            <a:ext cx="3820886" cy="287693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149;p5">
            <a:extLst>
              <a:ext uri="{FF2B5EF4-FFF2-40B4-BE49-F238E27FC236}">
                <a16:creationId xmlns:a16="http://schemas.microsoft.com/office/drawing/2014/main" id="{F1B18831-8CE6-133E-719C-B786D5AC7C1C}"/>
              </a:ext>
            </a:extLst>
          </p:cNvPr>
          <p:cNvSpPr/>
          <p:nvPr/>
        </p:nvSpPr>
        <p:spPr>
          <a:xfrm>
            <a:off x="10575462" y="5385816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0;p5">
            <a:extLst>
              <a:ext uri="{FF2B5EF4-FFF2-40B4-BE49-F238E27FC236}">
                <a16:creationId xmlns:a16="http://schemas.microsoft.com/office/drawing/2014/main" id="{52C284BF-78A6-B3A7-859A-278963A07D20}"/>
              </a:ext>
            </a:extLst>
          </p:cNvPr>
          <p:cNvSpPr/>
          <p:nvPr/>
        </p:nvSpPr>
        <p:spPr>
          <a:xfrm>
            <a:off x="10429231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1;p5">
            <a:extLst>
              <a:ext uri="{FF2B5EF4-FFF2-40B4-BE49-F238E27FC236}">
                <a16:creationId xmlns:a16="http://schemas.microsoft.com/office/drawing/2014/main" id="{B0E88D1E-A9B8-B3A5-0122-6AFF5EAFF65F}"/>
              </a:ext>
            </a:extLst>
          </p:cNvPr>
          <p:cNvSpPr/>
          <p:nvPr/>
        </p:nvSpPr>
        <p:spPr>
          <a:xfrm>
            <a:off x="10447231" y="548359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2;p5">
            <a:extLst>
              <a:ext uri="{FF2B5EF4-FFF2-40B4-BE49-F238E27FC236}">
                <a16:creationId xmlns:a16="http://schemas.microsoft.com/office/drawing/2014/main" id="{97BAB837-CBA4-8731-23BC-80AF0884C5C0}"/>
              </a:ext>
            </a:extLst>
          </p:cNvPr>
          <p:cNvSpPr/>
          <p:nvPr/>
        </p:nvSpPr>
        <p:spPr>
          <a:xfrm>
            <a:off x="10447799" y="580525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3;p5">
            <a:extLst>
              <a:ext uri="{FF2B5EF4-FFF2-40B4-BE49-F238E27FC236}">
                <a16:creationId xmlns:a16="http://schemas.microsoft.com/office/drawing/2014/main" id="{282E1AA5-62D0-D148-6CCB-B4EE0C3C3F8E}"/>
              </a:ext>
            </a:extLst>
          </p:cNvPr>
          <p:cNvSpPr/>
          <p:nvPr/>
        </p:nvSpPr>
        <p:spPr>
          <a:xfrm>
            <a:off x="10447231" y="612226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4;p5">
            <a:extLst>
              <a:ext uri="{FF2B5EF4-FFF2-40B4-BE49-F238E27FC236}">
                <a16:creationId xmlns:a16="http://schemas.microsoft.com/office/drawing/2014/main" id="{F900239C-0C4C-EB78-0EC4-AF6D388F8520}"/>
              </a:ext>
            </a:extLst>
          </p:cNvPr>
          <p:cNvSpPr/>
          <p:nvPr/>
        </p:nvSpPr>
        <p:spPr>
          <a:xfrm>
            <a:off x="11512557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5;p5">
            <a:extLst>
              <a:ext uri="{FF2B5EF4-FFF2-40B4-BE49-F238E27FC236}">
                <a16:creationId xmlns:a16="http://schemas.microsoft.com/office/drawing/2014/main" id="{D33BB00D-2493-A009-240D-8C437825DC04}"/>
              </a:ext>
            </a:extLst>
          </p:cNvPr>
          <p:cNvSpPr/>
          <p:nvPr/>
        </p:nvSpPr>
        <p:spPr>
          <a:xfrm>
            <a:off x="11544137" y="580167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6;p5">
            <a:extLst>
              <a:ext uri="{FF2B5EF4-FFF2-40B4-BE49-F238E27FC236}">
                <a16:creationId xmlns:a16="http://schemas.microsoft.com/office/drawing/2014/main" id="{B4138EE9-4048-9EE6-CF0A-7704F5810184}"/>
              </a:ext>
            </a:extLst>
          </p:cNvPr>
          <p:cNvSpPr/>
          <p:nvPr/>
        </p:nvSpPr>
        <p:spPr>
          <a:xfrm>
            <a:off x="11544137" y="546327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7;p5">
            <a:extLst>
              <a:ext uri="{FF2B5EF4-FFF2-40B4-BE49-F238E27FC236}">
                <a16:creationId xmlns:a16="http://schemas.microsoft.com/office/drawing/2014/main" id="{E7BB21E8-CAF6-96AF-0138-6C927BD3F4AA}"/>
              </a:ext>
            </a:extLst>
          </p:cNvPr>
          <p:cNvSpPr/>
          <p:nvPr/>
        </p:nvSpPr>
        <p:spPr>
          <a:xfrm>
            <a:off x="11544137" y="6132532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0;p5">
            <a:extLst>
              <a:ext uri="{FF2B5EF4-FFF2-40B4-BE49-F238E27FC236}">
                <a16:creationId xmlns:a16="http://schemas.microsoft.com/office/drawing/2014/main" id="{E397BF92-3725-B007-5216-33CEC6647423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8341567" y="4198776"/>
            <a:ext cx="3224990" cy="118704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2331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</a:t>
            </a:r>
            <a:r>
              <a:rPr lang="it-IT" dirty="0" err="1"/>
              <a:t>Scatter</a:t>
            </a:r>
            <a:r>
              <a:rPr lang="it-IT" dirty="0"/>
              <a:t> plots</a:t>
            </a:r>
            <a:br>
              <a:rPr lang="it-IT" dirty="0"/>
            </a:b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1B896-CF1C-F7FA-A525-46882A331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33" y="633071"/>
            <a:ext cx="5197152" cy="2663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E7BB3-0EC8-9633-C97F-EAF1D2809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92" y="633071"/>
            <a:ext cx="5202975" cy="2663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4264D-CCBC-2B06-2A06-F54E9C683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561007"/>
            <a:ext cx="6096000" cy="31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65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5B162A-0147-D4DC-4109-C2D883D73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24539"/>
            <a:ext cx="9650849" cy="5087360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T2 3x3 </a:t>
            </a:r>
            <a:r>
              <a:rPr lang="it-IT" dirty="0" err="1"/>
              <a:t>Saturation</a:t>
            </a:r>
            <a:br>
              <a:rPr lang="it-IT" dirty="0"/>
            </a:br>
            <a:endParaRPr dirty="0"/>
          </a:p>
        </p:txBody>
      </p:sp>
      <p:sp>
        <p:nvSpPr>
          <p:cNvPr id="4" name="Google Shape;149;p5">
            <a:extLst>
              <a:ext uri="{FF2B5EF4-FFF2-40B4-BE49-F238E27FC236}">
                <a16:creationId xmlns:a16="http://schemas.microsoft.com/office/drawing/2014/main" id="{A37B6F07-43A0-24AB-9FCD-BD6459F528EC}"/>
              </a:ext>
            </a:extLst>
          </p:cNvPr>
          <p:cNvSpPr/>
          <p:nvPr/>
        </p:nvSpPr>
        <p:spPr>
          <a:xfrm>
            <a:off x="10575462" y="5385816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0;p5">
            <a:extLst>
              <a:ext uri="{FF2B5EF4-FFF2-40B4-BE49-F238E27FC236}">
                <a16:creationId xmlns:a16="http://schemas.microsoft.com/office/drawing/2014/main" id="{7A165882-B45F-DE20-52CA-840B8C887BFC}"/>
              </a:ext>
            </a:extLst>
          </p:cNvPr>
          <p:cNvSpPr/>
          <p:nvPr/>
        </p:nvSpPr>
        <p:spPr>
          <a:xfrm>
            <a:off x="10429231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1;p5">
            <a:extLst>
              <a:ext uri="{FF2B5EF4-FFF2-40B4-BE49-F238E27FC236}">
                <a16:creationId xmlns:a16="http://schemas.microsoft.com/office/drawing/2014/main" id="{6E426F9B-F7E5-70F1-F456-1FEE70F61939}"/>
              </a:ext>
            </a:extLst>
          </p:cNvPr>
          <p:cNvSpPr/>
          <p:nvPr/>
        </p:nvSpPr>
        <p:spPr>
          <a:xfrm>
            <a:off x="10447231" y="548359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2;p5">
            <a:extLst>
              <a:ext uri="{FF2B5EF4-FFF2-40B4-BE49-F238E27FC236}">
                <a16:creationId xmlns:a16="http://schemas.microsoft.com/office/drawing/2014/main" id="{E2ABEF65-D953-9A87-55C6-842606DB63DD}"/>
              </a:ext>
            </a:extLst>
          </p:cNvPr>
          <p:cNvSpPr/>
          <p:nvPr/>
        </p:nvSpPr>
        <p:spPr>
          <a:xfrm>
            <a:off x="10447799" y="580525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3;p5">
            <a:extLst>
              <a:ext uri="{FF2B5EF4-FFF2-40B4-BE49-F238E27FC236}">
                <a16:creationId xmlns:a16="http://schemas.microsoft.com/office/drawing/2014/main" id="{F7E311F9-6226-1E0E-9A4B-FB680C87B316}"/>
              </a:ext>
            </a:extLst>
          </p:cNvPr>
          <p:cNvSpPr/>
          <p:nvPr/>
        </p:nvSpPr>
        <p:spPr>
          <a:xfrm>
            <a:off x="10447231" y="612226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4;p5">
            <a:extLst>
              <a:ext uri="{FF2B5EF4-FFF2-40B4-BE49-F238E27FC236}">
                <a16:creationId xmlns:a16="http://schemas.microsoft.com/office/drawing/2014/main" id="{447CED14-C0AF-9651-99A0-2F74880254CC}"/>
              </a:ext>
            </a:extLst>
          </p:cNvPr>
          <p:cNvSpPr/>
          <p:nvPr/>
        </p:nvSpPr>
        <p:spPr>
          <a:xfrm>
            <a:off x="11512557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5;p5">
            <a:extLst>
              <a:ext uri="{FF2B5EF4-FFF2-40B4-BE49-F238E27FC236}">
                <a16:creationId xmlns:a16="http://schemas.microsoft.com/office/drawing/2014/main" id="{7D0F8A48-C54B-5BCF-CAE1-09241A7E3981}"/>
              </a:ext>
            </a:extLst>
          </p:cNvPr>
          <p:cNvSpPr/>
          <p:nvPr/>
        </p:nvSpPr>
        <p:spPr>
          <a:xfrm>
            <a:off x="11544137" y="580167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6;p5">
            <a:extLst>
              <a:ext uri="{FF2B5EF4-FFF2-40B4-BE49-F238E27FC236}">
                <a16:creationId xmlns:a16="http://schemas.microsoft.com/office/drawing/2014/main" id="{DC25C6FB-6887-B7B9-18D6-95C5C80E5E77}"/>
              </a:ext>
            </a:extLst>
          </p:cNvPr>
          <p:cNvSpPr/>
          <p:nvPr/>
        </p:nvSpPr>
        <p:spPr>
          <a:xfrm>
            <a:off x="11544137" y="546327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7;p5">
            <a:extLst>
              <a:ext uri="{FF2B5EF4-FFF2-40B4-BE49-F238E27FC236}">
                <a16:creationId xmlns:a16="http://schemas.microsoft.com/office/drawing/2014/main" id="{39B94151-91F4-A4EA-828F-FC5AA2120020}"/>
              </a:ext>
            </a:extLst>
          </p:cNvPr>
          <p:cNvSpPr/>
          <p:nvPr/>
        </p:nvSpPr>
        <p:spPr>
          <a:xfrm>
            <a:off x="11544137" y="6132532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160;p5">
            <a:extLst>
              <a:ext uri="{FF2B5EF4-FFF2-40B4-BE49-F238E27FC236}">
                <a16:creationId xmlns:a16="http://schemas.microsoft.com/office/drawing/2014/main" id="{FFE442CF-6BDA-98D2-667C-6A96C513DF0A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566484" y="3907857"/>
            <a:ext cx="1916747" cy="147795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94127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2B8F65-B7D0-20EC-F5E1-B294E8A9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4538"/>
            <a:ext cx="10246663" cy="5433461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T2 1x1 </a:t>
            </a:r>
            <a:r>
              <a:rPr lang="it-IT" dirty="0" err="1"/>
              <a:t>Saturation</a:t>
            </a:r>
            <a:br>
              <a:rPr lang="it-IT" dirty="0"/>
            </a:br>
            <a:endParaRPr dirty="0"/>
          </a:p>
        </p:txBody>
      </p:sp>
      <p:sp>
        <p:nvSpPr>
          <p:cNvPr id="4" name="Google Shape;149;p5">
            <a:extLst>
              <a:ext uri="{FF2B5EF4-FFF2-40B4-BE49-F238E27FC236}">
                <a16:creationId xmlns:a16="http://schemas.microsoft.com/office/drawing/2014/main" id="{B2F5C0C6-7D80-405F-61C2-B40523330278}"/>
              </a:ext>
            </a:extLst>
          </p:cNvPr>
          <p:cNvSpPr/>
          <p:nvPr/>
        </p:nvSpPr>
        <p:spPr>
          <a:xfrm>
            <a:off x="10575462" y="5385816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0;p5">
            <a:extLst>
              <a:ext uri="{FF2B5EF4-FFF2-40B4-BE49-F238E27FC236}">
                <a16:creationId xmlns:a16="http://schemas.microsoft.com/office/drawing/2014/main" id="{F6C0471D-E166-A65E-5950-FFD9D8C1E1EB}"/>
              </a:ext>
            </a:extLst>
          </p:cNvPr>
          <p:cNvSpPr/>
          <p:nvPr/>
        </p:nvSpPr>
        <p:spPr>
          <a:xfrm>
            <a:off x="10429231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1;p5">
            <a:extLst>
              <a:ext uri="{FF2B5EF4-FFF2-40B4-BE49-F238E27FC236}">
                <a16:creationId xmlns:a16="http://schemas.microsoft.com/office/drawing/2014/main" id="{C24FAB8D-5408-23E4-1B68-EE036F9F60B5}"/>
              </a:ext>
            </a:extLst>
          </p:cNvPr>
          <p:cNvSpPr/>
          <p:nvPr/>
        </p:nvSpPr>
        <p:spPr>
          <a:xfrm>
            <a:off x="10447231" y="548359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2;p5">
            <a:extLst>
              <a:ext uri="{FF2B5EF4-FFF2-40B4-BE49-F238E27FC236}">
                <a16:creationId xmlns:a16="http://schemas.microsoft.com/office/drawing/2014/main" id="{496B2A5E-3E57-08E7-9C97-4D8E77A597D5}"/>
              </a:ext>
            </a:extLst>
          </p:cNvPr>
          <p:cNvSpPr/>
          <p:nvPr/>
        </p:nvSpPr>
        <p:spPr>
          <a:xfrm>
            <a:off x="10447799" y="580525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3;p5">
            <a:extLst>
              <a:ext uri="{FF2B5EF4-FFF2-40B4-BE49-F238E27FC236}">
                <a16:creationId xmlns:a16="http://schemas.microsoft.com/office/drawing/2014/main" id="{4C9D1043-26CB-B65E-3BB4-EFB366955B15}"/>
              </a:ext>
            </a:extLst>
          </p:cNvPr>
          <p:cNvSpPr/>
          <p:nvPr/>
        </p:nvSpPr>
        <p:spPr>
          <a:xfrm>
            <a:off x="10447231" y="612226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4;p5">
            <a:extLst>
              <a:ext uri="{FF2B5EF4-FFF2-40B4-BE49-F238E27FC236}">
                <a16:creationId xmlns:a16="http://schemas.microsoft.com/office/drawing/2014/main" id="{55CC24CF-21F1-A359-7186-72BF7264C4FA}"/>
              </a:ext>
            </a:extLst>
          </p:cNvPr>
          <p:cNvSpPr/>
          <p:nvPr/>
        </p:nvSpPr>
        <p:spPr>
          <a:xfrm>
            <a:off x="11512557" y="538581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5;p5">
            <a:extLst>
              <a:ext uri="{FF2B5EF4-FFF2-40B4-BE49-F238E27FC236}">
                <a16:creationId xmlns:a16="http://schemas.microsoft.com/office/drawing/2014/main" id="{A64A3A86-580E-7C47-FD02-5D862BB9EA6F}"/>
              </a:ext>
            </a:extLst>
          </p:cNvPr>
          <p:cNvSpPr/>
          <p:nvPr/>
        </p:nvSpPr>
        <p:spPr>
          <a:xfrm>
            <a:off x="11544137" y="580167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6;p5">
            <a:extLst>
              <a:ext uri="{FF2B5EF4-FFF2-40B4-BE49-F238E27FC236}">
                <a16:creationId xmlns:a16="http://schemas.microsoft.com/office/drawing/2014/main" id="{B6F42688-BD9A-C8FC-D90D-FA7680BBE2CA}"/>
              </a:ext>
            </a:extLst>
          </p:cNvPr>
          <p:cNvSpPr/>
          <p:nvPr/>
        </p:nvSpPr>
        <p:spPr>
          <a:xfrm>
            <a:off x="11544137" y="546327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7;p5">
            <a:extLst>
              <a:ext uri="{FF2B5EF4-FFF2-40B4-BE49-F238E27FC236}">
                <a16:creationId xmlns:a16="http://schemas.microsoft.com/office/drawing/2014/main" id="{2B49794C-F45A-93B3-2AA5-7076ED58247C}"/>
              </a:ext>
            </a:extLst>
          </p:cNvPr>
          <p:cNvSpPr/>
          <p:nvPr/>
        </p:nvSpPr>
        <p:spPr>
          <a:xfrm>
            <a:off x="11544137" y="6132532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160;p5">
            <a:extLst>
              <a:ext uri="{FF2B5EF4-FFF2-40B4-BE49-F238E27FC236}">
                <a16:creationId xmlns:a16="http://schemas.microsoft.com/office/drawing/2014/main" id="{9959F469-74F7-727E-D6BB-468A90495FFA}"/>
              </a:ext>
            </a:extLst>
          </p:cNvPr>
          <p:cNvCxnSpPr>
            <a:cxnSpLocks/>
          </p:cNvCxnSpPr>
          <p:nvPr/>
        </p:nvCxnSpPr>
        <p:spPr>
          <a:xfrm>
            <a:off x="8108302" y="4245429"/>
            <a:ext cx="3435835" cy="98676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49583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CAF9617-34B3-DF36-19F8-9BC496DC3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1382"/>
            <a:ext cx="9459686" cy="4976617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L2 Bar EndCup0</a:t>
            </a:r>
            <a:br>
              <a:rPr lang="it-IT" dirty="0"/>
            </a:br>
            <a:endParaRPr dirty="0"/>
          </a:p>
        </p:txBody>
      </p:sp>
      <p:sp>
        <p:nvSpPr>
          <p:cNvPr id="4" name="Google Shape;163;p5">
            <a:extLst>
              <a:ext uri="{FF2B5EF4-FFF2-40B4-BE49-F238E27FC236}">
                <a16:creationId xmlns:a16="http://schemas.microsoft.com/office/drawing/2014/main" id="{9E05850D-3E56-1AF4-DB01-36510A28D635}"/>
              </a:ext>
            </a:extLst>
          </p:cNvPr>
          <p:cNvSpPr/>
          <p:nvPr/>
        </p:nvSpPr>
        <p:spPr>
          <a:xfrm>
            <a:off x="10413997" y="3262361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4;p5">
            <a:extLst>
              <a:ext uri="{FF2B5EF4-FFF2-40B4-BE49-F238E27FC236}">
                <a16:creationId xmlns:a16="http://schemas.microsoft.com/office/drawing/2014/main" id="{569F89AA-B8FD-5513-0551-F29261A02C80}"/>
              </a:ext>
            </a:extLst>
          </p:cNvPr>
          <p:cNvSpPr/>
          <p:nvPr/>
        </p:nvSpPr>
        <p:spPr>
          <a:xfrm>
            <a:off x="10627495" y="346016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5;p5">
            <a:extLst>
              <a:ext uri="{FF2B5EF4-FFF2-40B4-BE49-F238E27FC236}">
                <a16:creationId xmlns:a16="http://schemas.microsoft.com/office/drawing/2014/main" id="{D6534A1D-3E34-4DF2-FCA9-813724ECA6E4}"/>
              </a:ext>
            </a:extLst>
          </p:cNvPr>
          <p:cNvSpPr/>
          <p:nvPr/>
        </p:nvSpPr>
        <p:spPr>
          <a:xfrm>
            <a:off x="10645495" y="355794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6;p5">
            <a:extLst>
              <a:ext uri="{FF2B5EF4-FFF2-40B4-BE49-F238E27FC236}">
                <a16:creationId xmlns:a16="http://schemas.microsoft.com/office/drawing/2014/main" id="{F637823E-9144-6865-EA75-499EAEF8AE64}"/>
              </a:ext>
            </a:extLst>
          </p:cNvPr>
          <p:cNvSpPr/>
          <p:nvPr/>
        </p:nvSpPr>
        <p:spPr>
          <a:xfrm>
            <a:off x="10646063" y="387960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7;p5">
            <a:extLst>
              <a:ext uri="{FF2B5EF4-FFF2-40B4-BE49-F238E27FC236}">
                <a16:creationId xmlns:a16="http://schemas.microsoft.com/office/drawing/2014/main" id="{060E0242-EA9F-0AE1-FB48-5D8AC3307320}"/>
              </a:ext>
            </a:extLst>
          </p:cNvPr>
          <p:cNvSpPr/>
          <p:nvPr/>
        </p:nvSpPr>
        <p:spPr>
          <a:xfrm>
            <a:off x="10645495" y="419661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5">
            <a:extLst>
              <a:ext uri="{FF2B5EF4-FFF2-40B4-BE49-F238E27FC236}">
                <a16:creationId xmlns:a16="http://schemas.microsoft.com/office/drawing/2014/main" id="{B4C0C9D1-A000-1D24-2E89-5AF18762053B}"/>
              </a:ext>
            </a:extLst>
          </p:cNvPr>
          <p:cNvSpPr/>
          <p:nvPr/>
        </p:nvSpPr>
        <p:spPr>
          <a:xfrm>
            <a:off x="10622482" y="4794964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9;p5">
            <a:extLst>
              <a:ext uri="{FF2B5EF4-FFF2-40B4-BE49-F238E27FC236}">
                <a16:creationId xmlns:a16="http://schemas.microsoft.com/office/drawing/2014/main" id="{03F533D3-6304-E607-864E-4FCB088F44E1}"/>
              </a:ext>
            </a:extLst>
          </p:cNvPr>
          <p:cNvSpPr/>
          <p:nvPr/>
        </p:nvSpPr>
        <p:spPr>
          <a:xfrm>
            <a:off x="10654062" y="521081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;p5">
            <a:extLst>
              <a:ext uri="{FF2B5EF4-FFF2-40B4-BE49-F238E27FC236}">
                <a16:creationId xmlns:a16="http://schemas.microsoft.com/office/drawing/2014/main" id="{1F027EC6-89A4-67B5-7A9A-F5A2F2627D8F}"/>
              </a:ext>
            </a:extLst>
          </p:cNvPr>
          <p:cNvSpPr/>
          <p:nvPr/>
        </p:nvSpPr>
        <p:spPr>
          <a:xfrm>
            <a:off x="10654062" y="487242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1;p5">
            <a:extLst>
              <a:ext uri="{FF2B5EF4-FFF2-40B4-BE49-F238E27FC236}">
                <a16:creationId xmlns:a16="http://schemas.microsoft.com/office/drawing/2014/main" id="{730AE3C3-C63F-A899-6B01-8A6BFEE5E9E9}"/>
              </a:ext>
            </a:extLst>
          </p:cNvPr>
          <p:cNvSpPr/>
          <p:nvPr/>
        </p:nvSpPr>
        <p:spPr>
          <a:xfrm>
            <a:off x="10654062" y="554168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2;p5">
            <a:extLst>
              <a:ext uri="{FF2B5EF4-FFF2-40B4-BE49-F238E27FC236}">
                <a16:creationId xmlns:a16="http://schemas.microsoft.com/office/drawing/2014/main" id="{481B69CD-B501-7D2D-AD65-B31240B7235F}"/>
              </a:ext>
            </a:extLst>
          </p:cNvPr>
          <p:cNvSpPr/>
          <p:nvPr/>
        </p:nvSpPr>
        <p:spPr>
          <a:xfrm>
            <a:off x="10640177" y="319036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2;p5">
            <a:extLst>
              <a:ext uri="{FF2B5EF4-FFF2-40B4-BE49-F238E27FC236}">
                <a16:creationId xmlns:a16="http://schemas.microsoft.com/office/drawing/2014/main" id="{6F302457-0514-59F8-2986-3751E2BD3DE3}"/>
              </a:ext>
            </a:extLst>
          </p:cNvPr>
          <p:cNvSpPr/>
          <p:nvPr/>
        </p:nvSpPr>
        <p:spPr>
          <a:xfrm>
            <a:off x="10645495" y="591043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0;p5">
            <a:extLst>
              <a:ext uri="{FF2B5EF4-FFF2-40B4-BE49-F238E27FC236}">
                <a16:creationId xmlns:a16="http://schemas.microsoft.com/office/drawing/2014/main" id="{96EE5191-2DCB-CF01-B42D-58E1F9DB5854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8341567" y="3262361"/>
            <a:ext cx="2332469" cy="68924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8DE107D-46BD-396E-CFB4-B2D61EE51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938" y="634957"/>
            <a:ext cx="4366727" cy="2394737"/>
          </a:xfrm>
          <a:prstGeom prst="rect">
            <a:avLst/>
          </a:prstGeom>
        </p:spPr>
      </p:pic>
      <p:cxnSp>
        <p:nvCxnSpPr>
          <p:cNvPr id="21" name="Google Shape;160;p5">
            <a:extLst>
              <a:ext uri="{FF2B5EF4-FFF2-40B4-BE49-F238E27FC236}">
                <a16:creationId xmlns:a16="http://schemas.microsoft.com/office/drawing/2014/main" id="{D0F51890-4356-2D60-B02B-51CC7E010145}"/>
              </a:ext>
            </a:extLst>
          </p:cNvPr>
          <p:cNvCxnSpPr>
            <a:cxnSpLocks/>
          </p:cNvCxnSpPr>
          <p:nvPr/>
        </p:nvCxnSpPr>
        <p:spPr>
          <a:xfrm flipV="1">
            <a:off x="7021286" y="3039469"/>
            <a:ext cx="1087015" cy="132069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65110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86C8841-CF42-CE13-E9A2-BECA97F52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6232"/>
            <a:ext cx="8829257" cy="4651768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L2 Bar EndCup1</a:t>
            </a:r>
            <a:br>
              <a:rPr lang="it-IT" dirty="0"/>
            </a:br>
            <a:endParaRPr dirty="0"/>
          </a:p>
        </p:txBody>
      </p:sp>
      <p:sp>
        <p:nvSpPr>
          <p:cNvPr id="4" name="Google Shape;163;p5">
            <a:extLst>
              <a:ext uri="{FF2B5EF4-FFF2-40B4-BE49-F238E27FC236}">
                <a16:creationId xmlns:a16="http://schemas.microsoft.com/office/drawing/2014/main" id="{1E5ADF67-BA33-BD01-2C5B-5D97414AC61E}"/>
              </a:ext>
            </a:extLst>
          </p:cNvPr>
          <p:cNvSpPr/>
          <p:nvPr/>
        </p:nvSpPr>
        <p:spPr>
          <a:xfrm>
            <a:off x="10413997" y="3262361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4;p5">
            <a:extLst>
              <a:ext uri="{FF2B5EF4-FFF2-40B4-BE49-F238E27FC236}">
                <a16:creationId xmlns:a16="http://schemas.microsoft.com/office/drawing/2014/main" id="{84157011-D394-968D-AC63-28EFC655ABBB}"/>
              </a:ext>
            </a:extLst>
          </p:cNvPr>
          <p:cNvSpPr/>
          <p:nvPr/>
        </p:nvSpPr>
        <p:spPr>
          <a:xfrm>
            <a:off x="10627495" y="346016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5;p5">
            <a:extLst>
              <a:ext uri="{FF2B5EF4-FFF2-40B4-BE49-F238E27FC236}">
                <a16:creationId xmlns:a16="http://schemas.microsoft.com/office/drawing/2014/main" id="{382E27E7-F4A1-B04A-BE5C-96869D691CB8}"/>
              </a:ext>
            </a:extLst>
          </p:cNvPr>
          <p:cNvSpPr/>
          <p:nvPr/>
        </p:nvSpPr>
        <p:spPr>
          <a:xfrm>
            <a:off x="10645495" y="355794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6;p5">
            <a:extLst>
              <a:ext uri="{FF2B5EF4-FFF2-40B4-BE49-F238E27FC236}">
                <a16:creationId xmlns:a16="http://schemas.microsoft.com/office/drawing/2014/main" id="{D75B52FB-8BDC-818B-EF36-6A3F9C712704}"/>
              </a:ext>
            </a:extLst>
          </p:cNvPr>
          <p:cNvSpPr/>
          <p:nvPr/>
        </p:nvSpPr>
        <p:spPr>
          <a:xfrm>
            <a:off x="10646063" y="387960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7;p5">
            <a:extLst>
              <a:ext uri="{FF2B5EF4-FFF2-40B4-BE49-F238E27FC236}">
                <a16:creationId xmlns:a16="http://schemas.microsoft.com/office/drawing/2014/main" id="{9BE1F449-FF59-8B1E-8C9A-B1CAD483BB7B}"/>
              </a:ext>
            </a:extLst>
          </p:cNvPr>
          <p:cNvSpPr/>
          <p:nvPr/>
        </p:nvSpPr>
        <p:spPr>
          <a:xfrm>
            <a:off x="10645495" y="419661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5">
            <a:extLst>
              <a:ext uri="{FF2B5EF4-FFF2-40B4-BE49-F238E27FC236}">
                <a16:creationId xmlns:a16="http://schemas.microsoft.com/office/drawing/2014/main" id="{DF9B33BB-1A3D-7F5D-A081-A4B6A8FC7EBA}"/>
              </a:ext>
            </a:extLst>
          </p:cNvPr>
          <p:cNvSpPr/>
          <p:nvPr/>
        </p:nvSpPr>
        <p:spPr>
          <a:xfrm>
            <a:off x="10622482" y="4794964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9;p5">
            <a:extLst>
              <a:ext uri="{FF2B5EF4-FFF2-40B4-BE49-F238E27FC236}">
                <a16:creationId xmlns:a16="http://schemas.microsoft.com/office/drawing/2014/main" id="{057CE20C-2F2B-7E01-198D-C53F547B1634}"/>
              </a:ext>
            </a:extLst>
          </p:cNvPr>
          <p:cNvSpPr/>
          <p:nvPr/>
        </p:nvSpPr>
        <p:spPr>
          <a:xfrm>
            <a:off x="10654062" y="521081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;p5">
            <a:extLst>
              <a:ext uri="{FF2B5EF4-FFF2-40B4-BE49-F238E27FC236}">
                <a16:creationId xmlns:a16="http://schemas.microsoft.com/office/drawing/2014/main" id="{841D6182-87E1-DFD7-9477-829A31CB1C62}"/>
              </a:ext>
            </a:extLst>
          </p:cNvPr>
          <p:cNvSpPr/>
          <p:nvPr/>
        </p:nvSpPr>
        <p:spPr>
          <a:xfrm>
            <a:off x="10654062" y="487242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1;p5">
            <a:extLst>
              <a:ext uri="{FF2B5EF4-FFF2-40B4-BE49-F238E27FC236}">
                <a16:creationId xmlns:a16="http://schemas.microsoft.com/office/drawing/2014/main" id="{2F945E3B-5A80-3991-E1B9-C68841242C69}"/>
              </a:ext>
            </a:extLst>
          </p:cNvPr>
          <p:cNvSpPr/>
          <p:nvPr/>
        </p:nvSpPr>
        <p:spPr>
          <a:xfrm>
            <a:off x="10654062" y="554168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2;p5">
            <a:extLst>
              <a:ext uri="{FF2B5EF4-FFF2-40B4-BE49-F238E27FC236}">
                <a16:creationId xmlns:a16="http://schemas.microsoft.com/office/drawing/2014/main" id="{3EB3CA80-04EC-B585-FF5F-C18819F9D5D6}"/>
              </a:ext>
            </a:extLst>
          </p:cNvPr>
          <p:cNvSpPr/>
          <p:nvPr/>
        </p:nvSpPr>
        <p:spPr>
          <a:xfrm>
            <a:off x="10640177" y="319036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2;p5">
            <a:extLst>
              <a:ext uri="{FF2B5EF4-FFF2-40B4-BE49-F238E27FC236}">
                <a16:creationId xmlns:a16="http://schemas.microsoft.com/office/drawing/2014/main" id="{5183D212-DF3B-19DA-3170-C695AE24D644}"/>
              </a:ext>
            </a:extLst>
          </p:cNvPr>
          <p:cNvSpPr/>
          <p:nvPr/>
        </p:nvSpPr>
        <p:spPr>
          <a:xfrm>
            <a:off x="10645495" y="591043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EC7A53-E890-B684-3221-5603A1D6D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800" y="1136073"/>
            <a:ext cx="4731914" cy="2626131"/>
          </a:xfrm>
          <a:prstGeom prst="rect">
            <a:avLst/>
          </a:prstGeom>
        </p:spPr>
      </p:pic>
      <p:cxnSp>
        <p:nvCxnSpPr>
          <p:cNvPr id="28" name="Google Shape;160;p5">
            <a:extLst>
              <a:ext uri="{FF2B5EF4-FFF2-40B4-BE49-F238E27FC236}">
                <a16:creationId xmlns:a16="http://schemas.microsoft.com/office/drawing/2014/main" id="{1541ED5F-D36F-0EA5-37DF-E3ED10286415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8276253" y="5075853"/>
            <a:ext cx="2405242" cy="90658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160;p5">
            <a:extLst>
              <a:ext uri="{FF2B5EF4-FFF2-40B4-BE49-F238E27FC236}">
                <a16:creationId xmlns:a16="http://schemas.microsoft.com/office/drawing/2014/main" id="{E9376792-2636-A490-109D-504E20AEEA2F}"/>
              </a:ext>
            </a:extLst>
          </p:cNvPr>
          <p:cNvCxnSpPr>
            <a:cxnSpLocks/>
          </p:cNvCxnSpPr>
          <p:nvPr/>
        </p:nvCxnSpPr>
        <p:spPr>
          <a:xfrm flipV="1">
            <a:off x="7576457" y="3762204"/>
            <a:ext cx="199300" cy="103276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299720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L2 Bar </a:t>
            </a:r>
            <a:r>
              <a:rPr lang="it-IT" dirty="0" err="1"/>
              <a:t>EndCup</a:t>
            </a:r>
            <a:br>
              <a:rPr lang="it-IT" dirty="0"/>
            </a:br>
            <a:endParaRPr dirty="0"/>
          </a:p>
        </p:txBody>
      </p:sp>
      <p:sp>
        <p:nvSpPr>
          <p:cNvPr id="198" name="Google Shape;198;p6"/>
          <p:cNvSpPr txBox="1"/>
          <p:nvPr/>
        </p:nvSpPr>
        <p:spPr>
          <a:xfrm>
            <a:off x="11042395" y="6457889"/>
            <a:ext cx="5812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Tile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234B5-1E29-01D2-B676-38F4719E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90" y="1271978"/>
            <a:ext cx="4683967" cy="2402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A9310-294A-53E1-63AA-52A0BB86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175" y="1271978"/>
            <a:ext cx="4880576" cy="2499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BDFF41-CADE-18D4-2BAE-7FEE22D27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726" y="3810875"/>
            <a:ext cx="4880577" cy="2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02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1CB7163-617E-F9DD-E1B7-B90ADF15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2042"/>
            <a:ext cx="9887826" cy="5262012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L2 Bar EndCup0 </a:t>
            </a:r>
            <a:r>
              <a:rPr lang="it-IT" dirty="0" err="1"/>
              <a:t>Saturation</a:t>
            </a:r>
            <a:br>
              <a:rPr lang="it-IT" dirty="0"/>
            </a:br>
            <a:endParaRPr dirty="0"/>
          </a:p>
        </p:txBody>
      </p:sp>
      <p:sp>
        <p:nvSpPr>
          <p:cNvPr id="4" name="Google Shape;163;p5">
            <a:extLst>
              <a:ext uri="{FF2B5EF4-FFF2-40B4-BE49-F238E27FC236}">
                <a16:creationId xmlns:a16="http://schemas.microsoft.com/office/drawing/2014/main" id="{19B88996-54D2-53B9-5FBE-C98BAAAAC7D6}"/>
              </a:ext>
            </a:extLst>
          </p:cNvPr>
          <p:cNvSpPr/>
          <p:nvPr/>
        </p:nvSpPr>
        <p:spPr>
          <a:xfrm>
            <a:off x="10413997" y="3262361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4;p5">
            <a:extLst>
              <a:ext uri="{FF2B5EF4-FFF2-40B4-BE49-F238E27FC236}">
                <a16:creationId xmlns:a16="http://schemas.microsoft.com/office/drawing/2014/main" id="{54495DF7-9342-525F-399E-2D132D2033EA}"/>
              </a:ext>
            </a:extLst>
          </p:cNvPr>
          <p:cNvSpPr/>
          <p:nvPr/>
        </p:nvSpPr>
        <p:spPr>
          <a:xfrm>
            <a:off x="10627495" y="346016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5;p5">
            <a:extLst>
              <a:ext uri="{FF2B5EF4-FFF2-40B4-BE49-F238E27FC236}">
                <a16:creationId xmlns:a16="http://schemas.microsoft.com/office/drawing/2014/main" id="{39E333A2-DD7C-00CA-C421-ABCAF9E5E796}"/>
              </a:ext>
            </a:extLst>
          </p:cNvPr>
          <p:cNvSpPr/>
          <p:nvPr/>
        </p:nvSpPr>
        <p:spPr>
          <a:xfrm>
            <a:off x="10645495" y="355794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6;p5">
            <a:extLst>
              <a:ext uri="{FF2B5EF4-FFF2-40B4-BE49-F238E27FC236}">
                <a16:creationId xmlns:a16="http://schemas.microsoft.com/office/drawing/2014/main" id="{8026FE78-8B53-0209-0AC1-D7CBF56B0983}"/>
              </a:ext>
            </a:extLst>
          </p:cNvPr>
          <p:cNvSpPr/>
          <p:nvPr/>
        </p:nvSpPr>
        <p:spPr>
          <a:xfrm>
            <a:off x="10646063" y="387960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7;p5">
            <a:extLst>
              <a:ext uri="{FF2B5EF4-FFF2-40B4-BE49-F238E27FC236}">
                <a16:creationId xmlns:a16="http://schemas.microsoft.com/office/drawing/2014/main" id="{441AABBB-C5F0-EA1F-8187-47EA3F4844CF}"/>
              </a:ext>
            </a:extLst>
          </p:cNvPr>
          <p:cNvSpPr/>
          <p:nvPr/>
        </p:nvSpPr>
        <p:spPr>
          <a:xfrm>
            <a:off x="10645495" y="419661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5">
            <a:extLst>
              <a:ext uri="{FF2B5EF4-FFF2-40B4-BE49-F238E27FC236}">
                <a16:creationId xmlns:a16="http://schemas.microsoft.com/office/drawing/2014/main" id="{2254DD8A-2377-E5DE-8E3D-86906D915B63}"/>
              </a:ext>
            </a:extLst>
          </p:cNvPr>
          <p:cNvSpPr/>
          <p:nvPr/>
        </p:nvSpPr>
        <p:spPr>
          <a:xfrm>
            <a:off x="10622482" y="4794964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9;p5">
            <a:extLst>
              <a:ext uri="{FF2B5EF4-FFF2-40B4-BE49-F238E27FC236}">
                <a16:creationId xmlns:a16="http://schemas.microsoft.com/office/drawing/2014/main" id="{23F31D69-1BDE-748E-2A2F-5882683B082D}"/>
              </a:ext>
            </a:extLst>
          </p:cNvPr>
          <p:cNvSpPr/>
          <p:nvPr/>
        </p:nvSpPr>
        <p:spPr>
          <a:xfrm>
            <a:off x="10654062" y="521081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;p5">
            <a:extLst>
              <a:ext uri="{FF2B5EF4-FFF2-40B4-BE49-F238E27FC236}">
                <a16:creationId xmlns:a16="http://schemas.microsoft.com/office/drawing/2014/main" id="{49FBB559-9D14-EA55-3A54-AB9D909D3992}"/>
              </a:ext>
            </a:extLst>
          </p:cNvPr>
          <p:cNvSpPr/>
          <p:nvPr/>
        </p:nvSpPr>
        <p:spPr>
          <a:xfrm>
            <a:off x="10654062" y="487242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1;p5">
            <a:extLst>
              <a:ext uri="{FF2B5EF4-FFF2-40B4-BE49-F238E27FC236}">
                <a16:creationId xmlns:a16="http://schemas.microsoft.com/office/drawing/2014/main" id="{B6F8CB5D-E3AE-01F0-D86B-96383187D215}"/>
              </a:ext>
            </a:extLst>
          </p:cNvPr>
          <p:cNvSpPr/>
          <p:nvPr/>
        </p:nvSpPr>
        <p:spPr>
          <a:xfrm>
            <a:off x="10654062" y="554168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2;p5">
            <a:extLst>
              <a:ext uri="{FF2B5EF4-FFF2-40B4-BE49-F238E27FC236}">
                <a16:creationId xmlns:a16="http://schemas.microsoft.com/office/drawing/2014/main" id="{8609B31B-1D5F-CD83-2559-F2E5C1136EF8}"/>
              </a:ext>
            </a:extLst>
          </p:cNvPr>
          <p:cNvSpPr/>
          <p:nvPr/>
        </p:nvSpPr>
        <p:spPr>
          <a:xfrm>
            <a:off x="10640177" y="319036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2;p5">
            <a:extLst>
              <a:ext uri="{FF2B5EF4-FFF2-40B4-BE49-F238E27FC236}">
                <a16:creationId xmlns:a16="http://schemas.microsoft.com/office/drawing/2014/main" id="{586B85DE-8E4D-2D7D-57BE-68AF07991CF3}"/>
              </a:ext>
            </a:extLst>
          </p:cNvPr>
          <p:cNvSpPr/>
          <p:nvPr/>
        </p:nvSpPr>
        <p:spPr>
          <a:xfrm>
            <a:off x="10645495" y="591043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Google Shape;160;p5">
            <a:extLst>
              <a:ext uri="{FF2B5EF4-FFF2-40B4-BE49-F238E27FC236}">
                <a16:creationId xmlns:a16="http://schemas.microsoft.com/office/drawing/2014/main" id="{A5A646A0-46CC-B2F2-3EA7-A6D74121B4BD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8341567" y="3262361"/>
            <a:ext cx="2332469" cy="68924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0471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body" idx="1"/>
          </p:nvPr>
        </p:nvSpPr>
        <p:spPr>
          <a:xfrm>
            <a:off x="4867275" y="1309260"/>
            <a:ext cx="4261432" cy="131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Char char="•"/>
            </a:pPr>
            <a:r>
              <a:rPr lang="it-IT" sz="1500" dirty="0" err="1">
                <a:latin typeface="Book Antiqua" panose="02040602050305030304" pitchFamily="18" charset="0"/>
              </a:rPr>
              <a:t>Tile</a:t>
            </a:r>
            <a:r>
              <a:rPr lang="it-IT" sz="1500" dirty="0">
                <a:latin typeface="Book Antiqua" panose="02040602050305030304" pitchFamily="18" charset="0"/>
              </a:rPr>
              <a:t> 1 (bc-408): Trigger </a:t>
            </a:r>
            <a:r>
              <a:rPr lang="it-IT" sz="1500" dirty="0" err="1">
                <a:latin typeface="Book Antiqua" panose="02040602050305030304" pitchFamily="18" charset="0"/>
              </a:rPr>
              <a:t>Tile</a:t>
            </a:r>
            <a:endParaRPr sz="1500" dirty="0">
              <a:latin typeface="Book Antiqua" panose="020406020503050303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500"/>
              <a:buChar char="•"/>
            </a:pPr>
            <a:r>
              <a:rPr lang="it-IT" sz="1500" dirty="0">
                <a:latin typeface="Book Antiqua" panose="02040602050305030304" pitchFamily="18" charset="0"/>
              </a:rPr>
              <a:t>Tile2 (bc-404):  PSD </a:t>
            </a:r>
            <a:r>
              <a:rPr lang="it-IT" sz="1500" dirty="0" err="1">
                <a:latin typeface="Book Antiqua" panose="02040602050305030304" pitchFamily="18" charset="0"/>
              </a:rPr>
              <a:t>Tile</a:t>
            </a:r>
            <a:endParaRPr sz="1500" dirty="0">
              <a:latin typeface="Book Antiqua" panose="020406020503050303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500"/>
              <a:buChar char="•"/>
            </a:pPr>
            <a:r>
              <a:rPr lang="it-IT" sz="1500" dirty="0">
                <a:latin typeface="Book Antiqua" panose="02040602050305030304" pitchFamily="18" charset="0"/>
              </a:rPr>
              <a:t>Small </a:t>
            </a:r>
            <a:r>
              <a:rPr lang="it-IT" sz="1500" dirty="0" err="1">
                <a:latin typeface="Book Antiqua" panose="02040602050305030304" pitchFamily="18" charset="0"/>
              </a:rPr>
              <a:t>SiPM</a:t>
            </a:r>
            <a:r>
              <a:rPr lang="it-IT" sz="1500" dirty="0">
                <a:latin typeface="Book Antiqua" panose="02040602050305030304" pitchFamily="18" charset="0"/>
              </a:rPr>
              <a:t> PCB with 3 1x1 Hamamatsu </a:t>
            </a:r>
            <a:r>
              <a:rPr lang="it-IT" sz="1500" dirty="0" err="1">
                <a:latin typeface="Book Antiqua" panose="02040602050305030304" pitchFamily="18" charset="0"/>
              </a:rPr>
              <a:t>SiPM</a:t>
            </a:r>
            <a:endParaRPr sz="1500" dirty="0">
              <a:latin typeface="Book Antiqua" panose="020406020503050303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500"/>
              <a:buChar char="•"/>
            </a:pPr>
            <a:r>
              <a:rPr lang="it-IT" sz="1500" dirty="0">
                <a:latin typeface="Book Antiqua" panose="02040602050305030304" pitchFamily="18" charset="0"/>
              </a:rPr>
              <a:t>Large </a:t>
            </a:r>
            <a:r>
              <a:rPr lang="it-IT" sz="1500" dirty="0" err="1">
                <a:latin typeface="Book Antiqua" panose="02040602050305030304" pitchFamily="18" charset="0"/>
              </a:rPr>
              <a:t>SiPM</a:t>
            </a:r>
            <a:r>
              <a:rPr lang="it-IT" sz="1500" dirty="0">
                <a:latin typeface="Book Antiqua" panose="02040602050305030304" pitchFamily="18" charset="0"/>
              </a:rPr>
              <a:t> PCB with 3 3x3 Hamamatsu </a:t>
            </a:r>
            <a:r>
              <a:rPr lang="it-IT" sz="1500" dirty="0" err="1">
                <a:latin typeface="Book Antiqua" panose="02040602050305030304" pitchFamily="18" charset="0"/>
              </a:rPr>
              <a:t>SiPM</a:t>
            </a:r>
            <a:endParaRPr sz="1500" dirty="0">
              <a:latin typeface="Book Antiqua" panose="02040602050305030304" pitchFamily="18" charset="0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4818015" y="2688246"/>
            <a:ext cx="4037599" cy="170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0" u="none" strike="noStrike" dirty="0" err="1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BetaCHIP</a:t>
            </a:r>
            <a:r>
              <a:rPr lang="it-IT" sz="1500" b="1" i="0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it-IT" sz="1500" b="1" i="0" u="none" strike="noStrike" dirty="0" err="1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configuration</a:t>
            </a:r>
            <a:r>
              <a:rPr lang="it-IT" sz="1500" b="1" i="0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Book Antiqua" panose="0204060205030503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HV = 42.5 V</a:t>
            </a:r>
            <a:endParaRPr dirty="0">
              <a:latin typeface="Book Antiqua" panose="0204060205030503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dirty="0">
              <a:solidFill>
                <a:srgbClr val="000000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it-IT" sz="1500" b="0" i="0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trigger = 3EXT (TTL) «</a:t>
            </a:r>
            <a:r>
              <a:rPr lang="it-IT" sz="1500" b="0" i="0" u="none" strike="noStrike" dirty="0" err="1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Syncronicity</a:t>
            </a:r>
            <a:r>
              <a:rPr lang="it-IT" sz="1500" b="0" i="0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» with  PSD in I2C  </a:t>
            </a:r>
            <a:endParaRPr dirty="0">
              <a:latin typeface="Book Antiqua" panose="0204060205030503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it-IT" sz="1500" b="0" i="0" u="none" strike="noStrike" dirty="0" err="1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mux_path</a:t>
            </a:r>
            <a:r>
              <a:rPr lang="it-IT" sz="1500" b="0" i="0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= 1 (</a:t>
            </a:r>
            <a:r>
              <a:rPr lang="it-IT" sz="1500" b="0" i="1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low gain</a:t>
            </a:r>
            <a:r>
              <a:rPr lang="it-IT" sz="1500" b="0" i="0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)</a:t>
            </a:r>
            <a:endParaRPr dirty="0">
              <a:latin typeface="Book Antiqua" panose="0204060205030503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it-IT" sz="1500" b="0" i="0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gain= 15 (</a:t>
            </a:r>
            <a:r>
              <a:rPr lang="it-IT" sz="1500" i="1" dirty="0" err="1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</a:t>
            </a:r>
            <a:r>
              <a:rPr lang="it-IT" sz="1500" b="0" i="1" u="none" strike="noStrike" dirty="0" err="1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owest</a:t>
            </a:r>
            <a:r>
              <a:rPr lang="it-IT" sz="1500" b="0" i="1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gain</a:t>
            </a:r>
            <a:r>
              <a:rPr lang="it-IT" sz="1500" b="0" i="0" u="none" strike="noStrike" dirty="0">
                <a:solidFill>
                  <a:srgbClr val="00000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)</a:t>
            </a:r>
            <a:endParaRPr dirty="0">
              <a:latin typeface="Book Antiqua" panose="02040602050305030304" pitchFamily="18" charset="0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4771540" y="4521750"/>
            <a:ext cx="3743884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Data Sample</a:t>
            </a:r>
            <a:endParaRPr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i="1" dirty="0">
                <a:solidFill>
                  <a:schemeClr val="dk1"/>
                </a:solidFill>
                <a:highlight>
                  <a:srgbClr val="FFFF00"/>
                </a:highlight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Trigger </a:t>
            </a:r>
            <a:r>
              <a:rPr lang="it-IT" sz="1500" i="1" dirty="0" err="1">
                <a:solidFill>
                  <a:schemeClr val="dk1"/>
                </a:solidFill>
                <a:highlight>
                  <a:srgbClr val="FFFF00"/>
                </a:highlight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Threshold</a:t>
            </a:r>
            <a:r>
              <a:rPr lang="it-IT" sz="1500" i="1" dirty="0">
                <a:solidFill>
                  <a:schemeClr val="dk1"/>
                </a:solidFill>
                <a:highlight>
                  <a:srgbClr val="FFFF00"/>
                </a:highlight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600 </a:t>
            </a:r>
            <a:r>
              <a:rPr lang="it-IT" sz="1500" i="1" dirty="0" err="1">
                <a:solidFill>
                  <a:schemeClr val="dk1"/>
                </a:solidFill>
                <a:highlight>
                  <a:srgbClr val="FFFF00"/>
                </a:highlight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mV</a:t>
            </a:r>
            <a:r>
              <a:rPr lang="it-IT" sz="1500" i="1" dirty="0">
                <a:solidFill>
                  <a:schemeClr val="dk1"/>
                </a:solidFill>
                <a:highlight>
                  <a:srgbClr val="FFFF00"/>
                </a:highlight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-&gt; He </a:t>
            </a:r>
            <a:r>
              <a:rPr lang="it-IT" sz="1500" i="1" dirty="0" err="1">
                <a:solidFill>
                  <a:schemeClr val="dk1"/>
                </a:solidFill>
                <a:highlight>
                  <a:srgbClr val="FFFF00"/>
                </a:highlight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Cut</a:t>
            </a:r>
            <a:endParaRPr sz="1500" i="1" dirty="0">
              <a:solidFill>
                <a:schemeClr val="dk1"/>
              </a:solidFill>
              <a:highlight>
                <a:srgbClr val="FFFF00"/>
              </a:highlight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Trigger </a:t>
            </a:r>
            <a:r>
              <a:rPr lang="it-IT" sz="1500" i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Threshold</a:t>
            </a:r>
            <a:r>
              <a:rPr lang="it-IT" sz="1500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100 </a:t>
            </a:r>
            <a:r>
              <a:rPr lang="it-IT" sz="1500" i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mV</a:t>
            </a:r>
            <a:r>
              <a:rPr lang="it-IT" sz="1500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-&gt; </a:t>
            </a:r>
            <a:r>
              <a:rPr lang="it-IT" sz="1500" i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proton</a:t>
            </a:r>
            <a:r>
              <a:rPr lang="it-IT" sz="1500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it-IT" sz="1500" i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Visible</a:t>
            </a:r>
            <a:endParaRPr sz="1500" i="1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5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28707" y="341202"/>
            <a:ext cx="2533258" cy="450357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9669506" y="582556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PSD</a:t>
            </a:r>
            <a:endParaRPr dirty="0"/>
          </a:p>
        </p:txBody>
      </p:sp>
      <p:sp>
        <p:nvSpPr>
          <p:cNvPr id="140" name="Google Shape;140;p5"/>
          <p:cNvSpPr/>
          <p:nvPr/>
        </p:nvSpPr>
        <p:spPr>
          <a:xfrm>
            <a:off x="9128707" y="1114414"/>
            <a:ext cx="2415593" cy="2181236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9858375" y="1540434"/>
            <a:ext cx="7809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Tile</a:t>
            </a:r>
            <a:r>
              <a:rPr lang="it-IT" sz="1800" b="1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 2</a:t>
            </a:r>
            <a:endParaRPr dirty="0"/>
          </a:p>
        </p:txBody>
      </p:sp>
      <p:cxnSp>
        <p:nvCxnSpPr>
          <p:cNvPr id="142" name="Google Shape;142;p5"/>
          <p:cNvCxnSpPr>
            <a:cxnSpLocks/>
          </p:cNvCxnSpPr>
          <p:nvPr/>
        </p:nvCxnSpPr>
        <p:spPr>
          <a:xfrm>
            <a:off x="7205472" y="1794455"/>
            <a:ext cx="2576568" cy="20561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5"/>
          <p:cNvSpPr/>
          <p:nvPr/>
        </p:nvSpPr>
        <p:spPr>
          <a:xfrm>
            <a:off x="5085104" y="1611152"/>
            <a:ext cx="2120368" cy="352425"/>
          </a:xfrm>
          <a:custGeom>
            <a:avLst/>
            <a:gdLst/>
            <a:ahLst/>
            <a:cxnLst/>
            <a:rect l="l" t="t" r="r" b="b"/>
            <a:pathLst>
              <a:path w="2066925" h="352425" extrusionOk="0">
                <a:moveTo>
                  <a:pt x="0" y="0"/>
                </a:moveTo>
                <a:cubicBezTo>
                  <a:pt x="144331" y="-30532"/>
                  <a:pt x="329713" y="44195"/>
                  <a:pt x="496062" y="0"/>
                </a:cubicBezTo>
                <a:cubicBezTo>
                  <a:pt x="662411" y="-44195"/>
                  <a:pt x="813779" y="3112"/>
                  <a:pt x="950785" y="0"/>
                </a:cubicBezTo>
                <a:cubicBezTo>
                  <a:pt x="1087791" y="-3112"/>
                  <a:pt x="1373296" y="64351"/>
                  <a:pt x="1508855" y="0"/>
                </a:cubicBezTo>
                <a:cubicBezTo>
                  <a:pt x="1644414" y="-64351"/>
                  <a:pt x="1827241" y="41837"/>
                  <a:pt x="2066925" y="0"/>
                </a:cubicBezTo>
                <a:cubicBezTo>
                  <a:pt x="2100029" y="110695"/>
                  <a:pt x="2062354" y="180678"/>
                  <a:pt x="2066925" y="352425"/>
                </a:cubicBezTo>
                <a:cubicBezTo>
                  <a:pt x="1909315" y="386894"/>
                  <a:pt x="1748027" y="317596"/>
                  <a:pt x="1591532" y="352425"/>
                </a:cubicBezTo>
                <a:cubicBezTo>
                  <a:pt x="1435037" y="387254"/>
                  <a:pt x="1299060" y="307902"/>
                  <a:pt x="1116140" y="352425"/>
                </a:cubicBezTo>
                <a:cubicBezTo>
                  <a:pt x="933220" y="396948"/>
                  <a:pt x="732866" y="317470"/>
                  <a:pt x="558070" y="352425"/>
                </a:cubicBezTo>
                <a:cubicBezTo>
                  <a:pt x="383274" y="387380"/>
                  <a:pt x="118698" y="343462"/>
                  <a:pt x="0" y="352425"/>
                </a:cubicBezTo>
                <a:cubicBezTo>
                  <a:pt x="-25723" y="253970"/>
                  <a:pt x="26506" y="110517"/>
                  <a:pt x="0" y="0"/>
                </a:cubicBezTo>
                <a:close/>
              </a:path>
            </a:pathLst>
          </a:cu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4671250" y="574917"/>
            <a:ext cx="4385296" cy="6162789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83819" y="576338"/>
            <a:ext cx="4469766" cy="6162789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8439452" y="545670"/>
            <a:ext cx="6158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Tile</a:t>
            </a:r>
            <a:endParaRPr dirty="0">
              <a:latin typeface="Book Antiqua" panose="02040602050305030304" pitchFamily="18" charset="0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3970131" y="545690"/>
            <a:ext cx="74431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PSD</a:t>
            </a:r>
            <a:endParaRPr dirty="0">
              <a:latin typeface="Book Antiqua" panose="02040602050305030304" pitchFamily="18" charset="0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236205" y="667860"/>
            <a:ext cx="3452010" cy="440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endParaRPr lang="it-IT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endParaRPr lang="it-IT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endParaRPr lang="it-IT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endParaRPr lang="it-IT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endParaRPr lang="it-IT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endParaRPr lang="it-IT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endParaRPr lang="it-IT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endParaRPr lang="it-IT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r>
              <a:rPr lang="it-IT" sz="1200" dirty="0">
                <a:solidFill>
                  <a:srgbClr val="00206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Bar L2 (BC-404) 40 cm (</a:t>
            </a:r>
            <a:r>
              <a:rPr lang="it-IT" sz="1200" dirty="0" err="1">
                <a:solidFill>
                  <a:srgbClr val="00206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BetaChip</a:t>
            </a:r>
            <a:r>
              <a:rPr lang="it-IT" sz="1200" dirty="0">
                <a:solidFill>
                  <a:srgbClr val="002060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ASIC) </a:t>
            </a:r>
            <a:endParaRPr sz="1200" dirty="0">
              <a:solidFill>
                <a:srgbClr val="002060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EndCap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1: 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SiPM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3x3 mm</a:t>
            </a:r>
            <a:endParaRPr dirty="0">
              <a:latin typeface="Book Antiqua" panose="02040602050305030304" pitchFamily="18" charset="0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Top 1: PCB with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SiPM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3x3 mm </a:t>
            </a:r>
            <a:endParaRPr dirty="0">
              <a:latin typeface="Book Antiqua" panose="02040602050305030304" pitchFamily="18" charset="0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Top 2: PCB with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SiPM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1x1 mm</a:t>
            </a:r>
            <a:endParaRPr dirty="0">
              <a:latin typeface="Book Antiqua" panose="02040602050305030304" pitchFamily="18" charset="0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EndCap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2: 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SiPM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3x3 mm </a:t>
            </a:r>
            <a:endParaRPr sz="1200" b="0" i="0" u="none" strike="noStrike" cap="none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  <a:p>
            <a:pPr marL="685800" marR="0" lvl="1" indent="-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10128509" y="5650992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/>
          <p:nvPr/>
        </p:nvSpPr>
        <p:spPr>
          <a:xfrm>
            <a:off x="9982278" y="5650992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10000278" y="5748768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10000846" y="6070428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10000278" y="638744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11065604" y="5650992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11097184" y="606684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11097184" y="5728453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11097184" y="6397708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 txBox="1"/>
          <p:nvPr/>
        </p:nvSpPr>
        <p:spPr>
          <a:xfrm>
            <a:off x="9275851" y="5317566"/>
            <a:ext cx="1520854" cy="2246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it-IT" sz="1000" b="1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PCB 3 </a:t>
            </a:r>
            <a:r>
              <a:rPr lang="it-IT" sz="1000" b="1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SiPMs</a:t>
            </a:r>
            <a:r>
              <a:rPr lang="it-IT" sz="1000" b="1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3x3 mm</a:t>
            </a:r>
            <a:br>
              <a:rPr lang="it-IT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000" b="1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			</a:t>
            </a:r>
            <a:endParaRPr sz="1000" b="1" dirty="0">
              <a:solidFill>
                <a:schemeClr val="dk1"/>
              </a:solidFill>
              <a:highlight>
                <a:srgbClr val="FFFF00"/>
              </a:highlight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10413177" y="5004061"/>
            <a:ext cx="1520854" cy="2246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it-IT" sz="1000" b="1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PCB 3 </a:t>
            </a:r>
            <a:r>
              <a:rPr lang="it-IT" sz="1000" b="1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SiPMs</a:t>
            </a:r>
            <a:r>
              <a:rPr lang="it-IT" sz="1000" b="1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1x1 mm</a:t>
            </a:r>
            <a:br>
              <a:rPr lang="it-IT" sz="1000" b="1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</a:br>
            <a:r>
              <a:rPr lang="it-IT" sz="1000" b="1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			</a:t>
            </a:r>
            <a:endParaRPr sz="1000" b="1" dirty="0">
              <a:solidFill>
                <a:schemeClr val="dk1"/>
              </a:solidFill>
              <a:highlight>
                <a:srgbClr val="FFFF00"/>
              </a:highlight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160" name="Google Shape;160;p5"/>
          <p:cNvCxnSpPr>
            <a:stCxn id="158" idx="2"/>
          </p:cNvCxnSpPr>
          <p:nvPr/>
        </p:nvCxnSpPr>
        <p:spPr>
          <a:xfrm>
            <a:off x="10036278" y="5542182"/>
            <a:ext cx="0" cy="11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1" name="Google Shape;161;p5"/>
          <p:cNvCxnSpPr>
            <a:stCxn id="159" idx="2"/>
            <a:endCxn id="154" idx="0"/>
          </p:cNvCxnSpPr>
          <p:nvPr/>
        </p:nvCxnSpPr>
        <p:spPr>
          <a:xfrm flipH="1">
            <a:off x="11119604" y="5228677"/>
            <a:ext cx="54000" cy="422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162" name="Google Shape;162;p5"/>
          <p:cNvGraphicFramePr/>
          <p:nvPr/>
        </p:nvGraphicFramePr>
        <p:xfrm>
          <a:off x="358106" y="4233421"/>
          <a:ext cx="4036550" cy="2377520"/>
        </p:xfrm>
        <a:graphic>
          <a:graphicData uri="http://schemas.openxmlformats.org/drawingml/2006/table">
            <a:tbl>
              <a:tblPr firstRow="1" bandRow="1">
                <a:noFill/>
                <a:tableStyleId>{42676362-38C5-4AA3-9E31-2146BABB3CB6}</a:tableStyleId>
              </a:tblPr>
              <a:tblGrid>
                <a:gridCol w="155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SiPM Model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S14160-3015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S14160-1315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Size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3x3 mm</a:t>
                      </a:r>
                      <a:r>
                        <a:rPr lang="it-IT" sz="1200" baseline="300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1.3x1.3 mm</a:t>
                      </a:r>
                      <a:r>
                        <a:rPr lang="it-IT" sz="1200" baseline="300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Pixel pitch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15 um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15 um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Number of pixels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39984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7284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Refractive index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1.57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1.57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Peak sensitivity wavelength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460 nm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460 nm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32%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32%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Vbr</a:t>
                      </a:r>
                      <a:endParaRPr sz="120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38 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38 V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3" name="Google Shape;163;p5"/>
          <p:cNvSpPr/>
          <p:nvPr/>
        </p:nvSpPr>
        <p:spPr>
          <a:xfrm>
            <a:off x="3863907" y="1498875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4077405" y="1696679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4095405" y="179445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4095973" y="211611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4095405" y="2433128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4072392" y="3031478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4103972" y="3447333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>
            <a:off x="4103972" y="310893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4103972" y="3778194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4090087" y="142687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>
            <a:off x="4108904" y="414735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4" name="Google Shape;174;p5"/>
          <p:cNvCxnSpPr/>
          <p:nvPr/>
        </p:nvCxnSpPr>
        <p:spPr>
          <a:xfrm rot="10800000" flipH="1">
            <a:off x="2677160" y="1497625"/>
            <a:ext cx="1328084" cy="73459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5" name="Google Shape;175;p5"/>
          <p:cNvCxnSpPr/>
          <p:nvPr/>
        </p:nvCxnSpPr>
        <p:spPr>
          <a:xfrm>
            <a:off x="2715761" y="3031478"/>
            <a:ext cx="972454" cy="87895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6" name="Google Shape;176;p5"/>
          <p:cNvCxnSpPr/>
          <p:nvPr/>
        </p:nvCxnSpPr>
        <p:spPr>
          <a:xfrm rot="10800000" flipH="1">
            <a:off x="3023442" y="2116115"/>
            <a:ext cx="1003782" cy="38687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7" name="Google Shape;177;p5"/>
          <p:cNvCxnSpPr/>
          <p:nvPr/>
        </p:nvCxnSpPr>
        <p:spPr>
          <a:xfrm>
            <a:off x="3023442" y="2758565"/>
            <a:ext cx="624276" cy="39557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8" name="Google Shape;178;p5"/>
          <p:cNvSpPr txBox="1"/>
          <p:nvPr/>
        </p:nvSpPr>
        <p:spPr>
          <a:xfrm>
            <a:off x="4876484" y="5372038"/>
            <a:ext cx="308101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Beam</a:t>
            </a:r>
            <a:endParaRPr sz="1500" b="1" i="1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i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Particle</a:t>
            </a:r>
            <a:r>
              <a:rPr lang="it-IT" sz="1500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it-IT" sz="1500" i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fragments</a:t>
            </a:r>
            <a:r>
              <a:rPr lang="it-IT" sz="1500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150 GeV/n</a:t>
            </a:r>
            <a:endParaRPr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A/Z 2.2</a:t>
            </a:r>
            <a:endParaRPr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i="1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Beam</a:t>
            </a:r>
            <a:r>
              <a:rPr lang="it-IT" sz="1500" i="1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size: ~4 cm</a:t>
            </a:r>
            <a:endParaRPr sz="15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9679" y="626478"/>
            <a:ext cx="1045397" cy="7840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4;p3">
            <a:extLst>
              <a:ext uri="{FF2B5EF4-FFF2-40B4-BE49-F238E27FC236}">
                <a16:creationId xmlns:a16="http://schemas.microsoft.com/office/drawing/2014/main" id="{C755D328-CA6A-3AAF-4AE5-A46086182C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Readout configuration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4BE49E-16EA-2753-8F66-624054391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2242"/>
            <a:ext cx="9865895" cy="5173217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L2 Bar EndCup1 </a:t>
            </a:r>
            <a:r>
              <a:rPr lang="it-IT" dirty="0" err="1"/>
              <a:t>Saturation</a:t>
            </a:r>
            <a:br>
              <a:rPr lang="it-IT" dirty="0"/>
            </a:br>
            <a:endParaRPr dirty="0"/>
          </a:p>
        </p:txBody>
      </p:sp>
      <p:sp>
        <p:nvSpPr>
          <p:cNvPr id="4" name="Google Shape;163;p5">
            <a:extLst>
              <a:ext uri="{FF2B5EF4-FFF2-40B4-BE49-F238E27FC236}">
                <a16:creationId xmlns:a16="http://schemas.microsoft.com/office/drawing/2014/main" id="{19B88996-54D2-53B9-5FBE-C98BAAAAC7D6}"/>
              </a:ext>
            </a:extLst>
          </p:cNvPr>
          <p:cNvSpPr/>
          <p:nvPr/>
        </p:nvSpPr>
        <p:spPr>
          <a:xfrm>
            <a:off x="10413997" y="3262361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4;p5">
            <a:extLst>
              <a:ext uri="{FF2B5EF4-FFF2-40B4-BE49-F238E27FC236}">
                <a16:creationId xmlns:a16="http://schemas.microsoft.com/office/drawing/2014/main" id="{54495DF7-9342-525F-399E-2D132D2033EA}"/>
              </a:ext>
            </a:extLst>
          </p:cNvPr>
          <p:cNvSpPr/>
          <p:nvPr/>
        </p:nvSpPr>
        <p:spPr>
          <a:xfrm>
            <a:off x="10627495" y="346016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5;p5">
            <a:extLst>
              <a:ext uri="{FF2B5EF4-FFF2-40B4-BE49-F238E27FC236}">
                <a16:creationId xmlns:a16="http://schemas.microsoft.com/office/drawing/2014/main" id="{39E333A2-DD7C-00CA-C421-ABCAF9E5E796}"/>
              </a:ext>
            </a:extLst>
          </p:cNvPr>
          <p:cNvSpPr/>
          <p:nvPr/>
        </p:nvSpPr>
        <p:spPr>
          <a:xfrm>
            <a:off x="10645495" y="355794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6;p5">
            <a:extLst>
              <a:ext uri="{FF2B5EF4-FFF2-40B4-BE49-F238E27FC236}">
                <a16:creationId xmlns:a16="http://schemas.microsoft.com/office/drawing/2014/main" id="{8026FE78-8B53-0209-0AC1-D7CBF56B0983}"/>
              </a:ext>
            </a:extLst>
          </p:cNvPr>
          <p:cNvSpPr/>
          <p:nvPr/>
        </p:nvSpPr>
        <p:spPr>
          <a:xfrm>
            <a:off x="10646063" y="387960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7;p5">
            <a:extLst>
              <a:ext uri="{FF2B5EF4-FFF2-40B4-BE49-F238E27FC236}">
                <a16:creationId xmlns:a16="http://schemas.microsoft.com/office/drawing/2014/main" id="{441AABBB-C5F0-EA1F-8187-47EA3F4844CF}"/>
              </a:ext>
            </a:extLst>
          </p:cNvPr>
          <p:cNvSpPr/>
          <p:nvPr/>
        </p:nvSpPr>
        <p:spPr>
          <a:xfrm>
            <a:off x="10645495" y="419661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5">
            <a:extLst>
              <a:ext uri="{FF2B5EF4-FFF2-40B4-BE49-F238E27FC236}">
                <a16:creationId xmlns:a16="http://schemas.microsoft.com/office/drawing/2014/main" id="{2254DD8A-2377-E5DE-8E3D-86906D915B63}"/>
              </a:ext>
            </a:extLst>
          </p:cNvPr>
          <p:cNvSpPr/>
          <p:nvPr/>
        </p:nvSpPr>
        <p:spPr>
          <a:xfrm>
            <a:off x="10622482" y="4794964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9;p5">
            <a:extLst>
              <a:ext uri="{FF2B5EF4-FFF2-40B4-BE49-F238E27FC236}">
                <a16:creationId xmlns:a16="http://schemas.microsoft.com/office/drawing/2014/main" id="{23F31D69-1BDE-748E-2A2F-5882683B082D}"/>
              </a:ext>
            </a:extLst>
          </p:cNvPr>
          <p:cNvSpPr/>
          <p:nvPr/>
        </p:nvSpPr>
        <p:spPr>
          <a:xfrm>
            <a:off x="10654062" y="521081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;p5">
            <a:extLst>
              <a:ext uri="{FF2B5EF4-FFF2-40B4-BE49-F238E27FC236}">
                <a16:creationId xmlns:a16="http://schemas.microsoft.com/office/drawing/2014/main" id="{49FBB559-9D14-EA55-3A54-AB9D909D3992}"/>
              </a:ext>
            </a:extLst>
          </p:cNvPr>
          <p:cNvSpPr/>
          <p:nvPr/>
        </p:nvSpPr>
        <p:spPr>
          <a:xfrm>
            <a:off x="10654062" y="487242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1;p5">
            <a:extLst>
              <a:ext uri="{FF2B5EF4-FFF2-40B4-BE49-F238E27FC236}">
                <a16:creationId xmlns:a16="http://schemas.microsoft.com/office/drawing/2014/main" id="{B6F8CB5D-E3AE-01F0-D86B-96383187D215}"/>
              </a:ext>
            </a:extLst>
          </p:cNvPr>
          <p:cNvSpPr/>
          <p:nvPr/>
        </p:nvSpPr>
        <p:spPr>
          <a:xfrm>
            <a:off x="10654062" y="554168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2;p5">
            <a:extLst>
              <a:ext uri="{FF2B5EF4-FFF2-40B4-BE49-F238E27FC236}">
                <a16:creationId xmlns:a16="http://schemas.microsoft.com/office/drawing/2014/main" id="{8609B31B-1D5F-CD83-2559-F2E5C1136EF8}"/>
              </a:ext>
            </a:extLst>
          </p:cNvPr>
          <p:cNvSpPr/>
          <p:nvPr/>
        </p:nvSpPr>
        <p:spPr>
          <a:xfrm>
            <a:off x="10640177" y="319036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2;p5">
            <a:extLst>
              <a:ext uri="{FF2B5EF4-FFF2-40B4-BE49-F238E27FC236}">
                <a16:creationId xmlns:a16="http://schemas.microsoft.com/office/drawing/2014/main" id="{586B85DE-8E4D-2D7D-57BE-68AF07991CF3}"/>
              </a:ext>
            </a:extLst>
          </p:cNvPr>
          <p:cNvSpPr/>
          <p:nvPr/>
        </p:nvSpPr>
        <p:spPr>
          <a:xfrm>
            <a:off x="10645495" y="591043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60;p5">
            <a:extLst>
              <a:ext uri="{FF2B5EF4-FFF2-40B4-BE49-F238E27FC236}">
                <a16:creationId xmlns:a16="http://schemas.microsoft.com/office/drawing/2014/main" id="{A4458E00-C50F-5BAF-BCB5-339D631EEFFE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7680960" y="4608576"/>
            <a:ext cx="3000535" cy="137386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90060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L2 Bar TOP0 3x3</a:t>
            </a:r>
            <a:br>
              <a:rPr lang="it-IT" dirty="0"/>
            </a:b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E380C6-AC74-1D6E-D9C4-D26FE3F8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55" y="2100943"/>
            <a:ext cx="9082100" cy="4757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77CF2B-A3FC-C489-D7EE-41A9D7B26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730" y="593208"/>
            <a:ext cx="5251267" cy="2709879"/>
          </a:xfrm>
          <a:prstGeom prst="rect">
            <a:avLst/>
          </a:prstGeom>
        </p:spPr>
      </p:pic>
      <p:sp>
        <p:nvSpPr>
          <p:cNvPr id="6" name="Google Shape;163;p5">
            <a:extLst>
              <a:ext uri="{FF2B5EF4-FFF2-40B4-BE49-F238E27FC236}">
                <a16:creationId xmlns:a16="http://schemas.microsoft.com/office/drawing/2014/main" id="{A4DEF93F-94A2-B36D-0CF7-5E1D5037D635}"/>
              </a:ext>
            </a:extLst>
          </p:cNvPr>
          <p:cNvSpPr/>
          <p:nvPr/>
        </p:nvSpPr>
        <p:spPr>
          <a:xfrm>
            <a:off x="10413997" y="3262361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4;p5">
            <a:extLst>
              <a:ext uri="{FF2B5EF4-FFF2-40B4-BE49-F238E27FC236}">
                <a16:creationId xmlns:a16="http://schemas.microsoft.com/office/drawing/2014/main" id="{4840F195-065A-2BC9-5BF0-B9F3BCC8A992}"/>
              </a:ext>
            </a:extLst>
          </p:cNvPr>
          <p:cNvSpPr/>
          <p:nvPr/>
        </p:nvSpPr>
        <p:spPr>
          <a:xfrm>
            <a:off x="10627495" y="346016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5;p5">
            <a:extLst>
              <a:ext uri="{FF2B5EF4-FFF2-40B4-BE49-F238E27FC236}">
                <a16:creationId xmlns:a16="http://schemas.microsoft.com/office/drawing/2014/main" id="{865C6AE9-3CB7-56CD-101B-5D79C894EA5D}"/>
              </a:ext>
            </a:extLst>
          </p:cNvPr>
          <p:cNvSpPr/>
          <p:nvPr/>
        </p:nvSpPr>
        <p:spPr>
          <a:xfrm>
            <a:off x="10645495" y="355794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6;p5">
            <a:extLst>
              <a:ext uri="{FF2B5EF4-FFF2-40B4-BE49-F238E27FC236}">
                <a16:creationId xmlns:a16="http://schemas.microsoft.com/office/drawing/2014/main" id="{C199A538-53B4-F802-586E-6DFDEB7D5F95}"/>
              </a:ext>
            </a:extLst>
          </p:cNvPr>
          <p:cNvSpPr/>
          <p:nvPr/>
        </p:nvSpPr>
        <p:spPr>
          <a:xfrm>
            <a:off x="10646063" y="387960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7;p5">
            <a:extLst>
              <a:ext uri="{FF2B5EF4-FFF2-40B4-BE49-F238E27FC236}">
                <a16:creationId xmlns:a16="http://schemas.microsoft.com/office/drawing/2014/main" id="{2E4C339D-4A42-FDBC-B685-A864D53F9018}"/>
              </a:ext>
            </a:extLst>
          </p:cNvPr>
          <p:cNvSpPr/>
          <p:nvPr/>
        </p:nvSpPr>
        <p:spPr>
          <a:xfrm>
            <a:off x="10645495" y="419661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68;p5">
            <a:extLst>
              <a:ext uri="{FF2B5EF4-FFF2-40B4-BE49-F238E27FC236}">
                <a16:creationId xmlns:a16="http://schemas.microsoft.com/office/drawing/2014/main" id="{7DD712FA-D590-04DC-1411-6549CBE97FB9}"/>
              </a:ext>
            </a:extLst>
          </p:cNvPr>
          <p:cNvSpPr/>
          <p:nvPr/>
        </p:nvSpPr>
        <p:spPr>
          <a:xfrm>
            <a:off x="10622482" y="4794964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9;p5">
            <a:extLst>
              <a:ext uri="{FF2B5EF4-FFF2-40B4-BE49-F238E27FC236}">
                <a16:creationId xmlns:a16="http://schemas.microsoft.com/office/drawing/2014/main" id="{4E4AB01D-2D05-F93B-E9A7-510008B391B8}"/>
              </a:ext>
            </a:extLst>
          </p:cNvPr>
          <p:cNvSpPr/>
          <p:nvPr/>
        </p:nvSpPr>
        <p:spPr>
          <a:xfrm>
            <a:off x="10654062" y="521081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0;p5">
            <a:extLst>
              <a:ext uri="{FF2B5EF4-FFF2-40B4-BE49-F238E27FC236}">
                <a16:creationId xmlns:a16="http://schemas.microsoft.com/office/drawing/2014/main" id="{DC00CDD8-513E-C247-87E2-C1D68064824A}"/>
              </a:ext>
            </a:extLst>
          </p:cNvPr>
          <p:cNvSpPr/>
          <p:nvPr/>
        </p:nvSpPr>
        <p:spPr>
          <a:xfrm>
            <a:off x="10654062" y="487242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1;p5">
            <a:extLst>
              <a:ext uri="{FF2B5EF4-FFF2-40B4-BE49-F238E27FC236}">
                <a16:creationId xmlns:a16="http://schemas.microsoft.com/office/drawing/2014/main" id="{F755F5C2-5FD6-8EFD-90E2-E5F575174A4C}"/>
              </a:ext>
            </a:extLst>
          </p:cNvPr>
          <p:cNvSpPr/>
          <p:nvPr/>
        </p:nvSpPr>
        <p:spPr>
          <a:xfrm>
            <a:off x="10654062" y="554168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2;p5">
            <a:extLst>
              <a:ext uri="{FF2B5EF4-FFF2-40B4-BE49-F238E27FC236}">
                <a16:creationId xmlns:a16="http://schemas.microsoft.com/office/drawing/2014/main" id="{D162AF6D-006C-A0D6-D8C9-F1C519A1BB18}"/>
              </a:ext>
            </a:extLst>
          </p:cNvPr>
          <p:cNvSpPr/>
          <p:nvPr/>
        </p:nvSpPr>
        <p:spPr>
          <a:xfrm>
            <a:off x="10640177" y="319036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2;p5">
            <a:extLst>
              <a:ext uri="{FF2B5EF4-FFF2-40B4-BE49-F238E27FC236}">
                <a16:creationId xmlns:a16="http://schemas.microsoft.com/office/drawing/2014/main" id="{492662EF-AC23-30C8-A6BD-CEB08631D5A7}"/>
              </a:ext>
            </a:extLst>
          </p:cNvPr>
          <p:cNvSpPr/>
          <p:nvPr/>
        </p:nvSpPr>
        <p:spPr>
          <a:xfrm>
            <a:off x="10645495" y="591043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60;p5">
            <a:extLst>
              <a:ext uri="{FF2B5EF4-FFF2-40B4-BE49-F238E27FC236}">
                <a16:creationId xmlns:a16="http://schemas.microsoft.com/office/drawing/2014/main" id="{6C49A2DC-A761-4D14-3B6B-098135595A63}"/>
              </a:ext>
            </a:extLst>
          </p:cNvPr>
          <p:cNvCxnSpPr>
            <a:cxnSpLocks/>
          </p:cNvCxnSpPr>
          <p:nvPr/>
        </p:nvCxnSpPr>
        <p:spPr>
          <a:xfrm flipV="1">
            <a:off x="8341567" y="3896295"/>
            <a:ext cx="2190610" cy="5530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05107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L2 Bar TOP0 1x1</a:t>
            </a:r>
            <a:br>
              <a:rPr lang="it-IT" dirty="0"/>
            </a:b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46B01-B48C-59E7-E95D-6E207F6E3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3489"/>
            <a:ext cx="10043584" cy="5234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CD07B-B5D7-4AAD-A30C-A8F42978F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258" y="601389"/>
            <a:ext cx="5016798" cy="2642126"/>
          </a:xfrm>
          <a:prstGeom prst="rect">
            <a:avLst/>
          </a:prstGeom>
        </p:spPr>
      </p:pic>
      <p:sp>
        <p:nvSpPr>
          <p:cNvPr id="6" name="Google Shape;163;p5">
            <a:extLst>
              <a:ext uri="{FF2B5EF4-FFF2-40B4-BE49-F238E27FC236}">
                <a16:creationId xmlns:a16="http://schemas.microsoft.com/office/drawing/2014/main" id="{87667D43-3A65-374F-0992-6AE2268196C4}"/>
              </a:ext>
            </a:extLst>
          </p:cNvPr>
          <p:cNvSpPr/>
          <p:nvPr/>
        </p:nvSpPr>
        <p:spPr>
          <a:xfrm>
            <a:off x="10413997" y="3262361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4;p5">
            <a:extLst>
              <a:ext uri="{FF2B5EF4-FFF2-40B4-BE49-F238E27FC236}">
                <a16:creationId xmlns:a16="http://schemas.microsoft.com/office/drawing/2014/main" id="{A1A27907-48D9-6B30-B4A4-DBC5486F19CF}"/>
              </a:ext>
            </a:extLst>
          </p:cNvPr>
          <p:cNvSpPr/>
          <p:nvPr/>
        </p:nvSpPr>
        <p:spPr>
          <a:xfrm>
            <a:off x="10627495" y="346016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5;p5">
            <a:extLst>
              <a:ext uri="{FF2B5EF4-FFF2-40B4-BE49-F238E27FC236}">
                <a16:creationId xmlns:a16="http://schemas.microsoft.com/office/drawing/2014/main" id="{2B180795-2ED4-8DB1-ECB6-3D0B0C65EAA7}"/>
              </a:ext>
            </a:extLst>
          </p:cNvPr>
          <p:cNvSpPr/>
          <p:nvPr/>
        </p:nvSpPr>
        <p:spPr>
          <a:xfrm>
            <a:off x="10645495" y="355794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6;p5">
            <a:extLst>
              <a:ext uri="{FF2B5EF4-FFF2-40B4-BE49-F238E27FC236}">
                <a16:creationId xmlns:a16="http://schemas.microsoft.com/office/drawing/2014/main" id="{881D5410-0EC2-57EC-09EF-F35653152A2F}"/>
              </a:ext>
            </a:extLst>
          </p:cNvPr>
          <p:cNvSpPr/>
          <p:nvPr/>
        </p:nvSpPr>
        <p:spPr>
          <a:xfrm>
            <a:off x="10646063" y="387960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7;p5">
            <a:extLst>
              <a:ext uri="{FF2B5EF4-FFF2-40B4-BE49-F238E27FC236}">
                <a16:creationId xmlns:a16="http://schemas.microsoft.com/office/drawing/2014/main" id="{F8B84441-C3B6-5956-8FF0-B3977DF7F380}"/>
              </a:ext>
            </a:extLst>
          </p:cNvPr>
          <p:cNvSpPr/>
          <p:nvPr/>
        </p:nvSpPr>
        <p:spPr>
          <a:xfrm>
            <a:off x="10645495" y="419661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68;p5">
            <a:extLst>
              <a:ext uri="{FF2B5EF4-FFF2-40B4-BE49-F238E27FC236}">
                <a16:creationId xmlns:a16="http://schemas.microsoft.com/office/drawing/2014/main" id="{8A58655E-2771-187A-2122-F24393071C22}"/>
              </a:ext>
            </a:extLst>
          </p:cNvPr>
          <p:cNvSpPr/>
          <p:nvPr/>
        </p:nvSpPr>
        <p:spPr>
          <a:xfrm>
            <a:off x="10622482" y="4794964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9;p5">
            <a:extLst>
              <a:ext uri="{FF2B5EF4-FFF2-40B4-BE49-F238E27FC236}">
                <a16:creationId xmlns:a16="http://schemas.microsoft.com/office/drawing/2014/main" id="{66CB5D5C-03B9-1D51-1A2F-22BEB96905BB}"/>
              </a:ext>
            </a:extLst>
          </p:cNvPr>
          <p:cNvSpPr/>
          <p:nvPr/>
        </p:nvSpPr>
        <p:spPr>
          <a:xfrm>
            <a:off x="10654062" y="521081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0;p5">
            <a:extLst>
              <a:ext uri="{FF2B5EF4-FFF2-40B4-BE49-F238E27FC236}">
                <a16:creationId xmlns:a16="http://schemas.microsoft.com/office/drawing/2014/main" id="{380B64DA-0050-59A0-8044-431A7F280924}"/>
              </a:ext>
            </a:extLst>
          </p:cNvPr>
          <p:cNvSpPr/>
          <p:nvPr/>
        </p:nvSpPr>
        <p:spPr>
          <a:xfrm>
            <a:off x="10654062" y="487242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1;p5">
            <a:extLst>
              <a:ext uri="{FF2B5EF4-FFF2-40B4-BE49-F238E27FC236}">
                <a16:creationId xmlns:a16="http://schemas.microsoft.com/office/drawing/2014/main" id="{DD00D04A-72DE-3C76-D511-006EAFA33B65}"/>
              </a:ext>
            </a:extLst>
          </p:cNvPr>
          <p:cNvSpPr/>
          <p:nvPr/>
        </p:nvSpPr>
        <p:spPr>
          <a:xfrm>
            <a:off x="10654062" y="554168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2;p5">
            <a:extLst>
              <a:ext uri="{FF2B5EF4-FFF2-40B4-BE49-F238E27FC236}">
                <a16:creationId xmlns:a16="http://schemas.microsoft.com/office/drawing/2014/main" id="{AC1B5007-44EA-4E57-A743-22F9F25D4EED}"/>
              </a:ext>
            </a:extLst>
          </p:cNvPr>
          <p:cNvSpPr/>
          <p:nvPr/>
        </p:nvSpPr>
        <p:spPr>
          <a:xfrm>
            <a:off x="10640177" y="319036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2;p5">
            <a:extLst>
              <a:ext uri="{FF2B5EF4-FFF2-40B4-BE49-F238E27FC236}">
                <a16:creationId xmlns:a16="http://schemas.microsoft.com/office/drawing/2014/main" id="{0088766A-5275-6CDE-1FF8-48677AC1D9B9}"/>
              </a:ext>
            </a:extLst>
          </p:cNvPr>
          <p:cNvSpPr/>
          <p:nvPr/>
        </p:nvSpPr>
        <p:spPr>
          <a:xfrm>
            <a:off x="10645495" y="591043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60;p5">
            <a:extLst>
              <a:ext uri="{FF2B5EF4-FFF2-40B4-BE49-F238E27FC236}">
                <a16:creationId xmlns:a16="http://schemas.microsoft.com/office/drawing/2014/main" id="{F69AB226-869B-E06C-B48C-BA9074E3A50D}"/>
              </a:ext>
            </a:extLst>
          </p:cNvPr>
          <p:cNvCxnSpPr>
            <a:cxnSpLocks/>
          </p:cNvCxnSpPr>
          <p:nvPr/>
        </p:nvCxnSpPr>
        <p:spPr>
          <a:xfrm>
            <a:off x="8341567" y="3951601"/>
            <a:ext cx="2105348" cy="125921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77086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31B20-69A1-9186-6010-1B13D3CA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296"/>
            <a:ext cx="9810967" cy="5144703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L2 Bar TOP0 3x3 </a:t>
            </a:r>
            <a:r>
              <a:rPr lang="it-IT" dirty="0" err="1"/>
              <a:t>Saturation</a:t>
            </a:r>
            <a:br>
              <a:rPr lang="it-IT" dirty="0"/>
            </a:br>
            <a:endParaRPr dirty="0"/>
          </a:p>
        </p:txBody>
      </p:sp>
      <p:sp>
        <p:nvSpPr>
          <p:cNvPr id="4" name="Google Shape;163;p5">
            <a:extLst>
              <a:ext uri="{FF2B5EF4-FFF2-40B4-BE49-F238E27FC236}">
                <a16:creationId xmlns:a16="http://schemas.microsoft.com/office/drawing/2014/main" id="{19B88996-54D2-53B9-5FBE-C98BAAAAC7D6}"/>
              </a:ext>
            </a:extLst>
          </p:cNvPr>
          <p:cNvSpPr/>
          <p:nvPr/>
        </p:nvSpPr>
        <p:spPr>
          <a:xfrm>
            <a:off x="10413997" y="3262361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4;p5">
            <a:extLst>
              <a:ext uri="{FF2B5EF4-FFF2-40B4-BE49-F238E27FC236}">
                <a16:creationId xmlns:a16="http://schemas.microsoft.com/office/drawing/2014/main" id="{54495DF7-9342-525F-399E-2D132D2033EA}"/>
              </a:ext>
            </a:extLst>
          </p:cNvPr>
          <p:cNvSpPr/>
          <p:nvPr/>
        </p:nvSpPr>
        <p:spPr>
          <a:xfrm>
            <a:off x="10627495" y="346016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5;p5">
            <a:extLst>
              <a:ext uri="{FF2B5EF4-FFF2-40B4-BE49-F238E27FC236}">
                <a16:creationId xmlns:a16="http://schemas.microsoft.com/office/drawing/2014/main" id="{39E333A2-DD7C-00CA-C421-ABCAF9E5E796}"/>
              </a:ext>
            </a:extLst>
          </p:cNvPr>
          <p:cNvSpPr/>
          <p:nvPr/>
        </p:nvSpPr>
        <p:spPr>
          <a:xfrm>
            <a:off x="10645495" y="355794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6;p5">
            <a:extLst>
              <a:ext uri="{FF2B5EF4-FFF2-40B4-BE49-F238E27FC236}">
                <a16:creationId xmlns:a16="http://schemas.microsoft.com/office/drawing/2014/main" id="{8026FE78-8B53-0209-0AC1-D7CBF56B0983}"/>
              </a:ext>
            </a:extLst>
          </p:cNvPr>
          <p:cNvSpPr/>
          <p:nvPr/>
        </p:nvSpPr>
        <p:spPr>
          <a:xfrm>
            <a:off x="10646063" y="387960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7;p5">
            <a:extLst>
              <a:ext uri="{FF2B5EF4-FFF2-40B4-BE49-F238E27FC236}">
                <a16:creationId xmlns:a16="http://schemas.microsoft.com/office/drawing/2014/main" id="{441AABBB-C5F0-EA1F-8187-47EA3F4844CF}"/>
              </a:ext>
            </a:extLst>
          </p:cNvPr>
          <p:cNvSpPr/>
          <p:nvPr/>
        </p:nvSpPr>
        <p:spPr>
          <a:xfrm>
            <a:off x="10645495" y="419661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5">
            <a:extLst>
              <a:ext uri="{FF2B5EF4-FFF2-40B4-BE49-F238E27FC236}">
                <a16:creationId xmlns:a16="http://schemas.microsoft.com/office/drawing/2014/main" id="{2254DD8A-2377-E5DE-8E3D-86906D915B63}"/>
              </a:ext>
            </a:extLst>
          </p:cNvPr>
          <p:cNvSpPr/>
          <p:nvPr/>
        </p:nvSpPr>
        <p:spPr>
          <a:xfrm>
            <a:off x="10622482" y="4794964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9;p5">
            <a:extLst>
              <a:ext uri="{FF2B5EF4-FFF2-40B4-BE49-F238E27FC236}">
                <a16:creationId xmlns:a16="http://schemas.microsoft.com/office/drawing/2014/main" id="{23F31D69-1BDE-748E-2A2F-5882683B082D}"/>
              </a:ext>
            </a:extLst>
          </p:cNvPr>
          <p:cNvSpPr/>
          <p:nvPr/>
        </p:nvSpPr>
        <p:spPr>
          <a:xfrm>
            <a:off x="10654062" y="521081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;p5">
            <a:extLst>
              <a:ext uri="{FF2B5EF4-FFF2-40B4-BE49-F238E27FC236}">
                <a16:creationId xmlns:a16="http://schemas.microsoft.com/office/drawing/2014/main" id="{49FBB559-9D14-EA55-3A54-AB9D909D3992}"/>
              </a:ext>
            </a:extLst>
          </p:cNvPr>
          <p:cNvSpPr/>
          <p:nvPr/>
        </p:nvSpPr>
        <p:spPr>
          <a:xfrm>
            <a:off x="10654062" y="487242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1;p5">
            <a:extLst>
              <a:ext uri="{FF2B5EF4-FFF2-40B4-BE49-F238E27FC236}">
                <a16:creationId xmlns:a16="http://schemas.microsoft.com/office/drawing/2014/main" id="{B6F8CB5D-E3AE-01F0-D86B-96383187D215}"/>
              </a:ext>
            </a:extLst>
          </p:cNvPr>
          <p:cNvSpPr/>
          <p:nvPr/>
        </p:nvSpPr>
        <p:spPr>
          <a:xfrm>
            <a:off x="10654062" y="554168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2;p5">
            <a:extLst>
              <a:ext uri="{FF2B5EF4-FFF2-40B4-BE49-F238E27FC236}">
                <a16:creationId xmlns:a16="http://schemas.microsoft.com/office/drawing/2014/main" id="{8609B31B-1D5F-CD83-2559-F2E5C1136EF8}"/>
              </a:ext>
            </a:extLst>
          </p:cNvPr>
          <p:cNvSpPr/>
          <p:nvPr/>
        </p:nvSpPr>
        <p:spPr>
          <a:xfrm>
            <a:off x="10640177" y="319036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2;p5">
            <a:extLst>
              <a:ext uri="{FF2B5EF4-FFF2-40B4-BE49-F238E27FC236}">
                <a16:creationId xmlns:a16="http://schemas.microsoft.com/office/drawing/2014/main" id="{586B85DE-8E4D-2D7D-57BE-68AF07991CF3}"/>
              </a:ext>
            </a:extLst>
          </p:cNvPr>
          <p:cNvSpPr/>
          <p:nvPr/>
        </p:nvSpPr>
        <p:spPr>
          <a:xfrm>
            <a:off x="10645495" y="591043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Google Shape;160;p5">
            <a:extLst>
              <a:ext uri="{FF2B5EF4-FFF2-40B4-BE49-F238E27FC236}">
                <a16:creationId xmlns:a16="http://schemas.microsoft.com/office/drawing/2014/main" id="{A5A646A0-46CC-B2F2-3EA7-A6D74121B4BD}"/>
              </a:ext>
            </a:extLst>
          </p:cNvPr>
          <p:cNvCxnSpPr>
            <a:cxnSpLocks/>
          </p:cNvCxnSpPr>
          <p:nvPr/>
        </p:nvCxnSpPr>
        <p:spPr>
          <a:xfrm flipV="1">
            <a:off x="8341567" y="3879601"/>
            <a:ext cx="2169220" cy="72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1009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95A25DF-C770-8CC6-E4FF-1BDE67489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8233"/>
            <a:ext cx="9768360" cy="5164880"/>
          </a:xfrm>
          <a:prstGeom prst="rect">
            <a:avLst/>
          </a:prstGeom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L2 Bar TOP0 1x1 </a:t>
            </a:r>
            <a:r>
              <a:rPr lang="it-IT" dirty="0" err="1"/>
              <a:t>Saturation</a:t>
            </a:r>
            <a:br>
              <a:rPr lang="it-IT" dirty="0"/>
            </a:br>
            <a:endParaRPr dirty="0"/>
          </a:p>
        </p:txBody>
      </p:sp>
      <p:sp>
        <p:nvSpPr>
          <p:cNvPr id="4" name="Google Shape;163;p5">
            <a:extLst>
              <a:ext uri="{FF2B5EF4-FFF2-40B4-BE49-F238E27FC236}">
                <a16:creationId xmlns:a16="http://schemas.microsoft.com/office/drawing/2014/main" id="{19B88996-54D2-53B9-5FBE-C98BAAAAC7D6}"/>
              </a:ext>
            </a:extLst>
          </p:cNvPr>
          <p:cNvSpPr/>
          <p:nvPr/>
        </p:nvSpPr>
        <p:spPr>
          <a:xfrm>
            <a:off x="10413997" y="3262361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4;p5">
            <a:extLst>
              <a:ext uri="{FF2B5EF4-FFF2-40B4-BE49-F238E27FC236}">
                <a16:creationId xmlns:a16="http://schemas.microsoft.com/office/drawing/2014/main" id="{54495DF7-9342-525F-399E-2D132D2033EA}"/>
              </a:ext>
            </a:extLst>
          </p:cNvPr>
          <p:cNvSpPr/>
          <p:nvPr/>
        </p:nvSpPr>
        <p:spPr>
          <a:xfrm>
            <a:off x="10627495" y="346016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5;p5">
            <a:extLst>
              <a:ext uri="{FF2B5EF4-FFF2-40B4-BE49-F238E27FC236}">
                <a16:creationId xmlns:a16="http://schemas.microsoft.com/office/drawing/2014/main" id="{39E333A2-DD7C-00CA-C421-ABCAF9E5E796}"/>
              </a:ext>
            </a:extLst>
          </p:cNvPr>
          <p:cNvSpPr/>
          <p:nvPr/>
        </p:nvSpPr>
        <p:spPr>
          <a:xfrm>
            <a:off x="10645495" y="355794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6;p5">
            <a:extLst>
              <a:ext uri="{FF2B5EF4-FFF2-40B4-BE49-F238E27FC236}">
                <a16:creationId xmlns:a16="http://schemas.microsoft.com/office/drawing/2014/main" id="{8026FE78-8B53-0209-0AC1-D7CBF56B0983}"/>
              </a:ext>
            </a:extLst>
          </p:cNvPr>
          <p:cNvSpPr/>
          <p:nvPr/>
        </p:nvSpPr>
        <p:spPr>
          <a:xfrm>
            <a:off x="10646063" y="387960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7;p5">
            <a:extLst>
              <a:ext uri="{FF2B5EF4-FFF2-40B4-BE49-F238E27FC236}">
                <a16:creationId xmlns:a16="http://schemas.microsoft.com/office/drawing/2014/main" id="{441AABBB-C5F0-EA1F-8187-47EA3F4844CF}"/>
              </a:ext>
            </a:extLst>
          </p:cNvPr>
          <p:cNvSpPr/>
          <p:nvPr/>
        </p:nvSpPr>
        <p:spPr>
          <a:xfrm>
            <a:off x="10645495" y="4196614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5">
            <a:extLst>
              <a:ext uri="{FF2B5EF4-FFF2-40B4-BE49-F238E27FC236}">
                <a16:creationId xmlns:a16="http://schemas.microsoft.com/office/drawing/2014/main" id="{2254DD8A-2377-E5DE-8E3D-86906D915B63}"/>
              </a:ext>
            </a:extLst>
          </p:cNvPr>
          <p:cNvSpPr/>
          <p:nvPr/>
        </p:nvSpPr>
        <p:spPr>
          <a:xfrm>
            <a:off x="10622482" y="4794964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9;p5">
            <a:extLst>
              <a:ext uri="{FF2B5EF4-FFF2-40B4-BE49-F238E27FC236}">
                <a16:creationId xmlns:a16="http://schemas.microsoft.com/office/drawing/2014/main" id="{23F31D69-1BDE-748E-2A2F-5882683B082D}"/>
              </a:ext>
            </a:extLst>
          </p:cNvPr>
          <p:cNvSpPr/>
          <p:nvPr/>
        </p:nvSpPr>
        <p:spPr>
          <a:xfrm>
            <a:off x="10654062" y="5210819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;p5">
            <a:extLst>
              <a:ext uri="{FF2B5EF4-FFF2-40B4-BE49-F238E27FC236}">
                <a16:creationId xmlns:a16="http://schemas.microsoft.com/office/drawing/2014/main" id="{49FBB559-9D14-EA55-3A54-AB9D909D3992}"/>
              </a:ext>
            </a:extLst>
          </p:cNvPr>
          <p:cNvSpPr/>
          <p:nvPr/>
        </p:nvSpPr>
        <p:spPr>
          <a:xfrm>
            <a:off x="10654062" y="487242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1;p5">
            <a:extLst>
              <a:ext uri="{FF2B5EF4-FFF2-40B4-BE49-F238E27FC236}">
                <a16:creationId xmlns:a16="http://schemas.microsoft.com/office/drawing/2014/main" id="{B6F8CB5D-E3AE-01F0-D86B-96383187D215}"/>
              </a:ext>
            </a:extLst>
          </p:cNvPr>
          <p:cNvSpPr/>
          <p:nvPr/>
        </p:nvSpPr>
        <p:spPr>
          <a:xfrm>
            <a:off x="10654062" y="554168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2;p5">
            <a:extLst>
              <a:ext uri="{FF2B5EF4-FFF2-40B4-BE49-F238E27FC236}">
                <a16:creationId xmlns:a16="http://schemas.microsoft.com/office/drawing/2014/main" id="{8609B31B-1D5F-CD83-2559-F2E5C1136EF8}"/>
              </a:ext>
            </a:extLst>
          </p:cNvPr>
          <p:cNvSpPr/>
          <p:nvPr/>
        </p:nvSpPr>
        <p:spPr>
          <a:xfrm>
            <a:off x="10640177" y="319036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2;p5">
            <a:extLst>
              <a:ext uri="{FF2B5EF4-FFF2-40B4-BE49-F238E27FC236}">
                <a16:creationId xmlns:a16="http://schemas.microsoft.com/office/drawing/2014/main" id="{586B85DE-8E4D-2D7D-57BE-68AF07991CF3}"/>
              </a:ext>
            </a:extLst>
          </p:cNvPr>
          <p:cNvSpPr/>
          <p:nvPr/>
        </p:nvSpPr>
        <p:spPr>
          <a:xfrm>
            <a:off x="10645495" y="591043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60;p5">
            <a:extLst>
              <a:ext uri="{FF2B5EF4-FFF2-40B4-BE49-F238E27FC236}">
                <a16:creationId xmlns:a16="http://schemas.microsoft.com/office/drawing/2014/main" id="{A4458E00-C50F-5BAF-BCB5-339D631EEFFE}"/>
              </a:ext>
            </a:extLst>
          </p:cNvPr>
          <p:cNvCxnSpPr>
            <a:cxnSpLocks/>
          </p:cNvCxnSpPr>
          <p:nvPr/>
        </p:nvCxnSpPr>
        <p:spPr>
          <a:xfrm>
            <a:off x="7680960" y="4608576"/>
            <a:ext cx="2769509" cy="791197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27193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23714" cy="11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lang="it-IT" dirty="0"/>
              <a:t>PSD @ SPS L2 Bar TOP0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9D522-3688-D92C-7D91-9ECF278FF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26" y="838823"/>
            <a:ext cx="4905918" cy="2554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D5A43-8A58-A4E2-C759-3E247B955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644" y="848419"/>
            <a:ext cx="5024874" cy="2602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3405C7-CCC5-2B05-B815-D92C1A821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923" y="3474321"/>
            <a:ext cx="4952153" cy="25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BCD3FDA0-5832-66FE-3703-7F2758F05888}"/>
              </a:ext>
            </a:extLst>
          </p:cNvPr>
          <p:cNvGrpSpPr/>
          <p:nvPr/>
        </p:nvGrpSpPr>
        <p:grpSpPr>
          <a:xfrm>
            <a:off x="2627111" y="588735"/>
            <a:ext cx="6451875" cy="3145163"/>
            <a:chOff x="116521" y="1856417"/>
            <a:chExt cx="6451875" cy="3145163"/>
          </a:xfrm>
        </p:grpSpPr>
        <p:pic>
          <p:nvPicPr>
            <p:cNvPr id="6" name="Picture 5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F8726393-AB94-4D83-B633-049065F8B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521" y="1856417"/>
              <a:ext cx="6451875" cy="3145163"/>
            </a:xfrm>
            <a:prstGeom prst="rect">
              <a:avLst/>
            </a:prstGeom>
          </p:spPr>
        </p:pic>
        <p:sp>
          <p:nvSpPr>
            <p:cNvPr id="9" name="CasellaDiTesto 2">
              <a:extLst>
                <a:ext uri="{FF2B5EF4-FFF2-40B4-BE49-F238E27FC236}">
                  <a16:creationId xmlns:a16="http://schemas.microsoft.com/office/drawing/2014/main" id="{30791C36-0EA3-4788-BF4E-943AC64E32BC}"/>
                </a:ext>
              </a:extLst>
            </p:cNvPr>
            <p:cNvSpPr txBox="1"/>
            <p:nvPr/>
          </p:nvSpPr>
          <p:spPr>
            <a:xfrm>
              <a:off x="629563" y="1947751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H</a:t>
              </a:r>
              <a:endParaRPr lang="en-US" sz="1200" b="1"/>
            </a:p>
          </p:txBody>
        </p:sp>
        <p:sp>
          <p:nvSpPr>
            <p:cNvPr id="10" name="CasellaDiTesto 2">
              <a:extLst>
                <a:ext uri="{FF2B5EF4-FFF2-40B4-BE49-F238E27FC236}">
                  <a16:creationId xmlns:a16="http://schemas.microsoft.com/office/drawing/2014/main" id="{18DF0A41-9ABC-43B2-BBA9-5312AE994A97}"/>
                </a:ext>
              </a:extLst>
            </p:cNvPr>
            <p:cNvSpPr txBox="1"/>
            <p:nvPr/>
          </p:nvSpPr>
          <p:spPr>
            <a:xfrm>
              <a:off x="941179" y="3093996"/>
              <a:ext cx="3995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Be</a:t>
              </a:r>
              <a:endParaRPr lang="en-US" sz="1200" b="1"/>
            </a:p>
          </p:txBody>
        </p:sp>
        <p:sp>
          <p:nvSpPr>
            <p:cNvPr id="11" name="CasellaDiTesto 2">
              <a:extLst>
                <a:ext uri="{FF2B5EF4-FFF2-40B4-BE49-F238E27FC236}">
                  <a16:creationId xmlns:a16="http://schemas.microsoft.com/office/drawing/2014/main" id="{E28A9953-5D07-4B1D-A3AB-2898510F0D7C}"/>
                </a:ext>
              </a:extLst>
            </p:cNvPr>
            <p:cNvSpPr txBox="1"/>
            <p:nvPr/>
          </p:nvSpPr>
          <p:spPr>
            <a:xfrm>
              <a:off x="901025" y="2759211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Li</a:t>
              </a:r>
              <a:endParaRPr lang="en-US" sz="1200" b="1"/>
            </a:p>
          </p:txBody>
        </p:sp>
        <p:sp>
          <p:nvSpPr>
            <p:cNvPr id="12" name="CasellaDiTesto 2">
              <a:extLst>
                <a:ext uri="{FF2B5EF4-FFF2-40B4-BE49-F238E27FC236}">
                  <a16:creationId xmlns:a16="http://schemas.microsoft.com/office/drawing/2014/main" id="{B25B95DC-EA5A-4900-AFEA-234170C0E642}"/>
                </a:ext>
              </a:extLst>
            </p:cNvPr>
            <p:cNvSpPr txBox="1"/>
            <p:nvPr/>
          </p:nvSpPr>
          <p:spPr>
            <a:xfrm>
              <a:off x="781963" y="2100151"/>
              <a:ext cx="4134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He</a:t>
              </a:r>
              <a:endParaRPr lang="en-US" sz="1200" b="1"/>
            </a:p>
          </p:txBody>
        </p:sp>
        <p:sp>
          <p:nvSpPr>
            <p:cNvPr id="13" name="CasellaDiTesto 2">
              <a:extLst>
                <a:ext uri="{FF2B5EF4-FFF2-40B4-BE49-F238E27FC236}">
                  <a16:creationId xmlns:a16="http://schemas.microsoft.com/office/drawing/2014/main" id="{BA4D0163-29AB-4690-AB0E-0D70A36680AD}"/>
                </a:ext>
              </a:extLst>
            </p:cNvPr>
            <p:cNvSpPr txBox="1"/>
            <p:nvPr/>
          </p:nvSpPr>
          <p:spPr>
            <a:xfrm>
              <a:off x="1152841" y="2964545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B</a:t>
              </a:r>
              <a:endParaRPr lang="en-US" sz="1200" b="1"/>
            </a:p>
          </p:txBody>
        </p:sp>
        <p:sp>
          <p:nvSpPr>
            <p:cNvPr id="14" name="CasellaDiTesto 2">
              <a:extLst>
                <a:ext uri="{FF2B5EF4-FFF2-40B4-BE49-F238E27FC236}">
                  <a16:creationId xmlns:a16="http://schemas.microsoft.com/office/drawing/2014/main" id="{34051D0F-753E-4A52-A214-BAAE226ABD54}"/>
                </a:ext>
              </a:extLst>
            </p:cNvPr>
            <p:cNvSpPr txBox="1"/>
            <p:nvPr/>
          </p:nvSpPr>
          <p:spPr>
            <a:xfrm>
              <a:off x="1333588" y="3147864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C</a:t>
              </a:r>
              <a:endParaRPr lang="en-US" sz="1200" b="1"/>
            </a:p>
          </p:txBody>
        </p:sp>
        <p:sp>
          <p:nvSpPr>
            <p:cNvPr id="15" name="CasellaDiTesto 2">
              <a:extLst>
                <a:ext uri="{FF2B5EF4-FFF2-40B4-BE49-F238E27FC236}">
                  <a16:creationId xmlns:a16="http://schemas.microsoft.com/office/drawing/2014/main" id="{0B4D4BC4-F726-44DD-B726-510198F952C5}"/>
                </a:ext>
              </a:extLst>
            </p:cNvPr>
            <p:cNvSpPr txBox="1"/>
            <p:nvPr/>
          </p:nvSpPr>
          <p:spPr>
            <a:xfrm>
              <a:off x="1570879" y="3182030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N</a:t>
              </a:r>
              <a:endParaRPr lang="en-US" sz="1200" b="1"/>
            </a:p>
          </p:txBody>
        </p:sp>
        <p:sp>
          <p:nvSpPr>
            <p:cNvPr id="16" name="CasellaDiTesto 2">
              <a:extLst>
                <a:ext uri="{FF2B5EF4-FFF2-40B4-BE49-F238E27FC236}">
                  <a16:creationId xmlns:a16="http://schemas.microsoft.com/office/drawing/2014/main" id="{AD54B41B-1CBE-4C98-BFFE-22C5F58EF44A}"/>
                </a:ext>
              </a:extLst>
            </p:cNvPr>
            <p:cNvSpPr txBox="1"/>
            <p:nvPr/>
          </p:nvSpPr>
          <p:spPr>
            <a:xfrm>
              <a:off x="1751626" y="3378216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O</a:t>
              </a:r>
              <a:endParaRPr lang="en-US" sz="1200" b="1"/>
            </a:p>
          </p:txBody>
        </p:sp>
        <p:sp>
          <p:nvSpPr>
            <p:cNvPr id="17" name="CasellaDiTesto 2">
              <a:extLst>
                <a:ext uri="{FF2B5EF4-FFF2-40B4-BE49-F238E27FC236}">
                  <a16:creationId xmlns:a16="http://schemas.microsoft.com/office/drawing/2014/main" id="{3FF2F601-5BE1-4053-960E-EE94AC22AB96}"/>
                </a:ext>
              </a:extLst>
            </p:cNvPr>
            <p:cNvSpPr txBox="1"/>
            <p:nvPr/>
          </p:nvSpPr>
          <p:spPr>
            <a:xfrm>
              <a:off x="2022492" y="3424963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F</a:t>
              </a:r>
              <a:endParaRPr lang="en-US" sz="1200" b="1"/>
            </a:p>
          </p:txBody>
        </p:sp>
        <p:sp>
          <p:nvSpPr>
            <p:cNvPr id="18" name="CasellaDiTesto 2">
              <a:extLst>
                <a:ext uri="{FF2B5EF4-FFF2-40B4-BE49-F238E27FC236}">
                  <a16:creationId xmlns:a16="http://schemas.microsoft.com/office/drawing/2014/main" id="{42D84B7C-74FF-48B4-B49A-0AC7A0DC07D7}"/>
                </a:ext>
              </a:extLst>
            </p:cNvPr>
            <p:cNvSpPr txBox="1"/>
            <p:nvPr/>
          </p:nvSpPr>
          <p:spPr>
            <a:xfrm>
              <a:off x="2250335" y="3476823"/>
              <a:ext cx="389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Ne</a:t>
              </a:r>
              <a:endParaRPr lang="en-US" sz="1200" b="1"/>
            </a:p>
          </p:txBody>
        </p:sp>
        <p:sp>
          <p:nvSpPr>
            <p:cNvPr id="19" name="CasellaDiTesto 2">
              <a:extLst>
                <a:ext uri="{FF2B5EF4-FFF2-40B4-BE49-F238E27FC236}">
                  <a16:creationId xmlns:a16="http://schemas.microsoft.com/office/drawing/2014/main" id="{7213D264-B092-46CF-A578-C6F1901A4217}"/>
                </a:ext>
              </a:extLst>
            </p:cNvPr>
            <p:cNvSpPr txBox="1"/>
            <p:nvPr/>
          </p:nvSpPr>
          <p:spPr>
            <a:xfrm>
              <a:off x="2521184" y="3517227"/>
              <a:ext cx="384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Na</a:t>
              </a:r>
              <a:endParaRPr lang="en-US" sz="1200" b="1"/>
            </a:p>
          </p:txBody>
        </p:sp>
        <p:sp>
          <p:nvSpPr>
            <p:cNvPr id="20" name="CasellaDiTesto 2">
              <a:extLst>
                <a:ext uri="{FF2B5EF4-FFF2-40B4-BE49-F238E27FC236}">
                  <a16:creationId xmlns:a16="http://schemas.microsoft.com/office/drawing/2014/main" id="{28BD18AC-B252-44C2-86FE-74600EA84839}"/>
                </a:ext>
              </a:extLst>
            </p:cNvPr>
            <p:cNvSpPr txBox="1"/>
            <p:nvPr/>
          </p:nvSpPr>
          <p:spPr>
            <a:xfrm>
              <a:off x="2800882" y="3560290"/>
              <a:ext cx="4129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Mg</a:t>
              </a:r>
              <a:endParaRPr lang="en-US" sz="1200" b="1"/>
            </a:p>
          </p:txBody>
        </p:sp>
        <p:sp>
          <p:nvSpPr>
            <p:cNvPr id="21" name="CasellaDiTesto 2">
              <a:extLst>
                <a:ext uri="{FF2B5EF4-FFF2-40B4-BE49-F238E27FC236}">
                  <a16:creationId xmlns:a16="http://schemas.microsoft.com/office/drawing/2014/main" id="{9DF6DC9C-1605-43D1-9BC9-71565C76E7C9}"/>
                </a:ext>
              </a:extLst>
            </p:cNvPr>
            <p:cNvSpPr txBox="1"/>
            <p:nvPr/>
          </p:nvSpPr>
          <p:spPr>
            <a:xfrm>
              <a:off x="3109568" y="3587958"/>
              <a:ext cx="379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Al</a:t>
              </a:r>
              <a:endParaRPr lang="en-US" sz="1200" b="1"/>
            </a:p>
          </p:txBody>
        </p:sp>
        <p:sp>
          <p:nvSpPr>
            <p:cNvPr id="22" name="CasellaDiTesto 2">
              <a:extLst>
                <a:ext uri="{FF2B5EF4-FFF2-40B4-BE49-F238E27FC236}">
                  <a16:creationId xmlns:a16="http://schemas.microsoft.com/office/drawing/2014/main" id="{B858E0AE-8A66-4052-889E-F22E54338DB0}"/>
                </a:ext>
              </a:extLst>
            </p:cNvPr>
            <p:cNvSpPr txBox="1"/>
            <p:nvPr/>
          </p:nvSpPr>
          <p:spPr>
            <a:xfrm>
              <a:off x="3428807" y="3605101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Si</a:t>
              </a:r>
              <a:endParaRPr lang="en-US" sz="1200" b="1"/>
            </a:p>
          </p:txBody>
        </p:sp>
        <p:sp>
          <p:nvSpPr>
            <p:cNvPr id="23" name="CasellaDiTesto 2">
              <a:extLst>
                <a:ext uri="{FF2B5EF4-FFF2-40B4-BE49-F238E27FC236}">
                  <a16:creationId xmlns:a16="http://schemas.microsoft.com/office/drawing/2014/main" id="{C1A69F03-9F0E-4A95-BA73-1FE622256607}"/>
                </a:ext>
              </a:extLst>
            </p:cNvPr>
            <p:cNvSpPr txBox="1"/>
            <p:nvPr/>
          </p:nvSpPr>
          <p:spPr>
            <a:xfrm>
              <a:off x="3722922" y="3660438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P</a:t>
              </a:r>
              <a:endParaRPr lang="en-US" sz="1200" b="1"/>
            </a:p>
          </p:txBody>
        </p:sp>
        <p:sp>
          <p:nvSpPr>
            <p:cNvPr id="24" name="CasellaDiTesto 2">
              <a:extLst>
                <a:ext uri="{FF2B5EF4-FFF2-40B4-BE49-F238E27FC236}">
                  <a16:creationId xmlns:a16="http://schemas.microsoft.com/office/drawing/2014/main" id="{39711E15-E103-4D60-AE90-3A731ED998E6}"/>
                </a:ext>
              </a:extLst>
            </p:cNvPr>
            <p:cNvSpPr txBox="1"/>
            <p:nvPr/>
          </p:nvSpPr>
          <p:spPr>
            <a:xfrm>
              <a:off x="4036811" y="3705963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S</a:t>
              </a:r>
              <a:endParaRPr lang="en-US" sz="1200" b="1"/>
            </a:p>
          </p:txBody>
        </p:sp>
        <p:sp>
          <p:nvSpPr>
            <p:cNvPr id="25" name="CasellaDiTesto 2">
              <a:extLst>
                <a:ext uri="{FF2B5EF4-FFF2-40B4-BE49-F238E27FC236}">
                  <a16:creationId xmlns:a16="http://schemas.microsoft.com/office/drawing/2014/main" id="{7512AF67-854C-41BC-AAA2-7045EAA0767A}"/>
                </a:ext>
              </a:extLst>
            </p:cNvPr>
            <p:cNvSpPr txBox="1"/>
            <p:nvPr/>
          </p:nvSpPr>
          <p:spPr>
            <a:xfrm>
              <a:off x="4342170" y="3762969"/>
              <a:ext cx="3946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Cl</a:t>
              </a:r>
              <a:endParaRPr lang="en-US" sz="1200" b="1"/>
            </a:p>
          </p:txBody>
        </p:sp>
        <p:sp>
          <p:nvSpPr>
            <p:cNvPr id="26" name="CasellaDiTesto 2">
              <a:extLst>
                <a:ext uri="{FF2B5EF4-FFF2-40B4-BE49-F238E27FC236}">
                  <a16:creationId xmlns:a16="http://schemas.microsoft.com/office/drawing/2014/main" id="{D80572B8-F48D-4704-B642-56AC8D7376B9}"/>
                </a:ext>
              </a:extLst>
            </p:cNvPr>
            <p:cNvSpPr txBox="1"/>
            <p:nvPr/>
          </p:nvSpPr>
          <p:spPr>
            <a:xfrm>
              <a:off x="4663037" y="3802067"/>
              <a:ext cx="354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Ar</a:t>
              </a:r>
              <a:endParaRPr lang="en-US" sz="1200" b="1"/>
            </a:p>
          </p:txBody>
        </p:sp>
        <p:sp>
          <p:nvSpPr>
            <p:cNvPr id="27" name="CasellaDiTesto 2">
              <a:extLst>
                <a:ext uri="{FF2B5EF4-FFF2-40B4-BE49-F238E27FC236}">
                  <a16:creationId xmlns:a16="http://schemas.microsoft.com/office/drawing/2014/main" id="{240F7BCE-AF0C-458C-9C41-6623CFB64AA4}"/>
                </a:ext>
              </a:extLst>
            </p:cNvPr>
            <p:cNvSpPr txBox="1"/>
            <p:nvPr/>
          </p:nvSpPr>
          <p:spPr>
            <a:xfrm>
              <a:off x="5034398" y="3801967"/>
              <a:ext cx="332445" cy="27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K</a:t>
              </a:r>
              <a:endParaRPr lang="en-US" sz="1200" b="1"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07B360B3-A436-4B98-2B8A-3181BFA96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2"/>
          <a:stretch/>
        </p:blipFill>
        <p:spPr>
          <a:xfrm>
            <a:off x="2627111" y="3785758"/>
            <a:ext cx="6499473" cy="2850584"/>
          </a:xfrm>
          <a:prstGeom prst="rect">
            <a:avLst/>
          </a:prstGeom>
        </p:spPr>
      </p:pic>
      <p:sp>
        <p:nvSpPr>
          <p:cNvPr id="7" name="CasellaDiTesto 2">
            <a:extLst>
              <a:ext uri="{FF2B5EF4-FFF2-40B4-BE49-F238E27FC236}">
                <a16:creationId xmlns:a16="http://schemas.microsoft.com/office/drawing/2014/main" id="{F0330ACF-D547-0AC9-D157-0167337B3A37}"/>
              </a:ext>
            </a:extLst>
          </p:cNvPr>
          <p:cNvSpPr txBox="1"/>
          <p:nvPr/>
        </p:nvSpPr>
        <p:spPr>
          <a:xfrm>
            <a:off x="3544267" y="5022637"/>
            <a:ext cx="399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Be</a:t>
            </a:r>
            <a:endParaRPr lang="en-US" sz="1200" b="1"/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2FB2EB1E-97C7-5EAD-4845-D7B8BDF0C7A9}"/>
              </a:ext>
            </a:extLst>
          </p:cNvPr>
          <p:cNvSpPr txBox="1"/>
          <p:nvPr/>
        </p:nvSpPr>
        <p:spPr>
          <a:xfrm>
            <a:off x="3533740" y="4674872"/>
            <a:ext cx="332445" cy="27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Li</a:t>
            </a:r>
            <a:endParaRPr lang="en-US" sz="1200" b="1"/>
          </a:p>
        </p:txBody>
      </p:sp>
      <p:sp>
        <p:nvSpPr>
          <p:cNvPr id="28" name="CasellaDiTesto 2">
            <a:extLst>
              <a:ext uri="{FF2B5EF4-FFF2-40B4-BE49-F238E27FC236}">
                <a16:creationId xmlns:a16="http://schemas.microsoft.com/office/drawing/2014/main" id="{564CB42D-D710-2D33-3519-9ECD6A501687}"/>
              </a:ext>
            </a:extLst>
          </p:cNvPr>
          <p:cNvSpPr txBox="1"/>
          <p:nvPr/>
        </p:nvSpPr>
        <p:spPr>
          <a:xfrm>
            <a:off x="3395129" y="3901576"/>
            <a:ext cx="64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 H-He</a:t>
            </a:r>
            <a:endParaRPr lang="en-US" sz="1200" b="1" dirty="0"/>
          </a:p>
        </p:txBody>
      </p:sp>
      <p:sp>
        <p:nvSpPr>
          <p:cNvPr id="29" name="CasellaDiTesto 2">
            <a:extLst>
              <a:ext uri="{FF2B5EF4-FFF2-40B4-BE49-F238E27FC236}">
                <a16:creationId xmlns:a16="http://schemas.microsoft.com/office/drawing/2014/main" id="{2BC045E0-5E3F-948B-0345-B5CBFDEC2CFE}"/>
              </a:ext>
            </a:extLst>
          </p:cNvPr>
          <p:cNvSpPr txBox="1"/>
          <p:nvPr/>
        </p:nvSpPr>
        <p:spPr>
          <a:xfrm>
            <a:off x="3671279" y="4895997"/>
            <a:ext cx="332445" cy="27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B</a:t>
            </a:r>
            <a:endParaRPr lang="en-US" sz="1200" b="1"/>
          </a:p>
        </p:txBody>
      </p:sp>
      <p:sp>
        <p:nvSpPr>
          <p:cNvPr id="31" name="CasellaDiTesto 2">
            <a:extLst>
              <a:ext uri="{FF2B5EF4-FFF2-40B4-BE49-F238E27FC236}">
                <a16:creationId xmlns:a16="http://schemas.microsoft.com/office/drawing/2014/main" id="{3A9D4E30-7F8E-72AE-AD7C-880B1B3D62F3}"/>
              </a:ext>
            </a:extLst>
          </p:cNvPr>
          <p:cNvSpPr txBox="1"/>
          <p:nvPr/>
        </p:nvSpPr>
        <p:spPr>
          <a:xfrm>
            <a:off x="3808818" y="5042120"/>
            <a:ext cx="332445" cy="27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C</a:t>
            </a:r>
            <a:endParaRPr lang="en-US" sz="1200" b="1"/>
          </a:p>
        </p:txBody>
      </p:sp>
      <p:sp>
        <p:nvSpPr>
          <p:cNvPr id="32" name="CasellaDiTesto 2">
            <a:extLst>
              <a:ext uri="{FF2B5EF4-FFF2-40B4-BE49-F238E27FC236}">
                <a16:creationId xmlns:a16="http://schemas.microsoft.com/office/drawing/2014/main" id="{0470A1C2-F573-4920-6CF1-405AFDCDE32C}"/>
              </a:ext>
            </a:extLst>
          </p:cNvPr>
          <p:cNvSpPr txBox="1"/>
          <p:nvPr/>
        </p:nvSpPr>
        <p:spPr>
          <a:xfrm>
            <a:off x="3950340" y="5130401"/>
            <a:ext cx="332445" cy="27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N</a:t>
            </a:r>
            <a:endParaRPr lang="en-US" sz="1200" b="1"/>
          </a:p>
        </p:txBody>
      </p:sp>
      <p:sp>
        <p:nvSpPr>
          <p:cNvPr id="33" name="CasellaDiTesto 2">
            <a:extLst>
              <a:ext uri="{FF2B5EF4-FFF2-40B4-BE49-F238E27FC236}">
                <a16:creationId xmlns:a16="http://schemas.microsoft.com/office/drawing/2014/main" id="{74BEF818-2240-573E-B9EE-6004B67F11AA}"/>
              </a:ext>
            </a:extLst>
          </p:cNvPr>
          <p:cNvSpPr txBox="1"/>
          <p:nvPr/>
        </p:nvSpPr>
        <p:spPr>
          <a:xfrm>
            <a:off x="4009087" y="5322927"/>
            <a:ext cx="332445" cy="27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O</a:t>
            </a:r>
            <a:endParaRPr lang="en-US" sz="1200" b="1"/>
          </a:p>
        </p:txBody>
      </p:sp>
      <p:sp>
        <p:nvSpPr>
          <p:cNvPr id="34" name="CasellaDiTesto 2">
            <a:extLst>
              <a:ext uri="{FF2B5EF4-FFF2-40B4-BE49-F238E27FC236}">
                <a16:creationId xmlns:a16="http://schemas.microsoft.com/office/drawing/2014/main" id="{17274525-031B-9586-972C-BF123F67D357}"/>
              </a:ext>
            </a:extLst>
          </p:cNvPr>
          <p:cNvSpPr txBox="1"/>
          <p:nvPr/>
        </p:nvSpPr>
        <p:spPr>
          <a:xfrm>
            <a:off x="4141263" y="5280985"/>
            <a:ext cx="332445" cy="27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F</a:t>
            </a:r>
            <a:endParaRPr lang="en-US" sz="1200" b="1"/>
          </a:p>
        </p:txBody>
      </p:sp>
      <p:sp>
        <p:nvSpPr>
          <p:cNvPr id="35" name="CasellaDiTesto 2">
            <a:extLst>
              <a:ext uri="{FF2B5EF4-FFF2-40B4-BE49-F238E27FC236}">
                <a16:creationId xmlns:a16="http://schemas.microsoft.com/office/drawing/2014/main" id="{A5E6E272-8952-B919-BE44-99CF1FFF60BD}"/>
              </a:ext>
            </a:extLst>
          </p:cNvPr>
          <p:cNvSpPr txBox="1"/>
          <p:nvPr/>
        </p:nvSpPr>
        <p:spPr>
          <a:xfrm>
            <a:off x="4185899" y="5391093"/>
            <a:ext cx="389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Ne</a:t>
            </a:r>
            <a:endParaRPr lang="en-US" sz="1200" b="1"/>
          </a:p>
        </p:txBody>
      </p:sp>
      <p:sp>
        <p:nvSpPr>
          <p:cNvPr id="36" name="CasellaDiTesto 2">
            <a:extLst>
              <a:ext uri="{FF2B5EF4-FFF2-40B4-BE49-F238E27FC236}">
                <a16:creationId xmlns:a16="http://schemas.microsoft.com/office/drawing/2014/main" id="{DDC89E94-2C72-1980-6528-BEB2D92D7A51}"/>
              </a:ext>
            </a:extLst>
          </p:cNvPr>
          <p:cNvSpPr txBox="1"/>
          <p:nvPr/>
        </p:nvSpPr>
        <p:spPr>
          <a:xfrm>
            <a:off x="4402651" y="5358552"/>
            <a:ext cx="38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Na</a:t>
            </a:r>
            <a:endParaRPr lang="en-US" sz="1200" b="1"/>
          </a:p>
        </p:txBody>
      </p:sp>
      <p:sp>
        <p:nvSpPr>
          <p:cNvPr id="37" name="CasellaDiTesto 2">
            <a:extLst>
              <a:ext uri="{FF2B5EF4-FFF2-40B4-BE49-F238E27FC236}">
                <a16:creationId xmlns:a16="http://schemas.microsoft.com/office/drawing/2014/main" id="{D0E51039-8566-7E43-4844-8146FECDE792}"/>
              </a:ext>
            </a:extLst>
          </p:cNvPr>
          <p:cNvSpPr txBox="1"/>
          <p:nvPr/>
        </p:nvSpPr>
        <p:spPr>
          <a:xfrm>
            <a:off x="4504086" y="5466288"/>
            <a:ext cx="412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Mg</a:t>
            </a:r>
            <a:endParaRPr lang="en-US" sz="1200" b="1"/>
          </a:p>
        </p:txBody>
      </p:sp>
      <p:sp>
        <p:nvSpPr>
          <p:cNvPr id="38" name="CasellaDiTesto 2">
            <a:extLst>
              <a:ext uri="{FF2B5EF4-FFF2-40B4-BE49-F238E27FC236}">
                <a16:creationId xmlns:a16="http://schemas.microsoft.com/office/drawing/2014/main" id="{3F5E1870-D1CE-3F8D-407A-596F47802485}"/>
              </a:ext>
            </a:extLst>
          </p:cNvPr>
          <p:cNvSpPr txBox="1"/>
          <p:nvPr/>
        </p:nvSpPr>
        <p:spPr>
          <a:xfrm>
            <a:off x="4662154" y="5575606"/>
            <a:ext cx="379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Al</a:t>
            </a:r>
            <a:endParaRPr lang="en-US" sz="1200" b="1"/>
          </a:p>
        </p:txBody>
      </p:sp>
      <p:sp>
        <p:nvSpPr>
          <p:cNvPr id="39" name="CasellaDiTesto 2">
            <a:extLst>
              <a:ext uri="{FF2B5EF4-FFF2-40B4-BE49-F238E27FC236}">
                <a16:creationId xmlns:a16="http://schemas.microsoft.com/office/drawing/2014/main" id="{11F8927C-78CA-A7E3-0AB2-0CF2853A81D6}"/>
              </a:ext>
            </a:extLst>
          </p:cNvPr>
          <p:cNvSpPr txBox="1"/>
          <p:nvPr/>
        </p:nvSpPr>
        <p:spPr>
          <a:xfrm>
            <a:off x="4803303" y="5508754"/>
            <a:ext cx="332445" cy="27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Si</a:t>
            </a:r>
            <a:endParaRPr lang="en-US" sz="1200" b="1"/>
          </a:p>
        </p:txBody>
      </p:sp>
      <p:sp>
        <p:nvSpPr>
          <p:cNvPr id="40" name="CasellaDiTesto 2">
            <a:extLst>
              <a:ext uri="{FF2B5EF4-FFF2-40B4-BE49-F238E27FC236}">
                <a16:creationId xmlns:a16="http://schemas.microsoft.com/office/drawing/2014/main" id="{8F3C7CAF-C4B7-8755-1148-EF2B8F554668}"/>
              </a:ext>
            </a:extLst>
          </p:cNvPr>
          <p:cNvSpPr txBox="1"/>
          <p:nvPr/>
        </p:nvSpPr>
        <p:spPr>
          <a:xfrm>
            <a:off x="4955274" y="5580372"/>
            <a:ext cx="332445" cy="27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P</a:t>
            </a:r>
            <a:endParaRPr lang="en-US" sz="1200" b="1"/>
          </a:p>
        </p:txBody>
      </p:sp>
      <p:sp>
        <p:nvSpPr>
          <p:cNvPr id="41" name="CasellaDiTesto 2">
            <a:extLst>
              <a:ext uri="{FF2B5EF4-FFF2-40B4-BE49-F238E27FC236}">
                <a16:creationId xmlns:a16="http://schemas.microsoft.com/office/drawing/2014/main" id="{DACBA011-9248-B4A8-8DB1-17EEAA3CBC44}"/>
              </a:ext>
            </a:extLst>
          </p:cNvPr>
          <p:cNvSpPr txBox="1"/>
          <p:nvPr/>
        </p:nvSpPr>
        <p:spPr>
          <a:xfrm>
            <a:off x="5112370" y="5681162"/>
            <a:ext cx="332445" cy="27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S</a:t>
            </a:r>
            <a:endParaRPr lang="en-US" sz="1200" b="1"/>
          </a:p>
        </p:txBody>
      </p:sp>
      <p:sp>
        <p:nvSpPr>
          <p:cNvPr id="42" name="CasellaDiTesto 2">
            <a:extLst>
              <a:ext uri="{FF2B5EF4-FFF2-40B4-BE49-F238E27FC236}">
                <a16:creationId xmlns:a16="http://schemas.microsoft.com/office/drawing/2014/main" id="{D1C392A0-A84E-5CEA-7E88-C6D6B693AE6F}"/>
              </a:ext>
            </a:extLst>
          </p:cNvPr>
          <p:cNvSpPr txBox="1"/>
          <p:nvPr/>
        </p:nvSpPr>
        <p:spPr>
          <a:xfrm>
            <a:off x="5255817" y="5737906"/>
            <a:ext cx="394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Cl</a:t>
            </a:r>
            <a:endParaRPr lang="en-US" sz="1200" b="1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9FFD2B1-4D0B-E3E7-DA3D-FC558705E50D}"/>
              </a:ext>
            </a:extLst>
          </p:cNvPr>
          <p:cNvSpPr txBox="1"/>
          <p:nvPr/>
        </p:nvSpPr>
        <p:spPr>
          <a:xfrm>
            <a:off x="6050385" y="3870781"/>
            <a:ext cx="1814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ook Antiqua" panose="02040602050305030304" pitchFamily="18" charset="0"/>
              </a:rPr>
              <a:t>Auto Trigger</a:t>
            </a:r>
          </a:p>
          <a:p>
            <a:r>
              <a:rPr lang="it-IT" dirty="0" err="1">
                <a:latin typeface="Book Antiqua" panose="02040602050305030304" pitchFamily="18" charset="0"/>
              </a:rPr>
              <a:t>Tile</a:t>
            </a:r>
            <a:r>
              <a:rPr lang="it-IT" dirty="0">
                <a:latin typeface="Book Antiqua" panose="02040602050305030304" pitchFamily="18" charset="0"/>
              </a:rPr>
              <a:t> 1</a:t>
            </a:r>
          </a:p>
          <a:p>
            <a:r>
              <a:rPr lang="it-IT" dirty="0">
                <a:latin typeface="Book Antiqua" panose="02040602050305030304" pitchFamily="18" charset="0"/>
              </a:rPr>
              <a:t>Low gain – 8</a:t>
            </a:r>
          </a:p>
          <a:p>
            <a:r>
              <a:rPr lang="it-IT" sz="1400" b="1" dirty="0">
                <a:solidFill>
                  <a:srgbClr val="FF0000"/>
                </a:solidFill>
                <a:latin typeface="Book Antiqua" panose="02040602050305030304" pitchFamily="18" charset="0"/>
              </a:rPr>
              <a:t>Test </a:t>
            </a:r>
            <a:r>
              <a:rPr lang="it-IT" sz="1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Beam</a:t>
            </a:r>
            <a:r>
              <a:rPr lang="it-IT" sz="1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SPS 2022</a:t>
            </a:r>
          </a:p>
        </p:txBody>
      </p:sp>
      <p:sp>
        <p:nvSpPr>
          <p:cNvPr id="2" name="CasellaDiTesto 44">
            <a:extLst>
              <a:ext uri="{FF2B5EF4-FFF2-40B4-BE49-F238E27FC236}">
                <a16:creationId xmlns:a16="http://schemas.microsoft.com/office/drawing/2014/main" id="{C789A850-0A4D-49F8-5B9E-9E5641997FA0}"/>
              </a:ext>
            </a:extLst>
          </p:cNvPr>
          <p:cNvSpPr txBox="1"/>
          <p:nvPr/>
        </p:nvSpPr>
        <p:spPr>
          <a:xfrm>
            <a:off x="5559027" y="1003040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ook Antiqua" panose="02040602050305030304" pitchFamily="18" charset="0"/>
              </a:rPr>
              <a:t>Trigger </a:t>
            </a:r>
            <a:r>
              <a:rPr lang="it-IT" sz="1600" dirty="0" err="1">
                <a:latin typeface="Book Antiqua" panose="02040602050305030304" pitchFamily="18" charset="0"/>
              </a:rPr>
              <a:t>scintillator</a:t>
            </a:r>
            <a:endParaRPr lang="it-IT" sz="1600" dirty="0">
              <a:latin typeface="Book Antiqua" panose="02040602050305030304" pitchFamily="18" charset="0"/>
            </a:endParaRPr>
          </a:p>
          <a:p>
            <a:r>
              <a:rPr lang="it-IT" sz="1600" dirty="0">
                <a:latin typeface="Book Antiqua" panose="02040602050305030304" pitchFamily="18" charset="0"/>
              </a:rPr>
              <a:t>PMT</a:t>
            </a:r>
          </a:p>
          <a:p>
            <a:r>
              <a:rPr lang="it-IT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Test </a:t>
            </a:r>
            <a:r>
              <a:rPr lang="it-IT" sz="1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Beam</a:t>
            </a:r>
            <a:r>
              <a:rPr lang="it-IT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SPS 2018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334DCD-863B-1C8F-C90B-BEE478BB2CD1}"/>
              </a:ext>
            </a:extLst>
          </p:cNvPr>
          <p:cNvSpPr/>
          <p:nvPr/>
        </p:nvSpPr>
        <p:spPr>
          <a:xfrm>
            <a:off x="9213595" y="4908552"/>
            <a:ext cx="900000" cy="9000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8A6EADA-2394-E23A-304E-736C5473F7C4}"/>
              </a:ext>
            </a:extLst>
          </p:cNvPr>
          <p:cNvSpPr/>
          <p:nvPr/>
        </p:nvSpPr>
        <p:spPr>
          <a:xfrm>
            <a:off x="9067364" y="4908552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99B9EA-69DE-571B-DB0E-B2070D1A1FD0}"/>
              </a:ext>
            </a:extLst>
          </p:cNvPr>
          <p:cNvSpPr/>
          <p:nvPr/>
        </p:nvSpPr>
        <p:spPr>
          <a:xfrm>
            <a:off x="9085364" y="5006328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32C97D7-C7BA-D409-B2F8-743285EC99E0}"/>
              </a:ext>
            </a:extLst>
          </p:cNvPr>
          <p:cNvSpPr/>
          <p:nvPr/>
        </p:nvSpPr>
        <p:spPr>
          <a:xfrm>
            <a:off x="9085932" y="5327988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D2951D5-EF3E-21BF-1439-6D77051A0506}"/>
              </a:ext>
            </a:extLst>
          </p:cNvPr>
          <p:cNvSpPr/>
          <p:nvPr/>
        </p:nvSpPr>
        <p:spPr>
          <a:xfrm>
            <a:off x="9085364" y="5645001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7E7BD14-2814-993F-D843-D95B80F56C28}"/>
              </a:ext>
            </a:extLst>
          </p:cNvPr>
          <p:cNvSpPr/>
          <p:nvPr/>
        </p:nvSpPr>
        <p:spPr>
          <a:xfrm>
            <a:off x="10150690" y="4908552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BF3B81-2A1A-1FC0-39B8-F619E893DAD4}"/>
              </a:ext>
            </a:extLst>
          </p:cNvPr>
          <p:cNvSpPr/>
          <p:nvPr/>
        </p:nvSpPr>
        <p:spPr>
          <a:xfrm>
            <a:off x="10182270" y="532440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6463EB1-1CD6-89BF-02AC-2B04A8A354F7}"/>
              </a:ext>
            </a:extLst>
          </p:cNvPr>
          <p:cNvSpPr/>
          <p:nvPr/>
        </p:nvSpPr>
        <p:spPr>
          <a:xfrm>
            <a:off x="10182270" y="4986013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F69CDCA-F766-8168-2C52-BF5B73D86480}"/>
              </a:ext>
            </a:extLst>
          </p:cNvPr>
          <p:cNvSpPr/>
          <p:nvPr/>
        </p:nvSpPr>
        <p:spPr>
          <a:xfrm>
            <a:off x="10182270" y="5655268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947BE44-352F-66DA-6616-63B07D769C84}"/>
              </a:ext>
            </a:extLst>
          </p:cNvPr>
          <p:cNvCxnSpPr>
            <a:cxnSpLocks/>
          </p:cNvCxnSpPr>
          <p:nvPr/>
        </p:nvCxnSpPr>
        <p:spPr>
          <a:xfrm flipH="1" flipV="1">
            <a:off x="8248151" y="5173096"/>
            <a:ext cx="819213" cy="154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uppo 9">
            <a:extLst>
              <a:ext uri="{FF2B5EF4-FFF2-40B4-BE49-F238E27FC236}">
                <a16:creationId xmlns:a16="http://schemas.microsoft.com/office/drawing/2014/main" id="{D1E75366-463B-B772-7F51-E4C95CAE37E3}"/>
              </a:ext>
            </a:extLst>
          </p:cNvPr>
          <p:cNvGrpSpPr/>
          <p:nvPr/>
        </p:nvGrpSpPr>
        <p:grpSpPr>
          <a:xfrm>
            <a:off x="8688974" y="891077"/>
            <a:ext cx="2664826" cy="1272047"/>
            <a:chOff x="7308259" y="101240"/>
            <a:chExt cx="4278310" cy="2276475"/>
          </a:xfrm>
        </p:grpSpPr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FDD73D82-8E31-0EFE-06E6-CAEA14BEA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7494" y="101240"/>
              <a:ext cx="4029075" cy="2276475"/>
            </a:xfrm>
            <a:prstGeom prst="rect">
              <a:avLst/>
            </a:prstGeom>
          </p:spPr>
        </p:pic>
        <p:sp>
          <p:nvSpPr>
            <p:cNvPr id="64" name="Rectangle 13">
              <a:extLst>
                <a:ext uri="{FF2B5EF4-FFF2-40B4-BE49-F238E27FC236}">
                  <a16:creationId xmlns:a16="http://schemas.microsoft.com/office/drawing/2014/main" id="{8637873D-E7FA-7CF8-8921-BDCE47C6FE65}"/>
                </a:ext>
              </a:extLst>
            </p:cNvPr>
            <p:cNvSpPr/>
            <p:nvPr/>
          </p:nvSpPr>
          <p:spPr>
            <a:xfrm>
              <a:off x="8826413" y="1632922"/>
              <a:ext cx="627018" cy="537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350" dirty="0"/>
                <a:t>Sh</a:t>
              </a:r>
              <a:endParaRPr lang="en-GB" sz="1350" dirty="0"/>
            </a:p>
          </p:txBody>
        </p:sp>
        <p:sp>
          <p:nvSpPr>
            <p:cNvPr id="65" name="Rectangle 14">
              <a:extLst>
                <a:ext uri="{FF2B5EF4-FFF2-40B4-BE49-F238E27FC236}">
                  <a16:creationId xmlns:a16="http://schemas.microsoft.com/office/drawing/2014/main" id="{BDA6F4CE-60C7-31FE-F3A6-77AAA55031DD}"/>
                </a:ext>
              </a:extLst>
            </p:cNvPr>
            <p:cNvSpPr/>
            <p:nvPr/>
          </p:nvSpPr>
          <p:spPr>
            <a:xfrm>
              <a:off x="9710990" y="1673562"/>
              <a:ext cx="848543" cy="537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350" dirty="0"/>
                <a:t>S4</a:t>
              </a:r>
              <a:endParaRPr lang="en-GB" sz="1350" dirty="0"/>
            </a:p>
          </p:txBody>
        </p:sp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CF68D201-2678-0B75-9839-426AAEBFBB01}"/>
                </a:ext>
              </a:extLst>
            </p:cNvPr>
            <p:cNvSpPr/>
            <p:nvPr/>
          </p:nvSpPr>
          <p:spPr>
            <a:xfrm>
              <a:off x="7618634" y="1050375"/>
              <a:ext cx="652718" cy="537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350" dirty="0"/>
                <a:t>S0</a:t>
              </a:r>
              <a:endParaRPr lang="en-GB" sz="1350" dirty="0"/>
            </a:p>
          </p:txBody>
        </p:sp>
        <p:sp>
          <p:nvSpPr>
            <p:cNvPr id="67" name="Rectangle 22">
              <a:extLst>
                <a:ext uri="{FF2B5EF4-FFF2-40B4-BE49-F238E27FC236}">
                  <a16:creationId xmlns:a16="http://schemas.microsoft.com/office/drawing/2014/main" id="{3C3690C4-57BD-6618-9BE3-728A85D45078}"/>
                </a:ext>
              </a:extLst>
            </p:cNvPr>
            <p:cNvSpPr/>
            <p:nvPr/>
          </p:nvSpPr>
          <p:spPr>
            <a:xfrm>
              <a:off x="7308259" y="332088"/>
              <a:ext cx="956526" cy="454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50" b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Beam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DB83B49-ECD5-FF55-5C9B-15D4E1807798}"/>
              </a:ext>
            </a:extLst>
          </p:cNvPr>
          <p:cNvCxnSpPr>
            <a:cxnSpLocks/>
          </p:cNvCxnSpPr>
          <p:nvPr/>
        </p:nvCxnSpPr>
        <p:spPr>
          <a:xfrm flipH="1" flipV="1">
            <a:off x="7726355" y="1865130"/>
            <a:ext cx="1476528" cy="2961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ylinder 69">
            <a:extLst>
              <a:ext uri="{FF2B5EF4-FFF2-40B4-BE49-F238E27FC236}">
                <a16:creationId xmlns:a16="http://schemas.microsoft.com/office/drawing/2014/main" id="{02047894-1767-ADDA-4A56-ADFC5A07083C}"/>
              </a:ext>
            </a:extLst>
          </p:cNvPr>
          <p:cNvSpPr/>
          <p:nvPr/>
        </p:nvSpPr>
        <p:spPr>
          <a:xfrm>
            <a:off x="9255598" y="1770404"/>
            <a:ext cx="356111" cy="976576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2254D65-C67D-43C8-713E-0935A0435D07}"/>
              </a:ext>
            </a:extLst>
          </p:cNvPr>
          <p:cNvCxnSpPr>
            <a:cxnSpLocks/>
          </p:cNvCxnSpPr>
          <p:nvPr/>
        </p:nvCxnSpPr>
        <p:spPr>
          <a:xfrm flipV="1">
            <a:off x="9255598" y="1696863"/>
            <a:ext cx="74435" cy="115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1A86C3F-1668-318C-B255-BF9B3B6AF833}"/>
              </a:ext>
            </a:extLst>
          </p:cNvPr>
          <p:cNvCxnSpPr>
            <a:cxnSpLocks/>
          </p:cNvCxnSpPr>
          <p:nvPr/>
        </p:nvCxnSpPr>
        <p:spPr>
          <a:xfrm flipH="1" flipV="1">
            <a:off x="9545851" y="1595999"/>
            <a:ext cx="65858" cy="21658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FB92058-643A-BA97-0C18-F190AA51CC52}"/>
              </a:ext>
            </a:extLst>
          </p:cNvPr>
          <p:cNvSpPr txBox="1"/>
          <p:nvPr/>
        </p:nvSpPr>
        <p:spPr>
          <a:xfrm>
            <a:off x="9615317" y="2246441"/>
            <a:ext cx="900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PMT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C37C04-B965-7BCB-DE49-7A1CC64D9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36" y="2667319"/>
            <a:ext cx="2928550" cy="1906963"/>
          </a:xfrm>
          <a:prstGeom prst="rect">
            <a:avLst/>
          </a:prstGeom>
        </p:spPr>
      </p:pic>
      <p:sp>
        <p:nvSpPr>
          <p:cNvPr id="30" name="CasellaDiTesto 35">
            <a:extLst>
              <a:ext uri="{FF2B5EF4-FFF2-40B4-BE49-F238E27FC236}">
                <a16:creationId xmlns:a16="http://schemas.microsoft.com/office/drawing/2014/main" id="{F06447A2-F1E6-AA38-1D43-150F014E978C}"/>
              </a:ext>
            </a:extLst>
          </p:cNvPr>
          <p:cNvSpPr txBox="1"/>
          <p:nvPr/>
        </p:nvSpPr>
        <p:spPr>
          <a:xfrm>
            <a:off x="521196" y="2362670"/>
            <a:ext cx="209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Book Antiqua" panose="02040602050305030304" pitchFamily="18" charset="0"/>
              </a:rPr>
              <a:t>Fragment simulation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1C60048-AEC5-8B47-0E81-ED1509F54DC7}"/>
              </a:ext>
            </a:extLst>
          </p:cNvPr>
          <p:cNvSpPr txBox="1"/>
          <p:nvPr/>
        </p:nvSpPr>
        <p:spPr>
          <a:xfrm rot="2058577">
            <a:off x="6403284" y="5310554"/>
            <a:ext cx="1047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Preliminary</a:t>
            </a:r>
          </a:p>
        </p:txBody>
      </p:sp>
      <p:sp>
        <p:nvSpPr>
          <p:cNvPr id="47" name="Google Shape;94;p3">
            <a:extLst>
              <a:ext uri="{FF2B5EF4-FFF2-40B4-BE49-F238E27FC236}">
                <a16:creationId xmlns:a16="http://schemas.microsoft.com/office/drawing/2014/main" id="{20602CEE-44BC-18C0-EC94-7D477306E5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Beam composition expectation  from Test Beam 2018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5EE032-7D08-5754-E245-B1A3B1A106FE}"/>
              </a:ext>
            </a:extLst>
          </p:cNvPr>
          <p:cNvSpPr txBox="1"/>
          <p:nvPr/>
        </p:nvSpPr>
        <p:spPr>
          <a:xfrm>
            <a:off x="8763541" y="4504304"/>
            <a:ext cx="900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SiPM</a:t>
            </a:r>
            <a:endParaRPr lang="en-GB" sz="1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7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B3DA3DF5-96C6-0567-1FDC-A62DF70AA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018" y="710040"/>
            <a:ext cx="4914671" cy="2453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ED557F-474B-4D8A-0302-BD0FE8BFC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99" y="3665696"/>
            <a:ext cx="5799614" cy="3014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FCA3E-0CB2-2237-E7E4-A0EF890C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70"/>
          <a:stretch/>
        </p:blipFill>
        <p:spPr>
          <a:xfrm>
            <a:off x="728596" y="645590"/>
            <a:ext cx="5497711" cy="2757274"/>
          </a:xfrm>
          <a:prstGeom prst="rect">
            <a:avLst/>
          </a:prstGeom>
        </p:spPr>
      </p:pic>
      <p:sp>
        <p:nvSpPr>
          <p:cNvPr id="4" name="Google Shape;188;p6">
            <a:extLst>
              <a:ext uri="{FF2B5EF4-FFF2-40B4-BE49-F238E27FC236}">
                <a16:creationId xmlns:a16="http://schemas.microsoft.com/office/drawing/2014/main" id="{C70139FB-B179-1204-3921-681B7B16CD59}"/>
              </a:ext>
            </a:extLst>
          </p:cNvPr>
          <p:cNvSpPr txBox="1"/>
          <p:nvPr/>
        </p:nvSpPr>
        <p:spPr>
          <a:xfrm>
            <a:off x="1334968" y="1343379"/>
            <a:ext cx="20835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6;p6">
            <a:extLst>
              <a:ext uri="{FF2B5EF4-FFF2-40B4-BE49-F238E27FC236}">
                <a16:creationId xmlns:a16="http://schemas.microsoft.com/office/drawing/2014/main" id="{C4466FEC-A92C-4D76-066C-A52EF4552ABF}"/>
              </a:ext>
            </a:extLst>
          </p:cNvPr>
          <p:cNvSpPr txBox="1"/>
          <p:nvPr/>
        </p:nvSpPr>
        <p:spPr>
          <a:xfrm>
            <a:off x="9629053" y="20467"/>
            <a:ext cx="15094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Run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201 -202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veto </a:t>
            </a:r>
            <a:r>
              <a:rPr lang="it-IT" sz="1200" dirty="0">
                <a:latin typeface="Book Antiqua" panose="02040602050305030304" pitchFamily="18" charset="0"/>
                <a:ea typeface="Calibri"/>
              </a:rPr>
              <a:t> 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finger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Vthr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: -600mV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LG15</a:t>
            </a:r>
            <a:endParaRPr sz="1200" dirty="0">
              <a:latin typeface="Book Antiqua" panose="02040602050305030304" pitchFamily="18" charset="0"/>
            </a:endParaRPr>
          </a:p>
        </p:txBody>
      </p:sp>
      <p:sp>
        <p:nvSpPr>
          <p:cNvPr id="10" name="Google Shape;149;p5">
            <a:extLst>
              <a:ext uri="{FF2B5EF4-FFF2-40B4-BE49-F238E27FC236}">
                <a16:creationId xmlns:a16="http://schemas.microsoft.com/office/drawing/2014/main" id="{624F3DA6-AB75-090C-A7EC-46FC70272692}"/>
              </a:ext>
            </a:extLst>
          </p:cNvPr>
          <p:cNvSpPr/>
          <p:nvPr/>
        </p:nvSpPr>
        <p:spPr>
          <a:xfrm>
            <a:off x="4109377" y="3964103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 1</a:t>
            </a:r>
            <a:endParaRPr sz="1800" dirty="0">
              <a:solidFill>
                <a:schemeClr val="lt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0;p5">
            <a:extLst>
              <a:ext uri="{FF2B5EF4-FFF2-40B4-BE49-F238E27FC236}">
                <a16:creationId xmlns:a16="http://schemas.microsoft.com/office/drawing/2014/main" id="{478844D5-53A0-57E5-1A70-02A74ACDF7E8}"/>
              </a:ext>
            </a:extLst>
          </p:cNvPr>
          <p:cNvSpPr/>
          <p:nvPr/>
        </p:nvSpPr>
        <p:spPr>
          <a:xfrm>
            <a:off x="3963146" y="3964103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5">
            <a:extLst>
              <a:ext uri="{FF2B5EF4-FFF2-40B4-BE49-F238E27FC236}">
                <a16:creationId xmlns:a16="http://schemas.microsoft.com/office/drawing/2014/main" id="{8DDBC0ED-CC50-BEAC-2FAC-0BD824C8C5F0}"/>
              </a:ext>
            </a:extLst>
          </p:cNvPr>
          <p:cNvSpPr/>
          <p:nvPr/>
        </p:nvSpPr>
        <p:spPr>
          <a:xfrm>
            <a:off x="5046472" y="3964103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60;p5">
            <a:extLst>
              <a:ext uri="{FF2B5EF4-FFF2-40B4-BE49-F238E27FC236}">
                <a16:creationId xmlns:a16="http://schemas.microsoft.com/office/drawing/2014/main" id="{13F38AA8-1B03-2AB2-3C51-4B162E1414DD}"/>
              </a:ext>
            </a:extLst>
          </p:cNvPr>
          <p:cNvCxnSpPr>
            <a:cxnSpLocks/>
          </p:cNvCxnSpPr>
          <p:nvPr/>
        </p:nvCxnSpPr>
        <p:spPr>
          <a:xfrm flipH="1">
            <a:off x="3724644" y="4864025"/>
            <a:ext cx="277551" cy="49749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188;p6">
            <a:extLst>
              <a:ext uri="{FF2B5EF4-FFF2-40B4-BE49-F238E27FC236}">
                <a16:creationId xmlns:a16="http://schemas.microsoft.com/office/drawing/2014/main" id="{8CC890E2-5180-57D0-49C3-8336BB7F6DC3}"/>
              </a:ext>
            </a:extLst>
          </p:cNvPr>
          <p:cNvSpPr txBox="1"/>
          <p:nvPr/>
        </p:nvSpPr>
        <p:spPr>
          <a:xfrm>
            <a:off x="1275979" y="728332"/>
            <a:ext cx="24802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88;p6">
            <a:extLst>
              <a:ext uri="{FF2B5EF4-FFF2-40B4-BE49-F238E27FC236}">
                <a16:creationId xmlns:a16="http://schemas.microsoft.com/office/drawing/2014/main" id="{B8A9DDCE-EC8A-7979-F234-3B7359EFFAA5}"/>
              </a:ext>
            </a:extLst>
          </p:cNvPr>
          <p:cNvSpPr txBox="1"/>
          <p:nvPr/>
        </p:nvSpPr>
        <p:spPr>
          <a:xfrm>
            <a:off x="1460477" y="1045354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88;p6">
            <a:extLst>
              <a:ext uri="{FF2B5EF4-FFF2-40B4-BE49-F238E27FC236}">
                <a16:creationId xmlns:a16="http://schemas.microsoft.com/office/drawing/2014/main" id="{4EE4981F-B844-081C-62AA-B10629708C17}"/>
              </a:ext>
            </a:extLst>
          </p:cNvPr>
          <p:cNvSpPr txBox="1"/>
          <p:nvPr/>
        </p:nvSpPr>
        <p:spPr>
          <a:xfrm>
            <a:off x="1591393" y="1257548"/>
            <a:ext cx="2093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88;p6">
            <a:extLst>
              <a:ext uri="{FF2B5EF4-FFF2-40B4-BE49-F238E27FC236}">
                <a16:creationId xmlns:a16="http://schemas.microsoft.com/office/drawing/2014/main" id="{BBCA6D62-DEFF-93E6-6CDA-CDDD47DAD45E}"/>
              </a:ext>
            </a:extLst>
          </p:cNvPr>
          <p:cNvSpPr txBox="1"/>
          <p:nvPr/>
        </p:nvSpPr>
        <p:spPr>
          <a:xfrm>
            <a:off x="1744894" y="1402544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88;p6">
            <a:extLst>
              <a:ext uri="{FF2B5EF4-FFF2-40B4-BE49-F238E27FC236}">
                <a16:creationId xmlns:a16="http://schemas.microsoft.com/office/drawing/2014/main" id="{AD22440C-2157-8956-EDFB-060082CD0866}"/>
              </a:ext>
            </a:extLst>
          </p:cNvPr>
          <p:cNvSpPr txBox="1"/>
          <p:nvPr/>
        </p:nvSpPr>
        <p:spPr>
          <a:xfrm>
            <a:off x="1864211" y="1743481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88;p6">
            <a:extLst>
              <a:ext uri="{FF2B5EF4-FFF2-40B4-BE49-F238E27FC236}">
                <a16:creationId xmlns:a16="http://schemas.microsoft.com/office/drawing/2014/main" id="{AEC0BE5E-B413-26BB-B4AF-36D306EFE19D}"/>
              </a:ext>
            </a:extLst>
          </p:cNvPr>
          <p:cNvSpPr txBox="1"/>
          <p:nvPr/>
        </p:nvSpPr>
        <p:spPr>
          <a:xfrm>
            <a:off x="2029042" y="1820425"/>
            <a:ext cx="20484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88;p6">
            <a:extLst>
              <a:ext uri="{FF2B5EF4-FFF2-40B4-BE49-F238E27FC236}">
                <a16:creationId xmlns:a16="http://schemas.microsoft.com/office/drawing/2014/main" id="{3DD43663-B489-D6A1-678B-29E72FC46AA7}"/>
              </a:ext>
            </a:extLst>
          </p:cNvPr>
          <p:cNvSpPr txBox="1"/>
          <p:nvPr/>
        </p:nvSpPr>
        <p:spPr>
          <a:xfrm>
            <a:off x="2174419" y="1813640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88;p6">
            <a:extLst>
              <a:ext uri="{FF2B5EF4-FFF2-40B4-BE49-F238E27FC236}">
                <a16:creationId xmlns:a16="http://schemas.microsoft.com/office/drawing/2014/main" id="{7E7F667C-104D-6CDF-806D-51AF0D548D26}"/>
              </a:ext>
            </a:extLst>
          </p:cNvPr>
          <p:cNvSpPr txBox="1"/>
          <p:nvPr/>
        </p:nvSpPr>
        <p:spPr>
          <a:xfrm>
            <a:off x="2318939" y="1943515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88;p6">
            <a:extLst>
              <a:ext uri="{FF2B5EF4-FFF2-40B4-BE49-F238E27FC236}">
                <a16:creationId xmlns:a16="http://schemas.microsoft.com/office/drawing/2014/main" id="{51204166-2285-EEDD-85E1-04B3A1D31CB1}"/>
              </a:ext>
            </a:extLst>
          </p:cNvPr>
          <p:cNvSpPr txBox="1"/>
          <p:nvPr/>
        </p:nvSpPr>
        <p:spPr>
          <a:xfrm>
            <a:off x="2528769" y="1960450"/>
            <a:ext cx="50560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88;p6">
            <a:extLst>
              <a:ext uri="{FF2B5EF4-FFF2-40B4-BE49-F238E27FC236}">
                <a16:creationId xmlns:a16="http://schemas.microsoft.com/office/drawing/2014/main" id="{3A225EBD-B608-A93E-4594-CF3FE79331F1}"/>
              </a:ext>
            </a:extLst>
          </p:cNvPr>
          <p:cNvSpPr txBox="1"/>
          <p:nvPr/>
        </p:nvSpPr>
        <p:spPr>
          <a:xfrm>
            <a:off x="2645523" y="2091865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88;p6">
            <a:extLst>
              <a:ext uri="{FF2B5EF4-FFF2-40B4-BE49-F238E27FC236}">
                <a16:creationId xmlns:a16="http://schemas.microsoft.com/office/drawing/2014/main" id="{E6AD0D85-17FF-577D-8C18-6306D7B25735}"/>
              </a:ext>
            </a:extLst>
          </p:cNvPr>
          <p:cNvSpPr txBox="1"/>
          <p:nvPr/>
        </p:nvSpPr>
        <p:spPr>
          <a:xfrm>
            <a:off x="2839949" y="2098842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88;p6">
            <a:extLst>
              <a:ext uri="{FF2B5EF4-FFF2-40B4-BE49-F238E27FC236}">
                <a16:creationId xmlns:a16="http://schemas.microsoft.com/office/drawing/2014/main" id="{58100801-D3F5-D348-2939-1E136EA3814A}"/>
              </a:ext>
            </a:extLst>
          </p:cNvPr>
          <p:cNvSpPr txBox="1"/>
          <p:nvPr/>
        </p:nvSpPr>
        <p:spPr>
          <a:xfrm>
            <a:off x="2998397" y="2206631"/>
            <a:ext cx="33467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88;p6">
            <a:extLst>
              <a:ext uri="{FF2B5EF4-FFF2-40B4-BE49-F238E27FC236}">
                <a16:creationId xmlns:a16="http://schemas.microsoft.com/office/drawing/2014/main" id="{2DEB98A5-CB83-32F7-D521-6A495B752602}"/>
              </a:ext>
            </a:extLst>
          </p:cNvPr>
          <p:cNvSpPr txBox="1"/>
          <p:nvPr/>
        </p:nvSpPr>
        <p:spPr>
          <a:xfrm>
            <a:off x="3205769" y="2275341"/>
            <a:ext cx="34366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88;p6">
            <a:extLst>
              <a:ext uri="{FF2B5EF4-FFF2-40B4-BE49-F238E27FC236}">
                <a16:creationId xmlns:a16="http://schemas.microsoft.com/office/drawing/2014/main" id="{FB6AF419-C162-945A-359C-5138810E3E1D}"/>
              </a:ext>
            </a:extLst>
          </p:cNvPr>
          <p:cNvSpPr txBox="1"/>
          <p:nvPr/>
        </p:nvSpPr>
        <p:spPr>
          <a:xfrm>
            <a:off x="3377602" y="2283666"/>
            <a:ext cx="325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88;p6">
            <a:extLst>
              <a:ext uri="{FF2B5EF4-FFF2-40B4-BE49-F238E27FC236}">
                <a16:creationId xmlns:a16="http://schemas.microsoft.com/office/drawing/2014/main" id="{DFDCC5CB-C8C7-E4B3-59A7-7BFB96BC94D3}"/>
              </a:ext>
            </a:extLst>
          </p:cNvPr>
          <p:cNvSpPr txBox="1"/>
          <p:nvPr/>
        </p:nvSpPr>
        <p:spPr>
          <a:xfrm>
            <a:off x="3556081" y="2329721"/>
            <a:ext cx="352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88;p6">
            <a:extLst>
              <a:ext uri="{FF2B5EF4-FFF2-40B4-BE49-F238E27FC236}">
                <a16:creationId xmlns:a16="http://schemas.microsoft.com/office/drawing/2014/main" id="{5302ED90-D87E-9B9B-DACC-0C8EB1CB82A6}"/>
              </a:ext>
            </a:extLst>
          </p:cNvPr>
          <p:cNvSpPr txBox="1"/>
          <p:nvPr/>
        </p:nvSpPr>
        <p:spPr>
          <a:xfrm>
            <a:off x="3734254" y="2375776"/>
            <a:ext cx="31659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88;p6">
            <a:extLst>
              <a:ext uri="{FF2B5EF4-FFF2-40B4-BE49-F238E27FC236}">
                <a16:creationId xmlns:a16="http://schemas.microsoft.com/office/drawing/2014/main" id="{FA059FB2-A3B8-012A-3CEB-26247802AF92}"/>
              </a:ext>
            </a:extLst>
          </p:cNvPr>
          <p:cNvSpPr txBox="1"/>
          <p:nvPr/>
        </p:nvSpPr>
        <p:spPr>
          <a:xfrm>
            <a:off x="3963146" y="2371137"/>
            <a:ext cx="352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88;p6">
            <a:extLst>
              <a:ext uri="{FF2B5EF4-FFF2-40B4-BE49-F238E27FC236}">
                <a16:creationId xmlns:a16="http://schemas.microsoft.com/office/drawing/2014/main" id="{479D7EA0-C1EB-85E3-4CF0-5B6B781E1994}"/>
              </a:ext>
            </a:extLst>
          </p:cNvPr>
          <p:cNvSpPr txBox="1"/>
          <p:nvPr/>
        </p:nvSpPr>
        <p:spPr>
          <a:xfrm>
            <a:off x="4186634" y="2406756"/>
            <a:ext cx="33467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88;p6">
            <a:extLst>
              <a:ext uri="{FF2B5EF4-FFF2-40B4-BE49-F238E27FC236}">
                <a16:creationId xmlns:a16="http://schemas.microsoft.com/office/drawing/2014/main" id="{075A799D-419E-C0B5-B793-9D898F069CEA}"/>
              </a:ext>
            </a:extLst>
          </p:cNvPr>
          <p:cNvSpPr txBox="1"/>
          <p:nvPr/>
        </p:nvSpPr>
        <p:spPr>
          <a:xfrm>
            <a:off x="4381869" y="2398431"/>
            <a:ext cx="33288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4;p3">
            <a:extLst>
              <a:ext uri="{FF2B5EF4-FFF2-40B4-BE49-F238E27FC236}">
                <a16:creationId xmlns:a16="http://schemas.microsoft.com/office/drawing/2014/main" id="{BB2C6D21-2AEB-D5DE-3D5C-9AEB052A48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Tile 1 analysis (Front) </a:t>
            </a:r>
          </a:p>
        </p:txBody>
      </p:sp>
      <p:pic>
        <p:nvPicPr>
          <p:cNvPr id="2" name="Google Shape;179;p5">
            <a:extLst>
              <a:ext uri="{FF2B5EF4-FFF2-40B4-BE49-F238E27FC236}">
                <a16:creationId xmlns:a16="http://schemas.microsoft.com/office/drawing/2014/main" id="{6DD29E51-291F-8C90-5601-EB17B5383D7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23138" y="16821"/>
            <a:ext cx="1045397" cy="7840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tar: 4 Points 2">
            <a:extLst>
              <a:ext uri="{FF2B5EF4-FFF2-40B4-BE49-F238E27FC236}">
                <a16:creationId xmlns:a16="http://schemas.microsoft.com/office/drawing/2014/main" id="{DF83D424-77C8-C3BF-4794-4D4B440FE81C}"/>
              </a:ext>
            </a:extLst>
          </p:cNvPr>
          <p:cNvSpPr/>
          <p:nvPr/>
        </p:nvSpPr>
        <p:spPr>
          <a:xfrm>
            <a:off x="11582385" y="392724"/>
            <a:ext cx="142270" cy="134978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Google Shape;160;p5">
            <a:extLst>
              <a:ext uri="{FF2B5EF4-FFF2-40B4-BE49-F238E27FC236}">
                <a16:creationId xmlns:a16="http://schemas.microsoft.com/office/drawing/2014/main" id="{6508A83B-D881-5881-8E38-4C77B5DA0F72}"/>
              </a:ext>
            </a:extLst>
          </p:cNvPr>
          <p:cNvCxnSpPr>
            <a:cxnSpLocks/>
          </p:cNvCxnSpPr>
          <p:nvPr/>
        </p:nvCxnSpPr>
        <p:spPr>
          <a:xfrm>
            <a:off x="4576662" y="2849573"/>
            <a:ext cx="504190" cy="99336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" name="Google Shape;188;p6">
            <a:extLst>
              <a:ext uri="{FF2B5EF4-FFF2-40B4-BE49-F238E27FC236}">
                <a16:creationId xmlns:a16="http://schemas.microsoft.com/office/drawing/2014/main" id="{60196012-6C7A-E109-62D6-5ABC525BA578}"/>
              </a:ext>
            </a:extLst>
          </p:cNvPr>
          <p:cNvSpPr txBox="1"/>
          <p:nvPr/>
        </p:nvSpPr>
        <p:spPr>
          <a:xfrm>
            <a:off x="1250625" y="4472919"/>
            <a:ext cx="20835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88;p6">
            <a:extLst>
              <a:ext uri="{FF2B5EF4-FFF2-40B4-BE49-F238E27FC236}">
                <a16:creationId xmlns:a16="http://schemas.microsoft.com/office/drawing/2014/main" id="{0EF3DFE7-C9BC-E5BF-95DE-1596632E3E96}"/>
              </a:ext>
            </a:extLst>
          </p:cNvPr>
          <p:cNvSpPr txBox="1"/>
          <p:nvPr/>
        </p:nvSpPr>
        <p:spPr>
          <a:xfrm>
            <a:off x="1210957" y="3831383"/>
            <a:ext cx="24802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88;p6">
            <a:extLst>
              <a:ext uri="{FF2B5EF4-FFF2-40B4-BE49-F238E27FC236}">
                <a16:creationId xmlns:a16="http://schemas.microsoft.com/office/drawing/2014/main" id="{7397B72D-66DE-56BD-5F8E-0D21433C8462}"/>
              </a:ext>
            </a:extLst>
          </p:cNvPr>
          <p:cNvSpPr txBox="1"/>
          <p:nvPr/>
        </p:nvSpPr>
        <p:spPr>
          <a:xfrm>
            <a:off x="1386143" y="4095322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88;p6">
            <a:extLst>
              <a:ext uri="{FF2B5EF4-FFF2-40B4-BE49-F238E27FC236}">
                <a16:creationId xmlns:a16="http://schemas.microsoft.com/office/drawing/2014/main" id="{A3AC068D-C94A-0990-8B5D-543F54C596BE}"/>
              </a:ext>
            </a:extLst>
          </p:cNvPr>
          <p:cNvSpPr txBox="1"/>
          <p:nvPr/>
        </p:nvSpPr>
        <p:spPr>
          <a:xfrm>
            <a:off x="1519453" y="4332448"/>
            <a:ext cx="2093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88;p6">
            <a:extLst>
              <a:ext uri="{FF2B5EF4-FFF2-40B4-BE49-F238E27FC236}">
                <a16:creationId xmlns:a16="http://schemas.microsoft.com/office/drawing/2014/main" id="{90F7F787-8205-64B3-8EDD-88AF39F52675}"/>
              </a:ext>
            </a:extLst>
          </p:cNvPr>
          <p:cNvSpPr txBox="1"/>
          <p:nvPr/>
        </p:nvSpPr>
        <p:spPr>
          <a:xfrm>
            <a:off x="1662050" y="4464638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88;p6">
            <a:extLst>
              <a:ext uri="{FF2B5EF4-FFF2-40B4-BE49-F238E27FC236}">
                <a16:creationId xmlns:a16="http://schemas.microsoft.com/office/drawing/2014/main" id="{8EB243B1-C5D0-F405-FDEB-CE5F3351FEFD}"/>
              </a:ext>
            </a:extLst>
          </p:cNvPr>
          <p:cNvSpPr txBox="1"/>
          <p:nvPr/>
        </p:nvSpPr>
        <p:spPr>
          <a:xfrm>
            <a:off x="1772352" y="4820365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88;p6">
            <a:extLst>
              <a:ext uri="{FF2B5EF4-FFF2-40B4-BE49-F238E27FC236}">
                <a16:creationId xmlns:a16="http://schemas.microsoft.com/office/drawing/2014/main" id="{9A324A75-771C-DC85-C52C-329EEEB8E260}"/>
              </a:ext>
            </a:extLst>
          </p:cNvPr>
          <p:cNvSpPr txBox="1"/>
          <p:nvPr/>
        </p:nvSpPr>
        <p:spPr>
          <a:xfrm>
            <a:off x="1914717" y="4987646"/>
            <a:ext cx="20484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88;p6">
            <a:extLst>
              <a:ext uri="{FF2B5EF4-FFF2-40B4-BE49-F238E27FC236}">
                <a16:creationId xmlns:a16="http://schemas.microsoft.com/office/drawing/2014/main" id="{48402C0E-3D69-1D5A-AA50-0375CE7EA438}"/>
              </a:ext>
            </a:extLst>
          </p:cNvPr>
          <p:cNvSpPr txBox="1"/>
          <p:nvPr/>
        </p:nvSpPr>
        <p:spPr>
          <a:xfrm>
            <a:off x="2060709" y="4954292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88;p6">
            <a:extLst>
              <a:ext uri="{FF2B5EF4-FFF2-40B4-BE49-F238E27FC236}">
                <a16:creationId xmlns:a16="http://schemas.microsoft.com/office/drawing/2014/main" id="{08DDB0C3-BBE8-3D50-394E-F0926B0093DE}"/>
              </a:ext>
            </a:extLst>
          </p:cNvPr>
          <p:cNvSpPr txBox="1"/>
          <p:nvPr/>
        </p:nvSpPr>
        <p:spPr>
          <a:xfrm>
            <a:off x="2248238" y="5077362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88;p6">
            <a:extLst>
              <a:ext uri="{FF2B5EF4-FFF2-40B4-BE49-F238E27FC236}">
                <a16:creationId xmlns:a16="http://schemas.microsoft.com/office/drawing/2014/main" id="{9277374D-CE9D-BBFD-5CBE-A1EBBBF815C8}"/>
              </a:ext>
            </a:extLst>
          </p:cNvPr>
          <p:cNvSpPr txBox="1"/>
          <p:nvPr/>
        </p:nvSpPr>
        <p:spPr>
          <a:xfrm>
            <a:off x="2428578" y="5127474"/>
            <a:ext cx="3290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88;p6">
            <a:extLst>
              <a:ext uri="{FF2B5EF4-FFF2-40B4-BE49-F238E27FC236}">
                <a16:creationId xmlns:a16="http://schemas.microsoft.com/office/drawing/2014/main" id="{AF339AE1-4491-CE7E-94B9-0902006414D2}"/>
              </a:ext>
            </a:extLst>
          </p:cNvPr>
          <p:cNvSpPr txBox="1"/>
          <p:nvPr/>
        </p:nvSpPr>
        <p:spPr>
          <a:xfrm>
            <a:off x="2597190" y="5233827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88;p6">
            <a:extLst>
              <a:ext uri="{FF2B5EF4-FFF2-40B4-BE49-F238E27FC236}">
                <a16:creationId xmlns:a16="http://schemas.microsoft.com/office/drawing/2014/main" id="{EDA16A10-DB3E-3AF6-E031-A6CA1155B48E}"/>
              </a:ext>
            </a:extLst>
          </p:cNvPr>
          <p:cNvSpPr txBox="1"/>
          <p:nvPr/>
        </p:nvSpPr>
        <p:spPr>
          <a:xfrm>
            <a:off x="2801775" y="5200452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88;p6">
            <a:extLst>
              <a:ext uri="{FF2B5EF4-FFF2-40B4-BE49-F238E27FC236}">
                <a16:creationId xmlns:a16="http://schemas.microsoft.com/office/drawing/2014/main" id="{E47028E9-DB21-2907-C4EA-EF10E9E19B73}"/>
              </a:ext>
            </a:extLst>
          </p:cNvPr>
          <p:cNvSpPr txBox="1"/>
          <p:nvPr/>
        </p:nvSpPr>
        <p:spPr>
          <a:xfrm>
            <a:off x="2988564" y="5323542"/>
            <a:ext cx="33467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88;p6">
            <a:extLst>
              <a:ext uri="{FF2B5EF4-FFF2-40B4-BE49-F238E27FC236}">
                <a16:creationId xmlns:a16="http://schemas.microsoft.com/office/drawing/2014/main" id="{08C9144E-8AF2-BA93-CDF9-10748799814A}"/>
              </a:ext>
            </a:extLst>
          </p:cNvPr>
          <p:cNvSpPr txBox="1"/>
          <p:nvPr/>
        </p:nvSpPr>
        <p:spPr>
          <a:xfrm>
            <a:off x="3171264" y="5411204"/>
            <a:ext cx="34366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88;p6">
            <a:extLst>
              <a:ext uri="{FF2B5EF4-FFF2-40B4-BE49-F238E27FC236}">
                <a16:creationId xmlns:a16="http://schemas.microsoft.com/office/drawing/2014/main" id="{27152023-2B74-3906-0807-6207955FF2AE}"/>
              </a:ext>
            </a:extLst>
          </p:cNvPr>
          <p:cNvSpPr txBox="1"/>
          <p:nvPr/>
        </p:nvSpPr>
        <p:spPr>
          <a:xfrm>
            <a:off x="3386482" y="5496942"/>
            <a:ext cx="325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88;p6">
            <a:extLst>
              <a:ext uri="{FF2B5EF4-FFF2-40B4-BE49-F238E27FC236}">
                <a16:creationId xmlns:a16="http://schemas.microsoft.com/office/drawing/2014/main" id="{25BF246C-355B-A0E5-1BE3-AD7AF4AD8A32}"/>
              </a:ext>
            </a:extLst>
          </p:cNvPr>
          <p:cNvSpPr txBox="1"/>
          <p:nvPr/>
        </p:nvSpPr>
        <p:spPr>
          <a:xfrm>
            <a:off x="3590583" y="5544742"/>
            <a:ext cx="352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88;p6">
            <a:extLst>
              <a:ext uri="{FF2B5EF4-FFF2-40B4-BE49-F238E27FC236}">
                <a16:creationId xmlns:a16="http://schemas.microsoft.com/office/drawing/2014/main" id="{9544D0A3-864B-92C2-E597-9EE2E38D5F23}"/>
              </a:ext>
            </a:extLst>
          </p:cNvPr>
          <p:cNvSpPr txBox="1"/>
          <p:nvPr/>
        </p:nvSpPr>
        <p:spPr>
          <a:xfrm>
            <a:off x="3809645" y="5611847"/>
            <a:ext cx="31659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188;p6">
            <a:extLst>
              <a:ext uri="{FF2B5EF4-FFF2-40B4-BE49-F238E27FC236}">
                <a16:creationId xmlns:a16="http://schemas.microsoft.com/office/drawing/2014/main" id="{F48F9731-343A-EBB2-0584-C9983323D21C}"/>
              </a:ext>
            </a:extLst>
          </p:cNvPr>
          <p:cNvSpPr txBox="1"/>
          <p:nvPr/>
        </p:nvSpPr>
        <p:spPr>
          <a:xfrm>
            <a:off x="4028964" y="5588302"/>
            <a:ext cx="352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88;p6">
            <a:extLst>
              <a:ext uri="{FF2B5EF4-FFF2-40B4-BE49-F238E27FC236}">
                <a16:creationId xmlns:a16="http://schemas.microsoft.com/office/drawing/2014/main" id="{879FBB59-C19F-BDF4-CF58-3FCAB201C0D6}"/>
              </a:ext>
            </a:extLst>
          </p:cNvPr>
          <p:cNvSpPr txBox="1"/>
          <p:nvPr/>
        </p:nvSpPr>
        <p:spPr>
          <a:xfrm>
            <a:off x="4241985" y="5622376"/>
            <a:ext cx="33467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188;p6">
            <a:extLst>
              <a:ext uri="{FF2B5EF4-FFF2-40B4-BE49-F238E27FC236}">
                <a16:creationId xmlns:a16="http://schemas.microsoft.com/office/drawing/2014/main" id="{DABD2EE5-F924-1B67-6DA8-7DC5D9200DA0}"/>
              </a:ext>
            </a:extLst>
          </p:cNvPr>
          <p:cNvSpPr txBox="1"/>
          <p:nvPr/>
        </p:nvSpPr>
        <p:spPr>
          <a:xfrm>
            <a:off x="4497613" y="5620032"/>
            <a:ext cx="33288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51;p5">
            <a:extLst>
              <a:ext uri="{FF2B5EF4-FFF2-40B4-BE49-F238E27FC236}">
                <a16:creationId xmlns:a16="http://schemas.microsoft.com/office/drawing/2014/main" id="{311649E5-EE9F-61C0-9853-2258483EF68E}"/>
              </a:ext>
            </a:extLst>
          </p:cNvPr>
          <p:cNvSpPr/>
          <p:nvPr/>
        </p:nvSpPr>
        <p:spPr>
          <a:xfrm>
            <a:off x="5078052" y="4008427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52;p5">
            <a:extLst>
              <a:ext uri="{FF2B5EF4-FFF2-40B4-BE49-F238E27FC236}">
                <a16:creationId xmlns:a16="http://schemas.microsoft.com/office/drawing/2014/main" id="{03F4F66E-F623-7334-51DA-DD6BAE42A771}"/>
              </a:ext>
            </a:extLst>
          </p:cNvPr>
          <p:cNvSpPr/>
          <p:nvPr/>
        </p:nvSpPr>
        <p:spPr>
          <a:xfrm>
            <a:off x="5078620" y="4330087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153;p5">
            <a:extLst>
              <a:ext uri="{FF2B5EF4-FFF2-40B4-BE49-F238E27FC236}">
                <a16:creationId xmlns:a16="http://schemas.microsoft.com/office/drawing/2014/main" id="{2B06BDFA-D40E-7679-AD76-FD5DCB3EA286}"/>
              </a:ext>
            </a:extLst>
          </p:cNvPr>
          <p:cNvSpPr/>
          <p:nvPr/>
        </p:nvSpPr>
        <p:spPr>
          <a:xfrm>
            <a:off x="5078052" y="4647100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155;p5">
            <a:extLst>
              <a:ext uri="{FF2B5EF4-FFF2-40B4-BE49-F238E27FC236}">
                <a16:creationId xmlns:a16="http://schemas.microsoft.com/office/drawing/2014/main" id="{038D4CC3-4E89-7964-4F88-215D26A2E4DF}"/>
              </a:ext>
            </a:extLst>
          </p:cNvPr>
          <p:cNvSpPr/>
          <p:nvPr/>
        </p:nvSpPr>
        <p:spPr>
          <a:xfrm>
            <a:off x="4006615" y="437439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156;p5">
            <a:extLst>
              <a:ext uri="{FF2B5EF4-FFF2-40B4-BE49-F238E27FC236}">
                <a16:creationId xmlns:a16="http://schemas.microsoft.com/office/drawing/2014/main" id="{D34799A3-5968-0984-9778-928367008560}"/>
              </a:ext>
            </a:extLst>
          </p:cNvPr>
          <p:cNvSpPr/>
          <p:nvPr/>
        </p:nvSpPr>
        <p:spPr>
          <a:xfrm>
            <a:off x="4006615" y="403599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157;p5">
            <a:extLst>
              <a:ext uri="{FF2B5EF4-FFF2-40B4-BE49-F238E27FC236}">
                <a16:creationId xmlns:a16="http://schemas.microsoft.com/office/drawing/2014/main" id="{100F8901-93FF-63EB-E8BA-10A4F0EF0BBF}"/>
              </a:ext>
            </a:extLst>
          </p:cNvPr>
          <p:cNvSpPr/>
          <p:nvPr/>
        </p:nvSpPr>
        <p:spPr>
          <a:xfrm>
            <a:off x="4006615" y="4705252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160;p5">
            <a:extLst>
              <a:ext uri="{FF2B5EF4-FFF2-40B4-BE49-F238E27FC236}">
                <a16:creationId xmlns:a16="http://schemas.microsoft.com/office/drawing/2014/main" id="{75562D59-BBCA-ECEA-AE4E-404000228BB9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233252" y="3163419"/>
            <a:ext cx="3797102" cy="83192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" name="Google Shape;160;p5">
            <a:extLst>
              <a:ext uri="{FF2B5EF4-FFF2-40B4-BE49-F238E27FC236}">
                <a16:creationId xmlns:a16="http://schemas.microsoft.com/office/drawing/2014/main" id="{AC087F4B-2ED6-5B73-84D5-CF6F02085B80}"/>
              </a:ext>
            </a:extLst>
          </p:cNvPr>
          <p:cNvCxnSpPr>
            <a:cxnSpLocks/>
          </p:cNvCxnSpPr>
          <p:nvPr/>
        </p:nvCxnSpPr>
        <p:spPr>
          <a:xfrm flipH="1">
            <a:off x="4050850" y="2059821"/>
            <a:ext cx="2507263" cy="179093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898BCB13-AAF4-4BB9-24F6-23E08A2B9D3F}"/>
              </a:ext>
            </a:extLst>
          </p:cNvPr>
          <p:cNvSpPr txBox="1"/>
          <p:nvPr/>
        </p:nvSpPr>
        <p:spPr>
          <a:xfrm>
            <a:off x="1972876" y="665452"/>
            <a:ext cx="177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SiPM</a:t>
            </a:r>
            <a:r>
              <a:rPr lang="it-IT" sz="2000" dirty="0">
                <a:solidFill>
                  <a:srgbClr val="FF0000"/>
                </a:solidFill>
                <a:latin typeface="Book Antiqua" panose="02040602050305030304" pitchFamily="18" charset="0"/>
              </a:rPr>
              <a:t> 3x3 mm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72AC48E-1A72-9EC0-A819-87F8A1698D16}"/>
              </a:ext>
            </a:extLst>
          </p:cNvPr>
          <p:cNvSpPr txBox="1"/>
          <p:nvPr/>
        </p:nvSpPr>
        <p:spPr>
          <a:xfrm>
            <a:off x="1958346" y="3935726"/>
            <a:ext cx="177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SiPM</a:t>
            </a:r>
            <a:r>
              <a:rPr lang="it-IT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 1x1 mm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A0ACA06-8DE3-DF28-F568-DFA926E63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0239" y="4130227"/>
            <a:ext cx="4793829" cy="2453379"/>
          </a:xfrm>
          <a:prstGeom prst="rect">
            <a:avLst/>
          </a:prstGeom>
        </p:spPr>
      </p:pic>
      <p:cxnSp>
        <p:nvCxnSpPr>
          <p:cNvPr id="78" name="Google Shape;160;p5">
            <a:extLst>
              <a:ext uri="{FF2B5EF4-FFF2-40B4-BE49-F238E27FC236}">
                <a16:creationId xmlns:a16="http://schemas.microsoft.com/office/drawing/2014/main" id="{4CA8B0ED-FA1F-9DFC-A2D7-1799BB37DB9B}"/>
              </a:ext>
            </a:extLst>
          </p:cNvPr>
          <p:cNvCxnSpPr>
            <a:cxnSpLocks/>
          </p:cNvCxnSpPr>
          <p:nvPr/>
        </p:nvCxnSpPr>
        <p:spPr>
          <a:xfrm flipH="1">
            <a:off x="5233252" y="4719100"/>
            <a:ext cx="3462692" cy="10126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581E8635-3B96-D107-0F26-D984DFEF8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4340" y="5158907"/>
            <a:ext cx="1996700" cy="1104970"/>
          </a:xfrm>
          <a:prstGeom prst="rect">
            <a:avLst/>
          </a:prstGeom>
        </p:spPr>
      </p:pic>
      <p:cxnSp>
        <p:nvCxnSpPr>
          <p:cNvPr id="82" name="Google Shape;160;p5">
            <a:extLst>
              <a:ext uri="{FF2B5EF4-FFF2-40B4-BE49-F238E27FC236}">
                <a16:creationId xmlns:a16="http://schemas.microsoft.com/office/drawing/2014/main" id="{99ACCBC5-CD7E-C652-D82C-70C17F946DC3}"/>
              </a:ext>
            </a:extLst>
          </p:cNvPr>
          <p:cNvCxnSpPr>
            <a:cxnSpLocks/>
          </p:cNvCxnSpPr>
          <p:nvPr/>
        </p:nvCxnSpPr>
        <p:spPr>
          <a:xfrm flipH="1">
            <a:off x="4727852" y="5734937"/>
            <a:ext cx="1368148" cy="29845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188;p6">
            <a:extLst>
              <a:ext uri="{FF2B5EF4-FFF2-40B4-BE49-F238E27FC236}">
                <a16:creationId xmlns:a16="http://schemas.microsoft.com/office/drawing/2014/main" id="{CF3F7C72-33B1-7365-BBB5-A4C4B27CF37E}"/>
              </a:ext>
            </a:extLst>
          </p:cNvPr>
          <p:cNvSpPr txBox="1"/>
          <p:nvPr/>
        </p:nvSpPr>
        <p:spPr>
          <a:xfrm>
            <a:off x="6304725" y="5200452"/>
            <a:ext cx="33288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100;p3">
            <a:extLst>
              <a:ext uri="{FF2B5EF4-FFF2-40B4-BE49-F238E27FC236}">
                <a16:creationId xmlns:a16="http://schemas.microsoft.com/office/drawing/2014/main" id="{AC35DDD6-4EB9-1AAA-4AAF-BCDC513FF12F}"/>
              </a:ext>
            </a:extLst>
          </p:cNvPr>
          <p:cNvSpPr/>
          <p:nvPr/>
        </p:nvSpPr>
        <p:spPr>
          <a:xfrm>
            <a:off x="6377751" y="44306"/>
            <a:ext cx="238893" cy="531223"/>
          </a:xfrm>
          <a:prstGeom prst="rect">
            <a:avLst/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T1</a:t>
            </a:r>
            <a:endParaRPr sz="1800" dirty="0">
              <a:solidFill>
                <a:schemeClr val="lt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104;p3">
            <a:extLst>
              <a:ext uri="{FF2B5EF4-FFF2-40B4-BE49-F238E27FC236}">
                <a16:creationId xmlns:a16="http://schemas.microsoft.com/office/drawing/2014/main" id="{C497E476-0AF8-7825-316D-CF8B122747BB}"/>
              </a:ext>
            </a:extLst>
          </p:cNvPr>
          <p:cNvSpPr/>
          <p:nvPr/>
        </p:nvSpPr>
        <p:spPr>
          <a:xfrm>
            <a:off x="6760101" y="35575"/>
            <a:ext cx="743115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TRG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4;p3">
            <a:extLst>
              <a:ext uri="{FF2B5EF4-FFF2-40B4-BE49-F238E27FC236}">
                <a16:creationId xmlns:a16="http://schemas.microsoft.com/office/drawing/2014/main" id="{8CDA1AEC-F6BB-0E63-6805-51BCA493B235}"/>
              </a:ext>
            </a:extLst>
          </p:cNvPr>
          <p:cNvSpPr/>
          <p:nvPr/>
        </p:nvSpPr>
        <p:spPr>
          <a:xfrm>
            <a:off x="8254186" y="34785"/>
            <a:ext cx="743115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PSD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0;p3">
            <a:extLst>
              <a:ext uri="{FF2B5EF4-FFF2-40B4-BE49-F238E27FC236}">
                <a16:creationId xmlns:a16="http://schemas.microsoft.com/office/drawing/2014/main" id="{C774DF51-489B-55D6-708E-0675B0FE509D}"/>
              </a:ext>
            </a:extLst>
          </p:cNvPr>
          <p:cNvSpPr/>
          <p:nvPr/>
        </p:nvSpPr>
        <p:spPr>
          <a:xfrm>
            <a:off x="9135362" y="44305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T2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E1CD7B2-752D-5FE0-B16A-AEE7DB672068}"/>
              </a:ext>
            </a:extLst>
          </p:cNvPr>
          <p:cNvCxnSpPr>
            <a:cxnSpLocks/>
          </p:cNvCxnSpPr>
          <p:nvPr/>
        </p:nvCxnSpPr>
        <p:spPr>
          <a:xfrm flipV="1">
            <a:off x="5507085" y="292622"/>
            <a:ext cx="817683" cy="132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15389AA6-4F89-CCBC-DAF9-89AC352F3FC1}"/>
              </a:ext>
            </a:extLst>
          </p:cNvPr>
          <p:cNvSpPr txBox="1"/>
          <p:nvPr/>
        </p:nvSpPr>
        <p:spPr>
          <a:xfrm>
            <a:off x="153513" y="3211865"/>
            <a:ext cx="2731880" cy="646331"/>
          </a:xfrm>
          <a:custGeom>
            <a:avLst/>
            <a:gdLst>
              <a:gd name="connsiteX0" fmla="*/ 0 w 2731880"/>
              <a:gd name="connsiteY0" fmla="*/ 0 h 646331"/>
              <a:gd name="connsiteX1" fmla="*/ 519057 w 2731880"/>
              <a:gd name="connsiteY1" fmla="*/ 0 h 646331"/>
              <a:gd name="connsiteX2" fmla="*/ 1038114 w 2731880"/>
              <a:gd name="connsiteY2" fmla="*/ 0 h 646331"/>
              <a:gd name="connsiteX3" fmla="*/ 1557172 w 2731880"/>
              <a:gd name="connsiteY3" fmla="*/ 0 h 646331"/>
              <a:gd name="connsiteX4" fmla="*/ 2130866 w 2731880"/>
              <a:gd name="connsiteY4" fmla="*/ 0 h 646331"/>
              <a:gd name="connsiteX5" fmla="*/ 2731880 w 2731880"/>
              <a:gd name="connsiteY5" fmla="*/ 0 h 646331"/>
              <a:gd name="connsiteX6" fmla="*/ 2731880 w 2731880"/>
              <a:gd name="connsiteY6" fmla="*/ 316702 h 646331"/>
              <a:gd name="connsiteX7" fmla="*/ 2731880 w 2731880"/>
              <a:gd name="connsiteY7" fmla="*/ 646331 h 646331"/>
              <a:gd name="connsiteX8" fmla="*/ 2212823 w 2731880"/>
              <a:gd name="connsiteY8" fmla="*/ 646331 h 646331"/>
              <a:gd name="connsiteX9" fmla="*/ 1639128 w 2731880"/>
              <a:gd name="connsiteY9" fmla="*/ 646331 h 646331"/>
              <a:gd name="connsiteX10" fmla="*/ 1147390 w 2731880"/>
              <a:gd name="connsiteY10" fmla="*/ 646331 h 646331"/>
              <a:gd name="connsiteX11" fmla="*/ 601014 w 2731880"/>
              <a:gd name="connsiteY11" fmla="*/ 646331 h 646331"/>
              <a:gd name="connsiteX12" fmla="*/ 0 w 2731880"/>
              <a:gd name="connsiteY12" fmla="*/ 646331 h 646331"/>
              <a:gd name="connsiteX13" fmla="*/ 0 w 2731880"/>
              <a:gd name="connsiteY13" fmla="*/ 342555 h 646331"/>
              <a:gd name="connsiteX14" fmla="*/ 0 w 2731880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31880" h="646331" fill="none" extrusionOk="0">
                <a:moveTo>
                  <a:pt x="0" y="0"/>
                </a:moveTo>
                <a:cubicBezTo>
                  <a:pt x="171919" y="-34208"/>
                  <a:pt x="289495" y="855"/>
                  <a:pt x="519057" y="0"/>
                </a:cubicBezTo>
                <a:cubicBezTo>
                  <a:pt x="748619" y="-855"/>
                  <a:pt x="912046" y="41621"/>
                  <a:pt x="1038114" y="0"/>
                </a:cubicBezTo>
                <a:cubicBezTo>
                  <a:pt x="1164182" y="-41621"/>
                  <a:pt x="1445658" y="56894"/>
                  <a:pt x="1557172" y="0"/>
                </a:cubicBezTo>
                <a:cubicBezTo>
                  <a:pt x="1668686" y="-56894"/>
                  <a:pt x="1924926" y="64591"/>
                  <a:pt x="2130866" y="0"/>
                </a:cubicBezTo>
                <a:cubicBezTo>
                  <a:pt x="2336806" y="-64591"/>
                  <a:pt x="2517608" y="56402"/>
                  <a:pt x="2731880" y="0"/>
                </a:cubicBezTo>
                <a:cubicBezTo>
                  <a:pt x="2733588" y="91269"/>
                  <a:pt x="2703665" y="244957"/>
                  <a:pt x="2731880" y="316702"/>
                </a:cubicBezTo>
                <a:cubicBezTo>
                  <a:pt x="2760095" y="388447"/>
                  <a:pt x="2726358" y="496284"/>
                  <a:pt x="2731880" y="646331"/>
                </a:cubicBezTo>
                <a:cubicBezTo>
                  <a:pt x="2606021" y="676586"/>
                  <a:pt x="2367995" y="616882"/>
                  <a:pt x="2212823" y="646331"/>
                </a:cubicBezTo>
                <a:cubicBezTo>
                  <a:pt x="2057651" y="675780"/>
                  <a:pt x="1766205" y="608391"/>
                  <a:pt x="1639128" y="646331"/>
                </a:cubicBezTo>
                <a:cubicBezTo>
                  <a:pt x="1512052" y="684271"/>
                  <a:pt x="1313704" y="636534"/>
                  <a:pt x="1147390" y="646331"/>
                </a:cubicBezTo>
                <a:cubicBezTo>
                  <a:pt x="981076" y="656128"/>
                  <a:pt x="805724" y="596215"/>
                  <a:pt x="601014" y="646331"/>
                </a:cubicBezTo>
                <a:cubicBezTo>
                  <a:pt x="396304" y="696447"/>
                  <a:pt x="129235" y="590562"/>
                  <a:pt x="0" y="646331"/>
                </a:cubicBezTo>
                <a:cubicBezTo>
                  <a:pt x="-17065" y="548091"/>
                  <a:pt x="299" y="419573"/>
                  <a:pt x="0" y="342555"/>
                </a:cubicBezTo>
                <a:cubicBezTo>
                  <a:pt x="-299" y="265537"/>
                  <a:pt x="40398" y="90286"/>
                  <a:pt x="0" y="0"/>
                </a:cubicBezTo>
                <a:close/>
              </a:path>
              <a:path w="2731880" h="646331" stroke="0" extrusionOk="0">
                <a:moveTo>
                  <a:pt x="0" y="0"/>
                </a:moveTo>
                <a:cubicBezTo>
                  <a:pt x="172283" y="-6309"/>
                  <a:pt x="390842" y="66434"/>
                  <a:pt x="601014" y="0"/>
                </a:cubicBezTo>
                <a:cubicBezTo>
                  <a:pt x="811186" y="-66434"/>
                  <a:pt x="978388" y="33803"/>
                  <a:pt x="1147390" y="0"/>
                </a:cubicBezTo>
                <a:cubicBezTo>
                  <a:pt x="1316392" y="-33803"/>
                  <a:pt x="1448612" y="58262"/>
                  <a:pt x="1721084" y="0"/>
                </a:cubicBezTo>
                <a:cubicBezTo>
                  <a:pt x="1993556" y="-58262"/>
                  <a:pt x="2317878" y="114932"/>
                  <a:pt x="2731880" y="0"/>
                </a:cubicBezTo>
                <a:cubicBezTo>
                  <a:pt x="2750814" y="119888"/>
                  <a:pt x="2722055" y="186655"/>
                  <a:pt x="2731880" y="316702"/>
                </a:cubicBezTo>
                <a:cubicBezTo>
                  <a:pt x="2741705" y="446749"/>
                  <a:pt x="2706962" y="515863"/>
                  <a:pt x="2731880" y="646331"/>
                </a:cubicBezTo>
                <a:cubicBezTo>
                  <a:pt x="2575837" y="675707"/>
                  <a:pt x="2273716" y="643273"/>
                  <a:pt x="2130866" y="646331"/>
                </a:cubicBezTo>
                <a:cubicBezTo>
                  <a:pt x="1988016" y="649389"/>
                  <a:pt x="1759483" y="635331"/>
                  <a:pt x="1529853" y="646331"/>
                </a:cubicBezTo>
                <a:cubicBezTo>
                  <a:pt x="1300223" y="657331"/>
                  <a:pt x="1101591" y="590185"/>
                  <a:pt x="983477" y="646331"/>
                </a:cubicBezTo>
                <a:cubicBezTo>
                  <a:pt x="865363" y="702477"/>
                  <a:pt x="665622" y="625882"/>
                  <a:pt x="519057" y="646331"/>
                </a:cubicBezTo>
                <a:cubicBezTo>
                  <a:pt x="372492" y="666780"/>
                  <a:pt x="150955" y="618161"/>
                  <a:pt x="0" y="646331"/>
                </a:cubicBezTo>
                <a:cubicBezTo>
                  <a:pt x="-9464" y="516039"/>
                  <a:pt x="23711" y="454044"/>
                  <a:pt x="0" y="329629"/>
                </a:cubicBezTo>
                <a:cubicBezTo>
                  <a:pt x="-23711" y="205214"/>
                  <a:pt x="21088" y="73305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539535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Data </a:t>
            </a:r>
            <a:r>
              <a:rPr lang="it-IT" sz="1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Selection</a:t>
            </a: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:</a:t>
            </a:r>
          </a:p>
          <a:p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From T1 3x3 </a:t>
            </a:r>
            <a:r>
              <a:rPr lang="it-IT" sz="1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SiPM</a:t>
            </a: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 size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CasellaDiTesto 17">
            <a:extLst>
              <a:ext uri="{FF2B5EF4-FFF2-40B4-BE49-F238E27FC236}">
                <a16:creationId xmlns:a16="http://schemas.microsoft.com/office/drawing/2014/main" id="{CE662CC3-F686-E35E-3F3A-638A299E80B2}"/>
              </a:ext>
            </a:extLst>
          </p:cNvPr>
          <p:cNvSpPr txBox="1"/>
          <p:nvPr/>
        </p:nvSpPr>
        <p:spPr>
          <a:xfrm rot="2058577">
            <a:off x="5990319" y="2895555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6905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897ECC3A-9EFE-508B-06F3-1F4F56B9D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726" y="3923575"/>
            <a:ext cx="5180809" cy="265142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14C0A49-6A16-7061-4AB2-CE1DF71B84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54"/>
          <a:stretch/>
        </p:blipFill>
        <p:spPr>
          <a:xfrm>
            <a:off x="6608866" y="871890"/>
            <a:ext cx="5197152" cy="2478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64A8A0-9DC1-05D9-061D-A5C3B267BF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97" b="3025"/>
          <a:stretch/>
        </p:blipFill>
        <p:spPr>
          <a:xfrm>
            <a:off x="469123" y="3922206"/>
            <a:ext cx="5953199" cy="29018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C11EE9-56E1-E2BC-BF1E-E37F5B62B9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579"/>
          <a:stretch/>
        </p:blipFill>
        <p:spPr>
          <a:xfrm>
            <a:off x="4527403" y="5125846"/>
            <a:ext cx="2297439" cy="1178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EC3D1-4AE1-B9F8-ABEF-D5A692035E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54"/>
          <a:stretch/>
        </p:blipFill>
        <p:spPr>
          <a:xfrm>
            <a:off x="496562" y="498475"/>
            <a:ext cx="5906770" cy="2910811"/>
          </a:xfrm>
          <a:prstGeom prst="rect">
            <a:avLst/>
          </a:prstGeom>
        </p:spPr>
      </p:pic>
      <p:sp>
        <p:nvSpPr>
          <p:cNvPr id="4" name="Google Shape;188;p6">
            <a:extLst>
              <a:ext uri="{FF2B5EF4-FFF2-40B4-BE49-F238E27FC236}">
                <a16:creationId xmlns:a16="http://schemas.microsoft.com/office/drawing/2014/main" id="{C70139FB-B179-1204-3921-681B7B16CD59}"/>
              </a:ext>
            </a:extLst>
          </p:cNvPr>
          <p:cNvSpPr txBox="1"/>
          <p:nvPr/>
        </p:nvSpPr>
        <p:spPr>
          <a:xfrm>
            <a:off x="1132974" y="972609"/>
            <a:ext cx="20835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9;p5">
            <a:extLst>
              <a:ext uri="{FF2B5EF4-FFF2-40B4-BE49-F238E27FC236}">
                <a16:creationId xmlns:a16="http://schemas.microsoft.com/office/drawing/2014/main" id="{624F3DA6-AB75-090C-A7EC-46FC70272692}"/>
              </a:ext>
            </a:extLst>
          </p:cNvPr>
          <p:cNvSpPr/>
          <p:nvPr/>
        </p:nvSpPr>
        <p:spPr>
          <a:xfrm>
            <a:off x="4109377" y="3964103"/>
            <a:ext cx="900000" cy="900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 2</a:t>
            </a:r>
            <a:endParaRPr sz="1800" dirty="0">
              <a:solidFill>
                <a:schemeClr val="lt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0;p5">
            <a:extLst>
              <a:ext uri="{FF2B5EF4-FFF2-40B4-BE49-F238E27FC236}">
                <a16:creationId xmlns:a16="http://schemas.microsoft.com/office/drawing/2014/main" id="{478844D5-53A0-57E5-1A70-02A74ACDF7E8}"/>
              </a:ext>
            </a:extLst>
          </p:cNvPr>
          <p:cNvSpPr/>
          <p:nvPr/>
        </p:nvSpPr>
        <p:spPr>
          <a:xfrm>
            <a:off x="3963146" y="3964103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5">
            <a:extLst>
              <a:ext uri="{FF2B5EF4-FFF2-40B4-BE49-F238E27FC236}">
                <a16:creationId xmlns:a16="http://schemas.microsoft.com/office/drawing/2014/main" id="{8DDBC0ED-CC50-BEAC-2FAC-0BD824C8C5F0}"/>
              </a:ext>
            </a:extLst>
          </p:cNvPr>
          <p:cNvSpPr/>
          <p:nvPr/>
        </p:nvSpPr>
        <p:spPr>
          <a:xfrm>
            <a:off x="5046472" y="3964103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60;p5">
            <a:extLst>
              <a:ext uri="{FF2B5EF4-FFF2-40B4-BE49-F238E27FC236}">
                <a16:creationId xmlns:a16="http://schemas.microsoft.com/office/drawing/2014/main" id="{13F38AA8-1B03-2AB2-3C51-4B162E1414DD}"/>
              </a:ext>
            </a:extLst>
          </p:cNvPr>
          <p:cNvCxnSpPr>
            <a:cxnSpLocks/>
          </p:cNvCxnSpPr>
          <p:nvPr/>
        </p:nvCxnSpPr>
        <p:spPr>
          <a:xfrm flipH="1">
            <a:off x="3724644" y="4864025"/>
            <a:ext cx="277551" cy="49749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188;p6">
            <a:extLst>
              <a:ext uri="{FF2B5EF4-FFF2-40B4-BE49-F238E27FC236}">
                <a16:creationId xmlns:a16="http://schemas.microsoft.com/office/drawing/2014/main" id="{8CC890E2-5180-57D0-49C3-8336BB7F6DC3}"/>
              </a:ext>
            </a:extLst>
          </p:cNvPr>
          <p:cNvSpPr txBox="1"/>
          <p:nvPr/>
        </p:nvSpPr>
        <p:spPr>
          <a:xfrm>
            <a:off x="1104154" y="546298"/>
            <a:ext cx="24802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88;p6">
            <a:extLst>
              <a:ext uri="{FF2B5EF4-FFF2-40B4-BE49-F238E27FC236}">
                <a16:creationId xmlns:a16="http://schemas.microsoft.com/office/drawing/2014/main" id="{B8A9DDCE-EC8A-7979-F234-3B7359EFFAA5}"/>
              </a:ext>
            </a:extLst>
          </p:cNvPr>
          <p:cNvSpPr txBox="1"/>
          <p:nvPr/>
        </p:nvSpPr>
        <p:spPr>
          <a:xfrm>
            <a:off x="1303299" y="664162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88;p6">
            <a:extLst>
              <a:ext uri="{FF2B5EF4-FFF2-40B4-BE49-F238E27FC236}">
                <a16:creationId xmlns:a16="http://schemas.microsoft.com/office/drawing/2014/main" id="{4EE4981F-B844-081C-62AA-B10629708C17}"/>
              </a:ext>
            </a:extLst>
          </p:cNvPr>
          <p:cNvSpPr txBox="1"/>
          <p:nvPr/>
        </p:nvSpPr>
        <p:spPr>
          <a:xfrm>
            <a:off x="1432871" y="754885"/>
            <a:ext cx="2093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88;p6">
            <a:extLst>
              <a:ext uri="{FF2B5EF4-FFF2-40B4-BE49-F238E27FC236}">
                <a16:creationId xmlns:a16="http://schemas.microsoft.com/office/drawing/2014/main" id="{BBCA6D62-DEFF-93E6-6CDA-CDDD47DAD45E}"/>
              </a:ext>
            </a:extLst>
          </p:cNvPr>
          <p:cNvSpPr txBox="1"/>
          <p:nvPr/>
        </p:nvSpPr>
        <p:spPr>
          <a:xfrm>
            <a:off x="1574257" y="1070587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88;p6">
            <a:extLst>
              <a:ext uri="{FF2B5EF4-FFF2-40B4-BE49-F238E27FC236}">
                <a16:creationId xmlns:a16="http://schemas.microsoft.com/office/drawing/2014/main" id="{AD22440C-2157-8956-EDFB-060082CD0866}"/>
              </a:ext>
            </a:extLst>
          </p:cNvPr>
          <p:cNvSpPr txBox="1"/>
          <p:nvPr/>
        </p:nvSpPr>
        <p:spPr>
          <a:xfrm>
            <a:off x="1754850" y="1291007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88;p6">
            <a:extLst>
              <a:ext uri="{FF2B5EF4-FFF2-40B4-BE49-F238E27FC236}">
                <a16:creationId xmlns:a16="http://schemas.microsoft.com/office/drawing/2014/main" id="{AEC0BE5E-B413-26BB-B4AF-36D306EFE19D}"/>
              </a:ext>
            </a:extLst>
          </p:cNvPr>
          <p:cNvSpPr txBox="1"/>
          <p:nvPr/>
        </p:nvSpPr>
        <p:spPr>
          <a:xfrm>
            <a:off x="1959443" y="1357064"/>
            <a:ext cx="20484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88;p6">
            <a:extLst>
              <a:ext uri="{FF2B5EF4-FFF2-40B4-BE49-F238E27FC236}">
                <a16:creationId xmlns:a16="http://schemas.microsoft.com/office/drawing/2014/main" id="{3DD43663-B489-D6A1-678B-29E72FC46AA7}"/>
              </a:ext>
            </a:extLst>
          </p:cNvPr>
          <p:cNvSpPr txBox="1"/>
          <p:nvPr/>
        </p:nvSpPr>
        <p:spPr>
          <a:xfrm>
            <a:off x="2116085" y="1374503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88;p6">
            <a:extLst>
              <a:ext uri="{FF2B5EF4-FFF2-40B4-BE49-F238E27FC236}">
                <a16:creationId xmlns:a16="http://schemas.microsoft.com/office/drawing/2014/main" id="{7E7F667C-104D-6CDF-806D-51AF0D548D26}"/>
              </a:ext>
            </a:extLst>
          </p:cNvPr>
          <p:cNvSpPr txBox="1"/>
          <p:nvPr/>
        </p:nvSpPr>
        <p:spPr>
          <a:xfrm>
            <a:off x="2330126" y="1491597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88;p6">
            <a:extLst>
              <a:ext uri="{FF2B5EF4-FFF2-40B4-BE49-F238E27FC236}">
                <a16:creationId xmlns:a16="http://schemas.microsoft.com/office/drawing/2014/main" id="{51204166-2285-EEDD-85E1-04B3A1D31CB1}"/>
              </a:ext>
            </a:extLst>
          </p:cNvPr>
          <p:cNvSpPr txBox="1"/>
          <p:nvPr/>
        </p:nvSpPr>
        <p:spPr>
          <a:xfrm>
            <a:off x="2548972" y="1522995"/>
            <a:ext cx="50560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88;p6">
            <a:extLst>
              <a:ext uri="{FF2B5EF4-FFF2-40B4-BE49-F238E27FC236}">
                <a16:creationId xmlns:a16="http://schemas.microsoft.com/office/drawing/2014/main" id="{3A225EBD-B608-A93E-4594-CF3FE79331F1}"/>
              </a:ext>
            </a:extLst>
          </p:cNvPr>
          <p:cNvSpPr txBox="1"/>
          <p:nvPr/>
        </p:nvSpPr>
        <p:spPr>
          <a:xfrm>
            <a:off x="2785881" y="1634545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88;p6">
            <a:extLst>
              <a:ext uri="{FF2B5EF4-FFF2-40B4-BE49-F238E27FC236}">
                <a16:creationId xmlns:a16="http://schemas.microsoft.com/office/drawing/2014/main" id="{E6AD0D85-17FF-577D-8C18-6306D7B25735}"/>
              </a:ext>
            </a:extLst>
          </p:cNvPr>
          <p:cNvSpPr txBox="1"/>
          <p:nvPr/>
        </p:nvSpPr>
        <p:spPr>
          <a:xfrm>
            <a:off x="3009320" y="1667827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88;p6">
            <a:extLst>
              <a:ext uri="{FF2B5EF4-FFF2-40B4-BE49-F238E27FC236}">
                <a16:creationId xmlns:a16="http://schemas.microsoft.com/office/drawing/2014/main" id="{58100801-D3F5-D348-2939-1E136EA3814A}"/>
              </a:ext>
            </a:extLst>
          </p:cNvPr>
          <p:cNvSpPr txBox="1"/>
          <p:nvPr/>
        </p:nvSpPr>
        <p:spPr>
          <a:xfrm>
            <a:off x="3244169" y="1725403"/>
            <a:ext cx="33467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88;p6">
            <a:extLst>
              <a:ext uri="{FF2B5EF4-FFF2-40B4-BE49-F238E27FC236}">
                <a16:creationId xmlns:a16="http://schemas.microsoft.com/office/drawing/2014/main" id="{2DEB98A5-CB83-32F7-D521-6A495B752602}"/>
              </a:ext>
            </a:extLst>
          </p:cNvPr>
          <p:cNvSpPr txBox="1"/>
          <p:nvPr/>
        </p:nvSpPr>
        <p:spPr>
          <a:xfrm>
            <a:off x="3467275" y="1786822"/>
            <a:ext cx="34366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88;p6">
            <a:extLst>
              <a:ext uri="{FF2B5EF4-FFF2-40B4-BE49-F238E27FC236}">
                <a16:creationId xmlns:a16="http://schemas.microsoft.com/office/drawing/2014/main" id="{FB6AF419-C162-945A-359C-5138810E3E1D}"/>
              </a:ext>
            </a:extLst>
          </p:cNvPr>
          <p:cNvSpPr txBox="1"/>
          <p:nvPr/>
        </p:nvSpPr>
        <p:spPr>
          <a:xfrm>
            <a:off x="3710040" y="1921685"/>
            <a:ext cx="325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88;p6">
            <a:extLst>
              <a:ext uri="{FF2B5EF4-FFF2-40B4-BE49-F238E27FC236}">
                <a16:creationId xmlns:a16="http://schemas.microsoft.com/office/drawing/2014/main" id="{DFDCC5CB-C8C7-E4B3-59A7-7BFB96BC94D3}"/>
              </a:ext>
            </a:extLst>
          </p:cNvPr>
          <p:cNvSpPr txBox="1"/>
          <p:nvPr/>
        </p:nvSpPr>
        <p:spPr>
          <a:xfrm>
            <a:off x="3963145" y="1969110"/>
            <a:ext cx="352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88;p6">
            <a:extLst>
              <a:ext uri="{FF2B5EF4-FFF2-40B4-BE49-F238E27FC236}">
                <a16:creationId xmlns:a16="http://schemas.microsoft.com/office/drawing/2014/main" id="{5302ED90-D87E-9B9B-DACC-0C8EB1CB82A6}"/>
              </a:ext>
            </a:extLst>
          </p:cNvPr>
          <p:cNvSpPr txBox="1"/>
          <p:nvPr/>
        </p:nvSpPr>
        <p:spPr>
          <a:xfrm>
            <a:off x="4210807" y="1931007"/>
            <a:ext cx="31659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88;p6">
            <a:extLst>
              <a:ext uri="{FF2B5EF4-FFF2-40B4-BE49-F238E27FC236}">
                <a16:creationId xmlns:a16="http://schemas.microsoft.com/office/drawing/2014/main" id="{FA059FB2-A3B8-012A-3CEB-26247802AF92}"/>
              </a:ext>
            </a:extLst>
          </p:cNvPr>
          <p:cNvSpPr txBox="1"/>
          <p:nvPr/>
        </p:nvSpPr>
        <p:spPr>
          <a:xfrm>
            <a:off x="4446034" y="1874620"/>
            <a:ext cx="352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88;p6">
            <a:extLst>
              <a:ext uri="{FF2B5EF4-FFF2-40B4-BE49-F238E27FC236}">
                <a16:creationId xmlns:a16="http://schemas.microsoft.com/office/drawing/2014/main" id="{479D7EA0-C1EB-85E3-4CF0-5B6B781E1994}"/>
              </a:ext>
            </a:extLst>
          </p:cNvPr>
          <p:cNvSpPr txBox="1"/>
          <p:nvPr/>
        </p:nvSpPr>
        <p:spPr>
          <a:xfrm>
            <a:off x="4713223" y="1918538"/>
            <a:ext cx="33467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88;p6">
            <a:extLst>
              <a:ext uri="{FF2B5EF4-FFF2-40B4-BE49-F238E27FC236}">
                <a16:creationId xmlns:a16="http://schemas.microsoft.com/office/drawing/2014/main" id="{075A799D-419E-C0B5-B793-9D898F069CEA}"/>
              </a:ext>
            </a:extLst>
          </p:cNvPr>
          <p:cNvSpPr txBox="1"/>
          <p:nvPr/>
        </p:nvSpPr>
        <p:spPr>
          <a:xfrm>
            <a:off x="5010951" y="1898519"/>
            <a:ext cx="33288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4;p3">
            <a:extLst>
              <a:ext uri="{FF2B5EF4-FFF2-40B4-BE49-F238E27FC236}">
                <a16:creationId xmlns:a16="http://schemas.microsoft.com/office/drawing/2014/main" id="{BB2C6D21-2AEB-D5DE-3D5C-9AEB052A48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Tile 2 analysis (Back) </a:t>
            </a:r>
          </a:p>
        </p:txBody>
      </p:sp>
      <p:pic>
        <p:nvPicPr>
          <p:cNvPr id="2" name="Google Shape;179;p5">
            <a:extLst>
              <a:ext uri="{FF2B5EF4-FFF2-40B4-BE49-F238E27FC236}">
                <a16:creationId xmlns:a16="http://schemas.microsoft.com/office/drawing/2014/main" id="{6DD29E51-291F-8C90-5601-EB17B5383D7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23138" y="16821"/>
            <a:ext cx="1045397" cy="7840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tar: 4 Points 2">
            <a:extLst>
              <a:ext uri="{FF2B5EF4-FFF2-40B4-BE49-F238E27FC236}">
                <a16:creationId xmlns:a16="http://schemas.microsoft.com/office/drawing/2014/main" id="{DF83D424-77C8-C3BF-4794-4D4B440FE81C}"/>
              </a:ext>
            </a:extLst>
          </p:cNvPr>
          <p:cNvSpPr/>
          <p:nvPr/>
        </p:nvSpPr>
        <p:spPr>
          <a:xfrm>
            <a:off x="11582385" y="392724"/>
            <a:ext cx="142270" cy="134978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Google Shape;160;p5">
            <a:extLst>
              <a:ext uri="{FF2B5EF4-FFF2-40B4-BE49-F238E27FC236}">
                <a16:creationId xmlns:a16="http://schemas.microsoft.com/office/drawing/2014/main" id="{6508A83B-D881-5881-8E38-4C77B5DA0F72}"/>
              </a:ext>
            </a:extLst>
          </p:cNvPr>
          <p:cNvCxnSpPr>
            <a:cxnSpLocks/>
          </p:cNvCxnSpPr>
          <p:nvPr/>
        </p:nvCxnSpPr>
        <p:spPr>
          <a:xfrm>
            <a:off x="4576662" y="2849573"/>
            <a:ext cx="504190" cy="99336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" name="Google Shape;188;p6">
            <a:extLst>
              <a:ext uri="{FF2B5EF4-FFF2-40B4-BE49-F238E27FC236}">
                <a16:creationId xmlns:a16="http://schemas.microsoft.com/office/drawing/2014/main" id="{60196012-6C7A-E109-62D6-5ABC525BA578}"/>
              </a:ext>
            </a:extLst>
          </p:cNvPr>
          <p:cNvSpPr txBox="1"/>
          <p:nvPr/>
        </p:nvSpPr>
        <p:spPr>
          <a:xfrm>
            <a:off x="961410" y="4416681"/>
            <a:ext cx="20835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88;p6">
            <a:extLst>
              <a:ext uri="{FF2B5EF4-FFF2-40B4-BE49-F238E27FC236}">
                <a16:creationId xmlns:a16="http://schemas.microsoft.com/office/drawing/2014/main" id="{0EF3DFE7-C9BC-E5BF-95DE-1596632E3E96}"/>
              </a:ext>
            </a:extLst>
          </p:cNvPr>
          <p:cNvSpPr txBox="1"/>
          <p:nvPr/>
        </p:nvSpPr>
        <p:spPr>
          <a:xfrm>
            <a:off x="927349" y="3979855"/>
            <a:ext cx="24802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88;p6">
            <a:extLst>
              <a:ext uri="{FF2B5EF4-FFF2-40B4-BE49-F238E27FC236}">
                <a16:creationId xmlns:a16="http://schemas.microsoft.com/office/drawing/2014/main" id="{7397B72D-66DE-56BD-5F8E-0D21433C8462}"/>
              </a:ext>
            </a:extLst>
          </p:cNvPr>
          <p:cNvSpPr txBox="1"/>
          <p:nvPr/>
        </p:nvSpPr>
        <p:spPr>
          <a:xfrm>
            <a:off x="1086919" y="4193034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88;p6">
            <a:extLst>
              <a:ext uri="{FF2B5EF4-FFF2-40B4-BE49-F238E27FC236}">
                <a16:creationId xmlns:a16="http://schemas.microsoft.com/office/drawing/2014/main" id="{A3AC068D-C94A-0990-8B5D-543F54C596BE}"/>
              </a:ext>
            </a:extLst>
          </p:cNvPr>
          <p:cNvSpPr txBox="1"/>
          <p:nvPr/>
        </p:nvSpPr>
        <p:spPr>
          <a:xfrm>
            <a:off x="1188923" y="4369832"/>
            <a:ext cx="2093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88;p6">
            <a:extLst>
              <a:ext uri="{FF2B5EF4-FFF2-40B4-BE49-F238E27FC236}">
                <a16:creationId xmlns:a16="http://schemas.microsoft.com/office/drawing/2014/main" id="{90F7F787-8205-64B3-8EDD-88AF39F52675}"/>
              </a:ext>
            </a:extLst>
          </p:cNvPr>
          <p:cNvSpPr txBox="1"/>
          <p:nvPr/>
        </p:nvSpPr>
        <p:spPr>
          <a:xfrm>
            <a:off x="1337521" y="4436956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88;p6">
            <a:extLst>
              <a:ext uri="{FF2B5EF4-FFF2-40B4-BE49-F238E27FC236}">
                <a16:creationId xmlns:a16="http://schemas.microsoft.com/office/drawing/2014/main" id="{8EB243B1-C5D0-F405-FDEB-CE5F3351FEFD}"/>
              </a:ext>
            </a:extLst>
          </p:cNvPr>
          <p:cNvSpPr txBox="1"/>
          <p:nvPr/>
        </p:nvSpPr>
        <p:spPr>
          <a:xfrm>
            <a:off x="1436609" y="4637192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88;p6">
            <a:extLst>
              <a:ext uri="{FF2B5EF4-FFF2-40B4-BE49-F238E27FC236}">
                <a16:creationId xmlns:a16="http://schemas.microsoft.com/office/drawing/2014/main" id="{9A324A75-771C-DC85-C52C-329EEEB8E260}"/>
              </a:ext>
            </a:extLst>
          </p:cNvPr>
          <p:cNvSpPr txBox="1"/>
          <p:nvPr/>
        </p:nvSpPr>
        <p:spPr>
          <a:xfrm>
            <a:off x="1549387" y="4705252"/>
            <a:ext cx="20484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88;p6">
            <a:extLst>
              <a:ext uri="{FF2B5EF4-FFF2-40B4-BE49-F238E27FC236}">
                <a16:creationId xmlns:a16="http://schemas.microsoft.com/office/drawing/2014/main" id="{48402C0E-3D69-1D5A-AA50-0375CE7EA438}"/>
              </a:ext>
            </a:extLst>
          </p:cNvPr>
          <p:cNvSpPr txBox="1"/>
          <p:nvPr/>
        </p:nvSpPr>
        <p:spPr>
          <a:xfrm>
            <a:off x="1635920" y="4719100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88;p6">
            <a:extLst>
              <a:ext uri="{FF2B5EF4-FFF2-40B4-BE49-F238E27FC236}">
                <a16:creationId xmlns:a16="http://schemas.microsoft.com/office/drawing/2014/main" id="{08DDB0C3-BBE8-3D50-394E-F0926B0093DE}"/>
              </a:ext>
            </a:extLst>
          </p:cNvPr>
          <p:cNvSpPr txBox="1"/>
          <p:nvPr/>
        </p:nvSpPr>
        <p:spPr>
          <a:xfrm>
            <a:off x="1790855" y="4849633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88;p6">
            <a:extLst>
              <a:ext uri="{FF2B5EF4-FFF2-40B4-BE49-F238E27FC236}">
                <a16:creationId xmlns:a16="http://schemas.microsoft.com/office/drawing/2014/main" id="{9277374D-CE9D-BBFD-5CBE-A1EBBBF815C8}"/>
              </a:ext>
            </a:extLst>
          </p:cNvPr>
          <p:cNvSpPr txBox="1"/>
          <p:nvPr/>
        </p:nvSpPr>
        <p:spPr>
          <a:xfrm>
            <a:off x="1961769" y="4872289"/>
            <a:ext cx="3290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88;p6">
            <a:extLst>
              <a:ext uri="{FF2B5EF4-FFF2-40B4-BE49-F238E27FC236}">
                <a16:creationId xmlns:a16="http://schemas.microsoft.com/office/drawing/2014/main" id="{AF339AE1-4491-CE7E-94B9-0902006414D2}"/>
              </a:ext>
            </a:extLst>
          </p:cNvPr>
          <p:cNvSpPr txBox="1"/>
          <p:nvPr/>
        </p:nvSpPr>
        <p:spPr>
          <a:xfrm>
            <a:off x="2109075" y="5003108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88;p6">
            <a:extLst>
              <a:ext uri="{FF2B5EF4-FFF2-40B4-BE49-F238E27FC236}">
                <a16:creationId xmlns:a16="http://schemas.microsoft.com/office/drawing/2014/main" id="{EDA16A10-DB3E-3AF6-E031-A6CA1155B48E}"/>
              </a:ext>
            </a:extLst>
          </p:cNvPr>
          <p:cNvSpPr txBox="1"/>
          <p:nvPr/>
        </p:nvSpPr>
        <p:spPr>
          <a:xfrm>
            <a:off x="2281523" y="5018035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88;p6">
            <a:extLst>
              <a:ext uri="{FF2B5EF4-FFF2-40B4-BE49-F238E27FC236}">
                <a16:creationId xmlns:a16="http://schemas.microsoft.com/office/drawing/2014/main" id="{E47028E9-DB21-2907-C4EA-EF10E9E19B73}"/>
              </a:ext>
            </a:extLst>
          </p:cNvPr>
          <p:cNvSpPr txBox="1"/>
          <p:nvPr/>
        </p:nvSpPr>
        <p:spPr>
          <a:xfrm>
            <a:off x="2461688" y="5110735"/>
            <a:ext cx="33467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88;p6">
            <a:extLst>
              <a:ext uri="{FF2B5EF4-FFF2-40B4-BE49-F238E27FC236}">
                <a16:creationId xmlns:a16="http://schemas.microsoft.com/office/drawing/2014/main" id="{08C9144E-8AF2-BA93-CDF9-10748799814A}"/>
              </a:ext>
            </a:extLst>
          </p:cNvPr>
          <p:cNvSpPr txBox="1"/>
          <p:nvPr/>
        </p:nvSpPr>
        <p:spPr>
          <a:xfrm>
            <a:off x="2657037" y="5185209"/>
            <a:ext cx="34366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88;p6">
            <a:extLst>
              <a:ext uri="{FF2B5EF4-FFF2-40B4-BE49-F238E27FC236}">
                <a16:creationId xmlns:a16="http://schemas.microsoft.com/office/drawing/2014/main" id="{27152023-2B74-3906-0807-6207955FF2AE}"/>
              </a:ext>
            </a:extLst>
          </p:cNvPr>
          <p:cNvSpPr txBox="1"/>
          <p:nvPr/>
        </p:nvSpPr>
        <p:spPr>
          <a:xfrm>
            <a:off x="2858809" y="5264216"/>
            <a:ext cx="325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88;p6">
            <a:extLst>
              <a:ext uri="{FF2B5EF4-FFF2-40B4-BE49-F238E27FC236}">
                <a16:creationId xmlns:a16="http://schemas.microsoft.com/office/drawing/2014/main" id="{25BF246C-355B-A0E5-1BE3-AD7AF4AD8A32}"/>
              </a:ext>
            </a:extLst>
          </p:cNvPr>
          <p:cNvSpPr txBox="1"/>
          <p:nvPr/>
        </p:nvSpPr>
        <p:spPr>
          <a:xfrm>
            <a:off x="2991714" y="5308299"/>
            <a:ext cx="352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88;p6">
            <a:extLst>
              <a:ext uri="{FF2B5EF4-FFF2-40B4-BE49-F238E27FC236}">
                <a16:creationId xmlns:a16="http://schemas.microsoft.com/office/drawing/2014/main" id="{9544D0A3-864B-92C2-E597-9EE2E38D5F23}"/>
              </a:ext>
            </a:extLst>
          </p:cNvPr>
          <p:cNvSpPr txBox="1"/>
          <p:nvPr/>
        </p:nvSpPr>
        <p:spPr>
          <a:xfrm>
            <a:off x="3201799" y="5249289"/>
            <a:ext cx="31659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188;p6">
            <a:extLst>
              <a:ext uri="{FF2B5EF4-FFF2-40B4-BE49-F238E27FC236}">
                <a16:creationId xmlns:a16="http://schemas.microsoft.com/office/drawing/2014/main" id="{F48F9731-343A-EBB2-0584-C9983323D21C}"/>
              </a:ext>
            </a:extLst>
          </p:cNvPr>
          <p:cNvSpPr txBox="1"/>
          <p:nvPr/>
        </p:nvSpPr>
        <p:spPr>
          <a:xfrm>
            <a:off x="3380693" y="5249289"/>
            <a:ext cx="352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88;p6">
            <a:extLst>
              <a:ext uri="{FF2B5EF4-FFF2-40B4-BE49-F238E27FC236}">
                <a16:creationId xmlns:a16="http://schemas.microsoft.com/office/drawing/2014/main" id="{879FBB59-C19F-BDF4-CF58-3FCAB201C0D6}"/>
              </a:ext>
            </a:extLst>
          </p:cNvPr>
          <p:cNvSpPr txBox="1"/>
          <p:nvPr/>
        </p:nvSpPr>
        <p:spPr>
          <a:xfrm>
            <a:off x="3576453" y="5308299"/>
            <a:ext cx="33467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188;p6">
            <a:extLst>
              <a:ext uri="{FF2B5EF4-FFF2-40B4-BE49-F238E27FC236}">
                <a16:creationId xmlns:a16="http://schemas.microsoft.com/office/drawing/2014/main" id="{DABD2EE5-F924-1B67-6DA8-7DC5D9200DA0}"/>
              </a:ext>
            </a:extLst>
          </p:cNvPr>
          <p:cNvSpPr txBox="1"/>
          <p:nvPr/>
        </p:nvSpPr>
        <p:spPr>
          <a:xfrm>
            <a:off x="3828096" y="5287099"/>
            <a:ext cx="33288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51;p5">
            <a:extLst>
              <a:ext uri="{FF2B5EF4-FFF2-40B4-BE49-F238E27FC236}">
                <a16:creationId xmlns:a16="http://schemas.microsoft.com/office/drawing/2014/main" id="{311649E5-EE9F-61C0-9853-2258483EF68E}"/>
              </a:ext>
            </a:extLst>
          </p:cNvPr>
          <p:cNvSpPr/>
          <p:nvPr/>
        </p:nvSpPr>
        <p:spPr>
          <a:xfrm>
            <a:off x="5078052" y="4008427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52;p5">
            <a:extLst>
              <a:ext uri="{FF2B5EF4-FFF2-40B4-BE49-F238E27FC236}">
                <a16:creationId xmlns:a16="http://schemas.microsoft.com/office/drawing/2014/main" id="{03F4F66E-F623-7334-51DA-DD6BAE42A771}"/>
              </a:ext>
            </a:extLst>
          </p:cNvPr>
          <p:cNvSpPr/>
          <p:nvPr/>
        </p:nvSpPr>
        <p:spPr>
          <a:xfrm>
            <a:off x="5078620" y="4330087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153;p5">
            <a:extLst>
              <a:ext uri="{FF2B5EF4-FFF2-40B4-BE49-F238E27FC236}">
                <a16:creationId xmlns:a16="http://schemas.microsoft.com/office/drawing/2014/main" id="{2B06BDFA-D40E-7679-AD76-FD5DCB3EA286}"/>
              </a:ext>
            </a:extLst>
          </p:cNvPr>
          <p:cNvSpPr/>
          <p:nvPr/>
        </p:nvSpPr>
        <p:spPr>
          <a:xfrm>
            <a:off x="5078052" y="4647100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155;p5">
            <a:extLst>
              <a:ext uri="{FF2B5EF4-FFF2-40B4-BE49-F238E27FC236}">
                <a16:creationId xmlns:a16="http://schemas.microsoft.com/office/drawing/2014/main" id="{038D4CC3-4E89-7964-4F88-215D26A2E4DF}"/>
              </a:ext>
            </a:extLst>
          </p:cNvPr>
          <p:cNvSpPr/>
          <p:nvPr/>
        </p:nvSpPr>
        <p:spPr>
          <a:xfrm>
            <a:off x="4006615" y="437439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156;p5">
            <a:extLst>
              <a:ext uri="{FF2B5EF4-FFF2-40B4-BE49-F238E27FC236}">
                <a16:creationId xmlns:a16="http://schemas.microsoft.com/office/drawing/2014/main" id="{D34799A3-5968-0984-9778-928367008560}"/>
              </a:ext>
            </a:extLst>
          </p:cNvPr>
          <p:cNvSpPr/>
          <p:nvPr/>
        </p:nvSpPr>
        <p:spPr>
          <a:xfrm>
            <a:off x="4006615" y="403599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157;p5">
            <a:extLst>
              <a:ext uri="{FF2B5EF4-FFF2-40B4-BE49-F238E27FC236}">
                <a16:creationId xmlns:a16="http://schemas.microsoft.com/office/drawing/2014/main" id="{100F8901-93FF-63EB-E8BA-10A4F0EF0BBF}"/>
              </a:ext>
            </a:extLst>
          </p:cNvPr>
          <p:cNvSpPr/>
          <p:nvPr/>
        </p:nvSpPr>
        <p:spPr>
          <a:xfrm>
            <a:off x="4006615" y="4705252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" name="Google Shape;160;p5">
            <a:extLst>
              <a:ext uri="{FF2B5EF4-FFF2-40B4-BE49-F238E27FC236}">
                <a16:creationId xmlns:a16="http://schemas.microsoft.com/office/drawing/2014/main" id="{AC087F4B-2ED6-5B73-84D5-CF6F02085B80}"/>
              </a:ext>
            </a:extLst>
          </p:cNvPr>
          <p:cNvCxnSpPr>
            <a:cxnSpLocks/>
          </p:cNvCxnSpPr>
          <p:nvPr/>
        </p:nvCxnSpPr>
        <p:spPr>
          <a:xfrm flipH="1">
            <a:off x="4050850" y="2059821"/>
            <a:ext cx="2507263" cy="179093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898BCB13-AAF4-4BB9-24F6-23E08A2B9D3F}"/>
              </a:ext>
            </a:extLst>
          </p:cNvPr>
          <p:cNvSpPr txBox="1"/>
          <p:nvPr/>
        </p:nvSpPr>
        <p:spPr>
          <a:xfrm>
            <a:off x="1972876" y="665452"/>
            <a:ext cx="177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SiPM</a:t>
            </a:r>
            <a:r>
              <a:rPr lang="it-IT" sz="2000" dirty="0">
                <a:solidFill>
                  <a:srgbClr val="FF0000"/>
                </a:solidFill>
                <a:latin typeface="Book Antiqua" panose="02040602050305030304" pitchFamily="18" charset="0"/>
              </a:rPr>
              <a:t> 3x3 mm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72AC48E-1A72-9EC0-A819-87F8A1698D16}"/>
              </a:ext>
            </a:extLst>
          </p:cNvPr>
          <p:cNvSpPr txBox="1"/>
          <p:nvPr/>
        </p:nvSpPr>
        <p:spPr>
          <a:xfrm>
            <a:off x="1958346" y="3935726"/>
            <a:ext cx="177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SiPM</a:t>
            </a:r>
            <a:r>
              <a:rPr lang="it-IT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 1x1 mm</a:t>
            </a: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78" name="Google Shape;160;p5">
            <a:extLst>
              <a:ext uri="{FF2B5EF4-FFF2-40B4-BE49-F238E27FC236}">
                <a16:creationId xmlns:a16="http://schemas.microsoft.com/office/drawing/2014/main" id="{4CA8B0ED-FA1F-9DFC-A2D7-1799BB37DB9B}"/>
              </a:ext>
            </a:extLst>
          </p:cNvPr>
          <p:cNvCxnSpPr>
            <a:cxnSpLocks/>
          </p:cNvCxnSpPr>
          <p:nvPr/>
        </p:nvCxnSpPr>
        <p:spPr>
          <a:xfrm flipH="1">
            <a:off x="5233252" y="4719100"/>
            <a:ext cx="3462692" cy="10126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160;p5">
            <a:extLst>
              <a:ext uri="{FF2B5EF4-FFF2-40B4-BE49-F238E27FC236}">
                <a16:creationId xmlns:a16="http://schemas.microsoft.com/office/drawing/2014/main" id="{99ACCBC5-CD7E-C652-D82C-70C17F946DC3}"/>
              </a:ext>
            </a:extLst>
          </p:cNvPr>
          <p:cNvCxnSpPr>
            <a:cxnSpLocks/>
          </p:cNvCxnSpPr>
          <p:nvPr/>
        </p:nvCxnSpPr>
        <p:spPr>
          <a:xfrm flipH="1">
            <a:off x="4210807" y="5495470"/>
            <a:ext cx="1582877" cy="2195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188;p6">
            <a:extLst>
              <a:ext uri="{FF2B5EF4-FFF2-40B4-BE49-F238E27FC236}">
                <a16:creationId xmlns:a16="http://schemas.microsoft.com/office/drawing/2014/main" id="{CF3F7C72-33B1-7365-BBB5-A4C4B27CF37E}"/>
              </a:ext>
            </a:extLst>
          </p:cNvPr>
          <p:cNvSpPr txBox="1"/>
          <p:nvPr/>
        </p:nvSpPr>
        <p:spPr>
          <a:xfrm>
            <a:off x="5989867" y="5110735"/>
            <a:ext cx="33288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100;p3">
            <a:extLst>
              <a:ext uri="{FF2B5EF4-FFF2-40B4-BE49-F238E27FC236}">
                <a16:creationId xmlns:a16="http://schemas.microsoft.com/office/drawing/2014/main" id="{AC35DDD6-4EB9-1AAA-4AAF-BCDC513FF12F}"/>
              </a:ext>
            </a:extLst>
          </p:cNvPr>
          <p:cNvSpPr/>
          <p:nvPr/>
        </p:nvSpPr>
        <p:spPr>
          <a:xfrm>
            <a:off x="6377751" y="44306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T1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104;p3">
            <a:extLst>
              <a:ext uri="{FF2B5EF4-FFF2-40B4-BE49-F238E27FC236}">
                <a16:creationId xmlns:a16="http://schemas.microsoft.com/office/drawing/2014/main" id="{C497E476-0AF8-7825-316D-CF8B122747BB}"/>
              </a:ext>
            </a:extLst>
          </p:cNvPr>
          <p:cNvSpPr/>
          <p:nvPr/>
        </p:nvSpPr>
        <p:spPr>
          <a:xfrm>
            <a:off x="6760101" y="35575"/>
            <a:ext cx="743115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TRG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4;p3">
            <a:extLst>
              <a:ext uri="{FF2B5EF4-FFF2-40B4-BE49-F238E27FC236}">
                <a16:creationId xmlns:a16="http://schemas.microsoft.com/office/drawing/2014/main" id="{8CDA1AEC-F6BB-0E63-6805-51BCA493B235}"/>
              </a:ext>
            </a:extLst>
          </p:cNvPr>
          <p:cNvSpPr/>
          <p:nvPr/>
        </p:nvSpPr>
        <p:spPr>
          <a:xfrm>
            <a:off x="8254186" y="34785"/>
            <a:ext cx="743115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PSD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0;p3">
            <a:extLst>
              <a:ext uri="{FF2B5EF4-FFF2-40B4-BE49-F238E27FC236}">
                <a16:creationId xmlns:a16="http://schemas.microsoft.com/office/drawing/2014/main" id="{C774DF51-489B-55D6-708E-0675B0FE509D}"/>
              </a:ext>
            </a:extLst>
          </p:cNvPr>
          <p:cNvSpPr/>
          <p:nvPr/>
        </p:nvSpPr>
        <p:spPr>
          <a:xfrm>
            <a:off x="9135362" y="44305"/>
            <a:ext cx="238893" cy="531223"/>
          </a:xfrm>
          <a:prstGeom prst="rect">
            <a:avLst/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bg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T2</a:t>
            </a:r>
            <a:endParaRPr sz="1800" dirty="0">
              <a:solidFill>
                <a:schemeClr val="bg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E1CD7B2-752D-5FE0-B16A-AEE7DB672068}"/>
              </a:ext>
            </a:extLst>
          </p:cNvPr>
          <p:cNvCxnSpPr>
            <a:cxnSpLocks/>
          </p:cNvCxnSpPr>
          <p:nvPr/>
        </p:nvCxnSpPr>
        <p:spPr>
          <a:xfrm flipV="1">
            <a:off x="5507085" y="292622"/>
            <a:ext cx="817683" cy="132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15389AA6-4F89-CCBC-DAF9-89AC352F3FC1}"/>
              </a:ext>
            </a:extLst>
          </p:cNvPr>
          <p:cNvSpPr txBox="1"/>
          <p:nvPr/>
        </p:nvSpPr>
        <p:spPr>
          <a:xfrm>
            <a:off x="153513" y="3211865"/>
            <a:ext cx="2731880" cy="646331"/>
          </a:xfrm>
          <a:custGeom>
            <a:avLst/>
            <a:gdLst>
              <a:gd name="connsiteX0" fmla="*/ 0 w 2731880"/>
              <a:gd name="connsiteY0" fmla="*/ 0 h 646331"/>
              <a:gd name="connsiteX1" fmla="*/ 519057 w 2731880"/>
              <a:gd name="connsiteY1" fmla="*/ 0 h 646331"/>
              <a:gd name="connsiteX2" fmla="*/ 1038114 w 2731880"/>
              <a:gd name="connsiteY2" fmla="*/ 0 h 646331"/>
              <a:gd name="connsiteX3" fmla="*/ 1557172 w 2731880"/>
              <a:gd name="connsiteY3" fmla="*/ 0 h 646331"/>
              <a:gd name="connsiteX4" fmla="*/ 2130866 w 2731880"/>
              <a:gd name="connsiteY4" fmla="*/ 0 h 646331"/>
              <a:gd name="connsiteX5" fmla="*/ 2731880 w 2731880"/>
              <a:gd name="connsiteY5" fmla="*/ 0 h 646331"/>
              <a:gd name="connsiteX6" fmla="*/ 2731880 w 2731880"/>
              <a:gd name="connsiteY6" fmla="*/ 316702 h 646331"/>
              <a:gd name="connsiteX7" fmla="*/ 2731880 w 2731880"/>
              <a:gd name="connsiteY7" fmla="*/ 646331 h 646331"/>
              <a:gd name="connsiteX8" fmla="*/ 2212823 w 2731880"/>
              <a:gd name="connsiteY8" fmla="*/ 646331 h 646331"/>
              <a:gd name="connsiteX9" fmla="*/ 1639128 w 2731880"/>
              <a:gd name="connsiteY9" fmla="*/ 646331 h 646331"/>
              <a:gd name="connsiteX10" fmla="*/ 1147390 w 2731880"/>
              <a:gd name="connsiteY10" fmla="*/ 646331 h 646331"/>
              <a:gd name="connsiteX11" fmla="*/ 601014 w 2731880"/>
              <a:gd name="connsiteY11" fmla="*/ 646331 h 646331"/>
              <a:gd name="connsiteX12" fmla="*/ 0 w 2731880"/>
              <a:gd name="connsiteY12" fmla="*/ 646331 h 646331"/>
              <a:gd name="connsiteX13" fmla="*/ 0 w 2731880"/>
              <a:gd name="connsiteY13" fmla="*/ 342555 h 646331"/>
              <a:gd name="connsiteX14" fmla="*/ 0 w 2731880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31880" h="646331" fill="none" extrusionOk="0">
                <a:moveTo>
                  <a:pt x="0" y="0"/>
                </a:moveTo>
                <a:cubicBezTo>
                  <a:pt x="171919" y="-34208"/>
                  <a:pt x="289495" y="855"/>
                  <a:pt x="519057" y="0"/>
                </a:cubicBezTo>
                <a:cubicBezTo>
                  <a:pt x="748619" y="-855"/>
                  <a:pt x="912046" y="41621"/>
                  <a:pt x="1038114" y="0"/>
                </a:cubicBezTo>
                <a:cubicBezTo>
                  <a:pt x="1164182" y="-41621"/>
                  <a:pt x="1445658" y="56894"/>
                  <a:pt x="1557172" y="0"/>
                </a:cubicBezTo>
                <a:cubicBezTo>
                  <a:pt x="1668686" y="-56894"/>
                  <a:pt x="1924926" y="64591"/>
                  <a:pt x="2130866" y="0"/>
                </a:cubicBezTo>
                <a:cubicBezTo>
                  <a:pt x="2336806" y="-64591"/>
                  <a:pt x="2517608" y="56402"/>
                  <a:pt x="2731880" y="0"/>
                </a:cubicBezTo>
                <a:cubicBezTo>
                  <a:pt x="2733588" y="91269"/>
                  <a:pt x="2703665" y="244957"/>
                  <a:pt x="2731880" y="316702"/>
                </a:cubicBezTo>
                <a:cubicBezTo>
                  <a:pt x="2760095" y="388447"/>
                  <a:pt x="2726358" y="496284"/>
                  <a:pt x="2731880" y="646331"/>
                </a:cubicBezTo>
                <a:cubicBezTo>
                  <a:pt x="2606021" y="676586"/>
                  <a:pt x="2367995" y="616882"/>
                  <a:pt x="2212823" y="646331"/>
                </a:cubicBezTo>
                <a:cubicBezTo>
                  <a:pt x="2057651" y="675780"/>
                  <a:pt x="1766205" y="608391"/>
                  <a:pt x="1639128" y="646331"/>
                </a:cubicBezTo>
                <a:cubicBezTo>
                  <a:pt x="1512052" y="684271"/>
                  <a:pt x="1313704" y="636534"/>
                  <a:pt x="1147390" y="646331"/>
                </a:cubicBezTo>
                <a:cubicBezTo>
                  <a:pt x="981076" y="656128"/>
                  <a:pt x="805724" y="596215"/>
                  <a:pt x="601014" y="646331"/>
                </a:cubicBezTo>
                <a:cubicBezTo>
                  <a:pt x="396304" y="696447"/>
                  <a:pt x="129235" y="590562"/>
                  <a:pt x="0" y="646331"/>
                </a:cubicBezTo>
                <a:cubicBezTo>
                  <a:pt x="-17065" y="548091"/>
                  <a:pt x="299" y="419573"/>
                  <a:pt x="0" y="342555"/>
                </a:cubicBezTo>
                <a:cubicBezTo>
                  <a:pt x="-299" y="265537"/>
                  <a:pt x="40398" y="90286"/>
                  <a:pt x="0" y="0"/>
                </a:cubicBezTo>
                <a:close/>
              </a:path>
              <a:path w="2731880" h="646331" stroke="0" extrusionOk="0">
                <a:moveTo>
                  <a:pt x="0" y="0"/>
                </a:moveTo>
                <a:cubicBezTo>
                  <a:pt x="172283" y="-6309"/>
                  <a:pt x="390842" y="66434"/>
                  <a:pt x="601014" y="0"/>
                </a:cubicBezTo>
                <a:cubicBezTo>
                  <a:pt x="811186" y="-66434"/>
                  <a:pt x="978388" y="33803"/>
                  <a:pt x="1147390" y="0"/>
                </a:cubicBezTo>
                <a:cubicBezTo>
                  <a:pt x="1316392" y="-33803"/>
                  <a:pt x="1448612" y="58262"/>
                  <a:pt x="1721084" y="0"/>
                </a:cubicBezTo>
                <a:cubicBezTo>
                  <a:pt x="1993556" y="-58262"/>
                  <a:pt x="2317878" y="114932"/>
                  <a:pt x="2731880" y="0"/>
                </a:cubicBezTo>
                <a:cubicBezTo>
                  <a:pt x="2750814" y="119888"/>
                  <a:pt x="2722055" y="186655"/>
                  <a:pt x="2731880" y="316702"/>
                </a:cubicBezTo>
                <a:cubicBezTo>
                  <a:pt x="2741705" y="446749"/>
                  <a:pt x="2706962" y="515863"/>
                  <a:pt x="2731880" y="646331"/>
                </a:cubicBezTo>
                <a:cubicBezTo>
                  <a:pt x="2575837" y="675707"/>
                  <a:pt x="2273716" y="643273"/>
                  <a:pt x="2130866" y="646331"/>
                </a:cubicBezTo>
                <a:cubicBezTo>
                  <a:pt x="1988016" y="649389"/>
                  <a:pt x="1759483" y="635331"/>
                  <a:pt x="1529853" y="646331"/>
                </a:cubicBezTo>
                <a:cubicBezTo>
                  <a:pt x="1300223" y="657331"/>
                  <a:pt x="1101591" y="590185"/>
                  <a:pt x="983477" y="646331"/>
                </a:cubicBezTo>
                <a:cubicBezTo>
                  <a:pt x="865363" y="702477"/>
                  <a:pt x="665622" y="625882"/>
                  <a:pt x="519057" y="646331"/>
                </a:cubicBezTo>
                <a:cubicBezTo>
                  <a:pt x="372492" y="666780"/>
                  <a:pt x="150955" y="618161"/>
                  <a:pt x="0" y="646331"/>
                </a:cubicBezTo>
                <a:cubicBezTo>
                  <a:pt x="-9464" y="516039"/>
                  <a:pt x="23711" y="454044"/>
                  <a:pt x="0" y="329629"/>
                </a:cubicBezTo>
                <a:cubicBezTo>
                  <a:pt x="-23711" y="205214"/>
                  <a:pt x="21088" y="73305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539535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Data </a:t>
            </a:r>
            <a:r>
              <a:rPr lang="it-IT" sz="1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Selection</a:t>
            </a: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:</a:t>
            </a:r>
          </a:p>
          <a:p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From T1 3x3 </a:t>
            </a:r>
            <a:r>
              <a:rPr lang="it-IT" sz="1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SiPM</a:t>
            </a: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 size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CA4D1E-17BB-0294-D31A-1DE00CD9F9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99"/>
          <a:stretch/>
        </p:blipFill>
        <p:spPr>
          <a:xfrm>
            <a:off x="4289688" y="483077"/>
            <a:ext cx="2096965" cy="1055317"/>
          </a:xfrm>
          <a:prstGeom prst="rect">
            <a:avLst/>
          </a:prstGeom>
        </p:spPr>
      </p:pic>
      <p:sp>
        <p:nvSpPr>
          <p:cNvPr id="13" name="Google Shape;188;p6">
            <a:extLst>
              <a:ext uri="{FF2B5EF4-FFF2-40B4-BE49-F238E27FC236}">
                <a16:creationId xmlns:a16="http://schemas.microsoft.com/office/drawing/2014/main" id="{2CC8F3E8-094B-A0E1-CF61-35FEA61B8867}"/>
              </a:ext>
            </a:extLst>
          </p:cNvPr>
          <p:cNvSpPr txBox="1"/>
          <p:nvPr/>
        </p:nvSpPr>
        <p:spPr>
          <a:xfrm>
            <a:off x="5695682" y="457855"/>
            <a:ext cx="33288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60;p5">
            <a:extLst>
              <a:ext uri="{FF2B5EF4-FFF2-40B4-BE49-F238E27FC236}">
                <a16:creationId xmlns:a16="http://schemas.microsoft.com/office/drawing/2014/main" id="{BEB4CEBB-ACCE-84BB-EC93-80BFDE9F00F8}"/>
              </a:ext>
            </a:extLst>
          </p:cNvPr>
          <p:cNvCxnSpPr>
            <a:cxnSpLocks/>
          </p:cNvCxnSpPr>
          <p:nvPr/>
        </p:nvCxnSpPr>
        <p:spPr>
          <a:xfrm flipH="1">
            <a:off x="5208098" y="831939"/>
            <a:ext cx="697052" cy="100912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D1A8845-ADAF-57A6-6973-46AB9903C427}"/>
              </a:ext>
            </a:extLst>
          </p:cNvPr>
          <p:cNvSpPr txBox="1"/>
          <p:nvPr/>
        </p:nvSpPr>
        <p:spPr>
          <a:xfrm>
            <a:off x="4252017" y="727196"/>
            <a:ext cx="1891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FF0000"/>
                </a:solidFill>
                <a:latin typeface="Book Antiqua" panose="02040602050305030304" pitchFamily="18" charset="0"/>
              </a:rPr>
              <a:t>Z:22 </a:t>
            </a:r>
            <a:r>
              <a:rPr lang="it-IT" sz="12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fragments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92EBA6E-1A2F-34AF-9C49-B34E27D88EC0}"/>
              </a:ext>
            </a:extLst>
          </p:cNvPr>
          <p:cNvSpPr txBox="1"/>
          <p:nvPr/>
        </p:nvSpPr>
        <p:spPr>
          <a:xfrm>
            <a:off x="4386442" y="5220379"/>
            <a:ext cx="1891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accent1"/>
                </a:solidFill>
                <a:latin typeface="Book Antiqua" panose="02040602050305030304" pitchFamily="18" charset="0"/>
              </a:rPr>
              <a:t>Z:22 </a:t>
            </a:r>
            <a:r>
              <a:rPr lang="it-IT" sz="1200" dirty="0" err="1">
                <a:solidFill>
                  <a:schemeClr val="accent1"/>
                </a:solidFill>
                <a:latin typeface="Book Antiqua" panose="02040602050305030304" pitchFamily="18" charset="0"/>
              </a:rPr>
              <a:t>fragments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6" name="Google Shape;186;p6">
            <a:extLst>
              <a:ext uri="{FF2B5EF4-FFF2-40B4-BE49-F238E27FC236}">
                <a16:creationId xmlns:a16="http://schemas.microsoft.com/office/drawing/2014/main" id="{BA745273-4113-C478-D5E2-2094B7FA6BED}"/>
              </a:ext>
            </a:extLst>
          </p:cNvPr>
          <p:cNvSpPr txBox="1"/>
          <p:nvPr/>
        </p:nvSpPr>
        <p:spPr>
          <a:xfrm>
            <a:off x="9629053" y="20467"/>
            <a:ext cx="15094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Run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201 -202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veto </a:t>
            </a:r>
            <a:r>
              <a:rPr lang="it-IT" sz="1200" dirty="0">
                <a:latin typeface="Book Antiqua" panose="02040602050305030304" pitchFamily="18" charset="0"/>
                <a:ea typeface="Calibri"/>
              </a:rPr>
              <a:t> 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finger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Vthr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: -600mV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LG15</a:t>
            </a:r>
            <a:endParaRPr sz="1200" dirty="0">
              <a:latin typeface="Book Antiqua" panose="02040602050305030304" pitchFamily="18" charset="0"/>
            </a:endParaRPr>
          </a:p>
        </p:txBody>
      </p:sp>
      <p:sp>
        <p:nvSpPr>
          <p:cNvPr id="7" name="CasellaDiTesto 17">
            <a:extLst>
              <a:ext uri="{FF2B5EF4-FFF2-40B4-BE49-F238E27FC236}">
                <a16:creationId xmlns:a16="http://schemas.microsoft.com/office/drawing/2014/main" id="{88397041-2AD3-9285-5D73-C0336775FFFF}"/>
              </a:ext>
            </a:extLst>
          </p:cNvPr>
          <p:cNvSpPr txBox="1"/>
          <p:nvPr/>
        </p:nvSpPr>
        <p:spPr>
          <a:xfrm rot="2058577">
            <a:off x="5878071" y="3197523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22428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4AD15AEF-8E8A-CAEB-8FE4-9572FC1F8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0"/>
          <a:stretch/>
        </p:blipFill>
        <p:spPr>
          <a:xfrm>
            <a:off x="393618" y="3666744"/>
            <a:ext cx="6363897" cy="319125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F84177C-1EB0-AA16-0938-842B7C373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368" y="3548141"/>
            <a:ext cx="2003686" cy="111201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1FF54C-70C8-73B6-5E57-7D5A43CC88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20"/>
          <a:stretch/>
        </p:blipFill>
        <p:spPr>
          <a:xfrm>
            <a:off x="385982" y="537437"/>
            <a:ext cx="6079427" cy="303134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C9E84E0-873F-8367-486C-44799A8937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92"/>
          <a:stretch/>
        </p:blipFill>
        <p:spPr>
          <a:xfrm>
            <a:off x="3824793" y="6493"/>
            <a:ext cx="2810988" cy="1409112"/>
          </a:xfrm>
          <a:prstGeom prst="rect">
            <a:avLst/>
          </a:prstGeom>
        </p:spPr>
      </p:pic>
      <p:sp>
        <p:nvSpPr>
          <p:cNvPr id="4" name="Google Shape;188;p6">
            <a:extLst>
              <a:ext uri="{FF2B5EF4-FFF2-40B4-BE49-F238E27FC236}">
                <a16:creationId xmlns:a16="http://schemas.microsoft.com/office/drawing/2014/main" id="{C70139FB-B179-1204-3921-681B7B16CD59}"/>
              </a:ext>
            </a:extLst>
          </p:cNvPr>
          <p:cNvSpPr txBox="1"/>
          <p:nvPr/>
        </p:nvSpPr>
        <p:spPr>
          <a:xfrm>
            <a:off x="1736004" y="1478107"/>
            <a:ext cx="20835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60;p5">
            <a:extLst>
              <a:ext uri="{FF2B5EF4-FFF2-40B4-BE49-F238E27FC236}">
                <a16:creationId xmlns:a16="http://schemas.microsoft.com/office/drawing/2014/main" id="{13F38AA8-1B03-2AB2-3C51-4B162E1414DD}"/>
              </a:ext>
            </a:extLst>
          </p:cNvPr>
          <p:cNvCxnSpPr>
            <a:cxnSpLocks/>
          </p:cNvCxnSpPr>
          <p:nvPr/>
        </p:nvCxnSpPr>
        <p:spPr>
          <a:xfrm>
            <a:off x="5514122" y="4486217"/>
            <a:ext cx="271692" cy="77615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188;p6">
            <a:extLst>
              <a:ext uri="{FF2B5EF4-FFF2-40B4-BE49-F238E27FC236}">
                <a16:creationId xmlns:a16="http://schemas.microsoft.com/office/drawing/2014/main" id="{8CC890E2-5180-57D0-49C3-8336BB7F6DC3}"/>
              </a:ext>
            </a:extLst>
          </p:cNvPr>
          <p:cNvSpPr txBox="1"/>
          <p:nvPr/>
        </p:nvSpPr>
        <p:spPr>
          <a:xfrm>
            <a:off x="1228930" y="901754"/>
            <a:ext cx="24802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88;p6">
            <a:extLst>
              <a:ext uri="{FF2B5EF4-FFF2-40B4-BE49-F238E27FC236}">
                <a16:creationId xmlns:a16="http://schemas.microsoft.com/office/drawing/2014/main" id="{B8A9DDCE-EC8A-7979-F234-3B7359EFFAA5}"/>
              </a:ext>
            </a:extLst>
          </p:cNvPr>
          <p:cNvSpPr txBox="1"/>
          <p:nvPr/>
        </p:nvSpPr>
        <p:spPr>
          <a:xfrm>
            <a:off x="2361893" y="1137015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88;p6">
            <a:extLst>
              <a:ext uri="{FF2B5EF4-FFF2-40B4-BE49-F238E27FC236}">
                <a16:creationId xmlns:a16="http://schemas.microsoft.com/office/drawing/2014/main" id="{4EE4981F-B844-081C-62AA-B10629708C17}"/>
              </a:ext>
            </a:extLst>
          </p:cNvPr>
          <p:cNvSpPr txBox="1"/>
          <p:nvPr/>
        </p:nvSpPr>
        <p:spPr>
          <a:xfrm>
            <a:off x="2993232" y="1297454"/>
            <a:ext cx="2093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88;p6">
            <a:extLst>
              <a:ext uri="{FF2B5EF4-FFF2-40B4-BE49-F238E27FC236}">
                <a16:creationId xmlns:a16="http://schemas.microsoft.com/office/drawing/2014/main" id="{BBCA6D62-DEFF-93E6-6CDA-CDDD47DAD45E}"/>
              </a:ext>
            </a:extLst>
          </p:cNvPr>
          <p:cNvSpPr txBox="1"/>
          <p:nvPr/>
        </p:nvSpPr>
        <p:spPr>
          <a:xfrm>
            <a:off x="3868359" y="1602312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88;p6">
            <a:extLst>
              <a:ext uri="{FF2B5EF4-FFF2-40B4-BE49-F238E27FC236}">
                <a16:creationId xmlns:a16="http://schemas.microsoft.com/office/drawing/2014/main" id="{AD22440C-2157-8956-EDFB-060082CD0866}"/>
              </a:ext>
            </a:extLst>
          </p:cNvPr>
          <p:cNvSpPr txBox="1"/>
          <p:nvPr/>
        </p:nvSpPr>
        <p:spPr>
          <a:xfrm>
            <a:off x="4663069" y="1815361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4;p3">
            <a:extLst>
              <a:ext uri="{FF2B5EF4-FFF2-40B4-BE49-F238E27FC236}">
                <a16:creationId xmlns:a16="http://schemas.microsoft.com/office/drawing/2014/main" id="{BB2C6D21-2AEB-D5DE-3D5C-9AEB052A48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PSD L2 analysis (</a:t>
            </a:r>
            <a:r>
              <a:rPr lang="en-GB" dirty="0" err="1"/>
              <a:t>EndCup</a:t>
            </a:r>
            <a:r>
              <a:rPr lang="en-GB" dirty="0"/>
              <a:t>) </a:t>
            </a:r>
          </a:p>
        </p:txBody>
      </p:sp>
      <p:pic>
        <p:nvPicPr>
          <p:cNvPr id="2" name="Google Shape;179;p5">
            <a:extLst>
              <a:ext uri="{FF2B5EF4-FFF2-40B4-BE49-F238E27FC236}">
                <a16:creationId xmlns:a16="http://schemas.microsoft.com/office/drawing/2014/main" id="{6DD29E51-291F-8C90-5601-EB17B5383D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23138" y="16821"/>
            <a:ext cx="1045397" cy="78404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88;p6">
            <a:extLst>
              <a:ext uri="{FF2B5EF4-FFF2-40B4-BE49-F238E27FC236}">
                <a16:creationId xmlns:a16="http://schemas.microsoft.com/office/drawing/2014/main" id="{60196012-6C7A-E109-62D6-5ABC525BA578}"/>
              </a:ext>
            </a:extLst>
          </p:cNvPr>
          <p:cNvSpPr txBox="1"/>
          <p:nvPr/>
        </p:nvSpPr>
        <p:spPr>
          <a:xfrm>
            <a:off x="1359850" y="4626897"/>
            <a:ext cx="20835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88;p6">
            <a:extLst>
              <a:ext uri="{FF2B5EF4-FFF2-40B4-BE49-F238E27FC236}">
                <a16:creationId xmlns:a16="http://schemas.microsoft.com/office/drawing/2014/main" id="{0EF3DFE7-C9BC-E5BF-95DE-1596632E3E96}"/>
              </a:ext>
            </a:extLst>
          </p:cNvPr>
          <p:cNvSpPr txBox="1"/>
          <p:nvPr/>
        </p:nvSpPr>
        <p:spPr>
          <a:xfrm>
            <a:off x="1118553" y="4155771"/>
            <a:ext cx="24802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88;p6">
            <a:extLst>
              <a:ext uri="{FF2B5EF4-FFF2-40B4-BE49-F238E27FC236}">
                <a16:creationId xmlns:a16="http://schemas.microsoft.com/office/drawing/2014/main" id="{7397B72D-66DE-56BD-5F8E-0D21433C8462}"/>
              </a:ext>
            </a:extLst>
          </p:cNvPr>
          <p:cNvSpPr txBox="1"/>
          <p:nvPr/>
        </p:nvSpPr>
        <p:spPr>
          <a:xfrm>
            <a:off x="1787485" y="4533041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88;p6">
            <a:extLst>
              <a:ext uri="{FF2B5EF4-FFF2-40B4-BE49-F238E27FC236}">
                <a16:creationId xmlns:a16="http://schemas.microsoft.com/office/drawing/2014/main" id="{A3AC068D-C94A-0990-8B5D-543F54C596BE}"/>
              </a:ext>
            </a:extLst>
          </p:cNvPr>
          <p:cNvSpPr txBox="1"/>
          <p:nvPr/>
        </p:nvSpPr>
        <p:spPr>
          <a:xfrm>
            <a:off x="2269595" y="4706774"/>
            <a:ext cx="2093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88;p6">
            <a:extLst>
              <a:ext uri="{FF2B5EF4-FFF2-40B4-BE49-F238E27FC236}">
                <a16:creationId xmlns:a16="http://schemas.microsoft.com/office/drawing/2014/main" id="{90F7F787-8205-64B3-8EDD-88AF39F52675}"/>
              </a:ext>
            </a:extLst>
          </p:cNvPr>
          <p:cNvSpPr txBox="1"/>
          <p:nvPr/>
        </p:nvSpPr>
        <p:spPr>
          <a:xfrm>
            <a:off x="2763128" y="4824080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88;p6">
            <a:extLst>
              <a:ext uri="{FF2B5EF4-FFF2-40B4-BE49-F238E27FC236}">
                <a16:creationId xmlns:a16="http://schemas.microsoft.com/office/drawing/2014/main" id="{8EB243B1-C5D0-F405-FDEB-CE5F3351FEFD}"/>
              </a:ext>
            </a:extLst>
          </p:cNvPr>
          <p:cNvSpPr txBox="1"/>
          <p:nvPr/>
        </p:nvSpPr>
        <p:spPr>
          <a:xfrm>
            <a:off x="3341626" y="4979341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88;p6">
            <a:extLst>
              <a:ext uri="{FF2B5EF4-FFF2-40B4-BE49-F238E27FC236}">
                <a16:creationId xmlns:a16="http://schemas.microsoft.com/office/drawing/2014/main" id="{9A324A75-771C-DC85-C52C-329EEEB8E260}"/>
              </a:ext>
            </a:extLst>
          </p:cNvPr>
          <p:cNvSpPr txBox="1"/>
          <p:nvPr/>
        </p:nvSpPr>
        <p:spPr>
          <a:xfrm>
            <a:off x="3879449" y="5040638"/>
            <a:ext cx="20484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88;p6">
            <a:extLst>
              <a:ext uri="{FF2B5EF4-FFF2-40B4-BE49-F238E27FC236}">
                <a16:creationId xmlns:a16="http://schemas.microsoft.com/office/drawing/2014/main" id="{48402C0E-3D69-1D5A-AA50-0375CE7EA438}"/>
              </a:ext>
            </a:extLst>
          </p:cNvPr>
          <p:cNvSpPr txBox="1"/>
          <p:nvPr/>
        </p:nvSpPr>
        <p:spPr>
          <a:xfrm>
            <a:off x="4441132" y="5092234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88;p6">
            <a:extLst>
              <a:ext uri="{FF2B5EF4-FFF2-40B4-BE49-F238E27FC236}">
                <a16:creationId xmlns:a16="http://schemas.microsoft.com/office/drawing/2014/main" id="{08DDB0C3-BBE8-3D50-394E-F0926B0093DE}"/>
              </a:ext>
            </a:extLst>
          </p:cNvPr>
          <p:cNvSpPr txBox="1"/>
          <p:nvPr/>
        </p:nvSpPr>
        <p:spPr>
          <a:xfrm>
            <a:off x="5030096" y="5236892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88;p6">
            <a:extLst>
              <a:ext uri="{FF2B5EF4-FFF2-40B4-BE49-F238E27FC236}">
                <a16:creationId xmlns:a16="http://schemas.microsoft.com/office/drawing/2014/main" id="{9277374D-CE9D-BBFD-5CBE-A1EBBBF815C8}"/>
              </a:ext>
            </a:extLst>
          </p:cNvPr>
          <p:cNvSpPr txBox="1"/>
          <p:nvPr/>
        </p:nvSpPr>
        <p:spPr>
          <a:xfrm>
            <a:off x="5690301" y="5287603"/>
            <a:ext cx="3290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" name="Google Shape;160;p5">
            <a:extLst>
              <a:ext uri="{FF2B5EF4-FFF2-40B4-BE49-F238E27FC236}">
                <a16:creationId xmlns:a16="http://schemas.microsoft.com/office/drawing/2014/main" id="{AC087F4B-2ED6-5B73-84D5-CF6F02085B80}"/>
              </a:ext>
            </a:extLst>
          </p:cNvPr>
          <p:cNvCxnSpPr>
            <a:cxnSpLocks/>
          </p:cNvCxnSpPr>
          <p:nvPr/>
        </p:nvCxnSpPr>
        <p:spPr>
          <a:xfrm flipH="1" flipV="1">
            <a:off x="5360480" y="1920257"/>
            <a:ext cx="917660" cy="48704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898BCB13-AAF4-4BB9-24F6-23E08A2B9D3F}"/>
              </a:ext>
            </a:extLst>
          </p:cNvPr>
          <p:cNvSpPr txBox="1"/>
          <p:nvPr/>
        </p:nvSpPr>
        <p:spPr>
          <a:xfrm>
            <a:off x="1972876" y="665452"/>
            <a:ext cx="177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SiPM</a:t>
            </a:r>
            <a:r>
              <a:rPr lang="it-IT" sz="2000" dirty="0">
                <a:solidFill>
                  <a:srgbClr val="FF0000"/>
                </a:solidFill>
                <a:latin typeface="Book Antiqua" panose="02040602050305030304" pitchFamily="18" charset="0"/>
              </a:rPr>
              <a:t> 3x3 mm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72AC48E-1A72-9EC0-A819-87F8A1698D16}"/>
              </a:ext>
            </a:extLst>
          </p:cNvPr>
          <p:cNvSpPr txBox="1"/>
          <p:nvPr/>
        </p:nvSpPr>
        <p:spPr>
          <a:xfrm>
            <a:off x="1958346" y="3935726"/>
            <a:ext cx="177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SiPM</a:t>
            </a:r>
            <a:r>
              <a:rPr lang="it-IT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 3x3 mm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87" name="Google Shape;100;p3">
            <a:extLst>
              <a:ext uri="{FF2B5EF4-FFF2-40B4-BE49-F238E27FC236}">
                <a16:creationId xmlns:a16="http://schemas.microsoft.com/office/drawing/2014/main" id="{AC35DDD6-4EB9-1AAA-4AAF-BCDC513FF12F}"/>
              </a:ext>
            </a:extLst>
          </p:cNvPr>
          <p:cNvSpPr/>
          <p:nvPr/>
        </p:nvSpPr>
        <p:spPr>
          <a:xfrm>
            <a:off x="6377751" y="44306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T1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104;p3">
            <a:extLst>
              <a:ext uri="{FF2B5EF4-FFF2-40B4-BE49-F238E27FC236}">
                <a16:creationId xmlns:a16="http://schemas.microsoft.com/office/drawing/2014/main" id="{C497E476-0AF8-7825-316D-CF8B122747BB}"/>
              </a:ext>
            </a:extLst>
          </p:cNvPr>
          <p:cNvSpPr/>
          <p:nvPr/>
        </p:nvSpPr>
        <p:spPr>
          <a:xfrm>
            <a:off x="6760101" y="35575"/>
            <a:ext cx="743115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TRG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4;p3">
            <a:extLst>
              <a:ext uri="{FF2B5EF4-FFF2-40B4-BE49-F238E27FC236}">
                <a16:creationId xmlns:a16="http://schemas.microsoft.com/office/drawing/2014/main" id="{8CDA1AEC-F6BB-0E63-6805-51BCA493B235}"/>
              </a:ext>
            </a:extLst>
          </p:cNvPr>
          <p:cNvSpPr/>
          <p:nvPr/>
        </p:nvSpPr>
        <p:spPr>
          <a:xfrm>
            <a:off x="8254186" y="34785"/>
            <a:ext cx="743115" cy="531223"/>
          </a:xfrm>
          <a:prstGeom prst="rect">
            <a:avLst/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bg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PSD</a:t>
            </a:r>
            <a:endParaRPr sz="1800" dirty="0">
              <a:solidFill>
                <a:schemeClr val="bg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0;p3">
            <a:extLst>
              <a:ext uri="{FF2B5EF4-FFF2-40B4-BE49-F238E27FC236}">
                <a16:creationId xmlns:a16="http://schemas.microsoft.com/office/drawing/2014/main" id="{C774DF51-489B-55D6-708E-0675B0FE509D}"/>
              </a:ext>
            </a:extLst>
          </p:cNvPr>
          <p:cNvSpPr/>
          <p:nvPr/>
        </p:nvSpPr>
        <p:spPr>
          <a:xfrm>
            <a:off x="9135362" y="44305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T2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E1CD7B2-752D-5FE0-B16A-AEE7DB672068}"/>
              </a:ext>
            </a:extLst>
          </p:cNvPr>
          <p:cNvCxnSpPr>
            <a:cxnSpLocks/>
          </p:cNvCxnSpPr>
          <p:nvPr/>
        </p:nvCxnSpPr>
        <p:spPr>
          <a:xfrm flipV="1">
            <a:off x="5507085" y="292622"/>
            <a:ext cx="817683" cy="132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15389AA6-4F89-CCBC-DAF9-89AC352F3FC1}"/>
              </a:ext>
            </a:extLst>
          </p:cNvPr>
          <p:cNvSpPr txBox="1"/>
          <p:nvPr/>
        </p:nvSpPr>
        <p:spPr>
          <a:xfrm>
            <a:off x="153513" y="3211865"/>
            <a:ext cx="2731880" cy="646331"/>
          </a:xfrm>
          <a:custGeom>
            <a:avLst/>
            <a:gdLst>
              <a:gd name="connsiteX0" fmla="*/ 0 w 2731880"/>
              <a:gd name="connsiteY0" fmla="*/ 0 h 646331"/>
              <a:gd name="connsiteX1" fmla="*/ 519057 w 2731880"/>
              <a:gd name="connsiteY1" fmla="*/ 0 h 646331"/>
              <a:gd name="connsiteX2" fmla="*/ 1038114 w 2731880"/>
              <a:gd name="connsiteY2" fmla="*/ 0 h 646331"/>
              <a:gd name="connsiteX3" fmla="*/ 1557172 w 2731880"/>
              <a:gd name="connsiteY3" fmla="*/ 0 h 646331"/>
              <a:gd name="connsiteX4" fmla="*/ 2130866 w 2731880"/>
              <a:gd name="connsiteY4" fmla="*/ 0 h 646331"/>
              <a:gd name="connsiteX5" fmla="*/ 2731880 w 2731880"/>
              <a:gd name="connsiteY5" fmla="*/ 0 h 646331"/>
              <a:gd name="connsiteX6" fmla="*/ 2731880 w 2731880"/>
              <a:gd name="connsiteY6" fmla="*/ 316702 h 646331"/>
              <a:gd name="connsiteX7" fmla="*/ 2731880 w 2731880"/>
              <a:gd name="connsiteY7" fmla="*/ 646331 h 646331"/>
              <a:gd name="connsiteX8" fmla="*/ 2212823 w 2731880"/>
              <a:gd name="connsiteY8" fmla="*/ 646331 h 646331"/>
              <a:gd name="connsiteX9" fmla="*/ 1639128 w 2731880"/>
              <a:gd name="connsiteY9" fmla="*/ 646331 h 646331"/>
              <a:gd name="connsiteX10" fmla="*/ 1147390 w 2731880"/>
              <a:gd name="connsiteY10" fmla="*/ 646331 h 646331"/>
              <a:gd name="connsiteX11" fmla="*/ 601014 w 2731880"/>
              <a:gd name="connsiteY11" fmla="*/ 646331 h 646331"/>
              <a:gd name="connsiteX12" fmla="*/ 0 w 2731880"/>
              <a:gd name="connsiteY12" fmla="*/ 646331 h 646331"/>
              <a:gd name="connsiteX13" fmla="*/ 0 w 2731880"/>
              <a:gd name="connsiteY13" fmla="*/ 342555 h 646331"/>
              <a:gd name="connsiteX14" fmla="*/ 0 w 2731880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31880" h="646331" fill="none" extrusionOk="0">
                <a:moveTo>
                  <a:pt x="0" y="0"/>
                </a:moveTo>
                <a:cubicBezTo>
                  <a:pt x="171919" y="-34208"/>
                  <a:pt x="289495" y="855"/>
                  <a:pt x="519057" y="0"/>
                </a:cubicBezTo>
                <a:cubicBezTo>
                  <a:pt x="748619" y="-855"/>
                  <a:pt x="912046" y="41621"/>
                  <a:pt x="1038114" y="0"/>
                </a:cubicBezTo>
                <a:cubicBezTo>
                  <a:pt x="1164182" y="-41621"/>
                  <a:pt x="1445658" y="56894"/>
                  <a:pt x="1557172" y="0"/>
                </a:cubicBezTo>
                <a:cubicBezTo>
                  <a:pt x="1668686" y="-56894"/>
                  <a:pt x="1924926" y="64591"/>
                  <a:pt x="2130866" y="0"/>
                </a:cubicBezTo>
                <a:cubicBezTo>
                  <a:pt x="2336806" y="-64591"/>
                  <a:pt x="2517608" y="56402"/>
                  <a:pt x="2731880" y="0"/>
                </a:cubicBezTo>
                <a:cubicBezTo>
                  <a:pt x="2733588" y="91269"/>
                  <a:pt x="2703665" y="244957"/>
                  <a:pt x="2731880" y="316702"/>
                </a:cubicBezTo>
                <a:cubicBezTo>
                  <a:pt x="2760095" y="388447"/>
                  <a:pt x="2726358" y="496284"/>
                  <a:pt x="2731880" y="646331"/>
                </a:cubicBezTo>
                <a:cubicBezTo>
                  <a:pt x="2606021" y="676586"/>
                  <a:pt x="2367995" y="616882"/>
                  <a:pt x="2212823" y="646331"/>
                </a:cubicBezTo>
                <a:cubicBezTo>
                  <a:pt x="2057651" y="675780"/>
                  <a:pt x="1766205" y="608391"/>
                  <a:pt x="1639128" y="646331"/>
                </a:cubicBezTo>
                <a:cubicBezTo>
                  <a:pt x="1512052" y="684271"/>
                  <a:pt x="1313704" y="636534"/>
                  <a:pt x="1147390" y="646331"/>
                </a:cubicBezTo>
                <a:cubicBezTo>
                  <a:pt x="981076" y="656128"/>
                  <a:pt x="805724" y="596215"/>
                  <a:pt x="601014" y="646331"/>
                </a:cubicBezTo>
                <a:cubicBezTo>
                  <a:pt x="396304" y="696447"/>
                  <a:pt x="129235" y="590562"/>
                  <a:pt x="0" y="646331"/>
                </a:cubicBezTo>
                <a:cubicBezTo>
                  <a:pt x="-17065" y="548091"/>
                  <a:pt x="299" y="419573"/>
                  <a:pt x="0" y="342555"/>
                </a:cubicBezTo>
                <a:cubicBezTo>
                  <a:pt x="-299" y="265537"/>
                  <a:pt x="40398" y="90286"/>
                  <a:pt x="0" y="0"/>
                </a:cubicBezTo>
                <a:close/>
              </a:path>
              <a:path w="2731880" h="646331" stroke="0" extrusionOk="0">
                <a:moveTo>
                  <a:pt x="0" y="0"/>
                </a:moveTo>
                <a:cubicBezTo>
                  <a:pt x="172283" y="-6309"/>
                  <a:pt x="390842" y="66434"/>
                  <a:pt x="601014" y="0"/>
                </a:cubicBezTo>
                <a:cubicBezTo>
                  <a:pt x="811186" y="-66434"/>
                  <a:pt x="978388" y="33803"/>
                  <a:pt x="1147390" y="0"/>
                </a:cubicBezTo>
                <a:cubicBezTo>
                  <a:pt x="1316392" y="-33803"/>
                  <a:pt x="1448612" y="58262"/>
                  <a:pt x="1721084" y="0"/>
                </a:cubicBezTo>
                <a:cubicBezTo>
                  <a:pt x="1993556" y="-58262"/>
                  <a:pt x="2317878" y="114932"/>
                  <a:pt x="2731880" y="0"/>
                </a:cubicBezTo>
                <a:cubicBezTo>
                  <a:pt x="2750814" y="119888"/>
                  <a:pt x="2722055" y="186655"/>
                  <a:pt x="2731880" y="316702"/>
                </a:cubicBezTo>
                <a:cubicBezTo>
                  <a:pt x="2741705" y="446749"/>
                  <a:pt x="2706962" y="515863"/>
                  <a:pt x="2731880" y="646331"/>
                </a:cubicBezTo>
                <a:cubicBezTo>
                  <a:pt x="2575837" y="675707"/>
                  <a:pt x="2273716" y="643273"/>
                  <a:pt x="2130866" y="646331"/>
                </a:cubicBezTo>
                <a:cubicBezTo>
                  <a:pt x="1988016" y="649389"/>
                  <a:pt x="1759483" y="635331"/>
                  <a:pt x="1529853" y="646331"/>
                </a:cubicBezTo>
                <a:cubicBezTo>
                  <a:pt x="1300223" y="657331"/>
                  <a:pt x="1101591" y="590185"/>
                  <a:pt x="983477" y="646331"/>
                </a:cubicBezTo>
                <a:cubicBezTo>
                  <a:pt x="865363" y="702477"/>
                  <a:pt x="665622" y="625882"/>
                  <a:pt x="519057" y="646331"/>
                </a:cubicBezTo>
                <a:cubicBezTo>
                  <a:pt x="372492" y="666780"/>
                  <a:pt x="150955" y="618161"/>
                  <a:pt x="0" y="646331"/>
                </a:cubicBezTo>
                <a:cubicBezTo>
                  <a:pt x="-9464" y="516039"/>
                  <a:pt x="23711" y="454044"/>
                  <a:pt x="0" y="329629"/>
                </a:cubicBezTo>
                <a:cubicBezTo>
                  <a:pt x="-23711" y="205214"/>
                  <a:pt x="21088" y="73305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539535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Data </a:t>
            </a:r>
            <a:r>
              <a:rPr lang="it-IT" sz="1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Selection</a:t>
            </a: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:</a:t>
            </a:r>
          </a:p>
          <a:p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From T1 3x3 </a:t>
            </a:r>
            <a:r>
              <a:rPr lang="it-IT" sz="1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SiPM</a:t>
            </a: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 size 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4" name="Google Shape;160;p5">
            <a:extLst>
              <a:ext uri="{FF2B5EF4-FFF2-40B4-BE49-F238E27FC236}">
                <a16:creationId xmlns:a16="http://schemas.microsoft.com/office/drawing/2014/main" id="{BEB4CEBB-ACCE-84BB-EC93-80BFDE9F00F8}"/>
              </a:ext>
            </a:extLst>
          </p:cNvPr>
          <p:cNvCxnSpPr>
            <a:cxnSpLocks/>
          </p:cNvCxnSpPr>
          <p:nvPr/>
        </p:nvCxnSpPr>
        <p:spPr>
          <a:xfrm flipH="1">
            <a:off x="4972214" y="1015090"/>
            <a:ext cx="865880" cy="92336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D1A8845-ADAF-57A6-6973-46AB9903C427}"/>
              </a:ext>
            </a:extLst>
          </p:cNvPr>
          <p:cNvSpPr txBox="1"/>
          <p:nvPr/>
        </p:nvSpPr>
        <p:spPr>
          <a:xfrm>
            <a:off x="4252017" y="727196"/>
            <a:ext cx="1891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FF0000"/>
                </a:solidFill>
                <a:latin typeface="Book Antiqua" panose="02040602050305030304" pitchFamily="18" charset="0"/>
              </a:rPr>
              <a:t>Z:8 </a:t>
            </a:r>
            <a:r>
              <a:rPr lang="it-IT" sz="12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fragments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92EBA6E-1A2F-34AF-9C49-B34E27D88EC0}"/>
              </a:ext>
            </a:extLst>
          </p:cNvPr>
          <p:cNvSpPr txBox="1"/>
          <p:nvPr/>
        </p:nvSpPr>
        <p:spPr>
          <a:xfrm>
            <a:off x="4135514" y="3712048"/>
            <a:ext cx="1891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accent1"/>
                </a:solidFill>
                <a:latin typeface="Book Antiqua" panose="02040602050305030304" pitchFamily="18" charset="0"/>
              </a:rPr>
              <a:t>Z:12 </a:t>
            </a:r>
            <a:r>
              <a:rPr lang="it-IT" sz="1200" dirty="0" err="1">
                <a:solidFill>
                  <a:schemeClr val="accent1"/>
                </a:solidFill>
                <a:latin typeface="Book Antiqua" panose="02040602050305030304" pitchFamily="18" charset="0"/>
              </a:rPr>
              <a:t>fragments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4B71B1-EC20-5B34-F88B-50DD2C912022}"/>
              </a:ext>
            </a:extLst>
          </p:cNvPr>
          <p:cNvSpPr/>
          <p:nvPr/>
        </p:nvSpPr>
        <p:spPr>
          <a:xfrm>
            <a:off x="11156156" y="408845"/>
            <a:ext cx="991076" cy="1064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/>
              <a:t>L2</a:t>
            </a:r>
          </a:p>
        </p:txBody>
      </p:sp>
      <p:sp>
        <p:nvSpPr>
          <p:cNvPr id="3" name="Star: 4 Points 2">
            <a:extLst>
              <a:ext uri="{FF2B5EF4-FFF2-40B4-BE49-F238E27FC236}">
                <a16:creationId xmlns:a16="http://schemas.microsoft.com/office/drawing/2014/main" id="{DF83D424-77C8-C3BF-4794-4D4B440FE81C}"/>
              </a:ext>
            </a:extLst>
          </p:cNvPr>
          <p:cNvSpPr/>
          <p:nvPr/>
        </p:nvSpPr>
        <p:spPr>
          <a:xfrm>
            <a:off x="11581979" y="394581"/>
            <a:ext cx="142270" cy="134978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63;p5">
            <a:extLst>
              <a:ext uri="{FF2B5EF4-FFF2-40B4-BE49-F238E27FC236}">
                <a16:creationId xmlns:a16="http://schemas.microsoft.com/office/drawing/2014/main" id="{2DA77EC3-498B-BB46-9A25-2A559CA45E82}"/>
              </a:ext>
            </a:extLst>
          </p:cNvPr>
          <p:cNvSpPr/>
          <p:nvPr/>
        </p:nvSpPr>
        <p:spPr>
          <a:xfrm>
            <a:off x="6070002" y="2523789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L2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4;p5">
            <a:extLst>
              <a:ext uri="{FF2B5EF4-FFF2-40B4-BE49-F238E27FC236}">
                <a16:creationId xmlns:a16="http://schemas.microsoft.com/office/drawing/2014/main" id="{D44756BC-D7FB-A3E9-1C9E-7A0BD25188A7}"/>
              </a:ext>
            </a:extLst>
          </p:cNvPr>
          <p:cNvSpPr/>
          <p:nvPr/>
        </p:nvSpPr>
        <p:spPr>
          <a:xfrm>
            <a:off x="6283500" y="2721593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5;p5">
            <a:extLst>
              <a:ext uri="{FF2B5EF4-FFF2-40B4-BE49-F238E27FC236}">
                <a16:creationId xmlns:a16="http://schemas.microsoft.com/office/drawing/2014/main" id="{E09F7E72-4B3F-726A-A1EA-357D5593B008}"/>
              </a:ext>
            </a:extLst>
          </p:cNvPr>
          <p:cNvSpPr/>
          <p:nvPr/>
        </p:nvSpPr>
        <p:spPr>
          <a:xfrm>
            <a:off x="6301500" y="281936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66;p5">
            <a:extLst>
              <a:ext uri="{FF2B5EF4-FFF2-40B4-BE49-F238E27FC236}">
                <a16:creationId xmlns:a16="http://schemas.microsoft.com/office/drawing/2014/main" id="{5DB348D1-4150-FD1A-D138-ADB938072A8F}"/>
              </a:ext>
            </a:extLst>
          </p:cNvPr>
          <p:cNvSpPr/>
          <p:nvPr/>
        </p:nvSpPr>
        <p:spPr>
          <a:xfrm>
            <a:off x="6302068" y="314102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67;p5">
            <a:extLst>
              <a:ext uri="{FF2B5EF4-FFF2-40B4-BE49-F238E27FC236}">
                <a16:creationId xmlns:a16="http://schemas.microsoft.com/office/drawing/2014/main" id="{0EA7D9E1-65F6-86B9-DF44-24961245A348}"/>
              </a:ext>
            </a:extLst>
          </p:cNvPr>
          <p:cNvSpPr/>
          <p:nvPr/>
        </p:nvSpPr>
        <p:spPr>
          <a:xfrm>
            <a:off x="6301500" y="345804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168;p5">
            <a:extLst>
              <a:ext uri="{FF2B5EF4-FFF2-40B4-BE49-F238E27FC236}">
                <a16:creationId xmlns:a16="http://schemas.microsoft.com/office/drawing/2014/main" id="{80EF992D-6B40-0144-A03C-CAA1A035462E}"/>
              </a:ext>
            </a:extLst>
          </p:cNvPr>
          <p:cNvSpPr/>
          <p:nvPr/>
        </p:nvSpPr>
        <p:spPr>
          <a:xfrm>
            <a:off x="6278487" y="4056392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169;p5">
            <a:extLst>
              <a:ext uri="{FF2B5EF4-FFF2-40B4-BE49-F238E27FC236}">
                <a16:creationId xmlns:a16="http://schemas.microsoft.com/office/drawing/2014/main" id="{2400F65C-134F-8530-08A8-3187DB49607A}"/>
              </a:ext>
            </a:extLst>
          </p:cNvPr>
          <p:cNvSpPr/>
          <p:nvPr/>
        </p:nvSpPr>
        <p:spPr>
          <a:xfrm>
            <a:off x="6310067" y="447224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70;p5">
            <a:extLst>
              <a:ext uri="{FF2B5EF4-FFF2-40B4-BE49-F238E27FC236}">
                <a16:creationId xmlns:a16="http://schemas.microsoft.com/office/drawing/2014/main" id="{C9DA317C-17A0-6531-E569-7E3ED0D88BDB}"/>
              </a:ext>
            </a:extLst>
          </p:cNvPr>
          <p:cNvSpPr/>
          <p:nvPr/>
        </p:nvSpPr>
        <p:spPr>
          <a:xfrm>
            <a:off x="6310067" y="4133853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71;p5">
            <a:extLst>
              <a:ext uri="{FF2B5EF4-FFF2-40B4-BE49-F238E27FC236}">
                <a16:creationId xmlns:a16="http://schemas.microsoft.com/office/drawing/2014/main" id="{BDC6EA39-45BD-CFFE-8B58-409A47D8B7B7}"/>
              </a:ext>
            </a:extLst>
          </p:cNvPr>
          <p:cNvSpPr/>
          <p:nvPr/>
        </p:nvSpPr>
        <p:spPr>
          <a:xfrm>
            <a:off x="6310067" y="4803108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172;p5">
            <a:extLst>
              <a:ext uri="{FF2B5EF4-FFF2-40B4-BE49-F238E27FC236}">
                <a16:creationId xmlns:a16="http://schemas.microsoft.com/office/drawing/2014/main" id="{D536C205-586F-B730-D012-53A8D5FD52D8}"/>
              </a:ext>
            </a:extLst>
          </p:cNvPr>
          <p:cNvSpPr/>
          <p:nvPr/>
        </p:nvSpPr>
        <p:spPr>
          <a:xfrm>
            <a:off x="6296182" y="245178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172;p5">
            <a:extLst>
              <a:ext uri="{FF2B5EF4-FFF2-40B4-BE49-F238E27FC236}">
                <a16:creationId xmlns:a16="http://schemas.microsoft.com/office/drawing/2014/main" id="{A41BE70E-EA5F-D26F-841B-8F80C867648E}"/>
              </a:ext>
            </a:extLst>
          </p:cNvPr>
          <p:cNvSpPr/>
          <p:nvPr/>
        </p:nvSpPr>
        <p:spPr>
          <a:xfrm>
            <a:off x="6301500" y="5171867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188;p6">
            <a:extLst>
              <a:ext uri="{FF2B5EF4-FFF2-40B4-BE49-F238E27FC236}">
                <a16:creationId xmlns:a16="http://schemas.microsoft.com/office/drawing/2014/main" id="{81693148-50F8-2127-52AB-05412F5C3F1B}"/>
              </a:ext>
            </a:extLst>
          </p:cNvPr>
          <p:cNvSpPr txBox="1"/>
          <p:nvPr/>
        </p:nvSpPr>
        <p:spPr>
          <a:xfrm>
            <a:off x="5702970" y="625709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88;p6">
            <a:extLst>
              <a:ext uri="{FF2B5EF4-FFF2-40B4-BE49-F238E27FC236}">
                <a16:creationId xmlns:a16="http://schemas.microsoft.com/office/drawing/2014/main" id="{6E8C6C88-3F7C-BD2C-AE9F-DFB3EEB1996A}"/>
              </a:ext>
            </a:extLst>
          </p:cNvPr>
          <p:cNvSpPr txBox="1"/>
          <p:nvPr/>
        </p:nvSpPr>
        <p:spPr>
          <a:xfrm>
            <a:off x="5566126" y="3984802"/>
            <a:ext cx="3290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" name="Google Shape;160;p5">
            <a:extLst>
              <a:ext uri="{FF2B5EF4-FFF2-40B4-BE49-F238E27FC236}">
                <a16:creationId xmlns:a16="http://schemas.microsoft.com/office/drawing/2014/main" id="{5FF5566F-1B1E-2ADC-CD42-93FDBA3C738B}"/>
              </a:ext>
            </a:extLst>
          </p:cNvPr>
          <p:cNvCxnSpPr>
            <a:cxnSpLocks/>
          </p:cNvCxnSpPr>
          <p:nvPr/>
        </p:nvCxnSpPr>
        <p:spPr>
          <a:xfrm flipH="1">
            <a:off x="6027212" y="5290925"/>
            <a:ext cx="292857" cy="58180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" name="Picture 108">
            <a:extLst>
              <a:ext uri="{FF2B5EF4-FFF2-40B4-BE49-F238E27FC236}">
                <a16:creationId xmlns:a16="http://schemas.microsoft.com/office/drawing/2014/main" id="{283CD2F7-FA23-6FDA-A39E-541259E40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4577" y="3821081"/>
            <a:ext cx="5030096" cy="2637549"/>
          </a:xfrm>
          <a:prstGeom prst="rect">
            <a:avLst/>
          </a:prstGeom>
        </p:spPr>
      </p:pic>
      <p:cxnSp>
        <p:nvCxnSpPr>
          <p:cNvPr id="110" name="Google Shape;160;p5">
            <a:extLst>
              <a:ext uri="{FF2B5EF4-FFF2-40B4-BE49-F238E27FC236}">
                <a16:creationId xmlns:a16="http://schemas.microsoft.com/office/drawing/2014/main" id="{9D064AEC-3428-B28F-0B01-667C368CFF23}"/>
              </a:ext>
            </a:extLst>
          </p:cNvPr>
          <p:cNvCxnSpPr>
            <a:cxnSpLocks/>
          </p:cNvCxnSpPr>
          <p:nvPr/>
        </p:nvCxnSpPr>
        <p:spPr>
          <a:xfrm flipV="1">
            <a:off x="6455322" y="5049066"/>
            <a:ext cx="2066886" cy="19480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2" name="Picture 111">
            <a:extLst>
              <a:ext uri="{FF2B5EF4-FFF2-40B4-BE49-F238E27FC236}">
                <a16:creationId xmlns:a16="http://schemas.microsoft.com/office/drawing/2014/main" id="{1D667CB4-3483-EF57-2A0C-B18549F49C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0993" y="934269"/>
            <a:ext cx="5182922" cy="2654667"/>
          </a:xfrm>
          <a:prstGeom prst="rect">
            <a:avLst/>
          </a:prstGeom>
        </p:spPr>
      </p:pic>
      <p:cxnSp>
        <p:nvCxnSpPr>
          <p:cNvPr id="114" name="Google Shape;160;p5">
            <a:extLst>
              <a:ext uri="{FF2B5EF4-FFF2-40B4-BE49-F238E27FC236}">
                <a16:creationId xmlns:a16="http://schemas.microsoft.com/office/drawing/2014/main" id="{C8EE0C9D-1514-7050-BBDA-FD842D5BEE2F}"/>
              </a:ext>
            </a:extLst>
          </p:cNvPr>
          <p:cNvCxnSpPr>
            <a:cxnSpLocks/>
          </p:cNvCxnSpPr>
          <p:nvPr/>
        </p:nvCxnSpPr>
        <p:spPr>
          <a:xfrm flipV="1">
            <a:off x="6438989" y="2749614"/>
            <a:ext cx="537341" cy="229102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" name="Google Shape;186;p6">
            <a:extLst>
              <a:ext uri="{FF2B5EF4-FFF2-40B4-BE49-F238E27FC236}">
                <a16:creationId xmlns:a16="http://schemas.microsoft.com/office/drawing/2014/main" id="{A9C1989D-06AC-7ECC-7C4C-A7F170DEAB4E}"/>
              </a:ext>
            </a:extLst>
          </p:cNvPr>
          <p:cNvSpPr txBox="1"/>
          <p:nvPr/>
        </p:nvSpPr>
        <p:spPr>
          <a:xfrm>
            <a:off x="9629053" y="20467"/>
            <a:ext cx="15094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Run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201 -202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veto </a:t>
            </a:r>
            <a:r>
              <a:rPr lang="it-IT" sz="1200" dirty="0">
                <a:latin typeface="Book Antiqua" panose="02040602050305030304" pitchFamily="18" charset="0"/>
                <a:ea typeface="Calibri"/>
              </a:rPr>
              <a:t> 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finger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Vthr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: -600mV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LG0</a:t>
            </a:r>
            <a:endParaRPr sz="1200" dirty="0">
              <a:latin typeface="Book Antiqua" panose="02040602050305030304" pitchFamily="18" charset="0"/>
            </a:endParaRPr>
          </a:p>
        </p:txBody>
      </p:sp>
      <p:sp>
        <p:nvSpPr>
          <p:cNvPr id="118" name="CasellaDiTesto 17">
            <a:extLst>
              <a:ext uri="{FF2B5EF4-FFF2-40B4-BE49-F238E27FC236}">
                <a16:creationId xmlns:a16="http://schemas.microsoft.com/office/drawing/2014/main" id="{9934297B-0685-0DA7-4C5D-CDCA553FFFE4}"/>
              </a:ext>
            </a:extLst>
          </p:cNvPr>
          <p:cNvSpPr txBox="1"/>
          <p:nvPr/>
        </p:nvSpPr>
        <p:spPr>
          <a:xfrm rot="2058577">
            <a:off x="5751542" y="1764419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047308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F94C6F2-0F07-0313-DCF6-21D6098FF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136" y="3926291"/>
            <a:ext cx="5116657" cy="27053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A031AD-21E5-20F5-1156-C97FF76CF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1"/>
          <a:stretch/>
        </p:blipFill>
        <p:spPr>
          <a:xfrm>
            <a:off x="83277" y="3459678"/>
            <a:ext cx="6881815" cy="33782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A03EF4-3BE5-2F73-47FE-77D1D10B0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897" y="3548161"/>
            <a:ext cx="2018077" cy="1062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D1D80-00EC-F520-77EA-7782201779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60"/>
          <a:stretch/>
        </p:blipFill>
        <p:spPr>
          <a:xfrm>
            <a:off x="-7093" y="357996"/>
            <a:ext cx="6749745" cy="3335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8B4A7C-550A-C7AE-FA46-29A0B31D0B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37"/>
          <a:stretch/>
        </p:blipFill>
        <p:spPr>
          <a:xfrm>
            <a:off x="4090589" y="243045"/>
            <a:ext cx="2441314" cy="1191319"/>
          </a:xfrm>
          <a:prstGeom prst="rect">
            <a:avLst/>
          </a:prstGeom>
        </p:spPr>
      </p:pic>
      <p:sp>
        <p:nvSpPr>
          <p:cNvPr id="4" name="Google Shape;188;p6">
            <a:extLst>
              <a:ext uri="{FF2B5EF4-FFF2-40B4-BE49-F238E27FC236}">
                <a16:creationId xmlns:a16="http://schemas.microsoft.com/office/drawing/2014/main" id="{C70139FB-B179-1204-3921-681B7B16CD59}"/>
              </a:ext>
            </a:extLst>
          </p:cNvPr>
          <p:cNvSpPr txBox="1"/>
          <p:nvPr/>
        </p:nvSpPr>
        <p:spPr>
          <a:xfrm>
            <a:off x="1118553" y="1223287"/>
            <a:ext cx="20835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60;p5">
            <a:extLst>
              <a:ext uri="{FF2B5EF4-FFF2-40B4-BE49-F238E27FC236}">
                <a16:creationId xmlns:a16="http://schemas.microsoft.com/office/drawing/2014/main" id="{13F38AA8-1B03-2AB2-3C51-4B162E1414DD}"/>
              </a:ext>
            </a:extLst>
          </p:cNvPr>
          <p:cNvCxnSpPr>
            <a:cxnSpLocks/>
          </p:cNvCxnSpPr>
          <p:nvPr/>
        </p:nvCxnSpPr>
        <p:spPr>
          <a:xfrm>
            <a:off x="5514122" y="4486217"/>
            <a:ext cx="271692" cy="77615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188;p6">
            <a:extLst>
              <a:ext uri="{FF2B5EF4-FFF2-40B4-BE49-F238E27FC236}">
                <a16:creationId xmlns:a16="http://schemas.microsoft.com/office/drawing/2014/main" id="{8CC890E2-5180-57D0-49C3-8336BB7F6DC3}"/>
              </a:ext>
            </a:extLst>
          </p:cNvPr>
          <p:cNvSpPr txBox="1"/>
          <p:nvPr/>
        </p:nvSpPr>
        <p:spPr>
          <a:xfrm>
            <a:off x="735306" y="705099"/>
            <a:ext cx="24802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88;p6">
            <a:extLst>
              <a:ext uri="{FF2B5EF4-FFF2-40B4-BE49-F238E27FC236}">
                <a16:creationId xmlns:a16="http://schemas.microsoft.com/office/drawing/2014/main" id="{B8A9DDCE-EC8A-7979-F234-3B7359EFFAA5}"/>
              </a:ext>
            </a:extLst>
          </p:cNvPr>
          <p:cNvSpPr txBox="1"/>
          <p:nvPr/>
        </p:nvSpPr>
        <p:spPr>
          <a:xfrm>
            <a:off x="1494520" y="1130891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88;p6">
            <a:extLst>
              <a:ext uri="{FF2B5EF4-FFF2-40B4-BE49-F238E27FC236}">
                <a16:creationId xmlns:a16="http://schemas.microsoft.com/office/drawing/2014/main" id="{4EE4981F-B844-081C-62AA-B10629708C17}"/>
              </a:ext>
            </a:extLst>
          </p:cNvPr>
          <p:cNvSpPr txBox="1"/>
          <p:nvPr/>
        </p:nvSpPr>
        <p:spPr>
          <a:xfrm>
            <a:off x="2055728" y="1313409"/>
            <a:ext cx="2093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88;p6">
            <a:extLst>
              <a:ext uri="{FF2B5EF4-FFF2-40B4-BE49-F238E27FC236}">
                <a16:creationId xmlns:a16="http://schemas.microsoft.com/office/drawing/2014/main" id="{BBCA6D62-DEFF-93E6-6CDA-CDDD47DAD45E}"/>
              </a:ext>
            </a:extLst>
          </p:cNvPr>
          <p:cNvSpPr txBox="1"/>
          <p:nvPr/>
        </p:nvSpPr>
        <p:spPr>
          <a:xfrm>
            <a:off x="2571331" y="1411036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88;p6">
            <a:extLst>
              <a:ext uri="{FF2B5EF4-FFF2-40B4-BE49-F238E27FC236}">
                <a16:creationId xmlns:a16="http://schemas.microsoft.com/office/drawing/2014/main" id="{AD22440C-2157-8956-EDFB-060082CD0866}"/>
              </a:ext>
            </a:extLst>
          </p:cNvPr>
          <p:cNvSpPr txBox="1"/>
          <p:nvPr/>
        </p:nvSpPr>
        <p:spPr>
          <a:xfrm>
            <a:off x="3209005" y="1709067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79;p5">
            <a:extLst>
              <a:ext uri="{FF2B5EF4-FFF2-40B4-BE49-F238E27FC236}">
                <a16:creationId xmlns:a16="http://schemas.microsoft.com/office/drawing/2014/main" id="{6DD29E51-291F-8C90-5601-EB17B5383D7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23138" y="16821"/>
            <a:ext cx="1045397" cy="78404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88;p6">
            <a:extLst>
              <a:ext uri="{FF2B5EF4-FFF2-40B4-BE49-F238E27FC236}">
                <a16:creationId xmlns:a16="http://schemas.microsoft.com/office/drawing/2014/main" id="{60196012-6C7A-E109-62D6-5ABC525BA578}"/>
              </a:ext>
            </a:extLst>
          </p:cNvPr>
          <p:cNvSpPr txBox="1"/>
          <p:nvPr/>
        </p:nvSpPr>
        <p:spPr>
          <a:xfrm>
            <a:off x="829368" y="4196175"/>
            <a:ext cx="20835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88;p6">
            <a:extLst>
              <a:ext uri="{FF2B5EF4-FFF2-40B4-BE49-F238E27FC236}">
                <a16:creationId xmlns:a16="http://schemas.microsoft.com/office/drawing/2014/main" id="{0EF3DFE7-C9BC-E5BF-95DE-1596632E3E96}"/>
              </a:ext>
            </a:extLst>
          </p:cNvPr>
          <p:cNvSpPr txBox="1"/>
          <p:nvPr/>
        </p:nvSpPr>
        <p:spPr>
          <a:xfrm>
            <a:off x="789700" y="3786910"/>
            <a:ext cx="24802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88;p6">
            <a:extLst>
              <a:ext uri="{FF2B5EF4-FFF2-40B4-BE49-F238E27FC236}">
                <a16:creationId xmlns:a16="http://schemas.microsoft.com/office/drawing/2014/main" id="{7397B72D-66DE-56BD-5F8E-0D21433C8462}"/>
              </a:ext>
            </a:extLst>
          </p:cNvPr>
          <p:cNvSpPr txBox="1"/>
          <p:nvPr/>
        </p:nvSpPr>
        <p:spPr>
          <a:xfrm>
            <a:off x="1001777" y="4089655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88;p6">
            <a:extLst>
              <a:ext uri="{FF2B5EF4-FFF2-40B4-BE49-F238E27FC236}">
                <a16:creationId xmlns:a16="http://schemas.microsoft.com/office/drawing/2014/main" id="{A3AC068D-C94A-0990-8B5D-543F54C596BE}"/>
              </a:ext>
            </a:extLst>
          </p:cNvPr>
          <p:cNvSpPr txBox="1"/>
          <p:nvPr/>
        </p:nvSpPr>
        <p:spPr>
          <a:xfrm>
            <a:off x="1217587" y="4294992"/>
            <a:ext cx="2093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88;p6">
            <a:extLst>
              <a:ext uri="{FF2B5EF4-FFF2-40B4-BE49-F238E27FC236}">
                <a16:creationId xmlns:a16="http://schemas.microsoft.com/office/drawing/2014/main" id="{90F7F787-8205-64B3-8EDD-88AF39F52675}"/>
              </a:ext>
            </a:extLst>
          </p:cNvPr>
          <p:cNvSpPr txBox="1"/>
          <p:nvPr/>
        </p:nvSpPr>
        <p:spPr>
          <a:xfrm>
            <a:off x="1453056" y="4383301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88;p6">
            <a:extLst>
              <a:ext uri="{FF2B5EF4-FFF2-40B4-BE49-F238E27FC236}">
                <a16:creationId xmlns:a16="http://schemas.microsoft.com/office/drawing/2014/main" id="{8EB243B1-C5D0-F405-FDEB-CE5F3351FEFD}"/>
              </a:ext>
            </a:extLst>
          </p:cNvPr>
          <p:cNvSpPr txBox="1"/>
          <p:nvPr/>
        </p:nvSpPr>
        <p:spPr>
          <a:xfrm>
            <a:off x="1660208" y="4629504"/>
            <a:ext cx="16568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88;p6">
            <a:extLst>
              <a:ext uri="{FF2B5EF4-FFF2-40B4-BE49-F238E27FC236}">
                <a16:creationId xmlns:a16="http://schemas.microsoft.com/office/drawing/2014/main" id="{9A324A75-771C-DC85-C52C-329EEEB8E260}"/>
              </a:ext>
            </a:extLst>
          </p:cNvPr>
          <p:cNvSpPr txBox="1"/>
          <p:nvPr/>
        </p:nvSpPr>
        <p:spPr>
          <a:xfrm>
            <a:off x="1964383" y="4710211"/>
            <a:ext cx="20484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88;p6">
            <a:extLst>
              <a:ext uri="{FF2B5EF4-FFF2-40B4-BE49-F238E27FC236}">
                <a16:creationId xmlns:a16="http://schemas.microsoft.com/office/drawing/2014/main" id="{48402C0E-3D69-1D5A-AA50-0375CE7EA438}"/>
              </a:ext>
            </a:extLst>
          </p:cNvPr>
          <p:cNvSpPr txBox="1"/>
          <p:nvPr/>
        </p:nvSpPr>
        <p:spPr>
          <a:xfrm>
            <a:off x="2236113" y="4739962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88;p6">
            <a:extLst>
              <a:ext uri="{FF2B5EF4-FFF2-40B4-BE49-F238E27FC236}">
                <a16:creationId xmlns:a16="http://schemas.microsoft.com/office/drawing/2014/main" id="{08DDB0C3-BBE8-3D50-394E-F0926B0093DE}"/>
              </a:ext>
            </a:extLst>
          </p:cNvPr>
          <p:cNvSpPr txBox="1"/>
          <p:nvPr/>
        </p:nvSpPr>
        <p:spPr>
          <a:xfrm>
            <a:off x="2552257" y="4885899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88;p6">
            <a:extLst>
              <a:ext uri="{FF2B5EF4-FFF2-40B4-BE49-F238E27FC236}">
                <a16:creationId xmlns:a16="http://schemas.microsoft.com/office/drawing/2014/main" id="{9277374D-CE9D-BBFD-5CBE-A1EBBBF815C8}"/>
              </a:ext>
            </a:extLst>
          </p:cNvPr>
          <p:cNvSpPr txBox="1"/>
          <p:nvPr/>
        </p:nvSpPr>
        <p:spPr>
          <a:xfrm>
            <a:off x="2845972" y="4833301"/>
            <a:ext cx="3290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" name="Google Shape;160;p5">
            <a:extLst>
              <a:ext uri="{FF2B5EF4-FFF2-40B4-BE49-F238E27FC236}">
                <a16:creationId xmlns:a16="http://schemas.microsoft.com/office/drawing/2014/main" id="{AC087F4B-2ED6-5B73-84D5-CF6F02085B80}"/>
              </a:ext>
            </a:extLst>
          </p:cNvPr>
          <p:cNvCxnSpPr>
            <a:cxnSpLocks/>
          </p:cNvCxnSpPr>
          <p:nvPr/>
        </p:nvCxnSpPr>
        <p:spPr>
          <a:xfrm flipH="1" flipV="1">
            <a:off x="5360480" y="1920257"/>
            <a:ext cx="813160" cy="117008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898BCB13-AAF4-4BB9-24F6-23E08A2B9D3F}"/>
              </a:ext>
            </a:extLst>
          </p:cNvPr>
          <p:cNvSpPr txBox="1"/>
          <p:nvPr/>
        </p:nvSpPr>
        <p:spPr>
          <a:xfrm>
            <a:off x="1972876" y="665452"/>
            <a:ext cx="177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SiPM</a:t>
            </a:r>
            <a:r>
              <a:rPr lang="it-IT" sz="2000" dirty="0">
                <a:solidFill>
                  <a:srgbClr val="FF0000"/>
                </a:solidFill>
                <a:latin typeface="Book Antiqua" panose="02040602050305030304" pitchFamily="18" charset="0"/>
              </a:rPr>
              <a:t> 3x3 mm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72AC48E-1A72-9EC0-A819-87F8A1698D16}"/>
              </a:ext>
            </a:extLst>
          </p:cNvPr>
          <p:cNvSpPr txBox="1"/>
          <p:nvPr/>
        </p:nvSpPr>
        <p:spPr>
          <a:xfrm>
            <a:off x="1958346" y="3935726"/>
            <a:ext cx="177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SiPM</a:t>
            </a:r>
            <a:r>
              <a:rPr lang="it-IT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 1x1 mm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87" name="Google Shape;100;p3">
            <a:extLst>
              <a:ext uri="{FF2B5EF4-FFF2-40B4-BE49-F238E27FC236}">
                <a16:creationId xmlns:a16="http://schemas.microsoft.com/office/drawing/2014/main" id="{AC35DDD6-4EB9-1AAA-4AAF-BCDC513FF12F}"/>
              </a:ext>
            </a:extLst>
          </p:cNvPr>
          <p:cNvSpPr/>
          <p:nvPr/>
        </p:nvSpPr>
        <p:spPr>
          <a:xfrm>
            <a:off x="6377751" y="44306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T1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104;p3">
            <a:extLst>
              <a:ext uri="{FF2B5EF4-FFF2-40B4-BE49-F238E27FC236}">
                <a16:creationId xmlns:a16="http://schemas.microsoft.com/office/drawing/2014/main" id="{C497E476-0AF8-7825-316D-CF8B122747BB}"/>
              </a:ext>
            </a:extLst>
          </p:cNvPr>
          <p:cNvSpPr/>
          <p:nvPr/>
        </p:nvSpPr>
        <p:spPr>
          <a:xfrm>
            <a:off x="6760101" y="35575"/>
            <a:ext cx="743115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TRG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4;p3">
            <a:extLst>
              <a:ext uri="{FF2B5EF4-FFF2-40B4-BE49-F238E27FC236}">
                <a16:creationId xmlns:a16="http://schemas.microsoft.com/office/drawing/2014/main" id="{8CDA1AEC-F6BB-0E63-6805-51BCA493B235}"/>
              </a:ext>
            </a:extLst>
          </p:cNvPr>
          <p:cNvSpPr/>
          <p:nvPr/>
        </p:nvSpPr>
        <p:spPr>
          <a:xfrm>
            <a:off x="8254186" y="34785"/>
            <a:ext cx="743115" cy="531223"/>
          </a:xfrm>
          <a:prstGeom prst="rect">
            <a:avLst/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bg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PSD</a:t>
            </a:r>
            <a:endParaRPr sz="1800" dirty="0">
              <a:solidFill>
                <a:schemeClr val="bg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0;p3">
            <a:extLst>
              <a:ext uri="{FF2B5EF4-FFF2-40B4-BE49-F238E27FC236}">
                <a16:creationId xmlns:a16="http://schemas.microsoft.com/office/drawing/2014/main" id="{C774DF51-489B-55D6-708E-0675B0FE509D}"/>
              </a:ext>
            </a:extLst>
          </p:cNvPr>
          <p:cNvSpPr/>
          <p:nvPr/>
        </p:nvSpPr>
        <p:spPr>
          <a:xfrm>
            <a:off x="9135362" y="44305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T2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E1CD7B2-752D-5FE0-B16A-AEE7DB672068}"/>
              </a:ext>
            </a:extLst>
          </p:cNvPr>
          <p:cNvCxnSpPr>
            <a:cxnSpLocks/>
          </p:cNvCxnSpPr>
          <p:nvPr/>
        </p:nvCxnSpPr>
        <p:spPr>
          <a:xfrm flipV="1">
            <a:off x="5507085" y="292622"/>
            <a:ext cx="817683" cy="132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15389AA6-4F89-CCBC-DAF9-89AC352F3FC1}"/>
              </a:ext>
            </a:extLst>
          </p:cNvPr>
          <p:cNvSpPr txBox="1"/>
          <p:nvPr/>
        </p:nvSpPr>
        <p:spPr>
          <a:xfrm>
            <a:off x="153513" y="3211865"/>
            <a:ext cx="2731880" cy="646331"/>
          </a:xfrm>
          <a:custGeom>
            <a:avLst/>
            <a:gdLst>
              <a:gd name="connsiteX0" fmla="*/ 0 w 2731880"/>
              <a:gd name="connsiteY0" fmla="*/ 0 h 646331"/>
              <a:gd name="connsiteX1" fmla="*/ 519057 w 2731880"/>
              <a:gd name="connsiteY1" fmla="*/ 0 h 646331"/>
              <a:gd name="connsiteX2" fmla="*/ 1038114 w 2731880"/>
              <a:gd name="connsiteY2" fmla="*/ 0 h 646331"/>
              <a:gd name="connsiteX3" fmla="*/ 1557172 w 2731880"/>
              <a:gd name="connsiteY3" fmla="*/ 0 h 646331"/>
              <a:gd name="connsiteX4" fmla="*/ 2130866 w 2731880"/>
              <a:gd name="connsiteY4" fmla="*/ 0 h 646331"/>
              <a:gd name="connsiteX5" fmla="*/ 2731880 w 2731880"/>
              <a:gd name="connsiteY5" fmla="*/ 0 h 646331"/>
              <a:gd name="connsiteX6" fmla="*/ 2731880 w 2731880"/>
              <a:gd name="connsiteY6" fmla="*/ 316702 h 646331"/>
              <a:gd name="connsiteX7" fmla="*/ 2731880 w 2731880"/>
              <a:gd name="connsiteY7" fmla="*/ 646331 h 646331"/>
              <a:gd name="connsiteX8" fmla="*/ 2212823 w 2731880"/>
              <a:gd name="connsiteY8" fmla="*/ 646331 h 646331"/>
              <a:gd name="connsiteX9" fmla="*/ 1639128 w 2731880"/>
              <a:gd name="connsiteY9" fmla="*/ 646331 h 646331"/>
              <a:gd name="connsiteX10" fmla="*/ 1147390 w 2731880"/>
              <a:gd name="connsiteY10" fmla="*/ 646331 h 646331"/>
              <a:gd name="connsiteX11" fmla="*/ 601014 w 2731880"/>
              <a:gd name="connsiteY11" fmla="*/ 646331 h 646331"/>
              <a:gd name="connsiteX12" fmla="*/ 0 w 2731880"/>
              <a:gd name="connsiteY12" fmla="*/ 646331 h 646331"/>
              <a:gd name="connsiteX13" fmla="*/ 0 w 2731880"/>
              <a:gd name="connsiteY13" fmla="*/ 342555 h 646331"/>
              <a:gd name="connsiteX14" fmla="*/ 0 w 2731880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31880" h="646331" fill="none" extrusionOk="0">
                <a:moveTo>
                  <a:pt x="0" y="0"/>
                </a:moveTo>
                <a:cubicBezTo>
                  <a:pt x="171919" y="-34208"/>
                  <a:pt x="289495" y="855"/>
                  <a:pt x="519057" y="0"/>
                </a:cubicBezTo>
                <a:cubicBezTo>
                  <a:pt x="748619" y="-855"/>
                  <a:pt x="912046" y="41621"/>
                  <a:pt x="1038114" y="0"/>
                </a:cubicBezTo>
                <a:cubicBezTo>
                  <a:pt x="1164182" y="-41621"/>
                  <a:pt x="1445658" y="56894"/>
                  <a:pt x="1557172" y="0"/>
                </a:cubicBezTo>
                <a:cubicBezTo>
                  <a:pt x="1668686" y="-56894"/>
                  <a:pt x="1924926" y="64591"/>
                  <a:pt x="2130866" y="0"/>
                </a:cubicBezTo>
                <a:cubicBezTo>
                  <a:pt x="2336806" y="-64591"/>
                  <a:pt x="2517608" y="56402"/>
                  <a:pt x="2731880" y="0"/>
                </a:cubicBezTo>
                <a:cubicBezTo>
                  <a:pt x="2733588" y="91269"/>
                  <a:pt x="2703665" y="244957"/>
                  <a:pt x="2731880" y="316702"/>
                </a:cubicBezTo>
                <a:cubicBezTo>
                  <a:pt x="2760095" y="388447"/>
                  <a:pt x="2726358" y="496284"/>
                  <a:pt x="2731880" y="646331"/>
                </a:cubicBezTo>
                <a:cubicBezTo>
                  <a:pt x="2606021" y="676586"/>
                  <a:pt x="2367995" y="616882"/>
                  <a:pt x="2212823" y="646331"/>
                </a:cubicBezTo>
                <a:cubicBezTo>
                  <a:pt x="2057651" y="675780"/>
                  <a:pt x="1766205" y="608391"/>
                  <a:pt x="1639128" y="646331"/>
                </a:cubicBezTo>
                <a:cubicBezTo>
                  <a:pt x="1512052" y="684271"/>
                  <a:pt x="1313704" y="636534"/>
                  <a:pt x="1147390" y="646331"/>
                </a:cubicBezTo>
                <a:cubicBezTo>
                  <a:pt x="981076" y="656128"/>
                  <a:pt x="805724" y="596215"/>
                  <a:pt x="601014" y="646331"/>
                </a:cubicBezTo>
                <a:cubicBezTo>
                  <a:pt x="396304" y="696447"/>
                  <a:pt x="129235" y="590562"/>
                  <a:pt x="0" y="646331"/>
                </a:cubicBezTo>
                <a:cubicBezTo>
                  <a:pt x="-17065" y="548091"/>
                  <a:pt x="299" y="419573"/>
                  <a:pt x="0" y="342555"/>
                </a:cubicBezTo>
                <a:cubicBezTo>
                  <a:pt x="-299" y="265537"/>
                  <a:pt x="40398" y="90286"/>
                  <a:pt x="0" y="0"/>
                </a:cubicBezTo>
                <a:close/>
              </a:path>
              <a:path w="2731880" h="646331" stroke="0" extrusionOk="0">
                <a:moveTo>
                  <a:pt x="0" y="0"/>
                </a:moveTo>
                <a:cubicBezTo>
                  <a:pt x="172283" y="-6309"/>
                  <a:pt x="390842" y="66434"/>
                  <a:pt x="601014" y="0"/>
                </a:cubicBezTo>
                <a:cubicBezTo>
                  <a:pt x="811186" y="-66434"/>
                  <a:pt x="978388" y="33803"/>
                  <a:pt x="1147390" y="0"/>
                </a:cubicBezTo>
                <a:cubicBezTo>
                  <a:pt x="1316392" y="-33803"/>
                  <a:pt x="1448612" y="58262"/>
                  <a:pt x="1721084" y="0"/>
                </a:cubicBezTo>
                <a:cubicBezTo>
                  <a:pt x="1993556" y="-58262"/>
                  <a:pt x="2317878" y="114932"/>
                  <a:pt x="2731880" y="0"/>
                </a:cubicBezTo>
                <a:cubicBezTo>
                  <a:pt x="2750814" y="119888"/>
                  <a:pt x="2722055" y="186655"/>
                  <a:pt x="2731880" y="316702"/>
                </a:cubicBezTo>
                <a:cubicBezTo>
                  <a:pt x="2741705" y="446749"/>
                  <a:pt x="2706962" y="515863"/>
                  <a:pt x="2731880" y="646331"/>
                </a:cubicBezTo>
                <a:cubicBezTo>
                  <a:pt x="2575837" y="675707"/>
                  <a:pt x="2273716" y="643273"/>
                  <a:pt x="2130866" y="646331"/>
                </a:cubicBezTo>
                <a:cubicBezTo>
                  <a:pt x="1988016" y="649389"/>
                  <a:pt x="1759483" y="635331"/>
                  <a:pt x="1529853" y="646331"/>
                </a:cubicBezTo>
                <a:cubicBezTo>
                  <a:pt x="1300223" y="657331"/>
                  <a:pt x="1101591" y="590185"/>
                  <a:pt x="983477" y="646331"/>
                </a:cubicBezTo>
                <a:cubicBezTo>
                  <a:pt x="865363" y="702477"/>
                  <a:pt x="665622" y="625882"/>
                  <a:pt x="519057" y="646331"/>
                </a:cubicBezTo>
                <a:cubicBezTo>
                  <a:pt x="372492" y="666780"/>
                  <a:pt x="150955" y="618161"/>
                  <a:pt x="0" y="646331"/>
                </a:cubicBezTo>
                <a:cubicBezTo>
                  <a:pt x="-9464" y="516039"/>
                  <a:pt x="23711" y="454044"/>
                  <a:pt x="0" y="329629"/>
                </a:cubicBezTo>
                <a:cubicBezTo>
                  <a:pt x="-23711" y="205214"/>
                  <a:pt x="21088" y="73305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539535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Data </a:t>
            </a:r>
            <a:r>
              <a:rPr lang="it-IT" sz="1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Selection</a:t>
            </a: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:</a:t>
            </a:r>
          </a:p>
          <a:p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From T1 3x3 </a:t>
            </a:r>
            <a:r>
              <a:rPr lang="it-IT" sz="1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SiPM</a:t>
            </a: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</a:rPr>
              <a:t> size 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4" name="Google Shape;160;p5">
            <a:extLst>
              <a:ext uri="{FF2B5EF4-FFF2-40B4-BE49-F238E27FC236}">
                <a16:creationId xmlns:a16="http://schemas.microsoft.com/office/drawing/2014/main" id="{BEB4CEBB-ACCE-84BB-EC93-80BFDE9F00F8}"/>
              </a:ext>
            </a:extLst>
          </p:cNvPr>
          <p:cNvCxnSpPr>
            <a:cxnSpLocks/>
          </p:cNvCxnSpPr>
          <p:nvPr/>
        </p:nvCxnSpPr>
        <p:spPr>
          <a:xfrm flipH="1">
            <a:off x="5146289" y="1179370"/>
            <a:ext cx="708514" cy="77587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D1A8845-ADAF-57A6-6973-46AB9903C427}"/>
              </a:ext>
            </a:extLst>
          </p:cNvPr>
          <p:cNvSpPr txBox="1"/>
          <p:nvPr/>
        </p:nvSpPr>
        <p:spPr>
          <a:xfrm>
            <a:off x="4252017" y="727196"/>
            <a:ext cx="1891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FF0000"/>
                </a:solidFill>
                <a:latin typeface="Book Antiqua" panose="02040602050305030304" pitchFamily="18" charset="0"/>
              </a:rPr>
              <a:t>Z:11 </a:t>
            </a:r>
            <a:r>
              <a:rPr lang="it-IT" sz="12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fragments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92EBA6E-1A2F-34AF-9C49-B34E27D88EC0}"/>
              </a:ext>
            </a:extLst>
          </p:cNvPr>
          <p:cNvSpPr txBox="1"/>
          <p:nvPr/>
        </p:nvSpPr>
        <p:spPr>
          <a:xfrm>
            <a:off x="4135514" y="3712048"/>
            <a:ext cx="1891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accent1"/>
                </a:solidFill>
                <a:latin typeface="Book Antiqua" panose="02040602050305030304" pitchFamily="18" charset="0"/>
              </a:rPr>
              <a:t>Z:19 </a:t>
            </a:r>
            <a:r>
              <a:rPr lang="it-IT" sz="1200" dirty="0" err="1">
                <a:solidFill>
                  <a:schemeClr val="accent1"/>
                </a:solidFill>
                <a:latin typeface="Book Antiqua" panose="02040602050305030304" pitchFamily="18" charset="0"/>
              </a:rPr>
              <a:t>fragments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4B71B1-EC20-5B34-F88B-50DD2C912022}"/>
              </a:ext>
            </a:extLst>
          </p:cNvPr>
          <p:cNvSpPr/>
          <p:nvPr/>
        </p:nvSpPr>
        <p:spPr>
          <a:xfrm>
            <a:off x="11156156" y="408845"/>
            <a:ext cx="991076" cy="1064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/>
              <a:t>L2</a:t>
            </a:r>
          </a:p>
        </p:txBody>
      </p:sp>
      <p:sp>
        <p:nvSpPr>
          <p:cNvPr id="3" name="Star: 4 Points 2">
            <a:extLst>
              <a:ext uri="{FF2B5EF4-FFF2-40B4-BE49-F238E27FC236}">
                <a16:creationId xmlns:a16="http://schemas.microsoft.com/office/drawing/2014/main" id="{DF83D424-77C8-C3BF-4794-4D4B440FE81C}"/>
              </a:ext>
            </a:extLst>
          </p:cNvPr>
          <p:cNvSpPr/>
          <p:nvPr/>
        </p:nvSpPr>
        <p:spPr>
          <a:xfrm>
            <a:off x="11581979" y="394581"/>
            <a:ext cx="142270" cy="134978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63;p5">
            <a:extLst>
              <a:ext uri="{FF2B5EF4-FFF2-40B4-BE49-F238E27FC236}">
                <a16:creationId xmlns:a16="http://schemas.microsoft.com/office/drawing/2014/main" id="{2DA77EC3-498B-BB46-9A25-2A559CA45E82}"/>
              </a:ext>
            </a:extLst>
          </p:cNvPr>
          <p:cNvSpPr/>
          <p:nvPr/>
        </p:nvSpPr>
        <p:spPr>
          <a:xfrm>
            <a:off x="6070002" y="2523789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L2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4;p5">
            <a:extLst>
              <a:ext uri="{FF2B5EF4-FFF2-40B4-BE49-F238E27FC236}">
                <a16:creationId xmlns:a16="http://schemas.microsoft.com/office/drawing/2014/main" id="{D44756BC-D7FB-A3E9-1C9E-7A0BD25188A7}"/>
              </a:ext>
            </a:extLst>
          </p:cNvPr>
          <p:cNvSpPr/>
          <p:nvPr/>
        </p:nvSpPr>
        <p:spPr>
          <a:xfrm>
            <a:off x="6283500" y="2721593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5;p5">
            <a:extLst>
              <a:ext uri="{FF2B5EF4-FFF2-40B4-BE49-F238E27FC236}">
                <a16:creationId xmlns:a16="http://schemas.microsoft.com/office/drawing/2014/main" id="{E09F7E72-4B3F-726A-A1EA-357D5593B008}"/>
              </a:ext>
            </a:extLst>
          </p:cNvPr>
          <p:cNvSpPr/>
          <p:nvPr/>
        </p:nvSpPr>
        <p:spPr>
          <a:xfrm>
            <a:off x="6301500" y="281936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66;p5">
            <a:extLst>
              <a:ext uri="{FF2B5EF4-FFF2-40B4-BE49-F238E27FC236}">
                <a16:creationId xmlns:a16="http://schemas.microsoft.com/office/drawing/2014/main" id="{5DB348D1-4150-FD1A-D138-ADB938072A8F}"/>
              </a:ext>
            </a:extLst>
          </p:cNvPr>
          <p:cNvSpPr/>
          <p:nvPr/>
        </p:nvSpPr>
        <p:spPr>
          <a:xfrm>
            <a:off x="6302068" y="314102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67;p5">
            <a:extLst>
              <a:ext uri="{FF2B5EF4-FFF2-40B4-BE49-F238E27FC236}">
                <a16:creationId xmlns:a16="http://schemas.microsoft.com/office/drawing/2014/main" id="{0EA7D9E1-65F6-86B9-DF44-24961245A348}"/>
              </a:ext>
            </a:extLst>
          </p:cNvPr>
          <p:cNvSpPr/>
          <p:nvPr/>
        </p:nvSpPr>
        <p:spPr>
          <a:xfrm>
            <a:off x="6301500" y="345804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168;p5">
            <a:extLst>
              <a:ext uri="{FF2B5EF4-FFF2-40B4-BE49-F238E27FC236}">
                <a16:creationId xmlns:a16="http://schemas.microsoft.com/office/drawing/2014/main" id="{80EF992D-6B40-0144-A03C-CAA1A035462E}"/>
              </a:ext>
            </a:extLst>
          </p:cNvPr>
          <p:cNvSpPr/>
          <p:nvPr/>
        </p:nvSpPr>
        <p:spPr>
          <a:xfrm>
            <a:off x="6278487" y="4056392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169;p5">
            <a:extLst>
              <a:ext uri="{FF2B5EF4-FFF2-40B4-BE49-F238E27FC236}">
                <a16:creationId xmlns:a16="http://schemas.microsoft.com/office/drawing/2014/main" id="{2400F65C-134F-8530-08A8-3187DB49607A}"/>
              </a:ext>
            </a:extLst>
          </p:cNvPr>
          <p:cNvSpPr/>
          <p:nvPr/>
        </p:nvSpPr>
        <p:spPr>
          <a:xfrm>
            <a:off x="6310067" y="4472247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70;p5">
            <a:extLst>
              <a:ext uri="{FF2B5EF4-FFF2-40B4-BE49-F238E27FC236}">
                <a16:creationId xmlns:a16="http://schemas.microsoft.com/office/drawing/2014/main" id="{C9DA317C-17A0-6531-E569-7E3ED0D88BDB}"/>
              </a:ext>
            </a:extLst>
          </p:cNvPr>
          <p:cNvSpPr/>
          <p:nvPr/>
        </p:nvSpPr>
        <p:spPr>
          <a:xfrm>
            <a:off x="6310067" y="4133853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71;p5">
            <a:extLst>
              <a:ext uri="{FF2B5EF4-FFF2-40B4-BE49-F238E27FC236}">
                <a16:creationId xmlns:a16="http://schemas.microsoft.com/office/drawing/2014/main" id="{BDC6EA39-45BD-CFFE-8B58-409A47D8B7B7}"/>
              </a:ext>
            </a:extLst>
          </p:cNvPr>
          <p:cNvSpPr/>
          <p:nvPr/>
        </p:nvSpPr>
        <p:spPr>
          <a:xfrm>
            <a:off x="6310067" y="4803108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172;p5">
            <a:extLst>
              <a:ext uri="{FF2B5EF4-FFF2-40B4-BE49-F238E27FC236}">
                <a16:creationId xmlns:a16="http://schemas.microsoft.com/office/drawing/2014/main" id="{D536C205-586F-B730-D012-53A8D5FD52D8}"/>
              </a:ext>
            </a:extLst>
          </p:cNvPr>
          <p:cNvSpPr/>
          <p:nvPr/>
        </p:nvSpPr>
        <p:spPr>
          <a:xfrm>
            <a:off x="6296182" y="2451789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172;p5">
            <a:extLst>
              <a:ext uri="{FF2B5EF4-FFF2-40B4-BE49-F238E27FC236}">
                <a16:creationId xmlns:a16="http://schemas.microsoft.com/office/drawing/2014/main" id="{A41BE70E-EA5F-D26F-841B-8F80C867648E}"/>
              </a:ext>
            </a:extLst>
          </p:cNvPr>
          <p:cNvSpPr/>
          <p:nvPr/>
        </p:nvSpPr>
        <p:spPr>
          <a:xfrm>
            <a:off x="6301500" y="5171867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" name="Google Shape;160;p5">
            <a:extLst>
              <a:ext uri="{FF2B5EF4-FFF2-40B4-BE49-F238E27FC236}">
                <a16:creationId xmlns:a16="http://schemas.microsoft.com/office/drawing/2014/main" id="{5FF5566F-1B1E-2ADC-CD42-93FDBA3C738B}"/>
              </a:ext>
            </a:extLst>
          </p:cNvPr>
          <p:cNvCxnSpPr>
            <a:cxnSpLocks/>
          </p:cNvCxnSpPr>
          <p:nvPr/>
        </p:nvCxnSpPr>
        <p:spPr>
          <a:xfrm flipH="1">
            <a:off x="6027212" y="4670159"/>
            <a:ext cx="205973" cy="120257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60;p5">
            <a:extLst>
              <a:ext uri="{FF2B5EF4-FFF2-40B4-BE49-F238E27FC236}">
                <a16:creationId xmlns:a16="http://schemas.microsoft.com/office/drawing/2014/main" id="{9D064AEC-3428-B28F-0B01-667C368CFF23}"/>
              </a:ext>
            </a:extLst>
          </p:cNvPr>
          <p:cNvCxnSpPr>
            <a:cxnSpLocks/>
          </p:cNvCxnSpPr>
          <p:nvPr/>
        </p:nvCxnSpPr>
        <p:spPr>
          <a:xfrm>
            <a:off x="6604998" y="4454576"/>
            <a:ext cx="1917210" cy="59449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88;p6">
            <a:extLst>
              <a:ext uri="{FF2B5EF4-FFF2-40B4-BE49-F238E27FC236}">
                <a16:creationId xmlns:a16="http://schemas.microsoft.com/office/drawing/2014/main" id="{52C7E19B-CB6A-03B8-4B5E-8C413224BDD9}"/>
              </a:ext>
            </a:extLst>
          </p:cNvPr>
          <p:cNvSpPr txBox="1"/>
          <p:nvPr/>
        </p:nvSpPr>
        <p:spPr>
          <a:xfrm>
            <a:off x="3814971" y="1842612"/>
            <a:ext cx="20484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88;p6">
            <a:extLst>
              <a:ext uri="{FF2B5EF4-FFF2-40B4-BE49-F238E27FC236}">
                <a16:creationId xmlns:a16="http://schemas.microsoft.com/office/drawing/2014/main" id="{6C8C5CEC-9F1B-2263-9ED1-CB64A31C4871}"/>
              </a:ext>
            </a:extLst>
          </p:cNvPr>
          <p:cNvSpPr txBox="1"/>
          <p:nvPr/>
        </p:nvSpPr>
        <p:spPr>
          <a:xfrm>
            <a:off x="4460089" y="1756367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8;p6">
            <a:extLst>
              <a:ext uri="{FF2B5EF4-FFF2-40B4-BE49-F238E27FC236}">
                <a16:creationId xmlns:a16="http://schemas.microsoft.com/office/drawing/2014/main" id="{797A7D0E-FD47-8CC7-FD2A-BE457AD745E7}"/>
              </a:ext>
            </a:extLst>
          </p:cNvPr>
          <p:cNvSpPr txBox="1"/>
          <p:nvPr/>
        </p:nvSpPr>
        <p:spPr>
          <a:xfrm>
            <a:off x="5087896" y="1996921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8;p6">
            <a:extLst>
              <a:ext uri="{FF2B5EF4-FFF2-40B4-BE49-F238E27FC236}">
                <a16:creationId xmlns:a16="http://schemas.microsoft.com/office/drawing/2014/main" id="{98604AD7-B2C2-BED6-57E6-D369F0C746DD}"/>
              </a:ext>
            </a:extLst>
          </p:cNvPr>
          <p:cNvSpPr txBox="1"/>
          <p:nvPr/>
        </p:nvSpPr>
        <p:spPr>
          <a:xfrm>
            <a:off x="5710957" y="706901"/>
            <a:ext cx="37505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88;p6">
            <a:extLst>
              <a:ext uri="{FF2B5EF4-FFF2-40B4-BE49-F238E27FC236}">
                <a16:creationId xmlns:a16="http://schemas.microsoft.com/office/drawing/2014/main" id="{7E7C32D7-EDAC-E0DF-A228-FC29833A1AC0}"/>
              </a:ext>
            </a:extLst>
          </p:cNvPr>
          <p:cNvSpPr txBox="1"/>
          <p:nvPr/>
        </p:nvSpPr>
        <p:spPr>
          <a:xfrm>
            <a:off x="3185315" y="4941065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88;p6">
            <a:extLst>
              <a:ext uri="{FF2B5EF4-FFF2-40B4-BE49-F238E27FC236}">
                <a16:creationId xmlns:a16="http://schemas.microsoft.com/office/drawing/2014/main" id="{0AD53AAE-506F-35D6-824E-F8F97E2D90CE}"/>
              </a:ext>
            </a:extLst>
          </p:cNvPr>
          <p:cNvSpPr txBox="1"/>
          <p:nvPr/>
        </p:nvSpPr>
        <p:spPr>
          <a:xfrm>
            <a:off x="3968175" y="5034628"/>
            <a:ext cx="33467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88;p6">
            <a:extLst>
              <a:ext uri="{FF2B5EF4-FFF2-40B4-BE49-F238E27FC236}">
                <a16:creationId xmlns:a16="http://schemas.microsoft.com/office/drawing/2014/main" id="{4AD1B6FA-2184-1C4C-32C1-EF08F73F3CA0}"/>
              </a:ext>
            </a:extLst>
          </p:cNvPr>
          <p:cNvSpPr txBox="1"/>
          <p:nvPr/>
        </p:nvSpPr>
        <p:spPr>
          <a:xfrm>
            <a:off x="4739625" y="5247296"/>
            <a:ext cx="325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88;p6">
            <a:extLst>
              <a:ext uri="{FF2B5EF4-FFF2-40B4-BE49-F238E27FC236}">
                <a16:creationId xmlns:a16="http://schemas.microsoft.com/office/drawing/2014/main" id="{F25C9242-5C16-4E07-7E0F-E0FC22FC7658}"/>
              </a:ext>
            </a:extLst>
          </p:cNvPr>
          <p:cNvSpPr txBox="1"/>
          <p:nvPr/>
        </p:nvSpPr>
        <p:spPr>
          <a:xfrm>
            <a:off x="5514122" y="5262840"/>
            <a:ext cx="31659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88;p6">
            <a:extLst>
              <a:ext uri="{FF2B5EF4-FFF2-40B4-BE49-F238E27FC236}">
                <a16:creationId xmlns:a16="http://schemas.microsoft.com/office/drawing/2014/main" id="{B57E060D-77BA-7F28-DFE8-CD39D359F877}"/>
              </a:ext>
            </a:extLst>
          </p:cNvPr>
          <p:cNvSpPr txBox="1"/>
          <p:nvPr/>
        </p:nvSpPr>
        <p:spPr>
          <a:xfrm>
            <a:off x="3581001" y="4874294"/>
            <a:ext cx="34608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88;p6">
            <a:extLst>
              <a:ext uri="{FF2B5EF4-FFF2-40B4-BE49-F238E27FC236}">
                <a16:creationId xmlns:a16="http://schemas.microsoft.com/office/drawing/2014/main" id="{320437D2-89F3-D2BA-A4D4-C92F54129B88}"/>
              </a:ext>
            </a:extLst>
          </p:cNvPr>
          <p:cNvSpPr txBox="1"/>
          <p:nvPr/>
        </p:nvSpPr>
        <p:spPr>
          <a:xfrm>
            <a:off x="4327644" y="5123388"/>
            <a:ext cx="34366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88;p6">
            <a:extLst>
              <a:ext uri="{FF2B5EF4-FFF2-40B4-BE49-F238E27FC236}">
                <a16:creationId xmlns:a16="http://schemas.microsoft.com/office/drawing/2014/main" id="{D0743347-28EB-E340-2BD7-1CD9F8C27A3B}"/>
              </a:ext>
            </a:extLst>
          </p:cNvPr>
          <p:cNvSpPr txBox="1"/>
          <p:nvPr/>
        </p:nvSpPr>
        <p:spPr>
          <a:xfrm>
            <a:off x="5092902" y="5262840"/>
            <a:ext cx="3529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88;p6">
            <a:extLst>
              <a:ext uri="{FF2B5EF4-FFF2-40B4-BE49-F238E27FC236}">
                <a16:creationId xmlns:a16="http://schemas.microsoft.com/office/drawing/2014/main" id="{0018E5F2-32A1-E02D-01A5-D9206DE6E637}"/>
              </a:ext>
            </a:extLst>
          </p:cNvPr>
          <p:cNvSpPr txBox="1"/>
          <p:nvPr/>
        </p:nvSpPr>
        <p:spPr>
          <a:xfrm>
            <a:off x="5460734" y="3979415"/>
            <a:ext cx="31659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170E37D-1D00-9338-6BA9-0D65766CA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401" y="1076054"/>
            <a:ext cx="5024874" cy="2602890"/>
          </a:xfrm>
          <a:prstGeom prst="rect">
            <a:avLst/>
          </a:prstGeom>
        </p:spPr>
      </p:pic>
      <p:cxnSp>
        <p:nvCxnSpPr>
          <p:cNvPr id="52" name="Google Shape;160;p5">
            <a:extLst>
              <a:ext uri="{FF2B5EF4-FFF2-40B4-BE49-F238E27FC236}">
                <a16:creationId xmlns:a16="http://schemas.microsoft.com/office/drawing/2014/main" id="{02CF50C3-8DB3-5B5C-9753-B2FBA572DFE2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6434353" y="2377499"/>
            <a:ext cx="561048" cy="195833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94;p3">
            <a:extLst>
              <a:ext uri="{FF2B5EF4-FFF2-40B4-BE49-F238E27FC236}">
                <a16:creationId xmlns:a16="http://schemas.microsoft.com/office/drawing/2014/main" id="{338438B6-01D5-49DD-812D-71CDEA7A6C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PSD L2 analysis (Top) </a:t>
            </a:r>
          </a:p>
        </p:txBody>
      </p:sp>
      <p:sp>
        <p:nvSpPr>
          <p:cNvPr id="60" name="Google Shape;186;p6">
            <a:extLst>
              <a:ext uri="{FF2B5EF4-FFF2-40B4-BE49-F238E27FC236}">
                <a16:creationId xmlns:a16="http://schemas.microsoft.com/office/drawing/2014/main" id="{B8850003-D043-E455-75F9-55B936DE0F2E}"/>
              </a:ext>
            </a:extLst>
          </p:cNvPr>
          <p:cNvSpPr txBox="1"/>
          <p:nvPr/>
        </p:nvSpPr>
        <p:spPr>
          <a:xfrm>
            <a:off x="9629053" y="20467"/>
            <a:ext cx="15094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Run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201 -202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veto </a:t>
            </a:r>
            <a:r>
              <a:rPr lang="it-IT" sz="1200" dirty="0">
                <a:latin typeface="Book Antiqua" panose="02040602050305030304" pitchFamily="18" charset="0"/>
                <a:ea typeface="Calibri"/>
              </a:rPr>
              <a:t> 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finger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Vthr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: -600mV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LG0</a:t>
            </a:r>
            <a:endParaRPr sz="1200" dirty="0">
              <a:latin typeface="Book Antiqua" panose="02040602050305030304" pitchFamily="18" charset="0"/>
            </a:endParaRPr>
          </a:p>
        </p:txBody>
      </p:sp>
      <p:sp>
        <p:nvSpPr>
          <p:cNvPr id="62" name="CasellaDiTesto 17">
            <a:extLst>
              <a:ext uri="{FF2B5EF4-FFF2-40B4-BE49-F238E27FC236}">
                <a16:creationId xmlns:a16="http://schemas.microsoft.com/office/drawing/2014/main" id="{CAC8FCAE-7E68-CB41-E760-AFE010C443EC}"/>
              </a:ext>
            </a:extLst>
          </p:cNvPr>
          <p:cNvSpPr txBox="1"/>
          <p:nvPr/>
        </p:nvSpPr>
        <p:spPr>
          <a:xfrm rot="2058577">
            <a:off x="6099596" y="1261577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56204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04B11-21E0-30AB-0D6A-F87D6FFEE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3357"/>
            <a:ext cx="5561926" cy="288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9D9D8-1CBC-342E-DBF2-BEF6BE0F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236" y="3532193"/>
            <a:ext cx="5690321" cy="2987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C0A8A-EE1D-95A1-63BE-A2DFF6A26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37811"/>
            <a:ext cx="5561926" cy="2899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60C0BD-433F-6EDA-75D3-1C4F2B28C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007" y="738004"/>
            <a:ext cx="5590781" cy="2899807"/>
          </a:xfrm>
          <a:prstGeom prst="rect">
            <a:avLst/>
          </a:prstGeom>
        </p:spPr>
      </p:pic>
      <p:pic>
        <p:nvPicPr>
          <p:cNvPr id="7" name="Google Shape;179;p5">
            <a:extLst>
              <a:ext uri="{FF2B5EF4-FFF2-40B4-BE49-F238E27FC236}">
                <a16:creationId xmlns:a16="http://schemas.microsoft.com/office/drawing/2014/main" id="{235516CF-9727-A5C9-E242-FFBCE10F4F1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23138" y="16821"/>
            <a:ext cx="1045397" cy="7840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;p3">
            <a:extLst>
              <a:ext uri="{FF2B5EF4-FFF2-40B4-BE49-F238E27FC236}">
                <a16:creationId xmlns:a16="http://schemas.microsoft.com/office/drawing/2014/main" id="{3236B629-F825-85CA-C97D-9D1D1E55EBDA}"/>
              </a:ext>
            </a:extLst>
          </p:cNvPr>
          <p:cNvSpPr/>
          <p:nvPr/>
        </p:nvSpPr>
        <p:spPr>
          <a:xfrm>
            <a:off x="6377751" y="44306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T1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4;p3">
            <a:extLst>
              <a:ext uri="{FF2B5EF4-FFF2-40B4-BE49-F238E27FC236}">
                <a16:creationId xmlns:a16="http://schemas.microsoft.com/office/drawing/2014/main" id="{E1AEC081-87A6-6D1D-21B2-8A64283AF3AD}"/>
              </a:ext>
            </a:extLst>
          </p:cNvPr>
          <p:cNvSpPr/>
          <p:nvPr/>
        </p:nvSpPr>
        <p:spPr>
          <a:xfrm>
            <a:off x="6760101" y="35575"/>
            <a:ext cx="743115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TRG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4;p3">
            <a:extLst>
              <a:ext uri="{FF2B5EF4-FFF2-40B4-BE49-F238E27FC236}">
                <a16:creationId xmlns:a16="http://schemas.microsoft.com/office/drawing/2014/main" id="{3CE68C48-533F-07C3-D964-E7725489E626}"/>
              </a:ext>
            </a:extLst>
          </p:cNvPr>
          <p:cNvSpPr/>
          <p:nvPr/>
        </p:nvSpPr>
        <p:spPr>
          <a:xfrm>
            <a:off x="8254186" y="34785"/>
            <a:ext cx="743115" cy="531223"/>
          </a:xfrm>
          <a:prstGeom prst="rect">
            <a:avLst/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bg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PSD</a:t>
            </a:r>
            <a:endParaRPr sz="1800" dirty="0">
              <a:solidFill>
                <a:schemeClr val="bg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3">
            <a:extLst>
              <a:ext uri="{FF2B5EF4-FFF2-40B4-BE49-F238E27FC236}">
                <a16:creationId xmlns:a16="http://schemas.microsoft.com/office/drawing/2014/main" id="{A2D316A7-85A3-7D78-1522-22F1603C4EB9}"/>
              </a:ext>
            </a:extLst>
          </p:cNvPr>
          <p:cNvSpPr/>
          <p:nvPr/>
        </p:nvSpPr>
        <p:spPr>
          <a:xfrm>
            <a:off x="9135362" y="44305"/>
            <a:ext cx="238893" cy="531223"/>
          </a:xfrm>
          <a:prstGeom prst="rect">
            <a:avLst/>
          </a:prstGeom>
          <a:solidFill>
            <a:schemeClr val="tx2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T2</a:t>
            </a:r>
            <a:endParaRPr sz="1800" dirty="0">
              <a:solidFill>
                <a:schemeClr val="tx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492B7-2125-6BC5-B315-C01BED43540B}"/>
              </a:ext>
            </a:extLst>
          </p:cNvPr>
          <p:cNvSpPr/>
          <p:nvPr/>
        </p:nvSpPr>
        <p:spPr>
          <a:xfrm>
            <a:off x="11502660" y="57663"/>
            <a:ext cx="96410" cy="7138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sz="800" dirty="0"/>
              <a:t>S2</a:t>
            </a:r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937F2EAD-B8DD-64C5-0387-DF8952186D5A}"/>
              </a:ext>
            </a:extLst>
          </p:cNvPr>
          <p:cNvSpPr/>
          <p:nvPr/>
        </p:nvSpPr>
        <p:spPr>
          <a:xfrm>
            <a:off x="11581979" y="394581"/>
            <a:ext cx="142270" cy="134978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63;p5">
            <a:extLst>
              <a:ext uri="{FF2B5EF4-FFF2-40B4-BE49-F238E27FC236}">
                <a16:creationId xmlns:a16="http://schemas.microsoft.com/office/drawing/2014/main" id="{A75B9A69-8A94-6AE1-B479-82FABA61BDD4}"/>
              </a:ext>
            </a:extLst>
          </p:cNvPr>
          <p:cNvSpPr/>
          <p:nvPr/>
        </p:nvSpPr>
        <p:spPr>
          <a:xfrm>
            <a:off x="5171058" y="2215482"/>
            <a:ext cx="520078" cy="263830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S2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64;p5">
            <a:extLst>
              <a:ext uri="{FF2B5EF4-FFF2-40B4-BE49-F238E27FC236}">
                <a16:creationId xmlns:a16="http://schemas.microsoft.com/office/drawing/2014/main" id="{A9B456B0-0D68-5E52-C23D-C54C7E973926}"/>
              </a:ext>
            </a:extLst>
          </p:cNvPr>
          <p:cNvSpPr/>
          <p:nvPr/>
        </p:nvSpPr>
        <p:spPr>
          <a:xfrm>
            <a:off x="5384556" y="2413286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65;p5">
            <a:extLst>
              <a:ext uri="{FF2B5EF4-FFF2-40B4-BE49-F238E27FC236}">
                <a16:creationId xmlns:a16="http://schemas.microsoft.com/office/drawing/2014/main" id="{FFAB83D2-826E-24B0-FAD3-C73A78F0A176}"/>
              </a:ext>
            </a:extLst>
          </p:cNvPr>
          <p:cNvSpPr/>
          <p:nvPr/>
        </p:nvSpPr>
        <p:spPr>
          <a:xfrm>
            <a:off x="5402556" y="251106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6;p5">
            <a:extLst>
              <a:ext uri="{FF2B5EF4-FFF2-40B4-BE49-F238E27FC236}">
                <a16:creationId xmlns:a16="http://schemas.microsoft.com/office/drawing/2014/main" id="{021D51EF-39C7-C2C1-28EC-A650FBB1330D}"/>
              </a:ext>
            </a:extLst>
          </p:cNvPr>
          <p:cNvSpPr/>
          <p:nvPr/>
        </p:nvSpPr>
        <p:spPr>
          <a:xfrm>
            <a:off x="5403124" y="283272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7;p5">
            <a:extLst>
              <a:ext uri="{FF2B5EF4-FFF2-40B4-BE49-F238E27FC236}">
                <a16:creationId xmlns:a16="http://schemas.microsoft.com/office/drawing/2014/main" id="{4CD5FD43-8CFD-721F-C632-3A5DCA89B77A}"/>
              </a:ext>
            </a:extLst>
          </p:cNvPr>
          <p:cNvSpPr/>
          <p:nvPr/>
        </p:nvSpPr>
        <p:spPr>
          <a:xfrm>
            <a:off x="5402556" y="3149735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8;p5">
            <a:extLst>
              <a:ext uri="{FF2B5EF4-FFF2-40B4-BE49-F238E27FC236}">
                <a16:creationId xmlns:a16="http://schemas.microsoft.com/office/drawing/2014/main" id="{84BC9AC7-CBCB-ABE9-F990-03A606371BE6}"/>
              </a:ext>
            </a:extLst>
          </p:cNvPr>
          <p:cNvSpPr/>
          <p:nvPr/>
        </p:nvSpPr>
        <p:spPr>
          <a:xfrm>
            <a:off x="5379543" y="3748085"/>
            <a:ext cx="108000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69;p5">
            <a:extLst>
              <a:ext uri="{FF2B5EF4-FFF2-40B4-BE49-F238E27FC236}">
                <a16:creationId xmlns:a16="http://schemas.microsoft.com/office/drawing/2014/main" id="{4CC7C651-BABF-E67B-BAA8-EEAB779DB1DA}"/>
              </a:ext>
            </a:extLst>
          </p:cNvPr>
          <p:cNvSpPr/>
          <p:nvPr/>
        </p:nvSpPr>
        <p:spPr>
          <a:xfrm>
            <a:off x="5411123" y="4163940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70;p5">
            <a:extLst>
              <a:ext uri="{FF2B5EF4-FFF2-40B4-BE49-F238E27FC236}">
                <a16:creationId xmlns:a16="http://schemas.microsoft.com/office/drawing/2014/main" id="{D9445CBA-2A6A-EE65-B61B-29988BFDD98E}"/>
              </a:ext>
            </a:extLst>
          </p:cNvPr>
          <p:cNvSpPr/>
          <p:nvPr/>
        </p:nvSpPr>
        <p:spPr>
          <a:xfrm>
            <a:off x="5411123" y="3825546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71;p5">
            <a:extLst>
              <a:ext uri="{FF2B5EF4-FFF2-40B4-BE49-F238E27FC236}">
                <a16:creationId xmlns:a16="http://schemas.microsoft.com/office/drawing/2014/main" id="{6CD0285C-D141-F590-D8D8-C9179011E9C7}"/>
              </a:ext>
            </a:extLst>
          </p:cNvPr>
          <p:cNvSpPr/>
          <p:nvPr/>
        </p:nvSpPr>
        <p:spPr>
          <a:xfrm>
            <a:off x="5411123" y="449480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72;p5">
            <a:extLst>
              <a:ext uri="{FF2B5EF4-FFF2-40B4-BE49-F238E27FC236}">
                <a16:creationId xmlns:a16="http://schemas.microsoft.com/office/drawing/2014/main" id="{CBC8AAD7-BFC8-7B63-8989-6FB1E233543E}"/>
              </a:ext>
            </a:extLst>
          </p:cNvPr>
          <p:cNvSpPr/>
          <p:nvPr/>
        </p:nvSpPr>
        <p:spPr>
          <a:xfrm>
            <a:off x="5397238" y="2143482"/>
            <a:ext cx="7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71;p5">
            <a:extLst>
              <a:ext uri="{FF2B5EF4-FFF2-40B4-BE49-F238E27FC236}">
                <a16:creationId xmlns:a16="http://schemas.microsoft.com/office/drawing/2014/main" id="{78BE630B-F2B6-F1FF-F0B4-0248BA8DDB7A}"/>
              </a:ext>
            </a:extLst>
          </p:cNvPr>
          <p:cNvSpPr/>
          <p:nvPr/>
        </p:nvSpPr>
        <p:spPr>
          <a:xfrm>
            <a:off x="5411123" y="485378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" name="Google Shape;160;p5">
            <a:extLst>
              <a:ext uri="{FF2B5EF4-FFF2-40B4-BE49-F238E27FC236}">
                <a16:creationId xmlns:a16="http://schemas.microsoft.com/office/drawing/2014/main" id="{7650D2AD-B1D1-E0A7-8AA1-DE129673F327}"/>
              </a:ext>
            </a:extLst>
          </p:cNvPr>
          <p:cNvCxnSpPr>
            <a:cxnSpLocks/>
          </p:cNvCxnSpPr>
          <p:nvPr/>
        </p:nvCxnSpPr>
        <p:spPr>
          <a:xfrm flipH="1" flipV="1">
            <a:off x="4457700" y="1495425"/>
            <a:ext cx="939538" cy="64805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160;p5">
            <a:extLst>
              <a:ext uri="{FF2B5EF4-FFF2-40B4-BE49-F238E27FC236}">
                <a16:creationId xmlns:a16="http://schemas.microsoft.com/office/drawing/2014/main" id="{FA267E24-E8A0-BD43-AF14-0BA2FCCFB0D4}"/>
              </a:ext>
            </a:extLst>
          </p:cNvPr>
          <p:cNvCxnSpPr>
            <a:cxnSpLocks/>
          </p:cNvCxnSpPr>
          <p:nvPr/>
        </p:nvCxnSpPr>
        <p:spPr>
          <a:xfrm>
            <a:off x="5428996" y="4889785"/>
            <a:ext cx="372995" cy="48746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" name="Google Shape;160;p5">
            <a:extLst>
              <a:ext uri="{FF2B5EF4-FFF2-40B4-BE49-F238E27FC236}">
                <a16:creationId xmlns:a16="http://schemas.microsoft.com/office/drawing/2014/main" id="{5946CB0D-3455-EE15-8E0F-602521337FA3}"/>
              </a:ext>
            </a:extLst>
          </p:cNvPr>
          <p:cNvCxnSpPr>
            <a:cxnSpLocks/>
          </p:cNvCxnSpPr>
          <p:nvPr/>
        </p:nvCxnSpPr>
        <p:spPr>
          <a:xfrm flipV="1">
            <a:off x="4152900" y="2763321"/>
            <a:ext cx="1209612" cy="10982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" name="Google Shape;160;p5">
            <a:extLst>
              <a:ext uri="{FF2B5EF4-FFF2-40B4-BE49-F238E27FC236}">
                <a16:creationId xmlns:a16="http://schemas.microsoft.com/office/drawing/2014/main" id="{16C5E7F0-8E53-3EF6-1515-0EB2448661E3}"/>
              </a:ext>
            </a:extLst>
          </p:cNvPr>
          <p:cNvCxnSpPr>
            <a:cxnSpLocks/>
          </p:cNvCxnSpPr>
          <p:nvPr/>
        </p:nvCxnSpPr>
        <p:spPr>
          <a:xfrm flipV="1">
            <a:off x="5550489" y="3149735"/>
            <a:ext cx="612186" cy="99584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" name="Google Shape;94;p3">
            <a:extLst>
              <a:ext uri="{FF2B5EF4-FFF2-40B4-BE49-F238E27FC236}">
                <a16:creationId xmlns:a16="http://schemas.microsoft.com/office/drawing/2014/main" id="{22C69D29-E5EE-DE77-EF05-CF4489C972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65352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lang="en-GB" dirty="0"/>
              <a:t>PSD S2 analysis</a:t>
            </a:r>
          </a:p>
        </p:txBody>
      </p:sp>
      <p:sp>
        <p:nvSpPr>
          <p:cNvPr id="39" name="Google Shape;186;p6">
            <a:extLst>
              <a:ext uri="{FF2B5EF4-FFF2-40B4-BE49-F238E27FC236}">
                <a16:creationId xmlns:a16="http://schemas.microsoft.com/office/drawing/2014/main" id="{6F057E9C-1078-126B-351B-C5793930C820}"/>
              </a:ext>
            </a:extLst>
          </p:cNvPr>
          <p:cNvSpPr txBox="1"/>
          <p:nvPr/>
        </p:nvSpPr>
        <p:spPr>
          <a:xfrm>
            <a:off x="9629053" y="20467"/>
            <a:ext cx="15094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Run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 201 -202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veto </a:t>
            </a:r>
            <a:r>
              <a:rPr lang="it-IT" sz="1200" dirty="0">
                <a:latin typeface="Book Antiqua" panose="02040602050305030304" pitchFamily="18" charset="0"/>
                <a:ea typeface="Calibri"/>
              </a:rPr>
              <a:t> 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no finger</a:t>
            </a:r>
            <a:endParaRPr sz="1200" dirty="0">
              <a:latin typeface="Book Antiqua" panose="020406020503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Vthr</a:t>
            </a: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: -600mV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LG0</a:t>
            </a:r>
            <a:endParaRPr sz="1200" dirty="0">
              <a:latin typeface="Book Antiqua" panose="02040602050305030304" pitchFamily="18" charset="0"/>
            </a:endParaRPr>
          </a:p>
        </p:txBody>
      </p:sp>
      <p:sp>
        <p:nvSpPr>
          <p:cNvPr id="40" name="CasellaDiTesto 17">
            <a:extLst>
              <a:ext uri="{FF2B5EF4-FFF2-40B4-BE49-F238E27FC236}">
                <a16:creationId xmlns:a16="http://schemas.microsoft.com/office/drawing/2014/main" id="{C901FF1D-1E6B-EE7E-CDAA-DD6C85DCAE05}"/>
              </a:ext>
            </a:extLst>
          </p:cNvPr>
          <p:cNvSpPr txBox="1"/>
          <p:nvPr/>
        </p:nvSpPr>
        <p:spPr>
          <a:xfrm rot="2058577">
            <a:off x="5045402" y="768339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7330703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C0E2EF13C7F44F87D22BBF4007CA19" ma:contentTypeVersion="2" ma:contentTypeDescription="Create a new document." ma:contentTypeScope="" ma:versionID="2d525ad637c309afd08f6a5a060ef574">
  <xsd:schema xmlns:xsd="http://www.w3.org/2001/XMLSchema" xmlns:xs="http://www.w3.org/2001/XMLSchema" xmlns:p="http://schemas.microsoft.com/office/2006/metadata/properties" xmlns:ns3="60613c2d-e3ad-43fb-9870-93b98c9f35b1" targetNamespace="http://schemas.microsoft.com/office/2006/metadata/properties" ma:root="true" ma:fieldsID="2a7da7340c8fbfdab723c4a518c940da" ns3:_="">
    <xsd:import namespace="60613c2d-e3ad-43fb-9870-93b98c9f35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13c2d-e3ad-43fb-9870-93b98c9f35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029CB5-26AF-4E8C-B680-25254D009C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13c2d-e3ad-43fb-9870-93b98c9f35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44B09F-DA20-4EAD-8677-7C1B6664B364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60613c2d-e3ad-43fb-9870-93b98c9f35b1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4CC165A-8FC1-402D-A50F-476F917B70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1355</Words>
  <Application>Microsoft Office PowerPoint</Application>
  <PresentationFormat>Widescreen</PresentationFormat>
  <Paragraphs>558</Paragraphs>
  <Slides>35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Century</vt:lpstr>
      <vt:lpstr>Arial</vt:lpstr>
      <vt:lpstr>Book Antiqua</vt:lpstr>
      <vt:lpstr>Cambria Math</vt:lpstr>
      <vt:lpstr>Calibri</vt:lpstr>
      <vt:lpstr>Tema di Office</vt:lpstr>
      <vt:lpstr>PBrush</vt:lpstr>
      <vt:lpstr>Preliminary analysis at SPS beam test: PSD report</vt:lpstr>
      <vt:lpstr>Set-up on the beamline</vt:lpstr>
      <vt:lpstr>Readout configuration</vt:lpstr>
      <vt:lpstr>Beam composition expectation  from Test Beam 2018</vt:lpstr>
      <vt:lpstr>Tile 1 analysis (Front) </vt:lpstr>
      <vt:lpstr>Tile 2 analysis (Back) </vt:lpstr>
      <vt:lpstr>PSD L2 analysis (EndCup) </vt:lpstr>
      <vt:lpstr>PSD L2 analysis (Top) </vt:lpstr>
      <vt:lpstr>PSD S2 analysis</vt:lpstr>
      <vt:lpstr>PSD S3 analysis</vt:lpstr>
      <vt:lpstr>Peak resolution comparison</vt:lpstr>
      <vt:lpstr>Quenching effect in plastic scintillator</vt:lpstr>
      <vt:lpstr>Quenching effect in plastic scintillator</vt:lpstr>
      <vt:lpstr>PowerPoint Presentation</vt:lpstr>
      <vt:lpstr>BackUp Slides</vt:lpstr>
      <vt:lpstr>PowerPoint Presentation</vt:lpstr>
      <vt:lpstr>PSD @ SPS Tile T1 1x1 mm </vt:lpstr>
      <vt:lpstr>PSD @ SPS Tile T1 </vt:lpstr>
      <vt:lpstr>PSD @ SPS T1 Saturation 3x3 mm </vt:lpstr>
      <vt:lpstr>PSD @ SPS T1 Saturation 1x1 mm </vt:lpstr>
      <vt:lpstr>PSD @ SPS T2 3x3 </vt:lpstr>
      <vt:lpstr>PSD @ SPS T2 1x1 </vt:lpstr>
      <vt:lpstr>PSD @ SPS Scatter plots </vt:lpstr>
      <vt:lpstr>PSD @ SPS T2 3x3 Saturation </vt:lpstr>
      <vt:lpstr>PSD @ SPS T2 1x1 Saturation </vt:lpstr>
      <vt:lpstr>PSD @ L2 Bar EndCup0 </vt:lpstr>
      <vt:lpstr>PSD @ L2 Bar EndCup1 </vt:lpstr>
      <vt:lpstr>PSD @ SPS L2 Bar EndCup </vt:lpstr>
      <vt:lpstr>PSD @ SPS L2 Bar EndCup0 Saturation </vt:lpstr>
      <vt:lpstr>PSD @ SPS L2 Bar EndCup1 Saturation </vt:lpstr>
      <vt:lpstr>PSD @ SPS L2 Bar TOP0 3x3 </vt:lpstr>
      <vt:lpstr>PSD @ SPS L2 Bar TOP0 1x1 </vt:lpstr>
      <vt:lpstr>PSD @ SPS L2 Bar TOP0 3x3 Saturation </vt:lpstr>
      <vt:lpstr>PSD @ SPS L2 Bar TOP0 1x1 Saturation </vt:lpstr>
      <vt:lpstr>PSD @ SPS L2 Bar TOP0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analysis at CNAO &amp; SPS beam test: PSD report</dc:title>
  <dc:creator>Davide Serini</dc:creator>
  <cp:lastModifiedBy>Corrado Altomare</cp:lastModifiedBy>
  <cp:revision>39</cp:revision>
  <dcterms:created xsi:type="dcterms:W3CDTF">2022-12-07T09:35:06Z</dcterms:created>
  <dcterms:modified xsi:type="dcterms:W3CDTF">2023-03-10T08:32:21Z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0x010100AAC0E2EF13C7F44F87D22BBF4007CA19</vt:lpwstr>
  </property>
</Properties>
</file>