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28"/>
  </p:notesMasterIdLst>
  <p:handoutMasterIdLst>
    <p:handoutMasterId r:id="rId29"/>
  </p:handoutMasterIdLst>
  <p:sldIdLst>
    <p:sldId id="679" r:id="rId2"/>
    <p:sldId id="919" r:id="rId3"/>
    <p:sldId id="959" r:id="rId4"/>
    <p:sldId id="704" r:id="rId5"/>
    <p:sldId id="826" r:id="rId6"/>
    <p:sldId id="811" r:id="rId7"/>
    <p:sldId id="810" r:id="rId8"/>
    <p:sldId id="942" r:id="rId9"/>
    <p:sldId id="824" r:id="rId10"/>
    <p:sldId id="825" r:id="rId11"/>
    <p:sldId id="943" r:id="rId12"/>
    <p:sldId id="784" r:id="rId13"/>
    <p:sldId id="945" r:id="rId14"/>
    <p:sldId id="946" r:id="rId15"/>
    <p:sldId id="947" r:id="rId16"/>
    <p:sldId id="799" r:id="rId17"/>
    <p:sldId id="803" r:id="rId18"/>
    <p:sldId id="801" r:id="rId19"/>
    <p:sldId id="951" r:id="rId20"/>
    <p:sldId id="793" r:id="rId21"/>
    <p:sldId id="312" r:id="rId22"/>
    <p:sldId id="310" r:id="rId23"/>
    <p:sldId id="953" r:id="rId24"/>
    <p:sldId id="791" r:id="rId25"/>
    <p:sldId id="954" r:id="rId26"/>
    <p:sldId id="960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40"/>
    <p:restoredTop sz="98052" autoAdjust="0"/>
  </p:normalViewPr>
  <p:slideViewPr>
    <p:cSldViewPr snapToGrid="0" snapToObjects="1">
      <p:cViewPr>
        <p:scale>
          <a:sx n="150" d="100"/>
          <a:sy n="150" d="100"/>
        </p:scale>
        <p:origin x="656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784"/>
    </p:cViewPr>
  </p:sorterViewPr>
  <p:notesViewPr>
    <p:cSldViewPr snapToGrid="0" snapToObjects="1">
      <p:cViewPr varScale="1">
        <p:scale>
          <a:sx n="117" d="100"/>
          <a:sy n="117" d="100"/>
        </p:scale>
        <p:origin x="40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C8B97-FF02-4644-A50A-9BDEDED195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27649-3A43-4D16-9CA5-67944D1D5627}">
      <dgm:prSet custT="1"/>
      <dgm:spPr/>
      <dgm:t>
        <a:bodyPr/>
        <a:lstStyle/>
        <a:p>
          <a:r>
            <a:rPr lang="it-IT" sz="1800" dirty="0">
              <a:latin typeface="Euphemia UCAS" panose="020B0503040102020104" pitchFamily="34" charset="-79"/>
              <a:cs typeface="Euphemia UCAS" panose="020B0503040102020104" pitchFamily="34" charset="-79"/>
            </a:rPr>
            <a:t>Il </a:t>
          </a:r>
          <a:r>
            <a:rPr lang="it-IT" sz="1800" dirty="0" err="1">
              <a:latin typeface="Euphemia UCAS" panose="020B0503040102020104" pitchFamily="34" charset="-79"/>
              <a:cs typeface="Euphemia UCAS" panose="020B0503040102020104" pitchFamily="34" charset="-79"/>
            </a:rPr>
            <a:t>Wormhole</a:t>
          </a:r>
          <a:r>
            <a:rPr lang="it-IT" sz="1800" dirty="0">
              <a:latin typeface="Euphemia UCAS" panose="020B0503040102020104" pitchFamily="34" charset="-79"/>
              <a:cs typeface="Euphemia UCAS" panose="020B0503040102020104" pitchFamily="34" charset="-79"/>
            </a:rPr>
            <a:t> è un canale di collegamento rapido, una scorciatoia, tra due punti nello spazio-tempo molto </a:t>
          </a:r>
          <a:r>
            <a:rPr lang="it-IT" sz="2000" dirty="0"/>
            <a:t>lontani.</a:t>
          </a:r>
          <a:endParaRPr lang="en-US" sz="2000" dirty="0"/>
        </a:p>
      </dgm:t>
    </dgm:pt>
    <dgm:pt modelId="{8C4D4633-E214-4F42-BC88-F6E20BAE1A42}" type="parTrans" cxnId="{376905A2-B84C-46B1-AD66-8C11E7219050}">
      <dgm:prSet/>
      <dgm:spPr/>
      <dgm:t>
        <a:bodyPr/>
        <a:lstStyle/>
        <a:p>
          <a:endParaRPr lang="en-US"/>
        </a:p>
      </dgm:t>
    </dgm:pt>
    <dgm:pt modelId="{0CAE314F-3195-47D9-82F6-8308DFB56240}" type="sibTrans" cxnId="{376905A2-B84C-46B1-AD66-8C11E7219050}">
      <dgm:prSet/>
      <dgm:spPr/>
      <dgm:t>
        <a:bodyPr/>
        <a:lstStyle/>
        <a:p>
          <a:endParaRPr lang="en-US"/>
        </a:p>
      </dgm:t>
    </dgm:pt>
    <dgm:pt modelId="{E7567449-ECF7-4296-A947-F335728A66E2}">
      <dgm:prSet custT="1"/>
      <dgm:spPr/>
      <dgm:t>
        <a:bodyPr/>
        <a:lstStyle/>
        <a:p>
          <a:r>
            <a:rPr lang="it-IT" sz="2000" dirty="0">
              <a:latin typeface="Euphemia UCAS" panose="020B0503040102020104" pitchFamily="34" charset="-79"/>
              <a:cs typeface="Euphemia UCAS" panose="020B0503040102020104" pitchFamily="34" charset="-79"/>
            </a:rPr>
            <a:t>Sono possibili teoricamente nella Relatività Generale. </a:t>
          </a:r>
        </a:p>
        <a:p>
          <a:r>
            <a:rPr lang="it-IT" sz="2000" dirty="0">
              <a:latin typeface="Euphemia UCAS" panose="020B0503040102020104" pitchFamily="34" charset="-79"/>
              <a:cs typeface="Euphemia UCAS" panose="020B0503040102020104" pitchFamily="34" charset="-79"/>
            </a:rPr>
            <a:t>P</a:t>
          </a:r>
          <a:r>
            <a:rPr lang="it-IT" sz="2000" b="0" i="0" dirty="0"/>
            <a:t>onte di Einstein-Rosen</a:t>
          </a:r>
          <a:endParaRPr lang="en-US" sz="2000" dirty="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0A23BF8A-993E-4078-A3CF-7D4200BB7D47}" type="parTrans" cxnId="{BCF46BBA-9D2D-47F8-A127-FCAC434FD85A}">
      <dgm:prSet/>
      <dgm:spPr/>
      <dgm:t>
        <a:bodyPr/>
        <a:lstStyle/>
        <a:p>
          <a:endParaRPr lang="en-US"/>
        </a:p>
      </dgm:t>
    </dgm:pt>
    <dgm:pt modelId="{3F2D9937-7120-46E0-B48E-397A34AE46FF}" type="sibTrans" cxnId="{BCF46BBA-9D2D-47F8-A127-FCAC434FD85A}">
      <dgm:prSet/>
      <dgm:spPr/>
      <dgm:t>
        <a:bodyPr/>
        <a:lstStyle/>
        <a:p>
          <a:endParaRPr lang="en-US"/>
        </a:p>
      </dgm:t>
    </dgm:pt>
    <dgm:pt modelId="{7179F1B3-DCB9-0A49-8B17-41A51759A728}" type="pres">
      <dgm:prSet presAssocID="{3C5C8B97-FF02-4644-A50A-9BDEDED19520}" presName="vert0" presStyleCnt="0">
        <dgm:presLayoutVars>
          <dgm:dir/>
          <dgm:animOne val="branch"/>
          <dgm:animLvl val="lvl"/>
        </dgm:presLayoutVars>
      </dgm:prSet>
      <dgm:spPr/>
    </dgm:pt>
    <dgm:pt modelId="{84856508-7AE6-6F47-BB8D-F546D256C5FF}" type="pres">
      <dgm:prSet presAssocID="{05127649-3A43-4D16-9CA5-67944D1D5627}" presName="thickLine" presStyleLbl="alignNode1" presStyleIdx="0" presStyleCnt="2"/>
      <dgm:spPr/>
    </dgm:pt>
    <dgm:pt modelId="{0362B96E-A08B-E24C-9073-81FF586FDBC0}" type="pres">
      <dgm:prSet presAssocID="{05127649-3A43-4D16-9CA5-67944D1D5627}" presName="horz1" presStyleCnt="0"/>
      <dgm:spPr/>
    </dgm:pt>
    <dgm:pt modelId="{270387BE-8173-644F-B502-0C06DF56C3AE}" type="pres">
      <dgm:prSet presAssocID="{05127649-3A43-4D16-9CA5-67944D1D5627}" presName="tx1" presStyleLbl="revTx" presStyleIdx="0" presStyleCnt="2"/>
      <dgm:spPr/>
    </dgm:pt>
    <dgm:pt modelId="{05F32DD2-C8DA-D941-996D-3AC5FBA5DA83}" type="pres">
      <dgm:prSet presAssocID="{05127649-3A43-4D16-9CA5-67944D1D5627}" presName="vert1" presStyleCnt="0"/>
      <dgm:spPr/>
    </dgm:pt>
    <dgm:pt modelId="{3E9AE4E7-D7E8-9147-9FA9-076D73F1DC0D}" type="pres">
      <dgm:prSet presAssocID="{E7567449-ECF7-4296-A947-F335728A66E2}" presName="thickLine" presStyleLbl="alignNode1" presStyleIdx="1" presStyleCnt="2"/>
      <dgm:spPr/>
    </dgm:pt>
    <dgm:pt modelId="{8A42A11D-48D1-8C4F-968D-10DFB697FD56}" type="pres">
      <dgm:prSet presAssocID="{E7567449-ECF7-4296-A947-F335728A66E2}" presName="horz1" presStyleCnt="0"/>
      <dgm:spPr/>
    </dgm:pt>
    <dgm:pt modelId="{7EA8D27E-0DB1-384B-8A1C-4154CB139C10}" type="pres">
      <dgm:prSet presAssocID="{E7567449-ECF7-4296-A947-F335728A66E2}" presName="tx1" presStyleLbl="revTx" presStyleIdx="1" presStyleCnt="2"/>
      <dgm:spPr/>
    </dgm:pt>
    <dgm:pt modelId="{7688D9D0-ECC6-F54E-A1C3-A28172CA08B0}" type="pres">
      <dgm:prSet presAssocID="{E7567449-ECF7-4296-A947-F335728A66E2}" presName="vert1" presStyleCnt="0"/>
      <dgm:spPr/>
    </dgm:pt>
  </dgm:ptLst>
  <dgm:cxnLst>
    <dgm:cxn modelId="{246EBF49-5637-8646-9618-A9E7AA46D32E}" type="presOf" srcId="{05127649-3A43-4D16-9CA5-67944D1D5627}" destId="{270387BE-8173-644F-B502-0C06DF56C3AE}" srcOrd="0" destOrd="0" presId="urn:microsoft.com/office/officeart/2008/layout/LinedList"/>
    <dgm:cxn modelId="{2A50EE85-D83F-DE44-A74A-E40EEC8C25B8}" type="presOf" srcId="{3C5C8B97-FF02-4644-A50A-9BDEDED19520}" destId="{7179F1B3-DCB9-0A49-8B17-41A51759A728}" srcOrd="0" destOrd="0" presId="urn:microsoft.com/office/officeart/2008/layout/LinedList"/>
    <dgm:cxn modelId="{376905A2-B84C-46B1-AD66-8C11E7219050}" srcId="{3C5C8B97-FF02-4644-A50A-9BDEDED19520}" destId="{05127649-3A43-4D16-9CA5-67944D1D5627}" srcOrd="0" destOrd="0" parTransId="{8C4D4633-E214-4F42-BC88-F6E20BAE1A42}" sibTransId="{0CAE314F-3195-47D9-82F6-8308DFB56240}"/>
    <dgm:cxn modelId="{BCF46BBA-9D2D-47F8-A127-FCAC434FD85A}" srcId="{3C5C8B97-FF02-4644-A50A-9BDEDED19520}" destId="{E7567449-ECF7-4296-A947-F335728A66E2}" srcOrd="1" destOrd="0" parTransId="{0A23BF8A-993E-4078-A3CF-7D4200BB7D47}" sibTransId="{3F2D9937-7120-46E0-B48E-397A34AE46FF}"/>
    <dgm:cxn modelId="{B91A3CC8-0A81-5C4D-900A-4F99F7A44DF6}" type="presOf" srcId="{E7567449-ECF7-4296-A947-F335728A66E2}" destId="{7EA8D27E-0DB1-384B-8A1C-4154CB139C10}" srcOrd="0" destOrd="0" presId="urn:microsoft.com/office/officeart/2008/layout/LinedList"/>
    <dgm:cxn modelId="{0371D342-C9C7-3945-9889-D4460956C891}" type="presParOf" srcId="{7179F1B3-DCB9-0A49-8B17-41A51759A728}" destId="{84856508-7AE6-6F47-BB8D-F546D256C5FF}" srcOrd="0" destOrd="0" presId="urn:microsoft.com/office/officeart/2008/layout/LinedList"/>
    <dgm:cxn modelId="{324599CA-79CA-A944-BF93-18CE47B19BB0}" type="presParOf" srcId="{7179F1B3-DCB9-0A49-8B17-41A51759A728}" destId="{0362B96E-A08B-E24C-9073-81FF586FDBC0}" srcOrd="1" destOrd="0" presId="urn:microsoft.com/office/officeart/2008/layout/LinedList"/>
    <dgm:cxn modelId="{8212F9FB-DE5D-B04A-9641-590C0A098602}" type="presParOf" srcId="{0362B96E-A08B-E24C-9073-81FF586FDBC0}" destId="{270387BE-8173-644F-B502-0C06DF56C3AE}" srcOrd="0" destOrd="0" presId="urn:microsoft.com/office/officeart/2008/layout/LinedList"/>
    <dgm:cxn modelId="{7076570D-DB6A-8D49-A400-B6C54091294B}" type="presParOf" srcId="{0362B96E-A08B-E24C-9073-81FF586FDBC0}" destId="{05F32DD2-C8DA-D941-996D-3AC5FBA5DA83}" srcOrd="1" destOrd="0" presId="urn:microsoft.com/office/officeart/2008/layout/LinedList"/>
    <dgm:cxn modelId="{98E13F1A-A52D-C845-B069-09942F9A69C8}" type="presParOf" srcId="{7179F1B3-DCB9-0A49-8B17-41A51759A728}" destId="{3E9AE4E7-D7E8-9147-9FA9-076D73F1DC0D}" srcOrd="2" destOrd="0" presId="urn:microsoft.com/office/officeart/2008/layout/LinedList"/>
    <dgm:cxn modelId="{AAFDB519-AAB6-F84C-98C7-D6CB60F687CC}" type="presParOf" srcId="{7179F1B3-DCB9-0A49-8B17-41A51759A728}" destId="{8A42A11D-48D1-8C4F-968D-10DFB697FD56}" srcOrd="3" destOrd="0" presId="urn:microsoft.com/office/officeart/2008/layout/LinedList"/>
    <dgm:cxn modelId="{013E33DD-4063-6549-9055-A74DC31C5DBC}" type="presParOf" srcId="{8A42A11D-48D1-8C4F-968D-10DFB697FD56}" destId="{7EA8D27E-0DB1-384B-8A1C-4154CB139C10}" srcOrd="0" destOrd="0" presId="urn:microsoft.com/office/officeart/2008/layout/LinedList"/>
    <dgm:cxn modelId="{B6FC5867-E8E9-1342-87DE-8616ED9813F3}" type="presParOf" srcId="{8A42A11D-48D1-8C4F-968D-10DFB697FD56}" destId="{7688D9D0-ECC6-F54E-A1C3-A28172CA08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56508-7AE6-6F47-BB8D-F546D256C5FF}">
      <dsp:nvSpPr>
        <dsp:cNvPr id="0" name=""/>
        <dsp:cNvSpPr/>
      </dsp:nvSpPr>
      <dsp:spPr>
        <a:xfrm>
          <a:off x="0" y="0"/>
          <a:ext cx="4244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87BE-8173-644F-B502-0C06DF56C3AE}">
      <dsp:nvSpPr>
        <dsp:cNvPr id="0" name=""/>
        <dsp:cNvSpPr/>
      </dsp:nvSpPr>
      <dsp:spPr>
        <a:xfrm>
          <a:off x="0" y="0"/>
          <a:ext cx="4244847" cy="1937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Il </a:t>
          </a:r>
          <a:r>
            <a:rPr lang="it-IT" sz="1800" kern="1200" dirty="0" err="1">
              <a:latin typeface="Euphemia UCAS" panose="020B0503040102020104" pitchFamily="34" charset="-79"/>
              <a:cs typeface="Euphemia UCAS" panose="020B0503040102020104" pitchFamily="34" charset="-79"/>
            </a:rPr>
            <a:t>Wormhole</a:t>
          </a:r>
          <a:r>
            <a:rPr lang="it-IT" sz="18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 è un canale di collegamento rapido, una scorciatoia, tra due punti nello spazio-tempo molto </a:t>
          </a:r>
          <a:r>
            <a:rPr lang="it-IT" sz="2000" kern="1200" dirty="0"/>
            <a:t>lontani.</a:t>
          </a:r>
          <a:endParaRPr lang="en-US" sz="2000" kern="1200" dirty="0"/>
        </a:p>
      </dsp:txBody>
      <dsp:txXfrm>
        <a:off x="0" y="0"/>
        <a:ext cx="4244847" cy="1937483"/>
      </dsp:txXfrm>
    </dsp:sp>
    <dsp:sp modelId="{3E9AE4E7-D7E8-9147-9FA9-076D73F1DC0D}">
      <dsp:nvSpPr>
        <dsp:cNvPr id="0" name=""/>
        <dsp:cNvSpPr/>
      </dsp:nvSpPr>
      <dsp:spPr>
        <a:xfrm>
          <a:off x="0" y="1937483"/>
          <a:ext cx="4244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8D27E-0DB1-384B-8A1C-4154CB139C10}">
      <dsp:nvSpPr>
        <dsp:cNvPr id="0" name=""/>
        <dsp:cNvSpPr/>
      </dsp:nvSpPr>
      <dsp:spPr>
        <a:xfrm>
          <a:off x="0" y="1937483"/>
          <a:ext cx="4244847" cy="1937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Sono possibili teoricamente nella Relatività Generale.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P</a:t>
          </a:r>
          <a:r>
            <a:rPr lang="it-IT" sz="2000" b="0" i="0" kern="1200" dirty="0"/>
            <a:t>onte di Einstein-Rosen</a:t>
          </a:r>
          <a:endParaRPr lang="en-US" sz="2000" kern="1200" dirty="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0" y="1937483"/>
        <a:ext cx="4244847" cy="193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D5208C-CEF4-CA46-8F53-00A6F7DB0B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5922A3-96E8-1949-8BCE-DC1414BB29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2465-7021-3B47-94C8-736966DCCBA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029F8F-F6C4-7240-AFFC-3FF46A86B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E29CB9-30EA-A045-B4E9-C6803C372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9F6C-2A50-9746-A819-406B25CC6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18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9CCA6-08BD-5348-8F21-E6588A9164D9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50E7-393E-404F-A9E1-1597229AD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0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non accade niente ha senso di parlare di tempo ? Se niente si muove ha senso di parlare di spazio 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80BAF-E746-9A4A-8C3F-5FE7939E7B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non accade niente ha senso di parlare di tempo ? Se niente si muove ha senso di parlare di spazio 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80BAF-E746-9A4A-8C3F-5FE7939E7B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4631-6786-C74B-AA2A-4393D942B6D5}" type="datetime1">
              <a:rPr lang="it-IT" smtClean="0"/>
              <a:t>08/03/23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11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97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71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6059" y="4767263"/>
            <a:ext cx="445899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Pierluigi Paolucci (Istituto Nazionale di Fisica Nucleare di Napoli e 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07406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78EF9-3B7C-0445-9592-9BFA65D93F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5B41DC-4819-1B41-916D-3C7995D35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17" y="4707012"/>
            <a:ext cx="374214" cy="374214"/>
          </a:xfrm>
          <a:prstGeom prst="rect">
            <a:avLst/>
          </a:prstGeom>
        </p:spPr>
      </p:pic>
      <p:pic>
        <p:nvPicPr>
          <p:cNvPr id="8" name="Immagine 7" descr="Immagine che contiene testo, cielo, esterni&#10;&#10;Descrizione generata automaticamente">
            <a:extLst>
              <a:ext uri="{FF2B5EF4-FFF2-40B4-BE49-F238E27FC236}">
                <a16:creationId xmlns:a16="http://schemas.microsoft.com/office/drawing/2014/main" id="{F4C2B6F2-FB59-B14E-80EC-8E89AEBDA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6082" y="4619306"/>
            <a:ext cx="447992" cy="44799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48DA48-6884-774A-A2E2-05A7E884A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2011" y="4613426"/>
            <a:ext cx="748705" cy="4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83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88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73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704-441C-904E-A571-D14B047040BB}" type="datetime1">
              <a:rPr lang="it-IT" smtClean="0"/>
              <a:t>08/03/23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8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89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28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8BFA-FAD9-8A4C-A890-94B5ABC34260}" type="datetime1">
              <a:rPr lang="it-IT" smtClean="0"/>
              <a:t>08/03/23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Pierluigi Paolucci (Istituto Nazionale di Fisica Nucleare di Napoli e CERN)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091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play/cultura/2017/10/24/festival-scienza-2017-bambin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gita.it/story.php?title=Come_cambia_la_percezione_del_tempo_invecchiando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5701"/>
            <a:ext cx="9143999" cy="237161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B7DE8C7-7134-30BF-020B-50322F11C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4162"/>
            <a:ext cx="7543800" cy="1845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it-IT" sz="39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Costruire uno story-telling </a:t>
            </a:r>
            <a:br>
              <a:rPr lang="it-IT" sz="39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39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tra Arte e Scienza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DA4FB46-0B47-EC72-286B-BD2AA39F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55" y="2389307"/>
            <a:ext cx="7543800" cy="96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Art &amp; Science across Italy</a:t>
            </a:r>
          </a:p>
          <a:p>
            <a:pPr defTabSz="914400">
              <a:spcBef>
                <a:spcPts val="1000"/>
              </a:spcBef>
            </a:pPr>
            <a:r>
              <a:rPr lang="it-IT" sz="2400" dirty="0">
                <a:solidFill>
                  <a:srgbClr val="FFFFFF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Un progetto STEAM per le scuole italiane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A121C1-C1FA-A540-9295-4E038AD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CFDDED-5DA3-EB44-B777-51B8B386494E}"/>
              </a:ext>
            </a:extLst>
          </p:cNvPr>
          <p:cNvSpPr txBox="1"/>
          <p:nvPr/>
        </p:nvSpPr>
        <p:spPr>
          <a:xfrm>
            <a:off x="1187864" y="3820699"/>
            <a:ext cx="685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Pierluigi Paolucci</a:t>
            </a:r>
          </a:p>
          <a:p>
            <a:pPr algn="ctr">
              <a:spcAft>
                <a:spcPts val="600"/>
              </a:spcAft>
            </a:pPr>
            <a:r>
              <a:rPr lang="it-IT" sz="14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Istituto Nazionale di Fisica Nucleare &amp; CERN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D4BDA6-C582-AF7B-996A-06C5F506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378" y="1823"/>
            <a:ext cx="938972" cy="5211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7A4E0-A63F-72E9-9DAA-14781BF9C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754" y="10171"/>
            <a:ext cx="509245" cy="5127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FA6EB26-9E28-E261-553D-CCDCF680A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25" r="13392" b="6357"/>
          <a:stretch/>
        </p:blipFill>
        <p:spPr>
          <a:xfrm>
            <a:off x="900751" y="-300"/>
            <a:ext cx="1224924" cy="42793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logo-miur-ministero-istruzione - Vera Salus Ricerca">
            <a:extLst>
              <a:ext uri="{FF2B5EF4-FFF2-40B4-BE49-F238E27FC236}">
                <a16:creationId xmlns:a16="http://schemas.microsoft.com/office/drawing/2014/main" id="{CB1B3874-4D01-925F-2731-A6A5644F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555" cy="5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rologio analogico da parete">
            <a:extLst>
              <a:ext uri="{FF2B5EF4-FFF2-40B4-BE49-F238E27FC236}">
                <a16:creationId xmlns:a16="http://schemas.microsoft.com/office/drawing/2014/main" id="{6647A17C-2419-79FC-1FED-5FC973F0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" b="13963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27533" y="825237"/>
            <a:ext cx="5143502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FF89176-5967-9073-D409-CF872BCF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315" y="2395728"/>
            <a:ext cx="4391153" cy="2020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b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E nella </a:t>
            </a:r>
            <a:r>
              <a:rPr lang="it-IT" sz="3200" b="1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Scienza</a:t>
            </a:r>
            <a: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?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5140" y="1654638"/>
            <a:ext cx="5143502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EB75BB-1F28-95D9-AB2B-5B2AB22B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756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FE5C4F-DDF8-BCAB-10F0-57C43403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5" y="1062682"/>
            <a:ext cx="2234785" cy="323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it-IT" sz="2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Per spiegare l’universo e la sua evoluzione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91860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81912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62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ormula Emc2 - Fotografie stock e altre immagini di Albert Einstein -  Albert Einstein, E=mc2, Fisica - iStock">
            <a:extLst>
              <a:ext uri="{FF2B5EF4-FFF2-40B4-BE49-F238E27FC236}">
                <a16:creationId xmlns:a16="http://schemas.microsoft.com/office/drawing/2014/main" id="{EC6CF8D0-69BB-193C-1EB0-B960DBFB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355" y="2695986"/>
            <a:ext cx="2777490" cy="184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arare Facile: Velocità, spazio e tempo. Formule ed esercizi">
            <a:extLst>
              <a:ext uri="{FF2B5EF4-FFF2-40B4-BE49-F238E27FC236}">
                <a16:creationId xmlns:a16="http://schemas.microsoft.com/office/drawing/2014/main" id="{98317868-35E6-449F-2752-91AC3E9A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952" y="754865"/>
            <a:ext cx="2777490" cy="18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ore ed energia cinetica – un giovane padre">
            <a:extLst>
              <a:ext uri="{FF2B5EF4-FFF2-40B4-BE49-F238E27FC236}">
                <a16:creationId xmlns:a16="http://schemas.microsoft.com/office/drawing/2014/main" id="{CC16A587-C8A5-72CF-C99B-B860E2A8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216" y="754865"/>
            <a:ext cx="2837580" cy="14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equazione di Schroedinger - Matematica esercizi: 17 equazioni hanno  cambiato il mondo - Corriere.it">
            <a:extLst>
              <a:ext uri="{FF2B5EF4-FFF2-40B4-BE49-F238E27FC236}">
                <a16:creationId xmlns:a16="http://schemas.microsoft.com/office/drawing/2014/main" id="{260A9D75-A842-0BBD-25E7-94F3530F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748" y="2947325"/>
            <a:ext cx="2777490" cy="13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9188B1-5A54-689B-9887-D7675A8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850" y="4869180"/>
            <a:ext cx="23452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E7878EF9-3B7C-0445-9592-9BFA65D93F34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5FE437-4EA6-6E22-E4D4-4E7864CA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</p:spTree>
    <p:extLst>
      <p:ext uri="{BB962C8B-B14F-4D97-AF65-F5344CB8AC3E}">
        <p14:creationId xmlns:p14="http://schemas.microsoft.com/office/powerpoint/2010/main" val="190678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46AF28-2C20-AEAA-D9B2-143C3283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992639"/>
          </a:xfrm>
        </p:spPr>
        <p:txBody>
          <a:bodyPr anchor="b">
            <a:normAutofit/>
          </a:bodyPr>
          <a:lstStyle/>
          <a:p>
            <a:r>
              <a:rPr lang="it-IT" sz="3200" dirty="0"/>
              <a:t>Come possiamo definire il tempo?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0005E8-2C6A-5665-11D9-83BB0E4C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78" y="2299053"/>
            <a:ext cx="3856798" cy="2070817"/>
          </a:xfrm>
        </p:spPr>
        <p:txBody>
          <a:bodyPr>
            <a:normAutofit/>
          </a:bodyPr>
          <a:lstStyle/>
          <a:p>
            <a:r>
              <a:rPr lang="en-AU" sz="1800" b="1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Time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 is the continued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sequence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 of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existence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 and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events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 that occurs in an apparently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irreversible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 succession from the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past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, through the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present</a:t>
            </a:r>
            <a:r>
              <a:rPr lang="en-AU" sz="1800" b="0" i="0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, into the </a:t>
            </a:r>
            <a:r>
              <a:rPr lang="en-AU" sz="1800" b="0" i="0" u="none" strike="noStrike" dirty="0"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future.</a:t>
            </a:r>
          </a:p>
          <a:p>
            <a:pPr marL="0" indent="0">
              <a:buNone/>
            </a:pPr>
            <a:endParaRPr lang="it-IT" sz="2000" dirty="0">
              <a:solidFill>
                <a:srgbClr val="FFFF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7" name="Picture 6" descr="Silver stopwatch">
            <a:extLst>
              <a:ext uri="{FF2B5EF4-FFF2-40B4-BE49-F238E27FC236}">
                <a16:creationId xmlns:a16="http://schemas.microsoft.com/office/drawing/2014/main" id="{7DCC9F10-815F-B151-A62B-93BF54846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1" r="1865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0C4A84-63D1-E98C-EB36-895DC512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4767262"/>
            <a:ext cx="3086100" cy="27384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</a:rPr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31F81-E6E7-EA0E-B4E6-9BC75FF8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4767262"/>
            <a:ext cx="6858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9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cuola nuoto Sincronizzato - Area Sport Peschiera">
            <a:extLst>
              <a:ext uri="{FF2B5EF4-FFF2-40B4-BE49-F238E27FC236}">
                <a16:creationId xmlns:a16="http://schemas.microsoft.com/office/drawing/2014/main" id="{E22BD93F-6169-DAAE-958F-00E3F5BE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2" r="1" b="2756"/>
          <a:stretch/>
        </p:blipFill>
        <p:spPr bwMode="auto">
          <a:xfrm>
            <a:off x="147637" y="102394"/>
            <a:ext cx="8848725" cy="48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6ADC0F-5975-E319-D271-BAA4ABC3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2565B2-5BDA-5ED8-6037-06DB53E1EDE1}"/>
              </a:ext>
            </a:extLst>
          </p:cNvPr>
          <p:cNvSpPr txBox="1"/>
          <p:nvPr/>
        </p:nvSpPr>
        <p:spPr>
          <a:xfrm>
            <a:off x="6533388" y="120682"/>
            <a:ext cx="2451708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Possiamo davvero avere due eventi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contemporanei?</a:t>
            </a:r>
          </a:p>
        </p:txBody>
      </p:sp>
    </p:spTree>
    <p:extLst>
      <p:ext uri="{BB962C8B-B14F-4D97-AF65-F5344CB8AC3E}">
        <p14:creationId xmlns:p14="http://schemas.microsoft.com/office/powerpoint/2010/main" val="126009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Fulmini e tuoni – Meteosfera">
            <a:extLst>
              <a:ext uri="{FF2B5EF4-FFF2-40B4-BE49-F238E27FC236}">
                <a16:creationId xmlns:a16="http://schemas.microsoft.com/office/drawing/2014/main" id="{814BDF5D-EF58-B039-900E-3B14CBB70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86D82F3-E8FB-1FE2-287F-BDB399AC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</a:rPr>
              <a:t>Pierluigi Paolucci (Istituto Nazionale di Fisica Nucleare di Napoli e CERN)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1D4259D-3161-D610-9AA6-25785106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44C6E5-9BE7-B758-4E6B-E8D119DFAB86}"/>
              </a:ext>
            </a:extLst>
          </p:cNvPr>
          <p:cNvSpPr txBox="1"/>
          <p:nvPr/>
        </p:nvSpPr>
        <p:spPr>
          <a:xfrm>
            <a:off x="0" y="1621857"/>
            <a:ext cx="5436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Nonostante sembrino non contemporanei lo sono.</a:t>
            </a:r>
          </a:p>
          <a:p>
            <a:r>
              <a:rPr lang="it-IT" sz="2000" dirty="0">
                <a:solidFill>
                  <a:schemeClr val="bg1"/>
                </a:solidFill>
              </a:rPr>
              <a:t>Velocità del suono 1000 km/h</a:t>
            </a:r>
          </a:p>
          <a:p>
            <a:r>
              <a:rPr lang="it-IT" sz="2000" dirty="0">
                <a:solidFill>
                  <a:schemeClr val="bg1"/>
                </a:solidFill>
              </a:rPr>
              <a:t>Velocità della luca 300.000 km/sec</a:t>
            </a:r>
          </a:p>
        </p:txBody>
      </p:sp>
    </p:spTree>
    <p:extLst>
      <p:ext uri="{BB962C8B-B14F-4D97-AF65-F5344CB8AC3E}">
        <p14:creationId xmlns:p14="http://schemas.microsoft.com/office/powerpoint/2010/main" val="44765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28C041-803F-8DB7-05C6-A3CF90D7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814636"/>
            <a:ext cx="2468166" cy="1839516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00"/>
                </a:solidFill>
              </a:rPr>
              <a:t>La velocità del tempo</a:t>
            </a:r>
          </a:p>
        </p:txBody>
      </p:sp>
      <p:pic>
        <p:nvPicPr>
          <p:cNvPr id="4098" name="Picture 2" descr="LA SOGGETTIVITÀ DEL TEMPO - Clinamen">
            <a:extLst>
              <a:ext uri="{FF2B5EF4-FFF2-40B4-BE49-F238E27FC236}">
                <a16:creationId xmlns:a16="http://schemas.microsoft.com/office/drawing/2014/main" id="{E2D742E5-3F43-5667-ABF3-02C2FA90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 b="28234"/>
          <a:stretch/>
        </p:blipFill>
        <p:spPr bwMode="auto"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84ED3B-4162-7C0F-1BD0-94C0B7C9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4767262"/>
            <a:ext cx="2057400" cy="27384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it-I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BE05E3-B33E-35E9-0176-5F317FF5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2814637"/>
            <a:ext cx="5905676" cy="1839515"/>
          </a:xfrm>
        </p:spPr>
        <p:txBody>
          <a:bodyPr anchor="ctr">
            <a:normAutofit/>
          </a:bodyPr>
          <a:lstStyle/>
          <a:p>
            <a: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 che velocità scorre il tempo?</a:t>
            </a:r>
          </a:p>
          <a:p>
            <a: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La sua velocità è la stessa per tutti?</a:t>
            </a:r>
          </a:p>
          <a:p>
            <a: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Possiamo misurarla?</a:t>
            </a:r>
          </a:p>
        </p:txBody>
      </p:sp>
    </p:spTree>
    <p:extLst>
      <p:ext uri="{BB962C8B-B14F-4D97-AF65-F5344CB8AC3E}">
        <p14:creationId xmlns:p14="http://schemas.microsoft.com/office/powerpoint/2010/main" val="168540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CBF5D8-FB7B-FD82-E27B-76AF98FC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84" y="480060"/>
            <a:ext cx="4921697" cy="418480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it-IT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Possiamo andare indietro nel tempo, nel </a:t>
            </a:r>
            <a:r>
              <a:rPr lang="it-IT" sz="4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passato</a:t>
            </a:r>
            <a:r>
              <a:rPr lang="it-IT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?</a:t>
            </a:r>
            <a:br>
              <a:rPr lang="it-IT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e nel </a:t>
            </a:r>
            <a:r>
              <a:rPr lang="it-IT" sz="4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futuro</a:t>
            </a:r>
            <a:r>
              <a:rPr lang="it-IT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B62C18-BAA5-D044-1FB3-C39AF89E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511" y="4767262"/>
            <a:ext cx="279027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  <p:pic>
        <p:nvPicPr>
          <p:cNvPr id="7" name="Picture 6" descr="Bussola del tempo in una mano">
            <a:extLst>
              <a:ext uri="{FF2B5EF4-FFF2-40B4-BE49-F238E27FC236}">
                <a16:creationId xmlns:a16="http://schemas.microsoft.com/office/drawing/2014/main" id="{402B23E6-864B-94D3-B15D-5D57E90FD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0" r="32605" b="-2"/>
          <a:stretch/>
        </p:blipFill>
        <p:spPr>
          <a:xfrm>
            <a:off x="5664708" y="10"/>
            <a:ext cx="3477006" cy="514349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556446-1132-4C8A-ABB7-BCAF9A0B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900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CBF5D8-FB7B-FD82-E27B-76AF98FC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89" y="480060"/>
            <a:ext cx="3476368" cy="267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10000"/>
              </a:lnSpc>
            </a:pPr>
            <a: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In fisica la direzione del tempo non è definita.</a:t>
            </a:r>
            <a:b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Non c’è niente che ci dice che il tempo va solo in avanti.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B23E6-864B-94D3-B15D-5D57E90FD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" b="151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556446-1132-4C8A-ABB7-BCAF9A0B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4767262"/>
            <a:ext cx="571500" cy="27384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7878EF9-3B7C-0445-9592-9BFA65D93F3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645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417422-41B1-7230-5F66-7E36E2393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8" r="23993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91AFB06C-FA29-3B42-61C1-42989D14C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11293"/>
              </p:ext>
            </p:extLst>
          </p:nvPr>
        </p:nvGraphicFramePr>
        <p:xfrm>
          <a:off x="4587426" y="1018308"/>
          <a:ext cx="4244847" cy="387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164D46-65B0-6ADF-0BC9-941C9777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/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90951-A5CB-E114-D88E-1AE01AD9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731185-D072-0289-A90E-A808165E7353}"/>
              </a:ext>
            </a:extLst>
          </p:cNvPr>
          <p:cNvSpPr txBox="1"/>
          <p:nvPr/>
        </p:nvSpPr>
        <p:spPr>
          <a:xfrm>
            <a:off x="1911927" y="789709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passato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E04722-F634-0CBB-1B74-D616579E44BE}"/>
              </a:ext>
            </a:extLst>
          </p:cNvPr>
          <p:cNvSpPr txBox="1"/>
          <p:nvPr/>
        </p:nvSpPr>
        <p:spPr>
          <a:xfrm>
            <a:off x="2127293" y="4007427"/>
            <a:ext cx="7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futuro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30623D-6DB2-3FF8-62C3-15973EC05E5C}"/>
              </a:ext>
            </a:extLst>
          </p:cNvPr>
          <p:cNvSpPr txBox="1"/>
          <p:nvPr/>
        </p:nvSpPr>
        <p:spPr>
          <a:xfrm>
            <a:off x="4774864" y="347257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Viaggiare nel passato</a:t>
            </a:r>
          </a:p>
        </p:txBody>
      </p:sp>
    </p:spTree>
    <p:extLst>
      <p:ext uri="{BB962C8B-B14F-4D97-AF65-F5344CB8AC3E}">
        <p14:creationId xmlns:p14="http://schemas.microsoft.com/office/powerpoint/2010/main" val="73824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BD1CF95-DB43-7A70-87AC-1D2B90C0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480060"/>
            <a:ext cx="2800511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900" dirty="0" err="1"/>
              <a:t>Vediamo</a:t>
            </a:r>
            <a:r>
              <a:rPr lang="en-US" sz="2900" dirty="0"/>
              <a:t> come </a:t>
            </a:r>
            <a:r>
              <a:rPr lang="en-US" sz="2900" dirty="0" err="1"/>
              <a:t>l’arte</a:t>
            </a:r>
            <a:r>
              <a:rPr lang="en-US" sz="2900" dirty="0"/>
              <a:t> </a:t>
            </a:r>
            <a:r>
              <a:rPr lang="en-US" sz="2900" dirty="0" err="1"/>
              <a:t>reagisce</a:t>
            </a:r>
            <a:r>
              <a:rPr lang="en-US" sz="2900" dirty="0"/>
              <a:t> a </a:t>
            </a:r>
            <a:r>
              <a:rPr lang="en-US" sz="2900" dirty="0" err="1"/>
              <a:t>questo</a:t>
            </a:r>
            <a:r>
              <a:rPr lang="en-US" sz="2900" dirty="0"/>
              <a:t> </a:t>
            </a:r>
            <a:r>
              <a:rPr lang="en-US" sz="2900" dirty="0" err="1"/>
              <a:t>cambio</a:t>
            </a:r>
            <a:r>
              <a:rPr lang="en-US" sz="2900" dirty="0"/>
              <a:t> </a:t>
            </a:r>
            <a:r>
              <a:rPr lang="en-US" sz="2900" dirty="0" err="1"/>
              <a:t>epocale</a:t>
            </a:r>
            <a:r>
              <a:rPr lang="en-US" sz="2900" dirty="0"/>
              <a:t> del </a:t>
            </a:r>
            <a:r>
              <a:rPr lang="en-US" sz="2900" dirty="0" err="1"/>
              <a:t>concetto</a:t>
            </a:r>
            <a:r>
              <a:rPr lang="en-US" sz="2900" dirty="0"/>
              <a:t> di tempo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18745-F1E8-64E1-F907-26E09A19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r="30239" b="-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371CFC-601E-2AE0-C1D6-C75EAD11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958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D2EEC0-5E47-5AAF-BB32-E1521C02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4767262"/>
            <a:ext cx="5715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52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anchor="b">
            <a:normAutofit/>
          </a:bodyPr>
          <a:lstStyle/>
          <a:p>
            <a:r>
              <a:rPr lang="it-IT" sz="3800" dirty="0"/>
              <a:t>Come vi racconteremo la Scienza di OGGI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1FE0B-E9D9-023C-D55E-49167DB8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17" r="30617"/>
          <a:stretch/>
        </p:blipFill>
        <p:spPr>
          <a:xfrm>
            <a:off x="1" y="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  <a:gd name="connsiteX0" fmla="*/ 0 w 3182692"/>
              <a:gd name="connsiteY0" fmla="*/ 0 h 13716"/>
              <a:gd name="connsiteX1" fmla="*/ 572885 w 3182692"/>
              <a:gd name="connsiteY1" fmla="*/ 0 h 13716"/>
              <a:gd name="connsiteX2" fmla="*/ 1113942 w 3182692"/>
              <a:gd name="connsiteY2" fmla="*/ 0 h 13716"/>
              <a:gd name="connsiteX3" fmla="*/ 1686827 w 3182692"/>
              <a:gd name="connsiteY3" fmla="*/ 0 h 13716"/>
              <a:gd name="connsiteX4" fmla="*/ 2323365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04711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70" y="4238"/>
                  <a:pt x="3183054" y="9645"/>
                  <a:pt x="3182692" y="13716"/>
                </a:cubicBezTo>
                <a:cubicBezTo>
                  <a:pt x="2944477" y="11253"/>
                  <a:pt x="2868931" y="7798"/>
                  <a:pt x="2609807" y="13716"/>
                </a:cubicBezTo>
                <a:cubicBezTo>
                  <a:pt x="2341556" y="1621"/>
                  <a:pt x="2324113" y="18134"/>
                  <a:pt x="2068750" y="13716"/>
                </a:cubicBezTo>
                <a:cubicBezTo>
                  <a:pt x="1817163" y="3280"/>
                  <a:pt x="1716254" y="21407"/>
                  <a:pt x="1432211" y="13716"/>
                </a:cubicBezTo>
                <a:cubicBezTo>
                  <a:pt x="1164747" y="-32709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1911" y="5403"/>
                  <a:pt x="3181851" y="9705"/>
                  <a:pt x="3182692" y="13716"/>
                </a:cubicBezTo>
                <a:cubicBezTo>
                  <a:pt x="3012563" y="-42392"/>
                  <a:pt x="2765409" y="31046"/>
                  <a:pt x="2546154" y="13716"/>
                </a:cubicBezTo>
                <a:cubicBezTo>
                  <a:pt x="2333381" y="9342"/>
                  <a:pt x="2154438" y="5266"/>
                  <a:pt x="1845961" y="13716"/>
                </a:cubicBezTo>
                <a:cubicBezTo>
                  <a:pt x="1531509" y="29240"/>
                  <a:pt x="1456631" y="-11178"/>
                  <a:pt x="1304904" y="13716"/>
                </a:cubicBezTo>
                <a:cubicBezTo>
                  <a:pt x="1168344" y="31779"/>
                  <a:pt x="928499" y="10475"/>
                  <a:pt x="604711" y="13716"/>
                </a:cubicBezTo>
                <a:cubicBezTo>
                  <a:pt x="285438" y="33435"/>
                  <a:pt x="116029" y="-2677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796" y="3768"/>
                  <a:pt x="3182802" y="10153"/>
                  <a:pt x="3182692" y="13716"/>
                </a:cubicBezTo>
                <a:cubicBezTo>
                  <a:pt x="2959845" y="21002"/>
                  <a:pt x="2868929" y="20408"/>
                  <a:pt x="2609807" y="13716"/>
                </a:cubicBezTo>
                <a:cubicBezTo>
                  <a:pt x="2341405" y="1420"/>
                  <a:pt x="2328488" y="15864"/>
                  <a:pt x="2068750" y="13716"/>
                </a:cubicBezTo>
                <a:cubicBezTo>
                  <a:pt x="1816113" y="-2177"/>
                  <a:pt x="1699345" y="32283"/>
                  <a:pt x="1432211" y="13716"/>
                </a:cubicBezTo>
                <a:cubicBezTo>
                  <a:pt x="1148381" y="-32756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36538 w 3182692"/>
                      <a:gd name="connsiteY1" fmla="*/ 0 h 13716"/>
                      <a:gd name="connsiteX2" fmla="*/ 1273077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482500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609807 w 3182692"/>
                      <a:gd name="connsiteY7" fmla="*/ 13716 h 13716"/>
                      <a:gd name="connsiteX8" fmla="*/ 2068750 w 3182692"/>
                      <a:gd name="connsiteY8" fmla="*/ 13716 h 13716"/>
                      <a:gd name="connsiteX9" fmla="*/ 1432211 w 3182692"/>
                      <a:gd name="connsiteY9" fmla="*/ 13716 h 13716"/>
                      <a:gd name="connsiteX10" fmla="*/ 859327 w 3182692"/>
                      <a:gd name="connsiteY10" fmla="*/ 13716 h 13716"/>
                      <a:gd name="connsiteX11" fmla="*/ 0 w 3182692"/>
                      <a:gd name="connsiteY11" fmla="*/ 13716 h 13716"/>
                      <a:gd name="connsiteX12" fmla="*/ 0 w 3182692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906" y="4075"/>
                          <a:pt x="3183008" y="9784"/>
                          <a:pt x="3182692" y="13716"/>
                        </a:cubicBezTo>
                        <a:cubicBezTo>
                          <a:pt x="2947402" y="17868"/>
                          <a:pt x="2876226" y="22619"/>
                          <a:pt x="2609807" y="13716"/>
                        </a:cubicBezTo>
                        <a:cubicBezTo>
                          <a:pt x="2343389" y="4813"/>
                          <a:pt x="2326689" y="21007"/>
                          <a:pt x="2068750" y="13716"/>
                        </a:cubicBezTo>
                        <a:cubicBezTo>
                          <a:pt x="1810811" y="6425"/>
                          <a:pt x="1713836" y="43647"/>
                          <a:pt x="1432211" y="13716"/>
                        </a:cubicBezTo>
                        <a:cubicBezTo>
                          <a:pt x="1150586" y="-16215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126" y="5320"/>
                          <a:pt x="3182368" y="9001"/>
                          <a:pt x="3182692" y="13716"/>
                        </a:cubicBezTo>
                        <a:cubicBezTo>
                          <a:pt x="3026065" y="-15421"/>
                          <a:pt x="2775006" y="18495"/>
                          <a:pt x="2546154" y="13716"/>
                        </a:cubicBezTo>
                        <a:cubicBezTo>
                          <a:pt x="2317302" y="8937"/>
                          <a:pt x="2168173" y="-13085"/>
                          <a:pt x="1845961" y="13716"/>
                        </a:cubicBezTo>
                        <a:cubicBezTo>
                          <a:pt x="1523749" y="40517"/>
                          <a:pt x="1450078" y="-5416"/>
                          <a:pt x="1304904" y="13716"/>
                        </a:cubicBezTo>
                        <a:cubicBezTo>
                          <a:pt x="1159730" y="32848"/>
                          <a:pt x="942635" y="-14593"/>
                          <a:pt x="604711" y="13716"/>
                        </a:cubicBezTo>
                        <a:cubicBezTo>
                          <a:pt x="266787" y="42025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2612" y="2029968"/>
            <a:ext cx="5075227" cy="29343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Scegliamo un aspetto particolarmente attraente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Costruiamo una storia intorno a questo argomento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Inseriamo tutti i possibili legami con il mondo dell’arte, mostrando esempi, foto, opere, video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Tante domande e poche risposte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Assegniamo ai ragazzi il compito di ‘’sintetizzare un concetto scientifico’’ realizzando un’opera artistica. E questa è la cosa ardua.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73322" y="4767263"/>
            <a:ext cx="3086100" cy="27384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450"/>
              </a:spcAft>
            </a:pPr>
            <a:r>
              <a:rPr lang="it-IT" sz="700"/>
              <a:t>Pierluigi Paolucci (Istituto Nazionale di Fisica Nucleare di Napoli e CERN)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539734" y="4767263"/>
            <a:ext cx="975616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E7878EF9-3B7C-0445-9592-9BFA65D93F34}" type="slidenum">
              <a:rPr lang="it-IT" smtClean="0"/>
              <a:pPr>
                <a:spcAft>
                  <a:spcPts val="450"/>
                </a:spcAft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24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ECB4B4-1566-4342-8EF5-08054172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357"/>
            <a:ext cx="3840421" cy="994172"/>
          </a:xfrm>
        </p:spPr>
        <p:txBody>
          <a:bodyPr>
            <a:normAutofit/>
          </a:bodyPr>
          <a:lstStyle/>
          <a:p>
            <a:r>
              <a:rPr lang="it-IT" sz="3100"/>
              <a:t>Come possiamo rappresentare il tempo</a:t>
            </a:r>
          </a:p>
        </p:txBody>
      </p:sp>
      <p:sp>
        <p:nvSpPr>
          <p:cNvPr id="3093" name="Oval 30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023549"/>
            <a:ext cx="710616" cy="691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tthieu Platte-Montagne, after Jean Morin, Still Life with Skull, Pocket  Watch, and Roses (Memento Mori), mid-17th century - Alain.R.Truong">
            <a:extLst>
              <a:ext uri="{FF2B5EF4-FFF2-40B4-BE49-F238E27FC236}">
                <a16:creationId xmlns:a16="http://schemas.microsoft.com/office/drawing/2014/main" id="{DF2700DA-7BB6-C0ED-340A-803529571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9" r="2" b="7064"/>
          <a:stretch/>
        </p:blipFill>
        <p:spPr bwMode="auto">
          <a:xfrm>
            <a:off x="5925944" y="2045796"/>
            <a:ext cx="3218056" cy="309770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Arc 309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525604" y="-504855"/>
            <a:ext cx="3015895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8AB5E32-9BB6-BD9D-B162-291C5DD18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" b="2"/>
          <a:stretch/>
        </p:blipFill>
        <p:spPr bwMode="auto">
          <a:xfrm>
            <a:off x="4696205" y="10"/>
            <a:ext cx="2639484" cy="225592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788BB7-8AB0-E963-C93D-CE7E7222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/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94497F-A52E-FAF4-7647-BC4FB34F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7486810-F1D1-4156-E7FD-2284F2C4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14" y="2346265"/>
            <a:ext cx="3819525" cy="2420997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Orologi, clessidre, sabbia</a:t>
            </a:r>
          </a:p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Invecchiamento</a:t>
            </a:r>
          </a:p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Usura</a:t>
            </a:r>
          </a:p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Nascita</a:t>
            </a:r>
          </a:p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Vita</a:t>
            </a:r>
          </a:p>
          <a:p>
            <a:r>
              <a:rPr lang="it-IT" sz="2000" dirty="0">
                <a:solidFill>
                  <a:srgbClr val="FFFF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Acqua 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83059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sultati immag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8371"/>
          <a:stretch/>
        </p:blipFill>
        <p:spPr bwMode="auto">
          <a:xfrm>
            <a:off x="-2285" y="10"/>
            <a:ext cx="9143999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5701"/>
            <a:ext cx="9143999" cy="237161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44162"/>
            <a:ext cx="7543800" cy="2681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9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Dali - La persistenza della memoria (1931)</a:t>
            </a:r>
            <a:endParaRPr lang="en-US" sz="3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5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De Chirico - Enigma dell’ora (1911)</a:t>
            </a:r>
            <a:endParaRPr lang="en-US" sz="3800"/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sultati immag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14667" b="3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52460" y="452628"/>
            <a:ext cx="411480" cy="41148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 defTabSz="914400">
              <a:spcAft>
                <a:spcPts val="600"/>
              </a:spcAft>
              <a:defRPr/>
            </a:pPr>
            <a:fld id="{0945452F-F740-6645-8613-7032E3B7A3D0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22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56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Magritte– Time transfixed (1935)</a:t>
            </a:r>
            <a:endParaRPr lang="en-US" sz="3500"/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sultati immagini per magritte time transfix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r="1" b="10766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52460" y="452628"/>
            <a:ext cx="411480" cy="41148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 defTabSz="914400">
              <a:spcAft>
                <a:spcPts val="600"/>
              </a:spcAft>
              <a:defRPr/>
            </a:pPr>
            <a:fld id="{0945452F-F740-6645-8613-7032E3B7A3D0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23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98459" y="4649723"/>
            <a:ext cx="306547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</p:spTree>
    <p:extLst>
      <p:ext uri="{BB962C8B-B14F-4D97-AF65-F5344CB8AC3E}">
        <p14:creationId xmlns:p14="http://schemas.microsoft.com/office/powerpoint/2010/main" val="372503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38AA73-A86C-9A4F-D7A2-96E88AD3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/>
              <a:t>E’ </a:t>
            </a:r>
            <a:r>
              <a:rPr lang="en-US" err="1"/>
              <a:t>tardi</a:t>
            </a:r>
            <a:endParaRPr lang="en-US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9E60EEF-D2F2-9D93-5418-217D5272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>
            <a:normAutofit/>
          </a:bodyPr>
          <a:lstStyle/>
          <a:p>
            <a:endParaRPr lang="it-IT" sz="1500"/>
          </a:p>
        </p:txBody>
      </p:sp>
      <p:pic>
        <p:nvPicPr>
          <p:cNvPr id="2054" name="Picture 6" descr="La percezione del tempo - Il paradosso di Alice nel paese delle meraviglie  - Dr. Damiano Pellizzari">
            <a:extLst>
              <a:ext uri="{FF2B5EF4-FFF2-40B4-BE49-F238E27FC236}">
                <a16:creationId xmlns:a16="http://schemas.microsoft.com/office/drawing/2014/main" id="{9549DECE-BE45-6EB5-2825-E41234534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4"/>
          <a:stretch/>
        </p:blipFill>
        <p:spPr bwMode="auto"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9D7682-9133-C4E7-0F52-C376A38F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7878EF9-3B7C-0445-9592-9BFA65D93F3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780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E5208-DF4A-B356-2258-57ED45DC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it-IT" sz="3100"/>
              <a:t>Conclusione dell’esercizio sul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C8D3E-8672-89B9-0BB0-79E06F2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Convertire un concetto scientifico in un’opera d’arte è un processo di sintesi molto complesso. </a:t>
            </a:r>
          </a:p>
          <a:p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Come procedere?</a:t>
            </a:r>
          </a:p>
          <a:p>
            <a:pPr lvl="1"/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Discuterne in classe e con il proprio gruppo di lavoro</a:t>
            </a:r>
          </a:p>
          <a:p>
            <a:pPr lvl="1"/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Porsi molte domande e cercare alcune risposte</a:t>
            </a:r>
          </a:p>
          <a:p>
            <a:pPr lvl="1"/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Provare a decontestualizzare il concetto (il tempo per esempio)</a:t>
            </a:r>
          </a:p>
          <a:p>
            <a:pPr lvl="1"/>
            <a:r>
              <a:rPr lang="it-IT" sz="1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Scegliere la tecnica artistica più adatta a voi</a:t>
            </a:r>
          </a:p>
        </p:txBody>
      </p:sp>
      <p:pic>
        <p:nvPicPr>
          <p:cNvPr id="7" name="Picture 6" descr="Immagine che contiene esterni, sabbioso&#10;&#10;Descrizione generata automaticamente">
            <a:extLst>
              <a:ext uri="{FF2B5EF4-FFF2-40B4-BE49-F238E27FC236}">
                <a16:creationId xmlns:a16="http://schemas.microsoft.com/office/drawing/2014/main" id="{CA110AA6-1DB1-3E09-9DD4-DF79CC08A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203" r="16203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4C8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02C002-F9AF-343C-B2D0-03AD78FC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4072" y="4767262"/>
            <a:ext cx="3104351" cy="27384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700"/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B7C6FF-3A47-2FA9-441C-354DE6D6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4767262"/>
            <a:ext cx="89006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 smtClean="0"/>
              <a:pPr>
                <a:spcAft>
                  <a:spcPts val="600"/>
                </a:spcAft>
              </a:pPr>
              <a:t>25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43E2AC-86CB-2838-C81A-0232F9EBD848}"/>
              </a:ext>
            </a:extLst>
          </p:cNvPr>
          <p:cNvSpPr txBox="1"/>
          <p:nvPr/>
        </p:nvSpPr>
        <p:spPr>
          <a:xfrm>
            <a:off x="20" y="5143500"/>
            <a:ext cx="3476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diggita.it/story.php?title=Come_cambia_la_percezione_del_tempo_invecchiando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57230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volo con tovagliette">
            <a:extLst>
              <a:ext uri="{FF2B5EF4-FFF2-40B4-BE49-F238E27FC236}">
                <a16:creationId xmlns:a16="http://schemas.microsoft.com/office/drawing/2014/main" id="{95E75222-7DDF-AB6B-67A5-A29F4ECA0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2" b="2229"/>
          <a:stretch/>
        </p:blipFill>
        <p:spPr>
          <a:xfrm>
            <a:off x="-2285" y="10"/>
            <a:ext cx="9143999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5701"/>
            <a:ext cx="9143999" cy="237161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1CA034F-004C-CD62-C606-443F9D47F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4162"/>
            <a:ext cx="7543800" cy="2681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3900">
                <a:solidFill>
                  <a:srgbClr val="FFFFFF"/>
                </a:solidFill>
              </a:rPr>
              <a:t>Grazie per l’attenzione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2E503CF-56EC-C88F-175D-891FA32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</a:rPr>
              <a:t>Pierluigi Paolucci (Istituto Nazionale di Fisica Nucleare di Napoli e CERN)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BDCF7F4-CF9D-448A-91B6-C54873F8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5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C37A11-3D65-B256-08DA-DE030CA6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 err="1"/>
              <a:t>Proviamo</a:t>
            </a:r>
            <a:r>
              <a:rPr lang="en-US" dirty="0"/>
              <a:t> a </a:t>
            </a:r>
            <a:r>
              <a:rPr lang="en-US" dirty="0" err="1"/>
              <a:t>vedere</a:t>
            </a:r>
            <a:r>
              <a:rPr lang="en-US" dirty="0"/>
              <a:t> come </a:t>
            </a:r>
            <a:r>
              <a:rPr lang="en-US" dirty="0" err="1"/>
              <a:t>raccontiamo</a:t>
            </a:r>
            <a:r>
              <a:rPr lang="en-US" dirty="0"/>
              <a:t> la </a:t>
            </a:r>
            <a:r>
              <a:rPr lang="en-US" dirty="0" err="1"/>
              <a:t>scienza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l’arte</a:t>
            </a:r>
            <a:r>
              <a:rPr lang="en-US" dirty="0"/>
              <a:t> </a:t>
            </a:r>
          </a:p>
        </p:txBody>
      </p:sp>
      <p:pic>
        <p:nvPicPr>
          <p:cNvPr id="7" name="Picture 6" descr="Una lunga fila di antenne paraboliche al tramonto">
            <a:extLst>
              <a:ext uri="{FF2B5EF4-FFF2-40B4-BE49-F238E27FC236}">
                <a16:creationId xmlns:a16="http://schemas.microsoft.com/office/drawing/2014/main" id="{EB9BF664-3A09-23AD-8D5A-DE4967E8D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6" r="9807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4852B0-E8E5-1BF1-4341-B2659DB5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9B7775-5641-03E0-2667-D15D02F4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43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5479B2E-E026-9F49-9544-2AAC3825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030" y="1373545"/>
            <a:ext cx="2584330" cy="1241612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Il </a:t>
            </a:r>
            <a:r>
              <a:rPr lang="en-US" sz="4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concetto</a:t>
            </a:r>
            <a:r>
              <a:rPr lang="en-US" sz="4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di tempo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97C1242-E27D-C94C-90FD-871B2078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56389" y="1459001"/>
            <a:ext cx="3086099" cy="273844"/>
          </a:xfrm>
          <a:effectLst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</a:rPr>
              <a:t>Pierluigi Paolucci (Istituto Nazionale di Fisica Nucleare di Napoli e CERN)</a:t>
            </a:r>
          </a:p>
        </p:txBody>
      </p:sp>
      <p:pic>
        <p:nvPicPr>
          <p:cNvPr id="7" name="Picture 6" descr="Clessidra">
            <a:extLst>
              <a:ext uri="{FF2B5EF4-FFF2-40B4-BE49-F238E27FC236}">
                <a16:creationId xmlns:a16="http://schemas.microsoft.com/office/drawing/2014/main" id="{186F9F7A-E68F-41D0-99AB-9D8F2321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1"/>
          <a:stretch/>
        </p:blipFill>
        <p:spPr>
          <a:xfrm>
            <a:off x="20" y="323"/>
            <a:ext cx="6086455" cy="4806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6555"/>
            <a:ext cx="9143997" cy="3429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06556"/>
            <a:ext cx="6086475" cy="3369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E619754-5A48-C642-BF5D-5FF45456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4844532"/>
            <a:ext cx="336042" cy="273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6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B4F554-0ACD-E65D-E153-A8CC92A2B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52" y="154798"/>
            <a:ext cx="4376947" cy="2107140"/>
          </a:xfrm>
        </p:spPr>
        <p:txBody>
          <a:bodyPr anchor="t">
            <a:normAutofit/>
          </a:bodyPr>
          <a:lstStyle/>
          <a:p>
            <a:pPr algn="l"/>
            <a:r>
              <a:rPr lang="it-IT" sz="3300" dirty="0"/>
              <a:t>Come possiamo spiegare il tempo ad un bambino? Semmai usando solo 10 parole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F9249-9AE6-C682-C5A4-2697AC3C1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2" r="25743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7940CE-3B9A-5636-8B1A-73FEA2BF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dirty="0"/>
              <a:t>Pierluigi Paolucci (Istituto Nazionale di Fisica Nucleare di Napoli e CERN)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517151-1AF7-C8B9-17E7-F309C4EC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878EF9-3B7C-0445-9592-9BFA65D93F34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C80278-DA6D-CA2B-4D92-47227BB607E8}"/>
              </a:ext>
            </a:extLst>
          </p:cNvPr>
          <p:cNvSpPr txBox="1">
            <a:spLocks/>
          </p:cNvSpPr>
          <p:nvPr/>
        </p:nvSpPr>
        <p:spPr>
          <a:xfrm>
            <a:off x="195052" y="2357379"/>
            <a:ext cx="4376947" cy="2107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300" dirty="0">
                <a:solidFill>
                  <a:srgbClr val="FFFF00"/>
                </a:solidFill>
              </a:rPr>
              <a:t>Non è semplice, anzi. Potete provarci ma sicuramente nasceranno dei dubbi in voi</a:t>
            </a:r>
          </a:p>
        </p:txBody>
      </p:sp>
    </p:spTree>
    <p:extLst>
      <p:ext uri="{BB962C8B-B14F-4D97-AF65-F5344CB8AC3E}">
        <p14:creationId xmlns:p14="http://schemas.microsoft.com/office/powerpoint/2010/main" val="163790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5D250-70ED-75F0-1080-936C650F2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1" r="9661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AA3C5E26-C9F4-A46C-96B0-AA7FD039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841772"/>
            <a:ext cx="4112095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 dirty="0">
                <a:latin typeface="TITILLIUMTEXT25L-400WT" panose="02000000000000000000" pitchFamily="2" charset="77"/>
              </a:rPr>
              <a:t>Il tempo </a:t>
            </a:r>
            <a:r>
              <a:rPr lang="en-US" sz="5400" b="1" dirty="0" err="1">
                <a:latin typeface="TITILLIUMTEXT25L-400WT" panose="02000000000000000000" pitchFamily="2" charset="77"/>
              </a:rPr>
              <a:t>è</a:t>
            </a:r>
            <a:r>
              <a:rPr lang="en-US" sz="5400" b="1" dirty="0">
                <a:latin typeface="TITILLIUMTEXT25L-400WT" panose="02000000000000000000" pitchFamily="2" charset="77"/>
              </a:rPr>
              <a:t> sempre </a:t>
            </a:r>
            <a:r>
              <a:rPr lang="en-US" sz="5400" b="1" dirty="0" err="1">
                <a:latin typeface="TITILLIUMTEXT25L-400WT" panose="02000000000000000000" pitchFamily="2" charset="77"/>
              </a:rPr>
              <a:t>esistito</a:t>
            </a:r>
            <a:r>
              <a:rPr lang="en-US" sz="5400" b="1" dirty="0">
                <a:latin typeface="TITILLIUMTEXT25L-400WT" panose="02000000000000000000" pitchFamily="2" charset="77"/>
              </a:rPr>
              <a:t>?</a:t>
            </a:r>
            <a:endParaRPr lang="en-US" sz="5400" dirty="0">
              <a:latin typeface="TITILLIUMTEXT25L-400WT" panose="02000000000000000000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61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CB9320A-011C-2855-95B4-CC4D190E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22" y="480060"/>
            <a:ext cx="3441173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it-IT" sz="2900" b="1" dirty="0"/>
              <a:t>Prima della nascita dell’Universo aveva senso parlare di spazio e di tempo?</a:t>
            </a:r>
          </a:p>
        </p:txBody>
      </p:sp>
      <p:sp>
        <p:nvSpPr>
          <p:cNvPr id="104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Osservata la &quot;prima&quot; stella dell'Universo - Focus.it">
            <a:extLst>
              <a:ext uri="{FF2B5EF4-FFF2-40B4-BE49-F238E27FC236}">
                <a16:creationId xmlns:a16="http://schemas.microsoft.com/office/drawing/2014/main" id="{E3DBF13B-0D06-A960-CB6D-782C47BD8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r="16134" b="4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1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rologio analogico da parete">
            <a:extLst>
              <a:ext uri="{FF2B5EF4-FFF2-40B4-BE49-F238E27FC236}">
                <a16:creationId xmlns:a16="http://schemas.microsoft.com/office/drawing/2014/main" id="{6647A17C-2419-79FC-1FED-5FC973F0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" b="13963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27533" y="825237"/>
            <a:ext cx="5143502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FF89176-5967-9073-D409-CF872BCF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315" y="2395728"/>
            <a:ext cx="4391153" cy="2020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Perché l’uomo introduce il concetto di tempo nella </a:t>
            </a:r>
            <a:r>
              <a:rPr lang="it-IT" sz="3200" b="1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vita</a:t>
            </a:r>
            <a:r>
              <a:rPr lang="it-IT" sz="32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?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5140" y="1654638"/>
            <a:ext cx="5143502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EB75BB-1F28-95D9-AB2B-5B2AB22B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878EF9-3B7C-0445-9592-9BFA65D93F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CCHIAMENTO">
            <a:extLst>
              <a:ext uri="{FF2B5EF4-FFF2-40B4-BE49-F238E27FC236}">
                <a16:creationId xmlns:a16="http://schemas.microsoft.com/office/drawing/2014/main" id="{1A01DAC2-EB75-D873-AB32-E74FE5E6D5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-1" b="-1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42AE6A6-1C8C-646A-A586-99DFD82E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Evoluzione/cambiamento dell’uomo e delle cose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3A272-651C-817A-A291-336E0BE9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(Istituto Nazionale di Fisica Nucleare di Napoli e CERN)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405605-B329-84FA-777E-338DB2AB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878EF9-3B7C-0445-9592-9BFA65D93F34}" type="slidenum">
              <a:rPr lang="en-US" sz="12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735</Words>
  <Application>Microsoft Macintosh PowerPoint</Application>
  <PresentationFormat>Presentazione su schermo (16:9)</PresentationFormat>
  <Paragraphs>103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Euphemia UCAS</vt:lpstr>
      <vt:lpstr>TITILLIUMTEXT25L-400WT</vt:lpstr>
      <vt:lpstr>Tema di Office</vt:lpstr>
      <vt:lpstr>Costruire uno story-telling  tra Arte e Scienza</vt:lpstr>
      <vt:lpstr>Come vi racconteremo la Scienza di OGGI</vt:lpstr>
      <vt:lpstr>Proviamo a vedere come raccontiamo la scienza attraverso l’arte </vt:lpstr>
      <vt:lpstr>Il concetto di tempo</vt:lpstr>
      <vt:lpstr>Come possiamo spiegare il tempo ad un bambino? Semmai usando solo 10 parole</vt:lpstr>
      <vt:lpstr>Il tempo è sempre esistito?</vt:lpstr>
      <vt:lpstr>Prima della nascita dell’Universo aveva senso parlare di spazio e di tempo?</vt:lpstr>
      <vt:lpstr>Perché l’uomo introduce il concetto di tempo nella vita?</vt:lpstr>
      <vt:lpstr>Evoluzione/cambiamento dell’uomo e delle cose</vt:lpstr>
      <vt:lpstr>  E nella Scienza?</vt:lpstr>
      <vt:lpstr>Per spiegare l’universo e la sua evoluzione</vt:lpstr>
      <vt:lpstr>Come possiamo definire il tempo?</vt:lpstr>
      <vt:lpstr>Presentazione standard di PowerPoint</vt:lpstr>
      <vt:lpstr>Presentazione standard di PowerPoint</vt:lpstr>
      <vt:lpstr>La velocità del tempo</vt:lpstr>
      <vt:lpstr>Possiamo andare indietro nel tempo, nel passato? e nel futuro?</vt:lpstr>
      <vt:lpstr>In fisica la direzione del tempo non è definita. Non c’è niente che ci dice che il tempo va solo in avanti.</vt:lpstr>
      <vt:lpstr>Presentazione standard di PowerPoint</vt:lpstr>
      <vt:lpstr>Vediamo come l’arte reagisce a questo cambio epocale del concetto di tempo</vt:lpstr>
      <vt:lpstr>Come possiamo rappresentare il tempo</vt:lpstr>
      <vt:lpstr>Dali - La persistenza della memoria (1931)</vt:lpstr>
      <vt:lpstr>De Chirico - Enigma dell’ora (1911)</vt:lpstr>
      <vt:lpstr>Magritte– Time transfixed (1935)</vt:lpstr>
      <vt:lpstr>E’ tardi</vt:lpstr>
      <vt:lpstr>Conclusione dell’esercizio sul tempo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ppierluigi2000@gmail.com</dc:creator>
  <cp:lastModifiedBy>Pierluigi Paolucci</cp:lastModifiedBy>
  <cp:revision>129</cp:revision>
  <dcterms:created xsi:type="dcterms:W3CDTF">2020-11-30T22:01:08Z</dcterms:created>
  <dcterms:modified xsi:type="dcterms:W3CDTF">2023-03-08T13:15:26Z</dcterms:modified>
</cp:coreProperties>
</file>