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92" r:id="rId2"/>
    <p:sldId id="352" r:id="rId3"/>
    <p:sldId id="365" r:id="rId4"/>
    <p:sldId id="381" r:id="rId5"/>
    <p:sldId id="367" r:id="rId6"/>
    <p:sldId id="371" r:id="rId7"/>
    <p:sldId id="394" r:id="rId8"/>
    <p:sldId id="395" r:id="rId9"/>
    <p:sldId id="384" r:id="rId10"/>
    <p:sldId id="396" r:id="rId11"/>
    <p:sldId id="397" r:id="rId12"/>
    <p:sldId id="386" r:id="rId13"/>
    <p:sldId id="387" r:id="rId14"/>
    <p:sldId id="391" r:id="rId15"/>
    <p:sldId id="400" r:id="rId16"/>
    <p:sldId id="390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F26"/>
    <a:srgbClr val="00A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586"/>
    <p:restoredTop sz="96395"/>
  </p:normalViewPr>
  <p:slideViewPr>
    <p:cSldViewPr snapToGrid="0">
      <p:cViewPr>
        <p:scale>
          <a:sx n="81" d="100"/>
          <a:sy n="81" d="100"/>
        </p:scale>
        <p:origin x="744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9D446-1176-F742-98A6-D20847D32E6E}" type="datetimeFigureOut">
              <a:rPr lang="en-IT" smtClean="0"/>
              <a:t>23/09/23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66490-A488-9247-BFB6-6C9351D0D211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8610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78DE47-F179-DB77-E595-131623FC9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2AD5A14-9193-365A-939C-5B363E444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8F53C-AFE8-3903-4B30-0900002E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7ACE4-224D-7147-A17E-22241A929245}" type="datetime1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E0AA08-6163-E117-64B7-01768A0F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D20F6B-BC8F-B5ED-3C47-7BB78A42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30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674212-C658-9B82-D7A8-7B578898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CF909C6-2244-EFBF-F15C-37FDBBE370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1A212F-EDC1-6C06-EF8F-F5772349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802C2-87CC-B94D-B1ED-08CC85EA7C46}" type="datetime1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68EA5D-A19C-F5F8-299D-20C98BDC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3CA886-687B-1A52-E9A5-9EACB06D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42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DCB410-51F6-4359-51EE-C701B2AB6D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78BF287-3BF6-7008-EE81-7F6428E05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53120-6EB7-E8A2-67A7-A582D15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DB92-F0A4-B34F-88D9-ADAE6911C34D}" type="datetime1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31D92E-8CC9-F492-81EC-1893D61D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DF2F62-0770-BE91-25C3-6E5AD8B7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30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D18DF6-EC53-EA89-9924-AD8578F07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092"/>
            <a:ext cx="5257800" cy="44484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dirty="0"/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1E4EC348-7343-E1B3-4DA5-FA59469D9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1539C806-1859-BD4C-9D2D-122E3D8FBFDD}" type="datetime1">
              <a:rPr lang="it-IT" smtClean="0"/>
              <a:t>23/09/23</a:t>
            </a:fld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D4F2319C-B5B8-9C84-D000-F211DADB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7368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t-IT" b="1">
                <a:solidFill>
                  <a:srgbClr val="00A7E9"/>
                </a:solidFill>
              </a:rPr>
              <a:t>ISFR| Lisa Generoso | Afterglow calibration for BCM1F</a:t>
            </a:r>
            <a:endParaRPr lang="it-IT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95F523BB-8639-A7EC-4CC9-0142A9BD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D2D5A63-F420-DE40-9566-A2BCB9426C7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DED19C98-B666-0458-0517-748D67B83C9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631093"/>
            <a:ext cx="5257800" cy="44261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it-IT" dirty="0"/>
          </a:p>
        </p:txBody>
      </p:sp>
      <p:sp>
        <p:nvSpPr>
          <p:cNvPr id="22" name="Titolo 21">
            <a:extLst>
              <a:ext uri="{FF2B5EF4-FFF2-40B4-BE49-F238E27FC236}">
                <a16:creationId xmlns:a16="http://schemas.microsoft.com/office/drawing/2014/main" id="{13CB6808-5668-DC96-7C5A-8D6FE24D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>
                <a:solidFill>
                  <a:srgbClr val="00A7E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1031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A8371-E72E-895A-5C1A-6430CE12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ABE95F-C52B-98C7-0EE5-67E6728F8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EDE6B1-2F16-BFE6-78CD-B580DC6A1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5C4F-A663-304D-899A-246C8289BD9D}" type="datetime1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FE92FB-63D2-0B79-F9C7-9C7D8898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145303-51A2-FF59-4891-88AB7538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449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8ACC82-0E03-3172-7853-FA7EADF45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FCC9A9-BFF9-6B91-E6FA-1E643CAFE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5D660E-235F-F1E9-809D-C681E58C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AB23-CF2F-F940-A429-9DFCEDA422B1}" type="datetime1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4CC2EE-5F94-AEAD-C883-C7B7CB1D9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C44239-CBF8-2105-11F2-EAB239A7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46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EEC75D-B10C-148F-A7FA-0AB95A0F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A48C47-538F-04A2-FBD5-325F2741B5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461279-61F3-3A33-1FF8-B099E5F85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5B9924-7DC2-7CCE-D479-CE2D33618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ED7-2D1A-4C43-96D9-0FFBAFD43E22}" type="datetime1">
              <a:rPr lang="it-IT" smtClean="0"/>
              <a:t>23/09/23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8814DE-A937-6D99-29FF-06E04D1C2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666E84-3A17-3DFF-9A21-ACF06617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1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9D584-907D-3536-E33F-4C25F455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C25E81-87CE-2955-9D47-C2A8C09A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2C4404-0E4C-7067-6548-B7047CFA3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6A401AF-5C8C-EF5D-BEFD-7BF62FA1C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41A71DC-8086-D705-E2D2-A1345B74E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8FA259-5A38-96EE-CFF2-35D0193A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A7677-516A-0D4D-8E23-41676CABDAD8}" type="datetime1">
              <a:rPr lang="it-IT" smtClean="0"/>
              <a:t>23/09/23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AD8D851-2E0F-1571-9E43-E6913E47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894C1F-82C1-4519-B071-36555EBC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6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4773B3-EC91-F961-7B7D-100CC959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9CA15D-A4BD-B58F-B3CC-218F57A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520AC-DE90-8441-BB6C-B6C724D369B8}" type="datetime1">
              <a:rPr lang="it-IT" smtClean="0"/>
              <a:t>23/09/23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625760-2A76-F8B0-714B-7E26F527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5B0567-4139-1F2D-7813-072AD056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34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34C5831-2ED5-C8EB-730F-5BCEEAEA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F9950-16A7-CE4B-A5D1-CF5D48DFD769}" type="datetime1">
              <a:rPr lang="it-IT" smtClean="0"/>
              <a:t>23/09/23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105E01-38E6-AFEF-FE91-480E291D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D758BE-5A94-276E-3DD2-B65D5669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56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38E5BF-0A50-7EE5-4A9A-C6FDEEA0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62A4F8-81AF-2497-0B3D-B1ED3057F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81FF20-2572-D198-C067-DD52447F4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870DB9D-0A9A-7960-CF8D-F234224C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4D0F9-D51F-AC43-A30C-204015D11362}" type="datetime1">
              <a:rPr lang="it-IT" smtClean="0"/>
              <a:t>23/09/23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3059C8-C4AD-8EEE-3DF9-BCFE8E41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790459-3744-E3F5-B241-9966BDFD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66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C33844-2C09-060D-42D8-B2C4D7E1C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BE1BAAA-7F1A-008E-8244-1C559B257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ABC47B6-38F2-7AA2-FB7C-3026476195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AC22CF-F150-D496-C7B7-5D3BFDEA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8A668-460B-2445-A05E-EAFA6105F62F}" type="datetime1">
              <a:rPr lang="it-IT" smtClean="0"/>
              <a:t>23/09/23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C38EF5-FF1D-A720-D643-45BCCAF4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ISFR| Lisa Generoso | Afterglow calibration for BCM1F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ADB520-9EDC-2E9A-1A6E-BAB560C9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31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4502087-2CF4-6693-E4E2-AA666C2D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FD8F99-4B3B-3DB2-66FB-FA8F3D5CB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CAE890-672A-B06D-C369-A751C1CFC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B2793-BFDC-B340-B2FC-B06C639053CB}" type="datetime1">
              <a:rPr lang="it-IT" smtClean="0"/>
              <a:t>23/09/23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901A9D-13B3-C238-E35A-0BA5454A6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ISFR| Lisa Generoso | Afterglow calibration for BCM1F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AE3C42-5961-098D-78DF-CA30150B7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B8835-654D-C54C-8A4F-28E0365A235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94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gif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elettronica, Ingegneria elettronica, interno, verde&#10;&#10;Descrizione generata automaticamente">
            <a:extLst>
              <a:ext uri="{FF2B5EF4-FFF2-40B4-BE49-F238E27FC236}">
                <a16:creationId xmlns:a16="http://schemas.microsoft.com/office/drawing/2014/main" id="{98CE21E5-72B2-6CB4-8458-113407F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1" r="26628" b="5950"/>
          <a:stretch/>
        </p:blipFill>
        <p:spPr>
          <a:xfrm>
            <a:off x="3924209" y="0"/>
            <a:ext cx="828501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97A10C6-ABF8-58FC-3928-E350D01711CE}"/>
              </a:ext>
            </a:extLst>
          </p:cNvPr>
          <p:cNvSpPr/>
          <p:nvPr/>
        </p:nvSpPr>
        <p:spPr>
          <a:xfrm>
            <a:off x="481029" y="526840"/>
            <a:ext cx="918280" cy="4549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3DC98ED8-1AA9-63B0-3C82-052E30E027DB}"/>
              </a:ext>
            </a:extLst>
          </p:cNvPr>
          <p:cNvSpPr txBox="1">
            <a:spLocks/>
          </p:cNvSpPr>
          <p:nvPr/>
        </p:nvSpPr>
        <p:spPr>
          <a:xfrm>
            <a:off x="206044" y="1816266"/>
            <a:ext cx="5889956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7E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it-IT" sz="4400" dirty="0" err="1">
                <a:solidFill>
                  <a:srgbClr val="0F1177"/>
                </a:solidFill>
                <a:latin typeface="Corbel" panose="020B0503020204020204" pitchFamily="34" charset="0"/>
              </a:rPr>
              <a:t>Afterglow</a:t>
            </a:r>
            <a:r>
              <a:rPr lang="it-IT" sz="4400" dirty="0">
                <a:solidFill>
                  <a:srgbClr val="0F1177"/>
                </a:solidFill>
                <a:latin typeface="Corbel" panose="020B0503020204020204" pitchFamily="34" charset="0"/>
              </a:rPr>
              <a:t> </a:t>
            </a:r>
            <a:r>
              <a:rPr lang="it-IT" sz="4400" dirty="0" err="1">
                <a:solidFill>
                  <a:srgbClr val="0F1177"/>
                </a:solidFill>
                <a:latin typeface="Corbel" panose="020B0503020204020204" pitchFamily="34" charset="0"/>
              </a:rPr>
              <a:t>calibration</a:t>
            </a:r>
            <a:r>
              <a:rPr lang="it-IT" sz="4400" dirty="0">
                <a:solidFill>
                  <a:srgbClr val="0F1177"/>
                </a:solidFill>
                <a:latin typeface="Corbel" panose="020B0503020204020204" pitchFamily="34" charset="0"/>
              </a:rPr>
              <a:t> for BCM</a:t>
            </a:r>
            <a:r>
              <a:rPr lang="it-IT" sz="4400" dirty="0">
                <a:solidFill>
                  <a:srgbClr val="0F1177"/>
                </a:solidFill>
                <a:latin typeface="+mn-lt"/>
              </a:rPr>
              <a:t>1</a:t>
            </a:r>
            <a:r>
              <a:rPr lang="it-IT" sz="4400" dirty="0">
                <a:solidFill>
                  <a:srgbClr val="0F1177"/>
                </a:solidFill>
                <a:latin typeface="Corbel" panose="020B0503020204020204" pitchFamily="34" charset="0"/>
              </a:rPr>
              <a:t>F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11C373E-518E-1A14-9FBE-D220D1BBEDDB}"/>
              </a:ext>
            </a:extLst>
          </p:cNvPr>
          <p:cNvSpPr/>
          <p:nvPr/>
        </p:nvSpPr>
        <p:spPr>
          <a:xfrm>
            <a:off x="463801" y="4441214"/>
            <a:ext cx="3994868" cy="1239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B94A1EB-4DC3-CA4D-B63C-7E9EC0C97C06}"/>
              </a:ext>
            </a:extLst>
          </p:cNvPr>
          <p:cNvGrpSpPr/>
          <p:nvPr/>
        </p:nvGrpSpPr>
        <p:grpSpPr>
          <a:xfrm>
            <a:off x="1653992" y="363735"/>
            <a:ext cx="5224994" cy="1088796"/>
            <a:chOff x="1634836" y="447623"/>
            <a:chExt cx="5395162" cy="1088796"/>
          </a:xfrm>
        </p:grpSpPr>
        <p:pic>
          <p:nvPicPr>
            <p:cNvPr id="13" name="Immagine 12" descr="Immagine che contiene cerchio, Elementi grafici, Carattere, logo&#10;&#10;Descrizione generata automaticamente">
              <a:extLst>
                <a:ext uri="{FF2B5EF4-FFF2-40B4-BE49-F238E27FC236}">
                  <a16:creationId xmlns:a16="http://schemas.microsoft.com/office/drawing/2014/main" id="{50F7434B-140E-A15B-6103-8D4B5EE48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7679" y="447623"/>
              <a:ext cx="1088796" cy="1088796"/>
            </a:xfrm>
            <a:prstGeom prst="rect">
              <a:avLst/>
            </a:prstGeom>
          </p:spPr>
        </p:pic>
        <p:sp>
          <p:nvSpPr>
            <p:cNvPr id="14" name="Sottotitolo 2">
              <a:extLst>
                <a:ext uri="{FF2B5EF4-FFF2-40B4-BE49-F238E27FC236}">
                  <a16:creationId xmlns:a16="http://schemas.microsoft.com/office/drawing/2014/main" id="{F24C3905-18BD-71DF-186E-75B74F109839}"/>
                </a:ext>
              </a:extLst>
            </p:cNvPr>
            <p:cNvSpPr txBox="1">
              <a:spLocks/>
            </p:cNvSpPr>
            <p:nvPr/>
          </p:nvSpPr>
          <p:spPr>
            <a:xfrm>
              <a:off x="1634836" y="801369"/>
              <a:ext cx="5395162" cy="4182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it-IT" sz="1600" b="1" dirty="0">
                  <a:solidFill>
                    <a:srgbClr val="00A7E9"/>
                  </a:solidFill>
                  <a:cs typeface="FUTURA MEDIUM" panose="020B0602020204020303" pitchFamily="34" charset="-79"/>
                </a:rPr>
                <a:t>DESY </a:t>
              </a:r>
              <a:r>
                <a:rPr lang="it-IT" sz="1600" b="1" dirty="0" err="1">
                  <a:solidFill>
                    <a:srgbClr val="00A7E9"/>
                  </a:solidFill>
                  <a:cs typeface="FUTURA MEDIUM" panose="020B0602020204020303" pitchFamily="34" charset="-79"/>
                </a:rPr>
                <a:t>Summer</a:t>
              </a:r>
              <a:r>
                <a:rPr lang="it-IT" sz="1600" b="1" dirty="0">
                  <a:solidFill>
                    <a:srgbClr val="00A7E9"/>
                  </a:solidFill>
                  <a:cs typeface="FUTURA MEDIUM" panose="020B0602020204020303" pitchFamily="34" charset="-79"/>
                </a:rPr>
                <a:t> </a:t>
              </a:r>
              <a:r>
                <a:rPr lang="it-IT" sz="1600" b="1" dirty="0" err="1">
                  <a:solidFill>
                    <a:srgbClr val="00A7E9"/>
                  </a:solidFill>
                  <a:cs typeface="FUTURA MEDIUM" panose="020B0602020204020303" pitchFamily="34" charset="-79"/>
                </a:rPr>
                <a:t>Student</a:t>
              </a:r>
              <a:r>
                <a:rPr lang="it-IT" sz="1600" b="1" dirty="0">
                  <a:solidFill>
                    <a:srgbClr val="00A7E9"/>
                  </a:solidFill>
                  <a:cs typeface="FUTURA MEDIUM" panose="020B0602020204020303" pitchFamily="34" charset="-79"/>
                </a:rPr>
                <a:t> Program 2023   </a:t>
              </a:r>
              <a:r>
                <a:rPr lang="it-IT" sz="1800" dirty="0">
                  <a:solidFill>
                    <a:srgbClr val="85D1FC"/>
                  </a:solidFill>
                  <a:cs typeface="Futura Medium" panose="020B0602020204020303" pitchFamily="34" charset="-79"/>
                </a:rPr>
                <a:t>	</a:t>
              </a:r>
              <a:endParaRPr lang="it-IT" sz="1800" b="1" dirty="0">
                <a:solidFill>
                  <a:srgbClr val="85D1FC"/>
                </a:solidFill>
                <a:cs typeface="FUTURA MEDIUM" panose="020B0602020204020303" pitchFamily="34" charset="-79"/>
              </a:endParaRPr>
            </a:p>
          </p:txBody>
        </p:sp>
      </p:grpSp>
      <p:pic>
        <p:nvPicPr>
          <p:cNvPr id="25" name="Immagine 24" descr="Immagine che contiene Elementi grafici, grafica, schermata, Carattere&#10;&#10;Descrizione generata automaticamente">
            <a:extLst>
              <a:ext uri="{FF2B5EF4-FFF2-40B4-BE49-F238E27FC236}">
                <a16:creationId xmlns:a16="http://schemas.microsoft.com/office/drawing/2014/main" id="{8DABA25A-41CD-D1D9-4DE9-7A5080D3C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93" y="5166401"/>
            <a:ext cx="1456146" cy="1456146"/>
          </a:xfrm>
          <a:prstGeom prst="rect">
            <a:avLst/>
          </a:prstGeom>
        </p:spPr>
      </p:pic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88987775-BD53-8759-6508-97897A765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918" y="5464371"/>
            <a:ext cx="1933240" cy="977192"/>
          </a:xfrm>
          <a:prstGeom prst="rect">
            <a:avLst/>
          </a:prstGeom>
        </p:spPr>
      </p:pic>
      <p:pic>
        <p:nvPicPr>
          <p:cNvPr id="8" name="Picture 7" descr="A gold figure with purple swirls&#10;&#10;Description automatically generated with medium confidence">
            <a:extLst>
              <a:ext uri="{FF2B5EF4-FFF2-40B4-BE49-F238E27FC236}">
                <a16:creationId xmlns:a16="http://schemas.microsoft.com/office/drawing/2014/main" id="{8A8312F5-E7BF-578B-8FDC-CC8177389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25" y="205336"/>
            <a:ext cx="1270000" cy="1270000"/>
          </a:xfrm>
          <a:prstGeom prst="rect">
            <a:avLst/>
          </a:prstGeom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6C4FDC8A-3BA5-572B-357B-E93340D05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6489" y="5265763"/>
            <a:ext cx="1564792" cy="125742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AB42F-7AD2-73A8-B310-04698EEE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1</a:t>
            </a:fld>
            <a:endParaRPr lang="it-IT" dirty="0"/>
          </a:p>
        </p:txBody>
      </p:sp>
      <p:grpSp>
        <p:nvGrpSpPr>
          <p:cNvPr id="10" name="Gruppo 21">
            <a:extLst>
              <a:ext uri="{FF2B5EF4-FFF2-40B4-BE49-F238E27FC236}">
                <a16:creationId xmlns:a16="http://schemas.microsoft.com/office/drawing/2014/main" id="{F031C496-B350-72EA-2FD8-15C0C3E583B6}"/>
              </a:ext>
            </a:extLst>
          </p:cNvPr>
          <p:cNvGrpSpPr/>
          <p:nvPr/>
        </p:nvGrpSpPr>
        <p:grpSpPr>
          <a:xfrm>
            <a:off x="1134512" y="3507760"/>
            <a:ext cx="5425289" cy="1866908"/>
            <a:chOff x="566828" y="4177420"/>
            <a:chExt cx="5425289" cy="2424292"/>
          </a:xfrm>
        </p:grpSpPr>
        <p:sp>
          <p:nvSpPr>
            <p:cNvPr id="16" name="Sottotitolo 5">
              <a:extLst>
                <a:ext uri="{FF2B5EF4-FFF2-40B4-BE49-F238E27FC236}">
                  <a16:creationId xmlns:a16="http://schemas.microsoft.com/office/drawing/2014/main" id="{1322F193-1023-90A9-3189-20C9DB4580C0}"/>
                </a:ext>
              </a:extLst>
            </p:cNvPr>
            <p:cNvSpPr txBox="1">
              <a:spLocks/>
            </p:cNvSpPr>
            <p:nvPr/>
          </p:nvSpPr>
          <p:spPr>
            <a:xfrm>
              <a:off x="566828" y="4177420"/>
              <a:ext cx="3288129" cy="24242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it-IT" sz="1500" b="1" dirty="0">
                  <a:solidFill>
                    <a:srgbClr val="FD8F26"/>
                  </a:solidFill>
                  <a:latin typeface="Corbel" panose="020B0503020204020204" pitchFamily="34" charset="0"/>
                </a:rPr>
                <a:t>INTERNATIONAL SCHOOL ’’FRANCESCO ROMANO’’</a:t>
              </a:r>
            </a:p>
            <a:p>
              <a:pPr algn="r"/>
              <a:endParaRPr lang="it-IT" sz="300" b="1" dirty="0">
                <a:solidFill>
                  <a:srgbClr val="FD8F26"/>
                </a:solidFill>
                <a:latin typeface="Corbel" panose="020B0503020204020204" pitchFamily="34" charset="0"/>
              </a:endParaRPr>
            </a:p>
            <a:p>
              <a:pPr algn="r"/>
              <a:r>
                <a:rPr lang="it-IT" sz="1500" b="1" dirty="0">
                  <a:solidFill>
                    <a:srgbClr val="FD8F26"/>
                  </a:solidFill>
                </a:rPr>
                <a:t>23/09/2023</a:t>
              </a:r>
            </a:p>
          </p:txBody>
        </p:sp>
        <p:sp>
          <p:nvSpPr>
            <p:cNvPr id="18" name="Sottotitolo 2">
              <a:extLst>
                <a:ext uri="{FF2B5EF4-FFF2-40B4-BE49-F238E27FC236}">
                  <a16:creationId xmlns:a16="http://schemas.microsoft.com/office/drawing/2014/main" id="{46F8C13A-4BA5-CC7A-1EFB-B60FBF471BC5}"/>
                </a:ext>
              </a:extLst>
            </p:cNvPr>
            <p:cNvSpPr txBox="1">
              <a:spLocks/>
            </p:cNvSpPr>
            <p:nvPr/>
          </p:nvSpPr>
          <p:spPr>
            <a:xfrm>
              <a:off x="4058877" y="4192803"/>
              <a:ext cx="1933240" cy="24037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it-IT" sz="1500" b="1" dirty="0">
                  <a:solidFill>
                    <a:srgbClr val="0070C0"/>
                  </a:solidFill>
                  <a:latin typeface="Corbel" panose="020B0503020204020204" pitchFamily="34" charset="0"/>
                </a:rPr>
                <a:t>STUDENT PRESENTATION</a:t>
              </a:r>
            </a:p>
            <a:p>
              <a:pPr algn="l"/>
              <a:endParaRPr lang="it-IT" sz="300" b="1" dirty="0">
                <a:solidFill>
                  <a:srgbClr val="0070C0"/>
                </a:solidFill>
              </a:endParaRPr>
            </a:p>
            <a:p>
              <a:pPr algn="l"/>
              <a:r>
                <a:rPr lang="it-IT" sz="1600" b="1" dirty="0">
                  <a:solidFill>
                    <a:srgbClr val="0070C0"/>
                  </a:solidFill>
                </a:rPr>
                <a:t>Lisa Generoso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78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/>
              <a:t>Channel by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2AAE6F-369B-A94F-587F-C45E88AFBB5D}"/>
              </a:ext>
            </a:extLst>
          </p:cNvPr>
          <p:cNvSpPr txBox="1"/>
          <p:nvPr/>
        </p:nvSpPr>
        <p:spPr>
          <a:xfrm>
            <a:off x="838200" y="1215878"/>
            <a:ext cx="971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it-IT" sz="22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rates </a:t>
            </a:r>
            <a:r>
              <a:rPr lang="it-IT" sz="22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22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2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fills</a:t>
            </a:r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a set of </a:t>
            </a:r>
            <a:r>
              <a:rPr lang="it-IT" sz="2200" b="1" i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i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endParaRPr lang="it-IT" sz="2200" b="1" i="1" dirty="0">
              <a:solidFill>
                <a:srgbClr val="FD8F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contenuto 5">
            <a:extLst>
              <a:ext uri="{FF2B5EF4-FFF2-40B4-BE49-F238E27FC236}">
                <a16:creationId xmlns:a16="http://schemas.microsoft.com/office/drawing/2014/main" id="{ACC4E295-848F-494D-2C17-12FBD1FBD465}"/>
              </a:ext>
            </a:extLst>
          </p:cNvPr>
          <p:cNvSpPr txBox="1">
            <a:spLocks/>
          </p:cNvSpPr>
          <p:nvPr/>
        </p:nvSpPr>
        <p:spPr>
          <a:xfrm>
            <a:off x="947530" y="1640543"/>
            <a:ext cx="9712410" cy="78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FD8F26"/>
              </a:buClr>
              <a:buSzPct val="91000"/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Anomalous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albedo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overcorrection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for 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good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channels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8" name="Segnaposto contenuto 8">
            <a:extLst>
              <a:ext uri="{FF2B5EF4-FFF2-40B4-BE49-F238E27FC236}">
                <a16:creationId xmlns:a16="http://schemas.microsoft.com/office/drawing/2014/main" id="{764D4FAB-015F-889E-1665-EE84670DFA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57455" y="1912268"/>
            <a:ext cx="5862838" cy="3953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lvl="1" indent="0">
              <a:spcBef>
                <a:spcPts val="1200"/>
              </a:spcBef>
              <a:buClr>
                <a:srgbClr val="FD8F26"/>
              </a:buClr>
              <a:buNone/>
            </a:pPr>
            <a:r>
              <a:rPr lang="it-IT" sz="3200" b="1" dirty="0" err="1">
                <a:solidFill>
                  <a:srgbClr val="00A7E9"/>
                </a:solidFill>
                <a:cs typeface="Arial" panose="020B0604020202020204" pitchFamily="34" charset="0"/>
              </a:rPr>
              <a:t>Why</a:t>
            </a:r>
            <a:r>
              <a:rPr lang="it-IT" sz="3200" b="1" dirty="0">
                <a:solidFill>
                  <a:srgbClr val="00A7E9"/>
                </a:solidFill>
                <a:cs typeface="Arial" panose="020B0604020202020204" pitchFamily="34" charset="0"/>
              </a:rPr>
              <a:t>?</a:t>
            </a:r>
          </a:p>
          <a:p>
            <a:pPr marL="457200" lvl="1" indent="0">
              <a:spcBef>
                <a:spcPts val="1200"/>
              </a:spcBef>
              <a:buClr>
                <a:srgbClr val="FD8F26"/>
              </a:buClr>
              <a:buNone/>
            </a:pPr>
            <a:endParaRPr lang="it-IT" sz="300" b="1" dirty="0">
              <a:solidFill>
                <a:srgbClr val="00A7E9"/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spcBef>
                <a:spcPts val="1200"/>
              </a:spcBef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The Albedo model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obtained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on rates from </a:t>
            </a:r>
            <a:r>
              <a:rPr lang="it-IT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all</a:t>
            </a: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48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channels</a:t>
            </a:r>
            <a:endParaRPr lang="it-IT" sz="2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>
              <a:spcBef>
                <a:spcPts val="1200"/>
              </a:spcBef>
              <a:buClr>
                <a:srgbClr val="FD8F26"/>
              </a:buClr>
            </a:pP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it-IT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overestimate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for good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channels</a:t>
            </a:r>
            <a:endParaRPr lang="it-IT" sz="2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>
              <a:spcBef>
                <a:spcPts val="1200"/>
              </a:spcBef>
              <a:buClr>
                <a:srgbClr val="FD8F26"/>
              </a:buClr>
            </a:pP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	 </a:t>
            </a:r>
            <a:r>
              <a:rPr lang="it-IT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underestimate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for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faulty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channels</a:t>
            </a:r>
            <a:endParaRPr lang="it-IT" sz="22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BE9CE3-75C7-4F7A-A1B2-3C1396C1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" r="39"/>
          <a:stretch/>
        </p:blipFill>
        <p:spPr>
          <a:xfrm>
            <a:off x="1038989" y="2268813"/>
            <a:ext cx="4772875" cy="41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7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/>
              <a:t>Channel by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3" name="Segnaposto contenuto 5">
            <a:extLst>
              <a:ext uri="{FF2B5EF4-FFF2-40B4-BE49-F238E27FC236}">
                <a16:creationId xmlns:a16="http://schemas.microsoft.com/office/drawing/2014/main" id="{ACC4E295-848F-494D-2C17-12FBD1FBD465}"/>
              </a:ext>
            </a:extLst>
          </p:cNvPr>
          <p:cNvSpPr txBox="1">
            <a:spLocks/>
          </p:cNvSpPr>
          <p:nvPr/>
        </p:nvSpPr>
        <p:spPr>
          <a:xfrm>
            <a:off x="947530" y="1640543"/>
            <a:ext cx="9712410" cy="78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600"/>
              </a:spcBef>
              <a:spcAft>
                <a:spcPts val="600"/>
              </a:spcAft>
              <a:buClr>
                <a:srgbClr val="FD8F26"/>
              </a:buClr>
              <a:buSzPct val="91000"/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Anomalous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albedo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overcorrection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for </a:t>
            </a:r>
            <a:r>
              <a:rPr lang="it-IT" sz="2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good </a:t>
            </a:r>
            <a:r>
              <a:rPr lang="it-IT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channels</a:t>
            </a:r>
            <a:endParaRPr lang="it-IT" sz="2000" b="1" i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7BE9CE3-75C7-4F7A-A1B2-3C1396C17E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1246" y="2238698"/>
            <a:ext cx="4791449" cy="41176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9A8525-78F2-1574-27CC-5D245486CA97}"/>
              </a:ext>
            </a:extLst>
          </p:cNvPr>
          <p:cNvSpPr txBox="1"/>
          <p:nvPr/>
        </p:nvSpPr>
        <p:spPr>
          <a:xfrm>
            <a:off x="838200" y="1215878"/>
            <a:ext cx="971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</a:t>
            </a:r>
            <a:r>
              <a:rPr lang="it-IT" sz="22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</a:t>
            </a:r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Albedo </a:t>
            </a:r>
            <a:r>
              <a:rPr lang="it-IT" sz="22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correction</a:t>
            </a:r>
            <a:r>
              <a:rPr lang="it-IT" sz="22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offline </a:t>
            </a:r>
            <a:r>
              <a:rPr lang="it-IT" sz="22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endParaRPr lang="it-IT" sz="2200" b="1" i="1" dirty="0">
              <a:solidFill>
                <a:srgbClr val="FD8F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gnaposto contenuto 8">
            <a:extLst>
              <a:ext uri="{FF2B5EF4-FFF2-40B4-BE49-F238E27FC236}">
                <a16:creationId xmlns:a16="http://schemas.microsoft.com/office/drawing/2014/main" id="{FFEDCF8C-F27F-4741-446D-4DC29D3AA2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94405" y="2497517"/>
            <a:ext cx="6141651" cy="349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94900" indent="-342900">
              <a:lnSpc>
                <a:spcPct val="150000"/>
              </a:lnSpc>
              <a:spcBef>
                <a:spcPts val="800"/>
              </a:spcBef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Consider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</a:t>
            </a: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relative rate 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of the first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empty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of the last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train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in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each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fill</a:t>
            </a:r>
            <a:endParaRPr lang="it-IT" sz="8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594900" indent="-342900">
              <a:lnSpc>
                <a:spcPct val="150000"/>
              </a:lnSpc>
              <a:spcBef>
                <a:spcPts val="800"/>
              </a:spcBef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Recalculate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first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term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individually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for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each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4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:</a:t>
            </a:r>
            <a:br>
              <a:rPr lang="it-IT" sz="24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</a:br>
            <a:r>
              <a:rPr lang="it-IT" sz="24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</a:t>
            </a:r>
            <a:r>
              <a:rPr lang="it-IT" sz="2400" dirty="0" err="1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new_albedo</a:t>
            </a:r>
            <a:r>
              <a:rPr lang="it-IT" sz="24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= relative rate</a:t>
            </a:r>
            <a:endParaRPr lang="it-IT" sz="8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594900" indent="-342900">
              <a:lnSpc>
                <a:spcPct val="150000"/>
              </a:lnSpc>
              <a:spcBef>
                <a:spcPts val="800"/>
              </a:spcBef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Shifts the relative rates </a:t>
            </a:r>
            <a:r>
              <a:rPr lang="it-IT" sz="2400" dirty="0" err="1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toward</a:t>
            </a:r>
            <a:r>
              <a:rPr lang="it-IT" sz="24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zero</a:t>
            </a:r>
            <a:endParaRPr lang="it-IT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5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/>
              <a:t>Albedo model update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97DE504-DCAB-0085-FA9D-A4502B274A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1" y="1242154"/>
            <a:ext cx="10515599" cy="47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buClr>
                <a:srgbClr val="FD8F26"/>
              </a:buClr>
            </a:pP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New </a:t>
            </a: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updated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</a:t>
            </a: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constant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array for the online </a:t>
            </a: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analysis</a:t>
            </a:r>
            <a:endParaRPr lang="it-IT" sz="2600" b="1" dirty="0">
              <a:solidFill>
                <a:srgbClr val="FD8F26"/>
              </a:solidFill>
              <a:cs typeface="Arial" panose="020B0604020202020204" pitchFamily="34" charset="0"/>
            </a:endParaRPr>
          </a:p>
        </p:txBody>
      </p:sp>
      <p:sp>
        <p:nvSpPr>
          <p:cNvPr id="3" name="Segnaposto contenuto 8">
            <a:extLst>
              <a:ext uri="{FF2B5EF4-FFF2-40B4-BE49-F238E27FC236}">
                <a16:creationId xmlns:a16="http://schemas.microsoft.com/office/drawing/2014/main" id="{97555F03-AC65-DE2C-2C07-E7E9296945B7}"/>
              </a:ext>
            </a:extLst>
          </p:cNvPr>
          <p:cNvSpPr txBox="1">
            <a:spLocks/>
          </p:cNvSpPr>
          <p:nvPr/>
        </p:nvSpPr>
        <p:spPr>
          <a:xfrm>
            <a:off x="683941" y="2272294"/>
            <a:ext cx="6008649" cy="3100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Model update: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</a:t>
            </a:r>
          </a:p>
          <a:p>
            <a:pPr marL="1028700" lvl="1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Wingdings" pitchFamily="2" charset="2"/>
              <a:buChar char="à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Consider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the first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four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correction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terms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1028700" lvl="1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Wingdings" pitchFamily="2" charset="2"/>
              <a:buChar char="à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Estimate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values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from an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average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over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many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fills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1028700" lvl="1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Wingdings" pitchFamily="2" charset="2"/>
              <a:buChar char="à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Reproduce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physical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exponential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)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behaviour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1028700" lvl="1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Wingdings" pitchFamily="2" charset="2"/>
              <a:buChar char="à"/>
            </a:pP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52F19C-262E-93D5-E9F4-53DB39B2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92590" y="1895051"/>
            <a:ext cx="5116254" cy="383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08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Emittance</a:t>
            </a:r>
            <a:r>
              <a:rPr lang="it-IT" dirty="0"/>
              <a:t> </a:t>
            </a:r>
            <a:r>
              <a:rPr lang="it-IT" dirty="0" err="1"/>
              <a:t>scan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97DE504-DCAB-0085-FA9D-A4502B274A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1" y="1242154"/>
            <a:ext cx="10515599" cy="47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buClr>
                <a:srgbClr val="FD8F26"/>
              </a:buClr>
            </a:pP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Comparison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</a:t>
            </a: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among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the </a:t>
            </a: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two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Albedo models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3118C56-DFDB-1F17-338B-8D9851B2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5340" y="1988731"/>
            <a:ext cx="5350660" cy="3891389"/>
          </a:xfrm>
          <a:prstGeom prst="rect">
            <a:avLst/>
          </a:prstGeom>
        </p:spPr>
      </p:pic>
      <p:sp>
        <p:nvSpPr>
          <p:cNvPr id="15" name="Segnaposto contenuto 8">
            <a:extLst>
              <a:ext uri="{FF2B5EF4-FFF2-40B4-BE49-F238E27FC236}">
                <a16:creationId xmlns:a16="http://schemas.microsoft.com/office/drawing/2014/main" id="{21CF8F12-EA8D-DD09-767B-27B560BA8687}"/>
              </a:ext>
            </a:extLst>
          </p:cNvPr>
          <p:cNvSpPr txBox="1">
            <a:spLocks/>
          </p:cNvSpPr>
          <p:nvPr/>
        </p:nvSpPr>
        <p:spPr>
          <a:xfrm>
            <a:off x="6233533" y="1985659"/>
            <a:ext cx="5018048" cy="363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The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leading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almost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not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affected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by Albedo 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Subsequent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bunches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differ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significantly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when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new model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applied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it-IT" sz="2000" b="1" dirty="0" err="1">
                <a:solidFill>
                  <a:srgbClr val="00A7E9"/>
                </a:solidFill>
                <a:cs typeface="Arial" panose="020B0604020202020204" pitchFamily="34" charset="0"/>
                <a:sym typeface="Wingdings" pitchFamily="2" charset="2"/>
              </a:rPr>
              <a:t>improved</a:t>
            </a:r>
            <a:r>
              <a:rPr lang="it-IT" sz="2000" b="1" dirty="0">
                <a:solidFill>
                  <a:srgbClr val="00A7E9"/>
                </a:solidFill>
                <a:cs typeface="Arial" panose="020B0604020202020204" pitchFamily="34" charset="0"/>
                <a:sym typeface="Wingdings" pitchFamily="2" charset="2"/>
              </a:rPr>
              <a:t> background </a:t>
            </a:r>
            <a:r>
              <a:rPr lang="it-IT" sz="2000" b="1" dirty="0" err="1">
                <a:solidFill>
                  <a:srgbClr val="00A7E9"/>
                </a:solidFill>
                <a:cs typeface="Arial" panose="020B0604020202020204" pitchFamily="34" charset="0"/>
                <a:sym typeface="Wingdings" pitchFamily="2" charset="2"/>
              </a:rPr>
              <a:t>correction</a:t>
            </a:r>
            <a:endParaRPr lang="it-IT" sz="1600" b="1" dirty="0">
              <a:solidFill>
                <a:srgbClr val="00A7E9"/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05874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Emittance</a:t>
            </a:r>
            <a:r>
              <a:rPr lang="it-IT" dirty="0"/>
              <a:t> </a:t>
            </a:r>
            <a:r>
              <a:rPr lang="it-IT" dirty="0" err="1"/>
              <a:t>scan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97DE504-DCAB-0085-FA9D-A4502B274A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1" y="1242154"/>
            <a:ext cx="10515599" cy="477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200"/>
              </a:spcBef>
              <a:buClr>
                <a:srgbClr val="FD8F26"/>
              </a:buClr>
            </a:pP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Comparison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</a:t>
            </a: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among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the </a:t>
            </a:r>
            <a:r>
              <a:rPr lang="it-IT" sz="2600" b="1" dirty="0" err="1">
                <a:solidFill>
                  <a:srgbClr val="FD8F26"/>
                </a:solidFill>
                <a:cs typeface="Arial" panose="020B0604020202020204" pitchFamily="34" charset="0"/>
              </a:rPr>
              <a:t>two</a:t>
            </a: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</a:rPr>
              <a:t> Albedo models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C73E0AA-3F3D-46B1-0903-1368B82AAF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5340" y="1988731"/>
            <a:ext cx="5350659" cy="3891388"/>
          </a:xfrm>
          <a:prstGeom prst="rect">
            <a:avLst/>
          </a:prstGeom>
        </p:spPr>
      </p:pic>
      <p:sp>
        <p:nvSpPr>
          <p:cNvPr id="8" name="Segnaposto contenuto 8">
            <a:extLst>
              <a:ext uri="{FF2B5EF4-FFF2-40B4-BE49-F238E27FC236}">
                <a16:creationId xmlns:a16="http://schemas.microsoft.com/office/drawing/2014/main" id="{52B1E042-0183-24C8-9B46-1783FA04A78D}"/>
              </a:ext>
            </a:extLst>
          </p:cNvPr>
          <p:cNvSpPr txBox="1">
            <a:spLocks/>
          </p:cNvSpPr>
          <p:nvPr/>
        </p:nvSpPr>
        <p:spPr>
          <a:xfrm>
            <a:off x="6233533" y="1985659"/>
            <a:ext cx="5018048" cy="3630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The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leading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almost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not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affected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by Albedo 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Subsequent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bunches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differ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significantly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when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new model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applied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it-IT" sz="2000" b="1" dirty="0" err="1">
                <a:solidFill>
                  <a:srgbClr val="00A7E9"/>
                </a:solidFill>
                <a:cs typeface="Arial" panose="020B0604020202020204" pitchFamily="34" charset="0"/>
                <a:sym typeface="Wingdings" pitchFamily="2" charset="2"/>
              </a:rPr>
              <a:t>improved</a:t>
            </a:r>
            <a:r>
              <a:rPr lang="it-IT" sz="2000" b="1" dirty="0">
                <a:solidFill>
                  <a:srgbClr val="00A7E9"/>
                </a:solidFill>
                <a:cs typeface="Arial" panose="020B0604020202020204" pitchFamily="34" charset="0"/>
                <a:sym typeface="Wingdings" pitchFamily="2" charset="2"/>
              </a:rPr>
              <a:t> background </a:t>
            </a:r>
            <a:r>
              <a:rPr lang="it-IT" sz="2000" b="1" dirty="0" err="1">
                <a:solidFill>
                  <a:srgbClr val="00A7E9"/>
                </a:solidFill>
                <a:cs typeface="Arial" panose="020B0604020202020204" pitchFamily="34" charset="0"/>
                <a:sym typeface="Wingdings" pitchFamily="2" charset="2"/>
              </a:rPr>
              <a:t>correction</a:t>
            </a:r>
            <a:endParaRPr lang="it-IT" sz="1600" b="1" dirty="0">
              <a:solidFill>
                <a:srgbClr val="00A7E9"/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6393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Conclusions</a:t>
            </a:r>
            <a:r>
              <a:rPr lang="it-IT" dirty="0"/>
              <a:t> and </a:t>
            </a:r>
            <a:r>
              <a:rPr lang="it-IT" dirty="0" err="1"/>
              <a:t>outlook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ffectLst>
            <a:outerShdw dist="50800" dir="5400000" sx="1000" sy="1000" algn="ctr" rotWithShape="0">
              <a:srgbClr val="000000"/>
            </a:outerShdw>
          </a:effectLst>
        </p:spPr>
        <p:txBody>
          <a:bodyPr/>
          <a:lstStyle/>
          <a:p>
            <a:fld id="{AD2D5A63-F420-DE40-9566-A2BCB9426C75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8" name="Segnaposto contenuto 8">
            <a:extLst>
              <a:ext uri="{FF2B5EF4-FFF2-40B4-BE49-F238E27FC236}">
                <a16:creationId xmlns:a16="http://schemas.microsoft.com/office/drawing/2014/main" id="{52B1E042-0183-24C8-9B46-1783FA04A78D}"/>
              </a:ext>
            </a:extLst>
          </p:cNvPr>
          <p:cNvSpPr txBox="1">
            <a:spLocks/>
          </p:cNvSpPr>
          <p:nvPr/>
        </p:nvSpPr>
        <p:spPr>
          <a:xfrm>
            <a:off x="838200" y="1264849"/>
            <a:ext cx="10544175" cy="2164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1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Goal: 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Calibrate the Albedo model on Run-3 data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collected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by BCM1F</a:t>
            </a:r>
          </a:p>
          <a:p>
            <a:pPr marL="342900" indent="-342900" algn="just">
              <a:lnSpc>
                <a:spcPct val="11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Method: 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Channel-by-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analysis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and update of the Albedo model</a:t>
            </a:r>
          </a:p>
          <a:p>
            <a:pPr marL="342900" indent="-342900" algn="just">
              <a:lnSpc>
                <a:spcPct val="11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Validation</a:t>
            </a: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: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Significant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improvement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in the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afterglow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correction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shown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by the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emittance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scans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</a:t>
            </a:r>
            <a:r>
              <a:rPr lang="it-IT" sz="1600" dirty="0">
                <a:solidFill>
                  <a:srgbClr val="FD8F26"/>
                </a:solidFill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</a:t>
            </a:r>
            <a:r>
              <a:rPr lang="en-GB" sz="1600" dirty="0">
                <a:effectLst/>
                <a:latin typeface="CMR12"/>
              </a:rPr>
              <a:t>updated Albedo model was implemented in the CMS online system on August 31</a:t>
            </a:r>
            <a:r>
              <a:rPr lang="en-GB" sz="1600" baseline="30000" dirty="0">
                <a:effectLst/>
                <a:latin typeface="CMR12"/>
              </a:rPr>
              <a:t>st</a:t>
            </a:r>
            <a:r>
              <a:rPr lang="en-GB" sz="1600" dirty="0">
                <a:effectLst/>
                <a:latin typeface="CMR12"/>
              </a:rPr>
              <a:t> </a:t>
            </a:r>
            <a:endParaRPr lang="it-IT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6" name="Picture 5" descr="A colorful illustration of a machine&#10;&#10;Description automatically generated with medium confidence">
            <a:extLst>
              <a:ext uri="{FF2B5EF4-FFF2-40B4-BE49-F238E27FC236}">
                <a16:creationId xmlns:a16="http://schemas.microsoft.com/office/drawing/2014/main" id="{4B6BE5E0-616E-63CE-F5EA-B4B49FCC7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521862"/>
            <a:ext cx="4761240" cy="2678198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  <a:outerShdw dist="50800" dir="5400000" algn="ctr" rotWithShape="0">
              <a:srgbClr val="000000">
                <a:alpha val="0"/>
              </a:srgbClr>
            </a:outerShdw>
            <a:softEdge rad="119720"/>
          </a:effectLst>
        </p:spPr>
      </p:pic>
      <p:sp>
        <p:nvSpPr>
          <p:cNvPr id="7" name="Segnaposto contenuto 8">
            <a:extLst>
              <a:ext uri="{FF2B5EF4-FFF2-40B4-BE49-F238E27FC236}">
                <a16:creationId xmlns:a16="http://schemas.microsoft.com/office/drawing/2014/main" id="{FBE12CB5-CC55-A1E5-B022-E5037CC88EF7}"/>
              </a:ext>
            </a:extLst>
          </p:cNvPr>
          <p:cNvSpPr txBox="1">
            <a:spLocks/>
          </p:cNvSpPr>
          <p:nvPr/>
        </p:nvSpPr>
        <p:spPr>
          <a:xfrm>
            <a:off x="6421755" y="3931325"/>
            <a:ext cx="4377690" cy="1859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600" b="1" dirty="0">
                <a:solidFill>
                  <a:srgbClr val="FD8F26"/>
                </a:solidFill>
                <a:cs typeface="Arial" panose="020B0604020202020204" pitchFamily="34" charset="0"/>
                <a:sym typeface="Wingdings" pitchFamily="2" charset="2"/>
              </a:rPr>
              <a:t>NEXT STEP …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Evaluate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how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model update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influences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 </a:t>
            </a:r>
            <a:r>
              <a:rPr lang="it-IT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precision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of the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luminosity</a:t>
            </a:r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6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measurements</a:t>
            </a:r>
            <a:endParaRPr lang="it-IT" sz="1600" dirty="0">
              <a:solidFill>
                <a:srgbClr val="00A7E9"/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8754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elettronica, Ingegneria elettronica, interno, verde&#10;&#10;Descrizione generata automaticamente">
            <a:extLst>
              <a:ext uri="{FF2B5EF4-FFF2-40B4-BE49-F238E27FC236}">
                <a16:creationId xmlns:a16="http://schemas.microsoft.com/office/drawing/2014/main" id="{7ADA91F8-33AC-892A-613E-90B73AB2C7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1" r="25898" b="5950"/>
          <a:stretch/>
        </p:blipFill>
        <p:spPr>
          <a:xfrm>
            <a:off x="2894099" y="0"/>
            <a:ext cx="9297901" cy="68687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96ECD18-CC94-4EE8-2299-4C041175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96" y="1191636"/>
            <a:ext cx="464598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z="4800" dirty="0">
                <a:solidFill>
                  <a:srgbClr val="FD8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br>
              <a:rPr lang="en-US" sz="48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it-IT" sz="3100" dirty="0"/>
              <a:t>FOR YOUR </a:t>
            </a:r>
            <a:r>
              <a:rPr lang="it-IT" sz="3200" dirty="0">
                <a:latin typeface="Trade Gothic Inline" panose="020F0502020204030204" pitchFamily="34" charset="0"/>
                <a:cs typeface="Trade Gothic Inline" panose="020F0502020204030204" pitchFamily="34" charset="0"/>
              </a:rPr>
              <a:t>LUMINOUS</a:t>
            </a:r>
            <a:r>
              <a:rPr lang="it-IT" sz="3100" dirty="0"/>
              <a:t> ATTENTION</a:t>
            </a:r>
            <a:r>
              <a:rPr lang="it-IT" sz="3100" dirty="0">
                <a:solidFill>
                  <a:srgbClr val="FD8F26"/>
                </a:solidFill>
              </a:rPr>
              <a:t>. </a:t>
            </a:r>
            <a:endParaRPr lang="en-US" sz="31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C9C035C-3934-3AA6-8241-174EAC5837C4}"/>
              </a:ext>
            </a:extLst>
          </p:cNvPr>
          <p:cNvSpPr/>
          <p:nvPr/>
        </p:nvSpPr>
        <p:spPr>
          <a:xfrm>
            <a:off x="481029" y="526840"/>
            <a:ext cx="918280" cy="4549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4CCC4-09E0-6D70-0A7C-577B4D8E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87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/>
              <a:t>BRIL Group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6C9FF19-3077-AB67-865E-CF18CE04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957" y="1728062"/>
            <a:ext cx="4394487" cy="1957667"/>
          </a:xfrm>
        </p:spPr>
        <p:txBody>
          <a:bodyPr anchor="ctr">
            <a:no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SzPct val="91000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Main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focus:</a:t>
            </a:r>
          </a:p>
          <a:p>
            <a:pPr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SzPct val="91000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To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perform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high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precision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measurements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of the </a:t>
            </a:r>
            <a:r>
              <a:rPr lang="it-IT" sz="2000" b="1" dirty="0" err="1">
                <a:solidFill>
                  <a:srgbClr val="00A7E9"/>
                </a:solidFill>
                <a:cs typeface="Arial" panose="020B0604020202020204" pitchFamily="34" charset="0"/>
                <a:sym typeface="Wingdings" pitchFamily="2" charset="2"/>
              </a:rPr>
              <a:t>luminosity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delivered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by the LHC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CMS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E28AFD0-D2A7-E3B0-E15C-224A2FADAE0E}"/>
              </a:ext>
            </a:extLst>
          </p:cNvPr>
          <p:cNvSpPr txBox="1"/>
          <p:nvPr/>
        </p:nvSpPr>
        <p:spPr>
          <a:xfrm>
            <a:off x="838201" y="1215878"/>
            <a:ext cx="743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endParaRPr lang="it-IT" sz="2400" b="1" dirty="0">
              <a:solidFill>
                <a:srgbClr val="FD8F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AB83B8C-302E-9707-EEF7-FB21E80097DD}"/>
              </a:ext>
            </a:extLst>
          </p:cNvPr>
          <p:cNvSpPr txBox="1">
            <a:spLocks/>
          </p:cNvSpPr>
          <p:nvPr/>
        </p:nvSpPr>
        <p:spPr>
          <a:xfrm>
            <a:off x="6730773" y="1703185"/>
            <a:ext cx="5662519" cy="1130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7E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it-IT" sz="2000" dirty="0">
                <a:ea typeface="+mn-ea"/>
              </a:rPr>
              <a:t>INSTANTANEOUS LUMINOSITY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5">
                <a:extLst>
                  <a:ext uri="{FF2B5EF4-FFF2-40B4-BE49-F238E27FC236}">
                    <a16:creationId xmlns:a16="http://schemas.microsoft.com/office/drawing/2014/main" id="{FC747B9D-47ED-9B3F-CB6B-C0F8C39A59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900667"/>
                <a:ext cx="6615544" cy="236554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Clr>
                    <a:srgbClr val="FD8F26"/>
                  </a:buClr>
                  <a:buSzPct val="91000"/>
                  <a:buFont typeface="Courier New" panose="02070309020205020404" pitchFamily="49" charset="0"/>
                  <a:buChar char="o"/>
                </a:pP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Gives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information </a:t>
                </a: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about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the </a:t>
                </a:r>
                <a:r>
                  <a:rPr lang="it-IT" sz="22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collision</a:t>
                </a:r>
                <a:r>
                  <a:rPr lang="it-IT" sz="2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rate</a:t>
                </a:r>
              </a:p>
              <a:p>
                <a:pPr marL="457200" indent="-457200">
                  <a:buClr>
                    <a:srgbClr val="FD8F26"/>
                  </a:buClr>
                  <a:buSzPct val="91000"/>
                  <a:buFont typeface="Courier New" panose="02070309020205020404" pitchFamily="49" charset="0"/>
                  <a:buChar char="o"/>
                </a:pP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Proportionality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</a:t>
                </a: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constant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</a:t>
                </a: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between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the </a:t>
                </a: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collision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rate and the </a:t>
                </a:r>
                <a:r>
                  <a:rPr lang="it-IT" sz="2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cross-</a:t>
                </a:r>
                <a:r>
                  <a:rPr lang="it-IT" sz="22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section</a:t>
                </a:r>
                <a:r>
                  <a:rPr lang="it-IT" sz="2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of a </a:t>
                </a: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specific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</a:t>
                </a:r>
                <a:r>
                  <a:rPr lang="it-IT" sz="2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process</a:t>
                </a:r>
                <a:r>
                  <a:rPr lang="it-IT" sz="2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 </a:t>
                </a:r>
              </a:p>
              <a:p>
                <a:pPr marL="457200" indent="-457200">
                  <a:buClr>
                    <a:srgbClr val="FD8F26"/>
                  </a:buClr>
                  <a:buSzPct val="91000"/>
                  <a:buFont typeface="Courier New" panose="02070309020205020404" pitchFamily="49" charset="0"/>
                  <a:buChar char="o"/>
                </a:pPr>
                <a:endParaRPr lang="it-IT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  <a:sym typeface="Wingdings" pitchFamily="2" charset="2"/>
                </a:endParaRPr>
              </a:p>
              <a:p>
                <a:pPr lvl="1" indent="0">
                  <a:buClr>
                    <a:srgbClr val="FD8F26"/>
                  </a:buClr>
                  <a:buSzPct val="91000"/>
                  <a:buNone/>
                </a:pPr>
                <a:r>
                  <a:rPr lang="it-IT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		</a:t>
                </a:r>
                <a:r>
                  <a:rPr lang="it-IT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</a:t>
                </a:r>
                <a:r>
                  <a:rPr lang="it-IT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  <a:sym typeface="Wingdings" pitchFamily="2" charset="2"/>
                  </a:rPr>
                  <a:t> 	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𝑅</m:t>
                    </m:r>
                  </m:oMath>
                </a14:m>
                <a:r>
                  <a:rPr lang="it-IT" sz="2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anose="020B0604020202020204" pitchFamily="34" charset="0"/>
                    <a:sym typeface="Wingdings" pitchFamily="2" charset="2"/>
                  </a:rPr>
                  <a:t> =  </a:t>
                </a:r>
                <a14:m>
                  <m:oMath xmlns:m="http://schemas.openxmlformats.org/officeDocument/2006/math">
                    <m:r>
                      <a:rPr lang="it-IT" sz="2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ℒ</m:t>
                    </m:r>
                    <m:r>
                      <a:rPr lang="it-IT" sz="2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∙</m:t>
                    </m:r>
                    <m:r>
                      <a:rPr lang="it-IT" sz="26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𝜎</m:t>
                    </m:r>
                  </m:oMath>
                </a14:m>
                <a:endParaRPr lang="it-IT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9" name="Segnaposto contenuto 5">
                <a:extLst>
                  <a:ext uri="{FF2B5EF4-FFF2-40B4-BE49-F238E27FC236}">
                    <a16:creationId xmlns:a16="http://schemas.microsoft.com/office/drawing/2014/main" id="{FC747B9D-47ED-9B3F-CB6B-C0F8C39A5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00667"/>
                <a:ext cx="6615544" cy="2365542"/>
              </a:xfrm>
              <a:prstGeom prst="rect">
                <a:avLst/>
              </a:prstGeom>
              <a:blipFill>
                <a:blip r:embed="rId2"/>
                <a:stretch>
                  <a:fillRect l="-9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1693C0F2-8DA6-0C8C-951F-31588358E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77" y="1855916"/>
            <a:ext cx="1887604" cy="1871118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  <a:outerShdw blurRad="1270000" dist="50800" dir="5400000" algn="ctr" rotWithShape="0">
              <a:schemeClr val="bg1">
                <a:alpha val="43000"/>
              </a:schemeClr>
            </a:outerShdw>
            <a:softEdge rad="0"/>
          </a:effectLst>
          <a:scene3d>
            <a:camera prst="orthographicFront"/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5">
                <a:extLst>
                  <a:ext uri="{FF2B5EF4-FFF2-40B4-BE49-F238E27FC236}">
                    <a16:creationId xmlns:a16="http://schemas.microsoft.com/office/drawing/2014/main" id="{C1E62A17-1356-C6C9-D625-DB7E29350B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89238" y="2130812"/>
                <a:ext cx="3699350" cy="187111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Clr>
                    <a:srgbClr val="FD8F26"/>
                  </a:buClr>
                  <a:buSzPct val="91000"/>
                </a:pPr>
                <a14:m>
                  <m:oMath xmlns:m="http://schemas.openxmlformats.org/officeDocument/2006/math">
                    <m:r>
                      <a:rPr lang="it-IT" sz="320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ℒ</m:t>
                    </m:r>
                    <m:r>
                      <a:rPr lang="it-IT" sz="32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itchFamily="2" charset="2"/>
                      </a:rPr>
                      <m:t> =</m:t>
                    </m:r>
                    <m:f>
                      <m:fPr>
                        <m:ctrlPr>
                          <a:rPr lang="it-IT" sz="3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𝑁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𝑛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𝑏</m:t>
                            </m:r>
                          </m:sub>
                        </m:sSub>
                        <m:r>
                          <a:rPr lang="it-IT" sz="3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𝑓</m:t>
                        </m:r>
                      </m:num>
                      <m:den>
                        <m:r>
                          <a:rPr lang="it-IT" sz="32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4</m:t>
                        </m:r>
                        <m:sSub>
                          <m:sSubPr>
                            <m:ctrlP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3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𝜋𝜎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it-IT" sz="32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it-IT" sz="32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it-IT" sz="32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  <a:sym typeface="Wingdings" pitchFamily="2" charset="2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24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Wingdings" pitchFamily="2" charset="2"/>
                  </a:rPr>
                  <a:t>  </a:t>
                </a:r>
                <a:r>
                  <a:rPr lang="it-IT" sz="18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Wingdings" pitchFamily="2" charset="2"/>
                  </a:rPr>
                  <a:t>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𝑐𝑚</m:t>
                        </m:r>
                      </m:e>
                      <m:sup>
                        <m:r>
                          <a:rPr lang="it-IT" sz="18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it-IT" sz="18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it-IT" sz="18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𝑠</m:t>
                        </m:r>
                      </m:e>
                      <m:sup>
                        <m:r>
                          <a:rPr lang="it-IT" sz="18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itchFamily="2" charset="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it-IT" sz="1800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  <a:sym typeface="Wingdings" pitchFamily="2" charset="2"/>
                  </a:rPr>
                  <a:t>]</a:t>
                </a:r>
              </a:p>
            </p:txBody>
          </p:sp>
        </mc:Choice>
        <mc:Fallback xmlns="">
          <p:sp>
            <p:nvSpPr>
              <p:cNvPr id="12" name="Segnaposto contenuto 5">
                <a:extLst>
                  <a:ext uri="{FF2B5EF4-FFF2-40B4-BE49-F238E27FC236}">
                    <a16:creationId xmlns:a16="http://schemas.microsoft.com/office/drawing/2014/main" id="{C1E62A17-1356-C6C9-D625-DB7E29350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9238" y="2130812"/>
                <a:ext cx="3699350" cy="1871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4941FD19-E998-E8C8-5FCC-03D7CC0E2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870" y="3900667"/>
            <a:ext cx="4050327" cy="227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3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BCM1F?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2AAE6F-369B-A94F-587F-C45E88AFBB5D}"/>
              </a:ext>
            </a:extLst>
          </p:cNvPr>
          <p:cNvSpPr txBox="1"/>
          <p:nvPr/>
        </p:nvSpPr>
        <p:spPr>
          <a:xfrm>
            <a:off x="838200" y="1215878"/>
            <a:ext cx="971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Fast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97DE504-DCAB-0085-FA9D-A4502B274A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971604"/>
            <a:ext cx="10515599" cy="6056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200" b="1" dirty="0" err="1">
                <a:solidFill>
                  <a:srgbClr val="00A7E9"/>
                </a:solidFill>
                <a:cs typeface="Arial" panose="020B0604020202020204" pitchFamily="34" charset="0"/>
              </a:rPr>
              <a:t>Luminometer</a:t>
            </a:r>
            <a:r>
              <a:rPr lang="it-IT" sz="2200" b="1" dirty="0">
                <a:solidFill>
                  <a:srgbClr val="00A7E9"/>
                </a:solidFill>
                <a:cs typeface="Arial" panose="020B0604020202020204" pitchFamily="34" charset="0"/>
              </a:rPr>
              <a:t>: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detector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performing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luminosity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measurements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monitors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2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at</a:t>
            </a:r>
            <a:r>
              <a:rPr lang="it-IT" sz="2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200" b="1" dirty="0">
                <a:solidFill>
                  <a:srgbClr val="FD8F26"/>
                </a:solidFill>
                <a:cs typeface="Arial" panose="020B0604020202020204" pitchFamily="34" charset="0"/>
              </a:rPr>
              <a:t>CMS</a:t>
            </a:r>
          </a:p>
        </p:txBody>
      </p:sp>
      <p:pic>
        <p:nvPicPr>
          <p:cNvPr id="3" name="Elemento grafico 21">
            <a:extLst>
              <a:ext uri="{FF2B5EF4-FFF2-40B4-BE49-F238E27FC236}">
                <a16:creationId xmlns:a16="http://schemas.microsoft.com/office/drawing/2014/main" id="{55946723-62B4-1B8A-CBB9-7AD86DB22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041" y="2893424"/>
            <a:ext cx="5175135" cy="2748698"/>
          </a:xfrm>
          <a:prstGeom prst="rect">
            <a:avLst/>
          </a:prstGeom>
        </p:spPr>
      </p:pic>
      <p:pic>
        <p:nvPicPr>
          <p:cNvPr id="6" name="Elemento grafico 23">
            <a:extLst>
              <a:ext uri="{FF2B5EF4-FFF2-40B4-BE49-F238E27FC236}">
                <a16:creationId xmlns:a16="http://schemas.microsoft.com/office/drawing/2014/main" id="{2AD2D145-8EA2-F0D5-C697-2411F8439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689" r="2820"/>
          <a:stretch/>
        </p:blipFill>
        <p:spPr>
          <a:xfrm>
            <a:off x="6765979" y="2915540"/>
            <a:ext cx="4211767" cy="25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6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BCM1F?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2AAE6F-369B-A94F-587F-C45E88AFBB5D}"/>
              </a:ext>
            </a:extLst>
          </p:cNvPr>
          <p:cNvSpPr txBox="1"/>
          <p:nvPr/>
        </p:nvSpPr>
        <p:spPr>
          <a:xfrm>
            <a:off x="838200" y="1215878"/>
            <a:ext cx="9712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Fast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97DE504-DCAB-0085-FA9D-A4502B274A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9111" y="1586355"/>
            <a:ext cx="6602108" cy="4513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Consists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of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four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C-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shapes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two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on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each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side.</a:t>
            </a:r>
          </a:p>
          <a:p>
            <a:pPr marL="34290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Each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C-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shape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has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six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double silicon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diodes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sensors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   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48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readout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channels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Counts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hits 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from pp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collisions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and from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backgrounds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Instantaneous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luminosity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determined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-by-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from the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measured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rate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59DA6BF-C921-CB04-E54A-E13B5458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309" y="637356"/>
            <a:ext cx="3828194" cy="573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6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Afterglow</a:t>
            </a:r>
            <a:r>
              <a:rPr lang="it-IT" dirty="0"/>
              <a:t> </a:t>
            </a:r>
            <a:r>
              <a:rPr lang="it-IT" dirty="0" err="1"/>
              <a:t>aka</a:t>
            </a:r>
            <a:r>
              <a:rPr lang="it-IT" dirty="0"/>
              <a:t> Albedo 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2AAE6F-369B-A94F-587F-C45E88AFBB5D}"/>
              </a:ext>
            </a:extLst>
          </p:cNvPr>
          <p:cNvSpPr txBox="1"/>
          <p:nvPr/>
        </p:nvSpPr>
        <p:spPr>
          <a:xfrm>
            <a:off x="838200" y="121587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of background and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LHC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97DE504-DCAB-0085-FA9D-A4502B274A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35815"/>
            <a:ext cx="4476652" cy="3964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100" b="1" dirty="0">
                <a:solidFill>
                  <a:srgbClr val="00A7E9"/>
                </a:solidFill>
                <a:cs typeface="Arial" panose="020B0604020202020204" pitchFamily="34" charset="0"/>
              </a:rPr>
              <a:t>Late </a:t>
            </a:r>
            <a:r>
              <a:rPr lang="it-IT" sz="2100" b="1" dirty="0" err="1">
                <a:solidFill>
                  <a:srgbClr val="00A7E9"/>
                </a:solidFill>
                <a:cs typeface="Arial" panose="020B0604020202020204" pitchFamily="34" charset="0"/>
              </a:rPr>
              <a:t>signals</a:t>
            </a:r>
            <a:r>
              <a:rPr lang="it-IT" sz="2100" b="1" dirty="0">
                <a:solidFill>
                  <a:srgbClr val="00A7E9"/>
                </a:solidFill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formed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at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given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BCID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it-IT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</a:t>
            </a:r>
            <a:r>
              <a:rPr lang="it-IT" sz="2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crossing index)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measured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in the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subsequent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collisions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(25ns or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multiples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1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later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Due to </a:t>
            </a:r>
            <a:r>
              <a:rPr lang="it-IT" sz="2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back-scattering</a:t>
            </a:r>
            <a:r>
              <a:rPr lang="it-IT" sz="21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or activation of the </a:t>
            </a:r>
            <a:r>
              <a:rPr lang="it-IT" sz="2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detector </a:t>
            </a:r>
            <a:r>
              <a:rPr lang="it-IT" sz="21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material</a:t>
            </a:r>
            <a:endParaRPr lang="it-IT" sz="21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</p:txBody>
      </p:sp>
      <p:pic>
        <p:nvPicPr>
          <p:cNvPr id="15" name="bunch crossing">
            <a:hlinkClick r:id="" action="ppaction://media"/>
            <a:extLst>
              <a:ext uri="{FF2B5EF4-FFF2-40B4-BE49-F238E27FC236}">
                <a16:creationId xmlns:a16="http://schemas.microsoft.com/office/drawing/2014/main" id="{962D2361-1282-DAD7-0640-88E1A04C7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710" t="17390" r="12699" b="20454"/>
          <a:stretch/>
        </p:blipFill>
        <p:spPr>
          <a:xfrm>
            <a:off x="6588000" y="3556202"/>
            <a:ext cx="4788000" cy="2244191"/>
          </a:xfrm>
          <a:prstGeom prst="rect">
            <a:avLst/>
          </a:prstGeom>
        </p:spPr>
      </p:pic>
      <p:pic>
        <p:nvPicPr>
          <p:cNvPr id="6" name="Picture 5" descr="A diagram of a circle with circles and dots&#10;&#10;Description automatically generated">
            <a:extLst>
              <a:ext uri="{FF2B5EF4-FFF2-40B4-BE49-F238E27FC236}">
                <a16:creationId xmlns:a16="http://schemas.microsoft.com/office/drawing/2014/main" id="{F9AADE2E-1331-3919-3457-C40B9B4BB3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344"/>
          <a:stretch/>
        </p:blipFill>
        <p:spPr>
          <a:xfrm>
            <a:off x="5523169" y="2208330"/>
            <a:ext cx="2241550" cy="13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Afterglow</a:t>
            </a:r>
            <a:r>
              <a:rPr lang="it-IT" dirty="0"/>
              <a:t> </a:t>
            </a:r>
            <a:r>
              <a:rPr lang="it-IT" dirty="0" err="1"/>
              <a:t>aka</a:t>
            </a:r>
            <a:r>
              <a:rPr lang="it-IT" dirty="0"/>
              <a:t> Albedo 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15" name="Segnaposto contenuto 4">
            <a:extLst>
              <a:ext uri="{FF2B5EF4-FFF2-40B4-BE49-F238E27FC236}">
                <a16:creationId xmlns:a16="http://schemas.microsoft.com/office/drawing/2014/main" id="{F3195720-6CBF-3B8D-FA26-F298E4A4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52769" y="1922194"/>
            <a:ext cx="5276712" cy="3957534"/>
          </a:xfrm>
          <a:prstGeom prst="rect">
            <a:avLst/>
          </a:prstGeom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F866EFC8-8A2A-5325-9633-C727837875DC}"/>
              </a:ext>
            </a:extLst>
          </p:cNvPr>
          <p:cNvCxnSpPr>
            <a:cxnSpLocks/>
          </p:cNvCxnSpPr>
          <p:nvPr/>
        </p:nvCxnSpPr>
        <p:spPr>
          <a:xfrm flipH="1">
            <a:off x="10415239" y="2130710"/>
            <a:ext cx="245327" cy="39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571BAAF-1B00-767C-88DC-896D9B5ED6F8}"/>
              </a:ext>
            </a:extLst>
          </p:cNvPr>
          <p:cNvSpPr txBox="1"/>
          <p:nvPr/>
        </p:nvSpPr>
        <p:spPr>
          <a:xfrm>
            <a:off x="10091855" y="1740956"/>
            <a:ext cx="136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/>
                </a:solidFill>
              </a:rPr>
              <a:t>TRAIN</a:t>
            </a:r>
          </a:p>
        </p:txBody>
      </p:sp>
      <p:sp>
        <p:nvSpPr>
          <p:cNvPr id="24" name="Parentesi quadra aperta 23">
            <a:extLst>
              <a:ext uri="{FF2B5EF4-FFF2-40B4-BE49-F238E27FC236}">
                <a16:creationId xmlns:a16="http://schemas.microsoft.com/office/drawing/2014/main" id="{4E6F4F39-AC58-07DF-7B31-06583EC700F3}"/>
              </a:ext>
            </a:extLst>
          </p:cNvPr>
          <p:cNvSpPr/>
          <p:nvPr/>
        </p:nvSpPr>
        <p:spPr>
          <a:xfrm rot="5400000">
            <a:off x="10087241" y="2584127"/>
            <a:ext cx="466429" cy="457200"/>
          </a:xfrm>
          <a:prstGeom prst="leftBracket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Segnaposto contenuto 8">
            <a:extLst>
              <a:ext uri="{FF2B5EF4-FFF2-40B4-BE49-F238E27FC236}">
                <a16:creationId xmlns:a16="http://schemas.microsoft.com/office/drawing/2014/main" id="{440F18D0-4003-6232-09BD-702779E305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12978"/>
            <a:ext cx="5607570" cy="3842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Additional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hits in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subsequent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colliding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Clearly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visible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the end of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each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train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in 	      the rate of the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first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empty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Overestimate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of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luminosity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for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each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crossing</a:t>
            </a:r>
          </a:p>
          <a:p>
            <a:pPr marL="342900" lvl="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Necessity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to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correct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afterglow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background </a:t>
            </a:r>
          </a:p>
          <a:p>
            <a:pPr lvl="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higher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precision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measurements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of 	     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luminosity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AF59A07-D972-B018-1081-CB1DA743B262}"/>
              </a:ext>
            </a:extLst>
          </p:cNvPr>
          <p:cNvSpPr txBox="1"/>
          <p:nvPr/>
        </p:nvSpPr>
        <p:spPr>
          <a:xfrm>
            <a:off x="838200" y="121587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of background and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LHC</a:t>
            </a:r>
          </a:p>
        </p:txBody>
      </p:sp>
    </p:spTree>
    <p:extLst>
      <p:ext uri="{BB962C8B-B14F-4D97-AF65-F5344CB8AC3E}">
        <p14:creationId xmlns:p14="http://schemas.microsoft.com/office/powerpoint/2010/main" val="82417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4D850B32-A4B5-A102-7330-D6EB1C4339A0}"/>
              </a:ext>
            </a:extLst>
          </p:cNvPr>
          <p:cNvGrpSpPr/>
          <p:nvPr/>
        </p:nvGrpSpPr>
        <p:grpSpPr>
          <a:xfrm>
            <a:off x="6329453" y="2076646"/>
            <a:ext cx="5120154" cy="3840116"/>
            <a:chOff x="6573859" y="1800616"/>
            <a:chExt cx="5120154" cy="3840116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0E7A2350-9EF4-E744-E96D-558E757F4993}"/>
                </a:ext>
              </a:extLst>
            </p:cNvPr>
            <p:cNvGrpSpPr/>
            <p:nvPr/>
          </p:nvGrpSpPr>
          <p:grpSpPr>
            <a:xfrm>
              <a:off x="6573859" y="1800616"/>
              <a:ext cx="5120154" cy="3840116"/>
              <a:chOff x="6573859" y="1800616"/>
              <a:chExt cx="5120154" cy="3840116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F17C1149-E5CE-D950-FB59-9EC11FED2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6573859" y="1800616"/>
                <a:ext cx="5120154" cy="3840116"/>
              </a:xfrm>
              <a:prstGeom prst="rect">
                <a:avLst/>
              </a:prstGeom>
            </p:spPr>
          </p:pic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AB91486C-D58B-3596-B412-08E76B3DC55D}"/>
                  </a:ext>
                </a:extLst>
              </p:cNvPr>
              <p:cNvSpPr/>
              <p:nvPr/>
            </p:nvSpPr>
            <p:spPr>
              <a:xfrm>
                <a:off x="9562986" y="4783359"/>
                <a:ext cx="1220371" cy="270570"/>
              </a:xfrm>
              <a:prstGeom prst="ellipse">
                <a:avLst/>
              </a:prstGeom>
              <a:solidFill>
                <a:srgbClr val="FD8F26">
                  <a:alpha val="32549"/>
                </a:srgb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solidFill>
                    <a:srgbClr val="0F1177"/>
                  </a:solidFill>
                </a:endParaRPr>
              </a:p>
            </p:txBody>
          </p:sp>
        </p:grp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B0201B5C-3152-AC60-F796-7F2F9DA0D572}"/>
                </a:ext>
              </a:extLst>
            </p:cNvPr>
            <p:cNvSpPr/>
            <p:nvPr/>
          </p:nvSpPr>
          <p:spPr>
            <a:xfrm>
              <a:off x="8610600" y="2511460"/>
              <a:ext cx="1220371" cy="270570"/>
            </a:xfrm>
            <a:prstGeom prst="ellipse">
              <a:avLst/>
            </a:prstGeom>
            <a:solidFill>
              <a:srgbClr val="FD8F26">
                <a:alpha val="3254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0F1177"/>
                </a:solidFill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Afterglow</a:t>
            </a:r>
            <a:r>
              <a:rPr lang="it-IT" dirty="0"/>
              <a:t> </a:t>
            </a:r>
            <a:r>
              <a:rPr lang="it-IT" dirty="0" err="1"/>
              <a:t>aka</a:t>
            </a:r>
            <a:r>
              <a:rPr lang="it-IT" dirty="0"/>
              <a:t> Albedo 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2AAE6F-369B-A94F-587F-C45E88AFBB5D}"/>
              </a:ext>
            </a:extLst>
          </p:cNvPr>
          <p:cNvSpPr txBox="1"/>
          <p:nvPr/>
        </p:nvSpPr>
        <p:spPr>
          <a:xfrm>
            <a:off x="838200" y="1215878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of background and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b="1" dirty="0">
                <a:solidFill>
                  <a:srgbClr val="FD8F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LHC</a:t>
            </a: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409AA5AA-C0F0-8181-D197-31122DDA89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012978"/>
            <a:ext cx="5551449" cy="3842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34290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Additional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hits in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subsequent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colliding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bunches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Clearly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visible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the end of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each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train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in 	      the rate of the 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first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empty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</a:t>
            </a:r>
            <a:endParaRPr lang="it-IT" sz="20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Overestimate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of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luminosity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and background for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each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crossing</a:t>
            </a:r>
          </a:p>
          <a:p>
            <a:pPr marL="342900" lvl="0" indent="-3429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Font typeface="Courier New" panose="02070309020205020404" pitchFamily="49" charset="0"/>
              <a:buChar char="o"/>
            </a:pP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Necessity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to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correct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the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afterglow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background </a:t>
            </a:r>
          </a:p>
          <a:p>
            <a:pPr lvl="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	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higher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precision</a:t>
            </a:r>
            <a:r>
              <a:rPr lang="it-IT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measurements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of 	     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luminosity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3" name="Connettore 2 15">
            <a:extLst>
              <a:ext uri="{FF2B5EF4-FFF2-40B4-BE49-F238E27FC236}">
                <a16:creationId xmlns:a16="http://schemas.microsoft.com/office/drawing/2014/main" id="{6F313EB0-2925-04F6-1EE3-D4E7B48EB963}"/>
              </a:ext>
            </a:extLst>
          </p:cNvPr>
          <p:cNvCxnSpPr>
            <a:cxnSpLocks/>
          </p:cNvCxnSpPr>
          <p:nvPr/>
        </p:nvCxnSpPr>
        <p:spPr>
          <a:xfrm>
            <a:off x="9928765" y="4597513"/>
            <a:ext cx="0" cy="397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asellaDiTesto 16">
            <a:extLst>
              <a:ext uri="{FF2B5EF4-FFF2-40B4-BE49-F238E27FC236}">
                <a16:creationId xmlns:a16="http://schemas.microsoft.com/office/drawing/2014/main" id="{97A03E0F-1F94-22A3-4B6A-45A4B3AD0C83}"/>
              </a:ext>
            </a:extLst>
          </p:cNvPr>
          <p:cNvSpPr txBox="1"/>
          <p:nvPr/>
        </p:nvSpPr>
        <p:spPr>
          <a:xfrm>
            <a:off x="9318587" y="4135848"/>
            <a:ext cx="122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2"/>
                </a:solidFill>
              </a:rPr>
              <a:t>FIRST EMPTY BUNCH</a:t>
            </a:r>
          </a:p>
        </p:txBody>
      </p:sp>
      <p:cxnSp>
        <p:nvCxnSpPr>
          <p:cNvPr id="12" name="Connettore 2 15">
            <a:extLst>
              <a:ext uri="{FF2B5EF4-FFF2-40B4-BE49-F238E27FC236}">
                <a16:creationId xmlns:a16="http://schemas.microsoft.com/office/drawing/2014/main" id="{9F053280-04DF-6DDC-AECD-B98F3867AE9B}"/>
              </a:ext>
            </a:extLst>
          </p:cNvPr>
          <p:cNvCxnSpPr>
            <a:cxnSpLocks/>
          </p:cNvCxnSpPr>
          <p:nvPr/>
        </p:nvCxnSpPr>
        <p:spPr>
          <a:xfrm flipH="1">
            <a:off x="9648269" y="2860495"/>
            <a:ext cx="47413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6">
            <a:extLst>
              <a:ext uri="{FF2B5EF4-FFF2-40B4-BE49-F238E27FC236}">
                <a16:creationId xmlns:a16="http://schemas.microsoft.com/office/drawing/2014/main" id="{BFBDEF6E-1ACD-9022-6C13-B406BF967EE0}"/>
              </a:ext>
            </a:extLst>
          </p:cNvPr>
          <p:cNvSpPr txBox="1"/>
          <p:nvPr/>
        </p:nvSpPr>
        <p:spPr>
          <a:xfrm>
            <a:off x="10122402" y="2643180"/>
            <a:ext cx="943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2"/>
                </a:solidFill>
              </a:rPr>
              <a:t>LAST FULL BUNCH</a:t>
            </a:r>
          </a:p>
        </p:txBody>
      </p:sp>
    </p:spTree>
    <p:extLst>
      <p:ext uri="{BB962C8B-B14F-4D97-AF65-F5344CB8AC3E}">
        <p14:creationId xmlns:p14="http://schemas.microsoft.com/office/powerpoint/2010/main" val="122445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041"/>
          </a:xfrm>
        </p:spPr>
        <p:txBody>
          <a:bodyPr>
            <a:normAutofit/>
          </a:bodyPr>
          <a:lstStyle/>
          <a:p>
            <a:r>
              <a:rPr lang="it-IT" dirty="0"/>
              <a:t>Albedo model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F782678-F738-F791-A8DD-06EEB1D6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" r="288"/>
          <a:stretch/>
        </p:blipFill>
        <p:spPr>
          <a:xfrm>
            <a:off x="6096000" y="2521660"/>
            <a:ext cx="4866375" cy="3670896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C464EAA-8A51-2AB9-D05A-BAFDE9A75A5A}"/>
              </a:ext>
            </a:extLst>
          </p:cNvPr>
          <p:cNvSpPr txBox="1"/>
          <p:nvPr/>
        </p:nvSpPr>
        <p:spPr>
          <a:xfrm>
            <a:off x="6827493" y="1413304"/>
            <a:ext cx="3643407" cy="39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FURTHER BUNCHES CORRECTIONS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97B3806-1851-524A-2F64-7A225C6F4935}"/>
              </a:ext>
            </a:extLst>
          </p:cNvPr>
          <p:cNvSpPr txBox="1"/>
          <p:nvPr/>
        </p:nvSpPr>
        <p:spPr>
          <a:xfrm>
            <a:off x="2356096" y="1658665"/>
            <a:ext cx="9651026" cy="109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albedo_model</a:t>
            </a:r>
            <a:r>
              <a:rPr lang="it-IT" sz="28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= [1.0, 0.0224, 0.0023, 0.0007, 0.0003 …</a:t>
            </a:r>
          </a:p>
          <a:p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1074DFE-C38E-6FC6-33FB-83109278CCCD}"/>
              </a:ext>
            </a:extLst>
          </p:cNvPr>
          <p:cNvSpPr/>
          <p:nvPr/>
        </p:nvSpPr>
        <p:spPr>
          <a:xfrm>
            <a:off x="6601948" y="1903287"/>
            <a:ext cx="3643407" cy="560489"/>
          </a:xfrm>
          <a:prstGeom prst="rect">
            <a:avLst/>
          </a:prstGeom>
          <a:solidFill>
            <a:schemeClr val="bg1">
              <a:lumMod val="85000"/>
              <a:alpha val="4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D4D5AB4-CD2A-9E65-30ED-002B584BB408}"/>
              </a:ext>
            </a:extLst>
          </p:cNvPr>
          <p:cNvSpPr/>
          <p:nvPr/>
        </p:nvSpPr>
        <p:spPr>
          <a:xfrm>
            <a:off x="5529602" y="1867256"/>
            <a:ext cx="1017345" cy="560489"/>
          </a:xfrm>
          <a:prstGeom prst="rect">
            <a:avLst/>
          </a:prstGeom>
          <a:solidFill>
            <a:srgbClr val="FD8F26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46121E7-6243-FFFC-4FCC-F4CC2B3059B7}"/>
              </a:ext>
            </a:extLst>
          </p:cNvPr>
          <p:cNvSpPr txBox="1"/>
          <p:nvPr/>
        </p:nvSpPr>
        <p:spPr>
          <a:xfrm>
            <a:off x="3032587" y="1413304"/>
            <a:ext cx="2497015" cy="399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00A0DF"/>
                </a:solidFill>
              </a:rPr>
              <a:t>NORMALIZED BUNCH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58F1816-ECAD-60DC-325C-E93EBA580AE8}"/>
              </a:ext>
            </a:extLst>
          </p:cNvPr>
          <p:cNvSpPr txBox="1"/>
          <p:nvPr/>
        </p:nvSpPr>
        <p:spPr>
          <a:xfrm>
            <a:off x="5484673" y="857646"/>
            <a:ext cx="1626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D8F26"/>
                </a:solidFill>
              </a:rPr>
              <a:t>PREVIOUS BUNCH CORRECTION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0D956FAD-A163-8B1E-AE93-5E06056474B6}"/>
              </a:ext>
            </a:extLst>
          </p:cNvPr>
          <p:cNvSpPr/>
          <p:nvPr/>
        </p:nvSpPr>
        <p:spPr>
          <a:xfrm>
            <a:off x="4821051" y="1859261"/>
            <a:ext cx="619871" cy="560489"/>
          </a:xfrm>
          <a:prstGeom prst="rect">
            <a:avLst/>
          </a:prstGeom>
          <a:solidFill>
            <a:srgbClr val="00A7E9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A7E9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id="{D173E61A-3A77-C1DE-E316-A7DB11D87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67" y="2757368"/>
            <a:ext cx="5396833" cy="3435188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SzPct val="91000"/>
              <a:buFont typeface="Courier New" panose="02070309020205020404" pitchFamily="49" charset="0"/>
              <a:buChar char="o"/>
            </a:pP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One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array,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average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over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all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channels</a:t>
            </a:r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SzPct val="91000"/>
              <a:buFont typeface="Courier New" panose="02070309020205020404" pitchFamily="49" charset="0"/>
              <a:buChar char="o"/>
            </a:pP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Obtained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from the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analysis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of a 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single </a:t>
            </a:r>
            <a:r>
              <a:rPr lang="it-IT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bunch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fill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in 2022</a:t>
            </a: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SzPct val="91000"/>
              <a:buFont typeface="Courier New" panose="02070309020205020404" pitchFamily="49" charset="0"/>
              <a:buChar char="o"/>
            </a:pPr>
            <a:r>
              <a:rPr lang="it-IT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Correction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terms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subtract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relative rate from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previous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bunches</a:t>
            </a:r>
            <a:endParaRPr lang="it-IT" sz="18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SzPct val="91000"/>
              <a:buFont typeface="Courier New" panose="02070309020205020404" pitchFamily="49" charset="0"/>
              <a:buChar char="o"/>
            </a:pPr>
            <a:r>
              <a:rPr lang="it-IT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Exponential</a:t>
            </a:r>
            <a:r>
              <a:rPr lang="it-IT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decrease</a:t>
            </a:r>
            <a:endParaRPr lang="it-IT" sz="1800" b="1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  <a:sym typeface="Wingdings" pitchFamily="2" charset="2"/>
            </a:endParaRPr>
          </a:p>
          <a:p>
            <a:pPr marL="457200" indent="-457200">
              <a:lnSpc>
                <a:spcPct val="130000"/>
              </a:lnSpc>
              <a:spcAft>
                <a:spcPts val="800"/>
              </a:spcAft>
              <a:buClr>
                <a:srgbClr val="FD8F26"/>
              </a:buClr>
              <a:buSzPct val="91000"/>
              <a:buFont typeface="Courier New" panose="02070309020205020404" pitchFamily="49" charset="0"/>
              <a:buChar char="o"/>
            </a:pP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Errors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expected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to  be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negligible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and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not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taken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into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account in the </a:t>
            </a:r>
            <a:r>
              <a:rPr lang="it-IT" sz="1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present</a:t>
            </a:r>
            <a:r>
              <a:rPr lang="it-IT" sz="1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  <a:sym typeface="Wingdings" pitchFamily="2" charset="2"/>
              </a:rPr>
              <a:t> study</a:t>
            </a:r>
          </a:p>
        </p:txBody>
      </p:sp>
    </p:spTree>
    <p:extLst>
      <p:ext uri="{BB962C8B-B14F-4D97-AF65-F5344CB8AC3E}">
        <p14:creationId xmlns:p14="http://schemas.microsoft.com/office/powerpoint/2010/main" val="344563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8" grpId="0" animBg="1"/>
      <p:bldP spid="29" grpId="0" animBg="1"/>
      <p:bldP spid="30" grpId="0"/>
      <p:bldP spid="31" grpId="0"/>
      <p:bldP spid="32" grpId="0" animBg="1"/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487A8-606A-7067-8631-D1873359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4" y="349380"/>
            <a:ext cx="6651577" cy="113004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Why is important to calibrate BCM1F?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68176C-A8C4-DCC6-7781-E7A08019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ISFR| Lisa Generoso |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Afterglow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calibration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BCM1F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084045C-A477-161E-2EEF-D39D7C9CA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D5A63-F420-DE40-9566-A2BCB9426C75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id="{6720DCC0-3C17-DBBE-FF3F-68CCF23C7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15" y="1139105"/>
            <a:ext cx="6883510" cy="16390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 algn="just">
              <a:spcAft>
                <a:spcPts val="800"/>
              </a:spcAft>
              <a:buClr>
                <a:srgbClr val="FD8F26"/>
              </a:buClr>
              <a:buSzPct val="91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A7E9"/>
                </a:solidFill>
                <a:sym typeface="Wingdings" pitchFamily="2" charset="2"/>
              </a:rPr>
              <a:t>Periodical monitoring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of the performances of the </a:t>
            </a:r>
            <a:r>
              <a:rPr lang="en-US" sz="2000" b="1" dirty="0">
                <a:solidFill>
                  <a:srgbClr val="FD8F26"/>
                </a:solidFill>
                <a:sym typeface="Wingdings" pitchFamily="2" charset="2"/>
              </a:rPr>
              <a:t>current Albedo model </a:t>
            </a:r>
            <a:r>
              <a:rPr lang="en-US" sz="2000" b="1" dirty="0">
                <a:solidFill>
                  <a:srgbClr val="00A7E9"/>
                </a:solidFill>
                <a:sym typeface="Wingdings" pitchFamily="2" charset="2"/>
              </a:rPr>
              <a:t>on variable background conditions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during data-taking</a:t>
            </a:r>
          </a:p>
        </p:txBody>
      </p:sp>
      <p:pic>
        <p:nvPicPr>
          <p:cNvPr id="11" name="Immagine 10" descr="Immagine che contiene elettronica, Ingegneria elettronica, interno, verde&#10;&#10;Descrizione generata automaticamente">
            <a:extLst>
              <a:ext uri="{FF2B5EF4-FFF2-40B4-BE49-F238E27FC236}">
                <a16:creationId xmlns:a16="http://schemas.microsoft.com/office/drawing/2014/main" id="{90BA2780-2366-EBDA-B05C-ED3B4F511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470" y="1775012"/>
            <a:ext cx="4919529" cy="4144525"/>
          </a:xfrm>
          <a:prstGeom prst="rect">
            <a:avLst/>
          </a:prstGeom>
          <a:effectLst>
            <a:reflection stA="0" endPos="65000" dist="50800" dir="5400000" sy="-100000" algn="bl" rotWithShape="0"/>
            <a:softEdge rad="45205"/>
          </a:effec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F685803A-8B11-6C29-7C45-163BCC839300}"/>
              </a:ext>
            </a:extLst>
          </p:cNvPr>
          <p:cNvSpPr txBox="1">
            <a:spLocks/>
          </p:cNvSpPr>
          <p:nvPr/>
        </p:nvSpPr>
        <p:spPr>
          <a:xfrm>
            <a:off x="645694" y="2554638"/>
            <a:ext cx="6240777" cy="1130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0A7E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How to do it?</a:t>
            </a: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egnaposto contenuto 5">
            <a:extLst>
              <a:ext uri="{FF2B5EF4-FFF2-40B4-BE49-F238E27FC236}">
                <a16:creationId xmlns:a16="http://schemas.microsoft.com/office/drawing/2014/main" id="{3D779D25-1E32-1E98-C85E-817B7E70A462}"/>
              </a:ext>
            </a:extLst>
          </p:cNvPr>
          <p:cNvSpPr txBox="1">
            <a:spLocks/>
          </p:cNvSpPr>
          <p:nvPr/>
        </p:nvSpPr>
        <p:spPr>
          <a:xfrm>
            <a:off x="239060" y="2573691"/>
            <a:ext cx="6518666" cy="3953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28600">
              <a:spcAft>
                <a:spcPts val="800"/>
              </a:spcAft>
              <a:buClr>
                <a:srgbClr val="FD8F26"/>
              </a:buClr>
              <a:buSzPct val="91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D8F26"/>
                </a:solidFill>
                <a:sym typeface="Wingdings" pitchFamily="2" charset="2"/>
              </a:rPr>
              <a:t>Channel-by-channel analysis </a:t>
            </a:r>
            <a:r>
              <a:rPr lang="en-US" sz="2000" dirty="0">
                <a:sym typeface="Wingdings" pitchFamily="2" charset="2"/>
              </a:rPr>
              <a:t>going over all the 48 readout channels</a:t>
            </a:r>
            <a:r>
              <a:rPr lang="en-US" sz="2000" b="1" dirty="0">
                <a:solidFill>
                  <a:srgbClr val="FD8F26"/>
                </a:solidFill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:</a:t>
            </a:r>
          </a:p>
          <a:p>
            <a:pPr marL="1143000" lvl="1">
              <a:spcBef>
                <a:spcPts val="1000"/>
              </a:spcBef>
              <a:spcAft>
                <a:spcPts val="800"/>
              </a:spcAft>
              <a:buClr>
                <a:srgbClr val="FD8F26"/>
              </a:buClr>
              <a:buSzPct val="91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Test </a:t>
            </a:r>
            <a:r>
              <a:rPr lang="en-US" sz="2000" b="1" dirty="0">
                <a:solidFill>
                  <a:srgbClr val="00A7E9"/>
                </a:solidFill>
                <a:sym typeface="Wingdings" pitchFamily="2" charset="2"/>
              </a:rPr>
              <a:t>channel dependence </a:t>
            </a:r>
          </a:p>
          <a:p>
            <a:pPr marL="1371600" lvl="2" indent="0">
              <a:spcBef>
                <a:spcPts val="1000"/>
              </a:spcBef>
              <a:spcAft>
                <a:spcPts val="800"/>
              </a:spcAft>
              <a:buClr>
                <a:srgbClr val="FD8F26"/>
              </a:buClr>
              <a:buSzPct val="91000"/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Exclusion of </a:t>
            </a:r>
            <a:r>
              <a:rPr lang="en-US" b="1" dirty="0">
                <a:solidFill>
                  <a:srgbClr val="FD8F26"/>
                </a:solidFill>
                <a:sym typeface="Wingdings" pitchFamily="2" charset="2"/>
              </a:rPr>
              <a:t>faulty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b="1" dirty="0">
                <a:solidFill>
                  <a:srgbClr val="FD8F26"/>
                </a:solidFill>
                <a:sym typeface="Wingdings" pitchFamily="2" charset="2"/>
              </a:rPr>
              <a:t>channels</a:t>
            </a:r>
            <a:endParaRPr lang="en-US" dirty="0">
              <a:sym typeface="Wingdings" pitchFamily="2" charset="2"/>
            </a:endParaRPr>
          </a:p>
          <a:p>
            <a:pPr marL="1143000" lvl="1">
              <a:spcBef>
                <a:spcPts val="1000"/>
              </a:spcBef>
              <a:spcAft>
                <a:spcPts val="800"/>
              </a:spcAft>
              <a:buClr>
                <a:srgbClr val="FD8F26"/>
              </a:buClr>
              <a:buSzPct val="91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Measure rates as a function of </a:t>
            </a:r>
            <a:r>
              <a:rPr lang="en-US" sz="2000" b="1" dirty="0">
                <a:solidFill>
                  <a:srgbClr val="00A7E9"/>
                </a:solidFill>
                <a:sym typeface="Wingdings" pitchFamily="2" charset="2"/>
              </a:rPr>
              <a:t>time (fills)</a:t>
            </a:r>
          </a:p>
        </p:txBody>
      </p:sp>
    </p:spTree>
    <p:extLst>
      <p:ext uri="{BB962C8B-B14F-4D97-AF65-F5344CB8AC3E}">
        <p14:creationId xmlns:p14="http://schemas.microsoft.com/office/powerpoint/2010/main" val="2255445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12626</TotalTime>
  <Words>897</Words>
  <Application>Microsoft Macintosh PowerPoint</Application>
  <PresentationFormat>Widescreen</PresentationFormat>
  <Paragraphs>134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CMR12</vt:lpstr>
      <vt:lpstr>Corbel</vt:lpstr>
      <vt:lpstr>Courier New</vt:lpstr>
      <vt:lpstr>Times New Roman</vt:lpstr>
      <vt:lpstr>Trade Gothic Inline</vt:lpstr>
      <vt:lpstr>Wingdings</vt:lpstr>
      <vt:lpstr>Tema di Office</vt:lpstr>
      <vt:lpstr>PowerPoint Presentation</vt:lpstr>
      <vt:lpstr>BRIL Group</vt:lpstr>
      <vt:lpstr>What is BCM1F?</vt:lpstr>
      <vt:lpstr>What is BCM1F?</vt:lpstr>
      <vt:lpstr>What is Afterglow aka Albedo ?</vt:lpstr>
      <vt:lpstr>What is Afterglow aka Albedo ?</vt:lpstr>
      <vt:lpstr>What is Afterglow aka Albedo ?</vt:lpstr>
      <vt:lpstr>Albedo model</vt:lpstr>
      <vt:lpstr>Why is important to calibrate BCM1F?</vt:lpstr>
      <vt:lpstr>Channel by channel analysis</vt:lpstr>
      <vt:lpstr>Channel by channel analysis</vt:lpstr>
      <vt:lpstr>Albedo model update</vt:lpstr>
      <vt:lpstr>Emittance scan analysis</vt:lpstr>
      <vt:lpstr>Emittance scan analysis</vt:lpstr>
      <vt:lpstr>Conclusions and outlook</vt:lpstr>
      <vt:lpstr>THANK YOU FOR YOUR LUMINOUS ATTENTION.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Afterglow calibration for BCM1F</dc:title>
  <dc:creator>Lisa Generoso</dc:creator>
  <cp:lastModifiedBy>Lisa Generoso</cp:lastModifiedBy>
  <cp:revision>21</cp:revision>
  <dcterms:created xsi:type="dcterms:W3CDTF">2023-08-29T14:50:08Z</dcterms:created>
  <dcterms:modified xsi:type="dcterms:W3CDTF">2023-09-23T14:15:10Z</dcterms:modified>
</cp:coreProperties>
</file>