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877" r:id="rId5"/>
    <p:sldId id="846" r:id="rId6"/>
    <p:sldId id="847" r:id="rId7"/>
    <p:sldId id="850" r:id="rId8"/>
    <p:sldId id="865" r:id="rId9"/>
    <p:sldId id="851" r:id="rId10"/>
    <p:sldId id="853" r:id="rId11"/>
    <p:sldId id="875" r:id="rId12"/>
    <p:sldId id="854" r:id="rId13"/>
    <p:sldId id="874" r:id="rId14"/>
    <p:sldId id="878" r:id="rId15"/>
    <p:sldId id="857" r:id="rId16"/>
    <p:sldId id="848" r:id="rId17"/>
    <p:sldId id="868" r:id="rId18"/>
    <p:sldId id="873" r:id="rId19"/>
    <p:sldId id="871" r:id="rId20"/>
  </p:sldIdLst>
  <p:sldSz cx="12192000" cy="6858000"/>
  <p:notesSz cx="6781800" cy="9918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AE8F55-6DC0-568D-EF73-C8F032656F1B}" name="marco mancini" initials="mm" userId="S::marco.mancini@alumni.uniroma2.eu::7cd3469c-949a-4ab4-b9f6-67527af48e69" providerId="AD"/>
  <p188:author id="{34281FFB-1A35-A8B3-1238-E7BF0ECED5A3}" name="marco mancini" initials="mm" userId="marco mancini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mancini" initials="mm" lastIdx="1" clrIdx="0">
    <p:extLst>
      <p:ext uri="{19B8F6BF-5375-455C-9EA6-DF929625EA0E}">
        <p15:presenceInfo xmlns:p15="http://schemas.microsoft.com/office/powerpoint/2012/main" userId="S::marco.mancini@alumni.uniroma2.eu::7cd3469c-949a-4ab4-b9f6-67527af48e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9000"/>
    <a:srgbClr val="FF6600"/>
    <a:srgbClr val="00833F"/>
    <a:srgbClr val="3939FF"/>
    <a:srgbClr val="FF00FF"/>
    <a:srgbClr val="004600"/>
    <a:srgbClr val="990000"/>
    <a:srgbClr val="CC3300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0" autoAdjust="0"/>
    <p:restoredTop sz="92868" autoAdjust="0"/>
  </p:normalViewPr>
  <p:slideViewPr>
    <p:cSldViewPr snapToGrid="0">
      <p:cViewPr varScale="1">
        <p:scale>
          <a:sx n="54" d="100"/>
          <a:sy n="54" d="100"/>
        </p:scale>
        <p:origin x="444" y="52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22D81A2-5C63-FC4C-A213-0741FEB0CCD8}" type="datetimeFigureOut">
              <a:rPr lang="it-IT"/>
              <a:pPr>
                <a:defRPr/>
              </a:pPr>
              <a:t>22/09/2023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it-IT"/>
              <a:t>Mancini Marco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5D92B6B-3D7A-A54E-BC72-030988C192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4950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08762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10113"/>
            <a:ext cx="497522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cs typeface="+mn-cs"/>
              </a:defRPr>
            </a:lvl1pPr>
          </a:lstStyle>
          <a:p>
            <a:pPr>
              <a:defRPr/>
            </a:pPr>
            <a:r>
              <a:rPr lang="en-US"/>
              <a:t>Mancini Marco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cs typeface="+mn-cs"/>
              </a:defRPr>
            </a:lvl1pPr>
          </a:lstStyle>
          <a:p>
            <a:pPr>
              <a:defRPr/>
            </a:pPr>
            <a:fld id="{6D67813D-84C7-CE47-B716-E9DD66E63A3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728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775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24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2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537D3-1CB8-EE4D-8C94-730E35775E2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6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AB768-E35A-2E46-89D5-52FFDF22537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0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3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3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076EF-5042-934F-BC13-8B7B85A1BE3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0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0275E-3624-E946-9746-0A18837F4B2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1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4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2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C0433-42E4-AF48-B28E-6609848DCD1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7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B495B-EA3E-3C43-8429-E8225BE23A3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9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EB2FC-571D-CC4B-8737-743D2B75954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7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111B4-CE8C-0940-9253-E7B6C0CBECF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86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2E49C-0CCC-264A-8B46-B57B744CECA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5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4" y="273058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4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2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3AB45-9005-E241-B5D4-994D2523BEE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4" indent="0">
              <a:buNone/>
              <a:defRPr sz="2800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2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4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2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3C28D-73D6-AD4A-8A44-24B94695815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r>
              <a:rPr lang="it-IT"/>
              <a:t>15/09/2023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US"/>
              <a:t>Hunting X17 using resonant production at PADME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57DAD46-4676-2B4E-9A6E-5B2C4DB8891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24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" charset="0"/>
          <a:ea typeface="ＭＳ Ｐゴシック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" charset="0"/>
          <a:ea typeface="ＭＳ Ｐゴシック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" charset="0"/>
          <a:ea typeface="ＭＳ Ｐゴシック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440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16" indent="-34291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57" indent="-22861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80" indent="-22861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504" indent="-22861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726" indent="-2286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949" indent="-2286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172" indent="-2286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394" indent="-2286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457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marco.mancini@lnf.infn.it" TargetMode="External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12" Type="http://schemas.openxmlformats.org/officeDocument/2006/relationships/image" Target="../media/image4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0.png"/><Relationship Id="rId5" Type="http://schemas.openxmlformats.org/officeDocument/2006/relationships/image" Target="../media/image2.png"/><Relationship Id="rId10" Type="http://schemas.openxmlformats.org/officeDocument/2006/relationships/image" Target="../media/image390.png"/><Relationship Id="rId4" Type="http://schemas.openxmlformats.org/officeDocument/2006/relationships/image" Target="../media/image210.png"/><Relationship Id="rId9" Type="http://schemas.openxmlformats.org/officeDocument/2006/relationships/image" Target="../media/image3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hyperlink" Target="https://reader.elsevier.com/reader/sd/pii/S0370269315003342?token=6481C40CF80168F01B127D443C5606A3679C9EC20B0A201EE392BD5D8C47D68D31D07C932216FCF46BD6655518E0DCF3&amp;originRegion=eu-west-1&amp;originCreation=2023032709553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1.png"/><Relationship Id="rId9" Type="http://schemas.openxmlformats.org/officeDocument/2006/relationships/hyperlink" Target="https://journals.aps.org/prd/pdf/10.1103/PhysRevD.102.03601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d/pdf/10.1103/PhysRevD.97.095004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0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opscience.iop.org/article/10.1088/1748-0221/17/08/P08032" TargetMode="External"/><Relationship Id="rId5" Type="http://schemas.openxmlformats.org/officeDocument/2006/relationships/image" Target="../media/image170.png"/><Relationship Id="rId4" Type="http://schemas.openxmlformats.org/officeDocument/2006/relationships/hyperlink" Target="https://w3.lnf.infn.it/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c/pdf/10.1103/PhysRevC.106.L061601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journals.aps.org/prc/abstract/10.1103/PhysRevC.106.L061601" TargetMode="External"/><Relationship Id="rId10" Type="http://schemas.openxmlformats.org/officeDocument/2006/relationships/hyperlink" Target="https://journals.aps.org/prd/pdf/10.1103/PhysRevD.102.036016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journals.aps.org/prl/abstract/10.1103/PhysRevLett.117.07180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12" Type="http://schemas.openxmlformats.org/officeDocument/2006/relationships/image" Target="../media/image37.svg"/><Relationship Id="rId2" Type="http://schemas.openxmlformats.org/officeDocument/2006/relationships/image" Target="../media/image29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hyperlink" Target="https://journals.aps.org/prd/abstract/10.1103/PhysRevD.106.115036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d/abstract/10.1103/PhysRevD.106.115036" TargetMode="External"/><Relationship Id="rId13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610.png"/><Relationship Id="rId4" Type="http://schemas.openxmlformats.org/officeDocument/2006/relationships/image" Target="../media/image4.png"/><Relationship Id="rId9" Type="http://schemas.openxmlformats.org/officeDocument/2006/relationships/image" Target="../media/image6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ogo&#10;&#10;Descrizione generata automaticamente">
            <a:extLst>
              <a:ext uri="{FF2B5EF4-FFF2-40B4-BE49-F238E27FC236}">
                <a16:creationId xmlns:a16="http://schemas.microsoft.com/office/drawing/2014/main" id="{8DFFF8AD-473C-E3DD-8931-E47641544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06" y="495333"/>
            <a:ext cx="3137858" cy="7141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993352-AAD2-D97E-24FC-2C69FB3053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247" y="387264"/>
            <a:ext cx="1735970" cy="88116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DA1B64-0383-2779-B296-A23ADA41336B}"/>
              </a:ext>
            </a:extLst>
          </p:cNvPr>
          <p:cNvSpPr txBox="1"/>
          <p:nvPr/>
        </p:nvSpPr>
        <p:spPr>
          <a:xfrm>
            <a:off x="5239870" y="3321326"/>
            <a:ext cx="5331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Marco Mancini – LNF INFN</a:t>
            </a:r>
          </a:p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Monopoli, 23/09/2023</a:t>
            </a:r>
          </a:p>
          <a:p>
            <a:pPr algn="ctr"/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marco.mancini@lnf.infn.it</a:t>
            </a:r>
            <a:endParaRPr lang="it-IT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 descr="Immagine che contiene testo, schermata, biglietto da visita, grafica&#10;&#10;Descrizione generata automaticamente">
            <a:extLst>
              <a:ext uri="{FF2B5EF4-FFF2-40B4-BE49-F238E27FC236}">
                <a16:creationId xmlns:a16="http://schemas.microsoft.com/office/drawing/2014/main" id="{08D536D2-EC40-5FD7-4727-4925A552F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390" y="5115975"/>
            <a:ext cx="5266575" cy="902450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AFB2C4D4-5A96-3996-15D4-2DE8AC51B4A9}"/>
              </a:ext>
            </a:extLst>
          </p:cNvPr>
          <p:cNvGrpSpPr/>
          <p:nvPr/>
        </p:nvGrpSpPr>
        <p:grpSpPr>
          <a:xfrm>
            <a:off x="5410625" y="1381998"/>
            <a:ext cx="6848104" cy="1708116"/>
            <a:chOff x="-297447" y="345414"/>
            <a:chExt cx="4684231" cy="340496"/>
          </a:xfrm>
          <a:solidFill>
            <a:schemeClr val="bg1"/>
          </a:solidFill>
        </p:grpSpPr>
        <p:pic>
          <p:nvPicPr>
            <p:cNvPr id="15" name="Immagine 1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85CFDCD3-530D-E179-492B-670450F80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7825" b="34309"/>
            <a:stretch/>
          </p:blipFill>
          <p:spPr>
            <a:xfrm>
              <a:off x="53397" y="494257"/>
              <a:ext cx="2375924" cy="191653"/>
            </a:xfrm>
            <a:prstGeom prst="rect">
              <a:avLst/>
            </a:prstGeom>
            <a:grpFill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ttangolo 15">
                  <a:extLst>
                    <a:ext uri="{FF2B5EF4-FFF2-40B4-BE49-F238E27FC236}">
                      <a16:creationId xmlns:a16="http://schemas.microsoft.com/office/drawing/2014/main" id="{86F9AB4B-8639-551B-8EF8-19DA85863BCD}"/>
                    </a:ext>
                  </a:extLst>
                </p:cNvPr>
                <p:cNvSpPr/>
                <p:nvPr/>
              </p:nvSpPr>
              <p:spPr>
                <a:xfrm>
                  <a:off x="-297447" y="345414"/>
                  <a:ext cx="4684231" cy="2976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it-IT" sz="3200" b="1" spc="-1" dirty="0" err="1">
                      <a:ln w="12700">
                        <a:solidFill>
                          <a:schemeClr val="tx1"/>
                        </a:solidFill>
                      </a:ln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Hunting</a:t>
                  </a:r>
                  <a:r>
                    <a:rPr lang="it-IT" sz="3200" b="1" spc="-1" dirty="0">
                      <a:ln w="12700">
                        <a:solidFill>
                          <a:schemeClr val="tx1"/>
                        </a:solidFill>
                      </a:ln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3200" b="1" i="1" spc="-1" smtClean="0">
                              <a:ln w="12700"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Palatino"/>
                            </a:rPr>
                          </m:ctrlPr>
                        </m:sSubPr>
                        <m:e>
                          <m:r>
                            <a:rPr lang="it-IT" sz="3200" b="1" i="1" spc="-1" smtClean="0">
                              <a:ln w="12700"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Palatino"/>
                            </a:rPr>
                            <m:t>𝑿</m:t>
                          </m:r>
                        </m:e>
                        <m:sub>
                          <m:r>
                            <a:rPr lang="it-IT" sz="3200" b="1" i="1" spc="-1" smtClean="0">
                              <a:ln w="12700"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Palatino"/>
                            </a:rPr>
                            <m:t>𝟏𝟕</m:t>
                          </m:r>
                        </m:sub>
                      </m:sSub>
                    </m:oMath>
                  </a14:m>
                  <a:r>
                    <a:rPr lang="it-IT" sz="3200" b="1" spc="-1" dirty="0">
                      <a:ln w="12700">
                        <a:solidFill>
                          <a:schemeClr val="tx1"/>
                        </a:solidFill>
                      </a:ln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using </a:t>
                  </a:r>
                  <a:r>
                    <a:rPr lang="it-IT" sz="3200" b="1" spc="-1" dirty="0" err="1">
                      <a:ln w="12700">
                        <a:solidFill>
                          <a:schemeClr val="tx1"/>
                        </a:solidFill>
                      </a:ln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resonant</a:t>
                  </a:r>
                  <a:r>
                    <a:rPr lang="it-IT" sz="3200" b="1" spc="-1" dirty="0">
                      <a:ln w="12700">
                        <a:solidFill>
                          <a:schemeClr val="tx1"/>
                        </a:solidFill>
                      </a:ln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it-IT" sz="3200" b="1" spc="-1" dirty="0" err="1">
                      <a:ln w="12700">
                        <a:solidFill>
                          <a:schemeClr val="tx1"/>
                        </a:solidFill>
                      </a:ln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producion</a:t>
                  </a:r>
                  <a:r>
                    <a:rPr lang="it-IT" sz="3200" b="1" spc="-1" dirty="0">
                      <a:ln w="12700">
                        <a:solidFill>
                          <a:schemeClr val="tx1"/>
                        </a:solidFill>
                      </a:ln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it-IT" sz="3200" b="1" spc="-1" dirty="0" err="1">
                      <a:ln w="12700">
                        <a:solidFill>
                          <a:schemeClr val="tx1"/>
                        </a:solidFill>
                      </a:ln>
                      <a:solidFill>
                        <a:srgbClr val="0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at</a:t>
                  </a:r>
                  <a:endParaRPr lang="it-IT" sz="3200" b="1" spc="-1" dirty="0">
                    <a:ln w="12700"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6" name="Rettangolo 15">
                  <a:extLst>
                    <a:ext uri="{FF2B5EF4-FFF2-40B4-BE49-F238E27FC236}">
                      <a16:creationId xmlns:a16="http://schemas.microsoft.com/office/drawing/2014/main" id="{86F9AB4B-8639-551B-8EF8-19DA85863B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97447" y="345414"/>
                  <a:ext cx="4684231" cy="2976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Immagine 24" descr="Immagine che contiene vestiti, calzature, cielo, aria aperta&#10;&#10;Descrizione generata automaticamente">
            <a:extLst>
              <a:ext uri="{FF2B5EF4-FFF2-40B4-BE49-F238E27FC236}">
                <a16:creationId xmlns:a16="http://schemas.microsoft.com/office/drawing/2014/main" id="{F7A58FC0-3EE5-659A-550E-29D54448D8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48"/>
          <a:stretch/>
        </p:blipFill>
        <p:spPr>
          <a:xfrm>
            <a:off x="-1" y="-83127"/>
            <a:ext cx="5239871" cy="6941127"/>
          </a:xfrm>
          <a:prstGeom prst="rect">
            <a:avLst/>
          </a:prstGeom>
        </p:spPr>
      </p:pic>
      <p:pic>
        <p:nvPicPr>
          <p:cNvPr id="4" name="Picture 6" descr="Padmé Amidala | Star Wars Wiki | Fandom">
            <a:extLst>
              <a:ext uri="{FF2B5EF4-FFF2-40B4-BE49-F238E27FC236}">
                <a16:creationId xmlns:a16="http://schemas.microsoft.com/office/drawing/2014/main" id="{8B3EAD65-ACB2-0707-81A2-B814F76D0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233" y="2236056"/>
            <a:ext cx="1520732" cy="221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1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EED0DA7-598D-5501-2584-731BF1815C1E}"/>
                  </a:ext>
                </a:extLst>
              </p:cNvPr>
              <p:cNvSpPr txBox="1"/>
              <p:nvPr/>
            </p:nvSpPr>
            <p:spPr>
              <a:xfrm>
                <a:off x="1" y="1233925"/>
                <a:ext cx="12191999" cy="3531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Run III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completed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of 2022 and the data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analysis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in progress </a:t>
                </a:r>
              </a:p>
              <a:p>
                <a:pPr marL="285750" indent="-28575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Many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experimental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quantities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available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 (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𝑃𝑜𝑇</m:t>
                        </m:r>
                      </m:sup>
                    </m:sSup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Different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observables</a:t>
                </a:r>
                <a:endParaRPr lang="it-IT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d>
                            <m:dPr>
                              <m:ctrlPr>
                                <a:rPr lang="it-IT" sz="1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it-IT" sz="18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it-IT" sz="1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18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1800" b="1" i="1">
                                  <a:latin typeface="Cambria Math" panose="02040503050406030204" pitchFamily="18" charset="0"/>
                                </a:rPr>
                                <m:t>𝜸𝜸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it-IT" sz="1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8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it-IT" sz="1800" b="1" i="1">
                                  <a:latin typeface="Cambria Math" panose="02040503050406030204" pitchFamily="18" charset="0"/>
                                </a:rPr>
                                <m:t>𝑷𝒐𝑻</m:t>
                              </m:r>
                            </m:sup>
                          </m:sSup>
                        </m:den>
                      </m:f>
                      <m:r>
                        <a:rPr lang="it-IT" sz="18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1">
                          <a:latin typeface="Cambria Math" panose="02040503050406030204" pitchFamily="18" charset="0"/>
                        </a:rPr>
                        <m:t>𝐯𝐬</m:t>
                      </m:r>
                      <m:r>
                        <a:rPr lang="it-IT" sz="1800" b="1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it-IT" sz="18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1800" b="1">
                              <a:latin typeface="Cambria Math" panose="02040503050406030204" pitchFamily="18" charset="0"/>
                            </a:rPr>
                            <m:t>𝐬</m:t>
                          </m:r>
                        </m:e>
                      </m:rad>
                    </m:oMath>
                  </m:oMathPara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64" lvl="1" indent="-285764"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error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from PID,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BG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increases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20%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significance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worsened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by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8%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</a:p>
              <a:p>
                <a:pPr marL="742964" lvl="1" indent="-285764"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 control on systematic errors from acceptances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𝑃𝑜𝑇</m:t>
                        </m:r>
                      </m:sup>
                    </m:sSup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needed</a:t>
                </a:r>
              </a:p>
              <a:p>
                <a:pPr marL="285773" indent="-28575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Studying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out-of-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resonance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points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aim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low energy cross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section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measurements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involved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SM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processes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73" indent="-28575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Relying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the toy MC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simulations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expect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set strong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limits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coupling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electrons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73" indent="-28575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aim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get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some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Vector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Pseudoscalar</a:t>
                </a:r>
                <a:r>
                  <a:rPr lang="it-IT" sz="1800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model by the end of 2023, 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STAY TUNED!</a:t>
                </a: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EED0DA7-598D-5501-2584-731BF1815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233925"/>
                <a:ext cx="12191999" cy="3531223"/>
              </a:xfrm>
              <a:prstGeom prst="rect">
                <a:avLst/>
              </a:prstGeom>
              <a:blipFill>
                <a:blip r:embed="rId2"/>
                <a:stretch>
                  <a:fillRect l="-400" b="-17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FE88554F-78F4-AFF8-AB80-773E888EAD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7" y="40298"/>
            <a:ext cx="1392336" cy="706739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AF91BD-C0B5-7AEB-CDA4-4B32B5966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4473527-5DD8-604C-2E4A-524127E9C7AB}"/>
              </a:ext>
            </a:extLst>
          </p:cNvPr>
          <p:cNvSpPr txBox="1"/>
          <p:nvPr/>
        </p:nvSpPr>
        <p:spPr>
          <a:xfrm>
            <a:off x="3333006" y="180036"/>
            <a:ext cx="583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future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</a:t>
            </a:r>
            <a:endParaRPr lang="it-IT" sz="2800" b="1" dirty="0">
              <a:ln w="0"/>
              <a:solidFill>
                <a:srgbClr val="00833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egnaposto numero diapositiva 16">
            <a:extLst>
              <a:ext uri="{FF2B5EF4-FFF2-40B4-BE49-F238E27FC236}">
                <a16:creationId xmlns:a16="http://schemas.microsoft.com/office/drawing/2014/main" id="{52167B75-BC6B-F2B1-5B65-C8E025B2D0AE}"/>
              </a:ext>
            </a:extLst>
          </p:cNvPr>
          <p:cNvSpPr txBox="1">
            <a:spLocks/>
          </p:cNvSpPr>
          <p:nvPr/>
        </p:nvSpPr>
        <p:spPr bwMode="auto">
          <a:xfrm>
            <a:off x="8728723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10</a:t>
            </a:fld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egnaposto piè di pagina 9">
            <a:extLst>
              <a:ext uri="{FF2B5EF4-FFF2-40B4-BE49-F238E27FC236}">
                <a16:creationId xmlns:a16="http://schemas.microsoft.com/office/drawing/2014/main" id="{D1099EDA-1B84-C37A-F743-CA996562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</a:p>
        </p:txBody>
      </p:sp>
    </p:spTree>
    <p:extLst>
      <p:ext uri="{BB962C8B-B14F-4D97-AF65-F5344CB8AC3E}">
        <p14:creationId xmlns:p14="http://schemas.microsoft.com/office/powerpoint/2010/main" val="32209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 descr="Immagine che contiene vestiti, persona, Viso umano, sorriso&#10;&#10;Descrizione generata automaticamente">
            <a:extLst>
              <a:ext uri="{FF2B5EF4-FFF2-40B4-BE49-F238E27FC236}">
                <a16:creationId xmlns:a16="http://schemas.microsoft.com/office/drawing/2014/main" id="{FA8091DD-B83B-FE75-10BE-058E33E8D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348" y="-46760"/>
            <a:ext cx="8328592" cy="3754373"/>
          </a:xfrm>
          <a:prstGeom prst="rect">
            <a:avLst/>
          </a:prstGeom>
        </p:spPr>
      </p:pic>
      <p:pic>
        <p:nvPicPr>
          <p:cNvPr id="22" name="Immagine 21" descr="Immagine che contiene vestiti, persona, calzature, cibo&#10;&#10;Descrizione generata automaticamente">
            <a:extLst>
              <a:ext uri="{FF2B5EF4-FFF2-40B4-BE49-F238E27FC236}">
                <a16:creationId xmlns:a16="http://schemas.microsoft.com/office/drawing/2014/main" id="{9A39C30A-2BDE-D186-78FB-3A481127D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421" y="3110249"/>
            <a:ext cx="2959781" cy="3946376"/>
          </a:xfrm>
          <a:prstGeom prst="rect">
            <a:avLst/>
          </a:prstGeom>
        </p:spPr>
      </p:pic>
      <p:pic>
        <p:nvPicPr>
          <p:cNvPr id="24" name="Immagine 23" descr="Immagine che contiene vestiti, persona, Viso umano, interno&#10;&#10;Descrizione generata automaticamente">
            <a:extLst>
              <a:ext uri="{FF2B5EF4-FFF2-40B4-BE49-F238E27FC236}">
                <a16:creationId xmlns:a16="http://schemas.microsoft.com/office/drawing/2014/main" id="{F7E0EC99-DF1F-53D3-83D6-3AF8C6823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753" y="2941348"/>
            <a:ext cx="3062187" cy="4082915"/>
          </a:xfrm>
          <a:prstGeom prst="rect">
            <a:avLst/>
          </a:prstGeom>
        </p:spPr>
      </p:pic>
      <p:pic>
        <p:nvPicPr>
          <p:cNvPr id="20" name="Immagine 19" descr="Immagine che contiene vestiti, aria aperta, calzature, persona&#10;&#10;Descrizione generata automaticamente">
            <a:extLst>
              <a:ext uri="{FF2B5EF4-FFF2-40B4-BE49-F238E27FC236}">
                <a16:creationId xmlns:a16="http://schemas.microsoft.com/office/drawing/2014/main" id="{E8CF1A0F-DB72-3E93-6A0A-C2632CE6CB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333" b="12901"/>
          <a:stretch/>
        </p:blipFill>
        <p:spPr>
          <a:xfrm>
            <a:off x="6442933" y="3391547"/>
            <a:ext cx="2793424" cy="366507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2091C8-5038-D6B9-9CEA-2E76CD5B57B3}"/>
              </a:ext>
            </a:extLst>
          </p:cNvPr>
          <p:cNvSpPr txBox="1"/>
          <p:nvPr/>
        </p:nvSpPr>
        <p:spPr>
          <a:xfrm>
            <a:off x="5642297" y="2478057"/>
            <a:ext cx="4006114" cy="119181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9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Grazie</a:t>
            </a:r>
            <a:r>
              <a:rPr lang="en-US" sz="32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Grazie</a:t>
            </a:r>
            <a:r>
              <a:rPr lang="en-US" sz="32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</a:t>
            </a:r>
            <a:r>
              <a:rPr lang="en-US" sz="32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en-US" sz="32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Thanks, thank you all!</a:t>
            </a:r>
            <a:endParaRPr lang="it-IT" sz="3200" b="1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WhatsApp Video 2023-09-22 at 22.54.49">
            <a:hlinkClick r:id="" action="ppaction://media"/>
            <a:extLst>
              <a:ext uri="{FF2B5EF4-FFF2-40B4-BE49-F238E27FC236}">
                <a16:creationId xmlns:a16="http://schemas.microsoft.com/office/drawing/2014/main" id="{A4E77F17-11F8-F32E-BE02-B669F4D1F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6494" y="-173687"/>
            <a:ext cx="4016842" cy="7230312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C90C9D5-D6DC-DF4C-9EA8-90961750FC62}"/>
              </a:ext>
            </a:extLst>
          </p:cNvPr>
          <p:cNvSpPr txBox="1"/>
          <p:nvPr/>
        </p:nvSpPr>
        <p:spPr>
          <a:xfrm>
            <a:off x="10036993" y="5500252"/>
            <a:ext cx="1246911" cy="1026795"/>
          </a:xfrm>
          <a:prstGeom prst="hear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FF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Ruby</a:t>
            </a:r>
            <a:r>
              <a:rPr lang="it-IT" sz="2000" dirty="0">
                <a:solidFill>
                  <a:srgbClr val="FFCC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51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20C261B-D2DA-C860-8B42-DF60886074DB}"/>
              </a:ext>
            </a:extLst>
          </p:cNvPr>
          <p:cNvSpPr/>
          <p:nvPr/>
        </p:nvSpPr>
        <p:spPr>
          <a:xfrm>
            <a:off x="1371601" y="2886932"/>
            <a:ext cx="9448798" cy="590467"/>
          </a:xfrm>
          <a:prstGeom prst="roundRect">
            <a:avLst>
              <a:gd name="adj" fmla="val 8835"/>
            </a:avLst>
          </a:prstGeom>
          <a:solidFill>
            <a:srgbClr val="00460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3400" spc="-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BACKUP SLIDES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A254859-18D9-5B04-315E-AF3A280DFB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237" y="40297"/>
            <a:ext cx="1392336" cy="706739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ECE39BA5-B1FF-764E-27A3-FAE9F7DC9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68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28B75A0-9168-543B-5C5D-8B47A586BEB5}"/>
                  </a:ext>
                </a:extLst>
              </p:cNvPr>
              <p:cNvSpPr txBox="1"/>
              <p:nvPr/>
            </p:nvSpPr>
            <p:spPr>
              <a:xfrm>
                <a:off x="6618" y="962178"/>
                <a:ext cx="7373763" cy="3265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Two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Runs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three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configurations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between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09/2018 and 12/2020:</a:t>
                </a:r>
              </a:p>
              <a:p>
                <a:pPr marL="285750" indent="-285750">
                  <a:lnSpc>
                    <a:spcPct val="114000"/>
                  </a:lnSpc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Acquired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Luminosity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𝒪</m:t>
                    </m:r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12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per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run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lnSpc>
                    <a:spcPct val="114000"/>
                  </a:lnSpc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Modifications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vacuum window,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bunch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lenght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source</a:t>
                </a:r>
              </a:p>
              <a:p>
                <a:pPr marL="285750" indent="-285750">
                  <a:lnSpc>
                    <a:spcPct val="114000"/>
                  </a:lnSpc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Multiplicity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14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From a sample of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acquired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data of 2020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derived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it-IT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d>
                      </m:e>
                    </m:d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</a:t>
                </a:r>
              </a:p>
              <a:p>
                <a:pPr marL="285764" indent="-285764"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𝛾</m:t>
                        </m:r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it-IT" sz="1800" i="1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18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𝛾𝛾</m:t>
                        </m:r>
                      </m:e>
                    </m:d>
                    <m:r>
                      <a:rPr lang="it-IT" sz="18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64" indent="-285764"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Could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sentisitive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sub-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new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physics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(e.g.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ALPs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</a:p>
              <a:p>
                <a:pPr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First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below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500 </m:t>
                    </m:r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&lt;20%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precision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only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10% of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Run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II dataset </a:t>
                </a: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28B75A0-9168-543B-5C5D-8B47A586B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" y="962178"/>
                <a:ext cx="7373763" cy="3265446"/>
              </a:xfrm>
              <a:prstGeom prst="rect">
                <a:avLst/>
              </a:prstGeom>
              <a:blipFill>
                <a:blip r:embed="rId2"/>
                <a:stretch>
                  <a:fillRect l="-661" t="-560" b="-20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po 28">
            <a:extLst>
              <a:ext uri="{FF2B5EF4-FFF2-40B4-BE49-F238E27FC236}">
                <a16:creationId xmlns:a16="http://schemas.microsoft.com/office/drawing/2014/main" id="{FEEE0DE6-C983-9701-CF2B-BD9F60E56967}"/>
              </a:ext>
            </a:extLst>
          </p:cNvPr>
          <p:cNvGrpSpPr>
            <a:grpSpLocks noChangeAspect="1"/>
          </p:cNvGrpSpPr>
          <p:nvPr/>
        </p:nvGrpSpPr>
        <p:grpSpPr>
          <a:xfrm>
            <a:off x="8249914" y="658785"/>
            <a:ext cx="3515372" cy="2304000"/>
            <a:chOff x="4431336" y="723291"/>
            <a:chExt cx="5246063" cy="3844042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2FBAFD2-0C73-B6CA-25D4-C5F32710293D}"/>
                </a:ext>
              </a:extLst>
            </p:cNvPr>
            <p:cNvGrpSpPr/>
            <p:nvPr/>
          </p:nvGrpSpPr>
          <p:grpSpPr>
            <a:xfrm>
              <a:off x="4431336" y="723291"/>
              <a:ext cx="5246063" cy="3579768"/>
              <a:chOff x="292379" y="1801166"/>
              <a:chExt cx="9406279" cy="6430544"/>
            </a:xfrm>
          </p:grpSpPr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2D5BC569-B8CE-09C3-B846-F662554A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7230"/>
              <a:stretch/>
            </p:blipFill>
            <p:spPr>
              <a:xfrm>
                <a:off x="292379" y="1869529"/>
                <a:ext cx="9406279" cy="6362181"/>
              </a:xfrm>
              <a:prstGeom prst="rect">
                <a:avLst/>
              </a:prstGeom>
            </p:spPr>
          </p:pic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D6E8C8BB-F8FC-662C-5403-1CF276EE6890}"/>
                  </a:ext>
                </a:extLst>
              </p:cNvPr>
              <p:cNvSpPr/>
              <p:nvPr/>
            </p:nvSpPr>
            <p:spPr bwMode="auto">
              <a:xfrm flipV="1">
                <a:off x="1935060" y="1801166"/>
                <a:ext cx="6120916" cy="2392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 sz="4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2C297F82-6DEF-D7E2-6D04-6A501BD87489}"/>
                    </a:ext>
                  </a:extLst>
                </p:cNvPr>
                <p:cNvSpPr txBox="1"/>
                <p:nvPr/>
              </p:nvSpPr>
              <p:spPr>
                <a:xfrm>
                  <a:off x="7693607" y="4227784"/>
                  <a:ext cx="1950261" cy="3395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400" b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it-IT" sz="1400" b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1400" b="1">
                            <a:latin typeface="Cambria Math" panose="02040503050406030204" pitchFamily="18" charset="0"/>
                          </a:rPr>
                          <m:t>𝐌𝐞𝐕</m:t>
                        </m:r>
                        <m:r>
                          <a:rPr lang="it-IT" sz="1400" b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it-IT" sz="1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2C297F82-6DEF-D7E2-6D04-6A501BD874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3607" y="4227784"/>
                  <a:ext cx="1950261" cy="339549"/>
                </a:xfrm>
                <a:prstGeom prst="rect">
                  <a:avLst/>
                </a:prstGeom>
                <a:blipFill>
                  <a:blip r:embed="rId4"/>
                  <a:stretch>
                    <a:fillRect b="-42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DE306BC9-75E7-ABF0-BA23-2861BAEDF7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87" y="40298"/>
            <a:ext cx="1392336" cy="706739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2E2FEA9-88F0-684B-BAFA-5EC6D50EB7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2214D8-077D-7E5E-4788-EA00422D498B}"/>
              </a:ext>
            </a:extLst>
          </p:cNvPr>
          <p:cNvSpPr txBox="1"/>
          <p:nvPr/>
        </p:nvSpPr>
        <p:spPr>
          <a:xfrm>
            <a:off x="1486386" y="74010"/>
            <a:ext cx="8572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I-II and the Multi-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photonannihilation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AAECDC2-2EC1-92E9-10D5-6816C9AEAB0B}"/>
                  </a:ext>
                </a:extLst>
              </p:cNvPr>
              <p:cNvSpPr txBox="1"/>
              <p:nvPr/>
            </p:nvSpPr>
            <p:spPr>
              <a:xfrm>
                <a:off x="173552" y="4954227"/>
                <a:ext cx="7218898" cy="947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sSub>
                        <m:sSubPr>
                          <m:ctrlPr>
                            <a:rPr lang="it-IT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t-IT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𝜸𝜸</m:t>
                              </m:r>
                              <m:r>
                                <a:rPr lang="it-IT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it-IT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𝑷𝑨𝑫𝑴𝑬</m:t>
                          </m:r>
                        </m:sub>
                      </m:sSub>
                      <m:r>
                        <a:rPr lang="it-IT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it-IT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𝟗𝟑𝟎</m:t>
                      </m:r>
                      <m:r>
                        <a:rPr lang="it-IT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𝟎𝟐𝟗</m:t>
                          </m:r>
                        </m:e>
                        <m:sub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𝒔𝒕𝒂𝒕</m:t>
                          </m:r>
                        </m:sub>
                      </m:sSub>
                      <m:sSub>
                        <m:sSubPr>
                          <m:ctrlP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± </m:t>
                          </m:r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it-IT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b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𝒔𝒚𝒔𝒕</m:t>
                          </m:r>
                        </m:sub>
                      </m:sSub>
                      <m:r>
                        <a:rPr lang="it-IT" sz="2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lang="it-IT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</m:oMath>
                  </m:oMathPara>
                </a14:m>
                <a:endParaRPr lang="it-IT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it-IT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QED@NLO</a:t>
                </a:r>
                <a14:m>
                  <m:oMath xmlns:m="http://schemas.openxmlformats.org/officeDocument/2006/math">
                    <m:r>
                      <a:rPr lang="it-IT" sz="16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  <m: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it-IT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d>
                      </m:e>
                    </m:d>
                    <m:r>
                      <a:rPr lang="it-IT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=1.9573±</m:t>
                    </m:r>
                    <m:sSub>
                      <m:sSubPr>
                        <m:ctrlP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0.0005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𝑠𝑡𝑎𝑡</m:t>
                        </m:r>
                      </m:sub>
                    </m:sSub>
                    <m:r>
                      <a:rPr lang="it-IT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0.0020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𝑠𝑦𝑠𝑡</m:t>
                        </m:r>
                      </m:sub>
                    </m:sSub>
                    <m:r>
                      <a:rPr lang="it-IT" sz="16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mb</m:t>
                    </m:r>
                    <m:r>
                      <a:rPr lang="it-IT" sz="16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200" i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200" i="1" u="sng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Phys.Lett.B</a:t>
                </a:r>
                <a:r>
                  <a:rPr lang="it-IT" sz="1200" u="sng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663 (2008) 209-213</a:t>
                </a: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AAECDC2-2EC1-92E9-10D5-6816C9AEA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52" y="4954227"/>
                <a:ext cx="7218898" cy="947760"/>
              </a:xfrm>
              <a:prstGeom prst="rect">
                <a:avLst/>
              </a:prstGeom>
              <a:blipFill>
                <a:blip r:embed="rId7"/>
                <a:stretch>
                  <a:fillRect b="-4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o 11">
            <a:extLst>
              <a:ext uri="{FF2B5EF4-FFF2-40B4-BE49-F238E27FC236}">
                <a16:creationId xmlns:a16="http://schemas.microsoft.com/office/drawing/2014/main" id="{51221761-35A8-056D-4281-040B35230894}"/>
              </a:ext>
            </a:extLst>
          </p:cNvPr>
          <p:cNvGrpSpPr/>
          <p:nvPr/>
        </p:nvGrpSpPr>
        <p:grpSpPr>
          <a:xfrm>
            <a:off x="7525473" y="2888752"/>
            <a:ext cx="4492975" cy="3559012"/>
            <a:chOff x="5539172" y="1378321"/>
            <a:chExt cx="4135240" cy="3956577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1639E19C-54FA-9811-7B29-D5AFA0B7026D}"/>
                </a:ext>
              </a:extLst>
            </p:cNvPr>
            <p:cNvGrpSpPr/>
            <p:nvPr/>
          </p:nvGrpSpPr>
          <p:grpSpPr>
            <a:xfrm>
              <a:off x="5539172" y="1378321"/>
              <a:ext cx="4135240" cy="3956577"/>
              <a:chOff x="5539172" y="1485897"/>
              <a:chExt cx="4135240" cy="3956577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7F09B1A1-A3B5-CE6C-E174-792722C74D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3724" b="11748"/>
              <a:stretch/>
            </p:blipFill>
            <p:spPr>
              <a:xfrm>
                <a:off x="5539172" y="1693718"/>
                <a:ext cx="4135240" cy="35123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CasellaDiTesto 24">
                    <a:extLst>
                      <a:ext uri="{FF2B5EF4-FFF2-40B4-BE49-F238E27FC236}">
                        <a16:creationId xmlns:a16="http://schemas.microsoft.com/office/drawing/2014/main" id="{66A950EC-D391-900B-E010-713C02D1C296}"/>
                      </a:ext>
                    </a:extLst>
                  </p:cNvPr>
                  <p:cNvSpPr txBox="1"/>
                  <p:nvPr/>
                </p:nvSpPr>
                <p:spPr>
                  <a:xfrm>
                    <a:off x="7292600" y="1485897"/>
                    <a:ext cx="746210" cy="2806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ad>
                            <m:radPr>
                              <m:degHide m:val="on"/>
                              <m:ctrlPr>
                                <a:rPr lang="it-IT" sz="12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2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rad>
                          <m:r>
                            <a:rPr lang="it-IT" sz="1200" b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it-IT" sz="1200" b="1">
                              <a:latin typeface="Cambria Math" panose="02040503050406030204" pitchFamily="18" charset="0"/>
                            </a:rPr>
                            <m:t>𝐌𝐞𝐕</m:t>
                          </m:r>
                          <m:r>
                            <a:rPr lang="it-IT" sz="1200" b="1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it-IT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BE413A24-A27B-F63C-DFBD-7D5AB61B5C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92600" y="1485897"/>
                    <a:ext cx="746210" cy="2806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3279" b="-1087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CasellaDiTesto 25">
                    <a:extLst>
                      <a:ext uri="{FF2B5EF4-FFF2-40B4-BE49-F238E27FC236}">
                        <a16:creationId xmlns:a16="http://schemas.microsoft.com/office/drawing/2014/main" id="{971AA514-87FF-BF5D-DFC1-D5AC7F486D58}"/>
                      </a:ext>
                    </a:extLst>
                  </p:cNvPr>
                  <p:cNvSpPr txBox="1"/>
                  <p:nvPr/>
                </p:nvSpPr>
                <p:spPr>
                  <a:xfrm>
                    <a:off x="7361873" y="5161820"/>
                    <a:ext cx="676937" cy="2806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ad>
                            <m:radPr>
                              <m:degHide m:val="on"/>
                              <m:ctrlPr>
                                <a:rPr lang="it-IT" sz="12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2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rad>
                          <m:r>
                            <a:rPr lang="it-IT" sz="1200" b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it-IT" sz="1200" b="1">
                              <a:latin typeface="Cambria Math" panose="02040503050406030204" pitchFamily="18" charset="0"/>
                            </a:rPr>
                            <m:t>𝐆𝐞𝐕</m:t>
                          </m:r>
                          <m:r>
                            <a:rPr lang="it-IT" sz="1200" b="1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it-IT" sz="12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CasellaDiTesto 11">
                    <a:extLst>
                      <a:ext uri="{FF2B5EF4-FFF2-40B4-BE49-F238E27FC236}">
                        <a16:creationId xmlns:a16="http://schemas.microsoft.com/office/drawing/2014/main" id="{3A787C38-57BE-B12B-7893-12AF5FBB22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61873" y="5161820"/>
                    <a:ext cx="676937" cy="2806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9009" b="-1087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B43542C0-5424-FB53-9AC3-CA4C3BDCCAA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748137" y="2896330"/>
                    <a:ext cx="2013812" cy="28327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400" b="1" i="1">
                              <a:latin typeface="Cambria Math" panose="02040503050406030204" pitchFamily="18" charset="0"/>
                            </a:rPr>
                            <m:t>𝝈</m:t>
                          </m:r>
                          <m:d>
                            <m:dPr>
                              <m:ctrlPr>
                                <a:rPr lang="it-IT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400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it-IT" sz="14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400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it-IT" sz="14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it-IT" sz="1400" b="1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1400" b="1" i="1">
                                  <a:latin typeface="Cambria Math" panose="02040503050406030204" pitchFamily="18" charset="0"/>
                                </a:rPr>
                                <m:t>𝜸𝜸</m:t>
                              </m:r>
                            </m:e>
                          </m:d>
                          <m:r>
                            <a:rPr lang="it-IT" sz="1400" b="1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it-IT" sz="1400" b="1">
                              <a:latin typeface="Cambria Math" panose="02040503050406030204" pitchFamily="18" charset="0"/>
                            </a:rPr>
                            <m:t>𝐦𝐛</m:t>
                          </m:r>
                          <m:r>
                            <a:rPr lang="it-IT" sz="1400" b="1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it-IT" sz="140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B43542C0-5424-FB53-9AC3-CA4C3BDCCA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748137" y="2896330"/>
                    <a:ext cx="2013812" cy="28327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8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62FF7DCD-68CD-E757-2CC4-05F88D88D9AE}"/>
                    </a:ext>
                  </a:extLst>
                </p:cNvPr>
                <p:cNvSpPr txBox="1"/>
                <p:nvPr/>
              </p:nvSpPr>
              <p:spPr>
                <a:xfrm>
                  <a:off x="5841141" y="3719208"/>
                  <a:ext cx="1583421" cy="307777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7A81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=430 </m:t>
                        </m:r>
                        <m:r>
                          <m:rPr>
                            <m:sty m:val="p"/>
                          </m:rPr>
                          <a:rPr lang="it-IT" sz="1400">
                            <a:latin typeface="Cambria Math" panose="02040503050406030204" pitchFamily="18" charset="0"/>
                          </a:rPr>
                          <m:t>MeV</m:t>
                        </m:r>
                      </m:oMath>
                    </m:oMathPara>
                  </a14:m>
                  <a:endParaRPr lang="it-IT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75DB623E-6AFA-FB9D-0524-074A0F7CA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1141" y="3719208"/>
                  <a:ext cx="1583421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>
                  <a:solidFill>
                    <a:srgbClr val="7A81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0B953239-5BB4-E8BE-0C50-21A046FBE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13</a:t>
            </a:fld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piè di pagina 9">
            <a:extLst>
              <a:ext uri="{FF2B5EF4-FFF2-40B4-BE49-F238E27FC236}">
                <a16:creationId xmlns:a16="http://schemas.microsoft.com/office/drawing/2014/main" id="{63151730-1766-8D5E-F6E6-C4CB0568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</a:p>
        </p:txBody>
      </p:sp>
    </p:spTree>
    <p:extLst>
      <p:ext uri="{BB962C8B-B14F-4D97-AF65-F5344CB8AC3E}">
        <p14:creationId xmlns:p14="http://schemas.microsoft.com/office/powerpoint/2010/main" val="36270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3C2AE9A-71EB-E995-6A69-EC2C4078A9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237" y="40298"/>
            <a:ext cx="1392336" cy="706739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C2FD3F5-57F8-3981-AFAA-025EE695C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5AB5577-DC5A-51DF-177E-EA33C59B8FDE}"/>
              </a:ext>
            </a:extLst>
          </p:cNvPr>
          <p:cNvSpPr txBox="1"/>
          <p:nvPr/>
        </p:nvSpPr>
        <p:spPr>
          <a:xfrm>
            <a:off x="3313092" y="201154"/>
            <a:ext cx="556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n w="0"/>
                <a:solidFill>
                  <a:srgbClr val="004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linea di fascio della BTF e PADME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F59779F-F8D1-22A9-576D-42814C755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357" y="1002289"/>
            <a:ext cx="6423471" cy="5259135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8375A07-2518-B6A1-211A-824C78474F9B}"/>
              </a:ext>
            </a:extLst>
          </p:cNvPr>
          <p:cNvSpPr txBox="1"/>
          <p:nvPr/>
        </p:nvSpPr>
        <p:spPr>
          <a:xfrm>
            <a:off x="2939239" y="6174900"/>
            <a:ext cx="14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+ off, 49 pulses/s</a:t>
            </a:r>
          </a:p>
          <a:p>
            <a:r>
              <a:rPr lang="en-GB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+ on, 1 pulse/s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13D7362-2AA6-0EDD-BE0F-4D1C82B864E4}"/>
              </a:ext>
            </a:extLst>
          </p:cNvPr>
          <p:cNvGrpSpPr>
            <a:grpSpLocks noChangeAspect="1"/>
          </p:cNvGrpSpPr>
          <p:nvPr/>
        </p:nvGrpSpPr>
        <p:grpSpPr>
          <a:xfrm>
            <a:off x="1560413" y="2579672"/>
            <a:ext cx="6650264" cy="3436458"/>
            <a:chOff x="-1135736" y="2053117"/>
            <a:chExt cx="8595335" cy="4441553"/>
          </a:xfrm>
        </p:grpSpPr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B3EA4492-B429-ED91-C21D-63442F04D81B}"/>
                </a:ext>
              </a:extLst>
            </p:cNvPr>
            <p:cNvSpPr txBox="1"/>
            <p:nvPr/>
          </p:nvSpPr>
          <p:spPr>
            <a:xfrm>
              <a:off x="6484669" y="2383817"/>
              <a:ext cx="974930" cy="358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Bersaglio</a:t>
              </a:r>
              <a:endParaRPr lang="en-GB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2ABFB1F0-AF06-3B29-5075-BEB66F4FB701}"/>
                </a:ext>
              </a:extLst>
            </p:cNvPr>
            <p:cNvGrpSpPr/>
            <p:nvPr/>
          </p:nvGrpSpPr>
          <p:grpSpPr>
            <a:xfrm>
              <a:off x="-1135736" y="2053117"/>
              <a:ext cx="8467787" cy="4441553"/>
              <a:chOff x="1077044" y="2035983"/>
              <a:chExt cx="8467786" cy="4441553"/>
            </a:xfrm>
          </p:grpSpPr>
          <p:cxnSp>
            <p:nvCxnSpPr>
              <p:cNvPr id="44" name="Connettore 2 43">
                <a:extLst>
                  <a:ext uri="{FF2B5EF4-FFF2-40B4-BE49-F238E27FC236}">
                    <a16:creationId xmlns:a16="http://schemas.microsoft.com/office/drawing/2014/main" id="{8BFE5779-FEC2-35A0-CF88-41DBA63601BE}"/>
                  </a:ext>
                </a:extLst>
              </p:cNvPr>
              <p:cNvCxnSpPr>
                <a:cxnSpLocks/>
                <a:endCxn id="45" idx="2"/>
              </p:cNvCxnSpPr>
              <p:nvPr/>
            </p:nvCxnSpPr>
            <p:spPr>
              <a:xfrm flipV="1">
                <a:off x="2662177" y="6156218"/>
                <a:ext cx="3508467" cy="15198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5" name="Arco 44">
                <a:extLst>
                  <a:ext uri="{FF2B5EF4-FFF2-40B4-BE49-F238E27FC236}">
                    <a16:creationId xmlns:a16="http://schemas.microsoft.com/office/drawing/2014/main" id="{73467A3B-D305-6340-D2ED-C8C01758A5DA}"/>
                  </a:ext>
                </a:extLst>
              </p:cNvPr>
              <p:cNvSpPr/>
              <p:nvPr/>
            </p:nvSpPr>
            <p:spPr>
              <a:xfrm rot="5195720">
                <a:off x="5508548" y="4906225"/>
                <a:ext cx="1249960" cy="1252232"/>
              </a:xfrm>
              <a:prstGeom prst="arc">
                <a:avLst>
                  <a:gd name="adj1" fmla="val 19013944"/>
                  <a:gd name="adj2" fmla="val 0"/>
                </a:avLst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6" name="Connettore 2 45">
                <a:extLst>
                  <a:ext uri="{FF2B5EF4-FFF2-40B4-BE49-F238E27FC236}">
                    <a16:creationId xmlns:a16="http://schemas.microsoft.com/office/drawing/2014/main" id="{D14B72B4-164A-1F9C-05C3-AD62FE40D538}"/>
                  </a:ext>
                </a:extLst>
              </p:cNvPr>
              <p:cNvCxnSpPr>
                <a:cxnSpLocks/>
                <a:stCxn id="45" idx="0"/>
              </p:cNvCxnSpPr>
              <p:nvPr/>
            </p:nvCxnSpPr>
            <p:spPr>
              <a:xfrm flipV="1">
                <a:off x="6587299" y="3176530"/>
                <a:ext cx="2760931" cy="278633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70D47B8D-79AE-5FC0-C7FF-6FCB2CC99CCB}"/>
                  </a:ext>
                </a:extLst>
              </p:cNvPr>
              <p:cNvSpPr/>
              <p:nvPr/>
            </p:nvSpPr>
            <p:spPr>
              <a:xfrm rot="2570871">
                <a:off x="6909843" y="5430932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id="{C7144362-0033-5B65-7709-7C7FDB76D35F}"/>
                  </a:ext>
                </a:extLst>
              </p:cNvPr>
              <p:cNvSpPr/>
              <p:nvPr/>
            </p:nvSpPr>
            <p:spPr>
              <a:xfrm rot="2570871">
                <a:off x="7031486" y="5542526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B1908E7B-8D94-0205-06F0-96310C4DD782}"/>
                  </a:ext>
                </a:extLst>
              </p:cNvPr>
              <p:cNvSpPr/>
              <p:nvPr/>
            </p:nvSpPr>
            <p:spPr>
              <a:xfrm rot="5400000">
                <a:off x="5989508" y="6213986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Rettangolo 49">
                <a:extLst>
                  <a:ext uri="{FF2B5EF4-FFF2-40B4-BE49-F238E27FC236}">
                    <a16:creationId xmlns:a16="http://schemas.microsoft.com/office/drawing/2014/main" id="{D4663BE3-2BF5-BEBF-6770-7F30B931DC5E}"/>
                  </a:ext>
                </a:extLst>
              </p:cNvPr>
              <p:cNvSpPr/>
              <p:nvPr/>
            </p:nvSpPr>
            <p:spPr>
              <a:xfrm rot="5400000">
                <a:off x="5989125" y="6047569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489DF864-AD8C-F90D-CADC-B9409087B789}"/>
                  </a:ext>
                </a:extLst>
              </p:cNvPr>
              <p:cNvSpPr/>
              <p:nvPr/>
            </p:nvSpPr>
            <p:spPr>
              <a:xfrm rot="2570871">
                <a:off x="9138869" y="3180230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743AEFA1-D7EE-1572-DA2A-2BCB82B7E99E}"/>
                  </a:ext>
                </a:extLst>
              </p:cNvPr>
              <p:cNvSpPr/>
              <p:nvPr/>
            </p:nvSpPr>
            <p:spPr>
              <a:xfrm rot="2570871">
                <a:off x="9264070" y="3295382"/>
                <a:ext cx="110433" cy="6521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Arco 52">
                <a:extLst>
                  <a:ext uri="{FF2B5EF4-FFF2-40B4-BE49-F238E27FC236}">
                    <a16:creationId xmlns:a16="http://schemas.microsoft.com/office/drawing/2014/main" id="{0AA1948B-D29B-FE6C-DA7A-F0C34559E4F3}"/>
                  </a:ext>
                </a:extLst>
              </p:cNvPr>
              <p:cNvSpPr/>
              <p:nvPr/>
            </p:nvSpPr>
            <p:spPr>
              <a:xfrm rot="2690450">
                <a:off x="8198434" y="2035983"/>
                <a:ext cx="1346396" cy="1341800"/>
              </a:xfrm>
              <a:prstGeom prst="arc">
                <a:avLst>
                  <a:gd name="adj1" fmla="val 19013944"/>
                  <a:gd name="adj2" fmla="val 0"/>
                </a:avLst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BD22A972-BA1A-0D0C-4902-61C9DED14528}"/>
                  </a:ext>
                </a:extLst>
              </p:cNvPr>
              <p:cNvSpPr txBox="1"/>
              <p:nvPr/>
            </p:nvSpPr>
            <p:spPr>
              <a:xfrm>
                <a:off x="1077044" y="6119520"/>
                <a:ext cx="1551650" cy="358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Fascio dal LINAC</a:t>
                </a:r>
              </a:p>
            </p:txBody>
          </p:sp>
        </p:grpSp>
      </p:grp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77F2798E-C299-E197-3C99-BAD2F84867F1}"/>
              </a:ext>
            </a:extLst>
          </p:cNvPr>
          <p:cNvSpPr txBox="1"/>
          <p:nvPr/>
        </p:nvSpPr>
        <p:spPr>
          <a:xfrm>
            <a:off x="8737600" y="2969573"/>
            <a:ext cx="2074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Diagnostica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BTF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B6236EF6-40CA-D64A-C564-13018B321701}"/>
              </a:ext>
            </a:extLst>
          </p:cNvPr>
          <p:cNvSpPr txBox="1"/>
          <p:nvPr/>
        </p:nvSpPr>
        <p:spPr>
          <a:xfrm>
            <a:off x="6992898" y="5551599"/>
            <a:ext cx="2507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Selezione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dell’impulso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5FEE77B4-0DDD-C2D6-FB94-5DB851D7FE35}"/>
              </a:ext>
            </a:extLst>
          </p:cNvPr>
          <p:cNvSpPr txBox="1"/>
          <p:nvPr/>
        </p:nvSpPr>
        <p:spPr>
          <a:xfrm>
            <a:off x="7095440" y="4459617"/>
            <a:ext cx="383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Trasforto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focalizzazione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fascio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44690433-68D8-890F-4CCA-0107F0B3D712}"/>
              </a:ext>
            </a:extLst>
          </p:cNvPr>
          <p:cNvSpPr txBox="1"/>
          <p:nvPr/>
        </p:nvSpPr>
        <p:spPr>
          <a:xfrm>
            <a:off x="8694681" y="1963301"/>
            <a:ext cx="2247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Rivelatori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PADME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A5C463C3-2960-1B8A-6909-F47FB8771C4B}"/>
              </a:ext>
            </a:extLst>
          </p:cNvPr>
          <p:cNvSpPr txBox="1"/>
          <p:nvPr/>
        </p:nvSpPr>
        <p:spPr>
          <a:xfrm>
            <a:off x="7416075" y="146231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TimePix</a:t>
            </a:r>
            <a:endParaRPr lang="en-GB" sz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6F8E7132-5751-482D-339D-E3A2010B1110}"/>
              </a:ext>
            </a:extLst>
          </p:cNvPr>
          <p:cNvSpPr txBox="1"/>
          <p:nvPr/>
        </p:nvSpPr>
        <p:spPr>
          <a:xfrm>
            <a:off x="8110370" y="1614460"/>
            <a:ext cx="1197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Lead Glass 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54D56017-A2EF-BA37-F74A-24D2AF412B2A}"/>
              </a:ext>
            </a:extLst>
          </p:cNvPr>
          <p:cNvSpPr txBox="1"/>
          <p:nvPr/>
        </p:nvSpPr>
        <p:spPr>
          <a:xfrm>
            <a:off x="8200692" y="1901540"/>
            <a:ext cx="81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ETag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3F46FEEC-5905-F0A4-E8FA-EFD6AE5734B3}"/>
              </a:ext>
            </a:extLst>
          </p:cNvPr>
          <p:cNvSpPr txBox="1"/>
          <p:nvPr/>
        </p:nvSpPr>
        <p:spPr>
          <a:xfrm>
            <a:off x="7600294" y="1719054"/>
            <a:ext cx="448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ECal</a:t>
            </a:r>
            <a:endParaRPr lang="en-GB" sz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2094A7CD-5276-7208-C63E-4CDD9D776BB8}"/>
              </a:ext>
            </a:extLst>
          </p:cNvPr>
          <p:cNvSpPr txBox="1"/>
          <p:nvPr/>
        </p:nvSpPr>
        <p:spPr>
          <a:xfrm>
            <a:off x="7114536" y="2184439"/>
            <a:ext cx="81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Camera da </a:t>
            </a:r>
            <a:r>
              <a:rPr lang="en-GB" sz="1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vuoto</a:t>
            </a:r>
            <a:endParaRPr lang="en-GB" sz="1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19B930CC-9136-2330-77A5-B18A64327EEE}"/>
              </a:ext>
            </a:extLst>
          </p:cNvPr>
          <p:cNvSpPr txBox="1"/>
          <p:nvPr/>
        </p:nvSpPr>
        <p:spPr>
          <a:xfrm>
            <a:off x="8326482" y="2525379"/>
            <a:ext cx="1646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Dipolo</a:t>
            </a:r>
            <a:r>
              <a:rPr lang="en-GB" sz="1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PADME (OFF)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4E80F15-CE5D-0BE8-8159-D9C9A88E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14</a:t>
            </a:fld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egnaposto piè di pagina 9">
            <a:extLst>
              <a:ext uri="{FF2B5EF4-FFF2-40B4-BE49-F238E27FC236}">
                <a16:creationId xmlns:a16="http://schemas.microsoft.com/office/drawing/2014/main" id="{C5CFCBE5-BB84-236A-A9CC-39DB468D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85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3C2AE9A-71EB-E995-6A69-EC2C4078A9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237" y="40298"/>
            <a:ext cx="1392336" cy="706739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C2FD3F5-57F8-3981-AFAA-025EE695C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5AB5577-DC5A-51DF-177E-EA33C59B8FDE}"/>
              </a:ext>
            </a:extLst>
          </p:cNvPr>
          <p:cNvSpPr txBox="1"/>
          <p:nvPr/>
        </p:nvSpPr>
        <p:spPr>
          <a:xfrm>
            <a:off x="3764224" y="223817"/>
            <a:ext cx="465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n w="0"/>
                <a:solidFill>
                  <a:srgbClr val="004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modello vettore </a:t>
            </a:r>
            <a:r>
              <a:rPr lang="it-IT" sz="2800" b="1" dirty="0" err="1">
                <a:ln w="0"/>
                <a:solidFill>
                  <a:srgbClr val="004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protofobico</a:t>
            </a:r>
            <a:endParaRPr lang="it-IT" sz="2800" b="1" dirty="0">
              <a:ln w="0"/>
              <a:solidFill>
                <a:srgbClr val="004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1B50B33-06D3-B6F0-87C9-7F47E402C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960" y="3126776"/>
            <a:ext cx="3665917" cy="3324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E413048-7258-6F0D-0513-77843BFA9ACC}"/>
                  </a:ext>
                </a:extLst>
              </p:cNvPr>
              <p:cNvSpPr txBox="1"/>
              <p:nvPr/>
            </p:nvSpPr>
            <p:spPr>
              <a:xfrm>
                <a:off x="637048" y="1154626"/>
                <a:ext cx="10905768" cy="7046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Feng et al. hanno proposto diversi modelli oltre il Modello Standard in grado di descrivere le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anomalies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del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𝐵𝑒</m:t>
                        </m:r>
                      </m:e>
                    </m:sPre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it-IT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sPre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sulla base della conservazione di 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spin-parità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momento angolare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E413048-7258-6F0D-0513-77843BFA9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48" y="1154626"/>
                <a:ext cx="10905768" cy="704616"/>
              </a:xfrm>
              <a:prstGeom prst="rect">
                <a:avLst/>
              </a:prstGeom>
              <a:blipFill>
                <a:blip r:embed="rId5"/>
                <a:stretch>
                  <a:fillRect l="-503" t="-862" b="-129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po 21">
            <a:extLst>
              <a:ext uri="{FF2B5EF4-FFF2-40B4-BE49-F238E27FC236}">
                <a16:creationId xmlns:a16="http://schemas.microsoft.com/office/drawing/2014/main" id="{B6E69354-D359-5631-62AB-D3F908BD1424}"/>
              </a:ext>
            </a:extLst>
          </p:cNvPr>
          <p:cNvGrpSpPr/>
          <p:nvPr/>
        </p:nvGrpSpPr>
        <p:grpSpPr>
          <a:xfrm>
            <a:off x="181146" y="2375033"/>
            <a:ext cx="1323278" cy="742384"/>
            <a:chOff x="585085" y="4665537"/>
            <a:chExt cx="1385141" cy="742384"/>
          </a:xfrm>
          <a:solidFill>
            <a:srgbClr val="339966"/>
          </a:solidFill>
        </p:grpSpPr>
        <p:sp>
          <p:nvSpPr>
            <p:cNvPr id="23" name="Freccia a destra 22">
              <a:extLst>
                <a:ext uri="{FF2B5EF4-FFF2-40B4-BE49-F238E27FC236}">
                  <a16:creationId xmlns:a16="http://schemas.microsoft.com/office/drawing/2014/main" id="{E6EDA8A7-F8EA-8C40-44A1-2A613E9E54D6}"/>
                </a:ext>
              </a:extLst>
            </p:cNvPr>
            <p:cNvSpPr/>
            <p:nvPr/>
          </p:nvSpPr>
          <p:spPr bwMode="auto">
            <a:xfrm>
              <a:off x="585085" y="4665537"/>
              <a:ext cx="1385141" cy="742384"/>
            </a:xfrm>
            <a:prstGeom prst="rightArrow">
              <a:avLst/>
            </a:prstGeom>
            <a:solidFill>
              <a:srgbClr val="004600"/>
            </a:solidFill>
            <a:ln w="19050" cap="flat" cmpd="sng" algn="ctr">
              <a:solidFill>
                <a:srgbClr val="004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F6B6AE8-F712-833C-1933-1092894FEEE2}"/>
                </a:ext>
              </a:extLst>
            </p:cNvPr>
            <p:cNvSpPr txBox="1"/>
            <p:nvPr/>
          </p:nvSpPr>
          <p:spPr>
            <a:xfrm>
              <a:off x="661378" y="4836674"/>
              <a:ext cx="12687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FOCUS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4F1E318-D898-C4B9-D99D-C548D5ECFD2B}"/>
                  </a:ext>
                </a:extLst>
              </p:cNvPr>
              <p:cNvSpPr txBox="1"/>
              <p:nvPr/>
            </p:nvSpPr>
            <p:spPr>
              <a:xfrm>
                <a:off x="1625977" y="2171527"/>
                <a:ext cx="10384877" cy="102060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Bosone</a:t>
                </a:r>
                <a:r>
                  <a:rPr lang="it-IT" sz="20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vettore </a:t>
                </a:r>
                <a:r>
                  <a:rPr lang="it-IT" sz="20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protofobico</a:t>
                </a:r>
                <a:r>
                  <a:rPr lang="it-IT" sz="20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</a:t>
                </a:r>
                <a:r>
                  <a:rPr lang="it-IT" sz="20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sz="2000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</a:t>
                </a:r>
                <a:r>
                  <a:rPr lang="it-IT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protofobia</a:t>
                </a:r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è necessaria per tenere in considerazione le limitazioni imposte dall’esperimento NA48/2 determinate dalle osservazione del processo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4F1E318-D898-C4B9-D99D-C548D5ECF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977" y="2171527"/>
                <a:ext cx="10384877" cy="1020600"/>
              </a:xfrm>
              <a:prstGeom prst="rect">
                <a:avLst/>
              </a:prstGeom>
              <a:blipFill>
                <a:blip r:embed="rId6"/>
                <a:stretch>
                  <a:fillRect l="-646" t="-1786" b="-101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hlinkClick r:id="rId7"/>
            <a:extLst>
              <a:ext uri="{FF2B5EF4-FFF2-40B4-BE49-F238E27FC236}">
                <a16:creationId xmlns:a16="http://schemas.microsoft.com/office/drawing/2014/main" id="{07320521-3ACE-5DE7-2260-F76F42B562B0}"/>
              </a:ext>
            </a:extLst>
          </p:cNvPr>
          <p:cNvSpPr txBox="1"/>
          <p:nvPr/>
        </p:nvSpPr>
        <p:spPr>
          <a:xfrm>
            <a:off x="1376514" y="3574842"/>
            <a:ext cx="5745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collaborazione NA48/2, </a:t>
            </a:r>
            <a:r>
              <a:rPr lang="it-IT" sz="18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Lett. B, 746:178–185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C4E25FBE-9BB6-D284-446F-6B8DC7F5D2C6}"/>
                  </a:ext>
                </a:extLst>
              </p:cNvPr>
              <p:cNvSpPr txBox="1"/>
              <p:nvPr/>
            </p:nvSpPr>
            <p:spPr>
              <a:xfrm>
                <a:off x="1376514" y="4292646"/>
                <a:ext cx="5441901" cy="1054953"/>
              </a:xfrm>
              <a:prstGeom prst="roundRect">
                <a:avLst>
                  <a:gd name="adj" fmla="val 7805"/>
                </a:avLst>
              </a:prstGeom>
              <a:noFill/>
              <a:ln w="19050">
                <a:solidFill>
                  <a:srgbClr val="0046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Protofobia: la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costante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di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accoppiamento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con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pioni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protoni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deve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essere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soppressa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per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soddisfare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tutti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vincoli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sperimentali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C4E25FBE-9BB6-D284-446F-6B8DC7F5D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514" y="4292646"/>
                <a:ext cx="5441901" cy="1054953"/>
              </a:xfrm>
              <a:prstGeom prst="roundRect">
                <a:avLst>
                  <a:gd name="adj" fmla="val 7805"/>
                </a:avLst>
              </a:prstGeom>
              <a:blipFill>
                <a:blip r:embed="rId8"/>
                <a:stretch>
                  <a:fillRect b="-6818"/>
                </a:stretch>
              </a:blipFill>
              <a:ln w="19050">
                <a:solidFill>
                  <a:srgbClr val="0046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sellaDiTesto 35">
            <a:hlinkClick r:id="rId9"/>
            <a:extLst>
              <a:ext uri="{FF2B5EF4-FFF2-40B4-BE49-F238E27FC236}">
                <a16:creationId xmlns:a16="http://schemas.microsoft.com/office/drawing/2014/main" id="{376BC5B5-E4AC-5A4C-570F-AF606EB86530}"/>
              </a:ext>
            </a:extLst>
          </p:cNvPr>
          <p:cNvSpPr txBox="1"/>
          <p:nvPr/>
        </p:nvSpPr>
        <p:spPr>
          <a:xfrm>
            <a:off x="7937488" y="1448983"/>
            <a:ext cx="40505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Feng et al, </a:t>
            </a:r>
            <a:r>
              <a:rPr lang="it-IT" sz="1600" i="1" u="sng" dirty="0" err="1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Phys.Rev.D</a:t>
            </a:r>
            <a:r>
              <a:rPr lang="it-IT" sz="1600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102 (2020) 3, 036016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B6CCA11-0CB3-6173-1B26-BC6692FF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15</a:t>
            </a:fld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piè di pagina 9">
            <a:extLst>
              <a:ext uri="{FF2B5EF4-FFF2-40B4-BE49-F238E27FC236}">
                <a16:creationId xmlns:a16="http://schemas.microsoft.com/office/drawing/2014/main" id="{83D9DF89-C558-A1AC-DB1C-4D1DC4FF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23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interni, pavimento&#10;&#10;Descrizione generata automaticamente">
            <a:extLst>
              <a:ext uri="{FF2B5EF4-FFF2-40B4-BE49-F238E27FC236}">
                <a16:creationId xmlns:a16="http://schemas.microsoft.com/office/drawing/2014/main" id="{63566851-6713-CE63-6D6A-19A98980F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5" t="30886" r="24503" b="16864"/>
          <a:stretch/>
        </p:blipFill>
        <p:spPr>
          <a:xfrm>
            <a:off x="7482349" y="3891028"/>
            <a:ext cx="3977664" cy="2282420"/>
          </a:xfrm>
          <a:prstGeom prst="rect">
            <a:avLst/>
          </a:prstGeom>
        </p:spPr>
      </p:pic>
      <p:pic>
        <p:nvPicPr>
          <p:cNvPr id="20" name="Immagine 19" descr="Immagine che contiene interni, pavimento&#10;&#10;Descrizione generata automaticamente">
            <a:extLst>
              <a:ext uri="{FF2B5EF4-FFF2-40B4-BE49-F238E27FC236}">
                <a16:creationId xmlns:a16="http://schemas.microsoft.com/office/drawing/2014/main" id="{E819B29A-A801-FC45-734E-745A7115C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23"/>
          <a:stretch/>
        </p:blipFill>
        <p:spPr>
          <a:xfrm rot="10800000">
            <a:off x="1013513" y="4188166"/>
            <a:ext cx="4499367" cy="1688143"/>
          </a:xfrm>
          <a:prstGeom prst="rect">
            <a:avLst/>
          </a:prstGeom>
        </p:spPr>
      </p:pic>
      <p:sp>
        <p:nvSpPr>
          <p:cNvPr id="10" name="Segnaposto data 15">
            <a:extLst>
              <a:ext uri="{FF2B5EF4-FFF2-40B4-BE49-F238E27FC236}">
                <a16:creationId xmlns:a16="http://schemas.microsoft.com/office/drawing/2014/main" id="{37E01B27-A4AF-8F4C-66C9-27F49837C8AB}"/>
              </a:ext>
            </a:extLst>
          </p:cNvPr>
          <p:cNvSpPr txBox="1">
            <a:spLocks/>
          </p:cNvSpPr>
          <p:nvPr/>
        </p:nvSpPr>
        <p:spPr bwMode="auto">
          <a:xfrm>
            <a:off x="1813770" y="6559182"/>
            <a:ext cx="997715" cy="26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63D2D6E-B4C8-497B-95E1-5786FC35FDFB}" type="datetime1">
              <a:rPr lang="it-IT"/>
              <a:pPr>
                <a:defRPr/>
              </a:pPr>
              <a:t>22/09/2023</a:t>
            </a:fld>
            <a:endParaRPr lang="en-US" dirty="0"/>
          </a:p>
        </p:txBody>
      </p:sp>
      <p:sp>
        <p:nvSpPr>
          <p:cNvPr id="11" name="Segnaposto piè di pagina 17">
            <a:extLst>
              <a:ext uri="{FF2B5EF4-FFF2-40B4-BE49-F238E27FC236}">
                <a16:creationId xmlns:a16="http://schemas.microsoft.com/office/drawing/2014/main" id="{2828EE59-9E9D-B911-EEA1-FDBBE7665338}"/>
              </a:ext>
            </a:extLst>
          </p:cNvPr>
          <p:cNvSpPr txBox="1">
            <a:spLocks/>
          </p:cNvSpPr>
          <p:nvPr/>
        </p:nvSpPr>
        <p:spPr bwMode="auto">
          <a:xfrm>
            <a:off x="4811616" y="6564690"/>
            <a:ext cx="2568766" cy="33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PADME RunIII - ALPS2023</a:t>
            </a:r>
            <a:endParaRPr lang="en-US" dirty="0"/>
          </a:p>
        </p:txBody>
      </p:sp>
      <p:sp>
        <p:nvSpPr>
          <p:cNvPr id="12" name="Segnaposto numero diapositiva 18">
            <a:extLst>
              <a:ext uri="{FF2B5EF4-FFF2-40B4-BE49-F238E27FC236}">
                <a16:creationId xmlns:a16="http://schemas.microsoft.com/office/drawing/2014/main" id="{77D302EB-FDDB-633E-0438-D6851A061196}"/>
              </a:ext>
            </a:extLst>
          </p:cNvPr>
          <p:cNvSpPr txBox="1">
            <a:spLocks/>
          </p:cNvSpPr>
          <p:nvPr/>
        </p:nvSpPr>
        <p:spPr bwMode="auto">
          <a:xfrm>
            <a:off x="9890397" y="6559182"/>
            <a:ext cx="363555" cy="21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28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F89542-FCE5-9277-8CD8-2C58E1CDE7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37" y="40298"/>
            <a:ext cx="1392336" cy="706739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9DE09F38-9A22-4D87-D26F-080561D05A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F72CE7-BF7B-5AD1-CA0D-0A48D34D9261}"/>
              </a:ext>
            </a:extLst>
          </p:cNvPr>
          <p:cNvSpPr txBox="1"/>
          <p:nvPr/>
        </p:nvSpPr>
        <p:spPr>
          <a:xfrm>
            <a:off x="1654826" y="223817"/>
            <a:ext cx="833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ln w="0"/>
                <a:solidFill>
                  <a:srgbClr val="004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ETag</a:t>
            </a:r>
            <a:r>
              <a:rPr lang="it-IT" sz="2800" b="1" dirty="0">
                <a:ln w="0"/>
                <a:solidFill>
                  <a:srgbClr val="004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test set-up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883E90D-AB14-3F9C-6C15-1DFAAB28ACD2}"/>
              </a:ext>
            </a:extLst>
          </p:cNvPr>
          <p:cNvSpPr txBox="1"/>
          <p:nvPr/>
        </p:nvSpPr>
        <p:spPr>
          <a:xfrm>
            <a:off x="59236" y="772665"/>
            <a:ext cx="12073527" cy="295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The aim was to evaluate the efficiency and the light output on different position of an ETag slab.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Single ETag slab (BC408 – 0.5x4x66 cm</a:t>
            </a:r>
            <a:r>
              <a:rPr lang="en-GB" sz="1800" baseline="300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) readout on each side by four 50 𝜇m </a:t>
            </a:r>
            <a:r>
              <a:rPr lang="en-GB" sz="18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SiPMs</a:t>
            </a: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</a:t>
            </a: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8 readout channels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Source: cosmic rays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Trigger: AND of two BGO fingers (</a:t>
            </a:r>
            <a:r>
              <a:rPr lang="en-GB" sz="1800" dirty="0" err="1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ECal</a:t>
            </a: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) placed over and under the DUT and crossed (discriminator thresholds 30 mV)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Acquisition: CAEN's V1742 sampling ADCs, signals digitized at 2.5 GS/s w/out zero suppression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7 different position scanned </a:t>
            </a: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</a:t>
            </a:r>
            <a:r>
              <a:rPr lang="en-GB" sz="18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7 different runs</a:t>
            </a:r>
          </a:p>
        </p:txBody>
      </p:sp>
    </p:spTree>
    <p:extLst>
      <p:ext uri="{BB962C8B-B14F-4D97-AF65-F5344CB8AC3E}">
        <p14:creationId xmlns:p14="http://schemas.microsoft.com/office/powerpoint/2010/main" val="27687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28F3482-3C54-8FDF-270D-B7648D560385}"/>
                  </a:ext>
                </a:extLst>
              </p:cNvPr>
              <p:cNvSpPr txBox="1"/>
              <p:nvPr/>
            </p:nvSpPr>
            <p:spPr>
              <a:xfrm>
                <a:off x="-1" y="959617"/>
                <a:ext cx="11748027" cy="305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Dark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Photon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a massive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neutral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vector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portal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between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SM and Dark Sector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it-IT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sSub>
                        <m:sSubPr>
                          <m:ctrlP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Sup>
                        <m:sSubSupPr>
                          <m:ctrlP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it-IT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it-IT" sz="18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it-IT" sz="180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hidden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/dark</a:t>
                </a:r>
              </a:p>
              <a:p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Two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different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production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mechanisms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annihilation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emission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42916" indent="-342916"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Resonant</a:t>
                </a:r>
                <a:r>
                  <a:rPr lang="it-IT" sz="18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annihilation</a:t>
                </a:r>
                <a:r>
                  <a:rPr lang="it-IT" sz="18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800" b="1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𝑟𝑒𝑠</m:t>
                        </m:r>
                      </m:sub>
                    </m:sSub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𝐸</m:t>
                            </m:r>
                          </m:e>
                          <m:sub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</m:e>
                    </m:d>
                    <m:r>
                      <a:rPr lang="it-IT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12</m:t>
                        </m:r>
                        <m: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𝜋</m:t>
                        </m:r>
                      </m:num>
                      <m:den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it-IT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it-IT" sz="180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Γ</m:t>
                            </m:r>
                          </m:e>
                          <m:sub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bSup>
                        <m: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/4</m:t>
                        </m:r>
                      </m:num>
                      <m:den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it-IT" sz="18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it-IT" sz="18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𝑠</m:t>
                                    </m:r>
                                  </m:e>
                                </m:rad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18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𝑚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it-IT" sz="1800" i="1"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1800" i="1"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𝐴</m:t>
                                        </m:r>
                                      </m:e>
                                      <m:sup>
                                        <m:r>
                                          <a:rPr lang="it-IT" sz="1800" i="1"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  <m: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it-IT" sz="180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Γ</m:t>
                            </m:r>
                          </m:e>
                          <m:sub>
                            <m:sSup>
                              <m:s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bSup>
                        <m: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/4</m:t>
                        </m:r>
                      </m:den>
                    </m:f>
                    <m:r>
                      <a:rPr lang="it-IT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16" indent="-342916"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b="1" dirty="0">
                    <a:solidFill>
                      <a:srgbClr val="009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Associated production:</a:t>
                </a:r>
                <a14:m>
                  <m:oMath xmlns:m="http://schemas.openxmlformats.org/officeDocument/2006/math">
                    <m:r>
                      <a:rPr lang="it-IT" sz="1800" b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800" b="1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800" b="1" i="1">
                        <a:latin typeface="Cambria Math" panose="02040503050406030204" pitchFamily="18" charset="0"/>
                      </a:rPr>
                      <m:t>𝜸</m:t>
                    </m:r>
                    <m:sSup>
                      <m:sSup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2916" indent="-342916"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it-IT" sz="1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18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it-IT" sz="1800" b="1" dirty="0" err="1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strahlung</a:t>
                </a:r>
                <a:r>
                  <a:rPr lang="it-IT" sz="1800" b="1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it-IT" sz="1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1" i="1">
                        <a:latin typeface="Cambria Math" panose="02040503050406030204" pitchFamily="18" charset="0"/>
                      </a:rPr>
                      <m:t>𝒁</m:t>
                    </m:r>
                    <m:r>
                      <a:rPr lang="it-IT" sz="1800" b="1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it-IT" sz="1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1" i="1">
                        <a:latin typeface="Cambria Math" panose="02040503050406030204" pitchFamily="18" charset="0"/>
                      </a:rPr>
                      <m:t>𝒁</m:t>
                    </m:r>
                    <m:r>
                      <a:rPr lang="it-IT" sz="1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it-IT" sz="1800" b="1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</a:pP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GB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resonant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annihilation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:r>
                  <a:rPr lang="en-US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accessible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only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a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positron-beam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facility</a:t>
                </a: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28F3482-3C54-8FDF-270D-B7648D560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59617"/>
                <a:ext cx="11748027" cy="3056991"/>
              </a:xfrm>
              <a:prstGeom prst="rect">
                <a:avLst/>
              </a:prstGeom>
              <a:blipFill>
                <a:blip r:embed="rId2"/>
                <a:stretch>
                  <a:fillRect l="-415" t="-996" b="-21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188199B7-D1FF-1DA9-0F9F-9E7EC05BC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27" y="4416467"/>
            <a:ext cx="2533702" cy="188995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21" name="Immagine 20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DCCB7B45-B850-6C4E-35DF-18E0A3A6C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600" y="4213645"/>
            <a:ext cx="2905826" cy="205810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magine 13" descr="Immagine che contiene diagramma, schematico&#10;&#10;Descrizione generata automaticamente">
            <a:extLst>
              <a:ext uri="{FF2B5EF4-FFF2-40B4-BE49-F238E27FC236}">
                <a16:creationId xmlns:a16="http://schemas.microsoft.com/office/drawing/2014/main" id="{1D253776-F047-5370-D242-FB0F5D202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890" y="4382491"/>
            <a:ext cx="1841306" cy="1827426"/>
          </a:xfrm>
          <a:prstGeom prst="rect">
            <a:avLst/>
          </a:prstGeom>
          <a:ln w="19050">
            <a:solidFill>
              <a:srgbClr val="009000"/>
            </a:solidFill>
          </a:ln>
        </p:spPr>
      </p:pic>
      <p:sp>
        <p:nvSpPr>
          <p:cNvPr id="7" name="CasellaDiTesto 6">
            <a:hlinkClick r:id="rId6"/>
            <a:extLst>
              <a:ext uri="{FF2B5EF4-FFF2-40B4-BE49-F238E27FC236}">
                <a16:creationId xmlns:a16="http://schemas.microsoft.com/office/drawing/2014/main" id="{B5E4C9EA-230C-0A83-EB31-878AA6F51C43}"/>
              </a:ext>
            </a:extLst>
          </p:cNvPr>
          <p:cNvSpPr txBox="1"/>
          <p:nvPr/>
        </p:nvSpPr>
        <p:spPr>
          <a:xfrm>
            <a:off x="4159475" y="2980187"/>
            <a:ext cx="33735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Nardi et al. </a:t>
            </a:r>
            <a:r>
              <a:rPr lang="it-IT" sz="1600" u="sng" dirty="0" err="1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sz="1600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Rev. D 97, 095004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30233EA1-A70F-E27B-109A-DCE2CB3732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01DD12-DBE7-C71E-85F5-6D5108F0D8B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7" y="59375"/>
            <a:ext cx="1392336" cy="7067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F0F7D2C6-C82E-8B99-3716-9E1615ADAFFE}"/>
                  </a:ext>
                </a:extLst>
              </p:cNvPr>
              <p:cNvSpPr txBox="1"/>
              <p:nvPr/>
            </p:nvSpPr>
            <p:spPr>
              <a:xfrm>
                <a:off x="2367818" y="166555"/>
                <a:ext cx="70123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electron-</a:t>
                </a:r>
                <a:r>
                  <a:rPr lang="it-IT" sz="2800" b="1" dirty="0" err="1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positron</a:t>
                </a:r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reactions</a:t>
                </a:r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F0F7D2C6-C82E-8B99-3716-9E1615ADA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818" y="166555"/>
                <a:ext cx="7012390" cy="523220"/>
              </a:xfrm>
              <a:prstGeom prst="rect">
                <a:avLst/>
              </a:prstGeom>
              <a:blipFill>
                <a:blip r:embed="rId9"/>
                <a:stretch>
                  <a:fillRect l="-1998" t="-11628" r="-782" b="-395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CF603BC-7D30-5258-FE85-1482A978A56F}"/>
                  </a:ext>
                </a:extLst>
              </p:cNvPr>
              <p:cNvSpPr txBox="1"/>
              <p:nvPr/>
            </p:nvSpPr>
            <p:spPr>
              <a:xfrm>
                <a:off x="2842110" y="4478595"/>
                <a:ext cx="925511" cy="43858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𝓞</m:t>
                      </m:r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it-IT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p>
                          <m:r>
                            <a:rPr lang="it-IT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CF603BC-7D30-5258-FE85-1482A978A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110" y="4478595"/>
                <a:ext cx="925511" cy="438582"/>
              </a:xfrm>
              <a:prstGeom prst="rect">
                <a:avLst/>
              </a:prstGeom>
              <a:blipFill>
                <a:blip r:embed="rId10"/>
                <a:stretch>
                  <a:fillRect l="-658" r="-5921"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5C76A92-094B-AA5A-1DBE-654FAC2BA902}"/>
                  </a:ext>
                </a:extLst>
              </p:cNvPr>
              <p:cNvSpPr txBox="1"/>
              <p:nvPr/>
            </p:nvSpPr>
            <p:spPr>
              <a:xfrm>
                <a:off x="6530721" y="5146001"/>
                <a:ext cx="959066" cy="430887"/>
              </a:xfrm>
              <a:prstGeom prst="rect">
                <a:avLst/>
              </a:prstGeom>
              <a:solidFill>
                <a:srgbClr val="009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𝓞</m:t>
                      </m:r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5C76A92-094B-AA5A-1DBE-654FAC2BA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721" y="5146001"/>
                <a:ext cx="959066" cy="430887"/>
              </a:xfrm>
              <a:prstGeom prst="rect">
                <a:avLst/>
              </a:prstGeom>
              <a:blipFill>
                <a:blip r:embed="rId11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3B58406-E025-E6DE-EDD8-84628A993207}"/>
                  </a:ext>
                </a:extLst>
              </p:cNvPr>
              <p:cNvSpPr txBox="1"/>
              <p:nvPr/>
            </p:nvSpPr>
            <p:spPr>
              <a:xfrm>
                <a:off x="8273539" y="4259304"/>
                <a:ext cx="959066" cy="438582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𝓞</m:t>
                      </m:r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it-IT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p>
                          <m:r>
                            <a:rPr lang="it-IT" sz="2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2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3B58406-E025-E6DE-EDD8-84628A993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539" y="4259304"/>
                <a:ext cx="959066" cy="438582"/>
              </a:xfrm>
              <a:prstGeom prst="rect">
                <a:avLst/>
              </a:prstGeom>
              <a:blipFill>
                <a:blip r:embed="rId12"/>
                <a:stretch>
                  <a:fillRect r="-3165" b="-1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38021D1-6D83-4020-336E-1E363406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2</a:t>
            </a:fld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piè di pagina 9">
            <a:extLst>
              <a:ext uri="{FF2B5EF4-FFF2-40B4-BE49-F238E27FC236}">
                <a16:creationId xmlns:a16="http://schemas.microsoft.com/office/drawing/2014/main" id="{6D7DE421-C1DF-A322-1957-FB485B57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5DE433A-79C1-BAF0-91FE-C06CC0C7FC8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707"/>
          <a:stretch/>
        </p:blipFill>
        <p:spPr>
          <a:xfrm>
            <a:off x="8850106" y="721398"/>
            <a:ext cx="2199574" cy="32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02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315D7A-0D03-7B73-74F1-7AA40E80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37752" y="1595856"/>
            <a:ext cx="4954027" cy="2864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2C5440C-536B-B544-2F9D-FF0102386A66}"/>
                  </a:ext>
                </a:extLst>
              </p:cNvPr>
              <p:cNvSpPr txBox="1"/>
              <p:nvPr/>
            </p:nvSpPr>
            <p:spPr>
              <a:xfrm>
                <a:off x="0" y="1369925"/>
                <a:ext cx="5639850" cy="3516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16" indent="-342916"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&lt;550 </m:t>
                    </m:r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</a:rPr>
                      <m:t>MeV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it-IT" sz="180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00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active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diamond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target</a:t>
                </a:r>
              </a:p>
              <a:p>
                <a:pPr marL="342916" indent="-342916"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Dipole 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-field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bends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out the un-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interacted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charged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particles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16" indent="-342916"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Signal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  <m:r>
                      <a:rPr lang="it-IT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𝛾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BGO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Electromagnetic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Calorimeter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ECal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&amp;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nothing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elsewhere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measuring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b>
                      <m:sup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giving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access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16" indent="-342916"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Bremsstrahlung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rejected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by 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ECal hole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the Small Angle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Calorimeter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SAC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immediately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behind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16" indent="-342916"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Plastic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scintillator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bars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charged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particle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vetoes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2C5440C-536B-B544-2F9D-FF0102386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69925"/>
                <a:ext cx="5639850" cy="3516797"/>
              </a:xfrm>
              <a:prstGeom prst="rect">
                <a:avLst/>
              </a:prstGeom>
              <a:blipFill>
                <a:blip r:embed="rId3"/>
                <a:stretch>
                  <a:fillRect l="-649" r="-1081" b="-1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BF6B005-BE71-9667-0EAF-881C7F7C12F2}"/>
                  </a:ext>
                </a:extLst>
              </p:cNvPr>
              <p:cNvSpPr txBox="1"/>
              <p:nvPr/>
            </p:nvSpPr>
            <p:spPr>
              <a:xfrm>
                <a:off x="-16564" y="799316"/>
                <a:ext cx="12208563" cy="401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PADME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based 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@Laboratori </a:t>
                </a:r>
                <a:r>
                  <a:rPr lang="en-US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Nazionali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di Frascati 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(LNF) and it searches for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the associated production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BF6B005-BE71-9667-0EAF-881C7F7C1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564" y="799316"/>
                <a:ext cx="12208563" cy="401841"/>
              </a:xfrm>
              <a:prstGeom prst="rect">
                <a:avLst/>
              </a:prstGeom>
              <a:blipFill>
                <a:blip r:embed="rId5"/>
                <a:stretch>
                  <a:fillRect l="-399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hlinkClick r:id="rId6"/>
            <a:extLst>
              <a:ext uri="{FF2B5EF4-FFF2-40B4-BE49-F238E27FC236}">
                <a16:creationId xmlns:a16="http://schemas.microsoft.com/office/drawing/2014/main" id="{BBD59070-6A2F-FF66-6F3E-4BE03FBC5351}"/>
              </a:ext>
            </a:extLst>
          </p:cNvPr>
          <p:cNvSpPr txBox="1"/>
          <p:nvPr/>
        </p:nvSpPr>
        <p:spPr>
          <a:xfrm>
            <a:off x="6317636" y="4425048"/>
            <a:ext cx="4320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 Albicocco et al 2022 JINST 17 P08032</a:t>
            </a:r>
            <a:endParaRPr lang="it-IT" sz="1600" b="1" u="sng" dirty="0">
              <a:solidFill>
                <a:srgbClr val="3939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7224941-32BD-11A8-9545-35B2CE46D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117" y="4854487"/>
            <a:ext cx="6368030" cy="143400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1E348C9-4A76-25FB-18C4-364A37FD78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7" y="54060"/>
            <a:ext cx="1392336" cy="706739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5895C73-13F2-08C2-9E9C-BD68D6BAEB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8779BF-1126-BDD5-A44E-8C659A78F2F7}"/>
              </a:ext>
            </a:extLst>
          </p:cNvPr>
          <p:cNvSpPr txBox="1"/>
          <p:nvPr/>
        </p:nvSpPr>
        <p:spPr>
          <a:xfrm>
            <a:off x="2885398" y="163197"/>
            <a:ext cx="642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Positron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Annihilation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DM Experiment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C11F89C5-1A62-8EDF-E238-B24EA5C5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3</a:t>
            </a:fld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egnaposto piè di pagina 9">
            <a:extLst>
              <a:ext uri="{FF2B5EF4-FFF2-40B4-BE49-F238E27FC236}">
                <a16:creationId xmlns:a16="http://schemas.microsoft.com/office/drawing/2014/main" id="{2E25EF92-1C49-02CB-4045-6BFC53B8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</a:p>
        </p:txBody>
      </p:sp>
    </p:spTree>
    <p:extLst>
      <p:ext uri="{BB962C8B-B14F-4D97-AF65-F5344CB8AC3E}">
        <p14:creationId xmlns:p14="http://schemas.microsoft.com/office/powerpoint/2010/main" val="2539966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8EB25E2-227F-5BEF-1AE8-A8AE7C213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45" y="1937824"/>
            <a:ext cx="3274910" cy="13205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05B82F1-92ED-7741-6443-8FC656D0C584}"/>
                  </a:ext>
                </a:extLst>
              </p:cNvPr>
              <p:cNvSpPr txBox="1"/>
              <p:nvPr/>
            </p:nvSpPr>
            <p:spPr>
              <a:xfrm>
                <a:off x="0" y="838255"/>
                <a:ext cx="12073526" cy="11762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Recently, ATOMKI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collaboration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announced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observation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an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anomaly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angular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correlation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pairs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via IPC in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  <m:e>
                        <m:r>
                          <a:rPr lang="it-IT" sz="1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𝑩𝒆</m:t>
                        </m:r>
                      </m:e>
                    </m:sPre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1800" b="1" i="1">
                            <a:solidFill>
                              <a:srgbClr val="009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800" b="1" i="1">
                            <a:solidFill>
                              <a:srgbClr val="009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it-IT" sz="1800" b="1" i="1">
                            <a:solidFill>
                              <a:srgbClr val="009000"/>
                            </a:solidFill>
                            <a:latin typeface="Cambria Math" panose="02040503050406030204" pitchFamily="18" charset="0"/>
                          </a:rPr>
                          <m:t>𝑯𝒆</m:t>
                        </m:r>
                      </m:e>
                    </m:sPre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sz="1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  <m:e>
                        <m:r>
                          <a:rPr lang="it-IT" sz="1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sPre>
                  </m:oMath>
                </a14:m>
                <a:r>
                  <a:rPr lang="it-IT" sz="1800" dirty="0">
                    <a:solidFill>
                      <a:srgbClr val="7030A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anomaly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seems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be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compatible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the production and successive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decay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a 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new 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∼17 </m:t>
                    </m:r>
                    <m:r>
                      <m:rPr>
                        <m:sty m:val="p"/>
                      </m:rPr>
                      <a:rPr lang="it-IT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mass mediator.</a:t>
                </a: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05B82F1-92ED-7741-6443-8FC656D0C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8255"/>
                <a:ext cx="12073526" cy="1176219"/>
              </a:xfrm>
              <a:prstGeom prst="rect">
                <a:avLst/>
              </a:prstGeom>
              <a:blipFill>
                <a:blip r:embed="rId4"/>
                <a:stretch>
                  <a:fillRect l="-404" b="-78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8A8B2414-A40D-B707-2DB1-D10A6E5F832C}"/>
              </a:ext>
            </a:extLst>
          </p:cNvPr>
          <p:cNvGrpSpPr/>
          <p:nvPr/>
        </p:nvGrpSpPr>
        <p:grpSpPr>
          <a:xfrm>
            <a:off x="8838795" y="1913361"/>
            <a:ext cx="2723197" cy="4354495"/>
            <a:chOff x="7720744" y="1163383"/>
            <a:chExt cx="2072349" cy="4143374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39FF449D-666F-C085-813E-C71B9CF0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0744" y="1474695"/>
              <a:ext cx="2053299" cy="3832062"/>
            </a:xfrm>
            <a:prstGeom prst="rect">
              <a:avLst/>
            </a:prstGeom>
            <a:ln w="19050">
              <a:solidFill>
                <a:srgbClr val="7030A0"/>
              </a:solidFill>
            </a:ln>
          </p:spPr>
        </p:pic>
        <p:sp>
          <p:nvSpPr>
            <p:cNvPr id="14" name="CasellaDiTesto 13">
              <a:hlinkClick r:id="rId6"/>
              <a:extLst>
                <a:ext uri="{FF2B5EF4-FFF2-40B4-BE49-F238E27FC236}">
                  <a16:creationId xmlns:a16="http://schemas.microsoft.com/office/drawing/2014/main" id="{D9FE665F-7639-E79E-3099-869123799840}"/>
                </a:ext>
              </a:extLst>
            </p:cNvPr>
            <p:cNvSpPr txBox="1"/>
            <p:nvPr/>
          </p:nvSpPr>
          <p:spPr>
            <a:xfrm>
              <a:off x="7866508" y="1163383"/>
              <a:ext cx="1926585" cy="32630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it-IT" sz="1600" u="sng" dirty="0" err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Phys</a:t>
              </a:r>
              <a:r>
                <a:rPr lang="it-IT" sz="1600" u="sng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Rev. C 106, L061601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2B0B4FC-76E4-D0C4-48AE-AE73F4E1C757}"/>
              </a:ext>
            </a:extLst>
          </p:cNvPr>
          <p:cNvGrpSpPr/>
          <p:nvPr/>
        </p:nvGrpSpPr>
        <p:grpSpPr>
          <a:xfrm>
            <a:off x="691506" y="3114043"/>
            <a:ext cx="3231544" cy="3153813"/>
            <a:chOff x="1858945" y="3147454"/>
            <a:chExt cx="3325977" cy="333821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5025207-6A13-5FC8-AF2F-4CA82F43B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4370" y="3500696"/>
              <a:ext cx="2915126" cy="2984972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9C64EB4-B9C1-EBDF-2ABE-D6DB43D6B80E}"/>
                </a:ext>
              </a:extLst>
            </p:cNvPr>
            <p:cNvSpPr txBox="1"/>
            <p:nvPr/>
          </p:nvSpPr>
          <p:spPr>
            <a:xfrm>
              <a:off x="1858945" y="3147454"/>
              <a:ext cx="3325977" cy="365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1600" u="sng" dirty="0" err="1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Phys.Rev.Lett</a:t>
              </a:r>
              <a:r>
                <a:rPr lang="it-IT" sz="1600" u="sng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 116 (2016) 4, 042501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BB10E5F-FDA0-2140-752C-8DD89AC7C5DB}"/>
              </a:ext>
            </a:extLst>
          </p:cNvPr>
          <p:cNvGrpSpPr/>
          <p:nvPr/>
        </p:nvGrpSpPr>
        <p:grpSpPr>
          <a:xfrm>
            <a:off x="4844706" y="1937111"/>
            <a:ext cx="2843461" cy="4270189"/>
            <a:chOff x="5405930" y="1555007"/>
            <a:chExt cx="2310125" cy="3596652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6D5AC6D-8DF5-54AB-37FC-283779960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05930" y="1829098"/>
              <a:ext cx="2310125" cy="3322561"/>
            </a:xfrm>
            <a:prstGeom prst="rect">
              <a:avLst/>
            </a:prstGeom>
            <a:ln w="19050">
              <a:solidFill>
                <a:srgbClr val="009000"/>
              </a:solidFill>
            </a:ln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3E2BD36-AEA4-4723-AFAE-FEB15E48AC4C}"/>
                </a:ext>
              </a:extLst>
            </p:cNvPr>
            <p:cNvSpPr txBox="1"/>
            <p:nvPr/>
          </p:nvSpPr>
          <p:spPr>
            <a:xfrm>
              <a:off x="5492873" y="1555007"/>
              <a:ext cx="2136237" cy="2851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1600" u="sng" dirty="0" err="1">
                  <a:solidFill>
                    <a:srgbClr val="009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Phys.Rev.C</a:t>
              </a:r>
              <a:r>
                <a:rPr lang="it-IT" sz="1600" u="sng" dirty="0">
                  <a:solidFill>
                    <a:srgbClr val="009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104(4):044003</a:t>
              </a:r>
            </a:p>
          </p:txBody>
        </p: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F8B83F17-DA06-844A-6F72-476896353AD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37" y="40298"/>
            <a:ext cx="1392336" cy="706739"/>
          </a:xfrm>
          <a:prstGeom prst="rect">
            <a:avLst/>
          </a:prstGeom>
        </p:spPr>
      </p:pic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A558623-D40D-68F5-EE6E-51FB596037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7AE5499-8286-7C0C-6701-A5A3ADEE311F}"/>
                  </a:ext>
                </a:extLst>
              </p:cNvPr>
              <p:cNvSpPr txBox="1"/>
              <p:nvPr/>
            </p:nvSpPr>
            <p:spPr>
              <a:xfrm>
                <a:off x="3849058" y="183942"/>
                <a:ext cx="44938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ATOMKI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𝟏𝟕</m:t>
                        </m:r>
                      </m:sub>
                    </m:sSub>
                  </m:oMath>
                </a14:m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anomaly</a:t>
                </a:r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7AE5499-8286-7C0C-6701-A5A3ADEE3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058" y="183942"/>
                <a:ext cx="4493882" cy="523220"/>
              </a:xfrm>
              <a:prstGeom prst="rect">
                <a:avLst/>
              </a:prstGeom>
              <a:blipFill>
                <a:blip r:embed="rId11"/>
                <a:stretch>
                  <a:fillRect t="-11628" b="-395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823E4706-6005-FAD8-2160-4C0DB4EE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4</a:t>
            </a:fld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piè di pagina 9">
            <a:extLst>
              <a:ext uri="{FF2B5EF4-FFF2-40B4-BE49-F238E27FC236}">
                <a16:creationId xmlns:a16="http://schemas.microsoft.com/office/drawing/2014/main" id="{943FD744-4608-AAE6-3644-54CF8D23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84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EF416C6-2814-613E-4375-511F73483C23}"/>
                  </a:ext>
                </a:extLst>
              </p:cNvPr>
              <p:cNvSpPr txBox="1"/>
              <p:nvPr/>
            </p:nvSpPr>
            <p:spPr>
              <a:xfrm>
                <a:off x="209582" y="746918"/>
                <a:ext cx="11772834" cy="2635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According to the ATOMKI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observations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main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properties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the 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18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</m:oMath>
                </a14:m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particle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are:</a:t>
                </a:r>
              </a:p>
              <a:p>
                <a:pPr marL="342916" indent="-342916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∼17 </m:t>
                    </m:r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16" indent="-342916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𝐵𝑟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17</m:t>
                            </m:r>
                          </m:sub>
                        </m:sSub>
                      </m:e>
                    </m:d>
                    <m:r>
                      <a:rPr lang="it-IT" sz="1800" i="1">
                        <a:latin typeface="Cambria Math" panose="02040503050406030204" pitchFamily="18" charset="0"/>
                      </a:rPr>
                      <m:t>≃5×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𝐵𝑟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𝛾𝛾</m:t>
                        </m:r>
                      </m:e>
                    </m:d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16" indent="-342916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=0.5 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it-IT" sz="18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it-IT" sz="1800" i="1">
                                    <a:latin typeface="Cambria Math" panose="02040503050406030204" pitchFamily="18" charset="0"/>
                                  </a:rPr>
                                  <m:t>0.001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vector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case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spin-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parity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selection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rules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 ⊕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are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required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identify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nature of the new mediator</a:t>
                </a: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EF416C6-2814-613E-4375-511F73483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82" y="746918"/>
                <a:ext cx="11772834" cy="2635722"/>
              </a:xfrm>
              <a:prstGeom prst="rect">
                <a:avLst/>
              </a:prstGeom>
              <a:blipFill>
                <a:blip r:embed="rId2"/>
                <a:stretch>
                  <a:fillRect l="-414" b="-2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magine 22">
            <a:extLst>
              <a:ext uri="{FF2B5EF4-FFF2-40B4-BE49-F238E27FC236}">
                <a16:creationId xmlns:a16="http://schemas.microsoft.com/office/drawing/2014/main" id="{063B39E8-408B-4930-C40C-B3F638E3F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34" y="3878885"/>
            <a:ext cx="9843728" cy="2019042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D466CA5F-E93D-A38A-D849-7C643D076726}"/>
              </a:ext>
            </a:extLst>
          </p:cNvPr>
          <p:cNvSpPr/>
          <p:nvPr/>
        </p:nvSpPr>
        <p:spPr bwMode="auto">
          <a:xfrm>
            <a:off x="7295746" y="3957805"/>
            <a:ext cx="3579778" cy="1852786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sz="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9AFCD799-CD85-D955-079D-290517464DE7}"/>
                  </a:ext>
                </a:extLst>
              </p:cNvPr>
              <p:cNvSpPr txBox="1"/>
              <p:nvPr/>
            </p:nvSpPr>
            <p:spPr>
              <a:xfrm>
                <a:off x="8026400" y="5738876"/>
                <a:ext cx="1680945" cy="363689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it-IT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it-IT" sz="16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Last </a:t>
                </a:r>
                <a:r>
                  <a:rPr lang="it-IT" sz="16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results</a:t>
                </a:r>
                <a:endParaRPr lang="it-IT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9AFCD799-CD85-D955-079D-29051746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00" y="5738876"/>
                <a:ext cx="1680945" cy="363689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hlinkClick r:id="rId5"/>
            <a:extLst>
              <a:ext uri="{FF2B5EF4-FFF2-40B4-BE49-F238E27FC236}">
                <a16:creationId xmlns:a16="http://schemas.microsoft.com/office/drawing/2014/main" id="{587A10DC-228C-DC8B-CAFF-834823C7CC58}"/>
              </a:ext>
            </a:extLst>
          </p:cNvPr>
          <p:cNvSpPr txBox="1"/>
          <p:nvPr/>
        </p:nvSpPr>
        <p:spPr>
          <a:xfrm>
            <a:off x="7992194" y="6031047"/>
            <a:ext cx="183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sz="1200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Rev. C 106, L061601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93D7BD6-4F0B-59FD-4FE0-03ACBB3D61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37" y="40297"/>
            <a:ext cx="1392336" cy="706739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F10B9A7E-C15A-A78F-AD29-3694DF4F9C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7EF3228-5B46-548A-23C8-3151B8FA9EE0}"/>
                  </a:ext>
                </a:extLst>
              </p:cNvPr>
              <p:cNvSpPr txBox="1"/>
              <p:nvPr/>
            </p:nvSpPr>
            <p:spPr>
              <a:xfrm>
                <a:off x="4738023" y="152400"/>
                <a:ext cx="28514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𝟏𝟕</m:t>
                        </m:r>
                      </m:sub>
                    </m:sSub>
                  </m:oMath>
                </a14:m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particle</a:t>
                </a: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7EF3228-5B46-548A-23C8-3151B8FA9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023" y="152400"/>
                <a:ext cx="2851446" cy="523220"/>
              </a:xfrm>
              <a:prstGeom prst="rect">
                <a:avLst/>
              </a:prstGeom>
              <a:blipFill>
                <a:blip r:embed="rId8"/>
                <a:stretch>
                  <a:fillRect t="-12791" r="-214" b="-395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5AAEE07A-06F3-5394-65E9-F7BBE1E3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5</a:t>
            </a:fld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CAC98E-6F27-300C-662D-7AF1F18BB5B8}"/>
              </a:ext>
            </a:extLst>
          </p:cNvPr>
          <p:cNvSpPr txBox="1"/>
          <p:nvPr/>
        </p:nvSpPr>
        <p:spPr>
          <a:xfrm>
            <a:off x="2420195" y="1283476"/>
            <a:ext cx="46571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rgbClr val="3939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Feng et al. </a:t>
            </a:r>
            <a:r>
              <a:rPr lang="it-IT" sz="1600" b="0" i="0" dirty="0" err="1">
                <a:solidFill>
                  <a:srgbClr val="3939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</a:t>
            </a:r>
            <a:r>
              <a:rPr lang="it-IT" sz="1600" b="0" i="0" dirty="0">
                <a:solidFill>
                  <a:srgbClr val="3939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Rev. Lett., 117(7):071803, 2016</a:t>
            </a:r>
            <a:endParaRPr lang="it-IT" sz="1600" dirty="0">
              <a:solidFill>
                <a:srgbClr val="3939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piè di pagina 9">
            <a:extLst>
              <a:ext uri="{FF2B5EF4-FFF2-40B4-BE49-F238E27FC236}">
                <a16:creationId xmlns:a16="http://schemas.microsoft.com/office/drawing/2014/main" id="{A57BDFA5-893A-D1C5-4250-7EF8F072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hlinkClick r:id="rId10"/>
            <a:extLst>
              <a:ext uri="{FF2B5EF4-FFF2-40B4-BE49-F238E27FC236}">
                <a16:creationId xmlns:a16="http://schemas.microsoft.com/office/drawing/2014/main" id="{6C90D108-87CB-6BC0-EFD9-1BF22D95A1E0}"/>
              </a:ext>
            </a:extLst>
          </p:cNvPr>
          <p:cNvSpPr txBox="1"/>
          <p:nvPr/>
        </p:nvSpPr>
        <p:spPr>
          <a:xfrm>
            <a:off x="2968334" y="3561868"/>
            <a:ext cx="6255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u="sng" dirty="0" err="1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1800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u="sng" dirty="0" err="1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</a:t>
            </a:r>
            <a:r>
              <a:rPr lang="it-IT" sz="1800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it-IT" sz="1800" i="1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Feng in </a:t>
            </a:r>
            <a:r>
              <a:rPr lang="it-IT" sz="1800" i="1" u="sng" dirty="0" err="1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Phys.Rev.D</a:t>
            </a:r>
            <a:r>
              <a:rPr lang="it-IT" sz="1800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102 (2020) 3, 036016</a:t>
            </a:r>
          </a:p>
        </p:txBody>
      </p:sp>
    </p:spTree>
    <p:extLst>
      <p:ext uri="{BB962C8B-B14F-4D97-AF65-F5344CB8AC3E}">
        <p14:creationId xmlns:p14="http://schemas.microsoft.com/office/powerpoint/2010/main" val="18734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lemento grafico 11" descr="Luci accese con riempimento a tinta unita">
            <a:extLst>
              <a:ext uri="{FF2B5EF4-FFF2-40B4-BE49-F238E27FC236}">
                <a16:creationId xmlns:a16="http://schemas.microsoft.com/office/drawing/2014/main" id="{FF214184-10FC-1388-6605-A032B645A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753" y="813752"/>
            <a:ext cx="811268" cy="8112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202AFE6E-F880-56AE-3000-24E5AD4FD528}"/>
                  </a:ext>
                </a:extLst>
              </p:cNvPr>
              <p:cNvSpPr txBox="1"/>
              <p:nvPr/>
            </p:nvSpPr>
            <p:spPr>
              <a:xfrm>
                <a:off x="1194100" y="968698"/>
                <a:ext cx="10997900" cy="412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production and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search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visible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decay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202AFE6E-F880-56AE-3000-24E5AD4FD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00" y="968698"/>
                <a:ext cx="10997900" cy="412229"/>
              </a:xfrm>
              <a:prstGeom prst="rect">
                <a:avLst/>
              </a:prstGeom>
              <a:blipFill>
                <a:blip r:embed="rId4"/>
                <a:stretch>
                  <a:fillRect l="-499" b="-220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21060D16-AE26-F8F1-19C3-5791E69E8C58}"/>
              </a:ext>
            </a:extLst>
          </p:cNvPr>
          <p:cNvGrpSpPr/>
          <p:nvPr/>
        </p:nvGrpSpPr>
        <p:grpSpPr>
          <a:xfrm>
            <a:off x="100130" y="1722546"/>
            <a:ext cx="1991317" cy="1622646"/>
            <a:chOff x="490434" y="2977611"/>
            <a:chExt cx="2439354" cy="1923220"/>
          </a:xfrm>
        </p:grpSpPr>
        <p:pic>
          <p:nvPicPr>
            <p:cNvPr id="22" name="Immagine 21" descr="Immagine che contiene testo, orologio&#10;&#10;Descrizione generata automaticamente">
              <a:extLst>
                <a:ext uri="{FF2B5EF4-FFF2-40B4-BE49-F238E27FC236}">
                  <a16:creationId xmlns:a16="http://schemas.microsoft.com/office/drawing/2014/main" id="{5D817112-7233-A376-E5CB-E82B812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434" y="2977611"/>
              <a:ext cx="2439354" cy="192322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954CB079-A944-F8EF-1E8F-BB9C0B58BDF8}"/>
                    </a:ext>
                  </a:extLst>
                </p:cNvPr>
                <p:cNvSpPr txBox="1"/>
                <p:nvPr/>
              </p:nvSpPr>
              <p:spPr>
                <a:xfrm>
                  <a:off x="1300757" y="3349947"/>
                  <a:ext cx="818707" cy="4540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17</m:t>
                            </m:r>
                          </m:sub>
                        </m:sSub>
                      </m:oMath>
                    </m:oMathPara>
                  </a14:m>
                  <a:endPara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954CB079-A944-F8EF-1E8F-BB9C0B58B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0757" y="3349947"/>
                  <a:ext cx="818707" cy="4540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880AB76-F8EB-F234-7B52-AA995A8CEFDA}"/>
                  </a:ext>
                </a:extLst>
              </p:cNvPr>
              <p:cNvSpPr txBox="1"/>
              <p:nvPr/>
            </p:nvSpPr>
            <p:spPr>
              <a:xfrm>
                <a:off x="2091447" y="1548558"/>
                <a:ext cx="10100553" cy="18020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900" i="1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  <m:r>
                      <a:rPr lang="it-IT" sz="190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it-IT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19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9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9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19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  <m:sup>
                            <m:r>
                              <a:rPr lang="it-IT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19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it-IT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9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9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it-IT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9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19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9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it-IT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9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900" i="1">
                                <a:latin typeface="Cambria Math" panose="02040503050406030204" pitchFamily="18" charset="0"/>
                              </a:rPr>
                              <m:t>𝑟𝑒𝑠</m:t>
                            </m:r>
                          </m:sub>
                        </m:sSub>
                        <m:r>
                          <a:rPr lang="it-IT" sz="19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9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900" i="1"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sz="19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resonant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production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scales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only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much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larger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associated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radiative production </a:t>
                </a:r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 exploit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production, the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should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close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possible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expected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mass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it-IT" sz="2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𝒓𝒆𝒔</m:t>
                        </m:r>
                      </m:sub>
                    </m:sSub>
                    <m:r>
                      <a:rPr lang="it-IT" sz="22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22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2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it-IT" sz="22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</m:sub>
                            </m:sSub>
                          </m:sub>
                          <m:sup>
                            <m:r>
                              <a:rPr lang="it-IT" sz="2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sz="2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it-IT" sz="2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it-IT" sz="2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20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 </a:t>
                </a:r>
                <a:r>
                  <a:rPr lang="it-IT" sz="18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scanning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procedure is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required</a:t>
                </a:r>
                <a:endParaRPr lang="it-IT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880AB76-F8EB-F234-7B52-AA995A8CE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447" y="1548558"/>
                <a:ext cx="10100553" cy="1802096"/>
              </a:xfrm>
              <a:prstGeom prst="rect">
                <a:avLst/>
              </a:prstGeom>
              <a:blipFill>
                <a:blip r:embed="rId7"/>
                <a:stretch>
                  <a:fillRect l="-1388" b="-3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23F7DF41-DD38-3185-95BA-3082CA2E67B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7" y="40297"/>
            <a:ext cx="1392336" cy="706739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1155E3F-56D5-54AB-48C0-D8C818B760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F96F9E3-73D0-1702-2A75-5A8B3F85980B}"/>
                  </a:ext>
                </a:extLst>
              </p:cNvPr>
              <p:cNvSpPr txBox="1"/>
              <p:nvPr/>
            </p:nvSpPr>
            <p:spPr>
              <a:xfrm>
                <a:off x="2438102" y="204089"/>
                <a:ext cx="73157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it-IT" sz="2800" b="1" i="1">
                            <a:ln w="0"/>
                            <a:solidFill>
                              <a:srgbClr val="00833F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𝟏𝟕</m:t>
                        </m:r>
                      </m:sub>
                    </m:sSub>
                  </m:oMath>
                </a14:m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800" b="1" dirty="0" err="1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resonant</a:t>
                </a:r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800" b="1" dirty="0" err="1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search</a:t>
                </a:r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:r>
                  <a:rPr lang="it-IT" sz="2800" b="1" dirty="0" err="1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thin</a:t>
                </a:r>
                <a:r>
                  <a:rPr lang="it-IT" sz="2800" b="1" dirty="0">
                    <a:ln w="0"/>
                    <a:solidFill>
                      <a:srgbClr val="00833F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target </a:t>
                </a: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F96F9E3-73D0-1702-2A75-5A8B3F859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102" y="204089"/>
                <a:ext cx="7315792" cy="523220"/>
              </a:xfrm>
              <a:prstGeom prst="rect">
                <a:avLst/>
              </a:prstGeom>
              <a:blipFill>
                <a:blip r:embed="rId10"/>
                <a:stretch>
                  <a:fillRect t="-11628" b="-395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F052294-A205-A0C9-92D5-7DA6886A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6</a:t>
            </a:fld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778AB29-C969-D78B-0C28-9CA4F9E40B45}"/>
              </a:ext>
            </a:extLst>
          </p:cNvPr>
          <p:cNvSpPr txBox="1"/>
          <p:nvPr/>
        </p:nvSpPr>
        <p:spPr>
          <a:xfrm>
            <a:off x="1194100" y="3493109"/>
            <a:ext cx="11228824" cy="41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</a:pPr>
            <a:r>
              <a:rPr lang="it-IT" sz="1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 strategy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vary the beam energy, fit the background, calibrate the luminosity and look for resonance </a:t>
            </a:r>
            <a:endParaRPr lang="it-IT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Elemento grafico 41" descr="Libro di giochi con riempimento a tinta unita">
            <a:extLst>
              <a:ext uri="{FF2B5EF4-FFF2-40B4-BE49-F238E27FC236}">
                <a16:creationId xmlns:a16="http://schemas.microsoft.com/office/drawing/2014/main" id="{8922C011-5271-F9F6-1C1A-479FC20BED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21187" y="3273942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2085799E-2B10-4BC2-5E74-BB697A6F0AFA}"/>
                  </a:ext>
                </a:extLst>
              </p:cNvPr>
              <p:cNvSpPr txBox="1"/>
              <p:nvPr/>
            </p:nvSpPr>
            <p:spPr>
              <a:xfrm>
                <a:off x="1696830" y="4269320"/>
                <a:ext cx="4188295" cy="727443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1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1" i="1" dirty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sSub>
                            <m:sSubPr>
                              <m:ctrlPr>
                                <a:rPr lang="it-IT" sz="18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1" i="1" dirty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it-IT" sz="1800" b="1" i="1" dirty="0">
                                  <a:latin typeface="Cambria Math" panose="02040503050406030204" pitchFamily="18" charset="0"/>
                                </a:rPr>
                                <m:t>𝟏𝟕</m:t>
                              </m:r>
                            </m:sub>
                          </m:sSub>
                        </m:sub>
                        <m:sup>
                          <m:r>
                            <a:rPr lang="it-IT" sz="1800" b="1" i="1" dirty="0">
                              <a:latin typeface="Cambria Math" panose="02040503050406030204" pitchFamily="18" charset="0"/>
                            </a:rPr>
                            <m:t>𝒑𝒆𝒓𝑷𝒐𝑻</m:t>
                          </m:r>
                          <m:r>
                            <a:rPr lang="en-US" sz="1800" b="1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it-IT" sz="1800" i="1" dirty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it-IT" sz="1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i="1" dirty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18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sz="1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𝑡𝑎𝑟</m:t>
                          </m:r>
                        </m:sub>
                      </m:sSub>
                      <m:f>
                        <m:fPr>
                          <m:ctrlPr>
                            <a:rPr lang="it-IT" sz="1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it-IT" sz="1800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</m:sub>
                          </m:sSub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2085799E-2B10-4BC2-5E74-BB697A6F0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830" y="4269320"/>
                <a:ext cx="4188295" cy="727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Immagine 47">
            <a:extLst>
              <a:ext uri="{FF2B5EF4-FFF2-40B4-BE49-F238E27FC236}">
                <a16:creationId xmlns:a16="http://schemas.microsoft.com/office/drawing/2014/main" id="{11252654-AC28-3CE2-E233-4C2FFD7FABF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09" t="1792" r="3759" b="2120"/>
          <a:stretch/>
        </p:blipFill>
        <p:spPr>
          <a:xfrm>
            <a:off x="7474918" y="3930203"/>
            <a:ext cx="3563175" cy="2723708"/>
          </a:xfrm>
          <a:prstGeom prst="rect">
            <a:avLst/>
          </a:prstGeom>
        </p:spPr>
      </p:pic>
      <p:sp>
        <p:nvSpPr>
          <p:cNvPr id="39" name="CasellaDiTesto 38">
            <a:hlinkClick r:id="rId15"/>
            <a:extLst>
              <a:ext uri="{FF2B5EF4-FFF2-40B4-BE49-F238E27FC236}">
                <a16:creationId xmlns:a16="http://schemas.microsoft.com/office/drawing/2014/main" id="{4DB67F6D-B5B6-D281-B4A6-0520F47AD183}"/>
              </a:ext>
            </a:extLst>
          </p:cNvPr>
          <p:cNvSpPr txBox="1"/>
          <p:nvPr/>
        </p:nvSpPr>
        <p:spPr>
          <a:xfrm>
            <a:off x="7772782" y="6536323"/>
            <a:ext cx="3378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u="sng" dirty="0" err="1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Darmé</a:t>
            </a:r>
            <a:r>
              <a:rPr lang="it-IT" sz="1600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it-IT" sz="1600" u="sng" dirty="0" err="1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sz="1600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Rev. D 106, 115036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020A6B4D-FFF0-64A9-908C-A5E424313B6E}"/>
                  </a:ext>
                </a:extLst>
              </p:cNvPr>
              <p:cNvSpPr txBox="1"/>
              <p:nvPr/>
            </p:nvSpPr>
            <p:spPr>
              <a:xfrm>
                <a:off x="166333" y="5415750"/>
                <a:ext cx="7249287" cy="3707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spread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distribution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gaussian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spread 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020A6B4D-FFF0-64A9-908C-A5E424313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33" y="5415750"/>
                <a:ext cx="7249287" cy="370743"/>
              </a:xfrm>
              <a:prstGeom prst="rect">
                <a:avLst/>
              </a:prstGeom>
              <a:blipFill>
                <a:blip r:embed="rId16"/>
                <a:stretch>
                  <a:fillRect l="-1514" b="-393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piè di pagina 9">
            <a:extLst>
              <a:ext uri="{FF2B5EF4-FFF2-40B4-BE49-F238E27FC236}">
                <a16:creationId xmlns:a16="http://schemas.microsoft.com/office/drawing/2014/main" id="{698ED353-E7E2-F5B2-8252-08CB2286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51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0AE7193-0677-511D-D4E2-562CDC70A737}"/>
                  </a:ext>
                </a:extLst>
              </p:cNvPr>
              <p:cNvSpPr txBox="1"/>
              <p:nvPr/>
            </p:nvSpPr>
            <p:spPr>
              <a:xfrm>
                <a:off x="82997" y="907940"/>
                <a:ext cx="12049766" cy="187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Main SM background is from Bhabha scattering and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-production. It will be fitted directly from the data </a:t>
                </a:r>
              </a:p>
              <a:p>
                <a:pPr marL="285750" indent="-285750">
                  <a:spcBef>
                    <a:spcPts val="100"/>
                  </a:spcBef>
                  <a:spcAft>
                    <a:spcPts val="100"/>
                  </a:spcAft>
                  <a:buFont typeface="Wingdings" panose="05000000000000000000" pitchFamily="2" charset="2"/>
                  <a:buChar char="à"/>
                </a:pP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Improvements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the set-up are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required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</a:p>
              <a:p>
                <a:pPr marL="342916" indent="-342916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Turned off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dipole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B-Field to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final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state 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particles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ECal</a:t>
                </a:r>
              </a:p>
              <a:p>
                <a:pPr marL="342916" indent="-342916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Added </a:t>
                </a:r>
                <a:r>
                  <a:rPr lang="en-US" sz="1800" b="1" dirty="0" err="1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ETagger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 plastic scintillator detector in front of </a:t>
                </a:r>
                <a:r>
                  <a:rPr lang="en-US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ECal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order to distinguish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it-IT" sz="180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342916" indent="-342916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Removed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SAC and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installed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it-IT" sz="18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TimePix3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monitor and a </a:t>
                </a:r>
                <a:r>
                  <a:rPr lang="it-IT" sz="18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LeadGlass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luminometer</a:t>
                </a:r>
                <a14:m>
                  <m:oMath xmlns:m="http://schemas.openxmlformats.org/officeDocument/2006/math">
                    <m:r>
                      <a:rPr lang="it-IT" sz="1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0AE7193-0677-511D-D4E2-562CDC70A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7" y="907940"/>
                <a:ext cx="12049766" cy="1879938"/>
              </a:xfrm>
              <a:prstGeom prst="rect">
                <a:avLst/>
              </a:prstGeom>
              <a:blipFill>
                <a:blip r:embed="rId2"/>
                <a:stretch>
                  <a:fillRect l="-455" t="-1948" b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789CBE7B-FADE-F580-CF66-BB25525573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7" y="54060"/>
            <a:ext cx="1392336" cy="706739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D385E3F-8FD9-253A-DE48-D7D98C75C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8B3559-B2A1-F36D-C4E5-A792F8B29F54}"/>
              </a:ext>
            </a:extLst>
          </p:cNvPr>
          <p:cNvSpPr txBox="1"/>
          <p:nvPr/>
        </p:nvSpPr>
        <p:spPr>
          <a:xfrm>
            <a:off x="2386940" y="234419"/>
            <a:ext cx="7418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III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improvements</a:t>
            </a:r>
            <a:endParaRPr lang="it-IT" sz="2800" b="1" dirty="0">
              <a:ln w="0"/>
              <a:solidFill>
                <a:srgbClr val="00833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5F1B64B-2629-68F7-90D8-96F831E8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7</a:t>
            </a:fld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piè di pagina 9">
            <a:extLst>
              <a:ext uri="{FF2B5EF4-FFF2-40B4-BE49-F238E27FC236}">
                <a16:creationId xmlns:a16="http://schemas.microsoft.com/office/drawing/2014/main" id="{6505E35F-BFB3-C225-CF59-51825C22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6ABB325-5816-15F7-AF0E-1604631A43BD}"/>
              </a:ext>
            </a:extLst>
          </p:cNvPr>
          <p:cNvGrpSpPr>
            <a:grpSpLocks noChangeAspect="1"/>
          </p:cNvGrpSpPr>
          <p:nvPr/>
        </p:nvGrpSpPr>
        <p:grpSpPr>
          <a:xfrm>
            <a:off x="1158703" y="3087407"/>
            <a:ext cx="9565130" cy="3132094"/>
            <a:chOff x="2002317" y="3783177"/>
            <a:chExt cx="8187364" cy="2680946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B407B2CB-FA5E-7C95-0505-EF70FD0ABA0E}"/>
                </a:ext>
              </a:extLst>
            </p:cNvPr>
            <p:cNvGrpSpPr/>
            <p:nvPr/>
          </p:nvGrpSpPr>
          <p:grpSpPr>
            <a:xfrm>
              <a:off x="2002317" y="3783177"/>
              <a:ext cx="8187364" cy="2680946"/>
              <a:chOff x="859318" y="3783177"/>
              <a:chExt cx="8187364" cy="2680946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68746004-E79A-7D08-2ADB-D24D10BEA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9318" y="3783177"/>
                <a:ext cx="8187364" cy="2680946"/>
              </a:xfrm>
              <a:prstGeom prst="rect">
                <a:avLst/>
              </a:prstGeom>
            </p:spPr>
          </p:pic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5D2B25E8-765A-B0C3-4A6B-B1EF3CC4C51C}"/>
                  </a:ext>
                </a:extLst>
              </p:cNvPr>
              <p:cNvSpPr/>
              <p:nvPr/>
            </p:nvSpPr>
            <p:spPr bwMode="auto">
              <a:xfrm>
                <a:off x="5729434" y="4883150"/>
                <a:ext cx="507949" cy="357717"/>
              </a:xfrm>
              <a:prstGeom prst="rect">
                <a:avLst/>
              </a:prstGeom>
              <a:solidFill>
                <a:srgbClr val="CC3300"/>
              </a:solidFill>
              <a:ln w="19050" cap="flat" cmpd="sng" algn="ctr">
                <a:solidFill>
                  <a:srgbClr val="99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23"/>
                <a:endParaRPr lang="it-IT" sz="4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857BF039-864E-B052-0B05-CE54A04BF721}"/>
                </a:ext>
              </a:extLst>
            </p:cNvPr>
            <p:cNvSpPr txBox="1"/>
            <p:nvPr/>
          </p:nvSpPr>
          <p:spPr>
            <a:xfrm>
              <a:off x="6756825" y="5254181"/>
              <a:ext cx="1000127" cy="42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it-IT" sz="14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TimePix3 + </a:t>
              </a:r>
              <a:r>
                <a:rPr lang="it-IT" sz="1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LeadGlass</a:t>
              </a:r>
              <a:endParaRPr lang="it-IT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782B580-A613-3022-9DB9-9378F5554B46}"/>
                </a:ext>
              </a:extLst>
            </p:cNvPr>
            <p:cNvSpPr/>
            <p:nvPr/>
          </p:nvSpPr>
          <p:spPr bwMode="auto">
            <a:xfrm>
              <a:off x="7397194" y="4882945"/>
              <a:ext cx="650201" cy="35771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23"/>
              <a:endParaRPr lang="it-IT" sz="4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76B799C9-354B-31D5-2085-1D4E1AE75D6E}"/>
              </a:ext>
            </a:extLst>
          </p:cNvPr>
          <p:cNvCxnSpPr/>
          <p:nvPr/>
        </p:nvCxnSpPr>
        <p:spPr bwMode="auto">
          <a:xfrm flipV="1">
            <a:off x="3110017" y="3497810"/>
            <a:ext cx="1640114" cy="670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5F557A39-D94B-C7E4-23B7-9C603CFB70C3}"/>
              </a:ext>
            </a:extLst>
          </p:cNvPr>
          <p:cNvCxnSpPr/>
          <p:nvPr/>
        </p:nvCxnSpPr>
        <p:spPr bwMode="auto">
          <a:xfrm flipV="1">
            <a:off x="3071209" y="5099820"/>
            <a:ext cx="1640114" cy="6704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B41AEA9-E523-0899-4CBB-CC0114C4FF92}"/>
              </a:ext>
            </a:extLst>
          </p:cNvPr>
          <p:cNvGrpSpPr/>
          <p:nvPr/>
        </p:nvGrpSpPr>
        <p:grpSpPr>
          <a:xfrm>
            <a:off x="9233782" y="1745242"/>
            <a:ext cx="3034500" cy="706740"/>
            <a:chOff x="9437473" y="1829319"/>
            <a:chExt cx="3034500" cy="706740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AC684BC5-058D-404E-4D76-594250744427}"/>
                </a:ext>
              </a:extLst>
            </p:cNvPr>
            <p:cNvGrpSpPr/>
            <p:nvPr/>
          </p:nvGrpSpPr>
          <p:grpSpPr>
            <a:xfrm>
              <a:off x="9437473" y="1829320"/>
              <a:ext cx="3034500" cy="706739"/>
              <a:chOff x="9070290" y="849129"/>
              <a:chExt cx="3166817" cy="706739"/>
            </a:xfrm>
          </p:grpSpPr>
          <p:pic>
            <p:nvPicPr>
              <p:cNvPr id="6" name="Elemento grafico 5" descr="Gesto doppio tocco con riempimento a tinta unita">
                <a:extLst>
                  <a:ext uri="{FF2B5EF4-FFF2-40B4-BE49-F238E27FC236}">
                    <a16:creationId xmlns:a16="http://schemas.microsoft.com/office/drawing/2014/main" id="{8EDE347D-A5CE-3F5D-7070-A0C613036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070290" y="849129"/>
                <a:ext cx="706739" cy="706739"/>
              </a:xfrm>
              <a:prstGeom prst="rect">
                <a:avLst/>
              </a:prstGeom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5713ACF-1A42-B20D-3900-DE77E73C775D}"/>
                  </a:ext>
                </a:extLst>
              </p:cNvPr>
              <p:cNvSpPr txBox="1"/>
              <p:nvPr/>
            </p:nvSpPr>
            <p:spPr>
              <a:xfrm>
                <a:off x="9571936" y="897662"/>
                <a:ext cx="26651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u="sng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Some more on </a:t>
                </a:r>
                <a:r>
                  <a:rPr lang="it-IT" sz="1600" b="1" u="sng" dirty="0" err="1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Etag</a:t>
                </a:r>
                <a:r>
                  <a:rPr lang="it-IT" sz="1600" b="1" u="sng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600" b="1" u="sng" dirty="0" err="1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Cosmic</a:t>
                </a:r>
                <a:r>
                  <a:rPr lang="it-IT" sz="1600" b="1" u="sng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Rays </a:t>
                </a:r>
                <a:r>
                  <a:rPr lang="it-IT" sz="1600" b="1" u="sng" dirty="0" err="1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tests</a:t>
                </a:r>
                <a:r>
                  <a:rPr lang="it-IT" sz="1600" b="1" u="sng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it-IT" sz="1600" b="1" u="sng" dirty="0" err="1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spares</a:t>
                </a:r>
                <a:r>
                  <a:rPr lang="it-IT" sz="1600" b="1" u="sng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00648B4-04E1-52E7-8C09-4B08628B32B8}"/>
                </a:ext>
              </a:extLst>
            </p:cNvPr>
            <p:cNvSpPr/>
            <p:nvPr/>
          </p:nvSpPr>
          <p:spPr bwMode="auto">
            <a:xfrm>
              <a:off x="9537372" y="1829319"/>
              <a:ext cx="2799082" cy="706740"/>
            </a:xfrm>
            <a:prstGeom prst="rect">
              <a:avLst/>
            </a:prstGeom>
            <a:noFill/>
            <a:ln w="190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18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43FFEBB-BB4B-F807-55E6-30E873A82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9" t="-1" r="16207" b="70720"/>
          <a:stretch/>
        </p:blipFill>
        <p:spPr>
          <a:xfrm>
            <a:off x="8295624" y="4659838"/>
            <a:ext cx="3859729" cy="626512"/>
          </a:xfrm>
          <a:prstGeom prst="rect">
            <a:avLst/>
          </a:prstGeom>
          <a:ln w="38100" cap="rnd">
            <a:noFill/>
          </a:ln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DDC85B1E-5162-2542-0BDB-92828EAF139C}"/>
              </a:ext>
            </a:extLst>
          </p:cNvPr>
          <p:cNvGrpSpPr>
            <a:grpSpLocks noChangeAspect="1"/>
          </p:cNvGrpSpPr>
          <p:nvPr/>
        </p:nvGrpSpPr>
        <p:grpSpPr>
          <a:xfrm>
            <a:off x="7994623" y="746260"/>
            <a:ext cx="4163351" cy="3149079"/>
            <a:chOff x="379136" y="3620483"/>
            <a:chExt cx="3814112" cy="2884923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99EC0E88-580E-BB14-A50D-30B0F5CB1A76}"/>
                </a:ext>
              </a:extLst>
            </p:cNvPr>
            <p:cNvGrpSpPr>
              <a:grpSpLocks/>
            </p:cNvGrpSpPr>
            <p:nvPr/>
          </p:nvGrpSpPr>
          <p:grpSpPr>
            <a:xfrm>
              <a:off x="610090" y="3620483"/>
              <a:ext cx="3583158" cy="2884923"/>
              <a:chOff x="200268" y="3180147"/>
              <a:chExt cx="4371727" cy="3546507"/>
            </a:xfrm>
          </p:grpSpPr>
          <p:grpSp>
            <p:nvGrpSpPr>
              <p:cNvPr id="23" name="Gruppo 22">
                <a:extLst>
                  <a:ext uri="{FF2B5EF4-FFF2-40B4-BE49-F238E27FC236}">
                    <a16:creationId xmlns:a16="http://schemas.microsoft.com/office/drawing/2014/main" id="{BF8D4548-3289-5D20-4294-1626309AF70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200268" y="3180147"/>
                <a:ext cx="4371727" cy="3310137"/>
                <a:chOff x="5110545" y="1451975"/>
                <a:chExt cx="4371727" cy="3310137"/>
              </a:xfrm>
            </p:grpSpPr>
            <p:pic>
              <p:nvPicPr>
                <p:cNvPr id="25" name="Immagine 24">
                  <a:extLst>
                    <a:ext uri="{FF2B5EF4-FFF2-40B4-BE49-F238E27FC236}">
                      <a16:creationId xmlns:a16="http://schemas.microsoft.com/office/drawing/2014/main" id="{500FBAE3-666A-1D71-0F90-4F446C41E0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6601" r="7141"/>
                <a:stretch/>
              </p:blipFill>
              <p:spPr>
                <a:xfrm>
                  <a:off x="5110545" y="1451975"/>
                  <a:ext cx="4371727" cy="3310137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CasellaDiTesto 25">
                      <a:extLst>
                        <a:ext uri="{FF2B5EF4-FFF2-40B4-BE49-F238E27FC236}">
                          <a16:creationId xmlns:a16="http://schemas.microsoft.com/office/drawing/2014/main" id="{52CB3862-616C-0F90-389E-1A232B84BCFE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5732517" y="1602988"/>
                      <a:ext cx="1623044" cy="8687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500" b="1" i="1" dirty="0">
                          <a:solidFill>
                            <a:srgbClr val="00833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it-IT" sz="1500" b="1" dirty="0">
                          <a:solidFill>
                            <a:srgbClr val="00833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it-IT" sz="1500" b="1" dirty="0" err="1">
                          <a:solidFill>
                            <a:srgbClr val="00833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channel</a:t>
                      </a:r>
                      <a:endParaRPr lang="it-IT" sz="1500" b="1" i="1" dirty="0">
                        <a:solidFill>
                          <a:srgbClr val="00833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it-IT" sz="1500" b="1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it-IT" sz="15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it-IT" sz="15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channel</a:t>
                      </a:r>
                      <a:endParaRPr lang="it-IT" sz="1500" b="1" i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it-IT" sz="1500" b="1" i="1">
                                  <a:solidFill>
                                    <a:srgbClr val="393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500" b="1" i="1">
                                  <a:solidFill>
                                    <a:srgbClr val="3939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it-IT" sz="1500" b="1" i="1">
                                  <a:solidFill>
                                    <a:srgbClr val="3939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1500" b="1" i="1">
                                  <a:solidFill>
                                    <a:srgbClr val="393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500" b="1" i="1">
                                  <a:solidFill>
                                    <a:srgbClr val="3939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it-IT" sz="1500" b="1" i="1">
                                  <a:solidFill>
                                    <a:srgbClr val="3939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sz="1500" b="1" i="1">
                              <a:solidFill>
                                <a:srgbClr val="3939FF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1500" b="1" i="1">
                              <a:solidFill>
                                <a:srgbClr val="3939FF"/>
                              </a:solidFill>
                              <a:latin typeface="Cambria Math" panose="02040503050406030204" pitchFamily="18" charset="0"/>
                            </a:rPr>
                            <m:t>𝜸𝜸</m:t>
                          </m:r>
                        </m:oMath>
                      </a14:m>
                      <a:r>
                        <a:rPr lang="it-IT" sz="1500" b="1" dirty="0">
                          <a:solidFill>
                            <a:srgbClr val="3939FF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6" name="CasellaDiTesto 25">
                      <a:extLst>
                        <a:ext uri="{FF2B5EF4-FFF2-40B4-BE49-F238E27FC236}">
                          <a16:creationId xmlns:a16="http://schemas.microsoft.com/office/drawing/2014/main" id="{52CB3862-616C-0F90-389E-1A232B84BCF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32517" y="1602988"/>
                      <a:ext cx="1623044" cy="868743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653" t="-155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4" name="CasellaDiTesto 23">
                    <a:extLst>
                      <a:ext uri="{FF2B5EF4-FFF2-40B4-BE49-F238E27FC236}">
                        <a16:creationId xmlns:a16="http://schemas.microsoft.com/office/drawing/2014/main" id="{748E88D1-FC06-E2A9-D2B4-31D7D7D2C42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336154" y="6377742"/>
                    <a:ext cx="1207508" cy="34891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4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oMath>
                    </a14:m>
                    <a:r>
                      <a:rPr lang="it-IT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 [GeV]</a:t>
                    </a:r>
                  </a:p>
                </p:txBody>
              </p:sp>
            </mc:Choice>
            <mc:Fallback>
              <p:sp>
                <p:nvSpPr>
                  <p:cNvPr id="24" name="CasellaDiTesto 23">
                    <a:extLst>
                      <a:ext uri="{FF2B5EF4-FFF2-40B4-BE49-F238E27FC236}">
                        <a16:creationId xmlns:a16="http://schemas.microsoft.com/office/drawing/2014/main" id="{748E88D1-FC06-E2A9-D2B4-31D7D7D2C4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36154" y="6377742"/>
                    <a:ext cx="1207508" cy="34891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3922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EBD996E9-9F04-30C1-C79B-18E4904172C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221573" y="4578983"/>
                  <a:ext cx="751722" cy="43659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#</m:t>
                        </m:r>
                        <m:f>
                          <m:fPr>
                            <m:ctrlPr>
                              <a:rPr lang="it-IT" sz="1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1" i="1">
                                <a:latin typeface="Cambria Math" panose="02040503050406030204" pitchFamily="18" charset="0"/>
                              </a:rPr>
                              <m:t>𝒆𝒗𝒆𝒏𝒕𝒔</m:t>
                            </m:r>
                          </m:num>
                          <m:den>
                            <m:r>
                              <a:rPr lang="it-IT" sz="1400" b="1" i="1">
                                <a:latin typeface="Cambria Math" panose="02040503050406030204" pitchFamily="18" charset="0"/>
                              </a:rPr>
                              <m:t>𝝈</m:t>
                            </m:r>
                          </m:den>
                        </m:f>
                      </m:oMath>
                    </m:oMathPara>
                  </a14:m>
                  <a:endParaRPr lang="it-IT" sz="1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EBD996E9-9F04-30C1-C79B-18E4904172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21573" y="4578983"/>
                  <a:ext cx="751722" cy="436596"/>
                </a:xfrm>
                <a:prstGeom prst="rect">
                  <a:avLst/>
                </a:prstGeom>
                <a:blipFill>
                  <a:blip r:embed="rId7"/>
                  <a:stretch>
                    <a:fillRect t="-597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CasellaDiTesto 27">
            <a:hlinkClick r:id="rId8"/>
            <a:extLst>
              <a:ext uri="{FF2B5EF4-FFF2-40B4-BE49-F238E27FC236}">
                <a16:creationId xmlns:a16="http://schemas.microsoft.com/office/drawing/2014/main" id="{E5CF31DF-6558-2A5D-4CCC-EF042E5E822E}"/>
              </a:ext>
            </a:extLst>
          </p:cNvPr>
          <p:cNvSpPr txBox="1"/>
          <p:nvPr/>
        </p:nvSpPr>
        <p:spPr>
          <a:xfrm>
            <a:off x="9244780" y="4786589"/>
            <a:ext cx="23423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400" b="1" u="sng" dirty="0" err="1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sz="1400" b="1" u="sng" dirty="0">
                <a:solidFill>
                  <a:srgbClr val="3939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Rev. D 106, 115036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89CBE7B-FADE-F580-CF66-BB255255735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37" y="54060"/>
            <a:ext cx="1392336" cy="706739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D385E3F-8FD9-253A-DE48-D7D98C75C5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5F1B64B-2629-68F7-90D8-96F831E8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8</a:t>
            </a:fld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ED7B219-AC59-BDE8-E7C2-D62F71845BD7}"/>
                  </a:ext>
                </a:extLst>
              </p:cNvPr>
              <p:cNvSpPr txBox="1"/>
              <p:nvPr/>
            </p:nvSpPr>
            <p:spPr>
              <a:xfrm>
                <a:off x="1" y="923822"/>
                <a:ext cx="8096250" cy="2124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64" indent="-285764"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𝐵h𝑎𝑏h𝑎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processes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simulated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only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LO with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CalcHEP</a:t>
                </a:r>
                <a:endParaRPr lang="it-IT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64" indent="-285764"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Beam condition: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𝑃𝑜𝑇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2−4×10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=282 </m:t>
                    </m:r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</a:rPr>
                      <m:t>Me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 →</m:t>
                    </m:r>
                    <m:rad>
                      <m:radPr>
                        <m:degHide m:val="on"/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1800" i="1">
                        <a:latin typeface="Cambria Math" panose="02040503050406030204" pitchFamily="18" charset="0"/>
                      </a:rPr>
                      <m:t>=17 </m:t>
                    </m:r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64" indent="-285764"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production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mechanism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acceptance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assumed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to be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Bhabha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64" indent="-285764">
                  <a:spcBef>
                    <a:spcPts val="100"/>
                  </a:spcBef>
                  <a:spcAft>
                    <a:spcPts val="1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Cuts on both final state particles on the azimuthal angle and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energy </a:t>
                </a:r>
              </a:p>
              <a:p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Expected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limits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both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on:</a:t>
                </a:r>
              </a:p>
              <a:p>
                <a:pPr marL="285764" indent="-285764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b="1" dirty="0" err="1">
                    <a:solidFill>
                      <a:schemeClr val="accent3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Vector</a:t>
                </a:r>
                <a:r>
                  <a:rPr lang="it-IT" sz="1800" dirty="0">
                    <a:solidFill>
                      <a:schemeClr val="accent3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model,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covering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almost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entire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free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parameter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space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64" indent="-285764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b="1" dirty="0" err="1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Pseudoscalar</a:t>
                </a:r>
                <a:r>
                  <a:rPr lang="it-IT" sz="1800" dirty="0">
                    <a:solidFill>
                      <a:srgbClr val="FFC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model, in the case of an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ALPs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decaying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into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leptons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only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ED7B219-AC59-BDE8-E7C2-D62F71845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23822"/>
                <a:ext cx="8096250" cy="2124108"/>
              </a:xfrm>
              <a:prstGeom prst="rect">
                <a:avLst/>
              </a:prstGeom>
              <a:blipFill>
                <a:blip r:embed="rId11"/>
                <a:stretch>
                  <a:fillRect l="-602" t="-1724" r="-377" b="-37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piè di pagina 9">
            <a:extLst>
              <a:ext uri="{FF2B5EF4-FFF2-40B4-BE49-F238E27FC236}">
                <a16:creationId xmlns:a16="http://schemas.microsoft.com/office/drawing/2014/main" id="{8043B94A-937F-A1A6-DBD8-93D8260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04AAB9F-BFB8-9555-B391-3F8268443847}"/>
              </a:ext>
            </a:extLst>
          </p:cNvPr>
          <p:cNvSpPr txBox="1"/>
          <p:nvPr/>
        </p:nvSpPr>
        <p:spPr>
          <a:xfrm>
            <a:off x="1632104" y="234419"/>
            <a:ext cx="8172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SM BG and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phenomenological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limits</a:t>
            </a:r>
            <a:endParaRPr lang="it-IT" sz="2800" b="1" dirty="0">
              <a:ln w="0"/>
              <a:solidFill>
                <a:srgbClr val="00833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5435F8B5-6C00-B38D-A2EB-A920A29D3E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16" t="1584" r="1927" b="2689"/>
          <a:stretch/>
        </p:blipFill>
        <p:spPr>
          <a:xfrm>
            <a:off x="12952" y="3188471"/>
            <a:ext cx="4023472" cy="3012086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3C2EDAEA-4451-A9C0-4A67-FE41904BB4F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96" t="1098" r="1068" b="3164"/>
          <a:stretch/>
        </p:blipFill>
        <p:spPr>
          <a:xfrm>
            <a:off x="4125571" y="3188471"/>
            <a:ext cx="4080906" cy="3012086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84319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6">
            <a:extLst>
              <a:ext uri="{FF2B5EF4-FFF2-40B4-BE49-F238E27FC236}">
                <a16:creationId xmlns:a16="http://schemas.microsoft.com/office/drawing/2014/main" id="{4BFFCA4C-0F93-9819-4A71-4B81D9BE8FA1}"/>
              </a:ext>
            </a:extLst>
          </p:cNvPr>
          <p:cNvSpPr txBox="1">
            <a:spLocks/>
          </p:cNvSpPr>
          <p:nvPr/>
        </p:nvSpPr>
        <p:spPr bwMode="auto">
          <a:xfrm>
            <a:off x="8728723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F92E49C-0CCC-264A-8B46-B57B744CECA4}" type="slidenum">
              <a:rPr lang="en-US" sz="12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9</a:t>
            </a:fld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0AE7193-0677-511D-D4E2-562CDC70A737}"/>
                  </a:ext>
                </a:extLst>
              </p:cNvPr>
              <p:cNvSpPr txBox="1"/>
              <p:nvPr/>
            </p:nvSpPr>
            <p:spPr>
              <a:xfrm>
                <a:off x="0" y="917419"/>
                <a:ext cx="12090190" cy="1544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Total amount of data collected 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∼6×</m:t>
                    </m:r>
                    <m:sSup>
                      <m:sSupPr>
                        <m:ctrlP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𝑃𝑜𝑇</m:t>
                    </m:r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i.e.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i="1">
                        <a:latin typeface="Cambria Math" panose="02040503050406030204" pitchFamily="18" charset="0"/>
                      </a:rPr>
                      <m:t>𝑃𝑜𝑇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per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point:</a:t>
                </a:r>
              </a:p>
              <a:p>
                <a:pPr marL="285764" indent="-285764"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47 invariant mass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points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the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beam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energy range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260 </m:t>
                    </m:r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MeV</m:t>
                    </m:r>
                    <m:r>
                      <a:rPr lang="it-IT" sz="180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𝑏𝑒𝑎𝑚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&lt;300 </m:t>
                    </m:r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MeV</m:t>
                    </m:r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</a:rPr>
                      <m:t>≃0.75 </m:t>
                    </m:r>
                    <m:r>
                      <m:rPr>
                        <m:sty m:val="p"/>
                      </m:rPr>
                      <a:rPr lang="it-IT" sz="18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64" indent="-285764">
                  <a:spcBef>
                    <a:spcPts val="100"/>
                  </a:spcBef>
                  <a:spcAft>
                    <a:spcPts val="1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 points out-of-</a:t>
                </a:r>
                <a:r>
                  <a:rPr lang="it-IT" sz="1800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resonance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5 points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below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1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above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it-IT" sz="1800" b="1" i="1">
                            <a:latin typeface="Cambria Math" panose="02040503050406030204" pitchFamily="18" charset="0"/>
                          </a:rPr>
                          <m:t>𝟏𝟕</m:t>
                        </m:r>
                      </m:sub>
                    </m:sSub>
                  </m:oMath>
                </a14:m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kinematically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forbidden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it-IT" sz="18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suppressed</a:t>
                </a:r>
                <a:r>
                  <a:rPr lang="it-IT" sz="18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742950" lvl="1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 punti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𝑃𝑜𝑇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ciascuno e</a:t>
                </a:r>
                <a14:m>
                  <m:oMath xmlns:m="http://schemas.openxmlformats.org/officeDocument/2006/math">
                    <m:r>
                      <a:rPr lang="it-IT" sz="1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205 </m:t>
                    </m:r>
                    <m:r>
                      <m:rPr>
                        <m:sty m:val="p"/>
                      </m:rPr>
                      <a:rPr lang="it-IT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≤212 </m:t>
                    </m:r>
                    <m:r>
                      <m:rPr>
                        <m:sty m:val="p"/>
                      </m:rPr>
                      <a:rPr lang="it-IT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8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1 punto</a:t>
                </a:r>
                <a:r>
                  <a:rPr lang="it-IT" sz="18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𝑃𝑜𝑇</m:t>
                        </m:r>
                      </m:sup>
                    </m:sSup>
                    <m:r>
                      <a:rPr lang="it-IT" sz="1800" i="1">
                        <a:latin typeface="Cambria Math" panose="02040503050406030204" pitchFamily="18" charset="0"/>
                      </a:rPr>
                      <m:t>∼2×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=402 </m:t>
                    </m:r>
                    <m:r>
                      <m:rPr>
                        <m:sty m:val="p"/>
                      </m:rPr>
                      <a:rPr lang="it-IT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0AE7193-0677-511D-D4E2-562CDC70A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17419"/>
                <a:ext cx="12090190" cy="1544462"/>
              </a:xfrm>
              <a:prstGeom prst="rect">
                <a:avLst/>
              </a:prstGeom>
              <a:blipFill>
                <a:blip r:embed="rId2"/>
                <a:stretch>
                  <a:fillRect l="-403" t="-1575" b="-51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78570490-6FB0-F17F-7E31-36DDF464CC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7" y="40298"/>
            <a:ext cx="1392336" cy="706739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DC02CD72-D046-F8DC-365A-9605C0389E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25" b="34309"/>
          <a:stretch/>
        </p:blipFill>
        <p:spPr>
          <a:xfrm>
            <a:off x="9776087" y="54060"/>
            <a:ext cx="2356676" cy="58477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8351CC-971F-CB2D-A657-2408D45A22C0}"/>
              </a:ext>
            </a:extLst>
          </p:cNvPr>
          <p:cNvSpPr txBox="1"/>
          <p:nvPr/>
        </p:nvSpPr>
        <p:spPr>
          <a:xfrm>
            <a:off x="3360036" y="192324"/>
            <a:ext cx="5471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800" b="1" dirty="0" err="1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it-IT" sz="2800" b="1" dirty="0">
                <a:ln w="0"/>
                <a:solidFill>
                  <a:srgbClr val="00833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III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49CC8CE-716E-9A32-C71F-71AD7A0FAAB6}"/>
              </a:ext>
            </a:extLst>
          </p:cNvPr>
          <p:cNvGrpSpPr>
            <a:grpSpLocks noChangeAspect="1"/>
          </p:cNvGrpSpPr>
          <p:nvPr/>
        </p:nvGrpSpPr>
        <p:grpSpPr>
          <a:xfrm>
            <a:off x="7970196" y="1902296"/>
            <a:ext cx="4057054" cy="2349069"/>
            <a:chOff x="6670576" y="3036562"/>
            <a:chExt cx="5177713" cy="2870254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9EA3AA13-1737-C8D7-EF8E-EDC21393BD9F}"/>
                </a:ext>
              </a:extLst>
            </p:cNvPr>
            <p:cNvGrpSpPr/>
            <p:nvPr/>
          </p:nvGrpSpPr>
          <p:grpSpPr>
            <a:xfrm>
              <a:off x="6670576" y="3036562"/>
              <a:ext cx="5177713" cy="2870254"/>
              <a:chOff x="6524661" y="2963364"/>
              <a:chExt cx="5177713" cy="2870254"/>
            </a:xfrm>
          </p:grpSpPr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4B981495-A927-BCFB-8DFE-F1DFA5A55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7" t="1215" r="1052" b="886"/>
              <a:stretch/>
            </p:blipFill>
            <p:spPr>
              <a:xfrm>
                <a:off x="6524661" y="2963364"/>
                <a:ext cx="5177713" cy="2870254"/>
              </a:xfrm>
              <a:prstGeom prst="rect">
                <a:avLst/>
              </a:prstGeom>
            </p:spPr>
          </p:pic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F290CD4-2C32-8150-AE8D-7AD36B440A3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642848" y="3093642"/>
                <a:ext cx="363657" cy="2412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CasellaDiTesto 37">
                  <a:extLst>
                    <a:ext uri="{FF2B5EF4-FFF2-40B4-BE49-F238E27FC236}">
                      <a16:creationId xmlns:a16="http://schemas.microsoft.com/office/drawing/2014/main" id="{76B42614-3F22-02BD-8817-7C1946855F43}"/>
                    </a:ext>
                  </a:extLst>
                </p:cNvPr>
                <p:cNvSpPr txBox="1"/>
                <p:nvPr/>
              </p:nvSpPr>
              <p:spPr>
                <a:xfrm>
                  <a:off x="9057087" y="5026775"/>
                  <a:ext cx="2395346" cy="413669"/>
                </a:xfrm>
                <a:prstGeom prst="rect">
                  <a:avLst/>
                </a:prstGeom>
                <a:noFill/>
                <a:ln w="19050">
                  <a:solidFill>
                    <a:srgbClr val="00833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600" b="1" i="1" smtClean="0">
                              <a:solidFill>
                                <a:srgbClr val="00833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1600" b="1" i="1" smtClean="0">
                              <a:solidFill>
                                <a:srgbClr val="00833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𝑿</m:t>
                          </m:r>
                        </m:e>
                        <m:sub>
                          <m:r>
                            <a:rPr lang="it-IT" sz="1600" b="1" i="1" smtClean="0">
                              <a:solidFill>
                                <a:srgbClr val="00833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𝟏𝟕</m:t>
                          </m:r>
                        </m:sub>
                      </m:sSub>
                    </m:oMath>
                  </a14:m>
                  <a:r>
                    <a:rPr lang="it-IT" sz="1600" b="1" dirty="0">
                      <a:solidFill>
                        <a:srgbClr val="00833F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it-IT" sz="1600" b="1" dirty="0" err="1">
                      <a:solidFill>
                        <a:srgbClr val="00833F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expected</a:t>
                  </a:r>
                  <a:r>
                    <a:rPr lang="it-IT" sz="1600" b="1" dirty="0">
                      <a:solidFill>
                        <a:srgbClr val="00833F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mass</a:t>
                  </a:r>
                </a:p>
              </p:txBody>
            </p:sp>
          </mc:Choice>
          <mc:Fallback>
            <p:sp>
              <p:nvSpPr>
                <p:cNvPr id="38" name="CasellaDiTesto 37">
                  <a:extLst>
                    <a:ext uri="{FF2B5EF4-FFF2-40B4-BE49-F238E27FC236}">
                      <a16:creationId xmlns:a16="http://schemas.microsoft.com/office/drawing/2014/main" id="{76B42614-3F22-02BD-8817-7C1946855F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7087" y="5026775"/>
                  <a:ext cx="2395346" cy="413669"/>
                </a:xfrm>
                <a:prstGeom prst="rect">
                  <a:avLst/>
                </a:prstGeom>
                <a:blipFill>
                  <a:blip r:embed="rId6"/>
                  <a:stretch>
                    <a:fillRect t="-3390" b="-16949"/>
                  </a:stretch>
                </a:blipFill>
                <a:ln w="19050">
                  <a:solidFill>
                    <a:srgbClr val="00833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3A2E6546-4D79-E4D8-5659-449C3665C47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70592" y="3109612"/>
              <a:ext cx="0" cy="2448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833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Segnaposto piè di pagina 9">
            <a:extLst>
              <a:ext uri="{FF2B5EF4-FFF2-40B4-BE49-F238E27FC236}">
                <a16:creationId xmlns:a16="http://schemas.microsoft.com/office/drawing/2014/main" id="{0C3AE896-4A5C-8BFD-273C-29A22D54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0" y="62484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Hunting X17 using resonant production at PADME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1D5A52E-4A16-C46E-1436-4DD0ABC75A56}"/>
              </a:ext>
            </a:extLst>
          </p:cNvPr>
          <p:cNvSpPr txBox="1"/>
          <p:nvPr/>
        </p:nvSpPr>
        <p:spPr>
          <a:xfrm>
            <a:off x="23392" y="2457867"/>
            <a:ext cx="7636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use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dataset to:</a:t>
            </a:r>
          </a:p>
          <a:p>
            <a:pPr marL="342916" indent="-342916">
              <a:buFont typeface="Arial" panose="020B0604020202020204" pitchFamily="34" charset="0"/>
              <a:buChar char="•"/>
            </a:pP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 data and MC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predictions</a:t>
            </a:r>
            <a:endParaRPr lang="it-IT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16" indent="-342916">
              <a:buFont typeface="Arial" panose="020B0604020202020204" pitchFamily="34" charset="0"/>
              <a:buChar char="•"/>
            </a:pP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 the SM background and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measure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SM cross-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sections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with no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eventual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NP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enhancement</a:t>
            </a:r>
            <a:endParaRPr lang="it-IT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16" indent="-342916">
              <a:buFont typeface="Arial" panose="020B0604020202020204" pitchFamily="34" charset="0"/>
              <a:buChar char="•"/>
            </a:pP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Tune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the </a:t>
            </a:r>
            <a:r>
              <a:rPr lang="it-IT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search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technique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A7F2BF5-3B32-C8E0-BADC-AEBCD84F8F77}"/>
                  </a:ext>
                </a:extLst>
              </p:cNvPr>
              <p:cNvSpPr txBox="1"/>
              <p:nvPr/>
            </p:nvSpPr>
            <p:spPr>
              <a:xfrm>
                <a:off x="75157" y="4775086"/>
                <a:ext cx="6121728" cy="668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tests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kinematic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variables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very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good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signal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-BG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separation</a:t>
                </a:r>
                <a:r>
                  <a:rPr lang="it-IT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 and time </a:t>
                </a:r>
                <a:r>
                  <a:rPr lang="it-IT" sz="18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correspondence</a:t>
                </a:r>
                <a:endParaRPr lang="it-IT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A7F2BF5-3B32-C8E0-BADC-AEBCD84F8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7" y="4775086"/>
                <a:ext cx="6121728" cy="668516"/>
              </a:xfrm>
              <a:prstGeom prst="rect">
                <a:avLst/>
              </a:prstGeom>
              <a:blipFill>
                <a:blip r:embed="rId7"/>
                <a:stretch>
                  <a:fillRect l="-796" t="-4545" b="-1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uppo 34">
            <a:extLst>
              <a:ext uri="{FF2B5EF4-FFF2-40B4-BE49-F238E27FC236}">
                <a16:creationId xmlns:a16="http://schemas.microsoft.com/office/drawing/2014/main" id="{72F5AC26-0D2F-B41A-A133-5042A2D0F236}"/>
              </a:ext>
            </a:extLst>
          </p:cNvPr>
          <p:cNvGrpSpPr>
            <a:grpSpLocks noChangeAspect="1"/>
          </p:cNvGrpSpPr>
          <p:nvPr/>
        </p:nvGrpSpPr>
        <p:grpSpPr>
          <a:xfrm>
            <a:off x="6045095" y="4258607"/>
            <a:ext cx="6013852" cy="2124000"/>
            <a:chOff x="899789" y="4296424"/>
            <a:chExt cx="7695523" cy="2607950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14F2607E-2C5D-42BE-547F-9931D3C39C4C}"/>
                </a:ext>
              </a:extLst>
            </p:cNvPr>
            <p:cNvGrpSpPr/>
            <p:nvPr/>
          </p:nvGrpSpPr>
          <p:grpSpPr>
            <a:xfrm>
              <a:off x="899789" y="4296424"/>
              <a:ext cx="7695523" cy="2607950"/>
              <a:chOff x="899789" y="4296424"/>
              <a:chExt cx="7695523" cy="2607950"/>
            </a:xfrm>
          </p:grpSpPr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1D6CB214-4E76-0196-BD6D-AD25CD280C27}"/>
                  </a:ext>
                </a:extLst>
              </p:cNvPr>
              <p:cNvGrpSpPr/>
              <p:nvPr/>
            </p:nvGrpSpPr>
            <p:grpSpPr>
              <a:xfrm>
                <a:off x="988788" y="4296424"/>
                <a:ext cx="7606524" cy="2607950"/>
                <a:chOff x="988788" y="4296424"/>
                <a:chExt cx="7606524" cy="2607950"/>
              </a:xfrm>
            </p:grpSpPr>
            <p:pic>
              <p:nvPicPr>
                <p:cNvPr id="44" name="Immagine 43">
                  <a:extLst>
                    <a:ext uri="{FF2B5EF4-FFF2-40B4-BE49-F238E27FC236}">
                      <a16:creationId xmlns:a16="http://schemas.microsoft.com/office/drawing/2014/main" id="{2F469D3F-C2ED-96AD-638D-3430756868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8788" y="4296424"/>
                  <a:ext cx="7606524" cy="260795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CasellaDiTesto 44">
                      <a:extLst>
                        <a:ext uri="{FF2B5EF4-FFF2-40B4-BE49-F238E27FC236}">
                          <a16:creationId xmlns:a16="http://schemas.microsoft.com/office/drawing/2014/main" id="{58A7898B-1EA0-52B0-C026-FDBC8D50F9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98022" y="6562435"/>
                      <a:ext cx="715306" cy="1777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1350" b="1">
                                <a:latin typeface="Cambria Math" panose="02040503050406030204" pitchFamily="18" charset="0"/>
                              </a:rPr>
                              <m:t>𝚫</m:t>
                            </m:r>
                            <m:sSub>
                              <m:sSubPr>
                                <m:ctrlPr>
                                  <a:rPr lang="it-IT" sz="135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350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it-IT" sz="1350" b="1" i="1">
                                    <a:latin typeface="Cambria Math" panose="02040503050406030204" pitchFamily="18" charset="0"/>
                                  </a:rPr>
                                  <m:t>𝒄𝒍𝒖𝒔</m:t>
                                </m:r>
                              </m:sub>
                            </m:sSub>
                            <m:r>
                              <a:rPr lang="it-IT" sz="1350" b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it-IT" sz="1350" b="1">
                                <a:latin typeface="Cambria Math" panose="02040503050406030204" pitchFamily="18" charset="0"/>
                              </a:rPr>
                              <m:t>𝐧𝐬</m:t>
                            </m:r>
                            <m:r>
                              <a:rPr lang="it-IT" sz="1350" b="1"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it-IT" sz="135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CasellaDiTesto 32">
                      <a:extLst>
                        <a:ext uri="{FF2B5EF4-FFF2-40B4-BE49-F238E27FC236}">
                          <a16:creationId xmlns:a16="http://schemas.microsoft.com/office/drawing/2014/main" id="{068477F5-9084-BC2F-495F-2044D744D3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98022" y="6562435"/>
                      <a:ext cx="715306" cy="17777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4580" t="-2941" r="-6870" b="-3529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CasellaDiTesto 45">
                      <a:extLst>
                        <a:ext uri="{FF2B5EF4-FFF2-40B4-BE49-F238E27FC236}">
                          <a16:creationId xmlns:a16="http://schemas.microsoft.com/office/drawing/2014/main" id="{243CFDFC-F6F8-B213-EE69-B2ADE51C81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46311" y="6553990"/>
                      <a:ext cx="836088" cy="1777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135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350" b="1" i="1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it-IT" sz="1350" b="1" i="1">
                                    <a:latin typeface="Cambria Math" panose="02040503050406030204" pitchFamily="18" charset="0"/>
                                  </a:rPr>
                                  <m:t>𝒄𝒍𝒖𝒔</m:t>
                                </m:r>
                              </m:sub>
                            </m:sSub>
                            <m:r>
                              <a:rPr lang="it-IT" sz="135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350" b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it-IT" sz="1350" b="1">
                                <a:latin typeface="Cambria Math" panose="02040503050406030204" pitchFamily="18" charset="0"/>
                              </a:rPr>
                              <m:t>𝐌𝐞𝐕</m:t>
                            </m:r>
                            <m:r>
                              <a:rPr lang="it-IT" sz="1350" b="1"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it-IT" sz="135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CasellaDiTesto 33">
                      <a:extLst>
                        <a:ext uri="{FF2B5EF4-FFF2-40B4-BE49-F238E27FC236}">
                          <a16:creationId xmlns:a16="http://schemas.microsoft.com/office/drawing/2014/main" id="{CC251A24-33D7-F8C1-6269-D348497315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6311" y="6553990"/>
                      <a:ext cx="836088" cy="17777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922" t="-2941" r="-6536" b="-323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7" name="Rettangolo 46">
                  <a:extLst>
                    <a:ext uri="{FF2B5EF4-FFF2-40B4-BE49-F238E27FC236}">
                      <a16:creationId xmlns:a16="http://schemas.microsoft.com/office/drawing/2014/main" id="{2C875743-E581-F42E-B3A7-5B848ADB0501}"/>
                    </a:ext>
                  </a:extLst>
                </p:cNvPr>
                <p:cNvSpPr/>
                <p:nvPr/>
              </p:nvSpPr>
              <p:spPr bwMode="auto">
                <a:xfrm>
                  <a:off x="8293395" y="6562435"/>
                  <a:ext cx="262634" cy="17610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4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CasellaDiTesto 42">
                    <a:extLst>
                      <a:ext uri="{FF2B5EF4-FFF2-40B4-BE49-F238E27FC236}">
                        <a16:creationId xmlns:a16="http://schemas.microsoft.com/office/drawing/2014/main" id="{9624787F-783C-E8AE-9AD9-4DB2305A6D6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45443" y="4702884"/>
                    <a:ext cx="895040" cy="1863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35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350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it-IT" sz="1350" b="1" i="1">
                                  <a:latin typeface="Cambria Math" panose="02040503050406030204" pitchFamily="18" charset="0"/>
                                </a:rPr>
                                <m:t>𝒄𝒍𝒖𝒔</m:t>
                              </m:r>
                            </m:sub>
                          </m:sSub>
                          <m:r>
                            <a:rPr lang="it-IT" sz="135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350" b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it-IT" sz="1350" b="1">
                              <a:latin typeface="Cambria Math" panose="02040503050406030204" pitchFamily="18" charset="0"/>
                            </a:rPr>
                            <m:t>𝐦𝐑𝐚𝐝</m:t>
                          </m:r>
                          <m:r>
                            <a:rPr lang="it-IT" sz="1350" b="1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it-IT" sz="1350" b="1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CasellaDiTesto 36">
                    <a:extLst>
                      <a:ext uri="{FF2B5EF4-FFF2-40B4-BE49-F238E27FC236}">
                        <a16:creationId xmlns:a16="http://schemas.microsoft.com/office/drawing/2014/main" id="{5BFEB3DB-4D31-353E-8BA4-077E552E9F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545443" y="4702884"/>
                    <a:ext cx="895040" cy="18634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846" t="-35115" r="-76923" b="-7634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1574BFC7-09CF-98F7-DF0E-AECBAAEAE028}"/>
                    </a:ext>
                  </a:extLst>
                </p:cNvPr>
                <p:cNvSpPr txBox="1"/>
                <p:nvPr/>
              </p:nvSpPr>
              <p:spPr>
                <a:xfrm rot="16200000">
                  <a:off x="4981663" y="4541719"/>
                  <a:ext cx="661022" cy="18634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350" b="1" i="1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it-IT" sz="1350" b="1" i="1">
                            <a:latin typeface="Cambria Math" panose="02040503050406030204" pitchFamily="18" charset="0"/>
                          </a:rPr>
                          <m:t>𝒑𝒂𝒊𝒓</m:t>
                        </m:r>
                      </m:oMath>
                    </m:oMathPara>
                  </a14:m>
                  <a:endParaRPr lang="it-IT" sz="135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5E8D2A0C-BEEB-0B1B-1472-135A15554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981663" y="4541719"/>
                  <a:ext cx="661022" cy="186347"/>
                </a:xfrm>
                <a:prstGeom prst="rect">
                  <a:avLst/>
                </a:prstGeom>
                <a:blipFill>
                  <a:blip r:embed="rId12"/>
                  <a:stretch>
                    <a:fillRect t="-6186" r="-66667" b="-309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1201160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Verde gia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Palatino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p="http://schemas.openxmlformats.org/presentationml/2006/main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35E8A33-A16D-4AB2-A9CA-D85EF4FBDF99}">
  <we:reference id="4b785c87-866c-4bad-85d8-5d1ae467ac9a" version="3.1.0.0" store="EXCatalog" storeType="EXCatalog"/>
  <we:alternateReferences>
    <we:reference id="WA104381909" version="3.1.0.0" store="it-IT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9F556341D406F46A79B5DCD8146E6B4" ma:contentTypeVersion="9" ma:contentTypeDescription="Creare un nuovo documento." ma:contentTypeScope="" ma:versionID="e51b7765ec8c9664d9afe743233ebd82">
  <xsd:schema xmlns:xsd="http://www.w3.org/2001/XMLSchema" xmlns:xs="http://www.w3.org/2001/XMLSchema" xmlns:p="http://schemas.microsoft.com/office/2006/metadata/properties" xmlns:ns3="a8930660-cbca-4557-8af8-8732498a4714" xmlns:ns4="a803e6d2-1870-49af-a394-09c49866f1c2" targetNamespace="http://schemas.microsoft.com/office/2006/metadata/properties" ma:root="true" ma:fieldsID="10b50bc931ae68722d6c3a06e8a633b5" ns3:_="" ns4:_="">
    <xsd:import namespace="a8930660-cbca-4557-8af8-8732498a4714"/>
    <xsd:import namespace="a803e6d2-1870-49af-a394-09c49866f1c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30660-cbca-4557-8af8-8732498a47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03e6d2-1870-49af-a394-09c49866f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498420-4E4F-4724-AF12-DFD82FEDB7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930660-cbca-4557-8af8-8732498a4714"/>
    <ds:schemaRef ds:uri="a803e6d2-1870-49af-a394-09c49866f1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5AC9B2-12C7-4811-92CD-5BC2C18A09B5}">
  <ds:schemaRefs>
    <ds:schemaRef ds:uri="http://schemas.microsoft.com/office/2006/metadata/properties"/>
    <ds:schemaRef ds:uri="http://purl.org/dc/dcmitype/"/>
    <ds:schemaRef ds:uri="a803e6d2-1870-49af-a394-09c49866f1c2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8930660-cbca-4557-8af8-8732498a4714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974B6AA-3919-40D6-96AD-35A8F5BAC0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150982</TotalTime>
  <Words>1598</Words>
  <Application>Microsoft Office PowerPoint</Application>
  <PresentationFormat>Widescreen</PresentationFormat>
  <Paragraphs>177</Paragraphs>
  <Slides>16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Palatino Linotype</vt:lpstr>
      <vt:lpstr>Times</vt:lpstr>
      <vt:lpstr>Wingdings</vt:lpstr>
      <vt:lpstr>Blank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INFN-GE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Ripani</dc:creator>
  <cp:lastModifiedBy>marco mancini</cp:lastModifiedBy>
  <cp:revision>2630</cp:revision>
  <cp:lastPrinted>2013-07-10T10:22:52Z</cp:lastPrinted>
  <dcterms:created xsi:type="dcterms:W3CDTF">2002-09-17T12:36:57Z</dcterms:created>
  <dcterms:modified xsi:type="dcterms:W3CDTF">2023-09-23T14:00:37Z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0x01010049F556341D406F46A79B5DCD8146E6B4</vt:lpwstr>
  </property>
</Properties>
</file>