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1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1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2AF702-9260-8E6F-A6A6-3FD512244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52D684B-2E1E-9574-C133-B783E8108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2CDBF3-7E8D-CFB6-7696-B00C9E3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28/02/2023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C01716-C436-2EA1-8791-3FA58528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82A252-8F18-F315-CC6C-80B58505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97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F85ED5-6E8B-BA50-9005-F21342C6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5FE4C7-F3B3-6B63-7584-AE677FBAE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0DDE4-10EB-1149-A106-5C64D48D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28/02/2023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E9524C-6FFF-D066-F1A9-C06649E3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3614DA-A697-518D-607E-AD688EA4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20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90D88B-02D8-7341-6D47-A03E920F3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4173CE-FD41-3A20-D496-E17089CC2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1886E7-8961-307F-62A5-65D338F1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28/02/2023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598DCD-CEEC-5DAE-BE25-1632AE6D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348CE4-F594-C003-B48B-14ED8370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29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2EAEB6-6151-09D6-0F87-F6AB196D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5F7788-EED9-5ED6-3114-969FAD62F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7122D7-4877-EE08-C1FD-BC7192D7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28/02/2023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7E29C3-1654-A82B-6A0D-8C5BB243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D3F8D0-97D9-FE1D-710A-E5910421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5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156EEE-1CDE-D7A1-F45F-3F8BAC67D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63D0DB-F172-81BB-B431-0B7405EB4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80107-8F27-496C-2A47-E4649074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28/02/2023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1DF883-1EC3-0248-4E5A-2E2AE38E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FD7F12-92A9-64FD-7701-5D7C709D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12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4820B-B108-B263-B9DC-6053DAAC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92B564-E15E-0795-72CE-3098A92B5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7B3462-8DDA-01C7-AFD4-62A4D0F4F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B6DB8D-3A27-9F9E-B166-D20B29B0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28/02/2023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A8E4BC-24F9-A80A-379C-D3B035AB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9102F2-C2A8-9ED2-6A13-7D1A9F9E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32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BF7888-5D37-0855-173A-C2DD89A3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1D670F-30F2-8AD0-5923-07E65830B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A922AC-4BC7-BFC4-C20F-9A6D63B9F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F7609D4-D3A1-7E99-DFFD-6534EFBA7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5B5C51-7D66-9CA0-64A2-E408B6164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5F41CF-EBC2-7668-B90A-2909ACC75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28/02/2023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B18B83-BA7F-70C9-CD2D-ABF838B1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8DF8284-CE2C-D8CA-DEC3-E9947ABD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14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EF44A9-7288-6086-8782-E9077B12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F6176E1-088C-3942-6B8F-A18C22C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28/02/2023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B37865B-8B5E-8A64-01F7-F951B099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5A40F2-6695-2C3A-A361-20A7F811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83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4A3D37E-AE97-97B2-B0EE-90441D7C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28/02/2023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AF8FCCC-6D42-1EE2-F5BB-197AD87C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1C7196-F9DD-268D-9B63-BC1D9964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2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E17F14-81AF-B968-EC83-A761A95C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71316B-1D99-8F4D-26AD-7C7545DE1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0D5C8D-CCDC-3623-9739-11069DA48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61994B-C27D-7C53-5BB5-4B203490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28/02/2023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8B4426-948C-8732-309C-CC5E3CF7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E9AF81-DD88-44A0-2F4E-0536CDCB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51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ECE5E0-8425-653D-0298-8EA1CBF1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F9BD398-4E19-B869-4CFE-5D9391378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D4EE0F-85B7-2482-8270-150CB67D5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CF9E66-58D6-E5F4-711C-F66C2B8E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FC5-5295-46CF-869E-E82C6847D7C7}" type="datetimeFigureOut">
              <a:rPr lang="it-IT" smtClean="0"/>
              <a:t>28/02/2023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3B455B-2521-8720-6FA8-E7B0D691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638DEF-E32F-66ED-2AC4-0ED5D2E4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68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F16B979-D67D-0489-A660-9FB8605B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C6C32A-81A2-8190-DEDC-23424B10D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6B4EE5-E3E8-84C3-C337-E701DF3F9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AAFC5-5295-46CF-869E-E82C6847D7C7}" type="datetimeFigureOut">
              <a:rPr lang="it-IT" smtClean="0"/>
              <a:t>28/02/2023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A8530C-87D6-0FDB-4DA5-92110C19C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E2526C-5F8F-3F8F-16EA-BE8F61857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04C-12DA-478C-9511-C68F8D73E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90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82C0E4-E59E-77D6-2088-D6B5841AA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MASTER LOGIC 2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A05047-CC2C-5CAE-3470-9A9601244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4338" y="5410199"/>
            <a:ext cx="2244970" cy="1125415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21/02/2023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028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B88756-35C4-D1BA-6AFE-6E901C7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67" y="353709"/>
            <a:ext cx="3542463" cy="1193737"/>
          </a:xfrm>
        </p:spPr>
        <p:txBody>
          <a:bodyPr>
            <a:normAutofit fontScale="90000"/>
          </a:bodyPr>
          <a:lstStyle/>
          <a:p>
            <a:r>
              <a:rPr lang="it-IT" sz="4800" b="1" dirty="0" err="1"/>
              <a:t>uControllore</a:t>
            </a:r>
            <a:r>
              <a:rPr lang="it-IT" sz="4800" b="1" dirty="0"/>
              <a:t> PIC16F1938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0CAD195-19E2-9062-E712-0F9D5586E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454" y="754680"/>
            <a:ext cx="5472696" cy="2529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7578AC2-1FF7-F9A3-967F-B04487324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22" y="1902680"/>
            <a:ext cx="5850058" cy="4767835"/>
          </a:xfrm>
          <a:prstGeom prst="rect">
            <a:avLst/>
          </a:prstGeom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7245D6EF-3C94-4B6B-9B09-7FB002F3B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751534"/>
              </p:ext>
            </p:extLst>
          </p:nvPr>
        </p:nvGraphicFramePr>
        <p:xfrm>
          <a:off x="6056729" y="3141229"/>
          <a:ext cx="5922022" cy="3492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081">
                  <a:extLst>
                    <a:ext uri="{9D8B030D-6E8A-4147-A177-3AD203B41FA5}">
                      <a16:colId xmlns:a16="http://schemas.microsoft.com/office/drawing/2014/main" val="1808003102"/>
                    </a:ext>
                  </a:extLst>
                </a:gridCol>
                <a:gridCol w="838784">
                  <a:extLst>
                    <a:ext uri="{9D8B030D-6E8A-4147-A177-3AD203B41FA5}">
                      <a16:colId xmlns:a16="http://schemas.microsoft.com/office/drawing/2014/main" val="3872470574"/>
                    </a:ext>
                  </a:extLst>
                </a:gridCol>
                <a:gridCol w="1182383">
                  <a:extLst>
                    <a:ext uri="{9D8B030D-6E8A-4147-A177-3AD203B41FA5}">
                      <a16:colId xmlns:a16="http://schemas.microsoft.com/office/drawing/2014/main" val="1946052293"/>
                    </a:ext>
                  </a:extLst>
                </a:gridCol>
                <a:gridCol w="1546194">
                  <a:extLst>
                    <a:ext uri="{9D8B030D-6E8A-4147-A177-3AD203B41FA5}">
                      <a16:colId xmlns:a16="http://schemas.microsoft.com/office/drawing/2014/main" val="1972317745"/>
                    </a:ext>
                  </a:extLst>
                </a:gridCol>
                <a:gridCol w="1869580">
                  <a:extLst>
                    <a:ext uri="{9D8B030D-6E8A-4147-A177-3AD203B41FA5}">
                      <a16:colId xmlns:a16="http://schemas.microsoft.com/office/drawing/2014/main" val="1004975297"/>
                    </a:ext>
                  </a:extLst>
                </a:gridCol>
              </a:tblGrid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PORTA</a:t>
                      </a:r>
                      <a:endParaRPr lang="it-IT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8" marR="9418" marT="941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Funzione</a:t>
                      </a:r>
                      <a:endParaRPr lang="it-IT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8" marR="9418" marT="941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Descrizione</a:t>
                      </a:r>
                      <a:endParaRPr lang="it-IT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8" marR="9418" marT="941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Collegato a …</a:t>
                      </a:r>
                      <a:endParaRPr lang="it-IT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8" marR="9418" marT="941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NOTE</a:t>
                      </a:r>
                      <a:endParaRPr lang="it-IT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8" marR="9418" marT="941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181896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RA0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AN0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Misura I0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uscita INA280 Vbias0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Canali ADC 10Bit Vref = 4,096V interna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967780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RA1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AN1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Misura I1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uscita INA280 Vbias1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405008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RA2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AN2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Misura I2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uscita INA280 Vbias2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74760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RA3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AN3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Misura I3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uscita INA280 Vbias3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178643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RB3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AN9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Misura I4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uscita INA280 Vbias4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524794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RB2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AN10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Misura I5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uscita INA280 Vbias5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922536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RB1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AN11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Misura I6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uscita INA280 Vbias6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445680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RB0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AN12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Misura I7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uscita INA280 Vbias7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750607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RC6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TX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UART TX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RS485 converter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uscita verso RS485 converter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238256"/>
                  </a:ext>
                </a:extLst>
              </a:tr>
              <a:tr h="2711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RC7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RX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UART RX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RS485 </a:t>
                      </a:r>
                      <a:r>
                        <a:rPr lang="it-IT" sz="800" u="none" strike="noStrike" dirty="0" err="1">
                          <a:effectLst/>
                        </a:rPr>
                        <a:t>converter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</a:rPr>
                        <a:t>ingresso segnale da RS485 </a:t>
                      </a:r>
                      <a:r>
                        <a:rPr lang="it-IT" sz="800" u="none" strike="noStrike" dirty="0" err="1">
                          <a:effectLst/>
                        </a:rPr>
                        <a:t>converter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89608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RC1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EN_UART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Tx RS485 Enalble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RS485 converter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</a:rPr>
                        <a:t>uscita verso RS485 </a:t>
                      </a:r>
                      <a:r>
                        <a:rPr lang="it-IT" sz="800" u="none" strike="noStrike" dirty="0" err="1">
                          <a:effectLst/>
                        </a:rPr>
                        <a:t>converter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011618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RB6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SDA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Bus I2C (sw)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DAC 8CH per set Vbias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Da utilizzare anche per ICSP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/>
                </a:tc>
                <a:extLst>
                  <a:ext uri="{0D108BD9-81ED-4DB2-BD59-A6C34878D82A}">
                    <a16:rowId xmlns:a16="http://schemas.microsoft.com/office/drawing/2014/main" val="3540583639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RB7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SCL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Bus I2C (</a:t>
                      </a:r>
                      <a:r>
                        <a:rPr lang="it-IT" sz="800" u="none" strike="noStrike" dirty="0" err="1">
                          <a:effectLst/>
                        </a:rPr>
                        <a:t>sw</a:t>
                      </a:r>
                      <a:r>
                        <a:rPr lang="it-IT" sz="800" u="none" strike="noStrike" dirty="0">
                          <a:effectLst/>
                        </a:rPr>
                        <a:t>)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DAC 8CH per set </a:t>
                      </a:r>
                      <a:r>
                        <a:rPr lang="en-US" sz="800" u="none" strike="noStrike" dirty="0" err="1">
                          <a:effectLst/>
                        </a:rPr>
                        <a:t>Vbias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</a:rPr>
                        <a:t>Da utilizzare anche per ICSP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/>
                </a:tc>
                <a:extLst>
                  <a:ext uri="{0D108BD9-81ED-4DB2-BD59-A6C34878D82A}">
                    <a16:rowId xmlns:a16="http://schemas.microsoft.com/office/drawing/2014/main" val="1399247440"/>
                  </a:ext>
                </a:extLst>
              </a:tr>
              <a:tr h="2711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RC0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 err="1">
                          <a:effectLst/>
                        </a:rPr>
                        <a:t>CS_DAC_Vtrimm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SPI (CS)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Verso scheda ADAPTER64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 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070369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RB4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 err="1">
                          <a:effectLst/>
                        </a:rPr>
                        <a:t>CS_ADC_Temp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SPI (CS)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Verso ADC misura T. Carrier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 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67633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RB5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 err="1">
                          <a:effectLst/>
                        </a:rPr>
                        <a:t>CS_ADC_Vbias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SPI (CS)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Verso ADC misure Vbias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 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611519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RC3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SCK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SPI SCK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In comune con scheda ADAPTER, ADCt, ADCv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 Da verificare se tutti I dispositivi usano le stesse temporizzazioni e polarita dei fronti.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934918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RC4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SDI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SPI MISO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96441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RC5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SDO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SPI MOSI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874239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RA4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Annealing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Uscita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Verso scheda ADAPTER64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 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90145"/>
                  </a:ext>
                </a:extLst>
              </a:tr>
              <a:tr h="1653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MCLR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reset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Master Reset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Connettore di programmazione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</a:rPr>
                        <a:t> 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51449"/>
                  </a:ext>
                </a:extLst>
              </a:tr>
              <a:tr h="1392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Vcap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VCAP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VCAP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Condensatore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Filtro per LDO interno al PIC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16797"/>
                  </a:ext>
                </a:extLst>
              </a:tr>
            </a:tbl>
          </a:graphicData>
        </a:graphic>
      </p:graphicFrame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704ADE1-F8C2-96D5-CD40-E5EFD9980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41911" y="379172"/>
            <a:ext cx="5420068" cy="785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068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22458F-3360-ADCF-4274-AD78F404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145"/>
          </a:xfrm>
        </p:spPr>
        <p:txBody>
          <a:bodyPr/>
          <a:lstStyle/>
          <a:p>
            <a:r>
              <a:rPr lang="it-IT" b="1" dirty="0"/>
              <a:t>Schema a Blocchi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64D768B-A31D-FA4B-BADE-B358439986A4}"/>
              </a:ext>
            </a:extLst>
          </p:cNvPr>
          <p:cNvSpPr/>
          <p:nvPr/>
        </p:nvSpPr>
        <p:spPr>
          <a:xfrm>
            <a:off x="6475955" y="1825624"/>
            <a:ext cx="2135481" cy="13195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821E3B4-AB77-F4DC-E05F-FFD1A3D8A0C2}"/>
              </a:ext>
            </a:extLst>
          </p:cNvPr>
          <p:cNvSpPr/>
          <p:nvPr/>
        </p:nvSpPr>
        <p:spPr>
          <a:xfrm>
            <a:off x="2510778" y="3612642"/>
            <a:ext cx="2607755" cy="2131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pentagono 12">
            <a:extLst>
              <a:ext uri="{FF2B5EF4-FFF2-40B4-BE49-F238E27FC236}">
                <a16:creationId xmlns:a16="http://schemas.microsoft.com/office/drawing/2014/main" id="{D6035687-3B19-18A0-4BE1-0D18C53E2A57}"/>
              </a:ext>
            </a:extLst>
          </p:cNvPr>
          <p:cNvSpPr/>
          <p:nvPr/>
        </p:nvSpPr>
        <p:spPr>
          <a:xfrm>
            <a:off x="6130977" y="3877604"/>
            <a:ext cx="1032075" cy="60044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1F4FC3E-2BE2-BD0A-D438-7C0C99538614}"/>
              </a:ext>
            </a:extLst>
          </p:cNvPr>
          <p:cNvSpPr/>
          <p:nvPr/>
        </p:nvSpPr>
        <p:spPr>
          <a:xfrm>
            <a:off x="6656825" y="1981574"/>
            <a:ext cx="2135481" cy="13195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E3EAC83-F03A-74D8-D5AC-567D8D33875E}"/>
              </a:ext>
            </a:extLst>
          </p:cNvPr>
          <p:cNvSpPr/>
          <p:nvPr/>
        </p:nvSpPr>
        <p:spPr>
          <a:xfrm>
            <a:off x="6779396" y="2196952"/>
            <a:ext cx="2135481" cy="13195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87ED4708-F241-C1D4-D92F-9F55885BE772}"/>
              </a:ext>
            </a:extLst>
          </p:cNvPr>
          <p:cNvSpPr/>
          <p:nvPr/>
        </p:nvSpPr>
        <p:spPr>
          <a:xfrm>
            <a:off x="498990" y="4100480"/>
            <a:ext cx="542134" cy="8757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pentagono 18">
            <a:extLst>
              <a:ext uri="{FF2B5EF4-FFF2-40B4-BE49-F238E27FC236}">
                <a16:creationId xmlns:a16="http://schemas.microsoft.com/office/drawing/2014/main" id="{2568A283-72F6-EC1E-3751-9788482826C5}"/>
              </a:ext>
            </a:extLst>
          </p:cNvPr>
          <p:cNvSpPr/>
          <p:nvPr/>
        </p:nvSpPr>
        <p:spPr>
          <a:xfrm rot="10800000">
            <a:off x="8400867" y="4446543"/>
            <a:ext cx="978408" cy="4846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70D80AB2-3414-6AB1-E4F2-7F9EA2B7771D}"/>
              </a:ext>
            </a:extLst>
          </p:cNvPr>
          <p:cNvSpPr/>
          <p:nvPr/>
        </p:nvSpPr>
        <p:spPr>
          <a:xfrm>
            <a:off x="8948177" y="2105633"/>
            <a:ext cx="1929737" cy="2911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28E058C0-B19D-AB80-723B-DE0EA06EC015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7163052" y="4168285"/>
            <a:ext cx="684084" cy="9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33694E12-8BEC-19B8-38F3-0DD5C0E930A2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118533" y="4177828"/>
            <a:ext cx="1012444" cy="68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B16D1235-ACCC-7C66-9B88-E48DFD55C951}"/>
              </a:ext>
            </a:extLst>
          </p:cNvPr>
          <p:cNvCxnSpPr>
            <a:cxnSpLocks/>
          </p:cNvCxnSpPr>
          <p:nvPr/>
        </p:nvCxnSpPr>
        <p:spPr>
          <a:xfrm>
            <a:off x="1041124" y="4604396"/>
            <a:ext cx="14696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B0DA7E07-B7FA-7259-156B-17B689E354ED}"/>
              </a:ext>
            </a:extLst>
          </p:cNvPr>
          <p:cNvCxnSpPr>
            <a:cxnSpLocks/>
            <a:endCxn id="19" idx="1"/>
          </p:cNvCxnSpPr>
          <p:nvPr/>
        </p:nvCxnSpPr>
        <p:spPr>
          <a:xfrm flipH="1">
            <a:off x="9379275" y="4688859"/>
            <a:ext cx="14986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323C0AEF-0089-B79D-F9A0-7E259A2A8C4D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7831849" y="3516461"/>
            <a:ext cx="15288" cy="656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EF7D61C2-9D59-B707-2BCC-B6B333E77848}"/>
              </a:ext>
            </a:extLst>
          </p:cNvPr>
          <p:cNvCxnSpPr>
            <a:cxnSpLocks/>
          </p:cNvCxnSpPr>
          <p:nvPr/>
        </p:nvCxnSpPr>
        <p:spPr>
          <a:xfrm flipH="1">
            <a:off x="5099379" y="4669487"/>
            <a:ext cx="32941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8949B71-AFD1-C43E-940D-769DD61E3C1C}"/>
              </a:ext>
            </a:extLst>
          </p:cNvPr>
          <p:cNvSpPr txBox="1"/>
          <p:nvPr/>
        </p:nvSpPr>
        <p:spPr>
          <a:xfrm>
            <a:off x="812978" y="1671015"/>
            <a:ext cx="232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 </a:t>
            </a:r>
            <a:r>
              <a:rPr lang="it-IT" dirty="0" err="1"/>
              <a:t>bias</a:t>
            </a:r>
            <a:r>
              <a:rPr lang="it-IT" dirty="0"/>
              <a:t> in </a:t>
            </a:r>
            <a:r>
              <a:rPr lang="it-IT" dirty="0" err="1"/>
              <a:t>Unreg</a:t>
            </a:r>
            <a:r>
              <a:rPr lang="it-IT" dirty="0"/>
              <a:t>. (+70V)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E76FCF6-5E47-950F-51E9-EBCA7ED87AA8}"/>
              </a:ext>
            </a:extLst>
          </p:cNvPr>
          <p:cNvSpPr txBox="1"/>
          <p:nvPr/>
        </p:nvSpPr>
        <p:spPr>
          <a:xfrm>
            <a:off x="9022828" y="1735121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8 x </a:t>
            </a:r>
            <a:r>
              <a:rPr lang="it-IT" dirty="0" err="1"/>
              <a:t>Vbias</a:t>
            </a:r>
            <a:r>
              <a:rPr lang="it-IT" dirty="0"/>
              <a:t> OUT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FF02772-1E90-A867-70B6-4925A9F0F601}"/>
              </a:ext>
            </a:extLst>
          </p:cNvPr>
          <p:cNvSpPr txBox="1"/>
          <p:nvPr/>
        </p:nvSpPr>
        <p:spPr>
          <a:xfrm>
            <a:off x="6779396" y="1252798"/>
            <a:ext cx="20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8 x Regolatori </a:t>
            </a:r>
            <a:r>
              <a:rPr lang="it-IT" dirty="0" err="1"/>
              <a:t>Vbias</a:t>
            </a:r>
            <a:r>
              <a:rPr lang="it-IT" dirty="0"/>
              <a:t>.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93A9564F-5270-74B5-CCC3-3994692B4267}"/>
              </a:ext>
            </a:extLst>
          </p:cNvPr>
          <p:cNvSpPr txBox="1"/>
          <p:nvPr/>
        </p:nvSpPr>
        <p:spPr>
          <a:xfrm>
            <a:off x="6154552" y="3923015"/>
            <a:ext cx="99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DAC 8Ch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6F8500E1-F6D3-F80F-83F7-3DF278F2D735}"/>
              </a:ext>
            </a:extLst>
          </p:cNvPr>
          <p:cNvSpPr txBox="1"/>
          <p:nvPr/>
        </p:nvSpPr>
        <p:spPr>
          <a:xfrm>
            <a:off x="8667026" y="4887591"/>
            <a:ext cx="183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ADC Temperatura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D1ABA5CC-ED46-C779-D4E5-09F8764469D5}"/>
              </a:ext>
            </a:extLst>
          </p:cNvPr>
          <p:cNvSpPr/>
          <p:nvPr/>
        </p:nvSpPr>
        <p:spPr>
          <a:xfrm>
            <a:off x="10912510" y="1583953"/>
            <a:ext cx="270985" cy="42834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69C73371-EF8A-3D6C-A6B3-DB108A54BBE0}"/>
              </a:ext>
            </a:extLst>
          </p:cNvPr>
          <p:cNvSpPr txBox="1"/>
          <p:nvPr/>
        </p:nvSpPr>
        <p:spPr>
          <a:xfrm>
            <a:off x="3073971" y="4313240"/>
            <a:ext cx="136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uControllore</a:t>
            </a:r>
            <a:endParaRPr lang="it-IT" dirty="0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59AEAB7C-A5F9-80E3-DC42-9593B11E1A24}"/>
              </a:ext>
            </a:extLst>
          </p:cNvPr>
          <p:cNvSpPr txBox="1"/>
          <p:nvPr/>
        </p:nvSpPr>
        <p:spPr>
          <a:xfrm>
            <a:off x="1097141" y="4039634"/>
            <a:ext cx="1407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Lucida Console" panose="020B0609040504020204" pitchFamily="49" charset="0"/>
              </a:rPr>
              <a:t>Collegamento verso il PC</a:t>
            </a:r>
          </a:p>
        </p:txBody>
      </p:sp>
      <p:sp>
        <p:nvSpPr>
          <p:cNvPr id="4" name="Freccia a pentagono 3">
            <a:extLst>
              <a:ext uri="{FF2B5EF4-FFF2-40B4-BE49-F238E27FC236}">
                <a16:creationId xmlns:a16="http://schemas.microsoft.com/office/drawing/2014/main" id="{8750F04C-2E0B-4675-3D65-6F436804EDF7}"/>
              </a:ext>
            </a:extLst>
          </p:cNvPr>
          <p:cNvSpPr/>
          <p:nvPr/>
        </p:nvSpPr>
        <p:spPr>
          <a:xfrm rot="10800000">
            <a:off x="8783565" y="3573626"/>
            <a:ext cx="978408" cy="4846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05475DC6-0131-EFAF-7104-FD91AA5A8C5B}"/>
              </a:ext>
            </a:extLst>
          </p:cNvPr>
          <p:cNvCxnSpPr>
            <a:cxnSpLocks/>
          </p:cNvCxnSpPr>
          <p:nvPr/>
        </p:nvCxnSpPr>
        <p:spPr>
          <a:xfrm flipH="1">
            <a:off x="9774322" y="3816957"/>
            <a:ext cx="418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309851ED-DE36-4698-C5E1-DC77B80825B6}"/>
              </a:ext>
            </a:extLst>
          </p:cNvPr>
          <p:cNvCxnSpPr>
            <a:cxnSpLocks/>
          </p:cNvCxnSpPr>
          <p:nvPr/>
        </p:nvCxnSpPr>
        <p:spPr>
          <a:xfrm flipV="1">
            <a:off x="10193215" y="2396815"/>
            <a:ext cx="33300" cy="1420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61A4D7C8-3A0B-70BA-E0F7-D33B174517AE}"/>
              </a:ext>
            </a:extLst>
          </p:cNvPr>
          <p:cNvCxnSpPr>
            <a:cxnSpLocks/>
          </p:cNvCxnSpPr>
          <p:nvPr/>
        </p:nvCxnSpPr>
        <p:spPr>
          <a:xfrm flipH="1">
            <a:off x="5118533" y="3816957"/>
            <a:ext cx="3665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3298EAA-D7DD-55B4-F915-5F791B873383}"/>
              </a:ext>
            </a:extLst>
          </p:cNvPr>
          <p:cNvSpPr txBox="1"/>
          <p:nvPr/>
        </p:nvSpPr>
        <p:spPr>
          <a:xfrm>
            <a:off x="9142275" y="4010356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8 x ADC </a:t>
            </a:r>
            <a:r>
              <a:rPr lang="it-IT" dirty="0" err="1"/>
              <a:t>Vbias</a:t>
            </a:r>
            <a:endParaRPr lang="it-IT" dirty="0"/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3D2A4F3E-D899-DCBB-D4E0-8333DFB944F7}"/>
              </a:ext>
            </a:extLst>
          </p:cNvPr>
          <p:cNvCxnSpPr>
            <a:cxnSpLocks/>
          </p:cNvCxnSpPr>
          <p:nvPr/>
        </p:nvCxnSpPr>
        <p:spPr>
          <a:xfrm>
            <a:off x="3991708" y="2876293"/>
            <a:ext cx="0" cy="72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F2A4E22-90CC-EA16-2628-7CB8D4CBDA8B}"/>
              </a:ext>
            </a:extLst>
          </p:cNvPr>
          <p:cNvCxnSpPr>
            <a:cxnSpLocks/>
          </p:cNvCxnSpPr>
          <p:nvPr/>
        </p:nvCxnSpPr>
        <p:spPr>
          <a:xfrm flipH="1">
            <a:off x="4002823" y="2881584"/>
            <a:ext cx="2473132" cy="5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29FDE79-AA19-A4F0-48D3-8AB4FBA3B6DA}"/>
              </a:ext>
            </a:extLst>
          </p:cNvPr>
          <p:cNvSpPr txBox="1"/>
          <p:nvPr/>
        </p:nvSpPr>
        <p:spPr>
          <a:xfrm>
            <a:off x="4646447" y="2914116"/>
            <a:ext cx="174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8 x mis. corrente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605D2696-4CA1-C13D-D56E-6FCC14B763AF}"/>
              </a:ext>
            </a:extLst>
          </p:cNvPr>
          <p:cNvCxnSpPr>
            <a:cxnSpLocks/>
          </p:cNvCxnSpPr>
          <p:nvPr/>
        </p:nvCxnSpPr>
        <p:spPr>
          <a:xfrm flipH="1">
            <a:off x="4248514" y="2792032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DAE7231-9AB3-EF4A-D109-E736F9098162}"/>
              </a:ext>
            </a:extLst>
          </p:cNvPr>
          <p:cNvSpPr txBox="1"/>
          <p:nvPr/>
        </p:nvSpPr>
        <p:spPr>
          <a:xfrm>
            <a:off x="4363427" y="2475662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8x</a:t>
            </a:r>
            <a:endParaRPr lang="it-IT" dirty="0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2A509EFA-666F-2C6A-ABC5-970DF689B9BD}"/>
              </a:ext>
            </a:extLst>
          </p:cNvPr>
          <p:cNvSpPr txBox="1"/>
          <p:nvPr/>
        </p:nvSpPr>
        <p:spPr>
          <a:xfrm>
            <a:off x="10252259" y="2888956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8x</a:t>
            </a:r>
            <a:endParaRPr lang="it-IT" dirty="0"/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86C5FACA-4286-38D7-1550-F2A324F5AD0A}"/>
              </a:ext>
            </a:extLst>
          </p:cNvPr>
          <p:cNvCxnSpPr>
            <a:cxnSpLocks/>
          </p:cNvCxnSpPr>
          <p:nvPr/>
        </p:nvCxnSpPr>
        <p:spPr>
          <a:xfrm flipH="1">
            <a:off x="10116170" y="3025552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06659162-A228-88BE-4E8E-F4EB391745AA}"/>
              </a:ext>
            </a:extLst>
          </p:cNvPr>
          <p:cNvCxnSpPr>
            <a:cxnSpLocks/>
          </p:cNvCxnSpPr>
          <p:nvPr/>
        </p:nvCxnSpPr>
        <p:spPr>
          <a:xfrm flipH="1">
            <a:off x="7394461" y="4063604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4BB2255-A315-0909-1982-3B8688C3F005}"/>
              </a:ext>
            </a:extLst>
          </p:cNvPr>
          <p:cNvSpPr txBox="1"/>
          <p:nvPr/>
        </p:nvSpPr>
        <p:spPr>
          <a:xfrm>
            <a:off x="7371220" y="412618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8x</a:t>
            </a:r>
          </a:p>
        </p:txBody>
      </p: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FC3B90AB-4C76-4E44-5AED-304399F99B12}"/>
              </a:ext>
            </a:extLst>
          </p:cNvPr>
          <p:cNvCxnSpPr>
            <a:cxnSpLocks/>
          </p:cNvCxnSpPr>
          <p:nvPr/>
        </p:nvCxnSpPr>
        <p:spPr>
          <a:xfrm>
            <a:off x="890954" y="2074985"/>
            <a:ext cx="55318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DEE2D6E7-F020-236E-BEF1-EB642F87624C}"/>
              </a:ext>
            </a:extLst>
          </p:cNvPr>
          <p:cNvCxnSpPr>
            <a:cxnSpLocks/>
          </p:cNvCxnSpPr>
          <p:nvPr/>
        </p:nvCxnSpPr>
        <p:spPr>
          <a:xfrm flipV="1">
            <a:off x="890954" y="2463939"/>
            <a:ext cx="1278596" cy="11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F2088E0D-D71A-631C-3D0A-90F592C5C393}"/>
              </a:ext>
            </a:extLst>
          </p:cNvPr>
          <p:cNvSpPr txBox="1"/>
          <p:nvPr/>
        </p:nvSpPr>
        <p:spPr>
          <a:xfrm>
            <a:off x="812978" y="2074985"/>
            <a:ext cx="105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Vcc</a:t>
            </a:r>
            <a:r>
              <a:rPr lang="it-IT" dirty="0"/>
              <a:t> (+5V)</a:t>
            </a:r>
          </a:p>
        </p:txBody>
      </p:sp>
      <p:cxnSp>
        <p:nvCxnSpPr>
          <p:cNvPr id="79" name="Connettore 2 78">
            <a:extLst>
              <a:ext uri="{FF2B5EF4-FFF2-40B4-BE49-F238E27FC236}">
                <a16:creationId xmlns:a16="http://schemas.microsoft.com/office/drawing/2014/main" id="{E4FBBF64-314A-0037-AD09-9E29FB3A3812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11048003" y="1006274"/>
            <a:ext cx="0" cy="57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0E81E6AE-CFB5-44D7-DCE6-A1466D5655E4}"/>
              </a:ext>
            </a:extLst>
          </p:cNvPr>
          <p:cNvCxnSpPr>
            <a:cxnSpLocks/>
          </p:cNvCxnSpPr>
          <p:nvPr/>
        </p:nvCxnSpPr>
        <p:spPr>
          <a:xfrm flipH="1" flipV="1">
            <a:off x="9612922" y="1005725"/>
            <a:ext cx="1435080" cy="11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46ADAEF4-E204-5BF2-04CA-5FD556C1EDA0}"/>
              </a:ext>
            </a:extLst>
          </p:cNvPr>
          <p:cNvSpPr txBox="1"/>
          <p:nvPr/>
        </p:nvSpPr>
        <p:spPr>
          <a:xfrm>
            <a:off x="9723300" y="614732"/>
            <a:ext cx="105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Vcc</a:t>
            </a:r>
            <a:r>
              <a:rPr lang="it-IT" dirty="0"/>
              <a:t> (+5V)</a:t>
            </a:r>
          </a:p>
        </p:txBody>
      </p: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9327A761-07FA-EA7B-048D-FBBE49F9F10F}"/>
              </a:ext>
            </a:extLst>
          </p:cNvPr>
          <p:cNvCxnSpPr>
            <a:cxnSpLocks/>
          </p:cNvCxnSpPr>
          <p:nvPr/>
        </p:nvCxnSpPr>
        <p:spPr>
          <a:xfrm>
            <a:off x="5118533" y="5386754"/>
            <a:ext cx="5793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0CB2C6C-2D33-93F5-A8B3-47F7075F2B9B}"/>
              </a:ext>
            </a:extLst>
          </p:cNvPr>
          <p:cNvSpPr txBox="1"/>
          <p:nvPr/>
        </p:nvSpPr>
        <p:spPr>
          <a:xfrm>
            <a:off x="5511236" y="5064599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SPI x </a:t>
            </a:r>
            <a:r>
              <a:rPr lang="it-IT" sz="1100" dirty="0" err="1"/>
              <a:t>DACs</a:t>
            </a:r>
            <a:r>
              <a:rPr lang="it-IT" sz="1100" dirty="0"/>
              <a:t> trimmer su ADAPTER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4D8F89-F286-AA3D-121B-56548279F692}"/>
              </a:ext>
            </a:extLst>
          </p:cNvPr>
          <p:cNvSpPr txBox="1"/>
          <p:nvPr/>
        </p:nvSpPr>
        <p:spPr>
          <a:xfrm>
            <a:off x="10078259" y="5927747"/>
            <a:ext cx="126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Connettore verso</a:t>
            </a:r>
          </a:p>
          <a:p>
            <a:r>
              <a:rPr lang="it-IT" sz="1200" dirty="0"/>
              <a:t> ADAPTER64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9F35A44-BF63-6AB6-7A10-0B7B53D9E7EF}"/>
              </a:ext>
            </a:extLst>
          </p:cNvPr>
          <p:cNvCxnSpPr>
            <a:cxnSpLocks/>
          </p:cNvCxnSpPr>
          <p:nvPr/>
        </p:nvCxnSpPr>
        <p:spPr>
          <a:xfrm flipH="1">
            <a:off x="5312402" y="5266663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A85854-3E97-A248-F63C-91D3191B3EA0}"/>
              </a:ext>
            </a:extLst>
          </p:cNvPr>
          <p:cNvSpPr txBox="1"/>
          <p:nvPr/>
        </p:nvSpPr>
        <p:spPr>
          <a:xfrm>
            <a:off x="5303953" y="538464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4x</a:t>
            </a:r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86ACB3E-2D5C-8FA5-7B15-89E77C491D54}"/>
              </a:ext>
            </a:extLst>
          </p:cNvPr>
          <p:cNvCxnSpPr>
            <a:cxnSpLocks/>
          </p:cNvCxnSpPr>
          <p:nvPr/>
        </p:nvCxnSpPr>
        <p:spPr>
          <a:xfrm flipH="1">
            <a:off x="10026849" y="4583277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AE14A76-99CE-6ECF-55C1-EADD71CEBB44}"/>
              </a:ext>
            </a:extLst>
          </p:cNvPr>
          <p:cNvSpPr txBox="1"/>
          <p:nvPr/>
        </p:nvSpPr>
        <p:spPr>
          <a:xfrm>
            <a:off x="10208386" y="4355151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2x</a:t>
            </a:r>
            <a:endParaRPr lang="it-IT" dirty="0"/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C8FF53B3-BA01-AC0C-62EC-71C44E650BC6}"/>
              </a:ext>
            </a:extLst>
          </p:cNvPr>
          <p:cNvCxnSpPr>
            <a:cxnSpLocks/>
          </p:cNvCxnSpPr>
          <p:nvPr/>
        </p:nvCxnSpPr>
        <p:spPr>
          <a:xfrm flipH="1">
            <a:off x="5309587" y="4579617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136BED6-5BBD-F79E-61F5-141A6461E13F}"/>
              </a:ext>
            </a:extLst>
          </p:cNvPr>
          <p:cNvSpPr txBox="1"/>
          <p:nvPr/>
        </p:nvSpPr>
        <p:spPr>
          <a:xfrm>
            <a:off x="5314150" y="4651686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3x</a:t>
            </a:r>
          </a:p>
        </p:txBody>
      </p: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2D73559B-3369-5D18-3294-F32D7C624F59}"/>
              </a:ext>
            </a:extLst>
          </p:cNvPr>
          <p:cNvCxnSpPr>
            <a:cxnSpLocks/>
          </p:cNvCxnSpPr>
          <p:nvPr/>
        </p:nvCxnSpPr>
        <p:spPr>
          <a:xfrm flipH="1">
            <a:off x="5396147" y="4057941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B04D4980-BC44-885D-B4BA-4E496E594E0F}"/>
              </a:ext>
            </a:extLst>
          </p:cNvPr>
          <p:cNvSpPr txBox="1"/>
          <p:nvPr/>
        </p:nvSpPr>
        <p:spPr>
          <a:xfrm>
            <a:off x="5379484" y="4120525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2x</a:t>
            </a: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4706222C-E76C-C3E5-0BE1-7144F300BE59}"/>
              </a:ext>
            </a:extLst>
          </p:cNvPr>
          <p:cNvCxnSpPr>
            <a:cxnSpLocks/>
          </p:cNvCxnSpPr>
          <p:nvPr/>
        </p:nvCxnSpPr>
        <p:spPr>
          <a:xfrm flipH="1">
            <a:off x="5285209" y="3719639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827E1DD2-D344-0E42-A354-12406BAE0EFF}"/>
              </a:ext>
            </a:extLst>
          </p:cNvPr>
          <p:cNvSpPr txBox="1"/>
          <p:nvPr/>
        </p:nvSpPr>
        <p:spPr>
          <a:xfrm>
            <a:off x="5299705" y="3799904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4x</a:t>
            </a:r>
          </a:p>
        </p:txBody>
      </p:sp>
      <p:sp>
        <p:nvSpPr>
          <p:cNvPr id="62" name="Freccia a pentagono 61">
            <a:extLst>
              <a:ext uri="{FF2B5EF4-FFF2-40B4-BE49-F238E27FC236}">
                <a16:creationId xmlns:a16="http://schemas.microsoft.com/office/drawing/2014/main" id="{6E9F2D99-DFFF-B5BA-466C-0C941CDC8C33}"/>
              </a:ext>
            </a:extLst>
          </p:cNvPr>
          <p:cNvSpPr/>
          <p:nvPr/>
        </p:nvSpPr>
        <p:spPr>
          <a:xfrm>
            <a:off x="7803542" y="5169736"/>
            <a:ext cx="978408" cy="4846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6431E6F-18E8-7E00-2684-686EEE70F586}"/>
              </a:ext>
            </a:extLst>
          </p:cNvPr>
          <p:cNvSpPr txBox="1"/>
          <p:nvPr/>
        </p:nvSpPr>
        <p:spPr>
          <a:xfrm>
            <a:off x="7711017" y="5692425"/>
            <a:ext cx="137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Logic</a:t>
            </a:r>
            <a:r>
              <a:rPr lang="it-IT" dirty="0"/>
              <a:t> Buffers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EFA030-F002-9A12-92BF-9DF9E4E82370}"/>
              </a:ext>
            </a:extLst>
          </p:cNvPr>
          <p:cNvSpPr txBox="1"/>
          <p:nvPr/>
        </p:nvSpPr>
        <p:spPr>
          <a:xfrm>
            <a:off x="6792933" y="2348075"/>
            <a:ext cx="202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Vbias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range 30..60V; precisione migliore 50mV.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20639E1-04C0-00EA-4C82-8333BF10D65D}"/>
              </a:ext>
            </a:extLst>
          </p:cNvPr>
          <p:cNvCxnSpPr>
            <a:cxnSpLocks/>
          </p:cNvCxnSpPr>
          <p:nvPr/>
        </p:nvCxnSpPr>
        <p:spPr>
          <a:xfrm flipH="1">
            <a:off x="10237171" y="5309083"/>
            <a:ext cx="186581" cy="21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5C355FD-85F5-1EA8-2BDC-BE8F85422178}"/>
              </a:ext>
            </a:extLst>
          </p:cNvPr>
          <p:cNvSpPr txBox="1"/>
          <p:nvPr/>
        </p:nvSpPr>
        <p:spPr>
          <a:xfrm>
            <a:off x="10227801" y="538464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4x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250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FF4C943-A507-1757-5ABC-F665A0D39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84" y="1075174"/>
            <a:ext cx="5842451" cy="378012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FA90C2C-AFA5-613B-BB71-72F8A6FC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0049"/>
          </a:xfrm>
        </p:spPr>
        <p:txBody>
          <a:bodyPr/>
          <a:lstStyle/>
          <a:p>
            <a:pPr algn="ctr"/>
            <a:r>
              <a:rPr lang="it-IT" b="1" dirty="0"/>
              <a:t>Regolatore </a:t>
            </a:r>
            <a:r>
              <a:rPr lang="it-IT" b="1" dirty="0" err="1"/>
              <a:t>Vbias</a:t>
            </a:r>
            <a:r>
              <a:rPr lang="it-IT" b="1" dirty="0"/>
              <a:t> a componenti discreti 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38DF3F-DE55-348F-F006-E3BCF1523C30}"/>
              </a:ext>
            </a:extLst>
          </p:cNvPr>
          <p:cNvSpPr txBox="1"/>
          <p:nvPr/>
        </p:nvSpPr>
        <p:spPr>
          <a:xfrm>
            <a:off x="646219" y="1075174"/>
            <a:ext cx="6230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Serve una tensione negativa.</a:t>
            </a:r>
          </a:p>
          <a:p>
            <a:pPr marL="285750" indent="-285750">
              <a:buFontTx/>
              <a:buChar char="-"/>
            </a:pPr>
            <a:r>
              <a:rPr lang="it-IT" dirty="0"/>
              <a:t>La precisione </a:t>
            </a:r>
            <a:r>
              <a:rPr lang="it-IT" dirty="0" err="1"/>
              <a:t>e’</a:t>
            </a:r>
            <a:r>
              <a:rPr lang="it-IT" dirty="0"/>
              <a:t> inferiore rispetto un regolatore con OP</a:t>
            </a:r>
          </a:p>
          <a:p>
            <a:pPr marL="285750" indent="-285750">
              <a:buFontTx/>
              <a:buChar char="-"/>
            </a:pPr>
            <a:r>
              <a:rPr lang="it-IT" dirty="0"/>
              <a:t>Necessita di un ADC di verifica della tensione in uscita?</a:t>
            </a:r>
          </a:p>
          <a:p>
            <a:pPr marL="285750" indent="-285750">
              <a:buFontTx/>
              <a:buChar char="-"/>
            </a:pPr>
            <a:r>
              <a:rPr lang="it-IT" dirty="0"/>
              <a:t>Costa meno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21544FD-3CBC-04E6-EA5F-F2E14B497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19" y="2353182"/>
            <a:ext cx="3509612" cy="439298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18BA6FD-12AA-F3D5-5BA2-E4C4DCDF692F}"/>
              </a:ext>
            </a:extLst>
          </p:cNvPr>
          <p:cNvSpPr txBox="1"/>
          <p:nvPr/>
        </p:nvSpPr>
        <p:spPr>
          <a:xfrm>
            <a:off x="838200" y="2826738"/>
            <a:ext cx="2942492" cy="666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highlight>
                  <a:srgbClr val="808080"/>
                </a:highlight>
              </a:rPr>
              <a:t>Simulazione parametrica in funzione della variazioni del carico da 500 a 2500 ohm </a:t>
            </a:r>
          </a:p>
          <a:p>
            <a:r>
              <a:rPr lang="it-IT" sz="1200" dirty="0">
                <a:solidFill>
                  <a:schemeClr val="bg1"/>
                </a:solidFill>
                <a:highlight>
                  <a:srgbClr val="808080"/>
                </a:highlight>
              </a:rPr>
              <a:t>(step 250ohm)</a:t>
            </a: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89D63DBA-62A5-1868-39CE-7E87B00A3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153940"/>
              </p:ext>
            </p:extLst>
          </p:nvPr>
        </p:nvGraphicFramePr>
        <p:xfrm>
          <a:off x="4888523" y="5012615"/>
          <a:ext cx="6914925" cy="1658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832">
                  <a:extLst>
                    <a:ext uri="{9D8B030D-6E8A-4147-A177-3AD203B41FA5}">
                      <a16:colId xmlns:a16="http://schemas.microsoft.com/office/drawing/2014/main" val="3045777635"/>
                    </a:ext>
                  </a:extLst>
                </a:gridCol>
                <a:gridCol w="1402804">
                  <a:extLst>
                    <a:ext uri="{9D8B030D-6E8A-4147-A177-3AD203B41FA5}">
                      <a16:colId xmlns:a16="http://schemas.microsoft.com/office/drawing/2014/main" val="876961561"/>
                    </a:ext>
                  </a:extLst>
                </a:gridCol>
                <a:gridCol w="696756">
                  <a:extLst>
                    <a:ext uri="{9D8B030D-6E8A-4147-A177-3AD203B41FA5}">
                      <a16:colId xmlns:a16="http://schemas.microsoft.com/office/drawing/2014/main" val="1718586345"/>
                    </a:ext>
                  </a:extLst>
                </a:gridCol>
                <a:gridCol w="696756">
                  <a:extLst>
                    <a:ext uri="{9D8B030D-6E8A-4147-A177-3AD203B41FA5}">
                      <a16:colId xmlns:a16="http://schemas.microsoft.com/office/drawing/2014/main" val="3552690508"/>
                    </a:ext>
                  </a:extLst>
                </a:gridCol>
                <a:gridCol w="594566">
                  <a:extLst>
                    <a:ext uri="{9D8B030D-6E8A-4147-A177-3AD203B41FA5}">
                      <a16:colId xmlns:a16="http://schemas.microsoft.com/office/drawing/2014/main" val="234303129"/>
                    </a:ext>
                  </a:extLst>
                </a:gridCol>
                <a:gridCol w="594566">
                  <a:extLst>
                    <a:ext uri="{9D8B030D-6E8A-4147-A177-3AD203B41FA5}">
                      <a16:colId xmlns:a16="http://schemas.microsoft.com/office/drawing/2014/main" val="3931290541"/>
                    </a:ext>
                  </a:extLst>
                </a:gridCol>
                <a:gridCol w="718434">
                  <a:extLst>
                    <a:ext uri="{9D8B030D-6E8A-4147-A177-3AD203B41FA5}">
                      <a16:colId xmlns:a16="http://schemas.microsoft.com/office/drawing/2014/main" val="824653954"/>
                    </a:ext>
                  </a:extLst>
                </a:gridCol>
                <a:gridCol w="718434">
                  <a:extLst>
                    <a:ext uri="{9D8B030D-6E8A-4147-A177-3AD203B41FA5}">
                      <a16:colId xmlns:a16="http://schemas.microsoft.com/office/drawing/2014/main" val="2013455349"/>
                    </a:ext>
                  </a:extLst>
                </a:gridCol>
                <a:gridCol w="693661">
                  <a:extLst>
                    <a:ext uri="{9D8B030D-6E8A-4147-A177-3AD203B41FA5}">
                      <a16:colId xmlns:a16="http://schemas.microsoft.com/office/drawing/2014/main" val="868704633"/>
                    </a:ext>
                  </a:extLst>
                </a:gridCol>
                <a:gridCol w="548116">
                  <a:extLst>
                    <a:ext uri="{9D8B030D-6E8A-4147-A177-3AD203B41FA5}">
                      <a16:colId xmlns:a16="http://schemas.microsoft.com/office/drawing/2014/main" val="1223663297"/>
                    </a:ext>
                  </a:extLst>
                </a:gridCol>
              </a:tblGrid>
              <a:tr h="16583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qty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SIGLA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Venditore1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Stock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prezzo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totale 1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Venditore2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Stock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prezzo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totale 2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38699"/>
                  </a:ext>
                </a:extLst>
              </a:tr>
              <a:tr h="3316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BJT FMMT458TA o FMMT458QTA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RS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325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       0,44 €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       6,98 €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Mouser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6392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          0,42 €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     6,77 €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3995164"/>
                  </a:ext>
                </a:extLst>
              </a:tr>
              <a:tr h="16583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BJT FZT953TA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RS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169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       1,23 €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      9,84 € 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Mouser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32379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          0,98 €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    7,82 € 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480090"/>
                  </a:ext>
                </a:extLst>
              </a:tr>
              <a:tr h="49750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BJT BC848C</a:t>
                      </a:r>
                      <a:br>
                        <a:rPr lang="it-IT" sz="1000" u="none" strike="noStrike">
                          <a:effectLst/>
                        </a:rPr>
                      </a:br>
                      <a:r>
                        <a:rPr lang="it-IT" sz="1000" u="none" strike="noStrike">
                          <a:effectLst/>
                        </a:rPr>
                        <a:t>(621-BC848C-7-F )</a:t>
                      </a:r>
                      <a:br>
                        <a:rPr lang="it-IT" sz="1000" u="none" strike="noStrike">
                          <a:effectLst/>
                        </a:rPr>
                      </a:br>
                      <a:r>
                        <a:rPr lang="it-IT" sz="1000" u="none" strike="noStrike">
                          <a:effectLst/>
                        </a:rPr>
                        <a:t>(BC848CE6327HTSA1)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RS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3300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       0,31 €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       2,46 €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Mouser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117.470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          0,18 €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    1,44 € 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255348"/>
                  </a:ext>
                </a:extLst>
              </a:tr>
              <a:tr h="3316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LED sdm0603 </a:t>
                      </a:r>
                      <a:br>
                        <a:rPr lang="it-IT" sz="1000" u="none" strike="noStrike">
                          <a:effectLst/>
                        </a:rPr>
                      </a:br>
                      <a:r>
                        <a:rPr lang="it-IT" sz="1000" u="none" strike="noStrike">
                          <a:effectLst/>
                        </a:rPr>
                        <a:t>HSMS-C190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RS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2500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       0,18 €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      1,47 € 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Mouser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147737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          0,25 €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     2,02 €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1534771"/>
                  </a:ext>
                </a:extLst>
              </a:tr>
              <a:tr h="16583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TOTALE x 1 </a:t>
                      </a:r>
                      <a:r>
                        <a:rPr lang="it-IT" sz="1000" u="none" strike="noStrike" dirty="0" err="1">
                          <a:effectLst/>
                        </a:rPr>
                        <a:t>MasterLogic</a:t>
                      </a:r>
                      <a:r>
                        <a:rPr lang="it-IT" sz="1000" u="none" strike="noStrike" dirty="0">
                          <a:effectLst/>
                        </a:rPr>
                        <a:t> (8 </a:t>
                      </a:r>
                      <a:r>
                        <a:rPr lang="it-IT" sz="1000" u="none" strike="noStrike" dirty="0" err="1">
                          <a:effectLst/>
                        </a:rPr>
                        <a:t>Ch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Vbias</a:t>
                      </a:r>
                      <a:r>
                        <a:rPr lang="it-IT" sz="1000" u="none" strike="noStrike" dirty="0">
                          <a:effectLst/>
                        </a:rPr>
                        <a:t>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    20,74 €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TOTALE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   18,06 €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07095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80893B-DFA3-8202-C6BB-53CA1614F2D1}"/>
              </a:ext>
            </a:extLst>
          </p:cNvPr>
          <p:cNvSpPr txBox="1"/>
          <p:nvPr/>
        </p:nvSpPr>
        <p:spPr>
          <a:xfrm>
            <a:off x="4888523" y="4564626"/>
            <a:ext cx="6230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400" dirty="0"/>
              <a:t>Costi componenti attivi</a:t>
            </a:r>
          </a:p>
        </p:txBody>
      </p:sp>
    </p:spTree>
    <p:extLst>
      <p:ext uri="{BB962C8B-B14F-4D97-AF65-F5344CB8AC3E}">
        <p14:creationId xmlns:p14="http://schemas.microsoft.com/office/powerpoint/2010/main" val="167645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A90C2C-AFA5-613B-BB71-72F8A6FC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0049"/>
          </a:xfrm>
        </p:spPr>
        <p:txBody>
          <a:bodyPr/>
          <a:lstStyle/>
          <a:p>
            <a:pPr algn="ctr"/>
            <a:r>
              <a:rPr lang="it-IT" b="1" dirty="0"/>
              <a:t>Regolatore </a:t>
            </a:r>
            <a:r>
              <a:rPr lang="it-IT" b="1" dirty="0" err="1"/>
              <a:t>Vbias</a:t>
            </a:r>
            <a:r>
              <a:rPr lang="it-IT" b="1" dirty="0"/>
              <a:t> con Operazionale?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38DF3F-DE55-348F-F006-E3BCF1523C30}"/>
              </a:ext>
            </a:extLst>
          </p:cNvPr>
          <p:cNvSpPr txBox="1"/>
          <p:nvPr/>
        </p:nvSpPr>
        <p:spPr>
          <a:xfrm>
            <a:off x="610360" y="1305398"/>
            <a:ext cx="316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La precisione </a:t>
            </a:r>
            <a:r>
              <a:rPr lang="it-IT" dirty="0" err="1"/>
              <a:t>e’</a:t>
            </a:r>
            <a:r>
              <a:rPr lang="it-IT" dirty="0"/>
              <a:t> migliore. </a:t>
            </a:r>
          </a:p>
          <a:p>
            <a:pPr marL="285750" indent="-285750">
              <a:buFontTx/>
              <a:buChar char="-"/>
            </a:pPr>
            <a:r>
              <a:rPr lang="it-IT" dirty="0"/>
              <a:t>Il costo </a:t>
            </a:r>
            <a:r>
              <a:rPr lang="it-IT" dirty="0" err="1"/>
              <a:t>e’</a:t>
            </a:r>
            <a:r>
              <a:rPr lang="it-IT" dirty="0"/>
              <a:t> maggiore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36A0EA65-3926-F047-FD46-2A763D39F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8987" y="1213339"/>
            <a:ext cx="6530056" cy="3932875"/>
          </a:xfrm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B134C68-3241-ACC9-5A62-A4268B148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488517"/>
              </p:ext>
            </p:extLst>
          </p:nvPr>
        </p:nvGraphicFramePr>
        <p:xfrm>
          <a:off x="392957" y="4959906"/>
          <a:ext cx="7396290" cy="1532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592">
                  <a:extLst>
                    <a:ext uri="{9D8B030D-6E8A-4147-A177-3AD203B41FA5}">
                      <a16:colId xmlns:a16="http://schemas.microsoft.com/office/drawing/2014/main" val="261172753"/>
                    </a:ext>
                  </a:extLst>
                </a:gridCol>
                <a:gridCol w="1498078">
                  <a:extLst>
                    <a:ext uri="{9D8B030D-6E8A-4147-A177-3AD203B41FA5}">
                      <a16:colId xmlns:a16="http://schemas.microsoft.com/office/drawing/2014/main" val="3521104926"/>
                    </a:ext>
                  </a:extLst>
                </a:gridCol>
                <a:gridCol w="744078">
                  <a:extLst>
                    <a:ext uri="{9D8B030D-6E8A-4147-A177-3AD203B41FA5}">
                      <a16:colId xmlns:a16="http://schemas.microsoft.com/office/drawing/2014/main" val="1430489070"/>
                    </a:ext>
                  </a:extLst>
                </a:gridCol>
                <a:gridCol w="744078">
                  <a:extLst>
                    <a:ext uri="{9D8B030D-6E8A-4147-A177-3AD203B41FA5}">
                      <a16:colId xmlns:a16="http://schemas.microsoft.com/office/drawing/2014/main" val="871340026"/>
                    </a:ext>
                  </a:extLst>
                </a:gridCol>
                <a:gridCol w="634947">
                  <a:extLst>
                    <a:ext uri="{9D8B030D-6E8A-4147-A177-3AD203B41FA5}">
                      <a16:colId xmlns:a16="http://schemas.microsoft.com/office/drawing/2014/main" val="3152440532"/>
                    </a:ext>
                  </a:extLst>
                </a:gridCol>
                <a:gridCol w="634947">
                  <a:extLst>
                    <a:ext uri="{9D8B030D-6E8A-4147-A177-3AD203B41FA5}">
                      <a16:colId xmlns:a16="http://schemas.microsoft.com/office/drawing/2014/main" val="1231052650"/>
                    </a:ext>
                  </a:extLst>
                </a:gridCol>
                <a:gridCol w="767228">
                  <a:extLst>
                    <a:ext uri="{9D8B030D-6E8A-4147-A177-3AD203B41FA5}">
                      <a16:colId xmlns:a16="http://schemas.microsoft.com/office/drawing/2014/main" val="2895814436"/>
                    </a:ext>
                  </a:extLst>
                </a:gridCol>
                <a:gridCol w="767228">
                  <a:extLst>
                    <a:ext uri="{9D8B030D-6E8A-4147-A177-3AD203B41FA5}">
                      <a16:colId xmlns:a16="http://schemas.microsoft.com/office/drawing/2014/main" val="1051430250"/>
                    </a:ext>
                  </a:extLst>
                </a:gridCol>
                <a:gridCol w="740772">
                  <a:extLst>
                    <a:ext uri="{9D8B030D-6E8A-4147-A177-3AD203B41FA5}">
                      <a16:colId xmlns:a16="http://schemas.microsoft.com/office/drawing/2014/main" val="503546215"/>
                    </a:ext>
                  </a:extLst>
                </a:gridCol>
                <a:gridCol w="585342">
                  <a:extLst>
                    <a:ext uri="{9D8B030D-6E8A-4147-A177-3AD203B41FA5}">
                      <a16:colId xmlns:a16="http://schemas.microsoft.com/office/drawing/2014/main" val="2356260216"/>
                    </a:ext>
                  </a:extLst>
                </a:gridCol>
              </a:tblGrid>
              <a:tr h="25549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qty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SIGLA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venditore1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Stock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prezzo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totale 1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Venditore2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Stock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prezzo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totale 2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17178"/>
                  </a:ext>
                </a:extLst>
              </a:tr>
              <a:tr h="51098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OPA454AIDDAR</a:t>
                      </a:r>
                      <a:br>
                        <a:rPr lang="it-IT" sz="1100" u="none" strike="noStrike">
                          <a:effectLst/>
                        </a:rPr>
                      </a:br>
                      <a:r>
                        <a:rPr lang="it-IT" sz="1100" u="none" strike="noStrike">
                          <a:effectLst/>
                        </a:rPr>
                        <a:t>OPA454AIDDA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RS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       7,17 €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    57,36 €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Mouser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4236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          5,82 €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   46,56 €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7945157"/>
                  </a:ext>
                </a:extLst>
              </a:tr>
              <a:tr h="25549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OPA452FA/500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RS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254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       8,33 €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    66,64 €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Mouser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580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          6,02 €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   48,16 €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7217732"/>
                  </a:ext>
                </a:extLst>
              </a:tr>
              <a:tr h="25549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LTC6090CS8E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           -  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Mouser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1940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          8,82 €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   70,56 €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7991556"/>
                  </a:ext>
                </a:extLst>
              </a:tr>
              <a:tr h="25549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BJT FZT853TA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RS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       1,17 €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       9,36 €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Mouser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08-mag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          0,82 €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     6,58 €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5685410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549819-DF0F-D0A4-EAF5-9DAB33245BE6}"/>
              </a:ext>
            </a:extLst>
          </p:cNvPr>
          <p:cNvSpPr txBox="1"/>
          <p:nvPr/>
        </p:nvSpPr>
        <p:spPr>
          <a:xfrm>
            <a:off x="392957" y="4175410"/>
            <a:ext cx="505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Costo per singola MasterLogic2:</a:t>
            </a:r>
          </a:p>
          <a:p>
            <a:r>
              <a:rPr lang="it-IT" dirty="0"/>
              <a:t> 8 operazionali Alta Tensione + 8 BJT ( Min= 53,14</a:t>
            </a:r>
            <a:r>
              <a:rPr lang="it-IT" sz="1800" u="none" strike="noStrike" dirty="0">
                <a:effectLst/>
              </a:rPr>
              <a:t>€ 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03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350B62A1-3C2C-19F3-0836-E039645E6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652" y="2825151"/>
            <a:ext cx="3684347" cy="262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8B39BD1-8CD2-21C0-C6C2-55BB7003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47" y="78641"/>
            <a:ext cx="10515600" cy="1325563"/>
          </a:xfrm>
        </p:spPr>
        <p:txBody>
          <a:bodyPr/>
          <a:lstStyle/>
          <a:p>
            <a:pPr algn="ctr"/>
            <a:r>
              <a:rPr lang="it-IT" b="1" dirty="0" err="1"/>
              <a:t>DACs</a:t>
            </a:r>
            <a:r>
              <a:rPr lang="it-IT" b="1" dirty="0"/>
              <a:t> e misuratore corrente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227BA0-1527-F5CF-7D45-D7F381F49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8" y="1499589"/>
            <a:ext cx="3697197" cy="13255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800" dirty="0"/>
              <a:t>1 x DAC7578 (DAC 8Ch 12Bits I2C)  </a:t>
            </a:r>
          </a:p>
          <a:p>
            <a:pPr marL="0" indent="0" algn="ctr">
              <a:buNone/>
            </a:pPr>
            <a:r>
              <a:rPr lang="it-IT" sz="1800" b="1" dirty="0"/>
              <a:t>oppure</a:t>
            </a:r>
            <a:r>
              <a:rPr lang="it-IT" sz="1800" dirty="0"/>
              <a:t> </a:t>
            </a:r>
          </a:p>
          <a:p>
            <a:pPr marL="0" indent="0" algn="ctr">
              <a:buNone/>
            </a:pPr>
            <a:r>
              <a:rPr lang="it-IT" sz="1800" dirty="0"/>
              <a:t>8 x MCP4726 (DAC 1Ch 12Bits I2C)</a:t>
            </a:r>
            <a:r>
              <a:rPr lang="it-IT" sz="13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it-IT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77923DB-91ED-AD98-A6D0-2F8B953DA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83945"/>
              </p:ext>
            </p:extLst>
          </p:nvPr>
        </p:nvGraphicFramePr>
        <p:xfrm>
          <a:off x="4332652" y="1341152"/>
          <a:ext cx="7073901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599">
                  <a:extLst>
                    <a:ext uri="{9D8B030D-6E8A-4147-A177-3AD203B41FA5}">
                      <a16:colId xmlns:a16="http://schemas.microsoft.com/office/drawing/2014/main" val="2374838224"/>
                    </a:ext>
                  </a:extLst>
                </a:gridCol>
                <a:gridCol w="1435055">
                  <a:extLst>
                    <a:ext uri="{9D8B030D-6E8A-4147-A177-3AD203B41FA5}">
                      <a16:colId xmlns:a16="http://schemas.microsoft.com/office/drawing/2014/main" val="3386747518"/>
                    </a:ext>
                  </a:extLst>
                </a:gridCol>
                <a:gridCol w="712775">
                  <a:extLst>
                    <a:ext uri="{9D8B030D-6E8A-4147-A177-3AD203B41FA5}">
                      <a16:colId xmlns:a16="http://schemas.microsoft.com/office/drawing/2014/main" val="3882854973"/>
                    </a:ext>
                  </a:extLst>
                </a:gridCol>
                <a:gridCol w="712775">
                  <a:extLst>
                    <a:ext uri="{9D8B030D-6E8A-4147-A177-3AD203B41FA5}">
                      <a16:colId xmlns:a16="http://schemas.microsoft.com/office/drawing/2014/main" val="1269175008"/>
                    </a:ext>
                  </a:extLst>
                </a:gridCol>
                <a:gridCol w="608235">
                  <a:extLst>
                    <a:ext uri="{9D8B030D-6E8A-4147-A177-3AD203B41FA5}">
                      <a16:colId xmlns:a16="http://schemas.microsoft.com/office/drawing/2014/main" val="1590331745"/>
                    </a:ext>
                  </a:extLst>
                </a:gridCol>
                <a:gridCol w="608235">
                  <a:extLst>
                    <a:ext uri="{9D8B030D-6E8A-4147-A177-3AD203B41FA5}">
                      <a16:colId xmlns:a16="http://schemas.microsoft.com/office/drawing/2014/main" val="4019461010"/>
                    </a:ext>
                  </a:extLst>
                </a:gridCol>
                <a:gridCol w="734951">
                  <a:extLst>
                    <a:ext uri="{9D8B030D-6E8A-4147-A177-3AD203B41FA5}">
                      <a16:colId xmlns:a16="http://schemas.microsoft.com/office/drawing/2014/main" val="3773537365"/>
                    </a:ext>
                  </a:extLst>
                </a:gridCol>
                <a:gridCol w="734951">
                  <a:extLst>
                    <a:ext uri="{9D8B030D-6E8A-4147-A177-3AD203B41FA5}">
                      <a16:colId xmlns:a16="http://schemas.microsoft.com/office/drawing/2014/main" val="419614887"/>
                    </a:ext>
                  </a:extLst>
                </a:gridCol>
                <a:gridCol w="709608">
                  <a:extLst>
                    <a:ext uri="{9D8B030D-6E8A-4147-A177-3AD203B41FA5}">
                      <a16:colId xmlns:a16="http://schemas.microsoft.com/office/drawing/2014/main" val="761896893"/>
                    </a:ext>
                  </a:extLst>
                </a:gridCol>
                <a:gridCol w="560717">
                  <a:extLst>
                    <a:ext uri="{9D8B030D-6E8A-4147-A177-3AD203B41FA5}">
                      <a16:colId xmlns:a16="http://schemas.microsoft.com/office/drawing/2014/main" val="142575129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qty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SIGLA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venditore1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Stock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prezzo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totale 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Venditore2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Stock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prezzo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totale 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71118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DAC7578SPW</a:t>
                      </a:r>
                      <a:b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DAC7578SRGER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15,33 €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15,33 €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Mouser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11,78 €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11,78 €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5162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MCP4726A0T-E/CH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1,59 €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12,72 €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Mouser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1,20 €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9,60 €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07192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INA280A3IDCKR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gestito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-  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Mouser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2,08 €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16,64 €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2082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PCD9547BS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gestito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Mouser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61151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2,09 €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60458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DB872A51-F3FD-086E-842A-B27121694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66" y="3092232"/>
            <a:ext cx="4209181" cy="262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71694EA-A51E-FAF0-9E63-C617806C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696" y="2744165"/>
            <a:ext cx="3766118" cy="2614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B6260D8F-3505-66EE-17AA-CC3C772A6AB1}"/>
              </a:ext>
            </a:extLst>
          </p:cNvPr>
          <p:cNvSpPr txBox="1">
            <a:spLocks/>
          </p:cNvSpPr>
          <p:nvPr/>
        </p:nvSpPr>
        <p:spPr>
          <a:xfrm>
            <a:off x="8258916" y="5469768"/>
            <a:ext cx="3569678" cy="386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Le uscite degli 8x INA28 verrebbero misurate dall’ADC del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uControllore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1C01CFD-84D2-2A00-B071-0FE78D6A3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938" y="5731475"/>
            <a:ext cx="4612317" cy="505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72B96314-765F-394F-F7A8-2BDE6284F7E0}"/>
              </a:ext>
            </a:extLst>
          </p:cNvPr>
          <p:cNvSpPr txBox="1">
            <a:spLocks/>
          </p:cNvSpPr>
          <p:nvPr/>
        </p:nvSpPr>
        <p:spPr>
          <a:xfrm>
            <a:off x="4818192" y="6362276"/>
            <a:ext cx="3569678" cy="386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Occorre però aggiungere un I2C 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mux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 per gestire lo stesso indirizzo I2C degli 8 chips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FB9F4A-29EC-FFD5-EF45-04F6CB9ED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5852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ADC per misura </a:t>
            </a:r>
            <a:r>
              <a:rPr lang="it-IT" b="1" dirty="0" err="1"/>
              <a:t>Vbias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1788270-E301-4D9A-9835-6069FE5897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223066"/>
              </p:ext>
            </p:extLst>
          </p:nvPr>
        </p:nvGraphicFramePr>
        <p:xfrm>
          <a:off x="890955" y="3757246"/>
          <a:ext cx="9237296" cy="2131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110">
                  <a:extLst>
                    <a:ext uri="{9D8B030D-6E8A-4147-A177-3AD203B41FA5}">
                      <a16:colId xmlns:a16="http://schemas.microsoft.com/office/drawing/2014/main" val="3959247054"/>
                    </a:ext>
                  </a:extLst>
                </a:gridCol>
                <a:gridCol w="1611281">
                  <a:extLst>
                    <a:ext uri="{9D8B030D-6E8A-4147-A177-3AD203B41FA5}">
                      <a16:colId xmlns:a16="http://schemas.microsoft.com/office/drawing/2014/main" val="1946590943"/>
                    </a:ext>
                  </a:extLst>
                </a:gridCol>
                <a:gridCol w="800305">
                  <a:extLst>
                    <a:ext uri="{9D8B030D-6E8A-4147-A177-3AD203B41FA5}">
                      <a16:colId xmlns:a16="http://schemas.microsoft.com/office/drawing/2014/main" val="1492558974"/>
                    </a:ext>
                  </a:extLst>
                </a:gridCol>
                <a:gridCol w="800305">
                  <a:extLst>
                    <a:ext uri="{9D8B030D-6E8A-4147-A177-3AD203B41FA5}">
                      <a16:colId xmlns:a16="http://schemas.microsoft.com/office/drawing/2014/main" val="3660565728"/>
                    </a:ext>
                  </a:extLst>
                </a:gridCol>
                <a:gridCol w="682926">
                  <a:extLst>
                    <a:ext uri="{9D8B030D-6E8A-4147-A177-3AD203B41FA5}">
                      <a16:colId xmlns:a16="http://schemas.microsoft.com/office/drawing/2014/main" val="983722677"/>
                    </a:ext>
                  </a:extLst>
                </a:gridCol>
                <a:gridCol w="682926">
                  <a:extLst>
                    <a:ext uri="{9D8B030D-6E8A-4147-A177-3AD203B41FA5}">
                      <a16:colId xmlns:a16="http://schemas.microsoft.com/office/drawing/2014/main" val="3200176303"/>
                    </a:ext>
                  </a:extLst>
                </a:gridCol>
                <a:gridCol w="825203">
                  <a:extLst>
                    <a:ext uri="{9D8B030D-6E8A-4147-A177-3AD203B41FA5}">
                      <a16:colId xmlns:a16="http://schemas.microsoft.com/office/drawing/2014/main" val="3571725592"/>
                    </a:ext>
                  </a:extLst>
                </a:gridCol>
                <a:gridCol w="825203">
                  <a:extLst>
                    <a:ext uri="{9D8B030D-6E8A-4147-A177-3AD203B41FA5}">
                      <a16:colId xmlns:a16="http://schemas.microsoft.com/office/drawing/2014/main" val="2119568053"/>
                    </a:ext>
                  </a:extLst>
                </a:gridCol>
                <a:gridCol w="796748">
                  <a:extLst>
                    <a:ext uri="{9D8B030D-6E8A-4147-A177-3AD203B41FA5}">
                      <a16:colId xmlns:a16="http://schemas.microsoft.com/office/drawing/2014/main" val="2882763121"/>
                    </a:ext>
                  </a:extLst>
                </a:gridCol>
                <a:gridCol w="629574">
                  <a:extLst>
                    <a:ext uri="{9D8B030D-6E8A-4147-A177-3AD203B41FA5}">
                      <a16:colId xmlns:a16="http://schemas.microsoft.com/office/drawing/2014/main" val="2217953546"/>
                    </a:ext>
                  </a:extLst>
                </a:gridCol>
                <a:gridCol w="1294715">
                  <a:extLst>
                    <a:ext uri="{9D8B030D-6E8A-4147-A177-3AD203B41FA5}">
                      <a16:colId xmlns:a16="http://schemas.microsoft.com/office/drawing/2014/main" val="2874298260"/>
                    </a:ext>
                  </a:extLst>
                </a:gridCol>
              </a:tblGrid>
              <a:tr h="2368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QTY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SIGLA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Venditore1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Stock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prezzo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totale 1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Venditore2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Stock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prezzo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totale 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Commento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795557"/>
                  </a:ext>
                </a:extLst>
              </a:tr>
              <a:tr h="2368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MCP33141D-05-E/MS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RS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165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       1,49 €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    11,90 €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Mouser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436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      1,34 €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   10,72 €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ADC 12Bit 1CH SPI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322683"/>
                  </a:ext>
                </a:extLst>
              </a:tr>
              <a:tr h="2368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MCP3221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RS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non disp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           -  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Mouser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14952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          1,80 €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   14,40 €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ADC 12BIT 1CH I2C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580833"/>
                  </a:ext>
                </a:extLst>
              </a:tr>
              <a:tr h="2368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MCP33151-05-E/MS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RS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       2,18 €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    17,44 €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Mouser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598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          1,98 €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   15,84 €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ADC 14Bit 1CH SPI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349996"/>
                  </a:ext>
                </a:extLst>
              </a:tr>
              <a:tr h="2368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MCP3425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RS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11/04/2023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   3,36 €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    26,84 €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Mouser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45944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          2,67 €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   21,36 €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ADC 16Bit 1Ch I2C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574555"/>
                  </a:ext>
                </a:extLst>
              </a:tr>
              <a:tr h="2368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TLA2528IRTER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RS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non disp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           -  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Mouser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31645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          4,36 €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     4,36 €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ADC 12Bit 8Ch I2C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34563"/>
                  </a:ext>
                </a:extLst>
              </a:tr>
              <a:tr h="2368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MCP3208-BI/SL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RS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       6,50 €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       6,50 €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>
                          <a:effectLst/>
                        </a:rPr>
                        <a:t>Mouser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3968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          5,46 €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     5,46 €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ADC 12Bit 8Ch SPI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028059"/>
                  </a:ext>
                </a:extLst>
              </a:tr>
              <a:tr h="2368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MAX1034BEUG+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RS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non disp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 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Mouser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    14,40 €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   14,40 €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ADC 14Bit 8Ch SPI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88816"/>
                  </a:ext>
                </a:extLst>
              </a:tr>
              <a:tr h="2368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AD7689ACPZ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RS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non disp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 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Mouser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6716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        16,00 €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   16,00 €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ADC 16Bit 8Ch SPI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906310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F3A2E3-A614-B647-B216-A941DEA05B87}"/>
              </a:ext>
            </a:extLst>
          </p:cNvPr>
          <p:cNvSpPr txBox="1"/>
          <p:nvPr/>
        </p:nvSpPr>
        <p:spPr>
          <a:xfrm>
            <a:off x="357359" y="2208128"/>
            <a:ext cx="6319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Meglio un ADC 8Ch oppure 8 ADC a canale singolo?</a:t>
            </a:r>
          </a:p>
          <a:p>
            <a:pPr marL="285750" indent="-285750">
              <a:buFontTx/>
              <a:buChar char="-"/>
            </a:pPr>
            <a:r>
              <a:rPr lang="it-IT" dirty="0"/>
              <a:t>Gli ADC a canale singolo richiedono </a:t>
            </a:r>
            <a:r>
              <a:rPr lang="it-IT" dirty="0" err="1"/>
              <a:t>piu’</a:t>
            </a:r>
            <a:r>
              <a:rPr lang="it-IT" dirty="0"/>
              <a:t> linee I/O per la lettura</a:t>
            </a:r>
          </a:p>
          <a:p>
            <a:pPr marL="285750" indent="-285750">
              <a:buFontTx/>
              <a:buChar char="-"/>
            </a:pPr>
            <a:r>
              <a:rPr lang="it-IT" dirty="0"/>
              <a:t>Meglio 12Bit oppure 14bit oppure 16bit?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37706F26-5CA6-4C99-B403-D4F5E2F85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353985"/>
              </p:ext>
            </p:extLst>
          </p:nvPr>
        </p:nvGraphicFramePr>
        <p:xfrm>
          <a:off x="6676781" y="2009387"/>
          <a:ext cx="28829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5782961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3195075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9669934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4371486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ADC Bits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Vref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Rapporto Attenuatore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Risoluzione Misura [V]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387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4,096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0,015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60405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4,096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0,00375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7028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4,096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0,0009375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418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76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E87C06-F2A8-C40B-4DE1-AA39A5F9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09738" cy="723909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600" b="1" dirty="0"/>
              <a:t>Misura temperatura Carrier (NTCG103JF103FT1S TDK)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DFBE2FE-AF8F-95E9-5630-64BDF5DE4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213" y="1254370"/>
            <a:ext cx="4571158" cy="2694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91FA3D0-462D-4B2E-E98D-637D1A30E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469" y="4097215"/>
            <a:ext cx="4680901" cy="16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451E46-007F-E330-92EE-2EAE874252D2}"/>
              </a:ext>
            </a:extLst>
          </p:cNvPr>
          <p:cNvSpPr txBox="1"/>
          <p:nvPr/>
        </p:nvSpPr>
        <p:spPr>
          <a:xfrm>
            <a:off x="7534546" y="6277430"/>
            <a:ext cx="45636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/>
              <a:t>https://product.tdk.com/en/techlibrary/applicationnote/failure-modes-countermeasures-of-ntc.html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79379BF-A721-859C-C4E5-9629D38EA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46" y="3948899"/>
            <a:ext cx="4125698" cy="2657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36B5D36-3EC2-1AF9-DE80-EE9CDE8BD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46" y="1191073"/>
            <a:ext cx="4125698" cy="2657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6078241-DDBE-3505-A4C4-DA4A6A016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24" y="1279716"/>
            <a:ext cx="1690953" cy="2480064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0DBF213-0686-7120-D322-F74F710972B7}"/>
              </a:ext>
            </a:extLst>
          </p:cNvPr>
          <p:cNvSpPr txBox="1"/>
          <p:nvPr/>
        </p:nvSpPr>
        <p:spPr>
          <a:xfrm>
            <a:off x="5521853" y="139671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 R1 = 4.7K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E4DDA79-3FAE-E745-5663-6DE72F0C4579}"/>
              </a:ext>
            </a:extLst>
          </p:cNvPr>
          <p:cNvSpPr txBox="1"/>
          <p:nvPr/>
        </p:nvSpPr>
        <p:spPr>
          <a:xfrm>
            <a:off x="5462541" y="4335616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 R1 = 100K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035A628-9BFF-0479-FE2A-72723BBD9456}"/>
              </a:ext>
            </a:extLst>
          </p:cNvPr>
          <p:cNvSpPr txBox="1"/>
          <p:nvPr/>
        </p:nvSpPr>
        <p:spPr>
          <a:xfrm>
            <a:off x="7534546" y="6061986"/>
            <a:ext cx="45636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/>
              <a:t>https://product.tdk.com/en/search/sensor/ntc/chip-ntc-thermistor/simulation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E4ED71-B0EB-AED9-563B-546A9A053F3B}"/>
              </a:ext>
            </a:extLst>
          </p:cNvPr>
          <p:cNvSpPr txBox="1"/>
          <p:nvPr/>
        </p:nvSpPr>
        <p:spPr>
          <a:xfrm>
            <a:off x="468923" y="3948898"/>
            <a:ext cx="24071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NOTE:</a:t>
            </a:r>
          </a:p>
          <a:p>
            <a:r>
              <a:rPr lang="it-IT" sz="900" dirty="0"/>
              <a:t>Grafici ottenuti dal sito TDK.</a:t>
            </a:r>
          </a:p>
          <a:p>
            <a:r>
              <a:rPr lang="it-IT" sz="900" dirty="0"/>
              <a:t>Sul sito non </a:t>
            </a:r>
            <a:r>
              <a:rPr lang="it-IT" sz="900" dirty="0" err="1"/>
              <a:t>e’</a:t>
            </a:r>
            <a:r>
              <a:rPr lang="it-IT" sz="900" dirty="0"/>
              <a:t> possibile inserire il valore di R1. </a:t>
            </a:r>
          </a:p>
          <a:p>
            <a:r>
              <a:rPr lang="it-IT" sz="900" dirty="0"/>
              <a:t>Per ottimizzare la misura </a:t>
            </a:r>
            <a:r>
              <a:rPr lang="it-IT" sz="900" dirty="0" err="1"/>
              <a:t>pero’</a:t>
            </a:r>
            <a:r>
              <a:rPr lang="it-IT" sz="900" dirty="0"/>
              <a:t> si potrebbe scegliere valori diversi di R1</a:t>
            </a:r>
          </a:p>
        </p:txBody>
      </p:sp>
    </p:spTree>
    <p:extLst>
      <p:ext uri="{BB962C8B-B14F-4D97-AF65-F5344CB8AC3E}">
        <p14:creationId xmlns:p14="http://schemas.microsoft.com/office/powerpoint/2010/main" val="339238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823AC4-72EB-997E-2FEA-1A05B975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61" y="476737"/>
            <a:ext cx="6904893" cy="50213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/>
              <a:t>Circuito per misura temperatura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8783F7F-EA64-1F9E-327C-A98020D56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002" y="1920633"/>
            <a:ext cx="6239098" cy="44606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45AD79A-8CBB-B00C-BA6E-DE31CF0C5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031" y="1746738"/>
            <a:ext cx="2924908" cy="2211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25FBDE9-6675-64C2-FACA-82DB173DD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61" y="978876"/>
            <a:ext cx="5602873" cy="435512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A15A3EF-FF16-52DF-CECF-11283882BCF7}"/>
              </a:ext>
            </a:extLst>
          </p:cNvPr>
          <p:cNvSpPr txBox="1"/>
          <p:nvPr/>
        </p:nvSpPr>
        <p:spPr>
          <a:xfrm>
            <a:off x="386113" y="6381263"/>
            <a:ext cx="5214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https://www.analog.com/en/analog-dialogue/articles/thermistor-temperature-sensing-system-part-1.html</a:t>
            </a:r>
          </a:p>
        </p:txBody>
      </p:sp>
    </p:spTree>
    <p:extLst>
      <p:ext uri="{BB962C8B-B14F-4D97-AF65-F5344CB8AC3E}">
        <p14:creationId xmlns:p14="http://schemas.microsoft.com/office/powerpoint/2010/main" val="255831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esterni, fumo, nuvole, nuvoloso&#10;&#10;Descrizione generata automaticamente">
            <a:extLst>
              <a:ext uri="{FF2B5EF4-FFF2-40B4-BE49-F238E27FC236}">
                <a16:creationId xmlns:a16="http://schemas.microsoft.com/office/drawing/2014/main" id="{F3930AFC-E7D6-9074-B607-2EB319740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r="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1CEBB6D-3837-6B56-7575-4AF6D2A8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it-IT" sz="4000" b="1" dirty="0"/>
              <a:t>Comunicazione con il mondo esterno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117C26-1CAA-DE82-36CC-07831E68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9501554" cy="1979917"/>
          </a:xfrm>
        </p:spPr>
        <p:txBody>
          <a:bodyPr>
            <a:normAutofit/>
          </a:bodyPr>
          <a:lstStyle/>
          <a:p>
            <a:r>
              <a:rPr lang="it-IT" sz="2000" dirty="0"/>
              <a:t>RS232 ?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Richiede una singola interfaccia RS232 USB per ogni scheda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MasterLogic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/>
              <a:t>RS485 ?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Tutte le schede possono comunicare sullo stesso BUS.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Puo’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essere un problema per la riprogrammazione dei chip tramite seriale.</a:t>
            </a:r>
            <a:endParaRPr lang="it-IT" sz="2000" dirty="0"/>
          </a:p>
          <a:p>
            <a:r>
              <a:rPr lang="it-IT" sz="2000" dirty="0"/>
              <a:t>Ethernet ?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Richiede un microprocessore con molte risorse interne (RAM e FLASH)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DECECD-5868-92BC-AD96-62134924BD28}"/>
              </a:ext>
            </a:extLst>
          </p:cNvPr>
          <p:cNvSpPr txBox="1"/>
          <p:nvPr/>
        </p:nvSpPr>
        <p:spPr>
          <a:xfrm>
            <a:off x="5448263" y="4642686"/>
            <a:ext cx="408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RS485 mi sembra preferibile ma occorre risolvere il problema della riprogrammazione dei chip tramite RS485…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EF90C7B-30FC-52E9-E988-3C60F2DF8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14" y="3979986"/>
            <a:ext cx="5069770" cy="25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6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1175</Words>
  <Application>Microsoft Office PowerPoint</Application>
  <PresentationFormat>Widescreen</PresentationFormat>
  <Paragraphs>440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Lucida Console</vt:lpstr>
      <vt:lpstr>Times New Roman</vt:lpstr>
      <vt:lpstr>Tema di Office</vt:lpstr>
      <vt:lpstr>MASTER LOGIC 2</vt:lpstr>
      <vt:lpstr>Schema a Blocchi</vt:lpstr>
      <vt:lpstr>Regolatore Vbias a componenti discreti ?</vt:lpstr>
      <vt:lpstr>Regolatore Vbias con Operazionale?</vt:lpstr>
      <vt:lpstr>DACs e misuratore corrente</vt:lpstr>
      <vt:lpstr>ADC per misura Vbias </vt:lpstr>
      <vt:lpstr>Misura temperatura Carrier (NTCG103JF103FT1S TDK)</vt:lpstr>
      <vt:lpstr>Circuito per misura temperatura</vt:lpstr>
      <vt:lpstr>Comunicazione con il mondo esterno</vt:lpstr>
      <vt:lpstr>uControllore PIC16F1938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LOGIC 2</dc:title>
  <dc:creator>Roberto Malaguti</dc:creator>
  <cp:lastModifiedBy>Roberto Malaguti</cp:lastModifiedBy>
  <cp:revision>30</cp:revision>
  <dcterms:created xsi:type="dcterms:W3CDTF">2023-02-07T07:17:50Z</dcterms:created>
  <dcterms:modified xsi:type="dcterms:W3CDTF">2023-02-28T09:17:32Z</dcterms:modified>
</cp:coreProperties>
</file>