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 id="2147483660" r:id="rId3"/>
  </p:sldMasterIdLst>
  <p:notesMasterIdLst>
    <p:notesMasterId r:id="rId35"/>
  </p:notesMasterIdLst>
  <p:sldIdLst>
    <p:sldId id="256" r:id="rId4"/>
    <p:sldId id="257" r:id="rId5"/>
    <p:sldId id="258" r:id="rId6"/>
    <p:sldId id="262" r:id="rId7"/>
    <p:sldId id="263" r:id="rId8"/>
    <p:sldId id="264" r:id="rId9"/>
    <p:sldId id="265" r:id="rId10"/>
    <p:sldId id="266" r:id="rId11"/>
    <p:sldId id="268" r:id="rId12"/>
    <p:sldId id="267" r:id="rId13"/>
    <p:sldId id="269" r:id="rId14"/>
    <p:sldId id="270" r:id="rId15"/>
    <p:sldId id="271" r:id="rId16"/>
    <p:sldId id="272" r:id="rId17"/>
    <p:sldId id="273" r:id="rId18"/>
    <p:sldId id="278" r:id="rId19"/>
    <p:sldId id="274" r:id="rId20"/>
    <p:sldId id="282" r:id="rId21"/>
    <p:sldId id="276" r:id="rId22"/>
    <p:sldId id="260" r:id="rId23"/>
    <p:sldId id="261" r:id="rId24"/>
    <p:sldId id="317" r:id="rId25"/>
    <p:sldId id="309" r:id="rId26"/>
    <p:sldId id="279" r:id="rId27"/>
    <p:sldId id="280" r:id="rId28"/>
    <p:sldId id="284" r:id="rId29"/>
    <p:sldId id="316" r:id="rId30"/>
    <p:sldId id="277" r:id="rId31"/>
    <p:sldId id="283" r:id="rId32"/>
    <p:sldId id="281" r:id="rId33"/>
    <p:sldId id="318"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78" autoAdjust="0"/>
    <p:restoredTop sz="94660"/>
  </p:normalViewPr>
  <p:slideViewPr>
    <p:cSldViewPr snapToGrid="0">
      <p:cViewPr varScale="1">
        <p:scale>
          <a:sx n="65" d="100"/>
          <a:sy n="65" d="100"/>
        </p:scale>
        <p:origin x="58" y="331"/>
      </p:cViewPr>
      <p:guideLst/>
    </p:cSldViewPr>
  </p:slideViewPr>
  <p:notesTextViewPr>
    <p:cViewPr>
      <p:scale>
        <a:sx n="1" d="1"/>
        <a:sy n="1" d="1"/>
      </p:scale>
      <p:origin x="0" y="-466"/>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81C245-AC52-4AB6-B7C2-A5C4C2061446}" type="datetimeFigureOut">
              <a:rPr lang="en-US" smtClean="0"/>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6827F4-118A-4EA5-9981-DBDEBB9236A4}" type="slidenum">
              <a:rPr lang="en-US" smtClean="0"/>
              <a:t>‹N›</a:t>
            </a:fld>
            <a:endParaRPr lang="en-US"/>
          </a:p>
        </p:txBody>
      </p:sp>
    </p:spTree>
    <p:extLst>
      <p:ext uri="{BB962C8B-B14F-4D97-AF65-F5344CB8AC3E}">
        <p14:creationId xmlns:p14="http://schemas.microsoft.com/office/powerpoint/2010/main" val="442285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Good morning, I am Michela Bracco, and I am here today, on behalf of the applied superconductivity group of INFN Genova, to present to you the project we are developing for a new design for detector magnets.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E36827F4-118A-4EA5-9981-DBDEBB9236A4}" type="slidenum">
              <a:rPr lang="en-US" smtClean="0"/>
              <a:t>1</a:t>
            </a:fld>
            <a:endParaRPr lang="en-US"/>
          </a:p>
        </p:txBody>
      </p:sp>
    </p:spTree>
    <p:extLst>
      <p:ext uri="{BB962C8B-B14F-4D97-AF65-F5344CB8AC3E}">
        <p14:creationId xmlns:p14="http://schemas.microsoft.com/office/powerpoint/2010/main" val="684246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Aluminium can also be substituted by low resistivity and high strength aluminium - nickel alloys.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E36827F4-118A-4EA5-9981-DBDEBB9236A4}" type="slidenum">
              <a:rPr lang="en-US" smtClean="0"/>
              <a:t>10</a:t>
            </a:fld>
            <a:endParaRPr lang="en-US"/>
          </a:p>
        </p:txBody>
      </p:sp>
    </p:spTree>
    <p:extLst>
      <p:ext uri="{BB962C8B-B14F-4D97-AF65-F5344CB8AC3E}">
        <p14:creationId xmlns:p14="http://schemas.microsoft.com/office/powerpoint/2010/main" val="1631497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Aluminium stabilization is a fantastic solution that has been used to make a large number of detector magnets. However, it requires the co-extrusion process, which is expensive and delicate, and only a few companies have good experience to be able to make them. At present the commercial availability of aluminium stabilised conductors is an issue.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E36827F4-118A-4EA5-9981-DBDEBB9236A4}" type="slidenum">
              <a:rPr lang="en-US" smtClean="0"/>
              <a:t>11</a:t>
            </a:fld>
            <a:endParaRPr lang="en-US"/>
          </a:p>
        </p:txBody>
      </p:sp>
    </p:spTree>
    <p:extLst>
      <p:ext uri="{BB962C8B-B14F-4D97-AF65-F5344CB8AC3E}">
        <p14:creationId xmlns:p14="http://schemas.microsoft.com/office/powerpoint/2010/main" val="1069731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Does it make sense then to use other types of superconductors instead of aluminium-stabilized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NbTi</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E36827F4-118A-4EA5-9981-DBDEBB9236A4}" type="slidenum">
              <a:rPr lang="en-US" smtClean="0"/>
              <a:t>12</a:t>
            </a:fld>
            <a:endParaRPr lang="en-US"/>
          </a:p>
        </p:txBody>
      </p:sp>
    </p:spTree>
    <p:extLst>
      <p:ext uri="{BB962C8B-B14F-4D97-AF65-F5344CB8AC3E}">
        <p14:creationId xmlns:p14="http://schemas.microsoft.com/office/powerpoint/2010/main" val="2506661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Among all technical superconductors, our focus has been on magnesium diboride or MgB2, that has a quite high critical temperature and</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E36827F4-118A-4EA5-9981-DBDEBB9236A4}" type="slidenum">
              <a:rPr lang="en-US" smtClean="0"/>
              <a:t>13</a:t>
            </a:fld>
            <a:endParaRPr lang="en-US"/>
          </a:p>
        </p:txBody>
      </p:sp>
    </p:spTree>
    <p:extLst>
      <p:ext uri="{BB962C8B-B14F-4D97-AF65-F5344CB8AC3E}">
        <p14:creationId xmlns:p14="http://schemas.microsoft.com/office/powerpoint/2010/main" val="3464722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is much cheaper than high critical temperature superconductors. It is produced by reacting powders in a matrix by heat treatment at about 700°C for a few minutes. The resulting wires are then composed of a nickel, nickel-copper or titanium matrix with Mgb2 filaments inside.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E36827F4-118A-4EA5-9981-DBDEBB9236A4}" type="slidenum">
              <a:rPr lang="en-US" smtClean="0"/>
              <a:t>14</a:t>
            </a:fld>
            <a:endParaRPr lang="en-US"/>
          </a:p>
        </p:txBody>
      </p:sp>
    </p:spTree>
    <p:extLst>
      <p:ext uri="{BB962C8B-B14F-4D97-AF65-F5344CB8AC3E}">
        <p14:creationId xmlns:p14="http://schemas.microsoft.com/office/powerpoint/2010/main" val="2358495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mgb2, the reversibility field, that is to say the field beyond which the superconductor is still superconductive but no longer carries current, is relatively low, around 12T, which can be increased using doping. Detector magnets, however, should not generate such high fields, so magnesium diboride can be used.</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E36827F4-118A-4EA5-9981-DBDEBB9236A4}" type="slidenum">
              <a:rPr lang="en-US" smtClean="0"/>
              <a:t>15</a:t>
            </a:fld>
            <a:endParaRPr lang="en-US"/>
          </a:p>
        </p:txBody>
      </p:sp>
    </p:spTree>
    <p:extLst>
      <p:ext uri="{BB962C8B-B14F-4D97-AF65-F5344CB8AC3E}">
        <p14:creationId xmlns:p14="http://schemas.microsoft.com/office/powerpoint/2010/main" val="3565173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Like all technical superconductors except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nbti</a:t>
            </a:r>
            <a:r>
              <a:rPr lang="en-GB" sz="1800" dirty="0">
                <a:effectLst/>
                <a:latin typeface="Calibri" panose="020F0502020204030204" pitchFamily="34" charset="0"/>
                <a:ea typeface="Calibri" panose="020F0502020204030204" pitchFamily="34" charset="0"/>
                <a:cs typeface="Times New Roman" panose="02020603050405020304" pitchFamily="18" charset="0"/>
              </a:rPr>
              <a:t>, mgb2 is brittle, and its transport properties are affected by mechanical deformation. There is therefore a critical bending radius</a:t>
            </a:r>
            <a:r>
              <a:rPr lang="en-GB" sz="1800" strike="sngStrike"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However, this is not a major problem since detector magnets have large dimensions.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E36827F4-118A-4EA5-9981-DBDEBB9236A4}" type="slidenum">
              <a:rPr lang="en-US" smtClean="0"/>
              <a:t>16</a:t>
            </a:fld>
            <a:endParaRPr lang="en-US"/>
          </a:p>
        </p:txBody>
      </p:sp>
    </p:spTree>
    <p:extLst>
      <p:ext uri="{BB962C8B-B14F-4D97-AF65-F5344CB8AC3E}">
        <p14:creationId xmlns:p14="http://schemas.microsoft.com/office/powerpoint/2010/main" val="64267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is very important is that mgb2 has a big advantage: it allows the magnet to be operated at temperatures above 10K, since it has a critical temperature of 39K. This allows for more efficient cryogenics, higher coefficient of performance and better conduction cooling, as you can see the thermal conductivity of al alloys at 15K is 4 times higher than the one at 4.2K. This results into lower electricity consumption and lower system cost. The main benefit is related to the increase of the energy margin because the heat capacity of the materials is higher, in fact in this range of temperature it increases with the third power of the temperature. Therefore, for a magnet operating above 10K, it is no longer necessary to use aluminium as a stabilizer. Putting aluminium in parallel can, however, be useful for quench protection.</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E36827F4-118A-4EA5-9981-DBDEBB9236A4}" type="slidenum">
              <a:rPr lang="en-US" smtClean="0"/>
              <a:t>17</a:t>
            </a:fld>
            <a:endParaRPr lang="en-US"/>
          </a:p>
        </p:txBody>
      </p:sp>
    </p:spTree>
    <p:extLst>
      <p:ext uri="{BB962C8B-B14F-4D97-AF65-F5344CB8AC3E}">
        <p14:creationId xmlns:p14="http://schemas.microsoft.com/office/powerpoint/2010/main" val="1083535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In addition, magnesium diboride is already used to wind magnets. One example is the Open MRI resonance magnets produced by ASG superconductors, magnets made from mgb2 tapes and cooled with cryocoolers.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E36827F4-118A-4EA5-9981-DBDEBB9236A4}" type="slidenum">
              <a:rPr lang="en-US" smtClean="0"/>
              <a:t>18</a:t>
            </a:fld>
            <a:endParaRPr lang="en-US"/>
          </a:p>
        </p:txBody>
      </p:sp>
    </p:spTree>
    <p:extLst>
      <p:ext uri="{BB962C8B-B14F-4D97-AF65-F5344CB8AC3E}">
        <p14:creationId xmlns:p14="http://schemas.microsoft.com/office/powerpoint/2010/main" val="3431371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Magnesium diboride coupled with aluminium was proposed for space applications due to its low density.</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E36827F4-118A-4EA5-9981-DBDEBB9236A4}" type="slidenum">
              <a:rPr lang="en-US" smtClean="0"/>
              <a:t>19</a:t>
            </a:fld>
            <a:endParaRPr lang="en-US"/>
          </a:p>
        </p:txBody>
      </p:sp>
    </p:spTree>
    <p:extLst>
      <p:ext uri="{BB962C8B-B14F-4D97-AF65-F5344CB8AC3E}">
        <p14:creationId xmlns:p14="http://schemas.microsoft.com/office/powerpoint/2010/main" val="3465104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Let us start by saying that the main characteristics of superconducting magnets for detectors are their large size, the magnetic field they must generate is relatively low, between half a tesla and two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Teslas</a:t>
            </a:r>
            <a:r>
              <a:rPr lang="en-GB" sz="1800" dirty="0">
                <a:effectLst/>
                <a:latin typeface="Calibri" panose="020F0502020204030204" pitchFamily="34" charset="0"/>
                <a:ea typeface="Calibri" panose="020F0502020204030204" pitchFamily="34" charset="0"/>
                <a:cs typeface="Times New Roman" panose="02020603050405020304" pitchFamily="18" charset="0"/>
              </a:rPr>
              <a:t> with special cases, such as CMS, reaching 4T, transparency to particles is often required and they generally have a solenoidal configuration, with a few exceptions, such as the magnet for ATLAS, which is toroidal.</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E36827F4-118A-4EA5-9981-DBDEBB9236A4}" type="slidenum">
              <a:rPr lang="en-US" smtClean="0"/>
              <a:t>2</a:t>
            </a:fld>
            <a:endParaRPr lang="en-US"/>
          </a:p>
        </p:txBody>
      </p:sp>
    </p:spTree>
    <p:extLst>
      <p:ext uri="{BB962C8B-B14F-4D97-AF65-F5344CB8AC3E}">
        <p14:creationId xmlns:p14="http://schemas.microsoft.com/office/powerpoint/2010/main" val="3977636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example, one of them was the SR2S conductor in mgb2 titanium clad with aluminium strips in parallel. The advantage of this conductor is the average mass density of about 3000 kg/m3.</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E36827F4-118A-4EA5-9981-DBDEBB9236A4}" type="slidenum">
              <a:rPr lang="en-US" smtClean="0"/>
              <a:t>20</a:t>
            </a:fld>
            <a:endParaRPr lang="en-US"/>
          </a:p>
        </p:txBody>
      </p:sp>
    </p:spTree>
    <p:extLst>
      <p:ext uri="{BB962C8B-B14F-4D97-AF65-F5344CB8AC3E}">
        <p14:creationId xmlns:p14="http://schemas.microsoft.com/office/powerpoint/2010/main" val="2993170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conductor had been studied and proposed by INFN Genoa and Columbus superconductors, now ASG. A prototype of Ti-clad Mgb2 tape was constructed, as you can see in the images, and soldered to a copper strip. Problems occurred in the attempt of soldering an aluminium tape, solution was identified, but due to problems with a very tight timeline and limited resources, </a:t>
            </a:r>
            <a:r>
              <a:rPr lang="en-US" sz="1800" dirty="0">
                <a:effectLst/>
                <a:latin typeface="Calibri" panose="020F0502020204030204" pitchFamily="34" charset="0"/>
                <a:ea typeface="Calibri" panose="020F0502020204030204" pitchFamily="34" charset="0"/>
                <a:cs typeface="Times New Roman" panose="02020603050405020304" pitchFamily="18" charset="0"/>
              </a:rPr>
              <a:t>no further attempts were made to solder the aluminum tape</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E36827F4-118A-4EA5-9981-DBDEBB9236A4}" type="slidenum">
              <a:rPr lang="en-US" smtClean="0"/>
              <a:t>21</a:t>
            </a:fld>
            <a:endParaRPr lang="en-US"/>
          </a:p>
        </p:txBody>
      </p:sp>
    </p:spTree>
    <p:extLst>
      <p:ext uri="{BB962C8B-B14F-4D97-AF65-F5344CB8AC3E}">
        <p14:creationId xmlns:p14="http://schemas.microsoft.com/office/powerpoint/2010/main" val="1527429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INFN in Genoa has recently begun R&amp;D on the application of magnesium diboride for detector magnets. The idea started during the preliminary design of the magnet for the DUNE near detector and was triggered by the current lack of aluminium-stabilized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NbTi</a:t>
            </a:r>
            <a:r>
              <a:rPr lang="en-GB" sz="1800" dirty="0">
                <a:effectLst/>
                <a:latin typeface="Calibri" panose="020F0502020204030204" pitchFamily="34" charset="0"/>
                <a:ea typeface="Calibri" panose="020F0502020204030204" pitchFamily="34" charset="0"/>
                <a:cs typeface="Times New Roman" panose="02020603050405020304" pitchFamily="18" charset="0"/>
              </a:rPr>
              <a:t> conductors.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E36827F4-118A-4EA5-9981-DBDEBB9236A4}" type="slidenum">
              <a:rPr lang="en-US" smtClean="0"/>
              <a:t>22</a:t>
            </a:fld>
            <a:endParaRPr lang="en-US"/>
          </a:p>
        </p:txBody>
      </p:sp>
    </p:spTree>
    <p:extLst>
      <p:ext uri="{BB962C8B-B14F-4D97-AF65-F5344CB8AC3E}">
        <p14:creationId xmlns:p14="http://schemas.microsoft.com/office/powerpoint/2010/main" val="1784541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DUNE's magnet is a large magnet, which needs to generate a low field (the maximum field on the conductors is 0.9T) and this makes mgb2 a possible candidate to replace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NbTi</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required engineering current density is quite low, 35 A/mm2</a:t>
            </a:r>
            <a:endParaRPr lang="it-IT" dirty="0"/>
          </a:p>
        </p:txBody>
      </p:sp>
      <p:sp>
        <p:nvSpPr>
          <p:cNvPr id="4" name="Segnaposto numero diapositiva 3"/>
          <p:cNvSpPr>
            <a:spLocks noGrp="1"/>
          </p:cNvSpPr>
          <p:nvPr>
            <p:ph type="sldNum" sz="quarter" idx="5"/>
          </p:nvPr>
        </p:nvSpPr>
        <p:spPr/>
        <p:txBody>
          <a:bodyPr/>
          <a:lstStyle/>
          <a:p>
            <a:fld id="{E36827F4-118A-4EA5-9981-DBDEBB9236A4}" type="slidenum">
              <a:rPr lang="en-US" smtClean="0"/>
              <a:t>23</a:t>
            </a:fld>
            <a:endParaRPr lang="en-US"/>
          </a:p>
        </p:txBody>
      </p:sp>
    </p:spTree>
    <p:extLst>
      <p:ext uri="{BB962C8B-B14F-4D97-AF65-F5344CB8AC3E}">
        <p14:creationId xmlns:p14="http://schemas.microsoft.com/office/powerpoint/2010/main" val="2845966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As we can see on the plot, the critical current density of Mgb2 at 20K is an order of magnitude higher than the one required.</a:t>
            </a:r>
            <a:endParaRPr lang="it-IT" dirty="0"/>
          </a:p>
        </p:txBody>
      </p:sp>
      <p:sp>
        <p:nvSpPr>
          <p:cNvPr id="4" name="Segnaposto numero diapositiva 3"/>
          <p:cNvSpPr>
            <a:spLocks noGrp="1"/>
          </p:cNvSpPr>
          <p:nvPr>
            <p:ph type="sldNum" sz="quarter" idx="5"/>
          </p:nvPr>
        </p:nvSpPr>
        <p:spPr/>
        <p:txBody>
          <a:bodyPr/>
          <a:lstStyle/>
          <a:p>
            <a:fld id="{E36827F4-118A-4EA5-9981-DBDEBB9236A4}" type="slidenum">
              <a:rPr lang="en-US" smtClean="0"/>
              <a:t>24</a:t>
            </a:fld>
            <a:endParaRPr lang="en-US"/>
          </a:p>
        </p:txBody>
      </p:sp>
    </p:spTree>
    <p:extLst>
      <p:ext uri="{BB962C8B-B14F-4D97-AF65-F5344CB8AC3E}">
        <p14:creationId xmlns:p14="http://schemas.microsoft.com/office/powerpoint/2010/main" val="923613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critical current of the mgb2 wires, at 20K at 0.9T is lower than one thousand amperes, that means that if we want to operate the magnet at 4500 amperes it is necessary to braid several wires to make cables that meet the magnet requirements for DUNE. Of course, it is possible to lower the operating current, but this means to increase the inductance.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E36827F4-118A-4EA5-9981-DBDEBB9236A4}" type="slidenum">
              <a:rPr lang="en-US" smtClean="0"/>
              <a:t>25</a:t>
            </a:fld>
            <a:endParaRPr lang="en-US"/>
          </a:p>
        </p:txBody>
      </p:sp>
    </p:spTree>
    <p:extLst>
      <p:ext uri="{BB962C8B-B14F-4D97-AF65-F5344CB8AC3E}">
        <p14:creationId xmlns:p14="http://schemas.microsoft.com/office/powerpoint/2010/main" val="3050183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Now let me analyse the IDEA magnet. It has large dimensions and must generate a higher field respect to the DUNE’S magnet, up to 2T. However, also in this case, it could be possible to use mgb2. But doping, for example with carbon, is necessary to increase the critical current at high field.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E36827F4-118A-4EA5-9981-DBDEBB9236A4}" type="slidenum">
              <a:rPr lang="en-US" smtClean="0"/>
              <a:t>26</a:t>
            </a:fld>
            <a:endParaRPr lang="en-US"/>
          </a:p>
        </p:txBody>
      </p:sp>
    </p:spTree>
    <p:extLst>
      <p:ext uri="{BB962C8B-B14F-4D97-AF65-F5344CB8AC3E}">
        <p14:creationId xmlns:p14="http://schemas.microsoft.com/office/powerpoint/2010/main" val="3281727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As you can see in the plot, the critical current of doped magnesium diboride is higher than the one in non-doped material in the range of field of our interest. However, is still relatively low so it could be necessary to operate the magnet at lower temperatures than 20K. For example, working at 15K can achieve a gain in critical current by a factor of 1.7.</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E36827F4-118A-4EA5-9981-DBDEBB9236A4}" type="slidenum">
              <a:rPr lang="en-US" smtClean="0"/>
              <a:t>27</a:t>
            </a:fld>
            <a:endParaRPr lang="en-US"/>
          </a:p>
        </p:txBody>
      </p:sp>
    </p:spTree>
    <p:extLst>
      <p:ext uri="{BB962C8B-B14F-4D97-AF65-F5344CB8AC3E}">
        <p14:creationId xmlns:p14="http://schemas.microsoft.com/office/powerpoint/2010/main" val="1568044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In MgB</a:t>
            </a:r>
            <a:r>
              <a:rPr lang="en-GB"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GB" sz="1800" dirty="0">
                <a:effectLst/>
                <a:latin typeface="Calibri" panose="020F0502020204030204" pitchFamily="34" charset="0"/>
                <a:ea typeface="Calibri" panose="020F0502020204030204" pitchFamily="34" charset="0"/>
                <a:cs typeface="Times New Roman" panose="02020603050405020304" pitchFamily="18" charset="0"/>
              </a:rPr>
              <a:t> magnets stability is due to the high specific heat as I already showed, so the use of aluminium in parallel can be useful for quench protection and not for stability. That means that good bonding between the superconductor and aluminium is not necessary, and consequently coextrusion is not needed. In addition, aluminium does not have to be highly pure. Cables can be made of mgb2 wires and aluminium wires twisted together or of mgb2 wires twisted around an aluminium core or with mgb2 cables soldered into aluminium strips.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E36827F4-118A-4EA5-9981-DBDEBB9236A4}" type="slidenum">
              <a:rPr lang="en-US" smtClean="0"/>
              <a:t>28</a:t>
            </a:fld>
            <a:endParaRPr lang="en-US"/>
          </a:p>
        </p:txBody>
      </p:sp>
    </p:spTree>
    <p:extLst>
      <p:ext uri="{BB962C8B-B14F-4D97-AF65-F5344CB8AC3E}">
        <p14:creationId xmlns:p14="http://schemas.microsoft.com/office/powerpoint/2010/main" val="3102604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 remarkable example of MgB</a:t>
            </a:r>
            <a:r>
              <a:rPr lang="en-GB"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GB" sz="1800" dirty="0">
                <a:effectLst/>
                <a:latin typeface="Calibri" panose="020F0502020204030204" pitchFamily="34" charset="0"/>
                <a:ea typeface="Calibri" panose="020F0502020204030204" pitchFamily="34" charset="0"/>
                <a:cs typeface="Times New Roman" panose="02020603050405020304" pitchFamily="18" charset="0"/>
              </a:rPr>
              <a:t> wire cabling are the cables made to transport current in the LHC. The wiring technology already exists and just needs to be adapted to our applications.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E36827F4-118A-4EA5-9981-DBDEBB9236A4}" type="slidenum">
              <a:rPr lang="en-US" smtClean="0"/>
              <a:t>29</a:t>
            </a:fld>
            <a:endParaRPr lang="en-US"/>
          </a:p>
        </p:txBody>
      </p:sp>
    </p:spTree>
    <p:extLst>
      <p:ext uri="{BB962C8B-B14F-4D97-AF65-F5344CB8AC3E}">
        <p14:creationId xmlns:p14="http://schemas.microsoft.com/office/powerpoint/2010/main" val="1133082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All superconducting magnets, not just detector magnets, must be stable. The stability is the ability to withstand a release of energy, which may be prolonged in time or sudden, without quenching.</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E36827F4-118A-4EA5-9981-DBDEBB9236A4}" type="slidenum">
              <a:rPr lang="en-US" smtClean="0"/>
              <a:t>3</a:t>
            </a:fld>
            <a:endParaRPr lang="en-US"/>
          </a:p>
        </p:txBody>
      </p:sp>
    </p:spTree>
    <p:extLst>
      <p:ext uri="{BB962C8B-B14F-4D97-AF65-F5344CB8AC3E}">
        <p14:creationId xmlns:p14="http://schemas.microsoft.com/office/powerpoint/2010/main" val="3101850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To summarize, magnesium diboride can be a good material for detector magnets because detector magnets wound with MgB2 conductors can operate above 10</a:t>
            </a:r>
            <a:r>
              <a:rPr lang="it-IT" sz="1800" dirty="0">
                <a:effectLst/>
                <a:latin typeface="Cambria Math" panose="02040503050406030204" pitchFamily="18" charset="0"/>
                <a:ea typeface="Calibri" panose="020F0502020204030204" pitchFamily="34" charset="0"/>
                <a:cs typeface="Cambria Math" panose="02040503050406030204" pitchFamily="18" charset="0"/>
              </a:rPr>
              <a:t>𝐾</a:t>
            </a:r>
            <a:r>
              <a:rPr lang="en-GB" sz="1800" dirty="0">
                <a:effectLst/>
                <a:latin typeface="Calibri" panose="020F0502020204030204" pitchFamily="34" charset="0"/>
                <a:ea typeface="Calibri" panose="020F0502020204030204" pitchFamily="34" charset="0"/>
                <a:cs typeface="Times New Roman" panose="02020603050405020304" pitchFamily="18" charset="0"/>
              </a:rPr>
              <a:t>, possibly up to 20 </a:t>
            </a:r>
            <a:r>
              <a:rPr lang="it-IT" sz="1800" dirty="0">
                <a:effectLst/>
                <a:latin typeface="Cambria Math" panose="02040503050406030204" pitchFamily="18" charset="0"/>
                <a:ea typeface="Calibri" panose="020F0502020204030204" pitchFamily="34" charset="0"/>
                <a:cs typeface="Cambria Math" panose="02040503050406030204" pitchFamily="18" charset="0"/>
              </a:rPr>
              <a:t>𝐾</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therefore they have higher stability (aluminium is required for protection, not as stabiliser), higher thermal conductivity (better indirect cooling) and higher refrigerator COP, so, as said before, lower electricity consumption and lower system cost. For sure, R&amp;D is necessary to develop suitable conductors and the detector magnet design should be rethought based on MgB2 conductor features.</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p>
            <a:endParaRPr lang="it-IT"/>
          </a:p>
        </p:txBody>
      </p:sp>
      <p:sp>
        <p:nvSpPr>
          <p:cNvPr id="4" name="Segnaposto numero diapositiva 3"/>
          <p:cNvSpPr>
            <a:spLocks noGrp="1"/>
          </p:cNvSpPr>
          <p:nvPr>
            <p:ph type="sldNum" sz="quarter" idx="5"/>
          </p:nvPr>
        </p:nvSpPr>
        <p:spPr/>
        <p:txBody>
          <a:bodyPr/>
          <a:lstStyle/>
          <a:p>
            <a:fld id="{E36827F4-118A-4EA5-9981-DBDEBB9236A4}" type="slidenum">
              <a:rPr lang="en-US" smtClean="0"/>
              <a:t>30</a:t>
            </a:fld>
            <a:endParaRPr lang="en-US"/>
          </a:p>
        </p:txBody>
      </p:sp>
    </p:spTree>
    <p:extLst>
      <p:ext uri="{BB962C8B-B14F-4D97-AF65-F5344CB8AC3E}">
        <p14:creationId xmlns:p14="http://schemas.microsoft.com/office/powerpoint/2010/main" val="1507970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stability is of two types, cryogenic and dynamic. Cryogenic stability is the one mainly related to the power of cooling. In this case, therefore, stability is ensured both by the use of low resistivity material in parallel with the conductor, and by the coolant that is able to remove the heat generated by a release of energy. Thus, good cooling, obtained for example by keeping the magnet in a helium bath or in forced flow magnets, guarantees good cryogenic stability.</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E36827F4-118A-4EA5-9981-DBDEBB9236A4}" type="slidenum">
              <a:rPr lang="en-US" smtClean="0"/>
              <a:t>4</a:t>
            </a:fld>
            <a:endParaRPr lang="en-US"/>
          </a:p>
        </p:txBody>
      </p:sp>
    </p:spTree>
    <p:extLst>
      <p:ext uri="{BB962C8B-B14F-4D97-AF65-F5344CB8AC3E}">
        <p14:creationId xmlns:p14="http://schemas.microsoft.com/office/powerpoint/2010/main" val="546289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 different concept is the adiabatic stability, also called dynamic stability. The sudden energy releases are absorbed by the thermal capacity of materials. Of course, cooling power is necessary to counterbalance the continuous heat flow. The heat that can be absorbed is, therefore, limited to a maximum level that depends on the thermal capacity of the conductor, and on the temperature margin. That is the difference between the operational temperature and the maximum temperature above which the cable is no more superconductive, typical value for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NbTi</a:t>
            </a:r>
            <a:r>
              <a:rPr lang="en-GB" sz="1800" dirty="0">
                <a:effectLst/>
                <a:latin typeface="Calibri" panose="020F0502020204030204" pitchFamily="34" charset="0"/>
                <a:ea typeface="Calibri" panose="020F0502020204030204" pitchFamily="34" charset="0"/>
                <a:cs typeface="Times New Roman" panose="02020603050405020304" pitchFamily="18" charset="0"/>
              </a:rPr>
              <a:t> is 2 or 3K.</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E36827F4-118A-4EA5-9981-DBDEBB9236A4}" type="slidenum">
              <a:rPr lang="en-US" smtClean="0"/>
              <a:t>5</a:t>
            </a:fld>
            <a:endParaRPr lang="en-US"/>
          </a:p>
        </p:txBody>
      </p:sp>
    </p:spTree>
    <p:extLst>
      <p:ext uri="{BB962C8B-B14F-4D97-AF65-F5344CB8AC3E}">
        <p14:creationId xmlns:p14="http://schemas.microsoft.com/office/powerpoint/2010/main" val="3709305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Thin solenoids are based on adiabatic stability, are not in a helium bath, and are not forced flow magnets. They are indirectly cooled by pipes on the external structure of the magnet. They are made of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NbTi</a:t>
            </a:r>
            <a:r>
              <a:rPr lang="en-GB" sz="1800" dirty="0">
                <a:effectLst/>
                <a:latin typeface="Calibri" panose="020F0502020204030204" pitchFamily="34" charset="0"/>
                <a:ea typeface="Calibri" panose="020F0502020204030204" pitchFamily="34" charset="0"/>
                <a:cs typeface="Times New Roman" panose="02020603050405020304" pitchFamily="18" charset="0"/>
              </a:rPr>
              <a:t> cables stabilised by pure aluminium. The advantages of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NbTi</a:t>
            </a:r>
            <a:r>
              <a:rPr lang="en-GB" sz="1800" dirty="0">
                <a:effectLst/>
                <a:latin typeface="Calibri" panose="020F0502020204030204" pitchFamily="34" charset="0"/>
                <a:ea typeface="Calibri" panose="020F0502020204030204" pitchFamily="34" charset="0"/>
                <a:cs typeface="Times New Roman" panose="02020603050405020304" pitchFamily="18" charset="0"/>
              </a:rPr>
              <a:t> are ductility, relatively low cost and mechanical strength (transport properties are not affected by deformation). Aluminium used in parallel has low density, high radiation length, which ensures transparency to particles, low resistivity, and high heat capacity, important characteristics for magnet stability.</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E36827F4-118A-4EA5-9981-DBDEBB9236A4}" type="slidenum">
              <a:rPr lang="en-US" smtClean="0"/>
              <a:t>6</a:t>
            </a:fld>
            <a:endParaRPr lang="en-US"/>
          </a:p>
        </p:txBody>
      </p:sp>
    </p:spTree>
    <p:extLst>
      <p:ext uri="{BB962C8B-B14F-4D97-AF65-F5344CB8AC3E}">
        <p14:creationId xmlns:p14="http://schemas.microsoft.com/office/powerpoint/2010/main" val="3240202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first solenoid constructed with this type of material was CELLO. In this magnet, the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NbTi</a:t>
            </a:r>
            <a:r>
              <a:rPr lang="en-GB" sz="1800" dirty="0">
                <a:effectLst/>
                <a:latin typeface="Calibri" panose="020F0502020204030204" pitchFamily="34" charset="0"/>
                <a:ea typeface="Calibri" panose="020F0502020204030204" pitchFamily="34" charset="0"/>
                <a:cs typeface="Times New Roman" panose="02020603050405020304" pitchFamily="18" charset="0"/>
              </a:rPr>
              <a:t> cables were soldered into an aluminium band.</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E36827F4-118A-4EA5-9981-DBDEBB9236A4}" type="slidenum">
              <a:rPr lang="en-US" smtClean="0"/>
              <a:t>7</a:t>
            </a:fld>
            <a:endParaRPr lang="en-US"/>
          </a:p>
        </p:txBody>
      </p:sp>
    </p:spTree>
    <p:extLst>
      <p:ext uri="{BB962C8B-B14F-4D97-AF65-F5344CB8AC3E}">
        <p14:creationId xmlns:p14="http://schemas.microsoft.com/office/powerpoint/2010/main" val="3115938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Later, to improve the bonding between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NbTi</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aluminium, co-extruded conductors were started to be produced. In this way, the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NbTi</a:t>
            </a:r>
            <a:r>
              <a:rPr lang="en-GB" sz="1800" dirty="0">
                <a:effectLst/>
                <a:latin typeface="Calibri" panose="020F0502020204030204" pitchFamily="34" charset="0"/>
                <a:ea typeface="Calibri" panose="020F0502020204030204" pitchFamily="34" charset="0"/>
                <a:cs typeface="Times New Roman" panose="02020603050405020304" pitchFamily="18" charset="0"/>
              </a:rPr>
              <a:t> cable is embedded within the aluminium matrix. The first conductor made with this technology was the cable for CDF at Fermilab. Since then, all the detector magnets were wound with this kind of conductors.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E36827F4-118A-4EA5-9981-DBDEBB9236A4}" type="slidenum">
              <a:rPr lang="en-US" smtClean="0"/>
              <a:t>8</a:t>
            </a:fld>
            <a:endParaRPr lang="en-US"/>
          </a:p>
        </p:txBody>
      </p:sp>
    </p:spTree>
    <p:extLst>
      <p:ext uri="{BB962C8B-B14F-4D97-AF65-F5344CB8AC3E}">
        <p14:creationId xmlns:p14="http://schemas.microsoft.com/office/powerpoint/2010/main" val="642716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cable can be reinforced using aluminium alloys welded by electron beam technique to the pure aluminium matrix, as in the case of CMS's cable.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E36827F4-118A-4EA5-9981-DBDEBB9236A4}" type="slidenum">
              <a:rPr lang="en-US" smtClean="0"/>
              <a:t>9</a:t>
            </a:fld>
            <a:endParaRPr lang="en-US"/>
          </a:p>
        </p:txBody>
      </p:sp>
    </p:spTree>
    <p:extLst>
      <p:ext uri="{BB962C8B-B14F-4D97-AF65-F5344CB8AC3E}">
        <p14:creationId xmlns:p14="http://schemas.microsoft.com/office/powerpoint/2010/main" val="3099821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519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E62144-7EA2-85EB-C13D-2927B56681B5}"/>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8384F77-A5DC-08BE-CEB8-50EA795CCA9F}"/>
              </a:ext>
            </a:extLst>
          </p:cNvPr>
          <p:cNvSpPr>
            <a:spLocks noGrp="1"/>
          </p:cNvSpPr>
          <p:nvPr>
            <p:ph type="body" orient="vert" idx="1"/>
          </p:nvPr>
        </p:nvSpPr>
        <p:spPr>
          <a:xfrm>
            <a:off x="838200" y="1825625"/>
            <a:ext cx="10515600" cy="43513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65158CA-3D05-99AA-848D-D1827DF7B6D0}"/>
              </a:ext>
            </a:extLst>
          </p:cNvPr>
          <p:cNvSpPr>
            <a:spLocks noGrp="1"/>
          </p:cNvSpPr>
          <p:nvPr>
            <p:ph type="dt" sz="half" idx="10"/>
          </p:nvPr>
        </p:nvSpPr>
        <p:spPr>
          <a:xfrm>
            <a:off x="838200" y="6356350"/>
            <a:ext cx="2743200" cy="365125"/>
          </a:xfrm>
          <a:prstGeom prst="rect">
            <a:avLst/>
          </a:prstGeom>
        </p:spPr>
        <p:txBody>
          <a:bodyPr/>
          <a:lstStyle/>
          <a:p>
            <a:endParaRPr lang="it-IT"/>
          </a:p>
        </p:txBody>
      </p:sp>
      <p:sp>
        <p:nvSpPr>
          <p:cNvPr id="5" name="Segnaposto piè di pagina 4">
            <a:extLst>
              <a:ext uri="{FF2B5EF4-FFF2-40B4-BE49-F238E27FC236}">
                <a16:creationId xmlns:a16="http://schemas.microsoft.com/office/drawing/2014/main" id="{85F8D719-F3BB-3F3E-E3C9-C9A3C5DF8446}"/>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269BE3F1-AE3A-CDE8-0A2E-7FF47C46116A}"/>
              </a:ext>
            </a:extLst>
          </p:cNvPr>
          <p:cNvSpPr>
            <a:spLocks noGrp="1"/>
          </p:cNvSpPr>
          <p:nvPr>
            <p:ph type="sldNum" sz="quarter" idx="12"/>
          </p:nvPr>
        </p:nvSpPr>
        <p:spPr>
          <a:xfrm>
            <a:off x="8610600" y="6356350"/>
            <a:ext cx="2743200" cy="365125"/>
          </a:xfrm>
          <a:prstGeom prst="rect">
            <a:avLst/>
          </a:prstGeom>
        </p:spPr>
        <p:txBody>
          <a:bodyPr/>
          <a:lstStyle/>
          <a:p>
            <a:fld id="{E9E2B82E-196F-4716-AE23-2F4F892B941B}" type="slidenum">
              <a:rPr lang="it-IT" smtClean="0"/>
              <a:t>‹N›</a:t>
            </a:fld>
            <a:endParaRPr lang="it-IT"/>
          </a:p>
        </p:txBody>
      </p:sp>
    </p:spTree>
    <p:extLst>
      <p:ext uri="{BB962C8B-B14F-4D97-AF65-F5344CB8AC3E}">
        <p14:creationId xmlns:p14="http://schemas.microsoft.com/office/powerpoint/2010/main" val="660984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45D4F15-3C7F-CA9F-970C-AEA44E615351}"/>
              </a:ext>
            </a:extLst>
          </p:cNvPr>
          <p:cNvSpPr>
            <a:spLocks noGrp="1"/>
          </p:cNvSpPr>
          <p:nvPr>
            <p:ph type="title" orient="vert"/>
          </p:nvPr>
        </p:nvSpPr>
        <p:spPr>
          <a:xfrm>
            <a:off x="8724900" y="365125"/>
            <a:ext cx="2628900" cy="5811838"/>
          </a:xfrm>
          <a:prstGeom prst="rect">
            <a:avLst/>
          </a:prstGeo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8E6E345-84C8-D383-B2EE-D52B3A2079B2}"/>
              </a:ext>
            </a:extLst>
          </p:cNvPr>
          <p:cNvSpPr>
            <a:spLocks noGrp="1"/>
          </p:cNvSpPr>
          <p:nvPr>
            <p:ph type="body" orient="vert" idx="1"/>
          </p:nvPr>
        </p:nvSpPr>
        <p:spPr>
          <a:xfrm>
            <a:off x="838200" y="365125"/>
            <a:ext cx="7734300" cy="58118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0FE31A-D352-743B-12E9-C4C9F02AB5E6}"/>
              </a:ext>
            </a:extLst>
          </p:cNvPr>
          <p:cNvSpPr>
            <a:spLocks noGrp="1"/>
          </p:cNvSpPr>
          <p:nvPr>
            <p:ph type="dt" sz="half" idx="10"/>
          </p:nvPr>
        </p:nvSpPr>
        <p:spPr>
          <a:xfrm>
            <a:off x="838200" y="6356350"/>
            <a:ext cx="2743200" cy="365125"/>
          </a:xfrm>
          <a:prstGeom prst="rect">
            <a:avLst/>
          </a:prstGeom>
        </p:spPr>
        <p:txBody>
          <a:bodyPr/>
          <a:lstStyle/>
          <a:p>
            <a:endParaRPr lang="it-IT"/>
          </a:p>
        </p:txBody>
      </p:sp>
      <p:sp>
        <p:nvSpPr>
          <p:cNvPr id="5" name="Segnaposto piè di pagina 4">
            <a:extLst>
              <a:ext uri="{FF2B5EF4-FFF2-40B4-BE49-F238E27FC236}">
                <a16:creationId xmlns:a16="http://schemas.microsoft.com/office/drawing/2014/main" id="{1C8A4FA9-3AFE-C01E-D619-7A6936895456}"/>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AC91BB87-704D-6067-3481-A18EECC801E8}"/>
              </a:ext>
            </a:extLst>
          </p:cNvPr>
          <p:cNvSpPr>
            <a:spLocks noGrp="1"/>
          </p:cNvSpPr>
          <p:nvPr>
            <p:ph type="sldNum" sz="quarter" idx="12"/>
          </p:nvPr>
        </p:nvSpPr>
        <p:spPr>
          <a:xfrm>
            <a:off x="8610600" y="6356350"/>
            <a:ext cx="2743200" cy="365125"/>
          </a:xfrm>
          <a:prstGeom prst="rect">
            <a:avLst/>
          </a:prstGeom>
        </p:spPr>
        <p:txBody>
          <a:bodyPr/>
          <a:lstStyle/>
          <a:p>
            <a:fld id="{E9E2B82E-196F-4716-AE23-2F4F892B941B}" type="slidenum">
              <a:rPr lang="it-IT" smtClean="0"/>
              <a:t>‹N›</a:t>
            </a:fld>
            <a:endParaRPr lang="it-IT"/>
          </a:p>
        </p:txBody>
      </p:sp>
    </p:spTree>
    <p:extLst>
      <p:ext uri="{BB962C8B-B14F-4D97-AF65-F5344CB8AC3E}">
        <p14:creationId xmlns:p14="http://schemas.microsoft.com/office/powerpoint/2010/main" val="4127690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4695B9-CDD3-D225-C3DD-5B5470E16CC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E124628-C410-24DA-D2C0-793ECA216B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E4289FE-8876-4F12-9306-0EAEF50B22ED}"/>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002F77FF-B231-0021-ED62-DAA8AA1D535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8BC4338-3211-3544-160C-9598A9827A87}"/>
              </a:ext>
            </a:extLst>
          </p:cNvPr>
          <p:cNvSpPr>
            <a:spLocks noGrp="1"/>
          </p:cNvSpPr>
          <p:nvPr>
            <p:ph type="sldNum" sz="quarter" idx="12"/>
          </p:nvPr>
        </p:nvSpPr>
        <p:spPr/>
        <p:txBody>
          <a:bodyPr/>
          <a:lstStyle/>
          <a:p>
            <a:fld id="{0D103879-402F-4C83-BD84-B196FDC9BD89}" type="slidenum">
              <a:rPr lang="it-IT" smtClean="0"/>
              <a:t>‹N›</a:t>
            </a:fld>
            <a:endParaRPr lang="it-IT"/>
          </a:p>
        </p:txBody>
      </p:sp>
    </p:spTree>
    <p:extLst>
      <p:ext uri="{BB962C8B-B14F-4D97-AF65-F5344CB8AC3E}">
        <p14:creationId xmlns:p14="http://schemas.microsoft.com/office/powerpoint/2010/main" val="103738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2DE297-F2B7-EB01-E656-86377E63B81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B459493-5C7E-1F83-A114-9B7A3AC5E0E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FE1BB5-3132-99F1-1310-9C9BFE10A300}"/>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C8C4094E-B7DE-154A-884A-48BAEBEDC78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6D8C9DA-F7F4-0A3B-F841-18B587CD4DA0}"/>
              </a:ext>
            </a:extLst>
          </p:cNvPr>
          <p:cNvSpPr>
            <a:spLocks noGrp="1"/>
          </p:cNvSpPr>
          <p:nvPr>
            <p:ph type="sldNum" sz="quarter" idx="12"/>
          </p:nvPr>
        </p:nvSpPr>
        <p:spPr/>
        <p:txBody>
          <a:bodyPr/>
          <a:lstStyle/>
          <a:p>
            <a:fld id="{0D103879-402F-4C83-BD84-B196FDC9BD89}" type="slidenum">
              <a:rPr lang="it-IT" smtClean="0"/>
              <a:t>‹N›</a:t>
            </a:fld>
            <a:endParaRPr lang="it-IT"/>
          </a:p>
        </p:txBody>
      </p:sp>
    </p:spTree>
    <p:extLst>
      <p:ext uri="{BB962C8B-B14F-4D97-AF65-F5344CB8AC3E}">
        <p14:creationId xmlns:p14="http://schemas.microsoft.com/office/powerpoint/2010/main" val="1295366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DBC613-AD82-B62F-358F-116EBBE69AC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87E7F28-64F0-2E9D-EABA-8A77AE27D6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6CDCDA4-4A38-3710-AF8E-4830E960F624}"/>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DD717994-7F15-A8E4-C532-66C9FE6C9BC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D314FFA-B70E-4ABB-0184-16F24236317E}"/>
              </a:ext>
            </a:extLst>
          </p:cNvPr>
          <p:cNvSpPr>
            <a:spLocks noGrp="1"/>
          </p:cNvSpPr>
          <p:nvPr>
            <p:ph type="sldNum" sz="quarter" idx="12"/>
          </p:nvPr>
        </p:nvSpPr>
        <p:spPr/>
        <p:txBody>
          <a:bodyPr/>
          <a:lstStyle/>
          <a:p>
            <a:fld id="{0D103879-402F-4C83-BD84-B196FDC9BD89}" type="slidenum">
              <a:rPr lang="it-IT" smtClean="0"/>
              <a:t>‹N›</a:t>
            </a:fld>
            <a:endParaRPr lang="it-IT"/>
          </a:p>
        </p:txBody>
      </p:sp>
    </p:spTree>
    <p:extLst>
      <p:ext uri="{BB962C8B-B14F-4D97-AF65-F5344CB8AC3E}">
        <p14:creationId xmlns:p14="http://schemas.microsoft.com/office/powerpoint/2010/main" val="4072078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5EF224-37B4-AE8F-606E-197B9291F95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5D25BFF-0228-6570-8767-2B5B4DCC8A6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FBA74D5-0784-6A94-6F93-E2F8D359CFA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3401B00-88F7-DE76-5A90-1B8DD37D3EC2}"/>
              </a:ext>
            </a:extLst>
          </p:cNvPr>
          <p:cNvSpPr>
            <a:spLocks noGrp="1"/>
          </p:cNvSpPr>
          <p:nvPr>
            <p:ph type="dt" sz="half" idx="10"/>
          </p:nvPr>
        </p:nvSpPr>
        <p:spPr/>
        <p:txBody>
          <a:bodyPr/>
          <a:lstStyle/>
          <a:p>
            <a:endParaRPr lang="it-IT"/>
          </a:p>
        </p:txBody>
      </p:sp>
      <p:sp>
        <p:nvSpPr>
          <p:cNvPr id="6" name="Segnaposto piè di pagina 5">
            <a:extLst>
              <a:ext uri="{FF2B5EF4-FFF2-40B4-BE49-F238E27FC236}">
                <a16:creationId xmlns:a16="http://schemas.microsoft.com/office/drawing/2014/main" id="{7EA86B33-16A7-8311-31B0-975F33C0310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23053A8-940D-B1A3-2739-EF670970C504}"/>
              </a:ext>
            </a:extLst>
          </p:cNvPr>
          <p:cNvSpPr>
            <a:spLocks noGrp="1"/>
          </p:cNvSpPr>
          <p:nvPr>
            <p:ph type="sldNum" sz="quarter" idx="12"/>
          </p:nvPr>
        </p:nvSpPr>
        <p:spPr/>
        <p:txBody>
          <a:bodyPr/>
          <a:lstStyle/>
          <a:p>
            <a:fld id="{0D103879-402F-4C83-BD84-B196FDC9BD89}" type="slidenum">
              <a:rPr lang="it-IT" smtClean="0"/>
              <a:t>‹N›</a:t>
            </a:fld>
            <a:endParaRPr lang="it-IT"/>
          </a:p>
        </p:txBody>
      </p:sp>
    </p:spTree>
    <p:extLst>
      <p:ext uri="{BB962C8B-B14F-4D97-AF65-F5344CB8AC3E}">
        <p14:creationId xmlns:p14="http://schemas.microsoft.com/office/powerpoint/2010/main" val="2922921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0A30F5-94BE-8A7F-0BB5-36CA5161C5D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631F88F-4BBF-37F6-D443-0974C3168F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AD585F5-F21C-5412-F594-8B329674E59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B79323F-DB1A-D578-1D40-CF4549C86F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AF55A1B-DC23-0888-EA58-8C8B9387EEC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7F52D32-FAD5-3648-ECFC-238E3A1D491B}"/>
              </a:ext>
            </a:extLst>
          </p:cNvPr>
          <p:cNvSpPr>
            <a:spLocks noGrp="1"/>
          </p:cNvSpPr>
          <p:nvPr>
            <p:ph type="dt" sz="half" idx="10"/>
          </p:nvPr>
        </p:nvSpPr>
        <p:spPr/>
        <p:txBody>
          <a:bodyPr/>
          <a:lstStyle/>
          <a:p>
            <a:endParaRPr lang="it-IT"/>
          </a:p>
        </p:txBody>
      </p:sp>
      <p:sp>
        <p:nvSpPr>
          <p:cNvPr id="8" name="Segnaposto piè di pagina 7">
            <a:extLst>
              <a:ext uri="{FF2B5EF4-FFF2-40B4-BE49-F238E27FC236}">
                <a16:creationId xmlns:a16="http://schemas.microsoft.com/office/drawing/2014/main" id="{65C7FDCD-6108-EF3D-75A2-B66027DCA1B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A94A6FC-623B-EAD2-F498-6E680D74B510}"/>
              </a:ext>
            </a:extLst>
          </p:cNvPr>
          <p:cNvSpPr>
            <a:spLocks noGrp="1"/>
          </p:cNvSpPr>
          <p:nvPr>
            <p:ph type="sldNum" sz="quarter" idx="12"/>
          </p:nvPr>
        </p:nvSpPr>
        <p:spPr/>
        <p:txBody>
          <a:bodyPr/>
          <a:lstStyle/>
          <a:p>
            <a:fld id="{0D103879-402F-4C83-BD84-B196FDC9BD89}" type="slidenum">
              <a:rPr lang="it-IT" smtClean="0"/>
              <a:t>‹N›</a:t>
            </a:fld>
            <a:endParaRPr lang="it-IT"/>
          </a:p>
        </p:txBody>
      </p:sp>
    </p:spTree>
    <p:extLst>
      <p:ext uri="{BB962C8B-B14F-4D97-AF65-F5344CB8AC3E}">
        <p14:creationId xmlns:p14="http://schemas.microsoft.com/office/powerpoint/2010/main" val="52903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822E77-8E73-B1A5-14D3-CDEE091399D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C2FE2C5-A12C-8273-FA47-1D89303D14F8}"/>
              </a:ext>
            </a:extLst>
          </p:cNvPr>
          <p:cNvSpPr>
            <a:spLocks noGrp="1"/>
          </p:cNvSpPr>
          <p:nvPr>
            <p:ph type="dt" sz="half" idx="10"/>
          </p:nvPr>
        </p:nvSpPr>
        <p:spPr/>
        <p:txBody>
          <a:bodyPr/>
          <a:lstStyle/>
          <a:p>
            <a:endParaRPr lang="it-IT"/>
          </a:p>
        </p:txBody>
      </p:sp>
      <p:sp>
        <p:nvSpPr>
          <p:cNvPr id="4" name="Segnaposto piè di pagina 3">
            <a:extLst>
              <a:ext uri="{FF2B5EF4-FFF2-40B4-BE49-F238E27FC236}">
                <a16:creationId xmlns:a16="http://schemas.microsoft.com/office/drawing/2014/main" id="{4BF3D94D-C2FD-C859-E212-37E8649AAE7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16332CE-A69D-367F-7A29-917C7155E32E}"/>
              </a:ext>
            </a:extLst>
          </p:cNvPr>
          <p:cNvSpPr>
            <a:spLocks noGrp="1"/>
          </p:cNvSpPr>
          <p:nvPr>
            <p:ph type="sldNum" sz="quarter" idx="12"/>
          </p:nvPr>
        </p:nvSpPr>
        <p:spPr/>
        <p:txBody>
          <a:bodyPr/>
          <a:lstStyle/>
          <a:p>
            <a:fld id="{0D103879-402F-4C83-BD84-B196FDC9BD89}" type="slidenum">
              <a:rPr lang="it-IT" smtClean="0"/>
              <a:t>‹N›</a:t>
            </a:fld>
            <a:endParaRPr lang="it-IT"/>
          </a:p>
        </p:txBody>
      </p:sp>
    </p:spTree>
    <p:extLst>
      <p:ext uri="{BB962C8B-B14F-4D97-AF65-F5344CB8AC3E}">
        <p14:creationId xmlns:p14="http://schemas.microsoft.com/office/powerpoint/2010/main" val="3109305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AED14EF-3AB2-1578-56F2-C6B95EF31559}"/>
              </a:ext>
            </a:extLst>
          </p:cNvPr>
          <p:cNvSpPr>
            <a:spLocks noGrp="1"/>
          </p:cNvSpPr>
          <p:nvPr>
            <p:ph type="dt" sz="half" idx="10"/>
          </p:nvPr>
        </p:nvSpPr>
        <p:spPr/>
        <p:txBody>
          <a:bodyPr/>
          <a:lstStyle/>
          <a:p>
            <a:endParaRPr lang="it-IT"/>
          </a:p>
        </p:txBody>
      </p:sp>
      <p:sp>
        <p:nvSpPr>
          <p:cNvPr id="3" name="Segnaposto piè di pagina 2">
            <a:extLst>
              <a:ext uri="{FF2B5EF4-FFF2-40B4-BE49-F238E27FC236}">
                <a16:creationId xmlns:a16="http://schemas.microsoft.com/office/drawing/2014/main" id="{6A6F9FE3-727E-F76B-FE54-EF2E8964FBA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FE1CDA48-E0AC-C673-F72F-70E8450E1CF9}"/>
              </a:ext>
            </a:extLst>
          </p:cNvPr>
          <p:cNvSpPr>
            <a:spLocks noGrp="1"/>
          </p:cNvSpPr>
          <p:nvPr>
            <p:ph type="sldNum" sz="quarter" idx="12"/>
          </p:nvPr>
        </p:nvSpPr>
        <p:spPr/>
        <p:txBody>
          <a:bodyPr/>
          <a:lstStyle/>
          <a:p>
            <a:fld id="{0D103879-402F-4C83-BD84-B196FDC9BD89}" type="slidenum">
              <a:rPr lang="it-IT" smtClean="0"/>
              <a:t>‹N›</a:t>
            </a:fld>
            <a:endParaRPr lang="it-IT"/>
          </a:p>
        </p:txBody>
      </p:sp>
    </p:spTree>
    <p:extLst>
      <p:ext uri="{BB962C8B-B14F-4D97-AF65-F5344CB8AC3E}">
        <p14:creationId xmlns:p14="http://schemas.microsoft.com/office/powerpoint/2010/main" val="3507099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3AE890-CF56-83B1-E231-2E496D4EE6D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6D7586E-9827-7350-708D-D678891F4F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8467527-5D86-B197-24F7-2C80BD47E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755AEC2-F3E0-CFEC-898F-A71DFC8652D6}"/>
              </a:ext>
            </a:extLst>
          </p:cNvPr>
          <p:cNvSpPr>
            <a:spLocks noGrp="1"/>
          </p:cNvSpPr>
          <p:nvPr>
            <p:ph type="dt" sz="half" idx="10"/>
          </p:nvPr>
        </p:nvSpPr>
        <p:spPr/>
        <p:txBody>
          <a:bodyPr/>
          <a:lstStyle/>
          <a:p>
            <a:endParaRPr lang="it-IT"/>
          </a:p>
        </p:txBody>
      </p:sp>
      <p:sp>
        <p:nvSpPr>
          <p:cNvPr id="6" name="Segnaposto piè di pagina 5">
            <a:extLst>
              <a:ext uri="{FF2B5EF4-FFF2-40B4-BE49-F238E27FC236}">
                <a16:creationId xmlns:a16="http://schemas.microsoft.com/office/drawing/2014/main" id="{F6691ECA-981C-E527-6D3A-7FD2EDC8C74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96B8081-C65F-10C8-A967-20AB5C2B1121}"/>
              </a:ext>
            </a:extLst>
          </p:cNvPr>
          <p:cNvSpPr>
            <a:spLocks noGrp="1"/>
          </p:cNvSpPr>
          <p:nvPr>
            <p:ph type="sldNum" sz="quarter" idx="12"/>
          </p:nvPr>
        </p:nvSpPr>
        <p:spPr/>
        <p:txBody>
          <a:bodyPr/>
          <a:lstStyle/>
          <a:p>
            <a:fld id="{0D103879-402F-4C83-BD84-B196FDC9BD89}" type="slidenum">
              <a:rPr lang="it-IT" smtClean="0"/>
              <a:t>‹N›</a:t>
            </a:fld>
            <a:endParaRPr lang="it-IT"/>
          </a:p>
        </p:txBody>
      </p:sp>
    </p:spTree>
    <p:extLst>
      <p:ext uri="{BB962C8B-B14F-4D97-AF65-F5344CB8AC3E}">
        <p14:creationId xmlns:p14="http://schemas.microsoft.com/office/powerpoint/2010/main" val="217793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842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6D4703-DB12-37D9-BBA5-DFE71AF6657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A9B410F-9352-F11B-5577-5A65076255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A8AC770-7527-E302-DBA2-8066E813F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87D874A-B73D-756A-F9DA-0896A9EC7968}"/>
              </a:ext>
            </a:extLst>
          </p:cNvPr>
          <p:cNvSpPr>
            <a:spLocks noGrp="1"/>
          </p:cNvSpPr>
          <p:nvPr>
            <p:ph type="dt" sz="half" idx="10"/>
          </p:nvPr>
        </p:nvSpPr>
        <p:spPr/>
        <p:txBody>
          <a:bodyPr/>
          <a:lstStyle/>
          <a:p>
            <a:endParaRPr lang="it-IT"/>
          </a:p>
        </p:txBody>
      </p:sp>
      <p:sp>
        <p:nvSpPr>
          <p:cNvPr id="6" name="Segnaposto piè di pagina 5">
            <a:extLst>
              <a:ext uri="{FF2B5EF4-FFF2-40B4-BE49-F238E27FC236}">
                <a16:creationId xmlns:a16="http://schemas.microsoft.com/office/drawing/2014/main" id="{C7A1E14A-90D4-06D5-66C3-8DEBEDA6DF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5780126-AF8C-DAD0-5692-3802DA5E766E}"/>
              </a:ext>
            </a:extLst>
          </p:cNvPr>
          <p:cNvSpPr>
            <a:spLocks noGrp="1"/>
          </p:cNvSpPr>
          <p:nvPr>
            <p:ph type="sldNum" sz="quarter" idx="12"/>
          </p:nvPr>
        </p:nvSpPr>
        <p:spPr/>
        <p:txBody>
          <a:bodyPr/>
          <a:lstStyle/>
          <a:p>
            <a:fld id="{0D103879-402F-4C83-BD84-B196FDC9BD89}" type="slidenum">
              <a:rPr lang="it-IT" smtClean="0"/>
              <a:t>‹N›</a:t>
            </a:fld>
            <a:endParaRPr lang="it-IT"/>
          </a:p>
        </p:txBody>
      </p:sp>
    </p:spTree>
    <p:extLst>
      <p:ext uri="{BB962C8B-B14F-4D97-AF65-F5344CB8AC3E}">
        <p14:creationId xmlns:p14="http://schemas.microsoft.com/office/powerpoint/2010/main" val="2036953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830F26-5B19-2F5F-2193-E8C853526A3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A28EE40-9B48-52D4-EB9C-A399A53395C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E069BB6-648C-F78E-B4F0-FA8BE3D25525}"/>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AE814793-6631-BDBF-44C3-5D1E6F43729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9D97991-5072-D016-EA23-FF7DC3CFAB2A}"/>
              </a:ext>
            </a:extLst>
          </p:cNvPr>
          <p:cNvSpPr>
            <a:spLocks noGrp="1"/>
          </p:cNvSpPr>
          <p:nvPr>
            <p:ph type="sldNum" sz="quarter" idx="12"/>
          </p:nvPr>
        </p:nvSpPr>
        <p:spPr/>
        <p:txBody>
          <a:bodyPr/>
          <a:lstStyle/>
          <a:p>
            <a:fld id="{0D103879-402F-4C83-BD84-B196FDC9BD89}" type="slidenum">
              <a:rPr lang="it-IT" smtClean="0"/>
              <a:t>‹N›</a:t>
            </a:fld>
            <a:endParaRPr lang="it-IT"/>
          </a:p>
        </p:txBody>
      </p:sp>
    </p:spTree>
    <p:extLst>
      <p:ext uri="{BB962C8B-B14F-4D97-AF65-F5344CB8AC3E}">
        <p14:creationId xmlns:p14="http://schemas.microsoft.com/office/powerpoint/2010/main" val="1052490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7654155-EE4B-6CCE-AC98-1C47E23F6A4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A11A57B-982A-473A-9011-E06FDCCE891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65A6B20-7735-D7FE-B0CF-519921D7B27B}"/>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8C73C6C2-5C3C-E29E-9EB0-F5E40B0BEFD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38C4885-195F-412D-5DB5-BB722EBC52D2}"/>
              </a:ext>
            </a:extLst>
          </p:cNvPr>
          <p:cNvSpPr>
            <a:spLocks noGrp="1"/>
          </p:cNvSpPr>
          <p:nvPr>
            <p:ph type="sldNum" sz="quarter" idx="12"/>
          </p:nvPr>
        </p:nvSpPr>
        <p:spPr/>
        <p:txBody>
          <a:bodyPr/>
          <a:lstStyle/>
          <a:p>
            <a:fld id="{0D103879-402F-4C83-BD84-B196FDC9BD89}" type="slidenum">
              <a:rPr lang="it-IT" smtClean="0"/>
              <a:t>‹N›</a:t>
            </a:fld>
            <a:endParaRPr lang="it-IT"/>
          </a:p>
        </p:txBody>
      </p:sp>
    </p:spTree>
    <p:extLst>
      <p:ext uri="{BB962C8B-B14F-4D97-AF65-F5344CB8AC3E}">
        <p14:creationId xmlns:p14="http://schemas.microsoft.com/office/powerpoint/2010/main" val="3403333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0589AE-3665-CBEB-6973-50B6EFB6AE4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2F9DBEF-8AF3-951C-3362-FAD7EF5BF2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3766081-93B7-5155-5F20-DF0BBB6A376D}"/>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5AB2176A-3889-47A9-5554-632D51D364F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3B1D106-D019-8A54-368E-E105664BA53A}"/>
              </a:ext>
            </a:extLst>
          </p:cNvPr>
          <p:cNvSpPr>
            <a:spLocks noGrp="1"/>
          </p:cNvSpPr>
          <p:nvPr>
            <p:ph type="sldNum" sz="quarter" idx="12"/>
          </p:nvPr>
        </p:nvSpPr>
        <p:spPr/>
        <p:txBody>
          <a:bodyPr/>
          <a:lstStyle/>
          <a:p>
            <a:fld id="{2CF32475-997B-49AE-8737-133F2A3074C6}" type="slidenum">
              <a:rPr lang="it-IT" smtClean="0"/>
              <a:t>‹N›</a:t>
            </a:fld>
            <a:endParaRPr lang="it-IT"/>
          </a:p>
        </p:txBody>
      </p:sp>
    </p:spTree>
    <p:extLst>
      <p:ext uri="{BB962C8B-B14F-4D97-AF65-F5344CB8AC3E}">
        <p14:creationId xmlns:p14="http://schemas.microsoft.com/office/powerpoint/2010/main" val="1107708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E1694E-639D-D35B-50C0-9E139CC0CFA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EE5AAC1-CB89-6099-4F4B-B41BCC26EEB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E4AD72D-9921-DF60-5B14-9DBF1E175F9F}"/>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F6A527B9-8342-AA4D-F25B-35EA07CBFDA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D51C103-3687-A580-8C63-659613FE3779}"/>
              </a:ext>
            </a:extLst>
          </p:cNvPr>
          <p:cNvSpPr>
            <a:spLocks noGrp="1"/>
          </p:cNvSpPr>
          <p:nvPr>
            <p:ph type="sldNum" sz="quarter" idx="12"/>
          </p:nvPr>
        </p:nvSpPr>
        <p:spPr/>
        <p:txBody>
          <a:bodyPr/>
          <a:lstStyle/>
          <a:p>
            <a:fld id="{2CF32475-997B-49AE-8737-133F2A3074C6}" type="slidenum">
              <a:rPr lang="it-IT" smtClean="0"/>
              <a:t>‹N›</a:t>
            </a:fld>
            <a:endParaRPr lang="it-IT"/>
          </a:p>
        </p:txBody>
      </p:sp>
    </p:spTree>
    <p:extLst>
      <p:ext uri="{BB962C8B-B14F-4D97-AF65-F5344CB8AC3E}">
        <p14:creationId xmlns:p14="http://schemas.microsoft.com/office/powerpoint/2010/main" val="694324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1E779A-F371-B43B-8B39-9693A852E43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754A407-9F20-B8A9-782C-7E8C32CBEB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DC8EE40-3653-D2A6-026F-4573D82E8A8D}"/>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21E6F69F-439E-6AAD-0F7F-9F5D9EE03A9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4D83656-CC1D-2AD4-4E6E-3C10A30A8C20}"/>
              </a:ext>
            </a:extLst>
          </p:cNvPr>
          <p:cNvSpPr>
            <a:spLocks noGrp="1"/>
          </p:cNvSpPr>
          <p:nvPr>
            <p:ph type="sldNum" sz="quarter" idx="12"/>
          </p:nvPr>
        </p:nvSpPr>
        <p:spPr/>
        <p:txBody>
          <a:bodyPr/>
          <a:lstStyle/>
          <a:p>
            <a:fld id="{2CF32475-997B-49AE-8737-133F2A3074C6}" type="slidenum">
              <a:rPr lang="it-IT" smtClean="0"/>
              <a:t>‹N›</a:t>
            </a:fld>
            <a:endParaRPr lang="it-IT"/>
          </a:p>
        </p:txBody>
      </p:sp>
    </p:spTree>
    <p:extLst>
      <p:ext uri="{BB962C8B-B14F-4D97-AF65-F5344CB8AC3E}">
        <p14:creationId xmlns:p14="http://schemas.microsoft.com/office/powerpoint/2010/main" val="42168784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72F1D1-29ED-1125-25F2-F166FF692AF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09BE916-E75D-54F1-0BF3-CC50D2FE69D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F2C3920-8F77-FAE0-3AF1-2718DF358E6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93DDE63-8B07-DD59-1D5D-816ECAF9B3B2}"/>
              </a:ext>
            </a:extLst>
          </p:cNvPr>
          <p:cNvSpPr>
            <a:spLocks noGrp="1"/>
          </p:cNvSpPr>
          <p:nvPr>
            <p:ph type="dt" sz="half" idx="10"/>
          </p:nvPr>
        </p:nvSpPr>
        <p:spPr/>
        <p:txBody>
          <a:bodyPr/>
          <a:lstStyle/>
          <a:p>
            <a:endParaRPr lang="it-IT"/>
          </a:p>
        </p:txBody>
      </p:sp>
      <p:sp>
        <p:nvSpPr>
          <p:cNvPr id="6" name="Segnaposto piè di pagina 5">
            <a:extLst>
              <a:ext uri="{FF2B5EF4-FFF2-40B4-BE49-F238E27FC236}">
                <a16:creationId xmlns:a16="http://schemas.microsoft.com/office/drawing/2014/main" id="{42D5BCCD-5FDE-6DE4-6203-20C355D595E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6D8EB7E-A5BD-16D3-3AA2-A1621FB0BDDD}"/>
              </a:ext>
            </a:extLst>
          </p:cNvPr>
          <p:cNvSpPr>
            <a:spLocks noGrp="1"/>
          </p:cNvSpPr>
          <p:nvPr>
            <p:ph type="sldNum" sz="quarter" idx="12"/>
          </p:nvPr>
        </p:nvSpPr>
        <p:spPr/>
        <p:txBody>
          <a:bodyPr/>
          <a:lstStyle/>
          <a:p>
            <a:fld id="{2CF32475-997B-49AE-8737-133F2A3074C6}" type="slidenum">
              <a:rPr lang="it-IT" smtClean="0"/>
              <a:t>‹N›</a:t>
            </a:fld>
            <a:endParaRPr lang="it-IT"/>
          </a:p>
        </p:txBody>
      </p:sp>
    </p:spTree>
    <p:extLst>
      <p:ext uri="{BB962C8B-B14F-4D97-AF65-F5344CB8AC3E}">
        <p14:creationId xmlns:p14="http://schemas.microsoft.com/office/powerpoint/2010/main" val="621269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E1F888-4030-149D-0BBA-78EA14EB6E5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80FDBD6-1E87-D128-7F81-716F832B91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EF39316-CF53-9589-B20E-102BFB396F3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A403665-AD1C-0660-4DAB-C4981449C0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9C2C241-0680-F3A4-0149-D9912C5D7F6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D6FB932-C281-1279-4988-A961188BC30E}"/>
              </a:ext>
            </a:extLst>
          </p:cNvPr>
          <p:cNvSpPr>
            <a:spLocks noGrp="1"/>
          </p:cNvSpPr>
          <p:nvPr>
            <p:ph type="dt" sz="half" idx="10"/>
          </p:nvPr>
        </p:nvSpPr>
        <p:spPr/>
        <p:txBody>
          <a:bodyPr/>
          <a:lstStyle/>
          <a:p>
            <a:endParaRPr lang="it-IT"/>
          </a:p>
        </p:txBody>
      </p:sp>
      <p:sp>
        <p:nvSpPr>
          <p:cNvPr id="8" name="Segnaposto piè di pagina 7">
            <a:extLst>
              <a:ext uri="{FF2B5EF4-FFF2-40B4-BE49-F238E27FC236}">
                <a16:creationId xmlns:a16="http://schemas.microsoft.com/office/drawing/2014/main" id="{FFD76C70-8E07-AD09-1EC4-55A8254B33B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641BDE5-9D96-B259-EDFA-EA554E7D2242}"/>
              </a:ext>
            </a:extLst>
          </p:cNvPr>
          <p:cNvSpPr>
            <a:spLocks noGrp="1"/>
          </p:cNvSpPr>
          <p:nvPr>
            <p:ph type="sldNum" sz="quarter" idx="12"/>
          </p:nvPr>
        </p:nvSpPr>
        <p:spPr/>
        <p:txBody>
          <a:bodyPr/>
          <a:lstStyle/>
          <a:p>
            <a:fld id="{2CF32475-997B-49AE-8737-133F2A3074C6}" type="slidenum">
              <a:rPr lang="it-IT" smtClean="0"/>
              <a:t>‹N›</a:t>
            </a:fld>
            <a:endParaRPr lang="it-IT"/>
          </a:p>
        </p:txBody>
      </p:sp>
    </p:spTree>
    <p:extLst>
      <p:ext uri="{BB962C8B-B14F-4D97-AF65-F5344CB8AC3E}">
        <p14:creationId xmlns:p14="http://schemas.microsoft.com/office/powerpoint/2010/main" val="94418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91A1A2-8B17-F893-2696-92158C7826F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E93DAD9-ECD9-BF36-48D4-701969AE6D2B}"/>
              </a:ext>
            </a:extLst>
          </p:cNvPr>
          <p:cNvSpPr>
            <a:spLocks noGrp="1"/>
          </p:cNvSpPr>
          <p:nvPr>
            <p:ph type="dt" sz="half" idx="10"/>
          </p:nvPr>
        </p:nvSpPr>
        <p:spPr/>
        <p:txBody>
          <a:bodyPr/>
          <a:lstStyle/>
          <a:p>
            <a:endParaRPr lang="it-IT"/>
          </a:p>
        </p:txBody>
      </p:sp>
      <p:sp>
        <p:nvSpPr>
          <p:cNvPr id="4" name="Segnaposto piè di pagina 3">
            <a:extLst>
              <a:ext uri="{FF2B5EF4-FFF2-40B4-BE49-F238E27FC236}">
                <a16:creationId xmlns:a16="http://schemas.microsoft.com/office/drawing/2014/main" id="{C17DC250-9691-7569-2E87-6F25A0A8138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7B2756A-87D2-D68D-8F67-2743E213A287}"/>
              </a:ext>
            </a:extLst>
          </p:cNvPr>
          <p:cNvSpPr>
            <a:spLocks noGrp="1"/>
          </p:cNvSpPr>
          <p:nvPr>
            <p:ph type="sldNum" sz="quarter" idx="12"/>
          </p:nvPr>
        </p:nvSpPr>
        <p:spPr/>
        <p:txBody>
          <a:bodyPr/>
          <a:lstStyle/>
          <a:p>
            <a:fld id="{2CF32475-997B-49AE-8737-133F2A3074C6}" type="slidenum">
              <a:rPr lang="it-IT" smtClean="0"/>
              <a:t>‹N›</a:t>
            </a:fld>
            <a:endParaRPr lang="it-IT"/>
          </a:p>
        </p:txBody>
      </p:sp>
    </p:spTree>
    <p:extLst>
      <p:ext uri="{BB962C8B-B14F-4D97-AF65-F5344CB8AC3E}">
        <p14:creationId xmlns:p14="http://schemas.microsoft.com/office/powerpoint/2010/main" val="1276182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4105878-156C-98E6-A9C1-F7EC84B3EBD9}"/>
              </a:ext>
            </a:extLst>
          </p:cNvPr>
          <p:cNvSpPr>
            <a:spLocks noGrp="1"/>
          </p:cNvSpPr>
          <p:nvPr>
            <p:ph type="dt" sz="half" idx="10"/>
          </p:nvPr>
        </p:nvSpPr>
        <p:spPr/>
        <p:txBody>
          <a:bodyPr/>
          <a:lstStyle/>
          <a:p>
            <a:endParaRPr lang="it-IT"/>
          </a:p>
        </p:txBody>
      </p:sp>
      <p:sp>
        <p:nvSpPr>
          <p:cNvPr id="3" name="Segnaposto piè di pagina 2">
            <a:extLst>
              <a:ext uri="{FF2B5EF4-FFF2-40B4-BE49-F238E27FC236}">
                <a16:creationId xmlns:a16="http://schemas.microsoft.com/office/drawing/2014/main" id="{2C99BD1E-2A8E-C2E3-3C2B-F7BDAD28AD8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3E17BCA-A0FA-714E-1F06-F416E1D60E10}"/>
              </a:ext>
            </a:extLst>
          </p:cNvPr>
          <p:cNvSpPr>
            <a:spLocks noGrp="1"/>
          </p:cNvSpPr>
          <p:nvPr>
            <p:ph type="sldNum" sz="quarter" idx="12"/>
          </p:nvPr>
        </p:nvSpPr>
        <p:spPr/>
        <p:txBody>
          <a:bodyPr/>
          <a:lstStyle/>
          <a:p>
            <a:fld id="{2CF32475-997B-49AE-8737-133F2A3074C6}" type="slidenum">
              <a:rPr lang="it-IT" smtClean="0"/>
              <a:t>‹N›</a:t>
            </a:fld>
            <a:endParaRPr lang="it-IT"/>
          </a:p>
        </p:txBody>
      </p:sp>
    </p:spTree>
    <p:extLst>
      <p:ext uri="{BB962C8B-B14F-4D97-AF65-F5344CB8AC3E}">
        <p14:creationId xmlns:p14="http://schemas.microsoft.com/office/powerpoint/2010/main" val="405094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1F24F6-4BDA-2D84-6424-3F8103D72EA0}"/>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DB4CB9F-59CC-3E29-9C03-7D397D5EC7F6}"/>
              </a:ext>
            </a:extLst>
          </p:cNvPr>
          <p:cNvSpPr>
            <a:spLocks noGrp="1"/>
          </p:cNvSpPr>
          <p:nvPr>
            <p:ph idx="1"/>
          </p:nvPr>
        </p:nvSpPr>
        <p:spPr>
          <a:xfrm>
            <a:off x="838200" y="1825625"/>
            <a:ext cx="10515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5EF59E1-31E6-765D-8831-EC731CA9667A}"/>
              </a:ext>
            </a:extLst>
          </p:cNvPr>
          <p:cNvSpPr>
            <a:spLocks noGrp="1"/>
          </p:cNvSpPr>
          <p:nvPr>
            <p:ph type="dt" sz="half" idx="10"/>
          </p:nvPr>
        </p:nvSpPr>
        <p:spPr>
          <a:xfrm>
            <a:off x="838200" y="6356350"/>
            <a:ext cx="2743200" cy="365125"/>
          </a:xfrm>
          <a:prstGeom prst="rect">
            <a:avLst/>
          </a:prstGeom>
        </p:spPr>
        <p:txBody>
          <a:bodyPr/>
          <a:lstStyle/>
          <a:p>
            <a:endParaRPr lang="it-IT"/>
          </a:p>
        </p:txBody>
      </p:sp>
      <p:sp>
        <p:nvSpPr>
          <p:cNvPr id="5" name="Segnaposto piè di pagina 4">
            <a:extLst>
              <a:ext uri="{FF2B5EF4-FFF2-40B4-BE49-F238E27FC236}">
                <a16:creationId xmlns:a16="http://schemas.microsoft.com/office/drawing/2014/main" id="{3EC6D31D-A049-E78B-41D1-A16771437B06}"/>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55DB37CB-A003-F55B-580E-218157E2DAFD}"/>
              </a:ext>
            </a:extLst>
          </p:cNvPr>
          <p:cNvSpPr>
            <a:spLocks noGrp="1"/>
          </p:cNvSpPr>
          <p:nvPr>
            <p:ph type="sldNum" sz="quarter" idx="12"/>
          </p:nvPr>
        </p:nvSpPr>
        <p:spPr>
          <a:xfrm>
            <a:off x="8610600" y="6356350"/>
            <a:ext cx="2743200" cy="365125"/>
          </a:xfrm>
          <a:prstGeom prst="rect">
            <a:avLst/>
          </a:prstGeom>
        </p:spPr>
        <p:txBody>
          <a:bodyPr/>
          <a:lstStyle/>
          <a:p>
            <a:fld id="{E9E2B82E-196F-4716-AE23-2F4F892B941B}" type="slidenum">
              <a:rPr lang="it-IT" smtClean="0"/>
              <a:t>‹N›</a:t>
            </a:fld>
            <a:endParaRPr lang="it-IT"/>
          </a:p>
        </p:txBody>
      </p:sp>
    </p:spTree>
    <p:extLst>
      <p:ext uri="{BB962C8B-B14F-4D97-AF65-F5344CB8AC3E}">
        <p14:creationId xmlns:p14="http://schemas.microsoft.com/office/powerpoint/2010/main" val="13332389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B21BB4-60F6-D801-058D-459888659CF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540C383-8D4C-FAE6-0FF9-526F1AAD4F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B75D826-9655-70EB-5CAA-2B44ACF51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B77F4AC-7900-9048-8DAA-D597D44CBC59}"/>
              </a:ext>
            </a:extLst>
          </p:cNvPr>
          <p:cNvSpPr>
            <a:spLocks noGrp="1"/>
          </p:cNvSpPr>
          <p:nvPr>
            <p:ph type="dt" sz="half" idx="10"/>
          </p:nvPr>
        </p:nvSpPr>
        <p:spPr/>
        <p:txBody>
          <a:bodyPr/>
          <a:lstStyle/>
          <a:p>
            <a:endParaRPr lang="it-IT"/>
          </a:p>
        </p:txBody>
      </p:sp>
      <p:sp>
        <p:nvSpPr>
          <p:cNvPr id="6" name="Segnaposto piè di pagina 5">
            <a:extLst>
              <a:ext uri="{FF2B5EF4-FFF2-40B4-BE49-F238E27FC236}">
                <a16:creationId xmlns:a16="http://schemas.microsoft.com/office/drawing/2014/main" id="{2CF00967-DB65-AD42-F98B-930BF8BD330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75C5A8F-8600-09A6-4AEE-28F74E977D3D}"/>
              </a:ext>
            </a:extLst>
          </p:cNvPr>
          <p:cNvSpPr>
            <a:spLocks noGrp="1"/>
          </p:cNvSpPr>
          <p:nvPr>
            <p:ph type="sldNum" sz="quarter" idx="12"/>
          </p:nvPr>
        </p:nvSpPr>
        <p:spPr/>
        <p:txBody>
          <a:bodyPr/>
          <a:lstStyle/>
          <a:p>
            <a:fld id="{2CF32475-997B-49AE-8737-133F2A3074C6}" type="slidenum">
              <a:rPr lang="it-IT" smtClean="0"/>
              <a:t>‹N›</a:t>
            </a:fld>
            <a:endParaRPr lang="it-IT"/>
          </a:p>
        </p:txBody>
      </p:sp>
    </p:spTree>
    <p:extLst>
      <p:ext uri="{BB962C8B-B14F-4D97-AF65-F5344CB8AC3E}">
        <p14:creationId xmlns:p14="http://schemas.microsoft.com/office/powerpoint/2010/main" val="14453172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103CFD-553B-9E93-A91B-B18BC7D392B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71869BF-8242-777D-5FF5-ED0F941995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87BC70B-5327-560D-21DC-0F3D3A93F3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6FA2B6D-03C4-85F8-7920-19C6CEB753CB}"/>
              </a:ext>
            </a:extLst>
          </p:cNvPr>
          <p:cNvSpPr>
            <a:spLocks noGrp="1"/>
          </p:cNvSpPr>
          <p:nvPr>
            <p:ph type="dt" sz="half" idx="10"/>
          </p:nvPr>
        </p:nvSpPr>
        <p:spPr/>
        <p:txBody>
          <a:bodyPr/>
          <a:lstStyle/>
          <a:p>
            <a:endParaRPr lang="it-IT"/>
          </a:p>
        </p:txBody>
      </p:sp>
      <p:sp>
        <p:nvSpPr>
          <p:cNvPr id="6" name="Segnaposto piè di pagina 5">
            <a:extLst>
              <a:ext uri="{FF2B5EF4-FFF2-40B4-BE49-F238E27FC236}">
                <a16:creationId xmlns:a16="http://schemas.microsoft.com/office/drawing/2014/main" id="{DAAED046-9960-2B23-D7C8-03CF2E86163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4F1AFD8-A335-641E-F1F9-DDE535D0AB52}"/>
              </a:ext>
            </a:extLst>
          </p:cNvPr>
          <p:cNvSpPr>
            <a:spLocks noGrp="1"/>
          </p:cNvSpPr>
          <p:nvPr>
            <p:ph type="sldNum" sz="quarter" idx="12"/>
          </p:nvPr>
        </p:nvSpPr>
        <p:spPr/>
        <p:txBody>
          <a:bodyPr/>
          <a:lstStyle/>
          <a:p>
            <a:fld id="{2CF32475-997B-49AE-8737-133F2A3074C6}" type="slidenum">
              <a:rPr lang="it-IT" smtClean="0"/>
              <a:t>‹N›</a:t>
            </a:fld>
            <a:endParaRPr lang="it-IT"/>
          </a:p>
        </p:txBody>
      </p:sp>
    </p:spTree>
    <p:extLst>
      <p:ext uri="{BB962C8B-B14F-4D97-AF65-F5344CB8AC3E}">
        <p14:creationId xmlns:p14="http://schemas.microsoft.com/office/powerpoint/2010/main" val="28916244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1D21DA-98F0-87F4-A369-B55E8AEF60B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78E1E6E-7A39-1293-170E-3557BEECA86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BA40C01-7E18-035B-A7DA-B17E7DD97110}"/>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AE303AC9-C1C3-EC4E-149E-290AEDCF3A4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8149703-1C59-1B95-039C-8FAE58326F77}"/>
              </a:ext>
            </a:extLst>
          </p:cNvPr>
          <p:cNvSpPr>
            <a:spLocks noGrp="1"/>
          </p:cNvSpPr>
          <p:nvPr>
            <p:ph type="sldNum" sz="quarter" idx="12"/>
          </p:nvPr>
        </p:nvSpPr>
        <p:spPr/>
        <p:txBody>
          <a:bodyPr/>
          <a:lstStyle/>
          <a:p>
            <a:fld id="{2CF32475-997B-49AE-8737-133F2A3074C6}" type="slidenum">
              <a:rPr lang="it-IT" smtClean="0"/>
              <a:t>‹N›</a:t>
            </a:fld>
            <a:endParaRPr lang="it-IT"/>
          </a:p>
        </p:txBody>
      </p:sp>
    </p:spTree>
    <p:extLst>
      <p:ext uri="{BB962C8B-B14F-4D97-AF65-F5344CB8AC3E}">
        <p14:creationId xmlns:p14="http://schemas.microsoft.com/office/powerpoint/2010/main" val="4146002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00B2C36-ABF8-B3F1-EBC8-46D5803F7B5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334D8D8-3C5E-A4A5-B6FC-0C9480F4F7C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213A0F5-97D2-8DC0-C32C-1DB49B9EC326}"/>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ABD519D5-06C8-501B-7AC0-0222A4F4E49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BBF0DA9-D6C0-F135-C3E3-C0C8D7CC9C5C}"/>
              </a:ext>
            </a:extLst>
          </p:cNvPr>
          <p:cNvSpPr>
            <a:spLocks noGrp="1"/>
          </p:cNvSpPr>
          <p:nvPr>
            <p:ph type="sldNum" sz="quarter" idx="12"/>
          </p:nvPr>
        </p:nvSpPr>
        <p:spPr/>
        <p:txBody>
          <a:bodyPr/>
          <a:lstStyle/>
          <a:p>
            <a:fld id="{2CF32475-997B-49AE-8737-133F2A3074C6}" type="slidenum">
              <a:rPr lang="it-IT" smtClean="0"/>
              <a:t>‹N›</a:t>
            </a:fld>
            <a:endParaRPr lang="it-IT"/>
          </a:p>
        </p:txBody>
      </p:sp>
    </p:spTree>
    <p:extLst>
      <p:ext uri="{BB962C8B-B14F-4D97-AF65-F5344CB8AC3E}">
        <p14:creationId xmlns:p14="http://schemas.microsoft.com/office/powerpoint/2010/main" val="3757467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83E7DF-33F3-F074-65DE-8DDE7090F7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0C46052-E7B7-20B3-F930-953B00E5DE8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9A17DA0-D43A-78E6-3F18-FDF863D32F3E}"/>
              </a:ext>
            </a:extLst>
          </p:cNvPr>
          <p:cNvSpPr>
            <a:spLocks noGrp="1"/>
          </p:cNvSpPr>
          <p:nvPr>
            <p:ph type="dt" sz="half" idx="10"/>
          </p:nvPr>
        </p:nvSpPr>
        <p:spPr>
          <a:xfrm>
            <a:off x="838200" y="6356350"/>
            <a:ext cx="2743200" cy="365125"/>
          </a:xfrm>
          <a:prstGeom prst="rect">
            <a:avLst/>
          </a:prstGeom>
        </p:spPr>
        <p:txBody>
          <a:bodyPr/>
          <a:lstStyle/>
          <a:p>
            <a:endParaRPr lang="it-IT"/>
          </a:p>
        </p:txBody>
      </p:sp>
      <p:sp>
        <p:nvSpPr>
          <p:cNvPr id="5" name="Segnaposto piè di pagina 4">
            <a:extLst>
              <a:ext uri="{FF2B5EF4-FFF2-40B4-BE49-F238E27FC236}">
                <a16:creationId xmlns:a16="http://schemas.microsoft.com/office/drawing/2014/main" id="{6E22B690-2ABB-AC05-C3C8-0D8590E42407}"/>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4938119F-DF6E-7F2D-C94C-AEAE62A3EDA0}"/>
              </a:ext>
            </a:extLst>
          </p:cNvPr>
          <p:cNvSpPr>
            <a:spLocks noGrp="1"/>
          </p:cNvSpPr>
          <p:nvPr>
            <p:ph type="sldNum" sz="quarter" idx="12"/>
          </p:nvPr>
        </p:nvSpPr>
        <p:spPr>
          <a:xfrm>
            <a:off x="8610600" y="6356350"/>
            <a:ext cx="2743200" cy="365125"/>
          </a:xfrm>
          <a:prstGeom prst="rect">
            <a:avLst/>
          </a:prstGeom>
        </p:spPr>
        <p:txBody>
          <a:bodyPr/>
          <a:lstStyle/>
          <a:p>
            <a:fld id="{E9E2B82E-196F-4716-AE23-2F4F892B941B}" type="slidenum">
              <a:rPr lang="it-IT" smtClean="0"/>
              <a:t>‹N›</a:t>
            </a:fld>
            <a:endParaRPr lang="it-IT"/>
          </a:p>
        </p:txBody>
      </p:sp>
    </p:spTree>
    <p:extLst>
      <p:ext uri="{BB962C8B-B14F-4D97-AF65-F5344CB8AC3E}">
        <p14:creationId xmlns:p14="http://schemas.microsoft.com/office/powerpoint/2010/main" val="70523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B6E936-E1B9-3EE7-22E9-DECCF7ACB8A5}"/>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7DCAC5D-B927-E2EB-357F-40C7CD01536D}"/>
              </a:ext>
            </a:extLst>
          </p:cNvPr>
          <p:cNvSpPr>
            <a:spLocks noGrp="1"/>
          </p:cNvSpPr>
          <p:nvPr>
            <p:ph sz="half" idx="1"/>
          </p:nvPr>
        </p:nvSpPr>
        <p:spPr>
          <a:xfrm>
            <a:off x="838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0C15CEC-6DA7-BBFC-F51C-F5CDD0E8CF69}"/>
              </a:ext>
            </a:extLst>
          </p:cNvPr>
          <p:cNvSpPr>
            <a:spLocks noGrp="1"/>
          </p:cNvSpPr>
          <p:nvPr>
            <p:ph sz="half" idx="2"/>
          </p:nvPr>
        </p:nvSpPr>
        <p:spPr>
          <a:xfrm>
            <a:off x="6172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B1A5E8B-4ADB-57ED-897A-10FBA27625AD}"/>
              </a:ext>
            </a:extLst>
          </p:cNvPr>
          <p:cNvSpPr>
            <a:spLocks noGrp="1"/>
          </p:cNvSpPr>
          <p:nvPr>
            <p:ph type="dt" sz="half" idx="10"/>
          </p:nvPr>
        </p:nvSpPr>
        <p:spPr>
          <a:xfrm>
            <a:off x="838200" y="6356350"/>
            <a:ext cx="2743200" cy="365125"/>
          </a:xfrm>
          <a:prstGeom prst="rect">
            <a:avLst/>
          </a:prstGeom>
        </p:spPr>
        <p:txBody>
          <a:bodyPr/>
          <a:lstStyle/>
          <a:p>
            <a:endParaRPr lang="it-IT"/>
          </a:p>
        </p:txBody>
      </p:sp>
      <p:sp>
        <p:nvSpPr>
          <p:cNvPr id="6" name="Segnaposto piè di pagina 5">
            <a:extLst>
              <a:ext uri="{FF2B5EF4-FFF2-40B4-BE49-F238E27FC236}">
                <a16:creationId xmlns:a16="http://schemas.microsoft.com/office/drawing/2014/main" id="{991EB756-0E66-488A-2B65-6DCB3A15603C}"/>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154BE26F-16BB-C3C4-D70A-03FE3D8C6809}"/>
              </a:ext>
            </a:extLst>
          </p:cNvPr>
          <p:cNvSpPr>
            <a:spLocks noGrp="1"/>
          </p:cNvSpPr>
          <p:nvPr>
            <p:ph type="sldNum" sz="quarter" idx="12"/>
          </p:nvPr>
        </p:nvSpPr>
        <p:spPr>
          <a:xfrm>
            <a:off x="8610600" y="6356350"/>
            <a:ext cx="2743200" cy="365125"/>
          </a:xfrm>
          <a:prstGeom prst="rect">
            <a:avLst/>
          </a:prstGeom>
        </p:spPr>
        <p:txBody>
          <a:bodyPr/>
          <a:lstStyle/>
          <a:p>
            <a:fld id="{E9E2B82E-196F-4716-AE23-2F4F892B941B}" type="slidenum">
              <a:rPr lang="it-IT" smtClean="0"/>
              <a:t>‹N›</a:t>
            </a:fld>
            <a:endParaRPr lang="it-IT"/>
          </a:p>
        </p:txBody>
      </p:sp>
    </p:spTree>
    <p:extLst>
      <p:ext uri="{BB962C8B-B14F-4D97-AF65-F5344CB8AC3E}">
        <p14:creationId xmlns:p14="http://schemas.microsoft.com/office/powerpoint/2010/main" val="3343221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472C97-7292-B2C2-0600-F83D15BA57BE}"/>
              </a:ext>
            </a:extLst>
          </p:cNvPr>
          <p:cNvSpPr>
            <a:spLocks noGrp="1"/>
          </p:cNvSpPr>
          <p:nvPr>
            <p:ph type="title"/>
          </p:nvPr>
        </p:nvSpPr>
        <p:spPr>
          <a:xfrm>
            <a:off x="839788" y="365125"/>
            <a:ext cx="10515600" cy="1325563"/>
          </a:xfrm>
          <a:prstGeom prst="rect">
            <a:avLst/>
          </a:prstGeo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F69CEB8-24EC-C130-BD9B-370FEDDEB05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9DC2ECF-DD57-2863-5EF5-69BEBFC96571}"/>
              </a:ext>
            </a:extLst>
          </p:cNvPr>
          <p:cNvSpPr>
            <a:spLocks noGrp="1"/>
          </p:cNvSpPr>
          <p:nvPr>
            <p:ph sz="half" idx="2"/>
          </p:nvPr>
        </p:nvSpPr>
        <p:spPr>
          <a:xfrm>
            <a:off x="839788" y="2505075"/>
            <a:ext cx="5157787"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5788712-B112-3281-F906-461DC8BB86B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0956DC4-7E20-1FAE-EEB7-CE9CA6C2ECB4}"/>
              </a:ext>
            </a:extLst>
          </p:cNvPr>
          <p:cNvSpPr>
            <a:spLocks noGrp="1"/>
          </p:cNvSpPr>
          <p:nvPr>
            <p:ph sz="quarter" idx="4"/>
          </p:nvPr>
        </p:nvSpPr>
        <p:spPr>
          <a:xfrm>
            <a:off x="6172200" y="2505075"/>
            <a:ext cx="5183188"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3CFCAF7-5AFD-81CB-20B7-BA4047A0B9B1}"/>
              </a:ext>
            </a:extLst>
          </p:cNvPr>
          <p:cNvSpPr>
            <a:spLocks noGrp="1"/>
          </p:cNvSpPr>
          <p:nvPr>
            <p:ph type="dt" sz="half" idx="10"/>
          </p:nvPr>
        </p:nvSpPr>
        <p:spPr>
          <a:xfrm>
            <a:off x="838200" y="6356350"/>
            <a:ext cx="2743200" cy="365125"/>
          </a:xfrm>
          <a:prstGeom prst="rect">
            <a:avLst/>
          </a:prstGeom>
        </p:spPr>
        <p:txBody>
          <a:bodyPr/>
          <a:lstStyle/>
          <a:p>
            <a:endParaRPr lang="it-IT"/>
          </a:p>
        </p:txBody>
      </p:sp>
      <p:sp>
        <p:nvSpPr>
          <p:cNvPr id="8" name="Segnaposto piè di pagina 7">
            <a:extLst>
              <a:ext uri="{FF2B5EF4-FFF2-40B4-BE49-F238E27FC236}">
                <a16:creationId xmlns:a16="http://schemas.microsoft.com/office/drawing/2014/main" id="{3F5CB368-5356-E3D7-C597-6655CDA9544C}"/>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a:extLst>
              <a:ext uri="{FF2B5EF4-FFF2-40B4-BE49-F238E27FC236}">
                <a16:creationId xmlns:a16="http://schemas.microsoft.com/office/drawing/2014/main" id="{7B96B250-4E14-02AA-00B7-8908FB9C6595}"/>
              </a:ext>
            </a:extLst>
          </p:cNvPr>
          <p:cNvSpPr>
            <a:spLocks noGrp="1"/>
          </p:cNvSpPr>
          <p:nvPr>
            <p:ph type="sldNum" sz="quarter" idx="12"/>
          </p:nvPr>
        </p:nvSpPr>
        <p:spPr>
          <a:xfrm>
            <a:off x="8610600" y="6356350"/>
            <a:ext cx="2743200" cy="365125"/>
          </a:xfrm>
          <a:prstGeom prst="rect">
            <a:avLst/>
          </a:prstGeom>
        </p:spPr>
        <p:txBody>
          <a:bodyPr/>
          <a:lstStyle/>
          <a:p>
            <a:fld id="{E9E2B82E-196F-4716-AE23-2F4F892B941B}" type="slidenum">
              <a:rPr lang="it-IT" smtClean="0"/>
              <a:t>‹N›</a:t>
            </a:fld>
            <a:endParaRPr lang="it-IT"/>
          </a:p>
        </p:txBody>
      </p:sp>
    </p:spTree>
    <p:extLst>
      <p:ext uri="{BB962C8B-B14F-4D97-AF65-F5344CB8AC3E}">
        <p14:creationId xmlns:p14="http://schemas.microsoft.com/office/powerpoint/2010/main" val="2484224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6F96AD-E81A-F0F2-B727-3EE49CBDAE52}"/>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10E5CD1-EAB9-9658-10B6-6E12191BC4DD}"/>
              </a:ext>
            </a:extLst>
          </p:cNvPr>
          <p:cNvSpPr>
            <a:spLocks noGrp="1"/>
          </p:cNvSpPr>
          <p:nvPr>
            <p:ph type="dt" sz="half" idx="10"/>
          </p:nvPr>
        </p:nvSpPr>
        <p:spPr>
          <a:xfrm>
            <a:off x="838200" y="6356350"/>
            <a:ext cx="2743200" cy="365125"/>
          </a:xfrm>
          <a:prstGeom prst="rect">
            <a:avLst/>
          </a:prstGeom>
        </p:spPr>
        <p:txBody>
          <a:bodyPr/>
          <a:lstStyle/>
          <a:p>
            <a:endParaRPr lang="it-IT"/>
          </a:p>
        </p:txBody>
      </p:sp>
      <p:sp>
        <p:nvSpPr>
          <p:cNvPr id="4" name="Segnaposto piè di pagina 3">
            <a:extLst>
              <a:ext uri="{FF2B5EF4-FFF2-40B4-BE49-F238E27FC236}">
                <a16:creationId xmlns:a16="http://schemas.microsoft.com/office/drawing/2014/main" id="{21253E30-48DB-574F-F5CA-F1A2D7D26609}"/>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FAE456DC-2103-EA34-6565-FA42213E8845}"/>
              </a:ext>
            </a:extLst>
          </p:cNvPr>
          <p:cNvSpPr>
            <a:spLocks noGrp="1"/>
          </p:cNvSpPr>
          <p:nvPr>
            <p:ph type="sldNum" sz="quarter" idx="12"/>
          </p:nvPr>
        </p:nvSpPr>
        <p:spPr>
          <a:xfrm>
            <a:off x="8610600" y="6356350"/>
            <a:ext cx="2743200" cy="365125"/>
          </a:xfrm>
          <a:prstGeom prst="rect">
            <a:avLst/>
          </a:prstGeom>
        </p:spPr>
        <p:txBody>
          <a:bodyPr/>
          <a:lstStyle/>
          <a:p>
            <a:fld id="{E9E2B82E-196F-4716-AE23-2F4F892B941B}" type="slidenum">
              <a:rPr lang="it-IT" smtClean="0"/>
              <a:t>‹N›</a:t>
            </a:fld>
            <a:endParaRPr lang="it-IT"/>
          </a:p>
        </p:txBody>
      </p:sp>
    </p:spTree>
    <p:extLst>
      <p:ext uri="{BB962C8B-B14F-4D97-AF65-F5344CB8AC3E}">
        <p14:creationId xmlns:p14="http://schemas.microsoft.com/office/powerpoint/2010/main" val="630213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99DEDF-2EEA-8B9C-B0AE-DEE5AE45CEA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2F0FCF1-C196-E95B-FBA7-2679FB92C94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A1E8BFC-892D-02DF-7956-4C86AD67C43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7C1A36D-F356-177A-324C-34E4E718A3DA}"/>
              </a:ext>
            </a:extLst>
          </p:cNvPr>
          <p:cNvSpPr>
            <a:spLocks noGrp="1"/>
          </p:cNvSpPr>
          <p:nvPr>
            <p:ph type="dt" sz="half" idx="10"/>
          </p:nvPr>
        </p:nvSpPr>
        <p:spPr>
          <a:xfrm>
            <a:off x="838200" y="6356350"/>
            <a:ext cx="2743200" cy="365125"/>
          </a:xfrm>
          <a:prstGeom prst="rect">
            <a:avLst/>
          </a:prstGeom>
        </p:spPr>
        <p:txBody>
          <a:bodyPr/>
          <a:lstStyle/>
          <a:p>
            <a:endParaRPr lang="it-IT"/>
          </a:p>
        </p:txBody>
      </p:sp>
      <p:sp>
        <p:nvSpPr>
          <p:cNvPr id="6" name="Segnaposto piè di pagina 5">
            <a:extLst>
              <a:ext uri="{FF2B5EF4-FFF2-40B4-BE49-F238E27FC236}">
                <a16:creationId xmlns:a16="http://schemas.microsoft.com/office/drawing/2014/main" id="{8085C7C0-AB6C-D581-6A36-C811C9D04DD2}"/>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39FB33DD-7D8E-05F7-E211-E54791305B18}"/>
              </a:ext>
            </a:extLst>
          </p:cNvPr>
          <p:cNvSpPr>
            <a:spLocks noGrp="1"/>
          </p:cNvSpPr>
          <p:nvPr>
            <p:ph type="sldNum" sz="quarter" idx="12"/>
          </p:nvPr>
        </p:nvSpPr>
        <p:spPr>
          <a:xfrm>
            <a:off x="8610600" y="6356350"/>
            <a:ext cx="2743200" cy="365125"/>
          </a:xfrm>
          <a:prstGeom prst="rect">
            <a:avLst/>
          </a:prstGeom>
        </p:spPr>
        <p:txBody>
          <a:bodyPr/>
          <a:lstStyle/>
          <a:p>
            <a:fld id="{E9E2B82E-196F-4716-AE23-2F4F892B941B}" type="slidenum">
              <a:rPr lang="it-IT" smtClean="0"/>
              <a:t>‹N›</a:t>
            </a:fld>
            <a:endParaRPr lang="it-IT"/>
          </a:p>
        </p:txBody>
      </p:sp>
    </p:spTree>
    <p:extLst>
      <p:ext uri="{BB962C8B-B14F-4D97-AF65-F5344CB8AC3E}">
        <p14:creationId xmlns:p14="http://schemas.microsoft.com/office/powerpoint/2010/main" val="734562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B32BD3-2766-4BED-0BBA-FDC1D5E89B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E9006B1-58A4-8D34-1110-996050AE5D0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E3F67A3-7181-FF81-C142-2B86E3C0E24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834B0F2-41D4-0B1A-A992-7042AB9DCAB6}"/>
              </a:ext>
            </a:extLst>
          </p:cNvPr>
          <p:cNvSpPr>
            <a:spLocks noGrp="1"/>
          </p:cNvSpPr>
          <p:nvPr>
            <p:ph type="dt" sz="half" idx="10"/>
          </p:nvPr>
        </p:nvSpPr>
        <p:spPr>
          <a:xfrm>
            <a:off x="838200" y="6356350"/>
            <a:ext cx="2743200" cy="365125"/>
          </a:xfrm>
          <a:prstGeom prst="rect">
            <a:avLst/>
          </a:prstGeom>
        </p:spPr>
        <p:txBody>
          <a:bodyPr/>
          <a:lstStyle/>
          <a:p>
            <a:endParaRPr lang="it-IT"/>
          </a:p>
        </p:txBody>
      </p:sp>
      <p:sp>
        <p:nvSpPr>
          <p:cNvPr id="6" name="Segnaposto piè di pagina 5">
            <a:extLst>
              <a:ext uri="{FF2B5EF4-FFF2-40B4-BE49-F238E27FC236}">
                <a16:creationId xmlns:a16="http://schemas.microsoft.com/office/drawing/2014/main" id="{9E655656-0355-409E-8930-1F8A65599D73}"/>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17970EAA-40BC-D33F-8D6D-C49456C84984}"/>
              </a:ext>
            </a:extLst>
          </p:cNvPr>
          <p:cNvSpPr>
            <a:spLocks noGrp="1"/>
          </p:cNvSpPr>
          <p:nvPr>
            <p:ph type="sldNum" sz="quarter" idx="12"/>
          </p:nvPr>
        </p:nvSpPr>
        <p:spPr>
          <a:xfrm>
            <a:off x="8610600" y="6356350"/>
            <a:ext cx="2743200" cy="365125"/>
          </a:xfrm>
          <a:prstGeom prst="rect">
            <a:avLst/>
          </a:prstGeom>
        </p:spPr>
        <p:txBody>
          <a:bodyPr/>
          <a:lstStyle/>
          <a:p>
            <a:fld id="{E9E2B82E-196F-4716-AE23-2F4F892B941B}" type="slidenum">
              <a:rPr lang="it-IT" smtClean="0"/>
              <a:t>‹N›</a:t>
            </a:fld>
            <a:endParaRPr lang="it-IT"/>
          </a:p>
        </p:txBody>
      </p:sp>
    </p:spTree>
    <p:extLst>
      <p:ext uri="{BB962C8B-B14F-4D97-AF65-F5344CB8AC3E}">
        <p14:creationId xmlns:p14="http://schemas.microsoft.com/office/powerpoint/2010/main" val="2794755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alpha val="80000"/>
          </a:schemeClr>
        </a:solidFill>
        <a:effectLst/>
      </p:bgPr>
    </p:bg>
    <p:spTree>
      <p:nvGrpSpPr>
        <p:cNvPr id="1" name=""/>
        <p:cNvGrpSpPr/>
        <p:nvPr/>
      </p:nvGrpSpPr>
      <p:grpSpPr>
        <a:xfrm>
          <a:off x="0" y="0"/>
          <a:ext cx="0" cy="0"/>
          <a:chOff x="0" y="0"/>
          <a:chExt cx="0" cy="0"/>
        </a:xfrm>
      </p:grpSpPr>
      <p:grpSp>
        <p:nvGrpSpPr>
          <p:cNvPr id="7" name="Gruppo 6">
            <a:extLst>
              <a:ext uri="{FF2B5EF4-FFF2-40B4-BE49-F238E27FC236}">
                <a16:creationId xmlns:a16="http://schemas.microsoft.com/office/drawing/2014/main" id="{0CC08C39-331E-F918-22F9-B64D61A7AE67}"/>
              </a:ext>
            </a:extLst>
          </p:cNvPr>
          <p:cNvGrpSpPr/>
          <p:nvPr userDrawn="1"/>
        </p:nvGrpSpPr>
        <p:grpSpPr>
          <a:xfrm>
            <a:off x="0" y="0"/>
            <a:ext cx="12191999" cy="567133"/>
            <a:chOff x="0" y="0"/>
            <a:chExt cx="12191999" cy="567133"/>
          </a:xfrm>
        </p:grpSpPr>
        <p:sp>
          <p:nvSpPr>
            <p:cNvPr id="8" name="Rettangolo 7">
              <a:extLst>
                <a:ext uri="{FF2B5EF4-FFF2-40B4-BE49-F238E27FC236}">
                  <a16:creationId xmlns:a16="http://schemas.microsoft.com/office/drawing/2014/main" id="{ECE3AF9C-D78F-9B9B-CDCE-DA84A06A030E}"/>
                </a:ext>
              </a:extLst>
            </p:cNvPr>
            <p:cNvSpPr/>
            <p:nvPr/>
          </p:nvSpPr>
          <p:spPr>
            <a:xfrm>
              <a:off x="0" y="0"/>
              <a:ext cx="12191999" cy="56713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p>
          </p:txBody>
        </p:sp>
        <p:sp>
          <p:nvSpPr>
            <p:cNvPr id="16" name="Rettangolo 15">
              <a:extLst>
                <a:ext uri="{FF2B5EF4-FFF2-40B4-BE49-F238E27FC236}">
                  <a16:creationId xmlns:a16="http://schemas.microsoft.com/office/drawing/2014/main" id="{F37B9CFD-D4D7-7590-FF9B-F7D88AE7629D}"/>
                </a:ext>
              </a:extLst>
            </p:cNvPr>
            <p:cNvSpPr/>
            <p:nvPr/>
          </p:nvSpPr>
          <p:spPr>
            <a:xfrm>
              <a:off x="971323" y="439528"/>
              <a:ext cx="589736" cy="8013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A93B0ED7-5777-FF22-9675-517A256F0150}"/>
                </a:ext>
              </a:extLst>
            </p:cNvPr>
            <p:cNvSpPr txBox="1"/>
            <p:nvPr/>
          </p:nvSpPr>
          <p:spPr>
            <a:xfrm>
              <a:off x="3779299" y="14430"/>
              <a:ext cx="5449077" cy="523220"/>
            </a:xfrm>
            <a:prstGeom prst="rect">
              <a:avLst/>
            </a:prstGeom>
            <a:noFill/>
          </p:spPr>
          <p:txBody>
            <a:bodyPr wrap="square">
              <a:spAutoFit/>
            </a:bodyPr>
            <a:lstStyle/>
            <a:p>
              <a:pPr algn="ctr"/>
              <a:r>
                <a:rPr lang="en-US" sz="1400" b="0" i="0" dirty="0">
                  <a:solidFill>
                    <a:schemeClr val="bg1">
                      <a:lumMod val="85000"/>
                    </a:schemeClr>
                  </a:solidFill>
                  <a:effectLst/>
                  <a:latin typeface="+mn-lt"/>
                </a:rPr>
                <a:t>The superconducting thin solenoid for IDEA. </a:t>
              </a:r>
            </a:p>
            <a:p>
              <a:pPr algn="ctr"/>
              <a:r>
                <a:rPr lang="en-US" sz="1400" b="0" i="0" dirty="0">
                  <a:solidFill>
                    <a:schemeClr val="bg1">
                      <a:lumMod val="85000"/>
                    </a:schemeClr>
                  </a:solidFill>
                  <a:effectLst/>
                  <a:latin typeface="+mn-lt"/>
                </a:rPr>
                <a:t>A traditional design or a step towards new technologies?</a:t>
              </a:r>
              <a:endParaRPr lang="it-IT" sz="1400" b="0" dirty="0">
                <a:solidFill>
                  <a:schemeClr val="bg1">
                    <a:lumMod val="85000"/>
                  </a:schemeClr>
                </a:solidFill>
                <a:latin typeface="+mn-lt"/>
              </a:endParaRPr>
            </a:p>
          </p:txBody>
        </p:sp>
        <p:sp>
          <p:nvSpPr>
            <p:cNvPr id="11" name="CasellaDiTesto 10">
              <a:extLst>
                <a:ext uri="{FF2B5EF4-FFF2-40B4-BE49-F238E27FC236}">
                  <a16:creationId xmlns:a16="http://schemas.microsoft.com/office/drawing/2014/main" id="{745506DB-45A3-6D8A-244E-A120038752BD}"/>
                </a:ext>
              </a:extLst>
            </p:cNvPr>
            <p:cNvSpPr txBox="1"/>
            <p:nvPr/>
          </p:nvSpPr>
          <p:spPr>
            <a:xfrm>
              <a:off x="9874007" y="122151"/>
              <a:ext cx="1346670" cy="307777"/>
            </a:xfrm>
            <a:prstGeom prst="rect">
              <a:avLst/>
            </a:prstGeom>
            <a:noFill/>
          </p:spPr>
          <p:txBody>
            <a:bodyPr wrap="square">
              <a:spAutoFit/>
            </a:bodyPr>
            <a:lstStyle/>
            <a:p>
              <a:r>
                <a:rPr lang="en-US" sz="1400" b="0" i="0" dirty="0">
                  <a:solidFill>
                    <a:schemeClr val="bg1">
                      <a:lumMod val="85000"/>
                    </a:schemeClr>
                  </a:solidFill>
                  <a:effectLst/>
                </a:rPr>
                <a:t>Michela Bracco</a:t>
              </a:r>
              <a:endParaRPr lang="it-IT" sz="1200" dirty="0"/>
            </a:p>
          </p:txBody>
        </p:sp>
        <p:grpSp>
          <p:nvGrpSpPr>
            <p:cNvPr id="12" name="Gruppo 11">
              <a:extLst>
                <a:ext uri="{FF2B5EF4-FFF2-40B4-BE49-F238E27FC236}">
                  <a16:creationId xmlns:a16="http://schemas.microsoft.com/office/drawing/2014/main" id="{9F56EE3C-8669-D14D-6F2E-DE44B4B2FAAD}"/>
                </a:ext>
              </a:extLst>
            </p:cNvPr>
            <p:cNvGrpSpPr/>
            <p:nvPr/>
          </p:nvGrpSpPr>
          <p:grpSpPr>
            <a:xfrm>
              <a:off x="11518064" y="96411"/>
              <a:ext cx="592786" cy="359264"/>
              <a:chOff x="11501777" y="127526"/>
              <a:chExt cx="592786" cy="359264"/>
            </a:xfrm>
          </p:grpSpPr>
          <p:pic>
            <p:nvPicPr>
              <p:cNvPr id="13" name="Immagine 12">
                <a:extLst>
                  <a:ext uri="{FF2B5EF4-FFF2-40B4-BE49-F238E27FC236}">
                    <a16:creationId xmlns:a16="http://schemas.microsoft.com/office/drawing/2014/main" id="{19AA260D-698E-AF5D-32CB-C7AF37C7A3F3}"/>
                  </a:ext>
                </a:extLst>
              </p:cNvPr>
              <p:cNvPicPr>
                <a:picLocks noChangeAspect="1"/>
              </p:cNvPicPr>
              <p:nvPr/>
            </p:nvPicPr>
            <p:blipFill rotWithShape="1">
              <a:blip r:embed="rId13">
                <a:extLst>
                  <a:ext uri="{28A0092B-C50C-407E-A947-70E740481C1C}">
                    <a14:useLocalDpi xmlns:a14="http://schemas.microsoft.com/office/drawing/2010/main" val="0"/>
                  </a:ext>
                </a:extLst>
              </a:blip>
              <a:srcRect l="10712" t="6086" r="8598" b="5890"/>
              <a:stretch/>
            </p:blipFill>
            <p:spPr>
              <a:xfrm>
                <a:off x="11501777" y="127526"/>
                <a:ext cx="592786" cy="359264"/>
              </a:xfrm>
              <a:prstGeom prst="rect">
                <a:avLst/>
              </a:prstGeom>
            </p:spPr>
          </p:pic>
          <p:sp>
            <p:nvSpPr>
              <p:cNvPr id="14" name="Rettangolo 13">
                <a:extLst>
                  <a:ext uri="{FF2B5EF4-FFF2-40B4-BE49-F238E27FC236}">
                    <a16:creationId xmlns:a16="http://schemas.microsoft.com/office/drawing/2014/main" id="{8FE580C4-FD42-3567-B830-F4852845B2F8}"/>
                  </a:ext>
                </a:extLst>
              </p:cNvPr>
              <p:cNvSpPr/>
              <p:nvPr/>
            </p:nvSpPr>
            <p:spPr>
              <a:xfrm>
                <a:off x="11501777" y="127526"/>
                <a:ext cx="592786" cy="359264"/>
              </a:xfrm>
              <a:prstGeom prst="rect">
                <a:avLst/>
              </a:prstGeom>
              <a:solidFill>
                <a:srgbClr val="26262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pic>
        <p:nvPicPr>
          <p:cNvPr id="5" name="Immagine 4">
            <a:extLst>
              <a:ext uri="{FF2B5EF4-FFF2-40B4-BE49-F238E27FC236}">
                <a16:creationId xmlns:a16="http://schemas.microsoft.com/office/drawing/2014/main" id="{A8C3BCA4-628B-FE6A-5BD0-B1F5AC7EF914}"/>
              </a:ext>
            </a:extLst>
          </p:cNvPr>
          <p:cNvPicPr>
            <a:picLocks noChangeAspect="1"/>
          </p:cNvPicPr>
          <p:nvPr userDrawn="1"/>
        </p:nvPicPr>
        <p:blipFill rotWithShape="1">
          <a:blip r:embed="rId14">
            <a:extLst>
              <a:ext uri="{BEBA8EAE-BF5A-486C-A8C5-ECC9F3942E4B}">
                <a14:imgProps xmlns:a14="http://schemas.microsoft.com/office/drawing/2010/main">
                  <a14:imgLayer r:embed="rId15">
                    <a14:imgEffect>
                      <a14:brightnessContrast bright="-20000"/>
                    </a14:imgEffect>
                  </a14:imgLayer>
                </a14:imgProps>
              </a:ext>
            </a:extLst>
          </a:blip>
          <a:srcRect l="4242" t="1637" r="18579" b="78038"/>
          <a:stretch/>
        </p:blipFill>
        <p:spPr>
          <a:xfrm>
            <a:off x="81150" y="67797"/>
            <a:ext cx="2677612" cy="431538"/>
          </a:xfrm>
          <a:prstGeom prst="rect">
            <a:avLst/>
          </a:prstGeom>
        </p:spPr>
      </p:pic>
    </p:spTree>
    <p:extLst>
      <p:ext uri="{BB962C8B-B14F-4D97-AF65-F5344CB8AC3E}">
        <p14:creationId xmlns:p14="http://schemas.microsoft.com/office/powerpoint/2010/main" val="4192314675"/>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9077807-E89C-C9EA-80DE-2299877E0F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3B3F021-4B08-66E1-DBED-281DD92197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6DDE580-4957-0A84-B7DB-D1878D6601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a:extLst>
              <a:ext uri="{FF2B5EF4-FFF2-40B4-BE49-F238E27FC236}">
                <a16:creationId xmlns:a16="http://schemas.microsoft.com/office/drawing/2014/main" id="{69EF31E5-C308-CCDA-9734-1B05642AAC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D6284BDD-FF38-C2F7-0049-E284574614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03879-402F-4C83-BD84-B196FDC9BD89}" type="slidenum">
              <a:rPr lang="it-IT" smtClean="0"/>
              <a:t>‹N›</a:t>
            </a:fld>
            <a:endParaRPr lang="it-IT"/>
          </a:p>
        </p:txBody>
      </p:sp>
    </p:spTree>
    <p:extLst>
      <p:ext uri="{BB962C8B-B14F-4D97-AF65-F5344CB8AC3E}">
        <p14:creationId xmlns:p14="http://schemas.microsoft.com/office/powerpoint/2010/main" val="37476864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4C388D7-EECA-92A0-D474-5695CE3C49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C575A90-F3C5-BEF5-230A-AC86274014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26D64C0-4F54-416B-3D38-4194E0623B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a:extLst>
              <a:ext uri="{FF2B5EF4-FFF2-40B4-BE49-F238E27FC236}">
                <a16:creationId xmlns:a16="http://schemas.microsoft.com/office/drawing/2014/main" id="{92AC6A95-5DC1-1CB4-A79C-DA4B8A9ECA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FABEB6C-CF53-90C7-468E-A2C750E407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32475-997B-49AE-8737-133F2A3074C6}" type="slidenum">
              <a:rPr lang="it-IT" smtClean="0"/>
              <a:t>‹N›</a:t>
            </a:fld>
            <a:endParaRPr lang="it-IT"/>
          </a:p>
        </p:txBody>
      </p:sp>
    </p:spTree>
    <p:extLst>
      <p:ext uri="{BB962C8B-B14F-4D97-AF65-F5344CB8AC3E}">
        <p14:creationId xmlns:p14="http://schemas.microsoft.com/office/powerpoint/2010/main" val="2912093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12" Type="http://schemas.openxmlformats.org/officeDocument/2006/relationships/image" Target="../media/image35.tif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1.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gif"/><Relationship Id="rId7"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290.png"/></Relationships>
</file>

<file path=ppt/slides/_rels/slide2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4.png"/><Relationship Id="rId7"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0A7E06CA-4305-9F67-F4BA-2B32F8224B4B}"/>
              </a:ext>
            </a:extLst>
          </p:cNvPr>
          <p:cNvSpPr/>
          <p:nvPr/>
        </p:nvSpPr>
        <p:spPr>
          <a:xfrm>
            <a:off x="0" y="0"/>
            <a:ext cx="12191999" cy="116993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p>
        </p:txBody>
      </p:sp>
      <p:sp>
        <p:nvSpPr>
          <p:cNvPr id="9" name="CasellaDiTesto 8">
            <a:extLst>
              <a:ext uri="{FF2B5EF4-FFF2-40B4-BE49-F238E27FC236}">
                <a16:creationId xmlns:a16="http://schemas.microsoft.com/office/drawing/2014/main" id="{0465CD06-4DCA-B1D3-D4A9-A269AEEC100E}"/>
              </a:ext>
            </a:extLst>
          </p:cNvPr>
          <p:cNvSpPr txBox="1"/>
          <p:nvPr/>
        </p:nvSpPr>
        <p:spPr>
          <a:xfrm>
            <a:off x="204246" y="2429481"/>
            <a:ext cx="11783505" cy="1077218"/>
          </a:xfrm>
          <a:prstGeom prst="rect">
            <a:avLst/>
          </a:prstGeom>
          <a:noFill/>
        </p:spPr>
        <p:txBody>
          <a:bodyPr wrap="square">
            <a:spAutoFit/>
          </a:bodyPr>
          <a:lstStyle/>
          <a:p>
            <a:pPr algn="ctr"/>
            <a:r>
              <a:rPr lang="en-US" sz="3200" i="0" dirty="0">
                <a:solidFill>
                  <a:srgbClr val="262626"/>
                </a:solidFill>
                <a:effectLst/>
              </a:rPr>
              <a:t>  </a:t>
            </a:r>
            <a:r>
              <a:rPr lang="en-US" sz="3200" b="1" i="0" dirty="0">
                <a:solidFill>
                  <a:srgbClr val="262626"/>
                </a:solidFill>
                <a:effectLst/>
              </a:rPr>
              <a:t>THE SUPERCONDUCTING THIN SOLENOID FOR IDEA.</a:t>
            </a:r>
          </a:p>
          <a:p>
            <a:pPr algn="ctr"/>
            <a:r>
              <a:rPr lang="en-US" sz="3200" b="1" dirty="0">
                <a:solidFill>
                  <a:srgbClr val="262626"/>
                </a:solidFill>
              </a:rPr>
              <a:t>A TRADITIONAL DESIGN OR A STEP TORWARD NEW TECHNOLOGIES?</a:t>
            </a:r>
            <a:endParaRPr lang="it-IT" sz="3200" b="1" dirty="0">
              <a:solidFill>
                <a:srgbClr val="262626"/>
              </a:solidFill>
            </a:endParaRPr>
          </a:p>
        </p:txBody>
      </p:sp>
      <p:sp>
        <p:nvSpPr>
          <p:cNvPr id="13" name="CasellaDiTesto 12">
            <a:extLst>
              <a:ext uri="{FF2B5EF4-FFF2-40B4-BE49-F238E27FC236}">
                <a16:creationId xmlns:a16="http://schemas.microsoft.com/office/drawing/2014/main" id="{D1BFDC59-1F94-3716-A94C-6661085E0CA3}"/>
              </a:ext>
            </a:extLst>
          </p:cNvPr>
          <p:cNvSpPr txBox="1"/>
          <p:nvPr/>
        </p:nvSpPr>
        <p:spPr>
          <a:xfrm>
            <a:off x="1839796" y="4704488"/>
            <a:ext cx="8512404" cy="1200329"/>
          </a:xfrm>
          <a:prstGeom prst="rect">
            <a:avLst/>
          </a:prstGeom>
          <a:noFill/>
        </p:spPr>
        <p:txBody>
          <a:bodyPr wrap="square">
            <a:spAutoFit/>
          </a:bodyPr>
          <a:lstStyle/>
          <a:p>
            <a:pPr algn="ctr"/>
            <a:r>
              <a:rPr lang="en-US" sz="2800" b="0" i="0" dirty="0">
                <a:solidFill>
                  <a:srgbClr val="262626"/>
                </a:solidFill>
                <a:effectLst/>
              </a:rPr>
              <a:t>M</a:t>
            </a:r>
            <a:r>
              <a:rPr lang="en-US" sz="2400" b="0" i="0" dirty="0">
                <a:solidFill>
                  <a:srgbClr val="262626"/>
                </a:solidFill>
                <a:effectLst/>
              </a:rPr>
              <a:t>ICHELA </a:t>
            </a:r>
            <a:r>
              <a:rPr lang="en-US" sz="2800" b="0" i="0" dirty="0">
                <a:solidFill>
                  <a:srgbClr val="262626"/>
                </a:solidFill>
                <a:effectLst/>
              </a:rPr>
              <a:t>B</a:t>
            </a:r>
            <a:r>
              <a:rPr lang="en-US" sz="2400" b="0" i="0" dirty="0">
                <a:solidFill>
                  <a:srgbClr val="262626"/>
                </a:solidFill>
                <a:effectLst/>
              </a:rPr>
              <a:t>RACCO</a:t>
            </a:r>
          </a:p>
          <a:p>
            <a:pPr algn="ctr"/>
            <a:endParaRPr lang="en-US" sz="2000" dirty="0">
              <a:solidFill>
                <a:srgbClr val="262626"/>
              </a:solidFill>
            </a:endParaRPr>
          </a:p>
          <a:p>
            <a:pPr algn="ctr"/>
            <a:r>
              <a:rPr lang="en-US" sz="2400" b="0" i="0" dirty="0">
                <a:solidFill>
                  <a:srgbClr val="262626"/>
                </a:solidFill>
                <a:effectLst/>
              </a:rPr>
              <a:t>On behalf of the Applied Superconductivity Group of INFN-Genova </a:t>
            </a:r>
            <a:endParaRPr lang="it-IT" sz="2400" dirty="0">
              <a:solidFill>
                <a:srgbClr val="262626"/>
              </a:solidFill>
            </a:endParaRPr>
          </a:p>
        </p:txBody>
      </p:sp>
      <p:sp>
        <p:nvSpPr>
          <p:cNvPr id="19" name="CasellaDiTesto 18">
            <a:extLst>
              <a:ext uri="{FF2B5EF4-FFF2-40B4-BE49-F238E27FC236}">
                <a16:creationId xmlns:a16="http://schemas.microsoft.com/office/drawing/2014/main" id="{635EC60E-724F-FD82-6A20-3C82285FD59E}"/>
              </a:ext>
            </a:extLst>
          </p:cNvPr>
          <p:cNvSpPr txBox="1"/>
          <p:nvPr/>
        </p:nvSpPr>
        <p:spPr>
          <a:xfrm>
            <a:off x="8844418" y="39077"/>
            <a:ext cx="3261520" cy="338554"/>
          </a:xfrm>
          <a:prstGeom prst="rect">
            <a:avLst/>
          </a:prstGeom>
          <a:noFill/>
        </p:spPr>
        <p:txBody>
          <a:bodyPr wrap="square">
            <a:spAutoFit/>
          </a:bodyPr>
          <a:lstStyle/>
          <a:p>
            <a:r>
              <a:rPr lang="en-US" sz="1600" i="0" dirty="0">
                <a:solidFill>
                  <a:schemeClr val="bg1">
                    <a:lumMod val="85000"/>
                  </a:schemeClr>
                </a:solidFill>
                <a:effectLst/>
                <a:latin typeface="Arial Nova" panose="020B0504020202020204" pitchFamily="34" charset="0"/>
                <a:cs typeface="Arial" panose="020B0604020202020204" pitchFamily="34" charset="0"/>
              </a:rPr>
              <a:t>  CERN – 12-14  September 2022</a:t>
            </a:r>
            <a:endParaRPr lang="it-IT" sz="1600" dirty="0">
              <a:solidFill>
                <a:schemeClr val="bg1">
                  <a:lumMod val="85000"/>
                </a:schemeClr>
              </a:solidFill>
              <a:latin typeface="Arial Nova" panose="020B05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id="{FB8E1F7C-7D1A-DE67-0BB7-35B5CE9E7E86}"/>
              </a:ext>
            </a:extLst>
          </p:cNvPr>
          <p:cNvSpPr/>
          <p:nvPr/>
        </p:nvSpPr>
        <p:spPr>
          <a:xfrm>
            <a:off x="0" y="0"/>
            <a:ext cx="12191999" cy="56713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p>
        </p:txBody>
      </p:sp>
      <p:sp>
        <p:nvSpPr>
          <p:cNvPr id="4" name="Rettangolo 3">
            <a:extLst>
              <a:ext uri="{FF2B5EF4-FFF2-40B4-BE49-F238E27FC236}">
                <a16:creationId xmlns:a16="http://schemas.microsoft.com/office/drawing/2014/main" id="{00221C3D-B5EA-F652-CB80-0DDB3F5D2A68}"/>
              </a:ext>
            </a:extLst>
          </p:cNvPr>
          <p:cNvSpPr/>
          <p:nvPr/>
        </p:nvSpPr>
        <p:spPr>
          <a:xfrm>
            <a:off x="971323" y="439528"/>
            <a:ext cx="589736" cy="8013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Immagine 13">
            <a:extLst>
              <a:ext uri="{FF2B5EF4-FFF2-40B4-BE49-F238E27FC236}">
                <a16:creationId xmlns:a16="http://schemas.microsoft.com/office/drawing/2014/main" id="{98F78C29-A8C9-15BE-C298-1A297E0F54B2}"/>
              </a:ext>
            </a:extLst>
          </p:cNvPr>
          <p:cNvPicPr>
            <a:picLocks noChangeAspect="1"/>
          </p:cNvPicPr>
          <p:nvPr/>
        </p:nvPicPr>
        <p:blipFill rotWithShape="1">
          <a:blip r:embed="rId3">
            <a:extLst>
              <a:ext uri="{28A0092B-C50C-407E-A947-70E740481C1C}">
                <a14:useLocalDpi xmlns:a14="http://schemas.microsoft.com/office/drawing/2010/main" val="0"/>
              </a:ext>
            </a:extLst>
          </a:blip>
          <a:srcRect l="10712" t="6086" r="8598" b="5890"/>
          <a:stretch/>
        </p:blipFill>
        <p:spPr>
          <a:xfrm>
            <a:off x="10341205" y="37161"/>
            <a:ext cx="1807764" cy="1095614"/>
          </a:xfrm>
          <a:prstGeom prst="rect">
            <a:avLst/>
          </a:prstGeom>
        </p:spPr>
      </p:pic>
      <p:pic>
        <p:nvPicPr>
          <p:cNvPr id="20" name="Immagine 19">
            <a:extLst>
              <a:ext uri="{FF2B5EF4-FFF2-40B4-BE49-F238E27FC236}">
                <a16:creationId xmlns:a16="http://schemas.microsoft.com/office/drawing/2014/main" id="{12FE0B11-FFDA-128A-0132-F172C8677395}"/>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Lst>
          </a:blip>
          <a:srcRect l="4242" t="1637" r="17304" b="56249"/>
          <a:stretch/>
        </p:blipFill>
        <p:spPr>
          <a:xfrm>
            <a:off x="64427" y="39077"/>
            <a:ext cx="3283156" cy="1078567"/>
          </a:xfrm>
          <a:prstGeom prst="rect">
            <a:avLst/>
          </a:prstGeom>
        </p:spPr>
      </p:pic>
    </p:spTree>
    <p:extLst>
      <p:ext uri="{BB962C8B-B14F-4D97-AF65-F5344CB8AC3E}">
        <p14:creationId xmlns:p14="http://schemas.microsoft.com/office/powerpoint/2010/main" val="1748939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95D22F5-0527-C769-ABD6-C2785346E9CA}"/>
              </a:ext>
            </a:extLst>
          </p:cNvPr>
          <p:cNvSpPr txBox="1"/>
          <p:nvPr/>
        </p:nvSpPr>
        <p:spPr>
          <a:xfrm>
            <a:off x="4899792" y="1019320"/>
            <a:ext cx="2182009" cy="492443"/>
          </a:xfrm>
          <a:prstGeom prst="rect">
            <a:avLst/>
          </a:prstGeom>
          <a:noFill/>
        </p:spPr>
        <p:txBody>
          <a:bodyPr wrap="none" rtlCol="0">
            <a:spAutoFit/>
          </a:bodyPr>
          <a:lstStyle/>
          <a:p>
            <a:pPr algn="ctr"/>
            <a:r>
              <a:rPr lang="it-IT" sz="2600" b="1" dirty="0" err="1"/>
              <a:t>Thin</a:t>
            </a:r>
            <a:r>
              <a:rPr lang="it-IT" sz="2600" b="1" dirty="0"/>
              <a:t> </a:t>
            </a:r>
            <a:r>
              <a:rPr lang="it-IT" sz="2600" b="1" dirty="0" err="1"/>
              <a:t>solenoids</a:t>
            </a:r>
            <a:endParaRPr lang="it-IT" sz="2600" b="1" dirty="0"/>
          </a:p>
        </p:txBody>
      </p:sp>
      <p:sp>
        <p:nvSpPr>
          <p:cNvPr id="24" name="CasellaDiTesto 23">
            <a:extLst>
              <a:ext uri="{FF2B5EF4-FFF2-40B4-BE49-F238E27FC236}">
                <a16:creationId xmlns:a16="http://schemas.microsoft.com/office/drawing/2014/main" id="{5F351EDF-FC19-0CB5-9588-56EE4FBDECA2}"/>
              </a:ext>
            </a:extLst>
          </p:cNvPr>
          <p:cNvSpPr txBox="1"/>
          <p:nvPr/>
        </p:nvSpPr>
        <p:spPr>
          <a:xfrm>
            <a:off x="2095109" y="2302504"/>
            <a:ext cx="7670980" cy="830997"/>
          </a:xfrm>
          <a:prstGeom prst="rect">
            <a:avLst/>
          </a:prstGeom>
          <a:noFill/>
        </p:spPr>
        <p:txBody>
          <a:bodyPr wrap="square" rtlCol="0">
            <a:spAutoFit/>
          </a:bodyPr>
          <a:lstStyle/>
          <a:p>
            <a:pPr algn="ctr"/>
            <a:r>
              <a:rPr lang="it-IT" sz="2400" dirty="0"/>
              <a:t>In some detector </a:t>
            </a:r>
            <a:r>
              <a:rPr lang="it-IT" sz="2400" dirty="0" err="1"/>
              <a:t>magnet</a:t>
            </a:r>
            <a:r>
              <a:rPr lang="it-IT" sz="2400" dirty="0"/>
              <a:t>, pure </a:t>
            </a:r>
            <a:r>
              <a:rPr lang="it-IT" sz="2400" dirty="0" err="1"/>
              <a:t>aluminium</a:t>
            </a:r>
            <a:r>
              <a:rPr lang="it-IT" sz="2400" dirty="0"/>
              <a:t> </a:t>
            </a:r>
            <a:r>
              <a:rPr lang="it-IT" sz="2400" dirty="0" err="1"/>
              <a:t>is</a:t>
            </a:r>
            <a:r>
              <a:rPr lang="it-IT" sz="2400" dirty="0"/>
              <a:t> </a:t>
            </a:r>
            <a:r>
              <a:rPr lang="it-IT" sz="2400" dirty="0" err="1"/>
              <a:t>replaced</a:t>
            </a:r>
            <a:r>
              <a:rPr lang="it-IT" sz="2400" dirty="0"/>
              <a:t> by high </a:t>
            </a:r>
            <a:r>
              <a:rPr lang="it-IT" sz="2400" dirty="0" err="1"/>
              <a:t>strength</a:t>
            </a:r>
            <a:r>
              <a:rPr lang="it-IT" sz="2400" dirty="0"/>
              <a:t>, low </a:t>
            </a:r>
            <a:r>
              <a:rPr lang="it-IT" sz="2400" dirty="0" err="1"/>
              <a:t>resistivity</a:t>
            </a:r>
            <a:r>
              <a:rPr lang="it-IT" sz="2400" dirty="0"/>
              <a:t> </a:t>
            </a:r>
            <a:r>
              <a:rPr lang="it-IT" sz="2400" dirty="0" err="1"/>
              <a:t>aluminium</a:t>
            </a:r>
            <a:r>
              <a:rPr lang="it-IT" sz="2400" dirty="0"/>
              <a:t>-nickel </a:t>
            </a:r>
            <a:r>
              <a:rPr lang="it-IT" sz="2400" dirty="0" err="1"/>
              <a:t>alloys</a:t>
            </a:r>
            <a:r>
              <a:rPr lang="it-IT" sz="2400" dirty="0"/>
              <a:t>. </a:t>
            </a:r>
          </a:p>
        </p:txBody>
      </p:sp>
      <p:sp>
        <p:nvSpPr>
          <p:cNvPr id="25" name="CasellaDiTesto 24">
            <a:extLst>
              <a:ext uri="{FF2B5EF4-FFF2-40B4-BE49-F238E27FC236}">
                <a16:creationId xmlns:a16="http://schemas.microsoft.com/office/drawing/2014/main" id="{B4479880-EA37-326B-6CD6-F8261098567E}"/>
              </a:ext>
            </a:extLst>
          </p:cNvPr>
          <p:cNvSpPr txBox="1"/>
          <p:nvPr/>
        </p:nvSpPr>
        <p:spPr>
          <a:xfrm>
            <a:off x="1561059" y="4036291"/>
            <a:ext cx="8953890" cy="400110"/>
          </a:xfrm>
          <a:prstGeom prst="rect">
            <a:avLst/>
          </a:prstGeom>
          <a:noFill/>
        </p:spPr>
        <p:txBody>
          <a:bodyPr wrap="square" rtlCol="0">
            <a:spAutoFit/>
          </a:bodyPr>
          <a:lstStyle/>
          <a:p>
            <a:pPr algn="ctr"/>
            <a:r>
              <a:rPr lang="it-IT" sz="2000" u="sng" dirty="0"/>
              <a:t>ATLAS </a:t>
            </a:r>
            <a:r>
              <a:rPr lang="it-IT" sz="2000" u="sng" dirty="0" err="1"/>
              <a:t>central</a:t>
            </a:r>
            <a:r>
              <a:rPr lang="it-IT" sz="2000" u="sng" dirty="0"/>
              <a:t> </a:t>
            </a:r>
            <a:r>
              <a:rPr lang="it-IT" sz="2000" u="sng" dirty="0" err="1"/>
              <a:t>solenoid</a:t>
            </a:r>
            <a:r>
              <a:rPr lang="it-IT" sz="2000" dirty="0"/>
              <a:t> [</a:t>
            </a:r>
            <a:r>
              <a:rPr lang="it-IT" sz="2000" dirty="0" err="1"/>
              <a:t>A.Yamamoto</a:t>
            </a:r>
            <a:r>
              <a:rPr lang="it-IT" sz="2000" dirty="0"/>
              <a:t> et al. NIM A 584, 2008, 53–74]</a:t>
            </a:r>
          </a:p>
        </p:txBody>
      </p:sp>
    </p:spTree>
    <p:extLst>
      <p:ext uri="{BB962C8B-B14F-4D97-AF65-F5344CB8AC3E}">
        <p14:creationId xmlns:p14="http://schemas.microsoft.com/office/powerpoint/2010/main" val="837803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03976687-3313-1515-2203-AF6A931D9B12}"/>
              </a:ext>
            </a:extLst>
          </p:cNvPr>
          <p:cNvSpPr txBox="1"/>
          <p:nvPr/>
        </p:nvSpPr>
        <p:spPr>
          <a:xfrm>
            <a:off x="2145288" y="1852016"/>
            <a:ext cx="7901420" cy="830997"/>
          </a:xfrm>
          <a:prstGeom prst="rect">
            <a:avLst/>
          </a:prstGeom>
          <a:noFill/>
        </p:spPr>
        <p:txBody>
          <a:bodyPr wrap="square">
            <a:spAutoFit/>
          </a:bodyPr>
          <a:lstStyle/>
          <a:p>
            <a:pPr algn="ctr"/>
            <a:r>
              <a:rPr lang="it-IT" sz="2400" dirty="0"/>
              <a:t>Aluminium </a:t>
            </a:r>
            <a:r>
              <a:rPr lang="it-IT" sz="2400" dirty="0" err="1"/>
              <a:t>stabilisation</a:t>
            </a:r>
            <a:r>
              <a:rPr lang="it-IT" sz="2400" dirty="0"/>
              <a:t> </a:t>
            </a:r>
            <a:r>
              <a:rPr lang="it-IT" sz="2400" dirty="0" err="1"/>
              <a:t>is</a:t>
            </a:r>
            <a:r>
              <a:rPr lang="it-IT" sz="2400" dirty="0"/>
              <a:t> a </a:t>
            </a:r>
            <a:r>
              <a:rPr lang="it-IT" sz="2400" dirty="0" err="1"/>
              <a:t>terrific</a:t>
            </a:r>
            <a:r>
              <a:rPr lang="it-IT" sz="2400" dirty="0"/>
              <a:t> </a:t>
            </a:r>
            <a:r>
              <a:rPr lang="it-IT" sz="2400" dirty="0" err="1"/>
              <a:t>solution</a:t>
            </a:r>
            <a:r>
              <a:rPr lang="it-IT" sz="2400" dirty="0"/>
              <a:t> </a:t>
            </a:r>
            <a:r>
              <a:rPr lang="it-IT" sz="2400" dirty="0" err="1"/>
              <a:t>that</a:t>
            </a:r>
            <a:r>
              <a:rPr lang="it-IT" sz="2400" dirty="0"/>
              <a:t> </a:t>
            </a:r>
            <a:r>
              <a:rPr lang="it-IT" sz="2400" dirty="0" err="1"/>
              <a:t>has</a:t>
            </a:r>
            <a:r>
              <a:rPr lang="it-IT" sz="2400" dirty="0"/>
              <a:t> </a:t>
            </a:r>
            <a:r>
              <a:rPr lang="it-IT" sz="2400" dirty="0" err="1"/>
              <a:t>been</a:t>
            </a:r>
            <a:r>
              <a:rPr lang="it-IT" sz="2400" dirty="0"/>
              <a:t> </a:t>
            </a:r>
            <a:r>
              <a:rPr lang="it-IT" sz="2400" dirty="0" err="1"/>
              <a:t>applied</a:t>
            </a:r>
            <a:r>
              <a:rPr lang="it-IT" sz="2400" dirty="0"/>
              <a:t> to a large </a:t>
            </a:r>
            <a:r>
              <a:rPr lang="it-IT" sz="2400" dirty="0" err="1"/>
              <a:t>number</a:t>
            </a:r>
            <a:r>
              <a:rPr lang="it-IT" sz="2400" dirty="0"/>
              <a:t> of detector </a:t>
            </a:r>
            <a:r>
              <a:rPr lang="it-IT" sz="2400" dirty="0" err="1"/>
              <a:t>magnets</a:t>
            </a:r>
            <a:r>
              <a:rPr lang="it-IT" sz="2400" dirty="0"/>
              <a:t>.</a:t>
            </a:r>
          </a:p>
        </p:txBody>
      </p:sp>
      <p:sp>
        <p:nvSpPr>
          <p:cNvPr id="5" name="CasellaDiTesto 4">
            <a:extLst>
              <a:ext uri="{FF2B5EF4-FFF2-40B4-BE49-F238E27FC236}">
                <a16:creationId xmlns:a16="http://schemas.microsoft.com/office/drawing/2014/main" id="{4866A91F-5BD1-89BA-FE45-77A6E79631BE}"/>
              </a:ext>
            </a:extLst>
          </p:cNvPr>
          <p:cNvSpPr txBox="1"/>
          <p:nvPr/>
        </p:nvSpPr>
        <p:spPr>
          <a:xfrm>
            <a:off x="1346575" y="4038550"/>
            <a:ext cx="9498847" cy="1354217"/>
          </a:xfrm>
          <a:prstGeom prst="rect">
            <a:avLst/>
          </a:prstGeom>
          <a:noFill/>
        </p:spPr>
        <p:txBody>
          <a:bodyPr wrap="square" rtlCol="0">
            <a:spAutoFit/>
          </a:bodyPr>
          <a:lstStyle/>
          <a:p>
            <a:pPr algn="ctr">
              <a:spcAft>
                <a:spcPts val="600"/>
              </a:spcAft>
            </a:pPr>
            <a:r>
              <a:rPr lang="it-IT" sz="2400" dirty="0" err="1"/>
              <a:t>However</a:t>
            </a:r>
            <a:r>
              <a:rPr lang="it-IT" sz="2400" dirty="0"/>
              <a:t>, </a:t>
            </a:r>
            <a:r>
              <a:rPr lang="it-IT" sz="2400" dirty="0" err="1"/>
              <a:t>fabrication</a:t>
            </a:r>
            <a:r>
              <a:rPr lang="it-IT" sz="2400" dirty="0"/>
              <a:t> of </a:t>
            </a:r>
            <a:r>
              <a:rPr lang="it-IT" sz="2400" dirty="0" err="1"/>
              <a:t>conductors</a:t>
            </a:r>
            <a:r>
              <a:rPr lang="it-IT" sz="2400" dirty="0"/>
              <a:t> </a:t>
            </a:r>
            <a:r>
              <a:rPr lang="it-IT" sz="2400" dirty="0" err="1"/>
              <a:t>requires</a:t>
            </a:r>
            <a:r>
              <a:rPr lang="it-IT" sz="2400" dirty="0"/>
              <a:t> </a:t>
            </a:r>
            <a:r>
              <a:rPr lang="it-IT" sz="2400" dirty="0" err="1"/>
              <a:t>cabling</a:t>
            </a:r>
            <a:r>
              <a:rPr lang="it-IT" sz="2400" dirty="0"/>
              <a:t> and co-</a:t>
            </a:r>
            <a:r>
              <a:rPr lang="it-IT" sz="2400" dirty="0" err="1"/>
              <a:t>extrusion</a:t>
            </a:r>
            <a:r>
              <a:rPr lang="it-IT" sz="2400" dirty="0"/>
              <a:t>.</a:t>
            </a:r>
          </a:p>
          <a:p>
            <a:pPr algn="ctr">
              <a:spcAft>
                <a:spcPts val="600"/>
              </a:spcAft>
            </a:pPr>
            <a:r>
              <a:rPr lang="it-IT" sz="2400" u="sng" dirty="0"/>
              <a:t>Co-</a:t>
            </a:r>
            <a:r>
              <a:rPr lang="it-IT" sz="2400" u="sng" dirty="0" err="1"/>
              <a:t>extrusion</a:t>
            </a:r>
            <a:r>
              <a:rPr lang="it-IT" sz="2400" u="sng" dirty="0"/>
              <a:t> </a:t>
            </a:r>
            <a:r>
              <a:rPr lang="it-IT" sz="2400" u="sng" dirty="0" err="1"/>
              <a:t>is</a:t>
            </a:r>
            <a:r>
              <a:rPr lang="it-IT" sz="2400" dirty="0"/>
              <a:t> an </a:t>
            </a:r>
            <a:r>
              <a:rPr lang="it-IT" sz="2400" u="sng" dirty="0" err="1"/>
              <a:t>expensive</a:t>
            </a:r>
            <a:r>
              <a:rPr lang="it-IT" sz="2400" u="sng" dirty="0"/>
              <a:t> and delicate</a:t>
            </a:r>
            <a:r>
              <a:rPr lang="it-IT" sz="2400" dirty="0"/>
              <a:t> industrial </a:t>
            </a:r>
            <a:r>
              <a:rPr lang="it-IT" sz="2400" dirty="0" err="1"/>
              <a:t>process</a:t>
            </a:r>
            <a:r>
              <a:rPr lang="it-IT" sz="2400" dirty="0"/>
              <a:t>. </a:t>
            </a:r>
          </a:p>
          <a:p>
            <a:pPr algn="ctr">
              <a:spcAft>
                <a:spcPts val="600"/>
              </a:spcAft>
            </a:pPr>
            <a:r>
              <a:rPr lang="it-IT" sz="2400" dirty="0" err="1"/>
              <a:t>Very</a:t>
            </a:r>
            <a:r>
              <a:rPr lang="it-IT" sz="2400" dirty="0"/>
              <a:t> </a:t>
            </a:r>
            <a:r>
              <a:rPr lang="it-IT" sz="2400" dirty="0" err="1"/>
              <a:t>few</a:t>
            </a:r>
            <a:r>
              <a:rPr lang="it-IT" sz="2400" dirty="0"/>
              <a:t> </a:t>
            </a:r>
            <a:r>
              <a:rPr lang="it-IT" sz="2400" dirty="0" err="1"/>
              <a:t>firms</a:t>
            </a:r>
            <a:r>
              <a:rPr lang="it-IT" sz="2400" dirty="0"/>
              <a:t> </a:t>
            </a:r>
            <a:r>
              <a:rPr lang="it-IT" sz="2400" dirty="0" err="1"/>
              <a:t>have</a:t>
            </a:r>
            <a:r>
              <a:rPr lang="it-IT" sz="2400" dirty="0"/>
              <a:t> the expertise to </a:t>
            </a:r>
            <a:r>
              <a:rPr lang="it-IT" sz="2400" dirty="0" err="1"/>
              <a:t>perform</a:t>
            </a:r>
            <a:r>
              <a:rPr lang="it-IT" sz="2400" dirty="0"/>
              <a:t> co-</a:t>
            </a:r>
            <a:r>
              <a:rPr lang="it-IT" sz="2400" dirty="0" err="1"/>
              <a:t>extrusion</a:t>
            </a:r>
            <a:r>
              <a:rPr lang="it-IT" sz="2400" dirty="0"/>
              <a:t>.</a:t>
            </a:r>
          </a:p>
        </p:txBody>
      </p:sp>
    </p:spTree>
    <p:extLst>
      <p:ext uri="{BB962C8B-B14F-4D97-AF65-F5344CB8AC3E}">
        <p14:creationId xmlns:p14="http://schemas.microsoft.com/office/powerpoint/2010/main" val="336393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27AB4DF-1366-B0C1-DE6B-EF9E0E1552E6}"/>
              </a:ext>
            </a:extLst>
          </p:cNvPr>
          <p:cNvSpPr txBox="1"/>
          <p:nvPr/>
        </p:nvSpPr>
        <p:spPr>
          <a:xfrm>
            <a:off x="2106157" y="2993424"/>
            <a:ext cx="7979685" cy="523220"/>
          </a:xfrm>
          <a:prstGeom prst="rect">
            <a:avLst/>
          </a:prstGeom>
          <a:noFill/>
        </p:spPr>
        <p:txBody>
          <a:bodyPr wrap="none" rtlCol="0">
            <a:spAutoFit/>
          </a:bodyPr>
          <a:lstStyle/>
          <a:p>
            <a:r>
              <a:rPr lang="it-IT" sz="2800" b="1" dirty="0" err="1"/>
              <a:t>Would</a:t>
            </a:r>
            <a:r>
              <a:rPr lang="it-IT" sz="2800" b="1" dirty="0"/>
              <a:t> </a:t>
            </a:r>
            <a:r>
              <a:rPr lang="it-IT" sz="2800" b="1" dirty="0" err="1"/>
              <a:t>it</a:t>
            </a:r>
            <a:r>
              <a:rPr lang="it-IT" sz="2800" b="1" dirty="0"/>
              <a:t> make </a:t>
            </a:r>
            <a:r>
              <a:rPr lang="it-IT" sz="2800" b="1" dirty="0" err="1"/>
              <a:t>sense</a:t>
            </a:r>
            <a:r>
              <a:rPr lang="it-IT" sz="2800" b="1" dirty="0"/>
              <a:t> to use </a:t>
            </a:r>
            <a:r>
              <a:rPr lang="it-IT" sz="2800" b="1" dirty="0" err="1"/>
              <a:t>other</a:t>
            </a:r>
            <a:r>
              <a:rPr lang="it-IT" sz="2800" b="1" dirty="0"/>
              <a:t> </a:t>
            </a:r>
            <a:r>
              <a:rPr lang="it-IT" sz="2800" b="1" dirty="0" err="1"/>
              <a:t>superconductors</a:t>
            </a:r>
            <a:r>
              <a:rPr lang="it-IT" sz="2800" b="1" dirty="0"/>
              <a:t>?</a:t>
            </a:r>
          </a:p>
        </p:txBody>
      </p:sp>
    </p:spTree>
    <p:extLst>
      <p:ext uri="{BB962C8B-B14F-4D97-AF65-F5344CB8AC3E}">
        <p14:creationId xmlns:p14="http://schemas.microsoft.com/office/powerpoint/2010/main" val="221992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90B6433-EB56-2524-B784-27DE2A4CC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572" y="770148"/>
            <a:ext cx="7730819" cy="5609193"/>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0571BF65-1937-0E09-0589-A165680B5A1F}"/>
              </a:ext>
            </a:extLst>
          </p:cNvPr>
          <p:cNvSpPr txBox="1"/>
          <p:nvPr/>
        </p:nvSpPr>
        <p:spPr>
          <a:xfrm>
            <a:off x="534739" y="6379341"/>
            <a:ext cx="7110483" cy="338554"/>
          </a:xfrm>
          <a:prstGeom prst="rect">
            <a:avLst/>
          </a:prstGeom>
          <a:noFill/>
        </p:spPr>
        <p:txBody>
          <a:bodyPr wrap="square">
            <a:spAutoFit/>
          </a:bodyPr>
          <a:lstStyle/>
          <a:p>
            <a:r>
              <a:rPr lang="it-IT" sz="1600" dirty="0"/>
              <a:t>https://nationalmaglab.org/magnet-development/applied-superconductivity-center</a:t>
            </a:r>
          </a:p>
        </p:txBody>
      </p:sp>
      <p:sp>
        <p:nvSpPr>
          <p:cNvPr id="8" name="CasellaDiTesto 7">
            <a:extLst>
              <a:ext uri="{FF2B5EF4-FFF2-40B4-BE49-F238E27FC236}">
                <a16:creationId xmlns:a16="http://schemas.microsoft.com/office/drawing/2014/main" id="{3339DCC0-6096-F36A-5160-B33D930DE147}"/>
              </a:ext>
            </a:extLst>
          </p:cNvPr>
          <p:cNvSpPr txBox="1"/>
          <p:nvPr/>
        </p:nvSpPr>
        <p:spPr>
          <a:xfrm>
            <a:off x="8217692" y="924791"/>
            <a:ext cx="3550011" cy="461665"/>
          </a:xfrm>
          <a:prstGeom prst="rect">
            <a:avLst/>
          </a:prstGeom>
          <a:noFill/>
        </p:spPr>
        <p:txBody>
          <a:bodyPr wrap="none" rtlCol="0">
            <a:spAutoFit/>
          </a:bodyPr>
          <a:lstStyle/>
          <a:p>
            <a:r>
              <a:rPr lang="it-IT" sz="2400" b="1" dirty="0"/>
              <a:t>Technical </a:t>
            </a:r>
            <a:r>
              <a:rPr lang="it-IT" sz="2400" b="1" dirty="0" err="1"/>
              <a:t>superconductors</a:t>
            </a:r>
            <a:endParaRPr lang="it-IT" sz="2400" b="1" dirty="0"/>
          </a:p>
        </p:txBody>
      </p:sp>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C9C48715-5618-48E6-B59A-4A1F8F038DC3}"/>
                  </a:ext>
                </a:extLst>
              </p:cNvPr>
              <p:cNvSpPr txBox="1"/>
              <p:nvPr/>
            </p:nvSpPr>
            <p:spPr>
              <a:xfrm>
                <a:off x="8272078" y="1485694"/>
                <a:ext cx="3695350" cy="4893647"/>
              </a:xfrm>
              <a:prstGeom prst="rect">
                <a:avLst/>
              </a:prstGeom>
              <a:noFill/>
            </p:spPr>
            <p:txBody>
              <a:bodyPr wrap="square" rtlCol="0">
                <a:spAutoFit/>
              </a:bodyPr>
              <a:lstStyle/>
              <a:p>
                <a:pPr algn="just">
                  <a:tabLst>
                    <a:tab pos="1974850" algn="l"/>
                  </a:tabLst>
                </a:pPr>
                <a:r>
                  <a:rPr lang="it-IT" sz="2400" dirty="0"/>
                  <a:t>REBCO 	</a:t>
                </a:r>
                <a14:m>
                  <m:oMath xmlns:m="http://schemas.openxmlformats.org/officeDocument/2006/math">
                    <m:sSub>
                      <m:sSubPr>
                        <m:ctrlPr>
                          <a:rPr lang="it-IT" sz="2400" i="1" dirty="0" smtClean="0">
                            <a:latin typeface="Cambria Math" panose="02040503050406030204" pitchFamily="18" charset="0"/>
                          </a:rPr>
                        </m:ctrlPr>
                      </m:sSubPr>
                      <m:e>
                        <m:r>
                          <a:rPr lang="it-IT" sz="2400" i="1" dirty="0" smtClean="0">
                            <a:latin typeface="Cambria Math" panose="02040503050406030204" pitchFamily="18" charset="0"/>
                          </a:rPr>
                          <m:t>𝑇</m:t>
                        </m:r>
                      </m:e>
                      <m:sub>
                        <m:r>
                          <a:rPr lang="it-IT" sz="2400" i="1" dirty="0" smtClean="0">
                            <a:latin typeface="Cambria Math" panose="02040503050406030204" pitchFamily="18" charset="0"/>
                          </a:rPr>
                          <m:t>𝑐</m:t>
                        </m:r>
                      </m:sub>
                    </m:sSub>
                    <m:r>
                      <a:rPr lang="it-IT" sz="2400" i="1" dirty="0" smtClean="0">
                        <a:latin typeface="Cambria Math" panose="02040503050406030204" pitchFamily="18" charset="0"/>
                      </a:rPr>
                      <m:t>=</m:t>
                    </m:r>
                    <m:r>
                      <a:rPr lang="it-IT" sz="2400" b="0" i="1" dirty="0" smtClean="0">
                        <a:latin typeface="Cambria Math" panose="02040503050406030204" pitchFamily="18" charset="0"/>
                      </a:rPr>
                      <m:t>92</m:t>
                    </m:r>
                    <m:r>
                      <a:rPr lang="it-IT" sz="2400" i="1" dirty="0" smtClean="0">
                        <a:latin typeface="Cambria Math" panose="02040503050406030204" pitchFamily="18" charset="0"/>
                      </a:rPr>
                      <m:t> </m:t>
                    </m:r>
                    <m:r>
                      <a:rPr lang="it-IT" sz="2400" i="1" dirty="0" smtClean="0">
                        <a:latin typeface="Cambria Math" panose="02040503050406030204" pitchFamily="18" charset="0"/>
                      </a:rPr>
                      <m:t>𝐾</m:t>
                    </m:r>
                  </m:oMath>
                </a14:m>
                <a:endParaRPr lang="it-IT" sz="2400" dirty="0"/>
              </a:p>
              <a:p>
                <a:pPr algn="just"/>
                <a:r>
                  <a:rPr lang="it-IT" sz="2400" dirty="0"/>
                  <a:t>(tape)</a:t>
                </a:r>
              </a:p>
              <a:p>
                <a:pPr algn="just"/>
                <a:endParaRPr lang="it-IT" sz="2400" dirty="0"/>
              </a:p>
              <a:p>
                <a:pPr algn="just">
                  <a:tabLst>
                    <a:tab pos="1974850" algn="l"/>
                  </a:tabLst>
                </a:pPr>
                <a:r>
                  <a:rPr lang="it-IT" sz="2400" dirty="0" err="1"/>
                  <a:t>BiSCCO</a:t>
                </a:r>
                <a:r>
                  <a:rPr lang="it-IT" sz="2400" dirty="0"/>
                  <a:t> 2223 	</a:t>
                </a:r>
                <a14:m>
                  <m:oMath xmlns:m="http://schemas.openxmlformats.org/officeDocument/2006/math">
                    <m:sSub>
                      <m:sSubPr>
                        <m:ctrlPr>
                          <a:rPr lang="it-IT" sz="2400" i="1" dirty="0" smtClean="0">
                            <a:latin typeface="Cambria Math" panose="02040503050406030204" pitchFamily="18" charset="0"/>
                          </a:rPr>
                        </m:ctrlPr>
                      </m:sSubPr>
                      <m:e>
                        <m:r>
                          <a:rPr lang="it-IT" sz="2400" i="1" dirty="0" smtClean="0">
                            <a:latin typeface="Cambria Math" panose="02040503050406030204" pitchFamily="18" charset="0"/>
                          </a:rPr>
                          <m:t>𝑇</m:t>
                        </m:r>
                      </m:e>
                      <m:sub>
                        <m:r>
                          <a:rPr lang="it-IT" sz="2400" i="1" dirty="0" smtClean="0">
                            <a:latin typeface="Cambria Math" panose="02040503050406030204" pitchFamily="18" charset="0"/>
                          </a:rPr>
                          <m:t>𝑐</m:t>
                        </m:r>
                      </m:sub>
                    </m:sSub>
                    <m:r>
                      <a:rPr lang="it-IT" sz="2400" i="1" dirty="0" smtClean="0">
                        <a:latin typeface="Cambria Math" panose="02040503050406030204" pitchFamily="18" charset="0"/>
                      </a:rPr>
                      <m:t>=</m:t>
                    </m:r>
                    <m:r>
                      <a:rPr lang="it-IT" sz="2400" b="0" i="1" dirty="0" smtClean="0">
                        <a:latin typeface="Cambria Math" panose="02040503050406030204" pitchFamily="18" charset="0"/>
                      </a:rPr>
                      <m:t>108</m:t>
                    </m:r>
                    <m:r>
                      <a:rPr lang="it-IT" sz="2400" i="1" dirty="0" smtClean="0">
                        <a:latin typeface="Cambria Math" panose="02040503050406030204" pitchFamily="18" charset="0"/>
                      </a:rPr>
                      <m:t> </m:t>
                    </m:r>
                    <m:r>
                      <a:rPr lang="it-IT" sz="2400" i="1" dirty="0" smtClean="0">
                        <a:latin typeface="Cambria Math" panose="02040503050406030204" pitchFamily="18" charset="0"/>
                      </a:rPr>
                      <m:t>𝐾</m:t>
                    </m:r>
                  </m:oMath>
                </a14:m>
                <a:endParaRPr lang="it-IT" sz="2400" dirty="0"/>
              </a:p>
              <a:p>
                <a:pPr algn="just"/>
                <a:r>
                  <a:rPr lang="it-IT" sz="2400" dirty="0"/>
                  <a:t>(tape – Ag </a:t>
                </a:r>
                <a:r>
                  <a:rPr lang="it-IT" sz="2400" dirty="0" err="1"/>
                  <a:t>matrix</a:t>
                </a:r>
                <a:r>
                  <a:rPr lang="it-IT" sz="2400" dirty="0"/>
                  <a:t>) </a:t>
                </a:r>
              </a:p>
              <a:p>
                <a:pPr algn="just"/>
                <a:endParaRPr lang="it-IT" sz="2400" dirty="0"/>
              </a:p>
              <a:p>
                <a:pPr algn="just">
                  <a:tabLst>
                    <a:tab pos="1974850" algn="l"/>
                  </a:tabLst>
                </a:pPr>
                <a:r>
                  <a:rPr lang="it-IT" sz="2400" dirty="0" err="1"/>
                  <a:t>BiSCCO</a:t>
                </a:r>
                <a:r>
                  <a:rPr lang="it-IT" sz="2400" dirty="0"/>
                  <a:t> 2212 	</a:t>
                </a:r>
                <a14:m>
                  <m:oMath xmlns:m="http://schemas.openxmlformats.org/officeDocument/2006/math">
                    <m:sSub>
                      <m:sSubPr>
                        <m:ctrlPr>
                          <a:rPr lang="it-IT" sz="2400" i="1" dirty="0" smtClean="0">
                            <a:latin typeface="Cambria Math" panose="02040503050406030204" pitchFamily="18" charset="0"/>
                          </a:rPr>
                        </m:ctrlPr>
                      </m:sSubPr>
                      <m:e>
                        <m:r>
                          <a:rPr lang="it-IT" sz="2400" i="1" dirty="0" smtClean="0">
                            <a:latin typeface="Cambria Math" panose="02040503050406030204" pitchFamily="18" charset="0"/>
                          </a:rPr>
                          <m:t>𝑇</m:t>
                        </m:r>
                      </m:e>
                      <m:sub>
                        <m:r>
                          <a:rPr lang="it-IT" sz="2400" i="1" dirty="0" smtClean="0">
                            <a:latin typeface="Cambria Math" panose="02040503050406030204" pitchFamily="18" charset="0"/>
                          </a:rPr>
                          <m:t>𝑐</m:t>
                        </m:r>
                      </m:sub>
                    </m:sSub>
                    <m:r>
                      <a:rPr lang="it-IT" sz="2400" i="1" dirty="0" smtClean="0">
                        <a:latin typeface="Cambria Math" panose="02040503050406030204" pitchFamily="18" charset="0"/>
                      </a:rPr>
                      <m:t>=</m:t>
                    </m:r>
                    <m:r>
                      <a:rPr lang="it-IT" sz="2400" b="0" i="1" dirty="0" smtClean="0">
                        <a:latin typeface="Cambria Math" panose="02040503050406030204" pitchFamily="18" charset="0"/>
                      </a:rPr>
                      <m:t>96</m:t>
                    </m:r>
                    <m:r>
                      <a:rPr lang="it-IT" sz="2400" i="1" dirty="0" smtClean="0">
                        <a:latin typeface="Cambria Math" panose="02040503050406030204" pitchFamily="18" charset="0"/>
                      </a:rPr>
                      <m:t> </m:t>
                    </m:r>
                    <m:r>
                      <a:rPr lang="it-IT" sz="2400" i="1" dirty="0" smtClean="0">
                        <a:latin typeface="Cambria Math" panose="02040503050406030204" pitchFamily="18" charset="0"/>
                      </a:rPr>
                      <m:t>𝐾</m:t>
                    </m:r>
                  </m:oMath>
                </a14:m>
                <a:endParaRPr lang="it-IT" sz="2400" dirty="0"/>
              </a:p>
              <a:p>
                <a:pPr algn="just"/>
                <a:r>
                  <a:rPr lang="it-IT" sz="2400" dirty="0"/>
                  <a:t>(Ag </a:t>
                </a:r>
                <a:r>
                  <a:rPr lang="it-IT" sz="2400" dirty="0" err="1"/>
                  <a:t>matrix</a:t>
                </a:r>
                <a:r>
                  <a:rPr lang="it-IT" sz="2400" dirty="0"/>
                  <a:t>) </a:t>
                </a:r>
              </a:p>
              <a:p>
                <a:pPr algn="just"/>
                <a:endParaRPr lang="it-IT" sz="2400" dirty="0"/>
              </a:p>
              <a:p>
                <a:pPr algn="just" defTabSz="1974850"/>
                <a:r>
                  <a:rPr lang="it-IT" sz="2400" dirty="0"/>
                  <a:t>Nb</a:t>
                </a:r>
                <a:r>
                  <a:rPr lang="it-IT" sz="2400" baseline="-25000" dirty="0"/>
                  <a:t>3</a:t>
                </a:r>
                <a:r>
                  <a:rPr lang="it-IT" sz="2400" dirty="0"/>
                  <a:t>Sn	</a:t>
                </a:r>
                <a14:m>
                  <m:oMath xmlns:m="http://schemas.openxmlformats.org/officeDocument/2006/math">
                    <m:sSub>
                      <m:sSubPr>
                        <m:ctrlPr>
                          <a:rPr lang="it-IT" sz="2400" i="1" dirty="0" smtClean="0">
                            <a:latin typeface="Cambria Math" panose="02040503050406030204" pitchFamily="18" charset="0"/>
                          </a:rPr>
                        </m:ctrlPr>
                      </m:sSubPr>
                      <m:e>
                        <m:r>
                          <a:rPr lang="it-IT" sz="2400" i="1" dirty="0" smtClean="0">
                            <a:latin typeface="Cambria Math" panose="02040503050406030204" pitchFamily="18" charset="0"/>
                          </a:rPr>
                          <m:t>𝑇</m:t>
                        </m:r>
                      </m:e>
                      <m:sub>
                        <m:r>
                          <a:rPr lang="it-IT" sz="2400" i="1" dirty="0" smtClean="0">
                            <a:latin typeface="Cambria Math" panose="02040503050406030204" pitchFamily="18" charset="0"/>
                          </a:rPr>
                          <m:t>𝑐</m:t>
                        </m:r>
                      </m:sub>
                    </m:sSub>
                    <m:r>
                      <a:rPr lang="it-IT" sz="2400" i="1" dirty="0" smtClean="0">
                        <a:latin typeface="Cambria Math" panose="02040503050406030204" pitchFamily="18" charset="0"/>
                      </a:rPr>
                      <m:t>=18 </m:t>
                    </m:r>
                    <m:r>
                      <a:rPr lang="it-IT" sz="2400" i="1" dirty="0" smtClean="0">
                        <a:latin typeface="Cambria Math" panose="02040503050406030204" pitchFamily="18" charset="0"/>
                      </a:rPr>
                      <m:t>𝐾</m:t>
                    </m:r>
                  </m:oMath>
                </a14:m>
                <a:endParaRPr lang="it-IT" sz="2400" dirty="0"/>
              </a:p>
              <a:p>
                <a:pPr algn="just"/>
                <a:endParaRPr lang="it-IT" sz="2400" dirty="0"/>
              </a:p>
              <a:p>
                <a:pPr algn="just">
                  <a:tabLst>
                    <a:tab pos="1974850" algn="l"/>
                  </a:tabLst>
                </a:pPr>
                <a:r>
                  <a:rPr lang="it-IT" sz="2400" dirty="0"/>
                  <a:t>MgB</a:t>
                </a:r>
                <a:r>
                  <a:rPr lang="it-IT" sz="2400" baseline="-25000" dirty="0"/>
                  <a:t>2</a:t>
                </a:r>
                <a:r>
                  <a:rPr lang="it-IT" sz="2400" dirty="0"/>
                  <a:t> 	</a:t>
                </a:r>
                <a14:m>
                  <m:oMath xmlns:m="http://schemas.openxmlformats.org/officeDocument/2006/math">
                    <m:sSub>
                      <m:sSubPr>
                        <m:ctrlPr>
                          <a:rPr lang="it-IT" sz="2400" i="1" dirty="0" smtClean="0">
                            <a:latin typeface="Cambria Math" panose="02040503050406030204" pitchFamily="18" charset="0"/>
                          </a:rPr>
                        </m:ctrlPr>
                      </m:sSubPr>
                      <m:e>
                        <m:r>
                          <a:rPr lang="it-IT" sz="2400" i="1" dirty="0" smtClean="0">
                            <a:latin typeface="Cambria Math" panose="02040503050406030204" pitchFamily="18" charset="0"/>
                          </a:rPr>
                          <m:t>𝑇</m:t>
                        </m:r>
                      </m:e>
                      <m:sub>
                        <m:r>
                          <a:rPr lang="it-IT" sz="2400" i="1" dirty="0" smtClean="0">
                            <a:latin typeface="Cambria Math" panose="02040503050406030204" pitchFamily="18" charset="0"/>
                          </a:rPr>
                          <m:t>𝑐</m:t>
                        </m:r>
                      </m:sub>
                    </m:sSub>
                    <m:r>
                      <a:rPr lang="it-IT" sz="2400" i="1" dirty="0" smtClean="0">
                        <a:latin typeface="Cambria Math" panose="02040503050406030204" pitchFamily="18" charset="0"/>
                      </a:rPr>
                      <m:t>=</m:t>
                    </m:r>
                    <m:r>
                      <a:rPr lang="it-IT" sz="2400" b="0" i="1" dirty="0" smtClean="0">
                        <a:latin typeface="Cambria Math" panose="02040503050406030204" pitchFamily="18" charset="0"/>
                      </a:rPr>
                      <m:t>39</m:t>
                    </m:r>
                    <m:r>
                      <a:rPr lang="it-IT" sz="2400" i="1" dirty="0" smtClean="0">
                        <a:latin typeface="Cambria Math" panose="02040503050406030204" pitchFamily="18" charset="0"/>
                      </a:rPr>
                      <m:t> </m:t>
                    </m:r>
                    <m:r>
                      <a:rPr lang="it-IT" sz="2400" i="1" dirty="0" smtClean="0">
                        <a:latin typeface="Cambria Math" panose="02040503050406030204" pitchFamily="18" charset="0"/>
                      </a:rPr>
                      <m:t>𝐾</m:t>
                    </m:r>
                  </m:oMath>
                </a14:m>
                <a:endParaRPr lang="it-IT" sz="2400" dirty="0"/>
              </a:p>
              <a:p>
                <a:pPr algn="just"/>
                <a:endParaRPr lang="it-IT" sz="2400" dirty="0"/>
              </a:p>
            </p:txBody>
          </p:sp>
        </mc:Choice>
        <mc:Fallback xmlns="">
          <p:sp>
            <p:nvSpPr>
              <p:cNvPr id="10" name="CasellaDiTesto 9">
                <a:extLst>
                  <a:ext uri="{FF2B5EF4-FFF2-40B4-BE49-F238E27FC236}">
                    <a16:creationId xmlns:a16="http://schemas.microsoft.com/office/drawing/2014/main" id="{C9C48715-5618-48E6-B59A-4A1F8F038DC3}"/>
                  </a:ext>
                </a:extLst>
              </p:cNvPr>
              <p:cNvSpPr txBox="1">
                <a:spLocks noRot="1" noChangeAspect="1" noMove="1" noResize="1" noEditPoints="1" noAdjustHandles="1" noChangeArrowheads="1" noChangeShapeType="1" noTextEdit="1"/>
              </p:cNvSpPr>
              <p:nvPr/>
            </p:nvSpPr>
            <p:spPr>
              <a:xfrm>
                <a:off x="8272078" y="1485694"/>
                <a:ext cx="3695350" cy="4893647"/>
              </a:xfrm>
              <a:prstGeom prst="rect">
                <a:avLst/>
              </a:prstGeom>
              <a:blipFill>
                <a:blip r:embed="rId4"/>
                <a:stretch>
                  <a:fillRect l="-2640" t="-998"/>
                </a:stretch>
              </a:blipFill>
            </p:spPr>
            <p:txBody>
              <a:bodyPr/>
              <a:lstStyle/>
              <a:p>
                <a:r>
                  <a:rPr lang="en-US">
                    <a:noFill/>
                  </a:rPr>
                  <a:t> </a:t>
                </a:r>
              </a:p>
            </p:txBody>
          </p:sp>
        </mc:Fallback>
      </mc:AlternateContent>
      <p:sp>
        <p:nvSpPr>
          <p:cNvPr id="12" name="Ovale 11">
            <a:extLst>
              <a:ext uri="{FF2B5EF4-FFF2-40B4-BE49-F238E27FC236}">
                <a16:creationId xmlns:a16="http://schemas.microsoft.com/office/drawing/2014/main" id="{A8D41733-1076-E7A8-C136-2C9BCB34B35B}"/>
              </a:ext>
            </a:extLst>
          </p:cNvPr>
          <p:cNvSpPr/>
          <p:nvPr/>
        </p:nvSpPr>
        <p:spPr>
          <a:xfrm>
            <a:off x="8272078" y="5296759"/>
            <a:ext cx="3481022" cy="925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7516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27AB4DF-1366-B0C1-DE6B-EF9E0E1552E6}"/>
              </a:ext>
            </a:extLst>
          </p:cNvPr>
          <p:cNvSpPr txBox="1"/>
          <p:nvPr/>
        </p:nvSpPr>
        <p:spPr>
          <a:xfrm>
            <a:off x="832254" y="1336602"/>
            <a:ext cx="10685810" cy="461665"/>
          </a:xfrm>
          <a:prstGeom prst="rect">
            <a:avLst/>
          </a:prstGeom>
          <a:noFill/>
        </p:spPr>
        <p:txBody>
          <a:bodyPr wrap="none" rtlCol="0">
            <a:spAutoFit/>
          </a:bodyPr>
          <a:lstStyle/>
          <a:p>
            <a:r>
              <a:rPr lang="it-IT" sz="2400" b="1" dirty="0"/>
              <a:t>MgB</a:t>
            </a:r>
            <a:r>
              <a:rPr lang="it-IT" sz="2400" b="1" baseline="-25000" dirty="0"/>
              <a:t>2</a:t>
            </a:r>
            <a:r>
              <a:rPr lang="it-IT" sz="2400" dirty="0"/>
              <a:t> </a:t>
            </a:r>
            <a:r>
              <a:rPr lang="it-IT" sz="2400" dirty="0" err="1"/>
              <a:t>is</a:t>
            </a:r>
            <a:r>
              <a:rPr lang="it-IT" sz="2400" dirty="0"/>
              <a:t> more </a:t>
            </a:r>
            <a:r>
              <a:rPr lang="it-IT" sz="2400" dirty="0" err="1"/>
              <a:t>expensive</a:t>
            </a:r>
            <a:r>
              <a:rPr lang="it-IT" sz="2400" dirty="0"/>
              <a:t> </a:t>
            </a:r>
            <a:r>
              <a:rPr lang="it-IT" sz="2400" dirty="0" err="1"/>
              <a:t>than</a:t>
            </a:r>
            <a:r>
              <a:rPr lang="it-IT" sz="2400" dirty="0"/>
              <a:t> </a:t>
            </a:r>
            <a:r>
              <a:rPr lang="it-IT" sz="2400" dirty="0" err="1"/>
              <a:t>NbTi</a:t>
            </a:r>
            <a:r>
              <a:rPr lang="it-IT" sz="2400" dirty="0"/>
              <a:t> </a:t>
            </a:r>
            <a:r>
              <a:rPr lang="it-IT" sz="2400" dirty="0" err="1"/>
              <a:t>but</a:t>
            </a:r>
            <a:r>
              <a:rPr lang="it-IT" sz="2400" dirty="0"/>
              <a:t> </a:t>
            </a:r>
            <a:r>
              <a:rPr lang="it-IT" sz="2400" dirty="0" err="1"/>
              <a:t>much</a:t>
            </a:r>
            <a:r>
              <a:rPr lang="it-IT" sz="2400" dirty="0"/>
              <a:t> </a:t>
            </a:r>
            <a:r>
              <a:rPr lang="it-IT" sz="2400" dirty="0" err="1"/>
              <a:t>cheaper</a:t>
            </a:r>
            <a:r>
              <a:rPr lang="it-IT" sz="2400" dirty="0"/>
              <a:t> </a:t>
            </a:r>
            <a:r>
              <a:rPr lang="it-IT" sz="2400" dirty="0" err="1"/>
              <a:t>respect</a:t>
            </a:r>
            <a:r>
              <a:rPr lang="it-IT" sz="2400" dirty="0"/>
              <a:t> to REBCO and </a:t>
            </a:r>
            <a:r>
              <a:rPr lang="it-IT" sz="2400" dirty="0" err="1"/>
              <a:t>BiSCCO</a:t>
            </a:r>
            <a:r>
              <a:rPr lang="it-IT" sz="2400" dirty="0"/>
              <a:t> </a:t>
            </a:r>
          </a:p>
        </p:txBody>
      </p:sp>
      <p:sp>
        <p:nvSpPr>
          <p:cNvPr id="3" name="CasellaDiTesto 2">
            <a:extLst>
              <a:ext uri="{FF2B5EF4-FFF2-40B4-BE49-F238E27FC236}">
                <a16:creationId xmlns:a16="http://schemas.microsoft.com/office/drawing/2014/main" id="{44FBB6F7-BE02-30B6-5AC5-C196B2850600}"/>
              </a:ext>
            </a:extLst>
          </p:cNvPr>
          <p:cNvSpPr txBox="1"/>
          <p:nvPr/>
        </p:nvSpPr>
        <p:spPr>
          <a:xfrm>
            <a:off x="935741" y="2289845"/>
            <a:ext cx="10320518" cy="461665"/>
          </a:xfrm>
          <a:prstGeom prst="rect">
            <a:avLst/>
          </a:prstGeom>
          <a:noFill/>
        </p:spPr>
        <p:txBody>
          <a:bodyPr wrap="none" rtlCol="0">
            <a:spAutoFit/>
          </a:bodyPr>
          <a:lstStyle/>
          <a:p>
            <a:r>
              <a:rPr lang="it-IT" sz="2400" dirty="0"/>
              <a:t>It </a:t>
            </a:r>
            <a:r>
              <a:rPr lang="it-IT" sz="2400" dirty="0" err="1"/>
              <a:t>is</a:t>
            </a:r>
            <a:r>
              <a:rPr lang="it-IT" sz="2400" dirty="0"/>
              <a:t> </a:t>
            </a:r>
            <a:r>
              <a:rPr lang="it-IT" sz="2400" dirty="0" err="1"/>
              <a:t>produced</a:t>
            </a:r>
            <a:r>
              <a:rPr lang="it-IT" sz="2400" dirty="0"/>
              <a:t> by </a:t>
            </a:r>
            <a:r>
              <a:rPr lang="it-IT" sz="2400" dirty="0" err="1"/>
              <a:t>reacting</a:t>
            </a:r>
            <a:r>
              <a:rPr lang="it-IT" sz="2400" dirty="0"/>
              <a:t> the </a:t>
            </a:r>
            <a:r>
              <a:rPr lang="it-IT" sz="2400" dirty="0" err="1"/>
              <a:t>precursors</a:t>
            </a:r>
            <a:r>
              <a:rPr lang="it-IT" sz="2400" dirty="0"/>
              <a:t> </a:t>
            </a:r>
            <a:r>
              <a:rPr lang="it-IT" sz="2400" dirty="0" err="1"/>
              <a:t>powders</a:t>
            </a:r>
            <a:r>
              <a:rPr lang="it-IT" sz="2400" dirty="0"/>
              <a:t> </a:t>
            </a:r>
            <a:r>
              <a:rPr lang="it-IT" sz="2400" dirty="0" err="1"/>
              <a:t>at</a:t>
            </a:r>
            <a:r>
              <a:rPr lang="it-IT" sz="2400" dirty="0"/>
              <a:t> </a:t>
            </a:r>
            <a:r>
              <a:rPr lang="it-IT" sz="2400" dirty="0" err="1"/>
              <a:t>about</a:t>
            </a:r>
            <a:r>
              <a:rPr lang="it-IT" sz="2400" dirty="0"/>
              <a:t> 700°C for </a:t>
            </a:r>
            <a:r>
              <a:rPr lang="it-IT" sz="2400" dirty="0" err="1"/>
              <a:t>few</a:t>
            </a:r>
            <a:r>
              <a:rPr lang="it-IT" sz="2400" dirty="0"/>
              <a:t> minutes</a:t>
            </a:r>
          </a:p>
        </p:txBody>
      </p:sp>
      <p:sp>
        <p:nvSpPr>
          <p:cNvPr id="4" name="CasellaDiTesto 3">
            <a:extLst>
              <a:ext uri="{FF2B5EF4-FFF2-40B4-BE49-F238E27FC236}">
                <a16:creationId xmlns:a16="http://schemas.microsoft.com/office/drawing/2014/main" id="{599EE21D-7F2C-1747-8923-821B9A39D3D6}"/>
              </a:ext>
            </a:extLst>
          </p:cNvPr>
          <p:cNvSpPr txBox="1"/>
          <p:nvPr/>
        </p:nvSpPr>
        <p:spPr>
          <a:xfrm>
            <a:off x="935739" y="4964781"/>
            <a:ext cx="10582325" cy="830997"/>
          </a:xfrm>
          <a:prstGeom prst="rect">
            <a:avLst/>
          </a:prstGeom>
          <a:noFill/>
        </p:spPr>
        <p:txBody>
          <a:bodyPr wrap="square" rtlCol="0">
            <a:spAutoFit/>
          </a:bodyPr>
          <a:lstStyle/>
          <a:p>
            <a:pPr marL="989013" indent="-989013"/>
            <a:r>
              <a:rPr lang="it-IT" sz="2400" dirty="0"/>
              <a:t>In situ: </a:t>
            </a:r>
            <a:r>
              <a:rPr lang="it-IT" sz="2400" dirty="0" err="1"/>
              <a:t>wires</a:t>
            </a:r>
            <a:r>
              <a:rPr lang="it-IT" sz="2400" dirty="0"/>
              <a:t> are </a:t>
            </a:r>
            <a:r>
              <a:rPr lang="it-IT" sz="2400" dirty="0" err="1"/>
              <a:t>prepared</a:t>
            </a:r>
            <a:r>
              <a:rPr lang="it-IT" sz="2400" dirty="0"/>
              <a:t> by </a:t>
            </a:r>
            <a:r>
              <a:rPr lang="it-IT" sz="2400" dirty="0" err="1"/>
              <a:t>powder</a:t>
            </a:r>
            <a:r>
              <a:rPr lang="it-IT" sz="2400" dirty="0"/>
              <a:t>-in-tube </a:t>
            </a:r>
            <a:r>
              <a:rPr lang="it-IT" sz="2400" dirty="0" err="1"/>
              <a:t>method</a:t>
            </a:r>
            <a:r>
              <a:rPr lang="it-IT" sz="2400" dirty="0"/>
              <a:t> </a:t>
            </a:r>
            <a:r>
              <a:rPr lang="it-IT" sz="2400" dirty="0" err="1"/>
              <a:t>using</a:t>
            </a:r>
            <a:r>
              <a:rPr lang="it-IT" sz="2400" dirty="0"/>
              <a:t> the </a:t>
            </a:r>
            <a:r>
              <a:rPr lang="it-IT" sz="2400" dirty="0" err="1"/>
              <a:t>precursors</a:t>
            </a:r>
            <a:r>
              <a:rPr lang="it-IT" sz="2400" dirty="0"/>
              <a:t>. MgB</a:t>
            </a:r>
            <a:r>
              <a:rPr lang="it-IT" sz="2400" baseline="-25000" dirty="0"/>
              <a:t>2</a:t>
            </a:r>
            <a:r>
              <a:rPr lang="it-IT" sz="2400" dirty="0"/>
              <a:t> </a:t>
            </a:r>
            <a:r>
              <a:rPr lang="it-IT" sz="2400" dirty="0" err="1"/>
              <a:t>is</a:t>
            </a:r>
            <a:r>
              <a:rPr lang="it-IT" sz="2400" dirty="0"/>
              <a:t> </a:t>
            </a:r>
            <a:r>
              <a:rPr lang="it-IT" sz="2400" dirty="0" err="1"/>
              <a:t>then</a:t>
            </a:r>
            <a:r>
              <a:rPr lang="it-IT" sz="2400" dirty="0"/>
              <a:t> </a:t>
            </a:r>
            <a:r>
              <a:rPr lang="it-IT" sz="2400" dirty="0" err="1"/>
              <a:t>obtained</a:t>
            </a:r>
            <a:r>
              <a:rPr lang="it-IT" sz="2400" dirty="0"/>
              <a:t> inside the </a:t>
            </a:r>
            <a:r>
              <a:rPr lang="it-IT" sz="2400" dirty="0" err="1"/>
              <a:t>wire</a:t>
            </a:r>
            <a:r>
              <a:rPr lang="it-IT" sz="2400" dirty="0"/>
              <a:t> by </a:t>
            </a:r>
            <a:r>
              <a:rPr lang="it-IT" sz="2400" dirty="0" err="1"/>
              <a:t>suitable</a:t>
            </a:r>
            <a:r>
              <a:rPr lang="it-IT" sz="2400" dirty="0"/>
              <a:t> </a:t>
            </a:r>
            <a:r>
              <a:rPr lang="it-IT" sz="2400" dirty="0" err="1"/>
              <a:t>heat</a:t>
            </a:r>
            <a:r>
              <a:rPr lang="it-IT" sz="2400" dirty="0"/>
              <a:t> treatment </a:t>
            </a:r>
          </a:p>
        </p:txBody>
      </p:sp>
      <p:sp>
        <p:nvSpPr>
          <p:cNvPr id="8" name="CasellaDiTesto 7">
            <a:extLst>
              <a:ext uri="{FF2B5EF4-FFF2-40B4-BE49-F238E27FC236}">
                <a16:creationId xmlns:a16="http://schemas.microsoft.com/office/drawing/2014/main" id="{D94869C9-B8B9-39BE-E0B8-D4AE0A0E85B0}"/>
              </a:ext>
            </a:extLst>
          </p:cNvPr>
          <p:cNvSpPr txBox="1"/>
          <p:nvPr/>
        </p:nvSpPr>
        <p:spPr>
          <a:xfrm>
            <a:off x="883995" y="5898587"/>
            <a:ext cx="10685809" cy="461665"/>
          </a:xfrm>
          <a:prstGeom prst="rect">
            <a:avLst/>
          </a:prstGeom>
          <a:noFill/>
        </p:spPr>
        <p:txBody>
          <a:bodyPr wrap="square" rtlCol="0">
            <a:spAutoFit/>
          </a:bodyPr>
          <a:lstStyle/>
          <a:p>
            <a:pPr marL="989013" indent="-989013"/>
            <a:r>
              <a:rPr lang="it-IT" sz="2400" dirty="0"/>
              <a:t>Ex situ: </a:t>
            </a:r>
            <a:r>
              <a:rPr lang="it-IT" sz="2400" dirty="0" err="1"/>
              <a:t>wires</a:t>
            </a:r>
            <a:r>
              <a:rPr lang="it-IT" sz="2400" dirty="0"/>
              <a:t> are </a:t>
            </a:r>
            <a:r>
              <a:rPr lang="it-IT" sz="2400" dirty="0" err="1"/>
              <a:t>prepared</a:t>
            </a:r>
            <a:r>
              <a:rPr lang="it-IT" sz="2400" dirty="0"/>
              <a:t> by </a:t>
            </a:r>
            <a:r>
              <a:rPr lang="it-IT" sz="2400" dirty="0" err="1"/>
              <a:t>powder</a:t>
            </a:r>
            <a:r>
              <a:rPr lang="it-IT" sz="2400" dirty="0"/>
              <a:t>-in-tube </a:t>
            </a:r>
            <a:r>
              <a:rPr lang="it-IT" sz="2400" dirty="0" err="1"/>
              <a:t>method</a:t>
            </a:r>
            <a:r>
              <a:rPr lang="it-IT" sz="2400" dirty="0"/>
              <a:t> </a:t>
            </a:r>
            <a:r>
              <a:rPr lang="it-IT" sz="2400" dirty="0" err="1"/>
              <a:t>directly</a:t>
            </a:r>
            <a:r>
              <a:rPr lang="it-IT" sz="2400" dirty="0"/>
              <a:t> </a:t>
            </a:r>
            <a:r>
              <a:rPr lang="it-IT" sz="2400" dirty="0" err="1"/>
              <a:t>using</a:t>
            </a:r>
            <a:r>
              <a:rPr lang="it-IT" sz="2400" dirty="0"/>
              <a:t> MgB</a:t>
            </a:r>
            <a:r>
              <a:rPr lang="it-IT" sz="2400" baseline="-25000" dirty="0"/>
              <a:t>2</a:t>
            </a:r>
            <a:r>
              <a:rPr lang="it-IT" sz="2400" dirty="0"/>
              <a:t> </a:t>
            </a:r>
            <a:r>
              <a:rPr lang="it-IT" sz="2400" dirty="0" err="1"/>
              <a:t>powders</a:t>
            </a:r>
            <a:r>
              <a:rPr lang="it-IT" sz="2400" dirty="0"/>
              <a:t>. </a:t>
            </a:r>
          </a:p>
        </p:txBody>
      </p:sp>
      <p:grpSp>
        <p:nvGrpSpPr>
          <p:cNvPr id="16" name="Gruppo 15">
            <a:extLst>
              <a:ext uri="{FF2B5EF4-FFF2-40B4-BE49-F238E27FC236}">
                <a16:creationId xmlns:a16="http://schemas.microsoft.com/office/drawing/2014/main" id="{26458422-4BF2-8773-FBA0-C5D563D13508}"/>
              </a:ext>
            </a:extLst>
          </p:cNvPr>
          <p:cNvGrpSpPr/>
          <p:nvPr/>
        </p:nvGrpSpPr>
        <p:grpSpPr>
          <a:xfrm>
            <a:off x="3359973" y="3265018"/>
            <a:ext cx="5825591" cy="944282"/>
            <a:chOff x="3359973" y="3265018"/>
            <a:chExt cx="5825591" cy="944282"/>
          </a:xfrm>
        </p:grpSpPr>
        <p:pic>
          <p:nvPicPr>
            <p:cNvPr id="5" name="Picture 34">
              <a:extLst>
                <a:ext uri="{FF2B5EF4-FFF2-40B4-BE49-F238E27FC236}">
                  <a16:creationId xmlns:a16="http://schemas.microsoft.com/office/drawing/2014/main" id="{ED22F3A5-DC93-E579-F3E4-4C1353E929E6}"/>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359973" y="3265018"/>
              <a:ext cx="914400" cy="944282"/>
            </a:xfrm>
            <a:prstGeom prst="rect">
              <a:avLst/>
            </a:prstGeom>
            <a:ln>
              <a:noFill/>
            </a:ln>
          </p:spPr>
        </p:pic>
        <p:sp>
          <p:nvSpPr>
            <p:cNvPr id="6" name="CasellaDiTesto 5">
              <a:extLst>
                <a:ext uri="{FF2B5EF4-FFF2-40B4-BE49-F238E27FC236}">
                  <a16:creationId xmlns:a16="http://schemas.microsoft.com/office/drawing/2014/main" id="{EAE254E8-D1D9-0B3E-A760-645EF9FF579F}"/>
                </a:ext>
              </a:extLst>
            </p:cNvPr>
            <p:cNvSpPr txBox="1"/>
            <p:nvPr/>
          </p:nvSpPr>
          <p:spPr>
            <a:xfrm>
              <a:off x="6096000" y="3344643"/>
              <a:ext cx="1602811" cy="369332"/>
            </a:xfrm>
            <a:prstGeom prst="rect">
              <a:avLst/>
            </a:prstGeom>
            <a:noFill/>
          </p:spPr>
          <p:txBody>
            <a:bodyPr wrap="none" rtlCol="0">
              <a:spAutoFit/>
            </a:bodyPr>
            <a:lstStyle/>
            <a:p>
              <a:r>
                <a:rPr lang="it-IT" dirty="0"/>
                <a:t>MgB</a:t>
              </a:r>
              <a:r>
                <a:rPr lang="it-IT" baseline="-25000" dirty="0"/>
                <a:t>2 </a:t>
              </a:r>
              <a:r>
                <a:rPr lang="it-IT" dirty="0" err="1"/>
                <a:t>filaments</a:t>
              </a:r>
              <a:endParaRPr lang="it-IT" dirty="0"/>
            </a:p>
          </p:txBody>
        </p:sp>
        <p:cxnSp>
          <p:nvCxnSpPr>
            <p:cNvPr id="9" name="Connettore 2 8">
              <a:extLst>
                <a:ext uri="{FF2B5EF4-FFF2-40B4-BE49-F238E27FC236}">
                  <a16:creationId xmlns:a16="http://schemas.microsoft.com/office/drawing/2014/main" id="{6362098E-DDA6-FB05-0888-BE536CF9AA3B}"/>
                </a:ext>
              </a:extLst>
            </p:cNvPr>
            <p:cNvCxnSpPr>
              <a:stCxn id="6" idx="1"/>
            </p:cNvCxnSpPr>
            <p:nvPr/>
          </p:nvCxnSpPr>
          <p:spPr>
            <a:xfrm flipH="1">
              <a:off x="4040956" y="3529309"/>
              <a:ext cx="2055044" cy="38881"/>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6767C995-B951-5E4D-922F-8C39219658D5}"/>
                </a:ext>
              </a:extLst>
            </p:cNvPr>
            <p:cNvSpPr txBox="1"/>
            <p:nvPr/>
          </p:nvSpPr>
          <p:spPr>
            <a:xfrm>
              <a:off x="6096000" y="3737159"/>
              <a:ext cx="3089564" cy="369332"/>
            </a:xfrm>
            <a:prstGeom prst="rect">
              <a:avLst/>
            </a:prstGeom>
            <a:noFill/>
          </p:spPr>
          <p:txBody>
            <a:bodyPr wrap="none" rtlCol="0">
              <a:spAutoFit/>
            </a:bodyPr>
            <a:lstStyle/>
            <a:p>
              <a:r>
                <a:rPr lang="it-IT" dirty="0" err="1"/>
                <a:t>Metallic</a:t>
              </a:r>
              <a:r>
                <a:rPr lang="it-IT" dirty="0"/>
                <a:t> </a:t>
              </a:r>
              <a:r>
                <a:rPr lang="it-IT" dirty="0" err="1"/>
                <a:t>matrix</a:t>
              </a:r>
              <a:r>
                <a:rPr lang="it-IT" dirty="0"/>
                <a:t> (Ni, Ni-Cu or Ti)</a:t>
              </a:r>
            </a:p>
          </p:txBody>
        </p:sp>
        <p:cxnSp>
          <p:nvCxnSpPr>
            <p:cNvPr id="11" name="Connettore 2 10">
              <a:extLst>
                <a:ext uri="{FF2B5EF4-FFF2-40B4-BE49-F238E27FC236}">
                  <a16:creationId xmlns:a16="http://schemas.microsoft.com/office/drawing/2014/main" id="{8E959B07-4313-60AA-663A-02AAD4E96B6B}"/>
                </a:ext>
              </a:extLst>
            </p:cNvPr>
            <p:cNvCxnSpPr>
              <a:cxnSpLocks/>
              <a:stCxn id="10" idx="1"/>
            </p:cNvCxnSpPr>
            <p:nvPr/>
          </p:nvCxnSpPr>
          <p:spPr>
            <a:xfrm flipH="1" flipV="1">
              <a:off x="4182358" y="3853493"/>
              <a:ext cx="1913642" cy="6833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07398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327AB4DF-1366-B0C1-DE6B-EF9E0E1552E6}"/>
                  </a:ext>
                </a:extLst>
              </p:cNvPr>
              <p:cNvSpPr txBox="1"/>
              <p:nvPr/>
            </p:nvSpPr>
            <p:spPr>
              <a:xfrm>
                <a:off x="2316490" y="1756064"/>
                <a:ext cx="7980326" cy="461665"/>
              </a:xfrm>
              <a:prstGeom prst="rect">
                <a:avLst/>
              </a:prstGeom>
              <a:noFill/>
            </p:spPr>
            <p:txBody>
              <a:bodyPr wrap="none" rtlCol="0">
                <a:spAutoFit/>
              </a:bodyPr>
              <a:lstStyle/>
              <a:p>
                <a:pPr algn="just"/>
                <a:r>
                  <a:rPr lang="it-IT" sz="2400" dirty="0"/>
                  <a:t>MgB</a:t>
                </a:r>
                <a:r>
                  <a:rPr lang="it-IT" sz="2400" baseline="-25000" dirty="0"/>
                  <a:t>2</a:t>
                </a:r>
                <a:r>
                  <a:rPr lang="it-IT" sz="2400" dirty="0"/>
                  <a:t> </a:t>
                </a:r>
                <a:r>
                  <a:rPr lang="it-IT" sz="2400" dirty="0" err="1"/>
                  <a:t>has</a:t>
                </a:r>
                <a:r>
                  <a:rPr lang="it-IT" sz="2400" dirty="0"/>
                  <a:t> </a:t>
                </a:r>
                <a:r>
                  <a:rPr lang="it-IT" sz="2400" b="1" dirty="0"/>
                  <a:t>low </a:t>
                </a:r>
                <a:r>
                  <a:rPr lang="it-IT" sz="2400" b="1" dirty="0" err="1"/>
                  <a:t>reversibility</a:t>
                </a:r>
                <a:r>
                  <a:rPr lang="it-IT" sz="2400" b="1" dirty="0"/>
                  <a:t> field </a:t>
                </a:r>
                <a14:m>
                  <m:oMath xmlns:m="http://schemas.openxmlformats.org/officeDocument/2006/math">
                    <m:sSub>
                      <m:sSubPr>
                        <m:ctrlPr>
                          <a:rPr lang="it-IT" sz="2400" i="1" dirty="0" smtClean="0">
                            <a:latin typeface="Cambria Math" panose="02040503050406030204" pitchFamily="18" charset="0"/>
                          </a:rPr>
                        </m:ctrlPr>
                      </m:sSubPr>
                      <m:e>
                        <m:r>
                          <a:rPr lang="it-IT" sz="2400" i="1" dirty="0" smtClean="0">
                            <a:latin typeface="Cambria Math" panose="02040503050406030204" pitchFamily="18" charset="0"/>
                          </a:rPr>
                          <m:t>𝐵</m:t>
                        </m:r>
                      </m:e>
                      <m:sub>
                        <m:r>
                          <a:rPr lang="it-IT" sz="2400" i="1" dirty="0" smtClean="0">
                            <a:latin typeface="Cambria Math" panose="02040503050406030204" pitchFamily="18" charset="0"/>
                          </a:rPr>
                          <m:t>𝑖𝑟𝑟</m:t>
                        </m:r>
                      </m:sub>
                    </m:sSub>
                  </m:oMath>
                </a14:m>
                <a:r>
                  <a:rPr lang="it-IT" sz="2400" dirty="0"/>
                  <a:t> (</a:t>
                </a:r>
                <a:r>
                  <a:rPr lang="it-IT" sz="2400" dirty="0" err="1"/>
                  <a:t>if</a:t>
                </a:r>
                <a:r>
                  <a:rPr lang="it-IT" sz="2400" dirty="0"/>
                  <a:t> </a:t>
                </a:r>
                <a14:m>
                  <m:oMath xmlns:m="http://schemas.openxmlformats.org/officeDocument/2006/math">
                    <m:sSub>
                      <m:sSubPr>
                        <m:ctrlPr>
                          <a:rPr lang="it-IT" sz="2400" i="1" dirty="0" smtClean="0">
                            <a:latin typeface="Cambria Math" panose="02040503050406030204" pitchFamily="18" charset="0"/>
                          </a:rPr>
                        </m:ctrlPr>
                      </m:sSubPr>
                      <m:e>
                        <m:r>
                          <a:rPr lang="it-IT" sz="2400" b="0" i="1" dirty="0" smtClean="0">
                            <a:latin typeface="Cambria Math" panose="02040503050406030204" pitchFamily="18" charset="0"/>
                          </a:rPr>
                          <m:t>𝐵</m:t>
                        </m:r>
                        <m:r>
                          <a:rPr lang="it-IT" sz="2400" b="0" i="1" dirty="0" smtClean="0">
                            <a:latin typeface="Cambria Math" panose="02040503050406030204" pitchFamily="18" charset="0"/>
                            <a:ea typeface="Cambria Math" panose="02040503050406030204" pitchFamily="18" charset="0"/>
                          </a:rPr>
                          <m:t>≥</m:t>
                        </m:r>
                        <m:r>
                          <a:rPr lang="it-IT" sz="2400" i="1" dirty="0" smtClean="0">
                            <a:latin typeface="Cambria Math" panose="02040503050406030204" pitchFamily="18" charset="0"/>
                          </a:rPr>
                          <m:t>𝐵</m:t>
                        </m:r>
                      </m:e>
                      <m:sub>
                        <m:r>
                          <a:rPr lang="it-IT" sz="2400" i="1" dirty="0" smtClean="0">
                            <a:latin typeface="Cambria Math" panose="02040503050406030204" pitchFamily="18" charset="0"/>
                          </a:rPr>
                          <m:t>𝑖𝑟𝑟</m:t>
                        </m:r>
                      </m:sub>
                    </m:sSub>
                  </m:oMath>
                </a14:m>
                <a:r>
                  <a:rPr lang="it-IT" sz="2400" dirty="0"/>
                  <a:t> then </a:t>
                </a:r>
                <a14:m>
                  <m:oMath xmlns:m="http://schemas.openxmlformats.org/officeDocument/2006/math">
                    <m:sSub>
                      <m:sSubPr>
                        <m:ctrlPr>
                          <a:rPr lang="it-IT" sz="2400" i="1" dirty="0" smtClean="0">
                            <a:latin typeface="Cambria Math" panose="02040503050406030204" pitchFamily="18" charset="0"/>
                          </a:rPr>
                        </m:ctrlPr>
                      </m:sSubPr>
                      <m:e>
                        <m:r>
                          <a:rPr lang="it-IT" sz="2400" b="0" i="1" dirty="0" smtClean="0">
                            <a:latin typeface="Cambria Math" panose="02040503050406030204" pitchFamily="18" charset="0"/>
                          </a:rPr>
                          <m:t>𝐽</m:t>
                        </m:r>
                      </m:e>
                      <m:sub>
                        <m:r>
                          <a:rPr lang="it-IT" sz="2400" b="0" i="1" dirty="0" smtClean="0">
                            <a:latin typeface="Cambria Math" panose="02040503050406030204" pitchFamily="18" charset="0"/>
                          </a:rPr>
                          <m:t>𝑐</m:t>
                        </m:r>
                      </m:sub>
                    </m:sSub>
                    <m:r>
                      <a:rPr lang="it-IT" sz="2400" b="0" i="1" dirty="0" smtClean="0">
                        <a:latin typeface="Cambria Math" panose="02040503050406030204" pitchFamily="18" charset="0"/>
                      </a:rPr>
                      <m:t>=0</m:t>
                    </m:r>
                  </m:oMath>
                </a14:m>
                <a:r>
                  <a:rPr lang="it-IT" sz="2400" dirty="0"/>
                  <a:t>)</a:t>
                </a:r>
              </a:p>
            </p:txBody>
          </p:sp>
        </mc:Choice>
        <mc:Fallback xmlns="">
          <p:sp>
            <p:nvSpPr>
              <p:cNvPr id="2" name="CasellaDiTesto 1">
                <a:extLst>
                  <a:ext uri="{FF2B5EF4-FFF2-40B4-BE49-F238E27FC236}">
                    <a16:creationId xmlns:a16="http://schemas.microsoft.com/office/drawing/2014/main" id="{327AB4DF-1366-B0C1-DE6B-EF9E0E1552E6}"/>
                  </a:ext>
                </a:extLst>
              </p:cNvPr>
              <p:cNvSpPr txBox="1">
                <a:spLocks noRot="1" noChangeAspect="1" noMove="1" noResize="1" noEditPoints="1" noAdjustHandles="1" noChangeArrowheads="1" noChangeShapeType="1" noTextEdit="1"/>
              </p:cNvSpPr>
              <p:nvPr/>
            </p:nvSpPr>
            <p:spPr>
              <a:xfrm>
                <a:off x="2316490" y="1756064"/>
                <a:ext cx="7980326" cy="461665"/>
              </a:xfrm>
              <a:prstGeom prst="rect">
                <a:avLst/>
              </a:prstGeom>
              <a:blipFill>
                <a:blip r:embed="rId3"/>
                <a:stretch>
                  <a:fillRect l="-1146"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B01E2916-D931-6344-C10C-E400C0FE1269}"/>
                  </a:ext>
                </a:extLst>
              </p:cNvPr>
              <p:cNvSpPr txBox="1"/>
              <p:nvPr/>
            </p:nvSpPr>
            <p:spPr>
              <a:xfrm>
                <a:off x="4635015" y="2645137"/>
                <a:ext cx="3343275" cy="1200329"/>
              </a:xfrm>
              <a:prstGeom prst="rect">
                <a:avLst/>
              </a:prstGeom>
              <a:noFill/>
            </p:spPr>
            <p:txBody>
              <a:bodyPr wrap="square">
                <a:spAutoFit/>
              </a:bodyPr>
              <a:lstStyle/>
              <a:p>
                <a:pPr algn="ctr"/>
                <a:r>
                  <a:rPr lang="it-IT" sz="2400" dirty="0"/>
                  <a:t>Pure MgB</a:t>
                </a:r>
                <a:r>
                  <a:rPr lang="it-IT" sz="2400" baseline="-25000" dirty="0"/>
                  <a:t>2</a:t>
                </a:r>
                <a:r>
                  <a:rPr lang="it-IT" sz="2400" dirty="0"/>
                  <a:t>: </a:t>
                </a:r>
                <a14:m>
                  <m:oMath xmlns:m="http://schemas.openxmlformats.org/officeDocument/2006/math">
                    <m:sSub>
                      <m:sSubPr>
                        <m:ctrlPr>
                          <a:rPr lang="it-IT" sz="2400" i="1" dirty="0" smtClean="0">
                            <a:latin typeface="Cambria Math" panose="02040503050406030204" pitchFamily="18" charset="0"/>
                          </a:rPr>
                        </m:ctrlPr>
                      </m:sSubPr>
                      <m:e>
                        <m:r>
                          <a:rPr lang="it-IT" sz="2400" i="1" dirty="0" smtClean="0">
                            <a:latin typeface="Cambria Math" panose="02040503050406030204" pitchFamily="18" charset="0"/>
                          </a:rPr>
                          <m:t>𝐵</m:t>
                        </m:r>
                      </m:e>
                      <m:sub>
                        <m:r>
                          <a:rPr lang="it-IT" sz="2400" i="1" dirty="0" smtClean="0">
                            <a:latin typeface="Cambria Math" panose="02040503050406030204" pitchFamily="18" charset="0"/>
                          </a:rPr>
                          <m:t>𝑖𝑟𝑟</m:t>
                        </m:r>
                      </m:sub>
                    </m:sSub>
                    <m:r>
                      <a:rPr lang="it-IT" sz="2400" i="1" dirty="0" smtClean="0">
                        <a:latin typeface="Cambria Math" panose="02040503050406030204" pitchFamily="18" charset="0"/>
                        <a:ea typeface="Cambria Math" panose="02040503050406030204" pitchFamily="18" charset="0"/>
                      </a:rPr>
                      <m:t>≈</m:t>
                    </m:r>
                    <m:r>
                      <a:rPr lang="it-IT" sz="2400" b="0" i="1" dirty="0" smtClean="0">
                        <a:latin typeface="Cambria Math" panose="02040503050406030204" pitchFamily="18" charset="0"/>
                        <a:ea typeface="Cambria Math" panose="02040503050406030204" pitchFamily="18" charset="0"/>
                      </a:rPr>
                      <m:t>12 </m:t>
                    </m:r>
                    <m:r>
                      <a:rPr lang="it-IT" sz="2400" b="0" i="1" dirty="0" smtClean="0">
                        <a:latin typeface="Cambria Math" panose="02040503050406030204" pitchFamily="18" charset="0"/>
                        <a:ea typeface="Cambria Math" panose="02040503050406030204" pitchFamily="18" charset="0"/>
                      </a:rPr>
                      <m:t>𝑇</m:t>
                    </m:r>
                  </m:oMath>
                </a14:m>
                <a:endParaRPr lang="it-IT" sz="2400" b="0" dirty="0">
                  <a:ea typeface="Cambria Math" panose="02040503050406030204" pitchFamily="18" charset="0"/>
                </a:endParaRPr>
              </a:p>
              <a:p>
                <a:pPr algn="ctr"/>
                <a:endParaRPr lang="it-IT" sz="2400" dirty="0"/>
              </a:p>
              <a:p>
                <a:pPr algn="ctr"/>
                <a:r>
                  <a:rPr lang="it-IT" sz="2400" dirty="0"/>
                  <a:t>Doping </a:t>
                </a:r>
                <a:r>
                  <a:rPr lang="it-IT" sz="2400" dirty="0" err="1"/>
                  <a:t>increases</a:t>
                </a:r>
                <a:r>
                  <a:rPr lang="it-IT" sz="2400" dirty="0"/>
                  <a:t> </a:t>
                </a:r>
                <a14:m>
                  <m:oMath xmlns:m="http://schemas.openxmlformats.org/officeDocument/2006/math">
                    <m:sSub>
                      <m:sSubPr>
                        <m:ctrlPr>
                          <a:rPr lang="it-IT" sz="2400" i="1" dirty="0" smtClean="0">
                            <a:latin typeface="Cambria Math" panose="02040503050406030204" pitchFamily="18" charset="0"/>
                          </a:rPr>
                        </m:ctrlPr>
                      </m:sSubPr>
                      <m:e>
                        <m:r>
                          <a:rPr lang="it-IT" sz="2400" i="1" dirty="0" smtClean="0">
                            <a:latin typeface="Cambria Math" panose="02040503050406030204" pitchFamily="18" charset="0"/>
                          </a:rPr>
                          <m:t>𝐵</m:t>
                        </m:r>
                      </m:e>
                      <m:sub>
                        <m:r>
                          <a:rPr lang="it-IT" sz="2400" i="1" dirty="0" smtClean="0">
                            <a:latin typeface="Cambria Math" panose="02040503050406030204" pitchFamily="18" charset="0"/>
                          </a:rPr>
                          <m:t>𝑖𝑟𝑟</m:t>
                        </m:r>
                      </m:sub>
                    </m:sSub>
                  </m:oMath>
                </a14:m>
                <a:endParaRPr lang="it-IT" sz="2400" dirty="0"/>
              </a:p>
            </p:txBody>
          </p:sp>
        </mc:Choice>
        <mc:Fallback xmlns="">
          <p:sp>
            <p:nvSpPr>
              <p:cNvPr id="4" name="CasellaDiTesto 3">
                <a:extLst>
                  <a:ext uri="{FF2B5EF4-FFF2-40B4-BE49-F238E27FC236}">
                    <a16:creationId xmlns:a16="http://schemas.microsoft.com/office/drawing/2014/main" id="{B01E2916-D931-6344-C10C-E400C0FE1269}"/>
                  </a:ext>
                </a:extLst>
              </p:cNvPr>
              <p:cNvSpPr txBox="1">
                <a:spLocks noRot="1" noChangeAspect="1" noMove="1" noResize="1" noEditPoints="1" noAdjustHandles="1" noChangeArrowheads="1" noChangeShapeType="1" noTextEdit="1"/>
              </p:cNvSpPr>
              <p:nvPr/>
            </p:nvSpPr>
            <p:spPr>
              <a:xfrm>
                <a:off x="4635015" y="2645137"/>
                <a:ext cx="3343275" cy="1200329"/>
              </a:xfrm>
              <a:prstGeom prst="rect">
                <a:avLst/>
              </a:prstGeom>
              <a:blipFill>
                <a:blip r:embed="rId4"/>
                <a:stretch>
                  <a:fillRect t="-4061" b="-10660"/>
                </a:stretch>
              </a:blipFill>
            </p:spPr>
            <p:txBody>
              <a:bodyPr/>
              <a:lstStyle/>
              <a:p>
                <a:r>
                  <a:rPr lang="it-IT">
                    <a:noFill/>
                  </a:rPr>
                  <a:t> </a:t>
                </a:r>
              </a:p>
            </p:txBody>
          </p:sp>
        </mc:Fallback>
      </mc:AlternateContent>
      <p:sp>
        <p:nvSpPr>
          <p:cNvPr id="10" name="CasellaDiTesto 9">
            <a:extLst>
              <a:ext uri="{FF2B5EF4-FFF2-40B4-BE49-F238E27FC236}">
                <a16:creationId xmlns:a16="http://schemas.microsoft.com/office/drawing/2014/main" id="{E83C60E7-8C82-2B56-941B-87D338A6A53D}"/>
              </a:ext>
            </a:extLst>
          </p:cNvPr>
          <p:cNvSpPr txBox="1"/>
          <p:nvPr/>
        </p:nvSpPr>
        <p:spPr>
          <a:xfrm>
            <a:off x="2316490" y="4831773"/>
            <a:ext cx="7672870" cy="461665"/>
          </a:xfrm>
          <a:prstGeom prst="rect">
            <a:avLst/>
          </a:prstGeom>
          <a:noFill/>
        </p:spPr>
        <p:txBody>
          <a:bodyPr wrap="none" rtlCol="0">
            <a:spAutoFit/>
          </a:bodyPr>
          <a:lstStyle/>
          <a:p>
            <a:r>
              <a:rPr lang="it-IT" sz="2400" dirty="0"/>
              <a:t>But detector </a:t>
            </a:r>
            <a:r>
              <a:rPr lang="it-IT" sz="2400" dirty="0" err="1"/>
              <a:t>magnets</a:t>
            </a:r>
            <a:r>
              <a:rPr lang="it-IT" sz="2400" dirty="0"/>
              <a:t> must </a:t>
            </a:r>
            <a:r>
              <a:rPr lang="it-IT" sz="2400" dirty="0" err="1"/>
              <a:t>not</a:t>
            </a:r>
            <a:r>
              <a:rPr lang="it-IT" sz="2400" dirty="0"/>
              <a:t> generate high </a:t>
            </a:r>
            <a:r>
              <a:rPr lang="it-IT" sz="2400" dirty="0" err="1"/>
              <a:t>magnetic</a:t>
            </a:r>
            <a:r>
              <a:rPr lang="it-IT" sz="2400" dirty="0"/>
              <a:t> field</a:t>
            </a:r>
          </a:p>
        </p:txBody>
      </p:sp>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8CD13C3F-505A-A1E2-8B40-95D91DED7344}"/>
                  </a:ext>
                </a:extLst>
              </p:cNvPr>
              <p:cNvSpPr txBox="1"/>
              <p:nvPr/>
            </p:nvSpPr>
            <p:spPr>
              <a:xfrm>
                <a:off x="4545153" y="5467988"/>
                <a:ext cx="2510273" cy="461665"/>
              </a:xfrm>
              <a:prstGeom prst="rect">
                <a:avLst/>
              </a:prstGeom>
              <a:noFill/>
            </p:spPr>
            <p:txBody>
              <a:bodyPr wrap="square">
                <a:spAutoFit/>
              </a:bodyPr>
              <a:lstStyle/>
              <a:p>
                <a:r>
                  <a:rPr lang="it-IT" sz="2400" dirty="0"/>
                  <a:t>Generally </a:t>
                </a:r>
                <a14:m>
                  <m:oMath xmlns:m="http://schemas.openxmlformats.org/officeDocument/2006/math">
                    <m:r>
                      <a:rPr lang="it-IT" sz="2400" b="0" i="1" dirty="0" smtClean="0">
                        <a:latin typeface="Cambria Math" panose="02040503050406030204" pitchFamily="18" charset="0"/>
                      </a:rPr>
                      <m:t>𝐵</m:t>
                    </m:r>
                    <m:r>
                      <a:rPr lang="it-IT" sz="2400" i="1" dirty="0" smtClean="0">
                        <a:latin typeface="Cambria Math" panose="02040503050406030204" pitchFamily="18" charset="0"/>
                        <a:ea typeface="Cambria Math" panose="02040503050406030204" pitchFamily="18" charset="0"/>
                      </a:rPr>
                      <m:t>&lt;</m:t>
                    </m:r>
                    <m:r>
                      <a:rPr lang="it-IT" sz="2400" b="0" i="1" dirty="0" smtClean="0">
                        <a:latin typeface="Cambria Math" panose="02040503050406030204" pitchFamily="18" charset="0"/>
                        <a:ea typeface="Cambria Math" panose="02040503050406030204" pitchFamily="18" charset="0"/>
                      </a:rPr>
                      <m:t>4 </m:t>
                    </m:r>
                    <m:r>
                      <a:rPr lang="it-IT" sz="2400" b="0" i="1" dirty="0" smtClean="0">
                        <a:latin typeface="Cambria Math" panose="02040503050406030204" pitchFamily="18" charset="0"/>
                        <a:ea typeface="Cambria Math" panose="02040503050406030204" pitchFamily="18" charset="0"/>
                      </a:rPr>
                      <m:t>𝑇</m:t>
                    </m:r>
                  </m:oMath>
                </a14:m>
                <a:endParaRPr lang="it-IT" sz="2400" b="0" dirty="0">
                  <a:ea typeface="Cambria Math" panose="02040503050406030204" pitchFamily="18" charset="0"/>
                </a:endParaRPr>
              </a:p>
            </p:txBody>
          </p:sp>
        </mc:Choice>
        <mc:Fallback xmlns="">
          <p:sp>
            <p:nvSpPr>
              <p:cNvPr id="14" name="CasellaDiTesto 13">
                <a:extLst>
                  <a:ext uri="{FF2B5EF4-FFF2-40B4-BE49-F238E27FC236}">
                    <a16:creationId xmlns:a16="http://schemas.microsoft.com/office/drawing/2014/main" id="{8CD13C3F-505A-A1E2-8B40-95D91DED7344}"/>
                  </a:ext>
                </a:extLst>
              </p:cNvPr>
              <p:cNvSpPr txBox="1">
                <a:spLocks noRot="1" noChangeAspect="1" noMove="1" noResize="1" noEditPoints="1" noAdjustHandles="1" noChangeArrowheads="1" noChangeShapeType="1" noTextEdit="1"/>
              </p:cNvSpPr>
              <p:nvPr/>
            </p:nvSpPr>
            <p:spPr>
              <a:xfrm>
                <a:off x="4545153" y="5467988"/>
                <a:ext cx="2510273" cy="461665"/>
              </a:xfrm>
              <a:prstGeom prst="rect">
                <a:avLst/>
              </a:prstGeom>
              <a:blipFill>
                <a:blip r:embed="rId5"/>
                <a:stretch>
                  <a:fillRect l="-3893" t="-10526" b="-28947"/>
                </a:stretch>
              </a:blipFill>
            </p:spPr>
            <p:txBody>
              <a:bodyPr/>
              <a:lstStyle/>
              <a:p>
                <a:r>
                  <a:rPr lang="it-IT">
                    <a:noFill/>
                  </a:rPr>
                  <a:t> </a:t>
                </a:r>
              </a:p>
            </p:txBody>
          </p:sp>
        </mc:Fallback>
      </mc:AlternateContent>
    </p:spTree>
    <p:extLst>
      <p:ext uri="{BB962C8B-B14F-4D97-AF65-F5344CB8AC3E}">
        <p14:creationId xmlns:p14="http://schemas.microsoft.com/office/powerpoint/2010/main" val="883327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interni, dilegno, bosco, ciminiera&#10;&#10;Descrizione generata automaticamente">
            <a:extLst>
              <a:ext uri="{FF2B5EF4-FFF2-40B4-BE49-F238E27FC236}">
                <a16:creationId xmlns:a16="http://schemas.microsoft.com/office/drawing/2014/main" id="{A62F068D-46CA-8BCE-8A28-BA2B4AC7497B}"/>
              </a:ext>
            </a:extLst>
          </p:cNvPr>
          <p:cNvPicPr>
            <a:picLocks noChangeAspect="1"/>
          </p:cNvPicPr>
          <p:nvPr/>
        </p:nvPicPr>
        <p:blipFill rotWithShape="1">
          <a:blip r:embed="rId3">
            <a:extLst>
              <a:ext uri="{28A0092B-C50C-407E-A947-70E740481C1C}">
                <a14:useLocalDpi xmlns:a14="http://schemas.microsoft.com/office/drawing/2010/main" val="0"/>
              </a:ext>
            </a:extLst>
          </a:blip>
          <a:srcRect t="11164" r="22634" b="35133"/>
          <a:stretch/>
        </p:blipFill>
        <p:spPr>
          <a:xfrm rot="10800000">
            <a:off x="7487093" y="3214170"/>
            <a:ext cx="3587205" cy="1867507"/>
          </a:xfrm>
          <a:prstGeom prst="rect">
            <a:avLst/>
          </a:prstGeom>
        </p:spPr>
      </p:pic>
      <p:sp>
        <p:nvSpPr>
          <p:cNvPr id="7" name="CasellaDiTesto 6">
            <a:extLst>
              <a:ext uri="{FF2B5EF4-FFF2-40B4-BE49-F238E27FC236}">
                <a16:creationId xmlns:a16="http://schemas.microsoft.com/office/drawing/2014/main" id="{8DDA259C-91B0-CEF7-6262-79D9639F566A}"/>
              </a:ext>
            </a:extLst>
          </p:cNvPr>
          <p:cNvSpPr txBox="1"/>
          <p:nvPr/>
        </p:nvSpPr>
        <p:spPr>
          <a:xfrm>
            <a:off x="7487093" y="5090381"/>
            <a:ext cx="3587205" cy="707886"/>
          </a:xfrm>
          <a:prstGeom prst="rect">
            <a:avLst/>
          </a:prstGeom>
          <a:noFill/>
        </p:spPr>
        <p:txBody>
          <a:bodyPr wrap="square" rtlCol="0">
            <a:spAutoFit/>
          </a:bodyPr>
          <a:lstStyle/>
          <a:p>
            <a:pPr algn="ctr"/>
            <a:r>
              <a:rPr lang="it-IT" sz="2000" dirty="0" err="1"/>
              <a:t>Winding</a:t>
            </a:r>
            <a:r>
              <a:rPr lang="it-IT" sz="2000" dirty="0"/>
              <a:t> of a racetrack coil with ex-situ MgB</a:t>
            </a:r>
            <a:r>
              <a:rPr lang="it-IT" sz="2000" baseline="-25000" dirty="0"/>
              <a:t>2</a:t>
            </a:r>
            <a:r>
              <a:rPr lang="it-IT" sz="2000" dirty="0"/>
              <a:t> tape</a:t>
            </a:r>
          </a:p>
        </p:txBody>
      </p:sp>
      <p:sp>
        <p:nvSpPr>
          <p:cNvPr id="8" name="CasellaDiTesto 7">
            <a:extLst>
              <a:ext uri="{FF2B5EF4-FFF2-40B4-BE49-F238E27FC236}">
                <a16:creationId xmlns:a16="http://schemas.microsoft.com/office/drawing/2014/main" id="{E93A521E-CC52-604E-288E-EBF677E5E70B}"/>
              </a:ext>
            </a:extLst>
          </p:cNvPr>
          <p:cNvSpPr txBox="1"/>
          <p:nvPr/>
        </p:nvSpPr>
        <p:spPr>
          <a:xfrm>
            <a:off x="1200079" y="1557838"/>
            <a:ext cx="9956597" cy="1200329"/>
          </a:xfrm>
          <a:prstGeom prst="rect">
            <a:avLst/>
          </a:prstGeom>
          <a:noFill/>
        </p:spPr>
        <p:txBody>
          <a:bodyPr wrap="square" rtlCol="0">
            <a:spAutoFit/>
          </a:bodyPr>
          <a:lstStyle/>
          <a:p>
            <a:pPr algn="just"/>
            <a:r>
              <a:rPr lang="it-IT" sz="2400" dirty="0"/>
              <a:t>Like </a:t>
            </a:r>
            <a:r>
              <a:rPr lang="it-IT" sz="2400" dirty="0" err="1"/>
              <a:t>all</a:t>
            </a:r>
            <a:r>
              <a:rPr lang="it-IT" sz="2400" dirty="0"/>
              <a:t> technical </a:t>
            </a:r>
            <a:r>
              <a:rPr lang="it-IT" sz="2400" dirty="0" err="1"/>
              <a:t>superconductors</a:t>
            </a:r>
            <a:r>
              <a:rPr lang="it-IT" sz="2400" dirty="0"/>
              <a:t> </a:t>
            </a:r>
            <a:r>
              <a:rPr lang="it-IT" sz="2400" dirty="0" err="1"/>
              <a:t>except</a:t>
            </a:r>
            <a:r>
              <a:rPr lang="it-IT" sz="2400" dirty="0"/>
              <a:t> </a:t>
            </a:r>
            <a:r>
              <a:rPr lang="it-IT" sz="2400" dirty="0" err="1"/>
              <a:t>NbTi</a:t>
            </a:r>
            <a:r>
              <a:rPr lang="it-IT" sz="2400" dirty="0"/>
              <a:t>, MgB</a:t>
            </a:r>
            <a:r>
              <a:rPr lang="it-IT" sz="2400" baseline="-25000" dirty="0"/>
              <a:t>2</a:t>
            </a:r>
            <a:r>
              <a:rPr lang="it-IT" sz="2400" dirty="0"/>
              <a:t> </a:t>
            </a:r>
            <a:r>
              <a:rPr lang="it-IT" sz="2400" dirty="0" err="1"/>
              <a:t>is</a:t>
            </a:r>
            <a:r>
              <a:rPr lang="it-IT" sz="2400" dirty="0"/>
              <a:t> </a:t>
            </a:r>
            <a:r>
              <a:rPr lang="it-IT" sz="2400" b="1" dirty="0" err="1"/>
              <a:t>brittle</a:t>
            </a:r>
            <a:r>
              <a:rPr lang="it-IT" sz="2400" dirty="0"/>
              <a:t>: </a:t>
            </a:r>
          </a:p>
          <a:p>
            <a:pPr algn="just"/>
            <a:r>
              <a:rPr lang="it-IT" sz="2400" dirty="0"/>
              <a:t>for a </a:t>
            </a:r>
            <a:r>
              <a:rPr lang="it-IT" sz="2400" dirty="0" err="1"/>
              <a:t>given</a:t>
            </a:r>
            <a:r>
              <a:rPr lang="it-IT" sz="2400" dirty="0"/>
              <a:t> MgB</a:t>
            </a:r>
            <a:r>
              <a:rPr lang="it-IT" sz="2400" baseline="-25000" dirty="0"/>
              <a:t>2</a:t>
            </a:r>
            <a:r>
              <a:rPr lang="it-IT" sz="2400" dirty="0"/>
              <a:t> composite </a:t>
            </a:r>
            <a:r>
              <a:rPr lang="it-IT" sz="2400" dirty="0" err="1"/>
              <a:t>conductor</a:t>
            </a:r>
            <a:r>
              <a:rPr lang="it-IT" sz="2400" dirty="0"/>
              <a:t>, a </a:t>
            </a:r>
            <a:r>
              <a:rPr lang="it-IT" sz="2400" dirty="0" err="1"/>
              <a:t>critical</a:t>
            </a:r>
            <a:r>
              <a:rPr lang="it-IT" sz="2400" dirty="0"/>
              <a:t> bending </a:t>
            </a:r>
            <a:r>
              <a:rPr lang="it-IT" sz="2400" dirty="0" err="1"/>
              <a:t>radius</a:t>
            </a:r>
            <a:r>
              <a:rPr lang="it-IT" sz="2400" dirty="0"/>
              <a:t> </a:t>
            </a:r>
            <a:r>
              <a:rPr lang="it-IT" sz="2400" dirty="0" err="1"/>
              <a:t>does</a:t>
            </a:r>
            <a:r>
              <a:rPr lang="it-IT" sz="2400" dirty="0"/>
              <a:t> </a:t>
            </a:r>
            <a:r>
              <a:rPr lang="it-IT" sz="2400" dirty="0" err="1"/>
              <a:t>exist</a:t>
            </a:r>
            <a:r>
              <a:rPr lang="it-IT" sz="2400" dirty="0"/>
              <a:t> (order of 10 cm for a 1 mm </a:t>
            </a:r>
            <a:r>
              <a:rPr lang="it-IT" sz="2400" dirty="0" err="1"/>
              <a:t>wire</a:t>
            </a:r>
            <a:r>
              <a:rPr lang="it-IT" sz="2400" dirty="0"/>
              <a:t>).</a:t>
            </a:r>
          </a:p>
        </p:txBody>
      </p:sp>
      <p:sp>
        <p:nvSpPr>
          <p:cNvPr id="9" name="CasellaDiTesto 8">
            <a:extLst>
              <a:ext uri="{FF2B5EF4-FFF2-40B4-BE49-F238E27FC236}">
                <a16:creationId xmlns:a16="http://schemas.microsoft.com/office/drawing/2014/main" id="{AE48BF3B-5212-B952-84B8-E9D09192FF77}"/>
              </a:ext>
            </a:extLst>
          </p:cNvPr>
          <p:cNvSpPr txBox="1"/>
          <p:nvPr/>
        </p:nvSpPr>
        <p:spPr>
          <a:xfrm>
            <a:off x="1879226" y="3917090"/>
            <a:ext cx="4146776" cy="461665"/>
          </a:xfrm>
          <a:prstGeom prst="rect">
            <a:avLst/>
          </a:prstGeom>
          <a:noFill/>
          <a:ln>
            <a:solidFill>
              <a:srgbClr val="262626"/>
            </a:solidFill>
          </a:ln>
        </p:spPr>
        <p:txBody>
          <a:bodyPr wrap="none" rtlCol="0">
            <a:spAutoFit/>
          </a:bodyPr>
          <a:lstStyle/>
          <a:p>
            <a:pPr algn="ctr"/>
            <a:r>
              <a:rPr lang="it-IT" sz="2400" dirty="0"/>
              <a:t>Not an </a:t>
            </a:r>
            <a:r>
              <a:rPr lang="it-IT" sz="2400" dirty="0" err="1"/>
              <a:t>issue</a:t>
            </a:r>
            <a:r>
              <a:rPr lang="it-IT" sz="2400" dirty="0"/>
              <a:t> for large </a:t>
            </a:r>
            <a:r>
              <a:rPr lang="it-IT" sz="2400" dirty="0" err="1"/>
              <a:t>magnets</a:t>
            </a:r>
            <a:r>
              <a:rPr lang="it-IT" sz="2400" dirty="0"/>
              <a:t>!</a:t>
            </a:r>
          </a:p>
        </p:txBody>
      </p:sp>
    </p:spTree>
    <p:extLst>
      <p:ext uri="{BB962C8B-B14F-4D97-AF65-F5344CB8AC3E}">
        <p14:creationId xmlns:p14="http://schemas.microsoft.com/office/powerpoint/2010/main" val="3158267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327AB4DF-1366-B0C1-DE6B-EF9E0E1552E6}"/>
                  </a:ext>
                </a:extLst>
              </p:cNvPr>
              <p:cNvSpPr txBox="1"/>
              <p:nvPr/>
            </p:nvSpPr>
            <p:spPr>
              <a:xfrm>
                <a:off x="1427263" y="672980"/>
                <a:ext cx="9337474" cy="461665"/>
              </a:xfrm>
              <a:prstGeom prst="rect">
                <a:avLst/>
              </a:prstGeom>
              <a:noFill/>
            </p:spPr>
            <p:txBody>
              <a:bodyPr wrap="square" rtlCol="0">
                <a:spAutoFit/>
              </a:bodyPr>
              <a:lstStyle/>
              <a:p>
                <a:pPr algn="just"/>
                <a:r>
                  <a:rPr lang="it-IT" sz="2400" dirty="0"/>
                  <a:t>MgB</a:t>
                </a:r>
                <a:r>
                  <a:rPr lang="it-IT" sz="2400" baseline="-25000" dirty="0"/>
                  <a:t>2</a:t>
                </a:r>
                <a:r>
                  <a:rPr lang="it-IT" sz="2400" dirty="0"/>
                  <a:t> </a:t>
                </a:r>
                <a:r>
                  <a:rPr lang="it-IT" sz="2400" dirty="0" err="1"/>
                  <a:t>would</a:t>
                </a:r>
                <a:r>
                  <a:rPr lang="it-IT" sz="2400" dirty="0"/>
                  <a:t> </a:t>
                </a:r>
                <a:r>
                  <a:rPr lang="it-IT" sz="2400" dirty="0" err="1"/>
                  <a:t>allow</a:t>
                </a:r>
                <a:r>
                  <a:rPr lang="it-IT" sz="2400" dirty="0"/>
                  <a:t> </a:t>
                </a:r>
                <a:r>
                  <a:rPr lang="it-IT" sz="2400" dirty="0" err="1"/>
                  <a:t>operating</a:t>
                </a:r>
                <a:r>
                  <a:rPr lang="it-IT" sz="2400" dirty="0"/>
                  <a:t> the </a:t>
                </a:r>
                <a:r>
                  <a:rPr lang="it-IT" sz="2400" dirty="0" err="1"/>
                  <a:t>magnet</a:t>
                </a:r>
                <a:r>
                  <a:rPr lang="it-IT" sz="2400" dirty="0"/>
                  <a:t> </a:t>
                </a:r>
                <a:r>
                  <a:rPr lang="it-IT" sz="2400" dirty="0" err="1"/>
                  <a:t>at</a:t>
                </a:r>
                <a:r>
                  <a:rPr lang="it-IT" sz="2400" dirty="0"/>
                  <a:t> </a:t>
                </a:r>
                <a14:m>
                  <m:oMath xmlns:m="http://schemas.openxmlformats.org/officeDocument/2006/math">
                    <m:r>
                      <a:rPr lang="it-IT" sz="2400" b="1" i="1" dirty="0" smtClean="0">
                        <a:latin typeface="Cambria Math" panose="02040503050406030204" pitchFamily="18" charset="0"/>
                      </a:rPr>
                      <m:t>𝑻</m:t>
                    </m:r>
                    <m:r>
                      <a:rPr lang="it-IT" sz="2400" b="1" i="1" dirty="0" smtClean="0">
                        <a:latin typeface="Cambria Math" panose="02040503050406030204" pitchFamily="18" charset="0"/>
                      </a:rPr>
                      <m:t>&gt;</m:t>
                    </m:r>
                    <m:r>
                      <a:rPr lang="it-IT" sz="2400" b="1" i="1" dirty="0" smtClean="0">
                        <a:latin typeface="Cambria Math" panose="02040503050406030204" pitchFamily="18" charset="0"/>
                      </a:rPr>
                      <m:t>𝟏𝟎</m:t>
                    </m:r>
                    <m:r>
                      <a:rPr lang="it-IT" sz="2400" b="1" i="1" dirty="0" smtClean="0">
                        <a:latin typeface="Cambria Math" panose="02040503050406030204" pitchFamily="18" charset="0"/>
                      </a:rPr>
                      <m:t> </m:t>
                    </m:r>
                    <m:r>
                      <a:rPr lang="it-IT" sz="2400" b="1" i="1" dirty="0" smtClean="0">
                        <a:latin typeface="Cambria Math" panose="02040503050406030204" pitchFamily="18" charset="0"/>
                      </a:rPr>
                      <m:t>𝑲</m:t>
                    </m:r>
                  </m:oMath>
                </a14:m>
                <a:r>
                  <a:rPr lang="it-IT" sz="2400" b="1" dirty="0"/>
                  <a:t> </a:t>
                </a:r>
                <a:r>
                  <a:rPr lang="it-IT" sz="2400" dirty="0"/>
                  <a:t>(</a:t>
                </a:r>
                <a14:m>
                  <m:oMath xmlns:m="http://schemas.openxmlformats.org/officeDocument/2006/math">
                    <m:sSub>
                      <m:sSubPr>
                        <m:ctrlPr>
                          <a:rPr lang="it-IT" sz="2400" i="1" dirty="0" smtClean="0">
                            <a:latin typeface="Cambria Math" panose="02040503050406030204" pitchFamily="18" charset="0"/>
                          </a:rPr>
                        </m:ctrlPr>
                      </m:sSubPr>
                      <m:e>
                        <m:r>
                          <a:rPr lang="it-IT" sz="2400" i="1" dirty="0" smtClean="0">
                            <a:latin typeface="Cambria Math" panose="02040503050406030204" pitchFamily="18" charset="0"/>
                          </a:rPr>
                          <m:t>𝑇</m:t>
                        </m:r>
                      </m:e>
                      <m:sub>
                        <m:r>
                          <a:rPr lang="it-IT" sz="2400" i="1" dirty="0" smtClean="0">
                            <a:latin typeface="Cambria Math" panose="02040503050406030204" pitchFamily="18" charset="0"/>
                          </a:rPr>
                          <m:t>𝑐</m:t>
                        </m:r>
                      </m:sub>
                    </m:sSub>
                    <m:r>
                      <a:rPr lang="it-IT" sz="2400" i="1" dirty="0" smtClean="0">
                        <a:latin typeface="Cambria Math" panose="02040503050406030204" pitchFamily="18" charset="0"/>
                      </a:rPr>
                      <m:t>=</m:t>
                    </m:r>
                    <m:r>
                      <a:rPr lang="it-IT" sz="2400" b="0" i="1" dirty="0" smtClean="0">
                        <a:latin typeface="Cambria Math" panose="02040503050406030204" pitchFamily="18" charset="0"/>
                      </a:rPr>
                      <m:t>39</m:t>
                    </m:r>
                    <m:r>
                      <a:rPr lang="it-IT" sz="2400" i="1" dirty="0" smtClean="0">
                        <a:latin typeface="Cambria Math" panose="02040503050406030204" pitchFamily="18" charset="0"/>
                      </a:rPr>
                      <m:t> </m:t>
                    </m:r>
                    <m:r>
                      <a:rPr lang="it-IT" sz="2400" i="1" dirty="0" smtClean="0">
                        <a:latin typeface="Cambria Math" panose="02040503050406030204" pitchFamily="18" charset="0"/>
                      </a:rPr>
                      <m:t>𝐾</m:t>
                    </m:r>
                  </m:oMath>
                </a14:m>
                <a:r>
                  <a:rPr lang="it-IT" sz="2400" dirty="0"/>
                  <a:t>)</a:t>
                </a:r>
              </a:p>
            </p:txBody>
          </p:sp>
        </mc:Choice>
        <mc:Fallback xmlns="">
          <p:sp>
            <p:nvSpPr>
              <p:cNvPr id="2" name="CasellaDiTesto 1">
                <a:extLst>
                  <a:ext uri="{FF2B5EF4-FFF2-40B4-BE49-F238E27FC236}">
                    <a16:creationId xmlns:a16="http://schemas.microsoft.com/office/drawing/2014/main" id="{327AB4DF-1366-B0C1-DE6B-EF9E0E1552E6}"/>
                  </a:ext>
                </a:extLst>
              </p:cNvPr>
              <p:cNvSpPr txBox="1">
                <a:spLocks noRot="1" noChangeAspect="1" noMove="1" noResize="1" noEditPoints="1" noAdjustHandles="1" noChangeArrowheads="1" noChangeShapeType="1" noTextEdit="1"/>
              </p:cNvSpPr>
              <p:nvPr/>
            </p:nvSpPr>
            <p:spPr>
              <a:xfrm>
                <a:off x="1427263" y="672980"/>
                <a:ext cx="9337474" cy="461665"/>
              </a:xfrm>
              <a:prstGeom prst="rect">
                <a:avLst/>
              </a:prstGeom>
              <a:blipFill>
                <a:blip r:embed="rId3"/>
                <a:stretch>
                  <a:fillRect l="-979" t="-10526" b="-28947"/>
                </a:stretch>
              </a:blipFill>
            </p:spPr>
            <p:txBody>
              <a:bodyPr/>
              <a:lstStyle/>
              <a:p>
                <a:r>
                  <a:rPr lang="en-US">
                    <a:noFill/>
                  </a:rPr>
                  <a:t> </a:t>
                </a:r>
              </a:p>
            </p:txBody>
          </p:sp>
        </mc:Fallback>
      </mc:AlternateContent>
      <p:sp>
        <p:nvSpPr>
          <p:cNvPr id="3" name="CasellaDiTesto 2">
            <a:extLst>
              <a:ext uri="{FF2B5EF4-FFF2-40B4-BE49-F238E27FC236}">
                <a16:creationId xmlns:a16="http://schemas.microsoft.com/office/drawing/2014/main" id="{6F2E9580-03A4-C731-69A8-C4CDA9CAA1AE}"/>
              </a:ext>
            </a:extLst>
          </p:cNvPr>
          <p:cNvSpPr txBox="1"/>
          <p:nvPr/>
        </p:nvSpPr>
        <p:spPr>
          <a:xfrm>
            <a:off x="843272" y="3100659"/>
            <a:ext cx="3342903" cy="461665"/>
          </a:xfrm>
          <a:prstGeom prst="rect">
            <a:avLst/>
          </a:prstGeom>
          <a:noFill/>
        </p:spPr>
        <p:txBody>
          <a:bodyPr wrap="square" rtlCol="0">
            <a:spAutoFit/>
          </a:bodyPr>
          <a:lstStyle/>
          <a:p>
            <a:r>
              <a:rPr lang="it-IT" sz="2400" u="sng" dirty="0"/>
              <a:t>More </a:t>
            </a:r>
            <a:r>
              <a:rPr lang="it-IT" sz="2400" u="sng" dirty="0" err="1"/>
              <a:t>efficient</a:t>
            </a:r>
            <a:r>
              <a:rPr lang="it-IT" sz="2400" u="sng" dirty="0"/>
              <a:t> </a:t>
            </a:r>
            <a:r>
              <a:rPr lang="it-IT" sz="2400" u="sng" dirty="0" err="1"/>
              <a:t>cryogenics</a:t>
            </a:r>
            <a:endParaRPr lang="it-IT" sz="2400" u="sng" dirty="0"/>
          </a:p>
        </p:txBody>
      </p:sp>
      <p:sp>
        <p:nvSpPr>
          <p:cNvPr id="8" name="CasellaDiTesto 7">
            <a:extLst>
              <a:ext uri="{FF2B5EF4-FFF2-40B4-BE49-F238E27FC236}">
                <a16:creationId xmlns:a16="http://schemas.microsoft.com/office/drawing/2014/main" id="{52904BF2-5AF9-7C31-E9BD-978B77C00FF3}"/>
              </a:ext>
            </a:extLst>
          </p:cNvPr>
          <p:cNvSpPr txBox="1"/>
          <p:nvPr/>
        </p:nvSpPr>
        <p:spPr>
          <a:xfrm>
            <a:off x="6786259" y="1548983"/>
            <a:ext cx="3881235" cy="461665"/>
          </a:xfrm>
          <a:prstGeom prst="rect">
            <a:avLst/>
          </a:prstGeom>
          <a:noFill/>
        </p:spPr>
        <p:txBody>
          <a:bodyPr wrap="square" rtlCol="0">
            <a:spAutoFit/>
          </a:bodyPr>
          <a:lstStyle/>
          <a:p>
            <a:pPr algn="ctr"/>
            <a:r>
              <a:rPr lang="it-IT" sz="2400" u="sng" dirty="0" err="1"/>
              <a:t>Higher</a:t>
            </a:r>
            <a:r>
              <a:rPr lang="it-IT" sz="2400" u="sng" dirty="0"/>
              <a:t> energy </a:t>
            </a:r>
            <a:r>
              <a:rPr lang="it-IT" sz="2400" u="sng" dirty="0" err="1"/>
              <a:t>density</a:t>
            </a:r>
            <a:r>
              <a:rPr lang="it-IT" sz="2400" u="sng" dirty="0"/>
              <a:t> </a:t>
            </a:r>
            <a:r>
              <a:rPr lang="it-IT" sz="2400" u="sng" dirty="0" err="1"/>
              <a:t>margin</a:t>
            </a:r>
            <a:endParaRPr lang="it-IT" sz="2400" u="sng" dirty="0"/>
          </a:p>
        </p:txBody>
      </p:sp>
      <p:cxnSp>
        <p:nvCxnSpPr>
          <p:cNvPr id="15" name="Connettore 2 14">
            <a:extLst>
              <a:ext uri="{FF2B5EF4-FFF2-40B4-BE49-F238E27FC236}">
                <a16:creationId xmlns:a16="http://schemas.microsoft.com/office/drawing/2014/main" id="{C930B81F-7CAE-7605-618A-89CF9ED47188}"/>
              </a:ext>
            </a:extLst>
          </p:cNvPr>
          <p:cNvCxnSpPr>
            <a:cxnSpLocks/>
          </p:cNvCxnSpPr>
          <p:nvPr/>
        </p:nvCxnSpPr>
        <p:spPr>
          <a:xfrm flipH="1">
            <a:off x="2362200" y="1254053"/>
            <a:ext cx="1980020" cy="1570011"/>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232758F5-B64C-2B73-095F-F1F54913FA01}"/>
              </a:ext>
            </a:extLst>
          </p:cNvPr>
          <p:cNvCxnSpPr>
            <a:cxnSpLocks/>
          </p:cNvCxnSpPr>
          <p:nvPr/>
        </p:nvCxnSpPr>
        <p:spPr>
          <a:xfrm>
            <a:off x="4386806" y="1254053"/>
            <a:ext cx="846788" cy="694271"/>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2496D067-6385-C14B-CAA5-6754EEE279B4}"/>
                  </a:ext>
                </a:extLst>
              </p:cNvPr>
              <p:cNvSpPr txBox="1"/>
              <p:nvPr/>
            </p:nvSpPr>
            <p:spPr>
              <a:xfrm>
                <a:off x="5607878" y="2690538"/>
                <a:ext cx="2753947" cy="10883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2000" b="0" i="1" smtClean="0">
                              <a:latin typeface="Cambria Math" panose="02040503050406030204" pitchFamily="18" charset="0"/>
                              <a:ea typeface="Cambria Math" panose="02040503050406030204" pitchFamily="18" charset="0"/>
                            </a:rPr>
                          </m:ctrlPr>
                        </m:sSubPr>
                        <m:e>
                          <m:r>
                            <a:rPr lang="it-IT" sz="2000" b="0" i="1" smtClean="0">
                              <a:latin typeface="Cambria Math" panose="02040503050406030204" pitchFamily="18" charset="0"/>
                              <a:ea typeface="Cambria Math" panose="02040503050406030204" pitchFamily="18" charset="0"/>
                            </a:rPr>
                            <m:t>∆</m:t>
                          </m:r>
                          <m:r>
                            <a:rPr lang="it-IT" sz="2000" b="0" i="1" smtClean="0">
                              <a:latin typeface="Cambria Math" panose="02040503050406030204" pitchFamily="18" charset="0"/>
                              <a:ea typeface="Cambria Math" panose="02040503050406030204" pitchFamily="18" charset="0"/>
                            </a:rPr>
                            <m:t>𝑒</m:t>
                          </m:r>
                        </m:e>
                        <m:sub>
                          <m:r>
                            <a:rPr lang="it-IT" sz="2000" b="0" i="1" smtClean="0">
                              <a:latin typeface="Cambria Math" panose="02040503050406030204" pitchFamily="18" charset="0"/>
                              <a:ea typeface="Cambria Math" panose="02040503050406030204" pitchFamily="18" charset="0"/>
                            </a:rPr>
                            <m:t>𝑚𝑎𝑥</m:t>
                          </m:r>
                        </m:sub>
                      </m:sSub>
                      <m:r>
                        <a:rPr lang="it-IT" sz="2000" b="0" i="1" smtClean="0">
                          <a:latin typeface="Cambria Math" panose="02040503050406030204" pitchFamily="18" charset="0"/>
                          <a:ea typeface="Cambria Math" panose="02040503050406030204" pitchFamily="18" charset="0"/>
                        </a:rPr>
                        <m:t>=</m:t>
                      </m:r>
                      <m:nary>
                        <m:naryPr>
                          <m:limLoc m:val="undOvr"/>
                          <m:ctrlPr>
                            <a:rPr lang="it-IT" sz="2000" b="0" i="1" smtClean="0">
                              <a:latin typeface="Cambria Math" panose="02040503050406030204" pitchFamily="18" charset="0"/>
                              <a:ea typeface="Cambria Math" panose="02040503050406030204" pitchFamily="18" charset="0"/>
                            </a:rPr>
                          </m:ctrlPr>
                        </m:naryPr>
                        <m:sub>
                          <m:sSub>
                            <m:sSubPr>
                              <m:ctrlPr>
                                <a:rPr lang="it-IT" sz="2000" b="0" i="1" smtClean="0">
                                  <a:latin typeface="Cambria Math" panose="02040503050406030204" pitchFamily="18" charset="0"/>
                                  <a:ea typeface="Cambria Math" panose="02040503050406030204" pitchFamily="18" charset="0"/>
                                </a:rPr>
                              </m:ctrlPr>
                            </m:sSubPr>
                            <m:e>
                              <m:r>
                                <a:rPr lang="it-IT" sz="2000" b="0" i="1" smtClean="0">
                                  <a:latin typeface="Cambria Math" panose="02040503050406030204" pitchFamily="18" charset="0"/>
                                  <a:ea typeface="Cambria Math" panose="02040503050406030204" pitchFamily="18" charset="0"/>
                                </a:rPr>
                                <m:t>𝑇</m:t>
                              </m:r>
                            </m:e>
                            <m:sub>
                              <m:r>
                                <a:rPr lang="it-IT" sz="2000" b="0" i="1" smtClean="0">
                                  <a:latin typeface="Cambria Math" panose="02040503050406030204" pitchFamily="18" charset="0"/>
                                  <a:ea typeface="Cambria Math" panose="02040503050406030204" pitchFamily="18" charset="0"/>
                                </a:rPr>
                                <m:t>𝑜𝑝</m:t>
                              </m:r>
                            </m:sub>
                          </m:sSub>
                        </m:sub>
                        <m:sup>
                          <m:sSub>
                            <m:sSubPr>
                              <m:ctrlPr>
                                <a:rPr lang="it-IT" sz="2000" b="0" i="1" smtClean="0">
                                  <a:latin typeface="Cambria Math" panose="02040503050406030204" pitchFamily="18" charset="0"/>
                                  <a:ea typeface="Cambria Math" panose="02040503050406030204" pitchFamily="18" charset="0"/>
                                </a:rPr>
                              </m:ctrlPr>
                            </m:sSubPr>
                            <m:e>
                              <m:r>
                                <a:rPr lang="it-IT" sz="2000" b="0" i="1" smtClean="0">
                                  <a:latin typeface="Cambria Math" panose="02040503050406030204" pitchFamily="18" charset="0"/>
                                  <a:ea typeface="Cambria Math" panose="02040503050406030204" pitchFamily="18" charset="0"/>
                                </a:rPr>
                                <m:t>𝑇</m:t>
                              </m:r>
                            </m:e>
                            <m:sub>
                              <m:r>
                                <a:rPr lang="it-IT" sz="2000" b="0" i="1" smtClean="0">
                                  <a:latin typeface="Cambria Math" panose="02040503050406030204" pitchFamily="18" charset="0"/>
                                  <a:ea typeface="Cambria Math" panose="02040503050406030204" pitchFamily="18" charset="0"/>
                                </a:rPr>
                                <m:t>𝑚𝑎𝑥</m:t>
                              </m:r>
                            </m:sub>
                          </m:sSub>
                        </m:sup>
                        <m:e>
                          <m:sSub>
                            <m:sSubPr>
                              <m:ctrlPr>
                                <a:rPr lang="it-IT" sz="2000" b="0" i="1" smtClean="0">
                                  <a:latin typeface="Cambria Math" panose="02040503050406030204" pitchFamily="18" charset="0"/>
                                  <a:ea typeface="Cambria Math" panose="02040503050406030204" pitchFamily="18" charset="0"/>
                                </a:rPr>
                              </m:ctrlPr>
                            </m:sSubPr>
                            <m:e>
                              <m:r>
                                <a:rPr lang="it-IT" sz="2000" b="0" i="1" smtClean="0">
                                  <a:latin typeface="Cambria Math" panose="02040503050406030204" pitchFamily="18" charset="0"/>
                                  <a:ea typeface="Cambria Math" panose="02040503050406030204" pitchFamily="18" charset="0"/>
                                </a:rPr>
                                <m:t>𝑐</m:t>
                              </m:r>
                            </m:e>
                            <m:sub>
                              <m:r>
                                <a:rPr lang="it-IT" sz="2000" b="0" i="1" smtClean="0">
                                  <a:latin typeface="Cambria Math" panose="02040503050406030204" pitchFamily="18" charset="0"/>
                                  <a:ea typeface="Cambria Math" panose="02040503050406030204" pitchFamily="18" charset="0"/>
                                </a:rPr>
                                <m:t>𝑐𝑜𝑛𝑑</m:t>
                              </m:r>
                            </m:sub>
                          </m:sSub>
                          <m:r>
                            <a:rPr lang="it-IT" sz="2000" b="0" i="1" smtClean="0">
                              <a:latin typeface="Cambria Math" panose="02040503050406030204" pitchFamily="18" charset="0"/>
                              <a:ea typeface="Cambria Math" panose="02040503050406030204" pitchFamily="18" charset="0"/>
                            </a:rPr>
                            <m:t>𝑑𝑇</m:t>
                          </m:r>
                        </m:e>
                      </m:nary>
                    </m:oMath>
                  </m:oMathPara>
                </a14:m>
                <a:endParaRPr lang="it-IT" sz="2000" dirty="0"/>
              </a:p>
            </p:txBody>
          </p:sp>
        </mc:Choice>
        <mc:Fallback xmlns="">
          <p:sp>
            <p:nvSpPr>
              <p:cNvPr id="22" name="CasellaDiTesto 21">
                <a:extLst>
                  <a:ext uri="{FF2B5EF4-FFF2-40B4-BE49-F238E27FC236}">
                    <a16:creationId xmlns:a16="http://schemas.microsoft.com/office/drawing/2014/main" id="{2496D067-6385-C14B-CAA5-6754EEE279B4}"/>
                  </a:ext>
                </a:extLst>
              </p:cNvPr>
              <p:cNvSpPr txBox="1">
                <a:spLocks noRot="1" noChangeAspect="1" noMove="1" noResize="1" noEditPoints="1" noAdjustHandles="1" noChangeArrowheads="1" noChangeShapeType="1" noTextEdit="1"/>
              </p:cNvSpPr>
              <p:nvPr/>
            </p:nvSpPr>
            <p:spPr>
              <a:xfrm>
                <a:off x="5607878" y="2690538"/>
                <a:ext cx="2753947" cy="108831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ED1DE945-CD6F-C04C-519A-EDD87EBA388E}"/>
                  </a:ext>
                </a:extLst>
              </p:cNvPr>
              <p:cNvSpPr txBox="1"/>
              <p:nvPr/>
            </p:nvSpPr>
            <p:spPr>
              <a:xfrm>
                <a:off x="5596487" y="4193187"/>
                <a:ext cx="2776731" cy="84465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2000" b="0" i="1" smtClean="0">
                              <a:latin typeface="Cambria Math" panose="02040503050406030204" pitchFamily="18" charset="0"/>
                              <a:ea typeface="Cambria Math" panose="02040503050406030204" pitchFamily="18" charset="0"/>
                            </a:rPr>
                          </m:ctrlPr>
                        </m:sSubPr>
                        <m:e>
                          <m:r>
                            <a:rPr lang="it-IT" sz="2000" b="0" i="1" smtClean="0">
                              <a:latin typeface="Cambria Math" panose="02040503050406030204" pitchFamily="18" charset="0"/>
                              <a:ea typeface="Cambria Math" panose="02040503050406030204" pitchFamily="18" charset="0"/>
                            </a:rPr>
                            <m:t>𝑐</m:t>
                          </m:r>
                        </m:e>
                        <m:sub>
                          <m:r>
                            <a:rPr lang="it-IT" sz="2000" b="0" i="1" smtClean="0">
                              <a:latin typeface="Cambria Math" panose="02040503050406030204" pitchFamily="18" charset="0"/>
                              <a:ea typeface="Cambria Math" panose="02040503050406030204" pitchFamily="18" charset="0"/>
                            </a:rPr>
                            <m:t>𝑐𝑜𝑛𝑑</m:t>
                          </m:r>
                        </m:sub>
                      </m:sSub>
                      <m:r>
                        <a:rPr lang="it-IT" sz="2000" b="0" i="1" smtClean="0">
                          <a:latin typeface="Cambria Math" panose="02040503050406030204" pitchFamily="18" charset="0"/>
                          <a:ea typeface="Cambria Math" panose="02040503050406030204" pitchFamily="18" charset="0"/>
                        </a:rPr>
                        <m:t>∝</m:t>
                      </m:r>
                      <m:sSup>
                        <m:sSupPr>
                          <m:ctrlPr>
                            <a:rPr lang="it-IT" sz="2000" i="1" smtClean="0">
                              <a:latin typeface="Cambria Math" panose="02040503050406030204" pitchFamily="18" charset="0"/>
                              <a:ea typeface="Cambria Math"/>
                            </a:rPr>
                          </m:ctrlPr>
                        </m:sSupPr>
                        <m:e>
                          <m:d>
                            <m:dPr>
                              <m:ctrlPr>
                                <a:rPr lang="it-IT" sz="2000" i="1">
                                  <a:latin typeface="Cambria Math" panose="02040503050406030204" pitchFamily="18" charset="0"/>
                                  <a:ea typeface="Cambria Math"/>
                                </a:rPr>
                              </m:ctrlPr>
                            </m:dPr>
                            <m:e>
                              <m:f>
                                <m:fPr>
                                  <m:ctrlPr>
                                    <a:rPr lang="it-IT" sz="2000" i="1">
                                      <a:latin typeface="Cambria Math" panose="02040503050406030204" pitchFamily="18" charset="0"/>
                                      <a:ea typeface="Cambria Math"/>
                                    </a:rPr>
                                  </m:ctrlPr>
                                </m:fPr>
                                <m:num>
                                  <m:r>
                                    <a:rPr lang="it-IT" sz="2000" i="1">
                                      <a:latin typeface="Cambria Math"/>
                                      <a:ea typeface="Cambria Math"/>
                                    </a:rPr>
                                    <m:t>𝑇</m:t>
                                  </m:r>
                                </m:num>
                                <m:den>
                                  <m:sSub>
                                    <m:sSubPr>
                                      <m:ctrlPr>
                                        <a:rPr lang="it-IT" sz="2000" i="1">
                                          <a:latin typeface="Cambria Math" panose="02040503050406030204" pitchFamily="18" charset="0"/>
                                          <a:ea typeface="Cambria Math"/>
                                        </a:rPr>
                                      </m:ctrlPr>
                                    </m:sSubPr>
                                    <m:e>
                                      <m:r>
                                        <a:rPr lang="it-IT" sz="2000" i="1">
                                          <a:latin typeface="Cambria Math"/>
                                          <a:ea typeface="Cambria Math"/>
                                        </a:rPr>
                                        <m:t>𝜃</m:t>
                                      </m:r>
                                    </m:e>
                                    <m:sub>
                                      <m:r>
                                        <a:rPr lang="it-IT" sz="2000" i="1">
                                          <a:latin typeface="Cambria Math"/>
                                          <a:ea typeface="Cambria Math"/>
                                        </a:rPr>
                                        <m:t>𝐷</m:t>
                                      </m:r>
                                    </m:sub>
                                  </m:sSub>
                                </m:den>
                              </m:f>
                            </m:e>
                          </m:d>
                        </m:e>
                        <m:sup>
                          <m:r>
                            <a:rPr lang="it-IT" sz="2000" i="1">
                              <a:latin typeface="Cambria Math"/>
                              <a:ea typeface="Cambria Math"/>
                            </a:rPr>
                            <m:t>3</m:t>
                          </m:r>
                        </m:sup>
                      </m:sSup>
                    </m:oMath>
                  </m:oMathPara>
                </a14:m>
                <a:endParaRPr lang="it-IT" sz="2000" dirty="0"/>
              </a:p>
            </p:txBody>
          </p:sp>
        </mc:Choice>
        <mc:Fallback xmlns="">
          <p:sp>
            <p:nvSpPr>
              <p:cNvPr id="24" name="CasellaDiTesto 23">
                <a:extLst>
                  <a:ext uri="{FF2B5EF4-FFF2-40B4-BE49-F238E27FC236}">
                    <a16:creationId xmlns:a16="http://schemas.microsoft.com/office/drawing/2014/main" id="{ED1DE945-CD6F-C04C-519A-EDD87EBA388E}"/>
                  </a:ext>
                </a:extLst>
              </p:cNvPr>
              <p:cNvSpPr txBox="1">
                <a:spLocks noRot="1" noChangeAspect="1" noMove="1" noResize="1" noEditPoints="1" noAdjustHandles="1" noChangeArrowheads="1" noChangeShapeType="1" noTextEdit="1"/>
              </p:cNvSpPr>
              <p:nvPr/>
            </p:nvSpPr>
            <p:spPr>
              <a:xfrm>
                <a:off x="5596487" y="4193187"/>
                <a:ext cx="2776731" cy="844655"/>
              </a:xfrm>
              <a:prstGeom prst="rect">
                <a:avLst/>
              </a:prstGeom>
              <a:blipFill>
                <a:blip r:embed="rId5"/>
                <a:stretch>
                  <a:fillRect/>
                </a:stretch>
              </a:blipFill>
            </p:spPr>
            <p:txBody>
              <a:bodyPr/>
              <a:lstStyle/>
              <a:p>
                <a:r>
                  <a:rPr lang="en-US">
                    <a:noFill/>
                  </a:rPr>
                  <a:t> </a:t>
                </a:r>
              </a:p>
            </p:txBody>
          </p:sp>
        </mc:Fallback>
      </mc:AlternateContent>
      <p:sp>
        <p:nvSpPr>
          <p:cNvPr id="28" name="CasellaDiTesto 27">
            <a:extLst>
              <a:ext uri="{FF2B5EF4-FFF2-40B4-BE49-F238E27FC236}">
                <a16:creationId xmlns:a16="http://schemas.microsoft.com/office/drawing/2014/main" id="{627565FA-AA2B-A9FE-599F-133043714BFA}"/>
              </a:ext>
            </a:extLst>
          </p:cNvPr>
          <p:cNvSpPr txBox="1"/>
          <p:nvPr/>
        </p:nvSpPr>
        <p:spPr>
          <a:xfrm>
            <a:off x="5762406" y="5866517"/>
            <a:ext cx="5928942" cy="707886"/>
          </a:xfrm>
          <a:prstGeom prst="rect">
            <a:avLst/>
          </a:prstGeom>
          <a:noFill/>
        </p:spPr>
        <p:txBody>
          <a:bodyPr wrap="square" rtlCol="0">
            <a:spAutoFit/>
          </a:bodyPr>
          <a:lstStyle/>
          <a:p>
            <a:pPr algn="ctr"/>
            <a:r>
              <a:rPr lang="it-IT" sz="2000" u="sng" dirty="0"/>
              <a:t>Aluminium </a:t>
            </a:r>
            <a:r>
              <a:rPr lang="it-IT" sz="2000" u="sng" dirty="0" err="1"/>
              <a:t>matrix</a:t>
            </a:r>
            <a:r>
              <a:rPr lang="it-IT" sz="2000" u="sng" dirty="0"/>
              <a:t> </a:t>
            </a:r>
            <a:r>
              <a:rPr lang="it-IT" sz="2000" u="sng" dirty="0" err="1"/>
              <a:t>is</a:t>
            </a:r>
            <a:r>
              <a:rPr lang="it-IT" sz="2000" u="sng" dirty="0"/>
              <a:t> </a:t>
            </a:r>
            <a:r>
              <a:rPr lang="it-IT" sz="2000" u="sng" dirty="0" err="1"/>
              <a:t>not</a:t>
            </a:r>
            <a:r>
              <a:rPr lang="it-IT" sz="2000" u="sng" dirty="0"/>
              <a:t> </a:t>
            </a:r>
            <a:r>
              <a:rPr lang="it-IT" sz="2000" u="sng" dirty="0" err="1"/>
              <a:t>necessary</a:t>
            </a:r>
            <a:r>
              <a:rPr lang="it-IT" sz="2000" u="sng" dirty="0"/>
              <a:t> for </a:t>
            </a:r>
            <a:r>
              <a:rPr lang="it-IT" sz="2000" u="sng" dirty="0" err="1"/>
              <a:t>stabilization</a:t>
            </a:r>
            <a:r>
              <a:rPr lang="it-IT" sz="2000" dirty="0"/>
              <a:t>.</a:t>
            </a:r>
          </a:p>
          <a:p>
            <a:pPr algn="ctr"/>
            <a:r>
              <a:rPr lang="it-IT" sz="2000" dirty="0"/>
              <a:t>It can be </a:t>
            </a:r>
            <a:r>
              <a:rPr lang="it-IT" sz="2000" dirty="0" err="1"/>
              <a:t>necessary</a:t>
            </a:r>
            <a:r>
              <a:rPr lang="it-IT" sz="2000" dirty="0"/>
              <a:t>/</a:t>
            </a:r>
            <a:r>
              <a:rPr lang="it-IT" sz="2000" dirty="0" err="1"/>
              <a:t>useful</a:t>
            </a:r>
            <a:r>
              <a:rPr lang="it-IT" sz="2000" dirty="0"/>
              <a:t> for </a:t>
            </a:r>
            <a:r>
              <a:rPr lang="it-IT" sz="2000" dirty="0" err="1"/>
              <a:t>quench</a:t>
            </a:r>
            <a:r>
              <a:rPr lang="it-IT" sz="2000" dirty="0"/>
              <a:t> </a:t>
            </a:r>
            <a:r>
              <a:rPr lang="it-IT" sz="2000" dirty="0" err="1"/>
              <a:t>protection</a:t>
            </a:r>
            <a:r>
              <a:rPr lang="it-IT" sz="2000" dirty="0"/>
              <a:t>.</a:t>
            </a:r>
          </a:p>
        </p:txBody>
      </p:sp>
      <p:pic>
        <p:nvPicPr>
          <p:cNvPr id="36" name="Immagine 35">
            <a:extLst>
              <a:ext uri="{FF2B5EF4-FFF2-40B4-BE49-F238E27FC236}">
                <a16:creationId xmlns:a16="http://schemas.microsoft.com/office/drawing/2014/main" id="{F028B5B8-2BE7-97CA-EAAB-6BD7F924D086}"/>
              </a:ext>
            </a:extLst>
          </p:cNvPr>
          <p:cNvPicPr>
            <a:picLocks noChangeAspect="1"/>
          </p:cNvPicPr>
          <p:nvPr/>
        </p:nvPicPr>
        <p:blipFill>
          <a:blip r:embed="rId6"/>
          <a:stretch>
            <a:fillRect/>
          </a:stretch>
        </p:blipFill>
        <p:spPr>
          <a:xfrm>
            <a:off x="8317108" y="2354847"/>
            <a:ext cx="3580977" cy="3283124"/>
          </a:xfrm>
          <a:prstGeom prst="rect">
            <a:avLst/>
          </a:prstGeom>
        </p:spPr>
      </p:pic>
      <p:grpSp>
        <p:nvGrpSpPr>
          <p:cNvPr id="50" name="Gruppo 49">
            <a:extLst>
              <a:ext uri="{FF2B5EF4-FFF2-40B4-BE49-F238E27FC236}">
                <a16:creationId xmlns:a16="http://schemas.microsoft.com/office/drawing/2014/main" id="{C6C5AF55-31AD-9607-1CBA-E89F6E8F0EBE}"/>
              </a:ext>
            </a:extLst>
          </p:cNvPr>
          <p:cNvGrpSpPr/>
          <p:nvPr/>
        </p:nvGrpSpPr>
        <p:grpSpPr>
          <a:xfrm>
            <a:off x="1449317" y="3590238"/>
            <a:ext cx="1948543" cy="1172088"/>
            <a:chOff x="4677559" y="2139906"/>
            <a:chExt cx="2919479" cy="1058527"/>
          </a:xfrm>
        </p:grpSpPr>
        <p:cxnSp>
          <p:nvCxnSpPr>
            <p:cNvPr id="51" name="Connettore 2 50">
              <a:extLst>
                <a:ext uri="{FF2B5EF4-FFF2-40B4-BE49-F238E27FC236}">
                  <a16:creationId xmlns:a16="http://schemas.microsoft.com/office/drawing/2014/main" id="{D811B448-68C5-1070-FE41-9160B20E9578}"/>
                </a:ext>
              </a:extLst>
            </p:cNvPr>
            <p:cNvCxnSpPr>
              <a:cxnSpLocks/>
            </p:cNvCxnSpPr>
            <p:nvPr/>
          </p:nvCxnSpPr>
          <p:spPr>
            <a:xfrm flipH="1">
              <a:off x="4677559" y="2139906"/>
              <a:ext cx="1418439" cy="56957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Connettore 2 51">
              <a:extLst>
                <a:ext uri="{FF2B5EF4-FFF2-40B4-BE49-F238E27FC236}">
                  <a16:creationId xmlns:a16="http://schemas.microsoft.com/office/drawing/2014/main" id="{6B0AB335-F831-1916-4945-5EF19F66AD28}"/>
                </a:ext>
              </a:extLst>
            </p:cNvPr>
            <p:cNvCxnSpPr>
              <a:cxnSpLocks/>
            </p:cNvCxnSpPr>
            <p:nvPr/>
          </p:nvCxnSpPr>
          <p:spPr>
            <a:xfrm>
              <a:off x="6095998" y="2139908"/>
              <a:ext cx="1501040" cy="1058525"/>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55" name="CasellaDiTesto 54">
            <a:extLst>
              <a:ext uri="{FF2B5EF4-FFF2-40B4-BE49-F238E27FC236}">
                <a16:creationId xmlns:a16="http://schemas.microsoft.com/office/drawing/2014/main" id="{8FF221D6-266E-B22A-2A49-FF5C8E71D4F0}"/>
              </a:ext>
            </a:extLst>
          </p:cNvPr>
          <p:cNvSpPr txBox="1"/>
          <p:nvPr/>
        </p:nvSpPr>
        <p:spPr>
          <a:xfrm>
            <a:off x="459016" y="4193187"/>
            <a:ext cx="1607043" cy="461665"/>
          </a:xfrm>
          <a:prstGeom prst="rect">
            <a:avLst/>
          </a:prstGeom>
          <a:noFill/>
        </p:spPr>
        <p:txBody>
          <a:bodyPr wrap="none" rtlCol="0">
            <a:spAutoFit/>
          </a:bodyPr>
          <a:lstStyle/>
          <a:p>
            <a:r>
              <a:rPr lang="it-IT" sz="2400" dirty="0" err="1"/>
              <a:t>Higher</a:t>
            </a:r>
            <a:r>
              <a:rPr lang="it-IT" sz="2400" dirty="0"/>
              <a:t> COP</a:t>
            </a:r>
          </a:p>
        </p:txBody>
      </p:sp>
      <p:sp>
        <p:nvSpPr>
          <p:cNvPr id="57" name="CasellaDiTesto 56">
            <a:extLst>
              <a:ext uri="{FF2B5EF4-FFF2-40B4-BE49-F238E27FC236}">
                <a16:creationId xmlns:a16="http://schemas.microsoft.com/office/drawing/2014/main" id="{E91C3D2D-2DC2-3B03-49CB-FBDB2D90CAEE}"/>
              </a:ext>
            </a:extLst>
          </p:cNvPr>
          <p:cNvSpPr txBox="1"/>
          <p:nvPr/>
        </p:nvSpPr>
        <p:spPr>
          <a:xfrm>
            <a:off x="1599500" y="4847921"/>
            <a:ext cx="3400226" cy="461665"/>
          </a:xfrm>
          <a:prstGeom prst="rect">
            <a:avLst/>
          </a:prstGeom>
          <a:noFill/>
        </p:spPr>
        <p:txBody>
          <a:bodyPr wrap="none" rtlCol="0">
            <a:spAutoFit/>
          </a:bodyPr>
          <a:lstStyle/>
          <a:p>
            <a:r>
              <a:rPr lang="it-IT" sz="2400" dirty="0"/>
              <a:t>Better </a:t>
            </a:r>
            <a:r>
              <a:rPr lang="it-IT" sz="2400" dirty="0" err="1"/>
              <a:t>conduction</a:t>
            </a:r>
            <a:r>
              <a:rPr lang="it-IT" sz="2400" dirty="0"/>
              <a:t> </a:t>
            </a:r>
            <a:r>
              <a:rPr lang="it-IT" sz="2400" dirty="0" err="1"/>
              <a:t>cooling</a:t>
            </a:r>
            <a:endParaRPr lang="it-IT" sz="2400" dirty="0"/>
          </a:p>
        </p:txBody>
      </p:sp>
      <p:sp>
        <p:nvSpPr>
          <p:cNvPr id="58" name="Rettangolo 57">
            <a:extLst>
              <a:ext uri="{FF2B5EF4-FFF2-40B4-BE49-F238E27FC236}">
                <a16:creationId xmlns:a16="http://schemas.microsoft.com/office/drawing/2014/main" id="{DABBBB04-206A-93DE-B7BE-07F1D3EF0500}"/>
              </a:ext>
            </a:extLst>
          </p:cNvPr>
          <p:cNvSpPr/>
          <p:nvPr/>
        </p:nvSpPr>
        <p:spPr>
          <a:xfrm>
            <a:off x="5421087" y="1450077"/>
            <a:ext cx="6611580" cy="530995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3440B099-5B12-F80A-5BE9-E5D3BC84B6C2}"/>
              </a:ext>
            </a:extLst>
          </p:cNvPr>
          <p:cNvSpPr/>
          <p:nvPr/>
        </p:nvSpPr>
        <p:spPr>
          <a:xfrm>
            <a:off x="159333" y="2981251"/>
            <a:ext cx="5074261" cy="377877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61" name="CasellaDiTesto 60">
                <a:extLst>
                  <a:ext uri="{FF2B5EF4-FFF2-40B4-BE49-F238E27FC236}">
                    <a16:creationId xmlns:a16="http://schemas.microsoft.com/office/drawing/2014/main" id="{5248EE61-54BB-8717-B0F2-1241E6C73F94}"/>
                  </a:ext>
                </a:extLst>
              </p:cNvPr>
              <p:cNvSpPr txBox="1"/>
              <p:nvPr/>
            </p:nvSpPr>
            <p:spPr>
              <a:xfrm>
                <a:off x="2309289" y="5419729"/>
                <a:ext cx="2536720" cy="7641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2400" i="1" smtClean="0">
                              <a:latin typeface="Cambria Math" panose="02040503050406030204" pitchFamily="18" charset="0"/>
                            </a:rPr>
                          </m:ctrlPr>
                        </m:fPr>
                        <m:num>
                          <m:sSub>
                            <m:sSubPr>
                              <m:ctrlPr>
                                <a:rPr lang="it-IT" sz="2400" i="1" smtClean="0">
                                  <a:latin typeface="Cambria Math" panose="02040503050406030204" pitchFamily="18" charset="0"/>
                                </a:rPr>
                              </m:ctrlPr>
                            </m:sSubPr>
                            <m:e>
                              <m:r>
                                <a:rPr lang="it-IT" sz="2400" b="0" i="1" smtClean="0">
                                  <a:latin typeface="Cambria Math" panose="02040503050406030204" pitchFamily="18" charset="0"/>
                                </a:rPr>
                                <m:t>𝐾</m:t>
                              </m:r>
                            </m:e>
                            <m:sub>
                              <m:r>
                                <a:rPr lang="it-IT" sz="2400" b="0" i="1" smtClean="0">
                                  <a:latin typeface="Cambria Math" panose="02040503050406030204" pitchFamily="18" charset="0"/>
                                </a:rPr>
                                <m:t>𝐴𝑙</m:t>
                              </m:r>
                              <m:r>
                                <a:rPr lang="it-IT" sz="2400" b="0" i="1" smtClean="0">
                                  <a:latin typeface="Cambria Math" panose="02040503050406030204" pitchFamily="18" charset="0"/>
                                </a:rPr>
                                <m:t>6061</m:t>
                              </m:r>
                            </m:sub>
                          </m:sSub>
                          <m:r>
                            <a:rPr lang="it-IT" sz="2400" b="0" i="1" smtClean="0">
                              <a:latin typeface="Cambria Math" panose="02040503050406030204" pitchFamily="18" charset="0"/>
                            </a:rPr>
                            <m:t>@15 </m:t>
                          </m:r>
                          <m:r>
                            <a:rPr lang="it-IT" sz="2400" b="0" i="1" smtClean="0">
                              <a:latin typeface="Cambria Math" panose="02040503050406030204" pitchFamily="18" charset="0"/>
                            </a:rPr>
                            <m:t>𝐾</m:t>
                          </m:r>
                        </m:num>
                        <m:den>
                          <m:sSub>
                            <m:sSubPr>
                              <m:ctrlPr>
                                <a:rPr lang="it-IT" sz="2400" i="1" smtClean="0">
                                  <a:latin typeface="Cambria Math" panose="02040503050406030204" pitchFamily="18" charset="0"/>
                                </a:rPr>
                              </m:ctrlPr>
                            </m:sSubPr>
                            <m:e>
                              <m:r>
                                <a:rPr lang="it-IT" sz="2400" b="0" i="1" smtClean="0">
                                  <a:latin typeface="Cambria Math" panose="02040503050406030204" pitchFamily="18" charset="0"/>
                                </a:rPr>
                                <m:t>𝐾</m:t>
                              </m:r>
                            </m:e>
                            <m:sub>
                              <m:r>
                                <a:rPr lang="it-IT" sz="2400" b="0" i="1" smtClean="0">
                                  <a:latin typeface="Cambria Math" panose="02040503050406030204" pitchFamily="18" charset="0"/>
                                </a:rPr>
                                <m:t>𝐴𝑙</m:t>
                              </m:r>
                              <m:r>
                                <a:rPr lang="it-IT" sz="2400" b="0" i="1" smtClean="0">
                                  <a:latin typeface="Cambria Math" panose="02040503050406030204" pitchFamily="18" charset="0"/>
                                </a:rPr>
                                <m:t>6061</m:t>
                              </m:r>
                            </m:sub>
                          </m:sSub>
                          <m:r>
                            <a:rPr lang="it-IT" sz="2400" b="0" i="1" smtClean="0">
                              <a:latin typeface="Cambria Math" panose="02040503050406030204" pitchFamily="18" charset="0"/>
                            </a:rPr>
                            <m:t>@4.2 </m:t>
                          </m:r>
                          <m:r>
                            <a:rPr lang="it-IT" sz="2400" b="0" i="1" smtClean="0">
                              <a:latin typeface="Cambria Math" panose="02040503050406030204" pitchFamily="18" charset="0"/>
                            </a:rPr>
                            <m:t>𝐾</m:t>
                          </m:r>
                        </m:den>
                      </m:f>
                      <m:r>
                        <a:rPr lang="it-IT" sz="240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4</m:t>
                      </m:r>
                    </m:oMath>
                  </m:oMathPara>
                </a14:m>
                <a:endParaRPr lang="it-IT" sz="2400" dirty="0"/>
              </a:p>
            </p:txBody>
          </p:sp>
        </mc:Choice>
        <mc:Fallback xmlns="">
          <p:sp>
            <p:nvSpPr>
              <p:cNvPr id="61" name="CasellaDiTesto 60">
                <a:extLst>
                  <a:ext uri="{FF2B5EF4-FFF2-40B4-BE49-F238E27FC236}">
                    <a16:creationId xmlns:a16="http://schemas.microsoft.com/office/drawing/2014/main" id="{5248EE61-54BB-8717-B0F2-1241E6C73F94}"/>
                  </a:ext>
                </a:extLst>
              </p:cNvPr>
              <p:cNvSpPr txBox="1">
                <a:spLocks noRot="1" noChangeAspect="1" noMove="1" noResize="1" noEditPoints="1" noAdjustHandles="1" noChangeArrowheads="1" noChangeShapeType="1" noTextEdit="1"/>
              </p:cNvSpPr>
              <p:nvPr/>
            </p:nvSpPr>
            <p:spPr>
              <a:xfrm>
                <a:off x="2309289" y="5419729"/>
                <a:ext cx="2536720" cy="764120"/>
              </a:xfrm>
              <a:prstGeom prst="rect">
                <a:avLst/>
              </a:prstGeom>
              <a:blipFill>
                <a:blip r:embed="rId7"/>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4051405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92A5346-BA8B-68DA-BD2F-382F59D6A737}"/>
              </a:ext>
            </a:extLst>
          </p:cNvPr>
          <p:cNvPicPr>
            <a:picLocks noChangeAspect="1"/>
          </p:cNvPicPr>
          <p:nvPr/>
        </p:nvPicPr>
        <p:blipFill>
          <a:blip r:embed="rId3"/>
          <a:stretch>
            <a:fillRect/>
          </a:stretch>
        </p:blipFill>
        <p:spPr>
          <a:xfrm>
            <a:off x="968946" y="2392088"/>
            <a:ext cx="5678989" cy="3783626"/>
          </a:xfrm>
          <a:prstGeom prst="rect">
            <a:avLst/>
          </a:prstGeom>
        </p:spPr>
      </p:pic>
      <p:sp>
        <p:nvSpPr>
          <p:cNvPr id="3" name="CasellaDiTesto 2">
            <a:extLst>
              <a:ext uri="{FF2B5EF4-FFF2-40B4-BE49-F238E27FC236}">
                <a16:creationId xmlns:a16="http://schemas.microsoft.com/office/drawing/2014/main" id="{4C413486-B681-4A22-3EC9-D1EE5E9DB87A}"/>
              </a:ext>
            </a:extLst>
          </p:cNvPr>
          <p:cNvSpPr txBox="1"/>
          <p:nvPr/>
        </p:nvSpPr>
        <p:spPr>
          <a:xfrm>
            <a:off x="2752552" y="1207218"/>
            <a:ext cx="6778394" cy="830997"/>
          </a:xfrm>
          <a:prstGeom prst="rect">
            <a:avLst/>
          </a:prstGeom>
          <a:noFill/>
        </p:spPr>
        <p:txBody>
          <a:bodyPr wrap="none" rtlCol="0">
            <a:spAutoFit/>
          </a:bodyPr>
          <a:lstStyle/>
          <a:p>
            <a:r>
              <a:rPr lang="it-IT" sz="2400" b="1" dirty="0"/>
              <a:t>MgB</a:t>
            </a:r>
            <a:r>
              <a:rPr lang="it-IT" sz="2400" b="1" baseline="-25000" dirty="0"/>
              <a:t>2</a:t>
            </a:r>
            <a:r>
              <a:rPr lang="it-IT" sz="2400" b="1" dirty="0"/>
              <a:t> </a:t>
            </a:r>
            <a:r>
              <a:rPr lang="it-IT" sz="2400" dirty="0" err="1"/>
              <a:t>conductors</a:t>
            </a:r>
            <a:r>
              <a:rPr lang="it-IT" sz="2400" dirty="0"/>
              <a:t> are </a:t>
            </a:r>
            <a:r>
              <a:rPr lang="it-IT" sz="2400" b="1" dirty="0" err="1"/>
              <a:t>already</a:t>
            </a:r>
            <a:r>
              <a:rPr lang="it-IT" sz="2400" b="1" dirty="0"/>
              <a:t> </a:t>
            </a:r>
            <a:r>
              <a:rPr lang="it-IT" sz="2400" b="1" dirty="0" err="1"/>
              <a:t>used</a:t>
            </a:r>
            <a:r>
              <a:rPr lang="it-IT" sz="2400" b="1" dirty="0"/>
              <a:t> to wind </a:t>
            </a:r>
            <a:r>
              <a:rPr lang="it-IT" sz="2400" b="1" dirty="0" err="1"/>
              <a:t>magnets</a:t>
            </a:r>
            <a:r>
              <a:rPr lang="it-IT" sz="2400" dirty="0"/>
              <a:t>.</a:t>
            </a:r>
          </a:p>
          <a:p>
            <a:endParaRPr lang="it-IT" sz="2400" dirty="0"/>
          </a:p>
        </p:txBody>
      </p:sp>
      <p:sp>
        <p:nvSpPr>
          <p:cNvPr id="4" name="CasellaDiTesto 3">
            <a:extLst>
              <a:ext uri="{FF2B5EF4-FFF2-40B4-BE49-F238E27FC236}">
                <a16:creationId xmlns:a16="http://schemas.microsoft.com/office/drawing/2014/main" id="{683A27ED-7E52-532D-ADF9-7D058945ED8C}"/>
              </a:ext>
            </a:extLst>
          </p:cNvPr>
          <p:cNvSpPr txBox="1"/>
          <p:nvPr/>
        </p:nvSpPr>
        <p:spPr>
          <a:xfrm>
            <a:off x="6726195" y="5160051"/>
            <a:ext cx="4467937" cy="1015663"/>
          </a:xfrm>
          <a:prstGeom prst="rect">
            <a:avLst/>
          </a:prstGeom>
          <a:noFill/>
        </p:spPr>
        <p:txBody>
          <a:bodyPr wrap="square" rtlCol="0">
            <a:spAutoFit/>
          </a:bodyPr>
          <a:lstStyle/>
          <a:p>
            <a:pPr algn="just"/>
            <a:r>
              <a:rPr lang="it-IT" sz="2000" dirty="0"/>
              <a:t>Open MRI </a:t>
            </a:r>
            <a:r>
              <a:rPr lang="it-IT" sz="2000" dirty="0" err="1"/>
              <a:t>based</a:t>
            </a:r>
            <a:r>
              <a:rPr lang="it-IT" sz="2000" dirty="0"/>
              <a:t> on </a:t>
            </a:r>
            <a:r>
              <a:rPr lang="it-IT" sz="2000" dirty="0" err="1"/>
              <a:t>cryogen</a:t>
            </a:r>
            <a:r>
              <a:rPr lang="it-IT" sz="2000" dirty="0"/>
              <a:t> free </a:t>
            </a:r>
            <a:r>
              <a:rPr lang="it-IT" sz="2000" dirty="0" err="1"/>
              <a:t>magnet</a:t>
            </a:r>
            <a:r>
              <a:rPr lang="it-IT" sz="2000" dirty="0"/>
              <a:t> </a:t>
            </a:r>
            <a:r>
              <a:rPr lang="it-IT" sz="2000" dirty="0" err="1"/>
              <a:t>wound</a:t>
            </a:r>
            <a:r>
              <a:rPr lang="it-IT" sz="2000" dirty="0"/>
              <a:t> with </a:t>
            </a:r>
            <a:r>
              <a:rPr lang="it-IT" sz="2000" dirty="0" err="1"/>
              <a:t>magnesium</a:t>
            </a:r>
            <a:r>
              <a:rPr lang="it-IT" sz="2000" dirty="0"/>
              <a:t> </a:t>
            </a:r>
            <a:r>
              <a:rPr lang="it-IT" sz="2000" dirty="0" err="1"/>
              <a:t>diboride</a:t>
            </a:r>
            <a:r>
              <a:rPr lang="it-IT" sz="2000" dirty="0"/>
              <a:t> tapes (ASG </a:t>
            </a:r>
            <a:r>
              <a:rPr lang="it-IT" sz="2000" dirty="0" err="1"/>
              <a:t>Superconductors</a:t>
            </a:r>
            <a:r>
              <a:rPr lang="it-IT" sz="2000" dirty="0"/>
              <a:t>)</a:t>
            </a:r>
          </a:p>
        </p:txBody>
      </p:sp>
    </p:spTree>
    <p:extLst>
      <p:ext uri="{BB962C8B-B14F-4D97-AF65-F5344CB8AC3E}">
        <p14:creationId xmlns:p14="http://schemas.microsoft.com/office/powerpoint/2010/main" val="3160848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852A79C-9A4A-F9B6-11A1-23BA5D69DC35}"/>
              </a:ext>
            </a:extLst>
          </p:cNvPr>
          <p:cNvSpPr txBox="1"/>
          <p:nvPr/>
        </p:nvSpPr>
        <p:spPr>
          <a:xfrm>
            <a:off x="1776483" y="1823205"/>
            <a:ext cx="8639033" cy="884538"/>
          </a:xfrm>
          <a:prstGeom prst="rect">
            <a:avLst/>
          </a:prstGeom>
          <a:noFill/>
        </p:spPr>
        <p:txBody>
          <a:bodyPr wrap="square" rtlCol="0">
            <a:spAutoFit/>
          </a:bodyPr>
          <a:lstStyle/>
          <a:p>
            <a:pPr algn="ctr">
              <a:lnSpc>
                <a:spcPct val="110000"/>
              </a:lnSpc>
            </a:pPr>
            <a:r>
              <a:rPr lang="it-IT" sz="2400" u="sng" dirty="0"/>
              <a:t>First </a:t>
            </a:r>
            <a:r>
              <a:rPr lang="it-IT" sz="2400" u="sng" dirty="0" err="1"/>
              <a:t>proposals</a:t>
            </a:r>
            <a:r>
              <a:rPr lang="it-IT" sz="2400" u="sng" dirty="0"/>
              <a:t> </a:t>
            </a:r>
            <a:r>
              <a:rPr lang="it-IT" sz="2400" dirty="0" err="1"/>
              <a:t>about</a:t>
            </a:r>
            <a:r>
              <a:rPr lang="it-IT" sz="2400" dirty="0"/>
              <a:t> MgB</a:t>
            </a:r>
            <a:r>
              <a:rPr lang="it-IT" sz="2400" baseline="-25000" dirty="0"/>
              <a:t>2</a:t>
            </a:r>
            <a:r>
              <a:rPr lang="it-IT" sz="2400" dirty="0"/>
              <a:t> </a:t>
            </a:r>
            <a:r>
              <a:rPr lang="it-IT" sz="2400" dirty="0" err="1"/>
              <a:t>conductors</a:t>
            </a:r>
            <a:r>
              <a:rPr lang="it-IT" sz="2400" dirty="0"/>
              <a:t> </a:t>
            </a:r>
            <a:r>
              <a:rPr lang="it-IT" sz="2400" dirty="0" err="1"/>
              <a:t>coupled</a:t>
            </a:r>
            <a:r>
              <a:rPr lang="it-IT" sz="2400" dirty="0"/>
              <a:t> with </a:t>
            </a:r>
            <a:r>
              <a:rPr lang="it-IT" sz="2400" dirty="0" err="1"/>
              <a:t>aluminium</a:t>
            </a:r>
            <a:r>
              <a:rPr lang="it-IT" sz="2400" dirty="0"/>
              <a:t> </a:t>
            </a:r>
            <a:r>
              <a:rPr lang="it-IT" sz="2400" dirty="0" err="1"/>
              <a:t>were</a:t>
            </a:r>
            <a:r>
              <a:rPr lang="it-IT" sz="2400" dirty="0"/>
              <a:t> </a:t>
            </a:r>
            <a:r>
              <a:rPr lang="it-IT" sz="2400" u="sng" dirty="0" err="1"/>
              <a:t>related</a:t>
            </a:r>
            <a:r>
              <a:rPr lang="it-IT" sz="2400" u="sng" dirty="0"/>
              <a:t> to </a:t>
            </a:r>
            <a:r>
              <a:rPr lang="it-IT" sz="2400" u="sng" dirty="0" err="1"/>
              <a:t>space</a:t>
            </a:r>
            <a:r>
              <a:rPr lang="it-IT" sz="2400" u="sng" dirty="0"/>
              <a:t> </a:t>
            </a:r>
            <a:r>
              <a:rPr lang="it-IT" sz="2400" u="sng" dirty="0" err="1"/>
              <a:t>applications</a:t>
            </a:r>
            <a:r>
              <a:rPr lang="it-IT" sz="2400" dirty="0"/>
              <a:t> due to low weight </a:t>
            </a:r>
            <a:r>
              <a:rPr lang="it-IT" sz="2400" dirty="0" err="1"/>
              <a:t>requirement</a:t>
            </a:r>
            <a:endParaRPr lang="it-IT" sz="2400" dirty="0"/>
          </a:p>
        </p:txBody>
      </p:sp>
      <p:sp>
        <p:nvSpPr>
          <p:cNvPr id="6" name="CasellaDiTesto 5">
            <a:extLst>
              <a:ext uri="{FF2B5EF4-FFF2-40B4-BE49-F238E27FC236}">
                <a16:creationId xmlns:a16="http://schemas.microsoft.com/office/drawing/2014/main" id="{62B25395-FA85-9423-1B66-69E2159827B9}"/>
              </a:ext>
            </a:extLst>
          </p:cNvPr>
          <p:cNvSpPr txBox="1"/>
          <p:nvPr/>
        </p:nvSpPr>
        <p:spPr>
          <a:xfrm>
            <a:off x="1102148" y="3645923"/>
            <a:ext cx="9771797" cy="1200329"/>
          </a:xfrm>
          <a:prstGeom prst="rect">
            <a:avLst/>
          </a:prstGeom>
          <a:noFill/>
        </p:spPr>
        <p:txBody>
          <a:bodyPr wrap="square">
            <a:spAutoFit/>
          </a:bodyPr>
          <a:lstStyle/>
          <a:p>
            <a:pPr algn="just"/>
            <a:r>
              <a:rPr lang="it-IT" dirty="0"/>
              <a:t>P. </a:t>
            </a:r>
            <a:r>
              <a:rPr lang="it-IT" dirty="0" err="1"/>
              <a:t>Spillantini</a:t>
            </a:r>
            <a:r>
              <a:rPr lang="it-IT" dirty="0"/>
              <a:t>,</a:t>
            </a:r>
          </a:p>
          <a:p>
            <a:pPr algn="just"/>
            <a:r>
              <a:rPr lang="en-US" i="1" dirty="0"/>
              <a:t>Superconducting magnets and mission strategies for protection from ionizing radiation in interplanetary manned missions and interplanetary habitats</a:t>
            </a:r>
          </a:p>
          <a:p>
            <a:pPr algn="just"/>
            <a:r>
              <a:rPr lang="it-IT" dirty="0"/>
              <a:t>Acta Astronautica, 68  (9–10), 2011, 1430-1439</a:t>
            </a:r>
          </a:p>
        </p:txBody>
      </p:sp>
      <p:sp>
        <p:nvSpPr>
          <p:cNvPr id="10" name="CasellaDiTesto 9">
            <a:extLst>
              <a:ext uri="{FF2B5EF4-FFF2-40B4-BE49-F238E27FC236}">
                <a16:creationId xmlns:a16="http://schemas.microsoft.com/office/drawing/2014/main" id="{9C4303AC-AB65-89CA-8AF8-13EA210818CE}"/>
              </a:ext>
            </a:extLst>
          </p:cNvPr>
          <p:cNvSpPr txBox="1"/>
          <p:nvPr/>
        </p:nvSpPr>
        <p:spPr>
          <a:xfrm>
            <a:off x="1102148" y="5146493"/>
            <a:ext cx="10254018" cy="923330"/>
          </a:xfrm>
          <a:prstGeom prst="rect">
            <a:avLst/>
          </a:prstGeom>
          <a:noFill/>
        </p:spPr>
        <p:txBody>
          <a:bodyPr wrap="square">
            <a:spAutoFit/>
          </a:bodyPr>
          <a:lstStyle/>
          <a:p>
            <a:pPr algn="just"/>
            <a:r>
              <a:rPr lang="it-IT" dirty="0"/>
              <a:t>R. Battiston, W. J. Burger, V. Calvelli, V. I. </a:t>
            </a:r>
            <a:r>
              <a:rPr lang="it-IT" dirty="0" err="1"/>
              <a:t>Datskov</a:t>
            </a:r>
            <a:r>
              <a:rPr lang="it-IT" dirty="0"/>
              <a:t>, S. </a:t>
            </a:r>
            <a:r>
              <a:rPr lang="it-IT" dirty="0" err="1"/>
              <a:t>Farinon</a:t>
            </a:r>
            <a:r>
              <a:rPr lang="it-IT" dirty="0"/>
              <a:t>, and R. Musenich</a:t>
            </a:r>
          </a:p>
          <a:p>
            <a:pPr algn="just"/>
            <a:r>
              <a:rPr lang="it-IT" i="1" dirty="0" err="1"/>
              <a:t>Superconducting</a:t>
            </a:r>
            <a:r>
              <a:rPr lang="it-IT" i="1" dirty="0"/>
              <a:t> </a:t>
            </a:r>
            <a:r>
              <a:rPr lang="it-IT" i="1" dirty="0" err="1"/>
              <a:t>Magnets</a:t>
            </a:r>
            <a:r>
              <a:rPr lang="it-IT" i="1" dirty="0"/>
              <a:t> for </a:t>
            </a:r>
            <a:r>
              <a:rPr lang="it-IT" i="1" dirty="0" err="1"/>
              <a:t>Astroparticle</a:t>
            </a:r>
            <a:r>
              <a:rPr lang="it-IT" i="1" dirty="0"/>
              <a:t> </a:t>
            </a:r>
            <a:r>
              <a:rPr lang="it-IT" i="1" dirty="0" err="1"/>
              <a:t>Shielding</a:t>
            </a:r>
            <a:r>
              <a:rPr lang="it-IT" i="1" dirty="0"/>
              <a:t> in </a:t>
            </a:r>
            <a:r>
              <a:rPr lang="it-IT" i="1" dirty="0" err="1"/>
              <a:t>Interplanetary</a:t>
            </a:r>
            <a:r>
              <a:rPr lang="it-IT" i="1" dirty="0"/>
              <a:t> </a:t>
            </a:r>
            <a:r>
              <a:rPr lang="it-IT" i="1" dirty="0" err="1"/>
              <a:t>Manned</a:t>
            </a:r>
            <a:r>
              <a:rPr lang="it-IT" i="1" dirty="0"/>
              <a:t> Missions</a:t>
            </a:r>
          </a:p>
          <a:p>
            <a:pPr algn="just"/>
            <a:r>
              <a:rPr lang="it-IT" dirty="0"/>
              <a:t>IEEE Trans. on </a:t>
            </a:r>
            <a:r>
              <a:rPr lang="it-IT" dirty="0" err="1"/>
              <a:t>Appl</a:t>
            </a:r>
            <a:r>
              <a:rPr lang="it-IT" dirty="0"/>
              <a:t>. </a:t>
            </a:r>
            <a:r>
              <a:rPr lang="it-IT" dirty="0" err="1"/>
              <a:t>Supercond</a:t>
            </a:r>
            <a:r>
              <a:rPr lang="it-IT" dirty="0"/>
              <a:t>., 23 (3), 2013, 4101604</a:t>
            </a:r>
          </a:p>
        </p:txBody>
      </p:sp>
    </p:spTree>
    <p:extLst>
      <p:ext uri="{BB962C8B-B14F-4D97-AF65-F5344CB8AC3E}">
        <p14:creationId xmlns:p14="http://schemas.microsoft.com/office/powerpoint/2010/main" val="634665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63FEB822-2573-0479-9A01-DCD3FC56B912}"/>
              </a:ext>
            </a:extLst>
          </p:cNvPr>
          <p:cNvSpPr txBox="1"/>
          <p:nvPr/>
        </p:nvSpPr>
        <p:spPr>
          <a:xfrm>
            <a:off x="2313851" y="1629620"/>
            <a:ext cx="7524176" cy="461665"/>
          </a:xfrm>
          <a:prstGeom prst="rect">
            <a:avLst/>
          </a:prstGeom>
          <a:noFill/>
        </p:spPr>
        <p:txBody>
          <a:bodyPr wrap="none" rtlCol="0">
            <a:spAutoFit/>
          </a:bodyPr>
          <a:lstStyle/>
          <a:p>
            <a:r>
              <a:rPr lang="it-IT" sz="2400" b="1" dirty="0"/>
              <a:t>SUPERCONDUCTING MAGNETS FOR PARTICLE DETECTORS</a:t>
            </a:r>
          </a:p>
        </p:txBody>
      </p:sp>
      <p:sp>
        <p:nvSpPr>
          <p:cNvPr id="8" name="CasellaDiTesto 7">
            <a:extLst>
              <a:ext uri="{FF2B5EF4-FFF2-40B4-BE49-F238E27FC236}">
                <a16:creationId xmlns:a16="http://schemas.microsoft.com/office/drawing/2014/main" id="{6A8931F1-9260-8E57-4EB2-C41DBBCDD7F0}"/>
              </a:ext>
            </a:extLst>
          </p:cNvPr>
          <p:cNvSpPr txBox="1"/>
          <p:nvPr/>
        </p:nvSpPr>
        <p:spPr>
          <a:xfrm>
            <a:off x="2313851" y="2988426"/>
            <a:ext cx="7689284" cy="2554545"/>
          </a:xfrm>
          <a:prstGeom prst="rect">
            <a:avLst/>
          </a:prstGeom>
          <a:noFill/>
        </p:spPr>
        <p:txBody>
          <a:bodyPr wrap="none" rtlCol="0">
            <a:spAutoFit/>
          </a:bodyPr>
          <a:lstStyle/>
          <a:p>
            <a:r>
              <a:rPr lang="it-IT" sz="2400" b="1" dirty="0" err="1"/>
              <a:t>Main</a:t>
            </a:r>
            <a:r>
              <a:rPr lang="it-IT" sz="2400" b="1" dirty="0"/>
              <a:t> </a:t>
            </a:r>
            <a:r>
              <a:rPr lang="it-IT" sz="2400" b="1" dirty="0" err="1"/>
              <a:t>characteristics</a:t>
            </a:r>
            <a:r>
              <a:rPr lang="it-IT" sz="2400" dirty="0"/>
              <a:t>:</a:t>
            </a:r>
          </a:p>
          <a:p>
            <a:pPr marL="342900" indent="-342900">
              <a:spcBef>
                <a:spcPts val="1200"/>
              </a:spcBef>
              <a:buFont typeface="Arial" panose="020B0604020202020204" pitchFamily="34" charset="0"/>
              <a:buChar char="•"/>
            </a:pPr>
            <a:r>
              <a:rPr lang="it-IT" sz="2400" dirty="0"/>
              <a:t>Large volume</a:t>
            </a:r>
          </a:p>
          <a:p>
            <a:pPr marL="342900" indent="-342900">
              <a:spcBef>
                <a:spcPts val="1200"/>
              </a:spcBef>
              <a:buFont typeface="Arial" panose="020B0604020202020204" pitchFamily="34" charset="0"/>
              <a:buChar char="•"/>
            </a:pPr>
            <a:r>
              <a:rPr lang="it-IT" sz="2400" dirty="0"/>
              <a:t>Moderate </a:t>
            </a:r>
            <a:r>
              <a:rPr lang="it-IT" sz="2400" dirty="0" err="1"/>
              <a:t>magnetic</a:t>
            </a:r>
            <a:r>
              <a:rPr lang="it-IT" sz="2400" dirty="0"/>
              <a:t> field (0.5 to 2 T)</a:t>
            </a:r>
          </a:p>
          <a:p>
            <a:pPr marL="342900" indent="-342900">
              <a:spcBef>
                <a:spcPts val="1200"/>
              </a:spcBef>
              <a:buFont typeface="Arial" panose="020B0604020202020204" pitchFamily="34" charset="0"/>
              <a:buChar char="•"/>
            </a:pPr>
            <a:r>
              <a:rPr lang="it-IT" sz="2400" dirty="0" err="1"/>
              <a:t>Transparency</a:t>
            </a:r>
            <a:r>
              <a:rPr lang="it-IT" sz="2400" dirty="0"/>
              <a:t> to </a:t>
            </a:r>
            <a:r>
              <a:rPr lang="it-IT" sz="2400" dirty="0" err="1"/>
              <a:t>particles</a:t>
            </a:r>
            <a:r>
              <a:rPr lang="it-IT" sz="2400" dirty="0"/>
              <a:t> </a:t>
            </a:r>
            <a:r>
              <a:rPr lang="it-IT" sz="2400" dirty="0" err="1"/>
              <a:t>is</a:t>
            </a:r>
            <a:r>
              <a:rPr lang="it-IT" sz="2400" dirty="0"/>
              <a:t> </a:t>
            </a:r>
            <a:r>
              <a:rPr lang="it-IT" sz="2400" dirty="0" err="1"/>
              <a:t>often</a:t>
            </a:r>
            <a:r>
              <a:rPr lang="it-IT" sz="2400" dirty="0"/>
              <a:t> </a:t>
            </a:r>
            <a:r>
              <a:rPr lang="it-IT" sz="2400" dirty="0" err="1"/>
              <a:t>required</a:t>
            </a:r>
            <a:r>
              <a:rPr lang="it-IT" sz="2400" dirty="0"/>
              <a:t> (</a:t>
            </a:r>
            <a:r>
              <a:rPr lang="it-IT" sz="2400" dirty="0" err="1"/>
              <a:t>thin</a:t>
            </a:r>
            <a:r>
              <a:rPr lang="it-IT" sz="2400" dirty="0"/>
              <a:t> </a:t>
            </a:r>
            <a:r>
              <a:rPr lang="it-IT" sz="2400" dirty="0" err="1"/>
              <a:t>magnets</a:t>
            </a:r>
            <a:r>
              <a:rPr lang="it-IT" sz="2400" dirty="0"/>
              <a:t>)</a:t>
            </a:r>
          </a:p>
          <a:p>
            <a:pPr marL="342900" indent="-342900">
              <a:spcBef>
                <a:spcPts val="1200"/>
              </a:spcBef>
              <a:buFont typeface="Arial" panose="020B0604020202020204" pitchFamily="34" charset="0"/>
              <a:buChar char="•"/>
            </a:pPr>
            <a:r>
              <a:rPr lang="it-IT" sz="2400" dirty="0" err="1"/>
              <a:t>Generally</a:t>
            </a:r>
            <a:r>
              <a:rPr lang="it-IT" sz="2400" dirty="0"/>
              <a:t>, </a:t>
            </a:r>
            <a:r>
              <a:rPr lang="it-IT" sz="2400" dirty="0" err="1"/>
              <a:t>solenoidal</a:t>
            </a:r>
            <a:r>
              <a:rPr lang="it-IT" sz="2400" dirty="0"/>
              <a:t> </a:t>
            </a:r>
            <a:r>
              <a:rPr lang="it-IT" sz="2400" dirty="0" err="1"/>
              <a:t>configuration</a:t>
            </a:r>
            <a:endParaRPr lang="it-IT" sz="2400" dirty="0"/>
          </a:p>
        </p:txBody>
      </p:sp>
    </p:spTree>
    <p:extLst>
      <p:ext uri="{BB962C8B-B14F-4D97-AF65-F5344CB8AC3E}">
        <p14:creationId xmlns:p14="http://schemas.microsoft.com/office/powerpoint/2010/main" val="1616825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BC21362-86E2-044F-0B1D-0860AF5B5859}"/>
              </a:ext>
            </a:extLst>
          </p:cNvPr>
          <p:cNvSpPr txBox="1"/>
          <p:nvPr/>
        </p:nvSpPr>
        <p:spPr>
          <a:xfrm>
            <a:off x="307202" y="5946914"/>
            <a:ext cx="11684000" cy="369332"/>
          </a:xfrm>
          <a:prstGeom prst="rect">
            <a:avLst/>
          </a:prstGeom>
          <a:noFill/>
        </p:spPr>
        <p:txBody>
          <a:bodyPr wrap="square">
            <a:spAutoFit/>
          </a:bodyPr>
          <a:lstStyle/>
          <a:p>
            <a:pPr algn="ctr"/>
            <a:r>
              <a:rPr lang="en-US" b="0" i="0" u="none" strike="noStrike" baseline="0" dirty="0"/>
              <a:t>R. Musenich et al., “</a:t>
            </a:r>
            <a:r>
              <a:rPr lang="en-US" b="0" i="0" u="none" strike="noStrike" baseline="0" dirty="0" err="1"/>
              <a:t>Ti</a:t>
            </a:r>
            <a:r>
              <a:rPr lang="en-US" b="0" i="0" u="none" strike="noStrike" baseline="0" dirty="0"/>
              <a:t>–MgB2 Conductor for Superconducting Space Magnets”, </a:t>
            </a:r>
            <a:r>
              <a:rPr lang="it-IT" b="0" i="0" u="none" strike="noStrike" baseline="0" dirty="0"/>
              <a:t>IEEE Trans on </a:t>
            </a:r>
            <a:r>
              <a:rPr lang="it-IT" b="0" i="0" u="none" strike="noStrike" baseline="0" dirty="0" err="1"/>
              <a:t>Appl</a:t>
            </a:r>
            <a:r>
              <a:rPr lang="it-IT" b="0" i="0" u="none" strike="noStrike" baseline="0" dirty="0"/>
              <a:t>. Supercond26 (4), 2016</a:t>
            </a:r>
            <a:endParaRPr lang="it-IT" sz="4800" dirty="0"/>
          </a:p>
        </p:txBody>
      </p:sp>
      <p:pic>
        <p:nvPicPr>
          <p:cNvPr id="4" name="Immagine 29">
            <a:extLst>
              <a:ext uri="{FF2B5EF4-FFF2-40B4-BE49-F238E27FC236}">
                <a16:creationId xmlns:a16="http://schemas.microsoft.com/office/drawing/2014/main" id="{DADD07BD-911F-89E6-37DC-F0B569207044}"/>
              </a:ext>
            </a:extLst>
          </p:cNvPr>
          <p:cNvPicPr/>
          <p:nvPr/>
        </p:nvPicPr>
        <p:blipFill rotWithShape="1">
          <a:blip r:embed="rId3"/>
          <a:srcRect t="-15464" b="-1"/>
          <a:stretch/>
        </p:blipFill>
        <p:spPr bwMode="auto">
          <a:xfrm>
            <a:off x="2276845" y="3431986"/>
            <a:ext cx="3235096" cy="1795296"/>
          </a:xfrm>
          <a:prstGeom prst="rect">
            <a:avLst/>
          </a:prstGeom>
          <a:ln>
            <a:noFill/>
          </a:ln>
          <a:extLst>
            <a:ext uri="{53640926-AAD7-44D8-BBD7-CCE9431645EC}">
              <a14:shadowObscured xmlns:a14="http://schemas.microsoft.com/office/drawing/2010/main"/>
            </a:ext>
          </a:extLst>
        </p:spPr>
      </p:pic>
      <p:sp>
        <p:nvSpPr>
          <p:cNvPr id="8" name="TextBox 8">
            <a:extLst>
              <a:ext uri="{FF2B5EF4-FFF2-40B4-BE49-F238E27FC236}">
                <a16:creationId xmlns:a16="http://schemas.microsoft.com/office/drawing/2014/main" id="{CC4A45F2-C759-C29B-7CB9-09B870A54928}"/>
              </a:ext>
            </a:extLst>
          </p:cNvPr>
          <p:cNvSpPr txBox="1"/>
          <p:nvPr/>
        </p:nvSpPr>
        <p:spPr>
          <a:xfrm>
            <a:off x="5610710" y="3903843"/>
            <a:ext cx="4357075" cy="1323439"/>
          </a:xfrm>
          <a:prstGeom prst="rect">
            <a:avLst/>
          </a:prstGeom>
          <a:noFill/>
        </p:spPr>
        <p:txBody>
          <a:bodyPr wrap="square" rtlCol="0">
            <a:spAutoFit/>
          </a:bodyPr>
          <a:lstStyle/>
          <a:p>
            <a:pPr algn="just"/>
            <a:r>
              <a:rPr lang="en-GB" sz="2000" dirty="0"/>
              <a:t>Ti/MgB</a:t>
            </a:r>
            <a:r>
              <a:rPr lang="en-GB" sz="2000" baseline="-25000" dirty="0"/>
              <a:t>2</a:t>
            </a:r>
            <a:r>
              <a:rPr lang="en-GB" sz="2000" dirty="0"/>
              <a:t> ratio 2.7/1</a:t>
            </a:r>
            <a:endParaRPr lang="en-US" sz="2000" dirty="0"/>
          </a:p>
          <a:p>
            <a:pPr algn="just"/>
            <a:r>
              <a:rPr lang="en-GB" sz="2000" dirty="0"/>
              <a:t>75 </a:t>
            </a:r>
            <a:r>
              <a:rPr lang="en-GB" sz="2000" dirty="0" err="1"/>
              <a:t>μm</a:t>
            </a:r>
            <a:r>
              <a:rPr lang="en-GB" sz="2000" dirty="0"/>
              <a:t> thick insulation</a:t>
            </a:r>
            <a:endParaRPr lang="en-US" sz="2000" dirty="0"/>
          </a:p>
          <a:p>
            <a:pPr algn="just"/>
            <a:r>
              <a:rPr lang="en-GB" sz="2000" dirty="0"/>
              <a:t>Total conductor cross section: 9.25 mm</a:t>
            </a:r>
            <a:r>
              <a:rPr lang="en-GB" sz="2000" baseline="30000" dirty="0"/>
              <a:t>2</a:t>
            </a:r>
            <a:r>
              <a:rPr lang="en-GB" sz="2000" dirty="0"/>
              <a:t> </a:t>
            </a:r>
          </a:p>
          <a:p>
            <a:pPr algn="just"/>
            <a:r>
              <a:rPr lang="en-GB" sz="2000" dirty="0"/>
              <a:t>Average mass density : 3000 kg/m</a:t>
            </a:r>
            <a:r>
              <a:rPr lang="en-GB" sz="2000" baseline="30000" dirty="0"/>
              <a:t>3</a:t>
            </a:r>
            <a:endParaRPr lang="en-US" sz="2000" dirty="0"/>
          </a:p>
        </p:txBody>
      </p:sp>
      <p:sp>
        <p:nvSpPr>
          <p:cNvPr id="10" name="Rectangle 11">
            <a:extLst>
              <a:ext uri="{FF2B5EF4-FFF2-40B4-BE49-F238E27FC236}">
                <a16:creationId xmlns:a16="http://schemas.microsoft.com/office/drawing/2014/main" id="{701B865B-94D6-F0D1-4A4D-664199C21D2A}"/>
              </a:ext>
            </a:extLst>
          </p:cNvPr>
          <p:cNvSpPr/>
          <p:nvPr/>
        </p:nvSpPr>
        <p:spPr>
          <a:xfrm>
            <a:off x="2532204" y="2537880"/>
            <a:ext cx="7127592" cy="461665"/>
          </a:xfrm>
          <a:prstGeom prst="rect">
            <a:avLst/>
          </a:prstGeom>
        </p:spPr>
        <p:txBody>
          <a:bodyPr wrap="none">
            <a:spAutoFit/>
          </a:bodyPr>
          <a:lstStyle/>
          <a:p>
            <a:r>
              <a:rPr lang="it-IT" sz="2400" dirty="0" err="1"/>
              <a:t>Conductor</a:t>
            </a:r>
            <a:r>
              <a:rPr lang="it-IT" sz="2400" dirty="0"/>
              <a:t>: </a:t>
            </a:r>
            <a:r>
              <a:rPr lang="it-IT" sz="2400" b="1" dirty="0" err="1"/>
              <a:t>Titanium</a:t>
            </a:r>
            <a:r>
              <a:rPr lang="it-IT" sz="2400" b="1" dirty="0"/>
              <a:t> clad MgB</a:t>
            </a:r>
            <a:r>
              <a:rPr lang="it-IT" sz="2400" b="1" baseline="-25000" dirty="0"/>
              <a:t>2</a:t>
            </a:r>
            <a:r>
              <a:rPr lang="it-IT" sz="2400" b="1" dirty="0"/>
              <a:t> tape + Aluminium strip</a:t>
            </a:r>
            <a:endParaRPr lang="en-US" sz="2400" b="1" dirty="0"/>
          </a:p>
        </p:txBody>
      </p:sp>
      <p:pic>
        <p:nvPicPr>
          <p:cNvPr id="12" name="Picture 4">
            <a:extLst>
              <a:ext uri="{FF2B5EF4-FFF2-40B4-BE49-F238E27FC236}">
                <a16:creationId xmlns:a16="http://schemas.microsoft.com/office/drawing/2014/main" id="{ACE53D81-2DD3-B036-CBBB-07F9B036DB3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665876" y="858467"/>
            <a:ext cx="2443721" cy="924019"/>
          </a:xfrm>
          <a:prstGeom prst="rect">
            <a:avLst/>
          </a:prstGeom>
        </p:spPr>
      </p:pic>
      <p:sp>
        <p:nvSpPr>
          <p:cNvPr id="26" name="CasellaDiTesto 25">
            <a:extLst>
              <a:ext uri="{FF2B5EF4-FFF2-40B4-BE49-F238E27FC236}">
                <a16:creationId xmlns:a16="http://schemas.microsoft.com/office/drawing/2014/main" id="{B56FA04C-C8F1-2C7C-641C-48C9B00BF6AD}"/>
              </a:ext>
            </a:extLst>
          </p:cNvPr>
          <p:cNvSpPr txBox="1"/>
          <p:nvPr/>
        </p:nvSpPr>
        <p:spPr>
          <a:xfrm>
            <a:off x="4535553" y="951489"/>
            <a:ext cx="6351577" cy="830997"/>
          </a:xfrm>
          <a:prstGeom prst="rect">
            <a:avLst/>
          </a:prstGeom>
          <a:noFill/>
        </p:spPr>
        <p:txBody>
          <a:bodyPr wrap="square" rtlCol="0">
            <a:spAutoFit/>
          </a:bodyPr>
          <a:lstStyle/>
          <a:p>
            <a:pPr algn="just"/>
            <a:r>
              <a:rPr lang="it-IT" sz="2400" dirty="0"/>
              <a:t>EU FP7 project  to study </a:t>
            </a:r>
            <a:r>
              <a:rPr lang="it-IT" sz="2400" dirty="0" err="1"/>
              <a:t>superconducting</a:t>
            </a:r>
            <a:r>
              <a:rPr lang="it-IT" sz="2400" dirty="0"/>
              <a:t> </a:t>
            </a:r>
            <a:r>
              <a:rPr lang="it-IT" sz="2400" dirty="0" err="1"/>
              <a:t>shields</a:t>
            </a:r>
            <a:r>
              <a:rPr lang="it-IT" sz="2400" dirty="0"/>
              <a:t> to </a:t>
            </a:r>
            <a:r>
              <a:rPr lang="it-IT" sz="2400" dirty="0" err="1"/>
              <a:t>protect</a:t>
            </a:r>
            <a:r>
              <a:rPr lang="it-IT" sz="2400" dirty="0"/>
              <a:t> </a:t>
            </a:r>
            <a:r>
              <a:rPr lang="it-IT" sz="2400" dirty="0" err="1"/>
              <a:t>astronauts</a:t>
            </a:r>
            <a:r>
              <a:rPr lang="it-IT" sz="2400" dirty="0"/>
              <a:t> from </a:t>
            </a:r>
            <a:r>
              <a:rPr lang="it-IT" sz="2400" dirty="0" err="1"/>
              <a:t>space</a:t>
            </a:r>
            <a:r>
              <a:rPr lang="it-IT" sz="2400" dirty="0"/>
              <a:t> </a:t>
            </a:r>
            <a:r>
              <a:rPr lang="it-IT" sz="2400" dirty="0" err="1"/>
              <a:t>radiation</a:t>
            </a:r>
            <a:endParaRPr lang="it-IT" sz="2400" dirty="0"/>
          </a:p>
        </p:txBody>
      </p:sp>
    </p:spTree>
    <p:extLst>
      <p:ext uri="{BB962C8B-B14F-4D97-AF65-F5344CB8AC3E}">
        <p14:creationId xmlns:p14="http://schemas.microsoft.com/office/powerpoint/2010/main" val="168845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F6171EAF-3920-3F12-269B-9D926C799BA3}"/>
              </a:ext>
            </a:extLst>
          </p:cNvPr>
          <p:cNvGrpSpPr/>
          <p:nvPr/>
        </p:nvGrpSpPr>
        <p:grpSpPr>
          <a:xfrm>
            <a:off x="68742" y="1679376"/>
            <a:ext cx="1813199" cy="2291228"/>
            <a:chOff x="334070" y="953434"/>
            <a:chExt cx="2077245" cy="2574382"/>
          </a:xfrm>
        </p:grpSpPr>
        <p:pic>
          <p:nvPicPr>
            <p:cNvPr id="24" name="Picture 2">
              <a:extLst>
                <a:ext uri="{FF2B5EF4-FFF2-40B4-BE49-F238E27FC236}">
                  <a16:creationId xmlns:a16="http://schemas.microsoft.com/office/drawing/2014/main" id="{C54563F4-2359-47AD-0695-133C9DA0B1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953434"/>
              <a:ext cx="1531508" cy="2042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CasellaDiTesto 10">
              <a:extLst>
                <a:ext uri="{FF2B5EF4-FFF2-40B4-BE49-F238E27FC236}">
                  <a16:creationId xmlns:a16="http://schemas.microsoft.com/office/drawing/2014/main" id="{516119BC-43FE-8C98-EAFE-2A809E9A6730}"/>
                </a:ext>
              </a:extLst>
            </p:cNvPr>
            <p:cNvSpPr txBox="1">
              <a:spLocks noChangeArrowheads="1"/>
            </p:cNvSpPr>
            <p:nvPr/>
          </p:nvSpPr>
          <p:spPr bwMode="auto">
            <a:xfrm>
              <a:off x="334070" y="3112841"/>
              <a:ext cx="2077245" cy="4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spcBef>
                  <a:spcPct val="0"/>
                </a:spcBef>
                <a:buFontTx/>
                <a:buNone/>
              </a:pPr>
              <a:r>
                <a:rPr lang="it-IT" altLang="it-IT" sz="1800" dirty="0">
                  <a:latin typeface="+mn-lt"/>
                  <a:cs typeface="Arial" panose="020B0604020202020204" pitchFamily="34" charset="0"/>
                </a:rPr>
                <a:t>360 m Ti-MgB</a:t>
              </a:r>
              <a:r>
                <a:rPr lang="it-IT" altLang="it-IT" sz="1800" baseline="-25000" dirty="0">
                  <a:latin typeface="+mn-lt"/>
                  <a:cs typeface="Arial" panose="020B0604020202020204" pitchFamily="34" charset="0"/>
                </a:rPr>
                <a:t>2</a:t>
              </a:r>
            </a:p>
          </p:txBody>
        </p:sp>
      </p:grpSp>
      <p:grpSp>
        <p:nvGrpSpPr>
          <p:cNvPr id="26" name="Group 4">
            <a:extLst>
              <a:ext uri="{FF2B5EF4-FFF2-40B4-BE49-F238E27FC236}">
                <a16:creationId xmlns:a16="http://schemas.microsoft.com/office/drawing/2014/main" id="{77FEC8E7-9E5A-11D0-858F-7648B15E0A20}"/>
              </a:ext>
            </a:extLst>
          </p:cNvPr>
          <p:cNvGrpSpPr/>
          <p:nvPr/>
        </p:nvGrpSpPr>
        <p:grpSpPr>
          <a:xfrm>
            <a:off x="3436711" y="1698369"/>
            <a:ext cx="1948499" cy="2466833"/>
            <a:chOff x="6300192" y="943601"/>
            <a:chExt cx="2232248" cy="2826064"/>
          </a:xfrm>
        </p:grpSpPr>
        <p:pic>
          <p:nvPicPr>
            <p:cNvPr id="27" name="Picture 4">
              <a:extLst>
                <a:ext uri="{FF2B5EF4-FFF2-40B4-BE49-F238E27FC236}">
                  <a16:creationId xmlns:a16="http://schemas.microsoft.com/office/drawing/2014/main" id="{03BAEDF3-8F7F-3A99-D3FB-C721376633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3" y="943601"/>
              <a:ext cx="1551936" cy="2070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CasellaDiTesto 12">
              <a:extLst>
                <a:ext uri="{FF2B5EF4-FFF2-40B4-BE49-F238E27FC236}">
                  <a16:creationId xmlns:a16="http://schemas.microsoft.com/office/drawing/2014/main" id="{421671D2-1799-6A89-02D3-24C2BD810368}"/>
                </a:ext>
              </a:extLst>
            </p:cNvPr>
            <p:cNvSpPr txBox="1">
              <a:spLocks noChangeArrowheads="1"/>
            </p:cNvSpPr>
            <p:nvPr/>
          </p:nvSpPr>
          <p:spPr bwMode="auto">
            <a:xfrm>
              <a:off x="6300192" y="3029213"/>
              <a:ext cx="2232248" cy="74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spcBef>
                  <a:spcPct val="0"/>
                </a:spcBef>
                <a:buNone/>
              </a:pPr>
              <a:r>
                <a:rPr lang="it-IT" altLang="it-IT" sz="1800" dirty="0">
                  <a:latin typeface="+mn-lt"/>
                  <a:cs typeface="Arial" panose="020B0604020202020204" pitchFamily="34" charset="0"/>
                </a:rPr>
                <a:t>Copper plated</a:t>
              </a:r>
            </a:p>
            <a:p>
              <a:pPr algn="ctr">
                <a:spcBef>
                  <a:spcPct val="0"/>
                </a:spcBef>
                <a:buFontTx/>
                <a:buNone/>
              </a:pPr>
              <a:r>
                <a:rPr lang="it-IT" altLang="it-IT" sz="1800" dirty="0">
                  <a:latin typeface="+mn-lt"/>
                  <a:cs typeface="Arial" panose="020B0604020202020204" pitchFamily="34" charset="0"/>
                </a:rPr>
                <a:t>Ti-MgB</a:t>
              </a:r>
              <a:r>
                <a:rPr lang="it-IT" altLang="it-IT" sz="1800" baseline="-25000" dirty="0">
                  <a:latin typeface="+mn-lt"/>
                  <a:cs typeface="Arial" panose="020B0604020202020204" pitchFamily="34" charset="0"/>
                </a:rPr>
                <a:t>2</a:t>
              </a:r>
              <a:r>
                <a:rPr lang="it-IT" altLang="it-IT" sz="1800" dirty="0">
                  <a:latin typeface="+mn-lt"/>
                  <a:cs typeface="Arial" panose="020B0604020202020204" pitchFamily="34" charset="0"/>
                </a:rPr>
                <a:t> tape</a:t>
              </a:r>
            </a:p>
          </p:txBody>
        </p:sp>
      </p:grpSp>
      <p:grpSp>
        <p:nvGrpSpPr>
          <p:cNvPr id="29" name="Group 5">
            <a:extLst>
              <a:ext uri="{FF2B5EF4-FFF2-40B4-BE49-F238E27FC236}">
                <a16:creationId xmlns:a16="http://schemas.microsoft.com/office/drawing/2014/main" id="{80D2F10E-50B2-39CC-7CB6-1F0EF38232B3}"/>
              </a:ext>
            </a:extLst>
          </p:cNvPr>
          <p:cNvGrpSpPr/>
          <p:nvPr/>
        </p:nvGrpSpPr>
        <p:grpSpPr>
          <a:xfrm>
            <a:off x="1685509" y="1679377"/>
            <a:ext cx="1967705" cy="2762825"/>
            <a:chOff x="3058044" y="936018"/>
            <a:chExt cx="2254250" cy="3165159"/>
          </a:xfrm>
        </p:grpSpPr>
        <p:sp>
          <p:nvSpPr>
            <p:cNvPr id="30" name="CasellaDiTesto 11">
              <a:extLst>
                <a:ext uri="{FF2B5EF4-FFF2-40B4-BE49-F238E27FC236}">
                  <a16:creationId xmlns:a16="http://schemas.microsoft.com/office/drawing/2014/main" id="{84223B64-2346-98EE-E974-7AE1BDF8A7C9}"/>
                </a:ext>
              </a:extLst>
            </p:cNvPr>
            <p:cNvSpPr txBox="1">
              <a:spLocks noChangeArrowheads="1"/>
            </p:cNvSpPr>
            <p:nvPr/>
          </p:nvSpPr>
          <p:spPr bwMode="auto">
            <a:xfrm>
              <a:off x="3058044" y="3043388"/>
              <a:ext cx="2254250" cy="105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spcBef>
                  <a:spcPct val="0"/>
                </a:spcBef>
                <a:buNone/>
              </a:pPr>
              <a:r>
                <a:rPr lang="it-IT" altLang="it-IT" sz="1800" dirty="0">
                  <a:latin typeface="+mn-lt"/>
                  <a:cs typeface="Arial" panose="020B0604020202020204" pitchFamily="34" charset="0"/>
                </a:rPr>
                <a:t>Ti-MgB</a:t>
              </a:r>
              <a:r>
                <a:rPr lang="it-IT" altLang="it-IT" sz="1800" baseline="-25000" dirty="0">
                  <a:latin typeface="+mn-lt"/>
                  <a:cs typeface="Arial" panose="020B0604020202020204" pitchFamily="34" charset="0"/>
                </a:rPr>
                <a:t>2</a:t>
              </a:r>
              <a:r>
                <a:rPr lang="it-IT" altLang="it-IT" sz="1800" dirty="0">
                  <a:latin typeface="+mn-lt"/>
                  <a:cs typeface="Arial" panose="020B0604020202020204" pitchFamily="34" charset="0"/>
                </a:rPr>
                <a:t> tape during copper plating</a:t>
              </a:r>
            </a:p>
          </p:txBody>
        </p:sp>
        <p:pic>
          <p:nvPicPr>
            <p:cNvPr id="31" name="Picture 3">
              <a:extLst>
                <a:ext uri="{FF2B5EF4-FFF2-40B4-BE49-F238E27FC236}">
                  <a16:creationId xmlns:a16="http://schemas.microsoft.com/office/drawing/2014/main" id="{D762E2B1-3BE3-1006-B67D-5451AB0746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6687" y="936018"/>
              <a:ext cx="1556965" cy="2077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5" name="Picture 2">
            <a:extLst>
              <a:ext uri="{FF2B5EF4-FFF2-40B4-BE49-F238E27FC236}">
                <a16:creationId xmlns:a16="http://schemas.microsoft.com/office/drawing/2014/main" id="{6F9A6676-7CA8-6108-73E1-887A28DB1B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912" y="4629437"/>
            <a:ext cx="1275344" cy="1695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CasellaDiTesto 11">
            <a:extLst>
              <a:ext uri="{FF2B5EF4-FFF2-40B4-BE49-F238E27FC236}">
                <a16:creationId xmlns:a16="http://schemas.microsoft.com/office/drawing/2014/main" id="{1CD61CBE-BBC0-78D7-29C1-FA9847588B13}"/>
              </a:ext>
            </a:extLst>
          </p:cNvPr>
          <p:cNvSpPr txBox="1">
            <a:spLocks noChangeArrowheads="1"/>
          </p:cNvSpPr>
          <p:nvPr/>
        </p:nvSpPr>
        <p:spPr bwMode="auto">
          <a:xfrm>
            <a:off x="1110001" y="6358090"/>
            <a:ext cx="2254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spcBef>
                <a:spcPct val="0"/>
              </a:spcBef>
              <a:buNone/>
            </a:pPr>
            <a:r>
              <a:rPr lang="it-IT" altLang="it-IT" sz="1800" dirty="0">
                <a:latin typeface="+mn-lt"/>
                <a:cs typeface="Arial" panose="020B0604020202020204" pitchFamily="34" charset="0"/>
              </a:rPr>
              <a:t>Cu-Ti-MgB</a:t>
            </a:r>
            <a:r>
              <a:rPr lang="it-IT" altLang="it-IT" sz="1800" baseline="-25000" dirty="0">
                <a:latin typeface="+mn-lt"/>
                <a:cs typeface="Arial" panose="020B0604020202020204" pitchFamily="34" charset="0"/>
              </a:rPr>
              <a:t>2</a:t>
            </a:r>
            <a:r>
              <a:rPr lang="it-IT" altLang="it-IT" sz="1800" dirty="0">
                <a:latin typeface="+mn-lt"/>
                <a:cs typeface="Arial" panose="020B0604020202020204" pitchFamily="34" charset="0"/>
              </a:rPr>
              <a:t> tape</a:t>
            </a:r>
          </a:p>
        </p:txBody>
      </p:sp>
      <p:grpSp>
        <p:nvGrpSpPr>
          <p:cNvPr id="64" name="Gruppo 63">
            <a:extLst>
              <a:ext uri="{FF2B5EF4-FFF2-40B4-BE49-F238E27FC236}">
                <a16:creationId xmlns:a16="http://schemas.microsoft.com/office/drawing/2014/main" id="{5AC1C7FF-F3C6-154F-CA9F-2CA9D2FBC73F}"/>
              </a:ext>
            </a:extLst>
          </p:cNvPr>
          <p:cNvGrpSpPr/>
          <p:nvPr/>
        </p:nvGrpSpPr>
        <p:grpSpPr>
          <a:xfrm>
            <a:off x="1895717" y="4782885"/>
            <a:ext cx="2933669" cy="1540914"/>
            <a:chOff x="1671842" y="4493189"/>
            <a:chExt cx="3791122" cy="1991293"/>
          </a:xfrm>
        </p:grpSpPr>
        <p:grpSp>
          <p:nvGrpSpPr>
            <p:cNvPr id="37" name="Group 14">
              <a:extLst>
                <a:ext uri="{FF2B5EF4-FFF2-40B4-BE49-F238E27FC236}">
                  <a16:creationId xmlns:a16="http://schemas.microsoft.com/office/drawing/2014/main" id="{10C6332C-E1CF-BB90-A3F7-72C7B3BC0D11}"/>
                </a:ext>
              </a:extLst>
            </p:cNvPr>
            <p:cNvGrpSpPr/>
            <p:nvPr/>
          </p:nvGrpSpPr>
          <p:grpSpPr>
            <a:xfrm>
              <a:off x="1671842" y="4906835"/>
              <a:ext cx="3240360" cy="1577647"/>
              <a:chOff x="813384" y="4366357"/>
              <a:chExt cx="3240360" cy="1577647"/>
            </a:xfrm>
          </p:grpSpPr>
          <p:grpSp>
            <p:nvGrpSpPr>
              <p:cNvPr id="38" name="Gruppo 14">
                <a:extLst>
                  <a:ext uri="{FF2B5EF4-FFF2-40B4-BE49-F238E27FC236}">
                    <a16:creationId xmlns:a16="http://schemas.microsoft.com/office/drawing/2014/main" id="{EB639422-AD51-9F34-BD15-B37B5D99C8A8}"/>
                  </a:ext>
                </a:extLst>
              </p:cNvPr>
              <p:cNvGrpSpPr>
                <a:grpSpLocks/>
              </p:cNvGrpSpPr>
              <p:nvPr/>
            </p:nvGrpSpPr>
            <p:grpSpPr bwMode="auto">
              <a:xfrm>
                <a:off x="813384" y="4366357"/>
                <a:ext cx="3240360" cy="1577647"/>
                <a:chOff x="638742" y="3309144"/>
                <a:chExt cx="4123190" cy="2055052"/>
              </a:xfrm>
            </p:grpSpPr>
            <p:pic>
              <p:nvPicPr>
                <p:cNvPr id="40" name="Picture 15" descr="\\192.168.180.103\clbsdati\Ricerca &amp; Sviluppo\Area Pubblica\INGEGNERIA\Progetti\SR2S\Bandella Rame-Alluminio\Macrografie SEM\SEM2_4537(x60).jpg">
                  <a:extLst>
                    <a:ext uri="{FF2B5EF4-FFF2-40B4-BE49-F238E27FC236}">
                      <a16:creationId xmlns:a16="http://schemas.microsoft.com/office/drawing/2014/main" id="{2210889C-7BDD-28DB-4B92-9A40F573A54C}"/>
                    </a:ext>
                  </a:extLst>
                </p:cNvPr>
                <p:cNvPicPr>
                  <a:picLocks noChangeAspect="1" noChangeArrowheads="1"/>
                </p:cNvPicPr>
                <p:nvPr/>
              </p:nvPicPr>
              <p:blipFill>
                <a:blip r:embed="rId7"/>
                <a:srcRect t="42003"/>
                <a:stretch>
                  <a:fillRect/>
                </a:stretch>
              </p:blipFill>
              <p:spPr bwMode="auto">
                <a:xfrm>
                  <a:off x="638742" y="3309144"/>
                  <a:ext cx="4123190" cy="2055052"/>
                </a:xfrm>
                <a:prstGeom prst="rect">
                  <a:avLst/>
                </a:prstGeom>
                <a:noFill/>
                <a:ln w="9525">
                  <a:noFill/>
                  <a:miter lim="800000"/>
                  <a:headEnd/>
                  <a:tailEnd/>
                </a:ln>
              </p:spPr>
            </p:pic>
            <p:pic>
              <p:nvPicPr>
                <p:cNvPr id="41" name="Picture 16" descr="\\192.168.180.103\clbsdati\Ricerca &amp; Sviluppo\Area Pubblica\INGEGNERIA\Progetti\SR2S\Bandella Rame-Alluminio\Macrografie SEM\SEM2_4760(x50).jpg">
                  <a:extLst>
                    <a:ext uri="{FF2B5EF4-FFF2-40B4-BE49-F238E27FC236}">
                      <a16:creationId xmlns:a16="http://schemas.microsoft.com/office/drawing/2014/main" id="{1E3B11DD-AAF6-4BFB-C457-BD05593A44BA}"/>
                    </a:ext>
                  </a:extLst>
                </p:cNvPr>
                <p:cNvPicPr>
                  <a:picLocks noChangeAspect="1" noChangeArrowheads="1"/>
                </p:cNvPicPr>
                <p:nvPr/>
              </p:nvPicPr>
              <p:blipFill>
                <a:blip r:embed="rId8"/>
                <a:srcRect l="6288" t="39922" r="2425" b="38435"/>
                <a:stretch>
                  <a:fillRect/>
                </a:stretch>
              </p:blipFill>
              <p:spPr bwMode="auto">
                <a:xfrm rot="60000">
                  <a:off x="719206" y="3368038"/>
                  <a:ext cx="4004909" cy="846000"/>
                </a:xfrm>
                <a:prstGeom prst="rect">
                  <a:avLst/>
                </a:prstGeom>
                <a:noFill/>
                <a:ln w="9525">
                  <a:noFill/>
                  <a:miter lim="800000"/>
                  <a:headEnd/>
                  <a:tailEnd/>
                </a:ln>
              </p:spPr>
            </p:pic>
          </p:grpSp>
          <p:sp>
            <p:nvSpPr>
              <p:cNvPr id="39" name="Rectangle 13">
                <a:extLst>
                  <a:ext uri="{FF2B5EF4-FFF2-40B4-BE49-F238E27FC236}">
                    <a16:creationId xmlns:a16="http://schemas.microsoft.com/office/drawing/2014/main" id="{DCE95C54-DA15-E9DE-7025-1D6E70F5B5EE}"/>
                  </a:ext>
                </a:extLst>
              </p:cNvPr>
              <p:cNvSpPr/>
              <p:nvPr/>
            </p:nvSpPr>
            <p:spPr>
              <a:xfrm>
                <a:off x="813384" y="5805264"/>
                <a:ext cx="3216069" cy="1387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2" name="Straight Arrow Connector 22">
              <a:extLst>
                <a:ext uri="{FF2B5EF4-FFF2-40B4-BE49-F238E27FC236}">
                  <a16:creationId xmlns:a16="http://schemas.microsoft.com/office/drawing/2014/main" id="{49AE88CF-D775-F1A7-C1FC-7387CA91E4BE}"/>
                </a:ext>
              </a:extLst>
            </p:cNvPr>
            <p:cNvCxnSpPr>
              <a:cxnSpLocks/>
            </p:cNvCxnSpPr>
            <p:nvPr/>
          </p:nvCxnSpPr>
          <p:spPr>
            <a:xfrm>
              <a:off x="1743119" y="4862520"/>
              <a:ext cx="3040577"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26">
              <a:extLst>
                <a:ext uri="{FF2B5EF4-FFF2-40B4-BE49-F238E27FC236}">
                  <a16:creationId xmlns:a16="http://schemas.microsoft.com/office/drawing/2014/main" id="{16CE3693-2268-826A-9D1F-170C28E429F5}"/>
                </a:ext>
              </a:extLst>
            </p:cNvPr>
            <p:cNvCxnSpPr>
              <a:cxnSpLocks/>
            </p:cNvCxnSpPr>
            <p:nvPr/>
          </p:nvCxnSpPr>
          <p:spPr>
            <a:xfrm flipV="1">
              <a:off x="4972598" y="5105556"/>
              <a:ext cx="0" cy="552034"/>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4" name="TextBox 25">
              <a:extLst>
                <a:ext uri="{FF2B5EF4-FFF2-40B4-BE49-F238E27FC236}">
                  <a16:creationId xmlns:a16="http://schemas.microsoft.com/office/drawing/2014/main" id="{503AD519-EEED-A75D-2549-7DD19EBD2783}"/>
                </a:ext>
              </a:extLst>
            </p:cNvPr>
            <p:cNvSpPr txBox="1"/>
            <p:nvPr/>
          </p:nvSpPr>
          <p:spPr>
            <a:xfrm>
              <a:off x="2909962" y="4493189"/>
              <a:ext cx="1452394" cy="477281"/>
            </a:xfrm>
            <a:prstGeom prst="rect">
              <a:avLst/>
            </a:prstGeom>
            <a:noFill/>
          </p:spPr>
          <p:txBody>
            <a:bodyPr wrap="square" rtlCol="0">
              <a:spAutoFit/>
            </a:bodyPr>
            <a:lstStyle/>
            <a:p>
              <a:r>
                <a:rPr lang="it-IT" dirty="0"/>
                <a:t>3 mm</a:t>
              </a:r>
              <a:endParaRPr lang="en-US" dirty="0"/>
            </a:p>
          </p:txBody>
        </p:sp>
        <p:sp>
          <p:nvSpPr>
            <p:cNvPr id="45" name="TextBox 30">
              <a:extLst>
                <a:ext uri="{FF2B5EF4-FFF2-40B4-BE49-F238E27FC236}">
                  <a16:creationId xmlns:a16="http://schemas.microsoft.com/office/drawing/2014/main" id="{F75154C5-7A14-3AEB-BD83-FBE16BD897A7}"/>
                </a:ext>
              </a:extLst>
            </p:cNvPr>
            <p:cNvSpPr txBox="1"/>
            <p:nvPr/>
          </p:nvSpPr>
          <p:spPr>
            <a:xfrm rot="5400000">
              <a:off x="4566694" y="5179340"/>
              <a:ext cx="1315260" cy="477280"/>
            </a:xfrm>
            <a:prstGeom prst="rect">
              <a:avLst/>
            </a:prstGeom>
            <a:noFill/>
          </p:spPr>
          <p:txBody>
            <a:bodyPr wrap="square" rtlCol="0">
              <a:spAutoFit/>
            </a:bodyPr>
            <a:lstStyle/>
            <a:p>
              <a:r>
                <a:rPr lang="it-IT" dirty="0"/>
                <a:t>0.5 mm</a:t>
              </a:r>
              <a:endParaRPr lang="en-US" dirty="0"/>
            </a:p>
          </p:txBody>
        </p:sp>
      </p:grpSp>
      <p:sp>
        <p:nvSpPr>
          <p:cNvPr id="49" name="CasellaDiTesto 48">
            <a:extLst>
              <a:ext uri="{FF2B5EF4-FFF2-40B4-BE49-F238E27FC236}">
                <a16:creationId xmlns:a16="http://schemas.microsoft.com/office/drawing/2014/main" id="{43653AAA-C0B6-1187-28F0-80BA0AC3A55E}"/>
              </a:ext>
            </a:extLst>
          </p:cNvPr>
          <p:cNvSpPr txBox="1"/>
          <p:nvPr/>
        </p:nvSpPr>
        <p:spPr>
          <a:xfrm>
            <a:off x="187157" y="731732"/>
            <a:ext cx="5155199" cy="830997"/>
          </a:xfrm>
          <a:prstGeom prst="rect">
            <a:avLst/>
          </a:prstGeom>
          <a:noFill/>
        </p:spPr>
        <p:txBody>
          <a:bodyPr wrap="square">
            <a:spAutoFit/>
          </a:bodyPr>
          <a:lstStyle/>
          <a:p>
            <a:pPr algn="ctr"/>
            <a:r>
              <a:rPr lang="it-IT" sz="2400" dirty="0"/>
              <a:t>Development of the </a:t>
            </a:r>
            <a:r>
              <a:rPr lang="it-IT" sz="2400" b="1" dirty="0"/>
              <a:t>SR2S </a:t>
            </a:r>
            <a:r>
              <a:rPr lang="it-IT" sz="2400" b="1" dirty="0" err="1"/>
              <a:t>conductor</a:t>
            </a:r>
            <a:r>
              <a:rPr lang="it-IT" sz="2400" b="1" dirty="0"/>
              <a:t> </a:t>
            </a:r>
            <a:r>
              <a:rPr lang="it-IT" sz="2400" b="1" dirty="0" err="1"/>
              <a:t>prototype</a:t>
            </a:r>
            <a:endParaRPr lang="it-IT" sz="2400" b="1" dirty="0"/>
          </a:p>
        </p:txBody>
      </p:sp>
      <p:sp>
        <p:nvSpPr>
          <p:cNvPr id="51" name="CasellaDiTesto 50">
            <a:extLst>
              <a:ext uri="{FF2B5EF4-FFF2-40B4-BE49-F238E27FC236}">
                <a16:creationId xmlns:a16="http://schemas.microsoft.com/office/drawing/2014/main" id="{1054C5DF-DF32-BA4D-84B6-EA474E16BC98}"/>
              </a:ext>
            </a:extLst>
          </p:cNvPr>
          <p:cNvSpPr txBox="1"/>
          <p:nvPr/>
        </p:nvSpPr>
        <p:spPr>
          <a:xfrm>
            <a:off x="5105650" y="5185614"/>
            <a:ext cx="6858797" cy="1200329"/>
          </a:xfrm>
          <a:prstGeom prst="rect">
            <a:avLst/>
          </a:prstGeom>
          <a:noFill/>
        </p:spPr>
        <p:txBody>
          <a:bodyPr wrap="square" rtlCol="0">
            <a:spAutoFit/>
          </a:bodyPr>
          <a:lstStyle/>
          <a:p>
            <a:pPr algn="ctr"/>
            <a:r>
              <a:rPr lang="it-IT" dirty="0" err="1"/>
              <a:t>Problems</a:t>
            </a:r>
            <a:r>
              <a:rPr lang="it-IT" dirty="0"/>
              <a:t> </a:t>
            </a:r>
            <a:r>
              <a:rPr lang="it-IT" dirty="0" err="1"/>
              <a:t>occurred</a:t>
            </a:r>
            <a:r>
              <a:rPr lang="it-IT" dirty="0"/>
              <a:t> </a:t>
            </a:r>
            <a:r>
              <a:rPr lang="it-IT" dirty="0" err="1"/>
              <a:t>during</a:t>
            </a:r>
            <a:r>
              <a:rPr lang="it-IT" dirty="0"/>
              <a:t> </a:t>
            </a:r>
            <a:r>
              <a:rPr lang="it-IT" dirty="0" err="1"/>
              <a:t>aluminium</a:t>
            </a:r>
            <a:r>
              <a:rPr lang="it-IT" dirty="0"/>
              <a:t> tape </a:t>
            </a:r>
            <a:r>
              <a:rPr lang="it-IT" dirty="0" err="1"/>
              <a:t>soldering</a:t>
            </a:r>
            <a:r>
              <a:rPr lang="it-IT" dirty="0"/>
              <a:t> due to </a:t>
            </a:r>
            <a:r>
              <a:rPr lang="it-IT" dirty="0" err="1"/>
              <a:t>different</a:t>
            </a:r>
            <a:r>
              <a:rPr lang="it-IT" dirty="0"/>
              <a:t> </a:t>
            </a:r>
            <a:r>
              <a:rPr lang="it-IT" dirty="0" err="1"/>
              <a:t>thermal</a:t>
            </a:r>
            <a:r>
              <a:rPr lang="it-IT" dirty="0"/>
              <a:t> </a:t>
            </a:r>
            <a:r>
              <a:rPr lang="it-IT" dirty="0" err="1"/>
              <a:t>contractions</a:t>
            </a:r>
            <a:r>
              <a:rPr lang="it-IT" dirty="0"/>
              <a:t>.</a:t>
            </a:r>
          </a:p>
          <a:p>
            <a:pPr algn="ctr"/>
            <a:r>
              <a:rPr lang="en-US" dirty="0"/>
              <a:t>Solution was identified but, due to tight schedule and limited funds, no further attempts were made to solder the aluminum tape.</a:t>
            </a:r>
            <a:endParaRPr lang="it-IT" dirty="0"/>
          </a:p>
        </p:txBody>
      </p:sp>
      <p:pic>
        <p:nvPicPr>
          <p:cNvPr id="52" name="Immagine 51">
            <a:extLst>
              <a:ext uri="{FF2B5EF4-FFF2-40B4-BE49-F238E27FC236}">
                <a16:creationId xmlns:a16="http://schemas.microsoft.com/office/drawing/2014/main" id="{E8FCE0FF-673C-A82E-9006-B7BADCC316FA}"/>
              </a:ext>
            </a:extLst>
          </p:cNvPr>
          <p:cNvPicPr>
            <a:picLocks noChangeAspect="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0712" t="6086" r="8598" b="5890"/>
          <a:stretch/>
        </p:blipFill>
        <p:spPr>
          <a:xfrm>
            <a:off x="5758760" y="1072221"/>
            <a:ext cx="1210169" cy="733436"/>
          </a:xfrm>
          <a:prstGeom prst="rect">
            <a:avLst/>
          </a:prstGeom>
        </p:spPr>
      </p:pic>
      <p:pic>
        <p:nvPicPr>
          <p:cNvPr id="53" name="Picture 4" descr="Columbus Superconductors">
            <a:extLst>
              <a:ext uri="{FF2B5EF4-FFF2-40B4-BE49-F238E27FC236}">
                <a16:creationId xmlns:a16="http://schemas.microsoft.com/office/drawing/2014/main" id="{9996F265-A0E1-3E0B-9F2A-F6005572710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28947" y="1167779"/>
            <a:ext cx="1758758" cy="499212"/>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uppo 60">
            <a:extLst>
              <a:ext uri="{FF2B5EF4-FFF2-40B4-BE49-F238E27FC236}">
                <a16:creationId xmlns:a16="http://schemas.microsoft.com/office/drawing/2014/main" id="{88573B96-EE67-397A-54A9-0703F602BC11}"/>
              </a:ext>
            </a:extLst>
          </p:cNvPr>
          <p:cNvGrpSpPr/>
          <p:nvPr/>
        </p:nvGrpSpPr>
        <p:grpSpPr>
          <a:xfrm>
            <a:off x="7353676" y="1186553"/>
            <a:ext cx="4527365" cy="475584"/>
            <a:chOff x="7118072" y="2563329"/>
            <a:chExt cx="4527365" cy="475584"/>
          </a:xfrm>
        </p:grpSpPr>
        <p:cxnSp>
          <p:nvCxnSpPr>
            <p:cNvPr id="55" name="Connettore 2 54">
              <a:extLst>
                <a:ext uri="{FF2B5EF4-FFF2-40B4-BE49-F238E27FC236}">
                  <a16:creationId xmlns:a16="http://schemas.microsoft.com/office/drawing/2014/main" id="{0764F9E1-1DDA-4F50-3A70-BBD90989DBEF}"/>
                </a:ext>
              </a:extLst>
            </p:cNvPr>
            <p:cNvCxnSpPr>
              <a:cxnSpLocks/>
            </p:cNvCxnSpPr>
            <p:nvPr/>
          </p:nvCxnSpPr>
          <p:spPr>
            <a:xfrm flipV="1">
              <a:off x="7118072" y="2818400"/>
              <a:ext cx="2479337" cy="5764"/>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56" name="Picture 2">
              <a:extLst>
                <a:ext uri="{FF2B5EF4-FFF2-40B4-BE49-F238E27FC236}">
                  <a16:creationId xmlns:a16="http://schemas.microsoft.com/office/drawing/2014/main" id="{6C824491-1E8C-C8CA-C967-FBB1A9835DD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17445" y="2643971"/>
              <a:ext cx="1327992" cy="394942"/>
            </a:xfrm>
            <a:prstGeom prst="rect">
              <a:avLst/>
            </a:prstGeom>
            <a:noFill/>
            <a:extLst>
              <a:ext uri="{909E8E84-426E-40DD-AFC4-6F175D3DCCD1}">
                <a14:hiddenFill xmlns:a14="http://schemas.microsoft.com/office/drawing/2010/main">
                  <a:solidFill>
                    <a:srgbClr val="FFFFFF"/>
                  </a:solidFill>
                </a14:hiddenFill>
              </a:ext>
            </a:extLst>
          </p:spPr>
        </p:pic>
        <p:sp>
          <p:nvSpPr>
            <p:cNvPr id="57" name="CasellaDiTesto 56">
              <a:extLst>
                <a:ext uri="{FF2B5EF4-FFF2-40B4-BE49-F238E27FC236}">
                  <a16:creationId xmlns:a16="http://schemas.microsoft.com/office/drawing/2014/main" id="{1DE3E073-E8FC-FFBD-59C8-6A408A450957}"/>
                </a:ext>
              </a:extLst>
            </p:cNvPr>
            <p:cNvSpPr txBox="1"/>
            <p:nvPr/>
          </p:nvSpPr>
          <p:spPr>
            <a:xfrm>
              <a:off x="9590579" y="2563329"/>
              <a:ext cx="726866" cy="461665"/>
            </a:xfrm>
            <a:prstGeom prst="rect">
              <a:avLst/>
            </a:prstGeom>
            <a:noFill/>
          </p:spPr>
          <p:txBody>
            <a:bodyPr wrap="none" rtlCol="0">
              <a:spAutoFit/>
            </a:bodyPr>
            <a:lstStyle/>
            <a:p>
              <a:r>
                <a:rPr lang="it-IT" sz="2400" dirty="0" err="1"/>
                <a:t>now</a:t>
              </a:r>
              <a:endParaRPr lang="it-IT" sz="2400" dirty="0"/>
            </a:p>
          </p:txBody>
        </p:sp>
      </p:grpSp>
      <p:pic>
        <p:nvPicPr>
          <p:cNvPr id="63" name="Picture 4">
            <a:extLst>
              <a:ext uri="{FF2B5EF4-FFF2-40B4-BE49-F238E27FC236}">
                <a16:creationId xmlns:a16="http://schemas.microsoft.com/office/drawing/2014/main" id="{3C6B34A8-010B-6E7C-3A93-D99A5FD2D1C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96151" y="2023155"/>
            <a:ext cx="3338987" cy="2977078"/>
          </a:xfrm>
          <a:prstGeom prst="rect">
            <a:avLst/>
          </a:prstGeom>
        </p:spPr>
      </p:pic>
      <p:sp>
        <p:nvSpPr>
          <p:cNvPr id="2" name="Plus Sign 1">
            <a:extLst>
              <a:ext uri="{FF2B5EF4-FFF2-40B4-BE49-F238E27FC236}">
                <a16:creationId xmlns:a16="http://schemas.microsoft.com/office/drawing/2014/main" id="{E8179D26-4C3F-95EF-FB85-BAA430A6DB0A}"/>
              </a:ext>
            </a:extLst>
          </p:cNvPr>
          <p:cNvSpPr/>
          <p:nvPr/>
        </p:nvSpPr>
        <p:spPr>
          <a:xfrm>
            <a:off x="7046765" y="1352095"/>
            <a:ext cx="175302" cy="190586"/>
          </a:xfrm>
          <a:prstGeom prst="mathPl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89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F950C37-78CC-D9DC-2771-B0265AADF1DD}"/>
              </a:ext>
            </a:extLst>
          </p:cNvPr>
          <p:cNvSpPr txBox="1"/>
          <p:nvPr/>
        </p:nvSpPr>
        <p:spPr>
          <a:xfrm>
            <a:off x="2590148" y="1685402"/>
            <a:ext cx="7011703" cy="1143070"/>
          </a:xfrm>
          <a:prstGeom prst="rect">
            <a:avLst/>
          </a:prstGeom>
          <a:noFill/>
        </p:spPr>
        <p:txBody>
          <a:bodyPr wrap="square" rtlCol="0">
            <a:spAutoFit/>
          </a:bodyPr>
          <a:lstStyle/>
          <a:p>
            <a:pPr algn="ctr">
              <a:lnSpc>
                <a:spcPct val="150000"/>
              </a:lnSpc>
            </a:pPr>
            <a:r>
              <a:rPr lang="en-US" sz="2400" dirty="0"/>
              <a:t>INFN-Genova has started an </a:t>
            </a:r>
            <a:r>
              <a:rPr lang="it-IT" sz="2400" b="1" dirty="0"/>
              <a:t>R&amp;D on </a:t>
            </a:r>
            <a:r>
              <a:rPr lang="it-IT" sz="2400" b="1" dirty="0" err="1"/>
              <a:t>application</a:t>
            </a:r>
            <a:r>
              <a:rPr lang="it-IT" sz="2400" b="1" dirty="0"/>
              <a:t> of </a:t>
            </a:r>
            <a:r>
              <a:rPr lang="it-IT" sz="2400" b="1" dirty="0" err="1"/>
              <a:t>Magnesium</a:t>
            </a:r>
            <a:r>
              <a:rPr lang="it-IT" sz="2400" b="1" dirty="0"/>
              <a:t> </a:t>
            </a:r>
            <a:r>
              <a:rPr lang="it-IT" sz="2400" b="1" dirty="0" err="1"/>
              <a:t>Diboride</a:t>
            </a:r>
            <a:r>
              <a:rPr lang="it-IT" sz="2400" b="1" dirty="0"/>
              <a:t> to future detector </a:t>
            </a:r>
            <a:r>
              <a:rPr lang="it-IT" sz="2400" b="1" dirty="0" err="1"/>
              <a:t>magnets</a:t>
            </a:r>
            <a:endParaRPr lang="it-IT" sz="2400" b="1" dirty="0"/>
          </a:p>
        </p:txBody>
      </p:sp>
      <p:sp>
        <p:nvSpPr>
          <p:cNvPr id="3" name="CasellaDiTesto 2">
            <a:extLst>
              <a:ext uri="{FF2B5EF4-FFF2-40B4-BE49-F238E27FC236}">
                <a16:creationId xmlns:a16="http://schemas.microsoft.com/office/drawing/2014/main" id="{F5E4186F-5F6C-C54E-F549-8E889A6FFF3D}"/>
              </a:ext>
            </a:extLst>
          </p:cNvPr>
          <p:cNvSpPr txBox="1"/>
          <p:nvPr/>
        </p:nvSpPr>
        <p:spPr>
          <a:xfrm>
            <a:off x="606358" y="3972269"/>
            <a:ext cx="10979281" cy="1200329"/>
          </a:xfrm>
          <a:prstGeom prst="rect">
            <a:avLst/>
          </a:prstGeom>
          <a:noFill/>
        </p:spPr>
        <p:txBody>
          <a:bodyPr wrap="square" rtlCol="0">
            <a:spAutoFit/>
          </a:bodyPr>
          <a:lstStyle/>
          <a:p>
            <a:pPr algn="just"/>
            <a:r>
              <a:rPr lang="en-US" sz="2400" dirty="0">
                <a:effectLst/>
                <a:ea typeface="Times New Roman" panose="02020603050405020304" pitchFamily="18" charset="0"/>
              </a:rPr>
              <a:t>The idea of using MgB</a:t>
            </a:r>
            <a:r>
              <a:rPr lang="en-US" sz="2400" baseline="-25000" dirty="0">
                <a:effectLst/>
                <a:ea typeface="Times New Roman" panose="02020603050405020304" pitchFamily="18" charset="0"/>
              </a:rPr>
              <a:t>2</a:t>
            </a:r>
            <a:r>
              <a:rPr lang="en-US" sz="2400" dirty="0">
                <a:effectLst/>
                <a:ea typeface="Times New Roman" panose="02020603050405020304" pitchFamily="18" charset="0"/>
              </a:rPr>
              <a:t> for detector magnets arose during the preliminary design of the large solenoid for the DUNE (Deep Underground Neutrino Experiment) near detector, triggered by the current lack of availability of </a:t>
            </a:r>
            <a:r>
              <a:rPr lang="en-US" sz="2400" dirty="0" err="1">
                <a:effectLst/>
                <a:ea typeface="Times New Roman" panose="02020603050405020304" pitchFamily="18" charset="0"/>
              </a:rPr>
              <a:t>NbTi</a:t>
            </a:r>
            <a:r>
              <a:rPr lang="en-US" sz="2400" dirty="0">
                <a:effectLst/>
                <a:ea typeface="Times New Roman" panose="02020603050405020304" pitchFamily="18" charset="0"/>
              </a:rPr>
              <a:t>, aluminum stabilized conductors.</a:t>
            </a:r>
          </a:p>
        </p:txBody>
      </p:sp>
    </p:spTree>
    <p:extLst>
      <p:ext uri="{BB962C8B-B14F-4D97-AF65-F5344CB8AC3E}">
        <p14:creationId xmlns:p14="http://schemas.microsoft.com/office/powerpoint/2010/main" val="4191745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9" name="Horizontal cross section…">
                <a:extLst>
                  <a:ext uri="{FF2B5EF4-FFF2-40B4-BE49-F238E27FC236}">
                    <a16:creationId xmlns:a16="http://schemas.microsoft.com/office/drawing/2014/main" id="{55A6A497-1F7D-C502-C7D7-C2223052A4E3}"/>
                  </a:ext>
                </a:extLst>
              </p:cNvPr>
              <p:cNvSpPr txBox="1">
                <a:spLocks/>
              </p:cNvSpPr>
              <p:nvPr/>
            </p:nvSpPr>
            <p:spPr>
              <a:xfrm>
                <a:off x="5131950" y="933284"/>
                <a:ext cx="6640903" cy="1578944"/>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lIns="71437" tIns="71437" rIns="71437" bIns="71437" anchor="ctr">
                <a:noAutofit/>
              </a:bodyPr>
              <a:lstStyle>
                <a:lvl1pPr marL="698500" marR="0" indent="-698500" algn="l" defTabSz="821531" latinLnBrk="0">
                  <a:lnSpc>
                    <a:spcPct val="100000"/>
                  </a:lnSpc>
                  <a:spcBef>
                    <a:spcPts val="0"/>
                  </a:spcBef>
                  <a:spcAft>
                    <a:spcPts val="0"/>
                  </a:spcAft>
                  <a:buClrTx/>
                  <a:buSzPct val="45000"/>
                  <a:buFontTx/>
                  <a:buBlip>
                    <a:blip r:embed="rId3"/>
                  </a:buBlip>
                  <a:tabLst/>
                  <a:defRPr sz="4400" b="0" i="0" u="none" strike="noStrike" cap="none" spc="0" baseline="0">
                    <a:solidFill>
                      <a:srgbClr val="000000"/>
                    </a:solidFill>
                    <a:uFillTx/>
                    <a:latin typeface="Adobe Caslon Pro"/>
                    <a:ea typeface="Adobe Caslon Pro"/>
                    <a:cs typeface="Adobe Caslon Pro"/>
                    <a:sym typeface="Adobe Caslon Pro"/>
                  </a:defRPr>
                </a:lvl1pPr>
                <a:lvl2pPr marL="1094739" marR="0" indent="-650239" algn="l" defTabSz="821531" latinLnBrk="0">
                  <a:lnSpc>
                    <a:spcPct val="100000"/>
                  </a:lnSpc>
                  <a:spcBef>
                    <a:spcPts val="0"/>
                  </a:spcBef>
                  <a:spcAft>
                    <a:spcPts val="0"/>
                  </a:spcAft>
                  <a:buClrTx/>
                  <a:buSzPct val="45000"/>
                  <a:buFontTx/>
                  <a:buBlip>
                    <a:blip r:embed="rId3"/>
                  </a:buBlip>
                  <a:tabLst/>
                  <a:defRPr sz="4200" b="0" i="0" u="none" strike="noStrike" cap="none" spc="0" baseline="0">
                    <a:solidFill>
                      <a:srgbClr val="000000"/>
                    </a:solidFill>
                    <a:uFillTx/>
                    <a:latin typeface="Adobe Caslon Pro"/>
                    <a:ea typeface="Adobe Caslon Pro"/>
                    <a:cs typeface="Adobe Caslon Pro"/>
                    <a:sym typeface="Adobe Caslon Pro"/>
                  </a:defRPr>
                </a:lvl2pPr>
                <a:lvl3pPr marL="1532466" marR="0" indent="-643466" algn="l" defTabSz="821531" latinLnBrk="0">
                  <a:lnSpc>
                    <a:spcPct val="100000"/>
                  </a:lnSpc>
                  <a:spcBef>
                    <a:spcPts val="0"/>
                  </a:spcBef>
                  <a:spcAft>
                    <a:spcPts val="0"/>
                  </a:spcAft>
                  <a:buClrTx/>
                  <a:buSzPct val="45000"/>
                  <a:buFontTx/>
                  <a:buBlip>
                    <a:blip r:embed="rId3"/>
                  </a:buBlip>
                  <a:tabLst/>
                  <a:defRPr sz="3800" b="0" i="0" u="none" strike="noStrike" cap="none" spc="0" baseline="0">
                    <a:solidFill>
                      <a:srgbClr val="000000"/>
                    </a:solidFill>
                    <a:uFillTx/>
                    <a:latin typeface="Adobe Caslon Pro"/>
                    <a:ea typeface="Adobe Caslon Pro"/>
                    <a:cs typeface="Adobe Caslon Pro"/>
                    <a:sym typeface="Adobe Caslon Pro"/>
                  </a:defRPr>
                </a:lvl3pPr>
                <a:lvl4pPr marL="1989992" marR="0" indent="-656492" algn="l" defTabSz="821531" latinLnBrk="0">
                  <a:lnSpc>
                    <a:spcPct val="100000"/>
                  </a:lnSpc>
                  <a:spcBef>
                    <a:spcPts val="0"/>
                  </a:spcBef>
                  <a:spcAft>
                    <a:spcPts val="0"/>
                  </a:spcAft>
                  <a:buClrTx/>
                  <a:buSzPct val="45000"/>
                  <a:buFontTx/>
                  <a:buBlip>
                    <a:blip r:embed="rId3"/>
                  </a:buBlip>
                  <a:tabLst/>
                  <a:defRPr sz="3600" b="0" i="0" u="none" strike="noStrike" cap="none" spc="0" baseline="0">
                    <a:solidFill>
                      <a:srgbClr val="000000"/>
                    </a:solidFill>
                    <a:uFillTx/>
                    <a:latin typeface="Adobe Caslon Pro"/>
                    <a:ea typeface="Adobe Caslon Pro"/>
                    <a:cs typeface="Adobe Caslon Pro"/>
                    <a:sym typeface="Adobe Caslon Pro"/>
                  </a:defRPr>
                </a:lvl4pPr>
                <a:lvl5pPr marL="2434492" marR="0" indent="-656492" algn="l" defTabSz="821531" latinLnBrk="0">
                  <a:lnSpc>
                    <a:spcPct val="100000"/>
                  </a:lnSpc>
                  <a:spcBef>
                    <a:spcPts val="0"/>
                  </a:spcBef>
                  <a:spcAft>
                    <a:spcPts val="0"/>
                  </a:spcAft>
                  <a:buClrTx/>
                  <a:buSzPct val="45000"/>
                  <a:buFontTx/>
                  <a:buBlip>
                    <a:blip r:embed="rId3"/>
                  </a:buBlip>
                  <a:tabLst/>
                  <a:defRPr sz="3600" b="0" i="0" u="none" strike="noStrike" cap="none" spc="0" baseline="0">
                    <a:solidFill>
                      <a:srgbClr val="000000"/>
                    </a:solidFill>
                    <a:uFillTx/>
                    <a:latin typeface="Adobe Caslon Pro"/>
                    <a:ea typeface="Adobe Caslon Pro"/>
                    <a:cs typeface="Adobe Caslon Pro"/>
                    <a:sym typeface="Adobe Caslon Pro"/>
                  </a:defRPr>
                </a:lvl5pPr>
                <a:lvl6pPr marL="2765777" marR="0" indent="-543277" algn="l" defTabSz="821531" latinLnBrk="0">
                  <a:lnSpc>
                    <a:spcPct val="100000"/>
                  </a:lnSpc>
                  <a:spcBef>
                    <a:spcPts val="0"/>
                  </a:spcBef>
                  <a:spcAft>
                    <a:spcPts val="0"/>
                  </a:spcAft>
                  <a:buClrTx/>
                  <a:buSzPct val="45000"/>
                  <a:buFontTx/>
                  <a:buBlip>
                    <a:blip r:embed="rId4"/>
                  </a:buBlip>
                  <a:tabLst/>
                  <a:defRPr sz="4400" b="0" i="0" u="none" strike="noStrike" cap="none" spc="0" baseline="0">
                    <a:solidFill>
                      <a:srgbClr val="000000"/>
                    </a:solidFill>
                    <a:uFillTx/>
                    <a:latin typeface="Adobe Caslon Pro"/>
                    <a:ea typeface="Adobe Caslon Pro"/>
                    <a:cs typeface="Adobe Caslon Pro"/>
                    <a:sym typeface="Adobe Caslon Pro"/>
                  </a:defRPr>
                </a:lvl6pPr>
                <a:lvl7pPr marL="3210277" marR="0" indent="-543277" algn="l" defTabSz="821531" latinLnBrk="0">
                  <a:lnSpc>
                    <a:spcPct val="100000"/>
                  </a:lnSpc>
                  <a:spcBef>
                    <a:spcPts val="0"/>
                  </a:spcBef>
                  <a:spcAft>
                    <a:spcPts val="0"/>
                  </a:spcAft>
                  <a:buClrTx/>
                  <a:buSzPct val="45000"/>
                  <a:buFontTx/>
                  <a:buBlip>
                    <a:blip r:embed="rId4"/>
                  </a:buBlip>
                  <a:tabLst/>
                  <a:defRPr sz="4400" b="0" i="0" u="none" strike="noStrike" cap="none" spc="0" baseline="0">
                    <a:solidFill>
                      <a:srgbClr val="000000"/>
                    </a:solidFill>
                    <a:uFillTx/>
                    <a:latin typeface="Adobe Caslon Pro"/>
                    <a:ea typeface="Adobe Caslon Pro"/>
                    <a:cs typeface="Adobe Caslon Pro"/>
                    <a:sym typeface="Adobe Caslon Pro"/>
                  </a:defRPr>
                </a:lvl7pPr>
                <a:lvl8pPr marL="3654777" marR="0" indent="-543277" algn="l" defTabSz="821531" latinLnBrk="0">
                  <a:lnSpc>
                    <a:spcPct val="100000"/>
                  </a:lnSpc>
                  <a:spcBef>
                    <a:spcPts val="0"/>
                  </a:spcBef>
                  <a:spcAft>
                    <a:spcPts val="0"/>
                  </a:spcAft>
                  <a:buClrTx/>
                  <a:buSzPct val="45000"/>
                  <a:buFontTx/>
                  <a:buBlip>
                    <a:blip r:embed="rId4"/>
                  </a:buBlip>
                  <a:tabLst/>
                  <a:defRPr sz="4400" b="0" i="0" u="none" strike="noStrike" cap="none" spc="0" baseline="0">
                    <a:solidFill>
                      <a:srgbClr val="000000"/>
                    </a:solidFill>
                    <a:uFillTx/>
                    <a:latin typeface="Adobe Caslon Pro"/>
                    <a:ea typeface="Adobe Caslon Pro"/>
                    <a:cs typeface="Adobe Caslon Pro"/>
                    <a:sym typeface="Adobe Caslon Pro"/>
                  </a:defRPr>
                </a:lvl8pPr>
                <a:lvl9pPr marL="4099277" marR="0" indent="-543277" algn="l" defTabSz="821531" latinLnBrk="0">
                  <a:lnSpc>
                    <a:spcPct val="100000"/>
                  </a:lnSpc>
                  <a:spcBef>
                    <a:spcPts val="0"/>
                  </a:spcBef>
                  <a:spcAft>
                    <a:spcPts val="0"/>
                  </a:spcAft>
                  <a:buClrTx/>
                  <a:buSzPct val="45000"/>
                  <a:buFontTx/>
                  <a:buBlip>
                    <a:blip r:embed="rId4"/>
                  </a:buBlip>
                  <a:tabLst/>
                  <a:defRPr sz="4400" b="0" i="0" u="none" strike="noStrike" cap="none" spc="0" baseline="0">
                    <a:solidFill>
                      <a:srgbClr val="000000"/>
                    </a:solidFill>
                    <a:uFillTx/>
                    <a:latin typeface="Adobe Caslon Pro"/>
                    <a:ea typeface="Adobe Caslon Pro"/>
                    <a:cs typeface="Adobe Caslon Pro"/>
                    <a:sym typeface="Adobe Caslon Pro"/>
                  </a:defRPr>
                </a:lvl9pPr>
              </a:lstStyle>
              <a:p>
                <a:pPr marL="0" lvl="0" indent="0" algn="just">
                  <a:lnSpc>
                    <a:spcPct val="130000"/>
                  </a:lnSpc>
                  <a:buNone/>
                </a:pPr>
                <a:r>
                  <a:rPr kumimoji="0" lang="it-IT" sz="2000" b="0" i="0" u="none" strike="noStrike" kern="0" cap="none" spc="0" normalizeH="0" baseline="0" noProof="0" dirty="0" err="1">
                    <a:ln>
                      <a:noFill/>
                    </a:ln>
                    <a:solidFill>
                      <a:srgbClr val="000000"/>
                    </a:solidFill>
                    <a:effectLst/>
                    <a:uLnTx/>
                    <a:uFillTx/>
                    <a:latin typeface="+mn-lt"/>
                    <a:sym typeface="Adobe Caslon Pro"/>
                  </a:rPr>
                  <a:t>I</a:t>
                </a:r>
                <a:r>
                  <a:rPr kumimoji="0" lang="it-IT" sz="2000" b="0" i="0" u="none" strike="noStrike" kern="0" cap="none" spc="0" normalizeH="0" baseline="-25000" noProof="0" dirty="0" err="1">
                    <a:ln>
                      <a:noFill/>
                    </a:ln>
                    <a:solidFill>
                      <a:srgbClr val="000000"/>
                    </a:solidFill>
                    <a:effectLst/>
                    <a:uLnTx/>
                    <a:uFillTx/>
                    <a:latin typeface="+mn-lt"/>
                    <a:sym typeface="Adobe Caslon Pro"/>
                  </a:rPr>
                  <a:t>op</a:t>
                </a:r>
                <a:r>
                  <a:rPr kumimoji="0" lang="it-IT" sz="2000" b="0" i="0" u="none" strike="noStrike" kern="0" cap="none" spc="0" normalizeH="0" baseline="-25000" noProof="0" dirty="0">
                    <a:ln>
                      <a:noFill/>
                    </a:ln>
                    <a:solidFill>
                      <a:srgbClr val="000000"/>
                    </a:solidFill>
                    <a:effectLst/>
                    <a:uLnTx/>
                    <a:uFillTx/>
                    <a:latin typeface="+mn-lt"/>
                    <a:sym typeface="Adobe Caslon Pro"/>
                  </a:rPr>
                  <a:t> </a:t>
                </a:r>
                <a:r>
                  <a:rPr lang="it-IT" sz="2000" kern="0" dirty="0">
                    <a:latin typeface="+mn-lt"/>
                  </a:rPr>
                  <a:t>= </a:t>
                </a:r>
                <a:r>
                  <a:rPr kumimoji="0" lang="it-IT" sz="2000" b="0" i="0" u="none" strike="noStrike" kern="0" cap="none" spc="0" normalizeH="0" baseline="0" noProof="0" dirty="0">
                    <a:ln>
                      <a:noFill/>
                    </a:ln>
                    <a:solidFill>
                      <a:srgbClr val="000000"/>
                    </a:solidFill>
                    <a:effectLst/>
                    <a:uLnTx/>
                    <a:uFillTx/>
                    <a:latin typeface="+mn-lt"/>
                    <a:sym typeface="Adobe Caslon Pro"/>
                  </a:rPr>
                  <a:t>4585 A		6 coils X 120 turns	</a:t>
                </a:r>
                <a:r>
                  <a:rPr lang="it-IT" sz="2000" kern="0" dirty="0">
                    <a:latin typeface="+mn-lt"/>
                  </a:rPr>
                  <a:t>L = 3.1 H</a:t>
                </a:r>
                <a:endParaRPr kumimoji="0" lang="it-IT" sz="2000" b="0" i="0" u="none" strike="noStrike" kern="0" cap="none" spc="0" normalizeH="0" baseline="0" noProof="0" dirty="0">
                  <a:ln>
                    <a:noFill/>
                  </a:ln>
                  <a:solidFill>
                    <a:srgbClr val="000000"/>
                  </a:solidFill>
                  <a:effectLst/>
                  <a:uLnTx/>
                  <a:uFillTx/>
                  <a:latin typeface="+mn-lt"/>
                  <a:sym typeface="Adobe Caslon Pro"/>
                </a:endParaRPr>
              </a:p>
              <a:p>
                <a:pPr marL="0" indent="0" algn="just">
                  <a:lnSpc>
                    <a:spcPct val="130000"/>
                  </a:lnSpc>
                  <a:buNone/>
                </a:pPr>
                <a:r>
                  <a:rPr kumimoji="0" lang="it-IT" sz="2000" b="0" i="0" u="none" strike="noStrike" kern="0" cap="none" spc="0" normalizeH="0" baseline="0" noProof="0" dirty="0" err="1">
                    <a:ln>
                      <a:noFill/>
                    </a:ln>
                    <a:solidFill>
                      <a:srgbClr val="000000"/>
                    </a:solidFill>
                    <a:effectLst/>
                    <a:uLnTx/>
                    <a:uFillTx/>
                    <a:latin typeface="+mn-lt"/>
                    <a:sym typeface="Adobe Caslon Pro"/>
                  </a:rPr>
                  <a:t>B</a:t>
                </a:r>
                <a:r>
                  <a:rPr kumimoji="0" lang="it-IT" sz="2000" b="0" i="0" u="none" strike="noStrike" kern="0" cap="none" spc="0" normalizeH="0" baseline="-25000" noProof="0" dirty="0" err="1">
                    <a:ln>
                      <a:noFill/>
                    </a:ln>
                    <a:solidFill>
                      <a:srgbClr val="000000"/>
                    </a:solidFill>
                    <a:effectLst/>
                    <a:uLnTx/>
                    <a:uFillTx/>
                    <a:latin typeface="+mn-lt"/>
                    <a:sym typeface="Adobe Caslon Pro"/>
                  </a:rPr>
                  <a:t>center</a:t>
                </a:r>
                <a:r>
                  <a:rPr kumimoji="0" lang="it-IT" sz="2000" b="0" i="0" u="none" strike="noStrike" kern="0" cap="none" spc="0" normalizeH="0" baseline="0" noProof="0" dirty="0">
                    <a:ln>
                      <a:noFill/>
                    </a:ln>
                    <a:solidFill>
                      <a:srgbClr val="000000"/>
                    </a:solidFill>
                    <a:effectLst/>
                    <a:uLnTx/>
                    <a:uFillTx/>
                    <a:latin typeface="+mn-lt"/>
                    <a:sym typeface="Adobe Caslon Pro"/>
                  </a:rPr>
                  <a:t> = 0.52 T    	</a:t>
                </a:r>
                <a:r>
                  <a:rPr kumimoji="0" lang="it-IT" sz="2000" b="0" i="0" u="none" strike="noStrike" kern="0" cap="none" spc="0" normalizeH="0" baseline="0" noProof="0" dirty="0" err="1">
                    <a:ln>
                      <a:noFill/>
                    </a:ln>
                    <a:solidFill>
                      <a:srgbClr val="000000"/>
                    </a:solidFill>
                    <a:effectLst/>
                    <a:uLnTx/>
                    <a:uFillTx/>
                    <a:latin typeface="+mn-lt"/>
                    <a:sym typeface="Adobe Caslon Pro"/>
                  </a:rPr>
                  <a:t>B</a:t>
                </a:r>
                <a:r>
                  <a:rPr kumimoji="0" lang="it-IT" sz="2000" b="0" i="0" u="none" strike="noStrike" kern="0" cap="none" spc="0" normalizeH="0" baseline="-25000" noProof="0" dirty="0" err="1">
                    <a:ln>
                      <a:noFill/>
                    </a:ln>
                    <a:solidFill>
                      <a:srgbClr val="000000"/>
                    </a:solidFill>
                    <a:effectLst/>
                    <a:uLnTx/>
                    <a:uFillTx/>
                    <a:latin typeface="+mn-lt"/>
                    <a:sym typeface="Adobe Caslon Pro"/>
                  </a:rPr>
                  <a:t>peak</a:t>
                </a:r>
                <a:r>
                  <a:rPr kumimoji="0" lang="it-IT" sz="2000" b="0" i="0" u="none" strike="noStrike" kern="0" cap="none" spc="0" normalizeH="0" baseline="0" noProof="0" dirty="0">
                    <a:ln>
                      <a:noFill/>
                    </a:ln>
                    <a:solidFill>
                      <a:srgbClr val="000000"/>
                    </a:solidFill>
                    <a:effectLst/>
                    <a:uLnTx/>
                    <a:uFillTx/>
                    <a:latin typeface="+mn-lt"/>
                    <a:sym typeface="Adobe Caslon Pro"/>
                  </a:rPr>
                  <a:t> = 0.9 T		</a:t>
                </a:r>
                <a:r>
                  <a:rPr lang="it-IT" sz="2000" kern="0" dirty="0">
                    <a:latin typeface="+mn-lt"/>
                  </a:rPr>
                  <a:t>E = 32.5 MJ</a:t>
                </a:r>
                <a:endParaRPr kumimoji="0" lang="it-IT" sz="2000" b="0" i="0" u="none" strike="noStrike" kern="0" cap="none" spc="0" normalizeH="0" baseline="0" noProof="0" dirty="0">
                  <a:ln>
                    <a:noFill/>
                  </a:ln>
                  <a:solidFill>
                    <a:srgbClr val="000000"/>
                  </a:solidFill>
                  <a:effectLst/>
                  <a:uLnTx/>
                  <a:uFillTx/>
                  <a:latin typeface="+mn-lt"/>
                  <a:sym typeface="Adobe Caslon Pro"/>
                </a:endParaRPr>
              </a:p>
              <a:p>
                <a:pPr marL="0" indent="0" algn="just">
                  <a:lnSpc>
                    <a:spcPct val="130000"/>
                  </a:lnSpc>
                  <a:buNone/>
                </a:pPr>
                <a:r>
                  <a:rPr lang="it-IT" sz="2000" kern="0" dirty="0">
                    <a:latin typeface="+mn-lt"/>
                  </a:rPr>
                  <a:t>J</a:t>
                </a:r>
                <a:r>
                  <a:rPr lang="it-IT" sz="2000" kern="0" baseline="-25000" dirty="0">
                    <a:latin typeface="+mn-lt"/>
                  </a:rPr>
                  <a:t>e </a:t>
                </a:r>
                <a:r>
                  <a:rPr lang="it-IT" sz="2000" kern="0" dirty="0">
                    <a:latin typeface="+mn-lt"/>
                  </a:rPr>
                  <a:t>= 35 A/mm</a:t>
                </a:r>
                <a:r>
                  <a:rPr lang="it-IT" sz="2000" kern="0" baseline="30000" dirty="0">
                    <a:latin typeface="+mn-lt"/>
                  </a:rPr>
                  <a:t>2		</a:t>
                </a:r>
                <a:r>
                  <a:rPr lang="it-IT" sz="2000" kern="0" dirty="0">
                    <a:latin typeface="+mn-lt"/>
                  </a:rPr>
                  <a:t>I = 4585 A		</a:t>
                </a:r>
                <a14:m>
                  <m:oMath xmlns:m="http://schemas.openxmlformats.org/officeDocument/2006/math">
                    <m:sSub>
                      <m:sSubPr>
                        <m:ctrlPr>
                          <a:rPr lang="it-IT" sz="2000" i="1" kern="0" dirty="0" smtClean="0">
                            <a:latin typeface="Cambria Math" panose="02040503050406030204" pitchFamily="18" charset="0"/>
                          </a:rPr>
                        </m:ctrlPr>
                      </m:sSubPr>
                      <m:e>
                        <m:r>
                          <a:rPr lang="it-IT" sz="2000" b="0" i="1" kern="0" dirty="0" smtClean="0">
                            <a:latin typeface="Cambria Math" panose="02040503050406030204" pitchFamily="18" charset="0"/>
                          </a:rPr>
                          <m:t>𝑙</m:t>
                        </m:r>
                      </m:e>
                      <m:sub>
                        <m:r>
                          <a:rPr lang="it-IT" sz="2000" b="0" i="1" kern="0" dirty="0" smtClean="0">
                            <a:latin typeface="Cambria Math" panose="02040503050406030204" pitchFamily="18" charset="0"/>
                          </a:rPr>
                          <m:t>𝑐𝑜𝑛𝑑</m:t>
                        </m:r>
                      </m:sub>
                    </m:sSub>
                    <m:r>
                      <a:rPr lang="it-IT" sz="2000" i="1" kern="0" dirty="0" smtClean="0">
                        <a:latin typeface="Cambria Math" panose="02040503050406030204" pitchFamily="18" charset="0"/>
                        <a:ea typeface="Cambria Math" panose="02040503050406030204" pitchFamily="18" charset="0"/>
                      </a:rPr>
                      <m:t>≈</m:t>
                    </m:r>
                    <m:r>
                      <a:rPr lang="it-IT" sz="2000" b="0" i="0" kern="0" dirty="0" smtClean="0">
                        <a:latin typeface="Cambria Math" panose="02040503050406030204" pitchFamily="18" charset="0"/>
                        <a:ea typeface="Cambria Math" panose="02040503050406030204" pitchFamily="18" charset="0"/>
                      </a:rPr>
                      <m:t>16 </m:t>
                    </m:r>
                    <m:r>
                      <m:rPr>
                        <m:sty m:val="p"/>
                      </m:rPr>
                      <a:rPr lang="it-IT" sz="2000" b="0" i="0" kern="0" dirty="0" smtClean="0">
                        <a:latin typeface="Cambria Math" panose="02040503050406030204" pitchFamily="18" charset="0"/>
                        <a:ea typeface="Cambria Math" panose="02040503050406030204" pitchFamily="18" charset="0"/>
                      </a:rPr>
                      <m:t>km</m:t>
                    </m:r>
                  </m:oMath>
                </a14:m>
                <a:endParaRPr lang="it-IT" sz="2000" kern="0" baseline="30000" dirty="0">
                  <a:latin typeface="+mn-lt"/>
                </a:endParaRPr>
              </a:p>
            </p:txBody>
          </p:sp>
        </mc:Choice>
        <mc:Fallback xmlns="">
          <p:sp>
            <p:nvSpPr>
              <p:cNvPr id="29" name="Horizontal cross section…">
                <a:extLst>
                  <a:ext uri="{FF2B5EF4-FFF2-40B4-BE49-F238E27FC236}">
                    <a16:creationId xmlns:a16="http://schemas.microsoft.com/office/drawing/2014/main" id="{55A6A497-1F7D-C502-C7D7-C2223052A4E3}"/>
                  </a:ext>
                </a:extLst>
              </p:cNvPr>
              <p:cNvSpPr txBox="1">
                <a:spLocks noRot="1" noChangeAspect="1" noMove="1" noResize="1" noEditPoints="1" noAdjustHandles="1" noChangeArrowheads="1" noChangeShapeType="1" noTextEdit="1"/>
              </p:cNvSpPr>
              <p:nvPr/>
            </p:nvSpPr>
            <p:spPr>
              <a:xfrm>
                <a:off x="5131950" y="933284"/>
                <a:ext cx="6640903" cy="1578944"/>
              </a:xfrm>
              <a:prstGeom prst="rect">
                <a:avLst/>
              </a:prstGeom>
              <a:blipFill>
                <a:blip r:embed="rId5"/>
                <a:stretch>
                  <a:fillRect l="-1286" r="-184"/>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pic>
        <p:nvPicPr>
          <p:cNvPr id="35" name="spydnd2.png" descr="spydnd2.png">
            <a:extLst>
              <a:ext uri="{FF2B5EF4-FFF2-40B4-BE49-F238E27FC236}">
                <a16:creationId xmlns:a16="http://schemas.microsoft.com/office/drawing/2014/main" id="{A669D649-52E7-91F2-4E4B-F8AB6A5026B6}"/>
              </a:ext>
            </a:extLst>
          </p:cNvPr>
          <p:cNvPicPr>
            <a:picLocks noChangeAspect="1"/>
          </p:cNvPicPr>
          <p:nvPr/>
        </p:nvPicPr>
        <p:blipFill>
          <a:blip r:embed="rId6"/>
          <a:stretch>
            <a:fillRect/>
          </a:stretch>
        </p:blipFill>
        <p:spPr>
          <a:xfrm>
            <a:off x="3747490" y="1173638"/>
            <a:ext cx="618130" cy="542926"/>
          </a:xfrm>
          <a:prstGeom prst="rect">
            <a:avLst/>
          </a:prstGeom>
          <a:ln w="12700">
            <a:miter lim="400000"/>
          </a:ln>
        </p:spPr>
      </p:pic>
      <p:pic>
        <p:nvPicPr>
          <p:cNvPr id="31" name="Full ND-GAr w Feedcan.JPG" descr="Full ND-GAr w Feedcan.JPG">
            <a:extLst>
              <a:ext uri="{FF2B5EF4-FFF2-40B4-BE49-F238E27FC236}">
                <a16:creationId xmlns:a16="http://schemas.microsoft.com/office/drawing/2014/main" id="{5FF991CE-8366-D957-4BC7-BEAFEDFA52CE}"/>
              </a:ext>
            </a:extLst>
          </p:cNvPr>
          <p:cNvPicPr>
            <a:picLocks noChangeAspect="1"/>
          </p:cNvPicPr>
          <p:nvPr/>
        </p:nvPicPr>
        <p:blipFill>
          <a:blip r:embed="rId7"/>
          <a:stretch>
            <a:fillRect/>
          </a:stretch>
        </p:blipFill>
        <p:spPr>
          <a:xfrm>
            <a:off x="419147" y="1173638"/>
            <a:ext cx="4543243" cy="5375891"/>
          </a:xfrm>
          <a:prstGeom prst="rect">
            <a:avLst/>
          </a:prstGeom>
          <a:ln w="12700">
            <a:miter lim="400000"/>
          </a:ln>
        </p:spPr>
      </p:pic>
      <p:grpSp>
        <p:nvGrpSpPr>
          <p:cNvPr id="93" name="Gruppo 92">
            <a:extLst>
              <a:ext uri="{FF2B5EF4-FFF2-40B4-BE49-F238E27FC236}">
                <a16:creationId xmlns:a16="http://schemas.microsoft.com/office/drawing/2014/main" id="{161AD23D-2555-E368-044C-0C67B8E14654}"/>
              </a:ext>
            </a:extLst>
          </p:cNvPr>
          <p:cNvGrpSpPr/>
          <p:nvPr/>
        </p:nvGrpSpPr>
        <p:grpSpPr>
          <a:xfrm>
            <a:off x="399343" y="3516439"/>
            <a:ext cx="986674" cy="1328244"/>
            <a:chOff x="139059" y="5082619"/>
            <a:chExt cx="986674" cy="1328244"/>
          </a:xfrm>
        </p:grpSpPr>
        <p:grpSp>
          <p:nvGrpSpPr>
            <p:cNvPr id="89" name="Gruppo 88">
              <a:extLst>
                <a:ext uri="{FF2B5EF4-FFF2-40B4-BE49-F238E27FC236}">
                  <a16:creationId xmlns:a16="http://schemas.microsoft.com/office/drawing/2014/main" id="{25E02C95-17B3-DA03-70E3-EA4ADEEFC454}"/>
                </a:ext>
              </a:extLst>
            </p:cNvPr>
            <p:cNvGrpSpPr/>
            <p:nvPr/>
          </p:nvGrpSpPr>
          <p:grpSpPr>
            <a:xfrm>
              <a:off x="431593" y="5092829"/>
              <a:ext cx="589939" cy="1090797"/>
              <a:chOff x="4751180" y="5272301"/>
              <a:chExt cx="589939" cy="1090797"/>
            </a:xfrm>
          </p:grpSpPr>
          <p:cxnSp>
            <p:nvCxnSpPr>
              <p:cNvPr id="59" name="Connettore 2 58">
                <a:extLst>
                  <a:ext uri="{FF2B5EF4-FFF2-40B4-BE49-F238E27FC236}">
                    <a16:creationId xmlns:a16="http://schemas.microsoft.com/office/drawing/2014/main" id="{EAAE4DA0-8A4E-8C54-2B69-46FFFB691178}"/>
                  </a:ext>
                </a:extLst>
              </p:cNvPr>
              <p:cNvCxnSpPr>
                <a:cxnSpLocks/>
              </p:cNvCxnSpPr>
              <p:nvPr/>
            </p:nvCxnSpPr>
            <p:spPr>
              <a:xfrm>
                <a:off x="4751180" y="6017910"/>
                <a:ext cx="589939" cy="345188"/>
              </a:xfrm>
              <a:prstGeom prst="straightConnector1">
                <a:avLst/>
              </a:prstGeom>
              <a:ln w="1905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5" name="Connettore 2 64">
                <a:extLst>
                  <a:ext uri="{FF2B5EF4-FFF2-40B4-BE49-F238E27FC236}">
                    <a16:creationId xmlns:a16="http://schemas.microsoft.com/office/drawing/2014/main" id="{1EF9D79E-E7BE-CDAC-1CCF-70D3BCEA92B6}"/>
                  </a:ext>
                </a:extLst>
              </p:cNvPr>
              <p:cNvCxnSpPr>
                <a:cxnSpLocks/>
              </p:cNvCxnSpPr>
              <p:nvPr/>
            </p:nvCxnSpPr>
            <p:spPr>
              <a:xfrm flipH="1" flipV="1">
                <a:off x="4751180" y="5272301"/>
                <a:ext cx="5135" cy="735399"/>
              </a:xfrm>
              <a:prstGeom prst="straightConnector1">
                <a:avLst/>
              </a:prstGeom>
              <a:ln w="1905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7" name="Connettore 2 76">
                <a:extLst>
                  <a:ext uri="{FF2B5EF4-FFF2-40B4-BE49-F238E27FC236}">
                    <a16:creationId xmlns:a16="http://schemas.microsoft.com/office/drawing/2014/main" id="{DCC13DAC-5FCA-147E-30A5-DB5E78D6D4D9}"/>
                  </a:ext>
                </a:extLst>
              </p:cNvPr>
              <p:cNvCxnSpPr>
                <a:cxnSpLocks/>
              </p:cNvCxnSpPr>
              <p:nvPr/>
            </p:nvCxnSpPr>
            <p:spPr>
              <a:xfrm flipV="1">
                <a:off x="4765140" y="5950202"/>
                <a:ext cx="573804" cy="67708"/>
              </a:xfrm>
              <a:prstGeom prst="straightConnector1">
                <a:avLst/>
              </a:prstGeom>
              <a:ln w="1905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90" name="CasellaDiTesto 89">
              <a:extLst>
                <a:ext uri="{FF2B5EF4-FFF2-40B4-BE49-F238E27FC236}">
                  <a16:creationId xmlns:a16="http://schemas.microsoft.com/office/drawing/2014/main" id="{A9570997-0139-7ACA-1865-660D6C87F5A9}"/>
                </a:ext>
              </a:extLst>
            </p:cNvPr>
            <p:cNvSpPr txBox="1"/>
            <p:nvPr/>
          </p:nvSpPr>
          <p:spPr>
            <a:xfrm>
              <a:off x="819239" y="5698331"/>
              <a:ext cx="306494" cy="461665"/>
            </a:xfrm>
            <a:prstGeom prst="rect">
              <a:avLst/>
            </a:prstGeom>
            <a:noFill/>
          </p:spPr>
          <p:txBody>
            <a:bodyPr wrap="none" rtlCol="0">
              <a:spAutoFit/>
            </a:bodyPr>
            <a:lstStyle/>
            <a:p>
              <a:r>
                <a:rPr lang="it-IT" sz="2400" dirty="0">
                  <a:solidFill>
                    <a:schemeClr val="bg1"/>
                  </a:solidFill>
                </a:rPr>
                <a:t>z</a:t>
              </a:r>
            </a:p>
          </p:txBody>
        </p:sp>
        <p:sp>
          <p:nvSpPr>
            <p:cNvPr id="91" name="CasellaDiTesto 90">
              <a:extLst>
                <a:ext uri="{FF2B5EF4-FFF2-40B4-BE49-F238E27FC236}">
                  <a16:creationId xmlns:a16="http://schemas.microsoft.com/office/drawing/2014/main" id="{F9B471BB-C827-1EF1-3505-C031BFF18A1D}"/>
                </a:ext>
              </a:extLst>
            </p:cNvPr>
            <p:cNvSpPr txBox="1"/>
            <p:nvPr/>
          </p:nvSpPr>
          <p:spPr>
            <a:xfrm>
              <a:off x="139059" y="5082619"/>
              <a:ext cx="324128" cy="461665"/>
            </a:xfrm>
            <a:prstGeom prst="rect">
              <a:avLst/>
            </a:prstGeom>
            <a:noFill/>
          </p:spPr>
          <p:txBody>
            <a:bodyPr wrap="none" rtlCol="0">
              <a:spAutoFit/>
            </a:bodyPr>
            <a:lstStyle/>
            <a:p>
              <a:r>
                <a:rPr lang="it-IT" sz="2400" dirty="0">
                  <a:solidFill>
                    <a:schemeClr val="bg1"/>
                  </a:solidFill>
                </a:rPr>
                <a:t>y</a:t>
              </a:r>
            </a:p>
          </p:txBody>
        </p:sp>
        <p:sp>
          <p:nvSpPr>
            <p:cNvPr id="92" name="CasellaDiTesto 91">
              <a:extLst>
                <a:ext uri="{FF2B5EF4-FFF2-40B4-BE49-F238E27FC236}">
                  <a16:creationId xmlns:a16="http://schemas.microsoft.com/office/drawing/2014/main" id="{456DDD67-E90A-1017-6922-63B9A7472FB6}"/>
                </a:ext>
              </a:extLst>
            </p:cNvPr>
            <p:cNvSpPr txBox="1"/>
            <p:nvPr/>
          </p:nvSpPr>
          <p:spPr>
            <a:xfrm>
              <a:off x="607682" y="5949198"/>
              <a:ext cx="317716" cy="461665"/>
            </a:xfrm>
            <a:prstGeom prst="rect">
              <a:avLst/>
            </a:prstGeom>
            <a:noFill/>
          </p:spPr>
          <p:txBody>
            <a:bodyPr wrap="none" rtlCol="0">
              <a:spAutoFit/>
            </a:bodyPr>
            <a:lstStyle/>
            <a:p>
              <a:r>
                <a:rPr lang="it-IT" sz="2400" dirty="0">
                  <a:solidFill>
                    <a:schemeClr val="bg1"/>
                  </a:solidFill>
                </a:rPr>
                <a:t>x</a:t>
              </a:r>
            </a:p>
          </p:txBody>
        </p:sp>
      </p:grpSp>
      <p:sp>
        <p:nvSpPr>
          <p:cNvPr id="2" name="CasellaDiTesto 1">
            <a:extLst>
              <a:ext uri="{FF2B5EF4-FFF2-40B4-BE49-F238E27FC236}">
                <a16:creationId xmlns:a16="http://schemas.microsoft.com/office/drawing/2014/main" id="{909EBC2E-018B-DB12-9E58-9B0C8DD3B826}"/>
              </a:ext>
            </a:extLst>
          </p:cNvPr>
          <p:cNvSpPr txBox="1"/>
          <p:nvPr/>
        </p:nvSpPr>
        <p:spPr>
          <a:xfrm>
            <a:off x="2352562" y="1079507"/>
            <a:ext cx="1703993" cy="523220"/>
          </a:xfrm>
          <a:prstGeom prst="rect">
            <a:avLst/>
          </a:prstGeom>
          <a:noFill/>
        </p:spPr>
        <p:txBody>
          <a:bodyPr wrap="none" rtlCol="0">
            <a:spAutoFit/>
          </a:bodyPr>
          <a:lstStyle/>
          <a:p>
            <a:r>
              <a:rPr lang="it-IT" sz="2800" dirty="0"/>
              <a:t>SPY@DND</a:t>
            </a:r>
          </a:p>
        </p:txBody>
      </p:sp>
      <p:grpSp>
        <p:nvGrpSpPr>
          <p:cNvPr id="102" name="Gruppo 101">
            <a:extLst>
              <a:ext uri="{FF2B5EF4-FFF2-40B4-BE49-F238E27FC236}">
                <a16:creationId xmlns:a16="http://schemas.microsoft.com/office/drawing/2014/main" id="{B15EDADB-548A-3475-9FBD-F45940886FBE}"/>
              </a:ext>
            </a:extLst>
          </p:cNvPr>
          <p:cNvGrpSpPr/>
          <p:nvPr/>
        </p:nvGrpSpPr>
        <p:grpSpPr>
          <a:xfrm>
            <a:off x="5767148" y="2410324"/>
            <a:ext cx="5408848" cy="4468271"/>
            <a:chOff x="6872290" y="2889115"/>
            <a:chExt cx="4878015" cy="4029748"/>
          </a:xfrm>
        </p:grpSpPr>
        <p:sp>
          <p:nvSpPr>
            <p:cNvPr id="3" name="CasellaDiTesto 2">
              <a:extLst>
                <a:ext uri="{FF2B5EF4-FFF2-40B4-BE49-F238E27FC236}">
                  <a16:creationId xmlns:a16="http://schemas.microsoft.com/office/drawing/2014/main" id="{577A7ED5-5887-5D7B-EB98-5E986187B025}"/>
                </a:ext>
              </a:extLst>
            </p:cNvPr>
            <p:cNvSpPr txBox="1"/>
            <p:nvPr/>
          </p:nvSpPr>
          <p:spPr>
            <a:xfrm>
              <a:off x="6917377" y="6549531"/>
              <a:ext cx="1180131" cy="369332"/>
            </a:xfrm>
            <a:prstGeom prst="rect">
              <a:avLst/>
            </a:prstGeom>
            <a:noFill/>
          </p:spPr>
          <p:txBody>
            <a:bodyPr wrap="none" rtlCol="0">
              <a:spAutoFit/>
            </a:bodyPr>
            <a:lstStyle/>
            <a:p>
              <a:r>
                <a:rPr lang="it-IT" dirty="0">
                  <a:solidFill>
                    <a:schemeClr val="bg1">
                      <a:lumMod val="85000"/>
                    </a:schemeClr>
                  </a:solidFill>
                </a:rPr>
                <a:t>667 A/mm</a:t>
              </a:r>
            </a:p>
          </p:txBody>
        </p:sp>
        <p:grpSp>
          <p:nvGrpSpPr>
            <p:cNvPr id="36" name="Gruppo 35">
              <a:extLst>
                <a:ext uri="{FF2B5EF4-FFF2-40B4-BE49-F238E27FC236}">
                  <a16:creationId xmlns:a16="http://schemas.microsoft.com/office/drawing/2014/main" id="{79C63173-4464-CD09-65E3-71F8D6D5D0F1}"/>
                </a:ext>
              </a:extLst>
            </p:cNvPr>
            <p:cNvGrpSpPr/>
            <p:nvPr/>
          </p:nvGrpSpPr>
          <p:grpSpPr>
            <a:xfrm>
              <a:off x="6872290" y="2889115"/>
              <a:ext cx="4878015" cy="3713716"/>
              <a:chOff x="6753090" y="3289904"/>
              <a:chExt cx="4412024" cy="3358949"/>
            </a:xfrm>
          </p:grpSpPr>
          <p:grpSp>
            <p:nvGrpSpPr>
              <p:cNvPr id="30" name="Gruppo 29">
                <a:extLst>
                  <a:ext uri="{FF2B5EF4-FFF2-40B4-BE49-F238E27FC236}">
                    <a16:creationId xmlns:a16="http://schemas.microsoft.com/office/drawing/2014/main" id="{5024D2B9-BF22-2353-1465-1984ECDE2C83}"/>
                  </a:ext>
                </a:extLst>
              </p:cNvPr>
              <p:cNvGrpSpPr/>
              <p:nvPr/>
            </p:nvGrpSpPr>
            <p:grpSpPr>
              <a:xfrm>
                <a:off x="6753090" y="3289904"/>
                <a:ext cx="4412024" cy="3358949"/>
                <a:chOff x="449076" y="1894114"/>
                <a:chExt cx="5867527" cy="4467048"/>
              </a:xfrm>
            </p:grpSpPr>
            <p:grpSp>
              <p:nvGrpSpPr>
                <p:cNvPr id="25" name="Gruppo 24">
                  <a:extLst>
                    <a:ext uri="{FF2B5EF4-FFF2-40B4-BE49-F238E27FC236}">
                      <a16:creationId xmlns:a16="http://schemas.microsoft.com/office/drawing/2014/main" id="{EE9C1E9C-3DDF-777B-C676-50AFF4256798}"/>
                    </a:ext>
                  </a:extLst>
                </p:cNvPr>
                <p:cNvGrpSpPr/>
                <p:nvPr/>
              </p:nvGrpSpPr>
              <p:grpSpPr>
                <a:xfrm>
                  <a:off x="449076" y="1894114"/>
                  <a:ext cx="5867527" cy="4467048"/>
                  <a:chOff x="449076" y="1894114"/>
                  <a:chExt cx="5867527" cy="4467048"/>
                </a:xfrm>
              </p:grpSpPr>
              <p:pic>
                <p:nvPicPr>
                  <p:cNvPr id="4" name="fieldmap.png" descr="fieldmap.png">
                    <a:extLst>
                      <a:ext uri="{FF2B5EF4-FFF2-40B4-BE49-F238E27FC236}">
                        <a16:creationId xmlns:a16="http://schemas.microsoft.com/office/drawing/2014/main" id="{0EBD1815-99AA-44FE-DDF9-908154C2EC6C}"/>
                      </a:ext>
                    </a:extLst>
                  </p:cNvPr>
                  <p:cNvPicPr>
                    <a:picLocks noChangeAspect="1"/>
                  </p:cNvPicPr>
                  <p:nvPr/>
                </p:nvPicPr>
                <p:blipFill>
                  <a:blip r:embed="rId8"/>
                  <a:stretch>
                    <a:fillRect/>
                  </a:stretch>
                </p:blipFill>
                <p:spPr>
                  <a:xfrm>
                    <a:off x="449076" y="1894114"/>
                    <a:ext cx="5867527" cy="4467048"/>
                  </a:xfrm>
                  <a:prstGeom prst="rect">
                    <a:avLst/>
                  </a:prstGeom>
                  <a:ln w="12700">
                    <a:miter lim="400000"/>
                  </a:ln>
                </p:spPr>
              </p:pic>
              <p:grpSp>
                <p:nvGrpSpPr>
                  <p:cNvPr id="16" name="Gruppo 15">
                    <a:extLst>
                      <a:ext uri="{FF2B5EF4-FFF2-40B4-BE49-F238E27FC236}">
                        <a16:creationId xmlns:a16="http://schemas.microsoft.com/office/drawing/2014/main" id="{806BA8CE-3A02-D9BA-252F-92C9340C471E}"/>
                      </a:ext>
                    </a:extLst>
                  </p:cNvPr>
                  <p:cNvGrpSpPr/>
                  <p:nvPr/>
                </p:nvGrpSpPr>
                <p:grpSpPr>
                  <a:xfrm>
                    <a:off x="2157655" y="2465288"/>
                    <a:ext cx="3355021" cy="0"/>
                    <a:chOff x="2157655" y="2465288"/>
                    <a:chExt cx="3355021" cy="0"/>
                  </a:xfrm>
                </p:grpSpPr>
                <p:cxnSp>
                  <p:nvCxnSpPr>
                    <p:cNvPr id="6" name="Connettore diritto 5">
                      <a:extLst>
                        <a:ext uri="{FF2B5EF4-FFF2-40B4-BE49-F238E27FC236}">
                          <a16:creationId xmlns:a16="http://schemas.microsoft.com/office/drawing/2014/main" id="{492CFF1A-3946-7703-ED22-D313443C579E}"/>
                        </a:ext>
                      </a:extLst>
                    </p:cNvPr>
                    <p:cNvCxnSpPr>
                      <a:cxnSpLocks/>
                    </p:cNvCxnSpPr>
                    <p:nvPr/>
                  </p:nvCxnSpPr>
                  <p:spPr>
                    <a:xfrm>
                      <a:off x="3330609" y="2465288"/>
                      <a:ext cx="39005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8D5E0B75-9732-B29B-DC35-8B046B396092}"/>
                        </a:ext>
                      </a:extLst>
                    </p:cNvPr>
                    <p:cNvCxnSpPr>
                      <a:cxnSpLocks/>
                    </p:cNvCxnSpPr>
                    <p:nvPr/>
                  </p:nvCxnSpPr>
                  <p:spPr>
                    <a:xfrm>
                      <a:off x="3945464" y="2465288"/>
                      <a:ext cx="39005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FDE7DDD2-A3C3-9CEE-CA0D-8C37E4AE27DB}"/>
                        </a:ext>
                      </a:extLst>
                    </p:cNvPr>
                    <p:cNvCxnSpPr>
                      <a:cxnSpLocks/>
                    </p:cNvCxnSpPr>
                    <p:nvPr/>
                  </p:nvCxnSpPr>
                  <p:spPr>
                    <a:xfrm>
                      <a:off x="4537196" y="2465288"/>
                      <a:ext cx="39005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7292C74D-05BE-0838-7A1C-CF2AD361B242}"/>
                        </a:ext>
                      </a:extLst>
                    </p:cNvPr>
                    <p:cNvCxnSpPr>
                      <a:cxnSpLocks/>
                    </p:cNvCxnSpPr>
                    <p:nvPr/>
                  </p:nvCxnSpPr>
                  <p:spPr>
                    <a:xfrm>
                      <a:off x="5122623" y="2465288"/>
                      <a:ext cx="39005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694AB61F-2D73-6C19-06B1-6C54D23DF07B}"/>
                        </a:ext>
                      </a:extLst>
                    </p:cNvPr>
                    <p:cNvCxnSpPr>
                      <a:cxnSpLocks/>
                    </p:cNvCxnSpPr>
                    <p:nvPr/>
                  </p:nvCxnSpPr>
                  <p:spPr>
                    <a:xfrm>
                      <a:off x="2738877" y="2465288"/>
                      <a:ext cx="39005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AA49C329-76A4-85D7-31FA-D6706001ADB8}"/>
                        </a:ext>
                      </a:extLst>
                    </p:cNvPr>
                    <p:cNvCxnSpPr>
                      <a:cxnSpLocks/>
                    </p:cNvCxnSpPr>
                    <p:nvPr/>
                  </p:nvCxnSpPr>
                  <p:spPr>
                    <a:xfrm>
                      <a:off x="2157655" y="2465288"/>
                      <a:ext cx="39005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 name="Gruppo 16">
                    <a:extLst>
                      <a:ext uri="{FF2B5EF4-FFF2-40B4-BE49-F238E27FC236}">
                        <a16:creationId xmlns:a16="http://schemas.microsoft.com/office/drawing/2014/main" id="{486CB4F1-FEDF-BB54-B3F7-D54B93EEB564}"/>
                      </a:ext>
                    </a:extLst>
                  </p:cNvPr>
                  <p:cNvGrpSpPr/>
                  <p:nvPr/>
                </p:nvGrpSpPr>
                <p:grpSpPr>
                  <a:xfrm>
                    <a:off x="2157655" y="5707117"/>
                    <a:ext cx="3355021" cy="0"/>
                    <a:chOff x="2157655" y="2465288"/>
                    <a:chExt cx="3355021" cy="0"/>
                  </a:xfrm>
                </p:grpSpPr>
                <p:cxnSp>
                  <p:nvCxnSpPr>
                    <p:cNvPr id="18" name="Connettore diritto 17">
                      <a:extLst>
                        <a:ext uri="{FF2B5EF4-FFF2-40B4-BE49-F238E27FC236}">
                          <a16:creationId xmlns:a16="http://schemas.microsoft.com/office/drawing/2014/main" id="{4071A41B-EFC8-84FA-A6B0-68453875C9D4}"/>
                        </a:ext>
                      </a:extLst>
                    </p:cNvPr>
                    <p:cNvCxnSpPr>
                      <a:cxnSpLocks/>
                    </p:cNvCxnSpPr>
                    <p:nvPr/>
                  </p:nvCxnSpPr>
                  <p:spPr>
                    <a:xfrm>
                      <a:off x="3330609" y="2465288"/>
                      <a:ext cx="39005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7CC15F2A-653B-3517-1C80-E59AB6ADB1E7}"/>
                        </a:ext>
                      </a:extLst>
                    </p:cNvPr>
                    <p:cNvCxnSpPr>
                      <a:cxnSpLocks/>
                    </p:cNvCxnSpPr>
                    <p:nvPr/>
                  </p:nvCxnSpPr>
                  <p:spPr>
                    <a:xfrm>
                      <a:off x="3945464" y="2465288"/>
                      <a:ext cx="39005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E7ACBCB7-995F-EA8F-80C3-53118DA02FE9}"/>
                        </a:ext>
                      </a:extLst>
                    </p:cNvPr>
                    <p:cNvCxnSpPr>
                      <a:cxnSpLocks/>
                    </p:cNvCxnSpPr>
                    <p:nvPr/>
                  </p:nvCxnSpPr>
                  <p:spPr>
                    <a:xfrm>
                      <a:off x="4537196" y="2465288"/>
                      <a:ext cx="39005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9F27C1F7-5104-62D5-3F5C-DBE0EB78D40C}"/>
                        </a:ext>
                      </a:extLst>
                    </p:cNvPr>
                    <p:cNvCxnSpPr>
                      <a:cxnSpLocks/>
                    </p:cNvCxnSpPr>
                    <p:nvPr/>
                  </p:nvCxnSpPr>
                  <p:spPr>
                    <a:xfrm>
                      <a:off x="5122623" y="2465288"/>
                      <a:ext cx="39005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B97EA4EF-7ACF-BC7B-C5C5-E35189EB4AE1}"/>
                        </a:ext>
                      </a:extLst>
                    </p:cNvPr>
                    <p:cNvCxnSpPr>
                      <a:cxnSpLocks/>
                    </p:cNvCxnSpPr>
                    <p:nvPr/>
                  </p:nvCxnSpPr>
                  <p:spPr>
                    <a:xfrm>
                      <a:off x="2738877" y="2465288"/>
                      <a:ext cx="39005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820D856D-A5F9-B163-9BC9-C2559622AC4A}"/>
                        </a:ext>
                      </a:extLst>
                    </p:cNvPr>
                    <p:cNvCxnSpPr>
                      <a:cxnSpLocks/>
                    </p:cNvCxnSpPr>
                    <p:nvPr/>
                  </p:nvCxnSpPr>
                  <p:spPr>
                    <a:xfrm>
                      <a:off x="2157655" y="2465288"/>
                      <a:ext cx="39005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27" name="Connettore 2 26">
                  <a:extLst>
                    <a:ext uri="{FF2B5EF4-FFF2-40B4-BE49-F238E27FC236}">
                      <a16:creationId xmlns:a16="http://schemas.microsoft.com/office/drawing/2014/main" id="{40FE370B-2633-B38A-ACA8-59BFB2B7FDED}"/>
                    </a:ext>
                  </a:extLst>
                </p:cNvPr>
                <p:cNvCxnSpPr/>
                <p:nvPr/>
              </p:nvCxnSpPr>
              <p:spPr>
                <a:xfrm>
                  <a:off x="6182862" y="2465288"/>
                  <a:ext cx="0" cy="3241829"/>
                </a:xfrm>
                <a:prstGeom prst="straightConnector1">
                  <a:avLst/>
                </a:prstGeom>
                <a:ln w="1905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4" name="CasellaDiTesto 33">
                    <a:extLst>
                      <a:ext uri="{FF2B5EF4-FFF2-40B4-BE49-F238E27FC236}">
                        <a16:creationId xmlns:a16="http://schemas.microsoft.com/office/drawing/2014/main" id="{9603A433-8DCB-0774-3E27-92C6ADD045F6}"/>
                      </a:ext>
                    </a:extLst>
                  </p:cNvPr>
                  <p:cNvSpPr txBox="1"/>
                  <p:nvPr/>
                </p:nvSpPr>
                <p:spPr>
                  <a:xfrm rot="16200000">
                    <a:off x="10497946" y="4753554"/>
                    <a:ext cx="78912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400" b="0" i="1" smtClean="0">
                              <a:solidFill>
                                <a:schemeClr val="bg1"/>
                              </a:solidFill>
                              <a:latin typeface="Cambria Math" panose="02040503050406030204" pitchFamily="18" charset="0"/>
                              <a:ea typeface="Cambria Math" panose="02040503050406030204" pitchFamily="18" charset="0"/>
                            </a:rPr>
                            <m:t>~</m:t>
                          </m:r>
                          <m:r>
                            <a:rPr lang="it-IT" sz="2400" b="0" i="1" smtClean="0">
                              <a:solidFill>
                                <a:schemeClr val="bg1"/>
                              </a:solidFill>
                              <a:latin typeface="Cambria Math" panose="02040503050406030204" pitchFamily="18" charset="0"/>
                            </a:rPr>
                            <m:t>7 </m:t>
                          </m:r>
                          <m:r>
                            <a:rPr lang="it-IT" sz="2400" b="0" i="1" smtClean="0">
                              <a:solidFill>
                                <a:schemeClr val="bg1"/>
                              </a:solidFill>
                              <a:latin typeface="Cambria Math" panose="02040503050406030204" pitchFamily="18" charset="0"/>
                            </a:rPr>
                            <m:t>𝑚</m:t>
                          </m:r>
                        </m:oMath>
                      </m:oMathPara>
                    </a14:m>
                    <a:endParaRPr lang="it-IT" sz="2400" dirty="0">
                      <a:solidFill>
                        <a:schemeClr val="bg1"/>
                      </a:solidFill>
                    </a:endParaRPr>
                  </a:p>
                </p:txBody>
              </p:sp>
            </mc:Choice>
            <mc:Fallback xmlns="">
              <p:sp>
                <p:nvSpPr>
                  <p:cNvPr id="34" name="CasellaDiTesto 33">
                    <a:extLst>
                      <a:ext uri="{FF2B5EF4-FFF2-40B4-BE49-F238E27FC236}">
                        <a16:creationId xmlns:a16="http://schemas.microsoft.com/office/drawing/2014/main" id="{9603A433-8DCB-0774-3E27-92C6ADD045F6}"/>
                      </a:ext>
                    </a:extLst>
                  </p:cNvPr>
                  <p:cNvSpPr txBox="1">
                    <a:spLocks noRot="1" noChangeAspect="1" noMove="1" noResize="1" noEditPoints="1" noAdjustHandles="1" noChangeArrowheads="1" noChangeShapeType="1" noTextEdit="1"/>
                  </p:cNvSpPr>
                  <p:nvPr/>
                </p:nvSpPr>
                <p:spPr>
                  <a:xfrm rot="16200000">
                    <a:off x="10497946" y="4753554"/>
                    <a:ext cx="789127" cy="369332"/>
                  </a:xfrm>
                  <a:prstGeom prst="rect">
                    <a:avLst/>
                  </a:prstGeom>
                  <a:blipFill>
                    <a:blip r:embed="rId9"/>
                    <a:stretch>
                      <a:fillRect/>
                    </a:stretch>
                  </a:blipFill>
                </p:spPr>
                <p:txBody>
                  <a:bodyPr/>
                  <a:lstStyle/>
                  <a:p>
                    <a:r>
                      <a:rPr lang="it-IT">
                        <a:noFill/>
                      </a:rPr>
                      <a:t> </a:t>
                    </a:r>
                  </a:p>
                </p:txBody>
              </p:sp>
            </mc:Fallback>
          </mc:AlternateContent>
        </p:grpSp>
        <p:grpSp>
          <p:nvGrpSpPr>
            <p:cNvPr id="96" name="Gruppo 95">
              <a:extLst>
                <a:ext uri="{FF2B5EF4-FFF2-40B4-BE49-F238E27FC236}">
                  <a16:creationId xmlns:a16="http://schemas.microsoft.com/office/drawing/2014/main" id="{55635100-CB8F-716C-EFBA-29A95081D754}"/>
                </a:ext>
              </a:extLst>
            </p:cNvPr>
            <p:cNvGrpSpPr/>
            <p:nvPr/>
          </p:nvGrpSpPr>
          <p:grpSpPr>
            <a:xfrm>
              <a:off x="9193631" y="4284308"/>
              <a:ext cx="752510" cy="948843"/>
              <a:chOff x="9193631" y="4284308"/>
              <a:chExt cx="752510" cy="948843"/>
            </a:xfrm>
          </p:grpSpPr>
          <p:grpSp>
            <p:nvGrpSpPr>
              <p:cNvPr id="76" name="Gruppo 75">
                <a:extLst>
                  <a:ext uri="{FF2B5EF4-FFF2-40B4-BE49-F238E27FC236}">
                    <a16:creationId xmlns:a16="http://schemas.microsoft.com/office/drawing/2014/main" id="{B41DD097-78CC-912C-24EB-F89FC827B8D4}"/>
                  </a:ext>
                </a:extLst>
              </p:cNvPr>
              <p:cNvGrpSpPr/>
              <p:nvPr/>
            </p:nvGrpSpPr>
            <p:grpSpPr>
              <a:xfrm>
                <a:off x="9491542" y="4366228"/>
                <a:ext cx="454599" cy="527050"/>
                <a:chOff x="9491542" y="4366228"/>
                <a:chExt cx="454599" cy="527050"/>
              </a:xfrm>
            </p:grpSpPr>
            <p:cxnSp>
              <p:nvCxnSpPr>
                <p:cNvPr id="69" name="Connettore 2 68">
                  <a:extLst>
                    <a:ext uri="{FF2B5EF4-FFF2-40B4-BE49-F238E27FC236}">
                      <a16:creationId xmlns:a16="http://schemas.microsoft.com/office/drawing/2014/main" id="{2B83FA90-3148-F948-C226-F08523C0CEE4}"/>
                    </a:ext>
                  </a:extLst>
                </p:cNvPr>
                <p:cNvCxnSpPr>
                  <a:cxnSpLocks/>
                </p:cNvCxnSpPr>
                <p:nvPr/>
              </p:nvCxnSpPr>
              <p:spPr>
                <a:xfrm>
                  <a:off x="9491542" y="4893278"/>
                  <a:ext cx="454599"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3" name="Connettore 2 72">
                  <a:extLst>
                    <a:ext uri="{FF2B5EF4-FFF2-40B4-BE49-F238E27FC236}">
                      <a16:creationId xmlns:a16="http://schemas.microsoft.com/office/drawing/2014/main" id="{DA8377CB-4EC8-DD7D-A1D9-0D23D7FF1B4F}"/>
                    </a:ext>
                  </a:extLst>
                </p:cNvPr>
                <p:cNvCxnSpPr>
                  <a:cxnSpLocks/>
                </p:cNvCxnSpPr>
                <p:nvPr/>
              </p:nvCxnSpPr>
              <p:spPr>
                <a:xfrm flipV="1">
                  <a:off x="9491542" y="4366228"/>
                  <a:ext cx="0" cy="52705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94" name="CasellaDiTesto 93">
                <a:extLst>
                  <a:ext uri="{FF2B5EF4-FFF2-40B4-BE49-F238E27FC236}">
                    <a16:creationId xmlns:a16="http://schemas.microsoft.com/office/drawing/2014/main" id="{260EF7E1-CC79-E76F-AED3-C9474F3B506E}"/>
                  </a:ext>
                </a:extLst>
              </p:cNvPr>
              <p:cNvSpPr txBox="1"/>
              <p:nvPr/>
            </p:nvSpPr>
            <p:spPr>
              <a:xfrm>
                <a:off x="9639647" y="4771486"/>
                <a:ext cx="306494" cy="461665"/>
              </a:xfrm>
              <a:prstGeom prst="rect">
                <a:avLst/>
              </a:prstGeom>
              <a:noFill/>
            </p:spPr>
            <p:txBody>
              <a:bodyPr wrap="none" rtlCol="0">
                <a:spAutoFit/>
              </a:bodyPr>
              <a:lstStyle/>
              <a:p>
                <a:r>
                  <a:rPr lang="it-IT" sz="2400" dirty="0"/>
                  <a:t>z</a:t>
                </a:r>
              </a:p>
            </p:txBody>
          </p:sp>
          <p:sp>
            <p:nvSpPr>
              <p:cNvPr id="95" name="CasellaDiTesto 94">
                <a:extLst>
                  <a:ext uri="{FF2B5EF4-FFF2-40B4-BE49-F238E27FC236}">
                    <a16:creationId xmlns:a16="http://schemas.microsoft.com/office/drawing/2014/main" id="{34325088-797D-E9A2-A1B0-44824AE60DEC}"/>
                  </a:ext>
                </a:extLst>
              </p:cNvPr>
              <p:cNvSpPr txBox="1"/>
              <p:nvPr/>
            </p:nvSpPr>
            <p:spPr>
              <a:xfrm>
                <a:off x="9193631" y="4284308"/>
                <a:ext cx="317716" cy="461665"/>
              </a:xfrm>
              <a:prstGeom prst="rect">
                <a:avLst/>
              </a:prstGeom>
              <a:noFill/>
            </p:spPr>
            <p:txBody>
              <a:bodyPr wrap="none" rtlCol="0">
                <a:spAutoFit/>
              </a:bodyPr>
              <a:lstStyle/>
              <a:p>
                <a:r>
                  <a:rPr lang="it-IT" sz="2400" dirty="0"/>
                  <a:t>x</a:t>
                </a:r>
              </a:p>
            </p:txBody>
          </p:sp>
        </p:grpSp>
        <p:pic>
          <p:nvPicPr>
            <p:cNvPr id="98" name="fieldmap.png" descr="fieldmap.png">
              <a:extLst>
                <a:ext uri="{FF2B5EF4-FFF2-40B4-BE49-F238E27FC236}">
                  <a16:creationId xmlns:a16="http://schemas.microsoft.com/office/drawing/2014/main" id="{BAEF2487-8E4C-C503-30A2-2466C58C2929}"/>
                </a:ext>
              </a:extLst>
            </p:cNvPr>
            <p:cNvPicPr>
              <a:picLocks noChangeAspect="1"/>
            </p:cNvPicPr>
            <p:nvPr/>
          </p:nvPicPr>
          <p:blipFill rotWithShape="1">
            <a:blip r:embed="rId8"/>
            <a:srcRect l="3133" t="15811" r="83000" b="11949"/>
            <a:stretch/>
          </p:blipFill>
          <p:spPr>
            <a:xfrm>
              <a:off x="6912460" y="2914628"/>
              <a:ext cx="916510" cy="3634901"/>
            </a:xfrm>
            <a:prstGeom prst="rect">
              <a:avLst/>
            </a:prstGeom>
            <a:ln w="12700">
              <a:miter lim="400000"/>
            </a:ln>
          </p:spPr>
        </p:pic>
      </p:grpSp>
      <p:pic>
        <p:nvPicPr>
          <p:cNvPr id="104" name="Immagine 103">
            <a:extLst>
              <a:ext uri="{FF2B5EF4-FFF2-40B4-BE49-F238E27FC236}">
                <a16:creationId xmlns:a16="http://schemas.microsoft.com/office/drawing/2014/main" id="{26D32690-3D48-FE9B-158D-F4C5537D5FCC}"/>
              </a:ext>
            </a:extLst>
          </p:cNvPr>
          <p:cNvPicPr>
            <a:picLocks noChangeAspect="1"/>
          </p:cNvPicPr>
          <p:nvPr/>
        </p:nvPicPr>
        <p:blipFill rotWithShape="1">
          <a:blip r:embed="rId10"/>
          <a:srcRect l="4980" t="13615" r="6930" b="8470"/>
          <a:stretch/>
        </p:blipFill>
        <p:spPr>
          <a:xfrm>
            <a:off x="11050947" y="6406343"/>
            <a:ext cx="549014" cy="183180"/>
          </a:xfrm>
          <a:prstGeom prst="rect">
            <a:avLst/>
          </a:prstGeom>
        </p:spPr>
      </p:pic>
      <p:pic>
        <p:nvPicPr>
          <p:cNvPr id="1026" name="Picture 2" descr="Deep Underground Neutrino Experiment">
            <a:extLst>
              <a:ext uri="{FF2B5EF4-FFF2-40B4-BE49-F238E27FC236}">
                <a16:creationId xmlns:a16="http://schemas.microsoft.com/office/drawing/2014/main" id="{86DEED2D-89F1-0835-0703-90E0DBAE87D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58923" y="6271772"/>
            <a:ext cx="1678418" cy="2741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0F60536-5547-B16B-6619-9634466602E5}"/>
              </a:ext>
            </a:extLst>
          </p:cNvPr>
          <p:cNvSpPr txBox="1"/>
          <p:nvPr/>
        </p:nvSpPr>
        <p:spPr>
          <a:xfrm>
            <a:off x="419146" y="720142"/>
            <a:ext cx="4543244" cy="369332"/>
          </a:xfrm>
          <a:prstGeom prst="rect">
            <a:avLst/>
          </a:prstGeom>
          <a:noFill/>
        </p:spPr>
        <p:txBody>
          <a:bodyPr wrap="square">
            <a:spAutoFit/>
          </a:bodyPr>
          <a:lstStyle/>
          <a:p>
            <a:pPr algn="ctr"/>
            <a:r>
              <a:rPr lang="en-US" b="1" dirty="0"/>
              <a:t>Large solenoid for the DUNE near detector</a:t>
            </a:r>
          </a:p>
        </p:txBody>
      </p:sp>
    </p:spTree>
    <p:extLst>
      <p:ext uri="{BB962C8B-B14F-4D97-AF65-F5344CB8AC3E}">
        <p14:creationId xmlns:p14="http://schemas.microsoft.com/office/powerpoint/2010/main" val="2328491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488E99-1991-2184-8B98-4253A692E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855" y="920404"/>
            <a:ext cx="2021649" cy="601234"/>
          </a:xfrm>
          <a:prstGeom prst="rect">
            <a:avLst/>
          </a:prstGeom>
          <a:noFill/>
          <a:extLst>
            <a:ext uri="{909E8E84-426E-40DD-AFC4-6F175D3DCCD1}">
              <a14:hiddenFill xmlns:a14="http://schemas.microsoft.com/office/drawing/2010/main">
                <a:solidFill>
                  <a:srgbClr val="FFFFFF"/>
                </a:solidFill>
              </a14:hiddenFill>
            </a:ext>
          </a:extLst>
        </p:spPr>
      </p:pic>
      <p:sp>
        <p:nvSpPr>
          <p:cNvPr id="21" name="CasellaDiTesto 20">
            <a:extLst>
              <a:ext uri="{FF2B5EF4-FFF2-40B4-BE49-F238E27FC236}">
                <a16:creationId xmlns:a16="http://schemas.microsoft.com/office/drawing/2014/main" id="{D9E2082A-7F16-9679-24C5-B24252531B2B}"/>
              </a:ext>
            </a:extLst>
          </p:cNvPr>
          <p:cNvSpPr txBox="1"/>
          <p:nvPr/>
        </p:nvSpPr>
        <p:spPr>
          <a:xfrm>
            <a:off x="5624783" y="981305"/>
            <a:ext cx="4953344" cy="461665"/>
          </a:xfrm>
          <a:prstGeom prst="rect">
            <a:avLst/>
          </a:prstGeom>
          <a:noFill/>
        </p:spPr>
        <p:txBody>
          <a:bodyPr wrap="none" rtlCol="0">
            <a:spAutoFit/>
          </a:bodyPr>
          <a:lstStyle/>
          <a:p>
            <a:pPr algn="ctr"/>
            <a:r>
              <a:rPr lang="en-US" sz="2400" b="1" dirty="0"/>
              <a:t>Ex-situ MgB</a:t>
            </a:r>
            <a:r>
              <a:rPr lang="en-US" sz="2400" b="1" baseline="-25000" dirty="0"/>
              <a:t>2</a:t>
            </a:r>
            <a:r>
              <a:rPr lang="en-US" sz="2400" b="1" dirty="0"/>
              <a:t> conductors (non-doped)</a:t>
            </a:r>
          </a:p>
        </p:txBody>
      </p:sp>
      <p:pic>
        <p:nvPicPr>
          <p:cNvPr id="22" name="Picture 27" descr="Chart, line chart&#10;&#10;Description automatically generated">
            <a:extLst>
              <a:ext uri="{FF2B5EF4-FFF2-40B4-BE49-F238E27FC236}">
                <a16:creationId xmlns:a16="http://schemas.microsoft.com/office/drawing/2014/main" id="{7ABFA8F4-5556-8E15-48CA-825D3AE1BF9A}"/>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568"/>
          <a:stretch/>
        </p:blipFill>
        <p:spPr>
          <a:xfrm>
            <a:off x="3845265" y="1402450"/>
            <a:ext cx="7697053" cy="5302779"/>
          </a:xfrm>
          <a:prstGeom prst="rect">
            <a:avLst/>
          </a:prstGeom>
        </p:spPr>
      </p:pic>
      <p:sp>
        <p:nvSpPr>
          <p:cNvPr id="23" name="TextBox 28">
            <a:extLst>
              <a:ext uri="{FF2B5EF4-FFF2-40B4-BE49-F238E27FC236}">
                <a16:creationId xmlns:a16="http://schemas.microsoft.com/office/drawing/2014/main" id="{9DAD1367-84C8-4477-A158-C5D39369B773}"/>
              </a:ext>
            </a:extLst>
          </p:cNvPr>
          <p:cNvSpPr txBox="1"/>
          <p:nvPr/>
        </p:nvSpPr>
        <p:spPr>
          <a:xfrm rot="16200000">
            <a:off x="2699174" y="3514680"/>
            <a:ext cx="1954381" cy="369332"/>
          </a:xfrm>
          <a:prstGeom prst="rect">
            <a:avLst/>
          </a:prstGeom>
          <a:noFill/>
        </p:spPr>
        <p:txBody>
          <a:bodyPr wrap="none" rtlCol="0">
            <a:spAutoFit/>
          </a:bodyPr>
          <a:lstStyle/>
          <a:p>
            <a:r>
              <a:rPr lang="en-US" b="1" dirty="0"/>
              <a:t>J</a:t>
            </a:r>
            <a:r>
              <a:rPr lang="en-US" b="1" baseline="-25000" dirty="0"/>
              <a:t>e</a:t>
            </a:r>
            <a:r>
              <a:rPr lang="en-US" b="1" dirty="0"/>
              <a:t> @ 20 K (A/mm</a:t>
            </a:r>
            <a:r>
              <a:rPr lang="en-US" b="1" baseline="30000" dirty="0"/>
              <a:t>2</a:t>
            </a:r>
            <a:r>
              <a:rPr lang="en-US" b="1" dirty="0"/>
              <a:t>)</a:t>
            </a:r>
          </a:p>
        </p:txBody>
      </p:sp>
      <p:grpSp>
        <p:nvGrpSpPr>
          <p:cNvPr id="24" name="Gruppo 23">
            <a:extLst>
              <a:ext uri="{FF2B5EF4-FFF2-40B4-BE49-F238E27FC236}">
                <a16:creationId xmlns:a16="http://schemas.microsoft.com/office/drawing/2014/main" id="{29140240-9F27-76F3-76B0-0B69898FEFBE}"/>
              </a:ext>
            </a:extLst>
          </p:cNvPr>
          <p:cNvGrpSpPr/>
          <p:nvPr/>
        </p:nvGrpSpPr>
        <p:grpSpPr>
          <a:xfrm>
            <a:off x="587949" y="1869189"/>
            <a:ext cx="2735977" cy="4634628"/>
            <a:chOff x="215877" y="1613816"/>
            <a:chExt cx="2735977" cy="4634628"/>
          </a:xfrm>
        </p:grpSpPr>
        <p:sp>
          <p:nvSpPr>
            <p:cNvPr id="25" name="CasellaDiTesto 24">
              <a:extLst>
                <a:ext uri="{FF2B5EF4-FFF2-40B4-BE49-F238E27FC236}">
                  <a16:creationId xmlns:a16="http://schemas.microsoft.com/office/drawing/2014/main" id="{798598F9-B70B-098C-CEF0-7EFCDBE68921}"/>
                </a:ext>
              </a:extLst>
            </p:cNvPr>
            <p:cNvSpPr txBox="1"/>
            <p:nvPr/>
          </p:nvSpPr>
          <p:spPr>
            <a:xfrm>
              <a:off x="384479" y="1886350"/>
              <a:ext cx="1212258" cy="369332"/>
            </a:xfrm>
            <a:prstGeom prst="rect">
              <a:avLst/>
            </a:prstGeom>
            <a:noFill/>
          </p:spPr>
          <p:txBody>
            <a:bodyPr wrap="square" rtlCol="0">
              <a:spAutoFit/>
            </a:bodyPr>
            <a:lstStyle/>
            <a:p>
              <a:r>
                <a:rPr lang="en-US" dirty="0"/>
                <a:t>Wire 1</a:t>
              </a:r>
            </a:p>
          </p:txBody>
        </p:sp>
        <p:sp>
          <p:nvSpPr>
            <p:cNvPr id="26" name="CasellaDiTesto 25">
              <a:extLst>
                <a:ext uri="{FF2B5EF4-FFF2-40B4-BE49-F238E27FC236}">
                  <a16:creationId xmlns:a16="http://schemas.microsoft.com/office/drawing/2014/main" id="{FADD30D7-3CDB-E165-1EDA-3B970E8049F9}"/>
                </a:ext>
              </a:extLst>
            </p:cNvPr>
            <p:cNvSpPr txBox="1"/>
            <p:nvPr/>
          </p:nvSpPr>
          <p:spPr>
            <a:xfrm>
              <a:off x="384479" y="3120874"/>
              <a:ext cx="944447" cy="369332"/>
            </a:xfrm>
            <a:prstGeom prst="rect">
              <a:avLst/>
            </a:prstGeom>
            <a:noFill/>
          </p:spPr>
          <p:txBody>
            <a:bodyPr wrap="square" rtlCol="0">
              <a:spAutoFit/>
            </a:bodyPr>
            <a:lstStyle/>
            <a:p>
              <a:r>
                <a:rPr lang="en-US" dirty="0"/>
                <a:t>Wire 2</a:t>
              </a:r>
            </a:p>
          </p:txBody>
        </p:sp>
        <p:sp>
          <p:nvSpPr>
            <p:cNvPr id="27" name="CasellaDiTesto 26">
              <a:extLst>
                <a:ext uri="{FF2B5EF4-FFF2-40B4-BE49-F238E27FC236}">
                  <a16:creationId xmlns:a16="http://schemas.microsoft.com/office/drawing/2014/main" id="{CD3A9A4C-55FF-391D-23FE-1B8567335A89}"/>
                </a:ext>
              </a:extLst>
            </p:cNvPr>
            <p:cNvSpPr txBox="1"/>
            <p:nvPr/>
          </p:nvSpPr>
          <p:spPr>
            <a:xfrm>
              <a:off x="867878" y="5054562"/>
              <a:ext cx="1431973" cy="369332"/>
            </a:xfrm>
            <a:prstGeom prst="rect">
              <a:avLst/>
            </a:prstGeom>
            <a:noFill/>
          </p:spPr>
          <p:txBody>
            <a:bodyPr wrap="square" rtlCol="0">
              <a:spAutoFit/>
            </a:bodyPr>
            <a:lstStyle/>
            <a:p>
              <a:r>
                <a:rPr lang="en-US" dirty="0"/>
                <a:t>MRO/MRO+</a:t>
              </a:r>
            </a:p>
          </p:txBody>
        </p:sp>
        <p:sp>
          <p:nvSpPr>
            <p:cNvPr id="28" name="CasellaDiTesto 27">
              <a:extLst>
                <a:ext uri="{FF2B5EF4-FFF2-40B4-BE49-F238E27FC236}">
                  <a16:creationId xmlns:a16="http://schemas.microsoft.com/office/drawing/2014/main" id="{BDCC4933-8214-FEEF-0462-D50CBB14DAF4}"/>
                </a:ext>
              </a:extLst>
            </p:cNvPr>
            <p:cNvSpPr txBox="1"/>
            <p:nvPr/>
          </p:nvSpPr>
          <p:spPr>
            <a:xfrm>
              <a:off x="384479" y="4230069"/>
              <a:ext cx="1668902" cy="369332"/>
            </a:xfrm>
            <a:prstGeom prst="rect">
              <a:avLst/>
            </a:prstGeom>
            <a:noFill/>
          </p:spPr>
          <p:txBody>
            <a:bodyPr wrap="square" rtlCol="0">
              <a:spAutoFit/>
            </a:bodyPr>
            <a:lstStyle/>
            <a:p>
              <a:r>
                <a:rPr lang="en-US" dirty="0"/>
                <a:t>MRI</a:t>
              </a:r>
            </a:p>
          </p:txBody>
        </p:sp>
        <p:pic>
          <p:nvPicPr>
            <p:cNvPr id="29" name="Picture 32">
              <a:extLst>
                <a:ext uri="{FF2B5EF4-FFF2-40B4-BE49-F238E27FC236}">
                  <a16:creationId xmlns:a16="http://schemas.microsoft.com/office/drawing/2014/main" id="{659921D0-A9D3-A54A-5B12-B694766D91D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99632" y="1613816"/>
              <a:ext cx="882869" cy="914400"/>
            </a:xfrm>
            <a:prstGeom prst="rect">
              <a:avLst/>
            </a:prstGeom>
          </p:spPr>
        </p:pic>
        <p:pic>
          <p:nvPicPr>
            <p:cNvPr id="30" name="Picture 34">
              <a:extLst>
                <a:ext uri="{FF2B5EF4-FFF2-40B4-BE49-F238E27FC236}">
                  <a16:creationId xmlns:a16="http://schemas.microsoft.com/office/drawing/2014/main" id="{FCD54B43-493D-E9AC-DADB-280E0C47245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583866" y="2833399"/>
              <a:ext cx="914400" cy="944282"/>
            </a:xfrm>
            <a:prstGeom prst="rect">
              <a:avLst/>
            </a:prstGeom>
          </p:spPr>
        </p:pic>
        <p:pic>
          <p:nvPicPr>
            <p:cNvPr id="31" name="Picture 41">
              <a:extLst>
                <a:ext uri="{FF2B5EF4-FFF2-40B4-BE49-F238E27FC236}">
                  <a16:creationId xmlns:a16="http://schemas.microsoft.com/office/drawing/2014/main" id="{DC9627EF-E3C6-BB67-0F9F-51A7963EABF7}"/>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215877" y="5517763"/>
              <a:ext cx="2735977" cy="730681"/>
            </a:xfrm>
            <a:prstGeom prst="rect">
              <a:avLst/>
            </a:prstGeom>
          </p:spPr>
        </p:pic>
        <p:pic>
          <p:nvPicPr>
            <p:cNvPr id="32" name="Picture 47">
              <a:extLst>
                <a:ext uri="{FF2B5EF4-FFF2-40B4-BE49-F238E27FC236}">
                  <a16:creationId xmlns:a16="http://schemas.microsoft.com/office/drawing/2014/main" id="{4C62BB86-7267-92E7-F901-7746DA49F99B}"/>
                </a:ext>
              </a:extLst>
            </p:cNvPr>
            <p:cNvPicPr>
              <a:picLocks noChangeAspect="1"/>
            </p:cNvPicPr>
            <p:nvPr/>
          </p:nvPicPr>
          <p:blipFill>
            <a:blip r:embed="rId8"/>
            <a:stretch>
              <a:fillRect/>
            </a:stretch>
          </p:blipFill>
          <p:spPr>
            <a:xfrm>
              <a:off x="1583866" y="3935310"/>
              <a:ext cx="914400" cy="958850"/>
            </a:xfrm>
            <a:prstGeom prst="rect">
              <a:avLst/>
            </a:prstGeom>
          </p:spPr>
        </p:pic>
      </p:grpSp>
      <p:sp>
        <p:nvSpPr>
          <p:cNvPr id="33" name="Rectangle: Rounded Corners 2">
            <a:extLst>
              <a:ext uri="{FF2B5EF4-FFF2-40B4-BE49-F238E27FC236}">
                <a16:creationId xmlns:a16="http://schemas.microsoft.com/office/drawing/2014/main" id="{F4790384-31B8-DD3F-A06F-2375712A1BB7}"/>
              </a:ext>
            </a:extLst>
          </p:cNvPr>
          <p:cNvSpPr/>
          <p:nvPr/>
        </p:nvSpPr>
        <p:spPr>
          <a:xfrm>
            <a:off x="4225760" y="6295634"/>
            <a:ext cx="4210035" cy="3850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Courtesy of </a:t>
            </a:r>
            <a:r>
              <a:rPr lang="en-US" sz="1600" dirty="0" err="1">
                <a:solidFill>
                  <a:schemeClr val="tx1"/>
                </a:solidFill>
              </a:rPr>
              <a:t>Tiziana</a:t>
            </a:r>
            <a:r>
              <a:rPr lang="en-US" sz="1600" dirty="0">
                <a:solidFill>
                  <a:schemeClr val="tx1"/>
                </a:solidFill>
              </a:rPr>
              <a:t> Spina, ASG-Superconductors</a:t>
            </a:r>
          </a:p>
        </p:txBody>
      </p:sp>
      <p:grpSp>
        <p:nvGrpSpPr>
          <p:cNvPr id="34" name="Gruppo 33">
            <a:extLst>
              <a:ext uri="{FF2B5EF4-FFF2-40B4-BE49-F238E27FC236}">
                <a16:creationId xmlns:a16="http://schemas.microsoft.com/office/drawing/2014/main" id="{F973ACD4-80C4-8A54-A132-B524BA3DCA42}"/>
              </a:ext>
            </a:extLst>
          </p:cNvPr>
          <p:cNvGrpSpPr/>
          <p:nvPr/>
        </p:nvGrpSpPr>
        <p:grpSpPr>
          <a:xfrm>
            <a:off x="643807" y="3645653"/>
            <a:ext cx="1169934" cy="369332"/>
            <a:chOff x="270389" y="3125972"/>
            <a:chExt cx="1169934" cy="369332"/>
          </a:xfrm>
        </p:grpSpPr>
        <p:sp>
          <p:nvSpPr>
            <p:cNvPr id="35" name="CasellaDiTesto 34">
              <a:extLst>
                <a:ext uri="{FF2B5EF4-FFF2-40B4-BE49-F238E27FC236}">
                  <a16:creationId xmlns:a16="http://schemas.microsoft.com/office/drawing/2014/main" id="{DD7DBA17-62BC-677F-5401-18F98ED67547}"/>
                </a:ext>
              </a:extLst>
            </p:cNvPr>
            <p:cNvSpPr txBox="1"/>
            <p:nvPr/>
          </p:nvSpPr>
          <p:spPr>
            <a:xfrm>
              <a:off x="425302" y="3125972"/>
              <a:ext cx="1015021" cy="369332"/>
            </a:xfrm>
            <a:prstGeom prst="rect">
              <a:avLst/>
            </a:prstGeom>
            <a:noFill/>
          </p:spPr>
          <p:txBody>
            <a:bodyPr wrap="none" rtlCol="0">
              <a:spAutoFit/>
            </a:bodyPr>
            <a:lstStyle/>
            <a:p>
              <a:r>
                <a:rPr lang="it-IT" dirty="0"/>
                <a:t>1.33 mm</a:t>
              </a:r>
            </a:p>
          </p:txBody>
        </p:sp>
        <p:grpSp>
          <p:nvGrpSpPr>
            <p:cNvPr id="36" name="Gruppo 35">
              <a:extLst>
                <a:ext uri="{FF2B5EF4-FFF2-40B4-BE49-F238E27FC236}">
                  <a16:creationId xmlns:a16="http://schemas.microsoft.com/office/drawing/2014/main" id="{8118EA2A-0FEA-CCC7-CD96-8029ED3585ED}"/>
                </a:ext>
              </a:extLst>
            </p:cNvPr>
            <p:cNvGrpSpPr/>
            <p:nvPr/>
          </p:nvGrpSpPr>
          <p:grpSpPr>
            <a:xfrm>
              <a:off x="270389" y="3233181"/>
              <a:ext cx="154913" cy="154913"/>
              <a:chOff x="499730" y="1828800"/>
              <a:chExt cx="276447" cy="276447"/>
            </a:xfrm>
          </p:grpSpPr>
          <p:sp>
            <p:nvSpPr>
              <p:cNvPr id="37" name="Ovale 36">
                <a:extLst>
                  <a:ext uri="{FF2B5EF4-FFF2-40B4-BE49-F238E27FC236}">
                    <a16:creationId xmlns:a16="http://schemas.microsoft.com/office/drawing/2014/main" id="{C9761E02-786B-8ED4-8B19-B51E7FF5CC23}"/>
                  </a:ext>
                </a:extLst>
              </p:cNvPr>
              <p:cNvSpPr/>
              <p:nvPr/>
            </p:nvSpPr>
            <p:spPr>
              <a:xfrm>
                <a:off x="499730" y="1828800"/>
                <a:ext cx="276447" cy="27644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8" name="Connettore diritto 37">
                <a:extLst>
                  <a:ext uri="{FF2B5EF4-FFF2-40B4-BE49-F238E27FC236}">
                    <a16:creationId xmlns:a16="http://schemas.microsoft.com/office/drawing/2014/main" id="{2455D723-D5E3-FD48-2BFC-E92AF4DE39F5}"/>
                  </a:ext>
                </a:extLst>
              </p:cNvPr>
              <p:cNvCxnSpPr>
                <a:cxnSpLocks/>
              </p:cNvCxnSpPr>
              <p:nvPr/>
            </p:nvCxnSpPr>
            <p:spPr>
              <a:xfrm flipV="1">
                <a:off x="499730" y="1828800"/>
                <a:ext cx="276447" cy="2764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9" name="Gruppo 38">
            <a:extLst>
              <a:ext uri="{FF2B5EF4-FFF2-40B4-BE49-F238E27FC236}">
                <a16:creationId xmlns:a16="http://schemas.microsoft.com/office/drawing/2014/main" id="{CEA6077F-9F34-8107-A7B8-848F3EE86B75}"/>
              </a:ext>
            </a:extLst>
          </p:cNvPr>
          <p:cNvGrpSpPr/>
          <p:nvPr/>
        </p:nvGrpSpPr>
        <p:grpSpPr>
          <a:xfrm>
            <a:off x="735331" y="2403844"/>
            <a:ext cx="878188" cy="369332"/>
            <a:chOff x="270389" y="3125972"/>
            <a:chExt cx="878188" cy="369332"/>
          </a:xfrm>
        </p:grpSpPr>
        <p:sp>
          <p:nvSpPr>
            <p:cNvPr id="40" name="CasellaDiTesto 39">
              <a:extLst>
                <a:ext uri="{FF2B5EF4-FFF2-40B4-BE49-F238E27FC236}">
                  <a16:creationId xmlns:a16="http://schemas.microsoft.com/office/drawing/2014/main" id="{0FF4FFDA-7951-B6BF-3925-83575E6026CD}"/>
                </a:ext>
              </a:extLst>
            </p:cNvPr>
            <p:cNvSpPr txBox="1"/>
            <p:nvPr/>
          </p:nvSpPr>
          <p:spPr>
            <a:xfrm>
              <a:off x="425302" y="3125972"/>
              <a:ext cx="723275" cy="369332"/>
            </a:xfrm>
            <a:prstGeom prst="rect">
              <a:avLst/>
            </a:prstGeom>
            <a:noFill/>
          </p:spPr>
          <p:txBody>
            <a:bodyPr wrap="none" rtlCol="0">
              <a:spAutoFit/>
            </a:bodyPr>
            <a:lstStyle/>
            <a:p>
              <a:r>
                <a:rPr lang="it-IT" dirty="0"/>
                <a:t>1 mm</a:t>
              </a:r>
            </a:p>
          </p:txBody>
        </p:sp>
        <p:grpSp>
          <p:nvGrpSpPr>
            <p:cNvPr id="41" name="Gruppo 40">
              <a:extLst>
                <a:ext uri="{FF2B5EF4-FFF2-40B4-BE49-F238E27FC236}">
                  <a16:creationId xmlns:a16="http://schemas.microsoft.com/office/drawing/2014/main" id="{A4395AF2-EF72-705B-F937-E99C5594E331}"/>
                </a:ext>
              </a:extLst>
            </p:cNvPr>
            <p:cNvGrpSpPr/>
            <p:nvPr/>
          </p:nvGrpSpPr>
          <p:grpSpPr>
            <a:xfrm>
              <a:off x="270389" y="3233181"/>
              <a:ext cx="154913" cy="154913"/>
              <a:chOff x="499730" y="1828800"/>
              <a:chExt cx="276447" cy="276447"/>
            </a:xfrm>
          </p:grpSpPr>
          <p:sp>
            <p:nvSpPr>
              <p:cNvPr id="42" name="Ovale 41">
                <a:extLst>
                  <a:ext uri="{FF2B5EF4-FFF2-40B4-BE49-F238E27FC236}">
                    <a16:creationId xmlns:a16="http://schemas.microsoft.com/office/drawing/2014/main" id="{66B0CF66-CC3E-CEB1-5392-FA675E6CA970}"/>
                  </a:ext>
                </a:extLst>
              </p:cNvPr>
              <p:cNvSpPr/>
              <p:nvPr/>
            </p:nvSpPr>
            <p:spPr>
              <a:xfrm>
                <a:off x="499730" y="1828800"/>
                <a:ext cx="276447" cy="27644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3" name="Connettore diritto 42">
                <a:extLst>
                  <a:ext uri="{FF2B5EF4-FFF2-40B4-BE49-F238E27FC236}">
                    <a16:creationId xmlns:a16="http://schemas.microsoft.com/office/drawing/2014/main" id="{12D94802-CC74-CF43-A6DE-DFB86749C9CC}"/>
                  </a:ext>
                </a:extLst>
              </p:cNvPr>
              <p:cNvCxnSpPr>
                <a:cxnSpLocks/>
              </p:cNvCxnSpPr>
              <p:nvPr/>
            </p:nvCxnSpPr>
            <p:spPr>
              <a:xfrm flipV="1">
                <a:off x="499730" y="1828800"/>
                <a:ext cx="276447" cy="2764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4" name="CasellaDiTesto 43">
            <a:extLst>
              <a:ext uri="{FF2B5EF4-FFF2-40B4-BE49-F238E27FC236}">
                <a16:creationId xmlns:a16="http://schemas.microsoft.com/office/drawing/2014/main" id="{243ACDB0-0B4B-08A0-FD87-8D77F5B95E8A}"/>
              </a:ext>
            </a:extLst>
          </p:cNvPr>
          <p:cNvSpPr txBox="1"/>
          <p:nvPr/>
        </p:nvSpPr>
        <p:spPr>
          <a:xfrm>
            <a:off x="1079769" y="5572056"/>
            <a:ext cx="1649811" cy="369332"/>
          </a:xfrm>
          <a:prstGeom prst="rect">
            <a:avLst/>
          </a:prstGeom>
          <a:noFill/>
        </p:spPr>
        <p:txBody>
          <a:bodyPr wrap="none" rtlCol="0">
            <a:spAutoFit/>
          </a:bodyPr>
          <a:lstStyle/>
          <a:p>
            <a:r>
              <a:rPr lang="it-IT" dirty="0"/>
              <a:t>3.67 X 0.65 mm</a:t>
            </a:r>
          </a:p>
        </p:txBody>
      </p:sp>
      <p:grpSp>
        <p:nvGrpSpPr>
          <p:cNvPr id="45" name="Gruppo 44">
            <a:extLst>
              <a:ext uri="{FF2B5EF4-FFF2-40B4-BE49-F238E27FC236}">
                <a16:creationId xmlns:a16="http://schemas.microsoft.com/office/drawing/2014/main" id="{8D8EF94C-9F07-76BB-7D8D-41141F8E3D43}"/>
              </a:ext>
            </a:extLst>
          </p:cNvPr>
          <p:cNvGrpSpPr/>
          <p:nvPr/>
        </p:nvGrpSpPr>
        <p:grpSpPr>
          <a:xfrm>
            <a:off x="531064" y="4732549"/>
            <a:ext cx="1169934" cy="369332"/>
            <a:chOff x="270389" y="3125972"/>
            <a:chExt cx="1169934" cy="369332"/>
          </a:xfrm>
        </p:grpSpPr>
        <p:sp>
          <p:nvSpPr>
            <p:cNvPr id="46" name="CasellaDiTesto 45">
              <a:extLst>
                <a:ext uri="{FF2B5EF4-FFF2-40B4-BE49-F238E27FC236}">
                  <a16:creationId xmlns:a16="http://schemas.microsoft.com/office/drawing/2014/main" id="{214A8314-5D71-26F7-02B7-2DDBA9D6875A}"/>
                </a:ext>
              </a:extLst>
            </p:cNvPr>
            <p:cNvSpPr txBox="1"/>
            <p:nvPr/>
          </p:nvSpPr>
          <p:spPr>
            <a:xfrm>
              <a:off x="425302" y="3125972"/>
              <a:ext cx="1015021" cy="369332"/>
            </a:xfrm>
            <a:prstGeom prst="rect">
              <a:avLst/>
            </a:prstGeom>
            <a:noFill/>
          </p:spPr>
          <p:txBody>
            <a:bodyPr wrap="none" rtlCol="0">
              <a:spAutoFit/>
            </a:bodyPr>
            <a:lstStyle/>
            <a:p>
              <a:r>
                <a:rPr lang="it-IT" dirty="0"/>
                <a:t>1.53 mm</a:t>
              </a:r>
            </a:p>
          </p:txBody>
        </p:sp>
        <p:grpSp>
          <p:nvGrpSpPr>
            <p:cNvPr id="47" name="Gruppo 46">
              <a:extLst>
                <a:ext uri="{FF2B5EF4-FFF2-40B4-BE49-F238E27FC236}">
                  <a16:creationId xmlns:a16="http://schemas.microsoft.com/office/drawing/2014/main" id="{556278BD-E17F-2825-C7E5-ADF8AEC0B89A}"/>
                </a:ext>
              </a:extLst>
            </p:cNvPr>
            <p:cNvGrpSpPr/>
            <p:nvPr/>
          </p:nvGrpSpPr>
          <p:grpSpPr>
            <a:xfrm>
              <a:off x="270389" y="3233181"/>
              <a:ext cx="154913" cy="154913"/>
              <a:chOff x="499730" y="1828800"/>
              <a:chExt cx="276447" cy="276447"/>
            </a:xfrm>
          </p:grpSpPr>
          <p:sp>
            <p:nvSpPr>
              <p:cNvPr id="48" name="Ovale 47">
                <a:extLst>
                  <a:ext uri="{FF2B5EF4-FFF2-40B4-BE49-F238E27FC236}">
                    <a16:creationId xmlns:a16="http://schemas.microsoft.com/office/drawing/2014/main" id="{A17A3A2E-9C62-F8B8-C5B0-788C06A395C8}"/>
                  </a:ext>
                </a:extLst>
              </p:cNvPr>
              <p:cNvSpPr/>
              <p:nvPr/>
            </p:nvSpPr>
            <p:spPr>
              <a:xfrm>
                <a:off x="499730" y="1828800"/>
                <a:ext cx="276447" cy="27644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9" name="Connettore diritto 48">
                <a:extLst>
                  <a:ext uri="{FF2B5EF4-FFF2-40B4-BE49-F238E27FC236}">
                    <a16:creationId xmlns:a16="http://schemas.microsoft.com/office/drawing/2014/main" id="{CBFD10DF-FF73-37EA-154E-CB4A6884B796}"/>
                  </a:ext>
                </a:extLst>
              </p:cNvPr>
              <p:cNvCxnSpPr>
                <a:cxnSpLocks/>
              </p:cNvCxnSpPr>
              <p:nvPr/>
            </p:nvCxnSpPr>
            <p:spPr>
              <a:xfrm flipV="1">
                <a:off x="499730" y="1828800"/>
                <a:ext cx="276447" cy="2764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 name="TextBox 3">
            <a:extLst>
              <a:ext uri="{FF2B5EF4-FFF2-40B4-BE49-F238E27FC236}">
                <a16:creationId xmlns:a16="http://schemas.microsoft.com/office/drawing/2014/main" id="{EF4AD5AA-0AF0-1631-9414-55B548582435}"/>
              </a:ext>
            </a:extLst>
          </p:cNvPr>
          <p:cNvSpPr txBox="1"/>
          <p:nvPr/>
        </p:nvSpPr>
        <p:spPr>
          <a:xfrm>
            <a:off x="9691836" y="6311312"/>
            <a:ext cx="1865870" cy="369332"/>
          </a:xfrm>
          <a:prstGeom prst="rect">
            <a:avLst/>
          </a:prstGeom>
          <a:solidFill>
            <a:srgbClr val="F5F5F5"/>
          </a:solidFill>
        </p:spPr>
        <p:txBody>
          <a:bodyPr wrap="square" rtlCol="0">
            <a:spAutoFit/>
          </a:bodyPr>
          <a:lstStyle/>
          <a:p>
            <a:pPr algn="r"/>
            <a:r>
              <a:rPr lang="en-US" b="1" dirty="0"/>
              <a:t>B (T)</a:t>
            </a:r>
          </a:p>
        </p:txBody>
      </p:sp>
    </p:spTree>
    <p:extLst>
      <p:ext uri="{BB962C8B-B14F-4D97-AF65-F5344CB8AC3E}">
        <p14:creationId xmlns:p14="http://schemas.microsoft.com/office/powerpoint/2010/main" val="2927647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125771D-11CA-F562-4508-87FBFDE5F091}"/>
              </a:ext>
            </a:extLst>
          </p:cNvPr>
          <p:cNvGrpSpPr/>
          <p:nvPr/>
        </p:nvGrpSpPr>
        <p:grpSpPr>
          <a:xfrm>
            <a:off x="2813406" y="1349459"/>
            <a:ext cx="8703246" cy="5373330"/>
            <a:chOff x="2621298" y="1380282"/>
            <a:chExt cx="8703246" cy="5373330"/>
          </a:xfrm>
        </p:grpSpPr>
        <p:pic>
          <p:nvPicPr>
            <p:cNvPr id="9" name="Immagine 8">
              <a:extLst>
                <a:ext uri="{FF2B5EF4-FFF2-40B4-BE49-F238E27FC236}">
                  <a16:creationId xmlns:a16="http://schemas.microsoft.com/office/drawing/2014/main" id="{FD4C774F-AD9C-86AE-FD0D-D6A9F4A1E7C3}"/>
                </a:ext>
              </a:extLst>
            </p:cNvPr>
            <p:cNvPicPr>
              <a:picLocks noChangeAspect="1"/>
            </p:cNvPicPr>
            <p:nvPr/>
          </p:nvPicPr>
          <p:blipFill rotWithShape="1">
            <a:blip r:embed="rId3"/>
            <a:srcRect l="1944" t="1" b="2126"/>
            <a:stretch/>
          </p:blipFill>
          <p:spPr>
            <a:xfrm>
              <a:off x="3416387" y="1380282"/>
              <a:ext cx="7771212" cy="4790097"/>
            </a:xfrm>
            <a:prstGeom prst="rect">
              <a:avLst/>
            </a:prstGeom>
          </p:spPr>
        </p:pic>
        <p:sp>
          <p:nvSpPr>
            <p:cNvPr id="29" name="CasellaDiTesto 28">
              <a:extLst>
                <a:ext uri="{FF2B5EF4-FFF2-40B4-BE49-F238E27FC236}">
                  <a16:creationId xmlns:a16="http://schemas.microsoft.com/office/drawing/2014/main" id="{5FAF43BC-6683-A5E0-0141-EB77C2DD7E0B}"/>
                </a:ext>
              </a:extLst>
            </p:cNvPr>
            <p:cNvSpPr txBox="1"/>
            <p:nvPr/>
          </p:nvSpPr>
          <p:spPr>
            <a:xfrm>
              <a:off x="7310791" y="5975077"/>
              <a:ext cx="340158" cy="461665"/>
            </a:xfrm>
            <a:prstGeom prst="rect">
              <a:avLst/>
            </a:prstGeom>
            <a:solidFill>
              <a:schemeClr val="bg1"/>
            </a:solidFill>
          </p:spPr>
          <p:txBody>
            <a:bodyPr wrap="none" rtlCol="0">
              <a:spAutoFit/>
            </a:bodyPr>
            <a:lstStyle/>
            <a:p>
              <a:r>
                <a:rPr lang="it-IT" sz="2400" dirty="0"/>
                <a:t>1</a:t>
              </a:r>
            </a:p>
          </p:txBody>
        </p:sp>
        <p:sp>
          <p:nvSpPr>
            <p:cNvPr id="30" name="CasellaDiTesto 29">
              <a:extLst>
                <a:ext uri="{FF2B5EF4-FFF2-40B4-BE49-F238E27FC236}">
                  <a16:creationId xmlns:a16="http://schemas.microsoft.com/office/drawing/2014/main" id="{3FA99AB2-FB95-D333-289A-415B685DCCBF}"/>
                </a:ext>
              </a:extLst>
            </p:cNvPr>
            <p:cNvSpPr txBox="1"/>
            <p:nvPr/>
          </p:nvSpPr>
          <p:spPr>
            <a:xfrm>
              <a:off x="10984386" y="5991552"/>
              <a:ext cx="340158" cy="461665"/>
            </a:xfrm>
            <a:prstGeom prst="rect">
              <a:avLst/>
            </a:prstGeom>
            <a:solidFill>
              <a:schemeClr val="bg1"/>
            </a:solidFill>
          </p:spPr>
          <p:txBody>
            <a:bodyPr wrap="none" rtlCol="0">
              <a:spAutoFit/>
            </a:bodyPr>
            <a:lstStyle/>
            <a:p>
              <a:r>
                <a:rPr lang="it-IT" sz="2400" dirty="0"/>
                <a:t>2</a:t>
              </a:r>
            </a:p>
          </p:txBody>
        </p:sp>
        <p:sp>
          <p:nvSpPr>
            <p:cNvPr id="31" name="CasellaDiTesto 30">
              <a:extLst>
                <a:ext uri="{FF2B5EF4-FFF2-40B4-BE49-F238E27FC236}">
                  <a16:creationId xmlns:a16="http://schemas.microsoft.com/office/drawing/2014/main" id="{D7C0D9A4-85FF-3C55-31A6-FE047800D48A}"/>
                </a:ext>
              </a:extLst>
            </p:cNvPr>
            <p:cNvSpPr txBox="1"/>
            <p:nvPr/>
          </p:nvSpPr>
          <p:spPr>
            <a:xfrm>
              <a:off x="7027983" y="6353502"/>
              <a:ext cx="905774" cy="400110"/>
            </a:xfrm>
            <a:prstGeom prst="rect">
              <a:avLst/>
            </a:prstGeom>
            <a:noFill/>
          </p:spPr>
          <p:txBody>
            <a:bodyPr wrap="square" rtlCol="0">
              <a:spAutoFit/>
            </a:bodyPr>
            <a:lstStyle/>
            <a:p>
              <a:pPr algn="ctr"/>
              <a:r>
                <a:rPr lang="it-IT" sz="2000" dirty="0"/>
                <a:t>B [T]</a:t>
              </a:r>
            </a:p>
          </p:txBody>
        </p:sp>
        <p:sp>
          <p:nvSpPr>
            <p:cNvPr id="32" name="CasellaDiTesto 31">
              <a:extLst>
                <a:ext uri="{FF2B5EF4-FFF2-40B4-BE49-F238E27FC236}">
                  <a16:creationId xmlns:a16="http://schemas.microsoft.com/office/drawing/2014/main" id="{F06C7C03-0946-A71E-9FD6-CFD41FFD5C31}"/>
                </a:ext>
              </a:extLst>
            </p:cNvPr>
            <p:cNvSpPr txBox="1"/>
            <p:nvPr/>
          </p:nvSpPr>
          <p:spPr>
            <a:xfrm rot="16200000">
              <a:off x="2368466" y="3337170"/>
              <a:ext cx="905774" cy="400110"/>
            </a:xfrm>
            <a:prstGeom prst="rect">
              <a:avLst/>
            </a:prstGeom>
            <a:noFill/>
          </p:spPr>
          <p:txBody>
            <a:bodyPr wrap="square" rtlCol="0">
              <a:spAutoFit/>
            </a:bodyPr>
            <a:lstStyle/>
            <a:p>
              <a:pPr algn="ctr"/>
              <a:r>
                <a:rPr lang="it-IT" sz="2000" dirty="0"/>
                <a:t>I</a:t>
              </a:r>
              <a:r>
                <a:rPr lang="it-IT" sz="2000" baseline="-25000" dirty="0"/>
                <a:t>C</a:t>
              </a:r>
              <a:r>
                <a:rPr lang="it-IT" sz="2000" dirty="0"/>
                <a:t> [A]</a:t>
              </a:r>
            </a:p>
          </p:txBody>
        </p:sp>
        <p:sp>
          <p:nvSpPr>
            <p:cNvPr id="33" name="CasellaDiTesto 32">
              <a:extLst>
                <a:ext uri="{FF2B5EF4-FFF2-40B4-BE49-F238E27FC236}">
                  <a16:creationId xmlns:a16="http://schemas.microsoft.com/office/drawing/2014/main" id="{8364E011-131C-3086-F8BC-4A84E857194C}"/>
                </a:ext>
              </a:extLst>
            </p:cNvPr>
            <p:cNvSpPr txBox="1"/>
            <p:nvPr/>
          </p:nvSpPr>
          <p:spPr>
            <a:xfrm>
              <a:off x="3068733" y="1477365"/>
              <a:ext cx="651140" cy="4647426"/>
            </a:xfrm>
            <a:prstGeom prst="rect">
              <a:avLst/>
            </a:prstGeom>
            <a:solidFill>
              <a:schemeClr val="bg1"/>
            </a:solidFill>
            <a:ln>
              <a:noFill/>
            </a:ln>
          </p:spPr>
          <p:txBody>
            <a:bodyPr wrap="none" rtlCol="0">
              <a:spAutoFit/>
            </a:bodyPr>
            <a:lstStyle/>
            <a:p>
              <a:pPr>
                <a:spcAft>
                  <a:spcPts val="1200"/>
                </a:spcAft>
              </a:pPr>
              <a:r>
                <a:rPr lang="it-IT" sz="2400" dirty="0"/>
                <a:t>900</a:t>
              </a:r>
            </a:p>
            <a:p>
              <a:pPr>
                <a:spcAft>
                  <a:spcPts val="1200"/>
                </a:spcAft>
              </a:pPr>
              <a:r>
                <a:rPr lang="it-IT" sz="2400" dirty="0"/>
                <a:t>800</a:t>
              </a:r>
            </a:p>
            <a:p>
              <a:pPr>
                <a:spcAft>
                  <a:spcPts val="1200"/>
                </a:spcAft>
              </a:pPr>
              <a:r>
                <a:rPr lang="it-IT" sz="2400" dirty="0"/>
                <a:t>700</a:t>
              </a:r>
            </a:p>
            <a:p>
              <a:pPr>
                <a:spcAft>
                  <a:spcPts val="1200"/>
                </a:spcAft>
              </a:pPr>
              <a:r>
                <a:rPr lang="it-IT" sz="2400" dirty="0"/>
                <a:t>600</a:t>
              </a:r>
            </a:p>
            <a:p>
              <a:pPr>
                <a:spcAft>
                  <a:spcPts val="1200"/>
                </a:spcAft>
              </a:pPr>
              <a:r>
                <a:rPr lang="it-IT" sz="2400" dirty="0"/>
                <a:t>500</a:t>
              </a:r>
            </a:p>
            <a:p>
              <a:pPr>
                <a:spcAft>
                  <a:spcPts val="1200"/>
                </a:spcAft>
              </a:pPr>
              <a:r>
                <a:rPr lang="it-IT" sz="2400" dirty="0"/>
                <a:t>400</a:t>
              </a:r>
            </a:p>
            <a:p>
              <a:pPr>
                <a:spcAft>
                  <a:spcPts val="1200"/>
                </a:spcAft>
              </a:pPr>
              <a:r>
                <a:rPr lang="it-IT" sz="2400" dirty="0"/>
                <a:t>300</a:t>
              </a:r>
            </a:p>
            <a:p>
              <a:pPr>
                <a:spcAft>
                  <a:spcPts val="1200"/>
                </a:spcAft>
              </a:pPr>
              <a:r>
                <a:rPr lang="it-IT" sz="2400" dirty="0"/>
                <a:t>200</a:t>
              </a:r>
            </a:p>
            <a:p>
              <a:pPr>
                <a:spcAft>
                  <a:spcPts val="1200"/>
                </a:spcAft>
              </a:pPr>
              <a:r>
                <a:rPr lang="it-IT" sz="2400" dirty="0"/>
                <a:t>100</a:t>
              </a:r>
            </a:p>
          </p:txBody>
        </p:sp>
        <p:sp>
          <p:nvSpPr>
            <p:cNvPr id="34" name="CasellaDiTesto 33">
              <a:extLst>
                <a:ext uri="{FF2B5EF4-FFF2-40B4-BE49-F238E27FC236}">
                  <a16:creationId xmlns:a16="http://schemas.microsoft.com/office/drawing/2014/main" id="{DFA4BDE6-7BC6-4011-7A9A-0923181B8B85}"/>
                </a:ext>
              </a:extLst>
            </p:cNvPr>
            <p:cNvSpPr txBox="1"/>
            <p:nvPr/>
          </p:nvSpPr>
          <p:spPr>
            <a:xfrm>
              <a:off x="3634834" y="5962341"/>
              <a:ext cx="340158" cy="461665"/>
            </a:xfrm>
            <a:prstGeom prst="rect">
              <a:avLst/>
            </a:prstGeom>
            <a:solidFill>
              <a:schemeClr val="bg1"/>
            </a:solidFill>
          </p:spPr>
          <p:txBody>
            <a:bodyPr wrap="none" rtlCol="0">
              <a:spAutoFit/>
            </a:bodyPr>
            <a:lstStyle/>
            <a:p>
              <a:r>
                <a:rPr lang="it-IT" sz="2400" dirty="0"/>
                <a:t>0</a:t>
              </a:r>
            </a:p>
          </p:txBody>
        </p:sp>
      </p:grpSp>
      <p:cxnSp>
        <p:nvCxnSpPr>
          <p:cNvPr id="37" name="Connettore diritto 36">
            <a:extLst>
              <a:ext uri="{FF2B5EF4-FFF2-40B4-BE49-F238E27FC236}">
                <a16:creationId xmlns:a16="http://schemas.microsoft.com/office/drawing/2014/main" id="{DF0ACBBC-AB55-45C0-AAA0-5C8F9B03142A}"/>
              </a:ext>
            </a:extLst>
          </p:cNvPr>
          <p:cNvCxnSpPr/>
          <p:nvPr/>
        </p:nvCxnSpPr>
        <p:spPr>
          <a:xfrm>
            <a:off x="3904555" y="4317088"/>
            <a:ext cx="7533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ttore diritto 37">
            <a:extLst>
              <a:ext uri="{FF2B5EF4-FFF2-40B4-BE49-F238E27FC236}">
                <a16:creationId xmlns:a16="http://schemas.microsoft.com/office/drawing/2014/main" id="{71236E9D-4FF6-5F38-427F-D19AADF7372A}"/>
              </a:ext>
            </a:extLst>
          </p:cNvPr>
          <p:cNvCxnSpPr>
            <a:cxnSpLocks/>
          </p:cNvCxnSpPr>
          <p:nvPr/>
        </p:nvCxnSpPr>
        <p:spPr>
          <a:xfrm flipV="1">
            <a:off x="7304170" y="1687327"/>
            <a:ext cx="0" cy="4203614"/>
          </a:xfrm>
          <a:prstGeom prst="line">
            <a:avLst/>
          </a:prstGeom>
        </p:spPr>
        <p:style>
          <a:lnRef idx="1">
            <a:schemeClr val="accent1"/>
          </a:lnRef>
          <a:fillRef idx="0">
            <a:schemeClr val="accent1"/>
          </a:fillRef>
          <a:effectRef idx="0">
            <a:schemeClr val="accent1"/>
          </a:effectRef>
          <a:fontRef idx="minor">
            <a:schemeClr val="tx1"/>
          </a:fontRef>
        </p:style>
      </p:cxnSp>
      <p:sp>
        <p:nvSpPr>
          <p:cNvPr id="5" name="CasellaDiTesto 4">
            <a:extLst>
              <a:ext uri="{FF2B5EF4-FFF2-40B4-BE49-F238E27FC236}">
                <a16:creationId xmlns:a16="http://schemas.microsoft.com/office/drawing/2014/main" id="{02E1B342-8E00-4440-475F-F2795F548370}"/>
              </a:ext>
            </a:extLst>
          </p:cNvPr>
          <p:cNvSpPr txBox="1"/>
          <p:nvPr/>
        </p:nvSpPr>
        <p:spPr>
          <a:xfrm>
            <a:off x="5131018" y="891307"/>
            <a:ext cx="4927696" cy="461665"/>
          </a:xfrm>
          <a:prstGeom prst="rect">
            <a:avLst/>
          </a:prstGeom>
          <a:noFill/>
        </p:spPr>
        <p:txBody>
          <a:bodyPr wrap="none" rtlCol="0">
            <a:spAutoFit/>
          </a:bodyPr>
          <a:lstStyle/>
          <a:p>
            <a:r>
              <a:rPr lang="it-IT" sz="2400" b="1" dirty="0"/>
              <a:t>Ex-situ MgB</a:t>
            </a:r>
            <a:r>
              <a:rPr lang="it-IT" sz="2400" b="1" baseline="-25000" dirty="0"/>
              <a:t>2</a:t>
            </a:r>
            <a:r>
              <a:rPr lang="it-IT" sz="2400" b="1" dirty="0"/>
              <a:t> </a:t>
            </a:r>
            <a:r>
              <a:rPr lang="it-IT" sz="2400" b="1" dirty="0" err="1"/>
              <a:t>conductors</a:t>
            </a:r>
            <a:r>
              <a:rPr lang="it-IT" sz="2400" b="1" dirty="0"/>
              <a:t> (non </a:t>
            </a:r>
            <a:r>
              <a:rPr lang="it-IT" sz="2400" b="1" dirty="0" err="1"/>
              <a:t>doped</a:t>
            </a:r>
            <a:r>
              <a:rPr lang="it-IT" sz="2400" b="1" dirty="0"/>
              <a:t>)</a:t>
            </a:r>
          </a:p>
        </p:txBody>
      </p:sp>
      <p:pic>
        <p:nvPicPr>
          <p:cNvPr id="21" name="Immagine 20">
            <a:extLst>
              <a:ext uri="{FF2B5EF4-FFF2-40B4-BE49-F238E27FC236}">
                <a16:creationId xmlns:a16="http://schemas.microsoft.com/office/drawing/2014/main" id="{2DB45607-7F09-C270-B286-ADEB565B2D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09799" y="1999539"/>
            <a:ext cx="554981" cy="576064"/>
          </a:xfrm>
          <a:prstGeom prst="ellipse">
            <a:avLst/>
          </a:prstGeom>
          <a:ln w="38100">
            <a:noFill/>
          </a:ln>
        </p:spPr>
      </p:pic>
      <p:pic>
        <p:nvPicPr>
          <p:cNvPr id="22" name="Immagine 21">
            <a:extLst>
              <a:ext uri="{FF2B5EF4-FFF2-40B4-BE49-F238E27FC236}">
                <a16:creationId xmlns:a16="http://schemas.microsoft.com/office/drawing/2014/main" id="{424F83D1-CBD7-A8F7-BAF7-08E454C382F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09799" y="3088892"/>
            <a:ext cx="583341" cy="602903"/>
          </a:xfrm>
          <a:prstGeom prst="ellipse">
            <a:avLst/>
          </a:prstGeom>
          <a:ln w="38100">
            <a:noFill/>
          </a:ln>
        </p:spPr>
      </p:pic>
      <p:pic>
        <p:nvPicPr>
          <p:cNvPr id="23" name="Picture 2">
            <a:extLst>
              <a:ext uri="{FF2B5EF4-FFF2-40B4-BE49-F238E27FC236}">
                <a16:creationId xmlns:a16="http://schemas.microsoft.com/office/drawing/2014/main" id="{1745C07B-AC91-4A56-5CE1-60D5665213A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20200" y="4359030"/>
            <a:ext cx="1780484" cy="334018"/>
          </a:xfrm>
          <a:prstGeom prst="roundRect">
            <a:avLst/>
          </a:prstGeom>
          <a:noFill/>
          <a:ln w="571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Segnaposto contenuto 4">
            <a:extLst>
              <a:ext uri="{FF2B5EF4-FFF2-40B4-BE49-F238E27FC236}">
                <a16:creationId xmlns:a16="http://schemas.microsoft.com/office/drawing/2014/main" id="{713620F6-CD3B-AD19-50CF-965C59844231}"/>
              </a:ext>
            </a:extLst>
          </p:cNvPr>
          <p:cNvPicPr>
            <a:picLocks noChangeAspect="1"/>
          </p:cNvPicPr>
          <p:nvPr/>
        </p:nvPicPr>
        <p:blipFill rotWithShape="1">
          <a:blip r:embed="rId7"/>
          <a:srcRect l="38665" t="55189" r="24124" b="7300"/>
          <a:stretch/>
        </p:blipFill>
        <p:spPr>
          <a:xfrm>
            <a:off x="1511909" y="5332185"/>
            <a:ext cx="597065" cy="612069"/>
          </a:xfrm>
          <a:prstGeom prst="rect">
            <a:avLst/>
          </a:prstGeom>
          <a:ln w="57150">
            <a:noFill/>
          </a:ln>
        </p:spPr>
      </p:pic>
      <p:sp>
        <p:nvSpPr>
          <p:cNvPr id="25" name="CasellaDiTesto 24">
            <a:extLst>
              <a:ext uri="{FF2B5EF4-FFF2-40B4-BE49-F238E27FC236}">
                <a16:creationId xmlns:a16="http://schemas.microsoft.com/office/drawing/2014/main" id="{A7708DF1-AD55-BF06-8A6B-D3A500D5492D}"/>
              </a:ext>
            </a:extLst>
          </p:cNvPr>
          <p:cNvSpPr txBox="1"/>
          <p:nvPr/>
        </p:nvSpPr>
        <p:spPr>
          <a:xfrm>
            <a:off x="1204314" y="1651604"/>
            <a:ext cx="1212258" cy="369332"/>
          </a:xfrm>
          <a:prstGeom prst="rect">
            <a:avLst/>
          </a:prstGeom>
          <a:noFill/>
          <a:ln>
            <a:noFill/>
          </a:ln>
        </p:spPr>
        <p:txBody>
          <a:bodyPr wrap="square" rtlCol="0">
            <a:spAutoFit/>
          </a:bodyPr>
          <a:lstStyle/>
          <a:p>
            <a:pPr algn="ctr"/>
            <a:r>
              <a:rPr lang="en-US" dirty="0"/>
              <a:t>Wire 1</a:t>
            </a:r>
          </a:p>
        </p:txBody>
      </p:sp>
      <p:sp>
        <p:nvSpPr>
          <p:cNvPr id="26" name="CasellaDiTesto 25">
            <a:extLst>
              <a:ext uri="{FF2B5EF4-FFF2-40B4-BE49-F238E27FC236}">
                <a16:creationId xmlns:a16="http://schemas.microsoft.com/office/drawing/2014/main" id="{CBD6E1F4-5AAB-DE9D-B41B-D62B303EFFCD}"/>
              </a:ext>
            </a:extLst>
          </p:cNvPr>
          <p:cNvSpPr txBox="1"/>
          <p:nvPr/>
        </p:nvSpPr>
        <p:spPr>
          <a:xfrm>
            <a:off x="1339911" y="2748588"/>
            <a:ext cx="944447" cy="369332"/>
          </a:xfrm>
          <a:prstGeom prst="rect">
            <a:avLst/>
          </a:prstGeom>
          <a:noFill/>
          <a:ln>
            <a:noFill/>
          </a:ln>
        </p:spPr>
        <p:txBody>
          <a:bodyPr wrap="square" rtlCol="0">
            <a:spAutoFit/>
          </a:bodyPr>
          <a:lstStyle/>
          <a:p>
            <a:pPr algn="ctr"/>
            <a:r>
              <a:rPr lang="en-US" dirty="0"/>
              <a:t>Wire 2</a:t>
            </a:r>
          </a:p>
        </p:txBody>
      </p:sp>
      <p:sp>
        <p:nvSpPr>
          <p:cNvPr id="27" name="CasellaDiTesto 26">
            <a:extLst>
              <a:ext uri="{FF2B5EF4-FFF2-40B4-BE49-F238E27FC236}">
                <a16:creationId xmlns:a16="http://schemas.microsoft.com/office/drawing/2014/main" id="{A121C58F-A6C8-D7B9-5949-5C7E3EA08AEE}"/>
              </a:ext>
            </a:extLst>
          </p:cNvPr>
          <p:cNvSpPr txBox="1"/>
          <p:nvPr/>
        </p:nvSpPr>
        <p:spPr>
          <a:xfrm>
            <a:off x="1094456" y="3994339"/>
            <a:ext cx="1431973" cy="369332"/>
          </a:xfrm>
          <a:prstGeom prst="rect">
            <a:avLst/>
          </a:prstGeom>
          <a:noFill/>
          <a:ln>
            <a:noFill/>
          </a:ln>
        </p:spPr>
        <p:txBody>
          <a:bodyPr wrap="square" rtlCol="0">
            <a:spAutoFit/>
          </a:bodyPr>
          <a:lstStyle/>
          <a:p>
            <a:pPr algn="ctr"/>
            <a:r>
              <a:rPr lang="en-US" dirty="0"/>
              <a:t>MRO/MRO+</a:t>
            </a:r>
          </a:p>
        </p:txBody>
      </p:sp>
      <p:sp>
        <p:nvSpPr>
          <p:cNvPr id="28" name="CasellaDiTesto 27">
            <a:extLst>
              <a:ext uri="{FF2B5EF4-FFF2-40B4-BE49-F238E27FC236}">
                <a16:creationId xmlns:a16="http://schemas.microsoft.com/office/drawing/2014/main" id="{519FD5AC-26DC-E6C8-B28E-A4948B6AFAAC}"/>
              </a:ext>
            </a:extLst>
          </p:cNvPr>
          <p:cNvSpPr txBox="1"/>
          <p:nvPr/>
        </p:nvSpPr>
        <p:spPr>
          <a:xfrm>
            <a:off x="975991" y="4968359"/>
            <a:ext cx="1668902" cy="369332"/>
          </a:xfrm>
          <a:prstGeom prst="rect">
            <a:avLst/>
          </a:prstGeom>
          <a:noFill/>
          <a:ln>
            <a:noFill/>
          </a:ln>
        </p:spPr>
        <p:txBody>
          <a:bodyPr wrap="square" rtlCol="0">
            <a:spAutoFit/>
          </a:bodyPr>
          <a:lstStyle/>
          <a:p>
            <a:pPr algn="ctr"/>
            <a:r>
              <a:rPr lang="en-US" dirty="0"/>
              <a:t>MRI (1,53 mm)</a:t>
            </a:r>
          </a:p>
        </p:txBody>
      </p:sp>
      <p:pic>
        <p:nvPicPr>
          <p:cNvPr id="35" name="Picture 2">
            <a:extLst>
              <a:ext uri="{FF2B5EF4-FFF2-40B4-BE49-F238E27FC236}">
                <a16:creationId xmlns:a16="http://schemas.microsoft.com/office/drawing/2014/main" id="{070CA574-520B-4331-364F-3F24701804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3874" y="957879"/>
            <a:ext cx="1780484" cy="529512"/>
          </a:xfrm>
          <a:prstGeom prst="rect">
            <a:avLst/>
          </a:prstGeom>
          <a:noFill/>
          <a:extLst>
            <a:ext uri="{909E8E84-426E-40DD-AFC4-6F175D3DCCD1}">
              <a14:hiddenFill xmlns:a14="http://schemas.microsoft.com/office/drawing/2010/main">
                <a:solidFill>
                  <a:srgbClr val="FFFFFF"/>
                </a:solidFill>
              </a14:hiddenFill>
            </a:ext>
          </a:extLst>
        </p:spPr>
      </p:pic>
      <p:sp>
        <p:nvSpPr>
          <p:cNvPr id="36" name="CasellaDiTesto 35">
            <a:extLst>
              <a:ext uri="{FF2B5EF4-FFF2-40B4-BE49-F238E27FC236}">
                <a16:creationId xmlns:a16="http://schemas.microsoft.com/office/drawing/2014/main" id="{7CB9D7D7-71FC-5142-EDE0-0DDE2E126762}"/>
              </a:ext>
            </a:extLst>
          </p:cNvPr>
          <p:cNvSpPr txBox="1"/>
          <p:nvPr/>
        </p:nvSpPr>
        <p:spPr>
          <a:xfrm>
            <a:off x="675348" y="6422394"/>
            <a:ext cx="4174412" cy="338554"/>
          </a:xfrm>
          <a:prstGeom prst="rect">
            <a:avLst/>
          </a:prstGeom>
          <a:noFill/>
        </p:spPr>
        <p:txBody>
          <a:bodyPr wrap="none" rtlCol="0">
            <a:spAutoFit/>
          </a:bodyPr>
          <a:lstStyle/>
          <a:p>
            <a:r>
              <a:rPr lang="it-IT" sz="1600" dirty="0" err="1"/>
              <a:t>Courtesy</a:t>
            </a:r>
            <a:r>
              <a:rPr lang="it-IT" sz="1600" dirty="0"/>
              <a:t> of Tiziana Spina, ASG-</a:t>
            </a:r>
            <a:r>
              <a:rPr lang="it-IT" sz="1600" dirty="0" err="1"/>
              <a:t>Superconductors</a:t>
            </a:r>
            <a:endParaRPr lang="it-IT" sz="1600" dirty="0"/>
          </a:p>
        </p:txBody>
      </p:sp>
    </p:spTree>
    <p:extLst>
      <p:ext uri="{BB962C8B-B14F-4D97-AF65-F5344CB8AC3E}">
        <p14:creationId xmlns:p14="http://schemas.microsoft.com/office/powerpoint/2010/main" val="3315142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asellaDiTesto 26">
            <a:extLst>
              <a:ext uri="{FF2B5EF4-FFF2-40B4-BE49-F238E27FC236}">
                <a16:creationId xmlns:a16="http://schemas.microsoft.com/office/drawing/2014/main" id="{D3AD822E-679A-0CFE-1512-B5C64E1C11ED}"/>
              </a:ext>
            </a:extLst>
          </p:cNvPr>
          <p:cNvSpPr txBox="1"/>
          <p:nvPr/>
        </p:nvSpPr>
        <p:spPr>
          <a:xfrm>
            <a:off x="5648377" y="2009867"/>
            <a:ext cx="895245" cy="523220"/>
          </a:xfrm>
          <a:prstGeom prst="rect">
            <a:avLst/>
          </a:prstGeom>
          <a:noFill/>
        </p:spPr>
        <p:txBody>
          <a:bodyPr wrap="none" rtlCol="0">
            <a:spAutoFit/>
          </a:bodyPr>
          <a:lstStyle/>
          <a:p>
            <a:pPr algn="ctr"/>
            <a:r>
              <a:rPr lang="it-IT" sz="2800" b="1" dirty="0"/>
              <a:t>IDEA</a:t>
            </a:r>
            <a:endParaRPr lang="it-IT" sz="2800" dirty="0"/>
          </a:p>
        </p:txBody>
      </p:sp>
      <p:sp>
        <p:nvSpPr>
          <p:cNvPr id="30" name="CasellaDiTesto 29">
            <a:extLst>
              <a:ext uri="{FF2B5EF4-FFF2-40B4-BE49-F238E27FC236}">
                <a16:creationId xmlns:a16="http://schemas.microsoft.com/office/drawing/2014/main" id="{5F1DA1E7-FB8B-76D8-1AE3-4830C8185532}"/>
              </a:ext>
            </a:extLst>
          </p:cNvPr>
          <p:cNvSpPr txBox="1"/>
          <p:nvPr/>
        </p:nvSpPr>
        <p:spPr>
          <a:xfrm>
            <a:off x="3104571" y="3342236"/>
            <a:ext cx="5982856" cy="1143070"/>
          </a:xfrm>
          <a:prstGeom prst="rect">
            <a:avLst/>
          </a:prstGeom>
          <a:noFill/>
        </p:spPr>
        <p:txBody>
          <a:bodyPr wrap="none" rtlCol="0">
            <a:spAutoFit/>
          </a:bodyPr>
          <a:lstStyle/>
          <a:p>
            <a:pPr algn="ctr">
              <a:lnSpc>
                <a:spcPct val="150000"/>
              </a:lnSpc>
            </a:pPr>
            <a:r>
              <a:rPr lang="it-IT" sz="2400" dirty="0"/>
              <a:t>Large </a:t>
            </a:r>
            <a:r>
              <a:rPr lang="it-IT" sz="2400" dirty="0" err="1"/>
              <a:t>dimensions</a:t>
            </a:r>
            <a:r>
              <a:rPr lang="it-IT" sz="2400" dirty="0"/>
              <a:t> </a:t>
            </a:r>
          </a:p>
          <a:p>
            <a:pPr algn="ctr">
              <a:lnSpc>
                <a:spcPct val="150000"/>
              </a:lnSpc>
            </a:pPr>
            <a:r>
              <a:rPr lang="it-IT" sz="2400" dirty="0" err="1"/>
              <a:t>B</a:t>
            </a:r>
            <a:r>
              <a:rPr lang="it-IT" sz="2400" baseline="-25000" dirty="0" err="1"/>
              <a:t>center</a:t>
            </a:r>
            <a:r>
              <a:rPr lang="it-IT" sz="2400" dirty="0"/>
              <a:t>  up to 2 T      →    </a:t>
            </a:r>
            <a:r>
              <a:rPr lang="it-IT" sz="2400" u="sng" dirty="0" err="1"/>
              <a:t>doped</a:t>
            </a:r>
            <a:r>
              <a:rPr lang="it-IT" sz="2400" u="sng" dirty="0"/>
              <a:t> MgB</a:t>
            </a:r>
            <a:r>
              <a:rPr lang="it-IT" sz="2400" u="sng" baseline="-25000" dirty="0"/>
              <a:t>2</a:t>
            </a:r>
            <a:r>
              <a:rPr lang="it-IT" sz="2400" u="sng" dirty="0"/>
              <a:t> </a:t>
            </a:r>
            <a:r>
              <a:rPr lang="it-IT" sz="2400" u="sng" dirty="0" err="1"/>
              <a:t>conductor</a:t>
            </a:r>
            <a:endParaRPr lang="it-IT" sz="2400" u="sng" dirty="0"/>
          </a:p>
        </p:txBody>
      </p:sp>
    </p:spTree>
    <p:extLst>
      <p:ext uri="{BB962C8B-B14F-4D97-AF65-F5344CB8AC3E}">
        <p14:creationId xmlns:p14="http://schemas.microsoft.com/office/powerpoint/2010/main" val="4277986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491A7D6-B834-F2E8-97B1-EFAD6A880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97" y="904103"/>
            <a:ext cx="1652631" cy="491489"/>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uppo 32">
            <a:extLst>
              <a:ext uri="{FF2B5EF4-FFF2-40B4-BE49-F238E27FC236}">
                <a16:creationId xmlns:a16="http://schemas.microsoft.com/office/drawing/2014/main" id="{19EE8DBC-784D-2F86-3DE5-C95E680B0A78}"/>
              </a:ext>
            </a:extLst>
          </p:cNvPr>
          <p:cNvGrpSpPr/>
          <p:nvPr/>
        </p:nvGrpSpPr>
        <p:grpSpPr>
          <a:xfrm>
            <a:off x="506397" y="860853"/>
            <a:ext cx="9066861" cy="5906508"/>
            <a:chOff x="1457579" y="795048"/>
            <a:chExt cx="8505335" cy="5565815"/>
          </a:xfrm>
        </p:grpSpPr>
        <p:pic>
          <p:nvPicPr>
            <p:cNvPr id="32" name="Immagine 31" descr="Immagine che contiene testo, schermata, linea, Diagramma&#10;&#10;Descrizione generata automaticamente">
              <a:extLst>
                <a:ext uri="{FF2B5EF4-FFF2-40B4-BE49-F238E27FC236}">
                  <a16:creationId xmlns:a16="http://schemas.microsoft.com/office/drawing/2014/main" id="{860C323A-4309-A2C1-3E9C-5609FC1AC21E}"/>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9973" y="795048"/>
              <a:ext cx="6782941" cy="5426352"/>
            </a:xfrm>
            <a:prstGeom prst="rect">
              <a:avLst/>
            </a:prstGeom>
          </p:spPr>
        </p:pic>
        <p:sp>
          <p:nvSpPr>
            <p:cNvPr id="15" name="Rectangle: Rounded Corners 2">
              <a:extLst>
                <a:ext uri="{FF2B5EF4-FFF2-40B4-BE49-F238E27FC236}">
                  <a16:creationId xmlns:a16="http://schemas.microsoft.com/office/drawing/2014/main" id="{C7D55889-804C-53B4-84BE-9E8C092950FA}"/>
                </a:ext>
              </a:extLst>
            </p:cNvPr>
            <p:cNvSpPr/>
            <p:nvPr/>
          </p:nvSpPr>
          <p:spPr>
            <a:xfrm>
              <a:off x="1457579" y="5975853"/>
              <a:ext cx="4252667" cy="3850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Courtesy of </a:t>
              </a:r>
              <a:r>
                <a:rPr lang="en-US" sz="1600" dirty="0" err="1">
                  <a:solidFill>
                    <a:schemeClr val="tx1"/>
                  </a:solidFill>
                </a:rPr>
                <a:t>Tiziana</a:t>
              </a:r>
              <a:r>
                <a:rPr lang="en-US" sz="1600" dirty="0">
                  <a:solidFill>
                    <a:schemeClr val="tx1"/>
                  </a:solidFill>
                </a:rPr>
                <a:t> Spina, ASG-Superconductors</a:t>
              </a:r>
            </a:p>
          </p:txBody>
        </p:sp>
      </p:grpSp>
      <p:sp>
        <p:nvSpPr>
          <p:cNvPr id="34" name="Rettangolo 33">
            <a:extLst>
              <a:ext uri="{FF2B5EF4-FFF2-40B4-BE49-F238E27FC236}">
                <a16:creationId xmlns:a16="http://schemas.microsoft.com/office/drawing/2014/main" id="{A50E86F3-0799-68ED-B6A1-B7404B54BF2F}"/>
              </a:ext>
            </a:extLst>
          </p:cNvPr>
          <p:cNvSpPr/>
          <p:nvPr/>
        </p:nvSpPr>
        <p:spPr>
          <a:xfrm>
            <a:off x="4666179" y="1331735"/>
            <a:ext cx="747297" cy="4583048"/>
          </a:xfrm>
          <a:prstGeom prst="rect">
            <a:avLst/>
          </a:prstGeom>
          <a:solidFill>
            <a:srgbClr val="4472C4">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6D5AF5DE-CF51-D017-806F-7964964BF165}"/>
              </a:ext>
            </a:extLst>
          </p:cNvPr>
          <p:cNvSpPr txBox="1"/>
          <p:nvPr/>
        </p:nvSpPr>
        <p:spPr>
          <a:xfrm>
            <a:off x="3914280" y="781948"/>
            <a:ext cx="4363439" cy="461665"/>
          </a:xfrm>
          <a:prstGeom prst="rect">
            <a:avLst/>
          </a:prstGeom>
          <a:solidFill>
            <a:srgbClr val="F5F5F5"/>
          </a:solidFill>
        </p:spPr>
        <p:txBody>
          <a:bodyPr wrap="none" rtlCol="0">
            <a:spAutoFit/>
          </a:bodyPr>
          <a:lstStyle/>
          <a:p>
            <a:r>
              <a:rPr lang="en-US" sz="2400" b="1" dirty="0"/>
              <a:t>Ex-situ MgB</a:t>
            </a:r>
            <a:r>
              <a:rPr lang="en-US" sz="2400" b="1" baseline="-25000" dirty="0"/>
              <a:t>2</a:t>
            </a:r>
            <a:r>
              <a:rPr lang="en-US" sz="2400" b="1" dirty="0"/>
              <a:t> conductors (doped)</a:t>
            </a:r>
          </a:p>
        </p:txBody>
      </p:sp>
      <p:sp>
        <p:nvSpPr>
          <p:cNvPr id="5" name="TextBox 4">
            <a:extLst>
              <a:ext uri="{FF2B5EF4-FFF2-40B4-BE49-F238E27FC236}">
                <a16:creationId xmlns:a16="http://schemas.microsoft.com/office/drawing/2014/main" id="{44427DC1-A65D-1E89-9406-530343770FDB}"/>
              </a:ext>
            </a:extLst>
          </p:cNvPr>
          <p:cNvSpPr txBox="1"/>
          <p:nvPr/>
        </p:nvSpPr>
        <p:spPr>
          <a:xfrm>
            <a:off x="9058394" y="1012781"/>
            <a:ext cx="510746" cy="338554"/>
          </a:xfrm>
          <a:prstGeom prst="rect">
            <a:avLst/>
          </a:prstGeom>
          <a:noFill/>
        </p:spPr>
        <p:txBody>
          <a:bodyPr wrap="square" rtlCol="0">
            <a:spAutoFit/>
          </a:bodyPr>
          <a:lstStyle/>
          <a:p>
            <a:r>
              <a:rPr lang="en-US" sz="1600" b="1" dirty="0"/>
              <a:t>20K</a:t>
            </a:r>
          </a:p>
        </p:txBody>
      </p:sp>
    </p:spTree>
    <p:extLst>
      <p:ext uri="{BB962C8B-B14F-4D97-AF65-F5344CB8AC3E}">
        <p14:creationId xmlns:p14="http://schemas.microsoft.com/office/powerpoint/2010/main" val="3479548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3E06B09C-FDE8-4E0E-8113-79D3B67ACB8F}"/>
              </a:ext>
            </a:extLst>
          </p:cNvPr>
          <p:cNvSpPr txBox="1"/>
          <p:nvPr/>
        </p:nvSpPr>
        <p:spPr>
          <a:xfrm>
            <a:off x="2483664" y="1105367"/>
            <a:ext cx="7471854" cy="461665"/>
          </a:xfrm>
          <a:prstGeom prst="rect">
            <a:avLst/>
          </a:prstGeom>
          <a:noFill/>
        </p:spPr>
        <p:txBody>
          <a:bodyPr wrap="none" rtlCol="0">
            <a:spAutoFit/>
          </a:bodyPr>
          <a:lstStyle/>
          <a:p>
            <a:r>
              <a:rPr lang="it-IT" sz="2400" b="1" dirty="0"/>
              <a:t>In MgB</a:t>
            </a:r>
            <a:r>
              <a:rPr lang="it-IT" sz="2400" b="1" baseline="-25000" dirty="0"/>
              <a:t>2</a:t>
            </a:r>
            <a:r>
              <a:rPr lang="it-IT" sz="2400" b="1" dirty="0"/>
              <a:t> </a:t>
            </a:r>
            <a:r>
              <a:rPr lang="it-IT" sz="2400" b="1" dirty="0" err="1"/>
              <a:t>magnets</a:t>
            </a:r>
            <a:r>
              <a:rPr lang="it-IT" sz="2400" b="1" dirty="0"/>
              <a:t> </a:t>
            </a:r>
            <a:r>
              <a:rPr lang="it-IT" sz="2400" b="1" dirty="0" err="1"/>
              <a:t>stability</a:t>
            </a:r>
            <a:r>
              <a:rPr lang="it-IT" sz="2400" b="1" dirty="0"/>
              <a:t> </a:t>
            </a:r>
            <a:r>
              <a:rPr lang="it-IT" sz="2400" b="1" dirty="0" err="1"/>
              <a:t>is</a:t>
            </a:r>
            <a:r>
              <a:rPr lang="it-IT" sz="2400" b="1" dirty="0"/>
              <a:t> due to the high </a:t>
            </a:r>
            <a:r>
              <a:rPr lang="it-IT" sz="2400" b="1" dirty="0" err="1"/>
              <a:t>specific</a:t>
            </a:r>
            <a:r>
              <a:rPr lang="it-IT" sz="2400" b="1" dirty="0"/>
              <a:t> </a:t>
            </a:r>
            <a:r>
              <a:rPr lang="it-IT" sz="2400" b="1" dirty="0" err="1"/>
              <a:t>heat</a:t>
            </a:r>
            <a:endParaRPr lang="it-IT" sz="2400" b="1" dirty="0"/>
          </a:p>
        </p:txBody>
      </p:sp>
      <p:sp>
        <p:nvSpPr>
          <p:cNvPr id="13" name="CasellaDiTesto 12">
            <a:extLst>
              <a:ext uri="{FF2B5EF4-FFF2-40B4-BE49-F238E27FC236}">
                <a16:creationId xmlns:a16="http://schemas.microsoft.com/office/drawing/2014/main" id="{0DC480A4-FF84-3C70-5309-F16408FC8EA9}"/>
              </a:ext>
            </a:extLst>
          </p:cNvPr>
          <p:cNvSpPr txBox="1"/>
          <p:nvPr/>
        </p:nvSpPr>
        <p:spPr>
          <a:xfrm>
            <a:off x="607540" y="1893229"/>
            <a:ext cx="10976919" cy="1354217"/>
          </a:xfrm>
          <a:prstGeom prst="rect">
            <a:avLst/>
          </a:prstGeom>
          <a:noFill/>
        </p:spPr>
        <p:txBody>
          <a:bodyPr wrap="square" rtlCol="0">
            <a:spAutoFit/>
          </a:bodyPr>
          <a:lstStyle/>
          <a:p>
            <a:pPr algn="just">
              <a:spcAft>
                <a:spcPts val="600"/>
              </a:spcAft>
            </a:pPr>
            <a:r>
              <a:rPr lang="it-IT" sz="2400" dirty="0"/>
              <a:t>Aluminium in </a:t>
            </a:r>
            <a:r>
              <a:rPr lang="it-IT" sz="2400" dirty="0" err="1"/>
              <a:t>parallel</a:t>
            </a:r>
            <a:r>
              <a:rPr lang="it-IT" sz="2400" dirty="0"/>
              <a:t> </a:t>
            </a:r>
            <a:r>
              <a:rPr lang="it-IT" sz="2400" dirty="0" err="1"/>
              <a:t>is</a:t>
            </a:r>
            <a:r>
              <a:rPr lang="it-IT" sz="2400" dirty="0"/>
              <a:t> for </a:t>
            </a:r>
            <a:r>
              <a:rPr lang="it-IT" sz="2400" dirty="0" err="1"/>
              <a:t>protection</a:t>
            </a:r>
            <a:r>
              <a:rPr lang="it-IT" sz="2400" dirty="0"/>
              <a:t>:</a:t>
            </a:r>
          </a:p>
          <a:p>
            <a:pPr marL="803275" indent="-342900" algn="just">
              <a:spcAft>
                <a:spcPts val="600"/>
              </a:spcAft>
              <a:buFont typeface="Arial" panose="020B0604020202020204" pitchFamily="34" charset="0"/>
              <a:buChar char="•"/>
            </a:pPr>
            <a:r>
              <a:rPr lang="it-IT" sz="2400" dirty="0"/>
              <a:t>Good </a:t>
            </a:r>
            <a:r>
              <a:rPr lang="it-IT" sz="2400" dirty="0" err="1"/>
              <a:t>bonding</a:t>
            </a:r>
            <a:r>
              <a:rPr lang="it-IT" sz="2400" dirty="0"/>
              <a:t> </a:t>
            </a:r>
            <a:r>
              <a:rPr lang="it-IT" sz="2400" dirty="0" err="1"/>
              <a:t>between</a:t>
            </a:r>
            <a:r>
              <a:rPr lang="it-IT" sz="2400" dirty="0"/>
              <a:t> cable and </a:t>
            </a:r>
            <a:r>
              <a:rPr lang="it-IT" sz="2400" dirty="0" err="1"/>
              <a:t>aluminium</a:t>
            </a:r>
            <a:r>
              <a:rPr lang="it-IT" sz="2400" dirty="0"/>
              <a:t> </a:t>
            </a:r>
            <a:r>
              <a:rPr lang="it-IT" sz="2400" dirty="0" err="1"/>
              <a:t>is</a:t>
            </a:r>
            <a:r>
              <a:rPr lang="it-IT" sz="2400" dirty="0"/>
              <a:t> </a:t>
            </a:r>
            <a:r>
              <a:rPr lang="it-IT" sz="2400" dirty="0" err="1"/>
              <a:t>not</a:t>
            </a:r>
            <a:r>
              <a:rPr lang="it-IT" sz="2400" dirty="0"/>
              <a:t> </a:t>
            </a:r>
            <a:r>
              <a:rPr lang="it-IT" sz="2400" dirty="0" err="1"/>
              <a:t>necessary</a:t>
            </a:r>
            <a:r>
              <a:rPr lang="it-IT" sz="2400" dirty="0"/>
              <a:t> (</a:t>
            </a:r>
            <a:r>
              <a:rPr lang="it-IT" sz="2400" u="sng" dirty="0"/>
              <a:t>no co-</a:t>
            </a:r>
            <a:r>
              <a:rPr lang="it-IT" sz="2400" u="sng" dirty="0" err="1"/>
              <a:t>extrusion</a:t>
            </a:r>
            <a:r>
              <a:rPr lang="it-IT" sz="2400" dirty="0"/>
              <a:t>)</a:t>
            </a:r>
          </a:p>
          <a:p>
            <a:pPr marL="803275" indent="-342900" algn="just">
              <a:spcAft>
                <a:spcPts val="600"/>
              </a:spcAft>
              <a:buFont typeface="Arial" panose="020B0604020202020204" pitchFamily="34" charset="0"/>
              <a:buChar char="•"/>
            </a:pPr>
            <a:r>
              <a:rPr lang="it-IT" sz="2400" u="sng" dirty="0"/>
              <a:t>High </a:t>
            </a:r>
            <a:r>
              <a:rPr lang="it-IT" sz="2400" u="sng" dirty="0" err="1"/>
              <a:t>purity</a:t>
            </a:r>
            <a:r>
              <a:rPr lang="it-IT" sz="2400" u="sng" dirty="0"/>
              <a:t> </a:t>
            </a:r>
            <a:r>
              <a:rPr lang="it-IT" sz="2400" u="sng" dirty="0" err="1"/>
              <a:t>aluminium</a:t>
            </a:r>
            <a:r>
              <a:rPr lang="it-IT" sz="2400" u="sng" dirty="0"/>
              <a:t> </a:t>
            </a:r>
            <a:r>
              <a:rPr lang="it-IT" sz="2400" dirty="0" err="1"/>
              <a:t>is</a:t>
            </a:r>
            <a:r>
              <a:rPr lang="it-IT" sz="2400" dirty="0"/>
              <a:t> </a:t>
            </a:r>
            <a:r>
              <a:rPr lang="it-IT" sz="2400" u="sng" dirty="0" err="1"/>
              <a:t>not</a:t>
            </a:r>
            <a:r>
              <a:rPr lang="it-IT" sz="2400" u="sng" dirty="0"/>
              <a:t> </a:t>
            </a:r>
            <a:r>
              <a:rPr lang="it-IT" sz="2400" u="sng" dirty="0" err="1"/>
              <a:t>necessary</a:t>
            </a:r>
            <a:endParaRPr lang="it-IT" sz="2400" u="sng" dirty="0"/>
          </a:p>
        </p:txBody>
      </p:sp>
      <p:sp>
        <p:nvSpPr>
          <p:cNvPr id="20" name="CasellaDiTesto 19">
            <a:extLst>
              <a:ext uri="{FF2B5EF4-FFF2-40B4-BE49-F238E27FC236}">
                <a16:creationId xmlns:a16="http://schemas.microsoft.com/office/drawing/2014/main" id="{A5D3C006-6606-CE21-EEA1-5D4772D8486A}"/>
              </a:ext>
            </a:extLst>
          </p:cNvPr>
          <p:cNvSpPr txBox="1"/>
          <p:nvPr/>
        </p:nvSpPr>
        <p:spPr>
          <a:xfrm>
            <a:off x="607540" y="4152396"/>
            <a:ext cx="6996209" cy="1354217"/>
          </a:xfrm>
          <a:prstGeom prst="rect">
            <a:avLst/>
          </a:prstGeom>
          <a:noFill/>
        </p:spPr>
        <p:txBody>
          <a:bodyPr wrap="square" rtlCol="0">
            <a:spAutoFit/>
          </a:bodyPr>
          <a:lstStyle/>
          <a:p>
            <a:pPr algn="just">
              <a:spcAft>
                <a:spcPts val="600"/>
              </a:spcAft>
            </a:pPr>
            <a:r>
              <a:rPr lang="it-IT" sz="2400" dirty="0"/>
              <a:t>It </a:t>
            </a:r>
            <a:r>
              <a:rPr lang="it-IT" sz="2400" dirty="0" err="1"/>
              <a:t>is</a:t>
            </a:r>
            <a:r>
              <a:rPr lang="it-IT" sz="2400" dirty="0"/>
              <a:t> </a:t>
            </a:r>
            <a:r>
              <a:rPr lang="it-IT" sz="2400" dirty="0" err="1"/>
              <a:t>possible</a:t>
            </a:r>
            <a:r>
              <a:rPr lang="it-IT" sz="2400" dirty="0"/>
              <a:t> to use </a:t>
            </a:r>
            <a:r>
              <a:rPr lang="it-IT" sz="2400" dirty="0" err="1"/>
              <a:t>conductors</a:t>
            </a:r>
            <a:r>
              <a:rPr lang="it-IT" sz="2400" dirty="0"/>
              <a:t> </a:t>
            </a:r>
            <a:r>
              <a:rPr lang="it-IT" sz="2400" dirty="0" err="1"/>
              <a:t>obtained</a:t>
            </a:r>
            <a:r>
              <a:rPr lang="it-IT" sz="2400" dirty="0"/>
              <a:t>:</a:t>
            </a:r>
          </a:p>
          <a:p>
            <a:pPr marL="342900" indent="-342900" algn="just">
              <a:spcAft>
                <a:spcPts val="600"/>
              </a:spcAft>
              <a:buFont typeface="Arial" panose="020B0604020202020204" pitchFamily="34" charset="0"/>
              <a:buChar char="•"/>
            </a:pPr>
            <a:r>
              <a:rPr lang="it-IT" sz="2400" dirty="0"/>
              <a:t>by </a:t>
            </a:r>
            <a:r>
              <a:rPr lang="it-IT" sz="2400" dirty="0" err="1"/>
              <a:t>cabling</a:t>
            </a:r>
            <a:r>
              <a:rPr lang="it-IT" sz="2400" dirty="0"/>
              <a:t> MgB</a:t>
            </a:r>
            <a:r>
              <a:rPr lang="it-IT" sz="2400" baseline="-25000" dirty="0"/>
              <a:t>2</a:t>
            </a:r>
            <a:r>
              <a:rPr lang="it-IT" sz="2400" dirty="0"/>
              <a:t> </a:t>
            </a:r>
            <a:r>
              <a:rPr lang="it-IT" sz="2400" dirty="0" err="1"/>
              <a:t>wires</a:t>
            </a:r>
            <a:r>
              <a:rPr lang="it-IT" sz="2400" dirty="0"/>
              <a:t> and </a:t>
            </a:r>
            <a:r>
              <a:rPr lang="it-IT" sz="2400" dirty="0" err="1"/>
              <a:t>aluminium</a:t>
            </a:r>
            <a:r>
              <a:rPr lang="it-IT" sz="2400" dirty="0"/>
              <a:t> </a:t>
            </a:r>
            <a:r>
              <a:rPr lang="it-IT" sz="2400" dirty="0" err="1"/>
              <a:t>wires</a:t>
            </a:r>
            <a:r>
              <a:rPr lang="it-IT" sz="2400" dirty="0"/>
              <a:t> </a:t>
            </a:r>
          </a:p>
          <a:p>
            <a:pPr marL="342900" indent="-342900" algn="just">
              <a:spcAft>
                <a:spcPts val="600"/>
              </a:spcAft>
              <a:buFont typeface="Arial" panose="020B0604020202020204" pitchFamily="34" charset="0"/>
              <a:buChar char="•"/>
            </a:pPr>
            <a:r>
              <a:rPr lang="it-IT" sz="2400" dirty="0"/>
              <a:t>by soft </a:t>
            </a:r>
            <a:r>
              <a:rPr lang="it-IT" sz="2400" dirty="0" err="1"/>
              <a:t>soldering</a:t>
            </a:r>
            <a:r>
              <a:rPr lang="it-IT" sz="2400" dirty="0"/>
              <a:t> MgB</a:t>
            </a:r>
            <a:r>
              <a:rPr lang="it-IT" sz="2400" baseline="-25000" dirty="0"/>
              <a:t>2</a:t>
            </a:r>
            <a:r>
              <a:rPr lang="it-IT" sz="2400" dirty="0"/>
              <a:t> in </a:t>
            </a:r>
            <a:r>
              <a:rPr lang="it-IT" sz="2400" dirty="0" err="1"/>
              <a:t>aluminium</a:t>
            </a:r>
            <a:r>
              <a:rPr lang="it-IT" sz="2400" dirty="0"/>
              <a:t> </a:t>
            </a:r>
            <a:r>
              <a:rPr lang="it-IT" sz="2400" dirty="0" err="1"/>
              <a:t>channels</a:t>
            </a:r>
            <a:endParaRPr lang="it-IT" sz="2400" dirty="0"/>
          </a:p>
        </p:txBody>
      </p:sp>
      <p:grpSp>
        <p:nvGrpSpPr>
          <p:cNvPr id="53" name="Gruppo 52">
            <a:extLst>
              <a:ext uri="{FF2B5EF4-FFF2-40B4-BE49-F238E27FC236}">
                <a16:creationId xmlns:a16="http://schemas.microsoft.com/office/drawing/2014/main" id="{5DB5CD8A-0A2F-E8A5-1EA4-258A1AC96879}"/>
              </a:ext>
            </a:extLst>
          </p:cNvPr>
          <p:cNvGrpSpPr/>
          <p:nvPr/>
        </p:nvGrpSpPr>
        <p:grpSpPr>
          <a:xfrm>
            <a:off x="8229267" y="3573643"/>
            <a:ext cx="754095" cy="754200"/>
            <a:chOff x="1261288" y="4978549"/>
            <a:chExt cx="710653" cy="713042"/>
          </a:xfrm>
        </p:grpSpPr>
        <p:sp>
          <p:nvSpPr>
            <p:cNvPr id="54" name="Ovale 53">
              <a:extLst>
                <a:ext uri="{FF2B5EF4-FFF2-40B4-BE49-F238E27FC236}">
                  <a16:creationId xmlns:a16="http://schemas.microsoft.com/office/drawing/2014/main" id="{E945465C-ED4E-12B6-8BB8-DC12E18BB5AC}"/>
                </a:ext>
              </a:extLst>
            </p:cNvPr>
            <p:cNvSpPr/>
            <p:nvPr/>
          </p:nvSpPr>
          <p:spPr>
            <a:xfrm>
              <a:off x="1385042" y="5105021"/>
              <a:ext cx="464023" cy="464023"/>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Ovale 54">
              <a:extLst>
                <a:ext uri="{FF2B5EF4-FFF2-40B4-BE49-F238E27FC236}">
                  <a16:creationId xmlns:a16="http://schemas.microsoft.com/office/drawing/2014/main" id="{6A4C111C-C516-5EE8-BC26-C0BDED6F8853}"/>
                </a:ext>
              </a:extLst>
            </p:cNvPr>
            <p:cNvSpPr/>
            <p:nvPr/>
          </p:nvSpPr>
          <p:spPr>
            <a:xfrm>
              <a:off x="1437958" y="4994463"/>
              <a:ext cx="146389" cy="146389"/>
            </a:xfrm>
            <a:prstGeom prst="ellipse">
              <a:avLst/>
            </a:prstGeom>
            <a:pattFill prst="lgCheck">
              <a:fgClr>
                <a:srgbClr val="262626"/>
              </a:fgClr>
              <a:bgClr>
                <a:srgbClr val="00B0F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Ovale 55">
              <a:extLst>
                <a:ext uri="{FF2B5EF4-FFF2-40B4-BE49-F238E27FC236}">
                  <a16:creationId xmlns:a16="http://schemas.microsoft.com/office/drawing/2014/main" id="{69A7B360-16EA-F8B9-6306-46E4028D7DBD}"/>
                </a:ext>
              </a:extLst>
            </p:cNvPr>
            <p:cNvSpPr/>
            <p:nvPr/>
          </p:nvSpPr>
          <p:spPr>
            <a:xfrm>
              <a:off x="1585016" y="4978549"/>
              <a:ext cx="146389" cy="146389"/>
            </a:xfrm>
            <a:prstGeom prst="ellipse">
              <a:avLst/>
            </a:prstGeom>
            <a:pattFill prst="lgCheck">
              <a:fgClr>
                <a:srgbClr val="262626"/>
              </a:fgClr>
              <a:bgClr>
                <a:srgbClr val="00B0F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Ovale 56">
              <a:extLst>
                <a:ext uri="{FF2B5EF4-FFF2-40B4-BE49-F238E27FC236}">
                  <a16:creationId xmlns:a16="http://schemas.microsoft.com/office/drawing/2014/main" id="{3064D7AA-F2DA-DD3E-2CEB-4E12B8C8A5A9}"/>
                </a:ext>
              </a:extLst>
            </p:cNvPr>
            <p:cNvSpPr/>
            <p:nvPr/>
          </p:nvSpPr>
          <p:spPr>
            <a:xfrm>
              <a:off x="1720716" y="5040449"/>
              <a:ext cx="146389" cy="146389"/>
            </a:xfrm>
            <a:prstGeom prst="ellipse">
              <a:avLst/>
            </a:prstGeom>
            <a:pattFill prst="lgCheck">
              <a:fgClr>
                <a:srgbClr val="262626"/>
              </a:fgClr>
              <a:bgClr>
                <a:srgbClr val="00B0F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Ovale 57">
              <a:extLst>
                <a:ext uri="{FF2B5EF4-FFF2-40B4-BE49-F238E27FC236}">
                  <a16:creationId xmlns:a16="http://schemas.microsoft.com/office/drawing/2014/main" id="{558519F9-7C4B-5350-5EC5-089C083FEA57}"/>
                </a:ext>
              </a:extLst>
            </p:cNvPr>
            <p:cNvSpPr/>
            <p:nvPr/>
          </p:nvSpPr>
          <p:spPr>
            <a:xfrm>
              <a:off x="1806084" y="5155692"/>
              <a:ext cx="146389" cy="146389"/>
            </a:xfrm>
            <a:prstGeom prst="ellipse">
              <a:avLst/>
            </a:prstGeom>
            <a:pattFill prst="lgCheck">
              <a:fgClr>
                <a:srgbClr val="262626"/>
              </a:fgClr>
              <a:bgClr>
                <a:srgbClr val="00B0F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Ovale 58">
              <a:extLst>
                <a:ext uri="{FF2B5EF4-FFF2-40B4-BE49-F238E27FC236}">
                  <a16:creationId xmlns:a16="http://schemas.microsoft.com/office/drawing/2014/main" id="{0E4B0976-5EBE-6DFD-66ED-502F5B3ACABD}"/>
                </a:ext>
              </a:extLst>
            </p:cNvPr>
            <p:cNvSpPr/>
            <p:nvPr/>
          </p:nvSpPr>
          <p:spPr>
            <a:xfrm>
              <a:off x="1825552" y="5306433"/>
              <a:ext cx="146389" cy="146389"/>
            </a:xfrm>
            <a:prstGeom prst="ellipse">
              <a:avLst/>
            </a:prstGeom>
            <a:pattFill prst="lgCheck">
              <a:fgClr>
                <a:srgbClr val="262626"/>
              </a:fgClr>
              <a:bgClr>
                <a:srgbClr val="00B0F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Ovale 59">
              <a:extLst>
                <a:ext uri="{FF2B5EF4-FFF2-40B4-BE49-F238E27FC236}">
                  <a16:creationId xmlns:a16="http://schemas.microsoft.com/office/drawing/2014/main" id="{998FD1F7-F910-7C94-2BE7-9D8ADBE103E9}"/>
                </a:ext>
              </a:extLst>
            </p:cNvPr>
            <p:cNvSpPr/>
            <p:nvPr/>
          </p:nvSpPr>
          <p:spPr>
            <a:xfrm>
              <a:off x="1756433" y="5437057"/>
              <a:ext cx="146389" cy="146389"/>
            </a:xfrm>
            <a:prstGeom prst="ellipse">
              <a:avLst/>
            </a:prstGeom>
            <a:pattFill prst="lgCheck">
              <a:fgClr>
                <a:srgbClr val="262626"/>
              </a:fgClr>
              <a:bgClr>
                <a:srgbClr val="00B0F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Ovale 60">
              <a:extLst>
                <a:ext uri="{FF2B5EF4-FFF2-40B4-BE49-F238E27FC236}">
                  <a16:creationId xmlns:a16="http://schemas.microsoft.com/office/drawing/2014/main" id="{A299A164-6B39-BB62-55AC-E1DE5BB1B789}"/>
                </a:ext>
              </a:extLst>
            </p:cNvPr>
            <p:cNvSpPr/>
            <p:nvPr/>
          </p:nvSpPr>
          <p:spPr>
            <a:xfrm rot="17307450" flipH="1">
              <a:off x="1323391" y="5082112"/>
              <a:ext cx="146389" cy="146389"/>
            </a:xfrm>
            <a:prstGeom prst="ellipse">
              <a:avLst/>
            </a:prstGeom>
            <a:pattFill prst="lgCheck">
              <a:fgClr>
                <a:srgbClr val="262626"/>
              </a:fgClr>
              <a:bgClr>
                <a:srgbClr val="00B0F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Ovale 61">
              <a:extLst>
                <a:ext uri="{FF2B5EF4-FFF2-40B4-BE49-F238E27FC236}">
                  <a16:creationId xmlns:a16="http://schemas.microsoft.com/office/drawing/2014/main" id="{CDD6FCCC-6F8F-D658-9F56-9DABE4E5BF5B}"/>
                </a:ext>
              </a:extLst>
            </p:cNvPr>
            <p:cNvSpPr/>
            <p:nvPr/>
          </p:nvSpPr>
          <p:spPr>
            <a:xfrm rot="17307450" flipH="1">
              <a:off x="1261288" y="5209125"/>
              <a:ext cx="146389" cy="146389"/>
            </a:xfrm>
            <a:prstGeom prst="ellipse">
              <a:avLst/>
            </a:prstGeom>
            <a:pattFill prst="lgCheck">
              <a:fgClr>
                <a:srgbClr val="262626"/>
              </a:fgClr>
              <a:bgClr>
                <a:srgbClr val="00B0F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Ovale 62">
              <a:extLst>
                <a:ext uri="{FF2B5EF4-FFF2-40B4-BE49-F238E27FC236}">
                  <a16:creationId xmlns:a16="http://schemas.microsoft.com/office/drawing/2014/main" id="{A7312C7F-5D53-3698-709F-24CD366F7391}"/>
                </a:ext>
              </a:extLst>
            </p:cNvPr>
            <p:cNvSpPr/>
            <p:nvPr/>
          </p:nvSpPr>
          <p:spPr>
            <a:xfrm rot="17307450" flipH="1">
              <a:off x="1280059" y="5356440"/>
              <a:ext cx="146389" cy="146389"/>
            </a:xfrm>
            <a:prstGeom prst="ellipse">
              <a:avLst/>
            </a:prstGeom>
            <a:pattFill prst="lgCheck">
              <a:fgClr>
                <a:srgbClr val="262626"/>
              </a:fgClr>
              <a:bgClr>
                <a:srgbClr val="00B0F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Ovale 63">
              <a:extLst>
                <a:ext uri="{FF2B5EF4-FFF2-40B4-BE49-F238E27FC236}">
                  <a16:creationId xmlns:a16="http://schemas.microsoft.com/office/drawing/2014/main" id="{971C71C7-747A-DD60-29D1-ADD333E9942B}"/>
                </a:ext>
              </a:extLst>
            </p:cNvPr>
            <p:cNvSpPr/>
            <p:nvPr/>
          </p:nvSpPr>
          <p:spPr>
            <a:xfrm rot="17307450" flipH="1">
              <a:off x="1361107" y="5480692"/>
              <a:ext cx="146389" cy="146389"/>
            </a:xfrm>
            <a:prstGeom prst="ellipse">
              <a:avLst/>
            </a:prstGeom>
            <a:pattFill prst="lgCheck">
              <a:fgClr>
                <a:srgbClr val="262626"/>
              </a:fgClr>
              <a:bgClr>
                <a:srgbClr val="00B0F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Ovale 64">
              <a:extLst>
                <a:ext uri="{FF2B5EF4-FFF2-40B4-BE49-F238E27FC236}">
                  <a16:creationId xmlns:a16="http://schemas.microsoft.com/office/drawing/2014/main" id="{E4EF6E5C-B7DB-6062-A35C-771473A9B810}"/>
                </a:ext>
              </a:extLst>
            </p:cNvPr>
            <p:cNvSpPr/>
            <p:nvPr/>
          </p:nvSpPr>
          <p:spPr>
            <a:xfrm rot="17307450" flipH="1">
              <a:off x="1497055" y="5545202"/>
              <a:ext cx="146389" cy="146389"/>
            </a:xfrm>
            <a:prstGeom prst="ellipse">
              <a:avLst/>
            </a:prstGeom>
            <a:pattFill prst="lgCheck">
              <a:fgClr>
                <a:srgbClr val="262626"/>
              </a:fgClr>
              <a:bgClr>
                <a:srgbClr val="00B0F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Ovale 65">
              <a:extLst>
                <a:ext uri="{FF2B5EF4-FFF2-40B4-BE49-F238E27FC236}">
                  <a16:creationId xmlns:a16="http://schemas.microsoft.com/office/drawing/2014/main" id="{C64B3E0B-81A8-C080-9DE7-9C327501AE5F}"/>
                </a:ext>
              </a:extLst>
            </p:cNvPr>
            <p:cNvSpPr/>
            <p:nvPr/>
          </p:nvSpPr>
          <p:spPr>
            <a:xfrm rot="17307450" flipH="1">
              <a:off x="1647521" y="5530258"/>
              <a:ext cx="146389" cy="146389"/>
            </a:xfrm>
            <a:prstGeom prst="ellipse">
              <a:avLst/>
            </a:prstGeom>
            <a:pattFill prst="lgCheck">
              <a:fgClr>
                <a:srgbClr val="262626"/>
              </a:fgClr>
              <a:bgClr>
                <a:srgbClr val="00B0F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67" name="Gruppo 66">
            <a:extLst>
              <a:ext uri="{FF2B5EF4-FFF2-40B4-BE49-F238E27FC236}">
                <a16:creationId xmlns:a16="http://schemas.microsoft.com/office/drawing/2014/main" id="{3A1E791E-3817-3F1A-200F-71C2E6ED7928}"/>
              </a:ext>
            </a:extLst>
          </p:cNvPr>
          <p:cNvGrpSpPr/>
          <p:nvPr/>
        </p:nvGrpSpPr>
        <p:grpSpPr>
          <a:xfrm>
            <a:off x="10086347" y="3478135"/>
            <a:ext cx="927285" cy="948603"/>
            <a:chOff x="7636479" y="1371632"/>
            <a:chExt cx="2441388" cy="2497515"/>
          </a:xfrm>
        </p:grpSpPr>
        <p:sp>
          <p:nvSpPr>
            <p:cNvPr id="68" name="Ovale 67">
              <a:extLst>
                <a:ext uri="{FF2B5EF4-FFF2-40B4-BE49-F238E27FC236}">
                  <a16:creationId xmlns:a16="http://schemas.microsoft.com/office/drawing/2014/main" id="{8C262D45-3889-2E36-037F-A92BBCD89CFE}"/>
                </a:ext>
              </a:extLst>
            </p:cNvPr>
            <p:cNvSpPr/>
            <p:nvPr/>
          </p:nvSpPr>
          <p:spPr>
            <a:xfrm>
              <a:off x="8853592" y="3474292"/>
              <a:ext cx="394855" cy="394855"/>
            </a:xfrm>
            <a:prstGeom prst="ellipse">
              <a:avLst/>
            </a:prstGeom>
            <a:pattFill prst="lgCheck">
              <a:fgClr>
                <a:schemeClr val="tx1">
                  <a:lumMod val="95000"/>
                  <a:lumOff val="5000"/>
                </a:schemeClr>
              </a:fgClr>
              <a:bgClr>
                <a:srgbClr val="00B0F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69" name="Ovale 68">
              <a:extLst>
                <a:ext uri="{FF2B5EF4-FFF2-40B4-BE49-F238E27FC236}">
                  <a16:creationId xmlns:a16="http://schemas.microsoft.com/office/drawing/2014/main" id="{261A304E-A2D2-E883-1034-6C39BE357D8A}"/>
                </a:ext>
              </a:extLst>
            </p:cNvPr>
            <p:cNvSpPr/>
            <p:nvPr/>
          </p:nvSpPr>
          <p:spPr>
            <a:xfrm>
              <a:off x="8449042" y="3467363"/>
              <a:ext cx="394855" cy="39485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70" name="Ovale 69">
              <a:extLst>
                <a:ext uri="{FF2B5EF4-FFF2-40B4-BE49-F238E27FC236}">
                  <a16:creationId xmlns:a16="http://schemas.microsoft.com/office/drawing/2014/main" id="{72D8F3FD-4CB1-2358-A815-E60D6A0B6550}"/>
                </a:ext>
              </a:extLst>
            </p:cNvPr>
            <p:cNvSpPr/>
            <p:nvPr/>
          </p:nvSpPr>
          <p:spPr>
            <a:xfrm>
              <a:off x="9465729" y="3123310"/>
              <a:ext cx="394855" cy="39485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71" name="Ovale 70">
              <a:extLst>
                <a:ext uri="{FF2B5EF4-FFF2-40B4-BE49-F238E27FC236}">
                  <a16:creationId xmlns:a16="http://schemas.microsoft.com/office/drawing/2014/main" id="{314EB517-CD64-4B0F-208A-D24DA16B9462}"/>
                </a:ext>
              </a:extLst>
            </p:cNvPr>
            <p:cNvSpPr/>
            <p:nvPr/>
          </p:nvSpPr>
          <p:spPr>
            <a:xfrm>
              <a:off x="9061179" y="3123310"/>
              <a:ext cx="394855" cy="394855"/>
            </a:xfrm>
            <a:prstGeom prst="ellipse">
              <a:avLst/>
            </a:prstGeom>
            <a:pattFill prst="lgCheck">
              <a:fgClr>
                <a:schemeClr val="tx1">
                  <a:lumMod val="95000"/>
                  <a:lumOff val="5000"/>
                </a:schemeClr>
              </a:fgClr>
              <a:bgClr>
                <a:srgbClr val="00B0F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72" name="Ovale 71">
              <a:extLst>
                <a:ext uri="{FF2B5EF4-FFF2-40B4-BE49-F238E27FC236}">
                  <a16:creationId xmlns:a16="http://schemas.microsoft.com/office/drawing/2014/main" id="{B0F6E7FF-A6AF-50DA-AB02-4FF78DDB38E3}"/>
                </a:ext>
              </a:extLst>
            </p:cNvPr>
            <p:cNvSpPr/>
            <p:nvPr/>
          </p:nvSpPr>
          <p:spPr>
            <a:xfrm>
              <a:off x="8656629" y="3116381"/>
              <a:ext cx="394855" cy="39485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73" name="Ovale 72">
              <a:extLst>
                <a:ext uri="{FF2B5EF4-FFF2-40B4-BE49-F238E27FC236}">
                  <a16:creationId xmlns:a16="http://schemas.microsoft.com/office/drawing/2014/main" id="{FC90CD47-3776-57D4-13D4-D52ADF94C21A}"/>
                </a:ext>
              </a:extLst>
            </p:cNvPr>
            <p:cNvSpPr/>
            <p:nvPr/>
          </p:nvSpPr>
          <p:spPr>
            <a:xfrm>
              <a:off x="8252079" y="3116382"/>
              <a:ext cx="394855" cy="394855"/>
            </a:xfrm>
            <a:prstGeom prst="ellipse">
              <a:avLst/>
            </a:prstGeom>
            <a:pattFill prst="lgCheck">
              <a:fgClr>
                <a:schemeClr val="tx1">
                  <a:lumMod val="95000"/>
                  <a:lumOff val="5000"/>
                </a:schemeClr>
              </a:fgClr>
              <a:bgClr>
                <a:srgbClr val="00B0F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74" name="Ovale 73">
              <a:extLst>
                <a:ext uri="{FF2B5EF4-FFF2-40B4-BE49-F238E27FC236}">
                  <a16:creationId xmlns:a16="http://schemas.microsoft.com/office/drawing/2014/main" id="{0FF0BB3B-737A-7F00-33F1-AB9F88A65568}"/>
                </a:ext>
              </a:extLst>
            </p:cNvPr>
            <p:cNvSpPr/>
            <p:nvPr/>
          </p:nvSpPr>
          <p:spPr>
            <a:xfrm>
              <a:off x="7844066" y="3123310"/>
              <a:ext cx="394855" cy="394855"/>
            </a:xfrm>
            <a:prstGeom prst="ellipse">
              <a:avLst/>
            </a:prstGeom>
            <a:pattFill prst="lgCheck">
              <a:fgClr>
                <a:schemeClr val="tx1">
                  <a:lumMod val="95000"/>
                  <a:lumOff val="5000"/>
                </a:schemeClr>
              </a:fgClr>
              <a:bgClr>
                <a:srgbClr val="00B0F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75" name="Ovale 74">
              <a:extLst>
                <a:ext uri="{FF2B5EF4-FFF2-40B4-BE49-F238E27FC236}">
                  <a16:creationId xmlns:a16="http://schemas.microsoft.com/office/drawing/2014/main" id="{FD1FF9CD-0535-D322-550B-A079D2669659}"/>
                </a:ext>
              </a:extLst>
            </p:cNvPr>
            <p:cNvSpPr/>
            <p:nvPr/>
          </p:nvSpPr>
          <p:spPr>
            <a:xfrm>
              <a:off x="9666155" y="2766324"/>
              <a:ext cx="394855" cy="394855"/>
            </a:xfrm>
            <a:prstGeom prst="ellipse">
              <a:avLst/>
            </a:prstGeom>
            <a:pattFill prst="lgCheck">
              <a:fgClr>
                <a:schemeClr val="tx1">
                  <a:lumMod val="95000"/>
                  <a:lumOff val="5000"/>
                </a:schemeClr>
              </a:fgClr>
              <a:bgClr>
                <a:srgbClr val="00B0F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76" name="Ovale 75">
              <a:extLst>
                <a:ext uri="{FF2B5EF4-FFF2-40B4-BE49-F238E27FC236}">
                  <a16:creationId xmlns:a16="http://schemas.microsoft.com/office/drawing/2014/main" id="{A9C7ABA5-14C0-1F37-CAFF-F28027F9AF10}"/>
                </a:ext>
              </a:extLst>
            </p:cNvPr>
            <p:cNvSpPr/>
            <p:nvPr/>
          </p:nvSpPr>
          <p:spPr>
            <a:xfrm>
              <a:off x="9258142" y="2773252"/>
              <a:ext cx="394855" cy="39485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77" name="Ovale 76">
              <a:extLst>
                <a:ext uri="{FF2B5EF4-FFF2-40B4-BE49-F238E27FC236}">
                  <a16:creationId xmlns:a16="http://schemas.microsoft.com/office/drawing/2014/main" id="{63FF161B-1837-C6EC-F6C8-9204AD43E2D6}"/>
                </a:ext>
              </a:extLst>
            </p:cNvPr>
            <p:cNvSpPr/>
            <p:nvPr/>
          </p:nvSpPr>
          <p:spPr>
            <a:xfrm>
              <a:off x="8853592" y="2773252"/>
              <a:ext cx="394855" cy="394855"/>
            </a:xfrm>
            <a:prstGeom prst="ellipse">
              <a:avLst/>
            </a:prstGeom>
            <a:pattFill prst="lgCheck">
              <a:fgClr>
                <a:schemeClr val="tx1">
                  <a:lumMod val="95000"/>
                  <a:lumOff val="5000"/>
                </a:schemeClr>
              </a:fgClr>
              <a:bgClr>
                <a:srgbClr val="00B0F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78" name="Ovale 77">
              <a:extLst>
                <a:ext uri="{FF2B5EF4-FFF2-40B4-BE49-F238E27FC236}">
                  <a16:creationId xmlns:a16="http://schemas.microsoft.com/office/drawing/2014/main" id="{61BDF056-9877-8C88-BCFA-10B45E76F510}"/>
                </a:ext>
              </a:extLst>
            </p:cNvPr>
            <p:cNvSpPr/>
            <p:nvPr/>
          </p:nvSpPr>
          <p:spPr>
            <a:xfrm>
              <a:off x="8449042" y="2766323"/>
              <a:ext cx="394855" cy="39485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79" name="Ovale 78">
              <a:extLst>
                <a:ext uri="{FF2B5EF4-FFF2-40B4-BE49-F238E27FC236}">
                  <a16:creationId xmlns:a16="http://schemas.microsoft.com/office/drawing/2014/main" id="{5F405F00-EA14-D105-0F0C-A5139846118A}"/>
                </a:ext>
              </a:extLst>
            </p:cNvPr>
            <p:cNvSpPr/>
            <p:nvPr/>
          </p:nvSpPr>
          <p:spPr>
            <a:xfrm>
              <a:off x="8044492" y="2766324"/>
              <a:ext cx="394855" cy="39485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80" name="Ovale 79">
              <a:extLst>
                <a:ext uri="{FF2B5EF4-FFF2-40B4-BE49-F238E27FC236}">
                  <a16:creationId xmlns:a16="http://schemas.microsoft.com/office/drawing/2014/main" id="{9CA38232-867A-12D0-98F1-EEAA330CC8B2}"/>
                </a:ext>
              </a:extLst>
            </p:cNvPr>
            <p:cNvSpPr/>
            <p:nvPr/>
          </p:nvSpPr>
          <p:spPr>
            <a:xfrm>
              <a:off x="7636479" y="2773252"/>
              <a:ext cx="394855" cy="39485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81" name="Ovale 80">
              <a:extLst>
                <a:ext uri="{FF2B5EF4-FFF2-40B4-BE49-F238E27FC236}">
                  <a16:creationId xmlns:a16="http://schemas.microsoft.com/office/drawing/2014/main" id="{B674DA52-1D0E-76EF-3A5F-F0F7314B450C}"/>
                </a:ext>
              </a:extLst>
            </p:cNvPr>
            <p:cNvSpPr/>
            <p:nvPr/>
          </p:nvSpPr>
          <p:spPr>
            <a:xfrm>
              <a:off x="9465729" y="2422270"/>
              <a:ext cx="394855" cy="394855"/>
            </a:xfrm>
            <a:prstGeom prst="ellipse">
              <a:avLst/>
            </a:prstGeom>
            <a:pattFill prst="lgCheck">
              <a:fgClr>
                <a:schemeClr val="tx1">
                  <a:lumMod val="95000"/>
                  <a:lumOff val="5000"/>
                </a:schemeClr>
              </a:fgClr>
              <a:bgClr>
                <a:srgbClr val="00B0F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82" name="Ovale 81">
              <a:extLst>
                <a:ext uri="{FF2B5EF4-FFF2-40B4-BE49-F238E27FC236}">
                  <a16:creationId xmlns:a16="http://schemas.microsoft.com/office/drawing/2014/main" id="{7B252970-22E3-883B-0277-9F5BA2A32DC0}"/>
                </a:ext>
              </a:extLst>
            </p:cNvPr>
            <p:cNvSpPr/>
            <p:nvPr/>
          </p:nvSpPr>
          <p:spPr>
            <a:xfrm>
              <a:off x="9061179" y="2422270"/>
              <a:ext cx="394855" cy="39485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83" name="Ovale 82">
              <a:extLst>
                <a:ext uri="{FF2B5EF4-FFF2-40B4-BE49-F238E27FC236}">
                  <a16:creationId xmlns:a16="http://schemas.microsoft.com/office/drawing/2014/main" id="{B34C6521-4D1D-F03D-F4E5-66206F5D8B08}"/>
                </a:ext>
              </a:extLst>
            </p:cNvPr>
            <p:cNvSpPr/>
            <p:nvPr/>
          </p:nvSpPr>
          <p:spPr>
            <a:xfrm>
              <a:off x="8656629" y="2415341"/>
              <a:ext cx="394855" cy="394855"/>
            </a:xfrm>
            <a:prstGeom prst="ellipse">
              <a:avLst/>
            </a:prstGeom>
            <a:pattFill prst="lgCheck">
              <a:fgClr>
                <a:schemeClr val="tx1">
                  <a:lumMod val="95000"/>
                  <a:lumOff val="5000"/>
                </a:schemeClr>
              </a:fgClr>
              <a:bgClr>
                <a:srgbClr val="00B0F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84" name="Ovale 83">
              <a:extLst>
                <a:ext uri="{FF2B5EF4-FFF2-40B4-BE49-F238E27FC236}">
                  <a16:creationId xmlns:a16="http://schemas.microsoft.com/office/drawing/2014/main" id="{5E148555-62B6-C70C-FF70-40B8FB294402}"/>
                </a:ext>
              </a:extLst>
            </p:cNvPr>
            <p:cNvSpPr/>
            <p:nvPr/>
          </p:nvSpPr>
          <p:spPr>
            <a:xfrm>
              <a:off x="8252079" y="2415342"/>
              <a:ext cx="394855" cy="394855"/>
            </a:xfrm>
            <a:prstGeom prst="ellipse">
              <a:avLst/>
            </a:prstGeom>
            <a:pattFill prst="lgCheck">
              <a:fgClr>
                <a:schemeClr val="tx1">
                  <a:lumMod val="95000"/>
                  <a:lumOff val="5000"/>
                </a:schemeClr>
              </a:fgClr>
              <a:bgClr>
                <a:srgbClr val="00B0F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85" name="Ovale 84">
              <a:extLst>
                <a:ext uri="{FF2B5EF4-FFF2-40B4-BE49-F238E27FC236}">
                  <a16:creationId xmlns:a16="http://schemas.microsoft.com/office/drawing/2014/main" id="{26AD374F-8A9C-B6CA-5D2C-3EA1EDDBB836}"/>
                </a:ext>
              </a:extLst>
            </p:cNvPr>
            <p:cNvSpPr/>
            <p:nvPr/>
          </p:nvSpPr>
          <p:spPr>
            <a:xfrm>
              <a:off x="7844066" y="2422270"/>
              <a:ext cx="394855" cy="394855"/>
            </a:xfrm>
            <a:prstGeom prst="ellipse">
              <a:avLst/>
            </a:prstGeom>
            <a:pattFill prst="lgCheck">
              <a:fgClr>
                <a:schemeClr val="tx1">
                  <a:lumMod val="95000"/>
                  <a:lumOff val="5000"/>
                </a:schemeClr>
              </a:fgClr>
              <a:bgClr>
                <a:srgbClr val="00B0F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86" name="Ovale 85">
              <a:extLst>
                <a:ext uri="{FF2B5EF4-FFF2-40B4-BE49-F238E27FC236}">
                  <a16:creationId xmlns:a16="http://schemas.microsoft.com/office/drawing/2014/main" id="{6D9A0C74-F734-AA5F-D253-72BCFB82C1DC}"/>
                </a:ext>
              </a:extLst>
            </p:cNvPr>
            <p:cNvSpPr/>
            <p:nvPr/>
          </p:nvSpPr>
          <p:spPr>
            <a:xfrm>
              <a:off x="9683012" y="2072673"/>
              <a:ext cx="394855" cy="39485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87" name="Ovale 86">
              <a:extLst>
                <a:ext uri="{FF2B5EF4-FFF2-40B4-BE49-F238E27FC236}">
                  <a16:creationId xmlns:a16="http://schemas.microsoft.com/office/drawing/2014/main" id="{F90E059F-784B-6164-D45D-97B8AF9B4737}"/>
                </a:ext>
              </a:extLst>
            </p:cNvPr>
            <p:cNvSpPr/>
            <p:nvPr/>
          </p:nvSpPr>
          <p:spPr>
            <a:xfrm>
              <a:off x="9274999" y="2079601"/>
              <a:ext cx="394855" cy="39485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88" name="Ovale 87">
              <a:extLst>
                <a:ext uri="{FF2B5EF4-FFF2-40B4-BE49-F238E27FC236}">
                  <a16:creationId xmlns:a16="http://schemas.microsoft.com/office/drawing/2014/main" id="{054D0246-C270-ACC4-C0DF-750E8DB0FE31}"/>
                </a:ext>
              </a:extLst>
            </p:cNvPr>
            <p:cNvSpPr/>
            <p:nvPr/>
          </p:nvSpPr>
          <p:spPr>
            <a:xfrm>
              <a:off x="8870449" y="2079601"/>
              <a:ext cx="394855" cy="394855"/>
            </a:xfrm>
            <a:prstGeom prst="ellipse">
              <a:avLst/>
            </a:prstGeom>
            <a:pattFill prst="lgCheck">
              <a:fgClr>
                <a:schemeClr val="tx1">
                  <a:lumMod val="95000"/>
                  <a:lumOff val="5000"/>
                </a:schemeClr>
              </a:fgClr>
              <a:bgClr>
                <a:srgbClr val="00B0F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90" name="Ovale 89">
              <a:extLst>
                <a:ext uri="{FF2B5EF4-FFF2-40B4-BE49-F238E27FC236}">
                  <a16:creationId xmlns:a16="http://schemas.microsoft.com/office/drawing/2014/main" id="{BA4DFAA4-567B-B35D-6F3D-BE3EDC60C040}"/>
                </a:ext>
              </a:extLst>
            </p:cNvPr>
            <p:cNvSpPr/>
            <p:nvPr/>
          </p:nvSpPr>
          <p:spPr>
            <a:xfrm>
              <a:off x="8465899" y="2072672"/>
              <a:ext cx="394855" cy="39485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91" name="Ovale 90">
              <a:extLst>
                <a:ext uri="{FF2B5EF4-FFF2-40B4-BE49-F238E27FC236}">
                  <a16:creationId xmlns:a16="http://schemas.microsoft.com/office/drawing/2014/main" id="{ECFA7052-AF2D-664E-9D43-B9B9AEF55763}"/>
                </a:ext>
              </a:extLst>
            </p:cNvPr>
            <p:cNvSpPr/>
            <p:nvPr/>
          </p:nvSpPr>
          <p:spPr>
            <a:xfrm>
              <a:off x="8061349" y="2072673"/>
              <a:ext cx="394855" cy="39485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92" name="Ovale 91">
              <a:extLst>
                <a:ext uri="{FF2B5EF4-FFF2-40B4-BE49-F238E27FC236}">
                  <a16:creationId xmlns:a16="http://schemas.microsoft.com/office/drawing/2014/main" id="{2B2BF1FD-EC58-EA33-DED2-52E11ACA9D76}"/>
                </a:ext>
              </a:extLst>
            </p:cNvPr>
            <p:cNvSpPr/>
            <p:nvPr/>
          </p:nvSpPr>
          <p:spPr>
            <a:xfrm>
              <a:off x="7653336" y="2079601"/>
              <a:ext cx="394855" cy="394855"/>
            </a:xfrm>
            <a:prstGeom prst="ellipse">
              <a:avLst/>
            </a:prstGeom>
            <a:pattFill prst="lgCheck">
              <a:fgClr>
                <a:schemeClr val="tx1">
                  <a:lumMod val="95000"/>
                  <a:lumOff val="5000"/>
                </a:schemeClr>
              </a:fgClr>
              <a:bgClr>
                <a:srgbClr val="00B0F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93" name="Ovale 92">
              <a:extLst>
                <a:ext uri="{FF2B5EF4-FFF2-40B4-BE49-F238E27FC236}">
                  <a16:creationId xmlns:a16="http://schemas.microsoft.com/office/drawing/2014/main" id="{7405469B-F36F-FEA3-39EF-C8ECC23276F7}"/>
                </a:ext>
              </a:extLst>
            </p:cNvPr>
            <p:cNvSpPr/>
            <p:nvPr/>
          </p:nvSpPr>
          <p:spPr>
            <a:xfrm>
              <a:off x="9482586" y="1728619"/>
              <a:ext cx="394855" cy="394855"/>
            </a:xfrm>
            <a:prstGeom prst="ellipse">
              <a:avLst/>
            </a:prstGeom>
            <a:pattFill prst="lgCheck">
              <a:fgClr>
                <a:schemeClr val="tx1">
                  <a:lumMod val="95000"/>
                  <a:lumOff val="5000"/>
                </a:schemeClr>
              </a:fgClr>
              <a:bgClr>
                <a:srgbClr val="00B0F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94" name="Ovale 93">
              <a:extLst>
                <a:ext uri="{FF2B5EF4-FFF2-40B4-BE49-F238E27FC236}">
                  <a16:creationId xmlns:a16="http://schemas.microsoft.com/office/drawing/2014/main" id="{C71C887F-B922-2F4D-090B-85B6A459ECE7}"/>
                </a:ext>
              </a:extLst>
            </p:cNvPr>
            <p:cNvSpPr/>
            <p:nvPr/>
          </p:nvSpPr>
          <p:spPr>
            <a:xfrm>
              <a:off x="9078036" y="1728619"/>
              <a:ext cx="394855" cy="394855"/>
            </a:xfrm>
            <a:prstGeom prst="ellipse">
              <a:avLst/>
            </a:prstGeom>
            <a:pattFill prst="lgCheck">
              <a:fgClr>
                <a:schemeClr val="tx1">
                  <a:lumMod val="95000"/>
                  <a:lumOff val="5000"/>
                </a:schemeClr>
              </a:fgClr>
              <a:bgClr>
                <a:srgbClr val="00B0F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95" name="Ovale 94">
              <a:extLst>
                <a:ext uri="{FF2B5EF4-FFF2-40B4-BE49-F238E27FC236}">
                  <a16:creationId xmlns:a16="http://schemas.microsoft.com/office/drawing/2014/main" id="{73FC4E45-5CD4-5759-A4D1-D4D15F6C2961}"/>
                </a:ext>
              </a:extLst>
            </p:cNvPr>
            <p:cNvSpPr/>
            <p:nvPr/>
          </p:nvSpPr>
          <p:spPr>
            <a:xfrm>
              <a:off x="8673486" y="1721690"/>
              <a:ext cx="394855" cy="39485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96" name="Ovale 95">
              <a:extLst>
                <a:ext uri="{FF2B5EF4-FFF2-40B4-BE49-F238E27FC236}">
                  <a16:creationId xmlns:a16="http://schemas.microsoft.com/office/drawing/2014/main" id="{D4C23DAA-36F8-7999-928D-0A192D0D0115}"/>
                </a:ext>
              </a:extLst>
            </p:cNvPr>
            <p:cNvSpPr/>
            <p:nvPr/>
          </p:nvSpPr>
          <p:spPr>
            <a:xfrm>
              <a:off x="8268936" y="1721691"/>
              <a:ext cx="394855" cy="394855"/>
            </a:xfrm>
            <a:prstGeom prst="ellipse">
              <a:avLst/>
            </a:prstGeom>
            <a:pattFill prst="lgCheck">
              <a:fgClr>
                <a:schemeClr val="tx1">
                  <a:lumMod val="95000"/>
                  <a:lumOff val="5000"/>
                </a:schemeClr>
              </a:fgClr>
              <a:bgClr>
                <a:srgbClr val="00B0F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97" name="Ovale 96">
              <a:extLst>
                <a:ext uri="{FF2B5EF4-FFF2-40B4-BE49-F238E27FC236}">
                  <a16:creationId xmlns:a16="http://schemas.microsoft.com/office/drawing/2014/main" id="{138FEA0A-EFDC-0C95-6926-CABD38679A17}"/>
                </a:ext>
              </a:extLst>
            </p:cNvPr>
            <p:cNvSpPr/>
            <p:nvPr/>
          </p:nvSpPr>
          <p:spPr>
            <a:xfrm>
              <a:off x="7860923" y="1728619"/>
              <a:ext cx="394855" cy="39485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98" name="Ovale 97">
              <a:extLst>
                <a:ext uri="{FF2B5EF4-FFF2-40B4-BE49-F238E27FC236}">
                  <a16:creationId xmlns:a16="http://schemas.microsoft.com/office/drawing/2014/main" id="{5DCE26CD-C61F-DBE1-DCC2-3A408EDC9A00}"/>
                </a:ext>
              </a:extLst>
            </p:cNvPr>
            <p:cNvSpPr/>
            <p:nvPr/>
          </p:nvSpPr>
          <p:spPr>
            <a:xfrm>
              <a:off x="8870449" y="1378561"/>
              <a:ext cx="394855" cy="39485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99" name="Ovale 98">
              <a:extLst>
                <a:ext uri="{FF2B5EF4-FFF2-40B4-BE49-F238E27FC236}">
                  <a16:creationId xmlns:a16="http://schemas.microsoft.com/office/drawing/2014/main" id="{14C1A3B9-4FDB-2C47-9788-9D97F30F43B6}"/>
                </a:ext>
              </a:extLst>
            </p:cNvPr>
            <p:cNvSpPr/>
            <p:nvPr/>
          </p:nvSpPr>
          <p:spPr>
            <a:xfrm>
              <a:off x="8465899" y="1371632"/>
              <a:ext cx="394855" cy="394855"/>
            </a:xfrm>
            <a:prstGeom prst="ellipse">
              <a:avLst/>
            </a:prstGeom>
            <a:pattFill prst="lgCheck">
              <a:fgClr>
                <a:schemeClr val="tx1">
                  <a:lumMod val="95000"/>
                  <a:lumOff val="5000"/>
                </a:schemeClr>
              </a:fgClr>
              <a:bgClr>
                <a:srgbClr val="00B0F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grpSp>
      <p:sp>
        <p:nvSpPr>
          <p:cNvPr id="102" name="CasellaDiTesto 101">
            <a:extLst>
              <a:ext uri="{FF2B5EF4-FFF2-40B4-BE49-F238E27FC236}">
                <a16:creationId xmlns:a16="http://schemas.microsoft.com/office/drawing/2014/main" id="{EF5943DD-1DB3-681A-5707-2519623B9D9B}"/>
              </a:ext>
            </a:extLst>
          </p:cNvPr>
          <p:cNvSpPr txBox="1"/>
          <p:nvPr/>
        </p:nvSpPr>
        <p:spPr>
          <a:xfrm>
            <a:off x="7227684" y="5903729"/>
            <a:ext cx="1622560" cy="400110"/>
          </a:xfrm>
          <a:prstGeom prst="rect">
            <a:avLst/>
          </a:prstGeom>
          <a:noFill/>
        </p:spPr>
        <p:txBody>
          <a:bodyPr wrap="none" rtlCol="0">
            <a:spAutoFit/>
          </a:bodyPr>
          <a:lstStyle/>
          <a:p>
            <a:r>
              <a:rPr lang="it-IT" sz="2000" dirty="0"/>
              <a:t>Soft </a:t>
            </a:r>
            <a:r>
              <a:rPr lang="it-IT" sz="2000" dirty="0" err="1"/>
              <a:t>soldering</a:t>
            </a:r>
            <a:endParaRPr lang="it-IT" sz="2000" dirty="0"/>
          </a:p>
        </p:txBody>
      </p:sp>
      <p:grpSp>
        <p:nvGrpSpPr>
          <p:cNvPr id="3" name="Group 2">
            <a:extLst>
              <a:ext uri="{FF2B5EF4-FFF2-40B4-BE49-F238E27FC236}">
                <a16:creationId xmlns:a16="http://schemas.microsoft.com/office/drawing/2014/main" id="{60A2A09A-AB06-1679-0210-10D4827CCC53}"/>
              </a:ext>
            </a:extLst>
          </p:cNvPr>
          <p:cNvGrpSpPr/>
          <p:nvPr/>
        </p:nvGrpSpPr>
        <p:grpSpPr>
          <a:xfrm>
            <a:off x="9339548" y="4567314"/>
            <a:ext cx="582811" cy="1654924"/>
            <a:chOff x="9656529" y="4769141"/>
            <a:chExt cx="582811" cy="1654924"/>
          </a:xfrm>
        </p:grpSpPr>
        <p:sp>
          <p:nvSpPr>
            <p:cNvPr id="100" name="Rettangolo con angoli arrotondati 99">
              <a:extLst>
                <a:ext uri="{FF2B5EF4-FFF2-40B4-BE49-F238E27FC236}">
                  <a16:creationId xmlns:a16="http://schemas.microsoft.com/office/drawing/2014/main" id="{FA5F1F61-832F-1D10-E4D5-86677BBDA7BC}"/>
                </a:ext>
              </a:extLst>
            </p:cNvPr>
            <p:cNvSpPr/>
            <p:nvPr/>
          </p:nvSpPr>
          <p:spPr>
            <a:xfrm>
              <a:off x="9656529" y="4769142"/>
              <a:ext cx="582811" cy="1654923"/>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1" name="Rettangolo con angoli arrotondati 100">
              <a:extLst>
                <a:ext uri="{FF2B5EF4-FFF2-40B4-BE49-F238E27FC236}">
                  <a16:creationId xmlns:a16="http://schemas.microsoft.com/office/drawing/2014/main" id="{9D35DC86-042C-DCF1-C9DD-49DF2F8C9DE9}"/>
                </a:ext>
              </a:extLst>
            </p:cNvPr>
            <p:cNvSpPr/>
            <p:nvPr/>
          </p:nvSpPr>
          <p:spPr>
            <a:xfrm>
              <a:off x="9822634" y="4769141"/>
              <a:ext cx="226802" cy="665639"/>
            </a:xfrm>
            <a:prstGeom prst="roundRect">
              <a:avLst>
                <a:gd name="adj" fmla="val 4139"/>
              </a:avLst>
            </a:prstGeom>
            <a:solidFill>
              <a:srgbClr val="81BB5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5" name="Rettangolo con angoli arrotondati 104">
              <a:extLst>
                <a:ext uri="{FF2B5EF4-FFF2-40B4-BE49-F238E27FC236}">
                  <a16:creationId xmlns:a16="http://schemas.microsoft.com/office/drawing/2014/main" id="{B1D3664E-B07D-AA22-BA79-6C22CB6CCEFA}"/>
                </a:ext>
              </a:extLst>
            </p:cNvPr>
            <p:cNvSpPr/>
            <p:nvPr/>
          </p:nvSpPr>
          <p:spPr>
            <a:xfrm>
              <a:off x="9847211" y="4797981"/>
              <a:ext cx="177648" cy="607957"/>
            </a:xfrm>
            <a:prstGeom prst="roundRect">
              <a:avLst>
                <a:gd name="adj" fmla="val 50000"/>
              </a:avLst>
            </a:prstGeom>
            <a:pattFill prst="lgCheck">
              <a:fgClr>
                <a:srgbClr val="262626"/>
              </a:fgClr>
              <a:bgClr>
                <a:srgbClr val="00B0F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grpSp>
      <p:cxnSp>
        <p:nvCxnSpPr>
          <p:cNvPr id="103" name="Connettore 2 102">
            <a:extLst>
              <a:ext uri="{FF2B5EF4-FFF2-40B4-BE49-F238E27FC236}">
                <a16:creationId xmlns:a16="http://schemas.microsoft.com/office/drawing/2014/main" id="{EEFA8099-44AD-D9B6-5057-D4C9368BAB0B}"/>
              </a:ext>
            </a:extLst>
          </p:cNvPr>
          <p:cNvCxnSpPr>
            <a:cxnSpLocks/>
            <a:stCxn id="102" idx="0"/>
          </p:cNvCxnSpPr>
          <p:nvPr/>
        </p:nvCxnSpPr>
        <p:spPr>
          <a:xfrm flipV="1">
            <a:off x="8038964" y="5036924"/>
            <a:ext cx="1399616" cy="866805"/>
          </a:xfrm>
          <a:prstGeom prst="straightConnector1">
            <a:avLst/>
          </a:prstGeom>
          <a:ln w="19050">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700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9401118-193F-DEF1-7CF0-1C797AC6D2EB}"/>
              </a:ext>
            </a:extLst>
          </p:cNvPr>
          <p:cNvSpPr txBox="1"/>
          <p:nvPr/>
        </p:nvSpPr>
        <p:spPr>
          <a:xfrm>
            <a:off x="1455692" y="1578412"/>
            <a:ext cx="5878702" cy="830997"/>
          </a:xfrm>
          <a:prstGeom prst="rect">
            <a:avLst/>
          </a:prstGeom>
          <a:noFill/>
        </p:spPr>
        <p:txBody>
          <a:bodyPr wrap="square" rtlCol="0">
            <a:spAutoFit/>
          </a:bodyPr>
          <a:lstStyle/>
          <a:p>
            <a:pPr algn="ctr"/>
            <a:r>
              <a:rPr lang="it-IT" sz="2400" dirty="0"/>
              <a:t>A </a:t>
            </a:r>
            <a:r>
              <a:rPr lang="it-IT" sz="2400" dirty="0" err="1"/>
              <a:t>remarkable</a:t>
            </a:r>
            <a:r>
              <a:rPr lang="it-IT" sz="2400" dirty="0"/>
              <a:t> </a:t>
            </a:r>
            <a:r>
              <a:rPr lang="it-IT" sz="2400" dirty="0" err="1"/>
              <a:t>example</a:t>
            </a:r>
            <a:r>
              <a:rPr lang="it-IT" sz="2400" dirty="0"/>
              <a:t> of MgB</a:t>
            </a:r>
            <a:r>
              <a:rPr lang="it-IT" sz="2400" baseline="-25000" dirty="0"/>
              <a:t>2</a:t>
            </a:r>
            <a:r>
              <a:rPr lang="it-IT" sz="2400" dirty="0"/>
              <a:t> </a:t>
            </a:r>
            <a:r>
              <a:rPr lang="it-IT" sz="2400" dirty="0" err="1"/>
              <a:t>wire</a:t>
            </a:r>
            <a:r>
              <a:rPr lang="it-IT" sz="2400" dirty="0"/>
              <a:t> </a:t>
            </a:r>
            <a:r>
              <a:rPr lang="it-IT" sz="2400" dirty="0" err="1"/>
              <a:t>cabling</a:t>
            </a:r>
            <a:r>
              <a:rPr lang="it-IT" sz="2400" dirty="0"/>
              <a:t>: </a:t>
            </a:r>
            <a:r>
              <a:rPr lang="it-IT" sz="2400" b="1" dirty="0"/>
              <a:t>LHC </a:t>
            </a:r>
            <a:r>
              <a:rPr lang="it-IT" sz="2400" b="1" dirty="0" err="1"/>
              <a:t>superconducting</a:t>
            </a:r>
            <a:r>
              <a:rPr lang="it-IT" sz="2400" b="1" dirty="0"/>
              <a:t> links</a:t>
            </a:r>
          </a:p>
        </p:txBody>
      </p:sp>
      <p:pic>
        <p:nvPicPr>
          <p:cNvPr id="3" name="Picture 2" descr="WP6a team in front of the 120 kA, 140 m long MgB₂ transmission cable that will power the HL-LHC triplets (Image: CERN)">
            <a:extLst>
              <a:ext uri="{FF2B5EF4-FFF2-40B4-BE49-F238E27FC236}">
                <a16:creationId xmlns:a16="http://schemas.microsoft.com/office/drawing/2014/main" id="{031B0F6C-CCF2-C10E-55D6-6C150100C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3273" y="726856"/>
            <a:ext cx="3798453" cy="2534111"/>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9828B629-5BC4-5294-B22F-4A29EA6E5FB2}"/>
              </a:ext>
            </a:extLst>
          </p:cNvPr>
          <p:cNvPicPr>
            <a:picLocks noChangeAspect="1"/>
          </p:cNvPicPr>
          <p:nvPr/>
        </p:nvPicPr>
        <p:blipFill rotWithShape="1">
          <a:blip r:embed="rId4">
            <a:clrChange>
              <a:clrFrom>
                <a:srgbClr val="FFFFFF"/>
              </a:clrFrom>
              <a:clrTo>
                <a:srgbClr val="FFFFFF">
                  <a:alpha val="0"/>
                </a:srgbClr>
              </a:clrTo>
            </a:clrChange>
          </a:blip>
          <a:srcRect l="3293" t="14506" r="1753" b="1818"/>
          <a:stretch/>
        </p:blipFill>
        <p:spPr>
          <a:xfrm>
            <a:off x="631247" y="3293918"/>
            <a:ext cx="11110479" cy="3380327"/>
          </a:xfrm>
          <a:prstGeom prst="rect">
            <a:avLst/>
          </a:prstGeom>
          <a:ln w="3175">
            <a:solidFill>
              <a:schemeClr val="tx1"/>
            </a:solidFill>
          </a:ln>
        </p:spPr>
      </p:pic>
      <p:sp>
        <p:nvSpPr>
          <p:cNvPr id="5" name="CasellaDiTesto 4">
            <a:extLst>
              <a:ext uri="{FF2B5EF4-FFF2-40B4-BE49-F238E27FC236}">
                <a16:creationId xmlns:a16="http://schemas.microsoft.com/office/drawing/2014/main" id="{1A9FA337-3CF2-8841-66F9-CDBC44F5DD1A}"/>
              </a:ext>
            </a:extLst>
          </p:cNvPr>
          <p:cNvSpPr txBox="1"/>
          <p:nvPr/>
        </p:nvSpPr>
        <p:spPr>
          <a:xfrm>
            <a:off x="631247" y="2924586"/>
            <a:ext cx="6094268" cy="369332"/>
          </a:xfrm>
          <a:prstGeom prst="rect">
            <a:avLst/>
          </a:prstGeom>
          <a:noFill/>
        </p:spPr>
        <p:txBody>
          <a:bodyPr wrap="square">
            <a:spAutoFit/>
          </a:bodyPr>
          <a:lstStyle/>
          <a:p>
            <a:r>
              <a:rPr lang="fr-FR" dirty="0"/>
              <a:t>A. </a:t>
            </a:r>
            <a:r>
              <a:rPr lang="fr-FR" dirty="0" err="1"/>
              <a:t>Ballarino</a:t>
            </a:r>
            <a:r>
              <a:rPr lang="fr-FR" dirty="0"/>
              <a:t>, </a:t>
            </a:r>
            <a:r>
              <a:rPr lang="fr-FR" dirty="0" err="1"/>
              <a:t>Supercond</a:t>
            </a:r>
            <a:r>
              <a:rPr lang="fr-FR" dirty="0"/>
              <a:t>. </a:t>
            </a:r>
            <a:r>
              <a:rPr lang="fr-FR" dirty="0" err="1"/>
              <a:t>Sci</a:t>
            </a:r>
            <a:r>
              <a:rPr lang="fr-FR" dirty="0"/>
              <a:t>. </a:t>
            </a:r>
            <a:r>
              <a:rPr lang="fr-FR" dirty="0" err="1"/>
              <a:t>Technol</a:t>
            </a:r>
            <a:r>
              <a:rPr lang="fr-FR" dirty="0"/>
              <a:t>. 27 (2014) 044024</a:t>
            </a:r>
            <a:endParaRPr lang="it-IT" dirty="0"/>
          </a:p>
        </p:txBody>
      </p:sp>
    </p:spTree>
    <p:extLst>
      <p:ext uri="{BB962C8B-B14F-4D97-AF65-F5344CB8AC3E}">
        <p14:creationId xmlns:p14="http://schemas.microsoft.com/office/powerpoint/2010/main" val="2791869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95D22F5-0527-C769-ABD6-C2785346E9CA}"/>
              </a:ext>
            </a:extLst>
          </p:cNvPr>
          <p:cNvSpPr txBox="1"/>
          <p:nvPr/>
        </p:nvSpPr>
        <p:spPr>
          <a:xfrm>
            <a:off x="2401132" y="1096924"/>
            <a:ext cx="7753661" cy="461665"/>
          </a:xfrm>
          <a:prstGeom prst="rect">
            <a:avLst/>
          </a:prstGeom>
          <a:noFill/>
        </p:spPr>
        <p:txBody>
          <a:bodyPr wrap="none" rtlCol="0">
            <a:spAutoFit/>
          </a:bodyPr>
          <a:lstStyle/>
          <a:p>
            <a:r>
              <a:rPr lang="it-IT" sz="2400" dirty="0"/>
              <a:t>An </a:t>
            </a:r>
            <a:r>
              <a:rPr lang="it-IT" sz="2400" dirty="0" err="1"/>
              <a:t>important</a:t>
            </a:r>
            <a:r>
              <a:rPr lang="it-IT" sz="2400" dirty="0"/>
              <a:t> feature of </a:t>
            </a:r>
            <a:r>
              <a:rPr lang="it-IT" sz="2400" dirty="0" err="1"/>
              <a:t>superconducting</a:t>
            </a:r>
            <a:r>
              <a:rPr lang="it-IT" sz="2400" dirty="0"/>
              <a:t> </a:t>
            </a:r>
            <a:r>
              <a:rPr lang="it-IT" sz="2400" dirty="0" err="1"/>
              <a:t>magnets</a:t>
            </a:r>
            <a:r>
              <a:rPr lang="it-IT" sz="2400" dirty="0"/>
              <a:t> </a:t>
            </a:r>
            <a:r>
              <a:rPr lang="it-IT" sz="2400" dirty="0" err="1"/>
              <a:t>is</a:t>
            </a:r>
            <a:r>
              <a:rPr lang="it-IT" sz="2400" dirty="0"/>
              <a:t> </a:t>
            </a:r>
            <a:r>
              <a:rPr lang="it-IT" sz="2400" b="1" dirty="0" err="1"/>
              <a:t>stability</a:t>
            </a:r>
            <a:endParaRPr lang="it-IT" sz="2400" b="1" dirty="0"/>
          </a:p>
        </p:txBody>
      </p:sp>
      <p:sp>
        <p:nvSpPr>
          <p:cNvPr id="8" name="CasellaDiTesto 7">
            <a:extLst>
              <a:ext uri="{FF2B5EF4-FFF2-40B4-BE49-F238E27FC236}">
                <a16:creationId xmlns:a16="http://schemas.microsoft.com/office/drawing/2014/main" id="{7CE1410B-1231-5237-A692-34B4D43E7344}"/>
              </a:ext>
            </a:extLst>
          </p:cNvPr>
          <p:cNvSpPr txBox="1"/>
          <p:nvPr/>
        </p:nvSpPr>
        <p:spPr>
          <a:xfrm>
            <a:off x="376172" y="1900781"/>
            <a:ext cx="11507061" cy="461665"/>
          </a:xfrm>
          <a:prstGeom prst="rect">
            <a:avLst/>
          </a:prstGeom>
          <a:noFill/>
        </p:spPr>
        <p:txBody>
          <a:bodyPr wrap="none" rtlCol="0">
            <a:spAutoFit/>
          </a:bodyPr>
          <a:lstStyle/>
          <a:p>
            <a:pPr algn="ctr"/>
            <a:r>
              <a:rPr lang="it-IT" sz="2400" dirty="0" err="1"/>
              <a:t>Stability</a:t>
            </a:r>
            <a:r>
              <a:rPr lang="it-IT" sz="2400" dirty="0"/>
              <a:t> </a:t>
            </a:r>
            <a:r>
              <a:rPr lang="it-IT" sz="2400" dirty="0" err="1"/>
              <a:t>is</a:t>
            </a:r>
            <a:r>
              <a:rPr lang="it-IT" sz="2400" dirty="0"/>
              <a:t> </a:t>
            </a:r>
            <a:r>
              <a:rPr lang="it-IT" sz="2400" dirty="0" err="1"/>
              <a:t>related</a:t>
            </a:r>
            <a:r>
              <a:rPr lang="it-IT" sz="2400" dirty="0"/>
              <a:t> to the release of energy </a:t>
            </a:r>
            <a:r>
              <a:rPr lang="it-IT" sz="2400" dirty="0" err="1"/>
              <a:t>that</a:t>
            </a:r>
            <a:r>
              <a:rPr lang="it-IT" sz="2400" dirty="0"/>
              <a:t> a </a:t>
            </a:r>
            <a:r>
              <a:rPr lang="it-IT" sz="2400" dirty="0" err="1"/>
              <a:t>magnet</a:t>
            </a:r>
            <a:r>
              <a:rPr lang="it-IT" sz="2400" dirty="0"/>
              <a:t> can </a:t>
            </a:r>
            <a:r>
              <a:rPr lang="it-IT" sz="2400" dirty="0" err="1"/>
              <a:t>withstand</a:t>
            </a:r>
            <a:r>
              <a:rPr lang="it-IT" sz="2400" dirty="0"/>
              <a:t> </a:t>
            </a:r>
            <a:r>
              <a:rPr lang="it-IT" sz="2400" dirty="0" err="1"/>
              <a:t>without</a:t>
            </a:r>
            <a:r>
              <a:rPr lang="it-IT" sz="2400" dirty="0"/>
              <a:t> quenching</a:t>
            </a:r>
          </a:p>
        </p:txBody>
      </p:sp>
      <p:pic>
        <p:nvPicPr>
          <p:cNvPr id="10" name="Picture 1" descr="disturbances.png">
            <a:extLst>
              <a:ext uri="{FF2B5EF4-FFF2-40B4-BE49-F238E27FC236}">
                <a16:creationId xmlns:a16="http://schemas.microsoft.com/office/drawing/2014/main" id="{B0D5053C-38DB-306C-BEA3-50DB58365F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172" y="2393088"/>
            <a:ext cx="5194268" cy="401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1C67B301-4A14-BCEF-FD8F-923D14A73EE1}"/>
                  </a:ext>
                </a:extLst>
              </p:cNvPr>
              <p:cNvSpPr txBox="1"/>
              <p:nvPr/>
            </p:nvSpPr>
            <p:spPr>
              <a:xfrm>
                <a:off x="6096000" y="3400279"/>
                <a:ext cx="5562741" cy="7022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it-IT" sz="2400" b="0" i="1" smtClean="0">
                          <a:latin typeface="Cambria Math" panose="02040503050406030204" pitchFamily="18" charset="0"/>
                          <a:ea typeface="Cambria Math" panose="02040503050406030204" pitchFamily="18" charset="0"/>
                        </a:rPr>
                        <m:t>∇</m:t>
                      </m:r>
                      <m:d>
                        <m:dPr>
                          <m:ctrlPr>
                            <a:rPr lang="it-IT" sz="2400" b="0" i="1" smtClean="0">
                              <a:latin typeface="Cambria Math" panose="02040503050406030204" pitchFamily="18" charset="0"/>
                              <a:ea typeface="Cambria Math" panose="02040503050406030204" pitchFamily="18" charset="0"/>
                            </a:rPr>
                          </m:ctrlPr>
                        </m:dPr>
                        <m:e>
                          <m:sSub>
                            <m:sSubPr>
                              <m:ctrlPr>
                                <a:rPr lang="it-IT" sz="2400" b="0" i="1" smtClean="0">
                                  <a:latin typeface="Cambria Math" panose="02040503050406030204" pitchFamily="18" charset="0"/>
                                  <a:ea typeface="Cambria Math" panose="02040503050406030204" pitchFamily="18" charset="0"/>
                                </a:rPr>
                              </m:ctrlPr>
                            </m:sSubPr>
                            <m:e>
                              <m:r>
                                <a:rPr lang="it-IT" sz="2400" b="0" i="1" smtClean="0">
                                  <a:latin typeface="Cambria Math" panose="02040503050406030204" pitchFamily="18" charset="0"/>
                                  <a:ea typeface="Cambria Math" panose="02040503050406030204" pitchFamily="18" charset="0"/>
                                </a:rPr>
                                <m:t>𝑘</m:t>
                              </m:r>
                            </m:e>
                            <m:sub>
                              <m:r>
                                <a:rPr lang="it-IT" sz="2400" b="0" i="1" smtClean="0">
                                  <a:latin typeface="Cambria Math" panose="02040503050406030204" pitchFamily="18" charset="0"/>
                                  <a:ea typeface="Cambria Math" panose="02040503050406030204" pitchFamily="18" charset="0"/>
                                </a:rPr>
                                <m:t>𝑐𝑜𝑛𝑑</m:t>
                              </m:r>
                            </m:sub>
                          </m:sSub>
                          <m:r>
                            <m:rPr>
                              <m:sty m:val="p"/>
                            </m:rP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𝑇</m:t>
                          </m:r>
                        </m:e>
                      </m:d>
                      <m:r>
                        <a:rPr lang="it-IT" sz="2400" b="0" i="1" smtClean="0">
                          <a:latin typeface="Cambria Math" panose="02040503050406030204" pitchFamily="18" charset="0"/>
                          <a:ea typeface="Cambria Math" panose="02040503050406030204" pitchFamily="18" charset="0"/>
                        </a:rPr>
                        <m:t>+</m:t>
                      </m:r>
                      <m:sSub>
                        <m:sSubPr>
                          <m:ctrlPr>
                            <a:rPr lang="it-IT" sz="2400" b="0" i="1" smtClean="0">
                              <a:latin typeface="Cambria Math" panose="02040503050406030204" pitchFamily="18" charset="0"/>
                              <a:ea typeface="Cambria Math" panose="02040503050406030204" pitchFamily="18" charset="0"/>
                            </a:rPr>
                          </m:ctrlPr>
                        </m:sSubPr>
                        <m:e>
                          <m:r>
                            <a:rPr lang="it-IT" sz="2400" b="0" i="1" smtClean="0">
                              <a:latin typeface="Cambria Math" panose="02040503050406030204" pitchFamily="18" charset="0"/>
                              <a:ea typeface="Cambria Math" panose="02040503050406030204" pitchFamily="18" charset="0"/>
                            </a:rPr>
                            <m:t>𝜌</m:t>
                          </m:r>
                        </m:e>
                        <m:sub>
                          <m:r>
                            <a:rPr lang="it-IT" sz="2400" b="0" i="1" smtClean="0">
                              <a:latin typeface="Cambria Math" panose="02040503050406030204" pitchFamily="18" charset="0"/>
                              <a:ea typeface="Cambria Math" panose="02040503050406030204" pitchFamily="18" charset="0"/>
                            </a:rPr>
                            <m:t>𝑐𝑜𝑛𝑑</m:t>
                          </m:r>
                        </m:sub>
                      </m:sSub>
                      <m:sSup>
                        <m:sSupPr>
                          <m:ctrlPr>
                            <a:rPr lang="it-IT" sz="2400" b="0" i="1" smtClean="0">
                              <a:latin typeface="Cambria Math" panose="02040503050406030204" pitchFamily="18" charset="0"/>
                              <a:ea typeface="Cambria Math" panose="02040503050406030204" pitchFamily="18" charset="0"/>
                            </a:rPr>
                          </m:ctrlPr>
                        </m:sSupPr>
                        <m:e>
                          <m:r>
                            <a:rPr lang="it-IT" sz="2400" b="0" i="1" smtClean="0">
                              <a:latin typeface="Cambria Math" panose="02040503050406030204" pitchFamily="18" charset="0"/>
                              <a:ea typeface="Cambria Math" panose="02040503050406030204" pitchFamily="18" charset="0"/>
                            </a:rPr>
                            <m:t>𝐽</m:t>
                          </m:r>
                        </m:e>
                        <m:sup>
                          <m:r>
                            <a:rPr lang="it-IT" sz="2400" b="0" i="1" smtClean="0">
                              <a:latin typeface="Cambria Math" panose="02040503050406030204" pitchFamily="18" charset="0"/>
                              <a:ea typeface="Cambria Math" panose="02040503050406030204" pitchFamily="18" charset="0"/>
                            </a:rPr>
                            <m:t>2</m:t>
                          </m:r>
                        </m:sup>
                      </m:sSup>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𝑔</m:t>
                      </m:r>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h</m:t>
                      </m:r>
                      <m:r>
                        <a:rPr lang="it-IT" sz="2400" b="0" i="1" smtClean="0">
                          <a:latin typeface="Cambria Math" panose="02040503050406030204" pitchFamily="18" charset="0"/>
                          <a:ea typeface="Cambria Math" panose="02040503050406030204" pitchFamily="18" charset="0"/>
                        </a:rPr>
                        <m:t>=</m:t>
                      </m:r>
                      <m:sSub>
                        <m:sSubPr>
                          <m:ctrlPr>
                            <a:rPr lang="it-IT" sz="2400" b="0" i="1" smtClean="0">
                              <a:latin typeface="Cambria Math" panose="02040503050406030204" pitchFamily="18" charset="0"/>
                              <a:ea typeface="Cambria Math" panose="02040503050406030204" pitchFamily="18" charset="0"/>
                            </a:rPr>
                          </m:ctrlPr>
                        </m:sSubPr>
                        <m:e>
                          <m:r>
                            <a:rPr lang="it-IT" sz="2400" b="0" i="1" smtClean="0">
                              <a:latin typeface="Cambria Math" panose="02040503050406030204" pitchFamily="18" charset="0"/>
                              <a:ea typeface="Cambria Math" panose="02040503050406030204" pitchFamily="18" charset="0"/>
                            </a:rPr>
                            <m:t>𝑐</m:t>
                          </m:r>
                        </m:e>
                        <m:sub>
                          <m:r>
                            <a:rPr lang="it-IT" sz="2400" b="0" i="1" smtClean="0">
                              <a:latin typeface="Cambria Math" panose="02040503050406030204" pitchFamily="18" charset="0"/>
                              <a:ea typeface="Cambria Math" panose="02040503050406030204" pitchFamily="18" charset="0"/>
                            </a:rPr>
                            <m:t>𝑐𝑜𝑛𝑑</m:t>
                          </m:r>
                        </m:sub>
                      </m:sSub>
                      <m:f>
                        <m:fPr>
                          <m:ctrlPr>
                            <a:rPr lang="it-IT" sz="2400" b="0" i="1" smtClean="0">
                              <a:latin typeface="Cambria Math" panose="02040503050406030204" pitchFamily="18" charset="0"/>
                              <a:ea typeface="Cambria Math" panose="02040503050406030204" pitchFamily="18" charset="0"/>
                            </a:rPr>
                          </m:ctrlPr>
                        </m:fPr>
                        <m:num>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𝑇</m:t>
                          </m:r>
                        </m:num>
                        <m:den>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𝑡</m:t>
                          </m:r>
                        </m:den>
                      </m:f>
                    </m:oMath>
                  </m:oMathPara>
                </a14:m>
                <a:endParaRPr lang="it-IT" sz="2400" dirty="0"/>
              </a:p>
            </p:txBody>
          </p:sp>
        </mc:Choice>
        <mc:Fallback xmlns="">
          <p:sp>
            <p:nvSpPr>
              <p:cNvPr id="32" name="CasellaDiTesto 31">
                <a:extLst>
                  <a:ext uri="{FF2B5EF4-FFF2-40B4-BE49-F238E27FC236}">
                    <a16:creationId xmlns:a16="http://schemas.microsoft.com/office/drawing/2014/main" id="{1C67B301-4A14-BCEF-FD8F-923D14A73EE1}"/>
                  </a:ext>
                </a:extLst>
              </p:cNvPr>
              <p:cNvSpPr txBox="1">
                <a:spLocks noRot="1" noChangeAspect="1" noMove="1" noResize="1" noEditPoints="1" noAdjustHandles="1" noChangeArrowheads="1" noChangeShapeType="1" noTextEdit="1"/>
              </p:cNvSpPr>
              <p:nvPr/>
            </p:nvSpPr>
            <p:spPr>
              <a:xfrm>
                <a:off x="6096000" y="3400279"/>
                <a:ext cx="5562741" cy="702244"/>
              </a:xfrm>
              <a:prstGeom prst="rect">
                <a:avLst/>
              </a:prstGeom>
              <a:blipFill>
                <a:blip r:embed="rId4"/>
                <a:stretch>
                  <a:fillRect/>
                </a:stretch>
              </a:blipFill>
            </p:spPr>
            <p:txBody>
              <a:bodyPr/>
              <a:lstStyle/>
              <a:p>
                <a:r>
                  <a:rPr lang="en-US">
                    <a:noFill/>
                  </a:rPr>
                  <a:t> </a:t>
                </a:r>
              </a:p>
            </p:txBody>
          </p:sp>
        </mc:Fallback>
      </mc:AlternateContent>
      <p:cxnSp>
        <p:nvCxnSpPr>
          <p:cNvPr id="34" name="Connettore 2 33">
            <a:extLst>
              <a:ext uri="{FF2B5EF4-FFF2-40B4-BE49-F238E27FC236}">
                <a16:creationId xmlns:a16="http://schemas.microsoft.com/office/drawing/2014/main" id="{D8306787-2078-152A-D861-AF907575A8D9}"/>
              </a:ext>
            </a:extLst>
          </p:cNvPr>
          <p:cNvCxnSpPr>
            <a:cxnSpLocks/>
          </p:cNvCxnSpPr>
          <p:nvPr/>
        </p:nvCxnSpPr>
        <p:spPr>
          <a:xfrm flipV="1">
            <a:off x="9437914" y="4108391"/>
            <a:ext cx="0" cy="1367695"/>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7" name="Connettore diritto 36">
            <a:extLst>
              <a:ext uri="{FF2B5EF4-FFF2-40B4-BE49-F238E27FC236}">
                <a16:creationId xmlns:a16="http://schemas.microsoft.com/office/drawing/2014/main" id="{0E17C5FE-177D-18F9-6F21-766FE84D7294}"/>
              </a:ext>
            </a:extLst>
          </p:cNvPr>
          <p:cNvCxnSpPr>
            <a:cxnSpLocks/>
          </p:cNvCxnSpPr>
          <p:nvPr/>
        </p:nvCxnSpPr>
        <p:spPr>
          <a:xfrm>
            <a:off x="5535827" y="5476086"/>
            <a:ext cx="39020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ttore 2 37">
            <a:extLst>
              <a:ext uri="{FF2B5EF4-FFF2-40B4-BE49-F238E27FC236}">
                <a16:creationId xmlns:a16="http://schemas.microsoft.com/office/drawing/2014/main" id="{361C10DD-7325-C95E-A1D4-E0F3B4CA3272}"/>
              </a:ext>
            </a:extLst>
          </p:cNvPr>
          <p:cNvCxnSpPr>
            <a:cxnSpLocks/>
          </p:cNvCxnSpPr>
          <p:nvPr/>
        </p:nvCxnSpPr>
        <p:spPr>
          <a:xfrm flipV="1">
            <a:off x="10003971" y="4108391"/>
            <a:ext cx="0" cy="1628380"/>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3" name="CasellaDiTesto 42">
            <a:extLst>
              <a:ext uri="{FF2B5EF4-FFF2-40B4-BE49-F238E27FC236}">
                <a16:creationId xmlns:a16="http://schemas.microsoft.com/office/drawing/2014/main" id="{A740F21B-6E9F-B968-80AC-ED6131B07BD5}"/>
              </a:ext>
            </a:extLst>
          </p:cNvPr>
          <p:cNvSpPr txBox="1"/>
          <p:nvPr/>
        </p:nvSpPr>
        <p:spPr>
          <a:xfrm>
            <a:off x="9437914" y="5719719"/>
            <a:ext cx="1143000" cy="646331"/>
          </a:xfrm>
          <a:prstGeom prst="rect">
            <a:avLst/>
          </a:prstGeom>
          <a:noFill/>
        </p:spPr>
        <p:txBody>
          <a:bodyPr wrap="square" rtlCol="0">
            <a:spAutoFit/>
          </a:bodyPr>
          <a:lstStyle/>
          <a:p>
            <a:pPr algn="ctr"/>
            <a:r>
              <a:rPr lang="it-IT" dirty="0" err="1"/>
              <a:t>cooling</a:t>
            </a:r>
            <a:r>
              <a:rPr lang="it-IT" dirty="0"/>
              <a:t> power</a:t>
            </a:r>
          </a:p>
        </p:txBody>
      </p:sp>
      <p:cxnSp>
        <p:nvCxnSpPr>
          <p:cNvPr id="47" name="Connettore 2 46">
            <a:extLst>
              <a:ext uri="{FF2B5EF4-FFF2-40B4-BE49-F238E27FC236}">
                <a16:creationId xmlns:a16="http://schemas.microsoft.com/office/drawing/2014/main" id="{BF138231-6CEA-1F38-5730-F23CBDA88EEB}"/>
              </a:ext>
            </a:extLst>
          </p:cNvPr>
          <p:cNvCxnSpPr>
            <a:cxnSpLocks/>
            <a:stCxn id="51" idx="0"/>
          </p:cNvCxnSpPr>
          <p:nvPr/>
        </p:nvCxnSpPr>
        <p:spPr>
          <a:xfrm flipV="1">
            <a:off x="8384443" y="4108391"/>
            <a:ext cx="0" cy="364374"/>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51" name="CasellaDiTesto 50">
            <a:extLst>
              <a:ext uri="{FF2B5EF4-FFF2-40B4-BE49-F238E27FC236}">
                <a16:creationId xmlns:a16="http://schemas.microsoft.com/office/drawing/2014/main" id="{6CA51653-4E00-00AF-9A21-65C70D50C56B}"/>
              </a:ext>
            </a:extLst>
          </p:cNvPr>
          <p:cNvSpPr txBox="1"/>
          <p:nvPr/>
        </p:nvSpPr>
        <p:spPr>
          <a:xfrm>
            <a:off x="7542506" y="4472765"/>
            <a:ext cx="1683874" cy="646331"/>
          </a:xfrm>
          <a:prstGeom prst="rect">
            <a:avLst/>
          </a:prstGeom>
          <a:noFill/>
        </p:spPr>
        <p:txBody>
          <a:bodyPr wrap="square" rtlCol="0">
            <a:spAutoFit/>
          </a:bodyPr>
          <a:lstStyle/>
          <a:p>
            <a:pPr algn="ctr"/>
            <a:r>
              <a:rPr lang="it-IT" dirty="0"/>
              <a:t>Joule </a:t>
            </a:r>
            <a:r>
              <a:rPr lang="it-IT" dirty="0" err="1"/>
              <a:t>dissipation</a:t>
            </a:r>
            <a:endParaRPr lang="it-IT" dirty="0"/>
          </a:p>
        </p:txBody>
      </p:sp>
    </p:spTree>
    <p:extLst>
      <p:ext uri="{BB962C8B-B14F-4D97-AF65-F5344CB8AC3E}">
        <p14:creationId xmlns:p14="http://schemas.microsoft.com/office/powerpoint/2010/main" val="2977759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5F20BB7-823D-BC7A-4F35-80810F37070A}"/>
              </a:ext>
            </a:extLst>
          </p:cNvPr>
          <p:cNvSpPr txBox="1"/>
          <p:nvPr/>
        </p:nvSpPr>
        <p:spPr>
          <a:xfrm>
            <a:off x="5322963" y="773165"/>
            <a:ext cx="1901674" cy="584775"/>
          </a:xfrm>
          <a:prstGeom prst="rect">
            <a:avLst/>
          </a:prstGeom>
          <a:noFill/>
        </p:spPr>
        <p:txBody>
          <a:bodyPr wrap="none" rtlCol="0">
            <a:spAutoFit/>
          </a:bodyPr>
          <a:lstStyle/>
          <a:p>
            <a:pPr algn="ctr"/>
            <a:r>
              <a:rPr lang="it-IT" sz="3200" b="1" dirty="0" err="1"/>
              <a:t>Summary</a:t>
            </a:r>
            <a:r>
              <a:rPr lang="it-IT" sz="3200" b="1" dirty="0"/>
              <a:t> </a:t>
            </a:r>
          </a:p>
        </p:txBody>
      </p:sp>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2E5C4852-DE12-1164-ADE7-E5636765C8AA}"/>
                  </a:ext>
                </a:extLst>
              </p:cNvPr>
              <p:cNvSpPr txBox="1"/>
              <p:nvPr/>
            </p:nvSpPr>
            <p:spPr>
              <a:xfrm>
                <a:off x="175054" y="2237575"/>
                <a:ext cx="11841892" cy="461665"/>
              </a:xfrm>
              <a:prstGeom prst="rect">
                <a:avLst/>
              </a:prstGeom>
              <a:noFill/>
            </p:spPr>
            <p:txBody>
              <a:bodyPr wrap="square" rtlCol="0">
                <a:spAutoFit/>
              </a:bodyPr>
              <a:lstStyle/>
              <a:p>
                <a:pPr algn="ctr"/>
                <a:r>
                  <a:rPr lang="it-IT" sz="2400" dirty="0"/>
                  <a:t>Detector </a:t>
                </a:r>
                <a:r>
                  <a:rPr lang="it-IT" sz="2400" dirty="0" err="1"/>
                  <a:t>magnets</a:t>
                </a:r>
                <a:r>
                  <a:rPr lang="it-IT" sz="2400" dirty="0"/>
                  <a:t> </a:t>
                </a:r>
                <a:r>
                  <a:rPr lang="it-IT" sz="2400" dirty="0" err="1"/>
                  <a:t>wound</a:t>
                </a:r>
                <a:r>
                  <a:rPr lang="it-IT" sz="2400" dirty="0"/>
                  <a:t> with MgB</a:t>
                </a:r>
                <a:r>
                  <a:rPr lang="it-IT" sz="2400" baseline="-25000" dirty="0"/>
                  <a:t>2</a:t>
                </a:r>
                <a:r>
                  <a:rPr lang="it-IT" sz="2400" dirty="0"/>
                  <a:t> </a:t>
                </a:r>
                <a:r>
                  <a:rPr lang="it-IT" sz="2400" dirty="0" err="1"/>
                  <a:t>conductors</a:t>
                </a:r>
                <a:r>
                  <a:rPr lang="it-IT" sz="2400" dirty="0"/>
                  <a:t> can operate </a:t>
                </a:r>
                <a:r>
                  <a:rPr lang="it-IT" sz="2400" dirty="0" err="1"/>
                  <a:t>at</a:t>
                </a:r>
                <a:r>
                  <a:rPr lang="it-IT" sz="2400" dirty="0"/>
                  <a:t> </a:t>
                </a:r>
                <a14:m>
                  <m:oMath xmlns:m="http://schemas.openxmlformats.org/officeDocument/2006/math">
                    <m:r>
                      <a:rPr lang="it-IT" sz="2400" b="0" i="1" smtClean="0">
                        <a:latin typeface="Cambria Math" panose="02040503050406030204" pitchFamily="18" charset="0"/>
                      </a:rPr>
                      <m:t>𝑇</m:t>
                    </m:r>
                    <m:r>
                      <a:rPr lang="it-IT" sz="2400" b="0" i="1" smtClean="0">
                        <a:latin typeface="Cambria Math" panose="02040503050406030204" pitchFamily="18" charset="0"/>
                        <a:ea typeface="Cambria Math" panose="02040503050406030204" pitchFamily="18" charset="0"/>
                      </a:rPr>
                      <m:t>&gt;10</m:t>
                    </m:r>
                    <m:r>
                      <a:rPr lang="it-IT" sz="2400" b="0" i="1" smtClean="0">
                        <a:latin typeface="Cambria Math" panose="02040503050406030204" pitchFamily="18" charset="0"/>
                        <a:ea typeface="Cambria Math" panose="02040503050406030204" pitchFamily="18" charset="0"/>
                      </a:rPr>
                      <m:t>𝐾</m:t>
                    </m:r>
                  </m:oMath>
                </a14:m>
                <a:r>
                  <a:rPr lang="it-IT" sz="2400" dirty="0"/>
                  <a:t>, </a:t>
                </a:r>
                <a:r>
                  <a:rPr lang="it-IT" sz="2400" dirty="0" err="1"/>
                  <a:t>possibly</a:t>
                </a:r>
                <a:r>
                  <a:rPr lang="it-IT" sz="2400" dirty="0"/>
                  <a:t> up to </a:t>
                </a:r>
                <a14:m>
                  <m:oMath xmlns:m="http://schemas.openxmlformats.org/officeDocument/2006/math">
                    <m:r>
                      <a:rPr lang="it-IT" sz="2400" i="1" dirty="0" smtClean="0">
                        <a:latin typeface="Cambria Math" panose="02040503050406030204" pitchFamily="18" charset="0"/>
                      </a:rPr>
                      <m:t>20 </m:t>
                    </m:r>
                    <m:r>
                      <a:rPr lang="it-IT" sz="2400" i="1" dirty="0" smtClean="0">
                        <a:latin typeface="Cambria Math" panose="02040503050406030204" pitchFamily="18" charset="0"/>
                      </a:rPr>
                      <m:t>𝐾</m:t>
                    </m:r>
                  </m:oMath>
                </a14:m>
                <a:r>
                  <a:rPr lang="it-IT" sz="2400" dirty="0"/>
                  <a:t>.</a:t>
                </a:r>
              </a:p>
            </p:txBody>
          </p:sp>
        </mc:Choice>
        <mc:Fallback xmlns="">
          <p:sp>
            <p:nvSpPr>
              <p:cNvPr id="6" name="CasellaDiTesto 5">
                <a:extLst>
                  <a:ext uri="{FF2B5EF4-FFF2-40B4-BE49-F238E27FC236}">
                    <a16:creationId xmlns:a16="http://schemas.microsoft.com/office/drawing/2014/main" id="{2E5C4852-DE12-1164-ADE7-E5636765C8AA}"/>
                  </a:ext>
                </a:extLst>
              </p:cNvPr>
              <p:cNvSpPr txBox="1">
                <a:spLocks noRot="1" noChangeAspect="1" noMove="1" noResize="1" noEditPoints="1" noAdjustHandles="1" noChangeArrowheads="1" noChangeShapeType="1" noTextEdit="1"/>
              </p:cNvSpPr>
              <p:nvPr/>
            </p:nvSpPr>
            <p:spPr>
              <a:xfrm>
                <a:off x="175054" y="2237575"/>
                <a:ext cx="11841892" cy="461665"/>
              </a:xfrm>
              <a:prstGeom prst="rect">
                <a:avLst/>
              </a:prstGeom>
              <a:blipFill>
                <a:blip r:embed="rId3"/>
                <a:stretch>
                  <a:fillRect l="-721" t="-10526" r="-721" b="-28947"/>
                </a:stretch>
              </a:blipFill>
            </p:spPr>
            <p:txBody>
              <a:bodyPr/>
              <a:lstStyle/>
              <a:p>
                <a:r>
                  <a:rPr lang="en-US">
                    <a:noFill/>
                  </a:rPr>
                  <a:t> </a:t>
                </a:r>
              </a:p>
            </p:txBody>
          </p:sp>
        </mc:Fallback>
      </mc:AlternateContent>
      <p:sp>
        <p:nvSpPr>
          <p:cNvPr id="8" name="CasellaDiTesto 7">
            <a:extLst>
              <a:ext uri="{FF2B5EF4-FFF2-40B4-BE49-F238E27FC236}">
                <a16:creationId xmlns:a16="http://schemas.microsoft.com/office/drawing/2014/main" id="{1EC9CEB5-69FC-7FFC-9378-04A0FF5DC84B}"/>
              </a:ext>
            </a:extLst>
          </p:cNvPr>
          <p:cNvSpPr txBox="1"/>
          <p:nvPr/>
        </p:nvSpPr>
        <p:spPr>
          <a:xfrm>
            <a:off x="175054" y="2930649"/>
            <a:ext cx="11703908" cy="1569660"/>
          </a:xfrm>
          <a:prstGeom prst="rect">
            <a:avLst/>
          </a:prstGeom>
          <a:noFill/>
        </p:spPr>
        <p:txBody>
          <a:bodyPr wrap="square" rtlCol="0">
            <a:spAutoFit/>
          </a:bodyPr>
          <a:lstStyle/>
          <a:p>
            <a:r>
              <a:rPr lang="it-IT" sz="2400" dirty="0" err="1"/>
              <a:t>Consequences</a:t>
            </a:r>
            <a:r>
              <a:rPr lang="it-IT" sz="2400" dirty="0"/>
              <a:t> of </a:t>
            </a:r>
            <a:r>
              <a:rPr lang="it-IT" sz="2400" dirty="0" err="1"/>
              <a:t>higher</a:t>
            </a:r>
            <a:r>
              <a:rPr lang="it-IT" sz="2400" dirty="0"/>
              <a:t> operative temperature are: </a:t>
            </a:r>
          </a:p>
          <a:p>
            <a:pPr marL="984250" indent="-342900">
              <a:buFont typeface="Arial" panose="020B0604020202020204" pitchFamily="34" charset="0"/>
              <a:buChar char="•"/>
            </a:pPr>
            <a:r>
              <a:rPr lang="it-IT" sz="2400" dirty="0" err="1"/>
              <a:t>higher</a:t>
            </a:r>
            <a:r>
              <a:rPr lang="it-IT" sz="2400" dirty="0"/>
              <a:t> </a:t>
            </a:r>
            <a:r>
              <a:rPr lang="it-IT" sz="2400" dirty="0" err="1"/>
              <a:t>stability</a:t>
            </a:r>
            <a:r>
              <a:rPr lang="it-IT" sz="2400" dirty="0"/>
              <a:t> (</a:t>
            </a:r>
            <a:r>
              <a:rPr lang="it-IT" sz="2400" dirty="0" err="1"/>
              <a:t>aluminium</a:t>
            </a:r>
            <a:r>
              <a:rPr lang="it-IT" sz="2400" dirty="0"/>
              <a:t> </a:t>
            </a:r>
            <a:r>
              <a:rPr lang="it-IT" sz="2400" dirty="0" err="1"/>
              <a:t>is</a:t>
            </a:r>
            <a:r>
              <a:rPr lang="it-IT" sz="2400" dirty="0"/>
              <a:t> </a:t>
            </a:r>
            <a:r>
              <a:rPr lang="it-IT" sz="2400" dirty="0" err="1"/>
              <a:t>required</a:t>
            </a:r>
            <a:r>
              <a:rPr lang="it-IT" sz="2400" dirty="0"/>
              <a:t> for </a:t>
            </a:r>
            <a:r>
              <a:rPr lang="it-IT" sz="2400" dirty="0" err="1"/>
              <a:t>protection</a:t>
            </a:r>
            <a:r>
              <a:rPr lang="it-IT" sz="2400" dirty="0"/>
              <a:t>, </a:t>
            </a:r>
            <a:r>
              <a:rPr lang="it-IT" sz="2400" dirty="0" err="1"/>
              <a:t>not</a:t>
            </a:r>
            <a:r>
              <a:rPr lang="it-IT" sz="2400" dirty="0"/>
              <a:t> </a:t>
            </a:r>
            <a:r>
              <a:rPr lang="it-IT" sz="2400" dirty="0" err="1"/>
              <a:t>as</a:t>
            </a:r>
            <a:r>
              <a:rPr lang="it-IT" sz="2400" dirty="0"/>
              <a:t> </a:t>
            </a:r>
            <a:r>
              <a:rPr lang="it-IT" sz="2400" dirty="0" err="1"/>
              <a:t>stabiliser</a:t>
            </a:r>
            <a:r>
              <a:rPr lang="it-IT" sz="2400" dirty="0"/>
              <a:t>)</a:t>
            </a:r>
          </a:p>
          <a:p>
            <a:pPr marL="984250" indent="-342900">
              <a:buFont typeface="Arial" panose="020B0604020202020204" pitchFamily="34" charset="0"/>
              <a:buChar char="•"/>
            </a:pPr>
            <a:r>
              <a:rPr lang="it-IT" sz="2400" dirty="0" err="1"/>
              <a:t>higher</a:t>
            </a:r>
            <a:r>
              <a:rPr lang="it-IT" sz="2400" dirty="0"/>
              <a:t> </a:t>
            </a:r>
            <a:r>
              <a:rPr lang="it-IT" sz="2400" dirty="0" err="1"/>
              <a:t>thermal</a:t>
            </a:r>
            <a:r>
              <a:rPr lang="it-IT" sz="2400" dirty="0"/>
              <a:t> </a:t>
            </a:r>
            <a:r>
              <a:rPr lang="it-IT" sz="2400" dirty="0" err="1"/>
              <a:t>conductivity</a:t>
            </a:r>
            <a:r>
              <a:rPr lang="it-IT" sz="2400" dirty="0"/>
              <a:t> (</a:t>
            </a:r>
            <a:r>
              <a:rPr lang="it-IT" sz="2400" dirty="0" err="1"/>
              <a:t>better</a:t>
            </a:r>
            <a:r>
              <a:rPr lang="it-IT" sz="2400" dirty="0"/>
              <a:t> </a:t>
            </a:r>
            <a:r>
              <a:rPr lang="it-IT" sz="2400" dirty="0" err="1"/>
              <a:t>indirect</a:t>
            </a:r>
            <a:r>
              <a:rPr lang="it-IT" sz="2400" dirty="0"/>
              <a:t> </a:t>
            </a:r>
            <a:r>
              <a:rPr lang="it-IT" sz="2400" dirty="0" err="1"/>
              <a:t>cooling</a:t>
            </a:r>
            <a:r>
              <a:rPr lang="it-IT" sz="2400" dirty="0"/>
              <a:t>) </a:t>
            </a:r>
          </a:p>
          <a:p>
            <a:pPr marL="984250" indent="-342900">
              <a:buFont typeface="Arial" panose="020B0604020202020204" pitchFamily="34" charset="0"/>
              <a:buChar char="•"/>
            </a:pPr>
            <a:r>
              <a:rPr lang="it-IT" sz="2400" dirty="0" err="1"/>
              <a:t>higher</a:t>
            </a:r>
            <a:r>
              <a:rPr lang="it-IT" sz="2400" dirty="0"/>
              <a:t> </a:t>
            </a:r>
            <a:r>
              <a:rPr lang="it-IT" sz="2400" dirty="0" err="1"/>
              <a:t>refrigerator</a:t>
            </a:r>
            <a:r>
              <a:rPr lang="it-IT" sz="2400" dirty="0"/>
              <a:t> COP</a:t>
            </a:r>
          </a:p>
        </p:txBody>
      </p:sp>
      <p:sp>
        <p:nvSpPr>
          <p:cNvPr id="9" name="CasellaDiTesto 8">
            <a:extLst>
              <a:ext uri="{FF2B5EF4-FFF2-40B4-BE49-F238E27FC236}">
                <a16:creationId xmlns:a16="http://schemas.microsoft.com/office/drawing/2014/main" id="{067F2A04-CA9F-F341-3225-06AD57918DD7}"/>
              </a:ext>
            </a:extLst>
          </p:cNvPr>
          <p:cNvSpPr txBox="1"/>
          <p:nvPr/>
        </p:nvSpPr>
        <p:spPr>
          <a:xfrm>
            <a:off x="175054" y="4731718"/>
            <a:ext cx="11841892" cy="1815882"/>
          </a:xfrm>
          <a:prstGeom prst="rect">
            <a:avLst/>
          </a:prstGeom>
          <a:noFill/>
        </p:spPr>
        <p:txBody>
          <a:bodyPr wrap="square">
            <a:spAutoFit/>
          </a:bodyPr>
          <a:lstStyle/>
          <a:p>
            <a:pPr algn="just"/>
            <a:r>
              <a:rPr lang="en-GB" sz="2400" dirty="0">
                <a:effectLst/>
                <a:latin typeface="Calibri" panose="020F0502020204030204" pitchFamily="34" charset="0"/>
                <a:ea typeface="Calibri" panose="020F0502020204030204" pitchFamily="34" charset="0"/>
                <a:cs typeface="Times New Roman" panose="02020603050405020304" pitchFamily="18" charset="0"/>
              </a:rPr>
              <a:t>R&amp;D is necessary to develop suitable conductors. </a:t>
            </a:r>
          </a:p>
          <a:p>
            <a:pPr algn="just"/>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400" dirty="0">
                <a:effectLst/>
                <a:latin typeface="Calibri" panose="020F0502020204030204" pitchFamily="34" charset="0"/>
                <a:ea typeface="Calibri" panose="020F0502020204030204" pitchFamily="34" charset="0"/>
                <a:cs typeface="Times New Roman" panose="02020603050405020304" pitchFamily="18" charset="0"/>
              </a:rPr>
              <a:t>Detector magnet design should be rethought based on MgB</a:t>
            </a:r>
            <a:r>
              <a:rPr lang="en-GB" sz="24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GB" sz="2400" dirty="0">
                <a:effectLst/>
                <a:latin typeface="Calibri" panose="020F0502020204030204" pitchFamily="34" charset="0"/>
                <a:ea typeface="Calibri" panose="020F0502020204030204" pitchFamily="34" charset="0"/>
                <a:cs typeface="Times New Roman" panose="02020603050405020304" pitchFamily="18" charset="0"/>
              </a:rPr>
              <a:t> conductor features (as an example, the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q</a:t>
            </a:r>
            <a:r>
              <a:rPr lang="it-IT" sz="2400" dirty="0" err="1"/>
              <a:t>uench</a:t>
            </a:r>
            <a:r>
              <a:rPr lang="it-IT" sz="2400" dirty="0"/>
              <a:t> </a:t>
            </a:r>
            <a:r>
              <a:rPr lang="it-IT" sz="2400" dirty="0" err="1"/>
              <a:t>issue</a:t>
            </a:r>
            <a:r>
              <a:rPr lang="it-IT" sz="2400" dirty="0"/>
              <a:t> of MgB</a:t>
            </a:r>
            <a:r>
              <a:rPr lang="it-IT" sz="2400" baseline="-25000" dirty="0"/>
              <a:t>2</a:t>
            </a:r>
            <a:r>
              <a:rPr lang="it-IT" sz="2400" dirty="0"/>
              <a:t> detector </a:t>
            </a:r>
            <a:r>
              <a:rPr lang="it-IT" sz="2400" dirty="0" err="1"/>
              <a:t>magnets</a:t>
            </a:r>
            <a:r>
              <a:rPr lang="it-IT" sz="2400" dirty="0"/>
              <a:t> </a:t>
            </a:r>
            <a:r>
              <a:rPr lang="it-IT" sz="2400" dirty="0" err="1"/>
              <a:t>could</a:t>
            </a:r>
            <a:r>
              <a:rPr lang="it-IT" sz="2400" dirty="0"/>
              <a:t> be </a:t>
            </a:r>
            <a:r>
              <a:rPr lang="it-IT" sz="2400" dirty="0" err="1"/>
              <a:t>faced</a:t>
            </a:r>
            <a:r>
              <a:rPr lang="it-IT" sz="2400" dirty="0"/>
              <a:t> via </a:t>
            </a:r>
            <a:r>
              <a:rPr lang="it-IT" sz="2400" dirty="0" err="1"/>
              <a:t>controlled</a:t>
            </a:r>
            <a:r>
              <a:rPr lang="it-IT" sz="2400" dirty="0"/>
              <a:t> </a:t>
            </a:r>
            <a:r>
              <a:rPr lang="it-IT" sz="2400" dirty="0" err="1"/>
              <a:t>insulation</a:t>
            </a:r>
            <a:r>
              <a:rPr lang="it-IT" sz="2400" dirty="0"/>
              <a:t> technique)</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endParaRPr lang="it-IT" sz="2400" dirty="0"/>
          </a:p>
        </p:txBody>
      </p:sp>
      <p:sp>
        <p:nvSpPr>
          <p:cNvPr id="10" name="CasellaDiTesto 9">
            <a:extLst>
              <a:ext uri="{FF2B5EF4-FFF2-40B4-BE49-F238E27FC236}">
                <a16:creationId xmlns:a16="http://schemas.microsoft.com/office/drawing/2014/main" id="{89E59071-B98F-6B3A-A1FC-A507418B4C52}"/>
              </a:ext>
            </a:extLst>
          </p:cNvPr>
          <p:cNvSpPr txBox="1"/>
          <p:nvPr/>
        </p:nvSpPr>
        <p:spPr>
          <a:xfrm>
            <a:off x="1392208" y="1544501"/>
            <a:ext cx="9763184" cy="461665"/>
          </a:xfrm>
          <a:prstGeom prst="rect">
            <a:avLst/>
          </a:prstGeom>
          <a:noFill/>
        </p:spPr>
        <p:txBody>
          <a:bodyPr wrap="square">
            <a:spAutoFit/>
          </a:bodyPr>
          <a:lstStyle/>
          <a:p>
            <a:r>
              <a:rPr lang="it-IT" sz="2400" b="1" dirty="0"/>
              <a:t>MgB</a:t>
            </a:r>
            <a:r>
              <a:rPr lang="it-IT" sz="2400" b="1" baseline="-25000" dirty="0"/>
              <a:t>2</a:t>
            </a:r>
            <a:r>
              <a:rPr lang="it-IT" sz="2400" dirty="0"/>
              <a:t> </a:t>
            </a:r>
            <a:r>
              <a:rPr lang="it-IT" sz="2400" dirty="0" err="1"/>
              <a:t>could</a:t>
            </a:r>
            <a:r>
              <a:rPr lang="it-IT" sz="2400" dirty="0"/>
              <a:t> be an </a:t>
            </a:r>
            <a:r>
              <a:rPr lang="it-IT" sz="2400" b="1" dirty="0" err="1"/>
              <a:t>excellent</a:t>
            </a:r>
            <a:r>
              <a:rPr lang="it-IT" sz="2400" b="1" dirty="0"/>
              <a:t> candidate </a:t>
            </a:r>
            <a:r>
              <a:rPr lang="it-IT" sz="2400" dirty="0"/>
              <a:t>to </a:t>
            </a:r>
            <a:r>
              <a:rPr lang="it-IT" sz="2400" dirty="0" err="1"/>
              <a:t>replace</a:t>
            </a:r>
            <a:r>
              <a:rPr lang="it-IT" sz="2400" dirty="0"/>
              <a:t> </a:t>
            </a:r>
            <a:r>
              <a:rPr lang="it-IT" sz="2400" dirty="0" err="1"/>
              <a:t>NbTi</a:t>
            </a:r>
            <a:r>
              <a:rPr lang="it-IT" sz="2400" dirty="0"/>
              <a:t> in detector </a:t>
            </a:r>
            <a:r>
              <a:rPr lang="it-IT" sz="2400" dirty="0" err="1"/>
              <a:t>magnets</a:t>
            </a:r>
            <a:endParaRPr lang="it-IT" sz="2400" dirty="0"/>
          </a:p>
        </p:txBody>
      </p:sp>
    </p:spTree>
    <p:extLst>
      <p:ext uri="{BB962C8B-B14F-4D97-AF65-F5344CB8AC3E}">
        <p14:creationId xmlns:p14="http://schemas.microsoft.com/office/powerpoint/2010/main" val="1397588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C9ACEE5-8A31-ECE5-DAD6-9DABC03B41A8}"/>
              </a:ext>
            </a:extLst>
          </p:cNvPr>
          <p:cNvSpPr txBox="1"/>
          <p:nvPr/>
        </p:nvSpPr>
        <p:spPr>
          <a:xfrm>
            <a:off x="2740028" y="2705725"/>
            <a:ext cx="6711943" cy="1446550"/>
          </a:xfrm>
          <a:prstGeom prst="rect">
            <a:avLst/>
          </a:prstGeom>
          <a:noFill/>
        </p:spPr>
        <p:txBody>
          <a:bodyPr wrap="square">
            <a:spAutoFit/>
          </a:bodyPr>
          <a:lstStyle/>
          <a:p>
            <a:pPr algn="ctr"/>
            <a:r>
              <a:rPr lang="en-US" sz="4400" i="0" dirty="0">
                <a:solidFill>
                  <a:srgbClr val="262626"/>
                </a:solidFill>
                <a:effectLst/>
              </a:rPr>
              <a:t>  </a:t>
            </a:r>
            <a:r>
              <a:rPr lang="en-US" sz="4400" b="1" i="0" dirty="0">
                <a:solidFill>
                  <a:srgbClr val="262626"/>
                </a:solidFill>
                <a:effectLst/>
              </a:rPr>
              <a:t>THANK YOU FOR YOUR KIND ATTENTION</a:t>
            </a:r>
            <a:endParaRPr lang="it-IT" sz="4400" b="1" dirty="0">
              <a:solidFill>
                <a:srgbClr val="262626"/>
              </a:solidFill>
            </a:endParaRPr>
          </a:p>
        </p:txBody>
      </p:sp>
    </p:spTree>
    <p:extLst>
      <p:ext uri="{BB962C8B-B14F-4D97-AF65-F5344CB8AC3E}">
        <p14:creationId xmlns:p14="http://schemas.microsoft.com/office/powerpoint/2010/main" val="4209884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95D22F5-0527-C769-ABD6-C2785346E9CA}"/>
              </a:ext>
            </a:extLst>
          </p:cNvPr>
          <p:cNvSpPr txBox="1"/>
          <p:nvPr/>
        </p:nvSpPr>
        <p:spPr>
          <a:xfrm>
            <a:off x="4791041" y="1139063"/>
            <a:ext cx="2720745" cy="492443"/>
          </a:xfrm>
          <a:prstGeom prst="rect">
            <a:avLst/>
          </a:prstGeom>
          <a:noFill/>
        </p:spPr>
        <p:txBody>
          <a:bodyPr wrap="none" rtlCol="0">
            <a:spAutoFit/>
          </a:bodyPr>
          <a:lstStyle/>
          <a:p>
            <a:r>
              <a:rPr lang="it-IT" sz="2600" b="1" dirty="0" err="1"/>
              <a:t>Cryogenic</a:t>
            </a:r>
            <a:r>
              <a:rPr lang="it-IT" sz="2600" b="1" dirty="0"/>
              <a:t> </a:t>
            </a:r>
            <a:r>
              <a:rPr lang="it-IT" sz="2600" b="1" dirty="0" err="1"/>
              <a:t>stability</a:t>
            </a:r>
            <a:endParaRPr lang="it-IT" sz="2600" b="1" dirty="0"/>
          </a:p>
        </p:txBody>
      </p:sp>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FD0DAA1F-7620-1741-4E07-96AAF2F1293D}"/>
                  </a:ext>
                </a:extLst>
              </p:cNvPr>
              <p:cNvSpPr txBox="1"/>
              <p:nvPr/>
            </p:nvSpPr>
            <p:spPr>
              <a:xfrm>
                <a:off x="3005341" y="2097536"/>
                <a:ext cx="60942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2400" b="0" i="1" smtClean="0">
                              <a:latin typeface="Cambria Math" panose="02040503050406030204" pitchFamily="18" charset="0"/>
                              <a:ea typeface="Cambria Math" panose="02040503050406030204" pitchFamily="18" charset="0"/>
                            </a:rPr>
                          </m:ctrlPr>
                        </m:sSubPr>
                        <m:e>
                          <m:r>
                            <a:rPr lang="it-IT" sz="2400" b="0" i="1" smtClean="0">
                              <a:latin typeface="Cambria Math" panose="02040503050406030204" pitchFamily="18" charset="0"/>
                              <a:ea typeface="Cambria Math" panose="02040503050406030204" pitchFamily="18" charset="0"/>
                            </a:rPr>
                            <m:t>𝜌</m:t>
                          </m:r>
                        </m:e>
                        <m:sub>
                          <m:r>
                            <a:rPr lang="it-IT" sz="2400" b="0" i="1" smtClean="0">
                              <a:latin typeface="Cambria Math" panose="02040503050406030204" pitchFamily="18" charset="0"/>
                              <a:ea typeface="Cambria Math" panose="02040503050406030204" pitchFamily="18" charset="0"/>
                            </a:rPr>
                            <m:t>𝑐𝑜𝑛𝑑</m:t>
                          </m:r>
                        </m:sub>
                      </m:sSub>
                      <m:sSup>
                        <m:sSupPr>
                          <m:ctrlPr>
                            <a:rPr lang="it-IT" sz="2400" b="0" i="1" smtClean="0">
                              <a:latin typeface="Cambria Math" panose="02040503050406030204" pitchFamily="18" charset="0"/>
                              <a:ea typeface="Cambria Math" panose="02040503050406030204" pitchFamily="18" charset="0"/>
                            </a:rPr>
                          </m:ctrlPr>
                        </m:sSupPr>
                        <m:e>
                          <m:r>
                            <a:rPr lang="it-IT" sz="2400" b="0" i="1" smtClean="0">
                              <a:latin typeface="Cambria Math" panose="02040503050406030204" pitchFamily="18" charset="0"/>
                              <a:ea typeface="Cambria Math" panose="02040503050406030204" pitchFamily="18" charset="0"/>
                            </a:rPr>
                            <m:t>𝐽</m:t>
                          </m:r>
                        </m:e>
                        <m:sup>
                          <m:r>
                            <a:rPr lang="it-IT" sz="2400" b="0" i="1" smtClean="0">
                              <a:latin typeface="Cambria Math" panose="02040503050406030204" pitchFamily="18" charset="0"/>
                              <a:ea typeface="Cambria Math" panose="02040503050406030204" pitchFamily="18" charset="0"/>
                            </a:rPr>
                            <m:t>2</m:t>
                          </m:r>
                        </m:sup>
                      </m:sSup>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𝑔</m:t>
                      </m:r>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h</m:t>
                      </m:r>
                    </m:oMath>
                  </m:oMathPara>
                </a14:m>
                <a:endParaRPr lang="it-IT" sz="2400" dirty="0"/>
              </a:p>
            </p:txBody>
          </p:sp>
        </mc:Choice>
        <mc:Fallback xmlns="">
          <p:sp>
            <p:nvSpPr>
              <p:cNvPr id="3" name="CasellaDiTesto 2">
                <a:extLst>
                  <a:ext uri="{FF2B5EF4-FFF2-40B4-BE49-F238E27FC236}">
                    <a16:creationId xmlns:a16="http://schemas.microsoft.com/office/drawing/2014/main" id="{FD0DAA1F-7620-1741-4E07-96AAF2F1293D}"/>
                  </a:ext>
                </a:extLst>
              </p:cNvPr>
              <p:cNvSpPr txBox="1">
                <a:spLocks noRot="1" noChangeAspect="1" noMove="1" noResize="1" noEditPoints="1" noAdjustHandles="1" noChangeArrowheads="1" noChangeShapeType="1" noTextEdit="1"/>
              </p:cNvSpPr>
              <p:nvPr/>
            </p:nvSpPr>
            <p:spPr>
              <a:xfrm>
                <a:off x="3005341" y="2097536"/>
                <a:ext cx="6094268" cy="461665"/>
              </a:xfrm>
              <a:prstGeom prst="rect">
                <a:avLst/>
              </a:prstGeom>
              <a:blipFill>
                <a:blip r:embed="rId3"/>
                <a:stretch>
                  <a:fillRect b="-13158"/>
                </a:stretch>
              </a:blipFill>
            </p:spPr>
            <p:txBody>
              <a:bodyPr/>
              <a:lstStyle/>
              <a:p>
                <a:r>
                  <a:rPr lang="en-US">
                    <a:noFill/>
                  </a:rPr>
                  <a:t> </a:t>
                </a:r>
              </a:p>
            </p:txBody>
          </p:sp>
        </mc:Fallback>
      </mc:AlternateContent>
      <p:sp>
        <p:nvSpPr>
          <p:cNvPr id="12" name="CasellaDiTesto 11">
            <a:extLst>
              <a:ext uri="{FF2B5EF4-FFF2-40B4-BE49-F238E27FC236}">
                <a16:creationId xmlns:a16="http://schemas.microsoft.com/office/drawing/2014/main" id="{B93BE49C-AA59-02C1-A341-38D51E90064F}"/>
              </a:ext>
            </a:extLst>
          </p:cNvPr>
          <p:cNvSpPr txBox="1"/>
          <p:nvPr/>
        </p:nvSpPr>
        <p:spPr>
          <a:xfrm>
            <a:off x="770659" y="3114533"/>
            <a:ext cx="10650681" cy="461665"/>
          </a:xfrm>
          <a:prstGeom prst="rect">
            <a:avLst/>
          </a:prstGeom>
          <a:noFill/>
        </p:spPr>
        <p:txBody>
          <a:bodyPr wrap="square" rtlCol="0">
            <a:spAutoFit/>
          </a:bodyPr>
          <a:lstStyle/>
          <a:p>
            <a:pPr algn="ctr"/>
            <a:r>
              <a:rPr lang="it-IT" sz="2400" u="sng" dirty="0"/>
              <a:t>Low </a:t>
            </a:r>
            <a:r>
              <a:rPr lang="it-IT" sz="2400" u="sng" dirty="0" err="1"/>
              <a:t>resistivity</a:t>
            </a:r>
            <a:r>
              <a:rPr lang="it-IT" sz="2400" u="sng" dirty="0"/>
              <a:t> </a:t>
            </a:r>
            <a:r>
              <a:rPr lang="it-IT" sz="2400" u="sng" dirty="0" err="1"/>
              <a:t>normal</a:t>
            </a:r>
            <a:r>
              <a:rPr lang="it-IT" sz="2400" u="sng" dirty="0"/>
              <a:t> metal </a:t>
            </a:r>
            <a:r>
              <a:rPr lang="it-IT" sz="2400" u="sng" dirty="0" err="1"/>
              <a:t>matrix</a:t>
            </a:r>
            <a:r>
              <a:rPr lang="it-IT" sz="2400" u="sng" dirty="0"/>
              <a:t> </a:t>
            </a:r>
            <a:r>
              <a:rPr lang="it-IT" sz="2400" dirty="0"/>
              <a:t>(in </a:t>
            </a:r>
            <a:r>
              <a:rPr lang="it-IT" sz="2400" dirty="0" err="1"/>
              <a:t>parallel</a:t>
            </a:r>
            <a:r>
              <a:rPr lang="it-IT" sz="2400" dirty="0"/>
              <a:t> to </a:t>
            </a:r>
            <a:r>
              <a:rPr lang="it-IT" sz="2400" dirty="0" err="1"/>
              <a:t>superconductors</a:t>
            </a:r>
            <a:r>
              <a:rPr lang="it-IT" sz="2400" dirty="0"/>
              <a:t>) and </a:t>
            </a:r>
            <a:r>
              <a:rPr lang="it-IT" sz="2400" u="sng" dirty="0"/>
              <a:t>good </a:t>
            </a:r>
            <a:r>
              <a:rPr lang="it-IT" sz="2400" u="sng" dirty="0" err="1"/>
              <a:t>cooling</a:t>
            </a:r>
            <a:r>
              <a:rPr lang="it-IT" sz="2400" u="sng" dirty="0"/>
              <a:t> </a:t>
            </a:r>
          </a:p>
        </p:txBody>
      </p:sp>
      <p:sp>
        <p:nvSpPr>
          <p:cNvPr id="14" name="CasellaDiTesto 13">
            <a:extLst>
              <a:ext uri="{FF2B5EF4-FFF2-40B4-BE49-F238E27FC236}">
                <a16:creationId xmlns:a16="http://schemas.microsoft.com/office/drawing/2014/main" id="{63A5E636-EF2C-7026-EB45-5CDE3B0DEDC6}"/>
              </a:ext>
            </a:extLst>
          </p:cNvPr>
          <p:cNvSpPr txBox="1"/>
          <p:nvPr/>
        </p:nvSpPr>
        <p:spPr>
          <a:xfrm>
            <a:off x="1295164" y="4467741"/>
            <a:ext cx="4448200" cy="461665"/>
          </a:xfrm>
          <a:prstGeom prst="rect">
            <a:avLst/>
          </a:prstGeom>
          <a:noFill/>
        </p:spPr>
        <p:txBody>
          <a:bodyPr wrap="square" rtlCol="0">
            <a:spAutoFit/>
          </a:bodyPr>
          <a:lstStyle/>
          <a:p>
            <a:r>
              <a:rPr lang="it-IT" sz="2400" dirty="0" err="1"/>
              <a:t>Magnets</a:t>
            </a:r>
            <a:r>
              <a:rPr lang="it-IT" sz="2400" dirty="0"/>
              <a:t> in </a:t>
            </a:r>
            <a:r>
              <a:rPr lang="it-IT" sz="2400" dirty="0" err="1"/>
              <a:t>liquid</a:t>
            </a:r>
            <a:r>
              <a:rPr lang="it-IT" sz="2400" dirty="0"/>
              <a:t> </a:t>
            </a:r>
            <a:r>
              <a:rPr lang="it-IT" sz="2400" dirty="0" err="1"/>
              <a:t>Helium</a:t>
            </a:r>
            <a:r>
              <a:rPr lang="it-IT" sz="2400" dirty="0"/>
              <a:t> pool</a:t>
            </a:r>
          </a:p>
        </p:txBody>
      </p:sp>
      <p:cxnSp>
        <p:nvCxnSpPr>
          <p:cNvPr id="19" name="Connettore 2 18">
            <a:extLst>
              <a:ext uri="{FF2B5EF4-FFF2-40B4-BE49-F238E27FC236}">
                <a16:creationId xmlns:a16="http://schemas.microsoft.com/office/drawing/2014/main" id="{44155021-B1C8-657E-C034-A81E4A92B637}"/>
              </a:ext>
            </a:extLst>
          </p:cNvPr>
          <p:cNvCxnSpPr>
            <a:cxnSpLocks/>
          </p:cNvCxnSpPr>
          <p:nvPr/>
        </p:nvCxnSpPr>
        <p:spPr>
          <a:xfrm flipH="1">
            <a:off x="4127157" y="3559664"/>
            <a:ext cx="6166154" cy="880544"/>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2E168933-1F1E-5B0F-3972-A24194F377F2}"/>
              </a:ext>
            </a:extLst>
          </p:cNvPr>
          <p:cNvCxnSpPr>
            <a:cxnSpLocks/>
          </p:cNvCxnSpPr>
          <p:nvPr/>
        </p:nvCxnSpPr>
        <p:spPr>
          <a:xfrm flipH="1">
            <a:off x="8971005" y="3557179"/>
            <a:ext cx="1322306" cy="837707"/>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071C8348-3159-B09D-5E95-345676AE97D0}"/>
              </a:ext>
            </a:extLst>
          </p:cNvPr>
          <p:cNvSpPr txBox="1"/>
          <p:nvPr/>
        </p:nvSpPr>
        <p:spPr>
          <a:xfrm>
            <a:off x="7313911" y="4467741"/>
            <a:ext cx="3295507" cy="830997"/>
          </a:xfrm>
          <a:prstGeom prst="rect">
            <a:avLst/>
          </a:prstGeom>
          <a:noFill/>
        </p:spPr>
        <p:txBody>
          <a:bodyPr wrap="square" rtlCol="0">
            <a:spAutoFit/>
          </a:bodyPr>
          <a:lstStyle/>
          <a:p>
            <a:r>
              <a:rPr lang="it-IT" sz="2400" dirty="0" err="1"/>
              <a:t>Forced</a:t>
            </a:r>
            <a:r>
              <a:rPr lang="it-IT" sz="2400" dirty="0"/>
              <a:t> flow </a:t>
            </a:r>
            <a:r>
              <a:rPr lang="it-IT" sz="2400" dirty="0" err="1"/>
              <a:t>magnets</a:t>
            </a:r>
            <a:endParaRPr lang="it-IT" sz="2400" dirty="0"/>
          </a:p>
          <a:p>
            <a:endParaRPr lang="it-IT" sz="2400" dirty="0"/>
          </a:p>
        </p:txBody>
      </p:sp>
      <p:sp>
        <p:nvSpPr>
          <p:cNvPr id="26" name="CasellaDiTesto 25">
            <a:extLst>
              <a:ext uri="{FF2B5EF4-FFF2-40B4-BE49-F238E27FC236}">
                <a16:creationId xmlns:a16="http://schemas.microsoft.com/office/drawing/2014/main" id="{8A6EFE3D-7D50-C5AF-7726-1892611A82FD}"/>
              </a:ext>
            </a:extLst>
          </p:cNvPr>
          <p:cNvSpPr txBox="1"/>
          <p:nvPr/>
        </p:nvSpPr>
        <p:spPr>
          <a:xfrm>
            <a:off x="6940174" y="5695170"/>
            <a:ext cx="2906857" cy="369332"/>
          </a:xfrm>
          <a:prstGeom prst="rect">
            <a:avLst/>
          </a:prstGeom>
          <a:noFill/>
        </p:spPr>
        <p:txBody>
          <a:bodyPr wrap="square">
            <a:spAutoFit/>
          </a:bodyPr>
          <a:lstStyle/>
          <a:p>
            <a:pPr algn="r"/>
            <a:r>
              <a:rPr lang="it-IT" dirty="0"/>
              <a:t>OMEGA </a:t>
            </a:r>
            <a:r>
              <a:rPr lang="it-IT" dirty="0" err="1"/>
              <a:t>magnet</a:t>
            </a:r>
            <a:r>
              <a:rPr lang="it-IT" dirty="0"/>
              <a:t> (CERN) </a:t>
            </a:r>
          </a:p>
        </p:txBody>
      </p:sp>
      <p:grpSp>
        <p:nvGrpSpPr>
          <p:cNvPr id="35" name="Gruppo 34">
            <a:extLst>
              <a:ext uri="{FF2B5EF4-FFF2-40B4-BE49-F238E27FC236}">
                <a16:creationId xmlns:a16="http://schemas.microsoft.com/office/drawing/2014/main" id="{ED4FAEAE-C052-179A-298A-94455EA139DD}"/>
              </a:ext>
            </a:extLst>
          </p:cNvPr>
          <p:cNvGrpSpPr/>
          <p:nvPr/>
        </p:nvGrpSpPr>
        <p:grpSpPr>
          <a:xfrm>
            <a:off x="9794922" y="4986993"/>
            <a:ext cx="851035" cy="1016935"/>
            <a:chOff x="10172565" y="4544301"/>
            <a:chExt cx="1473653" cy="1745674"/>
          </a:xfrm>
        </p:grpSpPr>
        <p:grpSp>
          <p:nvGrpSpPr>
            <p:cNvPr id="30" name="Gruppo 29">
              <a:extLst>
                <a:ext uri="{FF2B5EF4-FFF2-40B4-BE49-F238E27FC236}">
                  <a16:creationId xmlns:a16="http://schemas.microsoft.com/office/drawing/2014/main" id="{B9B779CC-1AF6-F400-B9C9-CED295887E00}"/>
                </a:ext>
              </a:extLst>
            </p:cNvPr>
            <p:cNvGrpSpPr/>
            <p:nvPr/>
          </p:nvGrpSpPr>
          <p:grpSpPr>
            <a:xfrm>
              <a:off x="10172565" y="4544301"/>
              <a:ext cx="1473653" cy="1745674"/>
              <a:chOff x="9982065" y="4489873"/>
              <a:chExt cx="1473653" cy="1745674"/>
            </a:xfrm>
          </p:grpSpPr>
          <p:pic>
            <p:nvPicPr>
              <p:cNvPr id="28" name="Immagine 27">
                <a:extLst>
                  <a:ext uri="{FF2B5EF4-FFF2-40B4-BE49-F238E27FC236}">
                    <a16:creationId xmlns:a16="http://schemas.microsoft.com/office/drawing/2014/main" id="{0371E275-7965-5EA0-323C-7E16CC23951B}"/>
                  </a:ext>
                </a:extLst>
              </p:cNvPr>
              <p:cNvPicPr>
                <a:picLocks noChangeAspect="1"/>
              </p:cNvPicPr>
              <p:nvPr/>
            </p:nvPicPr>
            <p:blipFill rotWithShape="1">
              <a:blip r:embed="rId4"/>
              <a:srcRect l="6867" t="2477" r="1458" b="1929"/>
              <a:stretch/>
            </p:blipFill>
            <p:spPr>
              <a:xfrm>
                <a:off x="9982065" y="4489873"/>
                <a:ext cx="1473653" cy="1745674"/>
              </a:xfrm>
              <a:prstGeom prst="rect">
                <a:avLst/>
              </a:prstGeom>
            </p:spPr>
          </p:pic>
          <p:sp>
            <p:nvSpPr>
              <p:cNvPr id="29" name="Rettangolo 28">
                <a:extLst>
                  <a:ext uri="{FF2B5EF4-FFF2-40B4-BE49-F238E27FC236}">
                    <a16:creationId xmlns:a16="http://schemas.microsoft.com/office/drawing/2014/main" id="{52ECDB93-2764-2F4E-93A5-0D69BCCFF72E}"/>
                  </a:ext>
                </a:extLst>
              </p:cNvPr>
              <p:cNvSpPr/>
              <p:nvPr/>
            </p:nvSpPr>
            <p:spPr>
              <a:xfrm>
                <a:off x="10718891" y="5362710"/>
                <a:ext cx="736827" cy="872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3" name="Figura a mano libera: forma 32">
              <a:extLst>
                <a:ext uri="{FF2B5EF4-FFF2-40B4-BE49-F238E27FC236}">
                  <a16:creationId xmlns:a16="http://schemas.microsoft.com/office/drawing/2014/main" id="{B6E07814-846B-DC35-07E6-1A23AE466CCD}"/>
                </a:ext>
              </a:extLst>
            </p:cNvPr>
            <p:cNvSpPr/>
            <p:nvPr/>
          </p:nvSpPr>
          <p:spPr>
            <a:xfrm>
              <a:off x="10899322" y="5412921"/>
              <a:ext cx="106135" cy="171450"/>
            </a:xfrm>
            <a:custGeom>
              <a:avLst/>
              <a:gdLst>
                <a:gd name="connsiteX0" fmla="*/ 0 w 106135"/>
                <a:gd name="connsiteY0" fmla="*/ 171450 h 171450"/>
                <a:gd name="connsiteX1" fmla="*/ 48985 w 106135"/>
                <a:gd name="connsiteY1" fmla="*/ 92529 h 171450"/>
                <a:gd name="connsiteX2" fmla="*/ 106135 w 106135"/>
                <a:gd name="connsiteY2" fmla="*/ 0 h 171450"/>
                <a:gd name="connsiteX3" fmla="*/ 106135 w 106135"/>
                <a:gd name="connsiteY3" fmla="*/ 0 h 171450"/>
              </a:gdLst>
              <a:ahLst/>
              <a:cxnLst>
                <a:cxn ang="0">
                  <a:pos x="connsiteX0" y="connsiteY0"/>
                </a:cxn>
                <a:cxn ang="0">
                  <a:pos x="connsiteX1" y="connsiteY1"/>
                </a:cxn>
                <a:cxn ang="0">
                  <a:pos x="connsiteX2" y="connsiteY2"/>
                </a:cxn>
                <a:cxn ang="0">
                  <a:pos x="connsiteX3" y="connsiteY3"/>
                </a:cxn>
              </a:cxnLst>
              <a:rect l="l" t="t" r="r" b="b"/>
              <a:pathLst>
                <a:path w="106135" h="171450">
                  <a:moveTo>
                    <a:pt x="0" y="171450"/>
                  </a:moveTo>
                  <a:lnTo>
                    <a:pt x="48985" y="92529"/>
                  </a:lnTo>
                  <a:lnTo>
                    <a:pt x="106135" y="0"/>
                  </a:lnTo>
                  <a:lnTo>
                    <a:pt x="106135" y="0"/>
                  </a:lnTo>
                </a:path>
              </a:pathLst>
            </a:custGeom>
            <a:solidFill>
              <a:schemeClr val="tx1">
                <a:lumMod val="50000"/>
                <a:lumOff val="5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829262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95D22F5-0527-C769-ABD6-C2785346E9CA}"/>
              </a:ext>
            </a:extLst>
          </p:cNvPr>
          <p:cNvSpPr txBox="1"/>
          <p:nvPr/>
        </p:nvSpPr>
        <p:spPr>
          <a:xfrm>
            <a:off x="4791041" y="1139063"/>
            <a:ext cx="2672078" cy="492443"/>
          </a:xfrm>
          <a:prstGeom prst="rect">
            <a:avLst/>
          </a:prstGeom>
          <a:noFill/>
        </p:spPr>
        <p:txBody>
          <a:bodyPr wrap="none" rtlCol="0">
            <a:spAutoFit/>
          </a:bodyPr>
          <a:lstStyle/>
          <a:p>
            <a:r>
              <a:rPr lang="it-IT" sz="2600" b="1" dirty="0" err="1"/>
              <a:t>Adiabatic</a:t>
            </a:r>
            <a:r>
              <a:rPr lang="it-IT" sz="2600" b="1" dirty="0"/>
              <a:t> </a:t>
            </a:r>
            <a:r>
              <a:rPr lang="it-IT" sz="2600" b="1" dirty="0" err="1"/>
              <a:t>stability</a:t>
            </a:r>
            <a:endParaRPr lang="it-IT" sz="2600" b="1" dirty="0"/>
          </a:p>
        </p:txBody>
      </p:sp>
      <p:sp>
        <p:nvSpPr>
          <p:cNvPr id="8" name="CasellaDiTesto 7">
            <a:extLst>
              <a:ext uri="{FF2B5EF4-FFF2-40B4-BE49-F238E27FC236}">
                <a16:creationId xmlns:a16="http://schemas.microsoft.com/office/drawing/2014/main" id="{47E23035-67E5-37B3-BBD1-6C88B81CDBD2}"/>
              </a:ext>
            </a:extLst>
          </p:cNvPr>
          <p:cNvSpPr txBox="1"/>
          <p:nvPr/>
        </p:nvSpPr>
        <p:spPr>
          <a:xfrm>
            <a:off x="1259840" y="1916735"/>
            <a:ext cx="9672320" cy="461665"/>
          </a:xfrm>
          <a:prstGeom prst="rect">
            <a:avLst/>
          </a:prstGeom>
          <a:noFill/>
        </p:spPr>
        <p:txBody>
          <a:bodyPr wrap="square">
            <a:spAutoFit/>
          </a:bodyPr>
          <a:lstStyle/>
          <a:p>
            <a:r>
              <a:rPr lang="en-US" sz="2400" b="0" i="0" u="none" strike="noStrike" baseline="0" dirty="0"/>
              <a:t>The heat generation term must be limited to a maximum permissible level</a:t>
            </a:r>
            <a:endParaRPr lang="it-IT" sz="2400" dirty="0"/>
          </a:p>
        </p:txBody>
      </p:sp>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B81386EF-C7C5-63D5-49AA-2E97AC214D13}"/>
                  </a:ext>
                </a:extLst>
              </p:cNvPr>
              <p:cNvSpPr txBox="1"/>
              <p:nvPr/>
            </p:nvSpPr>
            <p:spPr>
              <a:xfrm>
                <a:off x="2982451" y="2628956"/>
                <a:ext cx="6096000" cy="103727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2400" b="0" i="1" smtClean="0">
                              <a:latin typeface="Cambria Math" panose="02040503050406030204" pitchFamily="18" charset="0"/>
                              <a:ea typeface="Cambria Math" panose="02040503050406030204" pitchFamily="18" charset="0"/>
                            </a:rPr>
                          </m:ctrlPr>
                        </m:sSubPr>
                        <m:e>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𝑒</m:t>
                          </m:r>
                        </m:e>
                        <m:sub>
                          <m:r>
                            <a:rPr lang="it-IT" sz="2400" b="0" i="1" smtClean="0">
                              <a:latin typeface="Cambria Math" panose="02040503050406030204" pitchFamily="18" charset="0"/>
                              <a:ea typeface="Cambria Math" panose="02040503050406030204" pitchFamily="18" charset="0"/>
                            </a:rPr>
                            <m:t>𝑚𝑎𝑥</m:t>
                          </m:r>
                        </m:sub>
                      </m:sSub>
                      <m:r>
                        <a:rPr lang="it-IT" sz="2400" b="0" i="1" smtClean="0">
                          <a:latin typeface="Cambria Math" panose="02040503050406030204" pitchFamily="18" charset="0"/>
                          <a:ea typeface="Cambria Math" panose="02040503050406030204" pitchFamily="18" charset="0"/>
                        </a:rPr>
                        <m:t>=</m:t>
                      </m:r>
                      <m:nary>
                        <m:naryPr>
                          <m:ctrlPr>
                            <a:rPr lang="it-IT" sz="2400" b="0" i="1" smtClean="0">
                              <a:latin typeface="Cambria Math" panose="02040503050406030204" pitchFamily="18" charset="0"/>
                              <a:ea typeface="Cambria Math" panose="02040503050406030204" pitchFamily="18" charset="0"/>
                            </a:rPr>
                          </m:ctrlPr>
                        </m:naryPr>
                        <m:sub>
                          <m:sSub>
                            <m:sSubPr>
                              <m:ctrlPr>
                                <a:rPr lang="it-IT" sz="2400" b="0" i="1" smtClean="0">
                                  <a:latin typeface="Cambria Math" panose="02040503050406030204" pitchFamily="18" charset="0"/>
                                  <a:ea typeface="Cambria Math" panose="02040503050406030204" pitchFamily="18" charset="0"/>
                                </a:rPr>
                              </m:ctrlPr>
                            </m:sSubPr>
                            <m:e>
                              <m:r>
                                <a:rPr lang="it-IT" sz="2400" b="0" i="1" smtClean="0">
                                  <a:latin typeface="Cambria Math" panose="02040503050406030204" pitchFamily="18" charset="0"/>
                                  <a:ea typeface="Cambria Math" panose="02040503050406030204" pitchFamily="18" charset="0"/>
                                </a:rPr>
                                <m:t>𝑇</m:t>
                              </m:r>
                            </m:e>
                            <m:sub>
                              <m:r>
                                <a:rPr lang="it-IT" sz="2400" b="0" i="1" smtClean="0">
                                  <a:latin typeface="Cambria Math" panose="02040503050406030204" pitchFamily="18" charset="0"/>
                                  <a:ea typeface="Cambria Math" panose="02040503050406030204" pitchFamily="18" charset="0"/>
                                </a:rPr>
                                <m:t>𝑜𝑝</m:t>
                              </m:r>
                            </m:sub>
                          </m:sSub>
                        </m:sub>
                        <m:sup>
                          <m:sSub>
                            <m:sSubPr>
                              <m:ctrlPr>
                                <a:rPr lang="it-IT" sz="2400" b="0" i="1" smtClean="0">
                                  <a:latin typeface="Cambria Math" panose="02040503050406030204" pitchFamily="18" charset="0"/>
                                  <a:ea typeface="Cambria Math" panose="02040503050406030204" pitchFamily="18" charset="0"/>
                                </a:rPr>
                              </m:ctrlPr>
                            </m:sSubPr>
                            <m:e>
                              <m:r>
                                <a:rPr lang="it-IT" sz="2400" b="0" i="1" smtClean="0">
                                  <a:latin typeface="Cambria Math" panose="02040503050406030204" pitchFamily="18" charset="0"/>
                                  <a:ea typeface="Cambria Math" panose="02040503050406030204" pitchFamily="18" charset="0"/>
                                </a:rPr>
                                <m:t>𝑇</m:t>
                              </m:r>
                            </m:e>
                            <m:sub>
                              <m:r>
                                <a:rPr lang="it-IT" sz="2400" b="0" i="1" smtClean="0">
                                  <a:latin typeface="Cambria Math" panose="02040503050406030204" pitchFamily="18" charset="0"/>
                                  <a:ea typeface="Cambria Math" panose="02040503050406030204" pitchFamily="18" charset="0"/>
                                </a:rPr>
                                <m:t>𝑚𝑎𝑥</m:t>
                              </m:r>
                            </m:sub>
                          </m:sSub>
                        </m:sup>
                        <m:e>
                          <m:sSub>
                            <m:sSubPr>
                              <m:ctrlPr>
                                <a:rPr lang="it-IT" sz="2400" b="0" i="1" smtClean="0">
                                  <a:latin typeface="Cambria Math" panose="02040503050406030204" pitchFamily="18" charset="0"/>
                                  <a:ea typeface="Cambria Math" panose="02040503050406030204" pitchFamily="18" charset="0"/>
                                </a:rPr>
                              </m:ctrlPr>
                            </m:sSubPr>
                            <m:e>
                              <m:r>
                                <a:rPr lang="it-IT" sz="2400" b="0" i="1" smtClean="0">
                                  <a:latin typeface="Cambria Math" panose="02040503050406030204" pitchFamily="18" charset="0"/>
                                  <a:ea typeface="Cambria Math" panose="02040503050406030204" pitchFamily="18" charset="0"/>
                                </a:rPr>
                                <m:t>𝑐</m:t>
                              </m:r>
                            </m:e>
                            <m:sub>
                              <m:r>
                                <a:rPr lang="it-IT" sz="2400" b="0" i="1" smtClean="0">
                                  <a:latin typeface="Cambria Math" panose="02040503050406030204" pitchFamily="18" charset="0"/>
                                  <a:ea typeface="Cambria Math" panose="02040503050406030204" pitchFamily="18" charset="0"/>
                                </a:rPr>
                                <m:t>𝑐𝑜𝑛𝑑</m:t>
                              </m:r>
                            </m:sub>
                          </m:sSub>
                          <m:r>
                            <a:rPr lang="it-IT" sz="2400" b="0" i="1" smtClean="0">
                              <a:latin typeface="Cambria Math" panose="02040503050406030204" pitchFamily="18" charset="0"/>
                              <a:ea typeface="Cambria Math" panose="02040503050406030204" pitchFamily="18" charset="0"/>
                            </a:rPr>
                            <m:t>𝑑𝑇</m:t>
                          </m:r>
                        </m:e>
                      </m:nary>
                    </m:oMath>
                  </m:oMathPara>
                </a14:m>
                <a:endParaRPr lang="it-IT" sz="2400" dirty="0"/>
              </a:p>
            </p:txBody>
          </p:sp>
        </mc:Choice>
        <mc:Fallback xmlns="">
          <p:sp>
            <p:nvSpPr>
              <p:cNvPr id="20" name="CasellaDiTesto 19">
                <a:extLst>
                  <a:ext uri="{FF2B5EF4-FFF2-40B4-BE49-F238E27FC236}">
                    <a16:creationId xmlns:a16="http://schemas.microsoft.com/office/drawing/2014/main" id="{B81386EF-C7C5-63D5-49AA-2E97AC214D13}"/>
                  </a:ext>
                </a:extLst>
              </p:cNvPr>
              <p:cNvSpPr txBox="1">
                <a:spLocks noRot="1" noChangeAspect="1" noMove="1" noResize="1" noEditPoints="1" noAdjustHandles="1" noChangeArrowheads="1" noChangeShapeType="1" noTextEdit="1"/>
              </p:cNvSpPr>
              <p:nvPr/>
            </p:nvSpPr>
            <p:spPr>
              <a:xfrm>
                <a:off x="2982451" y="2628956"/>
                <a:ext cx="6096000" cy="103727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960838E7-4A96-D9EC-CB1A-77C7312E5A7D}"/>
                  </a:ext>
                </a:extLst>
              </p:cNvPr>
              <p:cNvSpPr txBox="1"/>
              <p:nvPr/>
            </p:nvSpPr>
            <p:spPr>
              <a:xfrm>
                <a:off x="1259839" y="4676329"/>
                <a:ext cx="9672319" cy="830997"/>
              </a:xfrm>
              <a:prstGeom prst="rect">
                <a:avLst/>
              </a:prstGeom>
              <a:noFill/>
            </p:spPr>
            <p:txBody>
              <a:bodyPr wrap="square">
                <a:spAutoFit/>
              </a:bodyPr>
              <a:lstStyle/>
              <a:p>
                <a:pPr marL="803275" indent="-803275" algn="just"/>
                <a14:m>
                  <m:oMath xmlns:m="http://schemas.openxmlformats.org/officeDocument/2006/math">
                    <m:sSub>
                      <m:sSubPr>
                        <m:ctrlPr>
                          <a:rPr lang="it-IT" sz="2400" b="0" i="1" smtClean="0">
                            <a:latin typeface="Cambria Math" panose="02040503050406030204" pitchFamily="18" charset="0"/>
                            <a:ea typeface="Cambria Math" panose="02040503050406030204" pitchFamily="18" charset="0"/>
                          </a:rPr>
                        </m:ctrlPr>
                      </m:sSubPr>
                      <m:e>
                        <m:r>
                          <a:rPr lang="it-IT" sz="2400" b="0" i="1" smtClean="0">
                            <a:latin typeface="Cambria Math" panose="02040503050406030204" pitchFamily="18" charset="0"/>
                            <a:ea typeface="Cambria Math" panose="02040503050406030204" pitchFamily="18" charset="0"/>
                          </a:rPr>
                          <m:t>𝑇</m:t>
                        </m:r>
                      </m:e>
                      <m:sub>
                        <m:r>
                          <a:rPr lang="it-IT" sz="2400" b="0" i="1" smtClean="0">
                            <a:latin typeface="Cambria Math" panose="02040503050406030204" pitchFamily="18" charset="0"/>
                            <a:ea typeface="Cambria Math" panose="02040503050406030204" pitchFamily="18" charset="0"/>
                          </a:rPr>
                          <m:t>𝑚𝑎𝑥</m:t>
                        </m:r>
                      </m:sub>
                    </m:sSub>
                  </m:oMath>
                </a14:m>
                <a:r>
                  <a:rPr lang="it-IT" sz="2400" dirty="0"/>
                  <a:t> 	is the temperature </a:t>
                </a:r>
                <a:r>
                  <a:rPr lang="it-IT" sz="2400" dirty="0" err="1"/>
                  <a:t>at</a:t>
                </a:r>
                <a:r>
                  <a:rPr lang="it-IT" sz="2400" dirty="0"/>
                  <a:t> </a:t>
                </a:r>
                <a:r>
                  <a:rPr lang="it-IT" sz="2400" dirty="0" err="1"/>
                  <a:t>which</a:t>
                </a:r>
                <a:r>
                  <a:rPr lang="it-IT" sz="2400" dirty="0"/>
                  <a:t> the </a:t>
                </a:r>
                <a:r>
                  <a:rPr lang="it-IT" sz="2400" dirty="0" err="1"/>
                  <a:t>superconductor</a:t>
                </a:r>
                <a:r>
                  <a:rPr lang="it-IT" sz="2400" dirty="0"/>
                  <a:t> </a:t>
                </a:r>
                <a:r>
                  <a:rPr lang="en-US" sz="2400" dirty="0"/>
                  <a:t>undergoes the transition to the normal state (it depends on </a:t>
                </a:r>
                <a14:m>
                  <m:oMath xmlns:m="http://schemas.openxmlformats.org/officeDocument/2006/math">
                    <m:r>
                      <a:rPr lang="en-US" sz="2400" i="1" dirty="0" smtClean="0">
                        <a:latin typeface="Cambria Math" panose="02040503050406030204" pitchFamily="18" charset="0"/>
                      </a:rPr>
                      <m:t>𝐵</m:t>
                    </m:r>
                  </m:oMath>
                </a14:m>
                <a:r>
                  <a:rPr lang="en-US" sz="2400" dirty="0"/>
                  <a:t> and </a:t>
                </a:r>
                <a14:m>
                  <m:oMath xmlns:m="http://schemas.openxmlformats.org/officeDocument/2006/math">
                    <m:r>
                      <a:rPr lang="en-US" sz="2400" i="1" dirty="0" smtClean="0">
                        <a:latin typeface="Cambria Math" panose="02040503050406030204" pitchFamily="18" charset="0"/>
                      </a:rPr>
                      <m:t>𝐽</m:t>
                    </m:r>
                  </m:oMath>
                </a14:m>
                <a:r>
                  <a:rPr lang="en-US" sz="2400" dirty="0"/>
                  <a:t>)</a:t>
                </a:r>
                <a:endParaRPr lang="it-IT" sz="2400" dirty="0"/>
              </a:p>
            </p:txBody>
          </p:sp>
        </mc:Choice>
        <mc:Fallback xmlns="">
          <p:sp>
            <p:nvSpPr>
              <p:cNvPr id="22" name="CasellaDiTesto 21">
                <a:extLst>
                  <a:ext uri="{FF2B5EF4-FFF2-40B4-BE49-F238E27FC236}">
                    <a16:creationId xmlns:a16="http://schemas.microsoft.com/office/drawing/2014/main" id="{960838E7-4A96-D9EC-CB1A-77C7312E5A7D}"/>
                  </a:ext>
                </a:extLst>
              </p:cNvPr>
              <p:cNvSpPr txBox="1">
                <a:spLocks noRot="1" noChangeAspect="1" noMove="1" noResize="1" noEditPoints="1" noAdjustHandles="1" noChangeArrowheads="1" noChangeShapeType="1" noTextEdit="1"/>
              </p:cNvSpPr>
              <p:nvPr/>
            </p:nvSpPr>
            <p:spPr>
              <a:xfrm>
                <a:off x="1259839" y="4676329"/>
                <a:ext cx="9672319" cy="830997"/>
              </a:xfrm>
              <a:prstGeom prst="rect">
                <a:avLst/>
              </a:prstGeom>
              <a:blipFill>
                <a:blip r:embed="rId4"/>
                <a:stretch>
                  <a:fillRect l="-189" t="-5882" r="-1009"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FEFF9A46-FD45-B327-5468-F0033DBF4355}"/>
                  </a:ext>
                </a:extLst>
              </p:cNvPr>
              <p:cNvSpPr txBox="1"/>
              <p:nvPr/>
            </p:nvSpPr>
            <p:spPr>
              <a:xfrm>
                <a:off x="2166877" y="5737475"/>
                <a:ext cx="7858241" cy="490199"/>
              </a:xfrm>
              <a:prstGeom prst="rect">
                <a:avLst/>
              </a:prstGeom>
              <a:noFill/>
            </p:spPr>
            <p:txBody>
              <a:bodyPr wrap="none" rtlCol="0">
                <a:spAutoFit/>
              </a:bodyPr>
              <a:lstStyle/>
              <a:p>
                <a:r>
                  <a:rPr lang="it-IT" sz="2400" dirty="0"/>
                  <a:t>Typical </a:t>
                </a:r>
                <a:r>
                  <a:rPr lang="it-IT" sz="2400" dirty="0" err="1"/>
                  <a:t>value</a:t>
                </a:r>
                <a:r>
                  <a:rPr lang="it-IT" sz="2400" dirty="0"/>
                  <a:t> of </a:t>
                </a:r>
                <a14:m>
                  <m:oMath xmlns:m="http://schemas.openxmlformats.org/officeDocument/2006/math">
                    <m:sSub>
                      <m:sSubPr>
                        <m:ctrlPr>
                          <a:rPr lang="it-IT" sz="2400" b="0" i="1" smtClean="0">
                            <a:latin typeface="Cambria Math" panose="02040503050406030204" pitchFamily="18" charset="0"/>
                            <a:ea typeface="Cambria Math" panose="02040503050406030204" pitchFamily="18" charset="0"/>
                          </a:rPr>
                        </m:ctrlPr>
                      </m:sSubPr>
                      <m:e>
                        <m:r>
                          <a:rPr lang="it-IT" sz="2400" b="0" i="1" smtClean="0">
                            <a:latin typeface="Cambria Math" panose="02040503050406030204" pitchFamily="18" charset="0"/>
                            <a:ea typeface="Cambria Math" panose="02040503050406030204" pitchFamily="18" charset="0"/>
                          </a:rPr>
                          <m:t>𝑇</m:t>
                        </m:r>
                      </m:e>
                      <m:sub>
                        <m:r>
                          <a:rPr lang="it-IT" sz="2400" b="0" i="1" smtClean="0">
                            <a:latin typeface="Cambria Math" panose="02040503050406030204" pitchFamily="18" charset="0"/>
                            <a:ea typeface="Cambria Math" panose="02040503050406030204" pitchFamily="18" charset="0"/>
                          </a:rPr>
                          <m:t>𝑚𝑎𝑥</m:t>
                        </m:r>
                      </m:sub>
                    </m:sSub>
                    <m:r>
                      <a:rPr lang="it-IT" sz="2400" b="0" i="1" smtClean="0">
                        <a:latin typeface="Cambria Math" panose="02040503050406030204" pitchFamily="18" charset="0"/>
                        <a:ea typeface="Cambria Math" panose="02040503050406030204" pitchFamily="18" charset="0"/>
                      </a:rPr>
                      <m:t>−</m:t>
                    </m:r>
                    <m:sSub>
                      <m:sSubPr>
                        <m:ctrlPr>
                          <a:rPr lang="it-IT" sz="2400" b="0" i="1" smtClean="0">
                            <a:latin typeface="Cambria Math" panose="02040503050406030204" pitchFamily="18" charset="0"/>
                            <a:ea typeface="Cambria Math" panose="02040503050406030204" pitchFamily="18" charset="0"/>
                          </a:rPr>
                        </m:ctrlPr>
                      </m:sSubPr>
                      <m:e>
                        <m:r>
                          <a:rPr lang="it-IT" sz="2400" b="0" i="1" smtClean="0">
                            <a:latin typeface="Cambria Math" panose="02040503050406030204" pitchFamily="18" charset="0"/>
                            <a:ea typeface="Cambria Math" panose="02040503050406030204" pitchFamily="18" charset="0"/>
                          </a:rPr>
                          <m:t>𝑇</m:t>
                        </m:r>
                      </m:e>
                      <m:sub>
                        <m:r>
                          <a:rPr lang="it-IT" sz="2400" b="0" i="1" smtClean="0">
                            <a:latin typeface="Cambria Math" panose="02040503050406030204" pitchFamily="18" charset="0"/>
                            <a:ea typeface="Cambria Math" panose="02040503050406030204" pitchFamily="18" charset="0"/>
                          </a:rPr>
                          <m:t>𝑜𝑝</m:t>
                        </m:r>
                      </m:sub>
                    </m:sSub>
                  </m:oMath>
                </a14:m>
                <a:r>
                  <a:rPr lang="it-IT" sz="2400" dirty="0"/>
                  <a:t> for </a:t>
                </a:r>
                <a:r>
                  <a:rPr lang="it-IT" sz="2400" dirty="0" err="1"/>
                  <a:t>NbTi</a:t>
                </a:r>
                <a:r>
                  <a:rPr lang="it-IT" sz="2400" dirty="0"/>
                  <a:t> </a:t>
                </a:r>
                <a:r>
                  <a:rPr lang="it-IT" sz="2400" dirty="0" err="1"/>
                  <a:t>is</a:t>
                </a:r>
                <a:r>
                  <a:rPr lang="it-IT" sz="2400" dirty="0"/>
                  <a:t> </a:t>
                </a:r>
                <a:r>
                  <a:rPr lang="it-IT" sz="2400" dirty="0" err="1"/>
                  <a:t>between</a:t>
                </a:r>
                <a:r>
                  <a:rPr lang="it-IT" sz="2400" dirty="0"/>
                  <a:t> </a:t>
                </a:r>
                <a14:m>
                  <m:oMath xmlns:m="http://schemas.openxmlformats.org/officeDocument/2006/math">
                    <m:r>
                      <a:rPr lang="it-IT" sz="2400" b="0" i="1" dirty="0" smtClean="0">
                        <a:latin typeface="Cambria Math" panose="02040503050406030204" pitchFamily="18" charset="0"/>
                      </a:rPr>
                      <m:t>2</m:t>
                    </m:r>
                    <m:r>
                      <a:rPr lang="it-IT" sz="2400" i="1" dirty="0" smtClean="0">
                        <a:latin typeface="Cambria Math" panose="02040503050406030204" pitchFamily="18" charset="0"/>
                      </a:rPr>
                      <m:t> </m:t>
                    </m:r>
                    <m:r>
                      <a:rPr lang="it-IT" sz="2400" i="1" dirty="0" smtClean="0">
                        <a:latin typeface="Cambria Math" panose="02040503050406030204" pitchFamily="18" charset="0"/>
                      </a:rPr>
                      <m:t>𝐾</m:t>
                    </m:r>
                  </m:oMath>
                </a14:m>
                <a:r>
                  <a:rPr lang="it-IT" sz="2400" dirty="0"/>
                  <a:t> and  </a:t>
                </a:r>
                <a14:m>
                  <m:oMath xmlns:m="http://schemas.openxmlformats.org/officeDocument/2006/math">
                    <m:r>
                      <a:rPr lang="it-IT" sz="2400" i="1" dirty="0" smtClean="0">
                        <a:latin typeface="Cambria Math" panose="02040503050406030204" pitchFamily="18" charset="0"/>
                      </a:rPr>
                      <m:t>3 </m:t>
                    </m:r>
                    <m:r>
                      <a:rPr lang="it-IT" sz="2400" i="1" dirty="0" smtClean="0">
                        <a:latin typeface="Cambria Math" panose="02040503050406030204" pitchFamily="18" charset="0"/>
                      </a:rPr>
                      <m:t>𝐾</m:t>
                    </m:r>
                  </m:oMath>
                </a14:m>
                <a:r>
                  <a:rPr lang="it-IT" sz="2400" dirty="0"/>
                  <a:t> </a:t>
                </a:r>
              </a:p>
            </p:txBody>
          </p:sp>
        </mc:Choice>
        <mc:Fallback xmlns="">
          <p:sp>
            <p:nvSpPr>
              <p:cNvPr id="25" name="CasellaDiTesto 24">
                <a:extLst>
                  <a:ext uri="{FF2B5EF4-FFF2-40B4-BE49-F238E27FC236}">
                    <a16:creationId xmlns:a16="http://schemas.microsoft.com/office/drawing/2014/main" id="{FEFF9A46-FD45-B327-5468-F0033DBF4355}"/>
                  </a:ext>
                </a:extLst>
              </p:cNvPr>
              <p:cNvSpPr txBox="1">
                <a:spLocks noRot="1" noChangeAspect="1" noMove="1" noResize="1" noEditPoints="1" noAdjustHandles="1" noChangeArrowheads="1" noChangeShapeType="1" noTextEdit="1"/>
              </p:cNvSpPr>
              <p:nvPr/>
            </p:nvSpPr>
            <p:spPr>
              <a:xfrm>
                <a:off x="2166877" y="5737475"/>
                <a:ext cx="7858241" cy="490199"/>
              </a:xfrm>
              <a:prstGeom prst="rect">
                <a:avLst/>
              </a:prstGeom>
              <a:blipFill>
                <a:blip r:embed="rId5"/>
                <a:stretch>
                  <a:fillRect l="-1163" t="-8642"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CasellaDiTesto 26">
                <a:extLst>
                  <a:ext uri="{FF2B5EF4-FFF2-40B4-BE49-F238E27FC236}">
                    <a16:creationId xmlns:a16="http://schemas.microsoft.com/office/drawing/2014/main" id="{61E13A43-8A8C-96AF-B966-F6FB285301CA}"/>
                  </a:ext>
                </a:extLst>
              </p:cNvPr>
              <p:cNvSpPr txBox="1"/>
              <p:nvPr/>
            </p:nvSpPr>
            <p:spPr>
              <a:xfrm>
                <a:off x="1259840" y="3895776"/>
                <a:ext cx="6096000" cy="461665"/>
              </a:xfrm>
              <a:prstGeom prst="rect">
                <a:avLst/>
              </a:prstGeom>
              <a:noFill/>
            </p:spPr>
            <p:txBody>
              <a:bodyPr wrap="square">
                <a:spAutoFit/>
              </a:bodyPr>
              <a:lstStyle/>
              <a:p>
                <a14:m>
                  <m:oMath xmlns:m="http://schemas.openxmlformats.org/officeDocument/2006/math">
                    <m:sSub>
                      <m:sSubPr>
                        <m:ctrlPr>
                          <a:rPr lang="it-IT" sz="2400" b="0" i="1" smtClean="0">
                            <a:latin typeface="Cambria Math" panose="02040503050406030204" pitchFamily="18" charset="0"/>
                            <a:ea typeface="Cambria Math" panose="02040503050406030204" pitchFamily="18" charset="0"/>
                          </a:rPr>
                        </m:ctrlPr>
                      </m:sSubPr>
                      <m:e>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𝑒</m:t>
                        </m:r>
                      </m:e>
                      <m:sub>
                        <m:r>
                          <a:rPr lang="it-IT" sz="2400" b="0" i="1" smtClean="0">
                            <a:latin typeface="Cambria Math" panose="02040503050406030204" pitchFamily="18" charset="0"/>
                            <a:ea typeface="Cambria Math" panose="02040503050406030204" pitchFamily="18" charset="0"/>
                          </a:rPr>
                          <m:t>𝑚𝑎𝑥</m:t>
                        </m:r>
                      </m:sub>
                    </m:sSub>
                  </m:oMath>
                </a14:m>
                <a:r>
                  <a:rPr lang="it-IT" sz="2400" dirty="0"/>
                  <a:t> </a:t>
                </a:r>
                <a:r>
                  <a:rPr lang="it-IT" sz="2400" dirty="0" err="1"/>
                  <a:t>is</a:t>
                </a:r>
                <a:r>
                  <a:rPr lang="it-IT" sz="2400" dirty="0"/>
                  <a:t> the energy </a:t>
                </a:r>
                <a:r>
                  <a:rPr lang="it-IT" sz="2400" dirty="0" err="1"/>
                  <a:t>density</a:t>
                </a:r>
                <a:r>
                  <a:rPr lang="it-IT" sz="2400" dirty="0"/>
                  <a:t> </a:t>
                </a:r>
                <a:r>
                  <a:rPr lang="it-IT" sz="2400" dirty="0" err="1"/>
                  <a:t>margin</a:t>
                </a:r>
                <a:endParaRPr lang="it-IT" sz="2400" dirty="0"/>
              </a:p>
            </p:txBody>
          </p:sp>
        </mc:Choice>
        <mc:Fallback xmlns="">
          <p:sp>
            <p:nvSpPr>
              <p:cNvPr id="27" name="CasellaDiTesto 26">
                <a:extLst>
                  <a:ext uri="{FF2B5EF4-FFF2-40B4-BE49-F238E27FC236}">
                    <a16:creationId xmlns:a16="http://schemas.microsoft.com/office/drawing/2014/main" id="{61E13A43-8A8C-96AF-B966-F6FB285301CA}"/>
                  </a:ext>
                </a:extLst>
              </p:cNvPr>
              <p:cNvSpPr txBox="1">
                <a:spLocks noRot="1" noChangeAspect="1" noMove="1" noResize="1" noEditPoints="1" noAdjustHandles="1" noChangeArrowheads="1" noChangeShapeType="1" noTextEdit="1"/>
              </p:cNvSpPr>
              <p:nvPr/>
            </p:nvSpPr>
            <p:spPr>
              <a:xfrm>
                <a:off x="1259840" y="3895776"/>
                <a:ext cx="6096000" cy="461665"/>
              </a:xfrm>
              <a:prstGeom prst="rect">
                <a:avLst/>
              </a:prstGeom>
              <a:blipFill>
                <a:blip r:embed="rId6"/>
                <a:stretch>
                  <a:fillRect l="-300"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2811220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95D22F5-0527-C769-ABD6-C2785346E9CA}"/>
              </a:ext>
            </a:extLst>
          </p:cNvPr>
          <p:cNvSpPr txBox="1"/>
          <p:nvPr/>
        </p:nvSpPr>
        <p:spPr>
          <a:xfrm>
            <a:off x="3138166" y="842182"/>
            <a:ext cx="5915658" cy="1261884"/>
          </a:xfrm>
          <a:prstGeom prst="rect">
            <a:avLst/>
          </a:prstGeom>
          <a:noFill/>
        </p:spPr>
        <p:txBody>
          <a:bodyPr wrap="none" rtlCol="0">
            <a:spAutoFit/>
          </a:bodyPr>
          <a:lstStyle/>
          <a:p>
            <a:pPr algn="ctr"/>
            <a:r>
              <a:rPr lang="it-IT" sz="2600" b="1" dirty="0" err="1"/>
              <a:t>Thin</a:t>
            </a:r>
            <a:r>
              <a:rPr lang="it-IT" sz="2600" b="1" dirty="0"/>
              <a:t> </a:t>
            </a:r>
            <a:r>
              <a:rPr lang="it-IT" sz="2600" b="1" dirty="0" err="1"/>
              <a:t>solenoids</a:t>
            </a:r>
            <a:endParaRPr lang="it-IT" sz="2600" b="1" dirty="0"/>
          </a:p>
          <a:p>
            <a:pPr algn="ctr"/>
            <a:endParaRPr lang="it-IT" sz="2400" dirty="0"/>
          </a:p>
          <a:p>
            <a:pPr algn="ctr"/>
            <a:r>
              <a:rPr lang="it-IT" sz="2400" dirty="0" err="1"/>
              <a:t>Thin</a:t>
            </a:r>
            <a:r>
              <a:rPr lang="it-IT" sz="2400" dirty="0"/>
              <a:t> </a:t>
            </a:r>
            <a:r>
              <a:rPr lang="it-IT" sz="2400" dirty="0" err="1"/>
              <a:t>solenoids</a:t>
            </a:r>
            <a:r>
              <a:rPr lang="it-IT" sz="2400" dirty="0"/>
              <a:t> are </a:t>
            </a:r>
            <a:r>
              <a:rPr lang="it-IT" sz="2400" dirty="0" err="1"/>
              <a:t>based</a:t>
            </a:r>
            <a:r>
              <a:rPr lang="it-IT" sz="2400" dirty="0"/>
              <a:t> on </a:t>
            </a:r>
            <a:r>
              <a:rPr lang="it-IT" sz="2400" dirty="0" err="1"/>
              <a:t>adiabatic</a:t>
            </a:r>
            <a:r>
              <a:rPr lang="it-IT" sz="2400" dirty="0"/>
              <a:t> </a:t>
            </a:r>
            <a:r>
              <a:rPr lang="it-IT" sz="2400" dirty="0" err="1"/>
              <a:t>stability</a:t>
            </a:r>
            <a:endParaRPr lang="it-IT" sz="2400" dirty="0"/>
          </a:p>
        </p:txBody>
      </p:sp>
      <p:sp>
        <p:nvSpPr>
          <p:cNvPr id="2" name="CasellaDiTesto 1">
            <a:extLst>
              <a:ext uri="{FF2B5EF4-FFF2-40B4-BE49-F238E27FC236}">
                <a16:creationId xmlns:a16="http://schemas.microsoft.com/office/drawing/2014/main" id="{68F11300-9E6C-8356-9AC3-B5626D2CFA3F}"/>
              </a:ext>
            </a:extLst>
          </p:cNvPr>
          <p:cNvSpPr txBox="1"/>
          <p:nvPr/>
        </p:nvSpPr>
        <p:spPr>
          <a:xfrm>
            <a:off x="1670611" y="4320491"/>
            <a:ext cx="9304291" cy="2246769"/>
          </a:xfrm>
          <a:prstGeom prst="rect">
            <a:avLst/>
          </a:prstGeom>
          <a:noFill/>
        </p:spPr>
        <p:txBody>
          <a:bodyPr wrap="square" rtlCol="0">
            <a:spAutoFit/>
          </a:bodyPr>
          <a:lstStyle/>
          <a:p>
            <a:r>
              <a:rPr lang="it-IT" sz="2400" dirty="0"/>
              <a:t>Pure Aluminium in </a:t>
            </a:r>
            <a:r>
              <a:rPr lang="it-IT" sz="2400" dirty="0" err="1"/>
              <a:t>parallel</a:t>
            </a:r>
            <a:r>
              <a:rPr lang="it-IT" sz="2400" dirty="0"/>
              <a:t> to the </a:t>
            </a:r>
            <a:r>
              <a:rPr lang="it-IT" sz="2400" dirty="0" err="1"/>
              <a:t>superconducting</a:t>
            </a:r>
            <a:r>
              <a:rPr lang="it-IT" sz="2400" dirty="0"/>
              <a:t> composite:</a:t>
            </a:r>
          </a:p>
          <a:p>
            <a:pPr marL="719138" indent="-358775" algn="l">
              <a:spcBef>
                <a:spcPts val="600"/>
              </a:spcBef>
              <a:buFont typeface="Arial" panose="020B0604020202020204" pitchFamily="34" charset="0"/>
              <a:buChar char="•"/>
            </a:pPr>
            <a:r>
              <a:rPr lang="it-IT" sz="2400" dirty="0" err="1"/>
              <a:t>increases</a:t>
            </a:r>
            <a:r>
              <a:rPr lang="it-IT" sz="2400" dirty="0"/>
              <a:t> the </a:t>
            </a:r>
            <a:r>
              <a:rPr lang="it-IT" sz="2400" dirty="0" err="1"/>
              <a:t>conductor</a:t>
            </a:r>
            <a:r>
              <a:rPr lang="it-IT" sz="2400" dirty="0"/>
              <a:t> </a:t>
            </a:r>
            <a:r>
              <a:rPr lang="it-IT" sz="2400" dirty="0" err="1"/>
              <a:t>thermal</a:t>
            </a:r>
            <a:r>
              <a:rPr lang="it-IT" sz="2400" dirty="0"/>
              <a:t> </a:t>
            </a:r>
            <a:r>
              <a:rPr lang="it-IT" sz="2400" dirty="0" err="1"/>
              <a:t>capacity</a:t>
            </a:r>
            <a:r>
              <a:rPr lang="it-IT" sz="2400" dirty="0"/>
              <a:t> per </a:t>
            </a:r>
            <a:r>
              <a:rPr lang="it-IT" sz="2400" dirty="0" err="1"/>
              <a:t>unit</a:t>
            </a:r>
            <a:r>
              <a:rPr lang="it-IT" sz="2400" dirty="0"/>
              <a:t> </a:t>
            </a:r>
            <a:r>
              <a:rPr lang="it-IT" sz="2400" dirty="0" err="1"/>
              <a:t>length</a:t>
            </a:r>
            <a:endParaRPr lang="en-US" sz="2400" dirty="0"/>
          </a:p>
          <a:p>
            <a:pPr marL="719138" indent="-358775">
              <a:spcBef>
                <a:spcPts val="600"/>
              </a:spcBef>
              <a:buFont typeface="Arial" panose="020B0604020202020204" pitchFamily="34" charset="0"/>
              <a:buChar char="•"/>
            </a:pPr>
            <a:r>
              <a:rPr lang="it-IT" sz="2400" dirty="0" err="1"/>
              <a:t>limits</a:t>
            </a:r>
            <a:r>
              <a:rPr lang="it-IT" sz="2400" dirty="0"/>
              <a:t> the </a:t>
            </a:r>
            <a:r>
              <a:rPr lang="it-IT" sz="2400" dirty="0" err="1"/>
              <a:t>dissipation</a:t>
            </a:r>
            <a:r>
              <a:rPr lang="it-IT" sz="2400" dirty="0"/>
              <a:t> in case of </a:t>
            </a:r>
            <a:r>
              <a:rPr lang="it-IT" sz="2400" dirty="0" err="1"/>
              <a:t>local</a:t>
            </a:r>
            <a:r>
              <a:rPr lang="it-IT" sz="2400" dirty="0"/>
              <a:t> </a:t>
            </a:r>
            <a:r>
              <a:rPr lang="it-IT" sz="2400" dirty="0" err="1"/>
              <a:t>transition</a:t>
            </a:r>
            <a:r>
              <a:rPr lang="it-IT" sz="2400" dirty="0"/>
              <a:t> to the </a:t>
            </a:r>
            <a:r>
              <a:rPr lang="it-IT" sz="2400" dirty="0" err="1"/>
              <a:t>normal</a:t>
            </a:r>
            <a:r>
              <a:rPr lang="it-IT" sz="2400" dirty="0"/>
              <a:t> state </a:t>
            </a:r>
          </a:p>
          <a:p>
            <a:pPr marL="719138" indent="-358775">
              <a:spcBef>
                <a:spcPts val="600"/>
              </a:spcBef>
              <a:buFont typeface="Arial" panose="020B0604020202020204" pitchFamily="34" charset="0"/>
              <a:buChar char="•"/>
            </a:pPr>
            <a:r>
              <a:rPr lang="it-IT" sz="2400" dirty="0" err="1"/>
              <a:t>limits</a:t>
            </a:r>
            <a:r>
              <a:rPr lang="it-IT" sz="2400" dirty="0"/>
              <a:t> the </a:t>
            </a:r>
            <a:r>
              <a:rPr lang="it-IT" sz="2400" dirty="0" err="1"/>
              <a:t>magnet</a:t>
            </a:r>
            <a:r>
              <a:rPr lang="it-IT" sz="2400" dirty="0"/>
              <a:t> weight </a:t>
            </a:r>
          </a:p>
          <a:p>
            <a:pPr marL="719138" indent="-358775">
              <a:spcBef>
                <a:spcPts val="600"/>
              </a:spcBef>
              <a:buFont typeface="Arial" panose="020B0604020202020204" pitchFamily="34" charset="0"/>
              <a:buChar char="•"/>
            </a:pPr>
            <a:r>
              <a:rPr lang="it-IT" sz="2400" dirty="0" err="1"/>
              <a:t>allowing</a:t>
            </a:r>
            <a:r>
              <a:rPr lang="it-IT" sz="2400" dirty="0"/>
              <a:t> positioning </a:t>
            </a:r>
            <a:r>
              <a:rPr lang="it-IT" sz="2400" dirty="0" err="1"/>
              <a:t>calorimeters</a:t>
            </a:r>
            <a:r>
              <a:rPr lang="it-IT" sz="2400" dirty="0"/>
              <a:t> </a:t>
            </a:r>
            <a:r>
              <a:rPr lang="it-IT" sz="2400" dirty="0" err="1"/>
              <a:t>outside</a:t>
            </a:r>
            <a:r>
              <a:rPr lang="it-IT" sz="2400" dirty="0"/>
              <a:t> the </a:t>
            </a:r>
            <a:r>
              <a:rPr lang="it-IT" sz="2400" dirty="0" err="1"/>
              <a:t>magnet</a:t>
            </a:r>
            <a:r>
              <a:rPr lang="it-IT" sz="2400" dirty="0"/>
              <a:t> </a:t>
            </a:r>
          </a:p>
        </p:txBody>
      </p:sp>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4E685DA7-8883-4F52-9049-7719048DC4D2}"/>
                  </a:ext>
                </a:extLst>
              </p:cNvPr>
              <p:cNvSpPr txBox="1"/>
              <p:nvPr/>
            </p:nvSpPr>
            <p:spPr>
              <a:xfrm>
                <a:off x="966999" y="3319029"/>
                <a:ext cx="10607712" cy="830997"/>
              </a:xfrm>
              <a:prstGeom prst="rect">
                <a:avLst/>
              </a:prstGeom>
              <a:noFill/>
            </p:spPr>
            <p:txBody>
              <a:bodyPr wrap="none" rtlCol="0">
                <a:spAutoFit/>
              </a:bodyPr>
              <a:lstStyle/>
              <a:p>
                <a:pPr algn="ctr"/>
                <a:r>
                  <a:rPr lang="it-IT" sz="2400" b="1" dirty="0"/>
                  <a:t>NbTi</a:t>
                </a:r>
                <a:r>
                  <a:rPr lang="it-IT" sz="2400" dirty="0"/>
                  <a:t> </a:t>
                </a:r>
                <a:r>
                  <a:rPr lang="it-IT" sz="2400" dirty="0" err="1"/>
                  <a:t>is</a:t>
                </a:r>
                <a:r>
                  <a:rPr lang="it-IT" sz="2400" dirty="0"/>
                  <a:t> </a:t>
                </a:r>
                <a:r>
                  <a:rPr lang="it-IT" sz="2400" dirty="0" err="1"/>
                  <a:t>ductile</a:t>
                </a:r>
                <a:r>
                  <a:rPr lang="it-IT" sz="2400" dirty="0"/>
                  <a:t>, </a:t>
                </a:r>
                <a:r>
                  <a:rPr lang="it-IT" sz="2400" dirty="0" err="1"/>
                  <a:t>relatively</a:t>
                </a:r>
                <a:r>
                  <a:rPr lang="it-IT" sz="2400" dirty="0"/>
                  <a:t> cheap and </a:t>
                </a:r>
                <a:r>
                  <a:rPr lang="it-IT" sz="2400" dirty="0" err="1"/>
                  <a:t>robust</a:t>
                </a:r>
                <a:r>
                  <a:rPr lang="it-IT" sz="2400" dirty="0"/>
                  <a:t> (</a:t>
                </a:r>
                <a14:m>
                  <m:oMath xmlns:m="http://schemas.openxmlformats.org/officeDocument/2006/math">
                    <m:sSub>
                      <m:sSubPr>
                        <m:ctrlPr>
                          <a:rPr lang="it-IT" sz="2400" i="1" dirty="0" smtClean="0">
                            <a:latin typeface="Cambria Math" panose="02040503050406030204" pitchFamily="18" charset="0"/>
                          </a:rPr>
                        </m:ctrlPr>
                      </m:sSubPr>
                      <m:e>
                        <m:r>
                          <a:rPr lang="it-IT" sz="2400" i="1" dirty="0" smtClean="0">
                            <a:latin typeface="Cambria Math" panose="02040503050406030204" pitchFamily="18" charset="0"/>
                          </a:rPr>
                          <m:t>𝐽</m:t>
                        </m:r>
                      </m:e>
                      <m:sub>
                        <m:r>
                          <m:rPr>
                            <m:nor/>
                          </m:rPr>
                          <a:rPr lang="it-IT" sz="2400" dirty="0" smtClean="0"/>
                          <m:t>c</m:t>
                        </m:r>
                      </m:sub>
                    </m:sSub>
                  </m:oMath>
                </a14:m>
                <a:r>
                  <a:rPr lang="it-IT" sz="2400" dirty="0"/>
                  <a:t> </a:t>
                </a:r>
                <a:r>
                  <a:rPr lang="it-IT" sz="2400" dirty="0" err="1"/>
                  <a:t>is</a:t>
                </a:r>
                <a:r>
                  <a:rPr lang="it-IT" sz="2400" dirty="0"/>
                  <a:t> </a:t>
                </a:r>
                <a:r>
                  <a:rPr lang="it-IT" sz="2400" dirty="0" err="1"/>
                  <a:t>not</a:t>
                </a:r>
                <a:r>
                  <a:rPr lang="it-IT" sz="2400" dirty="0"/>
                  <a:t> </a:t>
                </a:r>
                <a:r>
                  <a:rPr lang="it-IT" sz="2400" dirty="0" err="1"/>
                  <a:t>affected</a:t>
                </a:r>
                <a:r>
                  <a:rPr lang="it-IT" sz="2400" dirty="0"/>
                  <a:t> by </a:t>
                </a:r>
                <a:r>
                  <a:rPr lang="it-IT" sz="2400" dirty="0" err="1"/>
                  <a:t>mechanical</a:t>
                </a:r>
                <a:r>
                  <a:rPr lang="it-IT" sz="2400" dirty="0"/>
                  <a:t> stress)</a:t>
                </a:r>
              </a:p>
              <a:p>
                <a:pPr algn="ctr"/>
                <a:r>
                  <a:rPr lang="it-IT" sz="2400" b="1" dirty="0"/>
                  <a:t>Aluminium</a:t>
                </a:r>
                <a:r>
                  <a:rPr lang="it-IT" sz="2400" dirty="0"/>
                  <a:t>: Low </a:t>
                </a:r>
                <a:r>
                  <a:rPr lang="it-IT" sz="2400" dirty="0" err="1"/>
                  <a:t>density</a:t>
                </a:r>
                <a:r>
                  <a:rPr lang="it-IT" sz="2400" dirty="0"/>
                  <a:t>, high </a:t>
                </a:r>
                <a:r>
                  <a:rPr lang="it-IT" sz="2400" dirty="0" err="1"/>
                  <a:t>radiation</a:t>
                </a:r>
                <a:r>
                  <a:rPr lang="it-IT" sz="2400" dirty="0"/>
                  <a:t> </a:t>
                </a:r>
                <a:r>
                  <a:rPr lang="it-IT" sz="2400" dirty="0" err="1"/>
                  <a:t>length</a:t>
                </a:r>
                <a:r>
                  <a:rPr lang="it-IT" sz="2400" dirty="0"/>
                  <a:t>, low </a:t>
                </a:r>
                <a:r>
                  <a:rPr lang="it-IT" sz="2400" dirty="0" err="1"/>
                  <a:t>resistivity</a:t>
                </a:r>
                <a:r>
                  <a:rPr lang="it-IT" sz="2400" dirty="0"/>
                  <a:t> </a:t>
                </a:r>
                <a:r>
                  <a:rPr lang="it-IT" sz="2400" dirty="0" err="1"/>
                  <a:t>at</a:t>
                </a:r>
                <a:r>
                  <a:rPr lang="it-IT" sz="2400" dirty="0"/>
                  <a:t> 4.2 K (RRR&gt;2000)</a:t>
                </a:r>
              </a:p>
            </p:txBody>
          </p:sp>
        </mc:Choice>
        <mc:Fallback xmlns="">
          <p:sp>
            <p:nvSpPr>
              <p:cNvPr id="21" name="CasellaDiTesto 20">
                <a:extLst>
                  <a:ext uri="{FF2B5EF4-FFF2-40B4-BE49-F238E27FC236}">
                    <a16:creationId xmlns:a16="http://schemas.microsoft.com/office/drawing/2014/main" id="{4E685DA7-8883-4F52-9049-7719048DC4D2}"/>
                  </a:ext>
                </a:extLst>
              </p:cNvPr>
              <p:cNvSpPr txBox="1">
                <a:spLocks noRot="1" noChangeAspect="1" noMove="1" noResize="1" noEditPoints="1" noAdjustHandles="1" noChangeArrowheads="1" noChangeShapeType="1" noTextEdit="1"/>
              </p:cNvSpPr>
              <p:nvPr/>
            </p:nvSpPr>
            <p:spPr>
              <a:xfrm>
                <a:off x="966999" y="3319029"/>
                <a:ext cx="10607712" cy="830997"/>
              </a:xfrm>
              <a:prstGeom prst="rect">
                <a:avLst/>
              </a:prstGeom>
              <a:blipFill>
                <a:blip r:embed="rId3"/>
                <a:stretch>
                  <a:fillRect t="-5839" b="-15328"/>
                </a:stretch>
              </a:blipFill>
            </p:spPr>
            <p:txBody>
              <a:bodyPr/>
              <a:lstStyle/>
              <a:p>
                <a:r>
                  <a:rPr lang="it-IT">
                    <a:noFill/>
                  </a:rPr>
                  <a:t> </a:t>
                </a:r>
              </a:p>
            </p:txBody>
          </p:sp>
        </mc:Fallback>
      </mc:AlternateContent>
      <p:sp>
        <p:nvSpPr>
          <p:cNvPr id="5" name="CasellaDiTesto 4">
            <a:extLst>
              <a:ext uri="{FF2B5EF4-FFF2-40B4-BE49-F238E27FC236}">
                <a16:creationId xmlns:a16="http://schemas.microsoft.com/office/drawing/2014/main" id="{0C7B273C-3D65-9BBB-5477-F5B0E8395EC4}"/>
              </a:ext>
            </a:extLst>
          </p:cNvPr>
          <p:cNvSpPr txBox="1"/>
          <p:nvPr/>
        </p:nvSpPr>
        <p:spPr>
          <a:xfrm>
            <a:off x="3568925" y="2686899"/>
            <a:ext cx="5054141" cy="461665"/>
          </a:xfrm>
          <a:prstGeom prst="rect">
            <a:avLst/>
          </a:prstGeom>
          <a:noFill/>
        </p:spPr>
        <p:txBody>
          <a:bodyPr wrap="none" rtlCol="0">
            <a:spAutoFit/>
          </a:bodyPr>
          <a:lstStyle/>
          <a:p>
            <a:r>
              <a:rPr lang="it-IT" sz="2400" u="sng" dirty="0"/>
              <a:t>Aluminium </a:t>
            </a:r>
            <a:r>
              <a:rPr lang="it-IT" sz="2400" u="sng" dirty="0" err="1"/>
              <a:t>stabilised</a:t>
            </a:r>
            <a:r>
              <a:rPr lang="it-IT" sz="2400" u="sng" dirty="0"/>
              <a:t> </a:t>
            </a:r>
            <a:r>
              <a:rPr lang="it-IT" sz="2400" u="sng" dirty="0" err="1"/>
              <a:t>NbTi</a:t>
            </a:r>
            <a:r>
              <a:rPr lang="it-IT" sz="2400" u="sng" dirty="0"/>
              <a:t> </a:t>
            </a:r>
            <a:r>
              <a:rPr lang="it-IT" sz="2400" u="sng" dirty="0" err="1"/>
              <a:t>conductors</a:t>
            </a:r>
            <a:endParaRPr lang="it-IT" sz="2400" u="sng" dirty="0"/>
          </a:p>
        </p:txBody>
      </p:sp>
      <p:sp>
        <p:nvSpPr>
          <p:cNvPr id="6" name="Freccia in giù 5">
            <a:extLst>
              <a:ext uri="{FF2B5EF4-FFF2-40B4-BE49-F238E27FC236}">
                <a16:creationId xmlns:a16="http://schemas.microsoft.com/office/drawing/2014/main" id="{E6436647-9A83-5BD8-71C6-C2C90ACC38D7}"/>
              </a:ext>
            </a:extLst>
          </p:cNvPr>
          <p:cNvSpPr/>
          <p:nvPr/>
        </p:nvSpPr>
        <p:spPr>
          <a:xfrm>
            <a:off x="5763487" y="2144455"/>
            <a:ext cx="665019" cy="461665"/>
          </a:xfrm>
          <a:prstGeom prst="down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90222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95D22F5-0527-C769-ABD6-C2785346E9CA}"/>
              </a:ext>
            </a:extLst>
          </p:cNvPr>
          <p:cNvSpPr txBox="1"/>
          <p:nvPr/>
        </p:nvSpPr>
        <p:spPr>
          <a:xfrm>
            <a:off x="4899793" y="1019320"/>
            <a:ext cx="2182009" cy="892552"/>
          </a:xfrm>
          <a:prstGeom prst="rect">
            <a:avLst/>
          </a:prstGeom>
          <a:noFill/>
        </p:spPr>
        <p:txBody>
          <a:bodyPr wrap="none" rtlCol="0">
            <a:spAutoFit/>
          </a:bodyPr>
          <a:lstStyle/>
          <a:p>
            <a:pPr algn="ctr"/>
            <a:r>
              <a:rPr lang="it-IT" sz="2600" b="1" dirty="0" err="1"/>
              <a:t>Thin</a:t>
            </a:r>
            <a:r>
              <a:rPr lang="it-IT" sz="2600" b="1" dirty="0"/>
              <a:t> </a:t>
            </a:r>
            <a:r>
              <a:rPr lang="it-IT" sz="2600" b="1" dirty="0" err="1"/>
              <a:t>solenoids</a:t>
            </a:r>
            <a:endParaRPr lang="it-IT" sz="2600" b="1" dirty="0"/>
          </a:p>
          <a:p>
            <a:pPr algn="ctr"/>
            <a:endParaRPr lang="it-IT" sz="2600" dirty="0"/>
          </a:p>
        </p:txBody>
      </p:sp>
      <p:pic>
        <p:nvPicPr>
          <p:cNvPr id="12" name="Immagine 11">
            <a:extLst>
              <a:ext uri="{FF2B5EF4-FFF2-40B4-BE49-F238E27FC236}">
                <a16:creationId xmlns:a16="http://schemas.microsoft.com/office/drawing/2014/main" id="{B372B771-9CC4-CE73-7839-D0C3C36531B0}"/>
              </a:ext>
            </a:extLst>
          </p:cNvPr>
          <p:cNvPicPr>
            <a:picLocks noChangeAspect="1"/>
          </p:cNvPicPr>
          <p:nvPr/>
        </p:nvPicPr>
        <p:blipFill rotWithShape="1">
          <a:blip r:embed="rId3"/>
          <a:srcRect l="1350" t="2118" r="2947" b="2010"/>
          <a:stretch/>
        </p:blipFill>
        <p:spPr>
          <a:xfrm>
            <a:off x="971323" y="2500009"/>
            <a:ext cx="4941130" cy="3030397"/>
          </a:xfrm>
          <a:prstGeom prst="rect">
            <a:avLst/>
          </a:prstGeom>
        </p:spPr>
      </p:pic>
      <p:sp>
        <p:nvSpPr>
          <p:cNvPr id="32" name="CasellaDiTesto 31">
            <a:extLst>
              <a:ext uri="{FF2B5EF4-FFF2-40B4-BE49-F238E27FC236}">
                <a16:creationId xmlns:a16="http://schemas.microsoft.com/office/drawing/2014/main" id="{E0E7E2F3-536A-4B5A-585E-2170EB835823}"/>
              </a:ext>
            </a:extLst>
          </p:cNvPr>
          <p:cNvSpPr txBox="1"/>
          <p:nvPr/>
        </p:nvSpPr>
        <p:spPr>
          <a:xfrm>
            <a:off x="1851586" y="5949265"/>
            <a:ext cx="4139210" cy="461665"/>
          </a:xfrm>
          <a:prstGeom prst="rect">
            <a:avLst/>
          </a:prstGeom>
          <a:noFill/>
        </p:spPr>
        <p:txBody>
          <a:bodyPr wrap="none" rtlCol="0">
            <a:spAutoFit/>
          </a:bodyPr>
          <a:lstStyle/>
          <a:p>
            <a:r>
              <a:rPr lang="it-IT" sz="2400" dirty="0" err="1"/>
              <a:t>Schematic</a:t>
            </a:r>
            <a:r>
              <a:rPr lang="it-IT" sz="2400" dirty="0"/>
              <a:t> of the </a:t>
            </a:r>
            <a:r>
              <a:rPr lang="it-IT" sz="2400" u="sng" dirty="0"/>
              <a:t>CELLO </a:t>
            </a:r>
            <a:r>
              <a:rPr lang="it-IT" sz="2400" u="sng" dirty="0" err="1"/>
              <a:t>magnet</a:t>
            </a:r>
            <a:endParaRPr lang="it-IT" sz="2400" u="sng" dirty="0"/>
          </a:p>
        </p:txBody>
      </p:sp>
      <p:sp>
        <p:nvSpPr>
          <p:cNvPr id="33" name="Ovale 32">
            <a:extLst>
              <a:ext uri="{FF2B5EF4-FFF2-40B4-BE49-F238E27FC236}">
                <a16:creationId xmlns:a16="http://schemas.microsoft.com/office/drawing/2014/main" id="{627AA92D-6B46-BCD9-6ED8-B574BC7C1617}"/>
              </a:ext>
            </a:extLst>
          </p:cNvPr>
          <p:cNvSpPr/>
          <p:nvPr/>
        </p:nvSpPr>
        <p:spPr>
          <a:xfrm>
            <a:off x="5105400" y="3837637"/>
            <a:ext cx="650819" cy="16705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5" name="Connettore 2 34">
            <a:extLst>
              <a:ext uri="{FF2B5EF4-FFF2-40B4-BE49-F238E27FC236}">
                <a16:creationId xmlns:a16="http://schemas.microsoft.com/office/drawing/2014/main" id="{A03D03BA-A3CB-00C2-A984-511B35D98AB5}"/>
              </a:ext>
            </a:extLst>
          </p:cNvPr>
          <p:cNvCxnSpPr>
            <a:cxnSpLocks/>
          </p:cNvCxnSpPr>
          <p:nvPr/>
        </p:nvCxnSpPr>
        <p:spPr>
          <a:xfrm flipV="1">
            <a:off x="5725886" y="4098948"/>
            <a:ext cx="1981633" cy="5671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52" name="Gruppo 51">
            <a:extLst>
              <a:ext uri="{FF2B5EF4-FFF2-40B4-BE49-F238E27FC236}">
                <a16:creationId xmlns:a16="http://schemas.microsoft.com/office/drawing/2014/main" id="{3E16EF13-8748-BB58-DAB2-5ECED67DDB1B}"/>
              </a:ext>
            </a:extLst>
          </p:cNvPr>
          <p:cNvGrpSpPr/>
          <p:nvPr/>
        </p:nvGrpSpPr>
        <p:grpSpPr>
          <a:xfrm>
            <a:off x="7857532" y="2697581"/>
            <a:ext cx="3790133" cy="2745276"/>
            <a:chOff x="7857532" y="2697581"/>
            <a:chExt cx="3790133" cy="2745276"/>
          </a:xfrm>
        </p:grpSpPr>
        <p:sp>
          <p:nvSpPr>
            <p:cNvPr id="14" name="Rettangolo con angoli arrotondati 13">
              <a:extLst>
                <a:ext uri="{FF2B5EF4-FFF2-40B4-BE49-F238E27FC236}">
                  <a16:creationId xmlns:a16="http://schemas.microsoft.com/office/drawing/2014/main" id="{0A81A399-AE5A-FA3F-EF61-EC96D37ADB7C}"/>
                </a:ext>
              </a:extLst>
            </p:cNvPr>
            <p:cNvSpPr/>
            <p:nvPr/>
          </p:nvSpPr>
          <p:spPr>
            <a:xfrm>
              <a:off x="7857532" y="2796579"/>
              <a:ext cx="683491" cy="2646278"/>
            </a:xfrm>
            <a:prstGeom prst="roundRect">
              <a:avLst>
                <a:gd name="adj" fmla="val 8108"/>
              </a:avLst>
            </a:prstGeom>
            <a:solidFill>
              <a:schemeClr val="bg1">
                <a:lumMod val="6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con angoli arrotondati 14">
              <a:extLst>
                <a:ext uri="{FF2B5EF4-FFF2-40B4-BE49-F238E27FC236}">
                  <a16:creationId xmlns:a16="http://schemas.microsoft.com/office/drawing/2014/main" id="{049A3EAD-A979-1BB7-A9EE-0975BE289DC3}"/>
                </a:ext>
              </a:extLst>
            </p:cNvPr>
            <p:cNvSpPr/>
            <p:nvPr/>
          </p:nvSpPr>
          <p:spPr>
            <a:xfrm>
              <a:off x="8006644" y="2796579"/>
              <a:ext cx="378077" cy="260793"/>
            </a:xfrm>
            <a:prstGeom prst="roundRect">
              <a:avLst>
                <a:gd name="adj" fmla="val 8108"/>
              </a:avLst>
            </a:prstGeom>
            <a:pattFill prst="dashVert">
              <a:fgClr>
                <a:schemeClr val="accent4">
                  <a:lumMod val="50000"/>
                </a:schemeClr>
              </a:fgClr>
              <a:bgClr>
                <a:srgbClr val="C0000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a:extLst>
                <a:ext uri="{FF2B5EF4-FFF2-40B4-BE49-F238E27FC236}">
                  <a16:creationId xmlns:a16="http://schemas.microsoft.com/office/drawing/2014/main" id="{5694575C-0E8D-A195-B6ED-90CB4B35F47D}"/>
                </a:ext>
              </a:extLst>
            </p:cNvPr>
            <p:cNvSpPr txBox="1"/>
            <p:nvPr/>
          </p:nvSpPr>
          <p:spPr>
            <a:xfrm>
              <a:off x="9095363" y="2697581"/>
              <a:ext cx="2552302" cy="400110"/>
            </a:xfrm>
            <a:prstGeom prst="rect">
              <a:avLst/>
            </a:prstGeom>
            <a:noFill/>
          </p:spPr>
          <p:txBody>
            <a:bodyPr wrap="none" rtlCol="0">
              <a:spAutoFit/>
            </a:bodyPr>
            <a:lstStyle/>
            <a:p>
              <a:r>
                <a:rPr lang="it-IT" sz="2000" dirty="0" err="1"/>
                <a:t>Superconducting</a:t>
              </a:r>
              <a:r>
                <a:rPr lang="it-IT" sz="2000" dirty="0"/>
                <a:t> cable</a:t>
              </a:r>
            </a:p>
          </p:txBody>
        </p:sp>
        <p:sp>
          <p:nvSpPr>
            <p:cNvPr id="21" name="CasellaDiTesto 20">
              <a:extLst>
                <a:ext uri="{FF2B5EF4-FFF2-40B4-BE49-F238E27FC236}">
                  <a16:creationId xmlns:a16="http://schemas.microsoft.com/office/drawing/2014/main" id="{ECA7D516-E590-5E87-C46B-1E7B2C42CB20}"/>
                </a:ext>
              </a:extLst>
            </p:cNvPr>
            <p:cNvSpPr txBox="1"/>
            <p:nvPr/>
          </p:nvSpPr>
          <p:spPr>
            <a:xfrm>
              <a:off x="9095363" y="4247030"/>
              <a:ext cx="1866024" cy="400110"/>
            </a:xfrm>
            <a:prstGeom prst="rect">
              <a:avLst/>
            </a:prstGeom>
            <a:noFill/>
          </p:spPr>
          <p:txBody>
            <a:bodyPr wrap="none" rtlCol="0">
              <a:spAutoFit/>
            </a:bodyPr>
            <a:lstStyle/>
            <a:p>
              <a:r>
                <a:rPr lang="it-IT" sz="2000" dirty="0"/>
                <a:t>Pure Aluminium</a:t>
              </a:r>
            </a:p>
          </p:txBody>
        </p:sp>
        <p:sp>
          <p:nvSpPr>
            <p:cNvPr id="22" name="CasellaDiTesto 21">
              <a:extLst>
                <a:ext uri="{FF2B5EF4-FFF2-40B4-BE49-F238E27FC236}">
                  <a16:creationId xmlns:a16="http://schemas.microsoft.com/office/drawing/2014/main" id="{E4F2623F-3A07-420E-FB6E-F8AAC1C716E9}"/>
                </a:ext>
              </a:extLst>
            </p:cNvPr>
            <p:cNvSpPr txBox="1"/>
            <p:nvPr/>
          </p:nvSpPr>
          <p:spPr>
            <a:xfrm>
              <a:off x="9095363" y="3472305"/>
              <a:ext cx="1622560" cy="400110"/>
            </a:xfrm>
            <a:prstGeom prst="rect">
              <a:avLst/>
            </a:prstGeom>
            <a:noFill/>
          </p:spPr>
          <p:txBody>
            <a:bodyPr wrap="none" rtlCol="0">
              <a:spAutoFit/>
            </a:bodyPr>
            <a:lstStyle/>
            <a:p>
              <a:r>
                <a:rPr lang="it-IT" sz="2000" dirty="0"/>
                <a:t>Soft </a:t>
              </a:r>
              <a:r>
                <a:rPr lang="it-IT" sz="2000" dirty="0" err="1"/>
                <a:t>soldering</a:t>
              </a:r>
              <a:endParaRPr lang="it-IT" sz="2000" dirty="0"/>
            </a:p>
          </p:txBody>
        </p:sp>
        <p:cxnSp>
          <p:nvCxnSpPr>
            <p:cNvPr id="25" name="Connettore 2 24">
              <a:extLst>
                <a:ext uri="{FF2B5EF4-FFF2-40B4-BE49-F238E27FC236}">
                  <a16:creationId xmlns:a16="http://schemas.microsoft.com/office/drawing/2014/main" id="{96C49B4F-B26C-9489-BB20-E5E851244458}"/>
                </a:ext>
              </a:extLst>
            </p:cNvPr>
            <p:cNvCxnSpPr/>
            <p:nvPr/>
          </p:nvCxnSpPr>
          <p:spPr>
            <a:xfrm flipH="1">
              <a:off x="8541022" y="4447085"/>
              <a:ext cx="554341"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A54FAEDD-B94C-9433-15A1-A84AB8C81AA4}"/>
                </a:ext>
              </a:extLst>
            </p:cNvPr>
            <p:cNvCxnSpPr>
              <a:cxnSpLocks/>
              <a:stCxn id="22" idx="1"/>
            </p:cNvCxnSpPr>
            <p:nvPr/>
          </p:nvCxnSpPr>
          <p:spPr>
            <a:xfrm flipH="1" flipV="1">
              <a:off x="8384721" y="3097690"/>
              <a:ext cx="710642" cy="57467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259716AF-BBE5-3F94-168B-D4A15ACE97EA}"/>
                </a:ext>
              </a:extLst>
            </p:cNvPr>
            <p:cNvCxnSpPr>
              <a:cxnSpLocks/>
            </p:cNvCxnSpPr>
            <p:nvPr/>
          </p:nvCxnSpPr>
          <p:spPr>
            <a:xfrm>
              <a:off x="8006644" y="3057372"/>
              <a:ext cx="386645" cy="1917"/>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 name="Connettore diritto 39">
              <a:extLst>
                <a:ext uri="{FF2B5EF4-FFF2-40B4-BE49-F238E27FC236}">
                  <a16:creationId xmlns:a16="http://schemas.microsoft.com/office/drawing/2014/main" id="{9A4D5113-32E1-E1C9-4D29-A78C28B6D349}"/>
                </a:ext>
              </a:extLst>
            </p:cNvPr>
            <p:cNvCxnSpPr>
              <a:cxnSpLocks/>
            </p:cNvCxnSpPr>
            <p:nvPr/>
          </p:nvCxnSpPr>
          <p:spPr>
            <a:xfrm flipV="1">
              <a:off x="8008182" y="2796579"/>
              <a:ext cx="0" cy="275809"/>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3" name="Connettore diritto 42">
              <a:extLst>
                <a:ext uri="{FF2B5EF4-FFF2-40B4-BE49-F238E27FC236}">
                  <a16:creationId xmlns:a16="http://schemas.microsoft.com/office/drawing/2014/main" id="{0141A1A2-03B5-D7BA-0408-0F2347963212}"/>
                </a:ext>
              </a:extLst>
            </p:cNvPr>
            <p:cNvCxnSpPr>
              <a:cxnSpLocks/>
            </p:cNvCxnSpPr>
            <p:nvPr/>
          </p:nvCxnSpPr>
          <p:spPr>
            <a:xfrm flipV="1">
              <a:off x="8393289" y="2796579"/>
              <a:ext cx="0" cy="275809"/>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E7EB4ABA-DDAE-EB06-CF1F-C094D612096C}"/>
                </a:ext>
              </a:extLst>
            </p:cNvPr>
            <p:cNvCxnSpPr>
              <a:cxnSpLocks/>
              <a:stCxn id="20" idx="1"/>
            </p:cNvCxnSpPr>
            <p:nvPr/>
          </p:nvCxnSpPr>
          <p:spPr>
            <a:xfrm flipH="1">
              <a:off x="8213380" y="2897636"/>
              <a:ext cx="881983"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9235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95D22F5-0527-C769-ABD6-C2785346E9CA}"/>
              </a:ext>
            </a:extLst>
          </p:cNvPr>
          <p:cNvSpPr txBox="1"/>
          <p:nvPr/>
        </p:nvSpPr>
        <p:spPr>
          <a:xfrm>
            <a:off x="5004995" y="1124194"/>
            <a:ext cx="2182008" cy="492443"/>
          </a:xfrm>
          <a:prstGeom prst="rect">
            <a:avLst/>
          </a:prstGeom>
          <a:noFill/>
        </p:spPr>
        <p:txBody>
          <a:bodyPr wrap="none" rtlCol="0">
            <a:spAutoFit/>
          </a:bodyPr>
          <a:lstStyle/>
          <a:p>
            <a:pPr algn="ctr"/>
            <a:r>
              <a:rPr lang="it-IT" sz="2600" b="1" dirty="0" err="1"/>
              <a:t>Thin</a:t>
            </a:r>
            <a:r>
              <a:rPr lang="it-IT" sz="2600" b="1" dirty="0"/>
              <a:t> </a:t>
            </a:r>
            <a:r>
              <a:rPr lang="it-IT" sz="2600" b="1" dirty="0" err="1"/>
              <a:t>solenoids</a:t>
            </a:r>
            <a:endParaRPr lang="it-IT" sz="2600" b="1" dirty="0"/>
          </a:p>
        </p:txBody>
      </p:sp>
      <p:sp>
        <p:nvSpPr>
          <p:cNvPr id="2" name="CasellaDiTesto 1">
            <a:extLst>
              <a:ext uri="{FF2B5EF4-FFF2-40B4-BE49-F238E27FC236}">
                <a16:creationId xmlns:a16="http://schemas.microsoft.com/office/drawing/2014/main" id="{4890A645-84BF-601B-8D3A-F861650CDB92}"/>
              </a:ext>
            </a:extLst>
          </p:cNvPr>
          <p:cNvSpPr txBox="1"/>
          <p:nvPr/>
        </p:nvSpPr>
        <p:spPr>
          <a:xfrm>
            <a:off x="743284" y="2158963"/>
            <a:ext cx="10705431" cy="830997"/>
          </a:xfrm>
          <a:prstGeom prst="rect">
            <a:avLst/>
          </a:prstGeom>
          <a:noFill/>
        </p:spPr>
        <p:txBody>
          <a:bodyPr wrap="none" rtlCol="0">
            <a:spAutoFit/>
          </a:bodyPr>
          <a:lstStyle/>
          <a:p>
            <a:pPr algn="ctr"/>
            <a:r>
              <a:rPr lang="it-IT" sz="2400" dirty="0" err="1"/>
              <a:t>Later</a:t>
            </a:r>
            <a:r>
              <a:rPr lang="it-IT" sz="2400" dirty="0"/>
              <a:t>, </a:t>
            </a:r>
            <a:r>
              <a:rPr lang="it-IT" sz="2400" u="sng" dirty="0" err="1"/>
              <a:t>aluminium</a:t>
            </a:r>
            <a:r>
              <a:rPr lang="it-IT" sz="2400" u="sng" dirty="0"/>
              <a:t> </a:t>
            </a:r>
            <a:r>
              <a:rPr lang="it-IT" sz="2400" u="sng" dirty="0" err="1"/>
              <a:t>stabilised</a:t>
            </a:r>
            <a:r>
              <a:rPr lang="it-IT" sz="2400" u="sng" dirty="0"/>
              <a:t> </a:t>
            </a:r>
            <a:r>
              <a:rPr lang="it-IT" sz="2400" u="sng" dirty="0" err="1"/>
              <a:t>conductors</a:t>
            </a:r>
            <a:r>
              <a:rPr lang="it-IT" sz="2400" u="sng" dirty="0"/>
              <a:t> </a:t>
            </a:r>
            <a:r>
              <a:rPr lang="it-IT" sz="2400" dirty="0" err="1"/>
              <a:t>have</a:t>
            </a:r>
            <a:r>
              <a:rPr lang="it-IT" sz="2400" dirty="0"/>
              <a:t> </a:t>
            </a:r>
            <a:r>
              <a:rPr lang="it-IT" sz="2400" dirty="0" err="1"/>
              <a:t>been</a:t>
            </a:r>
            <a:r>
              <a:rPr lang="it-IT" sz="2400" dirty="0"/>
              <a:t> </a:t>
            </a:r>
            <a:r>
              <a:rPr lang="it-IT" sz="2400" dirty="0" err="1"/>
              <a:t>manufactured</a:t>
            </a:r>
            <a:r>
              <a:rPr lang="it-IT" sz="2400" dirty="0"/>
              <a:t> </a:t>
            </a:r>
            <a:r>
              <a:rPr lang="it-IT" sz="2400" u="sng" dirty="0"/>
              <a:t>by co-</a:t>
            </a:r>
            <a:r>
              <a:rPr lang="it-IT" sz="2400" u="sng" dirty="0" err="1"/>
              <a:t>extrusion</a:t>
            </a:r>
            <a:r>
              <a:rPr lang="it-IT" sz="2400" dirty="0"/>
              <a:t>,</a:t>
            </a:r>
          </a:p>
          <a:p>
            <a:r>
              <a:rPr lang="it-IT" sz="2400" dirty="0"/>
              <a:t>in </a:t>
            </a:r>
            <a:r>
              <a:rPr lang="it-IT" sz="2400" dirty="0" err="1"/>
              <a:t>such</a:t>
            </a:r>
            <a:r>
              <a:rPr lang="it-IT" sz="2400" dirty="0"/>
              <a:t> a way </a:t>
            </a:r>
            <a:r>
              <a:rPr lang="it-IT" sz="2400" dirty="0" err="1"/>
              <a:t>that</a:t>
            </a:r>
            <a:r>
              <a:rPr lang="it-IT" sz="2400" dirty="0"/>
              <a:t> the </a:t>
            </a:r>
            <a:r>
              <a:rPr lang="it-IT" sz="2400" dirty="0" err="1"/>
              <a:t>superconducting</a:t>
            </a:r>
            <a:r>
              <a:rPr lang="it-IT" sz="2400" dirty="0"/>
              <a:t> cable </a:t>
            </a:r>
            <a:r>
              <a:rPr lang="it-IT" sz="2400" dirty="0" err="1"/>
              <a:t>is</a:t>
            </a:r>
            <a:r>
              <a:rPr lang="it-IT" sz="2400" dirty="0"/>
              <a:t> embedded in pure </a:t>
            </a:r>
            <a:r>
              <a:rPr lang="it-IT" sz="2400" dirty="0" err="1"/>
              <a:t>aluminium</a:t>
            </a:r>
            <a:r>
              <a:rPr lang="it-IT" sz="2400" dirty="0"/>
              <a:t> </a:t>
            </a:r>
            <a:r>
              <a:rPr lang="it-IT" sz="2400" dirty="0" err="1"/>
              <a:t>matrix</a:t>
            </a:r>
            <a:endParaRPr lang="it-IT" sz="2400" dirty="0"/>
          </a:p>
        </p:txBody>
      </p:sp>
      <p:grpSp>
        <p:nvGrpSpPr>
          <p:cNvPr id="23" name="Gruppo 22">
            <a:extLst>
              <a:ext uri="{FF2B5EF4-FFF2-40B4-BE49-F238E27FC236}">
                <a16:creationId xmlns:a16="http://schemas.microsoft.com/office/drawing/2014/main" id="{366CF8B1-9409-E94F-E8BE-4003F345F88C}"/>
              </a:ext>
            </a:extLst>
          </p:cNvPr>
          <p:cNvGrpSpPr/>
          <p:nvPr/>
        </p:nvGrpSpPr>
        <p:grpSpPr>
          <a:xfrm>
            <a:off x="10070363" y="3885013"/>
            <a:ext cx="382954" cy="1479763"/>
            <a:chOff x="5179647" y="4474722"/>
            <a:chExt cx="382954" cy="1479763"/>
          </a:xfrm>
        </p:grpSpPr>
        <p:sp>
          <p:nvSpPr>
            <p:cNvPr id="3" name="Rettangolo con angoli arrotondati 2">
              <a:extLst>
                <a:ext uri="{FF2B5EF4-FFF2-40B4-BE49-F238E27FC236}">
                  <a16:creationId xmlns:a16="http://schemas.microsoft.com/office/drawing/2014/main" id="{74DB9C2E-8C26-C350-E3A5-61F540560C39}"/>
                </a:ext>
              </a:extLst>
            </p:cNvPr>
            <p:cNvSpPr/>
            <p:nvPr/>
          </p:nvSpPr>
          <p:spPr>
            <a:xfrm>
              <a:off x="5179647" y="4474722"/>
              <a:ext cx="382954" cy="1479763"/>
            </a:xfrm>
            <a:prstGeom prst="roundRect">
              <a:avLst>
                <a:gd name="adj" fmla="val 22321"/>
              </a:avLst>
            </a:prstGeom>
            <a:solidFill>
              <a:schemeClr val="bg1">
                <a:lumMod val="6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con angoli arrotondati 7">
              <a:extLst>
                <a:ext uri="{FF2B5EF4-FFF2-40B4-BE49-F238E27FC236}">
                  <a16:creationId xmlns:a16="http://schemas.microsoft.com/office/drawing/2014/main" id="{7EF6B0EB-486F-66E4-AD1E-9FC5A18A1054}"/>
                </a:ext>
              </a:extLst>
            </p:cNvPr>
            <p:cNvSpPr/>
            <p:nvPr/>
          </p:nvSpPr>
          <p:spPr>
            <a:xfrm>
              <a:off x="5310287" y="5034504"/>
              <a:ext cx="121675" cy="36019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2" name="CasellaDiTesto 31">
            <a:extLst>
              <a:ext uri="{FF2B5EF4-FFF2-40B4-BE49-F238E27FC236}">
                <a16:creationId xmlns:a16="http://schemas.microsoft.com/office/drawing/2014/main" id="{37FA7188-97B2-BB8E-7F8D-DC7556F18A59}"/>
              </a:ext>
            </a:extLst>
          </p:cNvPr>
          <p:cNvSpPr txBox="1"/>
          <p:nvPr/>
        </p:nvSpPr>
        <p:spPr>
          <a:xfrm>
            <a:off x="7228992" y="4429599"/>
            <a:ext cx="2552302" cy="400110"/>
          </a:xfrm>
          <a:prstGeom prst="rect">
            <a:avLst/>
          </a:prstGeom>
          <a:noFill/>
        </p:spPr>
        <p:txBody>
          <a:bodyPr wrap="none" rtlCol="0">
            <a:spAutoFit/>
          </a:bodyPr>
          <a:lstStyle/>
          <a:p>
            <a:r>
              <a:rPr lang="it-IT" sz="2000" dirty="0" err="1"/>
              <a:t>Superconducting</a:t>
            </a:r>
            <a:r>
              <a:rPr lang="it-IT" sz="2000" dirty="0"/>
              <a:t> cable</a:t>
            </a:r>
          </a:p>
        </p:txBody>
      </p:sp>
      <p:sp>
        <p:nvSpPr>
          <p:cNvPr id="33" name="CasellaDiTesto 32">
            <a:extLst>
              <a:ext uri="{FF2B5EF4-FFF2-40B4-BE49-F238E27FC236}">
                <a16:creationId xmlns:a16="http://schemas.microsoft.com/office/drawing/2014/main" id="{C7DCEFBC-F446-4A5D-A420-638F39A8DD3F}"/>
              </a:ext>
            </a:extLst>
          </p:cNvPr>
          <p:cNvSpPr txBox="1"/>
          <p:nvPr/>
        </p:nvSpPr>
        <p:spPr>
          <a:xfrm>
            <a:off x="7500027" y="4969943"/>
            <a:ext cx="1866024" cy="400110"/>
          </a:xfrm>
          <a:prstGeom prst="rect">
            <a:avLst/>
          </a:prstGeom>
          <a:noFill/>
        </p:spPr>
        <p:txBody>
          <a:bodyPr wrap="none" rtlCol="0">
            <a:spAutoFit/>
          </a:bodyPr>
          <a:lstStyle/>
          <a:p>
            <a:r>
              <a:rPr lang="it-IT" sz="2000" dirty="0"/>
              <a:t>Pure Aluminium</a:t>
            </a:r>
          </a:p>
        </p:txBody>
      </p:sp>
      <p:cxnSp>
        <p:nvCxnSpPr>
          <p:cNvPr id="35" name="Connettore 2 34">
            <a:extLst>
              <a:ext uri="{FF2B5EF4-FFF2-40B4-BE49-F238E27FC236}">
                <a16:creationId xmlns:a16="http://schemas.microsoft.com/office/drawing/2014/main" id="{65DEEDA0-9B42-0797-0510-890AB81813FD}"/>
              </a:ext>
            </a:extLst>
          </p:cNvPr>
          <p:cNvCxnSpPr>
            <a:cxnSpLocks/>
          </p:cNvCxnSpPr>
          <p:nvPr/>
        </p:nvCxnSpPr>
        <p:spPr>
          <a:xfrm>
            <a:off x="9366051" y="5165879"/>
            <a:ext cx="895789"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Connettore 2 39">
            <a:extLst>
              <a:ext uri="{FF2B5EF4-FFF2-40B4-BE49-F238E27FC236}">
                <a16:creationId xmlns:a16="http://schemas.microsoft.com/office/drawing/2014/main" id="{1782B771-DD46-FADD-DFCE-DA596376985C}"/>
              </a:ext>
            </a:extLst>
          </p:cNvPr>
          <p:cNvCxnSpPr>
            <a:cxnSpLocks/>
          </p:cNvCxnSpPr>
          <p:nvPr/>
        </p:nvCxnSpPr>
        <p:spPr>
          <a:xfrm>
            <a:off x="9766088" y="4624895"/>
            <a:ext cx="495752"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CasellaDiTesto 47">
            <a:extLst>
              <a:ext uri="{FF2B5EF4-FFF2-40B4-BE49-F238E27FC236}">
                <a16:creationId xmlns:a16="http://schemas.microsoft.com/office/drawing/2014/main" id="{8C14FBDC-B1DF-328D-2196-62788DDF6BF1}"/>
              </a:ext>
            </a:extLst>
          </p:cNvPr>
          <p:cNvSpPr txBox="1"/>
          <p:nvPr/>
        </p:nvSpPr>
        <p:spPr>
          <a:xfrm>
            <a:off x="1218457" y="4024729"/>
            <a:ext cx="4661456" cy="1200329"/>
          </a:xfrm>
          <a:prstGeom prst="rect">
            <a:avLst/>
          </a:prstGeom>
          <a:noFill/>
        </p:spPr>
        <p:txBody>
          <a:bodyPr wrap="square" rtlCol="0">
            <a:spAutoFit/>
          </a:bodyPr>
          <a:lstStyle/>
          <a:p>
            <a:pPr algn="just"/>
            <a:r>
              <a:rPr lang="it-IT" sz="2400" dirty="0"/>
              <a:t>The co-</a:t>
            </a:r>
            <a:r>
              <a:rPr lang="it-IT" sz="2400" dirty="0" err="1"/>
              <a:t>extrusion</a:t>
            </a:r>
            <a:r>
              <a:rPr lang="it-IT" sz="2400" dirty="0"/>
              <a:t> </a:t>
            </a:r>
            <a:r>
              <a:rPr lang="it-IT" sz="2400" dirty="0" err="1"/>
              <a:t>technology</a:t>
            </a:r>
            <a:r>
              <a:rPr lang="it-IT" sz="2400" dirty="0"/>
              <a:t> </a:t>
            </a:r>
            <a:r>
              <a:rPr lang="it-IT" sz="2400" dirty="0" err="1"/>
              <a:t>was</a:t>
            </a:r>
            <a:r>
              <a:rPr lang="it-IT" sz="2400" dirty="0"/>
              <a:t> </a:t>
            </a:r>
            <a:r>
              <a:rPr lang="it-IT" sz="2400" dirty="0" err="1"/>
              <a:t>applied</a:t>
            </a:r>
            <a:r>
              <a:rPr lang="it-IT" sz="2400" dirty="0"/>
              <a:t> for the first time in the </a:t>
            </a:r>
            <a:r>
              <a:rPr lang="it-IT" sz="2400" u="sng" dirty="0"/>
              <a:t>CDF </a:t>
            </a:r>
            <a:r>
              <a:rPr lang="it-IT" sz="2400" u="sng" dirty="0" err="1"/>
              <a:t>magnet</a:t>
            </a:r>
            <a:r>
              <a:rPr lang="it-IT" sz="2400" dirty="0"/>
              <a:t> (FERMILAB) in 1984</a:t>
            </a:r>
          </a:p>
        </p:txBody>
      </p:sp>
    </p:spTree>
    <p:extLst>
      <p:ext uri="{BB962C8B-B14F-4D97-AF65-F5344CB8AC3E}">
        <p14:creationId xmlns:p14="http://schemas.microsoft.com/office/powerpoint/2010/main" val="3929381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95D22F5-0527-C769-ABD6-C2785346E9CA}"/>
              </a:ext>
            </a:extLst>
          </p:cNvPr>
          <p:cNvSpPr txBox="1"/>
          <p:nvPr/>
        </p:nvSpPr>
        <p:spPr>
          <a:xfrm>
            <a:off x="5004995" y="1015201"/>
            <a:ext cx="2182009" cy="492443"/>
          </a:xfrm>
          <a:prstGeom prst="rect">
            <a:avLst/>
          </a:prstGeom>
          <a:noFill/>
        </p:spPr>
        <p:txBody>
          <a:bodyPr wrap="none" rtlCol="0">
            <a:spAutoFit/>
          </a:bodyPr>
          <a:lstStyle/>
          <a:p>
            <a:pPr algn="ctr"/>
            <a:r>
              <a:rPr lang="it-IT" sz="2600" b="1" dirty="0" err="1"/>
              <a:t>Thin</a:t>
            </a:r>
            <a:r>
              <a:rPr lang="it-IT" sz="2600" b="1" dirty="0"/>
              <a:t> </a:t>
            </a:r>
            <a:r>
              <a:rPr lang="it-IT" sz="2600" b="1" dirty="0" err="1"/>
              <a:t>solenoids</a:t>
            </a:r>
            <a:endParaRPr lang="it-IT" sz="2600" b="1" dirty="0"/>
          </a:p>
        </p:txBody>
      </p:sp>
      <p:pic>
        <p:nvPicPr>
          <p:cNvPr id="1026" name="Picture 2" descr="Full cross section of CMS conductor - CERN Document Server">
            <a:extLst>
              <a:ext uri="{FF2B5EF4-FFF2-40B4-BE49-F238E27FC236}">
                <a16:creationId xmlns:a16="http://schemas.microsoft.com/office/drawing/2014/main" id="{7D7952A1-4A14-9824-9845-742E0F8B38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531"/>
          <a:stretch/>
        </p:blipFill>
        <p:spPr bwMode="auto">
          <a:xfrm rot="5400000">
            <a:off x="7823353" y="3095520"/>
            <a:ext cx="3885471" cy="2127817"/>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C2D2B301-8CA2-82B7-0B99-FF132635DBC3}"/>
              </a:ext>
            </a:extLst>
          </p:cNvPr>
          <p:cNvSpPr txBox="1"/>
          <p:nvPr/>
        </p:nvSpPr>
        <p:spPr>
          <a:xfrm>
            <a:off x="1362003" y="2902370"/>
            <a:ext cx="3354737" cy="1938992"/>
          </a:xfrm>
          <a:prstGeom prst="rect">
            <a:avLst/>
          </a:prstGeom>
          <a:noFill/>
        </p:spPr>
        <p:txBody>
          <a:bodyPr wrap="square" rtlCol="0">
            <a:spAutoFit/>
          </a:bodyPr>
          <a:lstStyle/>
          <a:p>
            <a:pPr algn="ctr"/>
            <a:r>
              <a:rPr lang="it-IT" sz="2400" dirty="0"/>
              <a:t> </a:t>
            </a:r>
            <a:r>
              <a:rPr lang="it-IT" sz="2400" u="sng" dirty="0"/>
              <a:t>CMS </a:t>
            </a:r>
            <a:r>
              <a:rPr lang="it-IT" sz="2400" u="sng" dirty="0" err="1"/>
              <a:t>conductor</a:t>
            </a:r>
            <a:endParaRPr lang="it-IT" sz="2400" u="sng" dirty="0"/>
          </a:p>
          <a:p>
            <a:pPr algn="ctr"/>
            <a:endParaRPr lang="it-IT" sz="2400" dirty="0"/>
          </a:p>
          <a:p>
            <a:pPr algn="ctr"/>
            <a:r>
              <a:rPr lang="it-IT" sz="2400" dirty="0"/>
              <a:t>Aluminium </a:t>
            </a:r>
            <a:r>
              <a:rPr lang="it-IT" sz="2400" dirty="0" err="1"/>
              <a:t>stabilised</a:t>
            </a:r>
            <a:r>
              <a:rPr lang="it-IT" sz="2400" dirty="0"/>
              <a:t> cable </a:t>
            </a:r>
            <a:r>
              <a:rPr lang="it-IT" sz="2400" dirty="0" err="1"/>
              <a:t>reinforced</a:t>
            </a:r>
            <a:r>
              <a:rPr lang="it-IT" sz="2400" dirty="0"/>
              <a:t> with EBW Aluminium </a:t>
            </a:r>
            <a:r>
              <a:rPr lang="it-IT" sz="2400" dirty="0" err="1"/>
              <a:t>alloy</a:t>
            </a:r>
            <a:endParaRPr lang="it-IT" sz="2400" dirty="0"/>
          </a:p>
        </p:txBody>
      </p:sp>
      <p:sp>
        <p:nvSpPr>
          <p:cNvPr id="12" name="CasellaDiTesto 11">
            <a:extLst>
              <a:ext uri="{FF2B5EF4-FFF2-40B4-BE49-F238E27FC236}">
                <a16:creationId xmlns:a16="http://schemas.microsoft.com/office/drawing/2014/main" id="{12821905-45C6-CB83-EF4F-C3594EE33194}"/>
              </a:ext>
            </a:extLst>
          </p:cNvPr>
          <p:cNvSpPr txBox="1"/>
          <p:nvPr/>
        </p:nvSpPr>
        <p:spPr>
          <a:xfrm>
            <a:off x="6029977" y="3883910"/>
            <a:ext cx="2552302" cy="400110"/>
          </a:xfrm>
          <a:prstGeom prst="rect">
            <a:avLst/>
          </a:prstGeom>
          <a:noFill/>
        </p:spPr>
        <p:txBody>
          <a:bodyPr wrap="none" rtlCol="0">
            <a:spAutoFit/>
          </a:bodyPr>
          <a:lstStyle/>
          <a:p>
            <a:r>
              <a:rPr lang="it-IT" sz="2000" dirty="0" err="1"/>
              <a:t>Superconducting</a:t>
            </a:r>
            <a:r>
              <a:rPr lang="it-IT" sz="2000" dirty="0"/>
              <a:t> cable</a:t>
            </a:r>
          </a:p>
        </p:txBody>
      </p:sp>
      <p:sp>
        <p:nvSpPr>
          <p:cNvPr id="14" name="CasellaDiTesto 13">
            <a:extLst>
              <a:ext uri="{FF2B5EF4-FFF2-40B4-BE49-F238E27FC236}">
                <a16:creationId xmlns:a16="http://schemas.microsoft.com/office/drawing/2014/main" id="{A53D56ED-4A43-B71B-11F3-3FC24689A64A}"/>
              </a:ext>
            </a:extLst>
          </p:cNvPr>
          <p:cNvSpPr txBox="1"/>
          <p:nvPr/>
        </p:nvSpPr>
        <p:spPr>
          <a:xfrm>
            <a:off x="6716255" y="4441252"/>
            <a:ext cx="1866024" cy="400110"/>
          </a:xfrm>
          <a:prstGeom prst="rect">
            <a:avLst/>
          </a:prstGeom>
          <a:noFill/>
        </p:spPr>
        <p:txBody>
          <a:bodyPr wrap="none" rtlCol="0">
            <a:spAutoFit/>
          </a:bodyPr>
          <a:lstStyle/>
          <a:p>
            <a:r>
              <a:rPr lang="it-IT" sz="2000" dirty="0"/>
              <a:t>Pure Aluminium</a:t>
            </a:r>
          </a:p>
        </p:txBody>
      </p:sp>
      <p:cxnSp>
        <p:nvCxnSpPr>
          <p:cNvPr id="15" name="Connettore 2 14">
            <a:extLst>
              <a:ext uri="{FF2B5EF4-FFF2-40B4-BE49-F238E27FC236}">
                <a16:creationId xmlns:a16="http://schemas.microsoft.com/office/drawing/2014/main" id="{4B1CC60A-7ECC-FFED-8C3F-C66FF537B263}"/>
              </a:ext>
            </a:extLst>
          </p:cNvPr>
          <p:cNvCxnSpPr>
            <a:cxnSpLocks/>
            <a:stCxn id="14" idx="3"/>
          </p:cNvCxnSpPr>
          <p:nvPr/>
        </p:nvCxnSpPr>
        <p:spPr>
          <a:xfrm>
            <a:off x="8582279" y="4641307"/>
            <a:ext cx="529064"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354A4135-25F5-998A-9B5C-32AE4E52A301}"/>
              </a:ext>
            </a:extLst>
          </p:cNvPr>
          <p:cNvCxnSpPr>
            <a:cxnSpLocks/>
            <a:stCxn id="12" idx="3"/>
          </p:cNvCxnSpPr>
          <p:nvPr/>
        </p:nvCxnSpPr>
        <p:spPr>
          <a:xfrm>
            <a:off x="8582279" y="4083965"/>
            <a:ext cx="811934"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D29F46C9-E498-4BA9-5F2B-CF791BD993B8}"/>
              </a:ext>
            </a:extLst>
          </p:cNvPr>
          <p:cNvSpPr txBox="1"/>
          <p:nvPr/>
        </p:nvSpPr>
        <p:spPr>
          <a:xfrm>
            <a:off x="6707791" y="5389165"/>
            <a:ext cx="1874488" cy="400110"/>
          </a:xfrm>
          <a:prstGeom prst="rect">
            <a:avLst/>
          </a:prstGeom>
          <a:noFill/>
        </p:spPr>
        <p:txBody>
          <a:bodyPr wrap="none" rtlCol="0">
            <a:spAutoFit/>
          </a:bodyPr>
          <a:lstStyle/>
          <a:p>
            <a:r>
              <a:rPr lang="it-IT" sz="2000" dirty="0"/>
              <a:t>Aluminium </a:t>
            </a:r>
            <a:r>
              <a:rPr lang="it-IT" sz="2000" dirty="0" err="1"/>
              <a:t>alloy</a:t>
            </a:r>
            <a:endParaRPr lang="it-IT" sz="2000" dirty="0"/>
          </a:p>
        </p:txBody>
      </p:sp>
      <p:cxnSp>
        <p:nvCxnSpPr>
          <p:cNvPr id="22" name="Connettore 2 21">
            <a:extLst>
              <a:ext uri="{FF2B5EF4-FFF2-40B4-BE49-F238E27FC236}">
                <a16:creationId xmlns:a16="http://schemas.microsoft.com/office/drawing/2014/main" id="{5BD1DAF1-40CD-1451-789E-B575D5B8676D}"/>
              </a:ext>
            </a:extLst>
          </p:cNvPr>
          <p:cNvCxnSpPr>
            <a:cxnSpLocks/>
            <a:stCxn id="21" idx="3"/>
          </p:cNvCxnSpPr>
          <p:nvPr/>
        </p:nvCxnSpPr>
        <p:spPr>
          <a:xfrm>
            <a:off x="8582279" y="5589220"/>
            <a:ext cx="520600"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07F334D5-FC7D-3FC1-396D-7B2C8E7A6A39}"/>
              </a:ext>
            </a:extLst>
          </p:cNvPr>
          <p:cNvSpPr txBox="1"/>
          <p:nvPr/>
        </p:nvSpPr>
        <p:spPr>
          <a:xfrm>
            <a:off x="6707791" y="4876221"/>
            <a:ext cx="1323760" cy="400110"/>
          </a:xfrm>
          <a:prstGeom prst="rect">
            <a:avLst/>
          </a:prstGeom>
          <a:noFill/>
        </p:spPr>
        <p:txBody>
          <a:bodyPr wrap="none" rtlCol="0">
            <a:spAutoFit/>
          </a:bodyPr>
          <a:lstStyle/>
          <a:p>
            <a:r>
              <a:rPr lang="it-IT" sz="2000" dirty="0"/>
              <a:t>EB </a:t>
            </a:r>
            <a:r>
              <a:rPr lang="it-IT" sz="2000" dirty="0" err="1"/>
              <a:t>welding</a:t>
            </a:r>
            <a:endParaRPr lang="it-IT" sz="2000" dirty="0"/>
          </a:p>
        </p:txBody>
      </p:sp>
      <p:cxnSp>
        <p:nvCxnSpPr>
          <p:cNvPr id="20" name="Connettore 2 19">
            <a:extLst>
              <a:ext uri="{FF2B5EF4-FFF2-40B4-BE49-F238E27FC236}">
                <a16:creationId xmlns:a16="http://schemas.microsoft.com/office/drawing/2014/main" id="{75AB4913-3631-D472-C3CF-71F9CB4D9E82}"/>
              </a:ext>
            </a:extLst>
          </p:cNvPr>
          <p:cNvCxnSpPr>
            <a:cxnSpLocks/>
            <a:stCxn id="8" idx="3"/>
          </p:cNvCxnSpPr>
          <p:nvPr/>
        </p:nvCxnSpPr>
        <p:spPr>
          <a:xfrm>
            <a:off x="8031551" y="5076276"/>
            <a:ext cx="1071328"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81639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31512</TotalTime>
  <Words>3198</Words>
  <Application>Microsoft Office PowerPoint</Application>
  <PresentationFormat>Widescreen</PresentationFormat>
  <Paragraphs>267</Paragraphs>
  <Slides>31</Slides>
  <Notes>30</Notes>
  <HiddenSlides>0</HiddenSlides>
  <MMClips>0</MMClips>
  <ScaleCrop>false</ScaleCrop>
  <HeadingPairs>
    <vt:vector size="6" baseType="variant">
      <vt:variant>
        <vt:lpstr>Caratteri utilizzati</vt:lpstr>
      </vt:variant>
      <vt:variant>
        <vt:i4>5</vt:i4>
      </vt:variant>
      <vt:variant>
        <vt:lpstr>Tema</vt:lpstr>
      </vt:variant>
      <vt:variant>
        <vt:i4>3</vt:i4>
      </vt:variant>
      <vt:variant>
        <vt:lpstr>Titoli diapositive</vt:lpstr>
      </vt:variant>
      <vt:variant>
        <vt:i4>31</vt:i4>
      </vt:variant>
    </vt:vector>
  </HeadingPairs>
  <TitlesOfParts>
    <vt:vector size="39" baseType="lpstr">
      <vt:lpstr>Arial</vt:lpstr>
      <vt:lpstr>Arial Nova</vt:lpstr>
      <vt:lpstr>Calibri</vt:lpstr>
      <vt:lpstr>Calibri Light</vt:lpstr>
      <vt:lpstr>Cambria Math</vt:lpstr>
      <vt:lpstr>Tema di Office</vt:lpstr>
      <vt:lpstr>1_Personalizza struttura</vt:lpstr>
      <vt:lpstr>Personalizza struttura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Musenich</dc:creator>
  <cp:lastModifiedBy>michela bracco</cp:lastModifiedBy>
  <cp:revision>56</cp:revision>
  <dcterms:created xsi:type="dcterms:W3CDTF">2022-08-31T06:26:37Z</dcterms:created>
  <dcterms:modified xsi:type="dcterms:W3CDTF">2023-10-11T17:58:21Z</dcterms:modified>
</cp:coreProperties>
</file>