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443" r:id="rId6"/>
    <p:sldId id="260" r:id="rId7"/>
    <p:sldId id="447" r:id="rId8"/>
    <p:sldId id="440" r:id="rId9"/>
    <p:sldId id="262" r:id="rId10"/>
    <p:sldId id="438" r:id="rId11"/>
    <p:sldId id="446" r:id="rId12"/>
    <p:sldId id="454" r:id="rId13"/>
    <p:sldId id="263" r:id="rId14"/>
    <p:sldId id="264" r:id="rId15"/>
    <p:sldId id="462" r:id="rId16"/>
    <p:sldId id="459" r:id="rId17"/>
    <p:sldId id="461" r:id="rId18"/>
    <p:sldId id="457" r:id="rId19"/>
    <p:sldId id="450" r:id="rId20"/>
    <p:sldId id="421" r:id="rId21"/>
    <p:sldId id="422" r:id="rId22"/>
    <p:sldId id="455" r:id="rId23"/>
    <p:sldId id="441" r:id="rId24"/>
    <p:sldId id="442" r:id="rId25"/>
    <p:sldId id="445" r:id="rId26"/>
    <p:sldId id="364" r:id="rId27"/>
    <p:sldId id="463" r:id="rId28"/>
    <p:sldId id="374" r:id="rId29"/>
    <p:sldId id="376" r:id="rId30"/>
    <p:sldId id="464" r:id="rId31"/>
    <p:sldId id="418" r:id="rId32"/>
    <p:sldId id="391" r:id="rId33"/>
    <p:sldId id="393" r:id="rId34"/>
    <p:sldId id="435" r:id="rId35"/>
    <p:sldId id="453" r:id="rId36"/>
    <p:sldId id="388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39226-E730-46A8-ACAA-9E0365FD1F36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AAF5F-9738-40D9-871A-E3AF3EA006F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6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6E16D-C81B-4DA5-BE54-0337B36C2D0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8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6E16D-C81B-4DA5-BE54-0337B36C2D0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08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D5CFF8-72EC-0D86-090A-FD974B0BB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D21CF1-02A6-19DA-8BD2-F3600DE11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89D12C-6F41-33C6-4F69-ED13F62D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921-8C35-495A-A726-A70353D194C0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B09CC2-A575-BE64-6DC6-E0999C37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594AD4-32B4-3DA6-CB86-1CE40079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6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C30E8-9998-E14E-CB29-3807FDD7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CCE6B0-EF4C-83A6-24B9-C8CDC91F7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3647A4-4CF0-26A9-B300-04427294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FAA8-CFC5-4B59-B1CB-834048E6DAD8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81510-641D-BF63-9FCD-6F326C3D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AD226-F028-573B-A5B5-ED068921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4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55B6D4-514B-EA9C-D296-72149FFE5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F22626-2BF2-3387-24FE-86D357C3D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F375CA-9ED0-4E6D-880F-FBF82CE7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EBAC-528F-49C8-A6B9-1C02B768A6D9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5A5FA-E256-747D-534F-6A723CA58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8A7E78-618D-6F88-08A0-99C4856D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25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A6F701-979A-367D-4D45-5FC3F138F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959AB-95DC-994A-FB77-1A3C6E357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7D7D50-D1D8-E5B5-B8B7-A0BE4795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40DF-3048-4175-B1B2-5F965C6AEBCB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76CFBD-9471-AE71-3BE9-3202D7B8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B9F55-81D1-43CF-3FA8-E923AC59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16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87DDA-5FC4-A7D6-D3F4-5DFFED94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B3D101-06C3-97CA-FECF-287DF82F4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DB6DDA-52E0-61FB-477C-0C2AEB59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AC1E-B73F-4855-9057-BCCFBD4A4B01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22DEC-618C-51A8-3C0C-16FC386D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8989F9-AADB-F4DB-27B6-F1A2FB0E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1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CF82F-03AF-C5CC-E581-7CDDFF8C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006452-44D7-4AB5-FC50-76933C76E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374286-47A9-599F-339E-9CD675CC5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873AB5-8AFF-9292-EB8F-8A707C0C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76BE2-952F-44B6-A505-94EE39790AF0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310E67-7779-A95B-EF78-C2CD0169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E0B35A-EFB1-E144-906B-CAB43214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1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DD915-8BA3-2E26-E9FD-82A201A6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DE2769-C03D-F914-7340-3F477A708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7CF198-D200-5F5D-0DDB-EBBB6B94E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C9BE25-51CA-A73A-B0D5-F3BEC826F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14E31E-2645-EC78-8FD7-174EF2F94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C0C404-2B46-B384-7A8F-E02E68D8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1CBF-370C-48F5-B622-0001E63ECFFA}" type="datetime1">
              <a:rPr lang="en-GB" smtClean="0"/>
              <a:t>11/10/2023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C5CDF8-7981-1CA3-ED8C-D78F7E20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B4D334-5D82-3092-528F-7DCAB9F0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4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30746-097D-1C51-27CC-ACAE4BA9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5ED681-57BF-3406-BD83-0EAC945F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5B94-5D97-40E6-86A7-200F139E01CF}" type="datetime1">
              <a:rPr lang="en-GB" smtClean="0"/>
              <a:t>11/10/2023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EC24A1-C0F4-6FE1-2781-9D68E294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12B703-15C6-A727-6348-BF054E60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547FDD-0A0A-1287-16E4-F2706222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55-0906-445C-9800-C51EB5B83C69}" type="datetime1">
              <a:rPr lang="en-GB" smtClean="0"/>
              <a:t>11/10/2023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67A62C-0208-77FE-3009-22228D8D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F666C0-25BB-B41F-6FD2-F2580094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3399E-27CF-CBC1-D3B3-ED00F5C0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3BBA32-678E-6A57-4796-4E5E6792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F0B90B-5C76-446D-FCB6-1920CE153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3E2F4-E7BA-4A41-9AD6-E99E83F9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19F4-456B-4B2F-B3EA-0C681F9EF925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99EDCF-25CC-3A50-9816-40A8DEB9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E5EC50-00A0-B481-5838-A53D2F7A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2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1A973-3258-A131-2992-C68DC7F1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0B9BBC-140B-EDA5-53C4-69FC74875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2211AB-6707-1350-42DD-9095B96B3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11729D-7CEA-391A-A04C-72CBE652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7330-1F32-40A4-B77B-F7D897B45C96}" type="datetime1">
              <a:rPr lang="en-GB" smtClean="0"/>
              <a:t>11/10/2023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CE2DFA-4E35-B82C-229C-D813141C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A37EBF-71A7-43CF-24B3-6912B337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8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38B6CD-5044-81F6-1BC1-294095FC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A416A8-F0AE-E9C5-0397-6B43A30D4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B16A66-7D9A-D16C-94E9-B33800B66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8503-A43A-4961-A969-BDEF8283C1F7}" type="datetime1">
              <a:rPr lang="en-GB" smtClean="0"/>
              <a:t>11/10/2023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A50E7-CCC7-DE48-1D48-EEFB7FC14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03320A-43F5-5BEC-3CDA-A85DDB354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4AF8-35FD-4447-AD0E-EB05C94450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6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7.1066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indico.cern.ch/event/1253605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511.0002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3.01918" TargetMode="External"/><Relationship Id="rId2" Type="http://schemas.openxmlformats.org/officeDocument/2006/relationships/hyperlink" Target="https://arxiv.org/abs/1806.045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hyperlink" Target="https://arxiv.org/abs/2104.0476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2.07276" TargetMode="External"/><Relationship Id="rId2" Type="http://schemas.openxmlformats.org/officeDocument/2006/relationships/hyperlink" Target="https://arxiv.org/abs/1807.106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arxiv.org/abs/2103.0191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2.07276" TargetMode="External"/><Relationship Id="rId2" Type="http://schemas.openxmlformats.org/officeDocument/2006/relationships/hyperlink" Target="https://arxiv.org/abs/2203.1318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308.402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emf"/><Relationship Id="rId5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5.11015" TargetMode="External"/><Relationship Id="rId2" Type="http://schemas.openxmlformats.org/officeDocument/2006/relationships/hyperlink" Target="https://arxiv.org/abs/1903.0162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253605/" TargetMode="External"/><Relationship Id="rId2" Type="http://schemas.openxmlformats.org/officeDocument/2006/relationships/hyperlink" Target="https://arxiv.org/abs/2302.072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11.141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arxiv.org/abs/2207.03925" TargetMode="Externa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72851-88B5-B459-651F-FA9EAC601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328" y="186722"/>
            <a:ext cx="10228699" cy="1167524"/>
          </a:xfrm>
        </p:spPr>
        <p:txBody>
          <a:bodyPr>
            <a:normAutofit fontScale="90000"/>
          </a:bodyPr>
          <a:lstStyle/>
          <a:p>
            <a:r>
              <a:rPr lang="en-GB" sz="6600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plea for H(650) </a:t>
            </a:r>
            <a:b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WG1-SRCH</a:t>
            </a:r>
            <a:endParaRPr lang="en-GB" sz="4000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166E3E-8B53-C53D-F076-BF97568C8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594" y="4533954"/>
            <a:ext cx="9793822" cy="753634"/>
          </a:xfrm>
          <a:solidFill>
            <a:srgbClr val="00B0F0"/>
          </a:solidFill>
        </p:spPr>
        <p:txBody>
          <a:bodyPr>
            <a:normAutofit fontScale="25000" lnSpcReduction="20000"/>
          </a:bodyPr>
          <a:lstStyle/>
          <a:p>
            <a:r>
              <a:rPr lang="fr-F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fr-FR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Kundu</a:t>
            </a:r>
            <a:r>
              <a:rPr lang="fr-F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A. Le </a:t>
            </a:r>
            <a:r>
              <a:rPr lang="fr-FR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Yaouanc</a:t>
            </a:r>
            <a:r>
              <a:rPr lang="fr-F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 </a:t>
            </a:r>
            <a:r>
              <a:rPr lang="fr-FR" sz="9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Mondal</a:t>
            </a:r>
            <a:r>
              <a:rPr lang="fr-F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G. Moultaka, F. Richard</a:t>
            </a:r>
          </a:p>
          <a:p>
            <a:r>
              <a:rPr lang="fr-F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Calcutta-Orsay-Montpellier  collaboration</a:t>
            </a:r>
            <a:r>
              <a:rPr lang="en-GB" sz="8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 </a:t>
            </a:r>
          </a:p>
          <a:p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6C3DF2-06C7-59A3-7470-5F3CA00D7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3969"/>
            <a:ext cx="952381" cy="95238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0EAF4C-B486-A52B-796B-D5BD95CFD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79" y="5403969"/>
            <a:ext cx="2354814" cy="11690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1B1263-B195-BEFA-9CFB-029505D9D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952" y="5565085"/>
            <a:ext cx="1295238" cy="571429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73FF6A7-15E6-C299-EEFE-46502C08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D7138F4-C825-474C-7DB2-20631907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1</a:t>
            </a:fld>
            <a:endParaRPr lang="en-GB"/>
          </a:p>
        </p:txBody>
      </p:sp>
      <p:pic>
        <p:nvPicPr>
          <p:cNvPr id="11" name="Image 10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491B6B5D-4AFC-6F77-02A4-207AFA7BF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41" y="1246674"/>
            <a:ext cx="4949193" cy="32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2E1CDC1-C956-CA6D-C5A8-3F5D0A461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light H’+ ?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C2E1E32-2248-179D-932E-EF7DD74EF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9" y="1759788"/>
            <a:ext cx="7592423" cy="477912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There are few hints for this</a:t>
            </a:r>
          </a:p>
          <a:p>
            <a:r>
              <a:rPr lang="en-GB" dirty="0"/>
              <a:t>B decays into D</a:t>
            </a:r>
            <a:r>
              <a:rPr lang="en-GB" dirty="0">
                <a:latin typeface="Symbol" panose="05050102010706020507" pitchFamily="18" charset="2"/>
              </a:rPr>
              <a:t>t </a:t>
            </a:r>
            <a:r>
              <a:rPr lang="en-GB" dirty="0"/>
              <a:t>and</a:t>
            </a:r>
            <a:r>
              <a:rPr lang="en-GB" dirty="0">
                <a:latin typeface="Symbol" panose="05050102010706020507" pitchFamily="18" charset="2"/>
              </a:rPr>
              <a:t> Lt </a:t>
            </a:r>
            <a:r>
              <a:rPr lang="en-GB" dirty="0"/>
              <a:t>are reduced by 1.6 and 1.4 </a:t>
            </a:r>
            <a:r>
              <a:rPr lang="en-GB" dirty="0" err="1"/>
              <a:t>s.d.</a:t>
            </a:r>
            <a:r>
              <a:rPr lang="en-GB" dirty="0"/>
              <a:t> </a:t>
            </a:r>
            <a:r>
              <a:rPr lang="fr-FR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2305.00614 </a:t>
            </a:r>
            <a:r>
              <a:rPr lang="en-GB" sz="2400" u="sng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GB"/>
              <a:t> suggesting  mH</a:t>
            </a:r>
            <a:r>
              <a:rPr lang="en-GB" dirty="0"/>
              <a:t>+~200 GeV</a:t>
            </a:r>
          </a:p>
          <a:p>
            <a:r>
              <a:rPr lang="en-GB" dirty="0"/>
              <a:t>ATLAS has searched for t-&gt;</a:t>
            </a:r>
            <a:r>
              <a:rPr lang="en-GB" dirty="0" err="1"/>
              <a:t>bH</a:t>
            </a:r>
            <a:r>
              <a:rPr lang="en-GB" dirty="0"/>
              <a:t>+-&gt;</a:t>
            </a:r>
            <a:r>
              <a:rPr lang="en-GB" dirty="0" err="1"/>
              <a:t>bbc</a:t>
            </a:r>
            <a:r>
              <a:rPr lang="en-GB" dirty="0"/>
              <a:t> and found a 3 </a:t>
            </a:r>
            <a:r>
              <a:rPr lang="en-GB" dirty="0" err="1"/>
              <a:t>s.d.</a:t>
            </a:r>
            <a:r>
              <a:rPr lang="en-GB" dirty="0"/>
              <a:t> local (2.5 global) excess around 130 GeV </a:t>
            </a:r>
            <a:r>
              <a:rPr lang="en-GB" sz="2200" i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2302.11739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allowed in 2HD models for type II </a:t>
            </a:r>
            <a:r>
              <a:rPr lang="fr-FR" sz="24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1702.04571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allowed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</a:t>
            </a:r>
            <a:r>
              <a:rPr lang="fr-FR" dirty="0" err="1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&gt;2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type I</a:t>
            </a:r>
            <a:endParaRPr lang="en-GB" u="sng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news for all Higgs factories !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e-GM predicts on top of H5+, H3+, an extra H2+ which could also be light (blind regions for searches ?)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6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F63C01-9965-A8A6-E9F9-6301D3AE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7446ED-BCE4-FC1C-520B-771E080F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10</a:t>
            </a:fld>
            <a:endParaRPr lang="fr-FR"/>
          </a:p>
        </p:txBody>
      </p:sp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id="{D95E130C-F723-CAFB-8A51-A173223C8B8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"/>
          <a:stretch/>
        </p:blipFill>
        <p:spPr bwMode="auto">
          <a:xfrm>
            <a:off x="7430815" y="1320800"/>
            <a:ext cx="4009346" cy="276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91FA601-8039-6197-7BFC-193C97C3D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8" t="4688"/>
          <a:stretch/>
        </p:blipFill>
        <p:spPr>
          <a:xfrm>
            <a:off x="8268710" y="4088523"/>
            <a:ext cx="2872256" cy="28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1CFD617-6D30-EC47-8BA8-38B5E92F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7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Measurements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696B1AA-6628-6365-5345-CC34A8930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0" y="1594973"/>
            <a:ext cx="6838949" cy="452117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u=70 GeV deduced from the sum rules seems incompatible with PM</a:t>
            </a:r>
          </a:p>
          <a:p>
            <a:r>
              <a:rPr lang="en-GB" dirty="0"/>
              <a:t>There is however a GM solution with </a:t>
            </a:r>
            <a:r>
              <a:rPr lang="en-GB" b="1" dirty="0"/>
              <a:t>large        </a:t>
            </a:r>
            <a:r>
              <a:rPr lang="en-GB" b="1" dirty="0">
                <a:latin typeface="Symbol" panose="05050102010706020507" pitchFamily="18" charset="2"/>
              </a:rPr>
              <a:t>a</a:t>
            </a:r>
            <a:r>
              <a:rPr lang="en-GB" dirty="0"/>
              <a:t>=60° and u=</a:t>
            </a:r>
            <a:r>
              <a:rPr lang="en-GB" sz="2800" dirty="0" err="1"/>
              <a:t>v</a:t>
            </a:r>
            <a:r>
              <a:rPr lang="en-GB" sz="2800" baseline="-25000" dirty="0" err="1">
                <a:latin typeface="Symbol" panose="05050102010706020507" pitchFamily="18" charset="2"/>
              </a:rPr>
              <a:t>x</a:t>
            </a:r>
            <a:r>
              <a:rPr lang="en-GB" sz="2800" dirty="0">
                <a:latin typeface="Symbol" panose="05050102010706020507" pitchFamily="18" charset="2"/>
              </a:rPr>
              <a:t>=</a:t>
            </a:r>
            <a:r>
              <a:rPr lang="en-GB" sz="2800" dirty="0" err="1"/>
              <a:t>v</a:t>
            </a:r>
            <a:r>
              <a:rPr lang="en-GB" sz="2800" baseline="-25000" dirty="0" err="1">
                <a:latin typeface="Symbol" panose="05050102010706020507" pitchFamily="18" charset="2"/>
              </a:rPr>
              <a:t>c</a:t>
            </a:r>
            <a:r>
              <a:rPr lang="en-GB" dirty="0"/>
              <a:t>=75 GeV</a:t>
            </a:r>
            <a:r>
              <a:rPr lang="en-GB" sz="2800" dirty="0">
                <a:latin typeface="Symbol" panose="05050102010706020507" pitchFamily="18" charset="2"/>
              </a:rPr>
              <a:t> </a:t>
            </a:r>
            <a:r>
              <a:rPr lang="en-GB" dirty="0"/>
              <a:t>which satisfies PM for h(125)</a:t>
            </a:r>
          </a:p>
          <a:p>
            <a:r>
              <a:rPr lang="en-GB" dirty="0"/>
              <a:t>Implies that h can have a </a:t>
            </a:r>
            <a:r>
              <a:rPr lang="en-GB" b="1" dirty="0"/>
              <a:t>large triplet component</a:t>
            </a:r>
            <a:r>
              <a:rPr lang="en-GB" dirty="0"/>
              <a:t>, unnoticed, still passing PM </a:t>
            </a:r>
          </a:p>
          <a:p>
            <a:r>
              <a:rPr lang="en-GB" dirty="0"/>
              <a:t>True for </a:t>
            </a:r>
            <a:r>
              <a:rPr lang="en-GB" b="1" dirty="0"/>
              <a:t>h-&gt;</a:t>
            </a:r>
            <a:r>
              <a:rPr lang="en-GB" b="1" dirty="0" err="1"/>
              <a:t>hh</a:t>
            </a:r>
            <a:r>
              <a:rPr lang="en-GB" b="1" dirty="0"/>
              <a:t> ? </a:t>
            </a:r>
            <a:r>
              <a:rPr lang="en-GB" dirty="0"/>
              <a:t> We need to understand V(h)</a:t>
            </a:r>
          </a:p>
          <a:p>
            <a:r>
              <a:rPr lang="en-GB" dirty="0"/>
              <a:t>µ95</a:t>
            </a:r>
            <a:r>
              <a:rPr lang="en-GB" dirty="0">
                <a:latin typeface="Symbol" panose="05050102010706020507" pitchFamily="18" charset="2"/>
              </a:rPr>
              <a:t>gg</a:t>
            </a:r>
            <a:r>
              <a:rPr lang="en-GB" dirty="0"/>
              <a:t>~0.3 does not seem to originate from the charged Higgs sector, given that µ125</a:t>
            </a:r>
            <a:r>
              <a:rPr lang="en-GB" dirty="0">
                <a:latin typeface="Symbol" panose="05050102010706020507" pitchFamily="18" charset="2"/>
              </a:rPr>
              <a:t>gg~1, </a:t>
            </a:r>
            <a:r>
              <a:rPr lang="en-GB" dirty="0"/>
              <a:t>meaning that H’+(130) does not seem to affect h125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42CA32-1559-8AB9-593E-7C376226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DF9F3-D62E-38F6-BB59-0C43B33F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11</a:t>
            </a:fld>
            <a:endParaRPr lang="en-GB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1CA3D4A8-A80F-0479-AA9C-648AE4C50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/>
          <a:stretch/>
        </p:blipFill>
        <p:spPr bwMode="auto">
          <a:xfrm>
            <a:off x="7106176" y="1594973"/>
            <a:ext cx="4590524" cy="42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30C5F558-05BA-B072-8BFB-ED697D9ED9B6}"/>
              </a:ext>
            </a:extLst>
          </p:cNvPr>
          <p:cNvSpPr/>
          <p:nvPr/>
        </p:nvSpPr>
        <p:spPr>
          <a:xfrm>
            <a:off x="9401438" y="2890043"/>
            <a:ext cx="1046480" cy="1117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67E5E6-DEAA-F3D4-83EF-DE2E452ED126}"/>
              </a:ext>
            </a:extLst>
          </p:cNvPr>
          <p:cNvSpPr txBox="1"/>
          <p:nvPr/>
        </p:nvSpPr>
        <p:spPr>
          <a:xfrm>
            <a:off x="9214077" y="5745242"/>
            <a:ext cx="1421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  <a:hlinkClick r:id="rId3"/>
              </a:rPr>
              <a:t>1807.10660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5F35F9B-F439-B3B5-75CA-9B457E7F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79" y="-9670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TeV collider reach </a:t>
            </a:r>
            <a:endParaRPr lang="en-GB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B38B0FE-9F79-F8CF-E1A3-A54624A69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0221" y="5005616"/>
            <a:ext cx="10138046" cy="1454451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ILC would provide 8000 fb-1 at 1 </a:t>
            </a:r>
            <a:r>
              <a:rPr lang="en-GB" sz="1800" dirty="0" err="1"/>
              <a:t>TeV</a:t>
            </a:r>
            <a:endParaRPr lang="en-GB" sz="1800" dirty="0"/>
          </a:p>
          <a:p>
            <a:r>
              <a:rPr lang="en-GB" sz="1800" dirty="0"/>
              <a:t>The final states are complex modes (~</a:t>
            </a:r>
            <a:r>
              <a:rPr lang="en-GB" sz="1800" dirty="0" err="1"/>
              <a:t>ttH</a:t>
            </a:r>
            <a:r>
              <a:rPr lang="en-GB" sz="1800" dirty="0"/>
              <a:t>) requiring the </a:t>
            </a:r>
            <a:r>
              <a:rPr lang="en-GB" sz="1800" b="1" dirty="0"/>
              <a:t>highest </a:t>
            </a:r>
            <a:r>
              <a:rPr lang="en-GB" sz="1800" b="1" dirty="0">
                <a:latin typeface="Lucida Calligraphy" panose="03010101010101010101" pitchFamily="66" charset="0"/>
              </a:rPr>
              <a:t>L</a:t>
            </a:r>
            <a:r>
              <a:rPr lang="en-GB" sz="1800" dirty="0"/>
              <a:t> and an </a:t>
            </a:r>
            <a:r>
              <a:rPr lang="en-GB" sz="1800" b="1" dirty="0"/>
              <a:t>almost ideal detector</a:t>
            </a:r>
          </a:p>
          <a:p>
            <a:r>
              <a:rPr lang="en-GB" sz="1800" b="1" dirty="0"/>
              <a:t>H(650) </a:t>
            </a:r>
            <a:r>
              <a:rPr lang="en-GB" sz="1800" dirty="0"/>
              <a:t>mainly produced through VBF (beam polarisation allows a factor ~2 gain, not included)</a:t>
            </a:r>
          </a:p>
          <a:p>
            <a:r>
              <a:rPr lang="en-GB" sz="1800" dirty="0"/>
              <a:t>Using a </a:t>
            </a:r>
            <a:r>
              <a:rPr lang="en-GB" sz="1800" b="1" dirty="0"/>
              <a:t>e-e- collider</a:t>
            </a:r>
            <a:r>
              <a:rPr lang="en-GB" sz="1800" dirty="0"/>
              <a:t> one could also produce H</a:t>
            </a:r>
            <a:r>
              <a:rPr lang="en-GB" sz="1800" dirty="0">
                <a:latin typeface="Symbol" panose="05050102010706020507" pitchFamily="18" charset="2"/>
              </a:rPr>
              <a:t> </a:t>
            </a:r>
            <a:r>
              <a:rPr lang="en-GB" sz="1800" b="1" baseline="30000" dirty="0">
                <a:latin typeface="Symbol" panose="05050102010706020507" pitchFamily="18" charset="2"/>
              </a:rPr>
              <a:t>- -</a:t>
            </a:r>
            <a:r>
              <a:rPr lang="en-GB" sz="1800" b="1" baseline="30000" dirty="0"/>
              <a:t> </a:t>
            </a:r>
            <a:r>
              <a:rPr lang="en-GB" sz="1800" dirty="0"/>
              <a:t>through VBF with polarized beams ~100 fb at 1 </a:t>
            </a:r>
            <a:r>
              <a:rPr lang="en-GB" sz="1800" dirty="0" err="1"/>
              <a:t>TeV</a:t>
            </a:r>
            <a:endParaRPr lang="en-GB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E21A3B-3803-025A-1335-2E98DD7C1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427E60-2231-A775-2276-ACFC985E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12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0FC64C-2AEB-25D1-536E-752FD942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456" y="1391506"/>
            <a:ext cx="4054294" cy="304072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0B2732F-35D9-20C2-5496-8068CF6270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4069"/>
          <a:stretch/>
        </p:blipFill>
        <p:spPr bwMode="auto">
          <a:xfrm>
            <a:off x="4038600" y="1228855"/>
            <a:ext cx="3594859" cy="372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06DD71-B9D9-C14B-DAC0-69442FAB7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11" y="1256880"/>
            <a:ext cx="3737470" cy="37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3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3D5B4-A51A-00CF-11C2-4DE230D2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84" y="-226228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D348FF-D0BF-E45D-A45D-6F403FF6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67" y="1099335"/>
            <a:ext cx="11719226" cy="56221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Growing confidence that </a:t>
            </a: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BSM physics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GB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at last ! –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showing up with strong synergy between H(650), H++(450) and H+(375)-&gt;ZW and several neutral scalars including h(95)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BSM physics does not fit in existing 2HD+S schemes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Needs an extended version of GM,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e-GM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or/and a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Tensor scenario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 progress)</a:t>
            </a:r>
            <a:endParaRPr lang="en-GB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consolidation for 650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GeV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resonance</a:t>
            </a: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come soon from CMS with </a:t>
            </a:r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ZZ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expected from e-GM, several other signals are lying around, not discussed here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rich prospects for HEP ! 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Arabic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our papers and a recent talk at ECFA WG1-SRCH: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9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2211.11723</a:t>
            </a:r>
            <a:r>
              <a:rPr lang="en-GB" sz="2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fr-FR" sz="29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2308.12180 </a:t>
            </a:r>
            <a:r>
              <a:rPr lang="fr-F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900" b="1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  <a:hlinkClick r:id="rId2"/>
              </a:rPr>
              <a:t>https://indico.cern.ch/event/1253605/</a:t>
            </a:r>
            <a:endParaRPr lang="fr-FR" sz="2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Arabic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Stay tuned ! 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Arabic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Arabic"/>
            </a:endParaRP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983B48-1CE6-5AE2-15E4-C2428025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C9F3CC-85AF-C267-09F2-B1660AC6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13</a:t>
            </a:fld>
            <a:endParaRPr lang="en-GB"/>
          </a:p>
        </p:txBody>
      </p:sp>
      <p:pic>
        <p:nvPicPr>
          <p:cNvPr id="9" name="Image 8" descr="Une image contenant dessin, croquis, Dessin d’enfant, art&#10;&#10;Description générée automatiquement">
            <a:extLst>
              <a:ext uri="{FF2B5EF4-FFF2-40B4-BE49-F238E27FC236}">
                <a16:creationId xmlns:a16="http://schemas.microsoft.com/office/drawing/2014/main" id="{E8FA0B39-88AA-FAC5-ADB1-6BF3E158F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4324985"/>
            <a:ext cx="3474720" cy="23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7EFBBE9-2CCB-C188-DA4F-E79A4762E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Additional slides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A64001-2BE8-AD9A-7E7A-A308BB7F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2062" y="6199632"/>
            <a:ext cx="44078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chemeClr val="bg1">
                    <a:alpha val="80000"/>
                  </a:schemeClr>
                </a:solidFill>
              </a:rPr>
              <a:t>F. Richard  IJCLab  October 2023</a:t>
            </a:r>
            <a:endParaRPr lang="en-GB" sz="11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D9089B-5EE2-A089-2FF4-21F9086C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232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8BE4AF8-35FD-4447-AD0E-EB05C9445053}" type="slidenum">
              <a:rPr lang="en-GB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14</a:t>
            </a:fld>
            <a:endParaRPr lang="en-GB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33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0DC58BA-6491-2B27-87A0-3FFCAC8C5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3" y="-97896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tensor scenario  ?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5E11A509-20C8-5A6C-D919-60679451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8" y="1380067"/>
            <a:ext cx="12039600" cy="511280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Seems viable despite several </a:t>
            </a:r>
            <a:r>
              <a:rPr lang="en-GB" b="1" dirty="0"/>
              <a:t>complexities</a:t>
            </a:r>
            <a:r>
              <a:rPr lang="en-GB" dirty="0"/>
              <a:t> (renormalizability, high energy behaviour, need for unitarization) which can perhaps be mastered as shown in </a:t>
            </a:r>
            <a:r>
              <a:rPr lang="en-GB" sz="24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  <a:hlinkClick r:id="rId2"/>
              </a:rPr>
              <a:t>1511.00022</a:t>
            </a:r>
            <a:r>
              <a:rPr lang="en-GB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 </a:t>
            </a:r>
            <a:endParaRPr lang="en-GB" dirty="0"/>
          </a:p>
          <a:p>
            <a:r>
              <a:rPr lang="en-GB" dirty="0"/>
              <a:t>The large width can be interpreted as due to a </a:t>
            </a:r>
            <a:r>
              <a:rPr lang="en-GB" b="1" dirty="0"/>
              <a:t>2J+1</a:t>
            </a:r>
            <a:r>
              <a:rPr lang="en-GB" dirty="0"/>
              <a:t> factor instead of assuming a replica of the SM Higgs coupling </a:t>
            </a:r>
          </a:p>
          <a:p>
            <a:r>
              <a:rPr lang="en-GB" b="1" dirty="0"/>
              <a:t>ZZ/WW=0.5 </a:t>
            </a:r>
            <a:r>
              <a:rPr lang="en-GB" dirty="0"/>
              <a:t>instead of 2 in GM ~agrees with observation within errors</a:t>
            </a:r>
          </a:p>
          <a:p>
            <a:r>
              <a:rPr lang="en-GB" dirty="0"/>
              <a:t>Could be clearly distinguished from a scalar decay through its </a:t>
            </a:r>
            <a:r>
              <a:rPr lang="en-GB" b="1" dirty="0"/>
              <a:t>angular distribution </a:t>
            </a:r>
            <a:r>
              <a:rPr lang="en-GB" dirty="0"/>
              <a:t>which is forward peaked</a:t>
            </a:r>
          </a:p>
          <a:p>
            <a:r>
              <a:rPr lang="en-GB" dirty="0"/>
              <a:t>Doubly charged candidates could be scalars or due to an </a:t>
            </a:r>
            <a:r>
              <a:rPr lang="en-GB" b="1" dirty="0" err="1"/>
              <a:t>isotensor</a:t>
            </a:r>
            <a:r>
              <a:rPr lang="en-GB" dirty="0"/>
              <a:t> giving T++, T+ and T0(650)</a:t>
            </a:r>
          </a:p>
          <a:p>
            <a:r>
              <a:rPr lang="en-GB" dirty="0"/>
              <a:t>Haber et al </a:t>
            </a:r>
            <a:r>
              <a:rPr lang="en-GB" b="1" dirty="0"/>
              <a:t>sum rule </a:t>
            </a:r>
            <a:r>
              <a:rPr lang="en-GB" dirty="0"/>
              <a:t>still apply ? Uncertain but not excluded</a:t>
            </a:r>
          </a:p>
          <a:p>
            <a:r>
              <a:rPr lang="en-GB" dirty="0"/>
              <a:t>Recently CMS has proposed an interpretation of X(650) as a </a:t>
            </a:r>
            <a:r>
              <a:rPr lang="en-GB" b="1" dirty="0"/>
              <a:t>bulk KK graviton</a:t>
            </a:r>
            <a:r>
              <a:rPr lang="en-GB" dirty="0"/>
              <a:t> </a:t>
            </a:r>
            <a:r>
              <a:rPr lang="en-GB" sz="2200" i="1" u="sng" dirty="0">
                <a:solidFill>
                  <a:srgbClr val="0070C0"/>
                </a:solidFill>
              </a:rPr>
              <a:t>2310.01643</a:t>
            </a:r>
            <a:endParaRPr lang="en-GB" sz="2200" i="1" dirty="0"/>
          </a:p>
          <a:p>
            <a:r>
              <a:rPr lang="en-GB" dirty="0"/>
              <a:t>The </a:t>
            </a:r>
            <a:r>
              <a:rPr lang="en-GB" b="1" dirty="0"/>
              <a:t>large width </a:t>
            </a:r>
            <a:r>
              <a:rPr lang="en-GB" dirty="0"/>
              <a:t>seems to disfavour such an interpretation </a:t>
            </a:r>
            <a:r>
              <a:rPr lang="en-GB" sz="2200" i="1" u="sng" dirty="0">
                <a:solidFill>
                  <a:srgbClr val="0070C0"/>
                </a:solidFill>
              </a:rPr>
              <a:t>9909255</a:t>
            </a:r>
            <a:r>
              <a:rPr lang="en-GB" dirty="0"/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093D76-6184-C1D0-2E13-E0501CA8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018735-343C-E310-A0D3-F492B03F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51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C4074-0DEC-5949-4860-9DCB381E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1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Results from CMS            </a:t>
            </a:r>
            <a:r>
              <a:rPr lang="en-GB" sz="1800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CMS-PAS-HIG-21-019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</a:b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25477D-0576-39C9-B681-BA2FE81A0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64" y="947382"/>
            <a:ext cx="11445766" cy="58279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Selecting a scalar solution in ZZ-&gt;4l , </a:t>
            </a:r>
            <a:r>
              <a:rPr lang="en-GB" dirty="0" err="1"/>
              <a:t>D</a:t>
            </a:r>
            <a:r>
              <a:rPr lang="en-GB" baseline="-25000" dirty="0" err="1"/>
              <a:t>bkg</a:t>
            </a:r>
            <a:r>
              <a:rPr lang="en-GB" dirty="0"/>
              <a:t>&gt;0.6, CMS finds: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</a:t>
            </a:r>
            <a:r>
              <a:rPr lang="en-GB" dirty="0">
                <a:solidFill>
                  <a:srgbClr val="FF0000"/>
                </a:solidFill>
              </a:rPr>
              <a:t>Tensor decay in ZZ </a:t>
            </a:r>
            <a:r>
              <a:rPr lang="en-GB" dirty="0"/>
              <a:t>                                                                                               </a:t>
            </a:r>
          </a:p>
          <a:p>
            <a:r>
              <a:rPr lang="en-GB" dirty="0"/>
              <a:t>No sign of an excess at ~650 GeV in this subsample </a:t>
            </a:r>
          </a:p>
          <a:p>
            <a:r>
              <a:rPr lang="en-GB" dirty="0"/>
              <a:t>A tensor resonance, </a:t>
            </a:r>
            <a:r>
              <a:rPr lang="en-GB" dirty="0" err="1"/>
              <a:t>fwd</a:t>
            </a:r>
            <a:r>
              <a:rPr lang="en-GB" dirty="0"/>
              <a:t> peaked, removed by this selection ?  </a:t>
            </a: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DAB574-6918-6E4F-7428-BBB8A6C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2EE1F3-94E1-2CB3-F18A-EA50AF3D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Image 5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1955F12F-5FEB-DFF2-94B1-C414CE184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78" y="1419681"/>
            <a:ext cx="6636243" cy="21484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9A4C17-9666-669A-B51E-607F0CCB7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6812" r="8486" b="4493"/>
          <a:stretch/>
        </p:blipFill>
        <p:spPr bwMode="auto">
          <a:xfrm>
            <a:off x="8136095" y="1947293"/>
            <a:ext cx="3026275" cy="3178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Une image contenant texte, ligne, diagramme, Tracé&#10;&#10;Description générée automatiquement">
            <a:extLst>
              <a:ext uri="{FF2B5EF4-FFF2-40B4-BE49-F238E27FC236}">
                <a16:creationId xmlns:a16="http://schemas.microsoft.com/office/drawing/2014/main" id="{F1795005-181E-2FAA-BD37-D39179020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78" y="3499425"/>
            <a:ext cx="6552162" cy="21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4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BE11C-94A4-5A6A-152F-BB3708AB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54" y="-9274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Bulk KK graviton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F07029-ABD4-8E7F-7BF3-8F7203EB4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66" y="1232818"/>
            <a:ext cx="11942956" cy="537985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</a:t>
            </a:r>
            <a:r>
              <a:rPr lang="en-GB" sz="2000" u="sng" dirty="0">
                <a:solidFill>
                  <a:srgbClr val="0070C0"/>
                </a:solidFill>
              </a:rPr>
              <a:t>2310.01643</a:t>
            </a:r>
            <a:r>
              <a:rPr lang="en-GB" dirty="0"/>
              <a:t>                                               </a:t>
            </a:r>
            <a:r>
              <a:rPr lang="en-GB" sz="2000" i="1" u="sng" dirty="0">
                <a:solidFill>
                  <a:srgbClr val="0070C0"/>
                </a:solidFill>
              </a:rPr>
              <a:t>9909255 </a:t>
            </a:r>
            <a:r>
              <a:rPr lang="en-GB" sz="2400" dirty="0" err="1"/>
              <a:t>e+e</a:t>
            </a:r>
            <a:r>
              <a:rPr lang="en-GB" sz="2400" dirty="0"/>
              <a:t>- -&gt; </a:t>
            </a:r>
            <a:r>
              <a:rPr lang="en-GB" sz="2400" dirty="0">
                <a:latin typeface="Lucida Calligraphy" panose="03010101010101010101" pitchFamily="66" charset="0"/>
              </a:rPr>
              <a:t>G</a:t>
            </a:r>
            <a:r>
              <a:rPr lang="en-GB" sz="2400" baseline="-25000" dirty="0"/>
              <a:t>KK</a:t>
            </a:r>
            <a:r>
              <a:rPr lang="en-GB" sz="2400" dirty="0"/>
              <a:t>(600) -&gt; µ+µ- versus k/</a:t>
            </a:r>
            <a:r>
              <a:rPr lang="en-GB" sz="2400" dirty="0" err="1"/>
              <a:t>Mplanck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                                                                 (just for illustration since </a:t>
            </a:r>
            <a:r>
              <a:rPr lang="en-GB" sz="2400" dirty="0" err="1"/>
              <a:t>e+e</a:t>
            </a:r>
            <a:r>
              <a:rPr lang="en-GB" sz="2400" dirty="0"/>
              <a:t>- is unlikely to couple to </a:t>
            </a:r>
            <a:r>
              <a:rPr lang="en-GB" sz="2400" dirty="0">
                <a:latin typeface="Lucida Calligraphy" panose="03010101010101010101" pitchFamily="66" charset="0"/>
              </a:rPr>
              <a:t>G</a:t>
            </a:r>
            <a:r>
              <a:rPr lang="en-GB" sz="2400" baseline="-25000" dirty="0"/>
              <a:t>KK</a:t>
            </a:r>
            <a:r>
              <a:rPr lang="en-GB" sz="2400" dirty="0"/>
              <a:t> )                                                            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E3224B-5B69-E47E-5AD7-7C93C552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538FB-C3AC-32DC-EA97-275409B0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17</a:t>
            </a:fld>
            <a:endParaRPr lang="en-GB"/>
          </a:p>
        </p:txBody>
      </p:sp>
      <p:pic>
        <p:nvPicPr>
          <p:cNvPr id="10" name="Image 9" descr="Une image contenant texte, capture d’écran, ligne, Police&#10;&#10;Description générée automatiquement">
            <a:extLst>
              <a:ext uri="{FF2B5EF4-FFF2-40B4-BE49-F238E27FC236}">
                <a16:creationId xmlns:a16="http://schemas.microsoft.com/office/drawing/2014/main" id="{03BC500D-3E10-B39F-9B28-93677BB70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12" y="2330389"/>
            <a:ext cx="5042009" cy="3722219"/>
          </a:xfrm>
          <a:prstGeom prst="rect">
            <a:avLst/>
          </a:prstGeom>
        </p:spPr>
      </p:pic>
      <p:pic>
        <p:nvPicPr>
          <p:cNvPr id="13" name="Image 12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BD9F1594-707B-00E0-A428-563EA56B5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832" y="2264232"/>
            <a:ext cx="5819310" cy="4092118"/>
          </a:xfrm>
          <a:prstGeom prst="rect">
            <a:avLst/>
          </a:prstGeom>
        </p:spPr>
      </p:pic>
      <p:pic>
        <p:nvPicPr>
          <p:cNvPr id="14" name="Image 13" descr="Une image contenant texte, diagramme, Tracé, ligne&#10;&#10;Description générée automatiquement">
            <a:extLst>
              <a:ext uri="{FF2B5EF4-FFF2-40B4-BE49-F238E27FC236}">
                <a16:creationId xmlns:a16="http://schemas.microsoft.com/office/drawing/2014/main" id="{1AFA513F-8CB4-B26E-E5CD-9F049C4D8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833" y="2264232"/>
            <a:ext cx="5819310" cy="4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EB190-48EF-F647-545F-D20B4065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38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b-&gt;s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constraint on 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DF209B-E45A-667B-8078-DC43494F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9177BB-F3D6-B823-BE87-8FD4A96B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18</a:t>
            </a:fld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92A385-D9D0-B0C3-4F1F-B19B5EC2E541}"/>
              </a:ext>
            </a:extLst>
          </p:cNvPr>
          <p:cNvSpPr txBox="1"/>
          <p:nvPr/>
        </p:nvSpPr>
        <p:spPr>
          <a:xfrm>
            <a:off x="9448800" y="140194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70C0"/>
                </a:solidFill>
              </a:rPr>
              <a:t>1702.04571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E87358-18D4-193A-EB32-7221D98A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" y="1401948"/>
            <a:ext cx="10820401" cy="4760282"/>
          </a:xfrm>
        </p:spPr>
        <p:txBody>
          <a:bodyPr/>
          <a:lstStyle/>
          <a:p>
            <a:r>
              <a:rPr lang="en-GB" dirty="0"/>
              <a:t>    Light H+ excluded for 2HDM II, not for 2HDM I with </a:t>
            </a:r>
            <a:r>
              <a:rPr lang="en-GB" dirty="0" err="1"/>
              <a:t>tan</a:t>
            </a:r>
            <a:r>
              <a:rPr lang="en-GB" dirty="0" err="1">
                <a:latin typeface="Symbol" panose="05050102010706020507" pitchFamily="18" charset="2"/>
              </a:rPr>
              <a:t>b</a:t>
            </a:r>
            <a:r>
              <a:rPr lang="en-GB" dirty="0">
                <a:latin typeface="Symbol" panose="05050102010706020507" pitchFamily="18" charset="2"/>
              </a:rPr>
              <a:t>&gt;2</a:t>
            </a:r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3828D7-6926-7E98-D74C-5054916713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54050" y="1943371"/>
            <a:ext cx="6794750" cy="44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4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6EF7426-60C9-13A2-9FE5-AC20268B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616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derive the missing couplings ?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E9A4DA3-02B4-EBEA-440F-82BBE60C2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004" y="1730376"/>
            <a:ext cx="5454594" cy="4256956"/>
          </a:xfrm>
        </p:spPr>
        <p:txBody>
          <a:bodyPr/>
          <a:lstStyle/>
          <a:p>
            <a:r>
              <a:rPr lang="en-GB" dirty="0"/>
              <a:t>There are indications for several neutral scalars candidates on the market, with unknown couplings to WW/ZZ</a:t>
            </a:r>
          </a:p>
          <a:p>
            <a:r>
              <a:rPr lang="en-GB" dirty="0"/>
              <a:t>Can one derive them taking into account the present measurements ?</a:t>
            </a:r>
          </a:p>
          <a:p>
            <a:r>
              <a:rPr lang="en-GB" dirty="0"/>
              <a:t>The answer seems positive assuming there is no CP violation and using available measurements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520571-4249-1D79-301B-87C7AD2C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CA7CC1-CF4D-ECE0-8FCB-355B9672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478EFC36-CE50-FEA5-8459-1CE5F1CDC1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2576" y="1690688"/>
          <a:ext cx="7083425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04457" imgH="4184609" progId="Word.Document.12">
                  <p:embed/>
                </p:oleObj>
              </mc:Choice>
              <mc:Fallback>
                <p:oleObj name="Document" r:id="rId2" imgW="6404457" imgH="4184609" progId="Word.Document.12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478EFC36-CE50-FEA5-8459-1CE5F1CDC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576" y="1690688"/>
                        <a:ext cx="7083425" cy="4627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2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9A4B3-C0B5-2877-F438-74BFD20B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41" y="793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AEE0AF-CDA3-F877-FF91-7A2DD6D76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3068"/>
            <a:ext cx="12039600" cy="52578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RUN2 data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there has been growing evidence for a wide resonance                                          with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M=650 GeV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 </a:t>
            </a:r>
            <a:r>
              <a:rPr lang="en-GB" sz="2400" b="1" dirty="0" err="1"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=100 GeV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that the SM Higgs width would be 150 GeV at this mass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Arabic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Historically this work started in 2018 </a:t>
            </a:r>
            <a:r>
              <a:rPr lang="en-GB" sz="24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  <a:hlinkClick r:id="rId2"/>
              </a:rPr>
              <a:t>1806.04529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 ZZ, confirmed by </a:t>
            </a:r>
            <a:r>
              <a:rPr lang="fr-FR" sz="24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2103.01918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then came WW </a:t>
            </a:r>
            <a:r>
              <a:rPr lang="en-GB" sz="2400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2104.04762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h(95)h(125) </a:t>
            </a:r>
            <a:r>
              <a:rPr lang="en-GB" sz="2400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2310.01643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in passing the connection between h(95) and H(650)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Putting them together, one reaches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s.d.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global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(Fisher method)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Arabic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Question: how to interpret this resonance in the context of existing phenomenology 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Caveat : one cannot exclude that this resonance is a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tensor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(under investigation)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Arabic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00F8E4-2915-CA13-5AB8-B1AC8A66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F. Richard  </a:t>
            </a:r>
            <a:r>
              <a:rPr lang="en-US" dirty="0" err="1"/>
              <a:t>IJCLab</a:t>
            </a:r>
            <a:r>
              <a:rPr lang="en-US" dirty="0"/>
              <a:t>  October 2023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D31157-70F8-99FE-5229-DCA96407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2</a:t>
            </a:fld>
            <a:endParaRPr lang="en-GB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91E2AA0-9D85-0CFB-12BE-3B9832C9EB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48" t="2316" r="6443" b="3635"/>
          <a:stretch/>
        </p:blipFill>
        <p:spPr>
          <a:xfrm>
            <a:off x="9440668" y="7937"/>
            <a:ext cx="2483318" cy="24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07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3EEE1-783E-E5D4-CB6B-EDB40F2C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neutral sector in e-GM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5D9718-1365-BA1A-D2A1-FE2E54B3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404F40-8D9B-C137-ACBA-679C4544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20</a:t>
            </a:fld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6DE3B92-5EAA-6F82-14E6-643CF8E03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552574"/>
            <a:ext cx="11429999" cy="503872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e-GM comprises two doublet fields </a:t>
            </a:r>
            <a:r>
              <a:rPr lang="en-GB" b="1" dirty="0">
                <a:latin typeface="Symbol" panose="05050102010706020507" pitchFamily="18" charset="2"/>
              </a:rPr>
              <a:t>f1 , f2 </a:t>
            </a:r>
            <a:r>
              <a:rPr lang="en-GB" dirty="0"/>
              <a:t>with </a:t>
            </a:r>
            <a:r>
              <a:rPr lang="en-GB" dirty="0" err="1"/>
              <a:t>vev</a:t>
            </a:r>
            <a:r>
              <a:rPr lang="en-GB" dirty="0"/>
              <a:t> </a:t>
            </a:r>
            <a:r>
              <a:rPr lang="en-GB" b="1" dirty="0"/>
              <a:t>v1 and v2 </a:t>
            </a:r>
            <a:r>
              <a:rPr lang="en-GB" dirty="0"/>
              <a:t>and two triplet fields </a:t>
            </a:r>
            <a:r>
              <a:rPr lang="en-GB" b="1" dirty="0">
                <a:latin typeface="Symbol" panose="05050102010706020507" pitchFamily="18" charset="2"/>
              </a:rPr>
              <a:t>c, x </a:t>
            </a:r>
            <a:r>
              <a:rPr lang="en-GB" dirty="0"/>
              <a:t>with the same </a:t>
            </a:r>
            <a:r>
              <a:rPr lang="en-GB" dirty="0" err="1"/>
              <a:t>vev</a:t>
            </a:r>
            <a:r>
              <a:rPr lang="en-GB" dirty="0"/>
              <a:t> </a:t>
            </a:r>
            <a:r>
              <a:rPr lang="en-GB" b="1" dirty="0"/>
              <a:t>u</a:t>
            </a:r>
          </a:p>
          <a:p>
            <a:r>
              <a:rPr lang="en-GB" dirty="0"/>
              <a:t>For the neutral sector one writes: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where the matrix is 4X4 unitary </a:t>
            </a:r>
            <a:r>
              <a:rPr lang="en-GB" b="1" dirty="0"/>
              <a:t>real </a:t>
            </a:r>
            <a:r>
              <a:rPr lang="en-GB" dirty="0"/>
              <a:t>(no CPV) with 16-4-6=</a:t>
            </a:r>
            <a:r>
              <a:rPr lang="en-GB" b="1" dirty="0"/>
              <a:t>6 free parameters       </a:t>
            </a:r>
            <a:r>
              <a:rPr lang="en-GB" dirty="0"/>
              <a:t>requiring the </a:t>
            </a:r>
            <a:r>
              <a:rPr lang="en-GB" b="1" dirty="0"/>
              <a:t>unitary vectors </a:t>
            </a:r>
            <a:r>
              <a:rPr lang="en-GB" dirty="0"/>
              <a:t>to be </a:t>
            </a:r>
            <a:r>
              <a:rPr lang="en-GB" b="1" dirty="0"/>
              <a:t>orthogonal</a:t>
            </a:r>
            <a:r>
              <a:rPr lang="en-GB" dirty="0"/>
              <a:t> </a:t>
            </a:r>
          </a:p>
          <a:p>
            <a:r>
              <a:rPr lang="en-GB" dirty="0"/>
              <a:t>In total there are 6+3 (v1, v2, u) free parameters and 14 observables from LHC measurements</a:t>
            </a:r>
          </a:p>
          <a:p>
            <a:r>
              <a:rPr lang="en-GB" dirty="0"/>
              <a:t>One needs to choose between various </a:t>
            </a:r>
            <a:r>
              <a:rPr lang="en-GB" b="1" dirty="0"/>
              <a:t>Yukawa coupling patterns </a:t>
            </a:r>
            <a:r>
              <a:rPr lang="en-GB" dirty="0"/>
              <a:t>and we find that </a:t>
            </a:r>
            <a:r>
              <a:rPr lang="en-GB" b="1" dirty="0"/>
              <a:t>type I</a:t>
            </a:r>
            <a:r>
              <a:rPr lang="en-GB" dirty="0"/>
              <a:t> (all fermions having the same coupling) gives a reasonable agreement with the data</a:t>
            </a:r>
          </a:p>
        </p:txBody>
      </p:sp>
      <p:pic>
        <p:nvPicPr>
          <p:cNvPr id="12" name="Image 11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6C66AA44-FF6F-DD5C-D5CC-510761FB3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2084"/>
          <a:stretch/>
        </p:blipFill>
        <p:spPr bwMode="auto">
          <a:xfrm>
            <a:off x="4869497" y="2586831"/>
            <a:ext cx="2453005" cy="150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6791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3910C-8E71-214F-686D-510EB72D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420350" cy="9620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a solution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18D7C-EAE3-2D1A-C5E8-8CF5898D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3" y="962025"/>
            <a:ext cx="11334577" cy="549704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300" b="1" dirty="0">
                <a:solidFill>
                  <a:srgbClr val="0070C0"/>
                </a:solidFill>
                <a:effectLst/>
              </a:rPr>
              <a:t>v1=-30 v2=102 u=69.5 GeV   Type I Yukawa </a:t>
            </a:r>
          </a:p>
          <a:p>
            <a:r>
              <a:rPr lang="en-GB" sz="2300" dirty="0"/>
              <a:t>Coloured squares have unknown couplings except for  h95WW  which ~agrees with measurements</a:t>
            </a:r>
          </a:p>
          <a:p>
            <a:r>
              <a:rPr lang="en-GB" sz="2300" dirty="0"/>
              <a:t>H125~cos</a:t>
            </a:r>
            <a:r>
              <a:rPr lang="en-GB" sz="2300" dirty="0">
                <a:latin typeface="Symbol" panose="05050102010706020507" pitchFamily="18" charset="2"/>
              </a:rPr>
              <a:t>af  </a:t>
            </a:r>
            <a:r>
              <a:rPr lang="en-GB" sz="2300" dirty="0"/>
              <a:t>as predicted by PM of Chiang et al. </a:t>
            </a:r>
            <a:r>
              <a:rPr lang="en-GB" sz="24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  <a:hlinkClick r:id="rId2"/>
              </a:rPr>
              <a:t>1807.10660</a:t>
            </a:r>
            <a:endParaRPr lang="en-GB" sz="2400" dirty="0"/>
          </a:p>
          <a:p>
            <a:r>
              <a:rPr lang="en-GB" sz="2300" dirty="0"/>
              <a:t>H650 dominated by doublets is produced mainly by </a:t>
            </a:r>
            <a:r>
              <a:rPr lang="en-GB" sz="2300" dirty="0" err="1"/>
              <a:t>ggF</a:t>
            </a:r>
            <a:r>
              <a:rPr lang="en-GB" sz="2300" dirty="0"/>
              <a:t> contrary to H5  </a:t>
            </a:r>
          </a:p>
          <a:p>
            <a:r>
              <a:rPr lang="en-GB" sz="2300" dirty="0"/>
              <a:t>Predicts µ95</a:t>
            </a:r>
            <a:r>
              <a:rPr lang="en-GB" sz="2300" dirty="0">
                <a:latin typeface="Symbol" panose="05050102010706020507" pitchFamily="18" charset="2"/>
              </a:rPr>
              <a:t>gg</a:t>
            </a:r>
            <a:r>
              <a:rPr lang="en-GB" sz="2300" dirty="0"/>
              <a:t>~1 while ATLAS+ CMS measure </a:t>
            </a:r>
            <a:r>
              <a:rPr lang="en-GB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µ</a:t>
            </a:r>
            <a:r>
              <a:rPr lang="en-GB" sz="2400" b="1" dirty="0">
                <a:solidFill>
                  <a:srgbClr val="0070C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Noto Sans Arabic"/>
              </a:rPr>
              <a:t>gg</a:t>
            </a:r>
            <a:r>
              <a:rPr lang="en-GB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=0.27+0.1-0.09  </a:t>
            </a:r>
            <a:r>
              <a:rPr lang="en-GB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400" b="1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  <a:hlinkClick r:id="rId3"/>
              </a:rPr>
              <a:t>2302.07276</a:t>
            </a:r>
            <a:r>
              <a:rPr lang="en-GB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300" dirty="0"/>
              <a:t>There exist another solution with </a:t>
            </a:r>
            <a:r>
              <a:rPr lang="en-GB" sz="2300" dirty="0">
                <a:latin typeface="Symbol" panose="05050102010706020507" pitchFamily="18" charset="2"/>
              </a:rPr>
              <a:t>mgg~0.3 </a:t>
            </a:r>
            <a:r>
              <a:rPr lang="en-GB" sz="2300" dirty="0"/>
              <a:t>w/o H+ contributions</a:t>
            </a:r>
          </a:p>
          <a:p>
            <a:r>
              <a:rPr lang="en-GB" sz="2300" dirty="0"/>
              <a:t>H320-&gt;ZZ should be large: excluded unless H320-&gt;</a:t>
            </a:r>
            <a:r>
              <a:rPr lang="en-GB" sz="2300" dirty="0" err="1"/>
              <a:t>hh</a:t>
            </a:r>
            <a:r>
              <a:rPr lang="en-GB" sz="2300" dirty="0"/>
              <a:t> is very large</a:t>
            </a:r>
          </a:p>
          <a:p>
            <a:pPr marL="0" indent="0">
              <a:buNone/>
            </a:pPr>
            <a:endParaRPr lang="en-GB" sz="2300" dirty="0"/>
          </a:p>
          <a:p>
            <a:pPr marL="0" indent="0">
              <a:buNone/>
            </a:pPr>
            <a:endParaRPr lang="en-GB" sz="23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B62BDA-9AB0-89A3-8141-7FC59528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CB094B-3356-E4C4-8A34-2547CFB0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21</a:t>
            </a:fld>
            <a:endParaRPr lang="fr-FR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05F09AF6-389C-8C6E-22E8-E902E9E55D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74159"/>
              </p:ext>
            </p:extLst>
          </p:nvPr>
        </p:nvGraphicFramePr>
        <p:xfrm>
          <a:off x="3252615" y="962025"/>
          <a:ext cx="9405937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165837" imgH="1541186" progId="Word.Document.12">
                  <p:embed/>
                </p:oleObj>
              </mc:Choice>
              <mc:Fallback>
                <p:oleObj name="Document" r:id="rId4" imgW="6165837" imgH="1541186" progId="Word.Document.12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05F09AF6-389C-8C6E-22E8-E902E9E55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2615" y="962025"/>
                        <a:ext cx="9405937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19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F0B0CA3-1D8F-3063-5B84-38CFC9CD6F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008" y="1234281"/>
            <a:ext cx="3907485" cy="4351338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B7E51-60EB-2018-8755-FDFF2125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548E12-F240-2948-5DAC-C7380DE8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22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B068C0-446C-CAD3-87B6-6710BBB50AAE}"/>
              </a:ext>
            </a:extLst>
          </p:cNvPr>
          <p:cNvSpPr/>
          <p:nvPr/>
        </p:nvSpPr>
        <p:spPr>
          <a:xfrm>
            <a:off x="578069" y="5522869"/>
            <a:ext cx="2911365" cy="709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7030A0"/>
                </a:solidFill>
              </a:rPr>
              <a:t>VBF W+W+</a:t>
            </a:r>
          </a:p>
        </p:txBody>
      </p:sp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11CD7888-45DF-DBE5-1E30-431F7BD10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9931" y="762328"/>
            <a:ext cx="6469151" cy="6143297"/>
          </a:xfr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92B1A7C-F153-57B5-3AE2-E759E20ED51D}"/>
              </a:ext>
            </a:extLst>
          </p:cNvPr>
          <p:cNvSpPr txBox="1"/>
          <p:nvPr/>
        </p:nvSpPr>
        <p:spPr>
          <a:xfrm>
            <a:off x="4038600" y="1135117"/>
            <a:ext cx="121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µe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C725C16-2B8E-DBEE-1926-05C50170E20A}"/>
              </a:ext>
            </a:extLst>
          </p:cNvPr>
          <p:cNvSpPr txBox="1"/>
          <p:nvPr/>
        </p:nvSpPr>
        <p:spPr>
          <a:xfrm>
            <a:off x="4038600" y="4246179"/>
            <a:ext cx="100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µ+µ-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8E0A37E-BF40-3AEE-EF6C-4C0F181BC296}"/>
              </a:ext>
            </a:extLst>
          </p:cNvPr>
          <p:cNvSpPr txBox="1"/>
          <p:nvPr/>
        </p:nvSpPr>
        <p:spPr>
          <a:xfrm>
            <a:off x="9080938" y="304690"/>
            <a:ext cx="2094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VBF W+W-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B1AB748-630D-7D01-6CB6-38610AF0CDD4}"/>
              </a:ext>
            </a:extLst>
          </p:cNvPr>
          <p:cNvSpPr txBox="1"/>
          <p:nvPr/>
        </p:nvSpPr>
        <p:spPr>
          <a:xfrm>
            <a:off x="206257" y="283779"/>
            <a:ext cx="7760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W+W-  with b jet veto </a:t>
            </a:r>
            <a:r>
              <a:rPr lang="en-GB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50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 larger W+W+ due to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background</a:t>
            </a:r>
          </a:p>
        </p:txBody>
      </p:sp>
      <p:pic>
        <p:nvPicPr>
          <p:cNvPr id="25" name="Espace réservé du contenu 18">
            <a:extLst>
              <a:ext uri="{FF2B5EF4-FFF2-40B4-BE49-F238E27FC236}">
                <a16:creationId xmlns:a16="http://schemas.microsoft.com/office/drawing/2014/main" id="{9E7EA660-BDAD-D3DB-BE6A-4A1A28421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931" y="806999"/>
            <a:ext cx="6469151" cy="61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40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1508941-7489-6838-903D-1BB3BD28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Scalars for sum rules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7AC772-B08A-F8E5-2196-D6601C99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612BB-6572-7621-EDA5-74FA4798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A035390C-CABD-5ACE-D25D-5046233B0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528463"/>
              </p:ext>
            </p:extLst>
          </p:nvPr>
        </p:nvGraphicFramePr>
        <p:xfrm>
          <a:off x="1734503" y="2010569"/>
          <a:ext cx="9243688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8504" imgH="2742498" progId="Word.Document.12">
                  <p:embed/>
                </p:oleObj>
              </mc:Choice>
              <mc:Fallback>
                <p:oleObj name="Document" r:id="rId2" imgW="5958504" imgH="27424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4503" y="2010569"/>
                        <a:ext cx="9243688" cy="425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579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1519B-17DA-B595-E495-41654C05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progress of H(650)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9BEB0B-855B-E61C-A072-A4AD3529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9CB494-1D68-6730-9ABD-538415F88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D8015A0E-8D94-DB8C-3581-21F9F602C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995869"/>
              </p:ext>
            </p:extLst>
          </p:nvPr>
        </p:nvGraphicFramePr>
        <p:xfrm>
          <a:off x="1890396" y="1474802"/>
          <a:ext cx="8668010" cy="505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352" imgH="3466298" progId="Word.Document.12">
                  <p:embed/>
                </p:oleObj>
              </mc:Choice>
              <mc:Fallback>
                <p:oleObj name="Document" r:id="rId2" imgW="5939352" imgH="3466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0396" y="1474802"/>
                        <a:ext cx="8668010" cy="5058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F17A6E02-FCF0-981B-E72F-B5D69272D6B7}"/>
              </a:ext>
            </a:extLst>
          </p:cNvPr>
          <p:cNvSpPr/>
          <p:nvPr/>
        </p:nvSpPr>
        <p:spPr>
          <a:xfrm>
            <a:off x="7406640" y="5821680"/>
            <a:ext cx="1056640" cy="60007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13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896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 </a:t>
            </a:r>
            <a:br>
              <a:rPr lang="fr-FR" dirty="0"/>
            </a:br>
            <a:r>
              <a:rPr lang="fr-FR" dirty="0"/>
              <a:t>     </a:t>
            </a:r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b="1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indication : H-&gt;ZZ into 4 leptons</a:t>
            </a:r>
            <a:b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-108472" y="1341322"/>
            <a:ext cx="9331986" cy="568815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The </a:t>
            </a:r>
            <a:r>
              <a:rPr lang="en-GB" b="1" dirty="0"/>
              <a:t>cleanest channel </a:t>
            </a:r>
            <a:r>
              <a:rPr lang="en-GB" dirty="0"/>
              <a:t>for discoveries </a:t>
            </a:r>
          </a:p>
          <a:p>
            <a:pPr lvl="0"/>
            <a:r>
              <a:rPr lang="en-GB" dirty="0"/>
              <a:t>From a combination of published histograms </a:t>
            </a:r>
            <a:r>
              <a:rPr lang="en-GB" i="1" u="sng" dirty="0">
                <a:solidFill>
                  <a:srgbClr val="0070C0"/>
                </a:solidFill>
              </a:rPr>
              <a:t>1806.04529</a:t>
            </a:r>
            <a:r>
              <a:rPr lang="en-GB" dirty="0"/>
              <a:t> with 113.5 fb</a:t>
            </a:r>
            <a:r>
              <a:rPr lang="en-GB" baseline="30000" dirty="0"/>
              <a:t>-1</a:t>
            </a:r>
            <a:r>
              <a:rPr lang="en-GB" dirty="0"/>
              <a:t> from  </a:t>
            </a:r>
            <a:r>
              <a:rPr lang="en-GB" b="1" dirty="0"/>
              <a:t>CMS (2/3) and ATLAS (1/3)</a:t>
            </a:r>
            <a:r>
              <a:rPr lang="en-GB" dirty="0"/>
              <a:t> one observes a peak with  </a:t>
            </a:r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baseline="-25000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rgbClr val="FF0000"/>
                </a:solidFill>
              </a:rPr>
              <a:t>~660 GeV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rgbClr val="FF0000"/>
                </a:solidFill>
              </a:rPr>
              <a:t>~100 GeV, </a:t>
            </a:r>
            <a:r>
              <a:rPr lang="en-GB" dirty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GB" dirty="0">
                <a:solidFill>
                  <a:srgbClr val="FF0000"/>
                </a:solidFill>
              </a:rPr>
              <a:t>~90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±25</a:t>
            </a:r>
            <a:r>
              <a:rPr lang="en-GB" dirty="0">
                <a:solidFill>
                  <a:srgbClr val="FF0000"/>
                </a:solidFill>
              </a:rPr>
              <a:t> fb </a:t>
            </a:r>
            <a:r>
              <a:rPr lang="en-GB" dirty="0"/>
              <a:t>with s/b=46/20 ~3.8 </a:t>
            </a:r>
            <a:r>
              <a:rPr lang="en-GB" dirty="0" err="1"/>
              <a:t>s.d.</a:t>
            </a:r>
            <a:r>
              <a:rPr lang="en-GB" dirty="0"/>
              <a:t> local significance (5.8 Bayesian), 2.8 </a:t>
            </a:r>
            <a:r>
              <a:rPr lang="en-GB" dirty="0" err="1"/>
              <a:t>s.d.</a:t>
            </a:r>
            <a:r>
              <a:rPr lang="en-GB" dirty="0"/>
              <a:t> global </a:t>
            </a:r>
          </a:p>
          <a:p>
            <a:r>
              <a:rPr lang="en-GB" dirty="0"/>
              <a:t>With 139 fb-1 ATLAS ~3.2 </a:t>
            </a:r>
            <a:r>
              <a:rPr lang="en-GB" dirty="0" err="1"/>
              <a:t>s.d.</a:t>
            </a:r>
            <a:r>
              <a:rPr lang="en-GB" dirty="0"/>
              <a:t> effect at the same mass  </a:t>
            </a:r>
            <a:r>
              <a:rPr lang="fr-FR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2103.01918</a:t>
            </a:r>
            <a:endParaRPr lang="en-GB" dirty="0"/>
          </a:p>
          <a:p>
            <a:pPr lvl="0"/>
            <a:r>
              <a:rPr lang="en-GB" dirty="0"/>
              <a:t>With 139 fb-1, with </a:t>
            </a:r>
            <a:r>
              <a:rPr lang="en-GB" b="1" dirty="0"/>
              <a:t>sequential cuts</a:t>
            </a:r>
            <a:r>
              <a:rPr lang="en-GB" dirty="0"/>
              <a:t>, an excess is observed at the same mass, s/b=9/2 ~2.1 </a:t>
            </a:r>
            <a:r>
              <a:rPr lang="en-GB" dirty="0" err="1"/>
              <a:t>s.d.</a:t>
            </a:r>
            <a:r>
              <a:rPr lang="en-GB" dirty="0"/>
              <a:t>, for </a:t>
            </a:r>
            <a:r>
              <a:rPr lang="en-GB" dirty="0">
                <a:solidFill>
                  <a:srgbClr val="FF0000"/>
                </a:solidFill>
              </a:rPr>
              <a:t>VBF-&gt;H(660)-&gt;ZZ ~30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±10</a:t>
            </a:r>
            <a:r>
              <a:rPr lang="en-GB" dirty="0">
                <a:solidFill>
                  <a:srgbClr val="FF0000"/>
                </a:solidFill>
              </a:rPr>
              <a:t> fb </a:t>
            </a:r>
            <a:r>
              <a:rPr lang="en-GB" dirty="0"/>
              <a:t>(~2 times smaller with a </a:t>
            </a:r>
            <a:r>
              <a:rPr lang="en-GB" b="1" dirty="0"/>
              <a:t>MVA analysis</a:t>
            </a:r>
            <a:r>
              <a:rPr lang="en-GB" dirty="0"/>
              <a:t>)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fr-FR" i="1" u="sng" dirty="0">
                <a:solidFill>
                  <a:srgbClr val="0070C0"/>
                </a:solidFill>
              </a:rPr>
              <a:t>2009.14791</a:t>
            </a:r>
          </a:p>
          <a:p>
            <a:pPr lvl="0"/>
            <a:r>
              <a:rPr lang="fr-FR" dirty="0"/>
              <a:t>The VBF cross section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below</a:t>
            </a:r>
            <a:r>
              <a:rPr lang="fr-FR" dirty="0"/>
              <a:t> the inclusive cross section ~90fb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implying a </a:t>
            </a:r>
            <a:r>
              <a:rPr lang="en-GB" b="1" dirty="0">
                <a:solidFill>
                  <a:srgbClr val="002060"/>
                </a:solidFill>
              </a:rPr>
              <a:t>dominant </a:t>
            </a:r>
            <a:r>
              <a:rPr lang="en-GB" b="1" dirty="0" err="1">
                <a:solidFill>
                  <a:srgbClr val="002060"/>
                </a:solidFill>
              </a:rPr>
              <a:t>ggF</a:t>
            </a:r>
            <a:r>
              <a:rPr lang="en-GB" b="1" dirty="0">
                <a:solidFill>
                  <a:srgbClr val="002060"/>
                </a:solidFill>
              </a:rPr>
              <a:t> contribution  </a:t>
            </a:r>
            <a:endParaRPr lang="en-GB" b="1" dirty="0"/>
          </a:p>
          <a:p>
            <a:r>
              <a:rPr lang="en-GB" dirty="0"/>
              <a:t>CMS analyses into four leptons, </a:t>
            </a:r>
            <a:r>
              <a:rPr lang="en-GB" dirty="0" err="1"/>
              <a:t>ggF</a:t>
            </a:r>
            <a:r>
              <a:rPr lang="en-GB" dirty="0"/>
              <a:t> nor VBF, are not yet published </a:t>
            </a:r>
          </a:p>
          <a:p>
            <a:r>
              <a:rPr lang="en-GB" dirty="0"/>
              <a:t>These results call for a combination of both analyses before one can draw a valid conclusion</a:t>
            </a:r>
          </a:p>
          <a:p>
            <a:r>
              <a:rPr lang="en-GB" dirty="0"/>
              <a:t>Could stop here but…</a:t>
            </a:r>
          </a:p>
          <a:p>
            <a:pPr marL="0" lvl="0" indent="0">
              <a:buNone/>
            </a:pPr>
            <a:r>
              <a:rPr lang="en-GB" sz="3100" dirty="0"/>
              <a:t> </a:t>
            </a:r>
            <a:endParaRPr lang="en-GB" dirty="0">
              <a:sym typeface="Wingdings" panose="05000000000000000000" pitchFamily="2" charset="2"/>
            </a:endParaRPr>
          </a:p>
          <a:p>
            <a:pPr lvl="0"/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248" t="2316" r="6443" b="3635"/>
          <a:stretch/>
        </p:blipFill>
        <p:spPr>
          <a:xfrm>
            <a:off x="9449850" y="8203"/>
            <a:ext cx="2483318" cy="2496872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25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b="2438"/>
          <a:stretch>
            <a:fillRect/>
          </a:stretch>
        </p:blipFill>
        <p:spPr bwMode="auto">
          <a:xfrm>
            <a:off x="9331534" y="4954348"/>
            <a:ext cx="2709654" cy="207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534" y="2513278"/>
            <a:ext cx="2719950" cy="22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for VBF-&gt;H(650)-&gt;W+W- -&gt;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ℓℓ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vv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-20973" y="1814032"/>
            <a:ext cx="6600497" cy="490744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Large top background even after b-jet vetoing </a:t>
            </a:r>
          </a:p>
          <a:p>
            <a:r>
              <a:rPr lang="en-GB" b="1" dirty="0"/>
              <a:t>Wide signal </a:t>
            </a:r>
            <a:r>
              <a:rPr lang="en-GB" dirty="0"/>
              <a:t>with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GB" dirty="0"/>
              <a:t>50% mass resolution </a:t>
            </a:r>
          </a:p>
          <a:p>
            <a:r>
              <a:rPr lang="en-GB" b="1" dirty="0">
                <a:solidFill>
                  <a:srgbClr val="FF0000"/>
                </a:solidFill>
              </a:rPr>
              <a:t>VBF-&gt;H(650)-&gt;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ℓℓ</a:t>
            </a:r>
            <a:r>
              <a:rPr lang="en-GB" b="1" dirty="0" err="1">
                <a:solidFill>
                  <a:srgbClr val="FF0000"/>
                </a:solidFill>
                <a:latin typeface="Lucida Calligraphy" panose="03010101010101010101" pitchFamily="66" charset="0"/>
                <a:cs typeface="Calibri" panose="020F0502020204030204" pitchFamily="34" charset="0"/>
              </a:rPr>
              <a:t>vv</a:t>
            </a:r>
            <a:r>
              <a:rPr lang="en-GB" b="1" dirty="0">
                <a:solidFill>
                  <a:srgbClr val="FF0000"/>
                </a:solidFill>
                <a:latin typeface="Lucida Calligraphy" panose="03010101010101010101" pitchFamily="66" charset="0"/>
                <a:cs typeface="Calibri" panose="020F0502020204030204" pitchFamily="34" charset="0"/>
              </a:rPr>
              <a:t> </a:t>
            </a:r>
            <a:r>
              <a:rPr lang="en-GB" dirty="0">
                <a:cs typeface="Calibri" panose="020F0502020204030204" pitchFamily="34" charset="0"/>
              </a:rPr>
              <a:t>(µµ, </a:t>
            </a:r>
            <a:r>
              <a:rPr lang="en-GB" dirty="0" err="1">
                <a:cs typeface="Calibri" panose="020F0502020204030204" pitchFamily="34" charset="0"/>
              </a:rPr>
              <a:t>ee</a:t>
            </a:r>
            <a:r>
              <a:rPr lang="en-GB" dirty="0">
                <a:cs typeface="Calibri" panose="020F0502020204030204" pitchFamily="34" charset="0"/>
              </a:rPr>
              <a:t> and µe) favoured with 3.8 </a:t>
            </a:r>
            <a:r>
              <a:rPr lang="en-GB" dirty="0" err="1">
                <a:cs typeface="Calibri" panose="020F0502020204030204" pitchFamily="34" charset="0"/>
              </a:rPr>
              <a:t>s.d.</a:t>
            </a:r>
            <a:r>
              <a:rPr lang="en-GB" dirty="0">
                <a:cs typeface="Calibri" panose="020F0502020204030204" pitchFamily="34" charset="0"/>
              </a:rPr>
              <a:t> local (2.6 global) significance</a:t>
            </a:r>
            <a:r>
              <a:rPr lang="en-GB" dirty="0"/>
              <a:t> </a:t>
            </a:r>
          </a:p>
          <a:p>
            <a:r>
              <a:rPr lang="en-GB" dirty="0"/>
              <a:t>The </a:t>
            </a:r>
            <a:r>
              <a:rPr lang="en-GB" b="1" dirty="0"/>
              <a:t>VBF</a:t>
            </a:r>
            <a:r>
              <a:rPr lang="en-GB" dirty="0"/>
              <a:t> cross section ~</a:t>
            </a:r>
            <a:r>
              <a:rPr lang="en-GB" b="1" dirty="0"/>
              <a:t>160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±50</a:t>
            </a:r>
            <a:r>
              <a:rPr lang="en-GB" b="1" dirty="0"/>
              <a:t> fb</a:t>
            </a:r>
            <a:r>
              <a:rPr lang="en-GB" dirty="0"/>
              <a:t>, close to SM,   is &gt;5 times larger than ZZ, </a:t>
            </a:r>
            <a:r>
              <a:rPr lang="en-GB" b="1" dirty="0"/>
              <a:t>inconsistent with GM </a:t>
            </a:r>
            <a:r>
              <a:rPr lang="en-GB" dirty="0"/>
              <a:t>which predicts for the scalar </a:t>
            </a:r>
            <a:r>
              <a:rPr lang="en-GB" b="1" dirty="0"/>
              <a:t>H5 WW/ZZ=0.5</a:t>
            </a:r>
            <a:r>
              <a:rPr lang="en-GB" dirty="0"/>
              <a:t> !  </a:t>
            </a:r>
          </a:p>
          <a:p>
            <a:r>
              <a:rPr lang="en-GB" dirty="0"/>
              <a:t>Within </a:t>
            </a:r>
            <a:r>
              <a:rPr lang="en-GB" b="1" dirty="0"/>
              <a:t>2HD</a:t>
            </a:r>
            <a:r>
              <a:rPr lang="en-GB" dirty="0"/>
              <a:t>, h(125)WW from CMS gives           </a:t>
            </a:r>
            <a:r>
              <a:rPr lang="en-GB" sz="2600" b="1" dirty="0"/>
              <a:t>sin²(</a:t>
            </a:r>
            <a:r>
              <a:rPr lang="en-GB" sz="2600" b="1" dirty="0">
                <a:latin typeface="Symbol" panose="05050102010706020507" pitchFamily="18" charset="2"/>
              </a:rPr>
              <a:t>a-b)</a:t>
            </a:r>
            <a:r>
              <a:rPr lang="en-GB" sz="2600" b="1" dirty="0"/>
              <a:t>~0.97</a:t>
            </a:r>
            <a:r>
              <a:rPr lang="en-GB" sz="2600" b="1" dirty="0">
                <a:cs typeface="Calibri" panose="020F0502020204030204" pitchFamily="34" charset="0"/>
              </a:rPr>
              <a:t>±0.09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meaning that            </a:t>
            </a:r>
            <a:r>
              <a:rPr lang="en-GB" sz="2600" b="1" dirty="0"/>
              <a:t>H(650)WW~cos²(</a:t>
            </a:r>
            <a:r>
              <a:rPr lang="en-GB" sz="2600" b="1" dirty="0">
                <a:latin typeface="Symbol" panose="05050102010706020507" pitchFamily="18" charset="2"/>
              </a:rPr>
              <a:t>a-b)</a:t>
            </a:r>
            <a:r>
              <a:rPr lang="en-GB" sz="2600" b="1" dirty="0"/>
              <a:t>~(0.03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GB" sz="2600" b="1" dirty="0"/>
              <a:t> 0.09)SM </a:t>
            </a:r>
          </a:p>
          <a:p>
            <a:r>
              <a:rPr lang="en-GB" sz="2600" b="1" dirty="0">
                <a:solidFill>
                  <a:srgbClr val="00B0F0"/>
                </a:solidFill>
              </a:rPr>
              <a:t>2HD 2 </a:t>
            </a:r>
            <a:r>
              <a:rPr lang="en-GB" sz="2600" b="1" dirty="0" err="1">
                <a:solidFill>
                  <a:srgbClr val="00B0F0"/>
                </a:solidFill>
              </a:rPr>
              <a:t>s.d.</a:t>
            </a:r>
            <a:r>
              <a:rPr lang="en-GB" sz="2600" b="1" dirty="0">
                <a:solidFill>
                  <a:srgbClr val="00B0F0"/>
                </a:solidFill>
              </a:rPr>
              <a:t> upper limit shown by the  blue line</a:t>
            </a:r>
            <a:endParaRPr lang="en-GB" sz="2600" b="1" dirty="0"/>
          </a:p>
          <a:p>
            <a:r>
              <a:rPr lang="en-GB" dirty="0"/>
              <a:t>Both interpretations are inconsistent ! </a:t>
            </a:r>
          </a:p>
          <a:p>
            <a:r>
              <a:rPr lang="en-GB" dirty="0"/>
              <a:t>An attempt from ATLAS does not reach the            same sensitivity (only µe) </a:t>
            </a:r>
            <a:r>
              <a:rPr lang="en-GB" sz="2200" u="sng" dirty="0">
                <a:solidFill>
                  <a:srgbClr val="00B0F0"/>
                </a:solidFill>
              </a:rPr>
              <a:t>ATLAS-CONF-2022-066</a:t>
            </a:r>
            <a:endParaRPr lang="en-GB" sz="22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26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63508"/>
            <a:ext cx="6011136" cy="153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30" y="1724847"/>
            <a:ext cx="2809638" cy="285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29091" y="1460212"/>
            <a:ext cx="1719680" cy="16659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872280" y="5625547"/>
            <a:ext cx="6319719" cy="278295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139" y="1814032"/>
            <a:ext cx="2943225" cy="276225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76F4248-F252-665B-FBAF-D7109043B38B}"/>
              </a:ext>
            </a:extLst>
          </p:cNvPr>
          <p:cNvSpPr/>
          <p:nvPr/>
        </p:nvSpPr>
        <p:spPr>
          <a:xfrm>
            <a:off x="7800975" y="1814032"/>
            <a:ext cx="1162050" cy="329164"/>
          </a:xfrm>
          <a:prstGeom prst="ellipse">
            <a:avLst/>
          </a:prstGeom>
          <a:noFill/>
          <a:ln w="25400">
            <a:solidFill>
              <a:srgbClr val="FF0000">
                <a:alpha val="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2DAAF38-00D5-BEB3-A8FB-1C27326F38BA}"/>
              </a:ext>
            </a:extLst>
          </p:cNvPr>
          <p:cNvSpPr/>
          <p:nvPr/>
        </p:nvSpPr>
        <p:spPr>
          <a:xfrm>
            <a:off x="7800975" y="1744072"/>
            <a:ext cx="1231164" cy="3991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3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F0B0CA3-1D8F-3063-5B84-38CFC9CD6F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008" y="1234281"/>
            <a:ext cx="3907485" cy="4351338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3B7E51-60EB-2018-8755-FDFF2125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548E12-F240-2948-5DAC-C7380DE8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27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B068C0-446C-CAD3-87B6-6710BBB50AAE}"/>
              </a:ext>
            </a:extLst>
          </p:cNvPr>
          <p:cNvSpPr/>
          <p:nvPr/>
        </p:nvSpPr>
        <p:spPr>
          <a:xfrm>
            <a:off x="578069" y="5522869"/>
            <a:ext cx="2911365" cy="7097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7030A0"/>
                </a:solidFill>
              </a:rPr>
              <a:t>VBF W+W+</a:t>
            </a:r>
          </a:p>
        </p:txBody>
      </p:sp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11CD7888-45DF-DBE5-1E30-431F7BD10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9931" y="762328"/>
            <a:ext cx="6469151" cy="6143297"/>
          </a:xfr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92B1A7C-F153-57B5-3AE2-E759E20ED51D}"/>
              </a:ext>
            </a:extLst>
          </p:cNvPr>
          <p:cNvSpPr txBox="1"/>
          <p:nvPr/>
        </p:nvSpPr>
        <p:spPr>
          <a:xfrm>
            <a:off x="4038600" y="1135117"/>
            <a:ext cx="121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µe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C725C16-2B8E-DBEE-1926-05C50170E20A}"/>
              </a:ext>
            </a:extLst>
          </p:cNvPr>
          <p:cNvSpPr txBox="1"/>
          <p:nvPr/>
        </p:nvSpPr>
        <p:spPr>
          <a:xfrm>
            <a:off x="4038600" y="4246179"/>
            <a:ext cx="100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µ+µ-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8E0A37E-BF40-3AEE-EF6C-4C0F181BC296}"/>
              </a:ext>
            </a:extLst>
          </p:cNvPr>
          <p:cNvSpPr txBox="1"/>
          <p:nvPr/>
        </p:nvSpPr>
        <p:spPr>
          <a:xfrm>
            <a:off x="9080938" y="304690"/>
            <a:ext cx="2094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VBF W+W-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B1AB748-630D-7D01-6CB6-38610AF0CDD4}"/>
              </a:ext>
            </a:extLst>
          </p:cNvPr>
          <p:cNvSpPr txBox="1"/>
          <p:nvPr/>
        </p:nvSpPr>
        <p:spPr>
          <a:xfrm>
            <a:off x="206257" y="283779"/>
            <a:ext cx="7760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W+W-  with b jet veto </a:t>
            </a:r>
            <a:r>
              <a:rPr lang="en-GB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50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 larger W+W+ due to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background</a:t>
            </a:r>
          </a:p>
        </p:txBody>
      </p:sp>
      <p:pic>
        <p:nvPicPr>
          <p:cNvPr id="25" name="Espace réservé du contenu 18">
            <a:extLst>
              <a:ext uri="{FF2B5EF4-FFF2-40B4-BE49-F238E27FC236}">
                <a16:creationId xmlns:a16="http://schemas.microsoft.com/office/drawing/2014/main" id="{9E7EA660-BDAD-D3DB-BE6A-4A1A28421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931" y="806999"/>
            <a:ext cx="6469151" cy="61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05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490888"/>
            <a:ext cx="11020125" cy="11998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for </a:t>
            </a:r>
            <a:r>
              <a:rPr lang="en-GB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gg+VBF</a:t>
            </a:r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-&gt;H(650)-&gt;Y(90)+h(125)-&gt;</a:t>
            </a:r>
            <a:r>
              <a:rPr lang="en-GB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bb+</a:t>
            </a:r>
            <a:r>
              <a:rPr lang="en-GB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endParaRPr lang="en-GB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7124" y="1690688"/>
            <a:ext cx="6675448" cy="4748022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3.8 </a:t>
            </a:r>
            <a:r>
              <a:rPr lang="en-GB" sz="3600" dirty="0" err="1"/>
              <a:t>s.d.</a:t>
            </a:r>
            <a:r>
              <a:rPr lang="en-GB" sz="3600" dirty="0"/>
              <a:t> for </a:t>
            </a:r>
            <a:r>
              <a:rPr lang="en-GB" sz="3600" dirty="0" err="1"/>
              <a:t>mH</a:t>
            </a:r>
            <a:r>
              <a:rPr lang="en-GB" sz="3600" dirty="0"/>
              <a:t>=650 GeV and </a:t>
            </a:r>
            <a:r>
              <a:rPr lang="en-GB" sz="3600" dirty="0" err="1"/>
              <a:t>mY</a:t>
            </a:r>
            <a:r>
              <a:rPr lang="en-GB" sz="3600" dirty="0"/>
              <a:t>=90 GeV shown at ICHEP22</a:t>
            </a:r>
          </a:p>
          <a:p>
            <a:r>
              <a:rPr lang="en-GB" sz="3600" dirty="0"/>
              <a:t>Mass resolution on Y does not allow to distinguish between Z and h(95) which is by now a “good old friend”</a:t>
            </a:r>
          </a:p>
          <a:p>
            <a:r>
              <a:rPr lang="en-GB" sz="3600" dirty="0"/>
              <a:t>CP says that bb cannot come from         Z-&gt;bb but could be h(95) which is        another strong candidate seen in 3 channels  </a:t>
            </a:r>
            <a:r>
              <a:rPr lang="fr-FR" sz="2400" dirty="0">
                <a:hlinkClick r:id="rId2"/>
              </a:rPr>
              <a:t>2203.13180</a:t>
            </a:r>
            <a:r>
              <a:rPr lang="fr-FR" sz="2400" dirty="0"/>
              <a:t> +</a:t>
            </a:r>
            <a:r>
              <a:rPr lang="fr-FR" sz="2400" dirty="0">
                <a:hlinkClick r:id="rId3"/>
              </a:rPr>
              <a:t>2302.07276</a:t>
            </a:r>
            <a:r>
              <a:rPr lang="fr-FR" sz="2400" dirty="0"/>
              <a:t> </a:t>
            </a:r>
            <a:endParaRPr lang="en-GB" sz="3600" dirty="0"/>
          </a:p>
          <a:p>
            <a:r>
              <a:rPr lang="en-GB" sz="3600" dirty="0"/>
              <a:t>The cross section is dominant over all other indications </a:t>
            </a:r>
            <a:r>
              <a:rPr lang="en-GB" sz="3600" b="1" dirty="0"/>
              <a:t>~200 fb </a:t>
            </a:r>
            <a:r>
              <a:rPr lang="en-GB" sz="3600" dirty="0"/>
              <a:t>but it includes </a:t>
            </a:r>
            <a:r>
              <a:rPr lang="en-GB" sz="3600" dirty="0" err="1"/>
              <a:t>ggF+VBF</a:t>
            </a:r>
            <a:endParaRPr lang="en-GB" sz="3600" dirty="0"/>
          </a:p>
          <a:p>
            <a:endParaRPr lang="en-GB" sz="3600" dirty="0"/>
          </a:p>
          <a:p>
            <a:endParaRPr lang="en-GB" sz="26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600" dirty="0"/>
          </a:p>
          <a:p>
            <a:endParaRPr lang="en-GB" sz="3600" dirty="0"/>
          </a:p>
          <a:p>
            <a:endParaRPr lang="en-GB" sz="22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28</a:t>
            </a:fld>
            <a:endParaRPr lang="fr-FR"/>
          </a:p>
        </p:txBody>
      </p:sp>
      <p:pic>
        <p:nvPicPr>
          <p:cNvPr id="7" name="Espace réservé du contenu 6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17" y="2717595"/>
            <a:ext cx="5181600" cy="4008407"/>
          </a:xfrm>
          <a:prstGeom prst="rect">
            <a:avLst/>
          </a:prstGeom>
          <a:noFill/>
          <a:ln>
            <a:noFill/>
          </a:ln>
          <a:effectLst>
            <a:glow rad="292100">
              <a:schemeClr val="bg1">
                <a:alpha val="0"/>
              </a:schemeClr>
            </a:glow>
            <a:reflection stA="0" endPos="71000" dist="508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8676972" y="646271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HIG-21-011</a:t>
            </a:r>
          </a:p>
        </p:txBody>
      </p:sp>
      <p:sp>
        <p:nvSpPr>
          <p:cNvPr id="9" name="Ellipse 8"/>
          <p:cNvSpPr/>
          <p:nvPr/>
        </p:nvSpPr>
        <p:spPr>
          <a:xfrm>
            <a:off x="7442193" y="4311102"/>
            <a:ext cx="596907" cy="31639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439652"/>
            <a:ext cx="28860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5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9773" y="0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 OF BSM CANDIDATES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29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001691-594E-7D89-1C97-F130801D7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685" y="1041400"/>
            <a:ext cx="73437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3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6969E-9CD6-262C-5916-47D1492E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26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 II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7E84FC-3EE5-5415-84C7-33D25AFC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1362076"/>
            <a:ext cx="12054841" cy="5130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make a story short,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interpretation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not possible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phenomenology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Hence the low popularity of this channel and our attempt to go beyond the usual 2HD+scalar models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ncluding triplets seems viable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provided one goes beyond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Georgi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Machacek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doublet + 2 triplets) by adding a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doublet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GM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particular GM predicts ZZ/WW~2 while observation gives ~ten times less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Reminds us the story of going from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 to SUSY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required a second doublet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a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SUSY extension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been developed by the Spanish groups (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Quiros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en-GB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  <a:hlinkClick r:id="rId2"/>
              </a:rPr>
              <a:t>1308.4025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Arabic"/>
            </a:endParaRP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6345C2-AF3F-51A2-5705-79EC35D7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BD7547-C81E-4E1F-B9ED-33FF079E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70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1508941-7489-6838-903D-1BB3BD28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Scalars for sum rules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7AC772-B08A-F8E5-2196-D6601C997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612BB-6572-7621-EDA5-74FA4798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A035390C-CABD-5ACE-D25D-5046233B00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4503" y="2010569"/>
          <a:ext cx="9243688" cy="42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8504" imgH="2742498" progId="Word.Document.12">
                  <p:embed/>
                </p:oleObj>
              </mc:Choice>
              <mc:Fallback>
                <p:oleObj name="Document" r:id="rId2" imgW="5958504" imgH="2742498" progId="Word.Document.12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A035390C-CABD-5ACE-D25D-5046233B0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4503" y="2010569"/>
                        <a:ext cx="9243688" cy="425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855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072E5D8-0CE8-89DB-96F9-51D5D73D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 inputs for our work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662316F-C059-93B5-201E-EF80BEA19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2255" y="1528072"/>
            <a:ext cx="6575247" cy="4581839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choose to select </a:t>
            </a:r>
            <a:r>
              <a:rPr lang="en-GB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combined searches with   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4 </a:t>
            </a:r>
            <a:r>
              <a:rPr lang="en-GB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s.d.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global significance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exception   of h151 which results from an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unofficial combination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CMS &amp; ATLAS data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keeps 4 neutral scalars and one pseudo scalar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No change of significance after a CMS update of h(95)-&gt;2</a:t>
            </a:r>
            <a:r>
              <a:rPr lang="en-GB" sz="24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 with RUN1 and RUN2  after some cleaning against Z-&gt;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e+e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ATLAS claims 1.7 </a:t>
            </a:r>
            <a:r>
              <a:rPr lang="en-GB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s.d.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on h95-&gt;2</a:t>
            </a:r>
            <a:r>
              <a:rPr lang="en-GB" sz="24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endParaRPr lang="en-GB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Recent progress for H++ from ATLAS</a:t>
            </a:r>
            <a:endParaRPr lang="en-GB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42DA0A-5E17-B3DE-561A-465A12C0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965D01-E651-192F-E3CF-2E3D423E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31</a:t>
            </a:fld>
            <a:endParaRPr lang="fr-F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F855AD5-6418-536E-5B5D-383224E87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317" y="22225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D2EB2A2-3943-C050-98DD-4412AB7EA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317" y="61214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E02E4789-014C-0D03-9BE5-A53C04DDE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92145"/>
              </p:ext>
            </p:extLst>
          </p:nvPr>
        </p:nvGraphicFramePr>
        <p:xfrm>
          <a:off x="5687139" y="1865313"/>
          <a:ext cx="7083425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04457" imgH="4184609" progId="Word.Document.12">
                  <p:embed/>
                </p:oleObj>
              </mc:Choice>
              <mc:Fallback>
                <p:oleObj name="Document" r:id="rId2" imgW="6404457" imgH="4184609" progId="Word.Document.12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478EFC36-CE50-FEA5-8459-1CE5F1CDC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139" y="1865313"/>
                        <a:ext cx="7083425" cy="4627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07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361" y="-12659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Georgi-Machacek for pedestrians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69439" y="1198971"/>
            <a:ext cx="11839077" cy="561399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Allows I=2, H++, without violating </a:t>
            </a:r>
            <a:r>
              <a:rPr lang="en-GB" b="1" dirty="0">
                <a:latin typeface="Symbol" panose="05050102010706020507" pitchFamily="18" charset="2"/>
              </a:rPr>
              <a:t>r</a:t>
            </a:r>
            <a:r>
              <a:rPr lang="en-GB" dirty="0"/>
              <a:t>=</a:t>
            </a:r>
            <a:r>
              <a:rPr lang="en-GB" b="1" dirty="0"/>
              <a:t>M²w/Mz²cos²</a:t>
            </a:r>
            <a:r>
              <a:rPr lang="en-GB" b="1" dirty="0">
                <a:latin typeface="Symbol" panose="05050102010706020507" pitchFamily="18" charset="2"/>
              </a:rPr>
              <a:t>q</a:t>
            </a:r>
            <a:r>
              <a:rPr lang="en-GB" b="1" dirty="0"/>
              <a:t>w=1 </a:t>
            </a:r>
            <a:r>
              <a:rPr lang="en-GB" dirty="0"/>
              <a:t>at tree level </a:t>
            </a:r>
            <a:endParaRPr lang="en-GB" b="1" dirty="0"/>
          </a:p>
          <a:p>
            <a:r>
              <a:rPr lang="en-GB" dirty="0"/>
              <a:t>Is achieved by combining 1 isospin doublet (</a:t>
            </a:r>
            <a:r>
              <a:rPr lang="en-GB" dirty="0" err="1"/>
              <a:t>v</a:t>
            </a:r>
            <a:r>
              <a:rPr lang="en-GB" baseline="-25000" dirty="0" err="1">
                <a:latin typeface="Symbol" panose="05050102010706020507" pitchFamily="18" charset="2"/>
              </a:rPr>
              <a:t>f</a:t>
            </a:r>
            <a:r>
              <a:rPr lang="en-GB" dirty="0"/>
              <a:t>) + 2 triplets, one real the other imaginary, with the same vacuum expectations :                      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</a:t>
            </a:r>
            <a:r>
              <a:rPr lang="en-GB" b="1" dirty="0">
                <a:solidFill>
                  <a:srgbClr val="FF0000"/>
                </a:solidFill>
              </a:rPr>
              <a:t>=1 with </a:t>
            </a:r>
            <a:r>
              <a:rPr lang="en-GB" b="1" dirty="0" err="1">
                <a:solidFill>
                  <a:srgbClr val="FF0000"/>
                </a:solidFill>
              </a:rPr>
              <a:t>v</a:t>
            </a:r>
            <a:r>
              <a:rPr lang="en-GB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GB" b="1" dirty="0">
                <a:solidFill>
                  <a:srgbClr val="FF0000"/>
                </a:solidFill>
              </a:rPr>
              <a:t>=</a:t>
            </a:r>
            <a:r>
              <a:rPr lang="en-GB" b="1" dirty="0" err="1">
                <a:solidFill>
                  <a:srgbClr val="FF0000"/>
                </a:solidFill>
              </a:rPr>
              <a:t>v</a:t>
            </a:r>
            <a:r>
              <a:rPr lang="en-GB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GB" b="1" dirty="0">
                <a:solidFill>
                  <a:srgbClr val="FF0000"/>
                </a:solidFill>
              </a:rPr>
              <a:t>=u</a:t>
            </a:r>
            <a:r>
              <a:rPr lang="en-GB" baseline="-25000" dirty="0">
                <a:latin typeface="Symbol" panose="05050102010706020507" pitchFamily="18" charset="2"/>
              </a:rPr>
              <a:t>  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Predicts a </a:t>
            </a:r>
            <a:r>
              <a:rPr lang="en-GB" b="1" dirty="0"/>
              <a:t>5-plet</a:t>
            </a:r>
            <a:r>
              <a:rPr lang="en-GB" dirty="0"/>
              <a:t> of physical states </a:t>
            </a:r>
            <a:r>
              <a:rPr lang="en-GB" dirty="0">
                <a:solidFill>
                  <a:srgbClr val="00B0F0"/>
                </a:solidFill>
              </a:rPr>
              <a:t>H5++ H5+ H50  H5- H5- - </a:t>
            </a:r>
            <a:r>
              <a:rPr lang="en-GB" b="1" dirty="0"/>
              <a:t>Fermiophobic</a:t>
            </a:r>
            <a:r>
              <a:rPr lang="en-GB" dirty="0"/>
              <a:t>  only produced by </a:t>
            </a:r>
            <a:r>
              <a:rPr lang="en-GB" b="1" dirty="0">
                <a:solidFill>
                  <a:srgbClr val="FF0000"/>
                </a:solidFill>
              </a:rPr>
              <a:t>VBF</a:t>
            </a:r>
            <a:r>
              <a:rPr lang="en-GB" dirty="0"/>
              <a:t>    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/>
              <a:t>+ 3-plet</a:t>
            </a:r>
            <a:r>
              <a:rPr lang="en-GB" dirty="0"/>
              <a:t> </a:t>
            </a:r>
            <a:r>
              <a:rPr lang="en-GB" dirty="0">
                <a:solidFill>
                  <a:srgbClr val="00B0F0"/>
                </a:solidFill>
              </a:rPr>
              <a:t>H3+  H30 (CP-odd) </a:t>
            </a:r>
            <a:r>
              <a:rPr lang="en-GB" dirty="0"/>
              <a:t>-&gt; </a:t>
            </a:r>
            <a:r>
              <a:rPr lang="en-GB" b="1" dirty="0">
                <a:solidFill>
                  <a:srgbClr val="FF0000"/>
                </a:solidFill>
              </a:rPr>
              <a:t>A(400)</a:t>
            </a:r>
            <a:r>
              <a:rPr lang="en-GB" dirty="0"/>
              <a:t> </a:t>
            </a:r>
          </a:p>
          <a:p>
            <a:r>
              <a:rPr lang="en-GB" b="1" dirty="0"/>
              <a:t>Mass degeneracy </a:t>
            </a:r>
            <a:r>
              <a:rPr lang="en-GB" dirty="0"/>
              <a:t>inside </a:t>
            </a:r>
            <a:r>
              <a:rPr lang="en-GB" dirty="0" err="1"/>
              <a:t>multiplets</a:t>
            </a:r>
            <a:r>
              <a:rPr lang="en-GB" dirty="0"/>
              <a:t> usually assumed but </a:t>
            </a:r>
            <a:r>
              <a:rPr lang="en-GB" b="1" dirty="0"/>
              <a:t>unnecessary</a:t>
            </a:r>
            <a:r>
              <a:rPr lang="en-GB" dirty="0"/>
              <a:t> for </a:t>
            </a:r>
            <a:r>
              <a:rPr lang="en-GB" dirty="0">
                <a:latin typeface="Symbol" panose="05050102010706020507" pitchFamily="18" charset="2"/>
              </a:rPr>
              <a:t>r=1</a:t>
            </a:r>
            <a:r>
              <a:rPr lang="en-GB" dirty="0"/>
              <a:t> see </a:t>
            </a:r>
            <a:r>
              <a:rPr lang="en-GB" sz="2400" u="sng" dirty="0">
                <a:solidFill>
                  <a:srgbClr val="0070C0"/>
                </a:solidFill>
              </a:rPr>
              <a:t>2111.14195  </a:t>
            </a:r>
          </a:p>
          <a:p>
            <a:r>
              <a:rPr lang="en-GB" dirty="0"/>
              <a:t>+ </a:t>
            </a:r>
            <a:r>
              <a:rPr lang="en-GB" b="1" dirty="0"/>
              <a:t>Singlets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h </a:t>
            </a:r>
            <a:r>
              <a:rPr lang="en-GB" dirty="0">
                <a:solidFill>
                  <a:srgbClr val="00B0F0"/>
                </a:solidFill>
              </a:rPr>
              <a:t> and h’  </a:t>
            </a:r>
            <a:r>
              <a:rPr lang="en-GB" b="1" dirty="0"/>
              <a:t>mixing angle </a:t>
            </a:r>
            <a:r>
              <a:rPr lang="en-GB" b="1" dirty="0">
                <a:latin typeface="Symbol" panose="05050102010706020507" pitchFamily="18" charset="2"/>
              </a:rPr>
              <a:t>a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32</a:t>
            </a:fld>
            <a:endParaRPr lang="fr-FR"/>
          </a:p>
        </p:txBody>
      </p:sp>
      <p:pic>
        <p:nvPicPr>
          <p:cNvPr id="11" name="Image 10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36" y="2377553"/>
            <a:ext cx="3764768" cy="723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9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99564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GM model for advanced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-1" y="826936"/>
            <a:ext cx="7060759" cy="5894540"/>
          </a:xfrm>
        </p:spPr>
        <p:txBody>
          <a:bodyPr>
            <a:normAutofit/>
          </a:bodyPr>
          <a:lstStyle/>
          <a:p>
            <a:r>
              <a:rPr lang="en-GB" sz="2400" dirty="0"/>
              <a:t>GM is constituted by one doublet </a:t>
            </a:r>
            <a:r>
              <a:rPr lang="en-GB" sz="2400" b="1" dirty="0">
                <a:solidFill>
                  <a:srgbClr val="7030A0"/>
                </a:solidFill>
                <a:latin typeface="Symbol" panose="05050102010706020507" pitchFamily="18" charset="2"/>
              </a:rPr>
              <a:t>f</a:t>
            </a:r>
            <a:r>
              <a:rPr lang="en-GB" sz="2400" dirty="0"/>
              <a:t> and two triplets, one complex </a:t>
            </a:r>
            <a:r>
              <a:rPr lang="en-GB" sz="2400" b="1" dirty="0">
                <a:solidFill>
                  <a:srgbClr val="7030A0"/>
                </a:solidFill>
                <a:latin typeface="Symbol" panose="05050102010706020507" pitchFamily="18" charset="2"/>
              </a:rPr>
              <a:t>c</a:t>
            </a:r>
            <a:r>
              <a:rPr lang="en-GB" sz="2400" dirty="0">
                <a:latin typeface="Symbol" panose="05050102010706020507" pitchFamily="18" charset="2"/>
              </a:rPr>
              <a:t> </a:t>
            </a:r>
            <a:r>
              <a:rPr lang="en-GB" sz="2400" dirty="0"/>
              <a:t>and one real </a:t>
            </a:r>
            <a:r>
              <a:rPr lang="en-GB" sz="2400" b="1" dirty="0">
                <a:solidFill>
                  <a:srgbClr val="7030A0"/>
                </a:solidFill>
                <a:latin typeface="Symbol" panose="05050102010706020507" pitchFamily="18" charset="2"/>
              </a:rPr>
              <a:t>x</a:t>
            </a:r>
            <a:r>
              <a:rPr lang="en-GB" sz="2400" dirty="0"/>
              <a:t>, with the same vacuum expectations to get  </a:t>
            </a:r>
            <a:r>
              <a:rPr lang="en-GB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GB" sz="2400" b="1" dirty="0">
                <a:solidFill>
                  <a:srgbClr val="FF0000"/>
                </a:solidFill>
              </a:rPr>
              <a:t>=1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</a:t>
            </a:r>
            <a:r>
              <a:rPr lang="en-GB" sz="1800" dirty="0"/>
              <a:t>Y=1/2 T=1/2 </a:t>
            </a:r>
            <a:r>
              <a:rPr lang="en-GB" sz="1800" dirty="0" err="1"/>
              <a:t>v</a:t>
            </a:r>
            <a:r>
              <a:rPr lang="en-GB" sz="1800" dirty="0" err="1">
                <a:latin typeface="Symbol" panose="05050102010706020507" pitchFamily="18" charset="2"/>
              </a:rPr>
              <a:t>f</a:t>
            </a:r>
            <a:r>
              <a:rPr lang="en-GB" sz="1800" dirty="0"/>
              <a:t>         Y=1 T=1 </a:t>
            </a:r>
            <a:r>
              <a:rPr lang="en-GB" sz="1800" dirty="0" err="1"/>
              <a:t>v</a:t>
            </a:r>
            <a:r>
              <a:rPr lang="en-GB" sz="1800" dirty="0" err="1">
                <a:latin typeface="Symbol" panose="05050102010706020507" pitchFamily="18" charset="2"/>
              </a:rPr>
              <a:t>c</a:t>
            </a:r>
            <a:r>
              <a:rPr lang="en-GB" sz="1800" dirty="0"/>
              <a:t>      Y=0   T=1  </a:t>
            </a:r>
            <a:r>
              <a:rPr lang="en-GB" sz="1800" dirty="0" err="1"/>
              <a:t>v</a:t>
            </a:r>
            <a:r>
              <a:rPr lang="en-GB" sz="1800" dirty="0" err="1">
                <a:latin typeface="Symbol" panose="05050102010706020507" pitchFamily="18" charset="2"/>
              </a:rPr>
              <a:t>x</a:t>
            </a:r>
            <a:r>
              <a:rPr lang="en-GB" sz="1800" dirty="0">
                <a:latin typeface="Symbol" panose="05050102010706020507" pitchFamily="18" charset="2"/>
              </a:rPr>
              <a:t>=</a:t>
            </a:r>
            <a:r>
              <a:rPr lang="en-GB" sz="1800" dirty="0" err="1"/>
              <a:t>v</a:t>
            </a:r>
            <a:r>
              <a:rPr lang="en-GB" sz="1800" dirty="0" err="1">
                <a:latin typeface="Symbol" panose="05050102010706020507" pitchFamily="18" charset="2"/>
              </a:rPr>
              <a:t>c</a:t>
            </a:r>
            <a:r>
              <a:rPr lang="en-GB" sz="1800" dirty="0">
                <a:latin typeface="Symbol" panose="05050102010706020507" pitchFamily="18" charset="2"/>
              </a:rPr>
              <a:t>     </a:t>
            </a:r>
            <a:r>
              <a:rPr lang="en-GB" sz="1800" dirty="0">
                <a:solidFill>
                  <a:srgbClr val="FF0000"/>
                </a:solidFill>
                <a:latin typeface="Symbol" panose="05050102010706020507" pitchFamily="18" charset="2"/>
              </a:rPr>
              <a:t>r=1 </a:t>
            </a:r>
            <a:endParaRPr lang="en-GB" sz="18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Only  </a:t>
            </a:r>
            <a:r>
              <a:rPr lang="en-GB" sz="2400" dirty="0">
                <a:latin typeface="Symbol" panose="05050102010706020507" pitchFamily="18" charset="2"/>
              </a:rPr>
              <a:t>f  </a:t>
            </a:r>
            <a:r>
              <a:rPr lang="en-GB" sz="2400" dirty="0"/>
              <a:t>couples to fermions </a:t>
            </a:r>
            <a:endParaRPr lang="en-GB" dirty="0"/>
          </a:p>
          <a:p>
            <a:r>
              <a:rPr lang="en-GB" sz="2400" dirty="0"/>
              <a:t>They form the following physical states, dominantly triplet r</a:t>
            </a:r>
          </a:p>
          <a:p>
            <a:r>
              <a:rPr lang="en-GB" sz="2400" dirty="0" err="1"/>
              <a:t>s</a:t>
            </a:r>
            <a:r>
              <a:rPr lang="en-GB" sz="2400" baseline="-25000" dirty="0" err="1"/>
              <a:t>H</a:t>
            </a:r>
            <a:r>
              <a:rPr lang="en-GB" sz="2400" dirty="0"/>
              <a:t>=2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√</a:t>
            </a:r>
            <a:r>
              <a:rPr lang="en-GB" sz="2400" dirty="0"/>
              <a:t>2v</a:t>
            </a:r>
            <a:r>
              <a:rPr lang="en-GB" sz="2400" dirty="0">
                <a:latin typeface="Symbol" panose="05050102010706020507" pitchFamily="18" charset="2"/>
              </a:rPr>
              <a:t>c</a:t>
            </a:r>
            <a:r>
              <a:rPr lang="en-GB" sz="2400" dirty="0"/>
              <a:t>/v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6853383" y="979055"/>
            <a:ext cx="5338617" cy="5377293"/>
          </a:xfrm>
        </p:spPr>
        <p:txBody>
          <a:bodyPr>
            <a:normAutofit/>
          </a:bodyPr>
          <a:lstStyle/>
          <a:p>
            <a:r>
              <a:rPr lang="en-GB" sz="2400" dirty="0"/>
              <a:t>H1 and H1’ have following composition</a:t>
            </a:r>
          </a:p>
          <a:p>
            <a:endParaRPr lang="en-GB" sz="2400" dirty="0"/>
          </a:p>
          <a:p>
            <a:endParaRPr lang="en-GB" sz="2400" i="1" dirty="0"/>
          </a:p>
          <a:p>
            <a:r>
              <a:rPr lang="en-GB" sz="2400" dirty="0"/>
              <a:t>The physical states are 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Common wisdom: the mixing angle </a:t>
            </a:r>
            <a:r>
              <a:rPr lang="en-GB" sz="2400" b="1" dirty="0">
                <a:latin typeface="Symbol" panose="05050102010706020507" pitchFamily="18" charset="2"/>
              </a:rPr>
              <a:t>a</a:t>
            </a:r>
            <a:r>
              <a:rPr lang="en-GB" sz="2400" b="1" dirty="0"/>
              <a:t> has to be small </a:t>
            </a:r>
            <a:r>
              <a:rPr lang="en-GB" sz="2400" dirty="0"/>
              <a:t>to avoid altering the doublet properties of the SM h(125)</a:t>
            </a:r>
          </a:p>
          <a:p>
            <a:r>
              <a:rPr lang="en-GB" sz="2400" dirty="0"/>
              <a:t>Also </a:t>
            </a:r>
            <a:r>
              <a:rPr lang="en-GB" sz="2400" dirty="0" err="1"/>
              <a:t>v</a:t>
            </a:r>
            <a:r>
              <a:rPr lang="en-GB" sz="2400" dirty="0" err="1">
                <a:latin typeface="Symbol" panose="05050102010706020507" pitchFamily="18" charset="2"/>
              </a:rPr>
              <a:t>x</a:t>
            </a:r>
            <a:r>
              <a:rPr lang="en-GB" sz="2400" dirty="0">
                <a:latin typeface="Symbol" panose="05050102010706020507" pitchFamily="18" charset="2"/>
              </a:rPr>
              <a:t>=</a:t>
            </a:r>
            <a:r>
              <a:rPr lang="en-GB" sz="2400" dirty="0" err="1"/>
              <a:t>v</a:t>
            </a:r>
            <a:r>
              <a:rPr lang="en-GB" sz="2400" dirty="0" err="1">
                <a:latin typeface="Symbol" panose="05050102010706020507" pitchFamily="18" charset="2"/>
              </a:rPr>
              <a:t>c</a:t>
            </a:r>
            <a:r>
              <a:rPr lang="en-GB" sz="2400" dirty="0"/>
              <a:t> small while SR says that </a:t>
            </a:r>
            <a:r>
              <a:rPr lang="en-GB" sz="2400" dirty="0" err="1"/>
              <a:t>v</a:t>
            </a:r>
            <a:r>
              <a:rPr lang="en-GB" sz="2400" dirty="0" err="1">
                <a:latin typeface="Symbol" panose="05050102010706020507" pitchFamily="18" charset="2"/>
              </a:rPr>
              <a:t>x</a:t>
            </a:r>
            <a:r>
              <a:rPr lang="en-GB" sz="2400" dirty="0">
                <a:latin typeface="Symbol" panose="05050102010706020507" pitchFamily="18" charset="2"/>
              </a:rPr>
              <a:t>=</a:t>
            </a:r>
            <a:r>
              <a:rPr lang="en-GB" sz="2400" dirty="0" err="1"/>
              <a:t>v</a:t>
            </a:r>
            <a:r>
              <a:rPr lang="en-GB" sz="2400" dirty="0" err="1">
                <a:latin typeface="Symbol" panose="05050102010706020507" pitchFamily="18" charset="2"/>
              </a:rPr>
              <a:t>c</a:t>
            </a:r>
            <a:r>
              <a:rPr lang="en-GB" sz="2400" dirty="0">
                <a:latin typeface="Symbol" panose="05050102010706020507" pitchFamily="18" charset="2"/>
              </a:rPr>
              <a:t>=</a:t>
            </a:r>
            <a:r>
              <a:rPr lang="en-GB" sz="2400" dirty="0"/>
              <a:t>70 GeV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33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77" y="4923488"/>
            <a:ext cx="2130571" cy="161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82" y="1495578"/>
            <a:ext cx="2044845" cy="66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80" y="2878759"/>
            <a:ext cx="1846263" cy="68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51" y="3290021"/>
            <a:ext cx="4055867" cy="70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3992" y="1888609"/>
            <a:ext cx="3860387" cy="10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9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SGM: a SUSY version of GM</a:t>
            </a:r>
            <a:b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i="1" u="sng" dirty="0">
                <a:solidFill>
                  <a:srgbClr val="0070C0"/>
                </a:solidFill>
              </a:rPr>
              <a:t>1308.4025</a:t>
            </a:r>
            <a:br>
              <a:rPr lang="en-GB" sz="2400" b="1" i="1" u="sng" dirty="0">
                <a:solidFill>
                  <a:srgbClr val="0070C0"/>
                </a:solidFill>
              </a:rPr>
            </a:br>
            <a:endParaRPr lang="en-GB" sz="2400" b="1" i="1" u="sng" dirty="0">
              <a:solidFill>
                <a:srgbClr val="0070C0"/>
              </a:solidFill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2796" y="4357723"/>
            <a:ext cx="3402225" cy="764268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5928202" y="1330960"/>
            <a:ext cx="6345078" cy="515111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GM does not necessarily mean compositeness</a:t>
            </a:r>
          </a:p>
          <a:p>
            <a:r>
              <a:rPr lang="en-GB" dirty="0"/>
              <a:t>SGM provides all the “goodies” of SUSY:</a:t>
            </a:r>
          </a:p>
          <a:p>
            <a:pPr marL="0" indent="0">
              <a:buNone/>
            </a:pPr>
            <a:r>
              <a:rPr lang="en-GB" dirty="0"/>
              <a:t>   Perturbativity, computability</a:t>
            </a:r>
          </a:p>
          <a:p>
            <a:r>
              <a:rPr lang="en-GB" dirty="0"/>
              <a:t>EWSB naturally triggered </a:t>
            </a:r>
          </a:p>
          <a:p>
            <a:r>
              <a:rPr lang="en-GB" dirty="0" err="1"/>
              <a:t>Mh</a:t>
            </a:r>
            <a:r>
              <a:rPr lang="en-GB" dirty="0"/>
              <a:t> predicted with less “tension” on stop masses with extra contributions to RC</a:t>
            </a:r>
          </a:p>
          <a:p>
            <a:r>
              <a:rPr lang="en-GB" dirty="0"/>
              <a:t>Two doublets as needed to interpret H320 and the ZZ/WW decays of H(650)</a:t>
            </a:r>
          </a:p>
          <a:p>
            <a:r>
              <a:rPr lang="en-GB" dirty="0"/>
              <a:t>DM candidate</a:t>
            </a:r>
          </a:p>
          <a:p>
            <a:r>
              <a:rPr lang="en-GB" dirty="0"/>
              <a:t>Complex/rich world with ~20 Higgs scalars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34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613" y="2798647"/>
            <a:ext cx="5888589" cy="8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62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D5F5C-3274-3036-143C-49C749FD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40565118-35D6-4FA1-8550-F0FE0B82B8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94145" y="1089329"/>
          <a:ext cx="8605875" cy="526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723">
                  <a:extLst>
                    <a:ext uri="{9D8B030D-6E8A-4147-A177-3AD203B41FA5}">
                      <a16:colId xmlns:a16="http://schemas.microsoft.com/office/drawing/2014/main" val="714144325"/>
                    </a:ext>
                  </a:extLst>
                </a:gridCol>
                <a:gridCol w="1025346">
                  <a:extLst>
                    <a:ext uri="{9D8B030D-6E8A-4147-A177-3AD203B41FA5}">
                      <a16:colId xmlns:a16="http://schemas.microsoft.com/office/drawing/2014/main" val="79267089"/>
                    </a:ext>
                  </a:extLst>
                </a:gridCol>
                <a:gridCol w="1858210">
                  <a:extLst>
                    <a:ext uri="{9D8B030D-6E8A-4147-A177-3AD203B41FA5}">
                      <a16:colId xmlns:a16="http://schemas.microsoft.com/office/drawing/2014/main" val="2653263608"/>
                    </a:ext>
                  </a:extLst>
                </a:gridCol>
                <a:gridCol w="1601572">
                  <a:extLst>
                    <a:ext uri="{9D8B030D-6E8A-4147-A177-3AD203B41FA5}">
                      <a16:colId xmlns:a16="http://schemas.microsoft.com/office/drawing/2014/main" val="708333013"/>
                    </a:ext>
                  </a:extLst>
                </a:gridCol>
                <a:gridCol w="1643941">
                  <a:extLst>
                    <a:ext uri="{9D8B030D-6E8A-4147-A177-3AD203B41FA5}">
                      <a16:colId xmlns:a16="http://schemas.microsoft.com/office/drawing/2014/main" val="2925783680"/>
                    </a:ext>
                  </a:extLst>
                </a:gridCol>
                <a:gridCol w="1110083">
                  <a:extLst>
                    <a:ext uri="{9D8B030D-6E8A-4147-A177-3AD203B41FA5}">
                      <a16:colId xmlns:a16="http://schemas.microsoft.com/office/drawing/2014/main" val="2876558347"/>
                    </a:ext>
                  </a:extLst>
                </a:gridCol>
              </a:tblGrid>
              <a:tr h="1080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CME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[TeV]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Lumi per IP [10</a:t>
                      </a:r>
                      <a:r>
                        <a:rPr lang="fr-FR" sz="1100" baseline="30000">
                          <a:effectLst/>
                        </a:rPr>
                        <a:t>34</a:t>
                      </a:r>
                      <a:r>
                        <a:rPr lang="fr-FR" sz="1100">
                          <a:effectLst/>
                        </a:rPr>
                        <a:t>cm</a:t>
                      </a:r>
                      <a:r>
                        <a:rPr lang="fr-FR" sz="1100" baseline="30000">
                          <a:effectLst/>
                        </a:rPr>
                        <a:t>-2</a:t>
                      </a:r>
                      <a:r>
                        <a:rPr lang="fr-FR" sz="1100">
                          <a:effectLst/>
                        </a:rPr>
                        <a:t>s</a:t>
                      </a:r>
                      <a:r>
                        <a:rPr lang="fr-FR" sz="1100" baseline="30000">
                          <a:effectLst/>
                        </a:rPr>
                        <a:t>-1</a:t>
                      </a:r>
                      <a:r>
                        <a:rPr lang="fr-FR" sz="1100">
                          <a:effectLst/>
                        </a:rPr>
                        <a:t>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r>
                        <a:rPr lang="fr-FR" sz="1100">
                          <a:effectLst/>
                        </a:rPr>
                        <a:t>ears to physics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Cost range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[B$]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Power [MW]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216308"/>
                  </a:ext>
                </a:extLst>
              </a:tr>
              <a:tr h="52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FCC-ee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0.24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8.5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13-18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12-18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290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474617"/>
                  </a:ext>
                </a:extLst>
              </a:tr>
              <a:tr h="52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ILC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0.25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2.7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&lt;12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7-12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140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731317"/>
                  </a:ext>
                </a:extLst>
              </a:tr>
              <a:tr h="52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CLIC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0.38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2.3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13-18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7-12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879158"/>
                  </a:ext>
                </a:extLst>
              </a:tr>
              <a:tr h="52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ILC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6.1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19-24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18-30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400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269344"/>
                  </a:ext>
                </a:extLst>
              </a:tr>
              <a:tr h="52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CLIC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5.9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19-24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18-30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550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70855"/>
                  </a:ext>
                </a:extLst>
              </a:tr>
              <a:tr h="52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MC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1.8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19-24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7-12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230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913133"/>
                  </a:ext>
                </a:extLst>
              </a:tr>
              <a:tr h="52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MC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&gt;25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12-18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300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91373"/>
                  </a:ext>
                </a:extLst>
              </a:tr>
              <a:tr h="52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FCC-hh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100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30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&gt;25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>
                          <a:effectLst/>
                        </a:rPr>
                        <a:t>30-50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997450" algn="l"/>
                        </a:tabLst>
                      </a:pPr>
                      <a:r>
                        <a:rPr lang="fr-FR" sz="1100" dirty="0">
                          <a:effectLst/>
                        </a:rPr>
                        <a:t>560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31549"/>
                  </a:ext>
                </a:extLst>
              </a:tr>
            </a:tbl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3DD73F-7922-E09F-0E35-F9ACB56F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1BFEF4-D4F7-895A-849B-40DA32F9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35</a:t>
            </a:fld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23E965-5B78-AD20-331E-88385F390373}"/>
              </a:ext>
            </a:extLst>
          </p:cNvPr>
          <p:cNvSpPr txBox="1"/>
          <p:nvPr/>
        </p:nvSpPr>
        <p:spPr>
          <a:xfrm>
            <a:off x="158750" y="2287574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SNOWMASS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F0C495-5E99-75DF-C46B-3BA4BE66E5A2}"/>
              </a:ext>
            </a:extLst>
          </p:cNvPr>
          <p:cNvSpPr txBox="1"/>
          <p:nvPr/>
        </p:nvSpPr>
        <p:spPr>
          <a:xfrm>
            <a:off x="247901" y="3325102"/>
            <a:ext cx="17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Schulte </a:t>
            </a:r>
          </a:p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Higgs Hunting 23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FA93C4-E37B-8F2A-C5B3-20CEA007568E}"/>
              </a:ext>
            </a:extLst>
          </p:cNvPr>
          <p:cNvSpPr txBox="1"/>
          <p:nvPr/>
        </p:nvSpPr>
        <p:spPr>
          <a:xfrm>
            <a:off x="247901" y="4278702"/>
            <a:ext cx="199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CEPC-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0.24 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SPPC-pp 100 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033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838200" y="11676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LUMINOSITY at 1 TeV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half" idx="1"/>
          </p:nvPr>
        </p:nvSpPr>
        <p:spPr>
          <a:xfrm>
            <a:off x="342900" y="1870075"/>
            <a:ext cx="4410392" cy="43068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reference  </a:t>
            </a:r>
            <a:r>
              <a:rPr lang="fr-FR" i="1" u="sng" dirty="0">
                <a:hlinkClick r:id="rId2"/>
              </a:rPr>
              <a:t>1903.01629</a:t>
            </a:r>
            <a:r>
              <a:rPr lang="en-GB" dirty="0"/>
              <a:t> a running scenario of ILC at  </a:t>
            </a:r>
            <a:r>
              <a:rPr lang="en-GB" b="1" dirty="0"/>
              <a:t>1 TeV collecting 8000 fb-1 </a:t>
            </a:r>
            <a:r>
              <a:rPr lang="en-GB" dirty="0"/>
              <a:t>has been envisaged</a:t>
            </a:r>
          </a:p>
          <a:p>
            <a:r>
              <a:rPr lang="en-GB" dirty="0"/>
              <a:t>Beneficial for </a:t>
            </a:r>
            <a:r>
              <a:rPr lang="en-GB" b="1" dirty="0"/>
              <a:t>Higgs self-coupling </a:t>
            </a:r>
            <a:r>
              <a:rPr lang="en-GB" dirty="0"/>
              <a:t>measurement</a:t>
            </a:r>
          </a:p>
          <a:p>
            <a:r>
              <a:rPr lang="en-GB" dirty="0"/>
              <a:t>Discoveries at LHC would boost these studies at ILC and CLIC</a:t>
            </a:r>
          </a:p>
          <a:p>
            <a:r>
              <a:rPr lang="en-GB" dirty="0"/>
              <a:t>Convert ILC into an ERL </a:t>
            </a:r>
            <a:r>
              <a:rPr lang="fr-FR" dirty="0">
                <a:hlinkClick r:id="rId3"/>
              </a:rPr>
              <a:t>2105.11015</a:t>
            </a:r>
            <a:r>
              <a:rPr lang="fr-FR" dirty="0"/>
              <a:t> </a:t>
            </a:r>
            <a:r>
              <a:rPr lang="en-GB" dirty="0"/>
              <a:t>and </a:t>
            </a:r>
            <a:r>
              <a:rPr lang="fr-FR" u="sng" dirty="0">
                <a:solidFill>
                  <a:srgbClr val="0070C0"/>
                </a:solidFill>
              </a:rPr>
              <a:t>2203.06476</a:t>
            </a:r>
            <a:endParaRPr lang="en-GB" u="sng" dirty="0">
              <a:solidFill>
                <a:srgbClr val="0070C0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36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85" y="1103471"/>
            <a:ext cx="7714615" cy="579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8A8B573-7002-AABC-6DE4-E347B2C07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11" y="0"/>
            <a:ext cx="11067080" cy="69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1837D-2B2E-8DA1-53C5-496CC586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Model independent statement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154703-960C-B276-6A4D-D86E93209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884" y="1690688"/>
            <a:ext cx="9031891" cy="4486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I would like to emphasize a </a:t>
            </a: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independent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aspect of this resonance: the fact that it couples to W+W-  with ~ the same strength as h(125) which breaks down a</a:t>
            </a: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unitarity sum rule (SR) due to Haber et al. </a:t>
            </a:r>
            <a:r>
              <a:rPr lang="en-GB" sz="26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Phys. Rev. D43, 904 (1991 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Arabic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no remedy for this in 2HD+singlets while models with </a:t>
            </a: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triplets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offer the possibility of a compensation through an </a:t>
            </a:r>
            <a:r>
              <a:rPr lang="en-GB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H++ 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channel exchange 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opposite sign)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therefore </a:t>
            </a: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predicts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appearance of </a:t>
            </a: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H++-&gt;W+W+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 coupling ~ H(600)W+W-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Major </a:t>
            </a:r>
            <a:r>
              <a:rPr lang="fr-FR" sz="2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result</a:t>
            </a:r>
            <a:r>
              <a:rPr lang="fr-FR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which</a:t>
            </a:r>
            <a:r>
              <a:rPr lang="fr-FR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would</a:t>
            </a:r>
            <a:r>
              <a:rPr lang="fr-FR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kill</a:t>
            </a:r>
            <a:r>
              <a:rPr lang="fr-FR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 the 2HD </a:t>
            </a:r>
            <a:r>
              <a:rPr lang="fr-FR" sz="26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models</a:t>
            </a:r>
            <a:r>
              <a:rPr lang="fr-FR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 </a:t>
            </a: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252DF7-8242-5928-EFD3-68995544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B7A3CF-52F1-9C24-F2AD-BE5BEA86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4</a:t>
            </a:fld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749C7B-73BD-5526-EDCA-00DCAEA5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775" y="2275840"/>
            <a:ext cx="2943225" cy="27622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C51DB1-A779-D409-2172-CC3E75BAC2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0415" y="5217477"/>
            <a:ext cx="1719680" cy="1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3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81837CA-DAD5-FB24-903C-9D74BBB3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Rule I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CA118D-46A6-0D9B-433C-CAE42A87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94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W+W-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-&gt;W+W- </a:t>
            </a:r>
            <a:r>
              <a:rPr lang="en-GB" dirty="0"/>
              <a:t>Haber et al. in </a:t>
            </a:r>
            <a:r>
              <a:rPr lang="fr-FR" sz="2800" i="1" u="sng" dirty="0">
                <a:solidFill>
                  <a:srgbClr val="0070C0"/>
                </a:solidFill>
              </a:rPr>
              <a:t>P.R.D</a:t>
            </a:r>
            <a:r>
              <a:rPr lang="fr-FR" sz="2800" u="sng" dirty="0">
                <a:solidFill>
                  <a:srgbClr val="0070C0"/>
                </a:solidFill>
              </a:rPr>
              <a:t> 43 (1991) 904-912 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So-far we have been able to measure H(650)W+W- and (</a:t>
            </a:r>
            <a:r>
              <a:rPr lang="en-GB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  <a:hlinkClick r:id="rId2"/>
              </a:rPr>
              <a:t>2302.07276</a:t>
            </a:r>
            <a:r>
              <a:rPr lang="en-GB" dirty="0">
                <a:sym typeface="Wingdings" panose="05000000000000000000" pitchFamily="2" charset="2"/>
              </a:rPr>
              <a:t>) h(95)W+W-</a:t>
            </a:r>
          </a:p>
          <a:p>
            <a:r>
              <a:rPr lang="en-GB" dirty="0">
                <a:sym typeface="Wingdings" panose="05000000000000000000" pitchFamily="2" charset="2"/>
              </a:rPr>
              <a:t>There are other candidates like h(151) and H(330) where these measurements are unavailable, but we have ideas on how to deal with them (</a:t>
            </a:r>
            <a:r>
              <a:rPr lang="fr-FR" sz="2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2308.12180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  <a:hlinkClick r:id="rId3"/>
              </a:rPr>
              <a:t>https://indico.cern.ch/event/1253605/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H(650) alone forces to have a contribution of H++-&gt;W+W+ with a coupling ~ SM=</a:t>
            </a:r>
            <a:r>
              <a:rPr lang="en-GB" dirty="0" err="1">
                <a:sym typeface="Wingdings" panose="05000000000000000000" pitchFamily="2" charset="2"/>
              </a:rPr>
              <a:t>gmW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D2C328-BCC4-A376-F8B3-5A84EAC7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F806FB-2FF8-4263-2A58-73B783BE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5</a:t>
            </a:fld>
            <a:endParaRPr lang="en-GB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EA93AF-EC94-7D1F-B078-70BF0CF1BE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55547" y="2474568"/>
            <a:ext cx="6401434" cy="7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0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32083-9C4F-2572-8C63-182E69AF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hint from LHC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C2CC028-0D88-E28A-9DB6-8149DD79C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6231" y="1699578"/>
            <a:ext cx="5181600" cy="4351338"/>
          </a:xfrm>
        </p:spPr>
        <p:txBody>
          <a:bodyPr/>
          <a:lstStyle/>
          <a:p>
            <a:r>
              <a:rPr lang="fr-FR" sz="2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ATLAS-CONF-2023-023/</a:t>
            </a:r>
            <a:endParaRPr lang="en-GB" b="1" u="sng" dirty="0">
              <a:solidFill>
                <a:srgbClr val="0070C0"/>
              </a:solidFill>
            </a:endParaRPr>
          </a:p>
          <a:p>
            <a:r>
              <a:rPr lang="en-GB" dirty="0"/>
              <a:t>3.2 </a:t>
            </a:r>
            <a:r>
              <a:rPr lang="en-GB" dirty="0" err="1"/>
              <a:t>s.d.</a:t>
            </a:r>
            <a:r>
              <a:rPr lang="en-GB" dirty="0"/>
              <a:t> local, 2.5 </a:t>
            </a:r>
            <a:r>
              <a:rPr lang="en-GB" dirty="0" err="1"/>
              <a:t>s.d.</a:t>
            </a:r>
            <a:r>
              <a:rPr lang="en-GB" dirty="0"/>
              <a:t> global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30F33F-6DA4-0980-FB9B-D53B191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305FE8-42B3-B2E5-AE58-B0CF2B0A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6</a:t>
            </a:fld>
            <a:endParaRPr lang="en-GB"/>
          </a:p>
        </p:txBody>
      </p:sp>
      <p:pic>
        <p:nvPicPr>
          <p:cNvPr id="8" name="Image 7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23C0997C-8075-088B-F60C-86467B4EA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47222"/>
            <a:ext cx="4336328" cy="28728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DE72564-BD53-A4E5-0DA6-EA123CA520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Recently at the Belgrade ATLAS meeting: </a:t>
            </a:r>
            <a:r>
              <a:rPr lang="en-GB" b="1" dirty="0"/>
              <a:t>H++(450)-&gt;W+W+</a:t>
            </a:r>
          </a:p>
          <a:p>
            <a:endParaRPr lang="en-GB" dirty="0"/>
          </a:p>
        </p:txBody>
      </p:sp>
      <p:pic>
        <p:nvPicPr>
          <p:cNvPr id="10" name="Espace réservé du contenu 5" descr="Une image contenant diagramme, ligne, texte, carte&#10;&#10;Description générée automatiquement">
            <a:extLst>
              <a:ext uri="{FF2B5EF4-FFF2-40B4-BE49-F238E27FC236}">
                <a16:creationId xmlns:a16="http://schemas.microsoft.com/office/drawing/2014/main" id="{49AF460D-0857-114F-63D1-9CD4C8A0857E}"/>
              </a:ext>
            </a:extLst>
          </p:cNvPr>
          <p:cNvPicPr>
            <a:picLocks/>
          </p:cNvPicPr>
          <p:nvPr/>
        </p:nvPicPr>
        <p:blipFill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9892" y="2854960"/>
            <a:ext cx="3854648" cy="296507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31713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F03F1-0255-0D4F-C7BF-774179E6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Rule II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1442AD-E5F5-F8E7-AC68-CB637DB2B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W+W- -&gt; ZZ </a:t>
            </a:r>
            <a:r>
              <a:rPr lang="en-GB" dirty="0">
                <a:sym typeface="Wingdings" panose="05000000000000000000" pitchFamily="2" charset="2"/>
              </a:rPr>
              <a:t>allows a similar SR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This forces a strong coupling for </a:t>
            </a:r>
            <a:r>
              <a:rPr lang="en-GB" b="1" dirty="0">
                <a:sym typeface="Wingdings" panose="05000000000000000000" pitchFamily="2" charset="2"/>
              </a:rPr>
              <a:t>H+-&gt;ZW+ </a:t>
            </a:r>
            <a:r>
              <a:rPr lang="en-GB" dirty="0">
                <a:sym typeface="Wingdings" panose="05000000000000000000" pitchFamily="2" charset="2"/>
              </a:rPr>
              <a:t>which should be observed at LHC</a:t>
            </a:r>
          </a:p>
          <a:p>
            <a:r>
              <a:rPr lang="en-GB" dirty="0">
                <a:sym typeface="Wingdings" panose="05000000000000000000" pitchFamily="2" charset="2"/>
              </a:rPr>
              <a:t>Note that the result depends on the </a:t>
            </a:r>
            <a:r>
              <a:rPr lang="en-GB" b="1" dirty="0">
                <a:sym typeface="Wingdings" panose="05000000000000000000" pitchFamily="2" charset="2"/>
              </a:rPr>
              <a:t>signs</a:t>
            </a:r>
            <a:r>
              <a:rPr lang="en-GB" dirty="0">
                <a:sym typeface="Wingdings" panose="05000000000000000000" pitchFamily="2" charset="2"/>
              </a:rPr>
              <a:t> of the coupling constants which are not known from present measurements</a:t>
            </a:r>
          </a:p>
          <a:p>
            <a:r>
              <a:rPr lang="en-GB" dirty="0">
                <a:sym typeface="Wingdings" panose="05000000000000000000" pitchFamily="2" charset="2"/>
              </a:rPr>
              <a:t>h95ZZ  is known from LEP2 (but not its sign !)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38D2D8-3D4C-DA58-47AE-22FB7607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BFA550-97AC-DD54-BE4D-E68629A3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7</a:t>
            </a:fld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68C807-5D60-3BF6-F26C-8978EA1467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73" y="2406685"/>
            <a:ext cx="6139180" cy="828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48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529" y="202338"/>
            <a:ext cx="10180782" cy="64965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for H+ -&gt; ZW+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0535" y="4700567"/>
            <a:ext cx="12153439" cy="3037918"/>
          </a:xfrm>
        </p:spPr>
        <p:txBody>
          <a:bodyPr>
            <a:normAutofit/>
          </a:bodyPr>
          <a:lstStyle/>
          <a:p>
            <a:r>
              <a:rPr lang="en-GB" dirty="0"/>
              <a:t>Coincident excess at mH5+~375 GeV for ATLAS (2.8sd) &amp; CMS 3.5 </a:t>
            </a:r>
            <a:r>
              <a:rPr lang="en-GB" dirty="0" err="1"/>
              <a:t>s.d.</a:t>
            </a:r>
            <a:r>
              <a:rPr lang="en-GB" dirty="0"/>
              <a:t> global</a:t>
            </a:r>
          </a:p>
          <a:p>
            <a:r>
              <a:rPr lang="en-GB" dirty="0"/>
              <a:t>In GM H5++ and H5+ are mass degenerate which is almost true (see for e-GM </a:t>
            </a:r>
            <a:r>
              <a:rPr lang="fr-FR" dirty="0">
                <a:hlinkClick r:id="rId3"/>
              </a:rPr>
              <a:t>2111.14195</a:t>
            </a:r>
            <a:r>
              <a:rPr lang="en-GB" dirty="0"/>
              <a:t>)   </a:t>
            </a:r>
          </a:p>
          <a:p>
            <a:r>
              <a:rPr lang="en-GB" dirty="0"/>
              <a:t>Obviously H(650) does not have the same content as H5 in GM</a:t>
            </a:r>
          </a:p>
          <a:p>
            <a:pPr marL="0" indent="0">
              <a:buNone/>
            </a:pPr>
            <a:r>
              <a:rPr lang="en-GB" sz="2000" dirty="0"/>
              <a:t>  </a:t>
            </a:r>
          </a:p>
          <a:p>
            <a:endParaRPr lang="en-GB" sz="2000" dirty="0"/>
          </a:p>
          <a:p>
            <a:endParaRPr lang="en-GB" sz="2000" dirty="0"/>
          </a:p>
          <a:p>
            <a:endParaRPr lang="fr-FR" sz="20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6795"/>
          <a:stretch/>
        </p:blipFill>
        <p:spPr>
          <a:xfrm>
            <a:off x="693885" y="1239794"/>
            <a:ext cx="3733633" cy="3337528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21727" y="6644957"/>
            <a:ext cx="4114800" cy="365125"/>
          </a:xfrm>
        </p:spPr>
        <p:txBody>
          <a:bodyPr/>
          <a:lstStyle/>
          <a:p>
            <a:r>
              <a:rPr lang="en-US"/>
              <a:t>F. Richard  IJCLab  October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8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50A07B-7EDB-CCDC-A33B-3CA06AA65301}"/>
              </a:ext>
            </a:extLst>
          </p:cNvPr>
          <p:cNvSpPr txBox="1"/>
          <p:nvPr/>
        </p:nvSpPr>
        <p:spPr>
          <a:xfrm>
            <a:off x="4294168" y="870462"/>
            <a:ext cx="1471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2207.03925</a:t>
            </a:r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F2A0B82-29EB-7248-B25D-F67476F31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940" y="1286674"/>
            <a:ext cx="4454222" cy="341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BE879B2-41C7-5CD9-B72C-DFD16C79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028" y="4603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interpretations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9C4D1F-4586-93B4-8143-67AC9B633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1371600"/>
            <a:ext cx="11866880" cy="531494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Combining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 H++ and H+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gives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4.3 s.d.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Noto Sans Arabic"/>
              </a:rPr>
              <a:t>global.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Arabic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Quantitatively, SR predicts  </a:t>
            </a:r>
            <a:r>
              <a:rPr lang="en-GB" sz="24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H++-&gt;W+W+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measured cross section allows to deduce the BR(W+W+) and the total width </a:t>
            </a:r>
            <a:r>
              <a:rPr lang="en-GB" sz="24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H++-&gt;W+W+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/BR(W+W+)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Noto Sans Arabic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=70 GeV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comes as a surprise: usual lore was BR(W+W+)=1 and u&lt;25 GeV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BR(W+W+)~10% requires other modes like H’+W+ or even H’+H’+  (ZH’+ for H+)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light (or several) light H’+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predicted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9470F63F-59AE-57FB-8878-C2233D7BA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144042"/>
              </p:ext>
            </p:extLst>
          </p:nvPr>
        </p:nvGraphicFramePr>
        <p:xfrm>
          <a:off x="1172947" y="3066752"/>
          <a:ext cx="9575761" cy="1238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9352" imgH="767842" progId="Word.Document.12">
                  <p:embed/>
                </p:oleObj>
              </mc:Choice>
              <mc:Fallback>
                <p:oleObj name="Document" r:id="rId2" imgW="5939352" imgH="767842" progId="Word.Documen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9470F63F-59AE-57FB-8878-C2233D7BA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2947" y="3066752"/>
                        <a:ext cx="9575761" cy="1238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2D3BC12-C974-FBD5-C475-DD5F9E73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 IJCLab  October 2023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C01B18-815A-B2E7-1AA4-C37C4C99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E4AF8-35FD-4447-AD0E-EB05C94450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9322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18592</TotalTime>
  <Words>3086</Words>
  <Application>Microsoft Office PowerPoint</Application>
  <PresentationFormat>Grand écran</PresentationFormat>
  <Paragraphs>371</Paragraphs>
  <Slides>36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Lucida Calligraphy</vt:lpstr>
      <vt:lpstr>Symbol</vt:lpstr>
      <vt:lpstr>Wingdings</vt:lpstr>
      <vt:lpstr>Thème Office</vt:lpstr>
      <vt:lpstr>Document</vt:lpstr>
      <vt:lpstr>A plea for H(650)  WG1-SRCH</vt:lpstr>
      <vt:lpstr>Introduction I</vt:lpstr>
      <vt:lpstr>Introduction  II</vt:lpstr>
      <vt:lpstr>            Model independent statement</vt:lpstr>
      <vt:lpstr>Sum Rule I</vt:lpstr>
      <vt:lpstr>First hint from LHC</vt:lpstr>
      <vt:lpstr>Sum Rule II</vt:lpstr>
      <vt:lpstr>Evidence for H+ -&gt; ZW+ </vt:lpstr>
      <vt:lpstr>Quantitative interpretations</vt:lpstr>
      <vt:lpstr>A light H’+ ?</vt:lpstr>
      <vt:lpstr>Precision Measurements </vt:lpstr>
      <vt:lpstr>                    TeV collider reach </vt:lpstr>
      <vt:lpstr>Conclusions</vt:lpstr>
      <vt:lpstr>Additional slides</vt:lpstr>
      <vt:lpstr>A tensor scenario  ?</vt:lpstr>
      <vt:lpstr>                   Results from CMS            CMS-PAS-HIG-21-019 </vt:lpstr>
      <vt:lpstr>                           Bulk KK graviton ? </vt:lpstr>
      <vt:lpstr>b-&gt;sg  constraint on mH+</vt:lpstr>
      <vt:lpstr>How to derive the missing couplings ?</vt:lpstr>
      <vt:lpstr>The neutral sector in e-GM</vt:lpstr>
      <vt:lpstr>Example of a solution </vt:lpstr>
      <vt:lpstr>Présentation PowerPoint</vt:lpstr>
      <vt:lpstr>Scalars for sum rules</vt:lpstr>
      <vt:lpstr>Historical progress of H(650)</vt:lpstr>
      <vt:lpstr>       1st indication : H-&gt;ZZ into 4 leptons </vt:lpstr>
      <vt:lpstr>Evidence for VBF-&gt;H(650)-&gt;W+W- -&gt;ℓℓvv</vt:lpstr>
      <vt:lpstr>Présentation PowerPoint</vt:lpstr>
      <vt:lpstr>Evidence for gg+VBF-&gt;H(650)-&gt;Y(90)+h(125)-&gt;bb+gg</vt:lpstr>
      <vt:lpstr>SUMMARY OF BSM CANDIDATES</vt:lpstr>
      <vt:lpstr>Scalars for sum rules</vt:lpstr>
      <vt:lpstr>LHC inputs for our work</vt:lpstr>
      <vt:lpstr>                   Georgi-Machacek for pedestrians</vt:lpstr>
      <vt:lpstr>The GM model for advanced</vt:lpstr>
      <vt:lpstr>SGM: a SUSY version of GM 1308.4025 </vt:lpstr>
      <vt:lpstr>TeV projects</vt:lpstr>
      <vt:lpstr>                      LUMINOSITY at 1 TeV</vt:lpstr>
    </vt:vector>
  </TitlesOfParts>
  <Company>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plea for H(650)</dc:title>
  <dc:creator>RICHARD</dc:creator>
  <cp:lastModifiedBy>RICHARD</cp:lastModifiedBy>
  <cp:revision>130</cp:revision>
  <dcterms:created xsi:type="dcterms:W3CDTF">2023-08-27T06:02:21Z</dcterms:created>
  <dcterms:modified xsi:type="dcterms:W3CDTF">2023-10-11T08:48:54Z</dcterms:modified>
</cp:coreProperties>
</file>