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48" r:id="rId2"/>
    <p:sldMasterId id="2147483650" r:id="rId3"/>
  </p:sldMasterIdLst>
  <p:notesMasterIdLst>
    <p:notesMasterId r:id="rId44"/>
  </p:notesMasterIdLst>
  <p:sldIdLst>
    <p:sldId id="256" r:id="rId4"/>
    <p:sldId id="265" r:id="rId5"/>
    <p:sldId id="304" r:id="rId6"/>
    <p:sldId id="306" r:id="rId7"/>
    <p:sldId id="307" r:id="rId8"/>
    <p:sldId id="259" r:id="rId9"/>
    <p:sldId id="1692" r:id="rId10"/>
    <p:sldId id="1690" r:id="rId11"/>
    <p:sldId id="1691" r:id="rId12"/>
    <p:sldId id="1695" r:id="rId13"/>
    <p:sldId id="298" r:id="rId14"/>
    <p:sldId id="3235" r:id="rId15"/>
    <p:sldId id="267" r:id="rId16"/>
    <p:sldId id="294" r:id="rId17"/>
    <p:sldId id="1711" r:id="rId18"/>
    <p:sldId id="1700" r:id="rId19"/>
    <p:sldId id="1689" r:id="rId20"/>
    <p:sldId id="1699" r:id="rId21"/>
    <p:sldId id="1705" r:id="rId22"/>
    <p:sldId id="299" r:id="rId23"/>
    <p:sldId id="3243" r:id="rId24"/>
    <p:sldId id="1675" r:id="rId25"/>
    <p:sldId id="350" r:id="rId26"/>
    <p:sldId id="381" r:id="rId27"/>
    <p:sldId id="1676" r:id="rId28"/>
    <p:sldId id="1708" r:id="rId29"/>
    <p:sldId id="274" r:id="rId30"/>
    <p:sldId id="1719" r:id="rId31"/>
    <p:sldId id="1721" r:id="rId32"/>
    <p:sldId id="262" r:id="rId33"/>
    <p:sldId id="589" r:id="rId34"/>
    <p:sldId id="1709" r:id="rId35"/>
    <p:sldId id="1710" r:id="rId36"/>
    <p:sldId id="302" r:id="rId37"/>
    <p:sldId id="269" r:id="rId38"/>
    <p:sldId id="270" r:id="rId39"/>
    <p:sldId id="3249" r:id="rId40"/>
    <p:sldId id="3250" r:id="rId41"/>
    <p:sldId id="3251" r:id="rId42"/>
    <p:sldId id="3252" r:id="rId43"/>
  </p:sldIdLst>
  <p:sldSz cx="12192000" cy="6858000"/>
  <p:notesSz cx="6858000" cy="9144000"/>
  <p:defaultTextStyle>
    <a:defPPr>
      <a:defRPr lang="de-DE"/>
    </a:defPPr>
    <a:lvl1pPr marL="0" algn="l" defTabSz="9142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27" algn="l" defTabSz="9142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57" algn="l" defTabSz="9142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86" algn="l" defTabSz="9142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14" algn="l" defTabSz="9142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43" algn="l" defTabSz="9142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70" algn="l" defTabSz="9142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00" algn="l" defTabSz="9142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27" algn="l" defTabSz="9142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3B035FEC-B7DB-45A1-9532-D96C8BE340EC}">
          <p14:sldIdLst>
            <p14:sldId id="256"/>
            <p14:sldId id="265"/>
            <p14:sldId id="304"/>
            <p14:sldId id="306"/>
            <p14:sldId id="307"/>
            <p14:sldId id="259"/>
            <p14:sldId id="1692"/>
            <p14:sldId id="1690"/>
            <p14:sldId id="1691"/>
            <p14:sldId id="1695"/>
            <p14:sldId id="298"/>
            <p14:sldId id="3235"/>
            <p14:sldId id="267"/>
            <p14:sldId id="294"/>
            <p14:sldId id="1711"/>
            <p14:sldId id="1700"/>
            <p14:sldId id="1689"/>
            <p14:sldId id="1699"/>
            <p14:sldId id="1705"/>
            <p14:sldId id="299"/>
            <p14:sldId id="3243"/>
            <p14:sldId id="1675"/>
            <p14:sldId id="350"/>
            <p14:sldId id="381"/>
            <p14:sldId id="1676"/>
            <p14:sldId id="1708"/>
            <p14:sldId id="274"/>
            <p14:sldId id="1719"/>
            <p14:sldId id="1721"/>
            <p14:sldId id="262"/>
            <p14:sldId id="589"/>
            <p14:sldId id="1709"/>
            <p14:sldId id="1710"/>
            <p14:sldId id="302"/>
            <p14:sldId id="269"/>
            <p14:sldId id="270"/>
            <p14:sldId id="3249"/>
            <p14:sldId id="3250"/>
            <p14:sldId id="3251"/>
            <p14:sldId id="3252"/>
          </p14:sldIdLst>
        </p14:section>
        <p14:section name="Toolbox Slides" id="{878827CB-F001-431E-8642-0DF02B629B71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124A"/>
    <a:srgbClr val="DFDFDF"/>
    <a:srgbClr val="F6FDA3"/>
    <a:srgbClr val="D4BEF7"/>
    <a:srgbClr val="B8BAFA"/>
    <a:srgbClr val="DBDBE4"/>
    <a:srgbClr val="FFE4DF"/>
    <a:srgbClr val="DAEEDB"/>
    <a:srgbClr val="EEE2FF"/>
    <a:srgbClr val="F9FD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37" autoAdjust="0"/>
    <p:restoredTop sz="95840" autoAdjust="0"/>
  </p:normalViewPr>
  <p:slideViewPr>
    <p:cSldViewPr>
      <p:cViewPr varScale="1">
        <p:scale>
          <a:sx n="109" d="100"/>
          <a:sy n="109" d="100"/>
        </p:scale>
        <p:origin x="1088" y="192"/>
      </p:cViewPr>
      <p:guideLst/>
    </p:cSldViewPr>
  </p:slideViewPr>
  <p:outlineViewPr>
    <p:cViewPr>
      <p:scale>
        <a:sx n="33" d="100"/>
        <a:sy n="33" d="100"/>
      </p:scale>
      <p:origin x="0" y="-941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5DC35-68C2-4BDA-9BF4-910782E0ECF3}" type="datetimeFigureOut">
              <a:rPr lang="de-AT" smtClean="0"/>
              <a:t>08.10.23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EBA44-2749-4505-B776-1307762B45EE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18437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7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589" algn="l" defTabSz="45717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178" algn="l" defTabSz="45717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766" algn="l" defTabSz="45717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354" algn="l" defTabSz="45717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2942" algn="l" defTabSz="45717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532" algn="l" defTabSz="45717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120" algn="l" defTabSz="45717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709" algn="l" defTabSz="45717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99153-DC8F-954E-9A79-AB2B90DF8CB7}" type="slidenum">
              <a:rPr lang="en-IT" smtClean="0"/>
              <a:t>18</a:t>
            </a:fld>
            <a:endParaRPr lang="en-IT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9BEBE49-E630-BDE3-5BB8-8AC0AE93C7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i="1" dirty="0">
                <a:solidFill>
                  <a:srgbClr val="FF0000"/>
                </a:solidFill>
              </a:rPr>
              <a:t>NB. Qui la struttura reticolare deve stare giù perché sennò non si riesce ad ottenere il raggio esterno più grande e vicino alla DCH.</a:t>
            </a:r>
          </a:p>
        </p:txBody>
      </p:sp>
    </p:spTree>
    <p:extLst>
      <p:ext uri="{BB962C8B-B14F-4D97-AF65-F5344CB8AC3E}">
        <p14:creationId xmlns:p14="http://schemas.microsoft.com/office/powerpoint/2010/main" val="3243707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867CD-0382-4EA1-BB24-EA532073E24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29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76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movi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enplatzhalter 3">
            <a:extLst>
              <a:ext uri="{FF2B5EF4-FFF2-40B4-BE49-F238E27FC236}">
                <a16:creationId xmlns:a16="http://schemas.microsoft.com/office/drawing/2014/main" id="{35791F61-4EBB-4F31-815E-D8EAD2B04A6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algn="ctr">
              <a:lnSpc>
                <a:spcPct val="2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Movie</a:t>
            </a:r>
          </a:p>
        </p:txBody>
      </p:sp>
    </p:spTree>
    <p:extLst>
      <p:ext uri="{BB962C8B-B14F-4D97-AF65-F5344CB8AC3E}">
        <p14:creationId xmlns:p14="http://schemas.microsoft.com/office/powerpoint/2010/main" val="2594789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34F89-ECC1-BBA7-9425-0EDEB24BB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6A42D-5A3F-0E88-E290-70AC52D84C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52B68E-9AC9-FF8E-9D0C-C7604C4BF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C83CA9-B258-CE8F-1471-DC9576DB3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5880A-009E-ABAA-68B7-F0E536A66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0CAB1B-318F-EE55-AA64-84D6BEDC0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75035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89" indent="-453589">
              <a:lnSpc>
                <a:spcPts val="2600"/>
              </a:lnSpc>
              <a:defRPr sz="2133"/>
            </a:lvl2pPr>
            <a:lvl3pPr marL="907177" indent="-453589">
              <a:lnSpc>
                <a:spcPts val="2600"/>
              </a:lnSpc>
              <a:defRPr sz="2133"/>
            </a:lvl3pPr>
            <a:lvl4pPr marL="1360766" indent="-453589">
              <a:lnSpc>
                <a:spcPts val="2600"/>
              </a:lnSpc>
              <a:defRPr sz="2133"/>
            </a:lvl4pPr>
            <a:lvl5pPr marL="1814355" indent="-453589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3813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05EBC320-8101-A4F3-F2C7-1774FEB26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4D0C8A-96F2-39DC-7B7B-1C757664B4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1090" y="772736"/>
            <a:ext cx="1748623" cy="10720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913E7D-960D-7A04-4B3E-7FD6A5CF4456}"/>
              </a:ext>
            </a:extLst>
          </p:cNvPr>
          <p:cNvSpPr txBox="1"/>
          <p:nvPr userDrawn="1"/>
        </p:nvSpPr>
        <p:spPr>
          <a:xfrm>
            <a:off x="2423592" y="528213"/>
            <a:ext cx="5616624" cy="48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sz="1400" dirty="0">
                <a:solidFill>
                  <a:schemeClr val="bg1"/>
                </a:solidFill>
              </a:rPr>
              <a:t>Fabrizio Palla – FCC week 2033 – London </a:t>
            </a:r>
          </a:p>
        </p:txBody>
      </p:sp>
    </p:spTree>
    <p:extLst>
      <p:ext uri="{BB962C8B-B14F-4D97-AF65-F5344CB8AC3E}">
        <p14:creationId xmlns:p14="http://schemas.microsoft.com/office/powerpoint/2010/main" val="3752614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54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  <p:sp>
        <p:nvSpPr>
          <p:cNvPr id="8" name="Titelplatzhalter 1">
            <a:extLst>
              <a:ext uri="{FF2B5EF4-FFF2-40B4-BE49-F238E27FC236}">
                <a16:creationId xmlns:a16="http://schemas.microsoft.com/office/drawing/2014/main" id="{A80240AF-3F58-4ED2-5B6A-09D4315BD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8EE74E-A265-6E20-56FB-C41E09919A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1090" y="772736"/>
            <a:ext cx="1748623" cy="10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06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68" indent="0">
              <a:buNone/>
              <a:tabLst>
                <a:tab pos="5273736" algn="r"/>
              </a:tabLst>
              <a:defRPr/>
            </a:lvl2pPr>
            <a:lvl3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3pPr>
            <a:lvl4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4pPr>
            <a:lvl5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68" indent="0">
              <a:buNone/>
              <a:tabLst>
                <a:tab pos="5273736" algn="r"/>
              </a:tabLst>
              <a:defRPr/>
            </a:lvl2pPr>
            <a:lvl3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3pPr>
            <a:lvl4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4pPr>
            <a:lvl5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990834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73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43045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655124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78" indent="-453578">
              <a:lnSpc>
                <a:spcPts val="2600"/>
              </a:lnSpc>
              <a:defRPr sz="2133"/>
            </a:lvl2pPr>
            <a:lvl3pPr marL="907155" indent="-453578">
              <a:lnSpc>
                <a:spcPts val="2600"/>
              </a:lnSpc>
              <a:defRPr sz="2133"/>
            </a:lvl3pPr>
            <a:lvl4pPr marL="1360733" indent="-453578">
              <a:lnSpc>
                <a:spcPts val="2600"/>
              </a:lnSpc>
              <a:defRPr sz="2133"/>
            </a:lvl4pPr>
            <a:lvl5pPr marL="1814309" indent="-453578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3A873841-B7A1-5387-D24B-856864EDF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7781C-0520-BFE7-7E09-054F20198B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1090" y="772736"/>
            <a:ext cx="1748623" cy="10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57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54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  <p:sp>
        <p:nvSpPr>
          <p:cNvPr id="8" name="Titelplatzhalter 1">
            <a:extLst>
              <a:ext uri="{FF2B5EF4-FFF2-40B4-BE49-F238E27FC236}">
                <a16:creationId xmlns:a16="http://schemas.microsoft.com/office/drawing/2014/main" id="{A80240AF-3F58-4ED2-5B6A-09D4315BD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8EE74E-A265-6E20-56FB-C41E09919A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1090" y="772736"/>
            <a:ext cx="1748623" cy="10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09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6237314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5" y="1110600"/>
            <a:ext cx="3384551" cy="231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3727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84358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095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3727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84358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90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76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9000" y="6237314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00" y="6237314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536155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3" y="1904399"/>
            <a:ext cx="5272200" cy="434340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B4FE55C-7281-E2F0-BF3A-B07C43B8A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F53C06-50C2-FC7A-4D57-EC3EBE3561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1090" y="772736"/>
            <a:ext cx="1748623" cy="10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20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slide -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592796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4275517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2" y="69893"/>
            <a:ext cx="385972" cy="226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35" y="127799"/>
            <a:ext cx="597087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98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401"/>
            <a:ext cx="5272200" cy="381085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016" y="5823267"/>
            <a:ext cx="536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FA32507-81C6-9352-81DE-A914533BE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2E2519-D774-CC9D-861C-6BC0743CE8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1090" y="772736"/>
            <a:ext cx="1748623" cy="10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68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800" y="1904401"/>
            <a:ext cx="5272200" cy="3810855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96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9600" y="2327400"/>
            <a:ext cx="5364000" cy="3663000"/>
          </a:xfr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Ebene</a:t>
            </a:r>
          </a:p>
          <a:p>
            <a:pPr lvl="3"/>
            <a:r>
              <a:rPr lang="en-US" noProof="0" dirty="0"/>
              <a:t>Fourth Ebene</a:t>
            </a:r>
          </a:p>
          <a:p>
            <a:pPr lvl="4"/>
            <a:r>
              <a:rPr lang="en-US" noProof="0" dirty="0"/>
              <a:t>Fifth Ebene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3708723-143F-43F0-D846-F5036DF70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EC4261-90C1-FF09-B114-592FE7D824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1090" y="772736"/>
            <a:ext cx="1748623" cy="10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99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4602" y="19044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347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347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000" y="2327400"/>
            <a:ext cx="347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04602" y="41652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3" y="6165000"/>
            <a:ext cx="3473849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05389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124600"/>
            <a:ext cx="12192000" cy="1733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6093296"/>
            <a:ext cx="3465000" cy="378341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1">
                <a:solidFill>
                  <a:schemeClr val="bg1"/>
                </a:solidFill>
              </a:defRPr>
            </a:lvl1pPr>
            <a:lvl2pPr marL="0" indent="0">
              <a:lnSpc>
                <a:spcPts val="1351"/>
              </a:lnSpc>
              <a:buFontTx/>
              <a:buNone/>
              <a:defRPr sz="1333" b="0">
                <a:solidFill>
                  <a:schemeClr val="bg1"/>
                </a:solidFill>
              </a:defRPr>
            </a:lvl2pPr>
            <a:lvl3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1657105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05EBC320-8101-A4F3-F2C7-1774FEB26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4D0C8A-96F2-39DC-7B7B-1C757664B4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1090" y="772736"/>
            <a:ext cx="1748623" cy="10720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913E7D-960D-7A04-4B3E-7FD6A5CF4456}"/>
              </a:ext>
            </a:extLst>
          </p:cNvPr>
          <p:cNvSpPr txBox="1"/>
          <p:nvPr userDrawn="1"/>
        </p:nvSpPr>
        <p:spPr>
          <a:xfrm>
            <a:off x="2423592" y="528213"/>
            <a:ext cx="5616624" cy="48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sz="1400" dirty="0">
                <a:solidFill>
                  <a:schemeClr val="bg1"/>
                </a:solidFill>
              </a:rPr>
              <a:t>Fabrizio Palla – FCC week 2033 – London </a:t>
            </a:r>
          </a:p>
        </p:txBody>
      </p:sp>
    </p:spTree>
    <p:extLst>
      <p:ext uri="{BB962C8B-B14F-4D97-AF65-F5344CB8AC3E}">
        <p14:creationId xmlns:p14="http://schemas.microsoft.com/office/powerpoint/2010/main" val="1135628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ABF38C-5717-DFFB-0D6B-A4DB216B0F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EC25F44E-848E-AA9B-B2A6-C0C506353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/>
              <a:t>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B6069FC-AB93-8688-4F72-A7B30D38492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90550" y="2360613"/>
            <a:ext cx="11017250" cy="392747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81890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5B9B3C-EC09-26A3-D36C-D1295C98E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E5B379-3278-F671-FD40-23601D7CA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B0A98-515A-D6C4-B25A-C38B559C4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62650-DBF3-B342-A99E-8D5600B6F686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14826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slide -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592796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4275517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2" y="69893"/>
            <a:ext cx="385972" cy="226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35" y="127799"/>
            <a:ext cx="597087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09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oodby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63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2384884"/>
            <a:ext cx="11017800" cy="2387600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4751"/>
              </a:lnSpc>
              <a:defRPr sz="4500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Your Final Greetings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2" y="69893"/>
            <a:ext cx="385972" cy="226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35" y="127799"/>
            <a:ext cx="597087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69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LICE - Templa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ine"/>
          <p:cNvSpPr/>
          <p:nvPr/>
        </p:nvSpPr>
        <p:spPr>
          <a:xfrm>
            <a:off x="219890" y="6651166"/>
            <a:ext cx="11746862" cy="0"/>
          </a:xfrm>
          <a:prstGeom prst="line">
            <a:avLst/>
          </a:prstGeom>
          <a:ln w="25400">
            <a:solidFill>
              <a:srgbClr val="D8232A"/>
            </a:solidFill>
            <a:miter lim="400000"/>
          </a:ln>
        </p:spPr>
        <p:txBody>
          <a:bodyPr lIns="0" tIns="0" rIns="0" bIns="0"/>
          <a:lstStyle/>
          <a:p>
            <a:pPr defTabSz="321469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800" dirty="0"/>
          </a:p>
        </p:txBody>
      </p:sp>
      <p:pic>
        <p:nvPicPr>
          <p:cNvPr id="21" name="Rainbow_Logo.pdf" descr="Rainbow_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2983" y="167334"/>
            <a:ext cx="783769" cy="102444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Body Level One…">
            <a:extLst>
              <a:ext uri="{FF2B5EF4-FFF2-40B4-BE49-F238E27FC236}">
                <a16:creationId xmlns:a16="http://schemas.microsoft.com/office/drawing/2014/main" id="{32749715-2891-CD9B-4F77-0F5DE3D77D3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79790" y="1318846"/>
            <a:ext cx="10293925" cy="5018480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>
            <a:lvl2pPr marL="424113" indent="-195513">
              <a:spcBef>
                <a:spcPts val="650"/>
              </a:spcBef>
              <a:buChar char="–"/>
              <a:defRPr sz="1600"/>
            </a:lvl2pPr>
            <a:lvl3pPr marL="611841" indent="-154641">
              <a:spcBef>
                <a:spcPts val="550"/>
              </a:spcBef>
              <a:defRPr sz="1400"/>
            </a:lvl3pPr>
            <a:lvl4pPr marL="840921" indent="-155121">
              <a:spcBef>
                <a:spcPts val="450"/>
              </a:spcBef>
              <a:buChar char="–"/>
              <a:defRPr sz="1400"/>
            </a:lvl4pPr>
            <a:lvl5pPr marL="1069521" indent="-155121">
              <a:spcBef>
                <a:spcPts val="450"/>
              </a:spcBef>
              <a:buChar char="»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A Large Ion Collider Experiment">
            <a:extLst>
              <a:ext uri="{FF2B5EF4-FFF2-40B4-BE49-F238E27FC236}">
                <a16:creationId xmlns:a16="http://schemas.microsoft.com/office/drawing/2014/main" id="{1D21A706-D145-2660-99B1-5AB3FB73E19B}"/>
              </a:ext>
            </a:extLst>
          </p:cNvPr>
          <p:cNvSpPr txBox="1"/>
          <p:nvPr userDrawn="1"/>
        </p:nvSpPr>
        <p:spPr>
          <a:xfrm>
            <a:off x="225249" y="171000"/>
            <a:ext cx="54166" cy="269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>
            <a:spAutoFit/>
          </a:bodyPr>
          <a:lstStyle>
            <a:lvl1pPr>
              <a:buClr>
                <a:srgbClr val="1A1818"/>
              </a:buClr>
              <a:defRPr sz="28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endParaRPr sz="1400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F463438-123B-5E5D-9F74-5F5D3C85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382" y="191116"/>
            <a:ext cx="9090002" cy="369087"/>
          </a:xfrm>
        </p:spPr>
        <p:txBody>
          <a:bodyPr/>
          <a:lstStyle>
            <a:lvl1pPr>
              <a:defRPr sz="27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EE959640-37E5-B45F-5DFD-FDCD26844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491" y="6671468"/>
            <a:ext cx="2743200" cy="1453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October 5th 2023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0360879-42DC-4723-682D-9ACD1F9E3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1835" y="6671467"/>
            <a:ext cx="4910959" cy="1453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TWEPP23: ALICE ITS3: a bent stitched MAPS-based vertex detector - Speaker: O. Groettvik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CD1CF6B-EBFE-2C49-ED05-6D1B1A25A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2310" y="6671467"/>
            <a:ext cx="2743200" cy="145304"/>
          </a:xfrm>
          <a:prstGeom prst="rect">
            <a:avLst/>
          </a:prstGeom>
        </p:spPr>
        <p:txBody>
          <a:bodyPr/>
          <a:lstStyle/>
          <a:p>
            <a:fld id="{FB6AA535-7A7F-43C9-AC40-CC26EAE3948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09E44B-BB98-0777-8239-30E4402A41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9382" y="636404"/>
            <a:ext cx="9090043" cy="368603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275940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slide -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D343D645-9E73-4DF5-987F-AE7051A4F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5742" y="1107341"/>
            <a:ext cx="4716524" cy="472013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592796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4275517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2" y="69893"/>
            <a:ext cx="385972" cy="226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33" y="128036"/>
            <a:ext cx="598619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73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-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0B76ECB0-B71D-454C-9911-8489B91E50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Grafik 11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869517B-FA4A-4693-A73F-75823C3FCB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400" y="1132200"/>
            <a:ext cx="5465976" cy="47988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61049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2" y="69893"/>
            <a:ext cx="385972" cy="226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35" y="127799"/>
            <a:ext cx="597087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66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odby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63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2384884"/>
            <a:ext cx="11017800" cy="2387600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4751"/>
              </a:lnSpc>
              <a:defRPr sz="4500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Your Final Greetings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2" y="69893"/>
            <a:ext cx="385972" cy="226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35" y="127799"/>
            <a:ext cx="597087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09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5637" y="6410251"/>
            <a:ext cx="266059" cy="243841"/>
          </a:xfrm>
          <a:prstGeom prst="rect">
            <a:avLst/>
          </a:prstGeom>
        </p:spPr>
        <p:txBody>
          <a:bodyPr/>
          <a:lstStyle>
            <a:lvl1pPr>
              <a:defRPr sz="800" b="0">
                <a:solidFill>
                  <a:srgbClr val="242852"/>
                </a:solidFill>
                <a:latin typeface="Oswald Regular Bold"/>
                <a:ea typeface="Oswald Regular Bold"/>
                <a:cs typeface="Oswald Regular Bold"/>
                <a:sym typeface="Oswald Regular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1" name="Rectangle"/>
          <p:cNvSpPr/>
          <p:nvPr/>
        </p:nvSpPr>
        <p:spPr>
          <a:xfrm>
            <a:off x="0" y="0"/>
            <a:ext cx="406400" cy="914400"/>
          </a:xfrm>
          <a:prstGeom prst="rect">
            <a:avLst/>
          </a:prstGeom>
          <a:solidFill>
            <a:srgbClr val="4196B4"/>
          </a:solidFill>
          <a:ln w="10000">
            <a:solidFill>
              <a:schemeClr val="accent1"/>
            </a:solidFill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sz="1800"/>
          </a:p>
        </p:txBody>
      </p:sp>
      <p:pic>
        <p:nvPicPr>
          <p:cNvPr id="72" name="infn_logo_esteso.pdf" descr="infn_logo_estes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5221" y="131909"/>
            <a:ext cx="1715024" cy="650582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Manuel Rolo [INFN]"/>
          <p:cNvSpPr txBox="1"/>
          <p:nvPr/>
        </p:nvSpPr>
        <p:spPr>
          <a:xfrm>
            <a:off x="798338" y="6424448"/>
            <a:ext cx="3098412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800">
                <a:solidFill>
                  <a:srgbClr val="002A4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</a:lstStyle>
          <a:p>
            <a:r>
              <a:rPr sz="800"/>
              <a:t>Manuel Rolo [INFN]</a:t>
            </a:r>
          </a:p>
        </p:txBody>
      </p:sp>
      <p:sp>
        <p:nvSpPr>
          <p:cNvPr id="74" name="ARCADIA INFN CSN5 Call Project"/>
          <p:cNvSpPr txBox="1"/>
          <p:nvPr/>
        </p:nvSpPr>
        <p:spPr>
          <a:xfrm>
            <a:off x="5151112" y="6424448"/>
            <a:ext cx="1889776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800">
                <a:solidFill>
                  <a:srgbClr val="002A4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</a:lstStyle>
          <a:p>
            <a:r>
              <a:rPr sz="800"/>
              <a:t>ARCADIA INFN CSN5 Call Project</a:t>
            </a:r>
          </a:p>
        </p:txBody>
      </p:sp>
    </p:spTree>
    <p:extLst>
      <p:ext uri="{BB962C8B-B14F-4D97-AF65-F5344CB8AC3E}">
        <p14:creationId xmlns:p14="http://schemas.microsoft.com/office/powerpoint/2010/main" val="113387975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C896B-9FC2-39C7-DA27-2AAA10B16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40140" cy="12811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A58F8-1CC6-F7DF-C24E-B4312CB1D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1543D-8F18-5AF0-64EF-EBA43D195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F3AC6-56A9-9A96-2AA2-BF7A052F4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F6B17-EA1F-1322-76E4-90AE9227C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‹#›</a:t>
            </a:fld>
            <a:endParaRPr lang="en-IT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2E9E66-55FB-D14E-1F91-63B1CDDC6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841" y="423290"/>
            <a:ext cx="2287270" cy="140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32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DC1899-91E7-DB00-BF80-13DD47AE9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A0B6EF-4581-15C9-CC66-D87166D6E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ADA76-D65F-1BC1-77D5-30BF7B109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6281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ABF38C-5717-DFFB-0D6B-A4DB216B0F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EC25F44E-848E-AA9B-B2A6-C0C506353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/>
              <a:t>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B6069FC-AB93-8688-4F72-A7B30D38492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90550" y="2360613"/>
            <a:ext cx="11017250" cy="392747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1870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9730069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First</a:t>
            </a:r>
            <a:r>
              <a:rPr lang="de-DE" dirty="0"/>
              <a:t> Level</a:t>
            </a:r>
          </a:p>
          <a:p>
            <a:pPr lvl="2"/>
            <a:r>
              <a:rPr lang="en-US" noProof="0" dirty="0"/>
              <a:t>Second</a:t>
            </a:r>
            <a:r>
              <a:rPr lang="de-DE" dirty="0"/>
              <a:t> Level</a:t>
            </a:r>
          </a:p>
          <a:p>
            <a:pPr lvl="3"/>
            <a:r>
              <a:rPr lang="en-US" noProof="0" dirty="0"/>
              <a:t>Third</a:t>
            </a:r>
            <a:r>
              <a:rPr lang="de-DE" dirty="0"/>
              <a:t> Level</a:t>
            </a:r>
          </a:p>
          <a:p>
            <a:pPr lvl="4"/>
            <a:r>
              <a:rPr lang="en-US" noProof="0" dirty="0"/>
              <a:t>Fourth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AA7101-6252-E0E9-280E-640CD4EFC3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0472" y="770401"/>
            <a:ext cx="1748625" cy="107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4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hdr="0" ftr="0"/>
  <p:txStyles>
    <p:titleStyle>
      <a:lvl1pPr algn="l" defTabSz="914354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84" indent="-323984" algn="l" defTabSz="914354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68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52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36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4156" userDrawn="1">
          <p15:clr>
            <a:srgbClr val="F26B43"/>
          </p15:clr>
        </p15:guide>
        <p15:guide id="3" pos="120" userDrawn="1">
          <p15:clr>
            <a:srgbClr val="F26B43"/>
          </p15:clr>
        </p15:guide>
        <p15:guide id="4" pos="392" userDrawn="1">
          <p15:clr>
            <a:srgbClr val="F26B43"/>
          </p15:clr>
        </p15:guide>
        <p15:guide id="5" pos="1345" userDrawn="1">
          <p15:clr>
            <a:srgbClr val="F26B43"/>
          </p15:clr>
        </p15:guide>
        <p15:guide id="6" pos="1595" userDrawn="1">
          <p15:clr>
            <a:srgbClr val="F26B43"/>
          </p15:clr>
        </p15:guide>
        <p15:guide id="7" pos="7560" userDrawn="1">
          <p15:clr>
            <a:srgbClr val="F26B43"/>
          </p15:clr>
        </p15:guide>
        <p15:guide id="8" pos="7288" userDrawn="1">
          <p15:clr>
            <a:srgbClr val="F26B43"/>
          </p15:clr>
        </p15:guide>
        <p15:guide id="9" pos="2775" userDrawn="1">
          <p15:clr>
            <a:srgbClr val="F26B43"/>
          </p15:clr>
        </p15:guide>
        <p15:guide id="10" pos="2524" userDrawn="1">
          <p15:clr>
            <a:srgbClr val="F26B43"/>
          </p15:clr>
        </p15:guide>
        <p15:guide id="12" pos="3964" userDrawn="1">
          <p15:clr>
            <a:srgbClr val="F26B43"/>
          </p15:clr>
        </p15:guide>
        <p15:guide id="13" pos="3716" userDrawn="1">
          <p15:clr>
            <a:srgbClr val="F26B43"/>
          </p15:clr>
        </p15:guide>
        <p15:guide id="14" pos="6335" userDrawn="1">
          <p15:clr>
            <a:srgbClr val="F26B43"/>
          </p15:clr>
        </p15:guide>
        <p15:guide id="15" pos="6085" userDrawn="1">
          <p15:clr>
            <a:srgbClr val="F26B43"/>
          </p15:clr>
        </p15:guide>
        <p15:guide id="16" pos="5156" userDrawn="1">
          <p15:clr>
            <a:srgbClr val="F26B43"/>
          </p15:clr>
        </p15:guide>
        <p15:guide id="17" pos="4907" userDrawn="1">
          <p15:clr>
            <a:srgbClr val="F26B43"/>
          </p15:clr>
        </p15:guide>
        <p15:guide id="19" orient="horz" pos="164" userDrawn="1">
          <p15:clr>
            <a:srgbClr val="F26B43"/>
          </p15:clr>
        </p15:guide>
        <p15:guide id="21" orient="horz" pos="267" userDrawn="1">
          <p15:clr>
            <a:srgbClr val="F26B43"/>
          </p15:clr>
        </p15:guide>
        <p15:guide id="23" orient="horz" pos="516" userDrawn="1">
          <p15:clr>
            <a:srgbClr val="F26B43"/>
          </p15:clr>
        </p15:guide>
        <p15:guide id="24" orient="horz" pos="3759" userDrawn="1">
          <p15:clr>
            <a:srgbClr val="F26B43"/>
          </p15:clr>
        </p15:guide>
        <p15:guide id="25" orient="horz" pos="391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First</a:t>
            </a:r>
            <a:r>
              <a:rPr lang="de-DE" dirty="0"/>
              <a:t> Level</a:t>
            </a:r>
          </a:p>
          <a:p>
            <a:pPr lvl="2"/>
            <a:r>
              <a:rPr lang="en-US" noProof="0" dirty="0"/>
              <a:t>Second</a:t>
            </a:r>
            <a:r>
              <a:rPr lang="de-DE" dirty="0"/>
              <a:t> Level</a:t>
            </a:r>
          </a:p>
          <a:p>
            <a:pPr lvl="3"/>
            <a:r>
              <a:rPr lang="en-US" noProof="0" dirty="0"/>
              <a:t>Third</a:t>
            </a:r>
            <a:r>
              <a:rPr lang="de-DE" dirty="0"/>
              <a:t> Level</a:t>
            </a:r>
          </a:p>
          <a:p>
            <a:pPr lvl="4"/>
            <a:r>
              <a:rPr lang="en-US" noProof="0" dirty="0"/>
              <a:t>Fourth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402" y="69893"/>
            <a:ext cx="385972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tx2"/>
                </a:solidFill>
              </a:defRPr>
            </a:lvl1pPr>
          </a:lstStyle>
          <a:p>
            <a:r>
              <a:rPr lang="de-AT"/>
              <a:t> </a:t>
            </a:r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elplatzhalter 1">
            <a:extLst>
              <a:ext uri="{FF2B5EF4-FFF2-40B4-BE49-F238E27FC236}">
                <a16:creationId xmlns:a16="http://schemas.microsoft.com/office/drawing/2014/main" id="{6953EB3B-4EFA-C34B-DF19-EBFE50717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660491-0728-1FC5-61F8-B2CCAE2087D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401090" y="772736"/>
            <a:ext cx="1748623" cy="10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0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9" r:id="rId3"/>
    <p:sldLayoutId id="2147483663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9" r:id="rId11"/>
    <p:sldLayoutId id="2147483680" r:id="rId12"/>
  </p:sldLayoutIdLst>
  <p:hf hdr="0" ftr="0"/>
  <p:txStyles>
    <p:titleStyle>
      <a:lvl1pPr algn="l" defTabSz="914354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84" indent="-323984" algn="l" defTabSz="914354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68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52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36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4156" userDrawn="1">
          <p15:clr>
            <a:srgbClr val="F26B43"/>
          </p15:clr>
        </p15:guide>
        <p15:guide id="3" pos="120" userDrawn="1">
          <p15:clr>
            <a:srgbClr val="F26B43"/>
          </p15:clr>
        </p15:guide>
        <p15:guide id="4" pos="392" userDrawn="1">
          <p15:clr>
            <a:srgbClr val="F26B43"/>
          </p15:clr>
        </p15:guide>
        <p15:guide id="5" pos="1345" userDrawn="1">
          <p15:clr>
            <a:srgbClr val="F26B43"/>
          </p15:clr>
        </p15:guide>
        <p15:guide id="6" pos="1595" userDrawn="1">
          <p15:clr>
            <a:srgbClr val="F26B43"/>
          </p15:clr>
        </p15:guide>
        <p15:guide id="7" pos="7560" userDrawn="1">
          <p15:clr>
            <a:srgbClr val="F26B43"/>
          </p15:clr>
        </p15:guide>
        <p15:guide id="8" pos="7288" userDrawn="1">
          <p15:clr>
            <a:srgbClr val="F26B43"/>
          </p15:clr>
        </p15:guide>
        <p15:guide id="9" pos="2775" userDrawn="1">
          <p15:clr>
            <a:srgbClr val="F26B43"/>
          </p15:clr>
        </p15:guide>
        <p15:guide id="10" pos="2524" userDrawn="1">
          <p15:clr>
            <a:srgbClr val="F26B43"/>
          </p15:clr>
        </p15:guide>
        <p15:guide id="12" pos="3964" userDrawn="1">
          <p15:clr>
            <a:srgbClr val="F26B43"/>
          </p15:clr>
        </p15:guide>
        <p15:guide id="13" pos="3716" userDrawn="1">
          <p15:clr>
            <a:srgbClr val="F26B43"/>
          </p15:clr>
        </p15:guide>
        <p15:guide id="14" pos="6335" userDrawn="1">
          <p15:clr>
            <a:srgbClr val="F26B43"/>
          </p15:clr>
        </p15:guide>
        <p15:guide id="15" pos="6085" userDrawn="1">
          <p15:clr>
            <a:srgbClr val="F26B43"/>
          </p15:clr>
        </p15:guide>
        <p15:guide id="16" pos="5156" userDrawn="1">
          <p15:clr>
            <a:srgbClr val="F26B43"/>
          </p15:clr>
        </p15:guide>
        <p15:guide id="17" pos="4907" userDrawn="1">
          <p15:clr>
            <a:srgbClr val="F26B43"/>
          </p15:clr>
        </p15:guide>
        <p15:guide id="19" orient="horz" pos="164" userDrawn="1">
          <p15:clr>
            <a:srgbClr val="F26B43"/>
          </p15:clr>
        </p15:guide>
        <p15:guide id="21" orient="horz" pos="267" userDrawn="1">
          <p15:clr>
            <a:srgbClr val="F26B43"/>
          </p15:clr>
        </p15:guide>
        <p15:guide id="23" orient="horz" pos="516" userDrawn="1">
          <p15:clr>
            <a:srgbClr val="F26B43"/>
          </p15:clr>
        </p15:guide>
        <p15:guide id="24" orient="horz" pos="3759" userDrawn="1">
          <p15:clr>
            <a:srgbClr val="F26B43"/>
          </p15:clr>
        </p15:guide>
        <p15:guide id="25" orient="horz" pos="391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 userDrawn="1"/>
        </p:nvSpPr>
        <p:spPr>
          <a:xfrm>
            <a:off x="0" y="0"/>
            <a:ext cx="12192000" cy="4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675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402" y="126622"/>
            <a:ext cx="385972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30" y="120000"/>
            <a:ext cx="597087" cy="24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6750F1-C42B-FAA8-EDD5-2785691BBAD8}"/>
              </a:ext>
            </a:extLst>
          </p:cNvPr>
          <p:cNvSpPr txBox="1"/>
          <p:nvPr userDrawn="1"/>
        </p:nvSpPr>
        <p:spPr>
          <a:xfrm>
            <a:off x="2351584" y="-84381"/>
            <a:ext cx="8928992" cy="48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sz="1400" dirty="0">
                <a:solidFill>
                  <a:schemeClr val="bg1"/>
                </a:solidFill>
              </a:rPr>
              <a:t>Fabrizio Palla INFN Pisa – 2nd ECFA workshop  on e+e- Factories - Paestum –  12 October 2023  </a:t>
            </a:r>
          </a:p>
        </p:txBody>
      </p:sp>
    </p:spTree>
    <p:extLst>
      <p:ext uri="{BB962C8B-B14F-4D97-AF65-F5344CB8AC3E}">
        <p14:creationId xmlns:p14="http://schemas.microsoft.com/office/powerpoint/2010/main" val="368426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68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61" r:id="rId9"/>
    <p:sldLayoutId id="2147483662" r:id="rId10"/>
    <p:sldLayoutId id="2147483667" r:id="rId11"/>
    <p:sldLayoutId id="2147483670" r:id="rId12"/>
    <p:sldLayoutId id="2147483678" r:id="rId13"/>
    <p:sldLayoutId id="2147483681" r:id="rId14"/>
    <p:sldLayoutId id="2147483682" r:id="rId15"/>
    <p:sldLayoutId id="2147483684" r:id="rId16"/>
  </p:sldLayoutIdLst>
  <p:hf hdr="0" ftr="0"/>
  <p:txStyles>
    <p:titleStyle>
      <a:lvl1pPr algn="l" defTabSz="914354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84" indent="-323984" algn="l" defTabSz="914354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68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52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36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4156" userDrawn="1">
          <p15:clr>
            <a:srgbClr val="F26B43"/>
          </p15:clr>
        </p15:guide>
        <p15:guide id="3" pos="120" userDrawn="1">
          <p15:clr>
            <a:srgbClr val="F26B43"/>
          </p15:clr>
        </p15:guide>
        <p15:guide id="4" pos="392" userDrawn="1">
          <p15:clr>
            <a:srgbClr val="F26B43"/>
          </p15:clr>
        </p15:guide>
        <p15:guide id="5" pos="1345" userDrawn="1">
          <p15:clr>
            <a:srgbClr val="F26B43"/>
          </p15:clr>
        </p15:guide>
        <p15:guide id="6" pos="1595" userDrawn="1">
          <p15:clr>
            <a:srgbClr val="F26B43"/>
          </p15:clr>
        </p15:guide>
        <p15:guide id="7" pos="7560" userDrawn="1">
          <p15:clr>
            <a:srgbClr val="F26B43"/>
          </p15:clr>
        </p15:guide>
        <p15:guide id="8" pos="7288" userDrawn="1">
          <p15:clr>
            <a:srgbClr val="F26B43"/>
          </p15:clr>
        </p15:guide>
        <p15:guide id="9" pos="2775" userDrawn="1">
          <p15:clr>
            <a:srgbClr val="F26B43"/>
          </p15:clr>
        </p15:guide>
        <p15:guide id="10" pos="2524" userDrawn="1">
          <p15:clr>
            <a:srgbClr val="F26B43"/>
          </p15:clr>
        </p15:guide>
        <p15:guide id="12" pos="3964" userDrawn="1">
          <p15:clr>
            <a:srgbClr val="F26B43"/>
          </p15:clr>
        </p15:guide>
        <p15:guide id="13" pos="3716" userDrawn="1">
          <p15:clr>
            <a:srgbClr val="F26B43"/>
          </p15:clr>
        </p15:guide>
        <p15:guide id="14" pos="6335" userDrawn="1">
          <p15:clr>
            <a:srgbClr val="F26B43"/>
          </p15:clr>
        </p15:guide>
        <p15:guide id="15" pos="6085" userDrawn="1">
          <p15:clr>
            <a:srgbClr val="F26B43"/>
          </p15:clr>
        </p15:guide>
        <p15:guide id="16" pos="5156" userDrawn="1">
          <p15:clr>
            <a:srgbClr val="F26B43"/>
          </p15:clr>
        </p15:guide>
        <p15:guide id="17" pos="4907" userDrawn="1">
          <p15:clr>
            <a:srgbClr val="F26B43"/>
          </p15:clr>
        </p15:guide>
        <p15:guide id="19" orient="horz" pos="164" userDrawn="1">
          <p15:clr>
            <a:srgbClr val="F26B43"/>
          </p15:clr>
        </p15:guide>
        <p15:guide id="21" orient="horz" pos="267" userDrawn="1">
          <p15:clr>
            <a:srgbClr val="F26B43"/>
          </p15:clr>
        </p15:guide>
        <p15:guide id="23" orient="horz" pos="516" userDrawn="1">
          <p15:clr>
            <a:srgbClr val="F26B43"/>
          </p15:clr>
        </p15:guide>
        <p15:guide id="24" orient="horz" pos="3759" userDrawn="1">
          <p15:clr>
            <a:srgbClr val="F26B43"/>
          </p15:clr>
        </p15:guide>
        <p15:guide id="25" orient="horz" pos="391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40/epjti/s40485-023-00103-7" TargetMode="Externa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doi.org/10.1109/TED.2020.2985639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74071BD-B290-42F5-9B7A-FB812D611C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idea vertex detector and its integration </a:t>
            </a:r>
            <a:r>
              <a:rPr lang="en-US" dirty="0" err="1"/>
              <a:t>inthe</a:t>
            </a:r>
            <a:r>
              <a:rPr lang="en-US" dirty="0"/>
              <a:t> </a:t>
            </a:r>
            <a:r>
              <a:rPr lang="en-US" dirty="0" err="1"/>
              <a:t>fcc-ee</a:t>
            </a:r>
            <a:r>
              <a:rPr lang="en-US" dirty="0"/>
              <a:t> interaction region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BDDF5FE7-61C3-4A63-AC5B-BA33D7F62E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400" y="4275517"/>
            <a:ext cx="11017800" cy="2249827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it-IT" sz="2133" b="1" dirty="0">
                <a:solidFill>
                  <a:srgbClr val="FFFF00"/>
                </a:solidFill>
                <a:ea typeface="Times New Roman" panose="02020603050405020304" pitchFamily="18" charset="0"/>
                <a:cs typeface="Poppins" pitchFamily="2" charset="77"/>
              </a:rPr>
              <a:t>Fabrizio Palla</a:t>
            </a:r>
            <a:r>
              <a:rPr lang="it-IT" sz="2133" b="1" baseline="30000" dirty="0">
                <a:solidFill>
                  <a:srgbClr val="FFFF00"/>
                </a:solidFill>
                <a:ea typeface="Times New Roman" panose="02020603050405020304" pitchFamily="18" charset="0"/>
                <a:cs typeface="Poppins" pitchFamily="2" charset="77"/>
              </a:rPr>
              <a:t>1</a:t>
            </a:r>
            <a:r>
              <a:rPr lang="it-IT" sz="2133" b="1" dirty="0">
                <a:solidFill>
                  <a:srgbClr val="FFFF00"/>
                </a:solidFill>
                <a:ea typeface="Times New Roman" panose="02020603050405020304" pitchFamily="18" charset="0"/>
                <a:cs typeface="Poppins" pitchFamily="2" charset="77"/>
              </a:rPr>
              <a:t> </a:t>
            </a:r>
            <a:endParaRPr lang="it-IT" sz="2133" dirty="0">
              <a:ea typeface="Times New Roman" panose="02020603050405020304" pitchFamily="18" charset="0"/>
              <a:cs typeface="Poppins" pitchFamily="2" charset="77"/>
            </a:endParaRPr>
          </a:p>
          <a:p>
            <a:pPr>
              <a:spcAft>
                <a:spcPts val="800"/>
              </a:spcAft>
            </a:pPr>
            <a:r>
              <a:rPr lang="it-IT" dirty="0">
                <a:ea typeface="Times New Roman" panose="02020603050405020304" pitchFamily="18" charset="0"/>
                <a:cs typeface="Poppins" pitchFamily="2" charset="77"/>
              </a:rPr>
              <a:t>Manuela Boscolo </a:t>
            </a:r>
            <a:r>
              <a:rPr lang="it-IT" baseline="30000" dirty="0">
                <a:ea typeface="Times New Roman" panose="02020603050405020304" pitchFamily="18" charset="0"/>
                <a:cs typeface="Poppins" pitchFamily="2" charset="77"/>
              </a:rPr>
              <a:t>2</a:t>
            </a:r>
            <a:r>
              <a:rPr lang="it-IT" dirty="0">
                <a:ea typeface="Times New Roman" panose="02020603050405020304" pitchFamily="18" charset="0"/>
                <a:cs typeface="Poppins" pitchFamily="2" charset="77"/>
              </a:rPr>
              <a:t>, Filippo Bosi </a:t>
            </a:r>
            <a:r>
              <a:rPr lang="it-IT" baseline="30000" dirty="0">
                <a:ea typeface="Times New Roman" panose="02020603050405020304" pitchFamily="18" charset="0"/>
                <a:cs typeface="Poppins" pitchFamily="2" charset="77"/>
              </a:rPr>
              <a:t>1</a:t>
            </a:r>
            <a:r>
              <a:rPr lang="it-IT" dirty="0">
                <a:ea typeface="Times New Roman" panose="02020603050405020304" pitchFamily="18" charset="0"/>
                <a:cs typeface="Poppins" pitchFamily="2" charset="77"/>
              </a:rPr>
              <a:t>, Francesco </a:t>
            </a:r>
            <a:r>
              <a:rPr lang="it-IT" dirty="0" err="1">
                <a:ea typeface="Times New Roman" panose="02020603050405020304" pitchFamily="18" charset="0"/>
                <a:cs typeface="Poppins" pitchFamily="2" charset="77"/>
              </a:rPr>
              <a:t>Fransesini</a:t>
            </a:r>
            <a:r>
              <a:rPr lang="it-IT" dirty="0">
                <a:ea typeface="Times New Roman" panose="02020603050405020304" pitchFamily="18" charset="0"/>
                <a:cs typeface="Poppins" pitchFamily="2" charset="77"/>
              </a:rPr>
              <a:t> </a:t>
            </a:r>
            <a:r>
              <a:rPr lang="it-IT" baseline="30000" dirty="0">
                <a:ea typeface="Times New Roman" panose="02020603050405020304" pitchFamily="18" charset="0"/>
                <a:cs typeface="Poppins" pitchFamily="2" charset="77"/>
              </a:rPr>
              <a:t>2</a:t>
            </a:r>
            <a:r>
              <a:rPr lang="it-IT" dirty="0">
                <a:ea typeface="Times New Roman" panose="02020603050405020304" pitchFamily="18" charset="0"/>
                <a:cs typeface="Poppins" pitchFamily="2" charset="77"/>
              </a:rPr>
              <a:t>, Stefano </a:t>
            </a:r>
            <a:r>
              <a:rPr lang="it-IT" dirty="0" err="1">
                <a:ea typeface="Times New Roman" panose="02020603050405020304" pitchFamily="18" charset="0"/>
                <a:cs typeface="Poppins" pitchFamily="2" charset="77"/>
              </a:rPr>
              <a:t>Lauciani</a:t>
            </a:r>
            <a:r>
              <a:rPr lang="it-IT" dirty="0">
                <a:ea typeface="Times New Roman" panose="02020603050405020304" pitchFamily="18" charset="0"/>
                <a:cs typeface="Poppins" pitchFamily="2" charset="77"/>
              </a:rPr>
              <a:t> </a:t>
            </a:r>
            <a:r>
              <a:rPr lang="it-IT" baseline="30000" dirty="0">
                <a:ea typeface="Times New Roman" panose="02020603050405020304" pitchFamily="18" charset="0"/>
                <a:cs typeface="Poppins" pitchFamily="2" charset="77"/>
              </a:rPr>
              <a:t>2</a:t>
            </a:r>
            <a:endParaRPr lang="en-IT" dirty="0">
              <a:ea typeface="Times New Roman" panose="02020603050405020304" pitchFamily="18" charset="0"/>
              <a:cs typeface="Poppins" pitchFamily="2" charset="77"/>
            </a:endParaRPr>
          </a:p>
          <a:p>
            <a:pPr algn="ctr"/>
            <a:r>
              <a:rPr lang="it-IT" i="1" baseline="30000" dirty="0">
                <a:ea typeface="Times New Roman" panose="02020603050405020304" pitchFamily="18" charset="0"/>
                <a:cs typeface="Poppins" pitchFamily="2" charset="77"/>
              </a:rPr>
              <a:t>1</a:t>
            </a:r>
            <a:r>
              <a:rPr lang="it-IT" i="1" dirty="0">
                <a:ea typeface="Times New Roman" panose="02020603050405020304" pitchFamily="18" charset="0"/>
                <a:cs typeface="Poppins" pitchFamily="2" charset="77"/>
              </a:rPr>
              <a:t>INFN Sezione di Pisa, </a:t>
            </a:r>
            <a:r>
              <a:rPr lang="it-IT" i="1" dirty="0" err="1">
                <a:ea typeface="Times New Roman" panose="02020603050405020304" pitchFamily="18" charset="0"/>
                <a:cs typeface="Poppins" pitchFamily="2" charset="77"/>
              </a:rPr>
              <a:t>Italy</a:t>
            </a:r>
            <a:endParaRPr lang="en-IT" dirty="0">
              <a:ea typeface="Times New Roman" panose="02020603050405020304" pitchFamily="18" charset="0"/>
              <a:cs typeface="Poppins" pitchFamily="2" charset="77"/>
            </a:endParaRPr>
          </a:p>
          <a:p>
            <a:pPr algn="ctr"/>
            <a:r>
              <a:rPr lang="it-IT" i="1" baseline="30000" dirty="0">
                <a:ea typeface="Times New Roman" panose="02020603050405020304" pitchFamily="18" charset="0"/>
                <a:cs typeface="Poppins" pitchFamily="2" charset="77"/>
              </a:rPr>
              <a:t>2</a:t>
            </a:r>
            <a:r>
              <a:rPr lang="it-IT" i="1" dirty="0">
                <a:ea typeface="Times New Roman" panose="02020603050405020304" pitchFamily="18" charset="0"/>
                <a:cs typeface="Poppins" pitchFamily="2" charset="77"/>
              </a:rPr>
              <a:t>INFN Laboratori Nazionali di Frascati (RM), </a:t>
            </a:r>
            <a:r>
              <a:rPr lang="it-IT" i="1" dirty="0" err="1">
                <a:ea typeface="Times New Roman" panose="02020603050405020304" pitchFamily="18" charset="0"/>
                <a:cs typeface="Poppins" pitchFamily="2" charset="77"/>
              </a:rPr>
              <a:t>Italy</a:t>
            </a:r>
            <a:endParaRPr lang="it-IT" i="1" dirty="0">
              <a:ea typeface="Times New Roman" panose="02020603050405020304" pitchFamily="18" charset="0"/>
              <a:cs typeface="Poppins" pitchFamily="2" charset="77"/>
            </a:endParaRPr>
          </a:p>
          <a:p>
            <a:pPr algn="ctr"/>
            <a:endParaRPr lang="it-IT" i="1" dirty="0">
              <a:ea typeface="Times New Roman" panose="02020603050405020304" pitchFamily="18" charset="0"/>
              <a:cs typeface="Poppins" pitchFamily="2" charset="77"/>
            </a:endParaRPr>
          </a:p>
          <a:p>
            <a:pPr algn="ctr"/>
            <a:r>
              <a:rPr lang="it-IT" i="1" dirty="0">
                <a:solidFill>
                  <a:srgbClr val="92D050"/>
                </a:solidFill>
                <a:ea typeface="Times New Roman" panose="02020603050405020304" pitchFamily="18" charset="0"/>
                <a:cs typeface="Poppins" pitchFamily="2" charset="77"/>
              </a:rPr>
              <a:t>Second ECFA workshop on </a:t>
            </a:r>
            <a:r>
              <a:rPr lang="it-IT" i="1" dirty="0" err="1">
                <a:solidFill>
                  <a:srgbClr val="92D050"/>
                </a:solidFill>
                <a:ea typeface="Times New Roman" panose="02020603050405020304" pitchFamily="18" charset="0"/>
                <a:cs typeface="Poppins" pitchFamily="2" charset="77"/>
              </a:rPr>
              <a:t>e+e</a:t>
            </a:r>
            <a:r>
              <a:rPr lang="it-IT" i="1" dirty="0">
                <a:solidFill>
                  <a:srgbClr val="92D050"/>
                </a:solidFill>
                <a:ea typeface="Times New Roman" panose="02020603050405020304" pitchFamily="18" charset="0"/>
                <a:cs typeface="Poppins" pitchFamily="2" charset="77"/>
              </a:rPr>
              <a:t>- Higgs/EW/Top </a:t>
            </a:r>
            <a:r>
              <a:rPr lang="it-IT" i="1" dirty="0" err="1">
                <a:solidFill>
                  <a:srgbClr val="92D050"/>
                </a:solidFill>
                <a:ea typeface="Times New Roman" panose="02020603050405020304" pitchFamily="18" charset="0"/>
                <a:cs typeface="Poppins" pitchFamily="2" charset="77"/>
              </a:rPr>
              <a:t>Factories</a:t>
            </a:r>
            <a:r>
              <a:rPr lang="it-IT" i="1" dirty="0">
                <a:solidFill>
                  <a:srgbClr val="92D050"/>
                </a:solidFill>
                <a:ea typeface="Times New Roman" panose="02020603050405020304" pitchFamily="18" charset="0"/>
                <a:cs typeface="Poppins" pitchFamily="2" charset="77"/>
              </a:rPr>
              <a:t>, </a:t>
            </a:r>
          </a:p>
          <a:p>
            <a:pPr algn="ctr"/>
            <a:r>
              <a:rPr lang="it-IT" i="1" dirty="0">
                <a:solidFill>
                  <a:srgbClr val="92D050"/>
                </a:solidFill>
                <a:ea typeface="Times New Roman" panose="02020603050405020304" pitchFamily="18" charset="0"/>
                <a:cs typeface="Poppins" pitchFamily="2" charset="77"/>
              </a:rPr>
              <a:t>Paestum (</a:t>
            </a:r>
            <a:r>
              <a:rPr lang="it-IT" i="1" dirty="0" err="1">
                <a:solidFill>
                  <a:srgbClr val="92D050"/>
                </a:solidFill>
                <a:ea typeface="Times New Roman" panose="02020603050405020304" pitchFamily="18" charset="0"/>
                <a:cs typeface="Poppins" pitchFamily="2" charset="77"/>
              </a:rPr>
              <a:t>Italy</a:t>
            </a:r>
            <a:r>
              <a:rPr lang="it-IT" i="1" dirty="0">
                <a:solidFill>
                  <a:srgbClr val="92D050"/>
                </a:solidFill>
                <a:ea typeface="Times New Roman" panose="02020603050405020304" pitchFamily="18" charset="0"/>
                <a:cs typeface="Poppins" pitchFamily="2" charset="77"/>
              </a:rPr>
              <a:t>)</a:t>
            </a:r>
          </a:p>
          <a:p>
            <a:pPr algn="ctr"/>
            <a:r>
              <a:rPr lang="it-IT" i="1" dirty="0">
                <a:solidFill>
                  <a:srgbClr val="92D050"/>
                </a:solidFill>
                <a:ea typeface="Times New Roman" panose="02020603050405020304" pitchFamily="18" charset="0"/>
                <a:cs typeface="Poppins" pitchFamily="2" charset="77"/>
              </a:rPr>
              <a:t>12 </a:t>
            </a:r>
            <a:r>
              <a:rPr lang="it-IT" i="1" dirty="0" err="1">
                <a:solidFill>
                  <a:srgbClr val="92D050"/>
                </a:solidFill>
                <a:ea typeface="Times New Roman" panose="02020603050405020304" pitchFamily="18" charset="0"/>
                <a:cs typeface="Poppins" pitchFamily="2" charset="77"/>
              </a:rPr>
              <a:t>October</a:t>
            </a:r>
            <a:r>
              <a:rPr lang="it-IT" i="1" dirty="0">
                <a:solidFill>
                  <a:srgbClr val="92D050"/>
                </a:solidFill>
                <a:ea typeface="Times New Roman" panose="02020603050405020304" pitchFamily="18" charset="0"/>
                <a:cs typeface="Poppins" pitchFamily="2" charset="77"/>
              </a:rPr>
              <a:t> 2023</a:t>
            </a:r>
            <a:endParaRPr lang="en-IT" dirty="0">
              <a:solidFill>
                <a:srgbClr val="92D050"/>
              </a:solidFill>
              <a:ea typeface="Times New Roman" panose="02020603050405020304" pitchFamily="18" charset="0"/>
              <a:cs typeface="Poppins" pitchFamily="2" charset="77"/>
            </a:endParaRP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A65A794-1675-4AFB-B2F6-BBBC54F8E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2" y="116661"/>
            <a:ext cx="385972" cy="226761"/>
          </a:xfrm>
        </p:spPr>
        <p:txBody>
          <a:bodyPr/>
          <a:lstStyle/>
          <a:p>
            <a:fld id="{88A1DFE4-5FC5-43BD-BB7E-75EAD82B965F}" type="slidenum">
              <a:rPr lang="de-AT" smtClean="0"/>
              <a:pPr/>
              <a:t>1</a:t>
            </a:fld>
            <a:endParaRPr lang="de-AT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C80D029-2104-4318-B440-2F5B3EC0DEE2}"/>
              </a:ext>
            </a:extLst>
          </p:cNvPr>
          <p:cNvSpPr txBox="1"/>
          <p:nvPr/>
        </p:nvSpPr>
        <p:spPr>
          <a:xfrm>
            <a:off x="5106192" y="116661"/>
            <a:ext cx="2718000" cy="2267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651"/>
              </a:lnSpc>
            </a:pPr>
            <a:r>
              <a:rPr lang="en-US" sz="1200" dirty="0">
                <a:solidFill>
                  <a:schemeClr val="bg1"/>
                </a:solidFill>
              </a:rPr>
              <a:t>Fabrizio Palla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AB2E2C-A436-3A2B-32E7-95A91FFF3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2453" y="116659"/>
            <a:ext cx="1540867" cy="9447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60757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C2D633-CA8E-60DA-FC7D-2F003A4928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10</a:t>
            </a:fld>
            <a:endParaRPr lang="en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CB3C6-E8D6-BE63-FDDB-A447A2678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Overall Inner Vertex layout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7B6A63-D781-94F3-75FC-8823DD26DAE3}"/>
              </a:ext>
            </a:extLst>
          </p:cNvPr>
          <p:cNvSpPr txBox="1"/>
          <p:nvPr/>
        </p:nvSpPr>
        <p:spPr>
          <a:xfrm>
            <a:off x="8566971" y="2780928"/>
            <a:ext cx="28541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T</a:t>
            </a:r>
            <a:r>
              <a:rPr lang="en-IT" b="1" dirty="0">
                <a:solidFill>
                  <a:srgbClr val="FF0000"/>
                </a:solidFill>
              </a:rPr>
              <a:t>otal power ~120 W</a:t>
            </a:r>
          </a:p>
          <a:p>
            <a:pPr algn="ctr"/>
            <a:endParaRPr lang="en-IT" b="1" dirty="0">
              <a:solidFill>
                <a:srgbClr val="FF0000"/>
              </a:solidFill>
            </a:endParaRPr>
          </a:p>
          <a:p>
            <a:pPr algn="ctr"/>
            <a:r>
              <a:rPr lang="en-IT" b="1" dirty="0">
                <a:solidFill>
                  <a:srgbClr val="FF0000"/>
                </a:solidFill>
              </a:rPr>
              <a:t>Total weight ~230 grams</a:t>
            </a:r>
          </a:p>
        </p:txBody>
      </p:sp>
      <p:pic>
        <p:nvPicPr>
          <p:cNvPr id="3" name="Segnaposto contenuto 8">
            <a:extLst>
              <a:ext uri="{FF2B5EF4-FFF2-40B4-BE49-F238E27FC236}">
                <a16:creationId xmlns:a16="http://schemas.microsoft.com/office/drawing/2014/main" id="{5257517A-906F-DCAC-0046-96DB422D9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t="14587" r="3354" b="8743"/>
          <a:stretch>
            <a:fillRect/>
          </a:stretch>
        </p:blipFill>
        <p:spPr>
          <a:xfrm>
            <a:off x="335360" y="1393201"/>
            <a:ext cx="7927231" cy="54647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95C4C1-35AB-68E4-67C3-02F5A09107B5}"/>
              </a:ext>
            </a:extLst>
          </p:cNvPr>
          <p:cNvSpPr/>
          <p:nvPr/>
        </p:nvSpPr>
        <p:spPr>
          <a:xfrm>
            <a:off x="8896144" y="1234653"/>
            <a:ext cx="18004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2026166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9E3214F-B6C1-EC72-2D6D-FD755E664D96}"/>
              </a:ext>
            </a:extLst>
          </p:cNvPr>
          <p:cNvSpPr txBox="1"/>
          <p:nvPr/>
        </p:nvSpPr>
        <p:spPr>
          <a:xfrm>
            <a:off x="8397752" y="1565791"/>
            <a:ext cx="3576269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Inner vertex detector supporting conical structures on elliptical chamber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~450 grams</a:t>
            </a:r>
          </a:p>
          <a:p>
            <a:pPr algn="ctr"/>
            <a:endParaRPr lang="en-US" dirty="0">
              <a:solidFill>
                <a:schemeClr val="tx2"/>
              </a:solidFill>
            </a:endParaRPr>
          </a:p>
          <a:p>
            <a:pPr algn="ctr"/>
            <a:r>
              <a:rPr lang="en-US" dirty="0">
                <a:solidFill>
                  <a:srgbClr val="00B050"/>
                </a:solidFill>
              </a:rPr>
              <a:t>Engineered for air ducts and thermal isolation from the beam pipe during bakeout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04F036-9EF0-C44E-6783-D0E9E504D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79" y="629239"/>
            <a:ext cx="8182277" cy="55727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305876-4917-B6EA-EAF3-EBF61FCE52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498" b="-852"/>
          <a:stretch/>
        </p:blipFill>
        <p:spPr>
          <a:xfrm>
            <a:off x="627856" y="2996952"/>
            <a:ext cx="7772400" cy="12893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A52EA9-646B-5A90-D873-332F47074C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6" t="54802" r="51983" b="1611"/>
          <a:stretch/>
        </p:blipFill>
        <p:spPr>
          <a:xfrm>
            <a:off x="1147970" y="4077061"/>
            <a:ext cx="3975651" cy="263969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AE5CBD-ACAC-B9C8-E8FD-A02F38905F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11</a:t>
            </a:fld>
            <a:endParaRPr lang="en-IT"/>
          </a:p>
        </p:txBody>
      </p:sp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657A19C3-6568-4BD6-B5AE-3E34E0698F3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/>
          <a:srcRect l="3922" t="57403" r="43143"/>
          <a:stretch/>
        </p:blipFill>
        <p:spPr>
          <a:xfrm>
            <a:off x="7248525" y="3932238"/>
            <a:ext cx="4943475" cy="274478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7079A7-2C7C-DB77-7602-4642917DB831}"/>
              </a:ext>
            </a:extLst>
          </p:cNvPr>
          <p:cNvGrpSpPr>
            <a:grpSpLocks noChangeAspect="1"/>
          </p:cNvGrpSpPr>
          <p:nvPr/>
        </p:nvGrpSpPr>
        <p:grpSpPr>
          <a:xfrm>
            <a:off x="486613" y="4083600"/>
            <a:ext cx="4943475" cy="2774400"/>
            <a:chOff x="486612" y="561747"/>
            <a:chExt cx="11218775" cy="6296253"/>
          </a:xfrm>
        </p:grpSpPr>
        <p:pic>
          <p:nvPicPr>
            <p:cNvPr id="6" name="Immagine 4">
              <a:extLst>
                <a:ext uri="{FF2B5EF4-FFF2-40B4-BE49-F238E27FC236}">
                  <a16:creationId xmlns:a16="http://schemas.microsoft.com/office/drawing/2014/main" id="{78BC27FE-6DB5-A396-A303-4C58A2BD7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6786" t="14287" r="3839" b="7142"/>
            <a:stretch/>
          </p:blipFill>
          <p:spPr>
            <a:xfrm>
              <a:off x="486612" y="561747"/>
              <a:ext cx="11218775" cy="6296253"/>
            </a:xfrm>
            <a:prstGeom prst="rect">
              <a:avLst/>
            </a:prstGeom>
          </p:spPr>
        </p:pic>
        <p:sp>
          <p:nvSpPr>
            <p:cNvPr id="7" name="CasellaDiTesto 5">
              <a:extLst>
                <a:ext uri="{FF2B5EF4-FFF2-40B4-BE49-F238E27FC236}">
                  <a16:creationId xmlns:a16="http://schemas.microsoft.com/office/drawing/2014/main" id="{4DA2EF91-9FEC-5F8A-20FC-81C6E75F05EF}"/>
                </a:ext>
              </a:extLst>
            </p:cNvPr>
            <p:cNvSpPr txBox="1"/>
            <p:nvPr/>
          </p:nvSpPr>
          <p:spPr>
            <a:xfrm>
              <a:off x="3249385" y="578077"/>
              <a:ext cx="3181873" cy="490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Cooling Third layer</a:t>
              </a:r>
              <a:endParaRPr lang="it-IT" sz="1200" dirty="0"/>
            </a:p>
          </p:txBody>
        </p:sp>
        <p:sp>
          <p:nvSpPr>
            <p:cNvPr id="8" name="CasellaDiTesto 6">
              <a:extLst>
                <a:ext uri="{FF2B5EF4-FFF2-40B4-BE49-F238E27FC236}">
                  <a16:creationId xmlns:a16="http://schemas.microsoft.com/office/drawing/2014/main" id="{42DB982F-5290-47A2-E650-235737030EE0}"/>
                </a:ext>
              </a:extLst>
            </p:cNvPr>
            <p:cNvSpPr txBox="1"/>
            <p:nvPr/>
          </p:nvSpPr>
          <p:spPr>
            <a:xfrm>
              <a:off x="4505061" y="1153430"/>
              <a:ext cx="3414295" cy="490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Cooling Second Layer</a:t>
              </a:r>
              <a:endParaRPr lang="it-IT" sz="1200" dirty="0"/>
            </a:p>
          </p:txBody>
        </p:sp>
        <p:sp>
          <p:nvSpPr>
            <p:cNvPr id="9" name="CasellaDiTesto 7">
              <a:extLst>
                <a:ext uri="{FF2B5EF4-FFF2-40B4-BE49-F238E27FC236}">
                  <a16:creationId xmlns:a16="http://schemas.microsoft.com/office/drawing/2014/main" id="{AFD5AFF7-05C8-AEB9-AFD8-DCE46B659069}"/>
                </a:ext>
              </a:extLst>
            </p:cNvPr>
            <p:cNvSpPr txBox="1"/>
            <p:nvPr/>
          </p:nvSpPr>
          <p:spPr>
            <a:xfrm>
              <a:off x="7440386" y="1467177"/>
              <a:ext cx="3181873" cy="490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Cooling First Layer</a:t>
              </a:r>
              <a:endParaRPr lang="it-IT" sz="1200" dirty="0"/>
            </a:p>
          </p:txBody>
        </p:sp>
        <p:sp>
          <p:nvSpPr>
            <p:cNvPr id="14" name="CasellaDiTesto 8">
              <a:extLst>
                <a:ext uri="{FF2B5EF4-FFF2-40B4-BE49-F238E27FC236}">
                  <a16:creationId xmlns:a16="http://schemas.microsoft.com/office/drawing/2014/main" id="{E5EBC137-D001-A242-81A5-07CE5238EF16}"/>
                </a:ext>
              </a:extLst>
            </p:cNvPr>
            <p:cNvSpPr txBox="1"/>
            <p:nvPr/>
          </p:nvSpPr>
          <p:spPr>
            <a:xfrm>
              <a:off x="8523514" y="2414938"/>
              <a:ext cx="3181873" cy="490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Cooling Pipe</a:t>
              </a:r>
              <a:endParaRPr lang="it-IT" sz="1200" dirty="0"/>
            </a:p>
          </p:txBody>
        </p:sp>
        <p:cxnSp>
          <p:nvCxnSpPr>
            <p:cNvPr id="15" name="Connettore 2 10">
              <a:extLst>
                <a:ext uri="{FF2B5EF4-FFF2-40B4-BE49-F238E27FC236}">
                  <a16:creationId xmlns:a16="http://schemas.microsoft.com/office/drawing/2014/main" id="{657F306D-698F-224C-6927-D4049B52F9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41534" y="1101296"/>
              <a:ext cx="2173266" cy="17635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2">
              <a:extLst>
                <a:ext uri="{FF2B5EF4-FFF2-40B4-BE49-F238E27FC236}">
                  <a16:creationId xmlns:a16="http://schemas.microsoft.com/office/drawing/2014/main" id="{5C8B0E54-5711-3974-8053-CE40BC65FFA6}"/>
                </a:ext>
              </a:extLst>
            </p:cNvPr>
            <p:cNvCxnSpPr/>
            <p:nvPr/>
          </p:nvCxnSpPr>
          <p:spPr>
            <a:xfrm flipH="1">
              <a:off x="3043825" y="1467176"/>
              <a:ext cx="1461237" cy="94776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4">
              <a:extLst>
                <a:ext uri="{FF2B5EF4-FFF2-40B4-BE49-F238E27FC236}">
                  <a16:creationId xmlns:a16="http://schemas.microsoft.com/office/drawing/2014/main" id="{48814647-3F1E-451A-F5A0-AF9BF320E9DB}"/>
                </a:ext>
              </a:extLst>
            </p:cNvPr>
            <p:cNvCxnSpPr>
              <a:cxnSpLocks/>
            </p:cNvCxnSpPr>
            <p:nvPr/>
          </p:nvCxnSpPr>
          <p:spPr>
            <a:xfrm>
              <a:off x="5182868" y="1676651"/>
              <a:ext cx="1556135" cy="126150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16">
              <a:extLst>
                <a:ext uri="{FF2B5EF4-FFF2-40B4-BE49-F238E27FC236}">
                  <a16:creationId xmlns:a16="http://schemas.microsoft.com/office/drawing/2014/main" id="{61D26453-8352-564B-7F64-4EDB6EFE27D0}"/>
                </a:ext>
              </a:extLst>
            </p:cNvPr>
            <p:cNvCxnSpPr/>
            <p:nvPr/>
          </p:nvCxnSpPr>
          <p:spPr>
            <a:xfrm>
              <a:off x="8104340" y="1990396"/>
              <a:ext cx="205279" cy="157952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623DBA88-7932-9557-744D-DD61B8FC9B5A}"/>
                </a:ext>
              </a:extLst>
            </p:cNvPr>
            <p:cNvCxnSpPr/>
            <p:nvPr/>
          </p:nvCxnSpPr>
          <p:spPr>
            <a:xfrm>
              <a:off x="8830849" y="2830882"/>
              <a:ext cx="1215025" cy="124007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77775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po 38">
            <a:extLst>
              <a:ext uri="{FF2B5EF4-FFF2-40B4-BE49-F238E27FC236}">
                <a16:creationId xmlns:a16="http://schemas.microsoft.com/office/drawing/2014/main" id="{1AC96FD9-8F76-1C54-2F3A-0AE73565FB69}"/>
              </a:ext>
            </a:extLst>
          </p:cNvPr>
          <p:cNvGrpSpPr/>
          <p:nvPr/>
        </p:nvGrpSpPr>
        <p:grpSpPr>
          <a:xfrm>
            <a:off x="3745251" y="3429000"/>
            <a:ext cx="2340000" cy="2340000"/>
            <a:chOff x="1300257" y="1923283"/>
            <a:chExt cx="4104000" cy="4306003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33853CC9-8202-46FE-EF39-6D44BE1A2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1191905" y="2034195"/>
              <a:ext cx="4306003" cy="4084179"/>
            </a:xfrm>
            <a:prstGeom prst="rect">
              <a:avLst/>
            </a:prstGeom>
          </p:spPr>
        </p:pic>
        <p:sp>
          <p:nvSpPr>
            <p:cNvPr id="8" name="Cerchio parziale 7">
              <a:extLst>
                <a:ext uri="{FF2B5EF4-FFF2-40B4-BE49-F238E27FC236}">
                  <a16:creationId xmlns:a16="http://schemas.microsoft.com/office/drawing/2014/main" id="{E5DBCAB6-A781-AC48-E3F2-BD30502916D7}"/>
                </a:ext>
              </a:extLst>
            </p:cNvPr>
            <p:cNvSpPr/>
            <p:nvPr/>
          </p:nvSpPr>
          <p:spPr>
            <a:xfrm rot="15796356">
              <a:off x="1300257" y="1932734"/>
              <a:ext cx="4104000" cy="4104000"/>
            </a:xfrm>
            <a:prstGeom prst="pie">
              <a:avLst>
                <a:gd name="adj1" fmla="val 21495533"/>
                <a:gd name="adj2" fmla="val 19108241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11" name="Cerchio parziale 10">
              <a:extLst>
                <a:ext uri="{FF2B5EF4-FFF2-40B4-BE49-F238E27FC236}">
                  <a16:creationId xmlns:a16="http://schemas.microsoft.com/office/drawing/2014/main" id="{755577A0-21F5-7EC4-311E-640E5AAFDEB2}"/>
                </a:ext>
              </a:extLst>
            </p:cNvPr>
            <p:cNvSpPr/>
            <p:nvPr/>
          </p:nvSpPr>
          <p:spPr>
            <a:xfrm rot="17544228">
              <a:off x="2092258" y="2724734"/>
              <a:ext cx="2520000" cy="2520000"/>
            </a:xfrm>
            <a:prstGeom prst="pie">
              <a:avLst>
                <a:gd name="adj1" fmla="val 17351488"/>
                <a:gd name="adj2" fmla="val 19758346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15" name="Connettore diritto 14">
              <a:extLst>
                <a:ext uri="{FF2B5EF4-FFF2-40B4-BE49-F238E27FC236}">
                  <a16:creationId xmlns:a16="http://schemas.microsoft.com/office/drawing/2014/main" id="{62B29FAA-CD3D-F914-62C4-DD35BA1006C2}"/>
                </a:ext>
              </a:extLst>
            </p:cNvPr>
            <p:cNvCxnSpPr>
              <a:cxnSpLocks/>
            </p:cNvCxnSpPr>
            <p:nvPr/>
          </p:nvCxnSpPr>
          <p:spPr>
            <a:xfrm>
              <a:off x="3050632" y="2118483"/>
              <a:ext cx="317719" cy="1940333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diritto 22">
              <a:extLst>
                <a:ext uri="{FF2B5EF4-FFF2-40B4-BE49-F238E27FC236}">
                  <a16:creationId xmlns:a16="http://schemas.microsoft.com/office/drawing/2014/main" id="{9E43FA76-6CE2-392C-C251-D36B7ABF9367}"/>
                </a:ext>
              </a:extLst>
            </p:cNvPr>
            <p:cNvCxnSpPr>
              <a:cxnSpLocks/>
            </p:cNvCxnSpPr>
            <p:nvPr/>
          </p:nvCxnSpPr>
          <p:spPr>
            <a:xfrm>
              <a:off x="1926473" y="2676473"/>
              <a:ext cx="1441879" cy="1351123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Freccia a destra 48">
            <a:extLst>
              <a:ext uri="{FF2B5EF4-FFF2-40B4-BE49-F238E27FC236}">
                <a16:creationId xmlns:a16="http://schemas.microsoft.com/office/drawing/2014/main" id="{87EDD894-B20F-16C0-497F-19656E36B0BD}"/>
              </a:ext>
            </a:extLst>
          </p:cNvPr>
          <p:cNvSpPr/>
          <p:nvPr/>
        </p:nvSpPr>
        <p:spPr>
          <a:xfrm>
            <a:off x="2650565" y="4222188"/>
            <a:ext cx="907436" cy="426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5" name="Immagine 54">
            <a:extLst>
              <a:ext uri="{FF2B5EF4-FFF2-40B4-BE49-F238E27FC236}">
                <a16:creationId xmlns:a16="http://schemas.microsoft.com/office/drawing/2014/main" id="{3D27B13A-AADD-1663-0D60-B9625A7CB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28965" y="3381359"/>
            <a:ext cx="2340000" cy="2328699"/>
          </a:xfrm>
          <a:prstGeom prst="rect">
            <a:avLst/>
          </a:prstGeom>
        </p:spPr>
      </p:pic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7755BF31-9282-C5ED-590A-C26EC7F927A8}"/>
              </a:ext>
            </a:extLst>
          </p:cNvPr>
          <p:cNvSpPr txBox="1"/>
          <p:nvPr/>
        </p:nvSpPr>
        <p:spPr>
          <a:xfrm>
            <a:off x="734019" y="5698009"/>
            <a:ext cx="1201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Full model</a:t>
            </a:r>
          </a:p>
        </p:txBody>
      </p: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30D2B0A4-D77E-7CCB-322C-9A45C1379C21}"/>
              </a:ext>
            </a:extLst>
          </p:cNvPr>
          <p:cNvSpPr txBox="1"/>
          <p:nvPr/>
        </p:nvSpPr>
        <p:spPr>
          <a:xfrm>
            <a:off x="3562260" y="5683978"/>
            <a:ext cx="2807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Extraction</a:t>
            </a:r>
            <a:r>
              <a:rPr lang="it-IT" dirty="0"/>
              <a:t> of a </a:t>
            </a:r>
            <a:r>
              <a:rPr lang="it-IT" dirty="0" err="1"/>
              <a:t>radial</a:t>
            </a:r>
            <a:r>
              <a:rPr lang="it-IT" dirty="0"/>
              <a:t> </a:t>
            </a:r>
            <a:r>
              <a:rPr lang="it-IT" dirty="0" err="1"/>
              <a:t>sector</a:t>
            </a:r>
            <a:r>
              <a:rPr lang="it-IT" dirty="0"/>
              <a:t> for </a:t>
            </a:r>
            <a:r>
              <a:rPr lang="it-IT" dirty="0" err="1"/>
              <a:t>layer</a:t>
            </a:r>
            <a:r>
              <a:rPr lang="it-IT" dirty="0"/>
              <a:t> 3</a:t>
            </a:r>
          </a:p>
        </p:txBody>
      </p:sp>
      <p:sp>
        <p:nvSpPr>
          <p:cNvPr id="97" name="CasellaDiTesto 96">
            <a:extLst>
              <a:ext uri="{FF2B5EF4-FFF2-40B4-BE49-F238E27FC236}">
                <a16:creationId xmlns:a16="http://schemas.microsoft.com/office/drawing/2014/main" id="{68C47FA7-347B-DD07-70CC-FD5973988661}"/>
              </a:ext>
            </a:extLst>
          </p:cNvPr>
          <p:cNvSpPr txBox="1"/>
          <p:nvPr/>
        </p:nvSpPr>
        <p:spPr>
          <a:xfrm>
            <a:off x="358826" y="1895275"/>
            <a:ext cx="6094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Start from a radial sector of layer 3 (relying on periodic symmetry) and import in ANSYS FEA. Then move to all other layers </a:t>
            </a:r>
          </a:p>
          <a:p>
            <a:pPr algn="just"/>
            <a:r>
              <a:rPr lang="en-IT" sz="1600" dirty="0"/>
              <a:t>Layer 3 is the toughest </a:t>
            </a:r>
            <a:r>
              <a:rPr lang="en-US" sz="1600" dirty="0"/>
              <a:t>in power dissipation and length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98A641E-2011-4FC3-0195-71D57C4C90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114BB-4D5A-94B7-E2E7-0337D1EBF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4476203" cy="1078004"/>
          </a:xfrm>
        </p:spPr>
        <p:txBody>
          <a:bodyPr/>
          <a:lstStyle/>
          <a:p>
            <a:r>
              <a:rPr lang="en-IT" dirty="0"/>
              <a:t>Thermal simulation in progress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D0EC4D-63C6-466D-C501-BB3E230D7899}"/>
              </a:ext>
            </a:extLst>
          </p:cNvPr>
          <p:cNvSpPr txBox="1"/>
          <p:nvPr/>
        </p:nvSpPr>
        <p:spPr>
          <a:xfrm>
            <a:off x="5520214" y="664210"/>
            <a:ext cx="2942472" cy="96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sz="2400" dirty="0">
                <a:solidFill>
                  <a:srgbClr val="FF0000"/>
                </a:solidFill>
              </a:rPr>
              <a:t>INFN Perugia</a:t>
            </a:r>
          </a:p>
          <a:p>
            <a:pPr algn="l">
              <a:lnSpc>
                <a:spcPts val="3700"/>
              </a:lnSpc>
            </a:pPr>
            <a:r>
              <a:rPr lang="en-IT" sz="1400" dirty="0">
                <a:solidFill>
                  <a:srgbClr val="FF0000"/>
                </a:solidFill>
              </a:rPr>
              <a:t>G. Baldinelli, F. Bianchi, C. Turrioni</a:t>
            </a:r>
          </a:p>
        </p:txBody>
      </p:sp>
      <p:pic>
        <p:nvPicPr>
          <p:cNvPr id="7" name="Immagine 8">
            <a:extLst>
              <a:ext uri="{FF2B5EF4-FFF2-40B4-BE49-F238E27FC236}">
                <a16:creationId xmlns:a16="http://schemas.microsoft.com/office/drawing/2014/main" id="{C2527221-5051-FDCA-8BCC-738D50438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562" y="1885418"/>
            <a:ext cx="4560572" cy="25501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47A6D9-215F-6DF0-4500-E9C89ACDE990}"/>
              </a:ext>
            </a:extLst>
          </p:cNvPr>
          <p:cNvSpPr txBox="1"/>
          <p:nvPr/>
        </p:nvSpPr>
        <p:spPr>
          <a:xfrm>
            <a:off x="6860562" y="4529816"/>
            <a:ext cx="494693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600" dirty="0" err="1"/>
              <a:t>Optimisation</a:t>
            </a:r>
            <a:r>
              <a:rPr lang="it-IT" sz="1600" dirty="0"/>
              <a:t> of the system </a:t>
            </a:r>
            <a:r>
              <a:rPr lang="it-IT" sz="1600" dirty="0" err="1"/>
              <a:t>ongoing</a:t>
            </a:r>
            <a:r>
              <a:rPr lang="it-IT" sz="1600" dirty="0"/>
              <a:t>: (speed and T of air, </a:t>
            </a:r>
            <a:r>
              <a:rPr lang="it-IT" sz="1600" dirty="0" err="1"/>
              <a:t>direction</a:t>
            </a:r>
            <a:r>
              <a:rPr lang="it-IT" sz="1600" dirty="0"/>
              <a:t> of the </a:t>
            </a:r>
            <a:r>
              <a:rPr lang="it-IT" sz="1600" dirty="0" err="1"/>
              <a:t>inlet</a:t>
            </a:r>
            <a:r>
              <a:rPr lang="it-IT" sz="1600" dirty="0"/>
              <a:t> flow, connection with the </a:t>
            </a:r>
            <a:r>
              <a:rPr lang="it-IT" sz="1600" dirty="0" err="1"/>
              <a:t>other</a:t>
            </a:r>
            <a:r>
              <a:rPr lang="it-IT" sz="1600" dirty="0"/>
              <a:t> </a:t>
            </a:r>
            <a:r>
              <a:rPr lang="it-IT" sz="1600" dirty="0" err="1"/>
              <a:t>layers</a:t>
            </a:r>
            <a:r>
              <a:rPr lang="it-IT" sz="1600" dirty="0"/>
              <a:t>, </a:t>
            </a:r>
            <a:r>
              <a:rPr lang="it-IT" sz="1600" dirty="0" err="1"/>
              <a:t>etc</a:t>
            </a:r>
            <a:r>
              <a:rPr lang="it-IT" sz="1600" dirty="0"/>
              <a:t>…)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it-IT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600" dirty="0"/>
              <a:t>A </a:t>
            </a:r>
            <a:r>
              <a:rPr lang="it-IT" sz="1600" dirty="0" err="1"/>
              <a:t>mechanical</a:t>
            </a:r>
            <a:r>
              <a:rPr lang="it-IT" sz="1600" dirty="0"/>
              <a:t> </a:t>
            </a:r>
            <a:r>
              <a:rPr lang="it-IT" sz="1600" dirty="0" err="1"/>
              <a:t>vibrational</a:t>
            </a:r>
            <a:r>
              <a:rPr lang="it-IT" sz="1600" dirty="0"/>
              <a:t> </a:t>
            </a:r>
            <a:r>
              <a:rPr lang="it-IT" sz="1600" dirty="0" err="1"/>
              <a:t>analysis</a:t>
            </a:r>
            <a:r>
              <a:rPr lang="it-IT" sz="1600" dirty="0"/>
              <a:t> </a:t>
            </a:r>
            <a:r>
              <a:rPr lang="it-IT" sz="1600" dirty="0" err="1"/>
              <a:t>will</a:t>
            </a:r>
            <a:r>
              <a:rPr lang="it-IT" sz="1600" dirty="0"/>
              <a:t> be </a:t>
            </a:r>
            <a:r>
              <a:rPr lang="it-IT" sz="1600" dirty="0" err="1"/>
              <a:t>performed</a:t>
            </a:r>
            <a:endParaRPr lang="en-IT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it-IT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600" dirty="0" err="1"/>
              <a:t>Experimental</a:t>
            </a:r>
            <a:r>
              <a:rPr lang="it-IT" sz="1600" dirty="0"/>
              <a:t> </a:t>
            </a:r>
            <a:r>
              <a:rPr lang="it-IT" sz="1600" dirty="0" err="1"/>
              <a:t>validation</a:t>
            </a:r>
            <a:r>
              <a:rPr lang="it-IT" sz="1600" dirty="0"/>
              <a:t> of the </a:t>
            </a:r>
            <a:r>
              <a:rPr lang="it-IT" sz="1600" dirty="0" err="1"/>
              <a:t>simulations</a:t>
            </a:r>
            <a:r>
              <a:rPr lang="it-IT" sz="1600" dirty="0"/>
              <a:t> </a:t>
            </a:r>
            <a:r>
              <a:rPr lang="it-IT" sz="1600" dirty="0" err="1"/>
              <a:t>foreseen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728480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DCF8D-8CEF-C16E-826E-3C632BE1F5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13</a:t>
            </a:fld>
            <a:endParaRPr lang="en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259870-469E-C36B-9EDB-720BD97AD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b="1" dirty="0">
                <a:solidFill>
                  <a:srgbClr val="FF0000"/>
                </a:solidFill>
              </a:rPr>
              <a:t>Outer vertex layers modules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9D1044-8EE4-903A-8B5E-AD1D8FC9F7BA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1174750" y="2058988"/>
                <a:ext cx="11017250" cy="3662362"/>
              </a:xfrm>
            </p:spPr>
            <p:txBody>
              <a:bodyPr>
                <a:normAutofit/>
              </a:bodyPr>
              <a:lstStyle/>
              <a:p>
                <a:r>
                  <a:rPr lang="en-IT" sz="2000" dirty="0">
                    <a:cs typeface="Poppins" pitchFamily="2" charset="77"/>
                  </a:rPr>
                  <a:t>Based on ATLASPIX3 R&amp;D </a:t>
                </a:r>
              </a:p>
              <a:p>
                <a:pPr lvl="1"/>
                <a:r>
                  <a:rPr lang="en-IT" sz="2000" dirty="0">
                    <a:cs typeface="Poppins" pitchFamily="2" charset="77"/>
                  </a:rPr>
                  <a:t>DMAPS</a:t>
                </a:r>
              </a:p>
              <a:p>
                <a:pPr lvl="1"/>
                <a:r>
                  <a:rPr lang="en-IT" sz="2000" dirty="0">
                    <a:cs typeface="Poppins" pitchFamily="2" charset="77"/>
                  </a:rPr>
                  <a:t>50 x 150 µm</a:t>
                </a:r>
                <a:r>
                  <a:rPr lang="en-IT" sz="2000" baseline="30000" dirty="0">
                    <a:cs typeface="Poppins" pitchFamily="2" charset="77"/>
                  </a:rPr>
                  <a:t>2</a:t>
                </a:r>
                <a:r>
                  <a:rPr lang="en-IT" sz="2000" dirty="0">
                    <a:cs typeface="Poppins" pitchFamily="2" charset="77"/>
                  </a:rPr>
                  <a:t> </a:t>
                </a:r>
              </a:p>
              <a:p>
                <a:pPr lvl="1"/>
                <a:r>
                  <a:rPr lang="en-GB" sz="2000" dirty="0">
                    <a:cs typeface="Poppins" pitchFamily="2" charset="77"/>
                  </a:rPr>
                  <a:t>U</a:t>
                </a:r>
                <a:r>
                  <a:rPr lang="en-IT" sz="2000" dirty="0">
                    <a:cs typeface="Poppins" pitchFamily="2" charset="77"/>
                  </a:rPr>
                  <a:t>p to 1.28 Gb/s downlink</a:t>
                </a:r>
              </a:p>
              <a:p>
                <a:pPr lvl="1"/>
                <a:r>
                  <a:rPr lang="en-IT" sz="2000" dirty="0">
                    <a:cs typeface="Poppins" pitchFamily="2" charset="77"/>
                  </a:rPr>
                  <a:t>TSI 180 nm process</a:t>
                </a:r>
              </a:p>
              <a:p>
                <a:pPr lvl="1"/>
                <a:r>
                  <a:rPr lang="en-IT" sz="2000" dirty="0">
                    <a:cs typeface="Poppins" pitchFamily="2" charset="77"/>
                  </a:rPr>
                  <a:t>132 columns of 372 pixels </a:t>
                </a:r>
              </a:p>
              <a:p>
                <a:pPr marL="457200" lvl="1" indent="0">
                  <a:buNone/>
                </a:pPr>
                <a:endParaRPr lang="en-IT" sz="2000" dirty="0">
                  <a:cs typeface="Poppins" pitchFamily="2" charset="77"/>
                </a:endParaRPr>
              </a:p>
              <a:p>
                <a:pPr lvl="1"/>
                <a:r>
                  <a:rPr lang="en-IT" sz="2000" dirty="0">
                    <a:cs typeface="Poppins" pitchFamily="2" charset="77"/>
                  </a:rPr>
                  <a:t>Active (total) length (r-phi x z)</a:t>
                </a:r>
              </a:p>
              <a:p>
                <a:pPr lvl="2"/>
                <a:r>
                  <a:rPr lang="en-IT" sz="2000" dirty="0">
                    <a:cs typeface="Poppins" pitchFamily="2" charset="77"/>
                  </a:rPr>
                  <a:t>18.6 (21) mm x 19.8 (20.2) mm</a:t>
                </a:r>
              </a:p>
              <a:p>
                <a:pPr lvl="1"/>
                <a:r>
                  <a:rPr lang="en-GB" sz="2000" dirty="0">
                    <a:cs typeface="Poppins" pitchFamily="2" charset="77"/>
                  </a:rPr>
                  <a:t>M</a:t>
                </a:r>
                <a:r>
                  <a:rPr lang="en-IT" sz="2000" dirty="0">
                    <a:cs typeface="Poppins" pitchFamily="2" charset="77"/>
                  </a:rPr>
                  <a:t>odule is made of 2x2 chips – total length:</a:t>
                </a:r>
              </a:p>
              <a:p>
                <a:pPr lvl="2"/>
                <a:r>
                  <a:rPr lang="en-IT" sz="2000" dirty="0">
                    <a:cs typeface="Poppins" pitchFamily="2" charset="77"/>
                  </a:rPr>
                  <a:t>size 42.2 mm x 40.6 mm </a:t>
                </a:r>
              </a:p>
              <a:p>
                <a:pPr lvl="2"/>
                <a:endParaRPr lang="en-IT" sz="2000" dirty="0">
                  <a:cs typeface="Poppins" pitchFamily="2" charset="77"/>
                </a:endParaRPr>
              </a:p>
              <a:p>
                <a:pPr lvl="1"/>
                <a:r>
                  <a:rPr lang="en-US" sz="2000" dirty="0">
                    <a:solidFill>
                      <a:srgbClr val="FF0000"/>
                    </a:solidFill>
                    <a:cs typeface="Poppins" pitchFamily="2" charset="77"/>
                  </a:rPr>
                  <a:t>Power budget not established yet: </a:t>
                </a:r>
              </a:p>
              <a:p>
                <a:pPr marL="914400" lvl="2" indent="0">
                  <a:buNone/>
                </a:pPr>
                <a:r>
                  <a:rPr lang="en-US" sz="2000" dirty="0">
                    <a:solidFill>
                      <a:srgbClr val="FF0000"/>
                    </a:solidFill>
                    <a:cs typeface="Poppins" pitchFamily="2" charset="77"/>
                  </a:rPr>
                  <a:t>assume 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100 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mW</m:t>
                    </m:r>
                    <m:r>
                      <a:rPr lang="en-US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>
                  <a:solidFill>
                    <a:srgbClr val="FF0000"/>
                  </a:solidFill>
                  <a:cs typeface="Poppins" pitchFamily="2" charset="77"/>
                </a:endParaRPr>
              </a:p>
              <a:p>
                <a:pPr lvl="2"/>
                <a:endParaRPr lang="en-GB" sz="2000" dirty="0">
                  <a:cs typeface="Poppins" pitchFamily="2" charset="77"/>
                </a:endParaRPr>
              </a:p>
              <a:p>
                <a:endParaRPr lang="en-IT" sz="2000" dirty="0">
                  <a:cs typeface="Poppins" pitchFamily="2" charset="77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9D1044-8EE4-903A-8B5E-AD1D8FC9F7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643152" y="2059291"/>
                <a:ext cx="11017250" cy="3662363"/>
              </a:xfrm>
              <a:blipFill>
                <a:blip r:embed="rId2"/>
                <a:stretch>
                  <a:fillRect l="-575" t="-276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91523653-7930-721D-1704-9EC88EC29235}"/>
              </a:ext>
            </a:extLst>
          </p:cNvPr>
          <p:cNvGrpSpPr/>
          <p:nvPr/>
        </p:nvGrpSpPr>
        <p:grpSpPr>
          <a:xfrm rot="16200000">
            <a:off x="8666945" y="3483488"/>
            <a:ext cx="2303246" cy="4371205"/>
            <a:chOff x="248676" y="591580"/>
            <a:chExt cx="3518290" cy="553259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A223217-1BE5-6FA2-7CF4-57E1E63D3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634" y="591580"/>
              <a:ext cx="3368332" cy="5532599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A133764-C073-4EA8-49FE-917E4D5DC5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3681" y="1689833"/>
              <a:ext cx="223460" cy="707927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0C41B32-9CC4-FE4A-2048-10AEE757057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73681" y="2913621"/>
              <a:ext cx="302294" cy="515379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9CDEA57-6188-9E89-D420-F92679C9265C}"/>
                </a:ext>
              </a:extLst>
            </p:cNvPr>
            <p:cNvSpPr txBox="1"/>
            <p:nvPr/>
          </p:nvSpPr>
          <p:spPr>
            <a:xfrm rot="5400000">
              <a:off x="2645595" y="1034148"/>
              <a:ext cx="1167829" cy="56416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Power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30AC218-DA48-CFB7-FEF8-7E7FDFB0EC0E}"/>
                </a:ext>
              </a:extLst>
            </p:cNvPr>
            <p:cNvSpPr txBox="1"/>
            <p:nvPr/>
          </p:nvSpPr>
          <p:spPr>
            <a:xfrm rot="5400000">
              <a:off x="2265875" y="3864985"/>
              <a:ext cx="1927272" cy="56416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Data IN/OUT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5C40945-54EA-1238-A366-86D551E51F6E}"/>
                </a:ext>
              </a:extLst>
            </p:cNvPr>
            <p:cNvSpPr txBox="1"/>
            <p:nvPr/>
          </p:nvSpPr>
          <p:spPr>
            <a:xfrm rot="5400000">
              <a:off x="108090" y="3324019"/>
              <a:ext cx="845340" cy="56416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HV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48CF6C8-90CE-ACCA-83F8-CF4909940D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080" y="2773680"/>
              <a:ext cx="883491" cy="655320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46940A4-E71C-56E8-A437-0EA1FCBC4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822" y="1307581"/>
            <a:ext cx="4139706" cy="31606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978558-2469-C4FA-A29F-74E48346B1AE}"/>
              </a:ext>
            </a:extLst>
          </p:cNvPr>
          <p:cNvSpPr txBox="1"/>
          <p:nvPr/>
        </p:nvSpPr>
        <p:spPr>
          <a:xfrm>
            <a:off x="1174750" y="5730040"/>
            <a:ext cx="3916970" cy="506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sz="2000" dirty="0">
                <a:solidFill>
                  <a:srgbClr val="0070C0"/>
                </a:solidFill>
              </a:rPr>
              <a:t>For details see A. Andreazza talk</a:t>
            </a:r>
          </a:p>
        </p:txBody>
      </p:sp>
    </p:spTree>
    <p:extLst>
      <p:ext uri="{BB962C8B-B14F-4D97-AF65-F5344CB8AC3E}">
        <p14:creationId xmlns:p14="http://schemas.microsoft.com/office/powerpoint/2010/main" val="2393794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9317DE9-3675-9F83-5B09-871ECF7E6671}"/>
              </a:ext>
            </a:extLst>
          </p:cNvPr>
          <p:cNvSpPr txBox="1"/>
          <p:nvPr/>
        </p:nvSpPr>
        <p:spPr>
          <a:xfrm>
            <a:off x="8810625" y="1726206"/>
            <a:ext cx="3220282" cy="45243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T" b="1" dirty="0">
                <a:solidFill>
                  <a:srgbClr val="FF0000"/>
                </a:solidFill>
              </a:rPr>
              <a:t>Middle Vertex Barrel</a:t>
            </a:r>
          </a:p>
          <a:p>
            <a:pPr algn="ctr"/>
            <a:r>
              <a:rPr lang="en-US" b="1" dirty="0"/>
              <a:t>At </a:t>
            </a:r>
            <a:r>
              <a:rPr lang="en-IT" b="1" dirty="0"/>
              <a:t>13 cm radius</a:t>
            </a:r>
          </a:p>
          <a:p>
            <a:pPr algn="ctr"/>
            <a:endParaRPr lang="en-IT" b="1" dirty="0"/>
          </a:p>
          <a:p>
            <a:pPr algn="ctr"/>
            <a:r>
              <a:rPr lang="en-IT" dirty="0"/>
              <a:t>22 staves of 8 modules each.</a:t>
            </a:r>
          </a:p>
          <a:p>
            <a:pPr algn="ctr"/>
            <a:endParaRPr lang="en-IT" dirty="0"/>
          </a:p>
          <a:p>
            <a:pPr algn="ctr"/>
            <a:r>
              <a:rPr lang="en-GB" dirty="0">
                <a:solidFill>
                  <a:srgbClr val="0070C0"/>
                </a:solidFill>
              </a:rPr>
              <a:t>L</a:t>
            </a:r>
            <a:r>
              <a:rPr lang="en-IT" dirty="0">
                <a:solidFill>
                  <a:srgbClr val="0070C0"/>
                </a:solidFill>
              </a:rPr>
              <a:t>ightweight reticular support structure (ALICE/Belle-II like)</a:t>
            </a:r>
          </a:p>
          <a:p>
            <a:pPr algn="ctr"/>
            <a:endParaRPr lang="en-IT" dirty="0"/>
          </a:p>
          <a:p>
            <a:pPr algn="ctr"/>
            <a:r>
              <a:rPr lang="en-IT" dirty="0"/>
              <a:t>Readout chips either side</a:t>
            </a:r>
          </a:p>
          <a:p>
            <a:pPr algn="ctr"/>
            <a:r>
              <a:rPr lang="en-IT" b="1" dirty="0"/>
              <a:t>Power budget</a:t>
            </a:r>
          </a:p>
          <a:p>
            <a:pPr algn="ctr"/>
            <a:r>
              <a:rPr lang="en-IT" b="1" dirty="0"/>
              <a:t>~342 W</a:t>
            </a:r>
          </a:p>
          <a:p>
            <a:pPr algn="ctr"/>
            <a:endParaRPr lang="en-IT" dirty="0"/>
          </a:p>
          <a:p>
            <a:pPr algn="ctr"/>
            <a:r>
              <a:rPr lang="en-IT" dirty="0"/>
              <a:t>Total weight ~1 kg</a:t>
            </a:r>
          </a:p>
          <a:p>
            <a:pPr algn="ctr"/>
            <a:r>
              <a:rPr lang="en-IT" dirty="0"/>
              <a:t>Water cooled (2 pipes of 2 mm diameter)</a:t>
            </a:r>
          </a:p>
          <a:p>
            <a:pPr algn="ctr"/>
            <a:endParaRPr lang="en-IT" dirty="0"/>
          </a:p>
        </p:txBody>
      </p:sp>
      <p:pic>
        <p:nvPicPr>
          <p:cNvPr id="2" name="Immagine 5">
            <a:extLst>
              <a:ext uri="{FF2B5EF4-FFF2-40B4-BE49-F238E27FC236}">
                <a16:creationId xmlns:a16="http://schemas.microsoft.com/office/drawing/2014/main" id="{333F11CC-ADD0-FBAE-A4F4-B3FBFF097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4" t="13889" r="7344" b="9166"/>
          <a:stretch>
            <a:fillRect/>
          </a:stretch>
        </p:blipFill>
        <p:spPr bwMode="auto">
          <a:xfrm>
            <a:off x="161093" y="634431"/>
            <a:ext cx="8229600" cy="580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3E4BA-0CAA-C034-EFAC-37953531A4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14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623640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B3F49D-66CC-F982-935D-B2274886BC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7170" name="Titolo 1">
            <a:extLst>
              <a:ext uri="{FF2B5EF4-FFF2-40B4-BE49-F238E27FC236}">
                <a16:creationId xmlns:a16="http://schemas.microsoft.com/office/drawing/2014/main" id="{6006A887-8D13-CD26-5EB6-1D067FC875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IT" sz="2800" dirty="0"/>
              <a:t>MIDDLE TRACKER</a:t>
            </a:r>
            <a:endParaRPr lang="it-IT" altLang="en-IT" sz="2800" dirty="0"/>
          </a:p>
        </p:txBody>
      </p:sp>
      <p:pic>
        <p:nvPicPr>
          <p:cNvPr id="7171" name="Immagine 5">
            <a:extLst>
              <a:ext uri="{FF2B5EF4-FFF2-40B4-BE49-F238E27FC236}">
                <a16:creationId xmlns:a16="http://schemas.microsoft.com/office/drawing/2014/main" id="{025F385D-ECF2-89C0-3E2C-A9F75368E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5" t="13889" r="5156" b="7777"/>
          <a:stretch>
            <a:fillRect/>
          </a:stretch>
        </p:blipFill>
        <p:spPr bwMode="auto">
          <a:xfrm>
            <a:off x="1017609" y="1484784"/>
            <a:ext cx="8956270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794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F6F18-C923-3D8A-A6ED-FB93E8680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Stave detail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6CA0A4-2029-78CF-014B-B8535BE106D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824038"/>
            <a:ext cx="7183438" cy="503396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5499771-7369-1D8C-FB78-CAA203AA7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6" t="15736" r="1976" b="8604"/>
          <a:stretch>
            <a:fillRect/>
          </a:stretch>
        </p:blipFill>
        <p:spPr bwMode="auto">
          <a:xfrm>
            <a:off x="7414590" y="1956121"/>
            <a:ext cx="4575797" cy="2355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3CB700-9180-6635-5E5C-E46CD4B655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16</a:t>
            </a:fld>
            <a:endParaRPr lang="en-US" noProof="0" dirty="0"/>
          </a:p>
        </p:txBody>
      </p:sp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2E2D16E5-CB1E-FDB0-488F-568987DD7E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29" t="34524" r="11186" b="25490"/>
          <a:stretch/>
        </p:blipFill>
        <p:spPr>
          <a:xfrm>
            <a:off x="7248128" y="4349899"/>
            <a:ext cx="3888432" cy="235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3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4F4661-EAF0-EE48-5037-834B22C38B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17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66DAA7-900A-8E1C-A0C4-649865E5B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Prototypes built for Belle II upgrade in Pisa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134443-6439-E51E-3CF3-EDCF833A23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/>
          <a:stretch/>
        </p:blipFill>
        <p:spPr>
          <a:xfrm>
            <a:off x="0" y="4114800"/>
            <a:ext cx="9621077" cy="2650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4">
            <a:extLst>
              <a:ext uri="{FF2B5EF4-FFF2-40B4-BE49-F238E27FC236}">
                <a16:creationId xmlns:a16="http://schemas.microsoft.com/office/drawing/2014/main" id="{D91341D3-20C2-E694-3BCB-EBF100DEE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779" y="1825625"/>
            <a:ext cx="2244899" cy="4151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8">
            <a:extLst>
              <a:ext uri="{FF2B5EF4-FFF2-40B4-BE49-F238E27FC236}">
                <a16:creationId xmlns:a16="http://schemas.microsoft.com/office/drawing/2014/main" id="{56775BEC-BACA-7D88-705E-C77681EA7F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r="21115" b="38674"/>
          <a:stretch/>
        </p:blipFill>
        <p:spPr bwMode="auto">
          <a:xfrm>
            <a:off x="1540639" y="1517340"/>
            <a:ext cx="6288567" cy="2726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86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9317DE9-3675-9F83-5B09-871ECF7E6671}"/>
              </a:ext>
            </a:extLst>
          </p:cNvPr>
          <p:cNvSpPr txBox="1"/>
          <p:nvPr/>
        </p:nvSpPr>
        <p:spPr>
          <a:xfrm>
            <a:off x="8451690" y="2038722"/>
            <a:ext cx="3625515" cy="42473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T" b="1" dirty="0">
                <a:solidFill>
                  <a:srgbClr val="FF0000"/>
                </a:solidFill>
              </a:rPr>
              <a:t>Outer Vertex Tracker Barrel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At 31.5 cm radius</a:t>
            </a:r>
            <a:endParaRPr lang="en-IT" b="1" dirty="0">
              <a:solidFill>
                <a:schemeClr val="tx1"/>
              </a:solidFill>
            </a:endParaRPr>
          </a:p>
          <a:p>
            <a:pPr algn="ctr"/>
            <a:endParaRPr lang="en-IT" dirty="0"/>
          </a:p>
          <a:p>
            <a:pPr algn="ctr"/>
            <a:r>
              <a:rPr lang="en-IT" dirty="0"/>
              <a:t>51 staves of 16 modules each</a:t>
            </a:r>
          </a:p>
          <a:p>
            <a:pPr algn="ctr"/>
            <a:endParaRPr lang="en-IT" dirty="0"/>
          </a:p>
          <a:p>
            <a:pPr algn="ctr"/>
            <a:r>
              <a:rPr lang="en-GB" dirty="0">
                <a:solidFill>
                  <a:srgbClr val="0070C0"/>
                </a:solidFill>
              </a:rPr>
              <a:t>L</a:t>
            </a:r>
            <a:r>
              <a:rPr lang="en-IT" dirty="0">
                <a:solidFill>
                  <a:srgbClr val="0070C0"/>
                </a:solidFill>
              </a:rPr>
              <a:t>ightweight reticular support structure (ALICE/Belle-II like)</a:t>
            </a:r>
          </a:p>
          <a:p>
            <a:pPr algn="ctr"/>
            <a:endParaRPr lang="en-IT" dirty="0"/>
          </a:p>
          <a:p>
            <a:pPr algn="ctr"/>
            <a:r>
              <a:rPr lang="en-IT" dirty="0"/>
              <a:t>Total weight ~3.7 kg</a:t>
            </a:r>
          </a:p>
          <a:p>
            <a:pPr algn="ctr"/>
            <a:r>
              <a:rPr lang="en-IT" dirty="0"/>
              <a:t>Readout chips either side</a:t>
            </a:r>
          </a:p>
          <a:p>
            <a:pPr algn="ctr"/>
            <a:r>
              <a:rPr lang="en-IT" b="1" dirty="0"/>
              <a:t>Power budget</a:t>
            </a:r>
          </a:p>
          <a:p>
            <a:pPr algn="ctr"/>
            <a:r>
              <a:rPr lang="en-IT" b="1" dirty="0"/>
              <a:t>~1400 W</a:t>
            </a:r>
          </a:p>
          <a:p>
            <a:pPr algn="ctr"/>
            <a:endParaRPr lang="en-IT" dirty="0"/>
          </a:p>
          <a:p>
            <a:pPr algn="ctr"/>
            <a:r>
              <a:rPr lang="en-IT" dirty="0"/>
              <a:t>Water cooled (2 pipes of 2 mm diameter)</a:t>
            </a:r>
          </a:p>
        </p:txBody>
      </p:sp>
      <p:pic>
        <p:nvPicPr>
          <p:cNvPr id="3" name="Immagine 5">
            <a:extLst>
              <a:ext uri="{FF2B5EF4-FFF2-40B4-BE49-F238E27FC236}">
                <a16:creationId xmlns:a16="http://schemas.microsoft.com/office/drawing/2014/main" id="{61694D8A-0B97-68CC-9C4C-5441F0BAF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28" t="17500" r="9453" b="10001"/>
          <a:stretch>
            <a:fillRect/>
          </a:stretch>
        </p:blipFill>
        <p:spPr bwMode="auto">
          <a:xfrm>
            <a:off x="490538" y="1100484"/>
            <a:ext cx="7651589" cy="533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925D7-9951-B435-C625-C52B1FA4DD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18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14922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500C24-EF75-49C2-EEB7-E3A794A0F03D}"/>
              </a:ext>
            </a:extLst>
          </p:cNvPr>
          <p:cNvSpPr txBox="1"/>
          <p:nvPr/>
        </p:nvSpPr>
        <p:spPr>
          <a:xfrm>
            <a:off x="8184232" y="1890192"/>
            <a:ext cx="3852631" cy="45243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T" b="1" dirty="0">
                <a:solidFill>
                  <a:srgbClr val="FF0000"/>
                </a:solidFill>
              </a:rPr>
              <a:t>Outer Vertex Tracker Disk 1</a:t>
            </a:r>
          </a:p>
          <a:p>
            <a:pPr algn="ctr"/>
            <a:r>
              <a:rPr lang="en-IT" dirty="0"/>
              <a:t>2 sides (front and back) each with 4 petals. </a:t>
            </a:r>
          </a:p>
          <a:p>
            <a:pPr algn="ctr"/>
            <a:endParaRPr lang="en-IT" dirty="0"/>
          </a:p>
          <a:p>
            <a:pPr algn="ctr"/>
            <a:r>
              <a:rPr lang="en-IT" dirty="0"/>
              <a:t>One petal is made of  different staves of overlapping modules</a:t>
            </a:r>
          </a:p>
          <a:p>
            <a:pPr algn="ctr"/>
            <a:endParaRPr lang="en-IT" dirty="0"/>
          </a:p>
          <a:p>
            <a:pPr algn="ctr"/>
            <a:r>
              <a:rPr lang="en-IT" dirty="0"/>
              <a:t>Total modules per disk: 196</a:t>
            </a:r>
          </a:p>
          <a:p>
            <a:pPr algn="ctr"/>
            <a:r>
              <a:rPr lang="en-IT" dirty="0"/>
              <a:t>Total weight ~850 grams</a:t>
            </a:r>
          </a:p>
          <a:p>
            <a:pPr algn="ctr"/>
            <a:r>
              <a:rPr lang="en-IT" dirty="0"/>
              <a:t>Power budget ~ 336 W</a:t>
            </a:r>
          </a:p>
          <a:p>
            <a:pPr algn="ctr"/>
            <a:endParaRPr lang="en-IT" dirty="0"/>
          </a:p>
          <a:p>
            <a:pPr algn="ctr"/>
            <a:r>
              <a:rPr lang="en-IT" dirty="0"/>
              <a:t>Cooling using 1 water pipe (2 mm diameter)</a:t>
            </a:r>
          </a:p>
          <a:p>
            <a:pPr algn="ctr"/>
            <a:endParaRPr lang="en-IT" dirty="0"/>
          </a:p>
          <a:p>
            <a:pPr algn="ctr"/>
            <a:r>
              <a:rPr lang="en-IT" dirty="0"/>
              <a:t>Similar geometry for the other two disks</a:t>
            </a:r>
          </a:p>
        </p:txBody>
      </p:sp>
      <p:pic>
        <p:nvPicPr>
          <p:cNvPr id="3" name="Immagine 4">
            <a:extLst>
              <a:ext uri="{FF2B5EF4-FFF2-40B4-BE49-F238E27FC236}">
                <a16:creationId xmlns:a16="http://schemas.microsoft.com/office/drawing/2014/main" id="{FC166C75-0D00-D922-4952-C3EF274BB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39" t="14481" r="4347" b="9203"/>
          <a:stretch>
            <a:fillRect/>
          </a:stretch>
        </p:blipFill>
        <p:spPr bwMode="auto">
          <a:xfrm>
            <a:off x="151977" y="839042"/>
            <a:ext cx="7904178" cy="557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0A7323-2FCA-B095-8C1E-33F040D570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19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03389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26B31A-6239-9EBD-215E-7B2738CEAB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0C1CB5-349B-E8C9-54A9-B57D873FF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IT" dirty="0"/>
              <a:t>The IDEA Concept</a:t>
            </a:r>
          </a:p>
        </p:txBody>
      </p:sp>
      <p:pic>
        <p:nvPicPr>
          <p:cNvPr id="10" name="Content Placeholder 9" descr="Diagram&#10;&#10;Description automatically generated">
            <a:extLst>
              <a:ext uri="{FF2B5EF4-FFF2-40B4-BE49-F238E27FC236}">
                <a16:creationId xmlns:a16="http://schemas.microsoft.com/office/drawing/2014/main" id="{E281C6D3-E7D1-F26B-74C1-44CADF8716B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384300"/>
            <a:ext cx="9567863" cy="452120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69ADE1-AF5D-35BE-42FA-26D21063D1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8" r="-12976"/>
          <a:stretch/>
        </p:blipFill>
        <p:spPr>
          <a:xfrm>
            <a:off x="219919" y="659759"/>
            <a:ext cx="6208416" cy="5833119"/>
          </a:xfrm>
          <a:prstGeom prst="rect">
            <a:avLst/>
          </a:prstGeom>
        </p:spPr>
      </p:pic>
      <p:sp>
        <p:nvSpPr>
          <p:cNvPr id="4" name="Doughnut 3">
            <a:extLst>
              <a:ext uri="{FF2B5EF4-FFF2-40B4-BE49-F238E27FC236}">
                <a16:creationId xmlns:a16="http://schemas.microsoft.com/office/drawing/2014/main" id="{197F580D-CC50-0058-D523-A411C2C402DC}"/>
              </a:ext>
            </a:extLst>
          </p:cNvPr>
          <p:cNvSpPr/>
          <p:nvPr/>
        </p:nvSpPr>
        <p:spPr>
          <a:xfrm>
            <a:off x="6800847" y="2643188"/>
            <a:ext cx="2771775" cy="614363"/>
          </a:xfrm>
          <a:prstGeom prst="donut">
            <a:avLst>
              <a:gd name="adj" fmla="val 17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351">
              <a:solidFill>
                <a:schemeClr val="tx1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63CF522-0755-4D99-7049-690B06EC48F6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3136740" y="2950368"/>
            <a:ext cx="3664107" cy="490069"/>
          </a:xfrm>
          <a:prstGeom prst="straightConnector1">
            <a:avLst/>
          </a:prstGeom>
          <a:ln w="444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00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10BECA-534A-591A-8381-37D8B34A9F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20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DA3EA0-7C35-7E9E-355D-3DBA39533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126622"/>
            <a:ext cx="9810688" cy="1072088"/>
          </a:xfrm>
        </p:spPr>
        <p:txBody>
          <a:bodyPr anchor="b">
            <a:normAutofit/>
          </a:bodyPr>
          <a:lstStyle/>
          <a:p>
            <a:r>
              <a:rPr lang="en-IT" b="1" dirty="0">
                <a:solidFill>
                  <a:srgbClr val="FF0000"/>
                </a:solidFill>
              </a:rPr>
              <a:t>Overall layout and dimensions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19BA55DB-D4ED-4B2A-355B-40A899A0D4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723" t="12381" r="9196" b="4761"/>
          <a:stretch/>
        </p:blipFill>
        <p:spPr>
          <a:xfrm>
            <a:off x="1563840" y="1282266"/>
            <a:ext cx="7772520" cy="547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97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AEF296-D1C4-C864-D4F7-54D6661D31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21</a:t>
            </a:fld>
            <a:endParaRPr lang="en-US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4B8F7A-1D6B-A640-B4B8-4F484FE67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Simulated material budget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C0F073-B6F8-DCCE-468E-58FB05123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1484784"/>
            <a:ext cx="5007214" cy="47365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D84C20-539E-C5A4-315C-E7DD48A54BDD}"/>
              </a:ext>
            </a:extLst>
          </p:cNvPr>
          <p:cNvSpPr txBox="1"/>
          <p:nvPr/>
        </p:nvSpPr>
        <p:spPr>
          <a:xfrm>
            <a:off x="4439816" y="1700808"/>
            <a:ext cx="1484702" cy="518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sz="2400" dirty="0">
                <a:solidFill>
                  <a:srgbClr val="FF0000"/>
                </a:solidFill>
              </a:rPr>
              <a:t>Armin Ilg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940E93-6D78-5B67-61B0-96680017A7E4}"/>
              </a:ext>
            </a:extLst>
          </p:cNvPr>
          <p:cNvSpPr txBox="1"/>
          <p:nvPr/>
        </p:nvSpPr>
        <p:spPr>
          <a:xfrm>
            <a:off x="6672064" y="2708920"/>
            <a:ext cx="5446363" cy="3365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sz="2400" dirty="0"/>
              <a:t>In agreement with CAD estimates</a:t>
            </a:r>
          </a:p>
          <a:p>
            <a:pPr algn="l">
              <a:lnSpc>
                <a:spcPts val="3700"/>
              </a:lnSpc>
            </a:pPr>
            <a:endParaRPr lang="en-IT" sz="2400" dirty="0"/>
          </a:p>
          <a:p>
            <a:pPr algn="l">
              <a:lnSpc>
                <a:spcPts val="3700"/>
              </a:lnSpc>
            </a:pPr>
            <a:r>
              <a:rPr lang="en-IT" sz="2400" dirty="0"/>
              <a:t>Smaller X/X</a:t>
            </a:r>
            <a:r>
              <a:rPr lang="en-IT" sz="2400" baseline="-25000" dirty="0"/>
              <a:t>0</a:t>
            </a:r>
            <a:r>
              <a:rPr lang="en-IT" sz="2400" dirty="0"/>
              <a:t> wrt IDEA CDR estimates </a:t>
            </a:r>
          </a:p>
          <a:p>
            <a:pPr algn="l">
              <a:lnSpc>
                <a:spcPts val="3700"/>
              </a:lnSpc>
            </a:pPr>
            <a:r>
              <a:rPr lang="en-GB" sz="2400" dirty="0"/>
              <a:t>even </a:t>
            </a:r>
            <a:r>
              <a:rPr lang="en-GB" sz="2400" dirty="0" err="1"/>
              <a:t>i</a:t>
            </a:r>
            <a:r>
              <a:rPr lang="en-IT" sz="2400" dirty="0"/>
              <a:t>ncluding power and readout </a:t>
            </a:r>
          </a:p>
          <a:p>
            <a:pPr algn="l">
              <a:lnSpc>
                <a:spcPts val="3700"/>
              </a:lnSpc>
            </a:pPr>
            <a:r>
              <a:rPr lang="en-IT" sz="2400" dirty="0"/>
              <a:t>cables in the sensitive region</a:t>
            </a:r>
          </a:p>
          <a:p>
            <a:pPr algn="l">
              <a:lnSpc>
                <a:spcPts val="3700"/>
              </a:lnSpc>
            </a:pPr>
            <a:endParaRPr lang="en-IT" sz="2400" dirty="0"/>
          </a:p>
          <a:p>
            <a:pPr algn="l">
              <a:lnSpc>
                <a:spcPts val="3700"/>
              </a:lnSpc>
            </a:pPr>
            <a:r>
              <a:rPr lang="en-IT" sz="2400" dirty="0"/>
              <a:t>Silicon only ~15% of the total</a:t>
            </a:r>
          </a:p>
        </p:txBody>
      </p:sp>
    </p:spTree>
    <p:extLst>
      <p:ext uri="{BB962C8B-B14F-4D97-AF65-F5344CB8AC3E}">
        <p14:creationId xmlns:p14="http://schemas.microsoft.com/office/powerpoint/2010/main" val="2208617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9F21C8-C4D5-C4AE-2C0F-49A90F4B1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70" y="2994817"/>
            <a:ext cx="7488832" cy="368768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BE021-BF5E-E0FA-AEEA-7BA3F820D9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22</a:t>
            </a:fld>
            <a:endParaRPr lang="en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80BFC4-C87D-10E8-8B25-9EA28E08D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b="1" dirty="0"/>
              <a:t>Support cylinder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15F0A-0046-8DBD-B022-E0F05432532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-31758" y="1410320"/>
            <a:ext cx="11017250" cy="36623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IT" sz="2400" dirty="0"/>
              <a:t>All elements in the interaction region (Vertex and LumiCal) are mounted rigidly on a support cylinder that guarantees mechanical stability and alignment</a:t>
            </a:r>
          </a:p>
          <a:p>
            <a:pPr lvl="1">
              <a:lnSpc>
                <a:spcPct val="100000"/>
              </a:lnSpc>
            </a:pPr>
            <a:r>
              <a:rPr lang="en-IT" sz="2000" dirty="0">
                <a:solidFill>
                  <a:srgbClr val="C00000"/>
                </a:solidFill>
              </a:rPr>
              <a:t>Once the structure is assembled it is slided inside the rest of the detector</a:t>
            </a:r>
          </a:p>
          <a:p>
            <a:pPr lvl="1">
              <a:lnSpc>
                <a:spcPct val="100000"/>
              </a:lnSpc>
            </a:pPr>
            <a:r>
              <a:rPr lang="en-IT" sz="2000" dirty="0">
                <a:solidFill>
                  <a:srgbClr val="00B050"/>
                </a:solidFill>
              </a:rPr>
              <a:t>Studies on-going where to anchor it (most likely to the Calorimeter)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EF3D13-A8AA-50D5-25E2-6D89DA041AB4}"/>
              </a:ext>
            </a:extLst>
          </p:cNvPr>
          <p:cNvGrpSpPr>
            <a:grpSpLocks noChangeAspect="1"/>
          </p:cNvGrpSpPr>
          <p:nvPr/>
        </p:nvGrpSpPr>
        <p:grpSpPr>
          <a:xfrm>
            <a:off x="7702241" y="3182084"/>
            <a:ext cx="3927413" cy="2324954"/>
            <a:chOff x="6473675" y="3244003"/>
            <a:chExt cx="5640015" cy="3338782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3BB9D550-7A0E-F27F-2983-AC77C9FC2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3675" y="3244003"/>
              <a:ext cx="5640015" cy="3338782"/>
            </a:xfrm>
            <a:prstGeom prst="rect">
              <a:avLst/>
            </a:prstGeom>
          </p:spPr>
        </p:pic>
        <p:cxnSp>
          <p:nvCxnSpPr>
            <p:cNvPr id="9" name="Straight Arrow Connector 14">
              <a:extLst>
                <a:ext uri="{FF2B5EF4-FFF2-40B4-BE49-F238E27FC236}">
                  <a16:creationId xmlns:a16="http://schemas.microsoft.com/office/drawing/2014/main" id="{0C5BCB95-072E-B696-84E1-3AF9A07FB9D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27092" y="5961642"/>
              <a:ext cx="852523" cy="25002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14">
              <a:extLst>
                <a:ext uri="{FF2B5EF4-FFF2-40B4-BE49-F238E27FC236}">
                  <a16:creationId xmlns:a16="http://schemas.microsoft.com/office/drawing/2014/main" id="{2315AD16-7722-8A7A-2F04-590AA1C7D0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92622" y="5843821"/>
              <a:ext cx="617426" cy="24283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4">
              <a:extLst>
                <a:ext uri="{FF2B5EF4-FFF2-40B4-BE49-F238E27FC236}">
                  <a16:creationId xmlns:a16="http://schemas.microsoft.com/office/drawing/2014/main" id="{BA549C8D-7708-9A71-FE36-A62FFFA890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53804" y="3865187"/>
              <a:ext cx="990166" cy="89297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4">
              <a:extLst>
                <a:ext uri="{FF2B5EF4-FFF2-40B4-BE49-F238E27FC236}">
                  <a16:creationId xmlns:a16="http://schemas.microsoft.com/office/drawing/2014/main" id="{5A7E5D02-DEA0-5BBB-4628-D13615A576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2319" y="5398860"/>
              <a:ext cx="620345" cy="56278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4">
              <a:extLst>
                <a:ext uri="{FF2B5EF4-FFF2-40B4-BE49-F238E27FC236}">
                  <a16:creationId xmlns:a16="http://schemas.microsoft.com/office/drawing/2014/main" id="{6FA9BE01-0611-289B-AFB6-C665FD3B34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53383" y="5255077"/>
              <a:ext cx="874176" cy="73574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4">
              <a:extLst>
                <a:ext uri="{FF2B5EF4-FFF2-40B4-BE49-F238E27FC236}">
                  <a16:creationId xmlns:a16="http://schemas.microsoft.com/office/drawing/2014/main" id="{40B3A31D-6042-C87A-997F-BA0736744E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43024" y="5106278"/>
              <a:ext cx="1110322" cy="88454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EC3D7AB-18D0-D3C7-525E-E5BDA3056607}"/>
                </a:ext>
              </a:extLst>
            </p:cNvPr>
            <p:cNvSpPr txBox="1"/>
            <p:nvPr/>
          </p:nvSpPr>
          <p:spPr>
            <a:xfrm>
              <a:off x="8540006" y="6213453"/>
              <a:ext cx="200053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/>
                <a:t>Aluminium ribs</a:t>
              </a:r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8EDBA1D-0AF2-C6D1-03B4-E51DE556EB44}"/>
                </a:ext>
              </a:extLst>
            </p:cNvPr>
            <p:cNvSpPr txBox="1"/>
            <p:nvPr/>
          </p:nvSpPr>
          <p:spPr>
            <a:xfrm>
              <a:off x="7622005" y="3495855"/>
              <a:ext cx="23152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 err="1"/>
                <a:t>Aluminium</a:t>
              </a:r>
              <a:r>
                <a:rPr lang="en-US" sz="1800" dirty="0"/>
                <a:t> endcaps </a:t>
              </a:r>
              <a:endParaRPr lang="en-US" dirty="0"/>
            </a:p>
          </p:txBody>
        </p:sp>
        <p:cxnSp>
          <p:nvCxnSpPr>
            <p:cNvPr id="17" name="Straight Arrow Connector 14">
              <a:extLst>
                <a:ext uri="{FF2B5EF4-FFF2-40B4-BE49-F238E27FC236}">
                  <a16:creationId xmlns:a16="http://schemas.microsoft.com/office/drawing/2014/main" id="{340F8A7F-CAD8-06E2-440E-3555F7269E2C}"/>
                </a:ext>
              </a:extLst>
            </p:cNvPr>
            <p:cNvCxnSpPr>
              <a:cxnSpLocks/>
            </p:cNvCxnSpPr>
            <p:nvPr/>
          </p:nvCxnSpPr>
          <p:spPr>
            <a:xfrm>
              <a:off x="9788765" y="3662649"/>
              <a:ext cx="1462232" cy="782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4">
              <a:extLst>
                <a:ext uri="{FF2B5EF4-FFF2-40B4-BE49-F238E27FC236}">
                  <a16:creationId xmlns:a16="http://schemas.microsoft.com/office/drawing/2014/main" id="{A5C1CDB5-4BD7-D01B-4E45-BCFB99E2A54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79615" y="5710029"/>
              <a:ext cx="262785" cy="28079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CasellaDiTesto 25">
            <a:extLst>
              <a:ext uri="{FF2B5EF4-FFF2-40B4-BE49-F238E27FC236}">
                <a16:creationId xmlns:a16="http://schemas.microsoft.com/office/drawing/2014/main" id="{82518735-8661-D469-85CE-F38106EF8219}"/>
              </a:ext>
            </a:extLst>
          </p:cNvPr>
          <p:cNvSpPr txBox="1"/>
          <p:nvPr/>
        </p:nvSpPr>
        <p:spPr>
          <a:xfrm>
            <a:off x="4432648" y="6139700"/>
            <a:ext cx="63537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00087" indent="-342900" algn="l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800" dirty="0"/>
              <a:t>1mm CF + 4mm HC + 1mm CF</a:t>
            </a:r>
          </a:p>
        </p:txBody>
      </p:sp>
      <p:pic>
        <p:nvPicPr>
          <p:cNvPr id="21" name="Picture 2" descr="Applsci 10 07262 g001">
            <a:extLst>
              <a:ext uri="{FF2B5EF4-FFF2-40B4-BE49-F238E27FC236}">
                <a16:creationId xmlns:a16="http://schemas.microsoft.com/office/drawing/2014/main" id="{CA6B43DD-88A5-E13A-9CFD-CD8CD1013D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2"/>
          <a:stretch/>
        </p:blipFill>
        <p:spPr bwMode="auto">
          <a:xfrm>
            <a:off x="10248397" y="5837149"/>
            <a:ext cx="1828931" cy="91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550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ACF4E3-7C3F-CEB9-DF20-7E9784700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706" y="1984417"/>
            <a:ext cx="5436682" cy="2830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940145-32AF-B788-C79B-5EEF7EE67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995" y="2695581"/>
            <a:ext cx="4195207" cy="229045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5E0DCD-EA3C-2D43-1F23-F997DA67A2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722106-92AB-7263-1DB6-C3689F9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850" y="757700"/>
            <a:ext cx="11017800" cy="1072088"/>
          </a:xfrm>
        </p:spPr>
        <p:txBody>
          <a:bodyPr/>
          <a:lstStyle/>
          <a:p>
            <a:r>
              <a:rPr lang="en-US" sz="4000" b="1" dirty="0"/>
              <a:t>Assembly procedure – I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F27B88-C1A5-BF34-2B38-633025291D32}"/>
              </a:ext>
            </a:extLst>
          </p:cNvPr>
          <p:cNvSpPr txBox="1"/>
          <p:nvPr/>
        </p:nvSpPr>
        <p:spPr>
          <a:xfrm>
            <a:off x="380850" y="4873582"/>
            <a:ext cx="63715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1) </a:t>
            </a:r>
            <a:r>
              <a:rPr lang="en-US" sz="2400" dirty="0"/>
              <a:t>Outer </a:t>
            </a:r>
            <a:r>
              <a:rPr lang="en-US" sz="2400" dirty="0" err="1"/>
              <a:t>vertx</a:t>
            </a:r>
            <a:r>
              <a:rPr lang="en-US" sz="2400" dirty="0"/>
              <a:t> tracker, middle vertex tracker and disks 1 are installed as a rigid structure inside the support tube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477FB3-BE56-CF73-6619-CE2593734B47}"/>
              </a:ext>
            </a:extLst>
          </p:cNvPr>
          <p:cNvSpPr txBox="1"/>
          <p:nvPr/>
        </p:nvSpPr>
        <p:spPr>
          <a:xfrm>
            <a:off x="7350511" y="4873583"/>
            <a:ext cx="4578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2)</a:t>
            </a:r>
            <a:r>
              <a:rPr lang="en-US" sz="2400" dirty="0"/>
              <a:t> Disks 2 and 3 are installed inside the support tube</a:t>
            </a:r>
          </a:p>
        </p:txBody>
      </p:sp>
      <p:sp>
        <p:nvSpPr>
          <p:cNvPr id="27" name="Freccia a destra 15">
            <a:extLst>
              <a:ext uri="{FF2B5EF4-FFF2-40B4-BE49-F238E27FC236}">
                <a16:creationId xmlns:a16="http://schemas.microsoft.com/office/drawing/2014/main" id="{A45F095E-C55D-C3AA-6220-AB07B2963B34}"/>
              </a:ext>
            </a:extLst>
          </p:cNvPr>
          <p:cNvSpPr/>
          <p:nvPr/>
        </p:nvSpPr>
        <p:spPr>
          <a:xfrm>
            <a:off x="7088197" y="2383299"/>
            <a:ext cx="590550" cy="318033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949119-4E2E-C357-B830-365A8C9065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24" b="16360"/>
          <a:stretch/>
        </p:blipFill>
        <p:spPr>
          <a:xfrm>
            <a:off x="380851" y="1623493"/>
            <a:ext cx="3122862" cy="144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010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5E0DCD-EA3C-2D43-1F23-F997DA67A2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722106-92AB-7263-1DB6-C3689F9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850" y="757700"/>
            <a:ext cx="11017800" cy="1072088"/>
          </a:xfrm>
        </p:spPr>
        <p:txBody>
          <a:bodyPr/>
          <a:lstStyle/>
          <a:p>
            <a:r>
              <a:rPr lang="en-US" b="1" dirty="0"/>
              <a:t>A</a:t>
            </a:r>
            <a:r>
              <a:rPr lang="en-US" sz="4000" b="1" dirty="0"/>
              <a:t>ssembly procedure</a:t>
            </a:r>
            <a:r>
              <a:rPr lang="en-US" b="1" dirty="0"/>
              <a:t> – II</a:t>
            </a:r>
            <a:endParaRPr lang="en-US" sz="4000" b="1" dirty="0"/>
          </a:p>
        </p:txBody>
      </p:sp>
      <p:pic>
        <p:nvPicPr>
          <p:cNvPr id="15" name="Content Placeholder 5" descr="A picture containing auto part, wheel, tire&#10;&#10;Description automatically generated">
            <a:extLst>
              <a:ext uri="{FF2B5EF4-FFF2-40B4-BE49-F238E27FC236}">
                <a16:creationId xmlns:a16="http://schemas.microsoft.com/office/drawing/2014/main" id="{6CC7F2C3-1EBC-C385-41F2-7317F5DD10FF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130" y="1276507"/>
            <a:ext cx="4393227" cy="1932925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939F7F-9913-B518-26FB-7E39E498D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473" y="3827320"/>
            <a:ext cx="6068232" cy="3030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C4E26E-7DE2-4D0B-0E57-D36F248C0F33}"/>
              </a:ext>
            </a:extLst>
          </p:cNvPr>
          <p:cNvSpPr txBox="1"/>
          <p:nvPr/>
        </p:nvSpPr>
        <p:spPr>
          <a:xfrm>
            <a:off x="267954" y="3269521"/>
            <a:ext cx="40962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3) </a:t>
            </a:r>
            <a:r>
              <a:rPr lang="en-US" sz="2000" dirty="0"/>
              <a:t>LumiCal is installed in centered position, then beam pipe with inner vertex detector is inserted with a dedicated tool inside disks and outer vertex tracker, then fixed to both endcaps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2F8ED2-AD10-AB5A-68D4-B201B4E54D38}"/>
              </a:ext>
            </a:extLst>
          </p:cNvPr>
          <p:cNvSpPr txBox="1"/>
          <p:nvPr/>
        </p:nvSpPr>
        <p:spPr>
          <a:xfrm>
            <a:off x="4663452" y="3271679"/>
            <a:ext cx="32934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4) </a:t>
            </a:r>
            <a:r>
              <a:rPr lang="en-US" sz="2000" dirty="0"/>
              <a:t>LumiCal can be aligned in the correct position on the outgoing beams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E15B79-9A88-58D9-3050-FC8182D3C305}"/>
              </a:ext>
            </a:extLst>
          </p:cNvPr>
          <p:cNvSpPr txBox="1"/>
          <p:nvPr/>
        </p:nvSpPr>
        <p:spPr>
          <a:xfrm>
            <a:off x="8629521" y="3269192"/>
            <a:ext cx="32934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5) </a:t>
            </a:r>
            <a:r>
              <a:rPr lang="en-US" sz="2000" dirty="0"/>
              <a:t>Support tube can be closed</a:t>
            </a:r>
          </a:p>
        </p:txBody>
      </p:sp>
      <p:sp>
        <p:nvSpPr>
          <p:cNvPr id="9" name="Freccia a destra 15">
            <a:extLst>
              <a:ext uri="{FF2B5EF4-FFF2-40B4-BE49-F238E27FC236}">
                <a16:creationId xmlns:a16="http://schemas.microsoft.com/office/drawing/2014/main" id="{B43BB59E-FEA9-BB55-B75E-09E0556E6E52}"/>
              </a:ext>
            </a:extLst>
          </p:cNvPr>
          <p:cNvSpPr/>
          <p:nvPr/>
        </p:nvSpPr>
        <p:spPr>
          <a:xfrm>
            <a:off x="7875589" y="3299928"/>
            <a:ext cx="746085" cy="344878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ccia a destra 15">
            <a:extLst>
              <a:ext uri="{FF2B5EF4-FFF2-40B4-BE49-F238E27FC236}">
                <a16:creationId xmlns:a16="http://schemas.microsoft.com/office/drawing/2014/main" id="{DEA4C350-AF28-B33F-EFD8-8B2E0BF70AA3}"/>
              </a:ext>
            </a:extLst>
          </p:cNvPr>
          <p:cNvSpPr/>
          <p:nvPr/>
        </p:nvSpPr>
        <p:spPr>
          <a:xfrm>
            <a:off x="4269956" y="3299928"/>
            <a:ext cx="444874" cy="344878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7D1CEE-59F0-2B87-41F8-6F0686A0CA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18" t="13127" r="4670" b="20409"/>
          <a:stretch/>
        </p:blipFill>
        <p:spPr>
          <a:xfrm>
            <a:off x="8384" y="1242295"/>
            <a:ext cx="6385871" cy="191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96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867C8-20F3-A9D1-9A02-AD340EEE4D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25</a:t>
            </a:fld>
            <a:endParaRPr lang="en-IT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0FF89B4-07C6-4EED-9C4B-01D0933E3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integration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19F2C5-1F51-7070-68B2-76956C2C8E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95" b="7309"/>
          <a:stretch/>
        </p:blipFill>
        <p:spPr>
          <a:xfrm>
            <a:off x="440271" y="2060848"/>
            <a:ext cx="11208568" cy="4638087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A89A08-4204-3099-669E-D3DEFBF55332}"/>
              </a:ext>
            </a:extLst>
          </p:cNvPr>
          <p:cNvSpPr txBox="1"/>
          <p:nvPr/>
        </p:nvSpPr>
        <p:spPr>
          <a:xfrm>
            <a:off x="-967990" y="1447325"/>
            <a:ext cx="12601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0000"/>
              </a:lnSpc>
            </a:pPr>
            <a:r>
              <a:rPr lang="en-GB" sz="1400" i="1" dirty="0"/>
              <a:t>M. </a:t>
            </a:r>
            <a:r>
              <a:rPr lang="en-GB" sz="1400" i="1" dirty="0" err="1"/>
              <a:t>Boscolo</a:t>
            </a:r>
            <a:r>
              <a:rPr lang="en-GB" sz="1400" i="1" dirty="0"/>
              <a:t>, F. Palla, F. </a:t>
            </a:r>
            <a:r>
              <a:rPr lang="en-GB" sz="1400" i="1" dirty="0" err="1"/>
              <a:t>Fransesini</a:t>
            </a:r>
            <a:r>
              <a:rPr lang="en-GB" sz="1400" i="1" dirty="0"/>
              <a:t>, F. </a:t>
            </a:r>
            <a:r>
              <a:rPr lang="en-GB" sz="1400" i="1" dirty="0" err="1"/>
              <a:t>Bosi</a:t>
            </a:r>
            <a:r>
              <a:rPr lang="en-GB" sz="1400" i="1" dirty="0"/>
              <a:t> and S. </a:t>
            </a:r>
            <a:r>
              <a:rPr lang="en-GB" sz="1400" i="1" dirty="0" err="1"/>
              <a:t>Lauciani</a:t>
            </a:r>
            <a:r>
              <a:rPr lang="en-GB" sz="1400" i="1" dirty="0"/>
              <a:t>, Mechanical model for the FCC-</a:t>
            </a:r>
            <a:r>
              <a:rPr lang="en-GB" sz="1400" i="1" dirty="0" err="1"/>
              <a:t>ee</a:t>
            </a:r>
            <a:r>
              <a:rPr lang="en-GB" sz="1400" i="1" dirty="0"/>
              <a:t> MDI, </a:t>
            </a:r>
            <a:r>
              <a:rPr lang="en-GB" sz="1400" b="0" i="1" dirty="0">
                <a:solidFill>
                  <a:srgbClr val="333333"/>
                </a:solidFill>
                <a:effectLst/>
                <a:latin typeface="-apple-system"/>
              </a:rPr>
              <a:t>EPJ </a:t>
            </a:r>
            <a:r>
              <a:rPr lang="en-GB" sz="1400" b="0" i="1" dirty="0" err="1">
                <a:solidFill>
                  <a:srgbClr val="333333"/>
                </a:solidFill>
                <a:effectLst/>
                <a:latin typeface="-apple-system"/>
              </a:rPr>
              <a:t>Techn</a:t>
            </a:r>
            <a:r>
              <a:rPr lang="en-GB" sz="1400" b="0" i="1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en-GB" sz="1400" b="0" i="1" dirty="0" err="1">
                <a:solidFill>
                  <a:srgbClr val="333333"/>
                </a:solidFill>
                <a:effectLst/>
                <a:latin typeface="-apple-system"/>
              </a:rPr>
              <a:t>Instrum</a:t>
            </a:r>
            <a:r>
              <a:rPr lang="en-GB" sz="1400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en-GB" sz="1400" b="1" i="0" dirty="0">
                <a:solidFill>
                  <a:srgbClr val="333333"/>
                </a:solidFill>
                <a:effectLst/>
                <a:latin typeface="-apple-system"/>
              </a:rPr>
              <a:t>10</a:t>
            </a:r>
            <a:r>
              <a:rPr lang="en-GB" sz="1400" b="0" i="0" dirty="0">
                <a:solidFill>
                  <a:srgbClr val="333333"/>
                </a:solidFill>
                <a:effectLst/>
                <a:latin typeface="-apple-system"/>
              </a:rPr>
              <a:t>, 16 (2023). https://</a:t>
            </a:r>
            <a:r>
              <a:rPr lang="en-GB" sz="1400" b="0" i="0" dirty="0" err="1">
                <a:solidFill>
                  <a:srgbClr val="333333"/>
                </a:solidFill>
                <a:effectLst/>
                <a:latin typeface="-apple-system"/>
              </a:rPr>
              <a:t>doi.org</a:t>
            </a:r>
            <a:r>
              <a:rPr lang="en-GB" sz="1400" b="0" i="0" dirty="0">
                <a:solidFill>
                  <a:srgbClr val="333333"/>
                </a:solidFill>
                <a:effectLst/>
                <a:latin typeface="-apple-system"/>
              </a:rPr>
              <a:t>/10.1140/</a:t>
            </a:r>
            <a:r>
              <a:rPr lang="en-GB" sz="1400" b="0" i="0" dirty="0" err="1">
                <a:solidFill>
                  <a:srgbClr val="333333"/>
                </a:solidFill>
                <a:effectLst/>
                <a:latin typeface="-apple-system"/>
              </a:rPr>
              <a:t>epjti</a:t>
            </a:r>
            <a:r>
              <a:rPr lang="en-GB" sz="1400" b="0" i="0" dirty="0">
                <a:solidFill>
                  <a:srgbClr val="333333"/>
                </a:solidFill>
                <a:effectLst/>
                <a:latin typeface="-apple-system"/>
              </a:rPr>
              <a:t>/s40485-023-00103-7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4733098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A00EC3-16BF-5B90-E76C-640890A7E1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26</a:t>
            </a:fld>
            <a:endParaRPr lang="en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D1BF1B-F8B3-FC37-9D2C-280030CE0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Conclusions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D9F2E4A2-E778-47D5-5380-359B5889F0F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0400" y="1844824"/>
            <a:ext cx="11017250" cy="446405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IT" sz="2800" dirty="0">
                <a:solidFill>
                  <a:srgbClr val="FF0000"/>
                </a:solidFill>
              </a:rPr>
              <a:t>A layout of the interaction region with LumiCal and vertex trackers of the IDEA detector has been engineered</a:t>
            </a:r>
            <a:endParaRPr lang="en-IT" sz="2800" dirty="0"/>
          </a:p>
          <a:p>
            <a:pPr lvl="1">
              <a:lnSpc>
                <a:spcPct val="100000"/>
              </a:lnSpc>
            </a:pPr>
            <a:r>
              <a:rPr lang="en-IT" sz="2400" dirty="0"/>
              <a:t>Feasibility studies of integration successfully done including mounting sequence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Documented in  </a:t>
            </a:r>
            <a:endParaRPr lang="en-IT" sz="2400" dirty="0"/>
          </a:p>
          <a:p>
            <a:pPr lvl="2">
              <a:lnSpc>
                <a:spcPct val="100000"/>
              </a:lnSpc>
            </a:pPr>
            <a:r>
              <a:rPr lang="en-GB" i="1" dirty="0"/>
              <a:t>M. </a:t>
            </a:r>
            <a:r>
              <a:rPr lang="en-GB" i="1" dirty="0" err="1"/>
              <a:t>Boscolo</a:t>
            </a:r>
            <a:r>
              <a:rPr lang="en-GB" i="1" dirty="0"/>
              <a:t>, F. Palla, F. </a:t>
            </a:r>
            <a:r>
              <a:rPr lang="en-GB" i="1" dirty="0" err="1"/>
              <a:t>Fransesini</a:t>
            </a:r>
            <a:r>
              <a:rPr lang="en-GB" i="1" dirty="0"/>
              <a:t>, F. </a:t>
            </a:r>
            <a:r>
              <a:rPr lang="en-GB" i="1" dirty="0" err="1"/>
              <a:t>Bosi</a:t>
            </a:r>
            <a:r>
              <a:rPr lang="en-GB" i="1" dirty="0"/>
              <a:t> and S. </a:t>
            </a:r>
            <a:r>
              <a:rPr lang="en-GB" i="1" dirty="0" err="1"/>
              <a:t>Lauciani</a:t>
            </a:r>
            <a:r>
              <a:rPr lang="en-GB" i="1" dirty="0"/>
              <a:t>, Mechanical model for the FCC-</a:t>
            </a:r>
            <a:r>
              <a:rPr lang="en-GB" i="1" dirty="0" err="1"/>
              <a:t>ee</a:t>
            </a:r>
            <a:r>
              <a:rPr lang="en-GB" i="1" dirty="0"/>
              <a:t> MDI, </a:t>
            </a:r>
            <a:r>
              <a:rPr lang="en-GB" b="0" i="1" dirty="0">
                <a:solidFill>
                  <a:srgbClr val="333333"/>
                </a:solidFill>
                <a:effectLst/>
                <a:latin typeface="-apple-system"/>
              </a:rPr>
              <a:t>EPJ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-apple-system"/>
              </a:rPr>
              <a:t>Techn</a:t>
            </a:r>
            <a:r>
              <a:rPr lang="en-GB" b="0" i="1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-apple-system"/>
              </a:rPr>
              <a:t>Instrum</a:t>
            </a:r>
            <a:r>
              <a:rPr lang="en-GB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en-GB" b="1" i="0" dirty="0">
                <a:solidFill>
                  <a:srgbClr val="333333"/>
                </a:solidFill>
                <a:effectLst/>
                <a:latin typeface="-apple-system"/>
              </a:rPr>
              <a:t>10</a:t>
            </a:r>
            <a:r>
              <a:rPr lang="en-GB" b="0" i="0" dirty="0">
                <a:solidFill>
                  <a:srgbClr val="333333"/>
                </a:solidFill>
                <a:effectLst/>
                <a:latin typeface="-apple-system"/>
              </a:rPr>
              <a:t>, 16 (2023). </a:t>
            </a:r>
            <a:r>
              <a:rPr lang="en-GB" b="0" i="0" dirty="0">
                <a:solidFill>
                  <a:srgbClr val="333333"/>
                </a:solidFill>
                <a:effectLst/>
                <a:latin typeface="-apple-system"/>
                <a:hlinkClick r:id="rId2"/>
              </a:rPr>
              <a:t>https://doi.org/10.1140/epjti/s40485-023-00103-7</a:t>
            </a:r>
            <a:endParaRPr lang="en-US" i="1" dirty="0"/>
          </a:p>
          <a:p>
            <a:pPr>
              <a:lnSpc>
                <a:spcPct val="100000"/>
              </a:lnSpc>
            </a:pPr>
            <a:r>
              <a:rPr lang="en-IT" sz="2800" dirty="0">
                <a:solidFill>
                  <a:srgbClr val="FF0000"/>
                </a:solidFill>
              </a:rPr>
              <a:t>Next/ongoing steps: </a:t>
            </a:r>
          </a:p>
          <a:p>
            <a:pPr lvl="1">
              <a:lnSpc>
                <a:spcPct val="100000"/>
              </a:lnSpc>
            </a:pPr>
            <a:r>
              <a:rPr lang="en-IT" sz="2400" dirty="0">
                <a:solidFill>
                  <a:srgbClr val="0070C0"/>
                </a:solidFill>
              </a:rPr>
              <a:t>Inner Vertex detector </a:t>
            </a:r>
            <a:endParaRPr lang="en-IT" sz="2000" dirty="0"/>
          </a:p>
          <a:p>
            <a:pPr lvl="2">
              <a:lnSpc>
                <a:spcPct val="100000"/>
              </a:lnSpc>
            </a:pPr>
            <a:r>
              <a:rPr lang="en-IT" sz="2000" dirty="0"/>
              <a:t>Study thermal isolation from the beampipe bakeout in progress</a:t>
            </a:r>
          </a:p>
          <a:p>
            <a:pPr lvl="2">
              <a:lnSpc>
                <a:spcPct val="100000"/>
              </a:lnSpc>
            </a:pPr>
            <a:r>
              <a:rPr lang="en-IT" sz="2000" dirty="0"/>
              <a:t>Study the routing of the services (readout and power cables) in progress</a:t>
            </a:r>
          </a:p>
          <a:p>
            <a:pPr lvl="1">
              <a:lnSpc>
                <a:spcPct val="100000"/>
              </a:lnSpc>
            </a:pPr>
            <a:r>
              <a:rPr lang="en-IT" sz="2400" dirty="0">
                <a:solidFill>
                  <a:srgbClr val="0070C0"/>
                </a:solidFill>
              </a:rPr>
              <a:t>Outer Vertex Tracker</a:t>
            </a:r>
          </a:p>
          <a:p>
            <a:pPr lvl="2">
              <a:lnSpc>
                <a:spcPct val="100000"/>
              </a:lnSpc>
            </a:pPr>
            <a:r>
              <a:rPr lang="en-GB" sz="2000" dirty="0"/>
              <a:t>S</a:t>
            </a:r>
            <a:r>
              <a:rPr lang="en-IT" sz="2000" dirty="0"/>
              <a:t>tudy the routing of the services (readout and power cables, cooling manifolds) in progress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IT" sz="2400" dirty="0"/>
          </a:p>
          <a:p>
            <a:pPr lvl="1">
              <a:lnSpc>
                <a:spcPct val="100000"/>
              </a:lnSpc>
            </a:pPr>
            <a:endParaRPr lang="en-IT" sz="2400" dirty="0">
              <a:solidFill>
                <a:srgbClr val="FF0000"/>
              </a:solidFill>
            </a:endParaRPr>
          </a:p>
          <a:p>
            <a:pPr lvl="1">
              <a:lnSpc>
                <a:spcPct val="100000"/>
              </a:lnSpc>
            </a:pPr>
            <a:endParaRPr lang="en-IT" sz="2400" dirty="0"/>
          </a:p>
          <a:p>
            <a:pPr lvl="1">
              <a:lnSpc>
                <a:spcPct val="100000"/>
              </a:lnSpc>
            </a:pPr>
            <a:endParaRPr lang="en-IT" sz="2400" dirty="0"/>
          </a:p>
        </p:txBody>
      </p:sp>
    </p:spTree>
    <p:extLst>
      <p:ext uri="{BB962C8B-B14F-4D97-AF65-F5344CB8AC3E}">
        <p14:creationId xmlns:p14="http://schemas.microsoft.com/office/powerpoint/2010/main" val="24434982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BE85B2-BABC-412F-8D5C-AE83A32F19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</a:t>
            </a:r>
            <a:br>
              <a:rPr lang="en-US" dirty="0"/>
            </a:br>
            <a:r>
              <a:rPr lang="en-US" dirty="0"/>
              <a:t>for your attention.</a:t>
            </a:r>
            <a:endParaRPr lang="de-A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EFD1A4-2308-BB87-C343-FF75CF58B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27</a:t>
            </a:fld>
            <a:endParaRPr lang="en-US" noProof="0" dirty="0"/>
          </a:p>
        </p:txBody>
      </p:sp>
      <p:sp>
        <p:nvSpPr>
          <p:cNvPr id="8" name="Foliennummernplatzhalter 1">
            <a:extLst>
              <a:ext uri="{FF2B5EF4-FFF2-40B4-BE49-F238E27FC236}">
                <a16:creationId xmlns:a16="http://schemas.microsoft.com/office/drawing/2014/main" id="{38C1E07E-32FB-B241-A391-8BD4A6B0F32D}"/>
              </a:ext>
            </a:extLst>
          </p:cNvPr>
          <p:cNvSpPr txBox="1">
            <a:spLocks/>
          </p:cNvSpPr>
          <p:nvPr/>
        </p:nvSpPr>
        <p:spPr>
          <a:xfrm>
            <a:off x="11660402" y="129900"/>
            <a:ext cx="385972" cy="226761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3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27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1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54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18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81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45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08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A1DFE4-5FC5-43BD-BB7E-75EAD82B965F}" type="slidenum">
              <a:rPr lang="en-US" sz="1800"/>
              <a:pPr/>
              <a:t>27</a:t>
            </a:fld>
            <a:endParaRPr lang="en-US" sz="1800" dirty="0"/>
          </a:p>
        </p:txBody>
      </p:sp>
      <p:sp>
        <p:nvSpPr>
          <p:cNvPr id="10" name="additional logos">
            <a:extLst>
              <a:ext uri="{FF2B5EF4-FFF2-40B4-BE49-F238E27FC236}">
                <a16:creationId xmlns:a16="http://schemas.microsoft.com/office/drawing/2014/main" id="{4B57E55D-FFC3-444F-AAF3-698879743019}"/>
              </a:ext>
            </a:extLst>
          </p:cNvPr>
          <p:cNvSpPr/>
          <p:nvPr/>
        </p:nvSpPr>
        <p:spPr>
          <a:xfrm>
            <a:off x="8166600" y="138877"/>
            <a:ext cx="3396600" cy="208800"/>
          </a:xfrm>
          <a:prstGeom prst="rect">
            <a:avLst/>
          </a:pr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800" cap="all" dirty="0">
                <a:solidFill>
                  <a:schemeClr val="bg1"/>
                </a:solidFill>
              </a:rPr>
              <a:t>Space</a:t>
            </a:r>
            <a:r>
              <a:rPr lang="en-US" sz="800" cap="all" dirty="0">
                <a:solidFill>
                  <a:schemeClr val="tx2"/>
                </a:solidFill>
              </a:rPr>
              <a:t> </a:t>
            </a:r>
            <a:r>
              <a:rPr lang="en-US" sz="800" cap="all" dirty="0">
                <a:solidFill>
                  <a:schemeClr val="bg1"/>
                </a:solidFill>
              </a:rPr>
              <a:t>for additional logos</a:t>
            </a:r>
          </a:p>
        </p:txBody>
      </p:sp>
      <p:sp>
        <p:nvSpPr>
          <p:cNvPr id="11" name="Textfeld 3">
            <a:extLst>
              <a:ext uri="{FF2B5EF4-FFF2-40B4-BE49-F238E27FC236}">
                <a16:creationId xmlns:a16="http://schemas.microsoft.com/office/drawing/2014/main" id="{23ECC864-A0D1-154E-857F-80E48E9C6D8B}"/>
              </a:ext>
            </a:extLst>
          </p:cNvPr>
          <p:cNvSpPr txBox="1"/>
          <p:nvPr/>
        </p:nvSpPr>
        <p:spPr>
          <a:xfrm>
            <a:off x="5106192" y="129900"/>
            <a:ext cx="2718000" cy="2267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651"/>
              </a:lnSpc>
            </a:pPr>
            <a:r>
              <a:rPr lang="en-US" sz="1200" dirty="0">
                <a:solidFill>
                  <a:schemeClr val="bg1"/>
                </a:solidFill>
              </a:rPr>
              <a:t>Name of the speaker/author</a:t>
            </a:r>
            <a:endParaRPr lang="de-AT" sz="1200" dirty="0">
              <a:solidFill>
                <a:schemeClr val="bg1"/>
              </a:solidFill>
            </a:endParaRPr>
          </a:p>
        </p:txBody>
      </p:sp>
      <p:sp>
        <p:nvSpPr>
          <p:cNvPr id="12" name="Textfeld 4">
            <a:extLst>
              <a:ext uri="{FF2B5EF4-FFF2-40B4-BE49-F238E27FC236}">
                <a16:creationId xmlns:a16="http://schemas.microsoft.com/office/drawing/2014/main" id="{29CD7A0D-21F6-234B-B1E2-394E44BB10B0}"/>
              </a:ext>
            </a:extLst>
          </p:cNvPr>
          <p:cNvSpPr txBox="1"/>
          <p:nvPr/>
        </p:nvSpPr>
        <p:spPr>
          <a:xfrm>
            <a:off x="1343775" y="129900"/>
            <a:ext cx="2718000" cy="2267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651"/>
              </a:lnSpc>
            </a:pPr>
            <a:r>
              <a:rPr lang="en-US" sz="1200" dirty="0">
                <a:solidFill>
                  <a:schemeClr val="bg1"/>
                </a:solidFill>
              </a:rPr>
              <a:t>Date / Name of the event</a:t>
            </a:r>
            <a:endParaRPr lang="de-A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9502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96E6C-CCE7-7A83-D075-C0D2EFC33B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T" dirty="0"/>
              <a:t>Backup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85BB4D-2AEE-21DF-FD85-CA6AB7800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5290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D5DB610-7BFD-8C3F-9849-7C3779E52D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29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A8FC90-6C9C-3DB0-87F2-7EFDF11AE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Half-l</a:t>
            </a:r>
            <a:r>
              <a:rPr lang="en-IT" dirty="0"/>
              <a:t>adder layout – layer 1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F529744-BC1B-7541-60E0-068176F1CCAD}"/>
              </a:ext>
            </a:extLst>
          </p:cNvPr>
          <p:cNvCxnSpPr>
            <a:cxnSpLocks/>
          </p:cNvCxnSpPr>
          <p:nvPr/>
        </p:nvCxnSpPr>
        <p:spPr>
          <a:xfrm>
            <a:off x="315268" y="2199880"/>
            <a:ext cx="0" cy="2235996"/>
          </a:xfrm>
          <a:prstGeom prst="line">
            <a:avLst/>
          </a:prstGeom>
          <a:ln w="38100" cmpd="sng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603BA02-F58E-6FB2-B246-F6C1CED83421}"/>
              </a:ext>
            </a:extLst>
          </p:cNvPr>
          <p:cNvSpPr txBox="1"/>
          <p:nvPr/>
        </p:nvSpPr>
        <p:spPr>
          <a:xfrm>
            <a:off x="153920" y="4435876"/>
            <a:ext cx="1370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z</a:t>
            </a:r>
            <a:r>
              <a:rPr lang="en-IT" dirty="0"/>
              <a:t>=0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EAD0271-8C23-6D51-AC16-C5C3180CFBF9}"/>
              </a:ext>
            </a:extLst>
          </p:cNvPr>
          <p:cNvGrpSpPr>
            <a:grpSpLocks noChangeAspect="1"/>
          </p:cNvGrpSpPr>
          <p:nvPr/>
        </p:nvGrpSpPr>
        <p:grpSpPr>
          <a:xfrm>
            <a:off x="376912" y="2347587"/>
            <a:ext cx="8410539" cy="1911867"/>
            <a:chOff x="-2242029" y="1859333"/>
            <a:chExt cx="12538110" cy="285013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D79D9D0-8395-6C96-3E11-D7BA9C41BCF9}"/>
                </a:ext>
              </a:extLst>
            </p:cNvPr>
            <p:cNvGrpSpPr/>
            <p:nvPr/>
          </p:nvGrpSpPr>
          <p:grpSpPr>
            <a:xfrm>
              <a:off x="-2242028" y="1859333"/>
              <a:ext cx="12538109" cy="2850138"/>
              <a:chOff x="-2242028" y="1859333"/>
              <a:chExt cx="12538109" cy="2850138"/>
            </a:xfrm>
          </p:grpSpPr>
          <p:sp>
            <p:nvSpPr>
              <p:cNvPr id="4" name="Rectangle 3" descr="Chip 1 &#10;">
                <a:extLst>
                  <a:ext uri="{FF2B5EF4-FFF2-40B4-BE49-F238E27FC236}">
                    <a16:creationId xmlns:a16="http://schemas.microsoft.com/office/drawing/2014/main" id="{98088AA6-2E88-3114-3E89-799A1C1384E3}"/>
                  </a:ext>
                </a:extLst>
              </p:cNvPr>
              <p:cNvSpPr/>
              <p:nvPr/>
            </p:nvSpPr>
            <p:spPr>
              <a:xfrm>
                <a:off x="1958051" y="2534856"/>
                <a:ext cx="2071868" cy="1332937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/>
                  <a:t>Chip 1</a:t>
                </a: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EDAA25C-1D7C-6B7F-E384-264FABC0D18F}"/>
                  </a:ext>
                </a:extLst>
              </p:cNvPr>
              <p:cNvSpPr/>
              <p:nvPr/>
            </p:nvSpPr>
            <p:spPr>
              <a:xfrm>
                <a:off x="4024132" y="2534855"/>
                <a:ext cx="2071868" cy="1332937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/>
                  <a:t>Chip 2</a:t>
                </a:r>
              </a:p>
            </p:txBody>
          </p:sp>
          <p:sp>
            <p:nvSpPr>
              <p:cNvPr id="6" name="Rectangle 5" descr="Chip 1 &#10;">
                <a:extLst>
                  <a:ext uri="{FF2B5EF4-FFF2-40B4-BE49-F238E27FC236}">
                    <a16:creationId xmlns:a16="http://schemas.microsoft.com/office/drawing/2014/main" id="{354CEC12-F0CB-5EF0-7B92-09AC9D5E2B77}"/>
                  </a:ext>
                </a:extLst>
              </p:cNvPr>
              <p:cNvSpPr/>
              <p:nvPr/>
            </p:nvSpPr>
            <p:spPr>
              <a:xfrm>
                <a:off x="6158132" y="2534855"/>
                <a:ext cx="2071868" cy="1332937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/>
                  <a:t>Chip 1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75536F4-E0DE-E6DA-270A-48316057F431}"/>
                  </a:ext>
                </a:extLst>
              </p:cNvPr>
              <p:cNvSpPr/>
              <p:nvPr/>
            </p:nvSpPr>
            <p:spPr>
              <a:xfrm>
                <a:off x="8224213" y="2534854"/>
                <a:ext cx="2071868" cy="1332937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/>
                  <a:t>Chip 2</a:t>
                </a: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F9D3CB38-F1B8-C07B-FAF1-178D9C7DB1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242028" y="2177965"/>
                <a:ext cx="12538109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25D2145-04F9-9D0F-7C59-AF092215CB79}"/>
                  </a:ext>
                </a:extLst>
              </p:cNvPr>
              <p:cNvSpPr txBox="1"/>
              <p:nvPr/>
            </p:nvSpPr>
            <p:spPr>
              <a:xfrm>
                <a:off x="2459417" y="1859333"/>
                <a:ext cx="1741082" cy="5505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96.5 mm</a:t>
                </a:r>
                <a:endParaRPr lang="en-IT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FCC369-DB35-FF7D-8863-2B3A928CBA17}"/>
                  </a:ext>
                </a:extLst>
              </p:cNvPr>
              <p:cNvSpPr txBox="1"/>
              <p:nvPr/>
            </p:nvSpPr>
            <p:spPr>
              <a:xfrm>
                <a:off x="5779258" y="4158885"/>
                <a:ext cx="2444949" cy="5505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0.2 mm</a:t>
                </a:r>
                <a:endParaRPr lang="en-IT" dirty="0"/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1D1C0DE0-CCF7-AA1E-CB39-B942ABF6D8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58132" y="4031794"/>
                <a:ext cx="206092" cy="0"/>
              </a:xfrm>
              <a:prstGeom prst="straightConnector1">
                <a:avLst/>
              </a:prstGeom>
              <a:ln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B01BA274-BE89-6C25-B5EF-14D9F0245A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89908" y="4031794"/>
                <a:ext cx="206092" cy="0"/>
              </a:xfrm>
              <a:prstGeom prst="straightConnector1">
                <a:avLst/>
              </a:prstGeom>
              <a:ln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AB958C1-45BF-7027-0622-BA63E0481453}"/>
                  </a:ext>
                </a:extLst>
              </p:cNvPr>
              <p:cNvCxnSpPr/>
              <p:nvPr/>
            </p:nvCxnSpPr>
            <p:spPr>
              <a:xfrm>
                <a:off x="6096000" y="3867791"/>
                <a:ext cx="0" cy="29109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EBB8707-9DD0-2324-F61E-ABA2BB33F5A7}"/>
                  </a:ext>
                </a:extLst>
              </p:cNvPr>
              <p:cNvCxnSpPr/>
              <p:nvPr/>
            </p:nvCxnSpPr>
            <p:spPr>
              <a:xfrm>
                <a:off x="6161180" y="3867791"/>
                <a:ext cx="0" cy="29109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Rectangle 23" descr="Chip 1 &#10;">
              <a:extLst>
                <a:ext uri="{FF2B5EF4-FFF2-40B4-BE49-F238E27FC236}">
                  <a16:creationId xmlns:a16="http://schemas.microsoft.com/office/drawing/2014/main" id="{A3833A60-CEA7-5168-373C-1CE9A7033F1A}"/>
                </a:ext>
              </a:extLst>
            </p:cNvPr>
            <p:cNvSpPr/>
            <p:nvPr/>
          </p:nvSpPr>
          <p:spPr>
            <a:xfrm>
              <a:off x="-2242029" y="2534854"/>
              <a:ext cx="2071868" cy="1332937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/>
                <a:t>Chip 1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99A9AD7-2090-823E-A118-61767795D24A}"/>
                </a:ext>
              </a:extLst>
            </p:cNvPr>
            <p:cNvSpPr/>
            <p:nvPr/>
          </p:nvSpPr>
          <p:spPr>
            <a:xfrm>
              <a:off x="-175948" y="2534853"/>
              <a:ext cx="2071868" cy="1332937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/>
                <a:t>Chip 2</a:t>
              </a:r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75AF17E-FE22-F96F-A5EB-AB2DF595F047}"/>
              </a:ext>
            </a:extLst>
          </p:cNvPr>
          <p:cNvCxnSpPr>
            <a:cxnSpLocks/>
          </p:cNvCxnSpPr>
          <p:nvPr/>
        </p:nvCxnSpPr>
        <p:spPr>
          <a:xfrm>
            <a:off x="8867389" y="2817804"/>
            <a:ext cx="0" cy="89413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DF906C5-1F3F-2B0B-2F77-63061A823693}"/>
              </a:ext>
            </a:extLst>
          </p:cNvPr>
          <p:cNvSpPr txBox="1"/>
          <p:nvPr/>
        </p:nvSpPr>
        <p:spPr>
          <a:xfrm rot="16200000">
            <a:off x="8449873" y="2921036"/>
            <a:ext cx="12811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8.4 mm</a:t>
            </a:r>
            <a:endParaRPr lang="en-IT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A6B7EA4-09D1-D15F-C2E9-6F772784EA05}"/>
              </a:ext>
            </a:extLst>
          </p:cNvPr>
          <p:cNvGrpSpPr/>
          <p:nvPr/>
        </p:nvGrpSpPr>
        <p:grpSpPr>
          <a:xfrm>
            <a:off x="122768" y="3855604"/>
            <a:ext cx="1640067" cy="564597"/>
            <a:chOff x="5909975" y="3847257"/>
            <a:chExt cx="1640067" cy="564597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33F4623-8151-4FEF-4990-975B0327802B}"/>
                </a:ext>
              </a:extLst>
            </p:cNvPr>
            <p:cNvSpPr txBox="1"/>
            <p:nvPr/>
          </p:nvSpPr>
          <p:spPr>
            <a:xfrm>
              <a:off x="5909975" y="4042522"/>
              <a:ext cx="164006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0.1 mm</a:t>
              </a:r>
              <a:endParaRPr lang="en-IT" dirty="0"/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940394A8-D52E-E28B-6FA7-AAF5259F35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64123" y="3957270"/>
              <a:ext cx="138246" cy="0"/>
            </a:xfrm>
            <a:prstGeom prst="straightConnector1">
              <a:avLst/>
            </a:prstGeom>
            <a:ln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05EDEC1-75EC-D425-F8FD-A71BC46670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84199" y="3957270"/>
              <a:ext cx="138246" cy="0"/>
            </a:xfrm>
            <a:prstGeom prst="straightConnector1">
              <a:avLst/>
            </a:prstGeom>
            <a:ln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8B2D834-FF1D-B9A5-35F3-4FF0F8BB0F4D}"/>
                </a:ext>
              </a:extLst>
            </p:cNvPr>
            <p:cNvCxnSpPr/>
            <p:nvPr/>
          </p:nvCxnSpPr>
          <p:spPr>
            <a:xfrm>
              <a:off x="6122445" y="3847257"/>
              <a:ext cx="0" cy="1952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D1F1B87-482D-CC0C-9C68-E0A7373BED3F}"/>
                </a:ext>
              </a:extLst>
            </p:cNvPr>
            <p:cNvCxnSpPr/>
            <p:nvPr/>
          </p:nvCxnSpPr>
          <p:spPr>
            <a:xfrm>
              <a:off x="6166168" y="3847257"/>
              <a:ext cx="0" cy="1952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9883CC0-C3DD-668C-653D-3F03C6467DE1}"/>
              </a:ext>
            </a:extLst>
          </p:cNvPr>
          <p:cNvSpPr txBox="1"/>
          <p:nvPr/>
        </p:nvSpPr>
        <p:spPr>
          <a:xfrm>
            <a:off x="1962229" y="4856066"/>
            <a:ext cx="75906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Layer 1 ladders are </a:t>
            </a:r>
            <a:r>
              <a:rPr lang="en-IT" dirty="0"/>
              <a:t>placed at 13.7 mm radius</a:t>
            </a:r>
          </a:p>
          <a:p>
            <a:endParaRPr lang="en-IT" dirty="0"/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26726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A0E6E3-3EBF-4330-F602-0BB57B44F0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3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589A0B-5E58-4832-B8C3-64D6882FD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Requirements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BEF08AB-780B-33F1-F46E-CF34EBDAB6FA}"/>
                  </a:ext>
                </a:extLst>
              </p:cNvPr>
              <p:cNvSpPr>
                <a:spLocks noGrp="1"/>
              </p:cNvSpPr>
              <p:nvPr>
                <p:ph sz="quarter" idx="1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IT" sz="2400" dirty="0"/>
                  <a:t>Interaction region detectors must be integrated with the beam pipe 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IT" sz="2400" dirty="0">
                    <a:solidFill>
                      <a:srgbClr val="0070C0"/>
                    </a:solidFill>
                  </a:rPr>
                  <a:t>The vertex detector innermost radius should profit of the reduced beam pipe diameter (2 cm) and should cover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𝑐𝑜𝑠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&lt;0.99 </m:t>
                    </m:r>
                  </m:oMath>
                </a14:m>
                <a:endParaRPr lang="en-US" sz="2400" b="0" dirty="0">
                  <a:solidFill>
                    <a:srgbClr val="0070C0"/>
                  </a:solidFill>
                </a:endParaRPr>
              </a:p>
              <a:p>
                <a:pPr lvl="1">
                  <a:lnSpc>
                    <a:spcPct val="100000"/>
                  </a:lnSpc>
                </a:pPr>
                <a:endParaRPr lang="en-IT" sz="2400" dirty="0">
                  <a:solidFill>
                    <a:srgbClr val="0070C0"/>
                  </a:solidFill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IT" sz="2400" dirty="0">
                    <a:solidFill>
                      <a:srgbClr val="FF0000"/>
                    </a:solidFill>
                  </a:rPr>
                  <a:t>Must not interefere with the Luminosity Calorimeter  (clearance of ~120 mrad)</a:t>
                </a:r>
              </a:p>
              <a:p>
                <a:pPr lvl="1">
                  <a:lnSpc>
                    <a:spcPct val="100000"/>
                  </a:lnSpc>
                </a:pPr>
                <a:endParaRPr lang="en-IT" sz="2400" dirty="0">
                  <a:solidFill>
                    <a:srgbClr val="FF0000"/>
                  </a:solidFill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IT" sz="2400" dirty="0">
                    <a:solidFill>
                      <a:srgbClr val="00B050"/>
                    </a:solidFill>
                  </a:rPr>
                  <a:t>The mounting of the vertex tracker must be done inside the support tube</a:t>
                </a:r>
              </a:p>
              <a:p>
                <a:pPr lvl="1">
                  <a:lnSpc>
                    <a:spcPct val="100000"/>
                  </a:lnSpc>
                </a:pPr>
                <a:endParaRPr lang="en-GB" sz="2400" dirty="0">
                  <a:solidFill>
                    <a:srgbClr val="00B050"/>
                  </a:solidFill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GB" sz="2400" dirty="0"/>
                  <a:t>M</a:t>
                </a:r>
                <a:r>
                  <a:rPr lang="en-IT" sz="2400" dirty="0"/>
                  <a:t>inimize the radiation lengths </a:t>
                </a:r>
              </a:p>
              <a:p>
                <a:pPr>
                  <a:lnSpc>
                    <a:spcPct val="100000"/>
                  </a:lnSpc>
                </a:pPr>
                <a:endParaRPr lang="en-IT" sz="2400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BEF08AB-780B-33F1-F46E-CF34EBDAB6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blipFill>
                <a:blip r:embed="rId2"/>
                <a:stretch>
                  <a:fillRect l="-922" t="-1286" r="-57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03392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olo 1">
            <a:extLst>
              <a:ext uri="{FF2B5EF4-FFF2-40B4-BE49-F238E27FC236}">
                <a16:creationId xmlns:a16="http://schemas.microsoft.com/office/drawing/2014/main" id="{0EB3381B-2199-1F11-2A86-AF390929869F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87437" y="853713"/>
            <a:ext cx="10017125" cy="1233488"/>
          </a:xfrm>
        </p:spPr>
        <p:txBody>
          <a:bodyPr/>
          <a:lstStyle/>
          <a:p>
            <a:pPr eaLnBrk="1" hangingPunct="1"/>
            <a:r>
              <a:rPr lang="en-US" altLang="it-IT" sz="4800" dirty="0"/>
              <a:t>Static Simulation old Layer 3</a:t>
            </a:r>
            <a:endParaRPr lang="it-IT" altLang="it-IT" sz="4800" dirty="0"/>
          </a:p>
        </p:txBody>
      </p:sp>
      <p:pic>
        <p:nvPicPr>
          <p:cNvPr id="8195" name="Immagine 3">
            <a:extLst>
              <a:ext uri="{FF2B5EF4-FFF2-40B4-BE49-F238E27FC236}">
                <a16:creationId xmlns:a16="http://schemas.microsoft.com/office/drawing/2014/main" id="{976CA07C-274F-3D01-AAB5-2639ADD9B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2" t="16537" r="679" b="21844"/>
          <a:stretch>
            <a:fillRect/>
          </a:stretch>
        </p:blipFill>
        <p:spPr bwMode="auto">
          <a:xfrm>
            <a:off x="1087437" y="1829941"/>
            <a:ext cx="10017125" cy="4174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CasellaDiTesto 7">
            <a:extLst>
              <a:ext uri="{FF2B5EF4-FFF2-40B4-BE49-F238E27FC236}">
                <a16:creationId xmlns:a16="http://schemas.microsoft.com/office/drawing/2014/main" id="{2A2B9440-11E4-77F6-0E13-6E91567D6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0938" y="2228850"/>
            <a:ext cx="3444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t-IT" sz="1800"/>
              <a:t>Asimmetric structure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t-IT" sz="1800"/>
              <a:t>Torsion deformation</a:t>
            </a:r>
            <a:endParaRPr lang="it-IT" altLang="it-IT" sz="18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2A7E970-FD64-97FF-0DD8-4100BD8F40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0AA35-AB64-4360-82E8-7D8961EC08BD}" type="slidenum">
              <a:rPr lang="it-IT" smtClean="0"/>
              <a:t>31</a:t>
            </a:fld>
            <a:endParaRPr lang="it-IT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6DBA3C7E-7E3E-E6C2-97EB-46E7023279C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54914" t="15109" b="8879"/>
          <a:stretch/>
        </p:blipFill>
        <p:spPr>
          <a:xfrm>
            <a:off x="1055440" y="1484784"/>
            <a:ext cx="8969375" cy="4724400"/>
          </a:xfrm>
        </p:spPr>
      </p:pic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414D837-FBBD-0479-58B3-E9074DA1994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r>
              <a:rPr lang="it-IT"/>
              <a:t>F.Bosi 04/07/2023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817CD46-054C-AEF8-B240-BE48A2EAA87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r>
              <a:rPr lang="en-US" dirty="0"/>
              <a:t>The 2023 International Workshop on the circular Electron Positron Collider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C50B549C-8E47-D7CF-CEDF-334A182920E5}"/>
                  </a:ext>
                </a:extLst>
              </p:cNvPr>
              <p:cNvSpPr txBox="1"/>
              <p:nvPr/>
            </p:nvSpPr>
            <p:spPr>
              <a:xfrm>
                <a:off x="607646" y="5220677"/>
                <a:ext cx="4264218" cy="92333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Cooling Fluid Temperature = 14 °C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~5 º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C50B549C-8E47-D7CF-CEDF-334A18292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646" y="5220677"/>
                <a:ext cx="4264218" cy="923330"/>
              </a:xfrm>
              <a:prstGeom prst="rect">
                <a:avLst/>
              </a:prstGeom>
              <a:blipFill>
                <a:blip r:embed="rId3"/>
                <a:stretch>
                  <a:fillRect l="-1488" t="-2703" b="-810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23884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Immagine 5">
            <a:extLst>
              <a:ext uri="{FF2B5EF4-FFF2-40B4-BE49-F238E27FC236}">
                <a16:creationId xmlns:a16="http://schemas.microsoft.com/office/drawing/2014/main" id="{6D39895D-437D-2CE6-CA31-BE8C5CD0A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9" t="20557" r="2892" b="18887"/>
          <a:stretch>
            <a:fillRect/>
          </a:stretch>
        </p:blipFill>
        <p:spPr bwMode="auto">
          <a:xfrm>
            <a:off x="0" y="1044575"/>
            <a:ext cx="12199938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AE23E7-D176-5962-7E04-D54807B0B4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32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D94938-3F92-4B99-1B12-C1660F510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4BFE95-02C1-575A-179F-ECD15CCF4F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33</a:t>
            </a:fld>
            <a:endParaRPr lang="en-US" noProof="0" dirty="0"/>
          </a:p>
        </p:txBody>
      </p:sp>
      <p:sp>
        <p:nvSpPr>
          <p:cNvPr id="5122" name="Titolo 1">
            <a:extLst>
              <a:ext uri="{FF2B5EF4-FFF2-40B4-BE49-F238E27FC236}">
                <a16:creationId xmlns:a16="http://schemas.microsoft.com/office/drawing/2014/main" id="{60905589-0058-1DE1-5BAA-12B81217DD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IT" sz="2400"/>
              <a:t>OUTER TRACKER</a:t>
            </a:r>
            <a:endParaRPr lang="it-IT" altLang="en-IT" sz="2400"/>
          </a:p>
        </p:txBody>
      </p:sp>
      <p:pic>
        <p:nvPicPr>
          <p:cNvPr id="5123" name="Immagine 5">
            <a:extLst>
              <a:ext uri="{FF2B5EF4-FFF2-40B4-BE49-F238E27FC236}">
                <a16:creationId xmlns:a16="http://schemas.microsoft.com/office/drawing/2014/main" id="{D22B17FF-0DA6-815A-D4EC-AE271196C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0" t="13611" r="4062" b="8333"/>
          <a:stretch>
            <a:fillRect/>
          </a:stretch>
        </p:blipFill>
        <p:spPr bwMode="auto">
          <a:xfrm>
            <a:off x="1790912" y="1484784"/>
            <a:ext cx="9052322" cy="522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29B2B-7AE8-1158-DAB7-EC24A3802D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34</a:t>
            </a:fld>
            <a:endParaRPr lang="en-US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5DD284C-37BD-80AF-0B73-20BF7D04E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5001544" cy="571872"/>
          </a:xfrm>
        </p:spPr>
        <p:txBody>
          <a:bodyPr>
            <a:normAutofit fontScale="90000"/>
          </a:bodyPr>
          <a:lstStyle/>
          <a:p>
            <a:r>
              <a:rPr lang="it-IT" b="1" dirty="0" err="1"/>
              <a:t>Typical</a:t>
            </a:r>
            <a:r>
              <a:rPr lang="it-IT" b="1" dirty="0"/>
              <a:t> disk </a:t>
            </a:r>
            <a:r>
              <a:rPr lang="it-IT" b="1" dirty="0" err="1"/>
              <a:t>module</a:t>
            </a:r>
            <a:r>
              <a:rPr lang="it-IT" b="1" dirty="0"/>
              <a:t> </a:t>
            </a:r>
            <a:r>
              <a:rPr lang="it-IT" b="1" dirty="0" err="1"/>
              <a:t>stave</a:t>
            </a:r>
            <a:r>
              <a:rPr lang="it-IT" b="1" dirty="0"/>
              <a:t>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A24523A-0D11-23AF-36D2-8F5F609C82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93" t="13927" r="1370" b="7169"/>
          <a:stretch/>
        </p:blipFill>
        <p:spPr>
          <a:xfrm>
            <a:off x="422651" y="1953374"/>
            <a:ext cx="7420524" cy="386225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4475F44-78D3-7135-2971-900524A31D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844" t="16333" r="907" b="9666"/>
          <a:stretch/>
        </p:blipFill>
        <p:spPr>
          <a:xfrm>
            <a:off x="6798973" y="617586"/>
            <a:ext cx="4852969" cy="244854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8FEF260-18DF-2CC4-9CE4-C92E846A55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067" t="13667" r="1563" b="8334"/>
          <a:stretch/>
        </p:blipFill>
        <p:spPr>
          <a:xfrm>
            <a:off x="6722003" y="4066736"/>
            <a:ext cx="4929939" cy="26141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E94B47-3581-A63F-2745-5A39608CB002}"/>
              </a:ext>
            </a:extLst>
          </p:cNvPr>
          <p:cNvSpPr txBox="1"/>
          <p:nvPr/>
        </p:nvSpPr>
        <p:spPr>
          <a:xfrm>
            <a:off x="577043" y="4296016"/>
            <a:ext cx="1443024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IT" dirty="0"/>
              <a:t>Cooling pipes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B431CBA-8B4B-CF31-9038-A8D8089D2FC8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2020067" y="4480682"/>
            <a:ext cx="925500" cy="29271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B2D9047-18AE-15C5-C6D7-D76B8F3CF90F}"/>
              </a:ext>
            </a:extLst>
          </p:cNvPr>
          <p:cNvSpPr txBox="1"/>
          <p:nvPr/>
        </p:nvSpPr>
        <p:spPr>
          <a:xfrm>
            <a:off x="4826826" y="4520090"/>
            <a:ext cx="190829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T" dirty="0"/>
              <a:t>Lower modules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DFCF49A-3002-5CB9-6141-DCEB93BFC11B}"/>
              </a:ext>
            </a:extLst>
          </p:cNvPr>
          <p:cNvCxnSpPr>
            <a:cxnSpLocks/>
          </p:cNvCxnSpPr>
          <p:nvPr/>
        </p:nvCxnSpPr>
        <p:spPr>
          <a:xfrm flipH="1" flipV="1">
            <a:off x="4313321" y="4136564"/>
            <a:ext cx="513505" cy="568192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C0CB901-EC0C-89A5-C728-3BA808E54186}"/>
              </a:ext>
            </a:extLst>
          </p:cNvPr>
          <p:cNvSpPr txBox="1"/>
          <p:nvPr/>
        </p:nvSpPr>
        <p:spPr>
          <a:xfrm>
            <a:off x="4705804" y="1395848"/>
            <a:ext cx="190829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T" dirty="0"/>
              <a:t>Upper modules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198FBD1-9560-1F7C-6DA0-FEA304B083CA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5189704" y="1765180"/>
            <a:ext cx="470248" cy="132273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BF45009-56A9-3CE2-2ABE-A5DF9A6F1560}"/>
              </a:ext>
            </a:extLst>
          </p:cNvPr>
          <p:cNvCxnSpPr>
            <a:cxnSpLocks/>
          </p:cNvCxnSpPr>
          <p:nvPr/>
        </p:nvCxnSpPr>
        <p:spPr>
          <a:xfrm>
            <a:off x="6798973" y="4704756"/>
            <a:ext cx="3185405" cy="68643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2D9286E-13D2-13CD-6F90-F4B3E9361F40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6614099" y="1580514"/>
            <a:ext cx="967801" cy="23590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1C37AC4-DC34-E0AA-7A9C-178052A02F34}"/>
              </a:ext>
            </a:extLst>
          </p:cNvPr>
          <p:cNvSpPr txBox="1"/>
          <p:nvPr/>
        </p:nvSpPr>
        <p:spPr>
          <a:xfrm>
            <a:off x="7493000" y="812800"/>
            <a:ext cx="68538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IT" dirty="0"/>
              <a:t>Front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E503E23-673C-2C44-72D6-BE3E7A29E18D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6614099" y="1480582"/>
            <a:ext cx="2337976" cy="9993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266EBA8-93CF-0C73-64EF-245DB5C811C1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5659952" y="1060138"/>
            <a:ext cx="4525448" cy="33571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DB2FF76-C2B9-351C-07A4-F72BB4E010F2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6735121" y="4704756"/>
            <a:ext cx="1733451" cy="748045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5FA1A3E-8403-CD6A-6B97-B74FBDEBFDCD}"/>
              </a:ext>
            </a:extLst>
          </p:cNvPr>
          <p:cNvCxnSpPr>
            <a:cxnSpLocks/>
          </p:cNvCxnSpPr>
          <p:nvPr/>
        </p:nvCxnSpPr>
        <p:spPr>
          <a:xfrm flipH="1" flipV="1">
            <a:off x="4882639" y="3429000"/>
            <a:ext cx="825083" cy="1079945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B0056F6D-7C20-8F5D-3DB0-108FF1E1DD3C}"/>
              </a:ext>
            </a:extLst>
          </p:cNvPr>
          <p:cNvSpPr txBox="1"/>
          <p:nvPr/>
        </p:nvSpPr>
        <p:spPr>
          <a:xfrm>
            <a:off x="8455265" y="2764667"/>
            <a:ext cx="2047997" cy="369332"/>
          </a:xfrm>
          <a:prstGeom prst="rect">
            <a:avLst/>
          </a:prstGeom>
          <a:pattFill prst="pct5">
            <a:fgClr>
              <a:schemeClr val="dk1"/>
            </a:fgClr>
            <a:bgClr>
              <a:schemeClr val="bg1"/>
            </a:bgClr>
          </a:patt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FF0000"/>
                </a:solidFill>
              </a:rPr>
              <a:t>Carbon fibre spacer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E00C020-DB76-B0FC-58CE-FDEFFE051BDA}"/>
              </a:ext>
            </a:extLst>
          </p:cNvPr>
          <p:cNvCxnSpPr>
            <a:cxnSpLocks/>
            <a:stCxn id="45" idx="0"/>
          </p:cNvCxnSpPr>
          <p:nvPr/>
        </p:nvCxnSpPr>
        <p:spPr>
          <a:xfrm flipV="1">
            <a:off x="9479264" y="1961404"/>
            <a:ext cx="284648" cy="80326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18ECF912-5AB5-DA48-9AEA-1C2AFF7AA878}"/>
              </a:ext>
            </a:extLst>
          </p:cNvPr>
          <p:cNvSpPr txBox="1"/>
          <p:nvPr/>
        </p:nvSpPr>
        <p:spPr>
          <a:xfrm>
            <a:off x="2453435" y="5474411"/>
            <a:ext cx="2429203" cy="369332"/>
          </a:xfrm>
          <a:prstGeom prst="rect">
            <a:avLst/>
          </a:prstGeom>
          <a:pattFill prst="pct5">
            <a:fgClr>
              <a:schemeClr val="dk1"/>
            </a:fgClr>
            <a:bgClr>
              <a:schemeClr val="bg1"/>
            </a:bgClr>
          </a:patt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IT" b="1" dirty="0">
                <a:solidFill>
                  <a:srgbClr val="FF0000"/>
                </a:solidFill>
              </a:rPr>
              <a:t>Carbon fibre pacers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73AD384-ACEA-8D3B-12C4-D4DC95E13754}"/>
              </a:ext>
            </a:extLst>
          </p:cNvPr>
          <p:cNvCxnSpPr>
            <a:cxnSpLocks/>
          </p:cNvCxnSpPr>
          <p:nvPr/>
        </p:nvCxnSpPr>
        <p:spPr>
          <a:xfrm flipH="1" flipV="1">
            <a:off x="3140371" y="4665348"/>
            <a:ext cx="321810" cy="80906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46AA8E8-0FB6-E2DC-F191-8671179C4243}"/>
              </a:ext>
            </a:extLst>
          </p:cNvPr>
          <p:cNvCxnSpPr>
            <a:cxnSpLocks/>
          </p:cNvCxnSpPr>
          <p:nvPr/>
        </p:nvCxnSpPr>
        <p:spPr>
          <a:xfrm flipH="1" flipV="1">
            <a:off x="4054839" y="4704756"/>
            <a:ext cx="94277" cy="76965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0BCC2DD-DD87-4779-5F07-9BB160864041}"/>
              </a:ext>
            </a:extLst>
          </p:cNvPr>
          <p:cNvSpPr txBox="1"/>
          <p:nvPr/>
        </p:nvSpPr>
        <p:spPr>
          <a:xfrm>
            <a:off x="9984378" y="5797862"/>
            <a:ext cx="622286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IT" dirty="0"/>
              <a:t>Back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FDB59D-B622-C155-F54C-3B2E6C12DBD0}"/>
              </a:ext>
            </a:extLst>
          </p:cNvPr>
          <p:cNvSpPr txBox="1"/>
          <p:nvPr/>
        </p:nvSpPr>
        <p:spPr>
          <a:xfrm>
            <a:off x="1431508" y="2718581"/>
            <a:ext cx="1418658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Electrical bus</a:t>
            </a:r>
            <a:endParaRPr lang="en-IT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E029A04-FF9F-25AA-35DF-AD5B3BFEF035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2850166" y="2903247"/>
            <a:ext cx="1112664" cy="68234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7263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F69151-26F9-E6CA-A277-D6628D580F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35</a:t>
            </a:fld>
            <a:endParaRPr lang="en-US" noProof="0" dirty="0"/>
          </a:p>
        </p:txBody>
      </p:sp>
      <p:sp>
        <p:nvSpPr>
          <p:cNvPr id="12290" name="Titolo 1">
            <a:extLst>
              <a:ext uri="{FF2B5EF4-FFF2-40B4-BE49-F238E27FC236}">
                <a16:creationId xmlns:a16="http://schemas.microsoft.com/office/drawing/2014/main" id="{01107F16-FAD4-DF45-DD5C-181DC7876F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IT" sz="2400"/>
              <a:t>DISK 2</a:t>
            </a:r>
            <a:endParaRPr lang="it-IT" altLang="en-IT" sz="2400"/>
          </a:p>
        </p:txBody>
      </p:sp>
      <p:pic>
        <p:nvPicPr>
          <p:cNvPr id="12291" name="Immagine 3">
            <a:extLst>
              <a:ext uri="{FF2B5EF4-FFF2-40B4-BE49-F238E27FC236}">
                <a16:creationId xmlns:a16="http://schemas.microsoft.com/office/drawing/2014/main" id="{BCD9FBED-51C2-1E97-E73D-913E9212D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8" t="14723" r="6561" b="9166"/>
          <a:stretch>
            <a:fillRect/>
          </a:stretch>
        </p:blipFill>
        <p:spPr bwMode="auto">
          <a:xfrm>
            <a:off x="2423592" y="980728"/>
            <a:ext cx="7603703" cy="527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329965-42CF-0F8E-E38D-40FD2A8EC1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36</a:t>
            </a:fld>
            <a:endParaRPr lang="en-US" noProof="0" dirty="0"/>
          </a:p>
        </p:txBody>
      </p:sp>
      <p:sp>
        <p:nvSpPr>
          <p:cNvPr id="14338" name="Titolo 1">
            <a:extLst>
              <a:ext uri="{FF2B5EF4-FFF2-40B4-BE49-F238E27FC236}">
                <a16:creationId xmlns:a16="http://schemas.microsoft.com/office/drawing/2014/main" id="{ACB32B76-ACB6-9734-5E73-C1B211EC2E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IT" sz="2400"/>
              <a:t>DISK 3</a:t>
            </a:r>
            <a:endParaRPr lang="it-IT" altLang="en-IT" sz="2400"/>
          </a:p>
        </p:txBody>
      </p:sp>
      <p:pic>
        <p:nvPicPr>
          <p:cNvPr id="14339" name="Immagine 3">
            <a:extLst>
              <a:ext uri="{FF2B5EF4-FFF2-40B4-BE49-F238E27FC236}">
                <a16:creationId xmlns:a16="http://schemas.microsoft.com/office/drawing/2014/main" id="{3970549A-8841-7EF5-B8BC-C2E700189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8" t="15001" r="6876" b="9166"/>
          <a:stretch>
            <a:fillRect/>
          </a:stretch>
        </p:blipFill>
        <p:spPr bwMode="auto">
          <a:xfrm>
            <a:off x="2495600" y="761326"/>
            <a:ext cx="8173272" cy="5780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0D53E6-EBAE-EA6D-D8E4-8D8EF9CE77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37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3353A8-90C5-9D1A-8A7B-837AFEE8D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6428" y="589173"/>
            <a:ext cx="492276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716846-D47E-557E-9E34-2AA438EA7DF8}"/>
              </a:ext>
            </a:extLst>
          </p:cNvPr>
          <p:cNvSpPr txBox="1"/>
          <p:nvPr/>
        </p:nvSpPr>
        <p:spPr>
          <a:xfrm>
            <a:off x="7824192" y="2852936"/>
            <a:ext cx="1915524" cy="535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sz="3000" dirty="0"/>
              <a:t>All Vertex </a:t>
            </a:r>
          </a:p>
        </p:txBody>
      </p:sp>
    </p:spTree>
    <p:extLst>
      <p:ext uri="{BB962C8B-B14F-4D97-AF65-F5344CB8AC3E}">
        <p14:creationId xmlns:p14="http://schemas.microsoft.com/office/powerpoint/2010/main" val="14808197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AF3206-5D14-BF57-4C1E-518A54DF2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38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7AB3F2-4603-BD2E-3A2E-384D18A27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Inner vertex (all 3 layers)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D1B1D-CD24-D4DB-CCA0-5645495FE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0138" y="1736859"/>
            <a:ext cx="4878907" cy="50851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DAB5EA-52B9-22C9-6BD6-F4EC87A36E32}"/>
              </a:ext>
            </a:extLst>
          </p:cNvPr>
          <p:cNvSpPr txBox="1"/>
          <p:nvPr/>
        </p:nvSpPr>
        <p:spPr>
          <a:xfrm>
            <a:off x="9336360" y="2924944"/>
            <a:ext cx="1168910" cy="535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sz="3000" dirty="0"/>
              <a:t>A. Ilg </a:t>
            </a:r>
          </a:p>
        </p:txBody>
      </p:sp>
    </p:spTree>
    <p:extLst>
      <p:ext uri="{BB962C8B-B14F-4D97-AF65-F5344CB8AC3E}">
        <p14:creationId xmlns:p14="http://schemas.microsoft.com/office/powerpoint/2010/main" val="22781473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D3A3DE-EF81-0167-D4D5-7F49C6F866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39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7A6AAB-D156-C4CE-7915-39639672D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Middle and Outer vertex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D5721F-EE56-948F-7BB7-7051BA110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0615" y="2409649"/>
            <a:ext cx="3937977" cy="4104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8FC0A1-C942-9805-C08E-751181F5D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9247" y="2409649"/>
            <a:ext cx="3937978" cy="41044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E96AF5-0756-67E7-4B12-D0D03248480B}"/>
              </a:ext>
            </a:extLst>
          </p:cNvPr>
          <p:cNvSpPr txBox="1"/>
          <p:nvPr/>
        </p:nvSpPr>
        <p:spPr>
          <a:xfrm>
            <a:off x="1802211" y="2132856"/>
            <a:ext cx="1314784" cy="535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sz="3000" dirty="0"/>
              <a:t>Middle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EBC6C4-0BCF-B73F-127D-619D7895430A}"/>
              </a:ext>
            </a:extLst>
          </p:cNvPr>
          <p:cNvSpPr txBox="1"/>
          <p:nvPr/>
        </p:nvSpPr>
        <p:spPr>
          <a:xfrm>
            <a:off x="7650297" y="2127721"/>
            <a:ext cx="1146468" cy="535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sz="3000" dirty="0"/>
              <a:t>Outer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576D2B-15E2-379D-E22E-AA83C35A4762}"/>
              </a:ext>
            </a:extLst>
          </p:cNvPr>
          <p:cNvSpPr txBox="1"/>
          <p:nvPr/>
        </p:nvSpPr>
        <p:spPr>
          <a:xfrm>
            <a:off x="4719464" y="3885130"/>
            <a:ext cx="1168910" cy="535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sz="3000" dirty="0"/>
              <a:t>A. Ilg </a:t>
            </a:r>
          </a:p>
        </p:txBody>
      </p:sp>
    </p:spTree>
    <p:extLst>
      <p:ext uri="{BB962C8B-B14F-4D97-AF65-F5344CB8AC3E}">
        <p14:creationId xmlns:p14="http://schemas.microsoft.com/office/powerpoint/2010/main" val="2307014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BB112F-3B44-4324-84D4-04B4E0751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4</a:t>
            </a:fld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D0EB974-7DB6-02BE-DBA4-F6942CD4D173}"/>
                  </a:ext>
                </a:extLst>
              </p:cNvPr>
              <p:cNvSpPr txBox="1"/>
              <p:nvPr/>
            </p:nvSpPr>
            <p:spPr>
              <a:xfrm>
                <a:off x="8468723" y="4773576"/>
                <a:ext cx="3693575" cy="1754326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00FD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IT" b="1" dirty="0">
                    <a:solidFill>
                      <a:schemeClr val="bg1"/>
                    </a:solidFill>
                  </a:rPr>
                  <a:t>Inner Vertex detector:</a:t>
                </a:r>
              </a:p>
              <a:p>
                <a:endParaRPr lang="en-IT" b="1" dirty="0">
                  <a:solidFill>
                    <a:schemeClr val="bg1"/>
                  </a:solidFill>
                </a:endParaRPr>
              </a:p>
              <a:p>
                <a:r>
                  <a:rPr lang="en-US" b="0" dirty="0">
                    <a:solidFill>
                      <a:schemeClr val="bg1"/>
                    </a:solidFill>
                  </a:rPr>
                  <a:t>Modules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25 ×25 </m:t>
                    </m:r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µ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pixel size</a:t>
                </a:r>
              </a:p>
              <a:p>
                <a:endParaRPr lang="en-IT" dirty="0">
                  <a:solidFill>
                    <a:schemeClr val="bg1"/>
                  </a:solidFill>
                </a:endParaRPr>
              </a:p>
              <a:p>
                <a:r>
                  <a:rPr lang="en-IT" dirty="0">
                    <a:solidFill>
                      <a:schemeClr val="bg1"/>
                    </a:solidFill>
                  </a:rPr>
                  <a:t>3 barrel layers at </a:t>
                </a:r>
              </a:p>
              <a:p>
                <a:pPr marL="285750" indent="-285750">
                  <a:buFontTx/>
                  <a:buChar char="-"/>
                </a:pPr>
                <a:r>
                  <a:rPr lang="en-IT" dirty="0">
                    <a:solidFill>
                      <a:schemeClr val="bg1"/>
                    </a:solidFill>
                  </a:rPr>
                  <a:t>13.7, 22.7 and 33 mm radius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D0EB974-7DB6-02BE-DBA4-F6942CD4D1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8723" y="4773576"/>
                <a:ext cx="3693575" cy="1754326"/>
              </a:xfrm>
              <a:prstGeom prst="rect">
                <a:avLst/>
              </a:prstGeom>
              <a:blipFill>
                <a:blip r:embed="rId2"/>
                <a:stretch>
                  <a:fillRect l="-1365" t="-1429" b="-4286"/>
                </a:stretch>
              </a:blipFill>
              <a:ln>
                <a:solidFill>
                  <a:srgbClr val="00FDFF"/>
                </a:solidFill>
              </a:ln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2DFFAF8-0050-0541-B715-D514CAA6EE1F}"/>
                  </a:ext>
                </a:extLst>
              </p:cNvPr>
              <p:cNvSpPr txBox="1"/>
              <p:nvPr/>
            </p:nvSpPr>
            <p:spPr>
              <a:xfrm>
                <a:off x="8468723" y="1887296"/>
                <a:ext cx="3693575" cy="2653352"/>
              </a:xfrm>
              <a:prstGeom prst="rect">
                <a:avLst/>
              </a:prstGeom>
              <a:solidFill>
                <a:srgbClr val="FFFD78"/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GB" b="1" dirty="0">
                    <a:solidFill>
                      <a:srgbClr val="002060"/>
                    </a:solidFill>
                  </a:rPr>
                  <a:t>Outer vertex tracker: </a:t>
                </a:r>
              </a:p>
              <a:p>
                <a:endParaRPr lang="en-GB" b="1" dirty="0">
                  <a:solidFill>
                    <a:srgbClr val="002060"/>
                  </a:solidFill>
                </a:endParaRP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Modules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0 ×150 </m:t>
                    </m:r>
                    <m:r>
                      <a:rPr lang="en-U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µ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IT" dirty="0">
                    <a:solidFill>
                      <a:srgbClr val="002060"/>
                    </a:solidFill>
                  </a:rPr>
                  <a:t>pixel size</a:t>
                </a:r>
              </a:p>
              <a:p>
                <a:endParaRPr lang="en-GB" b="1" dirty="0">
                  <a:solidFill>
                    <a:srgbClr val="00206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2060"/>
                    </a:solidFill>
                  </a:rPr>
                  <a:t>Intermediate barrel at 13 cm radius (improved reconstruction for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&gt;40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MeV</m:t>
                    </m:r>
                    <m:r>
                      <a:rPr lang="en-U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tracks</m:t>
                    </m:r>
                  </m:oMath>
                </a14:m>
                <a:r>
                  <a:rPr lang="en-GB" dirty="0">
                    <a:solidFill>
                      <a:srgbClr val="002060"/>
                    </a:solidFill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2060"/>
                    </a:solidFill>
                  </a:rPr>
                  <a:t>Outer barrel at 31.5 cm radius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2060"/>
                    </a:solidFill>
                  </a:rPr>
                  <a:t>3 disks per side 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2DFFAF8-0050-0541-B715-D514CAA6EE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8723" y="1887296"/>
                <a:ext cx="3693575" cy="2653352"/>
              </a:xfrm>
              <a:prstGeom prst="rect">
                <a:avLst/>
              </a:prstGeom>
              <a:blipFill>
                <a:blip r:embed="rId3"/>
                <a:stretch>
                  <a:fillRect l="-1365" t="-948" r="-204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8391C591-8045-5183-6FF9-D36027382BEC}"/>
              </a:ext>
            </a:extLst>
          </p:cNvPr>
          <p:cNvGrpSpPr>
            <a:grpSpLocks noChangeAspect="1"/>
          </p:cNvGrpSpPr>
          <p:nvPr/>
        </p:nvGrpSpPr>
        <p:grpSpPr>
          <a:xfrm>
            <a:off x="192625" y="1744792"/>
            <a:ext cx="8276097" cy="4872489"/>
            <a:chOff x="1820917" y="735013"/>
            <a:chExt cx="10375846" cy="6108700"/>
          </a:xfrm>
        </p:grpSpPr>
        <p:pic>
          <p:nvPicPr>
            <p:cNvPr id="50" name="Immagine 4">
              <a:extLst>
                <a:ext uri="{FF2B5EF4-FFF2-40B4-BE49-F238E27FC236}">
                  <a16:creationId xmlns:a16="http://schemas.microsoft.com/office/drawing/2014/main" id="{6AEAA8B1-0A24-F33D-F7B5-058C183E6E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1909" t="14055" r="1186" b="8694"/>
            <a:stretch/>
          </p:blipFill>
          <p:spPr>
            <a:xfrm>
              <a:off x="1820917" y="735013"/>
              <a:ext cx="10375846" cy="61087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chemeClr val="tx1"/>
              </a:solidFill>
            </a:ln>
          </p:spPr>
        </p:pic>
        <p:cxnSp>
          <p:nvCxnSpPr>
            <p:cNvPr id="51" name="Connettore diritto 6">
              <a:extLst>
                <a:ext uri="{FF2B5EF4-FFF2-40B4-BE49-F238E27FC236}">
                  <a16:creationId xmlns:a16="http://schemas.microsoft.com/office/drawing/2014/main" id="{0DDF5FCD-6E9C-43C1-8ED0-DE1F2D0DF9B9}"/>
                </a:ext>
              </a:extLst>
            </p:cNvPr>
            <p:cNvCxnSpPr>
              <a:cxnSpLocks/>
            </p:cNvCxnSpPr>
            <p:nvPr/>
          </p:nvCxnSpPr>
          <p:spPr>
            <a:xfrm>
              <a:off x="1820917" y="3698874"/>
              <a:ext cx="1015042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diritto 9">
              <a:extLst>
                <a:ext uri="{FF2B5EF4-FFF2-40B4-BE49-F238E27FC236}">
                  <a16:creationId xmlns:a16="http://schemas.microsoft.com/office/drawing/2014/main" id="{B00AFA58-2E9A-3C28-222E-9F0BABA52408}"/>
                </a:ext>
              </a:extLst>
            </p:cNvPr>
            <p:cNvCxnSpPr>
              <a:cxnSpLocks/>
            </p:cNvCxnSpPr>
            <p:nvPr/>
          </p:nvCxnSpPr>
          <p:spPr>
            <a:xfrm>
              <a:off x="5299075" y="3789363"/>
              <a:ext cx="1762125" cy="142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diritto 14">
              <a:extLst>
                <a:ext uri="{FF2B5EF4-FFF2-40B4-BE49-F238E27FC236}">
                  <a16:creationId xmlns:a16="http://schemas.microsoft.com/office/drawing/2014/main" id="{BB0C1058-C6F8-8095-49CD-83A99566B995}"/>
                </a:ext>
              </a:extLst>
            </p:cNvPr>
            <p:cNvCxnSpPr>
              <a:cxnSpLocks/>
            </p:cNvCxnSpPr>
            <p:nvPr/>
          </p:nvCxnSpPr>
          <p:spPr>
            <a:xfrm>
              <a:off x="5726113" y="4295775"/>
              <a:ext cx="89535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diritto 17">
              <a:extLst>
                <a:ext uri="{FF2B5EF4-FFF2-40B4-BE49-F238E27FC236}">
                  <a16:creationId xmlns:a16="http://schemas.microsoft.com/office/drawing/2014/main" id="{739E0541-ADD2-BB7C-A416-EDAA9FC37F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72113" y="4527550"/>
              <a:ext cx="1495425" cy="254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diritto 20">
              <a:extLst>
                <a:ext uri="{FF2B5EF4-FFF2-40B4-BE49-F238E27FC236}">
                  <a16:creationId xmlns:a16="http://schemas.microsoft.com/office/drawing/2014/main" id="{7CDEB18D-62BA-6BFB-C2F1-33421BA0CF09}"/>
                </a:ext>
              </a:extLst>
            </p:cNvPr>
            <p:cNvCxnSpPr>
              <a:cxnSpLocks/>
            </p:cNvCxnSpPr>
            <p:nvPr/>
          </p:nvCxnSpPr>
          <p:spPr>
            <a:xfrm>
              <a:off x="5726113" y="4586288"/>
              <a:ext cx="103981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diritto 23">
              <a:extLst>
                <a:ext uri="{FF2B5EF4-FFF2-40B4-BE49-F238E27FC236}">
                  <a16:creationId xmlns:a16="http://schemas.microsoft.com/office/drawing/2014/main" id="{9070A5EF-C704-2146-3897-5F2C1E361867}"/>
                </a:ext>
              </a:extLst>
            </p:cNvPr>
            <p:cNvCxnSpPr>
              <a:cxnSpLocks/>
            </p:cNvCxnSpPr>
            <p:nvPr/>
          </p:nvCxnSpPr>
          <p:spPr>
            <a:xfrm>
              <a:off x="5918200" y="4619625"/>
              <a:ext cx="533400" cy="635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diritto 31">
              <a:extLst>
                <a:ext uri="{FF2B5EF4-FFF2-40B4-BE49-F238E27FC236}">
                  <a16:creationId xmlns:a16="http://schemas.microsoft.com/office/drawing/2014/main" id="{8C9C39ED-4393-C107-560A-0C9AF28D866F}"/>
                </a:ext>
              </a:extLst>
            </p:cNvPr>
            <p:cNvCxnSpPr>
              <a:cxnSpLocks/>
            </p:cNvCxnSpPr>
            <p:nvPr/>
          </p:nvCxnSpPr>
          <p:spPr>
            <a:xfrm>
              <a:off x="3643313" y="3854450"/>
              <a:ext cx="0" cy="49688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diritto 34">
              <a:extLst>
                <a:ext uri="{FF2B5EF4-FFF2-40B4-BE49-F238E27FC236}">
                  <a16:creationId xmlns:a16="http://schemas.microsoft.com/office/drawing/2014/main" id="{33FAB7B6-F83B-D20E-07C5-DA7F740FBE8A}"/>
                </a:ext>
              </a:extLst>
            </p:cNvPr>
            <p:cNvCxnSpPr>
              <a:cxnSpLocks/>
            </p:cNvCxnSpPr>
            <p:nvPr/>
          </p:nvCxnSpPr>
          <p:spPr>
            <a:xfrm>
              <a:off x="5340350" y="3854450"/>
              <a:ext cx="0" cy="685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diritto 37">
              <a:extLst>
                <a:ext uri="{FF2B5EF4-FFF2-40B4-BE49-F238E27FC236}">
                  <a16:creationId xmlns:a16="http://schemas.microsoft.com/office/drawing/2014/main" id="{6346152A-F648-C443-BAC8-095120D84900}"/>
                </a:ext>
              </a:extLst>
            </p:cNvPr>
            <p:cNvCxnSpPr>
              <a:cxnSpLocks/>
            </p:cNvCxnSpPr>
            <p:nvPr/>
          </p:nvCxnSpPr>
          <p:spPr>
            <a:xfrm>
              <a:off x="4478338" y="3854450"/>
              <a:ext cx="0" cy="60483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diritto 40">
              <a:extLst>
                <a:ext uri="{FF2B5EF4-FFF2-40B4-BE49-F238E27FC236}">
                  <a16:creationId xmlns:a16="http://schemas.microsoft.com/office/drawing/2014/main" id="{BEF83E46-24D2-98BB-4A7B-983BF2E13E66}"/>
                </a:ext>
              </a:extLst>
            </p:cNvPr>
            <p:cNvCxnSpPr>
              <a:cxnSpLocks/>
            </p:cNvCxnSpPr>
            <p:nvPr/>
          </p:nvCxnSpPr>
          <p:spPr>
            <a:xfrm>
              <a:off x="7005638" y="3949700"/>
              <a:ext cx="4762" cy="59055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diritto 44">
              <a:extLst>
                <a:ext uri="{FF2B5EF4-FFF2-40B4-BE49-F238E27FC236}">
                  <a16:creationId xmlns:a16="http://schemas.microsoft.com/office/drawing/2014/main" id="{F9FBAAC9-FBDE-35D6-0A0E-C55ABF6EED8A}"/>
                </a:ext>
              </a:extLst>
            </p:cNvPr>
            <p:cNvCxnSpPr>
              <a:cxnSpLocks/>
            </p:cNvCxnSpPr>
            <p:nvPr/>
          </p:nvCxnSpPr>
          <p:spPr>
            <a:xfrm>
              <a:off x="7859713" y="3854450"/>
              <a:ext cx="0" cy="60483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diritto 47">
              <a:extLst>
                <a:ext uri="{FF2B5EF4-FFF2-40B4-BE49-F238E27FC236}">
                  <a16:creationId xmlns:a16="http://schemas.microsoft.com/office/drawing/2014/main" id="{B805E26A-F4D7-3E5D-0DFD-977FE6C5B056}"/>
                </a:ext>
              </a:extLst>
            </p:cNvPr>
            <p:cNvCxnSpPr>
              <a:cxnSpLocks/>
            </p:cNvCxnSpPr>
            <p:nvPr/>
          </p:nvCxnSpPr>
          <p:spPr>
            <a:xfrm>
              <a:off x="8707438" y="3854450"/>
              <a:ext cx="4762" cy="49688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diritto 63">
              <a:extLst>
                <a:ext uri="{FF2B5EF4-FFF2-40B4-BE49-F238E27FC236}">
                  <a16:creationId xmlns:a16="http://schemas.microsoft.com/office/drawing/2014/main" id="{191D62CD-8E78-5D02-D507-4016D1D341CD}"/>
                </a:ext>
              </a:extLst>
            </p:cNvPr>
            <p:cNvCxnSpPr>
              <a:cxnSpLocks/>
            </p:cNvCxnSpPr>
            <p:nvPr/>
          </p:nvCxnSpPr>
          <p:spPr>
            <a:xfrm>
              <a:off x="2357438" y="3744913"/>
              <a:ext cx="7626350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CasellaDiTesto 65">
              <a:extLst>
                <a:ext uri="{FF2B5EF4-FFF2-40B4-BE49-F238E27FC236}">
                  <a16:creationId xmlns:a16="http://schemas.microsoft.com/office/drawing/2014/main" id="{5A8ADC13-B75B-18B6-D725-830B6F2DF9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8400" y="2662238"/>
              <a:ext cx="976313" cy="23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 sz="900"/>
                <a:t>DRIFT CHAMBER</a:t>
              </a:r>
              <a:endParaRPr lang="it-IT" altLang="en-IT" sz="900"/>
            </a:p>
          </p:txBody>
        </p:sp>
        <p:cxnSp>
          <p:nvCxnSpPr>
            <p:cNvPr id="65" name="Connettore 2 67">
              <a:extLst>
                <a:ext uri="{FF2B5EF4-FFF2-40B4-BE49-F238E27FC236}">
                  <a16:creationId xmlns:a16="http://schemas.microsoft.com/office/drawing/2014/main" id="{CA4A3354-D5A5-4D33-27A7-58B83799526C}"/>
                </a:ext>
              </a:extLst>
            </p:cNvPr>
            <p:cNvCxnSpPr>
              <a:cxnSpLocks/>
            </p:cNvCxnSpPr>
            <p:nvPr/>
          </p:nvCxnSpPr>
          <p:spPr>
            <a:xfrm>
              <a:off x="3240088" y="2892425"/>
              <a:ext cx="174625" cy="8064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CasellaDiTesto 70">
              <a:extLst>
                <a:ext uri="{FF2B5EF4-FFF2-40B4-BE49-F238E27FC236}">
                  <a16:creationId xmlns:a16="http://schemas.microsoft.com/office/drawing/2014/main" id="{DA84C27C-014D-5BE1-BEE0-43D9C37265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7350" y="2401888"/>
              <a:ext cx="1287463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 sz="800"/>
                <a:t>EXSTERNAL CILINDER</a:t>
              </a:r>
              <a:endParaRPr lang="it-IT" altLang="en-IT" sz="800"/>
            </a:p>
          </p:txBody>
        </p:sp>
        <p:cxnSp>
          <p:nvCxnSpPr>
            <p:cNvPr id="67" name="Connettore 2 72">
              <a:extLst>
                <a:ext uri="{FF2B5EF4-FFF2-40B4-BE49-F238E27FC236}">
                  <a16:creationId xmlns:a16="http://schemas.microsoft.com/office/drawing/2014/main" id="{1F0FE106-663A-3B15-AEBB-73C9664DA44D}"/>
                </a:ext>
              </a:extLst>
            </p:cNvPr>
            <p:cNvCxnSpPr>
              <a:cxnSpLocks/>
            </p:cNvCxnSpPr>
            <p:nvPr/>
          </p:nvCxnSpPr>
          <p:spPr>
            <a:xfrm>
              <a:off x="3414713" y="2560638"/>
              <a:ext cx="573087" cy="12033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CasellaDiTesto 75">
              <a:extLst>
                <a:ext uri="{FF2B5EF4-FFF2-40B4-BE49-F238E27FC236}">
                  <a16:creationId xmlns:a16="http://schemas.microsoft.com/office/drawing/2014/main" id="{3E754E40-2164-6316-64CF-3A5CF1C6F7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14863" y="2295525"/>
              <a:ext cx="984250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 sz="900"/>
                <a:t>OUTER TRACKER</a:t>
              </a:r>
              <a:endParaRPr lang="it-IT" altLang="en-IT" sz="900"/>
            </a:p>
          </p:txBody>
        </p:sp>
        <p:cxnSp>
          <p:nvCxnSpPr>
            <p:cNvPr id="69" name="Connettore 2 77">
              <a:extLst>
                <a:ext uri="{FF2B5EF4-FFF2-40B4-BE49-F238E27FC236}">
                  <a16:creationId xmlns:a16="http://schemas.microsoft.com/office/drawing/2014/main" id="{5897F832-35D5-4726-5537-F3ACA268D6A9}"/>
                </a:ext>
              </a:extLst>
            </p:cNvPr>
            <p:cNvCxnSpPr/>
            <p:nvPr/>
          </p:nvCxnSpPr>
          <p:spPr>
            <a:xfrm>
              <a:off x="4983163" y="2457450"/>
              <a:ext cx="415925" cy="13319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CasellaDiTesto 78">
              <a:extLst>
                <a:ext uri="{FF2B5EF4-FFF2-40B4-BE49-F238E27FC236}">
                  <a16:creationId xmlns:a16="http://schemas.microsoft.com/office/drawing/2014/main" id="{0A06ADF8-4A74-6F19-F05C-F9B8840725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51600" y="2401888"/>
              <a:ext cx="1146175" cy="23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 sz="900"/>
                <a:t>MEDIUM TRACKER</a:t>
              </a:r>
              <a:endParaRPr lang="it-IT" altLang="en-IT" sz="900"/>
            </a:p>
          </p:txBody>
        </p:sp>
        <p:cxnSp>
          <p:nvCxnSpPr>
            <p:cNvPr id="71" name="Connettore 2 80">
              <a:extLst>
                <a:ext uri="{FF2B5EF4-FFF2-40B4-BE49-F238E27FC236}">
                  <a16:creationId xmlns:a16="http://schemas.microsoft.com/office/drawing/2014/main" id="{F4F8F05F-C900-6149-1CDB-704C13214714}"/>
                </a:ext>
              </a:extLst>
            </p:cNvPr>
            <p:cNvCxnSpPr/>
            <p:nvPr/>
          </p:nvCxnSpPr>
          <p:spPr>
            <a:xfrm flipH="1">
              <a:off x="6451600" y="2560638"/>
              <a:ext cx="314325" cy="17351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CasellaDiTesto 81">
              <a:extLst>
                <a:ext uri="{FF2B5EF4-FFF2-40B4-BE49-F238E27FC236}">
                  <a16:creationId xmlns:a16="http://schemas.microsoft.com/office/drawing/2014/main" id="{446C47A5-F12A-0023-DB62-F0F79A094E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72338" y="4870450"/>
              <a:ext cx="1212850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 sz="900"/>
                <a:t>INNER TRACKER</a:t>
              </a:r>
              <a:endParaRPr lang="it-IT" altLang="en-IT" sz="900"/>
            </a:p>
          </p:txBody>
        </p:sp>
        <p:cxnSp>
          <p:nvCxnSpPr>
            <p:cNvPr id="73" name="Connettore 2 83">
              <a:extLst>
                <a:ext uri="{FF2B5EF4-FFF2-40B4-BE49-F238E27FC236}">
                  <a16:creationId xmlns:a16="http://schemas.microsoft.com/office/drawing/2014/main" id="{820DE77E-6D81-D40B-9D68-FDA2C812F92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48475" y="4610100"/>
              <a:ext cx="525463" cy="3063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CasellaDiTesto 86">
              <a:extLst>
                <a:ext uri="{FF2B5EF4-FFF2-40B4-BE49-F238E27FC236}">
                  <a16:creationId xmlns:a16="http://schemas.microsoft.com/office/drawing/2014/main" id="{73C3FE52-3921-6B58-0EAB-6F528BFD42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7513" y="4697413"/>
              <a:ext cx="914400" cy="23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 sz="900"/>
                <a:t>DISK 3</a:t>
              </a:r>
              <a:endParaRPr lang="it-IT" altLang="en-IT" sz="900"/>
            </a:p>
          </p:txBody>
        </p:sp>
        <p:sp>
          <p:nvSpPr>
            <p:cNvPr id="75" name="CasellaDiTesto 87">
              <a:extLst>
                <a:ext uri="{FF2B5EF4-FFF2-40B4-BE49-F238E27FC236}">
                  <a16:creationId xmlns:a16="http://schemas.microsoft.com/office/drawing/2014/main" id="{0A351F19-EC60-D99C-4A56-4579CC028F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21750" y="2819400"/>
              <a:ext cx="914400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 sz="900"/>
                <a:t>DISK 3</a:t>
              </a:r>
              <a:endParaRPr lang="it-IT" altLang="en-IT" sz="900"/>
            </a:p>
          </p:txBody>
        </p:sp>
        <p:sp>
          <p:nvSpPr>
            <p:cNvPr id="76" name="CasellaDiTesto 88">
              <a:extLst>
                <a:ext uri="{FF2B5EF4-FFF2-40B4-BE49-F238E27FC236}">
                  <a16:creationId xmlns:a16="http://schemas.microsoft.com/office/drawing/2014/main" id="{C028321D-6732-7546-AC92-77AA002B84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97713" y="2871788"/>
              <a:ext cx="914400" cy="23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 sz="900"/>
                <a:t>DISK 1</a:t>
              </a:r>
              <a:endParaRPr lang="it-IT" altLang="en-IT" sz="900"/>
            </a:p>
          </p:txBody>
        </p:sp>
        <p:sp>
          <p:nvSpPr>
            <p:cNvPr id="77" name="CasellaDiTesto 89">
              <a:extLst>
                <a:ext uri="{FF2B5EF4-FFF2-40B4-BE49-F238E27FC236}">
                  <a16:creationId xmlns:a16="http://schemas.microsoft.com/office/drawing/2014/main" id="{B81D47F5-8E51-EB4F-08C3-12DDE060C6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5963" y="4976813"/>
              <a:ext cx="914400" cy="23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 sz="900"/>
                <a:t>DISK 1</a:t>
              </a:r>
              <a:endParaRPr lang="it-IT" altLang="en-IT" sz="900"/>
            </a:p>
          </p:txBody>
        </p:sp>
        <p:sp>
          <p:nvSpPr>
            <p:cNvPr id="78" name="CasellaDiTesto 90">
              <a:extLst>
                <a:ext uri="{FF2B5EF4-FFF2-40B4-BE49-F238E27FC236}">
                  <a16:creationId xmlns:a16="http://schemas.microsoft.com/office/drawing/2014/main" id="{CF5FC252-D38F-28CA-6F2B-6CD4C71D32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07363" y="4713288"/>
              <a:ext cx="914400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 sz="900"/>
                <a:t>DISK 2</a:t>
              </a:r>
              <a:endParaRPr lang="it-IT" altLang="en-IT" sz="900"/>
            </a:p>
          </p:txBody>
        </p:sp>
        <p:sp>
          <p:nvSpPr>
            <p:cNvPr id="79" name="CasellaDiTesto 91">
              <a:extLst>
                <a:ext uri="{FF2B5EF4-FFF2-40B4-BE49-F238E27FC236}">
                  <a16:creationId xmlns:a16="http://schemas.microsoft.com/office/drawing/2014/main" id="{414D1F44-E888-F221-94BF-360236B8CB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0475" y="4829175"/>
              <a:ext cx="914400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 sz="900"/>
                <a:t>DISK 2</a:t>
              </a:r>
              <a:endParaRPr lang="it-IT" altLang="en-IT" sz="900"/>
            </a:p>
          </p:txBody>
        </p:sp>
        <p:cxnSp>
          <p:nvCxnSpPr>
            <p:cNvPr id="80" name="Connettore 2 94">
              <a:extLst>
                <a:ext uri="{FF2B5EF4-FFF2-40B4-BE49-F238E27FC236}">
                  <a16:creationId xmlns:a16="http://schemas.microsoft.com/office/drawing/2014/main" id="{A3A7BCF4-05A4-1F3A-585A-B485390E2C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40088" y="4197350"/>
              <a:ext cx="388937" cy="51593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2 95">
              <a:extLst>
                <a:ext uri="{FF2B5EF4-FFF2-40B4-BE49-F238E27FC236}">
                  <a16:creationId xmlns:a16="http://schemas.microsoft.com/office/drawing/2014/main" id="{AE909BDE-3F7F-2BDB-A936-F836DFA0D4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56438" y="3051175"/>
              <a:ext cx="284162" cy="10588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2 96">
              <a:extLst>
                <a:ext uri="{FF2B5EF4-FFF2-40B4-BE49-F238E27FC236}">
                  <a16:creationId xmlns:a16="http://schemas.microsoft.com/office/drawing/2014/main" id="{C424D0F6-D0AC-76D6-A7C0-24AAED0EA34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20038" y="4240213"/>
              <a:ext cx="396875" cy="5222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ttore 2 97">
              <a:extLst>
                <a:ext uri="{FF2B5EF4-FFF2-40B4-BE49-F238E27FC236}">
                  <a16:creationId xmlns:a16="http://schemas.microsoft.com/office/drawing/2014/main" id="{11B95659-4C8A-E758-AA18-94CE3B0D08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40775" y="3051175"/>
              <a:ext cx="425450" cy="10080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ttore 2 98">
              <a:extLst>
                <a:ext uri="{FF2B5EF4-FFF2-40B4-BE49-F238E27FC236}">
                  <a16:creationId xmlns:a16="http://schemas.microsoft.com/office/drawing/2014/main" id="{E6E2BC15-0D90-475F-1C7C-2B46AD0524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79875" y="4268788"/>
              <a:ext cx="368300" cy="5921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ttore 2 99">
              <a:extLst>
                <a:ext uri="{FF2B5EF4-FFF2-40B4-BE49-F238E27FC236}">
                  <a16:creationId xmlns:a16="http://schemas.microsoft.com/office/drawing/2014/main" id="{0BBD6257-7DB5-8D1C-C542-6693767E45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83138" y="4348163"/>
              <a:ext cx="527050" cy="6381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01709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DA1EF7-0DD4-04F3-38B5-0C3433E01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790" y="1108125"/>
            <a:ext cx="5161611" cy="5314447"/>
          </a:xfrm>
        </p:spPr>
        <p:txBody>
          <a:bodyPr>
            <a:noAutofit/>
          </a:bodyPr>
          <a:lstStyle/>
          <a:p>
            <a:pPr lvl="1"/>
            <a:r>
              <a:rPr lang="en-US" sz="2000" dirty="0"/>
              <a:t>Wafer-scale sensor ASICs</a:t>
            </a:r>
          </a:p>
          <a:p>
            <a:pPr lvl="1"/>
            <a:r>
              <a:rPr lang="en-US" sz="2000" dirty="0"/>
              <a:t>Fabricated with stitching</a:t>
            </a:r>
          </a:p>
          <a:p>
            <a:pPr lvl="1"/>
            <a:r>
              <a:rPr lang="en-US" sz="2000" dirty="0"/>
              <a:t>All electrical signals and power </a:t>
            </a:r>
            <a:br>
              <a:rPr lang="en-US" sz="2000" dirty="0"/>
            </a:br>
            <a:r>
              <a:rPr lang="en-US" sz="2000" dirty="0"/>
              <a:t>routed on-chip</a:t>
            </a:r>
          </a:p>
          <a:p>
            <a:pPr lvl="1"/>
            <a:r>
              <a:rPr lang="en-US" sz="2000" dirty="0"/>
              <a:t>Ultra-thin and bendable: 50 µm</a:t>
            </a:r>
          </a:p>
          <a:p>
            <a:pPr lvl="1"/>
            <a:r>
              <a:rPr lang="en-US" sz="2000" dirty="0"/>
              <a:t>266 mm (Z) x variable width* (r</a:t>
            </a:r>
            <a:r>
              <a:rPr lang="el-GR" sz="2000" dirty="0"/>
              <a:t>φ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CMOS MAPS</a:t>
            </a:r>
          </a:p>
          <a:p>
            <a:pPr lvl="2"/>
            <a:r>
              <a:rPr lang="en-US" sz="2000" dirty="0"/>
              <a:t>65 nm technology</a:t>
            </a:r>
          </a:p>
          <a:p>
            <a:pPr lvl="1"/>
            <a:r>
              <a:rPr lang="en-US" sz="2000" dirty="0"/>
              <a:t>Open-cell carbon foam spacers</a:t>
            </a:r>
          </a:p>
          <a:p>
            <a:pPr lvl="1"/>
            <a:endParaRPr lang="en-US" sz="2000" dirty="0"/>
          </a:p>
          <a:p>
            <a:r>
              <a:rPr lang="en-US" sz="2000" dirty="0"/>
              <a:t>Key benefits</a:t>
            </a:r>
          </a:p>
          <a:p>
            <a:pPr lvl="1"/>
            <a:r>
              <a:rPr lang="en-US" sz="2000" dirty="0"/>
              <a:t>Extremely lightweight</a:t>
            </a:r>
          </a:p>
          <a:p>
            <a:pPr lvl="2"/>
            <a:r>
              <a:rPr lang="en-US" sz="2000" dirty="0"/>
              <a:t>Material budget: 0.35% X</a:t>
            </a:r>
            <a:r>
              <a:rPr lang="en-US" sz="2000" baseline="-25000" dirty="0"/>
              <a:t>0</a:t>
            </a:r>
            <a:r>
              <a:rPr lang="en-US" sz="2000" dirty="0"/>
              <a:t> =&gt; 0.05% X</a:t>
            </a:r>
            <a:r>
              <a:rPr lang="en-US" sz="2000" baseline="-25000" dirty="0"/>
              <a:t>0</a:t>
            </a:r>
            <a:endParaRPr lang="en-US" sz="2000" dirty="0"/>
          </a:p>
          <a:p>
            <a:pPr lvl="1"/>
            <a:r>
              <a:rPr lang="en-US" sz="2000" dirty="0"/>
              <a:t>Uniformly distributed material</a:t>
            </a:r>
          </a:p>
          <a:p>
            <a:pPr lvl="1"/>
            <a:r>
              <a:rPr lang="en-US" sz="2000" dirty="0"/>
              <a:t>Closer to interaction point</a:t>
            </a:r>
          </a:p>
          <a:p>
            <a:pPr lvl="2"/>
            <a:r>
              <a:rPr lang="en-US" sz="2000" dirty="0"/>
              <a:t>Beam pipe radius: 18.2 mm =&gt; 16 mm</a:t>
            </a:r>
          </a:p>
          <a:p>
            <a:pPr lvl="2"/>
            <a:r>
              <a:rPr lang="en-US" sz="2000" dirty="0"/>
              <a:t>Radial position: 24 mm =&gt; 18 mm</a:t>
            </a:r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E09234-FB4E-8B5C-D050-6256DF6D0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Inner Tracking System 3 (ALICE)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12B0D-2B1B-1A33-57B2-C8E1C25C1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900" dirty="0"/>
              <a:t>October 5th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8116B-F7EE-C73E-F391-9DD322EC5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900" dirty="0"/>
              <a:t>TWEPP23: ALICE ITS3: a bent stitched MAPS-based vertex detector - Speaker: O. </a:t>
            </a:r>
            <a:r>
              <a:rPr lang="en-US" sz="900" dirty="0" err="1"/>
              <a:t>Groettvik</a:t>
            </a:r>
            <a:endParaRPr lang="en-US" sz="9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54BFB-7A2F-0BE8-F8EA-F392C54C6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AA535-7A7F-43C9-AC40-CC26EAE39487}" type="slidenum">
              <a:rPr lang="en-US" smtClean="0"/>
              <a:t>40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57E379-0B90-B9BB-7684-3533B3057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Detector Overview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AAA6C5-579A-E637-EAB5-08EB308ED2AD}"/>
              </a:ext>
            </a:extLst>
          </p:cNvPr>
          <p:cNvSpPr txBox="1"/>
          <p:nvPr/>
        </p:nvSpPr>
        <p:spPr>
          <a:xfrm>
            <a:off x="4234483" y="6452480"/>
            <a:ext cx="6429967" cy="2260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r>
              <a:rPr lang="en-US" sz="1000" dirty="0"/>
              <a:t>* The sensor width (r</a:t>
            </a:r>
            <a:r>
              <a:rPr lang="el-GR" sz="1000" dirty="0"/>
              <a:t>φ</a:t>
            </a:r>
            <a:r>
              <a:rPr lang="en-US" sz="1000" dirty="0"/>
              <a:t>) varies with layer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6F140A-A5AA-1911-D017-83685F18A780}"/>
              </a:ext>
            </a:extLst>
          </p:cNvPr>
          <p:cNvGrpSpPr/>
          <p:nvPr/>
        </p:nvGrpSpPr>
        <p:grpSpPr>
          <a:xfrm>
            <a:off x="5606706" y="74866"/>
            <a:ext cx="5431664" cy="4565181"/>
            <a:chOff x="11620966" y="3048308"/>
            <a:chExt cx="9726361" cy="781094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0B5AB2B-FE8B-6C66-FD76-ED255726D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20966" y="3048308"/>
              <a:ext cx="9726361" cy="781094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AB82C29-C447-E449-DADA-1DDB643CD0D2}"/>
                </a:ext>
              </a:extLst>
            </p:cNvPr>
            <p:cNvSpPr txBox="1"/>
            <p:nvPr/>
          </p:nvSpPr>
          <p:spPr>
            <a:xfrm rot="18837852">
              <a:off x="18519346" y="7529750"/>
              <a:ext cx="1099827" cy="45985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9" tIns="35719" rIns="35719" bIns="35719" numCol="1" spcCol="38100" rtlCol="0" anchor="ctr">
              <a:spAutoFit/>
            </a:bodyPr>
            <a:lstStyle/>
            <a:p>
              <a:pPr defTabSz="228600" hangingPunct="0"/>
              <a:r>
                <a:rPr lang="en-US" sz="1200" b="1" dirty="0">
                  <a:solidFill>
                    <a:srgbClr val="7D7F81"/>
                  </a:solidFill>
                  <a:sym typeface="Arial"/>
                </a:rPr>
                <a:t>266 mm</a:t>
              </a:r>
              <a:endParaRPr lang="en-GB" sz="1200" b="1" dirty="0">
                <a:solidFill>
                  <a:srgbClr val="7D7F81"/>
                </a:solidFill>
                <a:sym typeface="Arial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88E3E63-292F-5BD4-A501-976C9511C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575" y="4690242"/>
            <a:ext cx="3458431" cy="1847975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8291ADA-A869-0036-7F25-ED532861EB7B}"/>
              </a:ext>
            </a:extLst>
          </p:cNvPr>
          <p:cNvCxnSpPr/>
          <p:nvPr/>
        </p:nvCxnSpPr>
        <p:spPr>
          <a:xfrm>
            <a:off x="7751380" y="2790497"/>
            <a:ext cx="21021" cy="1986455"/>
          </a:xfrm>
          <a:prstGeom prst="line">
            <a:avLst/>
          </a:prstGeom>
          <a:noFill/>
          <a:ln w="50800" cap="flat">
            <a:solidFill>
              <a:srgbClr val="7F7F81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A45553F-A4AD-D63A-C5FF-94484A242D7F}"/>
              </a:ext>
            </a:extLst>
          </p:cNvPr>
          <p:cNvCxnSpPr>
            <a:cxnSpLocks/>
          </p:cNvCxnSpPr>
          <p:nvPr/>
        </p:nvCxnSpPr>
        <p:spPr>
          <a:xfrm>
            <a:off x="8688639" y="3203684"/>
            <a:ext cx="1145132" cy="1657074"/>
          </a:xfrm>
          <a:prstGeom prst="line">
            <a:avLst/>
          </a:prstGeom>
          <a:noFill/>
          <a:ln w="50800" cap="flat">
            <a:solidFill>
              <a:srgbClr val="7F7F81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4EA0D06-10DD-3DC1-0E9F-309DADA0F58B}"/>
              </a:ext>
            </a:extLst>
          </p:cNvPr>
          <p:cNvCxnSpPr>
            <a:cxnSpLocks/>
          </p:cNvCxnSpPr>
          <p:nvPr/>
        </p:nvCxnSpPr>
        <p:spPr>
          <a:xfrm>
            <a:off x="8494008" y="3033168"/>
            <a:ext cx="913706" cy="1723130"/>
          </a:xfrm>
          <a:prstGeom prst="line">
            <a:avLst/>
          </a:prstGeom>
          <a:noFill/>
          <a:ln w="50800" cap="flat">
            <a:solidFill>
              <a:srgbClr val="7F7F81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5" name="Arc 44">
            <a:extLst>
              <a:ext uri="{FF2B5EF4-FFF2-40B4-BE49-F238E27FC236}">
                <a16:creationId xmlns:a16="http://schemas.microsoft.com/office/drawing/2014/main" id="{22E56ADA-78E0-04E0-AC5C-79B2DD2B1FAD}"/>
              </a:ext>
            </a:extLst>
          </p:cNvPr>
          <p:cNvSpPr/>
          <p:nvPr/>
        </p:nvSpPr>
        <p:spPr>
          <a:xfrm rot="5400000">
            <a:off x="8218632" y="4168804"/>
            <a:ext cx="1135085" cy="1241178"/>
          </a:xfrm>
          <a:prstGeom prst="arc">
            <a:avLst>
              <a:gd name="adj1" fmla="val 16131524"/>
              <a:gd name="adj2" fmla="val 5546956"/>
            </a:avLst>
          </a:prstGeom>
          <a:noFill/>
          <a:ln w="50800" cap="flat">
            <a:solidFill>
              <a:srgbClr val="C00000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22860" rIns="45720" bIns="22860" numCol="1" spcCol="38100" rtlCol="0" anchor="t">
            <a:noAutofit/>
          </a:bodyPr>
          <a:lstStyle/>
          <a:p>
            <a:pPr defTabSz="457200" latinLnBrk="1" hangingPunct="0"/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F2362C2D-71C8-0685-371C-A1B215A1A85B}"/>
              </a:ext>
            </a:extLst>
          </p:cNvPr>
          <p:cNvSpPr/>
          <p:nvPr/>
        </p:nvSpPr>
        <p:spPr>
          <a:xfrm rot="5400000">
            <a:off x="8025090" y="3998200"/>
            <a:ext cx="1509486" cy="1633829"/>
          </a:xfrm>
          <a:prstGeom prst="arc">
            <a:avLst>
              <a:gd name="adj1" fmla="val 16131524"/>
              <a:gd name="adj2" fmla="val 5546956"/>
            </a:avLst>
          </a:prstGeom>
          <a:noFill/>
          <a:ln w="50800" cap="flat">
            <a:solidFill>
              <a:srgbClr val="C00000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22860" rIns="45720" bIns="22860" numCol="1" spcCol="38100" rtlCol="0" anchor="t">
            <a:noAutofit/>
          </a:bodyPr>
          <a:lstStyle/>
          <a:p>
            <a:pPr defTabSz="457200" latinLnBrk="1" hangingPunct="0"/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801C5B3B-E2EB-6085-C1B2-38DAC14F4E8B}"/>
              </a:ext>
            </a:extLst>
          </p:cNvPr>
          <p:cNvSpPr/>
          <p:nvPr/>
        </p:nvSpPr>
        <p:spPr>
          <a:xfrm rot="5400000">
            <a:off x="7823952" y="3772964"/>
            <a:ext cx="1922098" cy="2025203"/>
          </a:xfrm>
          <a:prstGeom prst="arc">
            <a:avLst>
              <a:gd name="adj1" fmla="val 16226496"/>
              <a:gd name="adj2" fmla="val 5546956"/>
            </a:avLst>
          </a:prstGeom>
          <a:noFill/>
          <a:ln w="50800" cap="flat">
            <a:solidFill>
              <a:srgbClr val="C00000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22860" rIns="45720" bIns="22860" numCol="1" spcCol="38100" rtlCol="0" anchor="t">
            <a:noAutofit/>
          </a:bodyPr>
          <a:lstStyle/>
          <a:p>
            <a:pPr defTabSz="457200" latinLnBrk="1" hangingPunct="0"/>
            <a:endParaRPr lang="en-US" sz="900">
              <a:solidFill>
                <a:srgbClr val="000000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D35E812-CF16-8C04-9127-3C9839756F24}"/>
              </a:ext>
            </a:extLst>
          </p:cNvPr>
          <p:cNvGrpSpPr/>
          <p:nvPr/>
        </p:nvGrpSpPr>
        <p:grpSpPr>
          <a:xfrm>
            <a:off x="8858528" y="4389499"/>
            <a:ext cx="3545646" cy="1580504"/>
            <a:chOff x="17717055" y="8778997"/>
            <a:chExt cx="7091292" cy="316100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D5A35CE-7285-E1A8-4179-B596E4C984D5}"/>
                </a:ext>
              </a:extLst>
            </p:cNvPr>
            <p:cNvGrpSpPr/>
            <p:nvPr/>
          </p:nvGrpSpPr>
          <p:grpSpPr>
            <a:xfrm rot="1854428">
              <a:off x="21196971" y="8778997"/>
              <a:ext cx="3611376" cy="2892851"/>
              <a:chOff x="17406300" y="9394062"/>
              <a:chExt cx="3233406" cy="2474807"/>
            </a:xfrm>
          </p:grpSpPr>
          <p:pic>
            <p:nvPicPr>
              <p:cNvPr id="7" name="Image" descr="Image">
                <a:extLst>
                  <a:ext uri="{FF2B5EF4-FFF2-40B4-BE49-F238E27FC236}">
                    <a16:creationId xmlns:a16="http://schemas.microsoft.com/office/drawing/2014/main" id="{03AB8C60-9FBE-167A-3C16-714B105266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406300" y="9394062"/>
                <a:ext cx="2844669" cy="2205760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0" name="open-cell carbon foam spacers">
                <a:extLst>
                  <a:ext uri="{FF2B5EF4-FFF2-40B4-BE49-F238E27FC236}">
                    <a16:creationId xmlns:a16="http://schemas.microsoft.com/office/drawing/2014/main" id="{F0D4AA1F-DF74-39D8-4D13-FE87A37101EE}"/>
                  </a:ext>
                </a:extLst>
              </p:cNvPr>
              <p:cNvSpPr txBox="1"/>
              <p:nvPr/>
            </p:nvSpPr>
            <p:spPr>
              <a:xfrm rot="19729975">
                <a:off x="17880792" y="11122852"/>
                <a:ext cx="2758914" cy="74601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25400" tIns="25400" rIns="25400" bIns="25400" anchor="ctr">
                <a:spAutoFit/>
              </a:bodyPr>
              <a:lstStyle>
                <a:lvl1pPr algn="ctr" defTabSz="825500">
                  <a:defRPr sz="2500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rPr sz="1250" dirty="0"/>
                  <a:t>open-cell carbon foam spacers</a:t>
                </a: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956A93-BA27-A5EA-42EA-F620A80445B8}"/>
                </a:ext>
              </a:extLst>
            </p:cNvPr>
            <p:cNvSpPr/>
            <p:nvPr/>
          </p:nvSpPr>
          <p:spPr>
            <a:xfrm>
              <a:off x="21578527" y="9306697"/>
              <a:ext cx="2569520" cy="1344600"/>
            </a:xfrm>
            <a:prstGeom prst="rect">
              <a:avLst/>
            </a:prstGeom>
            <a:noFill/>
            <a:ln w="57150" cap="flat">
              <a:solidFill>
                <a:srgbClr val="C00000"/>
              </a:solidFill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algn="ctr" defTabSz="580430" hangingPunct="0">
                <a:buClr>
                  <a:srgbClr val="1A1818"/>
                </a:buClr>
              </a:pPr>
              <a:endParaRPr lang="en-US" sz="3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sym typeface="Arial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4190CC7-2986-AB7D-CCA8-187E96D855FB}"/>
                </a:ext>
              </a:extLst>
            </p:cNvPr>
            <p:cNvCxnSpPr/>
            <p:nvPr/>
          </p:nvCxnSpPr>
          <p:spPr>
            <a:xfrm flipH="1">
              <a:off x="19967819" y="9721516"/>
              <a:ext cx="1610707" cy="112295"/>
            </a:xfrm>
            <a:prstGeom prst="line">
              <a:avLst/>
            </a:prstGeom>
            <a:noFill/>
            <a:ln w="50800" cap="flat">
              <a:solidFill>
                <a:srgbClr val="C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36E6D0C-942F-A1EE-0EBD-DECF0DBF91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717055" y="10699914"/>
              <a:ext cx="3861471" cy="1240090"/>
            </a:xfrm>
            <a:prstGeom prst="line">
              <a:avLst/>
            </a:prstGeom>
            <a:noFill/>
            <a:ln w="50800" cap="flat">
              <a:solidFill>
                <a:srgbClr val="C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3168209-70CF-C442-4DF8-62D66CD3D6A2}"/>
              </a:ext>
            </a:extLst>
          </p:cNvPr>
          <p:cNvGrpSpPr/>
          <p:nvPr/>
        </p:nvGrpSpPr>
        <p:grpSpPr>
          <a:xfrm>
            <a:off x="9644275" y="3658936"/>
            <a:ext cx="1020174" cy="1003351"/>
            <a:chOff x="19288550" y="7317871"/>
            <a:chExt cx="2040348" cy="2006701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CC725E7-8FFC-9FB0-3C18-042FA798CC3C}"/>
                </a:ext>
              </a:extLst>
            </p:cNvPr>
            <p:cNvSpPr txBox="1"/>
            <p:nvPr/>
          </p:nvSpPr>
          <p:spPr>
            <a:xfrm rot="18930359">
              <a:off x="19288550" y="7887641"/>
              <a:ext cx="1218284" cy="14369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9" tIns="35719" rIns="35719" bIns="35719" numCol="1" spcCol="38100" rtlCol="0" anchor="ctr">
              <a:spAutoFit/>
            </a:bodyPr>
            <a:lstStyle/>
            <a:p>
              <a:pPr defTabSz="228600" hangingPunct="0"/>
              <a:r>
                <a:rPr lang="en-US" sz="1400" dirty="0">
                  <a:solidFill>
                    <a:srgbClr val="000000"/>
                  </a:solidFill>
                  <a:sym typeface="Arial"/>
                </a:rPr>
                <a:t>5.6 cm</a:t>
              </a:r>
            </a:p>
            <a:p>
              <a:pPr defTabSz="228600" hangingPunct="0"/>
              <a:r>
                <a:rPr lang="en-US" sz="1400" dirty="0"/>
                <a:t>7.5 cm</a:t>
              </a:r>
            </a:p>
            <a:p>
              <a:pPr defTabSz="228600" hangingPunct="0"/>
              <a:r>
                <a:rPr lang="en-US" sz="1400" dirty="0">
                  <a:solidFill>
                    <a:srgbClr val="000000"/>
                  </a:solidFill>
                  <a:sym typeface="Arial"/>
                </a:rPr>
                <a:t>9.4 cm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FBF8CA-F4BF-D8BC-764D-903287F18A82}"/>
                </a:ext>
              </a:extLst>
            </p:cNvPr>
            <p:cNvSpPr txBox="1"/>
            <p:nvPr/>
          </p:nvSpPr>
          <p:spPr>
            <a:xfrm>
              <a:off x="20381976" y="7536169"/>
              <a:ext cx="786082" cy="4616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lang="en-US" sz="900" dirty="0"/>
                <a:t>r</a:t>
              </a:r>
              <a:r>
                <a:rPr lang="el-GR" sz="900" dirty="0"/>
                <a:t>φ</a:t>
              </a:r>
              <a:endParaRPr lang="en-US" sz="900" dirty="0"/>
            </a:p>
          </p:txBody>
        </p:sp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E9D7D2B7-7D44-5FB6-304C-414668DA564A}"/>
                </a:ext>
              </a:extLst>
            </p:cNvPr>
            <p:cNvSpPr/>
            <p:nvPr/>
          </p:nvSpPr>
          <p:spPr>
            <a:xfrm>
              <a:off x="19445246" y="7317871"/>
              <a:ext cx="1883652" cy="1958647"/>
            </a:xfrm>
            <a:prstGeom prst="arc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defTabSz="457200" latinLnBrk="1" hangingPunct="0"/>
              <a:endParaRPr lang="en-US" sz="900">
                <a:solidFill>
                  <a:srgbClr val="000000"/>
                </a:solidFill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79529CB-5B60-6799-2507-989188282939}"/>
              </a:ext>
            </a:extLst>
          </p:cNvPr>
          <p:cNvGrpSpPr/>
          <p:nvPr/>
        </p:nvGrpSpPr>
        <p:grpSpPr>
          <a:xfrm>
            <a:off x="7765143" y="4358576"/>
            <a:ext cx="1456165" cy="945381"/>
            <a:chOff x="15530285" y="8717151"/>
            <a:chExt cx="2912329" cy="1890761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03D174A-C100-8419-5C91-16249BE0ED56}"/>
                </a:ext>
              </a:extLst>
            </p:cNvPr>
            <p:cNvSpPr txBox="1"/>
            <p:nvPr/>
          </p:nvSpPr>
          <p:spPr>
            <a:xfrm>
              <a:off x="15530285" y="8772697"/>
              <a:ext cx="2912329" cy="1068457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6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defTabSz="228600" hangingPunct="0"/>
              <a:r>
                <a:rPr lang="en-US" sz="2000" b="1" dirty="0">
                  <a:solidFill>
                    <a:srgbClr val="D8232A"/>
                  </a:solidFill>
                  <a:sym typeface="Arial"/>
                </a:rPr>
                <a:t>18 mm</a:t>
              </a:r>
              <a:endParaRPr lang="en-GB" sz="2000" b="1" dirty="0">
                <a:solidFill>
                  <a:srgbClr val="D8232A"/>
                </a:solidFill>
                <a:sym typeface="Arial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E5FA516-C294-5D9C-8497-70C521056492}"/>
                </a:ext>
              </a:extLst>
            </p:cNvPr>
            <p:cNvSpPr/>
            <p:nvPr/>
          </p:nvSpPr>
          <p:spPr>
            <a:xfrm>
              <a:off x="17441150" y="8717151"/>
              <a:ext cx="428674" cy="1890761"/>
            </a:xfrm>
            <a:prstGeom prst="ellipse">
              <a:avLst/>
            </a:prstGeom>
            <a:solidFill>
              <a:srgbClr val="D8232A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algn="ctr" defTabSz="580430" hangingPunct="0">
                <a:buClr>
                  <a:srgbClr val="1A1818"/>
                </a:buClr>
              </a:pPr>
              <a:endParaRPr lang="en-GB" sz="3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sym typeface="Arial"/>
              </a:endParaRP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01868FD0-7FCE-A75A-96D2-A580EAB1E6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818762" y="9712574"/>
              <a:ext cx="844397" cy="778418"/>
            </a:xfrm>
            <a:prstGeom prst="straightConnector1">
              <a:avLst/>
            </a:prstGeom>
            <a:noFill/>
            <a:ln w="76200" cap="flat">
              <a:solidFill>
                <a:srgbClr val="D8232A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0159204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4" grpId="0"/>
      <p:bldP spid="45" grpId="0" animBg="1"/>
      <p:bldP spid="46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D8AB97-A4B0-DF78-A79B-8FE293D2AC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5</a:t>
            </a:fld>
            <a:endParaRPr lang="en-US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 Placeholder 34">
                <a:extLst>
                  <a:ext uri="{FF2B5EF4-FFF2-40B4-BE49-F238E27FC236}">
                    <a16:creationId xmlns:a16="http://schemas.microsoft.com/office/drawing/2014/main" id="{1B56BDFE-B74C-12B3-083B-69B3C8BA8887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552104" y="1400182"/>
                <a:ext cx="8712243" cy="3279527"/>
              </a:xfrm>
            </p:spPr>
            <p:txBody>
              <a:bodyPr/>
              <a:lstStyle/>
              <a:p>
                <a:r>
                  <a:rPr lang="en-IT" b="1" dirty="0"/>
                  <a:t>Based on ARCADIA INFN R&amp;D </a:t>
                </a:r>
                <a:endParaRPr lang="en-IT" dirty="0"/>
              </a:p>
              <a:p>
                <a:pPr lvl="1"/>
                <a:endParaRPr lang="en-US" sz="1600" dirty="0">
                  <a:solidFill>
                    <a:srgbClr val="FF0000"/>
                  </a:solidFill>
                  <a:cs typeface="Poppins" pitchFamily="2" charset="77"/>
                </a:endParaRPr>
              </a:p>
              <a:p>
                <a:pPr lvl="1"/>
                <a:r>
                  <a:rPr lang="en-US" sz="1600" dirty="0">
                    <a:solidFill>
                      <a:srgbClr val="FF0000"/>
                    </a:solidFill>
                    <a:cs typeface="Poppins" pitchFamily="2" charset="77"/>
                  </a:rPr>
                  <a:t>Depleted Monolithic Active Pixel Detectors (DMAPS)</a:t>
                </a:r>
                <a:endParaRPr lang="en-GB" dirty="0">
                  <a:solidFill>
                    <a:srgbClr val="FF0000"/>
                  </a:solidFill>
                </a:endParaRPr>
              </a:p>
              <a:p>
                <a:pPr lvl="1"/>
                <a:r>
                  <a:rPr lang="en-US" sz="1600" dirty="0">
                    <a:cs typeface="Poppins" pitchFamily="2" charset="77"/>
                  </a:rPr>
                  <a:t>Technology: LF11is 110 nm CMOS node, high-resistivity bulk</a:t>
                </a:r>
              </a:p>
              <a:p>
                <a:pPr lvl="1"/>
                <a:r>
                  <a:rPr lang="en-US" sz="1600" dirty="0">
                    <a:cs typeface="Poppins" pitchFamily="2" charset="77"/>
                  </a:rPr>
                  <a:t>Pixel size 25x25 µm</a:t>
                </a:r>
                <a:r>
                  <a:rPr lang="en-US" sz="1600" baseline="30000" dirty="0">
                    <a:cs typeface="Poppins" pitchFamily="2" charset="77"/>
                  </a:rPr>
                  <a:t>2</a:t>
                </a:r>
                <a:r>
                  <a:rPr lang="en-US" sz="1600" dirty="0">
                    <a:cs typeface="Poppins" pitchFamily="2" charset="77"/>
                  </a:rPr>
                  <a:t> , 50 µm thick</a:t>
                </a:r>
              </a:p>
              <a:p>
                <a:pPr lvl="1"/>
                <a:endParaRPr lang="en-US" sz="1600" dirty="0">
                  <a:cs typeface="Poppins" pitchFamily="2" charset="77"/>
                </a:endParaRPr>
              </a:p>
              <a:p>
                <a:pPr lvl="1"/>
                <a:r>
                  <a:rPr lang="en-US" sz="1600" dirty="0">
                    <a:cs typeface="Poppins" pitchFamily="2" charset="77"/>
                  </a:rPr>
                  <a:t>Active area 640 pixel (16 mm) in z and 256 pixels (6.4 mm)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r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sz="1600" dirty="0">
                    <a:cs typeface="Poppins" pitchFamily="2" charset="77"/>
                  </a:rPr>
                  <a:t> 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sz="1600" dirty="0">
                    <a:cs typeface="Poppins" pitchFamily="2" charset="77"/>
                  </a:rPr>
                  <a:t>Chip periphery plus an inactive zone: total of 2 mm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r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sz="1600" dirty="0">
                    <a:cs typeface="Poppins" pitchFamily="2" charset="77"/>
                  </a:rPr>
                  <a:t>  </a:t>
                </a:r>
              </a:p>
              <a:p>
                <a:pPr lvl="1"/>
                <a:r>
                  <a:rPr lang="en-US" sz="1600" dirty="0">
                    <a:cs typeface="Poppins" pitchFamily="2" charset="77"/>
                  </a:rPr>
                  <a:t>Chips are side-</a:t>
                </a:r>
                <a:r>
                  <a:rPr lang="en-US" sz="1600" dirty="0" err="1">
                    <a:cs typeface="Poppins" pitchFamily="2" charset="77"/>
                  </a:rPr>
                  <a:t>abuttable</a:t>
                </a:r>
                <a:r>
                  <a:rPr lang="en-US" sz="1600" dirty="0">
                    <a:cs typeface="Poppins" pitchFamily="2" charset="77"/>
                  </a:rPr>
                  <a:t> in z  </a:t>
                </a:r>
              </a:p>
              <a:p>
                <a:endParaRPr lang="en-US" sz="1600" dirty="0">
                  <a:solidFill>
                    <a:srgbClr val="002060"/>
                  </a:solidFill>
                  <a:cs typeface="Poppins" pitchFamily="2" charset="77"/>
                </a:endParaRPr>
              </a:p>
              <a:p>
                <a:r>
                  <a:rPr lang="en-US" sz="1600" dirty="0">
                    <a:solidFill>
                      <a:srgbClr val="002060"/>
                    </a:solidFill>
                    <a:cs typeface="Poppins" pitchFamily="2" charset="77"/>
                  </a:rPr>
                  <a:t>Modules composed of 2 sensors: total of 8.4 mm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lang="en-U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U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×</m:t>
                    </m:r>
                  </m:oMath>
                </a14:m>
                <a:r>
                  <a:rPr lang="en-US" sz="1600" dirty="0">
                    <a:solidFill>
                      <a:srgbClr val="002060"/>
                    </a:solidFill>
                    <a:cs typeface="Poppins" pitchFamily="2" charset="77"/>
                  </a:rPr>
                  <a:t> 32 mm (z)</a:t>
                </a:r>
              </a:p>
              <a:p>
                <a:endParaRPr lang="en-US" sz="1600" dirty="0">
                  <a:solidFill>
                    <a:srgbClr val="002060"/>
                  </a:solidFill>
                  <a:cs typeface="Poppins" pitchFamily="2" charset="77"/>
                </a:endParaRPr>
              </a:p>
              <a:p>
                <a:pPr lvl="1"/>
                <a:r>
                  <a:rPr lang="en-US" sz="1600" dirty="0">
                    <a:solidFill>
                      <a:srgbClr val="FF0000"/>
                    </a:solidFill>
                    <a:cs typeface="Poppins" pitchFamily="2" charset="77"/>
                  </a:rPr>
                  <a:t>Power budget: assume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mW</m:t>
                    </m:r>
                    <m:r>
                      <a:rPr lang="en-US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1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IT" sz="1600" dirty="0"/>
                  <a:t> - including power and readout buses </a:t>
                </a:r>
              </a:p>
              <a:p>
                <a:pPr lvl="1"/>
                <a:endParaRPr lang="en-US" sz="1600" dirty="0">
                  <a:cs typeface="Poppins" pitchFamily="2" charset="77"/>
                </a:endParaRPr>
              </a:p>
              <a:p>
                <a:pPr lvl="1"/>
                <a:endParaRPr lang="en-US" sz="1600" dirty="0">
                  <a:cs typeface="Poppins" pitchFamily="2" charset="77"/>
                </a:endParaRPr>
              </a:p>
              <a:p>
                <a:pPr marL="139700" defTabSz="457200">
                  <a:spcBef>
                    <a:spcPts val="600"/>
                  </a:spcBef>
                  <a:buClr>
                    <a:srgbClr val="002A48"/>
                  </a:buClr>
                  <a:buSzPct val="100000"/>
                  <a:defRPr sz="1500">
                    <a:latin typeface="Oswald-Light"/>
                    <a:ea typeface="Oswald-Light"/>
                    <a:cs typeface="Oswald-Light"/>
                    <a:sym typeface="Oswald-Light"/>
                  </a:defRPr>
                </a:pPr>
                <a:endParaRPr lang="en-GB" dirty="0"/>
              </a:p>
            </p:txBody>
          </p:sp>
        </mc:Choice>
        <mc:Fallback>
          <p:sp>
            <p:nvSpPr>
              <p:cNvPr id="35" name="Text Placeholder 34">
                <a:extLst>
                  <a:ext uri="{FF2B5EF4-FFF2-40B4-BE49-F238E27FC236}">
                    <a16:creationId xmlns:a16="http://schemas.microsoft.com/office/drawing/2014/main" id="{1B56BDFE-B74C-12B3-083B-69B3C8BA88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552104" y="1400182"/>
                <a:ext cx="8712243" cy="3279527"/>
              </a:xfrm>
              <a:blipFill>
                <a:blip r:embed="rId2"/>
                <a:stretch>
                  <a:fillRect l="-582" t="-1931" b="-115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060752DF-BFBD-D539-282A-9736FA0E9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476431"/>
          </a:xfrm>
        </p:spPr>
        <p:txBody>
          <a:bodyPr/>
          <a:lstStyle/>
          <a:p>
            <a:r>
              <a:rPr lang="en-IT" dirty="0"/>
              <a:t>Inner vertex detector modules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31A41B-C906-3B75-ED5B-82CB57D6D610}"/>
              </a:ext>
            </a:extLst>
          </p:cNvPr>
          <p:cNvGrpSpPr/>
          <p:nvPr/>
        </p:nvGrpSpPr>
        <p:grpSpPr>
          <a:xfrm>
            <a:off x="5546773" y="4821862"/>
            <a:ext cx="4997762" cy="1791963"/>
            <a:chOff x="5546774" y="4564387"/>
            <a:chExt cx="4997762" cy="179196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CBF964E-98CA-7036-EC03-7BB2C4D6979F}"/>
                </a:ext>
              </a:extLst>
            </p:cNvPr>
            <p:cNvGrpSpPr/>
            <p:nvPr/>
          </p:nvGrpSpPr>
          <p:grpSpPr>
            <a:xfrm>
              <a:off x="5546774" y="4564387"/>
              <a:ext cx="4997762" cy="1791963"/>
              <a:chOff x="5546774" y="4564387"/>
              <a:chExt cx="4997762" cy="1791963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7522AFC-25EE-95EB-4622-CD177111B2E3}"/>
                  </a:ext>
                </a:extLst>
              </p:cNvPr>
              <p:cNvGrpSpPr/>
              <p:nvPr/>
            </p:nvGrpSpPr>
            <p:grpSpPr>
              <a:xfrm>
                <a:off x="5995686" y="5023412"/>
                <a:ext cx="4137949" cy="1332938"/>
                <a:chOff x="5995686" y="5023412"/>
                <a:chExt cx="4137949" cy="1332938"/>
              </a:xfrm>
            </p:grpSpPr>
            <p:sp>
              <p:nvSpPr>
                <p:cNvPr id="17" name="Rectangle 16" descr="Chip 1 &#10;">
                  <a:extLst>
                    <a:ext uri="{FF2B5EF4-FFF2-40B4-BE49-F238E27FC236}">
                      <a16:creationId xmlns:a16="http://schemas.microsoft.com/office/drawing/2014/main" id="{4802F0A7-14D9-B27F-8AB7-9AA9B18F37A2}"/>
                    </a:ext>
                  </a:extLst>
                </p:cNvPr>
                <p:cNvSpPr/>
                <p:nvPr/>
              </p:nvSpPr>
              <p:spPr>
                <a:xfrm>
                  <a:off x="5995686" y="5023413"/>
                  <a:ext cx="2071868" cy="133293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IT" dirty="0"/>
                    <a:t>Chip 1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2E2097A3-376B-9CCD-05A6-298FAF7DBEC0}"/>
                    </a:ext>
                  </a:extLst>
                </p:cNvPr>
                <p:cNvSpPr/>
                <p:nvPr/>
              </p:nvSpPr>
              <p:spPr>
                <a:xfrm>
                  <a:off x="8061767" y="5023412"/>
                  <a:ext cx="2071868" cy="133293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IT" dirty="0"/>
                    <a:t>Chip 2</a:t>
                  </a:r>
                </a:p>
              </p:txBody>
            </p:sp>
          </p:grp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0BCCD3BD-BA24-14BF-C057-51C75F4199AF}"/>
                  </a:ext>
                </a:extLst>
              </p:cNvPr>
              <p:cNvCxnSpPr/>
              <p:nvPr/>
            </p:nvCxnSpPr>
            <p:spPr>
              <a:xfrm flipV="1">
                <a:off x="5995686" y="4749054"/>
                <a:ext cx="4137949" cy="12442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5BA81DE-37DE-601F-88A9-1A5C0FAB6434}"/>
                  </a:ext>
                </a:extLst>
              </p:cNvPr>
              <p:cNvSpPr txBox="1"/>
              <p:nvPr/>
            </p:nvSpPr>
            <p:spPr>
              <a:xfrm>
                <a:off x="7577805" y="4564387"/>
                <a:ext cx="84029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32 mm</a:t>
                </a:r>
                <a:endParaRPr lang="en-IT" dirty="0"/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09091D93-0644-C1FC-3865-6253E29FC9F1}"/>
                  </a:ext>
                </a:extLst>
              </p:cNvPr>
              <p:cNvCxnSpPr/>
              <p:nvPr/>
            </p:nvCxnSpPr>
            <p:spPr>
              <a:xfrm>
                <a:off x="5731439" y="5023412"/>
                <a:ext cx="0" cy="1332937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ECB9124-7AD7-69A1-DF69-26989767BF7E}"/>
                  </a:ext>
                </a:extLst>
              </p:cNvPr>
              <p:cNvSpPr txBox="1"/>
              <p:nvPr/>
            </p:nvSpPr>
            <p:spPr>
              <a:xfrm rot="16200000">
                <a:off x="5282438" y="5520145"/>
                <a:ext cx="89800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8.4 mm</a:t>
                </a:r>
                <a:endParaRPr lang="en-IT" dirty="0"/>
              </a:p>
            </p:txBody>
          </p:sp>
          <p:sp>
            <p:nvSpPr>
              <p:cNvPr id="16" name="Right Arrow 15">
                <a:extLst>
                  <a:ext uri="{FF2B5EF4-FFF2-40B4-BE49-F238E27FC236}">
                    <a16:creationId xmlns:a16="http://schemas.microsoft.com/office/drawing/2014/main" id="{B711B81F-8669-35FA-5481-3C6F58527BC7}"/>
                  </a:ext>
                </a:extLst>
              </p:cNvPr>
              <p:cNvSpPr/>
              <p:nvPr/>
            </p:nvSpPr>
            <p:spPr>
              <a:xfrm>
                <a:off x="5995686" y="6153813"/>
                <a:ext cx="4548850" cy="195374"/>
              </a:xfrm>
              <a:prstGeom prst="right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985B1F-82A2-CC43-566B-5AED19DDEE81}"/>
                </a:ext>
              </a:extLst>
            </p:cNvPr>
            <p:cNvSpPr txBox="1"/>
            <p:nvPr/>
          </p:nvSpPr>
          <p:spPr>
            <a:xfrm>
              <a:off x="7548261" y="5883868"/>
              <a:ext cx="1027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00"/>
                  </a:solidFill>
                </a:rPr>
                <a:t>R</a:t>
              </a:r>
              <a:r>
                <a:rPr lang="en-IT" dirty="0">
                  <a:solidFill>
                    <a:srgbClr val="FFFF00"/>
                  </a:solidFill>
                </a:rPr>
                <a:t>eadout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F5CF2C1-D5DD-A327-9B3F-1C8AC60C961B}"/>
              </a:ext>
            </a:extLst>
          </p:cNvPr>
          <p:cNvGrpSpPr/>
          <p:nvPr/>
        </p:nvGrpSpPr>
        <p:grpSpPr>
          <a:xfrm>
            <a:off x="1036252" y="4775696"/>
            <a:ext cx="3978267" cy="2045738"/>
            <a:chOff x="4844535" y="2602462"/>
            <a:chExt cx="3978267" cy="204573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769FB72-29CB-CB4C-F2B9-D93FEEDF7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9200" y="2814638"/>
              <a:ext cx="3793602" cy="183356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DAA1250-B36C-297B-C90B-D58F10273718}"/>
                </a:ext>
              </a:extLst>
            </p:cNvPr>
            <p:cNvSpPr txBox="1"/>
            <p:nvPr/>
          </p:nvSpPr>
          <p:spPr>
            <a:xfrm>
              <a:off x="6477855" y="2602462"/>
              <a:ext cx="116923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/>
                <a:t>z</a:t>
              </a:r>
              <a:r>
                <a:rPr lang="en-IT" dirty="0"/>
                <a:t> 640 pixel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3BE79E5-CF23-B4EF-139C-ED7E8E6E7D26}"/>
                </a:ext>
              </a:extLst>
            </p:cNvPr>
            <p:cNvSpPr txBox="1"/>
            <p:nvPr/>
          </p:nvSpPr>
          <p:spPr>
            <a:xfrm rot="16200000">
              <a:off x="4244210" y="3359944"/>
              <a:ext cx="156998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/>
                <a:t>R</a:t>
              </a:r>
              <a:r>
                <a:rPr lang="en-IT" dirty="0"/>
                <a:t>-phi 256 pixel</a:t>
              </a:r>
            </a:p>
          </p:txBody>
        </p:sp>
      </p:grpSp>
      <p:sp>
        <p:nvSpPr>
          <p:cNvPr id="3" name="&quot;Fully Depleted MAPS in 110-nm CMOS Process With 100–300-μm Active Substrate,&quot; in IEEE Transactions on Electron Devices, June 2020, doi: 10.1109/TED.2020.2985639.">
            <a:extLst>
              <a:ext uri="{FF2B5EF4-FFF2-40B4-BE49-F238E27FC236}">
                <a16:creationId xmlns:a16="http://schemas.microsoft.com/office/drawing/2014/main" id="{B384185D-0822-2189-7EB0-A4EB7CAB0F82}"/>
              </a:ext>
            </a:extLst>
          </p:cNvPr>
          <p:cNvSpPr txBox="1"/>
          <p:nvPr/>
        </p:nvSpPr>
        <p:spPr>
          <a:xfrm>
            <a:off x="6582777" y="1365927"/>
            <a:ext cx="3816424" cy="584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457200">
              <a:spcBef>
                <a:spcPts val="1200"/>
              </a:spcBef>
              <a:defRPr sz="1066">
                <a:latin typeface="Oswald-ExtraLight"/>
                <a:ea typeface="Oswald-ExtraLight"/>
                <a:cs typeface="Oswald-ExtraLight"/>
                <a:sym typeface="Oswald-ExtraLight"/>
              </a:defRPr>
            </a:pPr>
            <a:r>
              <a:rPr dirty="0"/>
              <a:t>"Fully Depleted MAPS in 110-nm CMOS Process With 100–300-μm Active Substrate," in IEEE Transactions on Electron Devices, June 2020, </a:t>
            </a:r>
            <a:r>
              <a:rPr u="sng" dirty="0">
                <a:solidFill>
                  <a:srgbClr val="A40B1E"/>
                </a:solidFill>
                <a:uFill>
                  <a:solidFill>
                    <a:srgbClr val="A40B1E"/>
                  </a:solidFill>
                </a:uFill>
                <a:hlinkClick r:id="rId4"/>
              </a:rPr>
              <a:t>doi: 10.1109/TED.2020.2985639</a:t>
            </a:r>
            <a:r>
              <a:rPr dirty="0"/>
              <a:t>.</a:t>
            </a:r>
          </a:p>
        </p:txBody>
      </p:sp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C8B19D9E-6F35-F2FF-914E-E830E5933ACE}"/>
              </a:ext>
            </a:extLst>
          </p:cNvPr>
          <p:cNvSpPr txBox="1">
            <a:spLocks/>
          </p:cNvSpPr>
          <p:nvPr/>
        </p:nvSpPr>
        <p:spPr>
          <a:xfrm>
            <a:off x="8061767" y="2195658"/>
            <a:ext cx="3984608" cy="14244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354" rtl="0" eaLnBrk="1" latinLnBrk="0" hangingPunct="1">
              <a:lnSpc>
                <a:spcPts val="1851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3984" indent="-323984" algn="l" defTabSz="914354" rtl="0" eaLnBrk="1" latinLnBrk="0" hangingPunct="1">
              <a:lnSpc>
                <a:spcPts val="1851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7968" indent="-323984" algn="l" defTabSz="914354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1952" indent="-323984" algn="l" defTabSz="914354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5936" indent="-323984" algn="l" defTabSz="914354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 defTabSz="457200">
              <a:spcBef>
                <a:spcPts val="600"/>
              </a:spcBef>
              <a:buClr>
                <a:srgbClr val="002A48"/>
              </a:buClr>
              <a:buSzPct val="100000"/>
              <a:defRPr sz="1400">
                <a:latin typeface="Oswald-Light"/>
                <a:ea typeface="Oswald-Light"/>
                <a:cs typeface="Oswald-Light"/>
                <a:sym typeface="Oswald-Light"/>
              </a:defRPr>
            </a:pPr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ea typeface="Oswald-Light"/>
                <a:cs typeface="Arial" panose="020B0604020202020204" pitchFamily="34" charset="0"/>
                <a:sym typeface="Oswald-Light"/>
              </a:rPr>
              <a:t>See talk by A. </a:t>
            </a:r>
            <a:r>
              <a:rPr lang="en-GB" sz="1400" b="1" dirty="0" err="1">
                <a:solidFill>
                  <a:srgbClr val="FF0000"/>
                </a:solidFill>
                <a:latin typeface="Arial" panose="020B0604020202020204" pitchFamily="34" charset="0"/>
                <a:ea typeface="Oswald-Light"/>
                <a:cs typeface="Arial" panose="020B0604020202020204" pitchFamily="34" charset="0"/>
                <a:sym typeface="Oswald-Light"/>
              </a:rPr>
              <a:t>Andreazza</a:t>
            </a:r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ea typeface="Oswald-Light"/>
                <a:cs typeface="Arial" panose="020B0604020202020204" pitchFamily="34" charset="0"/>
                <a:sym typeface="Oswald-Light"/>
              </a:rPr>
              <a:t> </a:t>
            </a:r>
          </a:p>
          <a:p>
            <a:pPr marL="139700" defTabSz="457200">
              <a:spcBef>
                <a:spcPts val="600"/>
              </a:spcBef>
              <a:buClr>
                <a:srgbClr val="002A48"/>
              </a:buClr>
              <a:buSzPct val="100000"/>
              <a:defRPr sz="1400">
                <a:latin typeface="Oswald-Light"/>
                <a:ea typeface="Oswald-Light"/>
                <a:cs typeface="Oswald-Light"/>
                <a:sym typeface="Oswald-Light"/>
              </a:defRPr>
            </a:pPr>
            <a:r>
              <a:rPr lang="en-GB" sz="1400" dirty="0">
                <a:latin typeface="Arial" panose="020B0604020202020204" pitchFamily="34" charset="0"/>
                <a:ea typeface="Oswald-Light"/>
                <a:cs typeface="Arial" panose="020B0604020202020204" pitchFamily="34" charset="0"/>
                <a:sym typeface="Oswald-Light"/>
              </a:rPr>
              <a:t>High rate capability (</a:t>
            </a:r>
            <a:r>
              <a:rPr lang="en-GB" sz="1400" dirty="0">
                <a:solidFill>
                  <a:srgbClr val="5894B0"/>
                </a:solidFill>
                <a:latin typeface="Arial" panose="020B0604020202020204" pitchFamily="34" charset="0"/>
                <a:ea typeface="Oswald-Light"/>
                <a:cs typeface="Arial" panose="020B0604020202020204" pitchFamily="34" charset="0"/>
                <a:sym typeface="Oswald-Light"/>
              </a:rPr>
              <a:t>100 MHz/cm2</a:t>
            </a:r>
            <a:r>
              <a:rPr lang="en-GB" sz="1400" dirty="0">
                <a:latin typeface="Arial" panose="020B0604020202020204" pitchFamily="34" charset="0"/>
                <a:ea typeface="Oswald-Light"/>
                <a:cs typeface="Arial" panose="020B0604020202020204" pitchFamily="34" charset="0"/>
                <a:sym typeface="Oswald-Light"/>
              </a:rPr>
              <a:t>) architecture on a scalable 512x512 pixel matrix (25µm pitch) </a:t>
            </a:r>
            <a:r>
              <a:rPr lang="en-GB" sz="1400" dirty="0">
                <a:solidFill>
                  <a:srgbClr val="5894B0"/>
                </a:solidFill>
                <a:latin typeface="Arial" panose="020B0604020202020204" pitchFamily="34" charset="0"/>
                <a:ea typeface="Oswald-Light"/>
                <a:cs typeface="Arial" panose="020B0604020202020204" pitchFamily="34" charset="0"/>
                <a:sym typeface="Oswald-Light"/>
              </a:rPr>
              <a:t>MD3 Main Demonstrator chip</a:t>
            </a:r>
            <a:r>
              <a:rPr lang="en-GB" sz="1400" dirty="0">
                <a:latin typeface="Arial" panose="020B0604020202020204" pitchFamily="34" charset="0"/>
                <a:ea typeface="Oswald-Light"/>
                <a:cs typeface="Arial" panose="020B0604020202020204" pitchFamily="34" charset="0"/>
                <a:sym typeface="Oswald-Light"/>
              </a:rPr>
              <a:t>: </a:t>
            </a:r>
            <a:r>
              <a:rPr lang="en-GB" sz="1400" b="1" u="sng" dirty="0">
                <a:latin typeface="Arial" panose="020B0604020202020204" pitchFamily="34" charset="0"/>
                <a:ea typeface="Oswald-Light"/>
                <a:cs typeface="Arial" panose="020B0604020202020204" pitchFamily="34" charset="0"/>
                <a:sym typeface="Oswald-Light"/>
              </a:rPr>
              <a:t>measured</a:t>
            </a:r>
            <a:r>
              <a:rPr lang="en-GB" sz="1400" dirty="0">
                <a:latin typeface="Arial" panose="020B0604020202020204" pitchFamily="34" charset="0"/>
                <a:ea typeface="Oswald-Light"/>
                <a:cs typeface="Arial" panose="020B0604020202020204" pitchFamily="34" charset="0"/>
                <a:sym typeface="Oswald-Light"/>
              </a:rPr>
              <a:t> 30 </a:t>
            </a:r>
            <a:r>
              <a:rPr lang="en-GB" sz="1400" dirty="0" err="1">
                <a:latin typeface="Arial" panose="020B0604020202020204" pitchFamily="34" charset="0"/>
                <a:ea typeface="Oswald-Light"/>
                <a:cs typeface="Arial" panose="020B0604020202020204" pitchFamily="34" charset="0"/>
                <a:sym typeface="Oswald-Light"/>
              </a:rPr>
              <a:t>mW</a:t>
            </a:r>
            <a:r>
              <a:rPr lang="en-GB" sz="1400" dirty="0">
                <a:latin typeface="Arial" panose="020B0604020202020204" pitchFamily="34" charset="0"/>
                <a:ea typeface="Oswald-Light"/>
                <a:cs typeface="Arial" panose="020B0604020202020204" pitchFamily="34" charset="0"/>
                <a:sym typeface="Oswald-Light"/>
              </a:rPr>
              <a:t>/cm</a:t>
            </a:r>
            <a:r>
              <a:rPr lang="en-GB" sz="1400" baseline="30000" dirty="0">
                <a:latin typeface="Arial" panose="020B0604020202020204" pitchFamily="34" charset="0"/>
                <a:ea typeface="Oswald-Light"/>
                <a:cs typeface="Arial" panose="020B0604020202020204" pitchFamily="34" charset="0"/>
                <a:sym typeface="Oswald-Light"/>
              </a:rPr>
              <a:t>2</a:t>
            </a:r>
            <a:r>
              <a:rPr lang="en-GB" sz="1400" dirty="0">
                <a:latin typeface="Arial" panose="020B0604020202020204" pitchFamily="34" charset="0"/>
                <a:ea typeface="Oswald-Light"/>
                <a:cs typeface="Arial" panose="020B0604020202020204" pitchFamily="34" charset="0"/>
                <a:sym typeface="Oswald-Light"/>
              </a:rPr>
              <a:t> at full-speed </a:t>
            </a:r>
            <a:endParaRPr lang="en-IT" sz="1400" dirty="0">
              <a:latin typeface="Arial" panose="020B0604020202020204" pitchFamily="34" charset="0"/>
              <a:ea typeface="Oswald-Light"/>
              <a:cs typeface="Arial" panose="020B0604020202020204" pitchFamily="34" charset="0"/>
              <a:sym typeface="Oswald-Light"/>
            </a:endParaRPr>
          </a:p>
        </p:txBody>
      </p:sp>
    </p:spTree>
    <p:extLst>
      <p:ext uri="{BB962C8B-B14F-4D97-AF65-F5344CB8AC3E}">
        <p14:creationId xmlns:p14="http://schemas.microsoft.com/office/powerpoint/2010/main" val="4018367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762A848-8CEE-938B-2392-70987F8AC8BA}"/>
              </a:ext>
            </a:extLst>
          </p:cNvPr>
          <p:cNvSpPr txBox="1"/>
          <p:nvPr/>
        </p:nvSpPr>
        <p:spPr>
          <a:xfrm>
            <a:off x="8112224" y="1763372"/>
            <a:ext cx="3934149" cy="37856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T" sz="1600" b="1" dirty="0">
                <a:solidFill>
                  <a:srgbClr val="FF0000"/>
                </a:solidFill>
              </a:rPr>
              <a:t>Layer 1</a:t>
            </a:r>
          </a:p>
          <a:p>
            <a:pPr algn="ctr"/>
            <a:r>
              <a:rPr lang="en-IT" sz="1600" dirty="0"/>
              <a:t>15 overlapping staves of 6 modules each</a:t>
            </a:r>
          </a:p>
          <a:p>
            <a:pPr algn="ctr"/>
            <a:endParaRPr lang="en-IT" sz="1600" dirty="0"/>
          </a:p>
          <a:p>
            <a:pPr algn="ctr"/>
            <a:r>
              <a:rPr lang="en-GB" sz="1600" dirty="0"/>
              <a:t>O</a:t>
            </a:r>
            <a:r>
              <a:rPr lang="en-IT" sz="1600" dirty="0"/>
              <a:t>verlap to allow alignment ~500 µm </a:t>
            </a:r>
          </a:p>
          <a:p>
            <a:pPr algn="ctr"/>
            <a:endParaRPr lang="en-IT" sz="1600" dirty="0"/>
          </a:p>
          <a:p>
            <a:pPr algn="ctr"/>
            <a:r>
              <a:rPr lang="en-GB" sz="1600" dirty="0"/>
              <a:t>P</a:t>
            </a:r>
            <a:r>
              <a:rPr lang="en-IT" sz="1600" dirty="0"/>
              <a:t>inwheel geometry: all modules at the same (smallest) radius</a:t>
            </a:r>
          </a:p>
          <a:p>
            <a:pPr algn="ctr"/>
            <a:endParaRPr lang="en-IT" sz="1600" dirty="0"/>
          </a:p>
          <a:p>
            <a:pPr algn="ctr"/>
            <a:r>
              <a:rPr lang="en-IT" sz="1600" dirty="0"/>
              <a:t>Power budget ~12 W </a:t>
            </a:r>
          </a:p>
          <a:p>
            <a:pPr algn="ctr"/>
            <a:endParaRPr lang="en-IT" sz="1600" dirty="0"/>
          </a:p>
          <a:p>
            <a:pPr algn="ctr"/>
            <a:r>
              <a:rPr lang="en-IT" sz="1600" dirty="0"/>
              <a:t>Total weight ~22 grams</a:t>
            </a:r>
          </a:p>
          <a:p>
            <a:pPr algn="ctr"/>
            <a:endParaRPr lang="en-IT" sz="1600" dirty="0"/>
          </a:p>
          <a:p>
            <a:r>
              <a:rPr lang="en-IT" sz="1600" dirty="0"/>
              <a:t>Total thickness 0.25% X</a:t>
            </a:r>
            <a:r>
              <a:rPr lang="en-IT" sz="1600" baseline="-25000" dirty="0"/>
              <a:t>0</a:t>
            </a:r>
            <a:endParaRPr lang="en-IT" sz="1600" dirty="0"/>
          </a:p>
          <a:p>
            <a:r>
              <a:rPr lang="en-IT" sz="1600" i="1" dirty="0">
                <a:solidFill>
                  <a:srgbClr val="0070C0"/>
                </a:solidFill>
              </a:rPr>
              <a:t>Silicon: 0.053% X</a:t>
            </a:r>
            <a:r>
              <a:rPr lang="en-IT" sz="1600" i="1" baseline="-25000" dirty="0">
                <a:solidFill>
                  <a:srgbClr val="0070C0"/>
                </a:solidFill>
              </a:rPr>
              <a:t>0</a:t>
            </a:r>
            <a:endParaRPr lang="en-IT" sz="1600" i="1" dirty="0">
              <a:solidFill>
                <a:srgbClr val="0070C0"/>
              </a:solidFill>
            </a:endParaRPr>
          </a:p>
          <a:p>
            <a:r>
              <a:rPr lang="en-GB" sz="1600" i="1" dirty="0">
                <a:solidFill>
                  <a:srgbClr val="0070C0"/>
                </a:solidFill>
              </a:rPr>
              <a:t>P</a:t>
            </a:r>
            <a:r>
              <a:rPr lang="en-IT" sz="1600" i="1" dirty="0">
                <a:solidFill>
                  <a:srgbClr val="0070C0"/>
                </a:solidFill>
              </a:rPr>
              <a:t>ower and readout bus: 0.056% X</a:t>
            </a:r>
            <a:r>
              <a:rPr lang="en-IT" sz="1600" i="1" baseline="-25000" dirty="0">
                <a:solidFill>
                  <a:srgbClr val="0070C0"/>
                </a:solidFill>
              </a:rPr>
              <a:t>0</a:t>
            </a:r>
            <a:endParaRPr lang="en-IT" sz="1600" i="1" dirty="0">
              <a:solidFill>
                <a:srgbClr val="0070C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AAD8E1-075B-DB17-037B-29B8DE1085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6</a:t>
            </a:fld>
            <a:endParaRPr lang="en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EC9417-6C5A-17D4-E3AA-CB4654639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124744"/>
            <a:ext cx="7772400" cy="549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09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AB98B5-5453-D7C8-B296-85618346EC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5757946-35CA-DC99-C479-FF6B4F4CB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Layer 1 stave detail</a:t>
            </a:r>
          </a:p>
        </p:txBody>
      </p:sp>
      <p:pic>
        <p:nvPicPr>
          <p:cNvPr id="7" name="Immagine 2">
            <a:extLst>
              <a:ext uri="{FF2B5EF4-FFF2-40B4-BE49-F238E27FC236}">
                <a16:creationId xmlns:a16="http://schemas.microsoft.com/office/drawing/2014/main" id="{E338C16E-6E93-07AA-9528-8E17F7B0B26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34" t="14700" r="5574" b="8797"/>
          <a:stretch>
            <a:fillRect/>
          </a:stretch>
        </p:blipFill>
        <p:spPr bwMode="auto">
          <a:xfrm>
            <a:off x="0" y="1336675"/>
            <a:ext cx="766762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8B5BCD-4B26-8182-AE34-19914009DA5E}"/>
              </a:ext>
            </a:extLst>
          </p:cNvPr>
          <p:cNvSpPr txBox="1"/>
          <p:nvPr/>
        </p:nvSpPr>
        <p:spPr>
          <a:xfrm>
            <a:off x="7978726" y="1700808"/>
            <a:ext cx="3899398" cy="50783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T" dirty="0"/>
              <a:t>Reticular lightweight support to provide stiffness</a:t>
            </a:r>
          </a:p>
          <a:p>
            <a:r>
              <a:rPr lang="en-IT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</a:t>
            </a:r>
            <a:r>
              <a:rPr lang="en-IT" dirty="0"/>
              <a:t>hin carbon fiber walls interleaved with Rohacell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2 buses (data and power) 1.8 mm wide and </a:t>
            </a:r>
            <a:r>
              <a:rPr lang="en-IT" sz="1800" dirty="0"/>
              <a:t>250 µm thick (50 µm Al, 200 µm kapton) per side</a:t>
            </a:r>
          </a:p>
          <a:p>
            <a:pPr marL="742877" lvl="1" indent="-285750">
              <a:buFont typeface="Arial" panose="020B0604020202020204" pitchFamily="34" charset="0"/>
              <a:buChar char="•"/>
            </a:pPr>
            <a:r>
              <a:rPr lang="en-GB" dirty="0"/>
              <a:t>Inspired to low mass hybrid R&amp;D</a:t>
            </a:r>
            <a:endParaRPr lang="en-IT" sz="1800" dirty="0"/>
          </a:p>
          <a:p>
            <a:endParaRPr lang="en-IT" dirty="0">
              <a:solidFill>
                <a:srgbClr val="0070C0"/>
              </a:solidFill>
            </a:endParaRPr>
          </a:p>
          <a:p>
            <a:r>
              <a:rPr lang="en-IT" dirty="0">
                <a:solidFill>
                  <a:srgbClr val="0070C0"/>
                </a:solidFill>
              </a:rPr>
              <a:t>Sensors facing interaction point w/o any other material in front</a:t>
            </a:r>
          </a:p>
          <a:p>
            <a:endParaRPr lang="en-IT" dirty="0"/>
          </a:p>
          <a:p>
            <a:r>
              <a:rPr lang="en-IT" dirty="0">
                <a:solidFill>
                  <a:srgbClr val="FF0000"/>
                </a:solidFill>
              </a:rPr>
              <a:t>Readout chips either sides</a:t>
            </a:r>
          </a:p>
          <a:p>
            <a:endParaRPr lang="en-IT" dirty="0"/>
          </a:p>
          <a:p>
            <a:r>
              <a:rPr lang="en-IT" dirty="0">
                <a:solidFill>
                  <a:srgbClr val="00B050"/>
                </a:solidFill>
              </a:rPr>
              <a:t>Air cooled </a:t>
            </a:r>
          </a:p>
        </p:txBody>
      </p:sp>
    </p:spTree>
    <p:extLst>
      <p:ext uri="{BB962C8B-B14F-4D97-AF65-F5344CB8AC3E}">
        <p14:creationId xmlns:p14="http://schemas.microsoft.com/office/powerpoint/2010/main" val="4029541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762A848-8CEE-938B-2392-70987F8AC8BA}"/>
              </a:ext>
            </a:extLst>
          </p:cNvPr>
          <p:cNvSpPr txBox="1"/>
          <p:nvPr/>
        </p:nvSpPr>
        <p:spPr>
          <a:xfrm>
            <a:off x="9221620" y="1961976"/>
            <a:ext cx="2821836" cy="45243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T" b="1" dirty="0">
                <a:solidFill>
                  <a:srgbClr val="FF0000"/>
                </a:solidFill>
              </a:rPr>
              <a:t>Layer 2</a:t>
            </a:r>
          </a:p>
          <a:p>
            <a:pPr algn="ctr"/>
            <a:r>
              <a:rPr lang="en-IT" dirty="0"/>
              <a:t>24 overlapping staves of 10 modules each</a:t>
            </a:r>
          </a:p>
          <a:p>
            <a:pPr algn="ctr"/>
            <a:endParaRPr lang="en-IT" dirty="0"/>
          </a:p>
          <a:p>
            <a:pPr algn="ctr"/>
            <a:r>
              <a:rPr lang="en-GB" dirty="0"/>
              <a:t>P</a:t>
            </a:r>
            <a:r>
              <a:rPr lang="en-IT" dirty="0"/>
              <a:t>inwheel geometry</a:t>
            </a:r>
          </a:p>
          <a:p>
            <a:pPr algn="ctr"/>
            <a:r>
              <a:rPr lang="en-GB" dirty="0">
                <a:solidFill>
                  <a:srgbClr val="00B050"/>
                </a:solidFill>
              </a:rPr>
              <a:t>C</a:t>
            </a:r>
            <a:r>
              <a:rPr lang="en-IT" dirty="0">
                <a:solidFill>
                  <a:srgbClr val="00B050"/>
                </a:solidFill>
              </a:rPr>
              <a:t>ounter-rotated wrt layer 1 to mitigate charge-asymmetry effects in track reconstruction</a:t>
            </a:r>
          </a:p>
          <a:p>
            <a:pPr algn="ctr"/>
            <a:endParaRPr lang="en-IT" dirty="0"/>
          </a:p>
          <a:p>
            <a:pPr algn="ctr"/>
            <a:r>
              <a:rPr lang="en-IT" dirty="0"/>
              <a:t>Power budget  </a:t>
            </a:r>
          </a:p>
          <a:p>
            <a:pPr algn="ctr"/>
            <a:r>
              <a:rPr lang="en-IT" dirty="0"/>
              <a:t>~32 W</a:t>
            </a:r>
          </a:p>
          <a:p>
            <a:pPr algn="ctr"/>
            <a:endParaRPr lang="en-IT" dirty="0"/>
          </a:p>
          <a:p>
            <a:pPr algn="ctr"/>
            <a:r>
              <a:rPr lang="en-IT" sz="1800" dirty="0"/>
              <a:t>Total weight ~63 grams</a:t>
            </a:r>
          </a:p>
          <a:p>
            <a:pPr algn="ctr"/>
            <a:endParaRPr lang="en-IT" dirty="0"/>
          </a:p>
          <a:p>
            <a:pPr algn="ctr"/>
            <a:r>
              <a:rPr lang="en-IT" sz="1800" dirty="0"/>
              <a:t>Total thickness 0.25% X</a:t>
            </a:r>
            <a:r>
              <a:rPr lang="en-IT" sz="1800" baseline="-25000" dirty="0"/>
              <a:t>0</a:t>
            </a:r>
            <a:endParaRPr lang="en-I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D0C2DE-9D8B-A25F-5F7A-8A08B2158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09" y="771153"/>
            <a:ext cx="8237682" cy="57151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A9DF8-1951-5887-2D16-2B4FDDF813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8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746668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762A848-8CEE-938B-2392-70987F8AC8BA}"/>
              </a:ext>
            </a:extLst>
          </p:cNvPr>
          <p:cNvSpPr txBox="1"/>
          <p:nvPr/>
        </p:nvSpPr>
        <p:spPr>
          <a:xfrm>
            <a:off x="8931349" y="2177273"/>
            <a:ext cx="2940848" cy="39703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T" b="1" dirty="0">
                <a:solidFill>
                  <a:srgbClr val="FF0000"/>
                </a:solidFill>
              </a:rPr>
              <a:t>Layer 3</a:t>
            </a:r>
          </a:p>
          <a:p>
            <a:pPr algn="ctr"/>
            <a:r>
              <a:rPr lang="en-IT" dirty="0"/>
              <a:t>36 staves of 16 modules each</a:t>
            </a:r>
          </a:p>
          <a:p>
            <a:pPr algn="ctr"/>
            <a:endParaRPr lang="en-IT" dirty="0"/>
          </a:p>
          <a:p>
            <a:pPr algn="ctr"/>
            <a:r>
              <a:rPr lang="en-GB" dirty="0"/>
              <a:t>L</a:t>
            </a:r>
            <a:r>
              <a:rPr lang="en-IT" dirty="0"/>
              <a:t>ampshade geometry. </a:t>
            </a:r>
          </a:p>
          <a:p>
            <a:pPr algn="ctr"/>
            <a:r>
              <a:rPr lang="en-IT" dirty="0">
                <a:solidFill>
                  <a:srgbClr val="00B050"/>
                </a:solidFill>
              </a:rPr>
              <a:t>Charge symmetric track reconstruction </a:t>
            </a:r>
          </a:p>
          <a:p>
            <a:pPr algn="ctr"/>
            <a:endParaRPr lang="en-IT" sz="1800" dirty="0"/>
          </a:p>
          <a:p>
            <a:pPr algn="ctr"/>
            <a:r>
              <a:rPr lang="en-IT" sz="1800" dirty="0"/>
              <a:t>Total weight ~150 grams</a:t>
            </a:r>
          </a:p>
          <a:p>
            <a:pPr algn="ctr"/>
            <a:r>
              <a:rPr lang="en-IT" dirty="0"/>
              <a:t>	</a:t>
            </a:r>
            <a:endParaRPr lang="en-IT" sz="1800" dirty="0"/>
          </a:p>
          <a:p>
            <a:pPr algn="ctr"/>
            <a:r>
              <a:rPr lang="en-IT" sz="1800" dirty="0"/>
              <a:t>Total thickness 0.25% X</a:t>
            </a:r>
            <a:r>
              <a:rPr lang="en-IT" sz="1800" baseline="-25000" dirty="0"/>
              <a:t>0</a:t>
            </a:r>
            <a:endParaRPr lang="en-IT" sz="1800" dirty="0"/>
          </a:p>
          <a:p>
            <a:pPr algn="ctr"/>
            <a:endParaRPr lang="en-IT" dirty="0"/>
          </a:p>
          <a:p>
            <a:pPr algn="ctr"/>
            <a:r>
              <a:rPr lang="en-IT" dirty="0"/>
              <a:t>Power budget </a:t>
            </a:r>
          </a:p>
          <a:p>
            <a:pPr algn="ctr"/>
            <a:r>
              <a:rPr lang="en-IT" dirty="0"/>
              <a:t>~77 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3981C4-8C5E-8D33-5BF5-A816B60F1E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9</a:t>
            </a:fld>
            <a:endParaRPr lang="en-IT"/>
          </a:p>
        </p:txBody>
      </p:sp>
      <p:pic>
        <p:nvPicPr>
          <p:cNvPr id="2" name="Segnaposto contenuto 8">
            <a:extLst>
              <a:ext uri="{FF2B5EF4-FFF2-40B4-BE49-F238E27FC236}">
                <a16:creationId xmlns:a16="http://schemas.microsoft.com/office/drawing/2014/main" id="{9534A8A7-B920-6AD9-8E67-5FCA71F72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8" t="13496" r="2368" b="8743"/>
          <a:stretch>
            <a:fillRect/>
          </a:stretch>
        </p:blipFill>
        <p:spPr>
          <a:xfrm>
            <a:off x="94836" y="582613"/>
            <a:ext cx="8766175" cy="62753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FF32C0D-7DC4-95C0-F6CE-BC7BCA6F911D}"/>
              </a:ext>
            </a:extLst>
          </p:cNvPr>
          <p:cNvSpPr/>
          <p:nvPr/>
        </p:nvSpPr>
        <p:spPr>
          <a:xfrm>
            <a:off x="8896144" y="1234653"/>
            <a:ext cx="18004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2176192599"/>
      </p:ext>
    </p:extLst>
  </p:cSld>
  <p:clrMapOvr>
    <a:masterClrMapping/>
  </p:clrMapOvr>
</p:sld>
</file>

<file path=ppt/theme/theme1.xml><?xml version="1.0" encoding="utf-8"?>
<a:theme xmlns:a="http://schemas.openxmlformats.org/drawingml/2006/main" name="Introslides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B748BFE-33DE-2742-A9B8-8ABFD8E90EB0}" vid="{17F81E97-29C5-DA4D-A508-6744B279FF50}"/>
    </a:ext>
  </a:extLst>
</a:theme>
</file>

<file path=ppt/theme/theme2.xml><?xml version="1.0" encoding="utf-8"?>
<a:theme xmlns:a="http://schemas.openxmlformats.org/drawingml/2006/main" name="Titleslides, Conclusion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B748BFE-33DE-2742-A9B8-8ABFD8E90EB0}" vid="{C7752DC7-FE86-6F4D-B3B2-CBB3AABD3D6E}"/>
    </a:ext>
  </a:extLst>
</a:theme>
</file>

<file path=ppt/theme/theme3.xml><?xml version="1.0" encoding="utf-8"?>
<a:theme xmlns:a="http://schemas.openxmlformats.org/drawingml/2006/main" name="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CB748BFE-33DE-2742-A9B8-8ABFD8E90EB0}" vid="{99BF0966-DA0A-2F48-9030-FF78FD73CAD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Introslides</Template>
  <TotalTime>17966</TotalTime>
  <Words>1769</Words>
  <Application>Microsoft Macintosh PowerPoint</Application>
  <PresentationFormat>Widescreen</PresentationFormat>
  <Paragraphs>361</Paragraphs>
  <Slides>40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5" baseType="lpstr">
      <vt:lpstr>-apple-system</vt:lpstr>
      <vt:lpstr>Arial</vt:lpstr>
      <vt:lpstr>Arial Narrow</vt:lpstr>
      <vt:lpstr>Calibri</vt:lpstr>
      <vt:lpstr>Cambria Math</vt:lpstr>
      <vt:lpstr>Helvetica</vt:lpstr>
      <vt:lpstr>Helvetica Neue</vt:lpstr>
      <vt:lpstr>Oswald Regular</vt:lpstr>
      <vt:lpstr>Oswald Regular Bold</vt:lpstr>
      <vt:lpstr>Oswald-ExtraLight</vt:lpstr>
      <vt:lpstr>Oswald-Light</vt:lpstr>
      <vt:lpstr>Wingdings</vt:lpstr>
      <vt:lpstr>Introslides</vt:lpstr>
      <vt:lpstr>Titleslides, Conclusion</vt:lpstr>
      <vt:lpstr>Content Slides - Deep Blue</vt:lpstr>
      <vt:lpstr>the idea vertex detector and its integration inthe fcc-ee interaction region</vt:lpstr>
      <vt:lpstr>The IDEA Concept</vt:lpstr>
      <vt:lpstr>Requirements</vt:lpstr>
      <vt:lpstr>PowerPoint Presentation</vt:lpstr>
      <vt:lpstr>Inner vertex detector modules</vt:lpstr>
      <vt:lpstr>PowerPoint Presentation</vt:lpstr>
      <vt:lpstr>Layer 1 stave detail</vt:lpstr>
      <vt:lpstr>PowerPoint Presentation</vt:lpstr>
      <vt:lpstr>PowerPoint Presentation</vt:lpstr>
      <vt:lpstr>Overall Inner Vertex layout</vt:lpstr>
      <vt:lpstr>PowerPoint Presentation</vt:lpstr>
      <vt:lpstr>Thermal simulation in progress</vt:lpstr>
      <vt:lpstr>Outer vertex layers modules</vt:lpstr>
      <vt:lpstr>PowerPoint Presentation</vt:lpstr>
      <vt:lpstr>MIDDLE TRACKER</vt:lpstr>
      <vt:lpstr>Stave detail</vt:lpstr>
      <vt:lpstr>Prototypes built for Belle II upgrade in Pisa</vt:lpstr>
      <vt:lpstr>PowerPoint Presentation</vt:lpstr>
      <vt:lpstr>PowerPoint Presentation</vt:lpstr>
      <vt:lpstr>Overall layout and dimensions</vt:lpstr>
      <vt:lpstr>Simulated material budget</vt:lpstr>
      <vt:lpstr>Support cylinder</vt:lpstr>
      <vt:lpstr>Assembly procedure – I </vt:lpstr>
      <vt:lpstr>Assembly procedure – II</vt:lpstr>
      <vt:lpstr>General integration</vt:lpstr>
      <vt:lpstr>Conclusions</vt:lpstr>
      <vt:lpstr>Thank you  for your attention.</vt:lpstr>
      <vt:lpstr>Backup</vt:lpstr>
      <vt:lpstr>Half-ladder layout – layer 1</vt:lpstr>
      <vt:lpstr>Static Simulation old Layer 3</vt:lpstr>
      <vt:lpstr>PowerPoint Presentation</vt:lpstr>
      <vt:lpstr>PowerPoint Presentation</vt:lpstr>
      <vt:lpstr>OUTER TRACKER</vt:lpstr>
      <vt:lpstr>Typical disk module stave </vt:lpstr>
      <vt:lpstr>DISK 2</vt:lpstr>
      <vt:lpstr>DISK 3</vt:lpstr>
      <vt:lpstr>PowerPoint Presentation</vt:lpstr>
      <vt:lpstr>Inner vertex (all 3 layers)</vt:lpstr>
      <vt:lpstr>Middle and Outer vertex</vt:lpstr>
      <vt:lpstr>Inner Tracking System 3 (ALICE)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Mechanical integration of the idea vertex detectors in the fcc-ee interaction region</dc:title>
  <dc:creator>Fabrizio Palla</dc:creator>
  <cp:lastModifiedBy>Fabrizio Palla</cp:lastModifiedBy>
  <cp:revision>44</cp:revision>
  <dcterms:created xsi:type="dcterms:W3CDTF">2023-05-31T07:38:09Z</dcterms:created>
  <dcterms:modified xsi:type="dcterms:W3CDTF">2023-10-12T10:07:26Z</dcterms:modified>
</cp:coreProperties>
</file>