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1472" r:id="rId3"/>
    <p:sldId id="1487" r:id="rId4"/>
    <p:sldId id="1488" r:id="rId5"/>
    <p:sldId id="1489" r:id="rId6"/>
    <p:sldId id="1490" r:id="rId7"/>
    <p:sldId id="1491" r:id="rId8"/>
    <p:sldId id="1493" r:id="rId9"/>
    <p:sldId id="1494" r:id="rId10"/>
    <p:sldId id="1495" r:id="rId11"/>
    <p:sldId id="1497" r:id="rId12"/>
    <p:sldId id="1498" r:id="rId13"/>
    <p:sldId id="1499" r:id="rId14"/>
    <p:sldId id="1500" r:id="rId15"/>
    <p:sldId id="1501" r:id="rId16"/>
    <p:sldId id="1492" r:id="rId17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 Ten Kate" initials="HTK" lastIdx="5" clrIdx="0">
    <p:extLst>
      <p:ext uri="{19B8F6BF-5375-455C-9EA6-DF929625EA0E}">
        <p15:presenceInfo xmlns:p15="http://schemas.microsoft.com/office/powerpoint/2012/main" userId="S-1-5-21-1526224874-1540688658-1361462980-19030" providerId="AD"/>
      </p:ext>
    </p:extLst>
  </p:cmAuthor>
  <p:cmAuthor id="2" name="Matthias Mentink" initials="MM" lastIdx="1" clrIdx="1">
    <p:extLst>
      <p:ext uri="{19B8F6BF-5375-455C-9EA6-DF929625EA0E}">
        <p15:presenceInfo xmlns:p15="http://schemas.microsoft.com/office/powerpoint/2012/main" userId="S::matthias.mentink@cern.ch::74328715-6763-46e4-a9d6-f84743e1a7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279F"/>
    <a:srgbClr val="22529E"/>
    <a:srgbClr val="0000FF"/>
    <a:srgbClr val="FFFF99"/>
    <a:srgbClr val="FFB5AF"/>
    <a:srgbClr val="FF8E84"/>
    <a:srgbClr val="BFF1FF"/>
    <a:srgbClr val="FDD5B1"/>
    <a:srgbClr val="CB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1" autoAdjust="0"/>
    <p:restoredTop sz="94087" autoAdjust="0"/>
  </p:normalViewPr>
  <p:slideViewPr>
    <p:cSldViewPr>
      <p:cViewPr varScale="1">
        <p:scale>
          <a:sx n="112" d="100"/>
          <a:sy n="112" d="100"/>
        </p:scale>
        <p:origin x="90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4872" y="-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077961" y="9454313"/>
            <a:ext cx="550604" cy="41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208" tIns="60470" rIns="124208" bIns="60470" anchor="ctr">
            <a:spAutoFit/>
          </a:bodyPr>
          <a:lstStyle/>
          <a:p>
            <a:pPr algn="r" defTabSz="1250167"/>
            <a:fld id="{0C248C74-A1BF-4A9C-97C3-5A5D6B022034}" type="slidenum">
              <a:rPr lang="en-US" sz="1900">
                <a:latin typeface="Arial" charset="0"/>
              </a:rPr>
              <a:pPr algn="r" defTabSz="1250167"/>
              <a:t>‹#›</a:t>
            </a:fld>
            <a:endParaRPr lang="en-US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633" y="4713841"/>
            <a:ext cx="4891823" cy="4469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4208" tIns="60470" rIns="124208" bIns="60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513" y="749300"/>
            <a:ext cx="6594475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077961" y="9454313"/>
            <a:ext cx="550604" cy="41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208" tIns="60470" rIns="124208" bIns="60470" anchor="ctr">
            <a:spAutoFit/>
          </a:bodyPr>
          <a:lstStyle/>
          <a:p>
            <a:pPr algn="r" defTabSz="1250167"/>
            <a:fld id="{E7B1BAEA-71C4-45DD-B483-2339FDD29BB8}" type="slidenum">
              <a:rPr lang="en-US" sz="1900">
                <a:latin typeface="Arial" charset="0"/>
              </a:rPr>
              <a:pPr algn="r" defTabSz="1250167"/>
              <a:t>‹#›</a:t>
            </a:fld>
            <a:endParaRPr lang="en-US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0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4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0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6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5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7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8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1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9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8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0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3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9300"/>
            <a:ext cx="6594475" cy="3709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0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62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1301" y="38100"/>
            <a:ext cx="2806700" cy="628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38100"/>
            <a:ext cx="8216900" cy="628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99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38100"/>
            <a:ext cx="11226800" cy="6286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23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8100"/>
            <a:ext cx="100076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193800"/>
            <a:ext cx="10346267" cy="513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17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21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562"/>
            <a:ext cx="117856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11887200" cy="5207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66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193800"/>
            <a:ext cx="507153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5934" y="1193800"/>
            <a:ext cx="507153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1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3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50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1672" y="38100"/>
            <a:ext cx="1052212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193800"/>
            <a:ext cx="1034626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11824593" y="6576519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2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" y="0"/>
            <a:ext cx="838201" cy="763200"/>
          </a:xfrm>
          <a:prstGeom prst="rect">
            <a:avLst/>
          </a:prstGeom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831672" y="756254"/>
            <a:ext cx="11331018" cy="6946"/>
          </a:xfrm>
          <a:prstGeom prst="line">
            <a:avLst/>
          </a:prstGeom>
          <a:noFill/>
          <a:ln w="12700">
            <a:solidFill>
              <a:srgbClr val="22529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22529E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11824593" y="6576519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2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1" cy="12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22529E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52600"/>
            <a:ext cx="10363200" cy="1470025"/>
          </a:xfrm>
        </p:spPr>
        <p:txBody>
          <a:bodyPr/>
          <a:lstStyle/>
          <a:p>
            <a:r>
              <a:rPr lang="en-GB" alt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R&amp;D on superconducting detector magnets for a future Higgs factory</a:t>
            </a:r>
            <a:endParaRPr lang="en-GB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3649" y="3028890"/>
            <a:ext cx="712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Matthias Mentink on behalf of CERN EP Magnet Working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DC134-C307-4A9F-93E8-5A10F91E44BB}"/>
              </a:ext>
            </a:extLst>
          </p:cNvPr>
          <p:cNvSpPr txBox="1"/>
          <p:nvPr/>
        </p:nvSpPr>
        <p:spPr>
          <a:xfrm>
            <a:off x="5514750" y="3810000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12/10/23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2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39731"/>
            <a:ext cx="109727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Ultra-transparent vacuum vessel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356654" y="1319129"/>
            <a:ext cx="41870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Of interest for ultra-transparent magnets (such as for FCC-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IDEA detector): Ultra-transparent vacuum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Solenoid for IDEA concept: Particles must traverse solenoid before reaching calorimeter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Transparent cold mass and vacuum vessel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Major challenge: Outer vacuum vessel wall, exposed to bucking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highest transparency: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Smart structures such as honey-combs, to increase effective thickness and resilience against buckling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Smart materials, such as carbon-based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Under investigation in context of CERN EP R&amp;D Work-package 4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3" descr="Picture 23">
            <a:extLst>
              <a:ext uri="{FF2B5EF4-FFF2-40B4-BE49-F238E27FC236}">
                <a16:creationId xmlns:a16="http://schemas.microsoft.com/office/drawing/2014/main" id="{21DABD90-62B6-5101-D4B4-D3B58EEE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19" y="1768601"/>
            <a:ext cx="2929686" cy="2050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DDED62C5-4312-546D-A632-AF5E8B6A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94" y="3484136"/>
            <a:ext cx="2154872" cy="9539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AB646B-80CE-1413-299C-1F8C17DFAFEF}"/>
              </a:ext>
            </a:extLst>
          </p:cNvPr>
          <p:cNvSpPr txBox="1"/>
          <p:nvPr/>
        </p:nvSpPr>
        <p:spPr>
          <a:xfrm>
            <a:off x="4704187" y="470335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Aluminum-based honey-comb vacuum-vessel technology, as demonstrated previously at KEK (Courtesy A. Yamamoto)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7" descr="Picture 17">
            <a:extLst>
              <a:ext uri="{FF2B5EF4-FFF2-40B4-BE49-F238E27FC236}">
                <a16:creationId xmlns:a16="http://schemas.microsoft.com/office/drawing/2014/main" id="{2EDC5128-B2DD-B7FF-13FE-39DF9FA96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938425"/>
            <a:ext cx="2743200" cy="185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reenshot 2021-11-11 at 15.18.58.png" descr="Screenshot 2021-11-11 at 15.18.58.png">
            <a:extLst>
              <a:ext uri="{FF2B5EF4-FFF2-40B4-BE49-F238E27FC236}">
                <a16:creationId xmlns:a16="http://schemas.microsoft.com/office/drawing/2014/main" id="{A8ECB004-2235-6C1C-5AE7-53A473BBA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275" y="2335422"/>
            <a:ext cx="2209800" cy="741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7BA1CB0A-A485-5100-D52B-2C25E6BFBD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>
            <a:off x="8686800" y="4108317"/>
            <a:ext cx="2590800" cy="1984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5E0B3-0773-EDC2-8CBB-B1B0F40BFE98}"/>
              </a:ext>
            </a:extLst>
          </p:cNvPr>
          <p:cNvSpPr txBox="1"/>
          <p:nvPr/>
        </p:nvSpPr>
        <p:spPr>
          <a:xfrm>
            <a:off x="8248180" y="309533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Transparency comparison of different materials for FCC-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IDEA Solenoid (Courtesy M. Barba [15])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53FBB-565D-78AA-F420-5BAAE867D23C}"/>
              </a:ext>
            </a:extLst>
          </p:cNvPr>
          <p:cNvSpPr txBox="1"/>
          <p:nvPr/>
        </p:nvSpPr>
        <p:spPr>
          <a:xfrm>
            <a:off x="8229600" y="610505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Out-of-autoclave process (Courtesy M. Barba [15])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7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0681" y="173919"/>
            <a:ext cx="10972799" cy="4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need for future superconducting detector magnets: Conductor (1/3)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165717" y="1051770"/>
            <a:ext cx="5282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Superconducting detector magnets require unique conductor technology, owing to their very large stored magnetic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Historically proven solution: Aluminum-stabilized niobium-titanium conductor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Superconducting Nb-Ti carries current during nominal operation, and aluminum provides stability and mechanical reinforcement and temporarily carries current in case of a quench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Aluminum stabilization: Cost-effective, robust, well-understood and proven over 50 years, with excellent thermal, electrical, and (in case of aluminum-alloy) mechanical properties for a given 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Niobium-titanium superconductor: Most widely used superconductor, cheap, widely available, comfortably allows up to ~4-5 T (covers most detector needs), mechanically extremely resilient compared to other superconductors</a:t>
            </a:r>
          </a:p>
        </p:txBody>
      </p:sp>
      <p:grpSp>
        <p:nvGrpSpPr>
          <p:cNvPr id="5" name="Groupe 6">
            <a:extLst>
              <a:ext uri="{FF2B5EF4-FFF2-40B4-BE49-F238E27FC236}">
                <a16:creationId xmlns:a16="http://schemas.microsoft.com/office/drawing/2014/main" id="{081FD4C5-30B6-A8B2-F42C-05E91B1463EF}"/>
              </a:ext>
            </a:extLst>
          </p:cNvPr>
          <p:cNvGrpSpPr>
            <a:grpSpLocks noChangeAspect="1"/>
          </p:cNvGrpSpPr>
          <p:nvPr/>
        </p:nvGrpSpPr>
        <p:grpSpPr>
          <a:xfrm>
            <a:off x="5605082" y="3179948"/>
            <a:ext cx="4652353" cy="1783270"/>
            <a:chOff x="4508750" y="2658962"/>
            <a:chExt cx="7258447" cy="2934912"/>
          </a:xfrm>
        </p:grpSpPr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AA54AEAC-316C-38ED-E92B-A65869FB9BE6}"/>
                </a:ext>
              </a:extLst>
            </p:cNvPr>
            <p:cNvGrpSpPr/>
            <p:nvPr/>
          </p:nvGrpSpPr>
          <p:grpSpPr>
            <a:xfrm>
              <a:off x="4626261" y="2658962"/>
              <a:ext cx="6912769" cy="2386068"/>
              <a:chOff x="6307117" y="2432641"/>
              <a:chExt cx="5123511" cy="1622959"/>
            </a:xfrm>
          </p:grpSpPr>
          <p:pic>
            <p:nvPicPr>
              <p:cNvPr id="20" name="コンテンツ プレースホルダー 11">
                <a:extLst>
                  <a:ext uri="{FF2B5EF4-FFF2-40B4-BE49-F238E27FC236}">
                    <a16:creationId xmlns:a16="http://schemas.microsoft.com/office/drawing/2014/main" id="{6CA525F7-9A02-1A7F-566D-196D6102B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7117" y="2432641"/>
                <a:ext cx="5123511" cy="1377570"/>
              </a:xfrm>
              <a:prstGeom prst="rect">
                <a:avLst/>
              </a:prstGeom>
            </p:spPr>
          </p:pic>
          <p:cxnSp>
            <p:nvCxnSpPr>
              <p:cNvPr id="21" name="直線コネクタ 22">
                <a:extLst>
                  <a:ext uri="{FF2B5EF4-FFF2-40B4-BE49-F238E27FC236}">
                    <a16:creationId xmlns:a16="http://schemas.microsoft.com/office/drawing/2014/main" id="{6F09607B-ACE5-5315-513E-87722E3D52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28304" y="2964559"/>
                <a:ext cx="0" cy="845652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3">
                <a:extLst>
                  <a:ext uri="{FF2B5EF4-FFF2-40B4-BE49-F238E27FC236}">
                    <a16:creationId xmlns:a16="http://schemas.microsoft.com/office/drawing/2014/main" id="{5479DC83-6B0B-AA27-97DB-8131926EC0E8}"/>
                  </a:ext>
                </a:extLst>
              </p:cNvPr>
              <p:cNvSpPr txBox="1"/>
              <p:nvPr/>
            </p:nvSpPr>
            <p:spPr>
              <a:xfrm>
                <a:off x="8154005" y="3818100"/>
                <a:ext cx="604318" cy="23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Present</a:t>
                </a:r>
                <a:endParaRPr lang="ja-JP" alt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" name="Connecteur droit avec flèche 10">
              <a:extLst>
                <a:ext uri="{FF2B5EF4-FFF2-40B4-BE49-F238E27FC236}">
                  <a16:creationId xmlns:a16="http://schemas.microsoft.com/office/drawing/2014/main" id="{B5797850-E963-FFC7-970E-E6D02CCDC15E}"/>
                </a:ext>
              </a:extLst>
            </p:cNvPr>
            <p:cNvCxnSpPr/>
            <p:nvPr/>
          </p:nvCxnSpPr>
          <p:spPr bwMode="auto">
            <a:xfrm>
              <a:off x="4638405" y="5157192"/>
              <a:ext cx="712879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6A242E2-492E-00AE-F214-D119EA765DCE}"/>
                </a:ext>
              </a:extLst>
            </p:cNvPr>
            <p:cNvSpPr txBox="1"/>
            <p:nvPr/>
          </p:nvSpPr>
          <p:spPr>
            <a:xfrm>
              <a:off x="4508750" y="5229200"/>
              <a:ext cx="598956" cy="349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1978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DE6DF87-AE52-7E80-E258-646D2498BF1B}"/>
                </a:ext>
              </a:extLst>
            </p:cNvPr>
            <p:cNvSpPr txBox="1"/>
            <p:nvPr/>
          </p:nvSpPr>
          <p:spPr>
            <a:xfrm>
              <a:off x="7351278" y="5244703"/>
              <a:ext cx="598956" cy="349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2023</a:t>
              </a:r>
            </a:p>
          </p:txBody>
        </p:sp>
        <p:sp>
          <p:nvSpPr>
            <p:cNvPr id="16" name="ZoneTexte 16">
              <a:extLst>
                <a:ext uri="{FF2B5EF4-FFF2-40B4-BE49-F238E27FC236}">
                  <a16:creationId xmlns:a16="http://schemas.microsoft.com/office/drawing/2014/main" id="{7F5C32E2-914D-E0F3-A1B1-BD3241FF395E}"/>
                </a:ext>
              </a:extLst>
            </p:cNvPr>
            <p:cNvSpPr txBox="1"/>
            <p:nvPr/>
          </p:nvSpPr>
          <p:spPr>
            <a:xfrm>
              <a:off x="10295420" y="5229201"/>
              <a:ext cx="677765" cy="349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~2060</a:t>
              </a:r>
            </a:p>
          </p:txBody>
        </p:sp>
        <p:cxnSp>
          <p:nvCxnSpPr>
            <p:cNvPr id="17" name="Connecteur droit 17">
              <a:extLst>
                <a:ext uri="{FF2B5EF4-FFF2-40B4-BE49-F238E27FC236}">
                  <a16:creationId xmlns:a16="http://schemas.microsoft.com/office/drawing/2014/main" id="{54C36AE3-D04A-40C0-63BE-C80D64F1DEA6}"/>
                </a:ext>
              </a:extLst>
            </p:cNvPr>
            <p:cNvCxnSpPr/>
            <p:nvPr/>
          </p:nvCxnSpPr>
          <p:spPr bwMode="auto">
            <a:xfrm>
              <a:off x="4748063" y="5085184"/>
              <a:ext cx="0" cy="17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Connecteur droit 18">
              <a:extLst>
                <a:ext uri="{FF2B5EF4-FFF2-40B4-BE49-F238E27FC236}">
                  <a16:creationId xmlns:a16="http://schemas.microsoft.com/office/drawing/2014/main" id="{C5870E6C-E4EB-DAC3-FF4C-BBCF52A8EA83}"/>
                </a:ext>
              </a:extLst>
            </p:cNvPr>
            <p:cNvCxnSpPr/>
            <p:nvPr/>
          </p:nvCxnSpPr>
          <p:spPr bwMode="auto">
            <a:xfrm>
              <a:off x="7623142" y="5085184"/>
              <a:ext cx="0" cy="17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19">
              <a:extLst>
                <a:ext uri="{FF2B5EF4-FFF2-40B4-BE49-F238E27FC236}">
                  <a16:creationId xmlns:a16="http://schemas.microsoft.com/office/drawing/2014/main" id="{A88C3AC9-3072-8C2B-69AE-7BEAA4F875B7}"/>
                </a:ext>
              </a:extLst>
            </p:cNvPr>
            <p:cNvCxnSpPr/>
            <p:nvPr/>
          </p:nvCxnSpPr>
          <p:spPr bwMode="auto">
            <a:xfrm>
              <a:off x="10541607" y="5067582"/>
              <a:ext cx="0" cy="17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BD938D-35CF-401D-A459-6ADEEF2A1AB5}"/>
              </a:ext>
            </a:extLst>
          </p:cNvPr>
          <p:cNvSpPr txBox="1"/>
          <p:nvPr/>
        </p:nvSpPr>
        <p:spPr>
          <a:xfrm>
            <a:off x="10405682" y="3536725"/>
            <a:ext cx="1569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Aluminum-stabilized Nb-Ti conductors over 100 years 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(Courtesy A. Yamamoto [16])</a:t>
            </a: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図 3">
            <a:extLst>
              <a:ext uri="{FF2B5EF4-FFF2-40B4-BE49-F238E27FC236}">
                <a16:creationId xmlns:a16="http://schemas.microsoft.com/office/drawing/2014/main" id="{71956D56-F721-CD77-60ED-88996D610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96" y="5257800"/>
            <a:ext cx="4342079" cy="9319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69C3C8-27B0-C0CE-84F5-0832BD9B8ACD}"/>
              </a:ext>
            </a:extLst>
          </p:cNvPr>
          <p:cNvSpPr txBox="1"/>
          <p:nvPr/>
        </p:nvSpPr>
        <p:spPr>
          <a:xfrm>
            <a:off x="10300482" y="5259117"/>
            <a:ext cx="186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Future proposed particle physics experiments being studied: from LDG Accelerator R&amp;D Report, CERN 2022-001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8C6980-7DC7-1581-C006-8956A9133980}"/>
              </a:ext>
            </a:extLst>
          </p:cNvPr>
          <p:cNvGrpSpPr/>
          <p:nvPr/>
        </p:nvGrpSpPr>
        <p:grpSpPr>
          <a:xfrm>
            <a:off x="5648221" y="1097342"/>
            <a:ext cx="6085259" cy="1938928"/>
            <a:chOff x="6065388" y="4600747"/>
            <a:chExt cx="6085259" cy="19389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E8C952-4DC8-295C-414D-FA3495BF56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04486" y="4691546"/>
              <a:ext cx="3946161" cy="1848129"/>
              <a:chOff x="7314767" y="1900936"/>
              <a:chExt cx="3946161" cy="184812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32992FB-9CE9-6D6A-40A8-DD4947DE8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3800" y="2362200"/>
                <a:ext cx="2589313" cy="85535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0C9927-D79C-8DCB-2C99-A9A22B4DD6E2}"/>
                  </a:ext>
                </a:extLst>
              </p:cNvPr>
              <p:cNvSpPr txBox="1"/>
              <p:nvPr/>
            </p:nvSpPr>
            <p:spPr>
              <a:xfrm>
                <a:off x="7314767" y="3287400"/>
                <a:ext cx="32841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Cross-section of the CMS conductor</a:t>
                </a:r>
              </a:p>
              <a:p>
                <a:pPr algn="ctr"/>
                <a:r>
                  <a:rPr lang="en-US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Courtesy: The CMS collaboration</a:t>
                </a:r>
                <a:endParaRPr lang="en-GB" sz="1200" i="1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EB67F-26CB-2B5D-F883-717CB82757A3}"/>
                  </a:ext>
                </a:extLst>
              </p:cNvPr>
              <p:cNvSpPr txBox="1"/>
              <p:nvPr/>
            </p:nvSpPr>
            <p:spPr>
              <a:xfrm>
                <a:off x="10338881" y="2640287"/>
                <a:ext cx="9220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21.6 mm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E4191E-16C6-B11E-DDEC-4B4CE60710FE}"/>
                  </a:ext>
                </a:extLst>
              </p:cNvPr>
              <p:cNvSpPr txBox="1"/>
              <p:nvPr/>
            </p:nvSpPr>
            <p:spPr>
              <a:xfrm>
                <a:off x="8464905" y="1900936"/>
                <a:ext cx="7665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64 mm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1C59E41-1561-180D-4B2C-486668DEC6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301591" y="2393004"/>
                <a:ext cx="19456" cy="81712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7FFD9FA-AE6A-2988-2B70-A084AAD329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563256" y="2298432"/>
                <a:ext cx="256985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29B57-02DC-94E7-BEEC-266FF78EDD50}"/>
                </a:ext>
              </a:extLst>
            </p:cNvPr>
            <p:cNvSpPr txBox="1"/>
            <p:nvPr/>
          </p:nvSpPr>
          <p:spPr>
            <a:xfrm>
              <a:off x="6065388" y="4600747"/>
              <a:ext cx="1864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Nb-Ti Rutherford cable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F4A5C1F-6BA7-54F7-E5AB-8C5C2DE157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25154" y="4783015"/>
              <a:ext cx="1485900" cy="7385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92E948-19AF-98CB-928A-FD856A2B1BE2}"/>
                </a:ext>
              </a:extLst>
            </p:cNvPr>
            <p:cNvSpPr txBox="1"/>
            <p:nvPr/>
          </p:nvSpPr>
          <p:spPr>
            <a:xfrm>
              <a:off x="6089636" y="4950542"/>
              <a:ext cx="1864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High-purity aluminum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0E7C67-8C58-54A1-AB9C-92B61D4DB759}"/>
                </a:ext>
              </a:extLst>
            </p:cNvPr>
            <p:cNvSpPr txBox="1"/>
            <p:nvPr/>
          </p:nvSpPr>
          <p:spPr>
            <a:xfrm>
              <a:off x="6078688" y="5359927"/>
              <a:ext cx="186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Aluminum-alloy reinforcement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E18751-C6CB-3042-73BB-48DEE3EA1D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4137" y="5082115"/>
              <a:ext cx="1475371" cy="7120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703B1-00E6-29E9-7C75-134D3B658C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49308" y="5609492"/>
              <a:ext cx="1149394" cy="2435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348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0681" y="173919"/>
            <a:ext cx="10972799" cy="4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need for future superconducting detector magnets: Conductor (2/3)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304506" y="793821"/>
            <a:ext cx="606063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Superconducting Detector Magnet Workshop (2022, co-organized by CERN and KEK):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Aluminum-stabilized conductor was a topic of key interest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Workshop included world-wide representatives from institutes and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Findings: On-going R&amp;D effort at IHEP with Chinese industry, but </a:t>
            </a:r>
            <a:r>
              <a:rPr lang="en-GB" sz="17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commercial availability since a few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Following this: Since 2023, organization of inter-departmental working group and associated steering committee at CERN supported by KEK expertise, for the purpose of re-establishing availability in context of CERN EP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Plans [17]: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Currently on-going: Effort to collaborate with industry using existing facilities on re-establishing conductor technology, which includes co-extrusion process and cold-working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Calibri" panose="020F0502020204030204" pitchFamily="34" charset="0"/>
                <a:cs typeface="Calibri" panose="020F0502020204030204" pitchFamily="34" charset="0"/>
              </a:rPr>
              <a:t>Future options, depending on budget availability: Setup of a dedicated facility in industry or at institute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5B7B3-0E12-4696-10B6-86FD35D9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044" y="1066800"/>
            <a:ext cx="4835471" cy="1981200"/>
          </a:xfrm>
          <a:prstGeom prst="rect">
            <a:avLst/>
          </a:prstGeom>
        </p:spPr>
      </p:pic>
      <p:pic>
        <p:nvPicPr>
          <p:cNvPr id="28" name="Image 3">
            <a:extLst>
              <a:ext uri="{FF2B5EF4-FFF2-40B4-BE49-F238E27FC236}">
                <a16:creationId xmlns:a16="http://schemas.microsoft.com/office/drawing/2014/main" id="{4379EE18-0AE1-1A6F-61BF-33B967E1B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519" y="3962400"/>
            <a:ext cx="5105400" cy="1586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4D606D-37A5-F277-3C65-4200B3293900}"/>
              </a:ext>
            </a:extLst>
          </p:cNvPr>
          <p:cNvSpPr txBox="1"/>
          <p:nvPr/>
        </p:nvSpPr>
        <p:spPr>
          <a:xfrm>
            <a:off x="7223270" y="3136612"/>
            <a:ext cx="416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Superconducting Detector Magnet Workshop, held at CERN in 2022 (indico.cern.ch/event/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sdmw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079E21-2DE2-C31D-17DC-E78214EC8C00}"/>
              </a:ext>
            </a:extLst>
          </p:cNvPr>
          <p:cNvSpPr txBox="1"/>
          <p:nvPr/>
        </p:nvSpPr>
        <p:spPr>
          <a:xfrm>
            <a:off x="7223269" y="5630200"/>
            <a:ext cx="416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Co-extrusion process needed for aluminum-stabilized Nb-Ti conductor production 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(Courtesy B. Cure [17])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0681" y="173919"/>
            <a:ext cx="10972799" cy="4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need for future superconducting detector magnets: Conductor (3/3)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300883" y="863125"/>
            <a:ext cx="11658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Some possible conductor long-term alternatives (not exhaustive):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Aluminum-stabilized niobium-titanium: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 over 50 years, affordable, well-understood, with sufficient magnetic field range to cover typical superconducting detector magnets, mechanically extremely resilient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low temperature operation (5 K), and currently not commercially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On-going effort to re-establish availability through CERN EP R&amp;D WP8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Aluminum-stabilized Magnesium-diboride: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interest for superconducting busbars and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Demonstrated for superconducting busbars, through LHC Hi-</a:t>
            </a:r>
            <a:r>
              <a:rPr lang="en-GB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lumi</a:t>
            </a: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superconducting link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allow operation at elevated temperatures (10-20 K)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albeit with limited magnetic field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more expensive than niobium-titanium, and requires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On-going effort at INFN Genoa to investigate feasibility for proposed Alice-3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Aluminum-stabilized high-temperature superconducting (HTS) conductor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ReBCO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/ Bi-2223)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interest for superconducting busbars and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allow operation over wide temperature range (4-77 K) and wide magnetic field range, significantly beyond the limits of niobium-titanium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more expensive than niobium-titanium, and requires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On-going effort within CERN EP R&amp;D WP8 to fabricate short-length prototype conductors </a:t>
            </a:r>
          </a:p>
        </p:txBody>
      </p:sp>
    </p:spTree>
    <p:extLst>
      <p:ext uri="{BB962C8B-B14F-4D97-AF65-F5344CB8AC3E}">
        <p14:creationId xmlns:p14="http://schemas.microsoft.com/office/powerpoint/2010/main" val="80779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210517"/>
            <a:ext cx="109727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Summary: R&amp;D of superconducting detector magnet technologies for future Higgs factory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199045" y="1061338"/>
            <a:ext cx="1179390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Cryogenics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cryogenic solutions work well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helium price and availability is a concern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Investigations within context of CERN EP R&amp;D WP8: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Cryo-coolers and associated technologies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HTS-based high-efficiency current-leads to reduce cryogenic power requirement for superconducting detector magnets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Quench detection and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technology works well for conventional superconducting detector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Within context of EP R&amp;D WP8: Novel method for quench detection and protection for both low- and high-temperature superconducting magnets under investigation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Ultra-transparent vacuum vessel technology: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Effort within EP R&amp;D WP4 to optimize transparency through smart geometries (such as honey-comb structure) and novel materials (carbon-based vacuum-vessel wall)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Conductor technology for superconducting detector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availability of work-horse aluminum-stabilized Nb-Ti conductor has been an issue in recent years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therefore an inter-departmental effort at CERN with KEK support was organized to see how availability may be re-established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Other conductor types may be of interest as well, although there are presently no obvious fully developed, just-as-good, and commercially-available candidates (that I know of)</a:t>
            </a:r>
          </a:p>
        </p:txBody>
      </p:sp>
    </p:spTree>
    <p:extLst>
      <p:ext uri="{BB962C8B-B14F-4D97-AF65-F5344CB8AC3E}">
        <p14:creationId xmlns:p14="http://schemas.microsoft.com/office/powerpoint/2010/main" val="255332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92637"/>
            <a:ext cx="109727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B67A9-34DB-1DCD-93DB-00EFA43F9C8D}"/>
              </a:ext>
            </a:extLst>
          </p:cNvPr>
          <p:cNvSpPr txBox="1"/>
          <p:nvPr/>
        </p:nvSpPr>
        <p:spPr>
          <a:xfrm>
            <a:off x="457200" y="1295400"/>
            <a:ext cx="11430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Deelen,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Cure, Mentink, “Design and Quench Analysis of Superconducting Solenoids for the Lepton Future Circular Collider”, IEEE Transactions on Applied Superconductivity 32, 4100204 (2022)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Mentink, Sasaki, Cure, Deelen,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Abe,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Iio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Makida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Okamura,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Ogitsu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Sumi, Yamamoto, Yoshida,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Iinuma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“Superconducting detector magnets for high energy physics”, Journal of Instrumentation 18, (2023)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Deelen, Cure,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Mentink,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Vaskuri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“High Temperature Superconductor Magnets for Future Particle Physics Experiments”, presented at ASC2022 (2022)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Deelen,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Cure, Mentink, “Superconducting Solenoids for the IDEA and CLD Detector Concepts”, presented at the 5th FCC Physics Workshop (2022)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 Deelen, Cure,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Mentink, “Designing Superconducting Solenoids for FCC-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presented at the Lar Calorimeter workshop (2022)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[6] Yamamoto, Kondo, Doi,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Makida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Tanaka,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Haruyama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Yamaok,a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“Design and Development of the ATLAS Central Solenoid Magnet”, IEEE Trans. On Appl.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Supercond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9, p. 852 (1999)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[7] Ten Kate, “ATLAS Superconducting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Toroids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Largest Ever Built”, Int. J. Mod. Phys. A, p. 2933 (2010)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[8]. https://coldwellsolar.com/commercial-solar-blog/how-much-investment-do-you-need-for-a-solar-farm/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[9]. https://www.energy.gov/eere/wind/articles/land-based-wind-market-report-2022-edition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[10].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Ten Kate, Boxman,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Keilin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Kopeikin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Kovalev,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Kuljamzin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Romanovskii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Shcherbakov,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Shugaev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Stepanov, “20.5 kA Current Leads for ATLAS Barrel Toroid Superconducting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Mangets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IEEE Trans. On Appl.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Supercond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12, p. 1289 (2002)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[11]. Ballarino, “Current Leads for the LHC Magnet System”, IEEE Trans. On Appl.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Supercond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1275 (2002)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[12]. https://absolut-system.com/cryogenics/cryocooler/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[13]. https://www.shi.co.jp/english/products/machinery/cold/index.html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[14]. Mentink,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Dudarev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Mulder,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Nugteren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ten Kate, “Quench Protection of Very Large, 50-GJ-Class, and High-Temperature-Superconductor-Based Detector Magnets”, IEEE Transactions on Applied Superconductivity (2015)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[15]. Barba,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Chalifour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Bremer, Soledad Molina, Gargiulo,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Angeletti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Aleksa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“R&amp;D on light-weight cryostats and on high-density signal feedthroughs”, 4th FCC Physics and Experiments Workshop (2020)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[16]. Yamamoto, “Superconducting Technology for Future Colliders and Detectors”, Muon Collider Workshop, October 2023</a:t>
            </a:r>
          </a:p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[17]. Cure, “Status and plans of aluminium stabilized conductor R&amp;D at CERN for detector magnets”, Muon Collider Workshop, October 2023</a:t>
            </a:r>
          </a:p>
        </p:txBody>
      </p:sp>
    </p:spTree>
    <p:extLst>
      <p:ext uri="{BB962C8B-B14F-4D97-AF65-F5344CB8AC3E}">
        <p14:creationId xmlns:p14="http://schemas.microsoft.com/office/powerpoint/2010/main" val="84356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92637"/>
            <a:ext cx="1097279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 CERN EP Magnet Working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1016000" y="1409700"/>
            <a:ext cx="1013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Within CERN, EP Magnet working group comprises members from several groups within CERN EP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Main responsibility: Maintenance, operation, and troubleshooting of (superconducting) detector magnets, such as ATLAS, CMS, Morpurgo dipole, M1, Vertex magnets,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addition, since few years, participation in technology development for (superconducting) detector magnets through CERN EP R&amp;D WP8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Support for superconducting detector magnet projects, such as BabyIAXO, Alice-3, AMS-100, FCC-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FCC-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Muon collider, NA60+, etc.</a:t>
            </a:r>
          </a:p>
        </p:txBody>
      </p:sp>
    </p:spTree>
    <p:extLst>
      <p:ext uri="{BB962C8B-B14F-4D97-AF65-F5344CB8AC3E}">
        <p14:creationId xmlns:p14="http://schemas.microsoft.com/office/powerpoint/2010/main" val="360878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92637"/>
            <a:ext cx="10972799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 Contributions to FCC-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superconducting detector magnets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430304" y="1016101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recent years, conceptual design studies of superconducting detector magnets for the FCC-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“IDEA” and “CLD” detector concepts [1-5] (not the main focus of this talk).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IDEA detector magnet: 2 T ultra-transparent solenoid, featuring full magnetic shielding through a return yoke, where particles must traverse the solenoid and vacuum vessel before reaching the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calorimter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CLD detector magnet: 2 T larger solenoid inside yoke featuring partial magnetic shielding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327D5-AE1F-DFA1-C6DA-EB06A091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88903"/>
            <a:ext cx="4038600" cy="2726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F621A-1591-DA5C-290D-978FE4491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3914775"/>
            <a:ext cx="3999508" cy="257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64EE4-811E-DECC-4016-EEBC91BFF7A9}"/>
              </a:ext>
            </a:extLst>
          </p:cNvPr>
          <p:cNvSpPr txBox="1"/>
          <p:nvPr/>
        </p:nvSpPr>
        <p:spPr>
          <a:xfrm>
            <a:off x="10544175" y="1998823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FCC-</a:t>
            </a:r>
            <a:r>
              <a:rPr lang="en-GB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IDEA concept</a:t>
            </a:r>
            <a:endParaRPr lang="en-GB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3C9F-88DC-473B-3CFB-8752289AD1AA}"/>
              </a:ext>
            </a:extLst>
          </p:cNvPr>
          <p:cNvSpPr txBox="1"/>
          <p:nvPr/>
        </p:nvSpPr>
        <p:spPr>
          <a:xfrm>
            <a:off x="10544175" y="502920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FCC-</a:t>
            </a:r>
            <a:r>
              <a:rPr lang="en-GB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CLD concept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48001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2700"/>
            <a:ext cx="10972799" cy="71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technology developments are useful, needed, critical for future superconducting detector magnets?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762000" y="22098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Cryogenics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Quench detection and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Vacuum vessel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Conductor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B76E1-4D72-E73E-4696-9D3093A7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600"/>
            <a:ext cx="2190750" cy="3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9C2D5-8004-586F-3DAD-446EA207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990600"/>
            <a:ext cx="2506134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FB9824-D5ED-B300-DDD8-509D271A5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540" y="4724400"/>
            <a:ext cx="3438260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DE1438-4A23-6424-3E1A-7BB202BFB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5105400"/>
            <a:ext cx="2589313" cy="8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92637"/>
            <a:ext cx="10972799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“Standard” Cryogenic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452382" y="874399"/>
            <a:ext cx="67771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“Standard” cryogenic solution for cooling superconducting detector magnets, including for FCC-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Liquid helium accumulated in control Dewar, located at elevated height, fed with liquid helium from external cryogenic 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External cryogenic plant also provides forced-flow gaseous helium cooling at ~50 K to maintain thermal shield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Cooling lines between Control Dewar and cold mass, for circulation of mixture of liquid and gaseous helium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Gravity-powered thermosyphon circulation: Minimal losses, no pump needed, circulation keeps going even in case of power cut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33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Convenient, well-understood, reliable, and historically widely demonstrated solution for cooling superconducting detector magnets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90248-2CE3-87AC-3EC0-0BC2609FD9EC}"/>
              </a:ext>
            </a:extLst>
          </p:cNvPr>
          <p:cNvSpPr txBox="1"/>
          <p:nvPr/>
        </p:nvSpPr>
        <p:spPr>
          <a:xfrm>
            <a:off x="8039100" y="5662035"/>
            <a:ext cx="372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Liquid-helium Thermosiphon of ATLAS Central Solenoid [6] (very similar to CMS)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2F89CD-2CF6-891C-45C5-EEFB0CD8476D}"/>
              </a:ext>
            </a:extLst>
          </p:cNvPr>
          <p:cNvGrpSpPr/>
          <p:nvPr/>
        </p:nvGrpSpPr>
        <p:grpSpPr>
          <a:xfrm>
            <a:off x="7696200" y="1356360"/>
            <a:ext cx="3800584" cy="4145280"/>
            <a:chOff x="7705616" y="911270"/>
            <a:chExt cx="3800584" cy="41452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AC6DFB-0657-B3AA-E07F-158A1BE94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5400" y="911270"/>
              <a:ext cx="2590800" cy="41452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6D0A6F-5DFB-C1C5-7B4C-F69619F28F60}"/>
                </a:ext>
              </a:extLst>
            </p:cNvPr>
            <p:cNvSpPr txBox="1"/>
            <p:nvPr/>
          </p:nvSpPr>
          <p:spPr>
            <a:xfrm>
              <a:off x="7705616" y="1009016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Control Dewar, at elevated height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CEF5E3-D76C-634A-FDCA-CA1E5136C2A4}"/>
                </a:ext>
              </a:extLst>
            </p:cNvPr>
            <p:cNvSpPr txBox="1"/>
            <p:nvPr/>
          </p:nvSpPr>
          <p:spPr>
            <a:xfrm>
              <a:off x="7705616" y="2691522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Outer support cylinder of solenoid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C563F7-FB12-7FC2-E1AD-BD90745D254E}"/>
                </a:ext>
              </a:extLst>
            </p:cNvPr>
            <p:cNvSpPr txBox="1"/>
            <p:nvPr/>
          </p:nvSpPr>
          <p:spPr>
            <a:xfrm>
              <a:off x="7705616" y="1973379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Cooling lines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B6405A5-7D2E-9986-E185-048AFCDDDA90}"/>
                </a:ext>
              </a:extLst>
            </p:cNvPr>
            <p:cNvCxnSpPr>
              <a:cxnSpLocks/>
              <a:stCxn id="8" idx="3"/>
            </p:cNvCxnSpPr>
            <p:nvPr/>
          </p:nvCxnSpPr>
          <p:spPr bwMode="auto">
            <a:xfrm>
              <a:off x="9610616" y="1301404"/>
              <a:ext cx="600184" cy="2210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9BFE31D-BDA5-A3F2-B384-F253FC00B1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86875" y="2324100"/>
              <a:ext cx="623833" cy="3766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C8FD45-8856-F8E6-6471-618DEC6041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48746" y="2976581"/>
              <a:ext cx="623833" cy="3766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118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46442"/>
            <a:ext cx="109727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power consumption numbers (ATLAS example)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172282" y="811889"/>
            <a:ext cx="729531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ATLAS Magnets (Comprising Central Solenoid, Barrel Toroid, 2x End-cap Toroid, cryogenic needs [7]: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2400 m</a:t>
            </a:r>
            <a:r>
              <a:rPr lang="en-GB" sz="1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of cold mass area, 140 kA of current carried by current leads (connecting 4.5 K to room temperature)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20 kW cooling power at ~50 K for maintaining thermal shield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3 kW cooling power at 4.5 K for maintaining cold mass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3 kW cooling power at 4.5 K for maintaining bottom of current leads at 4.5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Cryogenics main power consumer at 2.9 MW (~90% of total for magnet system)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Nb-Ti-based superconducting detector magnets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energy-efficiency from a capital perspective: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Officially acknowledged ATLAS magnet cost in 2007: 159 MCHF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Typical cost of commercial solar/wind electricity production: ~1 CHF/Watt [8,9]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This implies: Capital investment to cover electricity consumption of cryogenics: ~3 MCHF, </a:t>
            </a:r>
            <a:r>
              <a:rPr lang="en-GB" sz="17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2% of overall magnet cost</a:t>
            </a:r>
          </a:p>
          <a:p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7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large superconducting detector magnets: Expensive, despite being designed as-cheap-as-possible, and magnet power consumption looks reasonable given upfront cost.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Important to limit power consumption where possible, </a:t>
            </a: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provided it does not substantially increase the overall cost of the magnet system</a:t>
            </a:r>
            <a:endParaRPr lang="en-GB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5B098-EC1D-A0D7-C729-14ADB36169CF}"/>
              </a:ext>
            </a:extLst>
          </p:cNvPr>
          <p:cNvSpPr txBox="1"/>
          <p:nvPr/>
        </p:nvSpPr>
        <p:spPr>
          <a:xfrm>
            <a:off x="8077200" y="3558111"/>
            <a:ext cx="340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ATLAS Detector including superconducting magnets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E44FFC-2AC0-4453-5BC0-0409710C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14400"/>
            <a:ext cx="4114800" cy="2597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8EA8BC-5A6F-E4CA-0C55-A576349DC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625" y="4264092"/>
            <a:ext cx="2329748" cy="2110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79AF5-5AC2-0A3A-2934-EAF3C7999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373" y="4251273"/>
            <a:ext cx="2177019" cy="21234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7A75D1-20F9-2FA7-E41E-D9DDB850E9AD}"/>
              </a:ext>
            </a:extLst>
          </p:cNvPr>
          <p:cNvSpPr txBox="1"/>
          <p:nvPr/>
        </p:nvSpPr>
        <p:spPr>
          <a:xfrm>
            <a:off x="7858015" y="6389691"/>
            <a:ext cx="3724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Solar/wind power generation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3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46442"/>
            <a:ext cx="10972799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cryogenic technology development: HTS-based current leads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253999" y="876300"/>
            <a:ext cx="5867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Conventional current leads for superconducting detector magnets: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Current leads: Needed to connect magnets at 4.5 K to room-temperature power converters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Conventional solution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[10]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Liquid helium evaporates inside cooling leads to provide cooling power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About third of total magnet power consumption dedicated to maintaining current lead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Novel solution, similar to what was applied in LHC [11]: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&gt;99% of current lead heat load intercepted at ~50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4.5 K to 50 K section comprises stainless steel shunted with high-temperature superconducting tapes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Resulting in minimal heat load at 4.5 K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Expectation with novel solution: 10x reduction in power consumption needed for maintaining the current lead temperature  Currently under investigation, in context of CERN EP R&amp;D WP8</a:t>
            </a:r>
            <a:endParaRPr lang="en-GB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EE1BB-3ECE-C146-2688-08D42BABBB46}"/>
              </a:ext>
            </a:extLst>
          </p:cNvPr>
          <p:cNvSpPr txBox="1"/>
          <p:nvPr/>
        </p:nvSpPr>
        <p:spPr>
          <a:xfrm>
            <a:off x="8715374" y="5082600"/>
            <a:ext cx="3307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Concept of an HTS-based current lead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(Courtesy W.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Gluchowska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7A564-9972-5E95-945C-620E9660F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4" y="1219200"/>
            <a:ext cx="2895600" cy="352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8BE2C-A62D-CD7D-3B33-0CFD5202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42236" y="2593286"/>
            <a:ext cx="3888800" cy="835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CBDB98-C168-8B8C-6864-2E5C37F79079}"/>
              </a:ext>
            </a:extLst>
          </p:cNvPr>
          <p:cNvSpPr txBox="1"/>
          <p:nvPr/>
        </p:nvSpPr>
        <p:spPr>
          <a:xfrm>
            <a:off x="6095999" y="5085200"/>
            <a:ext cx="2653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ATLAS Toroid current leads [5]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76200"/>
            <a:ext cx="10972799" cy="6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Novel cryogenic technology development: Cryocoolers for superconducting detector magnets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111816" y="771428"/>
            <a:ext cx="6584259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cryogenic plant: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Relatively high efficiency, in terms of cooling power at 4.5 K vs electricity consumption at 300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installation, featuring long transfer lines (adds to heat load and relatively large amount of helium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Cryo-coolers: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Currently, modest cooling power and lower cryogenic efficiency compared to large plants, 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higher-efficiency commercially available cryocoolers are expected this year and the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Compact and modular, contributing to enhanced reliability and redundancy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Low-maintenance, closed-circuit without liquid helium </a:t>
            </a: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7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modest amount of helium needed, </a:t>
            </a:r>
            <a:r>
              <a:rPr lang="en-GB" sz="1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given future helium availability constraints and rising price of helium</a:t>
            </a:r>
            <a:endParaRPr lang="en-GB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for localized liquefaction (less overall heat load), and compatible with thermosiphon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Localized helium gas circulation for thermal-shield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under development in context of CERN EP R&amp;D: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Cryocooler-to-helium heat exchangers, local helium liquefaction + thermosyphon, HTS-based current leads, demonstrator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of the BabyIAXO magnet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EE1BB-3ECE-C146-2688-08D42BABBB46}"/>
              </a:ext>
            </a:extLst>
          </p:cNvPr>
          <p:cNvSpPr txBox="1"/>
          <p:nvPr/>
        </p:nvSpPr>
        <p:spPr>
          <a:xfrm>
            <a:off x="6477000" y="3465552"/>
            <a:ext cx="277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a commercially-available cryo-cooler cold-head, to be connected to an external compressor [12,13]</a:t>
            </a:r>
            <a:endParaRPr lang="en-GB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29BA5-441A-BA35-3C5F-894502071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591" y="942536"/>
            <a:ext cx="1532243" cy="25230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3784ED-887E-43A1-6622-83B2BDCD35A6}"/>
              </a:ext>
            </a:extLst>
          </p:cNvPr>
          <p:cNvCxnSpPr>
            <a:cxnSpLocks/>
          </p:cNvCxnSpPr>
          <p:nvPr/>
        </p:nvCxnSpPr>
        <p:spPr bwMode="auto">
          <a:xfrm>
            <a:off x="8305800" y="1012305"/>
            <a:ext cx="0" cy="23514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BE0E2A-6BC7-0E62-5D28-F0B523B84689}"/>
              </a:ext>
            </a:extLst>
          </p:cNvPr>
          <p:cNvSpPr txBox="1"/>
          <p:nvPr/>
        </p:nvSpPr>
        <p:spPr>
          <a:xfrm>
            <a:off x="8237843" y="2018729"/>
            <a:ext cx="1148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~500 mm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F53929-A11F-B006-B7C9-E7296C4B7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056" y="1120008"/>
            <a:ext cx="2180497" cy="2243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11AFF6-4277-5A64-B820-F6EDB282C8EE}"/>
              </a:ext>
            </a:extLst>
          </p:cNvPr>
          <p:cNvSpPr txBox="1"/>
          <p:nvPr/>
        </p:nvSpPr>
        <p:spPr>
          <a:xfrm>
            <a:off x="9252654" y="3491926"/>
            <a:ext cx="2877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Cryo-cooler-to-helium-gas heat exchanger, under development in context of CERN EP R&amp;D WP8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(Courtesy W.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Gluchowska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869B4A-6CEC-6AC8-F763-1993F1DAF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592026"/>
            <a:ext cx="1752600" cy="2149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72977-E74F-5DBA-4D10-F84AA75983AA}"/>
              </a:ext>
            </a:extLst>
          </p:cNvPr>
          <p:cNvSpPr txBox="1"/>
          <p:nvPr/>
        </p:nvSpPr>
        <p:spPr>
          <a:xfrm>
            <a:off x="8697403" y="5082094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Demonstrator setup, featuring cryo-coolers,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cryofan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heat exchangers, HTS-based current leads (CERN EP WP8, Courtesy W.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Gluchowska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3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30232"/>
            <a:ext cx="109727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Quench detection and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8C91B-5F33-4050-AF51-DA8B2C147A67}"/>
              </a:ext>
            </a:extLst>
          </p:cNvPr>
          <p:cNvSpPr txBox="1"/>
          <p:nvPr/>
        </p:nvSpPr>
        <p:spPr>
          <a:xfrm>
            <a:off x="304800" y="9906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Quench detection and protection of conventional aluminum-stabilized Nb-Ti superconducting detector magnets: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Quench detection through continuous redundant voltage measurements and inductive balancing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Quench protection through energy extraction (i.e. external dump resistor) or quench heaters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Well-understood and works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Quench detection and protection of future High-Temperature-Superconductor-based superconducting detector magnets: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More challenging detection, as quench propagation velocity is very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More challenging protection, given that inducing a large normal-zone throughout the cold mass is extremely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Nevertheless, concepts do exist to tackle both quench detection and protection, suitable for both Low and High-Temperature Superconductor for example [14]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Under investigation in CERN EP R&amp;D WP8 through demonstration with demonstrator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conventional aluminum-stabilized Nb-Ti superconducting detector magnets, quench detection and protection is available and well-understood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85458-D681-1C33-EDC6-34447078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939" y="2012097"/>
            <a:ext cx="3438260" cy="1752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DAFBD-36A5-C513-5CB8-1B9A202CBD9E}"/>
              </a:ext>
            </a:extLst>
          </p:cNvPr>
          <p:cNvSpPr txBox="1"/>
          <p:nvPr/>
        </p:nvSpPr>
        <p:spPr>
          <a:xfrm>
            <a:off x="8534400" y="394730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Quench protection of superconducting detector magnet for FCC-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IDEA concept [1]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147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69444</TotalTime>
  <Pages>1</Pages>
  <Words>2570</Words>
  <Application>Microsoft Office PowerPoint</Application>
  <PresentationFormat>Widescreen</PresentationFormat>
  <Paragraphs>204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LBNL</vt:lpstr>
      <vt:lpstr>1_LBNL</vt:lpstr>
      <vt:lpstr>R&amp;D on superconducting detector magnets for a future Higgs factory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Berkeley Lab Generic Presentation</dc:subject>
  <dc:creator>Matthias Mentink</dc:creator>
  <cp:keywords>Presentation Generic</cp:keywords>
  <cp:lastModifiedBy>Matthias Mentink</cp:lastModifiedBy>
  <cp:revision>3731</cp:revision>
  <cp:lastPrinted>2019-11-04T14:22:43Z</cp:lastPrinted>
  <dcterms:created xsi:type="dcterms:W3CDTF">2004-10-30T19:36:16Z</dcterms:created>
  <dcterms:modified xsi:type="dcterms:W3CDTF">2023-10-12T05:32:45Z</dcterms:modified>
</cp:coreProperties>
</file>