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6" r:id="rId6"/>
    <p:sldId id="272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37F940-F367-41F9-88F5-B976661DEE9F}" type="datetimeFigureOut">
              <a:rPr lang="zh-CN" altLang="en-US" smtClean="0"/>
              <a:t>2023/2/27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2B8DDB-7448-41ED-AE6B-9B67240EEB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007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G:\keyan\</a:t>
            </a:r>
            <a:r>
              <a:rPr lang="zh-CN" altLang="en-US" dirty="0"/>
              <a:t>科研任务</a:t>
            </a:r>
            <a:r>
              <a:rPr lang="en-US" altLang="zh-CN" dirty="0"/>
              <a:t>\221114_HERD</a:t>
            </a:r>
            <a:r>
              <a:rPr lang="zh-CN" altLang="en-US" dirty="0"/>
              <a:t>束流测试</a:t>
            </a:r>
            <a:r>
              <a:rPr lang="en-US" altLang="zh-CN" dirty="0"/>
              <a:t>\</a:t>
            </a:r>
            <a:r>
              <a:rPr lang="en-US" altLang="zh-CN" dirty="0" err="1"/>
              <a:t>png</a:t>
            </a:r>
            <a:r>
              <a:rPr lang="en-US" altLang="zh-CN" dirty="0"/>
              <a:t>\</a:t>
            </a:r>
            <a:r>
              <a:rPr lang="zh-CN" altLang="en-US" dirty="0"/>
              <a:t>符合</a:t>
            </a:r>
            <a:r>
              <a:rPr lang="en-US" altLang="zh-CN" dirty="0"/>
              <a:t>PID\PMO+PD</a:t>
            </a:r>
            <a:r>
              <a:rPr lang="zh-CN" altLang="en-US" dirty="0"/>
              <a:t>与</a:t>
            </a:r>
            <a:r>
              <a:rPr lang="en-US" altLang="zh-CN" dirty="0"/>
              <a:t>IHEP_SCD1</a:t>
            </a:r>
            <a:r>
              <a:rPr lang="zh-CN" altLang="en-US" dirty="0"/>
              <a:t>符合</a:t>
            </a:r>
            <a:r>
              <a:rPr lang="en-US" altLang="zh-CN" dirty="0"/>
              <a:t>\</a:t>
            </a:r>
            <a:r>
              <a:rPr lang="zh-CN" altLang="en-US" dirty="0"/>
              <a:t>与</a:t>
            </a:r>
            <a:r>
              <a:rPr lang="en-US" altLang="zh-CN" dirty="0"/>
              <a:t>Joint</a:t>
            </a:r>
            <a:r>
              <a:rPr lang="zh-CN" altLang="en-US" dirty="0"/>
              <a:t>符合后的</a:t>
            </a:r>
            <a:r>
              <a:rPr lang="en-US" altLang="zh-CN" dirty="0"/>
              <a:t>PID</a:t>
            </a:r>
            <a:r>
              <a:rPr lang="zh-CN" altLang="en-US" dirty="0"/>
              <a:t>统计性</a:t>
            </a:r>
            <a:r>
              <a:rPr lang="en-US" altLang="zh-CN" dirty="0"/>
              <a:t>_IHEP_SCD1.png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2B8DDB-7448-41ED-AE6B-9B67240EEB23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4670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G:\keyan\</a:t>
            </a:r>
            <a:r>
              <a:rPr lang="zh-CN" altLang="en-US" dirty="0"/>
              <a:t>科研任务</a:t>
            </a:r>
            <a:r>
              <a:rPr lang="en-US" altLang="zh-CN" dirty="0"/>
              <a:t>\221114_HERD</a:t>
            </a:r>
            <a:r>
              <a:rPr lang="zh-CN" altLang="en-US" dirty="0"/>
              <a:t>束流测试</a:t>
            </a:r>
            <a:r>
              <a:rPr lang="en-US" altLang="zh-CN" dirty="0"/>
              <a:t>\</a:t>
            </a:r>
            <a:r>
              <a:rPr lang="en-US" altLang="zh-CN" dirty="0" err="1"/>
              <a:t>ana_result</a:t>
            </a:r>
            <a:r>
              <a:rPr lang="en-US" altLang="zh-CN" dirty="0"/>
              <a:t>\20230214_</a:t>
            </a:r>
            <a:r>
              <a:rPr lang="zh-CN" altLang="en-US" dirty="0"/>
              <a:t>初探重核响应</a:t>
            </a:r>
            <a:r>
              <a:rPr lang="en-US" altLang="zh-CN" dirty="0"/>
              <a:t>\</a:t>
            </a:r>
            <a:r>
              <a:rPr lang="zh-CN" altLang="en-US" dirty="0"/>
              <a:t>饱和模式</a:t>
            </a:r>
            <a:r>
              <a:rPr lang="en-US" altLang="zh-CN" dirty="0"/>
              <a:t>\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2B8DDB-7448-41ED-AE6B-9B67240EEB23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9536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G:\keyan\</a:t>
            </a:r>
            <a:r>
              <a:rPr lang="zh-CN" altLang="en-US" dirty="0"/>
              <a:t>科研任务</a:t>
            </a:r>
            <a:r>
              <a:rPr lang="en-US" altLang="zh-CN" dirty="0"/>
              <a:t>\221114_HERD</a:t>
            </a:r>
            <a:r>
              <a:rPr lang="zh-CN" altLang="en-US" dirty="0"/>
              <a:t>束流测试</a:t>
            </a:r>
            <a:r>
              <a:rPr lang="en-US" altLang="zh-CN" dirty="0"/>
              <a:t>\</a:t>
            </a:r>
            <a:r>
              <a:rPr lang="en-US" altLang="zh-CN" dirty="0" err="1"/>
              <a:t>ana_result</a:t>
            </a:r>
            <a:r>
              <a:rPr lang="en-US" altLang="zh-CN" dirty="0"/>
              <a:t>\20230214_</a:t>
            </a:r>
            <a:r>
              <a:rPr lang="zh-CN" altLang="en-US" dirty="0"/>
              <a:t>初探重核响应</a:t>
            </a:r>
            <a:r>
              <a:rPr lang="en-US" altLang="zh-CN" dirty="0"/>
              <a:t>\</a:t>
            </a:r>
            <a:r>
              <a:rPr lang="zh-CN" altLang="en-US" dirty="0"/>
              <a:t>饱和模式</a:t>
            </a:r>
            <a:r>
              <a:rPr lang="en-US" altLang="zh-CN" dirty="0"/>
              <a:t>\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2B8DDB-7448-41ED-AE6B-9B67240EEB23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6823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E25950-C540-462B-899E-9BA3A61CD0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5A3894E-809A-41B2-94E1-3B8E544C58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CA8A2E2-D7C1-47AE-93C9-653E545A5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F2706-8827-4175-9020-C497154A2F00}" type="datetime1">
              <a:rPr lang="zh-CN" altLang="en-US" smtClean="0"/>
              <a:t>2023/2/27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31C94EF-B4BA-4C65-BA9E-1BE26A262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A8BDCCD-D13B-4F7A-8142-F047CC3D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7BFD-CCD7-487E-B862-87C2C7FAE9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41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2AFD8C-ADA9-40A8-AEC1-B89FDB1C0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2D12B9B-79A2-4930-B7ED-F67E678F8F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7F2C659-3284-4A50-986D-4781CB011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84B59-CA9F-4750-A673-E367908D89EE}" type="datetime1">
              <a:rPr lang="zh-CN" altLang="en-US" smtClean="0"/>
              <a:t>2023/2/27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C4C94D3-D740-492F-908A-74638B6DE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8701159-7F4B-47E3-A974-6D5DD5B90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7BFD-CCD7-487E-B862-87C2C7FAE9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5816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70A5044-A9A7-4CB6-924D-E7987EF0C6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E470AA2-DD73-410C-AF11-568BC37318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FC89903-E18C-4969-8769-BCED29C39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2ADDF-84F0-4C19-ADE8-56EEC84D339C}" type="datetime1">
              <a:rPr lang="zh-CN" altLang="en-US" smtClean="0"/>
              <a:t>2023/2/27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7DAD7B2-0EB9-4E46-9BDB-21400FB76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8C7DA18-FB6A-44D3-B85E-6B70DA02D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7BFD-CCD7-487E-B862-87C2C7FAE9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1330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D9297A-9F12-4F0F-96C5-866EFE62A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E3A808B-2EDA-4072-85EE-E18B757C2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6CC61BD-0373-44A4-A9DF-1764C6CEF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CECEF-DF35-4C71-B35F-9004DD1CF9F8}" type="datetime1">
              <a:rPr lang="zh-CN" altLang="en-US" smtClean="0"/>
              <a:t>2023/2/27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666663F-DA22-4DD4-92F5-66C0E294E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684CF94-7A5A-4345-9325-BE00F8EB4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7BFD-CCD7-487E-B862-87C2C7FAE9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4198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FF486CE-1C5B-4433-81EF-E51117359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36528B1-CBDE-4024-9F54-AF3BB2A10C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C15DA19-EE72-40D0-AE0C-0FAF9789A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423F-66F9-4EA8-BF78-47BD2972F54E}" type="datetime1">
              <a:rPr lang="zh-CN" altLang="en-US" smtClean="0"/>
              <a:t>2023/2/27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CCFD99A-C855-41A7-B00D-10ED41E0D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E283EDA-9C66-4417-BFFC-01E78E038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7BFD-CCD7-487E-B862-87C2C7FAE9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086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1AB8A27-127B-401D-97F7-CB4C41C82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3FF04E7-1D85-405C-8FFD-C691E75756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35C10E4-C416-4C22-B2C2-5AEABAF3E5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9DDEE5C-C22B-4954-AB73-C18E118F1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328C3-F541-447A-9D80-2A4BDEDA085E}" type="datetime1">
              <a:rPr lang="zh-CN" altLang="en-US" smtClean="0"/>
              <a:t>2023/2/27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FC1B43D-2789-425F-9292-F32E485C1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8D2597B-5D78-480C-AF85-58C3F5289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7BFD-CCD7-487E-B862-87C2C7FAE9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9128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3E52FB-FD19-4AC8-95ED-94D3FDB98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672EDD5-3325-4843-AD47-D7FAA12CD3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2CB6148-337E-4DF2-98B0-28EB9A320C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5302D34-1617-4CB2-B8CA-B75EA635C2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73074ED-AB30-43DB-BE4D-DFF9A8B0CE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D99C9E1-F453-45E4-B00D-BCCA55DF8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279C-4441-4241-A0A0-D912393032E0}" type="datetime1">
              <a:rPr lang="zh-CN" altLang="en-US" smtClean="0"/>
              <a:t>2023/2/27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445780C-A8FB-4B06-8273-3E7C70B8B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AC8D34A-05F6-48D9-9CF9-BBF69A617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7BFD-CCD7-487E-B862-87C2C7FAE9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5121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3742FFA-9A08-41F1-A09E-99480DE95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4F68EEA-4358-428B-8B27-50B14D363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3802-A207-4089-AD9F-0615D139E346}" type="datetime1">
              <a:rPr lang="zh-CN" altLang="en-US" smtClean="0"/>
              <a:t>2023/2/27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2E8E758-B410-49A1-85A2-1D310B25E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EAEC261-951D-41E7-B787-E42B1CA1B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7BFD-CCD7-487E-B862-87C2C7FAE9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9354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97A003F9-0858-411A-9F67-52A6C76F8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7AA05-A680-41D8-A625-CA946907B76A}" type="datetime1">
              <a:rPr lang="zh-CN" altLang="en-US" smtClean="0"/>
              <a:t>2023/2/27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20CE7238-C540-430A-B897-0D1BAB34C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73DE18F-1E83-4689-8869-044AFCB09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7BFD-CCD7-487E-B862-87C2C7FAE9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6376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A1539E6-D076-42B6-8305-0473F3AC1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2A3D2CC-1D70-4899-8A24-2855C0BD7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9659981-2C2C-4D73-A3EF-96D844303F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EEB42E0-1C73-4F9B-8B09-49C261337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2975C-A6DC-4DF2-8858-EE0F642E238D}" type="datetime1">
              <a:rPr lang="zh-CN" altLang="en-US" smtClean="0"/>
              <a:t>2023/2/27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DEB34C8-8C2F-4535-B57F-B954D3425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D53F355-0A5E-42A8-82A1-B102A0B04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7BFD-CCD7-487E-B862-87C2C7FAE9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4781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6FF5B87-EB28-48F1-AA31-380B1DF7D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22F270F-5BFD-47D4-B011-F0E8965898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5B271C0-C38A-48BD-99CB-729A879E6E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98EA0F2-54E1-4F2F-8BA8-A16B88875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1EB8A-CDF2-4304-8B9E-57BF09810518}" type="datetime1">
              <a:rPr lang="zh-CN" altLang="en-US" smtClean="0"/>
              <a:t>2023/2/27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907124F-77EA-4C6F-ADBD-13DF6948F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E6F026B-8F5B-4F55-ADE2-1E7B764FC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7BFD-CCD7-487E-B862-87C2C7FAE9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2375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E8821EB8-D243-4597-B259-C4F4BBA10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3E9D922-11BF-4AF2-8F58-8CC7282CA6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942B8B0-0252-4471-888D-BC99E2BD38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0083A-9CD2-44CF-A0B6-BADA61956CB9}" type="datetime1">
              <a:rPr lang="zh-CN" altLang="en-US" smtClean="0"/>
              <a:t>2023/2/27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9021229-42D0-40DD-AE48-4428DBD8D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CA44AE2-80B1-45EC-91E5-A56DD6B7A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97BFD-CCD7-487E-B862-87C2C7FAE9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8493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51F310-1F5E-43AF-9D6A-A455B48F08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High-Z performance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06CA09D-DA35-48B3-8F5E-8B1A0A66CD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Rui </a:t>
            </a:r>
            <a:r>
              <a:rPr lang="en-US" altLang="zh-CN" dirty="0" err="1"/>
              <a:t>Qiao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88C8DD3-E1B6-48BB-A70A-D7F2A338E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7BFD-CCD7-487E-B862-87C2C7FAE9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1567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DD2F885-B2F2-4803-A0FB-F02F0D9DD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F5AFD9D-5E63-4ABA-AF63-49C3530116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4391"/>
            <a:ext cx="10515600" cy="4351338"/>
          </a:xfrm>
        </p:spPr>
        <p:txBody>
          <a:bodyPr/>
          <a:lstStyle/>
          <a:p>
            <a:r>
              <a:rPr lang="en-US" altLang="zh-CN" dirty="0"/>
              <a:t>Joint particle identification from the large PMO-SCD (~100cm</a:t>
            </a:r>
            <a:r>
              <a:rPr lang="en-US" altLang="zh-CN" baseline="30000" dirty="0"/>
              <a:t>2</a:t>
            </a:r>
            <a:r>
              <a:rPr lang="en-US" altLang="zh-CN" dirty="0"/>
              <a:t>, Z=1~6) &amp; small PD (~0.8cm</a:t>
            </a:r>
            <a:r>
              <a:rPr lang="en-US" altLang="zh-CN" baseline="30000" dirty="0"/>
              <a:t>2</a:t>
            </a:r>
            <a:r>
              <a:rPr lang="en-US" altLang="zh-CN" dirty="0"/>
              <a:t>, Z&gt;6)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75F9D3DF-F1AC-4F39-8229-2DD44CAA10A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36494" y="2011680"/>
            <a:ext cx="7223238" cy="4846320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453FE55D-30B9-495C-8EE4-094CA6C3BB31}"/>
              </a:ext>
            </a:extLst>
          </p:cNvPr>
          <p:cNvSpPr txBox="1"/>
          <p:nvPr/>
        </p:nvSpPr>
        <p:spPr>
          <a:xfrm>
            <a:off x="3872296" y="2046788"/>
            <a:ext cx="42979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600" b="1" dirty="0"/>
              <a:t>The statistics of PID</a:t>
            </a:r>
            <a:endParaRPr lang="zh-CN" altLang="en-US" sz="3600" b="1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34C941D-BF03-4B55-8123-312BD1BB9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7BFD-CCD7-487E-B862-87C2C7FAE990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3997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>
            <a:extLst>
              <a:ext uri="{FF2B5EF4-FFF2-40B4-BE49-F238E27FC236}">
                <a16:creationId xmlns:a16="http://schemas.microsoft.com/office/drawing/2014/main" id="{72E7549C-CBEC-4A0E-A97B-74BBEB537234}"/>
              </a:ext>
            </a:extLst>
          </p:cNvPr>
          <p:cNvSpPr/>
          <p:nvPr/>
        </p:nvSpPr>
        <p:spPr>
          <a:xfrm>
            <a:off x="0" y="4134907"/>
            <a:ext cx="12192000" cy="27187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91408056-EC01-47FD-A40F-94E62CC6F675}"/>
              </a:ext>
            </a:extLst>
          </p:cNvPr>
          <p:cNvSpPr/>
          <p:nvPr/>
        </p:nvSpPr>
        <p:spPr>
          <a:xfrm>
            <a:off x="0" y="710214"/>
            <a:ext cx="12192000" cy="27187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EB71BA6A-05E1-42F9-B852-28047A5C6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61134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The counts of saturation channels (Y)</a:t>
            </a:r>
            <a:r>
              <a:rPr lang="zh-CN" altLang="en-US" dirty="0"/>
              <a:t> </a:t>
            </a:r>
            <a:r>
              <a:rPr lang="en-US" altLang="zh-CN" dirty="0"/>
              <a:t>vs</a:t>
            </a:r>
            <a:r>
              <a:rPr lang="zh-CN" altLang="en-US" dirty="0"/>
              <a:t> </a:t>
            </a:r>
            <a:r>
              <a:rPr lang="en-US" altLang="zh-CN" dirty="0"/>
              <a:t>PID(X)</a:t>
            </a:r>
            <a:endParaRPr lang="zh-CN" alt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5D74D11C-967D-42C7-AA69-326CB62B22D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792653"/>
            <a:ext cx="3024000" cy="220307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7502813A-4EA8-4DF3-9073-FACD865ACE2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56000" y="792653"/>
            <a:ext cx="3024000" cy="220307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404D8600-7771-4F3D-A56B-72535BCC4F6C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12000" y="792653"/>
            <a:ext cx="3024000" cy="220307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6BC081B9-9930-4E14-8C78-5501E2B86A3A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67999" y="792652"/>
            <a:ext cx="3024000" cy="220308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" name="文本框 13">
            <a:extLst>
              <a:ext uri="{FF2B5EF4-FFF2-40B4-BE49-F238E27FC236}">
                <a16:creationId xmlns:a16="http://schemas.microsoft.com/office/drawing/2014/main" id="{6619C141-FCDA-47CB-9D26-6C73B291E877}"/>
              </a:ext>
            </a:extLst>
          </p:cNvPr>
          <p:cNvSpPr txBox="1"/>
          <p:nvPr/>
        </p:nvSpPr>
        <p:spPr>
          <a:xfrm>
            <a:off x="641409" y="2995732"/>
            <a:ext cx="15424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/>
              <a:t>60um-20pF</a:t>
            </a:r>
            <a:endParaRPr lang="zh-CN" altLang="en-US" sz="2000" b="1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2DA4EAB2-8919-48A0-A39B-42209F0E8EB0}"/>
              </a:ext>
            </a:extLst>
          </p:cNvPr>
          <p:cNvSpPr txBox="1"/>
          <p:nvPr/>
        </p:nvSpPr>
        <p:spPr>
          <a:xfrm>
            <a:off x="3697409" y="2995732"/>
            <a:ext cx="15424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/>
              <a:t>60um-47pF</a:t>
            </a:r>
            <a:endParaRPr lang="zh-CN" altLang="en-US" sz="2000" b="1" dirty="0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9FD47B85-EF30-456F-BEE9-DEB34831FB1F}"/>
              </a:ext>
            </a:extLst>
          </p:cNvPr>
          <p:cNvSpPr txBox="1"/>
          <p:nvPr/>
        </p:nvSpPr>
        <p:spPr>
          <a:xfrm>
            <a:off x="6753409" y="2995732"/>
            <a:ext cx="15424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/>
              <a:t>60um-68pF</a:t>
            </a:r>
            <a:endParaRPr lang="zh-CN" altLang="en-US" sz="2000" b="1" dirty="0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69E0E6B4-0620-4556-A332-90718D906727}"/>
              </a:ext>
            </a:extLst>
          </p:cNvPr>
          <p:cNvSpPr txBox="1"/>
          <p:nvPr/>
        </p:nvSpPr>
        <p:spPr>
          <a:xfrm>
            <a:off x="9809408" y="2995732"/>
            <a:ext cx="16850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/>
              <a:t>60um-100pF</a:t>
            </a:r>
            <a:endParaRPr lang="zh-CN" altLang="en-US" sz="2000" b="1" dirty="0"/>
          </a:p>
        </p:txBody>
      </p:sp>
      <p:pic>
        <p:nvPicPr>
          <p:cNvPr id="23" name="图片 22">
            <a:extLst>
              <a:ext uri="{FF2B5EF4-FFF2-40B4-BE49-F238E27FC236}">
                <a16:creationId xmlns:a16="http://schemas.microsoft.com/office/drawing/2014/main" id="{735279B4-31D8-4289-8BDE-DA2911371DCA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944" y="4212998"/>
            <a:ext cx="3024000" cy="219422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5" name="图片 24">
            <a:extLst>
              <a:ext uri="{FF2B5EF4-FFF2-40B4-BE49-F238E27FC236}">
                <a16:creationId xmlns:a16="http://schemas.microsoft.com/office/drawing/2014/main" id="{6FAF1DB2-6B29-4B09-877B-8AE00F29ED98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67962" y="4212998"/>
            <a:ext cx="3024000" cy="219422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7" name="图片 26">
            <a:extLst>
              <a:ext uri="{FF2B5EF4-FFF2-40B4-BE49-F238E27FC236}">
                <a16:creationId xmlns:a16="http://schemas.microsoft.com/office/drawing/2014/main" id="{894F2B48-03AD-44FD-AE22-C1D1C5EACB36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17980" y="4212998"/>
            <a:ext cx="3024000" cy="219422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9" name="图片 28">
            <a:extLst>
              <a:ext uri="{FF2B5EF4-FFF2-40B4-BE49-F238E27FC236}">
                <a16:creationId xmlns:a16="http://schemas.microsoft.com/office/drawing/2014/main" id="{7AAE071F-783F-42A8-8688-3E32055EBB6F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67999" y="4212998"/>
            <a:ext cx="3024000" cy="219422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0" name="文本框 29">
            <a:extLst>
              <a:ext uri="{FF2B5EF4-FFF2-40B4-BE49-F238E27FC236}">
                <a16:creationId xmlns:a16="http://schemas.microsoft.com/office/drawing/2014/main" id="{376AD074-4AEA-4653-8585-DC1B773D7597}"/>
              </a:ext>
            </a:extLst>
          </p:cNvPr>
          <p:cNvSpPr txBox="1"/>
          <p:nvPr/>
        </p:nvSpPr>
        <p:spPr>
          <a:xfrm>
            <a:off x="641409" y="6405917"/>
            <a:ext cx="15424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/>
              <a:t>25um-20pF</a:t>
            </a:r>
            <a:endParaRPr lang="zh-CN" altLang="en-US" sz="2000" b="1" dirty="0"/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7E8342D2-5897-4594-957D-02C5A286797F}"/>
              </a:ext>
            </a:extLst>
          </p:cNvPr>
          <p:cNvSpPr txBox="1"/>
          <p:nvPr/>
        </p:nvSpPr>
        <p:spPr>
          <a:xfrm>
            <a:off x="3697409" y="6405917"/>
            <a:ext cx="15424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/>
              <a:t>25um-47pF</a:t>
            </a:r>
            <a:endParaRPr lang="zh-CN" altLang="en-US" sz="2000" b="1" dirty="0"/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83A3C972-C220-4CFA-993E-175F9C68641B}"/>
              </a:ext>
            </a:extLst>
          </p:cNvPr>
          <p:cNvSpPr txBox="1"/>
          <p:nvPr/>
        </p:nvSpPr>
        <p:spPr>
          <a:xfrm>
            <a:off x="6753409" y="6405917"/>
            <a:ext cx="15424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/>
              <a:t>25um-68pF</a:t>
            </a:r>
            <a:endParaRPr lang="zh-CN" altLang="en-US" sz="2000" b="1" dirty="0"/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D8EC9D89-06CB-4C0D-A8D7-4FF348AB9654}"/>
              </a:ext>
            </a:extLst>
          </p:cNvPr>
          <p:cNvSpPr txBox="1"/>
          <p:nvPr/>
        </p:nvSpPr>
        <p:spPr>
          <a:xfrm>
            <a:off x="9809408" y="6405917"/>
            <a:ext cx="16850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/>
              <a:t>25um-100pF</a:t>
            </a:r>
            <a:endParaRPr lang="zh-CN" altLang="en-US" sz="2000" b="1" dirty="0"/>
          </a:p>
        </p:txBody>
      </p:sp>
      <p:cxnSp>
        <p:nvCxnSpPr>
          <p:cNvPr id="35" name="直接箭头连接符 34">
            <a:extLst>
              <a:ext uri="{FF2B5EF4-FFF2-40B4-BE49-F238E27FC236}">
                <a16:creationId xmlns:a16="http://schemas.microsoft.com/office/drawing/2014/main" id="{8A4D39A6-B2E2-442C-AEFA-1BD8DB4EAA8F}"/>
              </a:ext>
            </a:extLst>
          </p:cNvPr>
          <p:cNvCxnSpPr>
            <a:cxnSpLocks/>
          </p:cNvCxnSpPr>
          <p:nvPr/>
        </p:nvCxnSpPr>
        <p:spPr>
          <a:xfrm flipV="1">
            <a:off x="328474" y="1935332"/>
            <a:ext cx="2166151" cy="79899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>
            <a:extLst>
              <a:ext uri="{FF2B5EF4-FFF2-40B4-BE49-F238E27FC236}">
                <a16:creationId xmlns:a16="http://schemas.microsoft.com/office/drawing/2014/main" id="{7A0AE863-C9D6-4751-861F-CC267872846D}"/>
              </a:ext>
            </a:extLst>
          </p:cNvPr>
          <p:cNvCxnSpPr>
            <a:cxnSpLocks/>
          </p:cNvCxnSpPr>
          <p:nvPr/>
        </p:nvCxnSpPr>
        <p:spPr>
          <a:xfrm flipV="1">
            <a:off x="3395220" y="1935332"/>
            <a:ext cx="2166151" cy="79899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>
            <a:extLst>
              <a:ext uri="{FF2B5EF4-FFF2-40B4-BE49-F238E27FC236}">
                <a16:creationId xmlns:a16="http://schemas.microsoft.com/office/drawing/2014/main" id="{7FE063DD-0CA5-497F-A0BE-5276E0E78304}"/>
              </a:ext>
            </a:extLst>
          </p:cNvPr>
          <p:cNvCxnSpPr>
            <a:cxnSpLocks/>
          </p:cNvCxnSpPr>
          <p:nvPr/>
        </p:nvCxnSpPr>
        <p:spPr>
          <a:xfrm flipV="1">
            <a:off x="6419220" y="1935332"/>
            <a:ext cx="2166151" cy="79899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>
            <a:extLst>
              <a:ext uri="{FF2B5EF4-FFF2-40B4-BE49-F238E27FC236}">
                <a16:creationId xmlns:a16="http://schemas.microsoft.com/office/drawing/2014/main" id="{71FC4AD7-7AAE-4B97-9AE0-E15F2BB18660}"/>
              </a:ext>
            </a:extLst>
          </p:cNvPr>
          <p:cNvCxnSpPr>
            <a:cxnSpLocks/>
          </p:cNvCxnSpPr>
          <p:nvPr/>
        </p:nvCxnSpPr>
        <p:spPr>
          <a:xfrm flipV="1">
            <a:off x="9507219" y="1935332"/>
            <a:ext cx="2166151" cy="79899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>
            <a:extLst>
              <a:ext uri="{FF2B5EF4-FFF2-40B4-BE49-F238E27FC236}">
                <a16:creationId xmlns:a16="http://schemas.microsoft.com/office/drawing/2014/main" id="{02972D44-44DF-47FF-A93C-019B5FE7AB42}"/>
              </a:ext>
            </a:extLst>
          </p:cNvPr>
          <p:cNvCxnSpPr>
            <a:cxnSpLocks/>
          </p:cNvCxnSpPr>
          <p:nvPr/>
        </p:nvCxnSpPr>
        <p:spPr>
          <a:xfrm flipV="1">
            <a:off x="328474" y="5348796"/>
            <a:ext cx="2166151" cy="79899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箭头连接符 40">
            <a:extLst>
              <a:ext uri="{FF2B5EF4-FFF2-40B4-BE49-F238E27FC236}">
                <a16:creationId xmlns:a16="http://schemas.microsoft.com/office/drawing/2014/main" id="{6719C873-6360-4579-BBC3-5EEC7C87B0C1}"/>
              </a:ext>
            </a:extLst>
          </p:cNvPr>
          <p:cNvCxnSpPr>
            <a:cxnSpLocks/>
          </p:cNvCxnSpPr>
          <p:nvPr/>
        </p:nvCxnSpPr>
        <p:spPr>
          <a:xfrm flipV="1">
            <a:off x="3395220" y="5348796"/>
            <a:ext cx="2166151" cy="79899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箭头连接符 41">
            <a:extLst>
              <a:ext uri="{FF2B5EF4-FFF2-40B4-BE49-F238E27FC236}">
                <a16:creationId xmlns:a16="http://schemas.microsoft.com/office/drawing/2014/main" id="{500CFDEF-ACA2-412C-93FA-A561FECB0842}"/>
              </a:ext>
            </a:extLst>
          </p:cNvPr>
          <p:cNvCxnSpPr>
            <a:cxnSpLocks/>
          </p:cNvCxnSpPr>
          <p:nvPr/>
        </p:nvCxnSpPr>
        <p:spPr>
          <a:xfrm flipV="1">
            <a:off x="6419220" y="5348796"/>
            <a:ext cx="2166151" cy="79899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箭头连接符 42">
            <a:extLst>
              <a:ext uri="{FF2B5EF4-FFF2-40B4-BE49-F238E27FC236}">
                <a16:creationId xmlns:a16="http://schemas.microsoft.com/office/drawing/2014/main" id="{C3224668-3F93-4902-8B62-46B6EC282B7D}"/>
              </a:ext>
            </a:extLst>
          </p:cNvPr>
          <p:cNvCxnSpPr>
            <a:cxnSpLocks/>
          </p:cNvCxnSpPr>
          <p:nvPr/>
        </p:nvCxnSpPr>
        <p:spPr>
          <a:xfrm flipV="1">
            <a:off x="9507219" y="5348796"/>
            <a:ext cx="2166151" cy="79899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DC1674F8-2710-4670-8A42-2A7B65234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7BFD-CCD7-487E-B862-87C2C7FAE990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7188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>
            <a:extLst>
              <a:ext uri="{FF2B5EF4-FFF2-40B4-BE49-F238E27FC236}">
                <a16:creationId xmlns:a16="http://schemas.microsoft.com/office/drawing/2014/main" id="{462FE333-668E-433F-A4D0-C0AF5976ACA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1044506"/>
            <a:ext cx="5760000" cy="391525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9" name="图片 18">
            <a:extLst>
              <a:ext uri="{FF2B5EF4-FFF2-40B4-BE49-F238E27FC236}">
                <a16:creationId xmlns:a16="http://schemas.microsoft.com/office/drawing/2014/main" id="{94B3128B-C767-4623-890A-A93CB0D7A37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32000" y="1044506"/>
            <a:ext cx="5760000" cy="391525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9A9B07D8-689E-460F-8D5F-643069FB5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026251"/>
          </a:xfrm>
        </p:spPr>
        <p:txBody>
          <a:bodyPr>
            <a:normAutofit/>
          </a:bodyPr>
          <a:lstStyle/>
          <a:p>
            <a:r>
              <a:rPr lang="en-US" altLang="zh-CN" sz="3600" dirty="0"/>
              <a:t>The distribution of counts of saturation channels, Z=26</a:t>
            </a:r>
            <a:endParaRPr lang="zh-CN" altLang="en-US" sz="36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25D0C32-CD8F-4FBE-9798-E781FBE52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984" y="5329095"/>
            <a:ext cx="10989816" cy="1436201"/>
          </a:xfrm>
        </p:spPr>
        <p:txBody>
          <a:bodyPr>
            <a:normAutofit/>
          </a:bodyPr>
          <a:lstStyle/>
          <a:p>
            <a:r>
              <a:rPr lang="en-US" altLang="zh-CN" dirty="0"/>
              <a:t>The 25um width detector has less saturation channels.</a:t>
            </a:r>
          </a:p>
          <a:p>
            <a:r>
              <a:rPr lang="en-US" altLang="zh-CN" b="1" dirty="0">
                <a:solidFill>
                  <a:srgbClr val="FF0000"/>
                </a:solidFill>
              </a:rPr>
              <a:t>No single channel saturation. This is not predicted!</a:t>
            </a:r>
            <a:endParaRPr lang="zh-CN" altLang="en-US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B2EE2BAC-D89A-4DB7-875F-55FEFDC9BE34}"/>
              </a:ext>
            </a:extLst>
          </p:cNvPr>
          <p:cNvSpPr txBox="1"/>
          <p:nvPr/>
        </p:nvSpPr>
        <p:spPr>
          <a:xfrm>
            <a:off x="0" y="4959764"/>
            <a:ext cx="576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60um</a:t>
            </a:r>
            <a:r>
              <a:rPr lang="zh-CN" altLang="en-US" dirty="0"/>
              <a:t> </a:t>
            </a:r>
            <a:r>
              <a:rPr lang="en-US" altLang="zh-CN" dirty="0"/>
              <a:t>width, with 4 different capacitances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8E3EF8F-5B18-4514-83FB-252ACF006E3F}"/>
              </a:ext>
            </a:extLst>
          </p:cNvPr>
          <p:cNvSpPr txBox="1"/>
          <p:nvPr/>
        </p:nvSpPr>
        <p:spPr>
          <a:xfrm>
            <a:off x="7255233" y="4959764"/>
            <a:ext cx="4318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b="1" dirty="0"/>
              <a:t>25um</a:t>
            </a:r>
            <a:r>
              <a:rPr lang="zh-CN" altLang="en-US" dirty="0"/>
              <a:t> </a:t>
            </a:r>
            <a:r>
              <a:rPr lang="en-US" altLang="zh-CN" dirty="0"/>
              <a:t>width, with 4 different capacitances</a:t>
            </a:r>
            <a:endParaRPr lang="zh-CN" altLang="en-US" dirty="0"/>
          </a:p>
        </p:txBody>
      </p:sp>
      <p:sp>
        <p:nvSpPr>
          <p:cNvPr id="10" name="箭头: 下 9">
            <a:extLst>
              <a:ext uri="{FF2B5EF4-FFF2-40B4-BE49-F238E27FC236}">
                <a16:creationId xmlns:a16="http://schemas.microsoft.com/office/drawing/2014/main" id="{9FC33367-CA26-4B5A-9D8F-8BF10B163F32}"/>
              </a:ext>
            </a:extLst>
          </p:cNvPr>
          <p:cNvSpPr/>
          <p:nvPr/>
        </p:nvSpPr>
        <p:spPr>
          <a:xfrm rot="10800000">
            <a:off x="8480904" y="2021704"/>
            <a:ext cx="319596" cy="470517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箭头: 下 10">
            <a:extLst>
              <a:ext uri="{FF2B5EF4-FFF2-40B4-BE49-F238E27FC236}">
                <a16:creationId xmlns:a16="http://schemas.microsoft.com/office/drawing/2014/main" id="{147E209A-6877-45B1-96AA-1A3697E815FF}"/>
              </a:ext>
            </a:extLst>
          </p:cNvPr>
          <p:cNvSpPr/>
          <p:nvPr/>
        </p:nvSpPr>
        <p:spPr>
          <a:xfrm rot="10800000">
            <a:off x="2602608" y="2021704"/>
            <a:ext cx="319596" cy="470517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箭头: 下 19">
            <a:extLst>
              <a:ext uri="{FF2B5EF4-FFF2-40B4-BE49-F238E27FC236}">
                <a16:creationId xmlns:a16="http://schemas.microsoft.com/office/drawing/2014/main" id="{5F5C9600-9329-401B-B4E9-CA984A469E34}"/>
              </a:ext>
            </a:extLst>
          </p:cNvPr>
          <p:cNvSpPr/>
          <p:nvPr/>
        </p:nvSpPr>
        <p:spPr>
          <a:xfrm>
            <a:off x="1413794" y="3939938"/>
            <a:ext cx="319596" cy="47051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箭头: 下 20">
            <a:extLst>
              <a:ext uri="{FF2B5EF4-FFF2-40B4-BE49-F238E27FC236}">
                <a16:creationId xmlns:a16="http://schemas.microsoft.com/office/drawing/2014/main" id="{60F6144A-9E3B-4FAA-B291-AA812D72C072}"/>
              </a:ext>
            </a:extLst>
          </p:cNvPr>
          <p:cNvSpPr/>
          <p:nvPr/>
        </p:nvSpPr>
        <p:spPr>
          <a:xfrm>
            <a:off x="7851540" y="3939937"/>
            <a:ext cx="319596" cy="47051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6A9E369-3216-48BC-8126-858D0E407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7BFD-CCD7-487E-B862-87C2C7FAE990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4063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E6D7C6F-303C-46E0-BC4C-208E5D489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8255"/>
            <a:ext cx="10515600" cy="1325563"/>
          </a:xfrm>
        </p:spPr>
        <p:txBody>
          <a:bodyPr/>
          <a:lstStyle/>
          <a:p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charge</a:t>
            </a:r>
            <a:r>
              <a:rPr lang="zh-CN" altLang="en-US" dirty="0"/>
              <a:t> </a:t>
            </a:r>
            <a:r>
              <a:rPr lang="en-US" altLang="zh-CN" dirty="0"/>
              <a:t>sharing</a:t>
            </a:r>
            <a:r>
              <a:rPr lang="zh-CN" altLang="en-US" dirty="0"/>
              <a:t> </a:t>
            </a:r>
            <a:r>
              <a:rPr lang="en-US" altLang="zh-CN" dirty="0"/>
              <a:t>ratios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756D120-E56E-4CB4-98CF-56F8E0C0D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7964" y="126609"/>
            <a:ext cx="4555836" cy="3629465"/>
          </a:xfrm>
        </p:spPr>
        <p:txBody>
          <a:bodyPr>
            <a:normAutofit/>
          </a:bodyPr>
          <a:lstStyle/>
          <a:p>
            <a:r>
              <a:rPr lang="en-US" altLang="zh-CN" dirty="0"/>
              <a:t>Z=28 generates 3600fC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300um</a:t>
            </a:r>
            <a:r>
              <a:rPr lang="zh-CN" altLang="en-US" dirty="0"/>
              <a:t> </a:t>
            </a:r>
            <a:r>
              <a:rPr lang="en-US" altLang="zh-CN" dirty="0"/>
              <a:t>detector.</a:t>
            </a:r>
          </a:p>
          <a:p>
            <a:r>
              <a:rPr lang="en-US" altLang="zh-CN" dirty="0"/>
              <a:t>VA saturation </a:t>
            </a:r>
            <a:r>
              <a:rPr lang="en-US" altLang="zh-CN" dirty="0" err="1"/>
              <a:t>thr</a:t>
            </a:r>
            <a:r>
              <a:rPr lang="en-US" altLang="zh-CN" dirty="0"/>
              <a:t>=200fC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en-US" altLang="zh-CN" dirty="0"/>
              <a:t>The charge sharing ratio of 47/68/100pF is less than 5%.</a:t>
            </a:r>
          </a:p>
          <a:p>
            <a:r>
              <a:rPr lang="en-US" altLang="zh-CN" b="1" dirty="0">
                <a:solidFill>
                  <a:srgbClr val="FF0000"/>
                </a:solidFill>
              </a:rPr>
              <a:t>3600fC*5%=200fC</a:t>
            </a:r>
            <a:r>
              <a:rPr lang="zh-CN" altLang="en-US" b="1" dirty="0">
                <a:solidFill>
                  <a:srgbClr val="FF0000"/>
                </a:solidFill>
              </a:rPr>
              <a:t>，</a:t>
            </a:r>
            <a:r>
              <a:rPr lang="en-US" altLang="zh-CN" b="1" dirty="0">
                <a:solidFill>
                  <a:srgbClr val="FF0000"/>
                </a:solidFill>
              </a:rPr>
              <a:t>single saturation</a:t>
            </a:r>
            <a:endParaRPr lang="en-US" altLang="zh-CN" dirty="0"/>
          </a:p>
          <a:p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1E02E06E-E221-49FA-9734-49E0D83D042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1343818"/>
            <a:ext cx="6729415" cy="4486275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318598D1-F9BF-4F20-9784-943E2C124697}"/>
              </a:ext>
            </a:extLst>
          </p:cNvPr>
          <p:cNvSpPr txBox="1"/>
          <p:nvPr/>
        </p:nvSpPr>
        <p:spPr>
          <a:xfrm>
            <a:off x="418725" y="5700784"/>
            <a:ext cx="58496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/>
              <a:t>The charge sharing ratios of readout strip incidence</a:t>
            </a:r>
          </a:p>
          <a:p>
            <a:r>
              <a:rPr lang="en-US" altLang="zh-CN" sz="2000" dirty="0"/>
              <a:t>By </a:t>
            </a:r>
            <a:r>
              <a:rPr lang="en-US" altLang="zh-CN" sz="2000" dirty="0" err="1"/>
              <a:t>Ruo</a:t>
            </a:r>
            <a:r>
              <a:rPr lang="en-US" altLang="zh-CN" sz="2000" dirty="0"/>
              <a:t>-Si</a:t>
            </a:r>
            <a:r>
              <a:rPr lang="zh-CN" altLang="en-US" sz="2000" dirty="0"/>
              <a:t> </a:t>
            </a:r>
            <a:r>
              <a:rPr lang="en-US" altLang="zh-CN" sz="2000" dirty="0"/>
              <a:t>Lu</a:t>
            </a:r>
            <a:endParaRPr lang="zh-CN" altLang="en-US" sz="2000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7B83CF98-3D4D-4B5E-AC0C-83B638274CD4}"/>
              </a:ext>
            </a:extLst>
          </p:cNvPr>
          <p:cNvSpPr/>
          <p:nvPr/>
        </p:nvSpPr>
        <p:spPr>
          <a:xfrm>
            <a:off x="1893455" y="3020718"/>
            <a:ext cx="1450109" cy="158822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FF5B0F63-D4DB-468C-ABCD-C4703839B8F5}"/>
              </a:ext>
            </a:extLst>
          </p:cNvPr>
          <p:cNvSpPr/>
          <p:nvPr/>
        </p:nvSpPr>
        <p:spPr>
          <a:xfrm>
            <a:off x="8890782" y="4608945"/>
            <a:ext cx="844061" cy="2002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268E848F-AA6A-410D-AC32-EC111C98A1E2}"/>
              </a:ext>
            </a:extLst>
          </p:cNvPr>
          <p:cNvSpPr/>
          <p:nvPr/>
        </p:nvSpPr>
        <p:spPr>
          <a:xfrm>
            <a:off x="8046721" y="6408669"/>
            <a:ext cx="844061" cy="203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49EFE641-8228-487C-81F9-ED4458C200EE}"/>
              </a:ext>
            </a:extLst>
          </p:cNvPr>
          <p:cNvSpPr/>
          <p:nvPr/>
        </p:nvSpPr>
        <p:spPr>
          <a:xfrm>
            <a:off x="9734843" y="6408669"/>
            <a:ext cx="844061" cy="203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3576FDC5-99FD-4BFA-A5B5-820B1AB7642A}"/>
              </a:ext>
            </a:extLst>
          </p:cNvPr>
          <p:cNvCxnSpPr/>
          <p:nvPr/>
        </p:nvCxnSpPr>
        <p:spPr>
          <a:xfrm>
            <a:off x="9312812" y="3756074"/>
            <a:ext cx="0" cy="689317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>
            <a:extLst>
              <a:ext uri="{FF2B5EF4-FFF2-40B4-BE49-F238E27FC236}">
                <a16:creationId xmlns:a16="http://schemas.microsoft.com/office/drawing/2014/main" id="{E1CCB2C4-139F-4093-AB03-5DB538B0E061}"/>
              </a:ext>
            </a:extLst>
          </p:cNvPr>
          <p:cNvSpPr txBox="1"/>
          <p:nvPr/>
        </p:nvSpPr>
        <p:spPr>
          <a:xfrm>
            <a:off x="9338603" y="4239611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3600 fC</a:t>
            </a:r>
            <a:endParaRPr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851C7983-D2E3-4572-AF74-49BBA32A2426}"/>
              </a:ext>
            </a:extLst>
          </p:cNvPr>
          <p:cNvSpPr txBox="1"/>
          <p:nvPr/>
        </p:nvSpPr>
        <p:spPr>
          <a:xfrm>
            <a:off x="9797339" y="5994512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200 fC</a:t>
            </a:r>
            <a:endParaRPr lang="zh-CN" altLang="en-US" dirty="0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7DBF4F87-946F-4935-BA6C-CEE5FF946A24}"/>
              </a:ext>
            </a:extLst>
          </p:cNvPr>
          <p:cNvSpPr txBox="1"/>
          <p:nvPr/>
        </p:nvSpPr>
        <p:spPr>
          <a:xfrm>
            <a:off x="8036873" y="6038389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200 fC</a:t>
            </a:r>
            <a:endParaRPr lang="zh-CN" altLang="en-US" dirty="0"/>
          </a:p>
        </p:txBody>
      </p: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5C602E7D-A9B7-4FA8-A168-2CF0875C14CB}"/>
              </a:ext>
            </a:extLst>
          </p:cNvPr>
          <p:cNvCxnSpPr/>
          <p:nvPr/>
        </p:nvCxnSpPr>
        <p:spPr>
          <a:xfrm>
            <a:off x="7258929" y="6363844"/>
            <a:ext cx="377014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矩形 16">
            <a:extLst>
              <a:ext uri="{FF2B5EF4-FFF2-40B4-BE49-F238E27FC236}">
                <a16:creationId xmlns:a16="http://schemas.microsoft.com/office/drawing/2014/main" id="{3A95C472-027E-46B8-BCDF-7113225CA465}"/>
              </a:ext>
            </a:extLst>
          </p:cNvPr>
          <p:cNvSpPr/>
          <p:nvPr/>
        </p:nvSpPr>
        <p:spPr>
          <a:xfrm>
            <a:off x="11018281" y="5902179"/>
            <a:ext cx="117371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/>
              <a:t>VA </a:t>
            </a:r>
          </a:p>
          <a:p>
            <a:pPr algn="ctr"/>
            <a:r>
              <a:rPr lang="en-US" altLang="zh-CN" dirty="0"/>
              <a:t>saturation</a:t>
            </a:r>
          </a:p>
          <a:p>
            <a:pPr algn="ctr"/>
            <a:r>
              <a:rPr lang="en-US" altLang="zh-CN" dirty="0" err="1"/>
              <a:t>thr</a:t>
            </a:r>
            <a:endParaRPr lang="zh-CN" altLang="en-US" dirty="0"/>
          </a:p>
        </p:txBody>
      </p:sp>
      <p:cxnSp>
        <p:nvCxnSpPr>
          <p:cNvPr id="18" name="直接连接符 17">
            <a:extLst>
              <a:ext uri="{FF2B5EF4-FFF2-40B4-BE49-F238E27FC236}">
                <a16:creationId xmlns:a16="http://schemas.microsoft.com/office/drawing/2014/main" id="{CD31FDFA-69D4-4CEB-915A-E0542F3CE9CC}"/>
              </a:ext>
            </a:extLst>
          </p:cNvPr>
          <p:cNvCxnSpPr>
            <a:cxnSpLocks/>
          </p:cNvCxnSpPr>
          <p:nvPr/>
        </p:nvCxnSpPr>
        <p:spPr>
          <a:xfrm>
            <a:off x="838200" y="3020718"/>
            <a:ext cx="478887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灯片编号占位符 19">
            <a:extLst>
              <a:ext uri="{FF2B5EF4-FFF2-40B4-BE49-F238E27FC236}">
                <a16:creationId xmlns:a16="http://schemas.microsoft.com/office/drawing/2014/main" id="{7DCC17E7-9247-4B30-B7E1-7B5BF15AA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7BFD-CCD7-487E-B862-87C2C7FAE990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50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FF3C2A0-EFA7-4473-8D93-2B104B5F5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19C343A-0020-423D-90AA-75887C878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Higher-Z leads to more saturation</a:t>
            </a:r>
          </a:p>
          <a:p>
            <a:r>
              <a:rPr lang="en-US" altLang="zh-CN" dirty="0"/>
              <a:t>For Z=26, 25um detector is more likely to has 2 saturation channels, while 60um detector is more likely to has 3 saturation channels.</a:t>
            </a:r>
          </a:p>
          <a:p>
            <a:r>
              <a:rPr lang="en-US" altLang="zh-CN" dirty="0"/>
              <a:t>This saturation is un-expected from the charge sharing ratios calibrated with light ions.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353C205-5D49-4070-A4A4-C5EB68143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7BFD-CCD7-487E-B862-87C2C7FAE990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5972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1249</TotalTime>
  <Words>308</Words>
  <Application>Microsoft Office PowerPoint</Application>
  <PresentationFormat>宽屏</PresentationFormat>
  <Paragraphs>48</Paragraphs>
  <Slides>6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0" baseType="lpstr">
      <vt:lpstr>等线</vt:lpstr>
      <vt:lpstr>等线 Light</vt:lpstr>
      <vt:lpstr>Arial</vt:lpstr>
      <vt:lpstr>Office 主题​​</vt:lpstr>
      <vt:lpstr>High-Z performance</vt:lpstr>
      <vt:lpstr>Background</vt:lpstr>
      <vt:lpstr>The counts of saturation channels (Y) vs PID(X)</vt:lpstr>
      <vt:lpstr>The distribution of counts of saturation channels, Z=26</vt:lpstr>
      <vt:lpstr>The charge sharing ratios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初探重核响应</dc:title>
  <dc:creator>Yuodaa220729</dc:creator>
  <cp:lastModifiedBy>Yuodaa220729</cp:lastModifiedBy>
  <cp:revision>160</cp:revision>
  <dcterms:created xsi:type="dcterms:W3CDTF">2023-02-14T06:53:19Z</dcterms:created>
  <dcterms:modified xsi:type="dcterms:W3CDTF">2023-02-27T09:12:39Z</dcterms:modified>
</cp:coreProperties>
</file>