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eme Stewar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2T10:34:42.185" idx="1">
    <p:pos x="2880" y="134"/>
    <p:text>Maybe too much of a detail to include this slide - in general this is relevant, but I think people know the main points per language (Python = terrible). Also, is b-trees a good measure of our software performance? It seems too synthetic to me (people are studying this, e.g., Caterina Doglioni, who will be at the workshop)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2T10:41:50.554" idx="2">
    <p:pos x="297" y="465"/>
    <p:text>This is a bit of a meta question - though important, is it a highlight topic for this session?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cdc.ikp.kit.ed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06215d9dc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06215d9dc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113b94d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113b94db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026e5a772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026e5a772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https://indico.jlab.org/event/459/contributions/11499/attachments/9236/14205/WLCGEnergyNeedsCHEP2023.pdf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06215d9d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06215d9d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113b94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113b94d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1565664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1565664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https://indico.jlab.org/event/459/contributions/11499/attachments/9236/14205/WLCGEnergyNeedsCHEP2023.pdf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1565664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1565664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https://indico.jlab.org/event/459/contributions/11499/attachments/9236/14205/WLCGEnergyNeedsCHEP2023.pdf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f7f85fe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f7f85fe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026e5a77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026e5a77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https://kcdc.ikp.kit.edu/</a:t>
            </a:r>
            <a:r>
              <a:rPr lang="en"/>
              <a:t> ???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026e5a772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026e5a772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06215d9d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06215d9d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08f69f94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08f69f94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08f69f94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508f69f94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0cd104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0cd104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113b94db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5113b94db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113b94db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5113b94db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1565664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51565664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18f31bc7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18f31bc7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0c4956b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50c4956b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1e6b4cf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1e6b4cf5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06215d9d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06215d9dc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08f69f9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08f69f9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06215d9dc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06215d9dc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f7f85feb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f7f85feb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f7f85fe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f7f85feb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f7f85feb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f7f85feb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0cb8f05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0cb8f05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opscience.iop.org/article/10.1088/1742-6596/2438/1/012090/pdf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iopscience.iop.org/article/10.1088/1742-6596/1085/3/03201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atista.com/statistics/1267500/eu-monthly-wholesale-electricity-price-country/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s://indico.jlab.org/event/459/contributions/11499/attachments/9236/14205/WLCGEnergyNeedsCHEP2023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ico4.twgrid.org/event/25/contributions/1211/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s://arxiv.org/pdf/1311.1001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sites.google.com/view/energy-efficiency-languages/results?authuser=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267500/eu-monthly-wholesale-electricity-price-countr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nergy-charts.info/" TargetMode="Externa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hyperlink" Target="https://arxiv.org/pdf/2302.03583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nalysispreservation.cern.ch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9.png"/><Relationship Id="rId7" Type="http://schemas.openxmlformats.org/officeDocument/2006/relationships/image" Target="../media/image67.jp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cern.ch/event/1040535/contributions/4593536/attachments/2437857/4175836/software-frameworks.pdf" TargetMode="Externa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jlab.org/event/459/contributions/11821/attachments/9545/13849/CHEP23%20Results%20from%20HEP-CC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developments (close to federated infrastructures)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18"/>
            <a:ext cx="82221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Liliana Teodorescu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Mohammad Al-Turany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Guenter Duckeck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Tommaso Boccali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750" y="4155625"/>
            <a:ext cx="5122183" cy="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000" y="3153850"/>
            <a:ext cx="1756425" cy="8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0900" y="3025250"/>
            <a:ext cx="2747193" cy="9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36C459-AA25-C0F4-284A-8E78BD44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54443-038C-CCCA-B5E3-FC8541129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000" y="21293"/>
            <a:ext cx="1105248" cy="438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0739E6-2E8A-6F9B-7D97-A45227D65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7086" y="395019"/>
            <a:ext cx="1105839" cy="450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57425" y="83276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Machine Learning / </a:t>
            </a:r>
            <a:br>
              <a:rPr lang="en" dirty="0"/>
            </a:br>
            <a:r>
              <a:rPr lang="en" dirty="0"/>
              <a:t>Deep Learning </a:t>
            </a:r>
            <a:endParaRPr dirty="0"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34271" y="2186225"/>
            <a:ext cx="5243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462" b="1" dirty="0"/>
              <a:t>We do not know yet the extent of ML/DL utilization in 10 years from now. </a:t>
            </a:r>
            <a:endParaRPr sz="1462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462" dirty="0"/>
              <a:t>Can be </a:t>
            </a:r>
            <a:r>
              <a:rPr lang="en" sz="1462" b="1" dirty="0"/>
              <a:t>~now</a:t>
            </a:r>
            <a:r>
              <a:rPr lang="en" sz="1462" dirty="0"/>
              <a:t> (a few algorithms explicit coding → ML) or </a:t>
            </a:r>
            <a:r>
              <a:rPr lang="en" sz="1462" b="1" dirty="0"/>
              <a:t>far more</a:t>
            </a:r>
            <a:r>
              <a:rPr lang="en" sz="1462" dirty="0"/>
              <a:t> (end-to-end approach from RAW data to Analysis data, GANs used for most realistic-like simulation). </a:t>
            </a:r>
            <a:endParaRPr sz="1462" dirty="0"/>
          </a:p>
          <a:p>
            <a:pPr marL="457200" lvl="0" indent="-321468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463"/>
              <a:buChar char="●"/>
            </a:pPr>
            <a:r>
              <a:rPr lang="en" sz="1462" dirty="0">
                <a:solidFill>
                  <a:srgbClr val="0000FF"/>
                </a:solidFill>
              </a:rPr>
              <a:t>How ready are “we” for the transition?</a:t>
            </a:r>
            <a:endParaRPr sz="1462" dirty="0">
              <a:solidFill>
                <a:srgbClr val="0000FF"/>
              </a:solidFill>
            </a:endParaRPr>
          </a:p>
          <a:p>
            <a:pPr marL="914400" lvl="1" indent="-32146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63"/>
              <a:buChar char="○"/>
            </a:pPr>
            <a:r>
              <a:rPr lang="en" sz="1462" dirty="0">
                <a:solidFill>
                  <a:srgbClr val="9900FF"/>
                </a:solidFill>
              </a:rPr>
              <a:t>Personnel, knowledge, trust, …</a:t>
            </a:r>
            <a:endParaRPr sz="1462" dirty="0">
              <a:solidFill>
                <a:srgbClr val="9900FF"/>
              </a:solidFill>
            </a:endParaRPr>
          </a:p>
          <a:p>
            <a:pPr marL="457200" lvl="0" indent="-32146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63"/>
              <a:buChar char="●"/>
            </a:pPr>
            <a:r>
              <a:rPr lang="en" sz="1462" dirty="0">
                <a:solidFill>
                  <a:srgbClr val="0000FF"/>
                </a:solidFill>
              </a:rPr>
              <a:t>How to handle ML training?</a:t>
            </a:r>
            <a:endParaRPr sz="1462" dirty="0">
              <a:solidFill>
                <a:srgbClr val="0000FF"/>
              </a:solidFill>
            </a:endParaRPr>
          </a:p>
          <a:p>
            <a:pPr marL="914400" lvl="1" indent="-32146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63"/>
              <a:buChar char="○"/>
            </a:pPr>
            <a:r>
              <a:rPr lang="en" sz="1462" dirty="0">
                <a:solidFill>
                  <a:srgbClr val="9900FF"/>
                </a:solidFill>
              </a:rPr>
              <a:t>Do we have the technology to handle large distribute training? In which facilities?</a:t>
            </a:r>
            <a:endParaRPr sz="1462" dirty="0">
              <a:solidFill>
                <a:srgbClr val="9900FF"/>
              </a:solidFill>
            </a:endParaRPr>
          </a:p>
          <a:p>
            <a:pPr marL="457200" lvl="0" indent="-32146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63"/>
              <a:buChar char="●"/>
            </a:pPr>
            <a:r>
              <a:rPr lang="en" sz="1462" dirty="0">
                <a:solidFill>
                  <a:srgbClr val="0000FF"/>
                </a:solidFill>
              </a:rPr>
              <a:t>We depend on </a:t>
            </a:r>
            <a:r>
              <a:rPr lang="en" sz="1462" dirty="0" err="1">
                <a:solidFill>
                  <a:srgbClr val="0000FF"/>
                </a:solidFill>
              </a:rPr>
              <a:t>sw</a:t>
            </a:r>
            <a:r>
              <a:rPr lang="en" sz="1462" dirty="0">
                <a:solidFill>
                  <a:srgbClr val="0000FF"/>
                </a:solidFill>
              </a:rPr>
              <a:t> stacks not in our control (</a:t>
            </a:r>
            <a:r>
              <a:rPr lang="en" sz="1462" dirty="0" err="1">
                <a:solidFill>
                  <a:srgbClr val="0000FF"/>
                </a:solidFill>
              </a:rPr>
              <a:t>Tensorflow</a:t>
            </a:r>
            <a:r>
              <a:rPr lang="en" sz="1462" dirty="0">
                <a:solidFill>
                  <a:srgbClr val="0000FF"/>
                </a:solidFill>
              </a:rPr>
              <a:t>, </a:t>
            </a:r>
            <a:r>
              <a:rPr lang="en" sz="1462" dirty="0" err="1">
                <a:solidFill>
                  <a:srgbClr val="0000FF"/>
                </a:solidFill>
              </a:rPr>
              <a:t>Pytorch</a:t>
            </a:r>
            <a:r>
              <a:rPr lang="en" sz="1462" dirty="0">
                <a:solidFill>
                  <a:srgbClr val="0000FF"/>
                </a:solidFill>
              </a:rPr>
              <a:t>, </a:t>
            </a:r>
            <a:r>
              <a:rPr lang="en" sz="1462" dirty="0" err="1">
                <a:solidFill>
                  <a:srgbClr val="0000FF"/>
                </a:solidFill>
              </a:rPr>
              <a:t>Keras</a:t>
            </a:r>
            <a:r>
              <a:rPr lang="en" sz="1462" dirty="0">
                <a:solidFill>
                  <a:srgbClr val="0000FF"/>
                </a:solidFill>
              </a:rPr>
              <a:t>)... is this a problem?</a:t>
            </a:r>
            <a:endParaRPr sz="1462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462" dirty="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475" y="253975"/>
            <a:ext cx="3364499" cy="185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7031975" y="6625"/>
            <a:ext cx="3095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Carminati et al, 2018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3769" y="2186225"/>
            <a:ext cx="3743924" cy="24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7276100" y="4568250"/>
            <a:ext cx="198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Bhattacharya et al, 2021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solutions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390257" y="150642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ML utilization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Programmatically try and build an ML-twin of every (time consuming) algorithm?</a:t>
            </a:r>
            <a:endParaRPr dirty="0">
              <a:solidFill>
                <a:srgbClr val="0000FF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How to perform validation? Is explainability in our radar?</a:t>
            </a:r>
            <a:endParaRPr dirty="0">
              <a:solidFill>
                <a:srgbClr val="0000FF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ML needs in most cases a proper training set: we still need to keep maintaining standard codes; we cannot always compare with data!</a:t>
            </a: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-GB" dirty="0">
                <a:solidFill>
                  <a:srgbClr val="0000FF"/>
                </a:solidFill>
              </a:rPr>
              <a:t>W</a:t>
            </a:r>
            <a:r>
              <a:rPr lang="en" dirty="0">
                <a:solidFill>
                  <a:srgbClr val="0000FF"/>
                </a:solidFill>
              </a:rPr>
              <a:t>e need foundational studies </a:t>
            </a:r>
            <a:r>
              <a:rPr lang="en" dirty="0">
                <a:solidFill>
                  <a:srgbClr val="0000FF"/>
                </a:solidFill>
                <a:sym typeface="Wingdings" pitchFamily="2" charset="2"/>
              </a:rPr>
              <a:t> party with CS friends (one example below …)</a:t>
            </a:r>
            <a:endParaRPr dirty="0">
              <a:solidFill>
                <a:srgbClr val="0000FF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Training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Use HPCs for large scale training</a:t>
            </a:r>
            <a:endParaRPr dirty="0">
              <a:solidFill>
                <a:srgbClr val="0000FF"/>
              </a:solidFill>
            </a:endParaRPr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■"/>
            </a:pPr>
            <a:r>
              <a:rPr lang="en" dirty="0">
                <a:solidFill>
                  <a:srgbClr val="9900FF"/>
                </a:solidFill>
              </a:rPr>
              <a:t>Grants? Multi-year allocation through FAs?</a:t>
            </a:r>
            <a:endParaRPr dirty="0">
              <a:solidFill>
                <a:srgbClr val="9900FF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Training facilities per experiment / per domain?</a:t>
            </a:r>
            <a:endParaRPr dirty="0">
              <a:solidFill>
                <a:srgbClr val="0000FF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Remote access to GPUs?</a:t>
            </a:r>
            <a:endParaRPr dirty="0">
              <a:solidFill>
                <a:srgbClr val="0000FF"/>
              </a:solidFill>
            </a:endParaRPr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■"/>
            </a:pPr>
            <a:r>
              <a:rPr lang="en" dirty="0">
                <a:solidFill>
                  <a:srgbClr val="9900FF"/>
                </a:solidFill>
              </a:rPr>
              <a:t>(not really a </a:t>
            </a:r>
            <a:r>
              <a:rPr lang="en" dirty="0" err="1">
                <a:solidFill>
                  <a:srgbClr val="9900FF"/>
                </a:solidFill>
              </a:rPr>
              <a:t>sw</a:t>
            </a:r>
            <a:r>
              <a:rPr lang="en" dirty="0">
                <a:solidFill>
                  <a:srgbClr val="9900FF"/>
                </a:solidFill>
              </a:rPr>
              <a:t> issue, but </a:t>
            </a:r>
            <a:r>
              <a:rPr lang="en" dirty="0" err="1">
                <a:solidFill>
                  <a:srgbClr val="9900FF"/>
                </a:solidFill>
              </a:rPr>
              <a:t>sw</a:t>
            </a:r>
            <a:r>
              <a:rPr lang="en" dirty="0">
                <a:solidFill>
                  <a:srgbClr val="9900FF"/>
                </a:solidFill>
              </a:rPr>
              <a:t> needs to cope with this)</a:t>
            </a:r>
            <a:endParaRPr dirty="0">
              <a:solidFill>
                <a:srgbClr val="9900FF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 dirty="0">
                <a:solidFill>
                  <a:srgbClr val="0000FF"/>
                </a:solidFill>
              </a:rPr>
              <a:t>Training can be very CPU intensive</a:t>
            </a:r>
            <a:endParaRPr dirty="0">
              <a:solidFill>
                <a:srgbClr val="0000FF"/>
              </a:solidFill>
            </a:endParaRPr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■"/>
            </a:pPr>
            <a:r>
              <a:rPr lang="en" dirty="0">
                <a:solidFill>
                  <a:srgbClr val="9900FF"/>
                </a:solidFill>
              </a:rPr>
              <a:t>Can we share pre-trained models?</a:t>
            </a:r>
            <a:endParaRPr dirty="0">
              <a:solidFill>
                <a:srgbClr val="9900FF"/>
              </a:solidFill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3F0588-BB94-FF06-9EDD-A76C907B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0060"/>
            <a:ext cx="914400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BE9782-5365-AF36-82CF-C6FD474DA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426" y="4208461"/>
            <a:ext cx="2122255" cy="841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(enviromental) </a:t>
            </a:r>
            <a:br>
              <a:rPr lang="en"/>
            </a:br>
            <a:r>
              <a:rPr lang="en"/>
              <a:t>Sustainability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167350" y="1875900"/>
            <a:ext cx="51123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be frank, we (our computing) are huge offenders when speaking about </a:t>
            </a:r>
            <a:r>
              <a:rPr lang="en" b="1"/>
              <a:t>footprint</a:t>
            </a:r>
            <a:r>
              <a:rPr lang="en"/>
              <a:t> and </a:t>
            </a:r>
            <a:r>
              <a:rPr lang="en" b="1"/>
              <a:t>consumption</a:t>
            </a:r>
            <a:r>
              <a:rPr lang="en"/>
              <a:t>. Three directions can be chased: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b="1">
                <a:solidFill>
                  <a:srgbClr val="0000FF"/>
                </a:solidFill>
              </a:rPr>
              <a:t>Build better datacenters</a:t>
            </a:r>
            <a:r>
              <a:rPr lang="en">
                <a:solidFill>
                  <a:srgbClr val="0000FF"/>
                </a:solidFill>
              </a:rPr>
              <a:t> (better PUE; reuse of heat, …)</a:t>
            </a:r>
            <a:endParaRPr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b="1">
                <a:solidFill>
                  <a:srgbClr val="0000FF"/>
                </a:solidFill>
              </a:rPr>
              <a:t>Optimize the processing</a:t>
            </a:r>
            <a:r>
              <a:rPr lang="en">
                <a:solidFill>
                  <a:srgbClr val="0000FF"/>
                </a:solidFill>
              </a:rPr>
              <a:t> (for example produce fewer simulated events, or perform fewer reprocessings, or use less precise algorithms)</a:t>
            </a:r>
            <a:endParaRPr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Use </a:t>
            </a:r>
            <a:r>
              <a:rPr lang="en" b="1">
                <a:solidFill>
                  <a:srgbClr val="0000FF"/>
                </a:solidFill>
              </a:rPr>
              <a:t>fewer J/event </a:t>
            </a:r>
            <a:r>
              <a:rPr lang="en">
                <a:solidFill>
                  <a:srgbClr val="0000FF"/>
                </a:solidFill>
              </a:rPr>
              <a:t>(arch, language, …)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299" y="529499"/>
            <a:ext cx="3980825" cy="20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5994600" y="190800"/>
            <a:ext cx="269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S. Campana, CHEP 2023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3893" y="2750468"/>
            <a:ext cx="3501374" cy="2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7023550" y="4804800"/>
            <a:ext cx="484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statista.com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334650" y="67990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fewer J/event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126750" y="1722900"/>
            <a:ext cx="39672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Are we ready to </a:t>
            </a:r>
            <a:r>
              <a:rPr lang="en" b="1"/>
              <a:t>port</a:t>
            </a:r>
            <a:r>
              <a:rPr lang="en"/>
              <a:t> our code to lower power architectures? (back to the heterogeneous discussion…)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>
                <a:solidFill>
                  <a:srgbClr val="1155CC"/>
                </a:solidFill>
              </a:rPr>
              <a:t>Are we ready to explicitly use power efficiency as a </a:t>
            </a:r>
            <a:r>
              <a:rPr lang="en" b="1">
                <a:solidFill>
                  <a:srgbClr val="1155CC"/>
                </a:solidFill>
              </a:rPr>
              <a:t>target</a:t>
            </a:r>
            <a:r>
              <a:rPr lang="en">
                <a:solidFill>
                  <a:srgbClr val="1155CC"/>
                </a:solidFill>
              </a:rPr>
              <a:t> when writing selecting algorithms? (for example: Python vs C++ vs Julia, ML vs code, AVX512 yes/no, FPGA yes/no, GPU yes/no)?</a:t>
            </a:r>
            <a:endParaRPr>
              <a:solidFill>
                <a:srgbClr val="1155CC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And if yes, do we have the tools to assess it?</a:t>
            </a:r>
            <a:endParaRPr>
              <a:solidFill>
                <a:srgbClr val="9900FF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How can this be exposed to FAs, in addition to “I need XXXX kHS06?” 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625" y="794855"/>
            <a:ext cx="5193375" cy="18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6933850" y="2571750"/>
            <a:ext cx="20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Abdurachmanov et al, 2014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750" y="2873300"/>
            <a:ext cx="3165615" cy="22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7377950" y="4559200"/>
            <a:ext cx="158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Britton et al, 2023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21" y="272481"/>
            <a:ext cx="3747400" cy="48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4572000" y="213625"/>
            <a:ext cx="44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Energy consumption per language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8575" y="2945150"/>
            <a:ext cx="3405425" cy="219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534075" y="4408400"/>
            <a:ext cx="548700" cy="16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534075" y="794613"/>
            <a:ext cx="548700" cy="16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321" y="861850"/>
            <a:ext cx="3097143" cy="20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6750" y="3075475"/>
            <a:ext cx="3187524" cy="19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1762425" y="-102500"/>
            <a:ext cx="3442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Joule   sec   Watt</a:t>
            </a:r>
            <a:endParaRPr sz="17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 Sustainability - dynamic resource usage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67350" y="1875900"/>
            <a:ext cx="51123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promising concepts to synchronize data center operation with renewable energy availability or even co-locate data centers with renewable power stations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Most </a:t>
            </a:r>
            <a:r>
              <a:rPr lang="en" b="1">
                <a:solidFill>
                  <a:srgbClr val="0000FF"/>
                </a:solidFill>
              </a:rPr>
              <a:t>ENA</a:t>
            </a:r>
            <a:r>
              <a:rPr lang="en">
                <a:solidFill>
                  <a:srgbClr val="0000FF"/>
                </a:solidFill>
              </a:rPr>
              <a:t> workflows not time-critical – Tasks take days or weeks (unlike media streaming or social media)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CPU cycle adjustments most simple way to throttle power usage → effect limited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Options to stop and resume jobs (after ~hours) desirable</a:t>
            </a:r>
            <a:endParaRPr>
              <a:solidFill>
                <a:srgbClr val="0000FF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Currently such features largely lacking </a:t>
            </a:r>
            <a:endParaRPr>
              <a:solidFill>
                <a:srgbClr val="9900FF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“Checkpointing” fairly standard in HPC world  </a:t>
            </a:r>
            <a:endParaRPr>
              <a:solidFill>
                <a:srgbClr val="9900FF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Would also help for pre-empt mode for opportunistic HPC usage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7023550" y="4804800"/>
            <a:ext cx="484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statista.com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2050" y="1806374"/>
            <a:ext cx="3299551" cy="18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5785325" y="3895375"/>
            <a:ext cx="314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 electricity mix and demand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https://www.energy-charts.info/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 Sustainability - raise awareness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167350" y="1875900"/>
            <a:ext cx="58887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fairly standard to check energy consumption/CO2e footprint for all kind of activities (traveling, cars,  heating, nutrition, …). </a:t>
            </a:r>
            <a:br>
              <a:rPr lang="en"/>
            </a:br>
            <a:r>
              <a:rPr lang="en"/>
              <a:t>For our S&amp;C we largely lack easy-to-get information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Users should get estimates of power consumption/CO2e of jobs (data transfers?)</a:t>
            </a:r>
            <a:endParaRPr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Same for production managers &amp; physics coordinators</a:t>
            </a:r>
            <a:endParaRPr>
              <a:solidFill>
                <a:srgbClr val="0000FF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What is the footprint to start this 10 M event simulation task or the 2022 reprocessing, etc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997" y="1658825"/>
            <a:ext cx="2604300" cy="21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6305000" y="3896300"/>
            <a:ext cx="249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latin typeface="Roboto"/>
                <a:ea typeface="Roboto"/>
                <a:cs typeface="Roboto"/>
                <a:sym typeface="Roboto"/>
              </a:rPr>
              <a:t>Example from PhD student estimating footprint of PhD thesis</a:t>
            </a:r>
            <a:endParaRPr sz="1100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(Long term) data &amp; analysis preservation</a:t>
            </a:r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Our experiments’ value is in the data we collect</a:t>
            </a:r>
            <a:r>
              <a:rPr lang="en"/>
              <a:t>. We need to make sure not only that it remains available for long (== we do not lose the bits), but that we can find it, access it, reuse it for repeated / novel analyses (FAiR).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includes hardware (possibly virtualized), OSs, software, knowledge.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Is </a:t>
            </a:r>
            <a:r>
              <a:rPr lang="en" b="1">
                <a:solidFill>
                  <a:srgbClr val="0000FF"/>
                </a:solidFill>
              </a:rPr>
              <a:t>tape</a:t>
            </a:r>
            <a:r>
              <a:rPr lang="en">
                <a:solidFill>
                  <a:srgbClr val="0000FF"/>
                </a:solidFill>
              </a:rPr>
              <a:t> still the best solution long-term for bit preservation?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Are we confident that technically </a:t>
            </a:r>
            <a:r>
              <a:rPr lang="en" b="1">
                <a:solidFill>
                  <a:srgbClr val="0000FF"/>
                </a:solidFill>
              </a:rPr>
              <a:t>containers/VM + possibly low level virtualization</a:t>
            </a:r>
            <a:r>
              <a:rPr lang="en">
                <a:solidFill>
                  <a:srgbClr val="0000FF"/>
                </a:solidFill>
              </a:rPr>
              <a:t> can respond to all the technical needs?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Do we have realistic solutions for </a:t>
            </a:r>
            <a:r>
              <a:rPr lang="en" b="1">
                <a:solidFill>
                  <a:srgbClr val="0000FF"/>
                </a:solidFill>
              </a:rPr>
              <a:t>knowledge</a:t>
            </a:r>
            <a:r>
              <a:rPr lang="en">
                <a:solidFill>
                  <a:srgbClr val="0000FF"/>
                </a:solidFill>
              </a:rPr>
              <a:t> preservation?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What </a:t>
            </a:r>
            <a:r>
              <a:rPr lang="en" b="1">
                <a:solidFill>
                  <a:srgbClr val="0000FF"/>
                </a:solidFill>
              </a:rPr>
              <a:t>budget</a:t>
            </a:r>
            <a:r>
              <a:rPr lang="en">
                <a:solidFill>
                  <a:srgbClr val="0000FF"/>
                </a:solidFill>
              </a:rPr>
              <a:t> preservation costs comes from?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(Long term) data &amp; </a:t>
            </a:r>
            <a:br>
              <a:rPr lang="en"/>
            </a:br>
            <a:r>
              <a:rPr lang="en"/>
              <a:t>analysis preservation #2</a:t>
            </a:r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0" y="1708625"/>
            <a:ext cx="4388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HEP community just released a report covering all the experiments in the last 40 years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Astro community is probably the most advanced</a:t>
            </a:r>
            <a:endParaRPr sz="1600">
              <a:solidFill>
                <a:srgbClr val="1C458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n" sz="1600">
                <a:solidFill>
                  <a:srgbClr val="666666"/>
                </a:solidFill>
              </a:rPr>
              <a:t>CERN has been offering a preservation service since some time</a:t>
            </a: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lang="en" sz="1600">
                <a:solidFill>
                  <a:srgbClr val="073763"/>
                </a:solidFill>
              </a:rPr>
              <a:t>DP and Open Data as close</a:t>
            </a:r>
            <a:br>
              <a:rPr lang="en" sz="1600">
                <a:solidFill>
                  <a:srgbClr val="073763"/>
                </a:solidFill>
              </a:rPr>
            </a:br>
            <a:r>
              <a:rPr lang="en" sz="1600">
                <a:solidFill>
                  <a:srgbClr val="073763"/>
                </a:solidFill>
              </a:rPr>
              <a:t>siblings</a:t>
            </a:r>
            <a:endParaRPr sz="1600">
              <a:solidFill>
                <a:srgbClr val="073763"/>
              </a:solidFill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001" y="0"/>
            <a:ext cx="4205999" cy="43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6383775" y="335450"/>
            <a:ext cx="328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https://arxiv.org/pdf/2302.03583.pdf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0225" y="3128400"/>
            <a:ext cx="4290574" cy="21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550" y="1990729"/>
            <a:ext cx="5307701" cy="29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74" y="39988"/>
            <a:ext cx="3149625" cy="50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6550" y="150225"/>
            <a:ext cx="3466899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3512025" y="953225"/>
            <a:ext cx="334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https://analysispreservation.cern.ch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450" y="3169069"/>
            <a:ext cx="4097525" cy="197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348" y="-98050"/>
            <a:ext cx="3290527" cy="23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239550" y="8428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0" y="1985425"/>
            <a:ext cx="48882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saw yesterday the computing challenges of current/next-generation experiments in the domains of </a:t>
            </a:r>
            <a:r>
              <a:rPr lang="en" b="1"/>
              <a:t>ENA</a:t>
            </a:r>
            <a:r>
              <a:rPr lang="en"/>
              <a:t> - including sw aspects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We saw solutions being developed, deployed and tested in the various experiments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the “</a:t>
            </a:r>
            <a:r>
              <a:rPr lang="en" b="1"/>
              <a:t>J</a:t>
            </a:r>
            <a:r>
              <a:rPr lang="en"/>
              <a:t>” in JENA have a role?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8727" y="1497525"/>
            <a:ext cx="3393524" cy="22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Interoperability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Federated infrastructures typically involve different systems, platforms and technologies; How to ensure seamless integration and communication between various components?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Would “Open standards and protocols” help?</a:t>
            </a:r>
            <a:endParaRPr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Tension between “our” standards (ROOT, GRID stack, …) and “industrial standards” (webdav, OpenStack, …) … are we ready to embrace the latter?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075" y="2525618"/>
            <a:ext cx="1468200" cy="9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 distribution</a:t>
            </a:r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6233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depend on </a:t>
            </a:r>
            <a:r>
              <a:rPr lang="en" b="1"/>
              <a:t>frequent</a:t>
            </a:r>
            <a:r>
              <a:rPr lang="en"/>
              <a:t> and </a:t>
            </a:r>
            <a:r>
              <a:rPr lang="en" b="1"/>
              <a:t>capillary</a:t>
            </a:r>
            <a:r>
              <a:rPr lang="en"/>
              <a:t> distribution of software packages. In the past we moved from manual installations, to installation via jobs, via managed repositories (apt, yum, …), to bit-torrent. Now at least the largest collaborations seem to have found a stable solution with CVMFS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>
                <a:solidFill>
                  <a:srgbClr val="1155CC"/>
                </a:solidFill>
              </a:rPr>
              <a:t>Do we have a solution which scales at the Exascale?</a:t>
            </a:r>
            <a:endParaRPr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>
                <a:solidFill>
                  <a:srgbClr val="1155CC"/>
                </a:solidFill>
              </a:rPr>
              <a:t>Are containers going to replace the need for software installation?</a:t>
            </a:r>
            <a:endParaRPr>
              <a:solidFill>
                <a:srgbClr val="1155CC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Char char="●"/>
            </a:pPr>
            <a:r>
              <a:rPr lang="en">
                <a:solidFill>
                  <a:srgbClr val="1155CC"/>
                </a:solidFill>
              </a:rPr>
              <a:t>How to operate it in limited-network systems?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73" name="Google Shape;273;p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650" y="1990775"/>
            <a:ext cx="642425" cy="6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1343" y="1636618"/>
            <a:ext cx="201570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7675" y="3429675"/>
            <a:ext cx="1684375" cy="9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7425" y="3784925"/>
            <a:ext cx="1134825" cy="11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Software tools #1 - infra level</a:t>
            </a:r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6892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tools provide frameworks, libraries, and utilities that simplify the development process and address the unique challenges of working with distributed systems:</a:t>
            </a: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Containerization and Orchestration (e.g: Docker and Kubernetes)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Monitoring and Logging (Prometheus, Grafana and Kibana)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Security and Identity Management (Keycloak, Okta or Auth0)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Collaboration and Version control (Github and GitLab)</a:t>
            </a:r>
            <a:endParaRPr>
              <a:solidFill>
                <a:srgbClr val="0000FF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…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How can we be sure these evolve as we need?</a:t>
            </a:r>
            <a:endParaRPr b="1"/>
          </a:p>
        </p:txBody>
      </p:sp>
      <p:sp>
        <p:nvSpPr>
          <p:cNvPr id="284" name="Google Shape;284;p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647" y="1506430"/>
            <a:ext cx="1370903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2300" y="1408020"/>
            <a:ext cx="1081725" cy="6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0270" y="2013798"/>
            <a:ext cx="605775" cy="6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600" y="2406130"/>
            <a:ext cx="702900" cy="7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0450" y="2447655"/>
            <a:ext cx="1001400" cy="6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9413" y="3036881"/>
            <a:ext cx="1487508" cy="6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2525" y="3290625"/>
            <a:ext cx="1717750" cy="5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4875" y="3787350"/>
            <a:ext cx="718725" cy="7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66793" y="3843793"/>
            <a:ext cx="1279250" cy="4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8368" y="4291518"/>
            <a:ext cx="1080406" cy="7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Software tools #2 - still close to infra but “from research”</a:t>
            </a:r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247175" y="1802550"/>
            <a:ext cx="5196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AAI stacks, ticketing, accounting systems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Data Management and Workload Management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…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are “from” our domains. Can we have them converge at the ENA level?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ESCAPE is a good example of such convergence. We should not lose momentum!</a:t>
            </a:r>
            <a:endParaRPr b="1"/>
          </a:p>
        </p:txBody>
      </p:sp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62" y="3912041"/>
            <a:ext cx="1967499" cy="12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125" y="971742"/>
            <a:ext cx="967775" cy="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198" y="1666875"/>
            <a:ext cx="2970850" cy="3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1825" y="988247"/>
            <a:ext cx="967775" cy="62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2525" y="2139275"/>
            <a:ext cx="1036275" cy="17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5"/>
          <p:cNvSpPr txBox="1"/>
          <p:nvPr/>
        </p:nvSpPr>
        <p:spPr>
          <a:xfrm>
            <a:off x="7831667" y="1657612"/>
            <a:ext cx="18723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80912" y="1978825"/>
            <a:ext cx="2224775" cy="3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3575" y="2443050"/>
            <a:ext cx="1376925" cy="4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98175" y="2181113"/>
            <a:ext cx="704475" cy="7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65468" y="2803238"/>
            <a:ext cx="1599650" cy="5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22549" y="3385370"/>
            <a:ext cx="1599650" cy="50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11325" y="3272054"/>
            <a:ext cx="642075" cy="57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software #3 - closer to Physics</a:t>
            </a:r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490"/>
              <a:t>These include tools we “own”</a:t>
            </a:r>
            <a:endParaRPr sz="1490"/>
          </a:p>
          <a:p>
            <a:pPr marL="457200" lvl="0" indent="-32321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490"/>
              <a:buChar char="●"/>
            </a:pPr>
            <a:r>
              <a:rPr lang="en" sz="1490">
                <a:solidFill>
                  <a:srgbClr val="0000FF"/>
                </a:solidFill>
              </a:rPr>
              <a:t>ROOT, Geant4, Corsika, ..</a:t>
            </a:r>
            <a:endParaRPr sz="1490">
              <a:solidFill>
                <a:srgbClr val="0000FF"/>
              </a:solidFill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90"/>
              <a:buChar char="●"/>
            </a:pPr>
            <a:r>
              <a:rPr lang="en" sz="1490">
                <a:solidFill>
                  <a:srgbClr val="0000FF"/>
                </a:solidFill>
              </a:rPr>
              <a:t>MC generators, …</a:t>
            </a:r>
            <a:endParaRPr sz="1490">
              <a:solidFill>
                <a:srgbClr val="0000FF"/>
              </a:solidFill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90"/>
              <a:buChar char="●"/>
            </a:pPr>
            <a:r>
              <a:rPr lang="en" sz="1490">
                <a:solidFill>
                  <a:srgbClr val="0000FF"/>
                </a:solidFill>
              </a:rPr>
              <a:t>…</a:t>
            </a:r>
            <a:endParaRPr sz="149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490">
                <a:solidFill>
                  <a:srgbClr val="666666"/>
                </a:solidFill>
              </a:rPr>
              <a:t>And tools we depend on</a:t>
            </a:r>
            <a:endParaRPr sz="1490">
              <a:solidFill>
                <a:srgbClr val="666666"/>
              </a:solidFill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490"/>
              <a:buChar char="●"/>
            </a:pPr>
            <a:r>
              <a:rPr lang="en" sz="1490">
                <a:solidFill>
                  <a:srgbClr val="0000FF"/>
                </a:solidFill>
              </a:rPr>
              <a:t>Tensorflow, Keras, ONNX, …</a:t>
            </a:r>
            <a:endParaRPr sz="1490">
              <a:solidFill>
                <a:srgbClr val="0000FF"/>
              </a:solidFill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90"/>
              <a:buChar char="●"/>
            </a:pPr>
            <a:r>
              <a:rPr lang="en" sz="1490">
                <a:solidFill>
                  <a:srgbClr val="0000FF"/>
                </a:solidFill>
              </a:rPr>
              <a:t>TBB, CUDA, …</a:t>
            </a:r>
            <a:endParaRPr sz="1490">
              <a:solidFill>
                <a:srgbClr val="0000FF"/>
              </a:solidFill>
            </a:endParaRPr>
          </a:p>
          <a:p>
            <a:pPr marL="457200" lvl="0" indent="-3232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90"/>
              <a:buChar char="●"/>
            </a:pPr>
            <a:r>
              <a:rPr lang="en" sz="1490">
                <a:solidFill>
                  <a:srgbClr val="0000FF"/>
                </a:solidFill>
              </a:rPr>
              <a:t>…</a:t>
            </a:r>
            <a:endParaRPr sz="149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49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490"/>
          </a:p>
        </p:txBody>
      </p:sp>
      <p:sp>
        <p:nvSpPr>
          <p:cNvPr id="320" name="Google Shape;320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Can we guarantee the support to the former?  Are they evolving at the rate we need (GPU, new architectures, …)?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For the latter, which is the strategy?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>
            <a:off x="4099225" y="1939950"/>
            <a:ext cx="77700" cy="1028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4099225" y="3198000"/>
            <a:ext cx="77700" cy="1028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17" y="4226100"/>
            <a:ext cx="138088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767" y="4653792"/>
            <a:ext cx="11808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493" y="4115580"/>
            <a:ext cx="1380875" cy="61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2425" y="4081000"/>
            <a:ext cx="609211" cy="6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9611" y="4531151"/>
            <a:ext cx="524475" cy="5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8175" y="4375800"/>
            <a:ext cx="7677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4246" y="4255771"/>
            <a:ext cx="876401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6125" y="4030725"/>
            <a:ext cx="920824" cy="5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60550" y="4591550"/>
            <a:ext cx="982231" cy="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09192" y="4030725"/>
            <a:ext cx="675800" cy="6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01225" y="4030722"/>
            <a:ext cx="767700" cy="49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80150" y="4493522"/>
            <a:ext cx="524475" cy="63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4544983"/>
            <a:ext cx="675800" cy="61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software #4 - Python eco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 Scikit-HEP, gammapy</a:t>
            </a:r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43" name="Google Shape;343;p3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Analysis tools and frameworks based on standard Python data science packages</a:t>
            </a:r>
            <a:endParaRPr sz="1800" b="1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1800">
                <a:solidFill>
                  <a:srgbClr val="0000FF"/>
                </a:solidFill>
              </a:rPr>
              <a:t>Also basis for many ML packages</a:t>
            </a:r>
            <a:endParaRPr sz="1800"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1800">
                <a:solidFill>
                  <a:srgbClr val="0000FF"/>
                </a:solidFill>
              </a:rPr>
              <a:t>Clear advantage in teaching and training</a:t>
            </a:r>
            <a:endParaRPr sz="1800"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1800">
                <a:solidFill>
                  <a:srgbClr val="0000FF"/>
                </a:solidFill>
              </a:rPr>
              <a:t>communalities between communities?</a:t>
            </a:r>
            <a:endParaRPr sz="1800"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1800">
                <a:solidFill>
                  <a:srgbClr val="0000FF"/>
                </a:solidFill>
              </a:rPr>
              <a:t>Risks with long-term support?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344" name="Google Shape;3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37" y="1919075"/>
            <a:ext cx="2889344" cy="21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62" y="4203400"/>
            <a:ext cx="2768275" cy="6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(sw) Sustainability </a:t>
            </a:r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52" name="Google Shape;3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800" y="1699075"/>
            <a:ext cx="3087090" cy="333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0" y="1779000"/>
            <a:ext cx="5570648" cy="23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 txBox="1"/>
          <p:nvPr/>
        </p:nvSpPr>
        <p:spPr>
          <a:xfrm>
            <a:off x="4009400" y="4695625"/>
            <a:ext cx="461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Stewart, JENAS 2022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 and Resilience</a:t>
            </a:r>
            <a:endParaRPr/>
          </a:p>
        </p:txBody>
      </p:sp>
      <p:sp>
        <p:nvSpPr>
          <p:cNvPr id="360" name="Google Shape;360;p3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systems are prone to failures and network disruptions, the infrastructure level software has to be Fault-tolerant and resilience by: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Incorporating redundancy, replication and error handling mechanisms 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Implement strategies such as data replication, caching and load balancing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All should be at the infrastructure level (</a:t>
            </a:r>
            <a:r>
              <a:rPr lang="en" i="1">
                <a:solidFill>
                  <a:srgbClr val="0000FF"/>
                </a:solidFill>
              </a:rPr>
              <a:t>even at the NREN level?</a:t>
            </a:r>
            <a:r>
              <a:rPr lang="en">
                <a:solidFill>
                  <a:srgbClr val="0000FF"/>
                </a:solidFill>
              </a:rPr>
              <a:t>)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we have such tools? Is the “</a:t>
            </a:r>
            <a:r>
              <a:rPr lang="en" b="1"/>
              <a:t>datalake</a:t>
            </a:r>
            <a:r>
              <a:rPr lang="en"/>
              <a:t>” concept going to solve all of this?</a:t>
            </a:r>
            <a:endParaRPr/>
          </a:p>
        </p:txBody>
      </p:sp>
      <p:sp>
        <p:nvSpPr>
          <p:cNvPr id="361" name="Google Shape;361;p3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Governance and Collaboration  </a:t>
            </a:r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establish a clear governance model and collaboration mechanisms that ensure effective coordination, decision-making and communication among all parties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E.g: Define roles, responsibilities and protocols for managing the infrastructure and resolving conflicts  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WLCG a starting point? Do we want to scale at ENA level?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It is sort of already happening in some cases: see Virgo, DUNE, JUNO, Belle-2, … and MoU with SKA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What for small(er) experiments?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68" name="Google Shape;368;p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Aspects relevant for ”Software developments (close to federated infrastructures)”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>
                <a:solidFill>
                  <a:srgbClr val="134F5C"/>
                </a:solidFill>
              </a:rPr>
              <a:t>Common SW tools</a:t>
            </a:r>
            <a:endParaRPr>
              <a:solidFill>
                <a:srgbClr val="134F5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Docker, GitHub, …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AAI, Accounting, ticketing, …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Data Management, Workload Management, sw distribution, …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ROOT, Geant, Corsika, MC Generation codes, …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Choice of programming languages / programming frameworks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>
                <a:solidFill>
                  <a:srgbClr val="4A86E8"/>
                </a:solidFill>
              </a:rPr>
              <a:t>C++ as workhorse, Python for users?</a:t>
            </a:r>
            <a:endParaRPr>
              <a:solidFill>
                <a:srgbClr val="4A86E8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>
                <a:solidFill>
                  <a:srgbClr val="4A86E8"/>
                </a:solidFill>
              </a:rPr>
              <a:t>R? Julia? </a:t>
            </a:r>
            <a:endParaRPr>
              <a:solidFill>
                <a:srgbClr val="4A86E8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>
                <a:solidFill>
                  <a:srgbClr val="4A86E8"/>
                </a:solidFill>
              </a:rPr>
              <a:t>...</a:t>
            </a:r>
            <a:endParaRPr>
              <a:solidFill>
                <a:srgbClr val="4A86E8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>
                <a:solidFill>
                  <a:srgbClr val="134F5C"/>
                </a:solidFill>
              </a:rPr>
              <a:t>Role of ML/DL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Approach to heterogeneous computing in sw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>
                <a:solidFill>
                  <a:srgbClr val="134F5C"/>
                </a:solidFill>
              </a:rPr>
              <a:t>Scaling to the Exascale</a:t>
            </a:r>
            <a:endParaRPr>
              <a:solidFill>
                <a:srgbClr val="134F5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Sustainability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>
                <a:solidFill>
                  <a:srgbClr val="134F5C"/>
                </a:solidFill>
              </a:rPr>
              <a:t>(Long Term) Data &amp; Environment preservation </a:t>
            </a:r>
            <a:endParaRPr>
              <a:solidFill>
                <a:srgbClr val="134F5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Opendata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>
                <a:solidFill>
                  <a:srgbClr val="134F5C"/>
                </a:solidFill>
              </a:rPr>
              <a:t>Governance</a:t>
            </a:r>
            <a:endParaRPr>
              <a:solidFill>
                <a:srgbClr val="134F5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Interoperability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●"/>
            </a:pPr>
            <a:r>
              <a:rPr lang="en">
                <a:solidFill>
                  <a:srgbClr val="1C4587"/>
                </a:solidFill>
              </a:rPr>
              <a:t>Training</a:t>
            </a:r>
            <a:endParaRPr>
              <a:solidFill>
                <a:srgbClr val="1C458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>
                <a:solidFill>
                  <a:srgbClr val="134F5C"/>
                </a:solidFill>
              </a:rPr>
              <a:t>… ??? </a:t>
            </a:r>
            <a:endParaRPr>
              <a:solidFill>
                <a:srgbClr val="134F5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the major </a:t>
            </a:r>
            <a:br>
              <a:rPr lang="en"/>
            </a:br>
            <a:r>
              <a:rPr lang="en"/>
              <a:t>actors today?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23550" y="1925625"/>
            <a:ext cx="47886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Experiments</a:t>
            </a:r>
            <a:r>
              <a:rPr lang="en"/>
              <a:t>: each and every one has “the best” solution; based on some open or not toolset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Char char="●"/>
            </a:pPr>
            <a:r>
              <a:rPr lang="en" b="1">
                <a:solidFill>
                  <a:srgbClr val="134F5C"/>
                </a:solidFill>
              </a:rPr>
              <a:t>Large Labs</a:t>
            </a:r>
            <a:r>
              <a:rPr lang="en">
                <a:solidFill>
                  <a:srgbClr val="134F5C"/>
                </a:solidFill>
              </a:rPr>
              <a:t> as stakeholders of general solutions (remember Scientific Linux CERN?) or initiatives which have become wider (WLCG)</a:t>
            </a:r>
            <a:endParaRPr>
              <a:solidFill>
                <a:srgbClr val="134F5C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EU/US/national/… </a:t>
            </a:r>
            <a:r>
              <a:rPr lang="en" b="1"/>
              <a:t>projects</a:t>
            </a:r>
            <a:r>
              <a:rPr lang="en"/>
              <a:t> propose(d) solutions valid for specific domains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○"/>
            </a:pPr>
            <a:r>
              <a:rPr lang="en">
                <a:solidFill>
                  <a:srgbClr val="0000FF"/>
                </a:solidFill>
              </a:rPr>
              <a:t>Indigo-DataCloud, IRIS-HEP, Excalibur, ICSC, SWIFT-Hep, ESCAPE, …</a:t>
            </a:r>
            <a:endParaRPr>
              <a:solidFill>
                <a:srgbClr val="0000FF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ct val="100000"/>
              <a:buChar char="●"/>
            </a:pPr>
            <a:r>
              <a:rPr lang="en" b="1">
                <a:solidFill>
                  <a:srgbClr val="134F5C"/>
                </a:solidFill>
              </a:rPr>
              <a:t>Bodies</a:t>
            </a:r>
            <a:r>
              <a:rPr lang="en">
                <a:solidFill>
                  <a:srgbClr val="134F5C"/>
                </a:solidFill>
              </a:rPr>
              <a:t> like HSF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050" y="260225"/>
            <a:ext cx="28289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688" y="1460975"/>
            <a:ext cx="1918529" cy="10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7745" y="1273100"/>
            <a:ext cx="1744300" cy="9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2925" y="738713"/>
            <a:ext cx="953125" cy="10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3475" y="2687913"/>
            <a:ext cx="1306575" cy="13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2150" y="2664450"/>
            <a:ext cx="1457825" cy="8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688" y="3897850"/>
            <a:ext cx="2186315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26713" y="2659550"/>
            <a:ext cx="980075" cy="9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0050" y="2184975"/>
            <a:ext cx="1783253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26725" y="3480816"/>
            <a:ext cx="1306576" cy="81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06925" y="4180150"/>
            <a:ext cx="1706625" cy="5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67575" y="4298595"/>
            <a:ext cx="1175325" cy="6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66799" y="4429225"/>
            <a:ext cx="1534851" cy="68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76717" y="1830367"/>
            <a:ext cx="1024375" cy="6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75544" y="3480825"/>
            <a:ext cx="1226100" cy="4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1300" y="4792749"/>
            <a:ext cx="1097575" cy="30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248283" y="2664450"/>
            <a:ext cx="743611" cy="5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385088" y="3762900"/>
            <a:ext cx="807662" cy="5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809150" y="4063517"/>
            <a:ext cx="1554026" cy="4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propose for today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Go point by point, and collect opinions from the panel and more importantly from the domain experts in the public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134F5C"/>
              </a:buClr>
              <a:buSzPts val="1400"/>
              <a:buChar char="●"/>
            </a:pPr>
            <a:r>
              <a:rPr lang="en" b="1">
                <a:solidFill>
                  <a:srgbClr val="134F5C"/>
                </a:solidFill>
              </a:rPr>
              <a:t>Find commonalities / differences in ENA domains</a:t>
            </a:r>
            <a:endParaRPr b="1">
              <a:solidFill>
                <a:srgbClr val="134F5C"/>
              </a:solidFill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5822475" y="3127925"/>
            <a:ext cx="2871600" cy="1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(some of these points can be suggested for a working group?)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4652600" y="3167150"/>
            <a:ext cx="856200" cy="88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topics </a:t>
            </a:r>
            <a:r>
              <a:rPr lang="en">
                <a:solidFill>
                  <a:srgbClr val="FF0000"/>
                </a:solidFill>
              </a:rPr>
              <a:t>to be removed at the end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Services (DM, WM, ….)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Scaling to O(1e6) nodes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Software distribution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(long term) data &amp; environment preservation / </a:t>
            </a:r>
            <a:r>
              <a:rPr lang="en" b="1"/>
              <a:t>Tommaso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opendata?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Common software tools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Processing Frameworks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Heterogeneous computing / </a:t>
            </a:r>
            <a:r>
              <a:rPr lang="en" b="1"/>
              <a:t>Tommaso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Sustainability / </a:t>
            </a:r>
            <a:r>
              <a:rPr lang="en" b="1"/>
              <a:t>Tommaso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Programming languages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Machine learning / </a:t>
            </a:r>
            <a:r>
              <a:rPr lang="en" b="1"/>
              <a:t>Tommaso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Interoperability</a:t>
            </a:r>
            <a:r>
              <a:rPr lang="en" b="1"/>
              <a:t> 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Fault Tolerance and Resilience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Governance and Collaboration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computing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timeframe of &lt; 10 years, we expect to see systems based on different solutions wrt Intel-x86 to be available to our processing (access to HPC, Cloud, or simply because every CPU will have embedded GPUs, neural engines, FPGA,  etc)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Can we afford writing specialized code for multiple architectures?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Is there a better solution? Do we want to try a domain level approach?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What should we do to be prepared?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How can we do a proper matchmaking code → resource in a vastly diverse system landscape?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800" y="2247100"/>
            <a:ext cx="4876999" cy="208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Heterogeneous computing #2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-69000" y="1700725"/>
            <a:ext cx="4532100" cy="3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solutions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“We” continue developing for one reference architecture, and we port to a second (a third …) only when there is an advantage (value of resources &gt; cost of the porting)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“We” try to embrace per experiment a forward looking solution which “ensures” the capability to execute on multiple platforms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400"/>
              <a:buChar char="○"/>
            </a:pPr>
            <a:r>
              <a:rPr lang="en">
                <a:solidFill>
                  <a:srgbClr val="351C75"/>
                </a:solidFill>
              </a:rPr>
              <a:t>“We” as an </a:t>
            </a:r>
            <a:r>
              <a:rPr lang="en" i="1">
                <a:solidFill>
                  <a:srgbClr val="351C75"/>
                </a:solidFill>
              </a:rPr>
              <a:t>enlarged domain</a:t>
            </a:r>
            <a:r>
              <a:rPr lang="en">
                <a:solidFill>
                  <a:srgbClr val="351C75"/>
                </a:solidFill>
              </a:rPr>
              <a:t> try to select one / a few relevant technologies which “ensures” the capability to execute on multiple platforms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6866625" y="2247100"/>
            <a:ext cx="209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Legget et al, CHEP 2023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301450" y="3400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languages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354250" y="1814500"/>
            <a:ext cx="41415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Tension between “mission critical codes” (C++/CUDA/…?) and “user friendliness” (Python/R/…?).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Are we bound to have 2 (more or less integrated) ecosystems?</a:t>
            </a:r>
            <a:endParaRPr>
              <a:solidFill>
                <a:srgbClr val="00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Who will write the mission critical parts if users only know the latter?</a:t>
            </a:r>
            <a:endParaRPr>
              <a:solidFill>
                <a:srgbClr val="0000FF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ct val="100000"/>
              <a:buChar char="○"/>
            </a:pPr>
            <a:r>
              <a:rPr lang="en">
                <a:solidFill>
                  <a:srgbClr val="9900FF"/>
                </a:solidFill>
              </a:rPr>
              <a:t>Trained by whom?</a:t>
            </a:r>
            <a:endParaRPr>
              <a:solidFill>
                <a:srgbClr val="9900FF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>
                <a:solidFill>
                  <a:srgbClr val="0000FF"/>
                </a:solidFill>
              </a:rPr>
              <a:t>Is this kind of problem going to become moot with ChatGPT?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072" y="84972"/>
            <a:ext cx="4196000" cy="5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750" y="696676"/>
            <a:ext cx="4044651" cy="404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2166</Words>
  <Application>Microsoft Macintosh PowerPoint</Application>
  <PresentationFormat>On-screen Show (16:9)</PresentationFormat>
  <Paragraphs>235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Roboto</vt:lpstr>
      <vt:lpstr>Wingdings</vt:lpstr>
      <vt:lpstr>Material</vt:lpstr>
      <vt:lpstr>Software developments (close to federated infrastructures)</vt:lpstr>
      <vt:lpstr>Introduction</vt:lpstr>
      <vt:lpstr>Aspects relevant for ”Software developments (close to federated infrastructures)”</vt:lpstr>
      <vt:lpstr>Who are the major  actors today?</vt:lpstr>
      <vt:lpstr>What we propose for today</vt:lpstr>
      <vt:lpstr>List of topics to be removed at the end</vt:lpstr>
      <vt:lpstr>Heterogeneous computing</vt:lpstr>
      <vt:lpstr>Heterogeneous computing #2</vt:lpstr>
      <vt:lpstr>Programming languages</vt:lpstr>
      <vt:lpstr>Machine Learning /  Deep Learning </vt:lpstr>
      <vt:lpstr>Possible solutions</vt:lpstr>
      <vt:lpstr>(enviromental)  Sustainability</vt:lpstr>
      <vt:lpstr>Use fewer J/event</vt:lpstr>
      <vt:lpstr>PowerPoint Presentation</vt:lpstr>
      <vt:lpstr>Env Sustainability - dynamic resource usage</vt:lpstr>
      <vt:lpstr>Env Sustainability - raise awareness</vt:lpstr>
      <vt:lpstr>(Long term) data &amp; analysis preservation</vt:lpstr>
      <vt:lpstr>(Long term) data &amp;  analysis preservation #2</vt:lpstr>
      <vt:lpstr>PowerPoint Presentation</vt:lpstr>
      <vt:lpstr>Interoperability</vt:lpstr>
      <vt:lpstr>SW distribution</vt:lpstr>
      <vt:lpstr>Common Software tools #1 - infra level</vt:lpstr>
      <vt:lpstr>Common Software tools #2 - still close to infra but “from research”</vt:lpstr>
      <vt:lpstr>Common software #3 - closer to Physics</vt:lpstr>
      <vt:lpstr>Common software #4 - Python eco system eg Scikit-HEP, gammapy</vt:lpstr>
      <vt:lpstr>(sw) Sustainability </vt:lpstr>
      <vt:lpstr>Fault Tolerance and Resilience</vt:lpstr>
      <vt:lpstr>Governance and Collaboration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Tommaso Boccali</cp:lastModifiedBy>
  <cp:revision>2</cp:revision>
  <dcterms:modified xsi:type="dcterms:W3CDTF">2024-06-10T07:45:25Z</dcterms:modified>
</cp:coreProperties>
</file>