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64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1162">
          <p15:clr>
            <a:srgbClr val="A4A3A4"/>
          </p15:clr>
        </p15:guide>
        <p15:guide id="5" orient="horz" pos="2840">
          <p15:clr>
            <a:srgbClr val="A4A3A4"/>
          </p15:clr>
        </p15:guide>
        <p15:guide id="6" orient="horz" pos="1476">
          <p15:clr>
            <a:srgbClr val="A4A3A4"/>
          </p15:clr>
        </p15:guide>
        <p15:guide id="7" pos="2880">
          <p15:clr>
            <a:srgbClr val="A4A3A4"/>
          </p15:clr>
        </p15:guide>
        <p15:guide id="8" pos="204">
          <p15:clr>
            <a:srgbClr val="A4A3A4"/>
          </p15:clr>
        </p15:guide>
        <p15:guide id="9" pos="5244">
          <p15:clr>
            <a:srgbClr val="A4A3A4"/>
          </p15:clr>
        </p15:guide>
        <p15:guide id="10" pos="5370">
          <p15:clr>
            <a:srgbClr val="A4A3A4"/>
          </p15:clr>
        </p15:guide>
        <p15:guide id="11" pos="2789">
          <p15:clr>
            <a:srgbClr val="A4A3A4"/>
          </p15:clr>
        </p15:guide>
        <p15:guide id="12" pos="975">
          <p15:clr>
            <a:srgbClr val="A4A3A4"/>
          </p15:clr>
        </p15:guide>
        <p15:guide id="13" pos="41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55" autoAdjust="0"/>
  </p:normalViewPr>
  <p:slideViewPr>
    <p:cSldViewPr showGuides="1">
      <p:cViewPr varScale="1">
        <p:scale>
          <a:sx n="78" d="100"/>
          <a:sy n="78" d="100"/>
        </p:scale>
        <p:origin x="470" y="26"/>
      </p:cViewPr>
      <p:guideLst>
        <p:guide orient="horz" pos="255"/>
        <p:guide orient="horz" pos="4110"/>
        <p:guide orient="horz" pos="4065"/>
        <p:guide orient="horz" pos="1162"/>
        <p:guide orient="horz" pos="2840"/>
        <p:guide orient="horz" pos="1476"/>
        <p:guide pos="2880"/>
        <p:guide pos="204"/>
        <p:guide pos="5244"/>
        <p:guide pos="5370"/>
        <p:guide pos="2789"/>
        <p:guide pos="975"/>
        <p:guide pos="41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B0E03-C90C-4258-8D02-0A4F5AC3406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ABCF1-EB76-4FBC-9FD9-4DF29005E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3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07" r="34250"/>
          <a:stretch/>
        </p:blipFill>
        <p:spPr>
          <a:xfrm>
            <a:off x="8547231" y="0"/>
            <a:ext cx="633281" cy="6858000"/>
          </a:xfrm>
          <a:prstGeom prst="rect">
            <a:avLst/>
          </a:prstGeom>
          <a:solidFill>
            <a:schemeClr val="accent1"/>
          </a:solidFill>
        </p:spPr>
      </p:pic>
      <p:grpSp>
        <p:nvGrpSpPr>
          <p:cNvPr id="8" name="Group 7"/>
          <p:cNvGrpSpPr/>
          <p:nvPr userDrawn="1"/>
        </p:nvGrpSpPr>
        <p:grpSpPr>
          <a:xfrm>
            <a:off x="8145561" y="1"/>
            <a:ext cx="458887" cy="6858000"/>
            <a:chOff x="8924955" y="2492896"/>
            <a:chExt cx="94075" cy="2544655"/>
          </a:xfrm>
        </p:grpSpPr>
        <p:sp>
          <p:nvSpPr>
            <p:cNvPr id="11" name="Rectangle 10"/>
            <p:cNvSpPr/>
            <p:nvPr userDrawn="1"/>
          </p:nvSpPr>
          <p:spPr>
            <a:xfrm flipH="1">
              <a:off x="8924955" y="2492896"/>
              <a:ext cx="72000" cy="25446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8996171" y="2492896"/>
              <a:ext cx="22859" cy="2544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548" y="2130425"/>
            <a:ext cx="7518811" cy="1470025"/>
          </a:xfrm>
        </p:spPr>
        <p:txBody>
          <a:bodyPr lIns="36000" rIns="36000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549" y="3620616"/>
            <a:ext cx="7623331" cy="1752600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1600" b="1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66" y="295900"/>
            <a:ext cx="1842827" cy="67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4pt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</a:defRPr>
            </a:lvl2pPr>
            <a:lvl3pPr marL="914400" indent="0">
              <a:buNone/>
              <a:defRPr sz="1800">
                <a:solidFill>
                  <a:schemeClr val="accent1"/>
                </a:solidFill>
              </a:defRPr>
            </a:lvl3pPr>
            <a:lvl4pPr marL="1371600" indent="0">
              <a:buNone/>
              <a:defRPr sz="1600">
                <a:solidFill>
                  <a:schemeClr val="accent1"/>
                </a:solidFill>
              </a:defRPr>
            </a:lvl4pPr>
            <a:lvl5pPr marL="1828800" indent="0">
              <a:buNone/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53189"/>
            <a:ext cx="9144000" cy="4048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842" y="269776"/>
            <a:ext cx="831659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842" y="1772816"/>
            <a:ext cx="8316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64262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786194A1-5B28-41B4-A256-7AB65699273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854708" y="0"/>
            <a:ext cx="325804" cy="6858000"/>
            <a:chOff x="8924955" y="2492896"/>
            <a:chExt cx="223902" cy="2544655"/>
          </a:xfrm>
        </p:grpSpPr>
        <p:sp>
          <p:nvSpPr>
            <p:cNvPr id="9" name="Rectangle 8"/>
            <p:cNvSpPr/>
            <p:nvPr userDrawn="1"/>
          </p:nvSpPr>
          <p:spPr>
            <a:xfrm>
              <a:off x="9041353" y="2492896"/>
              <a:ext cx="107504" cy="25446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8996171" y="2492896"/>
              <a:ext cx="45719" cy="2544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 userDrawn="1"/>
          </p:nvSpPr>
          <p:spPr>
            <a:xfrm flipH="1">
              <a:off x="8924955" y="2492896"/>
              <a:ext cx="72000" cy="25446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590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Char char="&gt;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449263" indent="-179388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Char char="&gt;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719138" indent="-179388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Char char="&gt;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989013" indent="-179388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Char char="&gt;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855454/contributions/462382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Small experiments perspectives</a:t>
            </a:r>
            <a:br>
              <a:rPr lang="en-GB" dirty="0"/>
            </a:br>
            <a:r>
              <a:rPr lang="en-GB" b="0" dirty="0"/>
              <a:t>Nuclear Physics example</a:t>
            </a:r>
          </a:p>
        </p:txBody>
      </p:sp>
    </p:spTree>
    <p:extLst>
      <p:ext uri="{BB962C8B-B14F-4D97-AF65-F5344CB8AC3E}">
        <p14:creationId xmlns:p14="http://schemas.microsoft.com/office/powerpoint/2010/main" val="357276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66CE-0D41-589E-CA6E-22CBDC06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D4AFD-3E9C-03D5-A09A-38899435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based on Adrien Matta’s (LPC Caen) presentation at </a:t>
            </a:r>
          </a:p>
          <a:p>
            <a:r>
              <a:rPr lang="en-GB" dirty="0"/>
              <a:t>ACAT (Advance Computing and Analysis Techniques in Physics) 2021</a:t>
            </a:r>
          </a:p>
          <a:p>
            <a:endParaRPr lang="en-GB" dirty="0"/>
          </a:p>
          <a:p>
            <a:r>
              <a:rPr lang="en-GB" dirty="0"/>
              <a:t>“Outlook on software framework in nuclear physics”</a:t>
            </a:r>
          </a:p>
          <a:p>
            <a:r>
              <a:rPr lang="en-GB" sz="1600" dirty="0">
                <a:hlinkClick r:id="rId2"/>
              </a:rPr>
              <a:t>https://indico.cern.ch/event/855454/contributions/4623822</a:t>
            </a:r>
            <a:r>
              <a:rPr lang="en-GB" dirty="0">
                <a:hlinkClick r:id="rId2"/>
              </a:rPr>
              <a:t>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A5AB4-D94F-2A66-1990-0595E790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6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Nuclear Physics questions and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3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33AD414-8301-BAC0-4A58-029BA79B5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797" y="1340768"/>
            <a:ext cx="8055643" cy="4525962"/>
          </a:xfrm>
        </p:spPr>
      </p:pic>
    </p:spTree>
    <p:extLst>
      <p:ext uri="{BB962C8B-B14F-4D97-AF65-F5344CB8AC3E}">
        <p14:creationId xmlns:p14="http://schemas.microsoft.com/office/powerpoint/2010/main" val="195829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42" y="269776"/>
            <a:ext cx="8316598" cy="926976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Experiments and software frameworks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8B16579-75F3-90BF-3950-6115AC562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903" y="980728"/>
            <a:ext cx="8316913" cy="447627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4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Requirements for software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85" y="836712"/>
            <a:ext cx="8316598" cy="5713447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					Relative priority of what is</a:t>
            </a:r>
          </a:p>
          <a:p>
            <a:r>
              <a:rPr lang="en-GB" dirty="0"/>
              <a:t>                                                           optimised is different for</a:t>
            </a:r>
          </a:p>
          <a:p>
            <a:r>
              <a:rPr lang="en-GB" dirty="0"/>
              <a:t>					different experiments =&gt;</a:t>
            </a:r>
          </a:p>
          <a:p>
            <a:r>
              <a:rPr lang="en-GB" dirty="0"/>
              <a:t>					different frameworks</a:t>
            </a:r>
          </a:p>
          <a:p>
            <a:endParaRPr lang="en-GB" sz="2200" dirty="0"/>
          </a:p>
          <a:p>
            <a:r>
              <a:rPr lang="en-GB" dirty="0"/>
              <a:t>						Experiment with						3 collaborations						coming together</a:t>
            </a:r>
          </a:p>
          <a:p>
            <a:endParaRPr lang="en-GB" dirty="0"/>
          </a:p>
          <a:p>
            <a:r>
              <a:rPr lang="en-GB" dirty="0"/>
              <a:t>						</a:t>
            </a:r>
          </a:p>
          <a:p>
            <a:r>
              <a:rPr lang="en-GB" dirty="0"/>
              <a:t>						One big experiment =&gt; </a:t>
            </a:r>
            <a:r>
              <a:rPr lang="en-GB" dirty="0" err="1"/>
              <a:t>optimsed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5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0F6CF7-51C3-8EC8-972A-8C20695FA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85" y="1022342"/>
            <a:ext cx="4104456" cy="20600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6C1C0-2683-514D-6258-1702E92D4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85" y="3282753"/>
            <a:ext cx="5324475" cy="15049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621B30C-BBF3-002C-DB7A-5A093C09EEE1}"/>
              </a:ext>
            </a:extLst>
          </p:cNvPr>
          <p:cNvSpPr txBox="1"/>
          <p:nvPr/>
        </p:nvSpPr>
        <p:spPr>
          <a:xfrm>
            <a:off x="6300192" y="383496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0ECC8EE-13F6-E3BA-A46D-E929E09BF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85" y="4902169"/>
            <a:ext cx="52482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DF279-814B-83DC-1406-A96B32494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Examples SW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0B9C-F21A-AD0F-7291-589AE9746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42" y="1412776"/>
            <a:ext cx="8316598" cy="4886003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Kalivera</a:t>
            </a:r>
            <a:r>
              <a:rPr lang="en-GB" dirty="0"/>
              <a:t> – for multifragmentation experiments</a:t>
            </a:r>
          </a:p>
          <a:p>
            <a:r>
              <a:rPr lang="en-GB" dirty="0"/>
              <a:t>               - entirely based on ROOT </a:t>
            </a:r>
          </a:p>
          <a:p>
            <a:r>
              <a:rPr lang="en-GB" dirty="0"/>
              <a:t>               - modular analysis</a:t>
            </a:r>
          </a:p>
          <a:p>
            <a:r>
              <a:rPr lang="en-GB" dirty="0"/>
              <a:t>               - performance, consistency, simplicity  - essential</a:t>
            </a:r>
          </a:p>
          <a:p>
            <a:endParaRPr lang="en-GB" dirty="0"/>
          </a:p>
          <a:p>
            <a:r>
              <a:rPr lang="en-GB" dirty="0" err="1">
                <a:solidFill>
                  <a:srgbClr val="0070C0"/>
                </a:solidFill>
              </a:rPr>
              <a:t>Nptool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– for low energy NP  experiments</a:t>
            </a:r>
          </a:p>
          <a:p>
            <a:r>
              <a:rPr lang="en-GB" dirty="0"/>
              <a:t>            - open source;</a:t>
            </a:r>
          </a:p>
          <a:p>
            <a:r>
              <a:rPr lang="en-GB" dirty="0"/>
              <a:t>            - modular design: detectors and event generators as plugin; tool box for tracking, nuclear data etc</a:t>
            </a:r>
          </a:p>
          <a:p>
            <a:r>
              <a:rPr lang="en-GB" dirty="0"/>
              <a:t>	- interoperability and simplicity - essential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35F97-A821-90C5-5ED3-2C48A9BC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7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7DD2-7C48-4621-248F-5FAECA65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0537-4AC0-9037-B671-2B761D58A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Diversity of communities </a:t>
            </a:r>
            <a:r>
              <a:rPr lang="en-GB" dirty="0"/>
              <a:t>– have to accommodate different needs</a:t>
            </a:r>
          </a:p>
          <a:p>
            <a:r>
              <a:rPr lang="en-GB" dirty="0">
                <a:solidFill>
                  <a:srgbClr val="0070C0"/>
                </a:solidFill>
              </a:rPr>
              <a:t>Open Science requirements </a:t>
            </a:r>
          </a:p>
          <a:p>
            <a:r>
              <a:rPr lang="en-GB" dirty="0"/>
              <a:t>	- need a change in working culture</a:t>
            </a:r>
          </a:p>
          <a:p>
            <a:r>
              <a:rPr lang="en-GB" dirty="0"/>
              <a:t>	- </a:t>
            </a:r>
            <a:r>
              <a:rPr lang="en-GB" dirty="0">
                <a:solidFill>
                  <a:srgbClr val="C00000"/>
                </a:solidFill>
              </a:rPr>
              <a:t>technical challenges </a:t>
            </a:r>
          </a:p>
          <a:p>
            <a:r>
              <a:rPr lang="en-GB" dirty="0"/>
              <a:t>		– how to keep the software to analyse past</a:t>
            </a:r>
          </a:p>
          <a:p>
            <a:r>
              <a:rPr lang="en-GB" dirty="0"/>
              <a:t>		    data </a:t>
            </a:r>
          </a:p>
          <a:p>
            <a:r>
              <a:rPr lang="en-GB" dirty="0"/>
              <a:t>		- how to prepare the current data for future</a:t>
            </a:r>
          </a:p>
          <a:p>
            <a:r>
              <a:rPr lang="en-GB" dirty="0"/>
              <a:t>                          use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4BDE8-1697-7F80-C740-8E939270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F28A-BDF0-37B8-F833-393EDD2E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Synergies with high energy experiments</a:t>
            </a:r>
            <a:br>
              <a:rPr lang="en-GB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3A33F-8FD1-0E75-5735-7A594D1CA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dirty="0">
                <a:solidFill>
                  <a:srgbClr val="0070C0"/>
                </a:solidFill>
              </a:rPr>
              <a:t>Common software </a:t>
            </a:r>
            <a:r>
              <a:rPr lang="en-GB" dirty="0"/>
              <a:t>as ROOT, GEANT</a:t>
            </a:r>
          </a:p>
          <a:p>
            <a:r>
              <a:rPr lang="en-GB" dirty="0"/>
              <a:t>- </a:t>
            </a:r>
            <a:r>
              <a:rPr lang="en-GB" dirty="0">
                <a:solidFill>
                  <a:srgbClr val="0070C0"/>
                </a:solidFill>
              </a:rPr>
              <a:t>Software preparation for new hardware platforms </a:t>
            </a:r>
          </a:p>
          <a:p>
            <a:r>
              <a:rPr lang="en-GB" dirty="0"/>
              <a:t>     (</a:t>
            </a:r>
            <a:r>
              <a:rPr lang="en-GB" dirty="0" err="1"/>
              <a:t>e.g</a:t>
            </a:r>
            <a:r>
              <a:rPr lang="en-GB" dirty="0"/>
              <a:t> GPU needed for some parts of analysis even for small experiments)</a:t>
            </a:r>
          </a:p>
          <a:p>
            <a:r>
              <a:rPr lang="en-GB" dirty="0"/>
              <a:t>- </a:t>
            </a:r>
            <a:r>
              <a:rPr lang="en-GB" dirty="0">
                <a:solidFill>
                  <a:srgbClr val="0070C0"/>
                </a:solidFill>
              </a:rPr>
              <a:t>Preparation for open science/data</a:t>
            </a:r>
          </a:p>
          <a:p>
            <a:r>
              <a:rPr lang="en-GB" dirty="0"/>
              <a:t>        - common data formats – are they possible?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42D59-50E6-537A-1A59-12B58EBD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4A1-5B28-41B4-A256-7AB65699273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unel University">
  <a:themeElements>
    <a:clrScheme name="Custom 3">
      <a:dk1>
        <a:sysClr val="windowText" lastClr="000000"/>
      </a:dk1>
      <a:lt1>
        <a:sysClr val="window" lastClr="FFFFFF"/>
      </a:lt1>
      <a:dk2>
        <a:srgbClr val="595959"/>
      </a:dk2>
      <a:lt2>
        <a:srgbClr val="EBEBEB"/>
      </a:lt2>
      <a:accent1>
        <a:srgbClr val="00325B"/>
      </a:accent1>
      <a:accent2>
        <a:srgbClr val="BE0F34"/>
      </a:accent2>
      <a:accent3>
        <a:srgbClr val="84A5DC"/>
      </a:accent3>
      <a:accent4>
        <a:srgbClr val="8098AD"/>
      </a:accent4>
      <a:accent5>
        <a:srgbClr val="DF879A"/>
      </a:accent5>
      <a:accent6>
        <a:srgbClr val="C2D2ED"/>
      </a:accent6>
      <a:hlink>
        <a:srgbClr val="0000FF"/>
      </a:hlink>
      <a:folHlink>
        <a:srgbClr val="800080"/>
      </a:folHlink>
    </a:clrScheme>
    <a:fontScheme name="Brun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D4D214102FFC46AC46F62D1966D3F7" ma:contentTypeVersion="1" ma:contentTypeDescription="Create a new document." ma:contentTypeScope="" ma:versionID="21847c51f1455a7c61f4451f0ef7340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885B0F2-F01A-4F64-8749-71F32A3851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E80A36-5C85-4CBB-B8F8-E436333A1E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831459-0669-4B55-8FA0-4734ED5E75C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319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Brunel University</vt:lpstr>
      <vt:lpstr>Small experiments perspectives Nuclear Physics example</vt:lpstr>
      <vt:lpstr>Acknowledgements</vt:lpstr>
      <vt:lpstr>Nuclear Physics questions and facilities</vt:lpstr>
      <vt:lpstr>Experiments and software frameworks</vt:lpstr>
      <vt:lpstr>Requirements for software frameworks</vt:lpstr>
      <vt:lpstr>Examples SW frameworks</vt:lpstr>
      <vt:lpstr>Challenges</vt:lpstr>
      <vt:lpstr>Synergies with high energy experiments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Brunel PowerPoint</dc:title>
  <dc:creator>Helen King</dc:creator>
  <cp:lastModifiedBy>Liliana Teodorescu (Staff)</cp:lastModifiedBy>
  <cp:revision>73</cp:revision>
  <dcterms:created xsi:type="dcterms:W3CDTF">2014-07-31T08:49:38Z</dcterms:created>
  <dcterms:modified xsi:type="dcterms:W3CDTF">2023-06-13T09:19:51Z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0x010100BBD4D214102FFC46AC46F62D1966D3F7</vt:lpwstr>
  </property>
  <property fmtid="{D5CDD505-2E9C-101B-9397-08002B2CF9AE}" pid="3" name="BrunelBaseOwner">
    <vt:lpwstr>1;#Internal Communications|01e1b302-1141-47e6-ae68-8b0ede583215</vt:lpwstr>
  </property>
  <property fmtid="{D5CDD505-2E9C-101B-9397-08002B2CF9AE}" pid="4" name="BrunelBaseOwner0">
    <vt:lpwstr>Internal Communications|01e1b302-1141-47e6-ae68-8b0ede583215</vt:lpwstr>
  </property>
  <property fmtid="{D5CDD505-2E9C-101B-9397-08002B2CF9AE}" pid="5" name="TaxKeyword">
    <vt:lpwstr/>
  </property>
  <property fmtid="{D5CDD505-2E9C-101B-9397-08002B2CF9AE}" pid="6" name="BrunelBaseAudience">
    <vt:lpwstr/>
  </property>
  <property fmtid="{D5CDD505-2E9C-101B-9397-08002B2CF9AE}" pid="7" name="foo">
    <vt:lpwstr/>
  </property>
  <property fmtid="{D5CDD505-2E9C-101B-9397-08002B2CF9AE}" pid="8" name="BrunelBaseAudience0">
    <vt:lpwstr/>
  </property>
  <property fmtid="{D5CDD505-2E9C-101B-9397-08002B2CF9AE}" pid="9" name="TaxKeywordTaxHTField">
    <vt:lpwstr/>
  </property>
</Properties>
</file>