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13"/>
  </p:notesMasterIdLst>
  <p:handoutMasterIdLst>
    <p:handoutMasterId r:id="rId14"/>
  </p:handoutMasterIdLst>
  <p:sldIdLst>
    <p:sldId id="293" r:id="rId2"/>
    <p:sldId id="395" r:id="rId3"/>
    <p:sldId id="387" r:id="rId4"/>
    <p:sldId id="392" r:id="rId5"/>
    <p:sldId id="393" r:id="rId6"/>
    <p:sldId id="391" r:id="rId7"/>
    <p:sldId id="397" r:id="rId8"/>
    <p:sldId id="388" r:id="rId9"/>
    <p:sldId id="394" r:id="rId10"/>
    <p:sldId id="385" r:id="rId11"/>
    <p:sldId id="390" r:id="rId12"/>
  </p:sldIdLst>
  <p:sldSz cx="9144000" cy="6858000" type="screen4x3"/>
  <p:notesSz cx="6858000" cy="9144000"/>
  <p:defaultTextStyle>
    <a:defPPr>
      <a:defRPr lang="en-GB"/>
    </a:defPPr>
    <a:lvl1pPr algn="l" rtl="0" fontAlgn="base">
      <a:spcBef>
        <a:spcPct val="0"/>
      </a:spcBef>
      <a:spcAft>
        <a:spcPct val="0"/>
      </a:spcAft>
      <a:defRPr sz="2800" b="1" kern="1200">
        <a:solidFill>
          <a:schemeClr val="accent1"/>
        </a:solidFill>
        <a:latin typeface="Trebuchet MS" charset="0"/>
        <a:ea typeface="Arial" charset="0"/>
        <a:cs typeface="Arial" charset="0"/>
      </a:defRPr>
    </a:lvl1pPr>
    <a:lvl2pPr marL="457200" algn="l" rtl="0" fontAlgn="base">
      <a:spcBef>
        <a:spcPct val="0"/>
      </a:spcBef>
      <a:spcAft>
        <a:spcPct val="0"/>
      </a:spcAft>
      <a:defRPr sz="2800" b="1" kern="1200">
        <a:solidFill>
          <a:schemeClr val="accent1"/>
        </a:solidFill>
        <a:latin typeface="Trebuchet MS" charset="0"/>
        <a:ea typeface="Arial" charset="0"/>
        <a:cs typeface="Arial" charset="0"/>
      </a:defRPr>
    </a:lvl2pPr>
    <a:lvl3pPr marL="914400" algn="l" rtl="0" fontAlgn="base">
      <a:spcBef>
        <a:spcPct val="0"/>
      </a:spcBef>
      <a:spcAft>
        <a:spcPct val="0"/>
      </a:spcAft>
      <a:defRPr sz="2800" b="1" kern="1200">
        <a:solidFill>
          <a:schemeClr val="accent1"/>
        </a:solidFill>
        <a:latin typeface="Trebuchet MS" charset="0"/>
        <a:ea typeface="Arial" charset="0"/>
        <a:cs typeface="Arial" charset="0"/>
      </a:defRPr>
    </a:lvl3pPr>
    <a:lvl4pPr marL="1371600" algn="l" rtl="0" fontAlgn="base">
      <a:spcBef>
        <a:spcPct val="0"/>
      </a:spcBef>
      <a:spcAft>
        <a:spcPct val="0"/>
      </a:spcAft>
      <a:defRPr sz="2800" b="1" kern="1200">
        <a:solidFill>
          <a:schemeClr val="accent1"/>
        </a:solidFill>
        <a:latin typeface="Trebuchet MS" charset="0"/>
        <a:ea typeface="Arial" charset="0"/>
        <a:cs typeface="Arial" charset="0"/>
      </a:defRPr>
    </a:lvl4pPr>
    <a:lvl5pPr marL="1828800" algn="l" rtl="0" fontAlgn="base">
      <a:spcBef>
        <a:spcPct val="0"/>
      </a:spcBef>
      <a:spcAft>
        <a:spcPct val="0"/>
      </a:spcAft>
      <a:defRPr sz="2800" b="1" kern="1200">
        <a:solidFill>
          <a:schemeClr val="accent1"/>
        </a:solidFill>
        <a:latin typeface="Trebuchet MS" charset="0"/>
        <a:ea typeface="Arial" charset="0"/>
        <a:cs typeface="Arial" charset="0"/>
      </a:defRPr>
    </a:lvl5pPr>
    <a:lvl6pPr marL="2286000" algn="l" defTabSz="457200" rtl="0" eaLnBrk="1" latinLnBrk="0" hangingPunct="1">
      <a:defRPr sz="2800" b="1" kern="1200">
        <a:solidFill>
          <a:schemeClr val="accent1"/>
        </a:solidFill>
        <a:latin typeface="Trebuchet MS" charset="0"/>
        <a:ea typeface="Arial" charset="0"/>
        <a:cs typeface="Arial" charset="0"/>
      </a:defRPr>
    </a:lvl6pPr>
    <a:lvl7pPr marL="2743200" algn="l" defTabSz="457200" rtl="0" eaLnBrk="1" latinLnBrk="0" hangingPunct="1">
      <a:defRPr sz="2800" b="1" kern="1200">
        <a:solidFill>
          <a:schemeClr val="accent1"/>
        </a:solidFill>
        <a:latin typeface="Trebuchet MS" charset="0"/>
        <a:ea typeface="Arial" charset="0"/>
        <a:cs typeface="Arial" charset="0"/>
      </a:defRPr>
    </a:lvl7pPr>
    <a:lvl8pPr marL="3200400" algn="l" defTabSz="457200" rtl="0" eaLnBrk="1" latinLnBrk="0" hangingPunct="1">
      <a:defRPr sz="2800" b="1" kern="1200">
        <a:solidFill>
          <a:schemeClr val="accent1"/>
        </a:solidFill>
        <a:latin typeface="Trebuchet MS" charset="0"/>
        <a:ea typeface="Arial" charset="0"/>
        <a:cs typeface="Arial" charset="0"/>
      </a:defRPr>
    </a:lvl8pPr>
    <a:lvl9pPr marL="3657600" algn="l" defTabSz="457200" rtl="0" eaLnBrk="1" latinLnBrk="0" hangingPunct="1">
      <a:defRPr sz="2800" b="1" kern="1200">
        <a:solidFill>
          <a:schemeClr val="accent1"/>
        </a:solidFill>
        <a:latin typeface="Trebuchet MS" charset="0"/>
        <a:ea typeface="Arial" charset="0"/>
        <a:cs typeface="Arial" charset="0"/>
      </a:defRPr>
    </a:lvl9pPr>
  </p:defaultTextStyle>
  <p:extLst>
    <p:ext uri="{EFAFB233-063F-42B5-8137-9DF3F51BA10A}">
      <p15:sldGuideLst xmlns:p15="http://schemas.microsoft.com/office/powerpoint/2012/main">
        <p15:guide id="1" orient="horz" pos="2523" userDrawn="1">
          <p15:clr>
            <a:srgbClr val="A4A3A4"/>
          </p15:clr>
        </p15:guide>
        <p15:guide id="2" pos="269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FFE2"/>
    <a:srgbClr val="FF8A8F"/>
    <a:srgbClr val="FFFDBA"/>
    <a:srgbClr val="EAAF00"/>
    <a:srgbClr val="8EFA00"/>
    <a:srgbClr val="008F00"/>
    <a:srgbClr val="0083C0"/>
    <a:srgbClr val="005CA1"/>
    <a:srgbClr val="0073CD"/>
    <a:srgbClr val="0063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45" autoAdjust="0"/>
    <p:restoredTop sz="87254" autoAdjust="0"/>
  </p:normalViewPr>
  <p:slideViewPr>
    <p:cSldViewPr snapToGrid="0">
      <p:cViewPr>
        <p:scale>
          <a:sx n="110" d="100"/>
          <a:sy n="110" d="100"/>
        </p:scale>
        <p:origin x="864" y="-288"/>
      </p:cViewPr>
      <p:guideLst>
        <p:guide orient="horz" pos="2523"/>
        <p:guide pos="2699"/>
      </p:guideLst>
    </p:cSldViewPr>
  </p:slideViewPr>
  <p:notesTextViewPr>
    <p:cViewPr>
      <p:scale>
        <a:sx n="100" d="100"/>
        <a:sy n="100" d="100"/>
      </p:scale>
      <p:origin x="0" y="0"/>
    </p:cViewPr>
  </p:notesTextViewPr>
  <p:sorterViewPr>
    <p:cViewPr>
      <p:scale>
        <a:sx n="100" d="100"/>
        <a:sy n="100" d="100"/>
      </p:scale>
      <p:origin x="0" y="4752"/>
    </p:cViewPr>
  </p:sorterViewPr>
  <p:notesViewPr>
    <p:cSldViewPr snapToGrid="0">
      <p:cViewPr varScale="1">
        <p:scale>
          <a:sx n="90" d="100"/>
          <a:sy n="90" d="100"/>
        </p:scale>
        <p:origin x="2328" y="21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78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solidFill>
                  <a:schemeClr val="tx1"/>
                </a:solidFill>
                <a:latin typeface="Times" pitchFamily="-108" charset="0"/>
                <a:ea typeface="Arial" pitchFamily="-108" charset="0"/>
                <a:cs typeface="Arial" pitchFamily="-108" charset="0"/>
              </a:defRPr>
            </a:lvl1pPr>
          </a:lstStyle>
          <a:p>
            <a:pPr>
              <a:defRPr/>
            </a:pPr>
            <a:endParaRPr lang="en-US"/>
          </a:p>
        </p:txBody>
      </p:sp>
      <p:sp>
        <p:nvSpPr>
          <p:cNvPr id="2478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latin typeface="Times" pitchFamily="-108" charset="0"/>
                <a:ea typeface="Arial" pitchFamily="-108" charset="0"/>
                <a:cs typeface="Arial" pitchFamily="-108" charset="0"/>
              </a:defRPr>
            </a:lvl1pPr>
          </a:lstStyle>
          <a:p>
            <a:pPr>
              <a:defRPr/>
            </a:pPr>
            <a:endParaRPr lang="en-US"/>
          </a:p>
        </p:txBody>
      </p:sp>
      <p:sp>
        <p:nvSpPr>
          <p:cNvPr id="2478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solidFill>
                  <a:schemeClr val="tx1"/>
                </a:solidFill>
                <a:latin typeface="Times" pitchFamily="-108" charset="0"/>
                <a:ea typeface="Arial" pitchFamily="-108" charset="0"/>
                <a:cs typeface="Arial" pitchFamily="-108" charset="0"/>
              </a:defRPr>
            </a:lvl1pPr>
          </a:lstStyle>
          <a:p>
            <a:pPr>
              <a:defRPr/>
            </a:pPr>
            <a:endParaRPr lang="en-US"/>
          </a:p>
        </p:txBody>
      </p:sp>
      <p:sp>
        <p:nvSpPr>
          <p:cNvPr id="2478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latin typeface="Times" pitchFamily="-108" charset="0"/>
                <a:ea typeface="Arial" pitchFamily="-108" charset="0"/>
                <a:cs typeface="Arial" pitchFamily="-108" charset="0"/>
              </a:defRPr>
            </a:lvl1pPr>
          </a:lstStyle>
          <a:p>
            <a:pPr>
              <a:defRPr/>
            </a:pPr>
            <a:fld id="{95C8FE92-D6F1-F14A-BEB5-B895D4926C1C}" type="slidenum">
              <a:rPr lang="en-US"/>
              <a:pPr>
                <a:defRPr/>
              </a:pPr>
              <a:t>‹#›</a:t>
            </a:fld>
            <a:endParaRPr lang="en-US"/>
          </a:p>
        </p:txBody>
      </p:sp>
    </p:spTree>
    <p:extLst>
      <p:ext uri="{BB962C8B-B14F-4D97-AF65-F5344CB8AC3E}">
        <p14:creationId xmlns:p14="http://schemas.microsoft.com/office/powerpoint/2010/main" val="35275507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solidFill>
                  <a:schemeClr val="tx1"/>
                </a:solidFill>
                <a:latin typeface="Times" pitchFamily="-108" charset="0"/>
                <a:ea typeface="Arial" pitchFamily="-108" charset="0"/>
                <a:cs typeface="Arial" pitchFamily="-108" charset="0"/>
              </a:defRPr>
            </a:lvl1pPr>
          </a:lstStyle>
          <a:p>
            <a:pPr>
              <a:defRPr/>
            </a:pPr>
            <a:endParaRPr lang="en-GB"/>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latin typeface="Times" pitchFamily="-108" charset="0"/>
                <a:ea typeface="Arial" pitchFamily="-108" charset="0"/>
                <a:cs typeface="Arial" pitchFamily="-108" charset="0"/>
              </a:defRPr>
            </a:lvl1pPr>
          </a:lstStyle>
          <a:p>
            <a:pPr>
              <a:defRPr/>
            </a:pPr>
            <a:endParaRPr lang="en-GB"/>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solidFill>
                  <a:schemeClr val="tx1"/>
                </a:solidFill>
                <a:latin typeface="Times" pitchFamily="-108" charset="0"/>
                <a:ea typeface="Arial" pitchFamily="-108" charset="0"/>
                <a:cs typeface="Arial" pitchFamily="-108" charset="0"/>
              </a:defRPr>
            </a:lvl1pPr>
          </a:lstStyle>
          <a:p>
            <a:pPr>
              <a:defRPr/>
            </a:pPr>
            <a:endParaRPr lang="en-GB"/>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latin typeface="Times" pitchFamily="-108" charset="0"/>
                <a:ea typeface="Arial" pitchFamily="-108" charset="0"/>
                <a:cs typeface="Arial" pitchFamily="-108" charset="0"/>
              </a:defRPr>
            </a:lvl1pPr>
          </a:lstStyle>
          <a:p>
            <a:pPr>
              <a:defRPr/>
            </a:pPr>
            <a:fld id="{501C4113-2466-DC48-BAFD-35BC4AF17601}" type="slidenum">
              <a:rPr lang="en-GB"/>
              <a:pPr>
                <a:defRPr/>
              </a:pPr>
              <a:t>‹#›</a:t>
            </a:fld>
            <a:endParaRPr lang="en-GB"/>
          </a:p>
        </p:txBody>
      </p:sp>
    </p:spTree>
    <p:extLst>
      <p:ext uri="{BB962C8B-B14F-4D97-AF65-F5344CB8AC3E}">
        <p14:creationId xmlns:p14="http://schemas.microsoft.com/office/powerpoint/2010/main" val="162312713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08" charset="0"/>
        <a:ea typeface="Arial" pitchFamily="-108" charset="0"/>
        <a:cs typeface="Arial" pitchFamily="-108" charset="0"/>
      </a:defRPr>
    </a:lvl1pPr>
    <a:lvl2pPr marL="457200" algn="l" rtl="0" eaLnBrk="0" fontAlgn="base" hangingPunct="0">
      <a:spcBef>
        <a:spcPct val="30000"/>
      </a:spcBef>
      <a:spcAft>
        <a:spcPct val="0"/>
      </a:spcAft>
      <a:defRPr sz="1200" kern="1200">
        <a:solidFill>
          <a:schemeClr val="tx1"/>
        </a:solidFill>
        <a:latin typeface="Times" pitchFamily="-108" charset="0"/>
        <a:ea typeface="Arial" pitchFamily="-108" charset="0"/>
        <a:cs typeface="Arial" pitchFamily="-108" charset="0"/>
      </a:defRPr>
    </a:lvl2pPr>
    <a:lvl3pPr marL="914400" algn="l" rtl="0" eaLnBrk="0" fontAlgn="base" hangingPunct="0">
      <a:spcBef>
        <a:spcPct val="30000"/>
      </a:spcBef>
      <a:spcAft>
        <a:spcPct val="0"/>
      </a:spcAft>
      <a:defRPr sz="1200" kern="1200">
        <a:solidFill>
          <a:schemeClr val="tx1"/>
        </a:solidFill>
        <a:latin typeface="Times" pitchFamily="-108" charset="0"/>
        <a:ea typeface="Arial" pitchFamily="-108" charset="0"/>
        <a:cs typeface="Arial" pitchFamily="-108" charset="0"/>
      </a:defRPr>
    </a:lvl3pPr>
    <a:lvl4pPr marL="1371600" algn="l" rtl="0" eaLnBrk="0" fontAlgn="base" hangingPunct="0">
      <a:spcBef>
        <a:spcPct val="30000"/>
      </a:spcBef>
      <a:spcAft>
        <a:spcPct val="0"/>
      </a:spcAft>
      <a:defRPr sz="1200" kern="1200">
        <a:solidFill>
          <a:schemeClr val="tx1"/>
        </a:solidFill>
        <a:latin typeface="Times" pitchFamily="-108" charset="0"/>
        <a:ea typeface="Arial" pitchFamily="-108" charset="0"/>
        <a:cs typeface="Arial" pitchFamily="-108" charset="0"/>
      </a:defRPr>
    </a:lvl4pPr>
    <a:lvl5pPr marL="1828800" algn="l" rtl="0" eaLnBrk="0" fontAlgn="base" hangingPunct="0">
      <a:spcBef>
        <a:spcPct val="30000"/>
      </a:spcBef>
      <a:spcAft>
        <a:spcPct val="0"/>
      </a:spcAft>
      <a:defRPr sz="1200" kern="1200">
        <a:solidFill>
          <a:schemeClr val="tx1"/>
        </a:solidFill>
        <a:latin typeface="Times" pitchFamily="-108" charset="0"/>
        <a:ea typeface="Arial" pitchFamily="-108" charset="0"/>
        <a:cs typeface="Arial" pitchFamily="-108"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B4F52C9B-CB35-E842-A61D-4B6E8920D33F}" type="slidenum">
              <a:rPr lang="en-GB">
                <a:latin typeface="Times" charset="0"/>
                <a:ea typeface="Arial" charset="0"/>
                <a:cs typeface="Arial" charset="0"/>
              </a:rPr>
              <a:pPr/>
              <a:t>1</a:t>
            </a:fld>
            <a:endParaRPr lang="en-GB">
              <a:latin typeface="Times" charset="0"/>
              <a:ea typeface="Arial" charset="0"/>
              <a:cs typeface="Arial"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dirty="0">
              <a:latin typeface="Times" charset="0"/>
              <a:ea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6"/>
          <p:cNvSpPr txBox="1">
            <a:spLocks noChangeArrowheads="1"/>
          </p:cNvSpPr>
          <p:nvPr userDrawn="1"/>
        </p:nvSpPr>
        <p:spPr bwMode="auto">
          <a:xfrm>
            <a:off x="7761288" y="6616700"/>
            <a:ext cx="1154112" cy="261938"/>
          </a:xfrm>
          <a:prstGeom prst="rect">
            <a:avLst/>
          </a:prstGeom>
          <a:noFill/>
          <a:ln w="9525">
            <a:noFill/>
            <a:miter lim="800000"/>
            <a:headEnd/>
            <a:tailEnd/>
          </a:ln>
          <a:effectLst/>
        </p:spPr>
        <p:txBody>
          <a:bodyPr>
            <a:prstTxWarp prst="textNoShape">
              <a:avLst/>
            </a:prstTxWarp>
            <a:spAutoFit/>
          </a:bodyPr>
          <a:lstStyle/>
          <a:p>
            <a:pPr eaLnBrk="0" hangingPunct="0">
              <a:spcBef>
                <a:spcPct val="50000"/>
              </a:spcBef>
              <a:defRPr/>
            </a:pPr>
            <a:r>
              <a:rPr lang="en-GB" sz="1100" b="0">
                <a:solidFill>
                  <a:schemeClr val="accent2"/>
                </a:solidFill>
                <a:latin typeface="Trebuchet MS" pitchFamily="-108" charset="0"/>
                <a:ea typeface="Arial" pitchFamily="-108" charset="0"/>
                <a:cs typeface="Arial" pitchFamily="-108" charset="0"/>
              </a:rPr>
              <a:t>Slide </a:t>
            </a:r>
            <a:endParaRPr lang="en-GB" sz="1200" b="0">
              <a:solidFill>
                <a:schemeClr val="accent2"/>
              </a:solidFill>
              <a:latin typeface="Trebuchet MS" pitchFamily="-108" charset="0"/>
              <a:ea typeface="Arial" pitchFamily="-108" charset="0"/>
              <a:cs typeface="Arial" pitchFamily="-108" charset="0"/>
            </a:endParaRPr>
          </a:p>
        </p:txBody>
      </p:sp>
      <p:sp>
        <p:nvSpPr>
          <p:cNvPr id="2" name="Title 1"/>
          <p:cNvSpPr>
            <a:spLocks noGrp="1"/>
          </p:cNvSpPr>
          <p:nvPr>
            <p:ph type="ctrTitle"/>
          </p:nvPr>
        </p:nvSpPr>
        <p:spPr>
          <a:xfrm>
            <a:off x="685800" y="2130425"/>
            <a:ext cx="7772400" cy="1470025"/>
          </a:xfrm>
        </p:spPr>
        <p:txBody>
          <a:bodyPr/>
          <a:lstStyle>
            <a:lvl1pPr>
              <a:defRPr>
                <a:latin typeface="Bierstadt Display" panose="020B0004020202020204" pitchFamily="34"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343789" y="3858388"/>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dirty="0"/>
              <a:t>Click to edit Master subtitle style</a:t>
            </a:r>
            <a:endParaRPr lang="en-US" dirty="0"/>
          </a:p>
        </p:txBody>
      </p:sp>
      <p:sp>
        <p:nvSpPr>
          <p:cNvPr id="5" name="Rectangle 4"/>
          <p:cNvSpPr>
            <a:spLocks noGrp="1" noChangeArrowheads="1"/>
          </p:cNvSpPr>
          <p:nvPr>
            <p:ph type="dt" sz="half" idx="10"/>
          </p:nvPr>
        </p:nvSpPr>
        <p:spPr/>
        <p:txBody>
          <a:bodyPr/>
          <a:lstStyle>
            <a:lvl1pPr eaLnBrk="0" hangingPunct="0">
              <a:defRPr sz="1100" b="0">
                <a:solidFill>
                  <a:schemeClr val="accent2"/>
                </a:solidFill>
              </a:defRPr>
            </a:lvl1pPr>
          </a:lstStyle>
          <a:p>
            <a:pPr>
              <a:defRPr/>
            </a:pPr>
            <a:r>
              <a:rPr lang="en-GB"/>
              <a:t>David Britton, University of Glasgow</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Bierstadt Display" panose="020B0004020202020204" pitchFamily="34" charset="0"/>
              </a:defRPr>
            </a:lvl1pPr>
          </a:lstStyle>
          <a:p>
            <a:r>
              <a:rPr lang="en-GB" dirty="0"/>
              <a:t>Click to edit Master title style</a:t>
            </a:r>
            <a:endParaRPr lang="en-US" dirty="0"/>
          </a:p>
        </p:txBody>
      </p:sp>
      <p:sp>
        <p:nvSpPr>
          <p:cNvPr id="3" name="Content Placeholder 2"/>
          <p:cNvSpPr>
            <a:spLocks noGrp="1"/>
          </p:cNvSpPr>
          <p:nvPr>
            <p:ph idx="1"/>
          </p:nvPr>
        </p:nvSpPr>
        <p:spPr/>
        <p:txBody>
          <a:bodyPr/>
          <a:lstStyle>
            <a:lvl1pPr>
              <a:defRPr>
                <a:latin typeface="Bierstadt Display" panose="020B0004020202020204" pitchFamily="34" charset="0"/>
              </a:defRPr>
            </a:lvl1pPr>
            <a:lvl2pPr>
              <a:defRPr>
                <a:latin typeface="Bierstadt Display" panose="020B0004020202020204" pitchFamily="34" charset="0"/>
              </a:defRPr>
            </a:lvl2pPr>
            <a:lvl3pPr>
              <a:defRPr sz="1800">
                <a:latin typeface="Bierstadt Display" panose="020B0004020202020204" pitchFamily="34" charset="0"/>
              </a:defRPr>
            </a:lvl3pPr>
            <a:lvl4pPr>
              <a:defRPr sz="1600">
                <a:latin typeface="Bierstadt Display" panose="020B0004020202020204" pitchFamily="34" charset="0"/>
              </a:defRPr>
            </a:lvl4pPr>
            <a:lvl5pPr>
              <a:defRPr sz="1400">
                <a:latin typeface="Bierstadt Display" panose="020B00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ectangle 4"/>
          <p:cNvSpPr>
            <a:spLocks noGrp="1" noChangeArrowheads="1"/>
          </p:cNvSpPr>
          <p:nvPr>
            <p:ph type="dt" sz="half" idx="10"/>
          </p:nvPr>
        </p:nvSpPr>
        <p:spPr/>
        <p:txBody>
          <a:bodyPr/>
          <a:lstStyle>
            <a:lvl1pPr eaLnBrk="0" hangingPunct="0">
              <a:defRPr sz="1100" b="0">
                <a:solidFill>
                  <a:srgbClr val="00C1C3"/>
                </a:solidFill>
              </a:defRPr>
            </a:lvl1pPr>
          </a:lstStyle>
          <a:p>
            <a:pPr>
              <a:defRPr/>
            </a:pPr>
            <a:r>
              <a:rPr lang="en-GB"/>
              <a:t>David Britton, University of Glasgow</a:t>
            </a:r>
            <a:endParaRPr lang="en-US" dirty="0"/>
          </a:p>
        </p:txBody>
      </p:sp>
      <p:sp>
        <p:nvSpPr>
          <p:cNvPr id="6" name="Footer Placeholder 5"/>
          <p:cNvSpPr>
            <a:spLocks noGrp="1" noChangeArrowheads="1"/>
          </p:cNvSpPr>
          <p:nvPr>
            <p:ph type="ftr" sz="quarter" idx="11"/>
          </p:nvPr>
        </p:nvSpPr>
        <p:spPr>
          <a:xfrm>
            <a:off x="3208338" y="6594475"/>
            <a:ext cx="3657600" cy="304800"/>
          </a:xfrm>
          <a:prstGeom prst="rect">
            <a:avLst/>
          </a:prstGeom>
        </p:spPr>
        <p:txBody>
          <a:bodyPr/>
          <a:lstStyle>
            <a:lvl1pPr algn="ctr" eaLnBrk="0" hangingPunct="0">
              <a:defRPr sz="1100" b="0" dirty="0" smtClean="0">
                <a:solidFill>
                  <a:srgbClr val="00C1C3"/>
                </a:solidFill>
              </a:defRPr>
            </a:lvl1pPr>
          </a:lstStyle>
          <a:p>
            <a:pPr>
              <a:defRPr/>
            </a:pPr>
            <a:r>
              <a:rPr lang="en-US" dirty="0"/>
              <a:t>JENA</a:t>
            </a:r>
          </a:p>
        </p:txBody>
      </p:sp>
      <p:sp>
        <p:nvSpPr>
          <p:cNvPr id="4" name="Text Box 6"/>
          <p:cNvSpPr txBox="1">
            <a:spLocks noChangeArrowheads="1"/>
          </p:cNvSpPr>
          <p:nvPr userDrawn="1"/>
        </p:nvSpPr>
        <p:spPr bwMode="auto">
          <a:xfrm>
            <a:off x="7897898" y="6593257"/>
            <a:ext cx="783116" cy="261610"/>
          </a:xfrm>
          <a:prstGeom prst="rect">
            <a:avLst/>
          </a:prstGeom>
          <a:noFill/>
          <a:ln w="9525">
            <a:noFill/>
            <a:miter lim="800000"/>
            <a:headEnd/>
            <a:tailEnd/>
          </a:ln>
          <a:effectLst/>
        </p:spPr>
        <p:txBody>
          <a:bodyPr wrap="square">
            <a:prstTxWarp prst="textNoShape">
              <a:avLst/>
            </a:prstTxWarp>
            <a:spAutoFit/>
          </a:bodyPr>
          <a:lstStyle/>
          <a:p>
            <a:pPr eaLnBrk="0" hangingPunct="0">
              <a:spcBef>
                <a:spcPct val="50000"/>
              </a:spcBef>
              <a:defRPr/>
            </a:pPr>
            <a:r>
              <a:rPr lang="en-GB" sz="1100" b="0" dirty="0">
                <a:solidFill>
                  <a:srgbClr val="00C1C3"/>
                </a:solidFill>
                <a:latin typeface="Bierstadt Display" panose="020B0004020202020204" pitchFamily="34" charset="0"/>
                <a:ea typeface="Arial" pitchFamily="-108" charset="0"/>
                <a:cs typeface="Arial" pitchFamily="-108" charset="0"/>
              </a:rPr>
              <a:t>Slide          </a:t>
            </a:r>
            <a:endParaRPr lang="en-GB" sz="1200" b="0" dirty="0">
              <a:solidFill>
                <a:srgbClr val="00C1C3"/>
              </a:solidFill>
              <a:latin typeface="Bierstadt Display" panose="020B0004020202020204" pitchFamily="34" charset="0"/>
              <a:ea typeface="Arial" pitchFamily="-108" charset="0"/>
              <a:cs typeface="Arial" pitchFamily="-108" charset="0"/>
            </a:endParaRPr>
          </a:p>
        </p:txBody>
      </p:sp>
      <p:sp>
        <p:nvSpPr>
          <p:cNvPr id="11" name="Slide Number Placeholder 5">
            <a:extLst>
              <a:ext uri="{FF2B5EF4-FFF2-40B4-BE49-F238E27FC236}">
                <a16:creationId xmlns:a16="http://schemas.microsoft.com/office/drawing/2014/main" id="{F4203358-E74C-8298-4A90-E82A85326F73}"/>
              </a:ext>
            </a:extLst>
          </p:cNvPr>
          <p:cNvSpPr txBox="1">
            <a:spLocks/>
          </p:cNvSpPr>
          <p:nvPr userDrawn="1"/>
        </p:nvSpPr>
        <p:spPr bwMode="auto">
          <a:xfrm>
            <a:off x="8259580" y="6590323"/>
            <a:ext cx="658714" cy="252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GB"/>
            </a:defPPr>
            <a:lvl1pPr algn="r" rtl="0" eaLnBrk="0" fontAlgn="base" hangingPunct="0">
              <a:spcBef>
                <a:spcPct val="0"/>
              </a:spcBef>
              <a:spcAft>
                <a:spcPct val="0"/>
              </a:spcAft>
              <a:defRPr sz="1400" b="0" kern="1200">
                <a:solidFill>
                  <a:srgbClr val="000090"/>
                </a:solidFill>
                <a:latin typeface="Times" pitchFamily="-108" charset="0"/>
                <a:ea typeface="Arial" pitchFamily="-108" charset="0"/>
                <a:cs typeface="Arial" pitchFamily="-108" charset="0"/>
              </a:defRPr>
            </a:lvl1pPr>
            <a:lvl2pPr marL="457200" algn="l" rtl="0" fontAlgn="base">
              <a:spcBef>
                <a:spcPct val="0"/>
              </a:spcBef>
              <a:spcAft>
                <a:spcPct val="0"/>
              </a:spcAft>
              <a:defRPr sz="2800" b="1" kern="1200">
                <a:solidFill>
                  <a:schemeClr val="accent1"/>
                </a:solidFill>
                <a:latin typeface="Trebuchet MS" charset="0"/>
                <a:ea typeface="Arial" charset="0"/>
                <a:cs typeface="Arial" charset="0"/>
              </a:defRPr>
            </a:lvl2pPr>
            <a:lvl3pPr marL="914400" algn="l" rtl="0" fontAlgn="base">
              <a:spcBef>
                <a:spcPct val="0"/>
              </a:spcBef>
              <a:spcAft>
                <a:spcPct val="0"/>
              </a:spcAft>
              <a:defRPr sz="2800" b="1" kern="1200">
                <a:solidFill>
                  <a:schemeClr val="accent1"/>
                </a:solidFill>
                <a:latin typeface="Trebuchet MS" charset="0"/>
                <a:ea typeface="Arial" charset="0"/>
                <a:cs typeface="Arial" charset="0"/>
              </a:defRPr>
            </a:lvl3pPr>
            <a:lvl4pPr marL="1371600" algn="l" rtl="0" fontAlgn="base">
              <a:spcBef>
                <a:spcPct val="0"/>
              </a:spcBef>
              <a:spcAft>
                <a:spcPct val="0"/>
              </a:spcAft>
              <a:defRPr sz="2800" b="1" kern="1200">
                <a:solidFill>
                  <a:schemeClr val="accent1"/>
                </a:solidFill>
                <a:latin typeface="Trebuchet MS" charset="0"/>
                <a:ea typeface="Arial" charset="0"/>
                <a:cs typeface="Arial" charset="0"/>
              </a:defRPr>
            </a:lvl4pPr>
            <a:lvl5pPr marL="1828800" algn="l" rtl="0" fontAlgn="base">
              <a:spcBef>
                <a:spcPct val="0"/>
              </a:spcBef>
              <a:spcAft>
                <a:spcPct val="0"/>
              </a:spcAft>
              <a:defRPr sz="2800" b="1" kern="1200">
                <a:solidFill>
                  <a:schemeClr val="accent1"/>
                </a:solidFill>
                <a:latin typeface="Trebuchet MS" charset="0"/>
                <a:ea typeface="Arial" charset="0"/>
                <a:cs typeface="Arial" charset="0"/>
              </a:defRPr>
            </a:lvl5pPr>
            <a:lvl6pPr marL="2286000" algn="l" defTabSz="457200" rtl="0" eaLnBrk="1" latinLnBrk="0" hangingPunct="1">
              <a:defRPr sz="2800" b="1" kern="1200">
                <a:solidFill>
                  <a:schemeClr val="accent1"/>
                </a:solidFill>
                <a:latin typeface="Trebuchet MS" charset="0"/>
                <a:ea typeface="Arial" charset="0"/>
                <a:cs typeface="Arial" charset="0"/>
              </a:defRPr>
            </a:lvl6pPr>
            <a:lvl7pPr marL="2743200" algn="l" defTabSz="457200" rtl="0" eaLnBrk="1" latinLnBrk="0" hangingPunct="1">
              <a:defRPr sz="2800" b="1" kern="1200">
                <a:solidFill>
                  <a:schemeClr val="accent1"/>
                </a:solidFill>
                <a:latin typeface="Trebuchet MS" charset="0"/>
                <a:ea typeface="Arial" charset="0"/>
                <a:cs typeface="Arial" charset="0"/>
              </a:defRPr>
            </a:lvl7pPr>
            <a:lvl8pPr marL="3200400" algn="l" defTabSz="457200" rtl="0" eaLnBrk="1" latinLnBrk="0" hangingPunct="1">
              <a:defRPr sz="2800" b="1" kern="1200">
                <a:solidFill>
                  <a:schemeClr val="accent1"/>
                </a:solidFill>
                <a:latin typeface="Trebuchet MS" charset="0"/>
                <a:ea typeface="Arial" charset="0"/>
                <a:cs typeface="Arial" charset="0"/>
              </a:defRPr>
            </a:lvl8pPr>
            <a:lvl9pPr marL="3657600" algn="l" defTabSz="457200" rtl="0" eaLnBrk="1" latinLnBrk="0" hangingPunct="1">
              <a:defRPr sz="2800" b="1" kern="1200">
                <a:solidFill>
                  <a:schemeClr val="accent1"/>
                </a:solidFill>
                <a:latin typeface="Trebuchet MS" charset="0"/>
                <a:ea typeface="Arial" charset="0"/>
                <a:cs typeface="Arial" charset="0"/>
              </a:defRPr>
            </a:lvl9pPr>
          </a:lstStyle>
          <a:p>
            <a:pPr>
              <a:defRPr/>
            </a:pPr>
            <a:fld id="{732063B0-4899-BF45-843F-9D307B5E1ABD}" type="slidenum">
              <a:rPr lang="en-US" sz="1100" smtClean="0">
                <a:solidFill>
                  <a:srgbClr val="00C1C3"/>
                </a:solidFill>
                <a:latin typeface="Bierstadt Display" panose="020B0004020202020204" pitchFamily="34" charset="0"/>
              </a:rPr>
              <a:pPr>
                <a:defRPr/>
              </a:pPr>
              <a:t>‹#›</a:t>
            </a:fld>
            <a:r>
              <a:rPr lang="en-US" sz="1100" dirty="0">
                <a:solidFill>
                  <a:srgbClr val="00C1C3"/>
                </a:solidFill>
                <a:latin typeface="Bierstadt Display" panose="020B0004020202020204" pitchFamily="34" charset="0"/>
              </a:rPr>
              <a:t> of 11</a:t>
            </a:r>
          </a:p>
        </p:txBody>
      </p:sp>
      <p:sp>
        <p:nvSpPr>
          <p:cNvPr id="7" name="TextBox 6">
            <a:extLst>
              <a:ext uri="{FF2B5EF4-FFF2-40B4-BE49-F238E27FC236}">
                <a16:creationId xmlns:a16="http://schemas.microsoft.com/office/drawing/2014/main" id="{493851AB-5155-73E5-303B-23DFB469C6C6}"/>
              </a:ext>
            </a:extLst>
          </p:cNvPr>
          <p:cNvSpPr txBox="1"/>
          <p:nvPr userDrawn="1"/>
        </p:nvSpPr>
        <p:spPr>
          <a:xfrm>
            <a:off x="8731045" y="7000568"/>
            <a:ext cx="184731" cy="369332"/>
          </a:xfrm>
          <a:prstGeom prst="rect">
            <a:avLst/>
          </a:prstGeom>
          <a:solidFill>
            <a:schemeClr val="bg1"/>
          </a:solidFill>
        </p:spPr>
        <p:txBody>
          <a:bodyPr wrap="none" rtlCol="0">
            <a:spAutoFit/>
          </a:bodyPr>
          <a:lstStyle/>
          <a:p>
            <a:endParaRPr lang="en-GB" sz="1800" b="0" dirty="0" err="1">
              <a:solidFill>
                <a:srgbClr val="000090"/>
              </a:solidFill>
            </a:endParaRPr>
          </a:p>
        </p:txBody>
      </p:sp>
    </p:spTree>
  </p:cSld>
  <p:clrMapOvr>
    <a:masterClrMapping/>
  </p:clrMapOvr>
  <p:extLst>
    <p:ext uri="{DCECCB84-F9BA-43D5-87BE-67443E8EF086}">
      <p15:sldGuideLst xmlns:p15="http://schemas.microsoft.com/office/powerpoint/2012/main">
        <p15:guide id="1" orient="horz" pos="4269"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431116" y="95250"/>
            <a:ext cx="54102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304800" y="1524000"/>
            <a:ext cx="8534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252932" name="Rectangle 4"/>
          <p:cNvSpPr>
            <a:spLocks noGrp="1" noChangeArrowheads="1"/>
          </p:cNvSpPr>
          <p:nvPr>
            <p:ph type="dt" sz="half" idx="2"/>
          </p:nvPr>
        </p:nvSpPr>
        <p:spPr bwMode="auto">
          <a:xfrm>
            <a:off x="12700" y="6602413"/>
            <a:ext cx="3390900" cy="314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100" b="0">
                <a:solidFill>
                  <a:schemeClr val="accent2"/>
                </a:solidFill>
                <a:latin typeface="Bierstadt Display" panose="020B0004020202020204" pitchFamily="34" charset="0"/>
                <a:ea typeface="Bierstadt Display" panose="020B0004020202020204" pitchFamily="34" charset="0"/>
                <a:cs typeface="Arial" pitchFamily="-108" charset="0"/>
              </a:defRPr>
            </a:lvl1pPr>
          </a:lstStyle>
          <a:p>
            <a:pPr>
              <a:defRPr/>
            </a:pPr>
            <a:r>
              <a:rPr lang="en-GB"/>
              <a:t>David Britton, University of Glasgow</a:t>
            </a:r>
            <a:endParaRPr lang="en-US" dirty="0"/>
          </a:p>
        </p:txBody>
      </p:sp>
      <p:sp>
        <p:nvSpPr>
          <p:cNvPr id="2" name="Slide Number Placeholder 5">
            <a:extLst>
              <a:ext uri="{FF2B5EF4-FFF2-40B4-BE49-F238E27FC236}">
                <a16:creationId xmlns:a16="http://schemas.microsoft.com/office/drawing/2014/main" id="{99518BA4-416D-5157-CF45-07333A8EDEDF}"/>
              </a:ext>
            </a:extLst>
          </p:cNvPr>
          <p:cNvSpPr>
            <a:spLocks noGrp="1"/>
          </p:cNvSpPr>
          <p:nvPr>
            <p:ph type="sldNum" sz="quarter" idx="4"/>
          </p:nvPr>
        </p:nvSpPr>
        <p:spPr>
          <a:xfrm>
            <a:off x="8064500" y="6599312"/>
            <a:ext cx="2133600" cy="476250"/>
          </a:xfrm>
          <a:prstGeom prst="rect">
            <a:avLst/>
          </a:prstGeom>
        </p:spPr>
        <p:txBody>
          <a:bodyPr/>
          <a:lstStyle/>
          <a:p>
            <a:pPr>
              <a:defRPr/>
            </a:pPr>
            <a:fld id="{732063B0-4899-BF45-843F-9D307B5E1ABD}" type="slidenum">
              <a:rPr lang="en-US" sz="1100" smtClean="0">
                <a:latin typeface="Bierstadt Display" panose="020B0004020202020204" pitchFamily="34" charset="0"/>
              </a:rPr>
              <a:pPr>
                <a:defRPr/>
              </a:pPr>
              <a:t>‹#›</a:t>
            </a:fld>
            <a:endParaRPr lang="en-US" sz="1100" dirty="0">
              <a:latin typeface="Bierstadt Display" panose="020B0004020202020204" pitchFamily="34" charset="0"/>
            </a:endParaRPr>
          </a:p>
        </p:txBody>
      </p:sp>
    </p:spTree>
  </p:cSld>
  <p:clrMap bg1="lt1" tx1="dk1" bg2="lt2" tx2="dk2" accent1="accent1" accent2="accent2" accent3="accent3" accent4="accent4" accent5="accent5" accent6="accent6" hlink="hlink" folHlink="folHlink"/>
  <p:sldLayoutIdLst>
    <p:sldLayoutId id="2147484266" r:id="rId1"/>
    <p:sldLayoutId id="2147484267" r:id="rId2"/>
  </p:sldLayoutIdLst>
  <p:hf sldNum="0" hdr="0"/>
  <p:txStyles>
    <p:titleStyle>
      <a:lvl1pPr algn="ctr" rtl="0" eaLnBrk="0" fontAlgn="base" hangingPunct="0">
        <a:spcBef>
          <a:spcPct val="0"/>
        </a:spcBef>
        <a:spcAft>
          <a:spcPct val="0"/>
        </a:spcAft>
        <a:defRPr sz="3600" b="0">
          <a:solidFill>
            <a:srgbClr val="FFFF66"/>
          </a:solidFill>
          <a:latin typeface="+mj-lt"/>
          <a:ea typeface="+mj-ea"/>
          <a:cs typeface="+mj-cs"/>
        </a:defRPr>
      </a:lvl1pPr>
      <a:lvl2pPr algn="ctr" rtl="0" eaLnBrk="0" fontAlgn="base" hangingPunct="0">
        <a:spcBef>
          <a:spcPct val="0"/>
        </a:spcBef>
        <a:spcAft>
          <a:spcPct val="0"/>
        </a:spcAft>
        <a:defRPr sz="4400" b="1">
          <a:solidFill>
            <a:srgbClr val="FFFF66"/>
          </a:solidFill>
          <a:latin typeface="Trebuchet MS" pitchFamily="-108" charset="0"/>
          <a:ea typeface="Arial" pitchFamily="-108" charset="0"/>
          <a:cs typeface="Arial" pitchFamily="-108" charset="0"/>
        </a:defRPr>
      </a:lvl2pPr>
      <a:lvl3pPr algn="ctr" rtl="0" eaLnBrk="0" fontAlgn="base" hangingPunct="0">
        <a:spcBef>
          <a:spcPct val="0"/>
        </a:spcBef>
        <a:spcAft>
          <a:spcPct val="0"/>
        </a:spcAft>
        <a:defRPr sz="4400" b="1">
          <a:solidFill>
            <a:srgbClr val="FFFF66"/>
          </a:solidFill>
          <a:latin typeface="Trebuchet MS" pitchFamily="-108" charset="0"/>
          <a:ea typeface="Arial" pitchFamily="-108" charset="0"/>
          <a:cs typeface="Arial" pitchFamily="-108" charset="0"/>
        </a:defRPr>
      </a:lvl3pPr>
      <a:lvl4pPr algn="ctr" rtl="0" eaLnBrk="0" fontAlgn="base" hangingPunct="0">
        <a:spcBef>
          <a:spcPct val="0"/>
        </a:spcBef>
        <a:spcAft>
          <a:spcPct val="0"/>
        </a:spcAft>
        <a:defRPr sz="4400" b="1">
          <a:solidFill>
            <a:srgbClr val="FFFF66"/>
          </a:solidFill>
          <a:latin typeface="Trebuchet MS" pitchFamily="-108" charset="0"/>
          <a:ea typeface="Arial" pitchFamily="-108" charset="0"/>
          <a:cs typeface="Arial" pitchFamily="-108" charset="0"/>
        </a:defRPr>
      </a:lvl4pPr>
      <a:lvl5pPr algn="ctr" rtl="0" eaLnBrk="0" fontAlgn="base" hangingPunct="0">
        <a:spcBef>
          <a:spcPct val="0"/>
        </a:spcBef>
        <a:spcAft>
          <a:spcPct val="0"/>
        </a:spcAft>
        <a:defRPr sz="4400" b="1">
          <a:solidFill>
            <a:srgbClr val="FFFF66"/>
          </a:solidFill>
          <a:latin typeface="Trebuchet MS" pitchFamily="-108" charset="0"/>
          <a:ea typeface="Arial" pitchFamily="-108" charset="0"/>
          <a:cs typeface="Arial" pitchFamily="-108" charset="0"/>
        </a:defRPr>
      </a:lvl5pPr>
      <a:lvl6pPr marL="457200" algn="ctr" rtl="0" fontAlgn="base">
        <a:spcBef>
          <a:spcPct val="0"/>
        </a:spcBef>
        <a:spcAft>
          <a:spcPct val="0"/>
        </a:spcAft>
        <a:defRPr sz="4400" b="1">
          <a:solidFill>
            <a:srgbClr val="FFFF66"/>
          </a:solidFill>
          <a:latin typeface="Trebuchet MS" pitchFamily="-108" charset="0"/>
          <a:ea typeface="Arial" pitchFamily="-108" charset="0"/>
          <a:cs typeface="Arial" pitchFamily="-108" charset="0"/>
        </a:defRPr>
      </a:lvl6pPr>
      <a:lvl7pPr marL="914400" algn="ctr" rtl="0" fontAlgn="base">
        <a:spcBef>
          <a:spcPct val="0"/>
        </a:spcBef>
        <a:spcAft>
          <a:spcPct val="0"/>
        </a:spcAft>
        <a:defRPr sz="4400" b="1">
          <a:solidFill>
            <a:srgbClr val="FFFF66"/>
          </a:solidFill>
          <a:latin typeface="Trebuchet MS" pitchFamily="-108" charset="0"/>
          <a:ea typeface="Arial" pitchFamily="-108" charset="0"/>
          <a:cs typeface="Arial" pitchFamily="-108" charset="0"/>
        </a:defRPr>
      </a:lvl7pPr>
      <a:lvl8pPr marL="1371600" algn="ctr" rtl="0" fontAlgn="base">
        <a:spcBef>
          <a:spcPct val="0"/>
        </a:spcBef>
        <a:spcAft>
          <a:spcPct val="0"/>
        </a:spcAft>
        <a:defRPr sz="4400" b="1">
          <a:solidFill>
            <a:srgbClr val="FFFF66"/>
          </a:solidFill>
          <a:latin typeface="Trebuchet MS" pitchFamily="-108" charset="0"/>
          <a:ea typeface="Arial" pitchFamily="-108" charset="0"/>
          <a:cs typeface="Arial" pitchFamily="-108" charset="0"/>
        </a:defRPr>
      </a:lvl8pPr>
      <a:lvl9pPr marL="1828800" algn="ctr" rtl="0" fontAlgn="base">
        <a:spcBef>
          <a:spcPct val="0"/>
        </a:spcBef>
        <a:spcAft>
          <a:spcPct val="0"/>
        </a:spcAft>
        <a:defRPr sz="4400" b="1">
          <a:solidFill>
            <a:srgbClr val="FFFF66"/>
          </a:solidFill>
          <a:latin typeface="Trebuchet MS" pitchFamily="-108" charset="0"/>
          <a:ea typeface="Arial" pitchFamily="-108" charset="0"/>
          <a:cs typeface="Arial" pitchFamily="-108" charset="0"/>
        </a:defRPr>
      </a:lvl9pPr>
    </p:titleStyle>
    <p:bodyStyle>
      <a:lvl1pPr marL="342900" indent="-342900" algn="l" rtl="0" eaLnBrk="0" fontAlgn="base" hangingPunct="0">
        <a:spcBef>
          <a:spcPct val="20000"/>
        </a:spcBef>
        <a:spcAft>
          <a:spcPct val="0"/>
        </a:spcAft>
        <a:buChar char="•"/>
        <a:defRPr sz="2400">
          <a:solidFill>
            <a:schemeClr val="accent2"/>
          </a:solidFill>
          <a:latin typeface="Bierstadt Display" panose="020B0004020202020204" pitchFamily="34" charset="0"/>
          <a:ea typeface="+mn-ea"/>
          <a:cs typeface="+mn-cs"/>
        </a:defRPr>
      </a:lvl1pPr>
      <a:lvl2pPr marL="742950" indent="-285750" algn="l" rtl="0" eaLnBrk="0" fontAlgn="base" hangingPunct="0">
        <a:spcBef>
          <a:spcPct val="20000"/>
        </a:spcBef>
        <a:spcAft>
          <a:spcPct val="0"/>
        </a:spcAft>
        <a:buChar char="–"/>
        <a:defRPr sz="2000">
          <a:solidFill>
            <a:srgbClr val="3333CC"/>
          </a:solidFill>
          <a:latin typeface="Bierstadt Display" panose="020B0004020202020204" pitchFamily="34" charset="0"/>
          <a:ea typeface="+mn-ea"/>
          <a:cs typeface="+mn-cs"/>
        </a:defRPr>
      </a:lvl2pPr>
      <a:lvl3pPr marL="1143000" indent="-228600" algn="l" rtl="0" eaLnBrk="0" fontAlgn="base" hangingPunct="0">
        <a:spcBef>
          <a:spcPct val="20000"/>
        </a:spcBef>
        <a:spcAft>
          <a:spcPct val="0"/>
        </a:spcAft>
        <a:buChar char="•"/>
        <a:defRPr sz="1800">
          <a:solidFill>
            <a:srgbClr val="6666FF"/>
          </a:solidFill>
          <a:latin typeface="Bierstadt Display" panose="020B0004020202020204" pitchFamily="34" charset="0"/>
          <a:ea typeface="+mn-ea"/>
          <a:cs typeface="+mn-cs"/>
        </a:defRPr>
      </a:lvl3pPr>
      <a:lvl4pPr marL="1562100" indent="-228600" algn="l" rtl="0" eaLnBrk="0" fontAlgn="base" hangingPunct="0">
        <a:spcBef>
          <a:spcPct val="20000"/>
        </a:spcBef>
        <a:spcAft>
          <a:spcPct val="0"/>
        </a:spcAft>
        <a:buChar char="–"/>
        <a:defRPr sz="2000">
          <a:solidFill>
            <a:schemeClr val="accent2"/>
          </a:solidFill>
          <a:latin typeface="+mn-lt"/>
          <a:ea typeface="+mn-ea"/>
          <a:cs typeface="+mn-cs"/>
        </a:defRPr>
      </a:lvl4pPr>
      <a:lvl5pPr marL="1981200" indent="-228600" algn="l" rtl="0" eaLnBrk="0" fontAlgn="base" hangingPunct="0">
        <a:spcBef>
          <a:spcPct val="20000"/>
        </a:spcBef>
        <a:spcAft>
          <a:spcPct val="0"/>
        </a:spcAft>
        <a:buChar char="»"/>
        <a:defRPr sz="2000">
          <a:solidFill>
            <a:schemeClr val="accent2"/>
          </a:solidFill>
          <a:latin typeface="+mn-lt"/>
          <a:ea typeface="+mn-ea"/>
          <a:cs typeface="+mn-cs"/>
        </a:defRPr>
      </a:lvl5pPr>
      <a:lvl6pPr marL="2438400" indent="-228600" algn="l" rtl="0" fontAlgn="base">
        <a:spcBef>
          <a:spcPct val="20000"/>
        </a:spcBef>
        <a:spcAft>
          <a:spcPct val="0"/>
        </a:spcAft>
        <a:buChar char="»"/>
        <a:defRPr sz="2000">
          <a:solidFill>
            <a:schemeClr val="accent2"/>
          </a:solidFill>
          <a:latin typeface="+mn-lt"/>
          <a:ea typeface="+mn-ea"/>
          <a:cs typeface="+mn-cs"/>
        </a:defRPr>
      </a:lvl6pPr>
      <a:lvl7pPr marL="2895600" indent="-228600" algn="l" rtl="0" fontAlgn="base">
        <a:spcBef>
          <a:spcPct val="20000"/>
        </a:spcBef>
        <a:spcAft>
          <a:spcPct val="0"/>
        </a:spcAft>
        <a:buChar char="»"/>
        <a:defRPr sz="2000">
          <a:solidFill>
            <a:schemeClr val="accent2"/>
          </a:solidFill>
          <a:latin typeface="+mn-lt"/>
          <a:ea typeface="+mn-ea"/>
          <a:cs typeface="+mn-cs"/>
        </a:defRPr>
      </a:lvl7pPr>
      <a:lvl8pPr marL="3352800" indent="-228600" algn="l" rtl="0" fontAlgn="base">
        <a:spcBef>
          <a:spcPct val="20000"/>
        </a:spcBef>
        <a:spcAft>
          <a:spcPct val="0"/>
        </a:spcAft>
        <a:buChar char="»"/>
        <a:defRPr sz="2000">
          <a:solidFill>
            <a:schemeClr val="accent2"/>
          </a:solidFill>
          <a:latin typeface="+mn-lt"/>
          <a:ea typeface="+mn-ea"/>
          <a:cs typeface="+mn-cs"/>
        </a:defRPr>
      </a:lvl8pPr>
      <a:lvl9pPr marL="3810000" indent="-228600" algn="l" rtl="0" fontAlgn="base">
        <a:spcBef>
          <a:spcPct val="20000"/>
        </a:spcBef>
        <a:spcAft>
          <a:spcPct val="0"/>
        </a:spcAft>
        <a:buChar char="»"/>
        <a:defRPr sz="2000">
          <a:solidFill>
            <a:schemeClr val="accent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4" descr="gridpp_background_landscape_lowres"/>
          <p:cNvPicPr>
            <a:picLocks noChangeAspect="1" noChangeArrowheads="1"/>
          </p:cNvPicPr>
          <p:nvPr/>
        </p:nvPicPr>
        <p:blipFill>
          <a:blip r:embed="rId3"/>
          <a:srcRect/>
          <a:stretch>
            <a:fillRect/>
          </a:stretch>
        </p:blipFill>
        <p:spPr bwMode="auto">
          <a:xfrm>
            <a:off x="0" y="0"/>
            <a:ext cx="9144000" cy="6881813"/>
          </a:xfrm>
          <a:prstGeom prst="rect">
            <a:avLst/>
          </a:prstGeom>
          <a:noFill/>
          <a:ln w="9525">
            <a:noFill/>
            <a:miter lim="800000"/>
            <a:headEnd/>
            <a:tailEnd/>
          </a:ln>
        </p:spPr>
      </p:pic>
      <p:pic>
        <p:nvPicPr>
          <p:cNvPr id="10246" name="Picture 7" descr="GridPP_logo_white"/>
          <p:cNvPicPr>
            <a:picLocks noChangeAspect="1" noChangeArrowheads="1"/>
          </p:cNvPicPr>
          <p:nvPr/>
        </p:nvPicPr>
        <p:blipFill>
          <a:blip r:embed="rId4"/>
          <a:srcRect/>
          <a:stretch>
            <a:fillRect/>
          </a:stretch>
        </p:blipFill>
        <p:spPr bwMode="auto">
          <a:xfrm>
            <a:off x="195263" y="147638"/>
            <a:ext cx="3186112" cy="950912"/>
          </a:xfrm>
          <a:prstGeom prst="rect">
            <a:avLst/>
          </a:prstGeom>
          <a:noFill/>
          <a:ln w="9525">
            <a:noFill/>
            <a:miter lim="800000"/>
            <a:headEnd/>
            <a:tailEnd/>
          </a:ln>
        </p:spPr>
      </p:pic>
      <p:sp>
        <p:nvSpPr>
          <p:cNvPr id="10247" name="Rectangle 8"/>
          <p:cNvSpPr>
            <a:spLocks noChangeArrowheads="1"/>
          </p:cNvSpPr>
          <p:nvPr/>
        </p:nvSpPr>
        <p:spPr bwMode="auto">
          <a:xfrm>
            <a:off x="2265363" y="6038305"/>
            <a:ext cx="6823075" cy="769441"/>
          </a:xfrm>
          <a:prstGeom prst="rect">
            <a:avLst/>
          </a:prstGeom>
          <a:noFill/>
          <a:ln w="9525">
            <a:noFill/>
            <a:miter lim="800000"/>
            <a:headEnd/>
            <a:tailEnd/>
          </a:ln>
        </p:spPr>
        <p:txBody>
          <a:bodyPr anchor="ctr">
            <a:prstTxWarp prst="textNoShape">
              <a:avLst/>
            </a:prstTxWarp>
            <a:spAutoFit/>
          </a:bodyPr>
          <a:lstStyle/>
          <a:p>
            <a:pPr algn="r"/>
            <a:r>
              <a:rPr lang="en-GB" sz="1600" b="0" dirty="0">
                <a:solidFill>
                  <a:srgbClr val="FFFF66"/>
                </a:solidFill>
                <a:latin typeface="Bierstadt Display" panose="020B0004020202020204" pitchFamily="34" charset="0"/>
              </a:rPr>
              <a:t>David Britton</a:t>
            </a:r>
            <a:br>
              <a:rPr lang="en-GB" sz="1600" b="0" dirty="0">
                <a:solidFill>
                  <a:srgbClr val="FFFF66"/>
                </a:solidFill>
                <a:latin typeface="Bierstadt Display" panose="020B0004020202020204" pitchFamily="34" charset="0"/>
              </a:rPr>
            </a:br>
            <a:r>
              <a:rPr lang="en-GB" sz="1400" b="0" dirty="0">
                <a:solidFill>
                  <a:srgbClr val="FFFF66"/>
                </a:solidFill>
                <a:latin typeface="Bierstadt Display" panose="020B0004020202020204" pitchFamily="34" charset="0"/>
              </a:rPr>
              <a:t>GridPP Project Leader</a:t>
            </a:r>
          </a:p>
          <a:p>
            <a:pPr algn="r"/>
            <a:r>
              <a:rPr lang="en-GB" sz="1400" b="0" dirty="0">
                <a:solidFill>
                  <a:srgbClr val="FFFF66"/>
                </a:solidFill>
                <a:latin typeface="Bierstadt Display" panose="020B0004020202020204" pitchFamily="34" charset="0"/>
              </a:rPr>
              <a:t>University of Glasgow</a:t>
            </a:r>
            <a:endParaRPr lang="en-GB" sz="1600" b="0" dirty="0">
              <a:solidFill>
                <a:srgbClr val="FFFF66"/>
              </a:solidFill>
              <a:latin typeface="Bierstadt Display" panose="020B0004020202020204" pitchFamily="34" charset="0"/>
            </a:endParaRPr>
          </a:p>
        </p:txBody>
      </p:sp>
      <p:pic>
        <p:nvPicPr>
          <p:cNvPr id="10248" name="Picture 23" descr="Glasgow"/>
          <p:cNvPicPr>
            <a:picLocks noChangeAspect="1" noChangeArrowheads="1"/>
          </p:cNvPicPr>
          <p:nvPr/>
        </p:nvPicPr>
        <p:blipFill>
          <a:blip r:embed="rId5"/>
          <a:srcRect/>
          <a:stretch>
            <a:fillRect/>
          </a:stretch>
        </p:blipFill>
        <p:spPr bwMode="auto">
          <a:xfrm>
            <a:off x="7232650" y="303213"/>
            <a:ext cx="1443038" cy="746125"/>
          </a:xfrm>
          <a:prstGeom prst="rect">
            <a:avLst/>
          </a:prstGeom>
          <a:noFill/>
          <a:ln w="9525">
            <a:noFill/>
            <a:miter lim="800000"/>
            <a:headEnd/>
            <a:tailEnd/>
          </a:ln>
        </p:spPr>
      </p:pic>
      <p:sp>
        <p:nvSpPr>
          <p:cNvPr id="10249" name="TextBox 10"/>
          <p:cNvSpPr txBox="1">
            <a:spLocks noChangeArrowheads="1"/>
          </p:cNvSpPr>
          <p:nvPr/>
        </p:nvSpPr>
        <p:spPr bwMode="auto">
          <a:xfrm>
            <a:off x="157163" y="5927725"/>
            <a:ext cx="1673600" cy="1200329"/>
          </a:xfrm>
          <a:prstGeom prst="rect">
            <a:avLst/>
          </a:prstGeom>
          <a:noFill/>
          <a:ln w="9525">
            <a:noFill/>
            <a:miter lim="800000"/>
            <a:headEnd/>
            <a:tailEnd/>
          </a:ln>
        </p:spPr>
        <p:txBody>
          <a:bodyPr wrap="none">
            <a:prstTxWarp prst="textNoShape">
              <a:avLst/>
            </a:prstTxWarp>
            <a:spAutoFit/>
          </a:bodyPr>
          <a:lstStyle/>
          <a:p>
            <a:r>
              <a:rPr lang="en-GB" sz="1800" b="0" dirty="0">
                <a:solidFill>
                  <a:srgbClr val="FFFF66"/>
                </a:solidFill>
                <a:latin typeface="Bierstadt Display" panose="020B0004020202020204" pitchFamily="34" charset="0"/>
              </a:rPr>
              <a:t>JENA Workshop</a:t>
            </a:r>
          </a:p>
          <a:p>
            <a:r>
              <a:rPr lang="en-GB" sz="1800" b="0" dirty="0">
                <a:solidFill>
                  <a:srgbClr val="FFFF66"/>
                </a:solidFill>
                <a:latin typeface="Bierstadt Display" panose="020B0004020202020204" pitchFamily="34" charset="0"/>
              </a:rPr>
              <a:t>Bologna</a:t>
            </a:r>
          </a:p>
          <a:p>
            <a:r>
              <a:rPr lang="en-GB" sz="1800" b="0" dirty="0">
                <a:solidFill>
                  <a:srgbClr val="FFFF66"/>
                </a:solidFill>
                <a:latin typeface="Bierstadt Display" panose="020B0004020202020204" pitchFamily="34" charset="0"/>
              </a:rPr>
              <a:t>13</a:t>
            </a:r>
            <a:r>
              <a:rPr lang="en-GB" sz="1800" b="0" baseline="30000" dirty="0">
                <a:solidFill>
                  <a:srgbClr val="FFFF66"/>
                </a:solidFill>
                <a:latin typeface="Bierstadt Display" panose="020B0004020202020204" pitchFamily="34" charset="0"/>
              </a:rPr>
              <a:t>th</a:t>
            </a:r>
            <a:r>
              <a:rPr lang="en-GB" sz="1800" b="0" dirty="0">
                <a:solidFill>
                  <a:srgbClr val="FFFF66"/>
                </a:solidFill>
                <a:latin typeface="Bierstadt Display" panose="020B0004020202020204" pitchFamily="34" charset="0"/>
              </a:rPr>
              <a:t> June 2023</a:t>
            </a:r>
            <a:endParaRPr lang="en-GB" sz="2000" b="0" dirty="0">
              <a:solidFill>
                <a:srgbClr val="FFFF66"/>
              </a:solidFill>
              <a:latin typeface="Bierstadt Display" panose="020B0004020202020204" pitchFamily="34" charset="0"/>
            </a:endParaRPr>
          </a:p>
          <a:p>
            <a:endParaRPr lang="en-US" sz="1800" b="0" dirty="0">
              <a:latin typeface="Bierstadt Display" panose="020B0004020202020204" pitchFamily="34" charset="0"/>
            </a:endParaRPr>
          </a:p>
        </p:txBody>
      </p:sp>
      <p:sp>
        <p:nvSpPr>
          <p:cNvPr id="10250" name="Rectangle 16" descr="Large grid"/>
          <p:cNvSpPr>
            <a:spLocks noChangeArrowheads="1"/>
          </p:cNvSpPr>
          <p:nvPr/>
        </p:nvSpPr>
        <p:spPr bwMode="auto">
          <a:xfrm>
            <a:off x="1546225" y="2468563"/>
            <a:ext cx="6246813" cy="1936750"/>
          </a:xfrm>
          <a:prstGeom prst="rect">
            <a:avLst/>
          </a:prstGeom>
          <a:pattFill prst="lgGrid">
            <a:fgClr>
              <a:schemeClr val="accent1">
                <a:alpha val="20000"/>
              </a:schemeClr>
            </a:fgClr>
            <a:bgClr>
              <a:schemeClr val="accent2">
                <a:alpha val="20000"/>
              </a:schemeClr>
            </a:bgClr>
          </a:pattFill>
          <a:ln w="9525">
            <a:noFill/>
            <a:miter lim="800000"/>
            <a:headEnd/>
            <a:tailEnd/>
          </a:ln>
        </p:spPr>
        <p:txBody>
          <a:bodyPr wrap="none" anchor="ctr">
            <a:prstTxWarp prst="textNoShape">
              <a:avLst/>
            </a:prstTxWarp>
          </a:bodyPr>
          <a:lstStyle/>
          <a:p>
            <a:pPr algn="ctr"/>
            <a:endParaRPr lang="en-US" sz="4400">
              <a:latin typeface="Bierstadt Display" panose="020B0004020202020204" pitchFamily="34" charset="0"/>
            </a:endParaRPr>
          </a:p>
        </p:txBody>
      </p:sp>
      <p:sp>
        <p:nvSpPr>
          <p:cNvPr id="10251" name="Text Box 18"/>
          <p:cNvSpPr txBox="1">
            <a:spLocks noChangeArrowheads="1"/>
          </p:cNvSpPr>
          <p:nvPr/>
        </p:nvSpPr>
        <p:spPr bwMode="auto">
          <a:xfrm>
            <a:off x="1140669" y="3052217"/>
            <a:ext cx="7057924" cy="923330"/>
          </a:xfrm>
          <a:prstGeom prst="rect">
            <a:avLst/>
          </a:prstGeom>
          <a:noFill/>
          <a:ln w="9525">
            <a:noFill/>
            <a:miter lim="800000"/>
            <a:headEnd/>
            <a:tailEnd/>
          </a:ln>
        </p:spPr>
        <p:txBody>
          <a:bodyPr wrap="square">
            <a:prstTxWarp prst="textNoShape">
              <a:avLst/>
            </a:prstTxWarp>
            <a:spAutoFit/>
          </a:bodyPr>
          <a:lstStyle/>
          <a:p>
            <a:pPr algn="ctr"/>
            <a:r>
              <a:rPr lang="en-GB" sz="5400" b="0" dirty="0">
                <a:solidFill>
                  <a:srgbClr val="FFFF66"/>
                </a:solidFill>
                <a:latin typeface="Bierstadt Display" panose="020B0004020202020204" pitchFamily="34" charset="0"/>
              </a:rPr>
              <a:t>Federation</a:t>
            </a:r>
            <a:endParaRPr lang="en-GB" sz="4400" b="0" dirty="0">
              <a:solidFill>
                <a:srgbClr val="FFFF66"/>
              </a:solidFill>
              <a:latin typeface="Bierstadt Display" panose="020B00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3FC6B-5957-3F70-A3C3-0E34E0F16995}"/>
              </a:ext>
            </a:extLst>
          </p:cNvPr>
          <p:cNvSpPr>
            <a:spLocks noGrp="1"/>
          </p:cNvSpPr>
          <p:nvPr>
            <p:ph type="title"/>
          </p:nvPr>
        </p:nvSpPr>
        <p:spPr/>
        <p:txBody>
          <a:bodyPr/>
          <a:lstStyle/>
          <a:p>
            <a:r>
              <a:rPr lang="en-GB" dirty="0"/>
              <a:t>UK PPAN</a:t>
            </a:r>
            <a:r>
              <a:rPr lang="en-GB" baseline="30000" dirty="0"/>
              <a:t>*</a:t>
            </a:r>
            <a:r>
              <a:rPr lang="en-GB" dirty="0"/>
              <a:t> e-Infrastructure</a:t>
            </a:r>
          </a:p>
        </p:txBody>
      </p:sp>
      <p:sp>
        <p:nvSpPr>
          <p:cNvPr id="4" name="Date Placeholder 3">
            <a:extLst>
              <a:ext uri="{FF2B5EF4-FFF2-40B4-BE49-F238E27FC236}">
                <a16:creationId xmlns:a16="http://schemas.microsoft.com/office/drawing/2014/main" id="{2764F4C2-0743-6FEF-BEE8-A91B1617A911}"/>
              </a:ext>
            </a:extLst>
          </p:cNvPr>
          <p:cNvSpPr>
            <a:spLocks noGrp="1"/>
          </p:cNvSpPr>
          <p:nvPr>
            <p:ph type="dt" sz="half" idx="10"/>
          </p:nvPr>
        </p:nvSpPr>
        <p:spPr/>
        <p:txBody>
          <a:bodyPr/>
          <a:lstStyle/>
          <a:p>
            <a:pPr>
              <a:defRPr/>
            </a:pPr>
            <a:r>
              <a:rPr lang="en-GB"/>
              <a:t>David Britton, University of Glasgow</a:t>
            </a:r>
            <a:endParaRPr lang="en-US" dirty="0"/>
          </a:p>
        </p:txBody>
      </p:sp>
      <p:sp>
        <p:nvSpPr>
          <p:cNvPr id="5" name="Footer Placeholder 4">
            <a:extLst>
              <a:ext uri="{FF2B5EF4-FFF2-40B4-BE49-F238E27FC236}">
                <a16:creationId xmlns:a16="http://schemas.microsoft.com/office/drawing/2014/main" id="{349B127D-5116-B526-4454-62857D516F92}"/>
              </a:ext>
            </a:extLst>
          </p:cNvPr>
          <p:cNvSpPr>
            <a:spLocks noGrp="1"/>
          </p:cNvSpPr>
          <p:nvPr>
            <p:ph type="ftr" sz="quarter" idx="11"/>
          </p:nvPr>
        </p:nvSpPr>
        <p:spPr/>
        <p:txBody>
          <a:bodyPr/>
          <a:lstStyle/>
          <a:p>
            <a:pPr>
              <a:defRPr/>
            </a:pPr>
            <a:r>
              <a:rPr lang="en-US" dirty="0"/>
              <a:t>JENA</a:t>
            </a:r>
          </a:p>
        </p:txBody>
      </p:sp>
      <p:grpSp>
        <p:nvGrpSpPr>
          <p:cNvPr id="6" name="Group 5">
            <a:extLst>
              <a:ext uri="{FF2B5EF4-FFF2-40B4-BE49-F238E27FC236}">
                <a16:creationId xmlns:a16="http://schemas.microsoft.com/office/drawing/2014/main" id="{124BF60F-21DD-60CB-454C-A3B246EBCD27}"/>
              </a:ext>
            </a:extLst>
          </p:cNvPr>
          <p:cNvGrpSpPr/>
          <p:nvPr/>
        </p:nvGrpSpPr>
        <p:grpSpPr>
          <a:xfrm>
            <a:off x="133521" y="2702072"/>
            <a:ext cx="4151142" cy="3874940"/>
            <a:chOff x="320492" y="2009140"/>
            <a:chExt cx="4678228" cy="4366956"/>
          </a:xfrm>
        </p:grpSpPr>
        <p:pic>
          <p:nvPicPr>
            <p:cNvPr id="7" name="Picture 6" descr="Screen Shot 2015-09-22 at 11.02.38.png">
              <a:extLst>
                <a:ext uri="{FF2B5EF4-FFF2-40B4-BE49-F238E27FC236}">
                  <a16:creationId xmlns:a16="http://schemas.microsoft.com/office/drawing/2014/main" id="{A856C376-6B37-3E7F-A653-FD46DDC36C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492" y="2009140"/>
              <a:ext cx="4678228" cy="4358640"/>
            </a:xfrm>
            <a:prstGeom prst="rect">
              <a:avLst/>
            </a:prstGeom>
          </p:spPr>
        </p:pic>
        <p:grpSp>
          <p:nvGrpSpPr>
            <p:cNvPr id="8" name="Group 7">
              <a:extLst>
                <a:ext uri="{FF2B5EF4-FFF2-40B4-BE49-F238E27FC236}">
                  <a16:creationId xmlns:a16="http://schemas.microsoft.com/office/drawing/2014/main" id="{F6DEE9EF-68C5-D41E-C7B5-9195D84E09BE}"/>
                </a:ext>
              </a:extLst>
            </p:cNvPr>
            <p:cNvGrpSpPr/>
            <p:nvPr/>
          </p:nvGrpSpPr>
          <p:grpSpPr>
            <a:xfrm>
              <a:off x="1960489" y="3318168"/>
              <a:ext cx="1443110" cy="804387"/>
              <a:chOff x="1960489" y="3432468"/>
              <a:chExt cx="1443110" cy="804387"/>
            </a:xfrm>
          </p:grpSpPr>
          <p:sp>
            <p:nvSpPr>
              <p:cNvPr id="18" name="TextBox 17">
                <a:extLst>
                  <a:ext uri="{FF2B5EF4-FFF2-40B4-BE49-F238E27FC236}">
                    <a16:creationId xmlns:a16="http://schemas.microsoft.com/office/drawing/2014/main" id="{728AD8AD-F524-D88E-98A7-BF986C03A9CA}"/>
                  </a:ext>
                </a:extLst>
              </p:cNvPr>
              <p:cNvSpPr txBox="1"/>
              <p:nvPr/>
            </p:nvSpPr>
            <p:spPr>
              <a:xfrm>
                <a:off x="2632234" y="3432468"/>
                <a:ext cx="771365" cy="276999"/>
              </a:xfrm>
              <a:prstGeom prst="rect">
                <a:avLst/>
              </a:prstGeom>
              <a:noFill/>
            </p:spPr>
            <p:txBody>
              <a:bodyPr wrap="none" rtlCol="0">
                <a:spAutoFit/>
              </a:bodyPr>
              <a:lstStyle/>
              <a:p>
                <a:r>
                  <a:rPr lang="en-US" sz="1200" b="0" dirty="0" err="1">
                    <a:solidFill>
                      <a:srgbClr val="FF0000"/>
                    </a:solidFill>
                  </a:rPr>
                  <a:t>ScotGrid</a:t>
                </a:r>
                <a:endParaRPr lang="en-US" sz="1200" b="0" dirty="0">
                  <a:solidFill>
                    <a:srgbClr val="FF0000"/>
                  </a:solidFill>
                </a:endParaRPr>
              </a:p>
            </p:txBody>
          </p:sp>
          <p:sp>
            <p:nvSpPr>
              <p:cNvPr id="19" name="Oval 18">
                <a:extLst>
                  <a:ext uri="{FF2B5EF4-FFF2-40B4-BE49-F238E27FC236}">
                    <a16:creationId xmlns:a16="http://schemas.microsoft.com/office/drawing/2014/main" id="{1AD87517-D520-5CC7-F525-D8ADA776C782}"/>
                  </a:ext>
                </a:extLst>
              </p:cNvPr>
              <p:cNvSpPr/>
              <p:nvPr/>
            </p:nvSpPr>
            <p:spPr bwMode="auto">
              <a:xfrm rot="2099860">
                <a:off x="1960489" y="3748214"/>
                <a:ext cx="1181945" cy="488641"/>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accent1"/>
                  </a:solidFill>
                  <a:effectLst/>
                  <a:latin typeface="Trebuchet MS" pitchFamily="-108" charset="0"/>
                  <a:ea typeface="Arial" pitchFamily="-108" charset="0"/>
                  <a:cs typeface="Arial" pitchFamily="-108" charset="0"/>
                </a:endParaRPr>
              </a:p>
            </p:txBody>
          </p:sp>
        </p:grpSp>
        <p:grpSp>
          <p:nvGrpSpPr>
            <p:cNvPr id="9" name="Group 8">
              <a:extLst>
                <a:ext uri="{FF2B5EF4-FFF2-40B4-BE49-F238E27FC236}">
                  <a16:creationId xmlns:a16="http://schemas.microsoft.com/office/drawing/2014/main" id="{BD2170D3-2B24-71DC-B9DC-E6AB2AB83A3E}"/>
                </a:ext>
              </a:extLst>
            </p:cNvPr>
            <p:cNvGrpSpPr/>
            <p:nvPr/>
          </p:nvGrpSpPr>
          <p:grpSpPr>
            <a:xfrm>
              <a:off x="1587274" y="4325896"/>
              <a:ext cx="1588427" cy="550422"/>
              <a:chOff x="1587274" y="4440196"/>
              <a:chExt cx="1588427" cy="550422"/>
            </a:xfrm>
          </p:grpSpPr>
          <p:sp>
            <p:nvSpPr>
              <p:cNvPr id="16" name="TextBox 15">
                <a:extLst>
                  <a:ext uri="{FF2B5EF4-FFF2-40B4-BE49-F238E27FC236}">
                    <a16:creationId xmlns:a16="http://schemas.microsoft.com/office/drawing/2014/main" id="{96513526-13EA-2912-7B16-30D69738897A}"/>
                  </a:ext>
                </a:extLst>
              </p:cNvPr>
              <p:cNvSpPr txBox="1"/>
              <p:nvPr/>
            </p:nvSpPr>
            <p:spPr>
              <a:xfrm>
                <a:off x="1587274" y="4576907"/>
                <a:ext cx="861133" cy="276999"/>
              </a:xfrm>
              <a:prstGeom prst="rect">
                <a:avLst/>
              </a:prstGeom>
              <a:noFill/>
            </p:spPr>
            <p:txBody>
              <a:bodyPr wrap="none" rtlCol="0">
                <a:spAutoFit/>
              </a:bodyPr>
              <a:lstStyle/>
              <a:p>
                <a:r>
                  <a:rPr lang="en-US" sz="1200" b="0" dirty="0" err="1">
                    <a:solidFill>
                      <a:schemeClr val="accent6">
                        <a:lumMod val="60000"/>
                        <a:lumOff val="40000"/>
                      </a:schemeClr>
                    </a:solidFill>
                  </a:rPr>
                  <a:t>NorthGrid</a:t>
                </a:r>
                <a:endParaRPr lang="en-US" sz="1200" b="0" dirty="0">
                  <a:solidFill>
                    <a:schemeClr val="accent6">
                      <a:lumMod val="60000"/>
                      <a:lumOff val="40000"/>
                    </a:schemeClr>
                  </a:solidFill>
                </a:endParaRPr>
              </a:p>
            </p:txBody>
          </p:sp>
          <p:sp>
            <p:nvSpPr>
              <p:cNvPr id="17" name="Oval 16">
                <a:extLst>
                  <a:ext uri="{FF2B5EF4-FFF2-40B4-BE49-F238E27FC236}">
                    <a16:creationId xmlns:a16="http://schemas.microsoft.com/office/drawing/2014/main" id="{2220C33C-4134-8C8F-B25E-DEE13C6C90D9}"/>
                  </a:ext>
                </a:extLst>
              </p:cNvPr>
              <p:cNvSpPr/>
              <p:nvPr/>
            </p:nvSpPr>
            <p:spPr bwMode="auto">
              <a:xfrm>
                <a:off x="2273643" y="4440196"/>
                <a:ext cx="902058" cy="550422"/>
              </a:xfrm>
              <a:prstGeom prst="ellipse">
                <a:avLst/>
              </a:prstGeom>
              <a:noFill/>
              <a:ln w="15875" cap="flat" cmpd="sng" algn="ctr">
                <a:solidFill>
                  <a:schemeClr val="accent6">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accent1"/>
                  </a:solidFill>
                  <a:effectLst/>
                  <a:latin typeface="Trebuchet MS" pitchFamily="-108" charset="0"/>
                  <a:ea typeface="Arial" pitchFamily="-108" charset="0"/>
                  <a:cs typeface="Arial" pitchFamily="-108" charset="0"/>
                </a:endParaRPr>
              </a:p>
            </p:txBody>
          </p:sp>
        </p:grpSp>
        <p:grpSp>
          <p:nvGrpSpPr>
            <p:cNvPr id="10" name="Group 9">
              <a:extLst>
                <a:ext uri="{FF2B5EF4-FFF2-40B4-BE49-F238E27FC236}">
                  <a16:creationId xmlns:a16="http://schemas.microsoft.com/office/drawing/2014/main" id="{4804BEE8-1BDC-113D-F4B9-D0D710F943DB}"/>
                </a:ext>
              </a:extLst>
            </p:cNvPr>
            <p:cNvGrpSpPr/>
            <p:nvPr/>
          </p:nvGrpSpPr>
          <p:grpSpPr>
            <a:xfrm>
              <a:off x="3137698" y="5472118"/>
              <a:ext cx="1552039" cy="390952"/>
              <a:chOff x="3137698" y="5586418"/>
              <a:chExt cx="1552039" cy="390952"/>
            </a:xfrm>
          </p:grpSpPr>
          <p:sp>
            <p:nvSpPr>
              <p:cNvPr id="14" name="Oval 13">
                <a:extLst>
                  <a:ext uri="{FF2B5EF4-FFF2-40B4-BE49-F238E27FC236}">
                    <a16:creationId xmlns:a16="http://schemas.microsoft.com/office/drawing/2014/main" id="{EC6A163F-8986-9487-CC31-A2C66D2FC23A}"/>
                  </a:ext>
                </a:extLst>
              </p:cNvPr>
              <p:cNvSpPr/>
              <p:nvPr/>
            </p:nvSpPr>
            <p:spPr bwMode="auto">
              <a:xfrm>
                <a:off x="3137698" y="5586418"/>
                <a:ext cx="531803" cy="390952"/>
              </a:xfrm>
              <a:prstGeom prst="ellipse">
                <a:avLst/>
              </a:prstGeom>
              <a:noFill/>
              <a:ln w="15875" cap="flat" cmpd="sng" algn="ctr">
                <a:solidFill>
                  <a:srgbClr val="00C1C3"/>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accent1"/>
                  </a:solidFill>
                  <a:effectLst/>
                  <a:latin typeface="Trebuchet MS" pitchFamily="-108" charset="0"/>
                  <a:ea typeface="Arial" pitchFamily="-108" charset="0"/>
                  <a:cs typeface="Arial" pitchFamily="-108" charset="0"/>
                </a:endParaRPr>
              </a:p>
            </p:txBody>
          </p:sp>
          <p:sp>
            <p:nvSpPr>
              <p:cNvPr id="15" name="TextBox 14">
                <a:extLst>
                  <a:ext uri="{FF2B5EF4-FFF2-40B4-BE49-F238E27FC236}">
                    <a16:creationId xmlns:a16="http://schemas.microsoft.com/office/drawing/2014/main" id="{9C0B0C13-D50F-54E4-AF66-4E7C40E70DF0}"/>
                  </a:ext>
                </a:extLst>
              </p:cNvPr>
              <p:cNvSpPr txBox="1"/>
              <p:nvPr/>
            </p:nvSpPr>
            <p:spPr>
              <a:xfrm>
                <a:off x="4008140" y="5643394"/>
                <a:ext cx="681597" cy="276999"/>
              </a:xfrm>
              <a:prstGeom prst="rect">
                <a:avLst/>
              </a:prstGeom>
              <a:solidFill>
                <a:schemeClr val="bg1"/>
              </a:solidFill>
            </p:spPr>
            <p:txBody>
              <a:bodyPr wrap="none" rtlCol="0">
                <a:spAutoFit/>
              </a:bodyPr>
              <a:lstStyle/>
              <a:p>
                <a:r>
                  <a:rPr lang="en-US" sz="1200" b="0" dirty="0">
                    <a:solidFill>
                      <a:srgbClr val="00C1C3"/>
                    </a:solidFill>
                  </a:rPr>
                  <a:t>London</a:t>
                </a:r>
              </a:p>
            </p:txBody>
          </p:sp>
        </p:grpSp>
        <p:grpSp>
          <p:nvGrpSpPr>
            <p:cNvPr id="11" name="Group 10">
              <a:extLst>
                <a:ext uri="{FF2B5EF4-FFF2-40B4-BE49-F238E27FC236}">
                  <a16:creationId xmlns:a16="http://schemas.microsoft.com/office/drawing/2014/main" id="{6E53CE74-985A-67C4-6DCB-14FE269BAC8E}"/>
                </a:ext>
              </a:extLst>
            </p:cNvPr>
            <p:cNvGrpSpPr/>
            <p:nvPr/>
          </p:nvGrpSpPr>
          <p:grpSpPr>
            <a:xfrm>
              <a:off x="2448408" y="4996651"/>
              <a:ext cx="1544792" cy="1379445"/>
              <a:chOff x="2448408" y="5110951"/>
              <a:chExt cx="1544792" cy="1379445"/>
            </a:xfrm>
          </p:grpSpPr>
          <p:sp>
            <p:nvSpPr>
              <p:cNvPr id="12" name="Oval 11">
                <a:extLst>
                  <a:ext uri="{FF2B5EF4-FFF2-40B4-BE49-F238E27FC236}">
                    <a16:creationId xmlns:a16="http://schemas.microsoft.com/office/drawing/2014/main" id="{03E3098D-E074-B0E1-710E-5FBC40ECEC77}"/>
                  </a:ext>
                </a:extLst>
              </p:cNvPr>
              <p:cNvSpPr/>
              <p:nvPr/>
            </p:nvSpPr>
            <p:spPr bwMode="auto">
              <a:xfrm>
                <a:off x="2448408" y="5110951"/>
                <a:ext cx="1373494" cy="1018819"/>
              </a:xfrm>
              <a:prstGeom prst="ellipse">
                <a:avLst/>
              </a:prstGeom>
              <a:noFill/>
              <a:ln w="15875" cap="flat" cmpd="sng" algn="ctr">
                <a:solidFill>
                  <a:srgbClr val="FFAF0B"/>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rgbClr val="FFFF00"/>
                  </a:solidFill>
                  <a:effectLst/>
                  <a:latin typeface="Trebuchet MS" pitchFamily="-108" charset="0"/>
                  <a:ea typeface="Arial" pitchFamily="-108" charset="0"/>
                  <a:cs typeface="Arial" pitchFamily="-108" charset="0"/>
                </a:endParaRPr>
              </a:p>
            </p:txBody>
          </p:sp>
          <p:sp>
            <p:nvSpPr>
              <p:cNvPr id="13" name="TextBox 12">
                <a:extLst>
                  <a:ext uri="{FF2B5EF4-FFF2-40B4-BE49-F238E27FC236}">
                    <a16:creationId xmlns:a16="http://schemas.microsoft.com/office/drawing/2014/main" id="{3819FAFF-6DC1-B69A-DE9E-316E2512FB5E}"/>
                  </a:ext>
                </a:extLst>
              </p:cNvPr>
              <p:cNvSpPr txBox="1"/>
              <p:nvPr/>
            </p:nvSpPr>
            <p:spPr>
              <a:xfrm>
                <a:off x="3132067" y="6213397"/>
                <a:ext cx="861133" cy="276999"/>
              </a:xfrm>
              <a:prstGeom prst="rect">
                <a:avLst/>
              </a:prstGeom>
              <a:noFill/>
            </p:spPr>
            <p:txBody>
              <a:bodyPr wrap="none" rtlCol="0">
                <a:spAutoFit/>
              </a:bodyPr>
              <a:lstStyle/>
              <a:p>
                <a:r>
                  <a:rPr lang="en-US" sz="1200" b="0" dirty="0" err="1">
                    <a:solidFill>
                      <a:srgbClr val="FFAF0B"/>
                    </a:solidFill>
                  </a:rPr>
                  <a:t>SouthGrid</a:t>
                </a:r>
                <a:endParaRPr lang="en-US" sz="1200" b="0" dirty="0">
                  <a:solidFill>
                    <a:srgbClr val="FFAF0B"/>
                  </a:solidFill>
                </a:endParaRPr>
              </a:p>
            </p:txBody>
          </p:sp>
        </p:grpSp>
      </p:grpSp>
      <p:sp>
        <p:nvSpPr>
          <p:cNvPr id="3" name="Content Placeholder 2">
            <a:extLst>
              <a:ext uri="{FF2B5EF4-FFF2-40B4-BE49-F238E27FC236}">
                <a16:creationId xmlns:a16="http://schemas.microsoft.com/office/drawing/2014/main" id="{6CE5B0F1-A8E7-D5FE-0E7B-ABC859E381F9}"/>
              </a:ext>
            </a:extLst>
          </p:cNvPr>
          <p:cNvSpPr>
            <a:spLocks noGrp="1"/>
          </p:cNvSpPr>
          <p:nvPr>
            <p:ph idx="1"/>
          </p:nvPr>
        </p:nvSpPr>
        <p:spPr>
          <a:xfrm>
            <a:off x="118875" y="1431952"/>
            <a:ext cx="4251244" cy="1292271"/>
          </a:xfrm>
        </p:spPr>
        <p:txBody>
          <a:bodyPr/>
          <a:lstStyle/>
          <a:p>
            <a:pPr marL="0" indent="0">
              <a:buNone/>
            </a:pPr>
            <a:r>
              <a:rPr lang="en-GB" sz="1800" dirty="0" err="1">
                <a:solidFill>
                  <a:srgbClr val="0083C0"/>
                </a:solidFill>
              </a:rPr>
              <a:t>GridPP</a:t>
            </a:r>
            <a:r>
              <a:rPr lang="en-GB" sz="1800" dirty="0">
                <a:solidFill>
                  <a:srgbClr val="0083C0"/>
                </a:solidFill>
              </a:rPr>
              <a:t> (UK Computing for HEP+): </a:t>
            </a:r>
            <a:r>
              <a:rPr lang="en-GB" sz="1800" dirty="0"/>
              <a:t>Federates the RAL Tier-1 and 16 Tier-2 sites as part of the Worldwide LHC Computing Grid global federated infrastructure.</a:t>
            </a:r>
          </a:p>
        </p:txBody>
      </p:sp>
      <p:sp>
        <p:nvSpPr>
          <p:cNvPr id="34" name="Content Placeholder 2">
            <a:extLst>
              <a:ext uri="{FF2B5EF4-FFF2-40B4-BE49-F238E27FC236}">
                <a16:creationId xmlns:a16="http://schemas.microsoft.com/office/drawing/2014/main" id="{7F4C8834-C4CF-5F8E-6FE2-027ADDC5CD47}"/>
              </a:ext>
            </a:extLst>
          </p:cNvPr>
          <p:cNvSpPr txBox="1">
            <a:spLocks/>
          </p:cNvSpPr>
          <p:nvPr/>
        </p:nvSpPr>
        <p:spPr bwMode="auto">
          <a:xfrm>
            <a:off x="4400133" y="1443827"/>
            <a:ext cx="4743867" cy="40012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accent2"/>
                </a:solidFill>
                <a:latin typeface="Bierstadt Display" panose="020B0004020202020204" pitchFamily="34" charset="0"/>
                <a:ea typeface="+mn-ea"/>
                <a:cs typeface="+mn-cs"/>
              </a:defRPr>
            </a:lvl1pPr>
            <a:lvl2pPr marL="742950" indent="-285750" algn="l" rtl="0" eaLnBrk="0" fontAlgn="base" hangingPunct="0">
              <a:spcBef>
                <a:spcPct val="20000"/>
              </a:spcBef>
              <a:spcAft>
                <a:spcPct val="0"/>
              </a:spcAft>
              <a:buChar char="–"/>
              <a:defRPr sz="2000">
                <a:solidFill>
                  <a:srgbClr val="3333CC"/>
                </a:solidFill>
                <a:latin typeface="Bierstadt Display" panose="020B0004020202020204" pitchFamily="34" charset="0"/>
                <a:ea typeface="+mn-ea"/>
                <a:cs typeface="+mn-cs"/>
              </a:defRPr>
            </a:lvl2pPr>
            <a:lvl3pPr marL="1143000" indent="-228600" algn="l" rtl="0" eaLnBrk="0" fontAlgn="base" hangingPunct="0">
              <a:spcBef>
                <a:spcPct val="20000"/>
              </a:spcBef>
              <a:spcAft>
                <a:spcPct val="0"/>
              </a:spcAft>
              <a:buChar char="•"/>
              <a:defRPr sz="1800">
                <a:solidFill>
                  <a:srgbClr val="6666FF"/>
                </a:solidFill>
                <a:latin typeface="Bierstadt Display" panose="020B0004020202020204" pitchFamily="34" charset="0"/>
                <a:ea typeface="+mn-ea"/>
                <a:cs typeface="+mn-cs"/>
              </a:defRPr>
            </a:lvl3pPr>
            <a:lvl4pPr marL="1562100" indent="-228600" algn="l" rtl="0" eaLnBrk="0" fontAlgn="base" hangingPunct="0">
              <a:spcBef>
                <a:spcPct val="20000"/>
              </a:spcBef>
              <a:spcAft>
                <a:spcPct val="0"/>
              </a:spcAft>
              <a:buChar char="–"/>
              <a:defRPr sz="1600">
                <a:solidFill>
                  <a:schemeClr val="accent2"/>
                </a:solidFill>
                <a:latin typeface="Bierstadt Display" panose="020B0004020202020204" pitchFamily="34" charset="0"/>
                <a:ea typeface="+mn-ea"/>
                <a:cs typeface="+mn-cs"/>
              </a:defRPr>
            </a:lvl4pPr>
            <a:lvl5pPr marL="1981200" indent="-228600" algn="l" rtl="0" eaLnBrk="0" fontAlgn="base" hangingPunct="0">
              <a:spcBef>
                <a:spcPct val="20000"/>
              </a:spcBef>
              <a:spcAft>
                <a:spcPct val="0"/>
              </a:spcAft>
              <a:buChar char="»"/>
              <a:defRPr sz="1400">
                <a:solidFill>
                  <a:schemeClr val="accent2"/>
                </a:solidFill>
                <a:latin typeface="Bierstadt Display" panose="020B0004020202020204" pitchFamily="34" charset="0"/>
                <a:ea typeface="+mn-ea"/>
                <a:cs typeface="+mn-cs"/>
              </a:defRPr>
            </a:lvl5pPr>
            <a:lvl6pPr marL="2438400" indent="-228600" algn="l" rtl="0" fontAlgn="base">
              <a:spcBef>
                <a:spcPct val="20000"/>
              </a:spcBef>
              <a:spcAft>
                <a:spcPct val="0"/>
              </a:spcAft>
              <a:buChar char="»"/>
              <a:defRPr sz="2000">
                <a:solidFill>
                  <a:schemeClr val="accent2"/>
                </a:solidFill>
                <a:latin typeface="+mn-lt"/>
                <a:ea typeface="+mn-ea"/>
                <a:cs typeface="+mn-cs"/>
              </a:defRPr>
            </a:lvl6pPr>
            <a:lvl7pPr marL="2895600" indent="-228600" algn="l" rtl="0" fontAlgn="base">
              <a:spcBef>
                <a:spcPct val="20000"/>
              </a:spcBef>
              <a:spcAft>
                <a:spcPct val="0"/>
              </a:spcAft>
              <a:buChar char="»"/>
              <a:defRPr sz="2000">
                <a:solidFill>
                  <a:schemeClr val="accent2"/>
                </a:solidFill>
                <a:latin typeface="+mn-lt"/>
                <a:ea typeface="+mn-ea"/>
                <a:cs typeface="+mn-cs"/>
              </a:defRPr>
            </a:lvl7pPr>
            <a:lvl8pPr marL="3352800" indent="-228600" algn="l" rtl="0" fontAlgn="base">
              <a:spcBef>
                <a:spcPct val="20000"/>
              </a:spcBef>
              <a:spcAft>
                <a:spcPct val="0"/>
              </a:spcAft>
              <a:buChar char="»"/>
              <a:defRPr sz="2000">
                <a:solidFill>
                  <a:schemeClr val="accent2"/>
                </a:solidFill>
                <a:latin typeface="+mn-lt"/>
                <a:ea typeface="+mn-ea"/>
                <a:cs typeface="+mn-cs"/>
              </a:defRPr>
            </a:lvl8pPr>
            <a:lvl9pPr marL="3810000" indent="-228600" algn="l" rtl="0" fontAlgn="base">
              <a:spcBef>
                <a:spcPct val="20000"/>
              </a:spcBef>
              <a:spcAft>
                <a:spcPct val="0"/>
              </a:spcAft>
              <a:buChar char="»"/>
              <a:defRPr sz="2000">
                <a:solidFill>
                  <a:schemeClr val="accent2"/>
                </a:solidFill>
                <a:latin typeface="+mn-lt"/>
                <a:ea typeface="+mn-ea"/>
                <a:cs typeface="+mn-cs"/>
              </a:defRPr>
            </a:lvl9pPr>
          </a:lstStyle>
          <a:p>
            <a:pPr marL="0" indent="0">
              <a:buFontTx/>
              <a:buNone/>
            </a:pPr>
            <a:r>
              <a:rPr lang="en-GB" sz="1800" b="0" kern="0" dirty="0">
                <a:solidFill>
                  <a:srgbClr val="0083C0"/>
                </a:solidFill>
              </a:rPr>
              <a:t>IRIS (UK Computing for non-HEP PPAN science): </a:t>
            </a:r>
          </a:p>
          <a:p>
            <a:pPr marL="0" indent="0">
              <a:buFontTx/>
              <a:buNone/>
            </a:pPr>
            <a:r>
              <a:rPr lang="en-GB" sz="1800" b="0" kern="0" dirty="0"/>
              <a:t>IRIS does NOT run infrastructure but provides funding for,  and coordinates access (gives allocations) across,  hardware infrastructures</a:t>
            </a:r>
            <a:r>
              <a:rPr lang="en-GB" sz="1800" b="0" kern="0" dirty="0">
                <a:solidFill>
                  <a:srgbClr val="FF0000"/>
                </a:solidFill>
              </a:rPr>
              <a:t>  </a:t>
            </a:r>
            <a:r>
              <a:rPr lang="en-GB" sz="1800" b="0" kern="0" dirty="0"/>
              <a:t>run by:</a:t>
            </a:r>
          </a:p>
          <a:p>
            <a:r>
              <a:rPr lang="en-GB" sz="1800" b="0" kern="0" dirty="0" err="1"/>
              <a:t>GridPP</a:t>
            </a:r>
            <a:r>
              <a:rPr lang="en-GB" sz="1800" b="0" kern="0" dirty="0"/>
              <a:t> (Grid computing)</a:t>
            </a:r>
          </a:p>
          <a:p>
            <a:r>
              <a:rPr lang="en-GB" sz="1800" b="0" kern="0" dirty="0" err="1"/>
              <a:t>DiRAC</a:t>
            </a:r>
            <a:r>
              <a:rPr lang="en-GB" sz="1800" b="0" kern="0" dirty="0"/>
              <a:t> (various types of HPC systems for STFC Theory communities)</a:t>
            </a:r>
          </a:p>
          <a:p>
            <a:r>
              <a:rPr lang="en-GB" sz="1800" b="0" kern="0" dirty="0"/>
              <a:t>The STFC Scientific Computing Department (Cloud and Software services).</a:t>
            </a:r>
          </a:p>
          <a:p>
            <a:endParaRPr lang="en-GB" sz="900" b="0" kern="0" dirty="0"/>
          </a:p>
          <a:p>
            <a:endParaRPr lang="en-GB" sz="900" b="0" kern="0" dirty="0"/>
          </a:p>
          <a:p>
            <a:endParaRPr lang="en-GB" sz="900" b="0" kern="0" dirty="0"/>
          </a:p>
          <a:p>
            <a:endParaRPr lang="en-GB" sz="900" b="0" kern="0" dirty="0"/>
          </a:p>
          <a:p>
            <a:pPr marL="0" indent="0" algn="ctr">
              <a:buNone/>
            </a:pPr>
            <a:r>
              <a:rPr lang="en-GB" sz="1800" b="0" kern="0" dirty="0">
                <a:solidFill>
                  <a:srgbClr val="FF0000"/>
                </a:solidFill>
              </a:rPr>
              <a:t>IRIS was built on the concept of “federation, where it makes sense to do so.”</a:t>
            </a:r>
          </a:p>
        </p:txBody>
      </p:sp>
      <p:sp>
        <p:nvSpPr>
          <p:cNvPr id="20" name="TextBox 19">
            <a:extLst>
              <a:ext uri="{FF2B5EF4-FFF2-40B4-BE49-F238E27FC236}">
                <a16:creationId xmlns:a16="http://schemas.microsoft.com/office/drawing/2014/main" id="{7D2B3471-23C1-3D2B-4923-33D5A8839668}"/>
              </a:ext>
            </a:extLst>
          </p:cNvPr>
          <p:cNvSpPr txBox="1"/>
          <p:nvPr/>
        </p:nvSpPr>
        <p:spPr>
          <a:xfrm>
            <a:off x="5086671" y="1033003"/>
            <a:ext cx="4057329" cy="307777"/>
          </a:xfrm>
          <a:prstGeom prst="rect">
            <a:avLst/>
          </a:prstGeom>
          <a:noFill/>
        </p:spPr>
        <p:txBody>
          <a:bodyPr wrap="none" rtlCol="0">
            <a:spAutoFit/>
          </a:bodyPr>
          <a:lstStyle/>
          <a:p>
            <a:r>
              <a:rPr lang="en-GB" sz="1400" b="0" dirty="0">
                <a:solidFill>
                  <a:schemeClr val="tx1"/>
                </a:solidFill>
              </a:rPr>
              <a:t>*PPAN = Particle Physics, Astronomy and Nuclear</a:t>
            </a:r>
          </a:p>
        </p:txBody>
      </p:sp>
    </p:spTree>
    <p:extLst>
      <p:ext uri="{BB962C8B-B14F-4D97-AF65-F5344CB8AC3E}">
        <p14:creationId xmlns:p14="http://schemas.microsoft.com/office/powerpoint/2010/main" val="101503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dissolve">
                                      <p:cBhvr>
                                        <p:cTn id="7" dur="500"/>
                                        <p:tgtEl>
                                          <p:spTgt spid="34">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4">
                                            <p:txEl>
                                              <p:pRg st="1" end="1"/>
                                            </p:txEl>
                                          </p:spTgt>
                                        </p:tgtEl>
                                        <p:attrNameLst>
                                          <p:attrName>style.visibility</p:attrName>
                                        </p:attrNameLst>
                                      </p:cBhvr>
                                      <p:to>
                                        <p:strVal val="visible"/>
                                      </p:to>
                                    </p:set>
                                    <p:animEffect transition="in" filter="dissolve">
                                      <p:cBhvr>
                                        <p:cTn id="10" dur="500"/>
                                        <p:tgtEl>
                                          <p:spTgt spid="34">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4">
                                            <p:txEl>
                                              <p:pRg st="2" end="2"/>
                                            </p:txEl>
                                          </p:spTgt>
                                        </p:tgtEl>
                                        <p:attrNameLst>
                                          <p:attrName>style.visibility</p:attrName>
                                        </p:attrNameLst>
                                      </p:cBhvr>
                                      <p:to>
                                        <p:strVal val="visible"/>
                                      </p:to>
                                    </p:set>
                                    <p:animEffect transition="in" filter="dissolve">
                                      <p:cBhvr>
                                        <p:cTn id="13" dur="500"/>
                                        <p:tgtEl>
                                          <p:spTgt spid="34">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4">
                                            <p:txEl>
                                              <p:pRg st="3" end="3"/>
                                            </p:txEl>
                                          </p:spTgt>
                                        </p:tgtEl>
                                        <p:attrNameLst>
                                          <p:attrName>style.visibility</p:attrName>
                                        </p:attrNameLst>
                                      </p:cBhvr>
                                      <p:to>
                                        <p:strVal val="visible"/>
                                      </p:to>
                                    </p:set>
                                    <p:animEffect transition="in" filter="dissolve">
                                      <p:cBhvr>
                                        <p:cTn id="16" dur="500"/>
                                        <p:tgtEl>
                                          <p:spTgt spid="34">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4">
                                            <p:txEl>
                                              <p:pRg st="4" end="4"/>
                                            </p:txEl>
                                          </p:spTgt>
                                        </p:tgtEl>
                                        <p:attrNameLst>
                                          <p:attrName>style.visibility</p:attrName>
                                        </p:attrNameLst>
                                      </p:cBhvr>
                                      <p:to>
                                        <p:strVal val="visible"/>
                                      </p:to>
                                    </p:set>
                                    <p:animEffect transition="in" filter="dissolve">
                                      <p:cBhvr>
                                        <p:cTn id="19" dur="500"/>
                                        <p:tgtEl>
                                          <p:spTgt spid="34">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4">
                                            <p:txEl>
                                              <p:pRg st="9" end="9"/>
                                            </p:txEl>
                                          </p:spTgt>
                                        </p:tgtEl>
                                        <p:attrNameLst>
                                          <p:attrName>style.visibility</p:attrName>
                                        </p:attrNameLst>
                                      </p:cBhvr>
                                      <p:to>
                                        <p:strVal val="visible"/>
                                      </p:to>
                                    </p:set>
                                    <p:animEffect transition="in" filter="dissolve">
                                      <p:cBhvr>
                                        <p:cTn id="22" dur="500"/>
                                        <p:tgtEl>
                                          <p:spTgt spid="3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5D035-961E-DE58-7BF0-8ACF18A5227D}"/>
              </a:ext>
            </a:extLst>
          </p:cNvPr>
          <p:cNvSpPr>
            <a:spLocks noGrp="1"/>
          </p:cNvSpPr>
          <p:nvPr>
            <p:ph type="title"/>
          </p:nvPr>
        </p:nvSpPr>
        <p:spPr/>
        <p:txBody>
          <a:bodyPr/>
          <a:lstStyle/>
          <a:p>
            <a:r>
              <a:rPr lang="en-GB" dirty="0"/>
              <a:t>(A) Federation Vision</a:t>
            </a:r>
          </a:p>
        </p:txBody>
      </p:sp>
      <p:sp>
        <p:nvSpPr>
          <p:cNvPr id="4" name="Date Placeholder 3">
            <a:extLst>
              <a:ext uri="{FF2B5EF4-FFF2-40B4-BE49-F238E27FC236}">
                <a16:creationId xmlns:a16="http://schemas.microsoft.com/office/drawing/2014/main" id="{2B3958D1-F899-F26C-8D2E-0ECECB0D88BE}"/>
              </a:ext>
            </a:extLst>
          </p:cNvPr>
          <p:cNvSpPr>
            <a:spLocks noGrp="1"/>
          </p:cNvSpPr>
          <p:nvPr>
            <p:ph type="dt" sz="half" idx="10"/>
          </p:nvPr>
        </p:nvSpPr>
        <p:spPr/>
        <p:txBody>
          <a:bodyPr/>
          <a:lstStyle/>
          <a:p>
            <a:pPr>
              <a:defRPr/>
            </a:pPr>
            <a:r>
              <a:rPr lang="en-GB"/>
              <a:t>David Britton, University of Glasgow</a:t>
            </a:r>
            <a:endParaRPr lang="en-US" dirty="0"/>
          </a:p>
        </p:txBody>
      </p:sp>
      <p:sp>
        <p:nvSpPr>
          <p:cNvPr id="5" name="Footer Placeholder 4">
            <a:extLst>
              <a:ext uri="{FF2B5EF4-FFF2-40B4-BE49-F238E27FC236}">
                <a16:creationId xmlns:a16="http://schemas.microsoft.com/office/drawing/2014/main" id="{F86DA682-CA35-9CFB-C7AF-653ECF76CD6C}"/>
              </a:ext>
            </a:extLst>
          </p:cNvPr>
          <p:cNvSpPr>
            <a:spLocks noGrp="1"/>
          </p:cNvSpPr>
          <p:nvPr>
            <p:ph type="ftr" sz="quarter" idx="11"/>
          </p:nvPr>
        </p:nvSpPr>
        <p:spPr/>
        <p:txBody>
          <a:bodyPr/>
          <a:lstStyle/>
          <a:p>
            <a:pPr>
              <a:defRPr/>
            </a:pPr>
            <a:r>
              <a:rPr lang="en-US"/>
              <a:t>JENA</a:t>
            </a:r>
            <a:endParaRPr lang="en-US" dirty="0"/>
          </a:p>
        </p:txBody>
      </p:sp>
      <p:grpSp>
        <p:nvGrpSpPr>
          <p:cNvPr id="44" name="Group 43">
            <a:extLst>
              <a:ext uri="{FF2B5EF4-FFF2-40B4-BE49-F238E27FC236}">
                <a16:creationId xmlns:a16="http://schemas.microsoft.com/office/drawing/2014/main" id="{AD0867C1-B639-0E7B-2EC2-53EDF56F9321}"/>
              </a:ext>
            </a:extLst>
          </p:cNvPr>
          <p:cNvGrpSpPr/>
          <p:nvPr/>
        </p:nvGrpSpPr>
        <p:grpSpPr>
          <a:xfrm>
            <a:off x="1466354" y="4084928"/>
            <a:ext cx="4353615" cy="1933551"/>
            <a:chOff x="1466354" y="4084928"/>
            <a:chExt cx="4353615" cy="1933551"/>
          </a:xfrm>
        </p:grpSpPr>
        <p:sp>
          <p:nvSpPr>
            <p:cNvPr id="6" name="Parallelogram 5">
              <a:extLst>
                <a:ext uri="{FF2B5EF4-FFF2-40B4-BE49-F238E27FC236}">
                  <a16:creationId xmlns:a16="http://schemas.microsoft.com/office/drawing/2014/main" id="{1DE02126-E762-74C3-5C46-A8C48D291610}"/>
                </a:ext>
              </a:extLst>
            </p:cNvPr>
            <p:cNvSpPr/>
            <p:nvPr/>
          </p:nvSpPr>
          <p:spPr bwMode="auto">
            <a:xfrm rot="1369360">
              <a:off x="1673923" y="4084928"/>
              <a:ext cx="4146046" cy="1933551"/>
            </a:xfrm>
            <a:prstGeom prst="parallelogram">
              <a:avLst>
                <a:gd name="adj" fmla="val 129379"/>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chemeClr val="accent1"/>
                </a:solidFill>
                <a:effectLst/>
                <a:latin typeface="Trebuchet MS" pitchFamily="-108" charset="0"/>
                <a:ea typeface="Arial" pitchFamily="-108" charset="0"/>
                <a:cs typeface="Arial" pitchFamily="-108" charset="0"/>
              </a:endParaRPr>
            </a:p>
          </p:txBody>
        </p:sp>
        <p:sp>
          <p:nvSpPr>
            <p:cNvPr id="8" name="Oval 7">
              <a:extLst>
                <a:ext uri="{FF2B5EF4-FFF2-40B4-BE49-F238E27FC236}">
                  <a16:creationId xmlns:a16="http://schemas.microsoft.com/office/drawing/2014/main" id="{36D65E33-93E3-B03D-331F-7F14D25DDDB4}"/>
                </a:ext>
              </a:extLst>
            </p:cNvPr>
            <p:cNvSpPr/>
            <p:nvPr/>
          </p:nvSpPr>
          <p:spPr bwMode="auto">
            <a:xfrm>
              <a:off x="2150449" y="4951840"/>
              <a:ext cx="973776" cy="463137"/>
            </a:xfrm>
            <a:prstGeom prst="ellipse">
              <a:avLst/>
            </a:prstGeom>
            <a:solidFill>
              <a:srgbClr val="EAAF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err="1">
                  <a:ln>
                    <a:noFill/>
                  </a:ln>
                  <a:solidFill>
                    <a:schemeClr val="tx1"/>
                  </a:solidFill>
                  <a:effectLst/>
                  <a:latin typeface="Trebuchet MS" pitchFamily="-108" charset="0"/>
                  <a:ea typeface="Arial" pitchFamily="-108" charset="0"/>
                  <a:cs typeface="Arial" pitchFamily="-108" charset="0"/>
                </a:rPr>
                <a:t>GridPP</a:t>
              </a:r>
              <a:endParaRPr kumimoji="0" lang="en-GB" sz="1200" b="1" i="0" u="none" strike="noStrike" cap="none" normalizeH="0" baseline="0" dirty="0">
                <a:ln>
                  <a:noFill/>
                </a:ln>
                <a:solidFill>
                  <a:schemeClr val="tx1"/>
                </a:solidFill>
                <a:effectLst/>
                <a:latin typeface="Trebuchet MS" pitchFamily="-108" charset="0"/>
                <a:ea typeface="Arial" pitchFamily="-108" charset="0"/>
                <a:cs typeface="Arial" pitchFamily="-108"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rebuchet MS" pitchFamily="-108" charset="0"/>
                  <a:ea typeface="Arial" pitchFamily="-108" charset="0"/>
                  <a:cs typeface="Arial" pitchFamily="-108" charset="0"/>
                </a:rPr>
                <a:t>HTC</a:t>
              </a:r>
            </a:p>
          </p:txBody>
        </p:sp>
        <p:sp>
          <p:nvSpPr>
            <p:cNvPr id="9" name="Oval 8">
              <a:extLst>
                <a:ext uri="{FF2B5EF4-FFF2-40B4-BE49-F238E27FC236}">
                  <a16:creationId xmlns:a16="http://schemas.microsoft.com/office/drawing/2014/main" id="{3E143E36-2184-10CE-F8E9-A81BD6187C4E}"/>
                </a:ext>
              </a:extLst>
            </p:cNvPr>
            <p:cNvSpPr/>
            <p:nvPr/>
          </p:nvSpPr>
          <p:spPr bwMode="auto">
            <a:xfrm>
              <a:off x="3309200" y="4609738"/>
              <a:ext cx="973776" cy="463137"/>
            </a:xfrm>
            <a:prstGeom prst="ellipse">
              <a:avLst/>
            </a:prstGeom>
            <a:solidFill>
              <a:srgbClr val="EAAF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err="1">
                  <a:ln>
                    <a:noFill/>
                  </a:ln>
                  <a:solidFill>
                    <a:schemeClr val="tx1"/>
                  </a:solidFill>
                  <a:effectLst/>
                  <a:latin typeface="Trebuchet MS" pitchFamily="-108" charset="0"/>
                  <a:ea typeface="Arial" pitchFamily="-108" charset="0"/>
                  <a:cs typeface="Arial" pitchFamily="-108" charset="0"/>
                </a:rPr>
                <a:t>DiRAC</a:t>
              </a:r>
              <a:r>
                <a:rPr kumimoji="0" lang="en-GB" sz="1200" b="1" i="0" u="none" strike="noStrike" cap="none" normalizeH="0" baseline="0" dirty="0">
                  <a:ln>
                    <a:noFill/>
                  </a:ln>
                  <a:solidFill>
                    <a:schemeClr val="tx1"/>
                  </a:solidFill>
                  <a:effectLst/>
                  <a:latin typeface="Trebuchet MS" pitchFamily="-108" charset="0"/>
                  <a:ea typeface="Arial" pitchFamily="-108" charset="0"/>
                  <a:cs typeface="Arial" pitchFamily="-108" charset="0"/>
                </a:rPr>
                <a:t> HPC</a:t>
              </a:r>
            </a:p>
          </p:txBody>
        </p:sp>
        <p:sp>
          <p:nvSpPr>
            <p:cNvPr id="10" name="Oval 9">
              <a:extLst>
                <a:ext uri="{FF2B5EF4-FFF2-40B4-BE49-F238E27FC236}">
                  <a16:creationId xmlns:a16="http://schemas.microsoft.com/office/drawing/2014/main" id="{1AFB8AFD-EE16-5539-46D1-27D2D7789A4A}"/>
                </a:ext>
              </a:extLst>
            </p:cNvPr>
            <p:cNvSpPr/>
            <p:nvPr/>
          </p:nvSpPr>
          <p:spPr bwMode="auto">
            <a:xfrm>
              <a:off x="4456878" y="4671640"/>
              <a:ext cx="1068437" cy="463137"/>
            </a:xfrm>
            <a:prstGeom prst="ellipse">
              <a:avLst/>
            </a:prstGeom>
            <a:solidFill>
              <a:srgbClr val="EAAF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chemeClr val="tx1"/>
                  </a:solidFill>
                  <a:effectLst/>
                  <a:latin typeface="Trebuchet MS" pitchFamily="-108" charset="0"/>
                  <a:ea typeface="Arial" pitchFamily="-108" charset="0"/>
                  <a:cs typeface="Arial" pitchFamily="-108" charset="0"/>
                </a:rPr>
                <a:t>SCD</a:t>
              </a:r>
              <a:r>
                <a:rPr kumimoji="0" lang="en-GB" sz="1200" b="1" i="0" u="none" strike="noStrike" cap="none" normalizeH="0" baseline="0" dirty="0">
                  <a:ln>
                    <a:noFill/>
                  </a:ln>
                  <a:solidFill>
                    <a:schemeClr val="tx1"/>
                  </a:solidFill>
                  <a:effectLst/>
                  <a:latin typeface="Trebuchet MS" pitchFamily="-108" charset="0"/>
                  <a:ea typeface="Arial" pitchFamily="-108" charset="0"/>
                  <a:cs typeface="Arial" pitchFamily="-108" charset="0"/>
                </a:rPr>
                <a:t> </a:t>
              </a:r>
              <a:r>
                <a:rPr kumimoji="0" lang="en-GB" sz="1000" b="1" i="0" u="none" strike="noStrike" cap="none" normalizeH="0" baseline="0" dirty="0">
                  <a:ln>
                    <a:noFill/>
                  </a:ln>
                  <a:solidFill>
                    <a:schemeClr val="tx1"/>
                  </a:solidFill>
                  <a:effectLst/>
                  <a:latin typeface="Trebuchet MS" pitchFamily="-108" charset="0"/>
                  <a:ea typeface="Arial" pitchFamily="-108" charset="0"/>
                  <a:cs typeface="Arial" pitchFamily="-108" charset="0"/>
                </a:rPr>
                <a:t>Cloud etc</a:t>
              </a:r>
              <a:endParaRPr kumimoji="0" lang="en-GB" sz="1200" b="1" i="0" u="none" strike="noStrike" cap="none" normalizeH="0" baseline="0" dirty="0">
                <a:ln>
                  <a:noFill/>
                </a:ln>
                <a:solidFill>
                  <a:schemeClr val="tx1"/>
                </a:solidFill>
                <a:effectLst/>
                <a:latin typeface="Trebuchet MS" pitchFamily="-108" charset="0"/>
                <a:ea typeface="Arial" pitchFamily="-108" charset="0"/>
                <a:cs typeface="Arial" pitchFamily="-108" charset="0"/>
              </a:endParaRPr>
            </a:p>
          </p:txBody>
        </p:sp>
        <p:sp>
          <p:nvSpPr>
            <p:cNvPr id="11" name="TextBox 10">
              <a:extLst>
                <a:ext uri="{FF2B5EF4-FFF2-40B4-BE49-F238E27FC236}">
                  <a16:creationId xmlns:a16="http://schemas.microsoft.com/office/drawing/2014/main" id="{70EE3B03-412D-7A08-0E4A-846BABE1CB79}"/>
                </a:ext>
              </a:extLst>
            </p:cNvPr>
            <p:cNvSpPr txBox="1"/>
            <p:nvPr/>
          </p:nvSpPr>
          <p:spPr>
            <a:xfrm rot="20718146">
              <a:off x="1466354" y="4729228"/>
              <a:ext cx="1548822" cy="253916"/>
            </a:xfrm>
            <a:prstGeom prst="rect">
              <a:avLst/>
            </a:prstGeom>
            <a:noFill/>
          </p:spPr>
          <p:txBody>
            <a:bodyPr wrap="none" rtlCol="0">
              <a:spAutoFit/>
            </a:bodyPr>
            <a:lstStyle/>
            <a:p>
              <a:r>
                <a:rPr lang="en-GB" sz="1050" b="0" dirty="0">
                  <a:solidFill>
                    <a:schemeClr val="tx1"/>
                  </a:solidFill>
                </a:rPr>
                <a:t>Physical Infrastructure</a:t>
              </a:r>
            </a:p>
          </p:txBody>
        </p:sp>
        <p:sp>
          <p:nvSpPr>
            <p:cNvPr id="14" name="Oval 13">
              <a:extLst>
                <a:ext uri="{FF2B5EF4-FFF2-40B4-BE49-F238E27FC236}">
                  <a16:creationId xmlns:a16="http://schemas.microsoft.com/office/drawing/2014/main" id="{35A904F2-0CB9-E6DE-5E9B-FB3D0529537D}"/>
                </a:ext>
              </a:extLst>
            </p:cNvPr>
            <p:cNvSpPr/>
            <p:nvPr/>
          </p:nvSpPr>
          <p:spPr bwMode="auto">
            <a:xfrm>
              <a:off x="3203216" y="5153082"/>
              <a:ext cx="675291" cy="338580"/>
            </a:xfrm>
            <a:prstGeom prst="ellipse">
              <a:avLst/>
            </a:prstGeom>
            <a:blipFill>
              <a:blip r:embed="rId2"/>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bg2"/>
                  </a:solidFill>
                  <a:effectLst/>
                  <a:latin typeface="Trebuchet MS" pitchFamily="-108" charset="0"/>
                  <a:ea typeface="Arial" pitchFamily="-108" charset="0"/>
                  <a:cs typeface="Arial" pitchFamily="-108" charset="0"/>
                </a:rPr>
                <a:t>SKA</a:t>
              </a:r>
            </a:p>
          </p:txBody>
        </p:sp>
        <p:sp>
          <p:nvSpPr>
            <p:cNvPr id="15" name="Oval 14">
              <a:extLst>
                <a:ext uri="{FF2B5EF4-FFF2-40B4-BE49-F238E27FC236}">
                  <a16:creationId xmlns:a16="http://schemas.microsoft.com/office/drawing/2014/main" id="{16867F71-8FC1-B3BA-DAB3-14D6BF4941E8}"/>
                </a:ext>
              </a:extLst>
            </p:cNvPr>
            <p:cNvSpPr/>
            <p:nvPr/>
          </p:nvSpPr>
          <p:spPr bwMode="auto">
            <a:xfrm>
              <a:off x="4238868" y="4423873"/>
              <a:ext cx="399443" cy="271317"/>
            </a:xfrm>
            <a:prstGeom prst="ellipse">
              <a:avLst/>
            </a:prstGeom>
            <a:blipFill>
              <a:blip r:embed="rId2"/>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bg2"/>
                  </a:solidFill>
                  <a:effectLst/>
                  <a:latin typeface="Trebuchet MS" pitchFamily="-108" charset="0"/>
                  <a:ea typeface="Arial" pitchFamily="-108" charset="0"/>
                  <a:cs typeface="Arial" pitchFamily="-108" charset="0"/>
                </a:rPr>
                <a:t>?</a:t>
              </a:r>
            </a:p>
          </p:txBody>
        </p:sp>
      </p:grpSp>
      <p:grpSp>
        <p:nvGrpSpPr>
          <p:cNvPr id="47" name="Group 46">
            <a:extLst>
              <a:ext uri="{FF2B5EF4-FFF2-40B4-BE49-F238E27FC236}">
                <a16:creationId xmlns:a16="http://schemas.microsoft.com/office/drawing/2014/main" id="{91575F53-0285-CB02-E606-B88BB2EFEF9A}"/>
              </a:ext>
            </a:extLst>
          </p:cNvPr>
          <p:cNvGrpSpPr/>
          <p:nvPr/>
        </p:nvGrpSpPr>
        <p:grpSpPr>
          <a:xfrm>
            <a:off x="2907575" y="3180854"/>
            <a:ext cx="4233065" cy="1933551"/>
            <a:chOff x="2907575" y="3180854"/>
            <a:chExt cx="4233065" cy="1933551"/>
          </a:xfrm>
        </p:grpSpPr>
        <p:sp>
          <p:nvSpPr>
            <p:cNvPr id="7" name="Parallelogram 6">
              <a:extLst>
                <a:ext uri="{FF2B5EF4-FFF2-40B4-BE49-F238E27FC236}">
                  <a16:creationId xmlns:a16="http://schemas.microsoft.com/office/drawing/2014/main" id="{94C4AAAD-7A5E-54AC-67ED-42051DF3FB36}"/>
                </a:ext>
              </a:extLst>
            </p:cNvPr>
            <p:cNvSpPr/>
            <p:nvPr/>
          </p:nvSpPr>
          <p:spPr bwMode="auto">
            <a:xfrm rot="1369360">
              <a:off x="2994594" y="3180854"/>
              <a:ext cx="4146046" cy="1933551"/>
            </a:xfrm>
            <a:prstGeom prst="parallelogram">
              <a:avLst>
                <a:gd name="adj" fmla="val 129379"/>
              </a:avLst>
            </a:prstGeom>
            <a:solidFill>
              <a:srgbClr val="8EFA00">
                <a:alpha val="53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chemeClr val="accent1"/>
                </a:solidFill>
                <a:effectLst/>
                <a:latin typeface="Trebuchet MS" pitchFamily="-108" charset="0"/>
                <a:ea typeface="Arial" pitchFamily="-108" charset="0"/>
                <a:cs typeface="Arial" pitchFamily="-108" charset="0"/>
              </a:endParaRPr>
            </a:p>
          </p:txBody>
        </p:sp>
        <p:sp>
          <p:nvSpPr>
            <p:cNvPr id="13" name="TextBox 12">
              <a:extLst>
                <a:ext uri="{FF2B5EF4-FFF2-40B4-BE49-F238E27FC236}">
                  <a16:creationId xmlns:a16="http://schemas.microsoft.com/office/drawing/2014/main" id="{C18356D1-62E5-A502-769A-17476D8016AC}"/>
                </a:ext>
              </a:extLst>
            </p:cNvPr>
            <p:cNvSpPr txBox="1"/>
            <p:nvPr/>
          </p:nvSpPr>
          <p:spPr>
            <a:xfrm rot="20718146">
              <a:off x="2907575" y="3805630"/>
              <a:ext cx="1334020" cy="253916"/>
            </a:xfrm>
            <a:prstGeom prst="rect">
              <a:avLst/>
            </a:prstGeom>
            <a:noFill/>
          </p:spPr>
          <p:txBody>
            <a:bodyPr wrap="none" rtlCol="0">
              <a:spAutoFit/>
            </a:bodyPr>
            <a:lstStyle/>
            <a:p>
              <a:r>
                <a:rPr lang="en-GB" sz="1050" b="0" dirty="0">
                  <a:solidFill>
                    <a:schemeClr val="tx1"/>
                  </a:solidFill>
                </a:rPr>
                <a:t>Federated Services</a:t>
              </a:r>
            </a:p>
          </p:txBody>
        </p:sp>
        <p:sp>
          <p:nvSpPr>
            <p:cNvPr id="16" name="Oval 15">
              <a:extLst>
                <a:ext uri="{FF2B5EF4-FFF2-40B4-BE49-F238E27FC236}">
                  <a16:creationId xmlns:a16="http://schemas.microsoft.com/office/drawing/2014/main" id="{D122C1E9-C4A5-737A-E3BF-E1228B2B7DD0}"/>
                </a:ext>
              </a:extLst>
            </p:cNvPr>
            <p:cNvSpPr/>
            <p:nvPr/>
          </p:nvSpPr>
          <p:spPr bwMode="auto">
            <a:xfrm>
              <a:off x="4978906" y="4193278"/>
              <a:ext cx="675291" cy="338580"/>
            </a:xfrm>
            <a:prstGeom prst="ellipse">
              <a:avLst/>
            </a:prstGeom>
            <a:solidFill>
              <a:srgbClr val="FFFDB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dirty="0">
                  <a:ln>
                    <a:noFill/>
                  </a:ln>
                  <a:solidFill>
                    <a:schemeClr val="tx1"/>
                  </a:solidFill>
                  <a:effectLst/>
                  <a:latin typeface="Trebuchet MS" pitchFamily="-108" charset="0"/>
                  <a:ea typeface="Arial" pitchFamily="-108" charset="0"/>
                  <a:cs typeface="Arial" pitchFamily="-108" charset="0"/>
                </a:rPr>
                <a:t>SOC</a:t>
              </a:r>
            </a:p>
          </p:txBody>
        </p:sp>
        <p:sp>
          <p:nvSpPr>
            <p:cNvPr id="17" name="Oval 16">
              <a:extLst>
                <a:ext uri="{FF2B5EF4-FFF2-40B4-BE49-F238E27FC236}">
                  <a16:creationId xmlns:a16="http://schemas.microsoft.com/office/drawing/2014/main" id="{FF903E30-D470-E872-32B2-2721283E92F4}"/>
                </a:ext>
              </a:extLst>
            </p:cNvPr>
            <p:cNvSpPr/>
            <p:nvPr/>
          </p:nvSpPr>
          <p:spPr bwMode="auto">
            <a:xfrm>
              <a:off x="6136216" y="3834436"/>
              <a:ext cx="799536" cy="338580"/>
            </a:xfrm>
            <a:prstGeom prst="ellipse">
              <a:avLst/>
            </a:prstGeom>
            <a:solidFill>
              <a:srgbClr val="FFFDB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rebuchet MS" pitchFamily="-108" charset="0"/>
                  <a:ea typeface="Arial" pitchFamily="-108" charset="0"/>
                  <a:cs typeface="Arial" pitchFamily="-108" charset="0"/>
                </a:rPr>
                <a:t>AAI?</a:t>
              </a:r>
            </a:p>
          </p:txBody>
        </p:sp>
        <p:sp>
          <p:nvSpPr>
            <p:cNvPr id="18" name="Oval 17">
              <a:extLst>
                <a:ext uri="{FF2B5EF4-FFF2-40B4-BE49-F238E27FC236}">
                  <a16:creationId xmlns:a16="http://schemas.microsoft.com/office/drawing/2014/main" id="{7341E3FC-0CA3-5788-E49B-6E101CE59FB2}"/>
                </a:ext>
              </a:extLst>
            </p:cNvPr>
            <p:cNvSpPr/>
            <p:nvPr/>
          </p:nvSpPr>
          <p:spPr bwMode="auto">
            <a:xfrm>
              <a:off x="5336680" y="3547080"/>
              <a:ext cx="799536" cy="338580"/>
            </a:xfrm>
            <a:prstGeom prst="ellipse">
              <a:avLst/>
            </a:prstGeom>
            <a:solidFill>
              <a:srgbClr val="FFFDB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Trebuchet MS" pitchFamily="-108" charset="0"/>
                  <a:ea typeface="Arial" pitchFamily="-108" charset="0"/>
                  <a:cs typeface="Arial" pitchFamily="-108" charset="0"/>
                </a:rPr>
                <a:t>APEL??</a:t>
              </a:r>
            </a:p>
          </p:txBody>
        </p:sp>
        <p:sp>
          <p:nvSpPr>
            <p:cNvPr id="19" name="Oval 18">
              <a:extLst>
                <a:ext uri="{FF2B5EF4-FFF2-40B4-BE49-F238E27FC236}">
                  <a16:creationId xmlns:a16="http://schemas.microsoft.com/office/drawing/2014/main" id="{E97F732F-70F6-37FB-EED7-42207458E451}"/>
                </a:ext>
              </a:extLst>
            </p:cNvPr>
            <p:cNvSpPr/>
            <p:nvPr/>
          </p:nvSpPr>
          <p:spPr bwMode="auto">
            <a:xfrm>
              <a:off x="4364297" y="3816379"/>
              <a:ext cx="799536" cy="338580"/>
            </a:xfrm>
            <a:prstGeom prst="ellipse">
              <a:avLst/>
            </a:prstGeom>
            <a:solidFill>
              <a:srgbClr val="FFFDB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Trebuchet MS" pitchFamily="-108" charset="0"/>
                  <a:ea typeface="Arial" pitchFamily="-108" charset="0"/>
                  <a:cs typeface="Arial" pitchFamily="-108" charset="0"/>
                </a:rPr>
                <a:t>RUCIO/FTS</a:t>
              </a:r>
            </a:p>
          </p:txBody>
        </p:sp>
        <p:sp>
          <p:nvSpPr>
            <p:cNvPr id="20" name="Oval 19">
              <a:extLst>
                <a:ext uri="{FF2B5EF4-FFF2-40B4-BE49-F238E27FC236}">
                  <a16:creationId xmlns:a16="http://schemas.microsoft.com/office/drawing/2014/main" id="{0B396DEA-1B0E-383B-093C-7A88F2702357}"/>
                </a:ext>
              </a:extLst>
            </p:cNvPr>
            <p:cNvSpPr/>
            <p:nvPr/>
          </p:nvSpPr>
          <p:spPr bwMode="auto">
            <a:xfrm>
              <a:off x="3446500" y="4035433"/>
              <a:ext cx="799536" cy="338580"/>
            </a:xfrm>
            <a:prstGeom prst="ellipse">
              <a:avLst/>
            </a:prstGeom>
            <a:solidFill>
              <a:srgbClr val="FFFDB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cap="none" normalizeH="0" baseline="0" dirty="0">
                  <a:ln>
                    <a:noFill/>
                  </a:ln>
                  <a:solidFill>
                    <a:schemeClr val="tx1"/>
                  </a:solidFill>
                  <a:effectLst/>
                  <a:latin typeface="Trebuchet MS" pitchFamily="-108" charset="0"/>
                  <a:ea typeface="Arial" pitchFamily="-108" charset="0"/>
                  <a:cs typeface="Arial" pitchFamily="-108" charset="0"/>
                </a:rPr>
                <a:t>Network monitor?</a:t>
              </a:r>
            </a:p>
          </p:txBody>
        </p:sp>
        <p:sp>
          <p:nvSpPr>
            <p:cNvPr id="21" name="Oval 20">
              <a:extLst>
                <a:ext uri="{FF2B5EF4-FFF2-40B4-BE49-F238E27FC236}">
                  <a16:creationId xmlns:a16="http://schemas.microsoft.com/office/drawing/2014/main" id="{8A460128-3577-76A4-902B-18342498B17C}"/>
                </a:ext>
              </a:extLst>
            </p:cNvPr>
            <p:cNvSpPr/>
            <p:nvPr/>
          </p:nvSpPr>
          <p:spPr bwMode="auto">
            <a:xfrm>
              <a:off x="5603631" y="3980070"/>
              <a:ext cx="490252" cy="338580"/>
            </a:xfrm>
            <a:prstGeom prst="ellipse">
              <a:avLst/>
            </a:prstGeom>
            <a:solidFill>
              <a:srgbClr val="FFFDB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rebuchet MS" pitchFamily="-108" charset="0"/>
                  <a:ea typeface="Arial" pitchFamily="-108" charset="0"/>
                  <a:cs typeface="Arial" pitchFamily="-108" charset="0"/>
                </a:rPr>
                <a:t>?</a:t>
              </a:r>
            </a:p>
          </p:txBody>
        </p:sp>
      </p:grpSp>
      <p:grpSp>
        <p:nvGrpSpPr>
          <p:cNvPr id="48" name="Group 47">
            <a:extLst>
              <a:ext uri="{FF2B5EF4-FFF2-40B4-BE49-F238E27FC236}">
                <a16:creationId xmlns:a16="http://schemas.microsoft.com/office/drawing/2014/main" id="{C92F274D-408F-6999-95F1-1BE9754897B9}"/>
              </a:ext>
            </a:extLst>
          </p:cNvPr>
          <p:cNvGrpSpPr/>
          <p:nvPr/>
        </p:nvGrpSpPr>
        <p:grpSpPr>
          <a:xfrm>
            <a:off x="4217686" y="2381280"/>
            <a:ext cx="4304638" cy="1933551"/>
            <a:chOff x="4217686" y="2381280"/>
            <a:chExt cx="4304638" cy="1933551"/>
          </a:xfrm>
        </p:grpSpPr>
        <p:sp>
          <p:nvSpPr>
            <p:cNvPr id="22" name="Parallelogram 21">
              <a:extLst>
                <a:ext uri="{FF2B5EF4-FFF2-40B4-BE49-F238E27FC236}">
                  <a16:creationId xmlns:a16="http://schemas.microsoft.com/office/drawing/2014/main" id="{2CFC8DD8-D6DA-F858-E48D-02E94A025F94}"/>
                </a:ext>
              </a:extLst>
            </p:cNvPr>
            <p:cNvSpPr/>
            <p:nvPr/>
          </p:nvSpPr>
          <p:spPr bwMode="auto">
            <a:xfrm rot="1369360">
              <a:off x="4376278" y="2381280"/>
              <a:ext cx="4146046" cy="1933551"/>
            </a:xfrm>
            <a:prstGeom prst="parallelogram">
              <a:avLst>
                <a:gd name="adj" fmla="val 129379"/>
              </a:avLst>
            </a:prstGeom>
            <a:solidFill>
              <a:srgbClr val="FF8A8F">
                <a:alpha val="52941"/>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chemeClr val="accent1"/>
                </a:solidFill>
                <a:effectLst/>
                <a:latin typeface="Trebuchet MS" pitchFamily="-108" charset="0"/>
                <a:ea typeface="Arial" pitchFamily="-108" charset="0"/>
                <a:cs typeface="Arial" pitchFamily="-108" charset="0"/>
              </a:endParaRPr>
            </a:p>
          </p:txBody>
        </p:sp>
        <p:sp>
          <p:nvSpPr>
            <p:cNvPr id="23" name="TextBox 22">
              <a:extLst>
                <a:ext uri="{FF2B5EF4-FFF2-40B4-BE49-F238E27FC236}">
                  <a16:creationId xmlns:a16="http://schemas.microsoft.com/office/drawing/2014/main" id="{A65CF2C1-4FFB-4950-455E-6E09E15B7E5E}"/>
                </a:ext>
              </a:extLst>
            </p:cNvPr>
            <p:cNvSpPr txBox="1"/>
            <p:nvPr/>
          </p:nvSpPr>
          <p:spPr>
            <a:xfrm rot="20718146">
              <a:off x="4217686" y="2887190"/>
              <a:ext cx="1991251" cy="253916"/>
            </a:xfrm>
            <a:prstGeom prst="rect">
              <a:avLst/>
            </a:prstGeom>
            <a:noFill/>
          </p:spPr>
          <p:txBody>
            <a:bodyPr wrap="none" rtlCol="0">
              <a:spAutoFit/>
            </a:bodyPr>
            <a:lstStyle/>
            <a:p>
              <a:r>
                <a:rPr lang="en-GB" sz="1050" b="0" dirty="0">
                  <a:solidFill>
                    <a:schemeClr val="tx1"/>
                  </a:solidFill>
                </a:rPr>
                <a:t>Community specific Gateways</a:t>
              </a:r>
            </a:p>
          </p:txBody>
        </p:sp>
        <p:sp>
          <p:nvSpPr>
            <p:cNvPr id="24" name="Oval 23">
              <a:extLst>
                <a:ext uri="{FF2B5EF4-FFF2-40B4-BE49-F238E27FC236}">
                  <a16:creationId xmlns:a16="http://schemas.microsoft.com/office/drawing/2014/main" id="{93CDE6E2-922E-4483-DB0B-E2B0A2840C57}"/>
                </a:ext>
              </a:extLst>
            </p:cNvPr>
            <p:cNvSpPr/>
            <p:nvPr/>
          </p:nvSpPr>
          <p:spPr bwMode="auto">
            <a:xfrm>
              <a:off x="6570461" y="3269531"/>
              <a:ext cx="874155" cy="383930"/>
            </a:xfrm>
            <a:prstGeom prst="ellipse">
              <a:avLst/>
            </a:prstGeom>
            <a:solidFill>
              <a:srgbClr val="93FFE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chemeClr val="tx1"/>
                  </a:solidFill>
                  <a:effectLst/>
                  <a:latin typeface="Trebuchet MS" pitchFamily="-108" charset="0"/>
                  <a:ea typeface="Arial" pitchFamily="-108" charset="0"/>
                  <a:cs typeface="Arial" pitchFamily="-108" charset="0"/>
                </a:rPr>
                <a:t>HEP  </a:t>
              </a:r>
              <a:r>
                <a:rPr kumimoji="0" lang="en-GB" sz="1000" b="1" i="0" u="none" strike="noStrike" cap="none" normalizeH="0" baseline="0" dirty="0" err="1">
                  <a:ln>
                    <a:noFill/>
                  </a:ln>
                  <a:solidFill>
                    <a:schemeClr val="tx1"/>
                  </a:solidFill>
                  <a:effectLst/>
                  <a:latin typeface="Trebuchet MS" pitchFamily="-108" charset="0"/>
                  <a:ea typeface="Arial" pitchFamily="-108" charset="0"/>
                  <a:cs typeface="Arial" pitchFamily="-108" charset="0"/>
                </a:rPr>
                <a:t>GridPP</a:t>
              </a:r>
              <a:r>
                <a:rPr kumimoji="0" lang="en-GB" sz="1000" b="1" i="0" u="none" strike="noStrike" cap="none" normalizeH="0" baseline="0" dirty="0">
                  <a:ln>
                    <a:noFill/>
                  </a:ln>
                  <a:solidFill>
                    <a:schemeClr val="tx1"/>
                  </a:solidFill>
                  <a:effectLst/>
                  <a:latin typeface="Trebuchet MS" pitchFamily="-108" charset="0"/>
                  <a:ea typeface="Arial" pitchFamily="-108" charset="0"/>
                  <a:cs typeface="Arial" pitchFamily="-108" charset="0"/>
                </a:rPr>
                <a:t> </a:t>
              </a:r>
            </a:p>
          </p:txBody>
        </p:sp>
        <p:sp>
          <p:nvSpPr>
            <p:cNvPr id="25" name="Oval 24">
              <a:extLst>
                <a:ext uri="{FF2B5EF4-FFF2-40B4-BE49-F238E27FC236}">
                  <a16:creationId xmlns:a16="http://schemas.microsoft.com/office/drawing/2014/main" id="{100473C4-B433-8E2D-7996-CA9178F34027}"/>
                </a:ext>
              </a:extLst>
            </p:cNvPr>
            <p:cNvSpPr/>
            <p:nvPr/>
          </p:nvSpPr>
          <p:spPr bwMode="auto">
            <a:xfrm>
              <a:off x="4860721" y="3194281"/>
              <a:ext cx="874155" cy="383930"/>
            </a:xfrm>
            <a:prstGeom prst="ellipse">
              <a:avLst/>
            </a:prstGeom>
            <a:solidFill>
              <a:srgbClr val="93FFE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000" dirty="0">
                  <a:solidFill>
                    <a:schemeClr val="tx1"/>
                  </a:solidFill>
                  <a:latin typeface="Trebuchet MS" pitchFamily="-108" charset="0"/>
                  <a:ea typeface="Arial" pitchFamily="-108" charset="0"/>
                  <a:cs typeface="Arial" pitchFamily="-108" charset="0"/>
                </a:rPr>
                <a:t>Theory </a:t>
              </a:r>
              <a:r>
                <a:rPr lang="en-GB" sz="1000" dirty="0" err="1">
                  <a:solidFill>
                    <a:schemeClr val="tx1"/>
                  </a:solidFill>
                  <a:latin typeface="Trebuchet MS" pitchFamily="-108" charset="0"/>
                  <a:ea typeface="Arial" pitchFamily="-108" charset="0"/>
                  <a:cs typeface="Arial" pitchFamily="-108" charset="0"/>
                </a:rPr>
                <a:t>DiRAC</a:t>
              </a:r>
              <a:endParaRPr kumimoji="0" lang="en-GB" sz="1000" b="1" i="0" u="none" strike="noStrike" cap="none" normalizeH="0" baseline="0" dirty="0">
                <a:ln>
                  <a:noFill/>
                </a:ln>
                <a:solidFill>
                  <a:schemeClr val="tx1"/>
                </a:solidFill>
                <a:effectLst/>
                <a:latin typeface="Trebuchet MS" pitchFamily="-108" charset="0"/>
                <a:ea typeface="Arial" pitchFamily="-108" charset="0"/>
                <a:cs typeface="Arial" pitchFamily="-108" charset="0"/>
              </a:endParaRPr>
            </a:p>
          </p:txBody>
        </p:sp>
        <p:sp>
          <p:nvSpPr>
            <p:cNvPr id="26" name="Oval 25">
              <a:extLst>
                <a:ext uri="{FF2B5EF4-FFF2-40B4-BE49-F238E27FC236}">
                  <a16:creationId xmlns:a16="http://schemas.microsoft.com/office/drawing/2014/main" id="{1937E324-A17D-8CF3-7180-2C340E5C29D0}"/>
                </a:ext>
              </a:extLst>
            </p:cNvPr>
            <p:cNvSpPr/>
            <p:nvPr/>
          </p:nvSpPr>
          <p:spPr bwMode="auto">
            <a:xfrm>
              <a:off x="5806233" y="2975350"/>
              <a:ext cx="874155" cy="383930"/>
            </a:xfrm>
            <a:prstGeom prst="ellipse">
              <a:avLst/>
            </a:prstGeom>
            <a:solidFill>
              <a:srgbClr val="93FFE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chemeClr val="tx1"/>
                  </a:solidFill>
                  <a:effectLst/>
                  <a:latin typeface="Trebuchet MS" pitchFamily="-108" charset="0"/>
                  <a:ea typeface="Arial" pitchFamily="-108" charset="0"/>
                  <a:cs typeface="Arial" pitchFamily="-108" charset="0"/>
                </a:rPr>
                <a:t>SKA</a:t>
              </a:r>
            </a:p>
          </p:txBody>
        </p:sp>
        <p:sp>
          <p:nvSpPr>
            <p:cNvPr id="27" name="Oval 26">
              <a:extLst>
                <a:ext uri="{FF2B5EF4-FFF2-40B4-BE49-F238E27FC236}">
                  <a16:creationId xmlns:a16="http://schemas.microsoft.com/office/drawing/2014/main" id="{45A22293-2399-6574-2448-3FD99D151AFF}"/>
                </a:ext>
              </a:extLst>
            </p:cNvPr>
            <p:cNvSpPr/>
            <p:nvPr/>
          </p:nvSpPr>
          <p:spPr bwMode="auto">
            <a:xfrm>
              <a:off x="6756783" y="2704010"/>
              <a:ext cx="874155" cy="520429"/>
            </a:xfrm>
            <a:prstGeom prst="ellipse">
              <a:avLst/>
            </a:prstGeom>
            <a:solidFill>
              <a:srgbClr val="93FFE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000" dirty="0">
                  <a:solidFill>
                    <a:schemeClr val="tx1"/>
                  </a:solidFill>
                  <a:latin typeface="Trebuchet MS" pitchFamily="-108" charset="0"/>
                  <a:ea typeface="Arial" pitchFamily="-108" charset="0"/>
                  <a:cs typeface="Arial" pitchFamily="-108" charset="0"/>
                </a:rPr>
                <a:t>Other PPAN IRIS</a:t>
              </a:r>
              <a:endParaRPr kumimoji="0" lang="en-GB" sz="1000" b="1" i="0" u="none" strike="noStrike" cap="none" normalizeH="0" baseline="0" dirty="0">
                <a:ln>
                  <a:noFill/>
                </a:ln>
                <a:solidFill>
                  <a:schemeClr val="tx1"/>
                </a:solidFill>
                <a:effectLst/>
                <a:latin typeface="Trebuchet MS" pitchFamily="-108" charset="0"/>
                <a:ea typeface="Arial" pitchFamily="-108" charset="0"/>
                <a:cs typeface="Arial" pitchFamily="-108" charset="0"/>
              </a:endParaRPr>
            </a:p>
          </p:txBody>
        </p:sp>
        <p:sp>
          <p:nvSpPr>
            <p:cNvPr id="28" name="Oval 27">
              <a:extLst>
                <a:ext uri="{FF2B5EF4-FFF2-40B4-BE49-F238E27FC236}">
                  <a16:creationId xmlns:a16="http://schemas.microsoft.com/office/drawing/2014/main" id="{1775E055-06C1-3B39-EEA6-873000B97DE4}"/>
                </a:ext>
              </a:extLst>
            </p:cNvPr>
            <p:cNvSpPr/>
            <p:nvPr/>
          </p:nvSpPr>
          <p:spPr bwMode="auto">
            <a:xfrm>
              <a:off x="7709406" y="3039585"/>
              <a:ext cx="459546" cy="379671"/>
            </a:xfrm>
            <a:prstGeom prst="ellipse">
              <a:avLst/>
            </a:prstGeom>
            <a:solidFill>
              <a:srgbClr val="93FFE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chemeClr val="tx1"/>
                  </a:solidFill>
                  <a:effectLst/>
                  <a:latin typeface="Trebuchet MS" pitchFamily="-108" charset="0"/>
                  <a:ea typeface="Arial" pitchFamily="-108" charset="0"/>
                  <a:cs typeface="Arial" pitchFamily="-108" charset="0"/>
                </a:rPr>
                <a:t>?</a:t>
              </a:r>
            </a:p>
          </p:txBody>
        </p:sp>
      </p:grpSp>
      <p:grpSp>
        <p:nvGrpSpPr>
          <p:cNvPr id="45" name="Group 44">
            <a:extLst>
              <a:ext uri="{FF2B5EF4-FFF2-40B4-BE49-F238E27FC236}">
                <a16:creationId xmlns:a16="http://schemas.microsoft.com/office/drawing/2014/main" id="{04C10EBA-95D2-7F19-BF52-12CEF6B903E6}"/>
              </a:ext>
            </a:extLst>
          </p:cNvPr>
          <p:cNvGrpSpPr/>
          <p:nvPr/>
        </p:nvGrpSpPr>
        <p:grpSpPr>
          <a:xfrm>
            <a:off x="825935" y="5175456"/>
            <a:ext cx="2299282" cy="1299890"/>
            <a:chOff x="825935" y="5175456"/>
            <a:chExt cx="2299282" cy="1299890"/>
          </a:xfrm>
        </p:grpSpPr>
        <p:sp>
          <p:nvSpPr>
            <p:cNvPr id="29" name="Parallelogram 28">
              <a:extLst>
                <a:ext uri="{FF2B5EF4-FFF2-40B4-BE49-F238E27FC236}">
                  <a16:creationId xmlns:a16="http://schemas.microsoft.com/office/drawing/2014/main" id="{E258DCB3-3B8A-3F69-BDFF-D14D7DF64E90}"/>
                </a:ext>
              </a:extLst>
            </p:cNvPr>
            <p:cNvSpPr/>
            <p:nvPr/>
          </p:nvSpPr>
          <p:spPr bwMode="auto">
            <a:xfrm rot="1369360">
              <a:off x="899330" y="5705204"/>
              <a:ext cx="1940656" cy="770142"/>
            </a:xfrm>
            <a:prstGeom prst="parallelogram">
              <a:avLst>
                <a:gd name="adj" fmla="val 129379"/>
              </a:avLst>
            </a:prstGeom>
            <a:solidFill>
              <a:schemeClr val="accent5">
                <a:lumMod val="9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chemeClr val="accent1"/>
                </a:solidFill>
                <a:effectLst/>
                <a:latin typeface="Trebuchet MS" pitchFamily="-108" charset="0"/>
                <a:ea typeface="Arial" pitchFamily="-108" charset="0"/>
                <a:cs typeface="Arial" pitchFamily="-108" charset="0"/>
              </a:endParaRPr>
            </a:p>
          </p:txBody>
        </p:sp>
        <p:sp>
          <p:nvSpPr>
            <p:cNvPr id="30" name="TextBox 29">
              <a:extLst>
                <a:ext uri="{FF2B5EF4-FFF2-40B4-BE49-F238E27FC236}">
                  <a16:creationId xmlns:a16="http://schemas.microsoft.com/office/drawing/2014/main" id="{5D36EEB2-C6C4-54E0-9C0B-E9589AF9B078}"/>
                </a:ext>
              </a:extLst>
            </p:cNvPr>
            <p:cNvSpPr txBox="1"/>
            <p:nvPr/>
          </p:nvSpPr>
          <p:spPr>
            <a:xfrm>
              <a:off x="1375964" y="5817625"/>
              <a:ext cx="980521" cy="577081"/>
            </a:xfrm>
            <a:prstGeom prst="rect">
              <a:avLst/>
            </a:prstGeom>
            <a:noFill/>
          </p:spPr>
          <p:txBody>
            <a:bodyPr wrap="square" rtlCol="0">
              <a:spAutoFit/>
            </a:bodyPr>
            <a:lstStyle/>
            <a:p>
              <a:pPr algn="ctr"/>
              <a:r>
                <a:rPr lang="en-GB" sz="1050" b="0" dirty="0">
                  <a:solidFill>
                    <a:schemeClr val="tx1"/>
                  </a:solidFill>
                </a:rPr>
                <a:t>Federated Data and Compute</a:t>
              </a:r>
            </a:p>
          </p:txBody>
        </p:sp>
        <p:cxnSp>
          <p:nvCxnSpPr>
            <p:cNvPr id="32" name="Straight Connector 31">
              <a:extLst>
                <a:ext uri="{FF2B5EF4-FFF2-40B4-BE49-F238E27FC236}">
                  <a16:creationId xmlns:a16="http://schemas.microsoft.com/office/drawing/2014/main" id="{444797EB-451A-E70B-3379-D5E96AB41784}"/>
                </a:ext>
              </a:extLst>
            </p:cNvPr>
            <p:cNvCxnSpPr>
              <a:cxnSpLocks/>
            </p:cNvCxnSpPr>
            <p:nvPr/>
          </p:nvCxnSpPr>
          <p:spPr bwMode="auto">
            <a:xfrm flipV="1">
              <a:off x="825935" y="5175456"/>
              <a:ext cx="1324514" cy="906866"/>
            </a:xfrm>
            <a:prstGeom prst="line">
              <a:avLst/>
            </a:prstGeom>
            <a:noFill/>
            <a:ln w="19050" cap="flat" cmpd="sng" algn="ctr">
              <a:solidFill>
                <a:schemeClr val="accent5">
                  <a:lumMod val="90000"/>
                </a:schemeClr>
              </a:solidFill>
              <a:prstDash val="solid"/>
              <a:round/>
              <a:headEnd type="none"/>
              <a:tailEnd type="none"/>
            </a:ln>
            <a:effectLst/>
          </p:spPr>
        </p:cxnSp>
        <p:cxnSp>
          <p:nvCxnSpPr>
            <p:cNvPr id="33" name="Straight Connector 32">
              <a:extLst>
                <a:ext uri="{FF2B5EF4-FFF2-40B4-BE49-F238E27FC236}">
                  <a16:creationId xmlns:a16="http://schemas.microsoft.com/office/drawing/2014/main" id="{D55737F4-E6C8-A51B-7A09-D4694100B485}"/>
                </a:ext>
              </a:extLst>
            </p:cNvPr>
            <p:cNvCxnSpPr>
              <a:cxnSpLocks/>
            </p:cNvCxnSpPr>
            <p:nvPr/>
          </p:nvCxnSpPr>
          <p:spPr bwMode="auto">
            <a:xfrm flipV="1">
              <a:off x="2891459" y="5210410"/>
              <a:ext cx="233758" cy="908570"/>
            </a:xfrm>
            <a:prstGeom prst="line">
              <a:avLst/>
            </a:prstGeom>
            <a:noFill/>
            <a:ln w="19050" cap="flat" cmpd="sng" algn="ctr">
              <a:solidFill>
                <a:schemeClr val="accent5">
                  <a:lumMod val="90000"/>
                </a:schemeClr>
              </a:solidFill>
              <a:prstDash val="solid"/>
              <a:round/>
              <a:headEnd type="none"/>
              <a:tailEnd type="none"/>
            </a:ln>
            <a:effectLst/>
          </p:spPr>
        </p:cxnSp>
      </p:grpSp>
      <p:grpSp>
        <p:nvGrpSpPr>
          <p:cNvPr id="46" name="Group 45">
            <a:extLst>
              <a:ext uri="{FF2B5EF4-FFF2-40B4-BE49-F238E27FC236}">
                <a16:creationId xmlns:a16="http://schemas.microsoft.com/office/drawing/2014/main" id="{8C797E5D-548F-71AB-9315-7F31F1A7CE2D}"/>
              </a:ext>
            </a:extLst>
          </p:cNvPr>
          <p:cNvGrpSpPr/>
          <p:nvPr/>
        </p:nvGrpSpPr>
        <p:grpSpPr>
          <a:xfrm>
            <a:off x="3309200" y="4841307"/>
            <a:ext cx="2134839" cy="1609542"/>
            <a:chOff x="3309200" y="4841307"/>
            <a:chExt cx="2134839" cy="1609542"/>
          </a:xfrm>
        </p:grpSpPr>
        <p:sp>
          <p:nvSpPr>
            <p:cNvPr id="35" name="Parallelogram 34">
              <a:extLst>
                <a:ext uri="{FF2B5EF4-FFF2-40B4-BE49-F238E27FC236}">
                  <a16:creationId xmlns:a16="http://schemas.microsoft.com/office/drawing/2014/main" id="{A8F77716-1C47-5691-C4DB-72653FBCE565}"/>
                </a:ext>
              </a:extLst>
            </p:cNvPr>
            <p:cNvSpPr/>
            <p:nvPr/>
          </p:nvSpPr>
          <p:spPr bwMode="auto">
            <a:xfrm rot="1369360">
              <a:off x="3468261" y="5680707"/>
              <a:ext cx="1940656" cy="770142"/>
            </a:xfrm>
            <a:prstGeom prst="parallelogram">
              <a:avLst>
                <a:gd name="adj" fmla="val 129379"/>
              </a:avLst>
            </a:prstGeom>
            <a:solidFill>
              <a:schemeClr val="accent5">
                <a:lumMod val="9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chemeClr val="accent1"/>
                </a:solidFill>
                <a:effectLst/>
                <a:latin typeface="Trebuchet MS" pitchFamily="-108" charset="0"/>
                <a:ea typeface="Arial" pitchFamily="-108" charset="0"/>
                <a:cs typeface="Arial" pitchFamily="-108" charset="0"/>
              </a:endParaRPr>
            </a:p>
          </p:txBody>
        </p:sp>
        <p:sp>
          <p:nvSpPr>
            <p:cNvPr id="38" name="TextBox 37">
              <a:extLst>
                <a:ext uri="{FF2B5EF4-FFF2-40B4-BE49-F238E27FC236}">
                  <a16:creationId xmlns:a16="http://schemas.microsoft.com/office/drawing/2014/main" id="{94C96812-FC63-C208-92D6-E36A88D8F1DC}"/>
                </a:ext>
              </a:extLst>
            </p:cNvPr>
            <p:cNvSpPr txBox="1"/>
            <p:nvPr/>
          </p:nvSpPr>
          <p:spPr>
            <a:xfrm>
              <a:off x="3959877" y="5783985"/>
              <a:ext cx="980521" cy="553998"/>
            </a:xfrm>
            <a:prstGeom prst="rect">
              <a:avLst/>
            </a:prstGeom>
            <a:noFill/>
          </p:spPr>
          <p:txBody>
            <a:bodyPr wrap="square" rtlCol="0">
              <a:spAutoFit/>
            </a:bodyPr>
            <a:lstStyle/>
            <a:p>
              <a:pPr algn="ctr"/>
              <a:r>
                <a:rPr lang="en-GB" sz="1000" b="0" dirty="0">
                  <a:solidFill>
                    <a:schemeClr val="tx1"/>
                  </a:solidFill>
                </a:rPr>
                <a:t>Federated access and accounting</a:t>
              </a:r>
            </a:p>
          </p:txBody>
        </p:sp>
        <p:cxnSp>
          <p:nvCxnSpPr>
            <p:cNvPr id="39" name="Straight Connector 38">
              <a:extLst>
                <a:ext uri="{FF2B5EF4-FFF2-40B4-BE49-F238E27FC236}">
                  <a16:creationId xmlns:a16="http://schemas.microsoft.com/office/drawing/2014/main" id="{EB23D9A7-31B0-F6AD-E2DD-F1D81776CACE}"/>
                </a:ext>
              </a:extLst>
            </p:cNvPr>
            <p:cNvCxnSpPr>
              <a:cxnSpLocks/>
              <a:endCxn id="9" idx="2"/>
            </p:cNvCxnSpPr>
            <p:nvPr/>
          </p:nvCxnSpPr>
          <p:spPr bwMode="auto">
            <a:xfrm flipH="1" flipV="1">
              <a:off x="3309200" y="4841307"/>
              <a:ext cx="147737" cy="1214307"/>
            </a:xfrm>
            <a:prstGeom prst="line">
              <a:avLst/>
            </a:prstGeom>
            <a:noFill/>
            <a:ln w="19050" cap="flat" cmpd="sng" algn="ctr">
              <a:solidFill>
                <a:schemeClr val="accent5">
                  <a:lumMod val="90000"/>
                </a:schemeClr>
              </a:solidFill>
              <a:prstDash val="solid"/>
              <a:round/>
              <a:headEnd type="none"/>
              <a:tailEnd type="none"/>
            </a:ln>
            <a:effectLst/>
          </p:spPr>
        </p:cxnSp>
        <p:cxnSp>
          <p:nvCxnSpPr>
            <p:cNvPr id="40" name="Straight Connector 39">
              <a:extLst>
                <a:ext uri="{FF2B5EF4-FFF2-40B4-BE49-F238E27FC236}">
                  <a16:creationId xmlns:a16="http://schemas.microsoft.com/office/drawing/2014/main" id="{7D12AE43-6A77-13DC-E9C8-3D47BB99F2DE}"/>
                </a:ext>
              </a:extLst>
            </p:cNvPr>
            <p:cNvCxnSpPr>
              <a:cxnSpLocks/>
            </p:cNvCxnSpPr>
            <p:nvPr/>
          </p:nvCxnSpPr>
          <p:spPr bwMode="auto">
            <a:xfrm flipH="1" flipV="1">
              <a:off x="4280652" y="4853530"/>
              <a:ext cx="1163387" cy="1216986"/>
            </a:xfrm>
            <a:prstGeom prst="line">
              <a:avLst/>
            </a:prstGeom>
            <a:noFill/>
            <a:ln w="19050" cap="flat" cmpd="sng" algn="ctr">
              <a:solidFill>
                <a:schemeClr val="accent5">
                  <a:lumMod val="90000"/>
                </a:schemeClr>
              </a:solidFill>
              <a:prstDash val="solid"/>
              <a:round/>
              <a:headEnd type="none"/>
              <a:tailEnd type="none"/>
            </a:ln>
            <a:effectLst/>
          </p:spPr>
        </p:cxnSp>
      </p:grpSp>
      <p:sp>
        <p:nvSpPr>
          <p:cNvPr id="49" name="TextBox 48">
            <a:extLst>
              <a:ext uri="{FF2B5EF4-FFF2-40B4-BE49-F238E27FC236}">
                <a16:creationId xmlns:a16="http://schemas.microsoft.com/office/drawing/2014/main" id="{D4233E58-9961-4335-5AA0-58B7615DB9A2}"/>
              </a:ext>
            </a:extLst>
          </p:cNvPr>
          <p:cNvSpPr txBox="1"/>
          <p:nvPr/>
        </p:nvSpPr>
        <p:spPr>
          <a:xfrm>
            <a:off x="5509737" y="5229506"/>
            <a:ext cx="3598316" cy="646331"/>
          </a:xfrm>
          <a:prstGeom prst="rect">
            <a:avLst/>
          </a:prstGeom>
          <a:solidFill>
            <a:schemeClr val="bg1"/>
          </a:solidFill>
        </p:spPr>
        <p:txBody>
          <a:bodyPr wrap="square" rtlCol="0">
            <a:spAutoFit/>
          </a:bodyPr>
          <a:lstStyle/>
          <a:p>
            <a:r>
              <a:rPr lang="en-GB" sz="1800" b="0" dirty="0">
                <a:solidFill>
                  <a:srgbClr val="000090"/>
                </a:solidFill>
                <a:latin typeface="Bierstadt Display" panose="020B0004020202020204" pitchFamily="34" charset="0"/>
              </a:rPr>
              <a:t>Optimise hardware for the tasks (minimises costs and energy use)</a:t>
            </a:r>
          </a:p>
        </p:txBody>
      </p:sp>
      <p:sp>
        <p:nvSpPr>
          <p:cNvPr id="50" name="TextBox 49">
            <a:extLst>
              <a:ext uri="{FF2B5EF4-FFF2-40B4-BE49-F238E27FC236}">
                <a16:creationId xmlns:a16="http://schemas.microsoft.com/office/drawing/2014/main" id="{69EB54D9-611B-5765-CE72-4A3ACD793D8F}"/>
              </a:ext>
            </a:extLst>
          </p:cNvPr>
          <p:cNvSpPr txBox="1"/>
          <p:nvPr/>
        </p:nvSpPr>
        <p:spPr>
          <a:xfrm>
            <a:off x="150748" y="2931880"/>
            <a:ext cx="3431215" cy="923330"/>
          </a:xfrm>
          <a:prstGeom prst="rect">
            <a:avLst/>
          </a:prstGeom>
          <a:solidFill>
            <a:schemeClr val="bg1"/>
          </a:solidFill>
        </p:spPr>
        <p:txBody>
          <a:bodyPr wrap="square" rtlCol="0">
            <a:spAutoFit/>
          </a:bodyPr>
          <a:lstStyle/>
          <a:p>
            <a:r>
              <a:rPr lang="en-GB" sz="1800" b="0" dirty="0">
                <a:solidFill>
                  <a:srgbClr val="000090"/>
                </a:solidFill>
                <a:latin typeface="Bierstadt Display" panose="020B0004020202020204" pitchFamily="34" charset="0"/>
              </a:rPr>
              <a:t>Share software and services where it makes sense to do so (minimises costs; maximises quality)</a:t>
            </a:r>
          </a:p>
        </p:txBody>
      </p:sp>
      <p:sp>
        <p:nvSpPr>
          <p:cNvPr id="51" name="TextBox 50">
            <a:extLst>
              <a:ext uri="{FF2B5EF4-FFF2-40B4-BE49-F238E27FC236}">
                <a16:creationId xmlns:a16="http://schemas.microsoft.com/office/drawing/2014/main" id="{E4C3F5DC-55CD-2CDF-2EF3-3AF0F0139B40}"/>
              </a:ext>
            </a:extLst>
          </p:cNvPr>
          <p:cNvSpPr txBox="1"/>
          <p:nvPr/>
        </p:nvSpPr>
        <p:spPr>
          <a:xfrm>
            <a:off x="5037138" y="1623396"/>
            <a:ext cx="3598316" cy="923330"/>
          </a:xfrm>
          <a:prstGeom prst="rect">
            <a:avLst/>
          </a:prstGeom>
          <a:solidFill>
            <a:schemeClr val="bg1"/>
          </a:solidFill>
        </p:spPr>
        <p:txBody>
          <a:bodyPr wrap="square" rtlCol="0">
            <a:spAutoFit/>
          </a:bodyPr>
          <a:lstStyle/>
          <a:p>
            <a:r>
              <a:rPr lang="en-GB" sz="1800" b="0" dirty="0">
                <a:solidFill>
                  <a:srgbClr val="000090"/>
                </a:solidFill>
                <a:latin typeface="Bierstadt Display" panose="020B0004020202020204" pitchFamily="34" charset="0"/>
              </a:rPr>
              <a:t>Recognise that communities need gateway projects that worry about the (evolving) complexity for them.</a:t>
            </a:r>
          </a:p>
        </p:txBody>
      </p:sp>
    </p:spTree>
    <p:extLst>
      <p:ext uri="{BB962C8B-B14F-4D97-AF65-F5344CB8AC3E}">
        <p14:creationId xmlns:p14="http://schemas.microsoft.com/office/powerpoint/2010/main" val="333720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dissolv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dissolve">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dissolve">
                                      <p:cBhvr>
                                        <p:cTn id="17" dur="5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dissolve">
                                      <p:cBhvr>
                                        <p:cTn id="22" dur="500"/>
                                        <p:tgtEl>
                                          <p:spTgt spid="4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dissolve">
                                      <p:cBhvr>
                                        <p:cTn id="27" dur="500"/>
                                        <p:tgtEl>
                                          <p:spTgt spid="4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dissolve">
                                      <p:cBhvr>
                                        <p:cTn id="32" dur="500"/>
                                        <p:tgtEl>
                                          <p:spTgt spid="4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dissolve">
                                      <p:cBhvr>
                                        <p:cTn id="37" dur="500"/>
                                        <p:tgtEl>
                                          <p:spTgt spid="5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dissolve">
                                      <p:cBhvr>
                                        <p:cTn id="42"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85301-39DE-D0EA-4FA1-8F128C2A60A1}"/>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06C4264E-4196-8DEB-027B-6E09E3225F28}"/>
              </a:ext>
            </a:extLst>
          </p:cNvPr>
          <p:cNvSpPr>
            <a:spLocks noGrp="1"/>
          </p:cNvSpPr>
          <p:nvPr>
            <p:ph idx="1"/>
          </p:nvPr>
        </p:nvSpPr>
        <p:spPr>
          <a:xfrm>
            <a:off x="1091878" y="2192338"/>
            <a:ext cx="8534400" cy="4724400"/>
          </a:xfrm>
        </p:spPr>
        <p:txBody>
          <a:bodyPr/>
          <a:lstStyle/>
          <a:p>
            <a:r>
              <a:rPr lang="en-GB" dirty="0"/>
              <a:t>What does Federation mean?</a:t>
            </a:r>
          </a:p>
          <a:p>
            <a:r>
              <a:rPr lang="en-GB" dirty="0"/>
              <a:t>What can we Federate?</a:t>
            </a:r>
          </a:p>
          <a:p>
            <a:r>
              <a:rPr lang="en-GB" dirty="0"/>
              <a:t>Why would we Federate?</a:t>
            </a:r>
          </a:p>
          <a:p>
            <a:r>
              <a:rPr lang="en-GB" dirty="0"/>
              <a:t>How can we Federate?</a:t>
            </a:r>
          </a:p>
        </p:txBody>
      </p:sp>
      <p:sp>
        <p:nvSpPr>
          <p:cNvPr id="4" name="Date Placeholder 3">
            <a:extLst>
              <a:ext uri="{FF2B5EF4-FFF2-40B4-BE49-F238E27FC236}">
                <a16:creationId xmlns:a16="http://schemas.microsoft.com/office/drawing/2014/main" id="{FD444844-3C03-C55C-4BDF-E0FB60597A42}"/>
              </a:ext>
            </a:extLst>
          </p:cNvPr>
          <p:cNvSpPr>
            <a:spLocks noGrp="1"/>
          </p:cNvSpPr>
          <p:nvPr>
            <p:ph type="dt" sz="half" idx="10"/>
          </p:nvPr>
        </p:nvSpPr>
        <p:spPr/>
        <p:txBody>
          <a:bodyPr/>
          <a:lstStyle/>
          <a:p>
            <a:pPr>
              <a:defRPr/>
            </a:pPr>
            <a:r>
              <a:rPr lang="en-GB"/>
              <a:t>David Britton, University of Glasgow</a:t>
            </a:r>
            <a:endParaRPr lang="en-US" dirty="0"/>
          </a:p>
        </p:txBody>
      </p:sp>
      <p:sp>
        <p:nvSpPr>
          <p:cNvPr id="5" name="Footer Placeholder 4">
            <a:extLst>
              <a:ext uri="{FF2B5EF4-FFF2-40B4-BE49-F238E27FC236}">
                <a16:creationId xmlns:a16="http://schemas.microsoft.com/office/drawing/2014/main" id="{0C299B20-1FC6-0726-6A24-3B95A26964A6}"/>
              </a:ext>
            </a:extLst>
          </p:cNvPr>
          <p:cNvSpPr>
            <a:spLocks noGrp="1"/>
          </p:cNvSpPr>
          <p:nvPr>
            <p:ph type="ftr" sz="quarter" idx="11"/>
          </p:nvPr>
        </p:nvSpPr>
        <p:spPr/>
        <p:txBody>
          <a:bodyPr/>
          <a:lstStyle/>
          <a:p>
            <a:pPr>
              <a:defRPr/>
            </a:pPr>
            <a:r>
              <a:rPr lang="en-US"/>
              <a:t>JENA</a:t>
            </a:r>
            <a:endParaRPr lang="en-US" dirty="0"/>
          </a:p>
        </p:txBody>
      </p:sp>
    </p:spTree>
    <p:extLst>
      <p:ext uri="{BB962C8B-B14F-4D97-AF65-F5344CB8AC3E}">
        <p14:creationId xmlns:p14="http://schemas.microsoft.com/office/powerpoint/2010/main" val="3520742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D6FC1-4F34-29EE-2A11-E3209801698C}"/>
              </a:ext>
            </a:extLst>
          </p:cNvPr>
          <p:cNvSpPr>
            <a:spLocks noGrp="1"/>
          </p:cNvSpPr>
          <p:nvPr>
            <p:ph type="title"/>
          </p:nvPr>
        </p:nvSpPr>
        <p:spPr/>
        <p:txBody>
          <a:bodyPr/>
          <a:lstStyle/>
          <a:p>
            <a:r>
              <a:rPr lang="en-GB" dirty="0"/>
              <a:t>What is a Federated Architecture?</a:t>
            </a:r>
          </a:p>
        </p:txBody>
      </p:sp>
      <p:sp>
        <p:nvSpPr>
          <p:cNvPr id="3" name="Content Placeholder 2">
            <a:extLst>
              <a:ext uri="{FF2B5EF4-FFF2-40B4-BE49-F238E27FC236}">
                <a16:creationId xmlns:a16="http://schemas.microsoft.com/office/drawing/2014/main" id="{EAC1F76D-A434-8D21-169E-234A6A9CB2F6}"/>
              </a:ext>
            </a:extLst>
          </p:cNvPr>
          <p:cNvSpPr>
            <a:spLocks noGrp="1"/>
          </p:cNvSpPr>
          <p:nvPr>
            <p:ph idx="1"/>
          </p:nvPr>
        </p:nvSpPr>
        <p:spPr/>
        <p:txBody>
          <a:bodyPr/>
          <a:lstStyle/>
          <a:p>
            <a:r>
              <a:rPr lang="en-GB" sz="2000" dirty="0"/>
              <a:t>Wikipedia</a:t>
            </a:r>
            <a:r>
              <a:rPr lang="en-GB" sz="1600" dirty="0">
                <a:solidFill>
                  <a:srgbClr val="202122"/>
                </a:solidFill>
                <a:latin typeface="Arial" panose="020B0604020202020204" pitchFamily="34" charset="0"/>
              </a:rPr>
              <a:t>: </a:t>
            </a:r>
            <a:r>
              <a:rPr lang="en-GB" sz="2000" i="1" dirty="0"/>
              <a:t>Federated architecture […] allows interoperability and information sharing between semi-autonomous de-centrally organized lines of business, information technology systems and applications.</a:t>
            </a:r>
          </a:p>
          <a:p>
            <a:r>
              <a:rPr lang="en-GB" sz="2000" dirty="0"/>
              <a:t>From a business perspective, data is increasingly subject to constraints on geographic location and access, so the compute is increasingly moved to the data: “Federated computing”.</a:t>
            </a:r>
          </a:p>
          <a:p>
            <a:r>
              <a:rPr lang="en-GB" sz="2000" dirty="0"/>
              <a:t>The </a:t>
            </a:r>
            <a:r>
              <a:rPr lang="en-GB" sz="2000" dirty="0">
                <a:solidFill>
                  <a:srgbClr val="008F00"/>
                </a:solidFill>
              </a:rPr>
              <a:t>business benefits of federation </a:t>
            </a:r>
            <a:r>
              <a:rPr lang="en-GB" sz="2000" dirty="0"/>
              <a:t>are expressed as: ”Being as independent as possible from a global authority such as a central computer system, central organisation, central management system”,  because it enables:</a:t>
            </a:r>
          </a:p>
          <a:p>
            <a:pPr lvl="1"/>
            <a:r>
              <a:rPr lang="en-GB" sz="1600" dirty="0"/>
              <a:t>Lifecycle independence: no complex coordination needed for product evolution.</a:t>
            </a:r>
          </a:p>
          <a:p>
            <a:pPr lvl="1"/>
            <a:r>
              <a:rPr lang="en-GB" sz="1600" dirty="0"/>
              <a:t>Operational independence: components can be fixed without relying on others.</a:t>
            </a:r>
          </a:p>
          <a:p>
            <a:pPr lvl="1"/>
            <a:r>
              <a:rPr lang="en-GB" sz="1600" dirty="0"/>
              <a:t>Platform independence: Freedom to optimise individual components.</a:t>
            </a:r>
          </a:p>
          <a:p>
            <a:pPr lvl="1"/>
            <a:endParaRPr lang="en-GB" sz="1600" dirty="0"/>
          </a:p>
          <a:p>
            <a:r>
              <a:rPr lang="en-GB" sz="2000" dirty="0"/>
              <a:t>WLCG would recognise much of this.</a:t>
            </a:r>
          </a:p>
        </p:txBody>
      </p:sp>
      <p:sp>
        <p:nvSpPr>
          <p:cNvPr id="4" name="Date Placeholder 3">
            <a:extLst>
              <a:ext uri="{FF2B5EF4-FFF2-40B4-BE49-F238E27FC236}">
                <a16:creationId xmlns:a16="http://schemas.microsoft.com/office/drawing/2014/main" id="{28C74781-1C31-F5E5-9666-28CC49DB3A84}"/>
              </a:ext>
            </a:extLst>
          </p:cNvPr>
          <p:cNvSpPr>
            <a:spLocks noGrp="1"/>
          </p:cNvSpPr>
          <p:nvPr>
            <p:ph type="dt" sz="half" idx="10"/>
          </p:nvPr>
        </p:nvSpPr>
        <p:spPr/>
        <p:txBody>
          <a:bodyPr/>
          <a:lstStyle/>
          <a:p>
            <a:pPr>
              <a:defRPr/>
            </a:pPr>
            <a:r>
              <a:rPr lang="en-GB"/>
              <a:t>David Britton, University of Glasgow</a:t>
            </a:r>
            <a:endParaRPr lang="en-US" dirty="0"/>
          </a:p>
        </p:txBody>
      </p:sp>
      <p:sp>
        <p:nvSpPr>
          <p:cNvPr id="5" name="Footer Placeholder 4">
            <a:extLst>
              <a:ext uri="{FF2B5EF4-FFF2-40B4-BE49-F238E27FC236}">
                <a16:creationId xmlns:a16="http://schemas.microsoft.com/office/drawing/2014/main" id="{C0C6E594-3599-0A22-C211-81445B73B442}"/>
              </a:ext>
            </a:extLst>
          </p:cNvPr>
          <p:cNvSpPr>
            <a:spLocks noGrp="1"/>
          </p:cNvSpPr>
          <p:nvPr>
            <p:ph type="ftr" sz="quarter" idx="11"/>
          </p:nvPr>
        </p:nvSpPr>
        <p:spPr/>
        <p:txBody>
          <a:bodyPr/>
          <a:lstStyle/>
          <a:p>
            <a:pPr>
              <a:defRPr/>
            </a:pPr>
            <a:r>
              <a:rPr lang="en-US"/>
              <a:t>JENA</a:t>
            </a:r>
            <a:endParaRPr lang="en-US" dirty="0"/>
          </a:p>
        </p:txBody>
      </p:sp>
    </p:spTree>
    <p:extLst>
      <p:ext uri="{BB962C8B-B14F-4D97-AF65-F5344CB8AC3E}">
        <p14:creationId xmlns:p14="http://schemas.microsoft.com/office/powerpoint/2010/main" val="242621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1D500-A77D-EF61-D200-DAC0E8D90416}"/>
              </a:ext>
            </a:extLst>
          </p:cNvPr>
          <p:cNvSpPr>
            <a:spLocks noGrp="1"/>
          </p:cNvSpPr>
          <p:nvPr>
            <p:ph type="title"/>
          </p:nvPr>
        </p:nvSpPr>
        <p:spPr>
          <a:xfrm>
            <a:off x="3431116" y="95250"/>
            <a:ext cx="2576145" cy="1066800"/>
          </a:xfrm>
        </p:spPr>
        <p:txBody>
          <a:bodyPr/>
          <a:lstStyle/>
          <a:p>
            <a:r>
              <a:rPr lang="en-GB" dirty="0"/>
              <a:t>Federation</a:t>
            </a:r>
          </a:p>
        </p:txBody>
      </p:sp>
      <p:sp>
        <p:nvSpPr>
          <p:cNvPr id="3" name="Content Placeholder 2">
            <a:extLst>
              <a:ext uri="{FF2B5EF4-FFF2-40B4-BE49-F238E27FC236}">
                <a16:creationId xmlns:a16="http://schemas.microsoft.com/office/drawing/2014/main" id="{7017F145-E7FF-63C1-186F-85951C0B4ACA}"/>
              </a:ext>
            </a:extLst>
          </p:cNvPr>
          <p:cNvSpPr>
            <a:spLocks noGrp="1"/>
          </p:cNvSpPr>
          <p:nvPr>
            <p:ph idx="1"/>
          </p:nvPr>
        </p:nvSpPr>
        <p:spPr/>
        <p:txBody>
          <a:bodyPr/>
          <a:lstStyle/>
          <a:p>
            <a:r>
              <a:rPr lang="en-GB" dirty="0"/>
              <a:t>Federation: The act of uniting smaller or more localized entities to create a larger entity for mutual benefit, with an agreed mixture of common policies and local autonomy.</a:t>
            </a:r>
          </a:p>
          <a:p>
            <a:endParaRPr lang="en-GB" dirty="0"/>
          </a:p>
          <a:p>
            <a:r>
              <a:rPr lang="en-GB" dirty="0"/>
              <a:t>Consolidation: The act of reducing the number of entities by dissolution of existing ones and creation of a single larger entity.</a:t>
            </a:r>
          </a:p>
          <a:p>
            <a:endParaRPr lang="en-GB" dirty="0"/>
          </a:p>
          <a:p>
            <a:r>
              <a:rPr lang="en-GB" dirty="0"/>
              <a:t>Some of the steps towards Federation and Consolidation are the same (unification actions), but some of  the end results are diametrically opposite.</a:t>
            </a:r>
          </a:p>
          <a:p>
            <a:endParaRPr lang="en-GB" dirty="0"/>
          </a:p>
        </p:txBody>
      </p:sp>
      <p:sp>
        <p:nvSpPr>
          <p:cNvPr id="4" name="Date Placeholder 3">
            <a:extLst>
              <a:ext uri="{FF2B5EF4-FFF2-40B4-BE49-F238E27FC236}">
                <a16:creationId xmlns:a16="http://schemas.microsoft.com/office/drawing/2014/main" id="{A19A172F-FA28-1551-83DF-AA682AC86A32}"/>
              </a:ext>
            </a:extLst>
          </p:cNvPr>
          <p:cNvSpPr>
            <a:spLocks noGrp="1"/>
          </p:cNvSpPr>
          <p:nvPr>
            <p:ph type="dt" sz="half" idx="10"/>
          </p:nvPr>
        </p:nvSpPr>
        <p:spPr/>
        <p:txBody>
          <a:bodyPr/>
          <a:lstStyle/>
          <a:p>
            <a:pPr>
              <a:defRPr/>
            </a:pPr>
            <a:r>
              <a:rPr lang="en-GB"/>
              <a:t>David Britton, University of Glasgow</a:t>
            </a:r>
            <a:endParaRPr lang="en-US" dirty="0"/>
          </a:p>
        </p:txBody>
      </p:sp>
      <p:sp>
        <p:nvSpPr>
          <p:cNvPr id="5" name="Footer Placeholder 4">
            <a:extLst>
              <a:ext uri="{FF2B5EF4-FFF2-40B4-BE49-F238E27FC236}">
                <a16:creationId xmlns:a16="http://schemas.microsoft.com/office/drawing/2014/main" id="{58D9D36C-E5A7-E9CD-68D5-E7DE07B5C8F0}"/>
              </a:ext>
            </a:extLst>
          </p:cNvPr>
          <p:cNvSpPr>
            <a:spLocks noGrp="1"/>
          </p:cNvSpPr>
          <p:nvPr>
            <p:ph type="ftr" sz="quarter" idx="11"/>
          </p:nvPr>
        </p:nvSpPr>
        <p:spPr/>
        <p:txBody>
          <a:bodyPr/>
          <a:lstStyle/>
          <a:p>
            <a:pPr>
              <a:defRPr/>
            </a:pPr>
            <a:r>
              <a:rPr lang="en-US"/>
              <a:t>JENA</a:t>
            </a:r>
            <a:endParaRPr lang="en-US" dirty="0"/>
          </a:p>
        </p:txBody>
      </p:sp>
      <p:sp>
        <p:nvSpPr>
          <p:cNvPr id="6" name="Title 1">
            <a:extLst>
              <a:ext uri="{FF2B5EF4-FFF2-40B4-BE49-F238E27FC236}">
                <a16:creationId xmlns:a16="http://schemas.microsoft.com/office/drawing/2014/main" id="{1FF6377D-152C-3884-8A88-CD72B0907395}"/>
              </a:ext>
            </a:extLst>
          </p:cNvPr>
          <p:cNvSpPr txBox="1">
            <a:spLocks/>
          </p:cNvSpPr>
          <p:nvPr/>
        </p:nvSpPr>
        <p:spPr bwMode="auto">
          <a:xfrm>
            <a:off x="5532699" y="111125"/>
            <a:ext cx="3611301"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400" b="0">
                <a:solidFill>
                  <a:srgbClr val="FFFF66"/>
                </a:solidFill>
                <a:latin typeface="Bierstadt Display" panose="020B0004020202020204" pitchFamily="34" charset="0"/>
                <a:ea typeface="+mj-ea"/>
                <a:cs typeface="+mj-cs"/>
              </a:defRPr>
            </a:lvl1pPr>
            <a:lvl2pPr algn="ctr" rtl="0" eaLnBrk="0" fontAlgn="base" hangingPunct="0">
              <a:spcBef>
                <a:spcPct val="0"/>
              </a:spcBef>
              <a:spcAft>
                <a:spcPct val="0"/>
              </a:spcAft>
              <a:defRPr sz="4400" b="1">
                <a:solidFill>
                  <a:srgbClr val="FFFF66"/>
                </a:solidFill>
                <a:latin typeface="Trebuchet MS" pitchFamily="-108" charset="0"/>
                <a:ea typeface="Arial" pitchFamily="-108" charset="0"/>
                <a:cs typeface="Arial" pitchFamily="-108" charset="0"/>
              </a:defRPr>
            </a:lvl2pPr>
            <a:lvl3pPr algn="ctr" rtl="0" eaLnBrk="0" fontAlgn="base" hangingPunct="0">
              <a:spcBef>
                <a:spcPct val="0"/>
              </a:spcBef>
              <a:spcAft>
                <a:spcPct val="0"/>
              </a:spcAft>
              <a:defRPr sz="4400" b="1">
                <a:solidFill>
                  <a:srgbClr val="FFFF66"/>
                </a:solidFill>
                <a:latin typeface="Trebuchet MS" pitchFamily="-108" charset="0"/>
                <a:ea typeface="Arial" pitchFamily="-108" charset="0"/>
                <a:cs typeface="Arial" pitchFamily="-108" charset="0"/>
              </a:defRPr>
            </a:lvl3pPr>
            <a:lvl4pPr algn="ctr" rtl="0" eaLnBrk="0" fontAlgn="base" hangingPunct="0">
              <a:spcBef>
                <a:spcPct val="0"/>
              </a:spcBef>
              <a:spcAft>
                <a:spcPct val="0"/>
              </a:spcAft>
              <a:defRPr sz="4400" b="1">
                <a:solidFill>
                  <a:srgbClr val="FFFF66"/>
                </a:solidFill>
                <a:latin typeface="Trebuchet MS" pitchFamily="-108" charset="0"/>
                <a:ea typeface="Arial" pitchFamily="-108" charset="0"/>
                <a:cs typeface="Arial" pitchFamily="-108" charset="0"/>
              </a:defRPr>
            </a:lvl4pPr>
            <a:lvl5pPr algn="ctr" rtl="0" eaLnBrk="0" fontAlgn="base" hangingPunct="0">
              <a:spcBef>
                <a:spcPct val="0"/>
              </a:spcBef>
              <a:spcAft>
                <a:spcPct val="0"/>
              </a:spcAft>
              <a:defRPr sz="4400" b="1">
                <a:solidFill>
                  <a:srgbClr val="FFFF66"/>
                </a:solidFill>
                <a:latin typeface="Trebuchet MS" pitchFamily="-108" charset="0"/>
                <a:ea typeface="Arial" pitchFamily="-108" charset="0"/>
                <a:cs typeface="Arial" pitchFamily="-108" charset="0"/>
              </a:defRPr>
            </a:lvl5pPr>
            <a:lvl6pPr marL="457200" algn="ctr" rtl="0" fontAlgn="base">
              <a:spcBef>
                <a:spcPct val="0"/>
              </a:spcBef>
              <a:spcAft>
                <a:spcPct val="0"/>
              </a:spcAft>
              <a:defRPr sz="4400" b="1">
                <a:solidFill>
                  <a:srgbClr val="FFFF66"/>
                </a:solidFill>
                <a:latin typeface="Trebuchet MS" pitchFamily="-108" charset="0"/>
                <a:ea typeface="Arial" pitchFamily="-108" charset="0"/>
                <a:cs typeface="Arial" pitchFamily="-108" charset="0"/>
              </a:defRPr>
            </a:lvl6pPr>
            <a:lvl7pPr marL="914400" algn="ctr" rtl="0" fontAlgn="base">
              <a:spcBef>
                <a:spcPct val="0"/>
              </a:spcBef>
              <a:spcAft>
                <a:spcPct val="0"/>
              </a:spcAft>
              <a:defRPr sz="4400" b="1">
                <a:solidFill>
                  <a:srgbClr val="FFFF66"/>
                </a:solidFill>
                <a:latin typeface="Trebuchet MS" pitchFamily="-108" charset="0"/>
                <a:ea typeface="Arial" pitchFamily="-108" charset="0"/>
                <a:cs typeface="Arial" pitchFamily="-108" charset="0"/>
              </a:defRPr>
            </a:lvl7pPr>
            <a:lvl8pPr marL="1371600" algn="ctr" rtl="0" fontAlgn="base">
              <a:spcBef>
                <a:spcPct val="0"/>
              </a:spcBef>
              <a:spcAft>
                <a:spcPct val="0"/>
              </a:spcAft>
              <a:defRPr sz="4400" b="1">
                <a:solidFill>
                  <a:srgbClr val="FFFF66"/>
                </a:solidFill>
                <a:latin typeface="Trebuchet MS" pitchFamily="-108" charset="0"/>
                <a:ea typeface="Arial" pitchFamily="-108" charset="0"/>
                <a:cs typeface="Arial" pitchFamily="-108" charset="0"/>
              </a:defRPr>
            </a:lvl8pPr>
            <a:lvl9pPr marL="1828800" algn="ctr" rtl="0" fontAlgn="base">
              <a:spcBef>
                <a:spcPct val="0"/>
              </a:spcBef>
              <a:spcAft>
                <a:spcPct val="0"/>
              </a:spcAft>
              <a:defRPr sz="4400" b="1">
                <a:solidFill>
                  <a:srgbClr val="FFFF66"/>
                </a:solidFill>
                <a:latin typeface="Trebuchet MS" pitchFamily="-108" charset="0"/>
                <a:ea typeface="Arial" pitchFamily="-108" charset="0"/>
                <a:cs typeface="Arial" pitchFamily="-108" charset="0"/>
              </a:defRPr>
            </a:lvl9pPr>
          </a:lstStyle>
          <a:p>
            <a:r>
              <a:rPr lang="en-GB" kern="0" dirty="0"/>
              <a:t>vs Consolidation</a:t>
            </a:r>
          </a:p>
        </p:txBody>
      </p:sp>
    </p:spTree>
    <p:extLst>
      <p:ext uri="{BB962C8B-B14F-4D97-AF65-F5344CB8AC3E}">
        <p14:creationId xmlns:p14="http://schemas.microsoft.com/office/powerpoint/2010/main" val="153202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EA420-5DC4-C564-98D3-C17473DE53FC}"/>
              </a:ext>
            </a:extLst>
          </p:cNvPr>
          <p:cNvSpPr>
            <a:spLocks noGrp="1"/>
          </p:cNvSpPr>
          <p:nvPr>
            <p:ph type="title"/>
          </p:nvPr>
        </p:nvSpPr>
        <p:spPr/>
        <p:txBody>
          <a:bodyPr/>
          <a:lstStyle/>
          <a:p>
            <a:r>
              <a:rPr lang="en-GB" dirty="0"/>
              <a:t>Why Federation and </a:t>
            </a:r>
            <a:br>
              <a:rPr lang="en-GB" dirty="0"/>
            </a:br>
            <a:r>
              <a:rPr lang="en-GB" dirty="0"/>
              <a:t>not Consolidation ?</a:t>
            </a:r>
          </a:p>
        </p:txBody>
      </p:sp>
      <p:sp>
        <p:nvSpPr>
          <p:cNvPr id="3" name="Content Placeholder 2">
            <a:extLst>
              <a:ext uri="{FF2B5EF4-FFF2-40B4-BE49-F238E27FC236}">
                <a16:creationId xmlns:a16="http://schemas.microsoft.com/office/drawing/2014/main" id="{D87B04F8-4AD3-14F5-9985-E4F13C9A30AE}"/>
              </a:ext>
            </a:extLst>
          </p:cNvPr>
          <p:cNvSpPr>
            <a:spLocks noGrp="1"/>
          </p:cNvSpPr>
          <p:nvPr>
            <p:ph idx="1"/>
          </p:nvPr>
        </p:nvSpPr>
        <p:spPr>
          <a:xfrm>
            <a:off x="304800" y="1407042"/>
            <a:ext cx="8764772" cy="5450958"/>
          </a:xfrm>
        </p:spPr>
        <p:txBody>
          <a:bodyPr/>
          <a:lstStyle/>
          <a:p>
            <a:r>
              <a:rPr lang="en-GB" sz="1800" dirty="0"/>
              <a:t>Federation allows composition of new solutions out of existing investment (but you can only rearrange the building blocks if you still have the building blocks).</a:t>
            </a:r>
          </a:p>
          <a:p>
            <a:r>
              <a:rPr lang="en-GB" sz="1800" dirty="0"/>
              <a:t>Federation enables decision making to be devolved “down” the hierarchy to where it best sits, improving choices and protecting against domination of one community or voice to the detriment of the rest. </a:t>
            </a:r>
          </a:p>
          <a:p>
            <a:r>
              <a:rPr lang="en-GB" sz="1800" dirty="0"/>
              <a:t> Federation can empower communities in a way that consolidation does not. All these elements become particularly important as the scale grows.</a:t>
            </a:r>
          </a:p>
          <a:p>
            <a:r>
              <a:rPr lang="en-GB" sz="1800" dirty="0"/>
              <a:t>Federation encourages diversity, of ideas, solutions, and people. It can protect against “group think” and stagnation, and can provide resilience against single points of failure – both geographical and technological. </a:t>
            </a:r>
          </a:p>
          <a:p>
            <a:r>
              <a:rPr lang="en-GB" sz="1800" dirty="0"/>
              <a:t>Federation enables low risk evaluation and testing of “future” technologies, in particular where they are driven by specific well motivated communities that would otherwise be overlooked or dismissed by a large scale operation with a consolidated approach.</a:t>
            </a:r>
          </a:p>
          <a:p>
            <a:r>
              <a:rPr lang="en-GB" sz="1800" dirty="0"/>
              <a:t>Federation allows smaller operations to benefit from the full scale of the federation. E.g., security, identity management, accounting and allocation; but also in the building of larger communities to share ideas and solutions.</a:t>
            </a:r>
          </a:p>
          <a:p>
            <a:r>
              <a:rPr lang="en-GB" sz="1800" dirty="0"/>
              <a:t>Federation allows leveraging of local resources that otherwise would not be available.</a:t>
            </a:r>
          </a:p>
          <a:p>
            <a:endParaRPr lang="en-GB" sz="1800" dirty="0"/>
          </a:p>
        </p:txBody>
      </p:sp>
      <p:sp>
        <p:nvSpPr>
          <p:cNvPr id="4" name="Date Placeholder 3">
            <a:extLst>
              <a:ext uri="{FF2B5EF4-FFF2-40B4-BE49-F238E27FC236}">
                <a16:creationId xmlns:a16="http://schemas.microsoft.com/office/drawing/2014/main" id="{4C5652FB-4654-D162-05F2-FAAF2EF2CA82}"/>
              </a:ext>
            </a:extLst>
          </p:cNvPr>
          <p:cNvSpPr>
            <a:spLocks noGrp="1"/>
          </p:cNvSpPr>
          <p:nvPr>
            <p:ph type="dt" sz="half" idx="10"/>
          </p:nvPr>
        </p:nvSpPr>
        <p:spPr/>
        <p:txBody>
          <a:bodyPr/>
          <a:lstStyle/>
          <a:p>
            <a:pPr>
              <a:defRPr/>
            </a:pPr>
            <a:r>
              <a:rPr lang="en-GB"/>
              <a:t>David Britton, University of Glasgow</a:t>
            </a:r>
            <a:endParaRPr lang="en-US" dirty="0"/>
          </a:p>
        </p:txBody>
      </p:sp>
      <p:sp>
        <p:nvSpPr>
          <p:cNvPr id="5" name="Footer Placeholder 4">
            <a:extLst>
              <a:ext uri="{FF2B5EF4-FFF2-40B4-BE49-F238E27FC236}">
                <a16:creationId xmlns:a16="http://schemas.microsoft.com/office/drawing/2014/main" id="{2D56AF31-9C4A-F7B3-652F-502C2A4B6AAD}"/>
              </a:ext>
            </a:extLst>
          </p:cNvPr>
          <p:cNvSpPr>
            <a:spLocks noGrp="1"/>
          </p:cNvSpPr>
          <p:nvPr>
            <p:ph type="ftr" sz="quarter" idx="11"/>
          </p:nvPr>
        </p:nvSpPr>
        <p:spPr/>
        <p:txBody>
          <a:bodyPr/>
          <a:lstStyle/>
          <a:p>
            <a:pPr>
              <a:defRPr/>
            </a:pPr>
            <a:r>
              <a:rPr lang="en-US"/>
              <a:t>JENA</a:t>
            </a:r>
            <a:endParaRPr lang="en-US" dirty="0"/>
          </a:p>
        </p:txBody>
      </p:sp>
    </p:spTree>
    <p:extLst>
      <p:ext uri="{BB962C8B-B14F-4D97-AF65-F5344CB8AC3E}">
        <p14:creationId xmlns:p14="http://schemas.microsoft.com/office/powerpoint/2010/main" val="283273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55258-1C59-3170-F667-38AE52C70568}"/>
              </a:ext>
            </a:extLst>
          </p:cNvPr>
          <p:cNvSpPr>
            <a:spLocks noGrp="1"/>
          </p:cNvSpPr>
          <p:nvPr>
            <p:ph type="title"/>
          </p:nvPr>
        </p:nvSpPr>
        <p:spPr/>
        <p:txBody>
          <a:bodyPr/>
          <a:lstStyle/>
          <a:p>
            <a:r>
              <a:rPr lang="en-GB" dirty="0"/>
              <a:t>What can we Federate?</a:t>
            </a:r>
          </a:p>
        </p:txBody>
      </p:sp>
      <p:sp>
        <p:nvSpPr>
          <p:cNvPr id="3" name="Content Placeholder 2">
            <a:extLst>
              <a:ext uri="{FF2B5EF4-FFF2-40B4-BE49-F238E27FC236}">
                <a16:creationId xmlns:a16="http://schemas.microsoft.com/office/drawing/2014/main" id="{28591461-7668-8DED-FAAB-0495C0D5C971}"/>
              </a:ext>
            </a:extLst>
          </p:cNvPr>
          <p:cNvSpPr>
            <a:spLocks noGrp="1"/>
          </p:cNvSpPr>
          <p:nvPr>
            <p:ph idx="1"/>
          </p:nvPr>
        </p:nvSpPr>
        <p:spPr>
          <a:xfrm>
            <a:off x="0" y="1393371"/>
            <a:ext cx="9048996" cy="4724400"/>
          </a:xfrm>
        </p:spPr>
        <p:txBody>
          <a:bodyPr/>
          <a:lstStyle/>
          <a:p>
            <a:r>
              <a:rPr lang="en-GB" dirty="0"/>
              <a:t>Storage</a:t>
            </a:r>
          </a:p>
          <a:p>
            <a:pPr lvl="1"/>
            <a:r>
              <a:rPr lang="en-GB" dirty="0"/>
              <a:t>WLCG: federates data within a domain (experiment) to reduce number of copies (saves cost and energy).</a:t>
            </a:r>
          </a:p>
          <a:p>
            <a:pPr lvl="1"/>
            <a:r>
              <a:rPr lang="en-GB" dirty="0"/>
              <a:t>Astronomy: perhaps also across domains for multi-messenger studies.</a:t>
            </a:r>
          </a:p>
          <a:p>
            <a:pPr lvl="1"/>
            <a:r>
              <a:rPr lang="en-GB" dirty="0"/>
              <a:t>Nuclear: federated data is part of the FAIR principle.</a:t>
            </a:r>
          </a:p>
          <a:p>
            <a:pPr lvl="1"/>
            <a:r>
              <a:rPr lang="en-GB" dirty="0"/>
              <a:t>Escape data lake: Federates data (within a domain) globally.</a:t>
            </a:r>
          </a:p>
          <a:p>
            <a:pPr lvl="1"/>
            <a:r>
              <a:rPr lang="en-GB" dirty="0"/>
              <a:t>Can also share the storage hardware and service, independent of the data that it is used to store… as long as the QOS is appropriate.</a:t>
            </a:r>
          </a:p>
          <a:p>
            <a:r>
              <a:rPr lang="en-GB" dirty="0"/>
              <a:t>Compute</a:t>
            </a:r>
          </a:p>
          <a:p>
            <a:pPr lvl="1"/>
            <a:r>
              <a:rPr lang="en-GB" dirty="0"/>
              <a:t>WLCG: Within and across many HEP (and some other) domain.</a:t>
            </a:r>
          </a:p>
          <a:p>
            <a:pPr lvl="1"/>
            <a:r>
              <a:rPr lang="en-GB" dirty="0"/>
              <a:t>BUT do impose common requirements (</a:t>
            </a:r>
            <a:r>
              <a:rPr lang="en-GB" dirty="0" err="1"/>
              <a:t>e.g</a:t>
            </a:r>
            <a:r>
              <a:rPr lang="en-GB" dirty="0"/>
              <a:t> 2GB/core).</a:t>
            </a:r>
          </a:p>
          <a:p>
            <a:pPr lvl="1"/>
            <a:r>
              <a:rPr lang="en-GB" dirty="0"/>
              <a:t>For large users groups, dedicated compute that is optimised for a specific set of tasks, may be better if it will be kept fully used.</a:t>
            </a:r>
          </a:p>
        </p:txBody>
      </p:sp>
      <p:sp>
        <p:nvSpPr>
          <p:cNvPr id="4" name="Date Placeholder 3">
            <a:extLst>
              <a:ext uri="{FF2B5EF4-FFF2-40B4-BE49-F238E27FC236}">
                <a16:creationId xmlns:a16="http://schemas.microsoft.com/office/drawing/2014/main" id="{19B6D74E-DE1E-9F38-3C77-CB5CC1CABF24}"/>
              </a:ext>
            </a:extLst>
          </p:cNvPr>
          <p:cNvSpPr>
            <a:spLocks noGrp="1"/>
          </p:cNvSpPr>
          <p:nvPr>
            <p:ph type="dt" sz="half" idx="10"/>
          </p:nvPr>
        </p:nvSpPr>
        <p:spPr/>
        <p:txBody>
          <a:bodyPr/>
          <a:lstStyle/>
          <a:p>
            <a:pPr>
              <a:defRPr/>
            </a:pPr>
            <a:r>
              <a:rPr lang="en-GB"/>
              <a:t>David Britton, University of Glasgow</a:t>
            </a:r>
            <a:endParaRPr lang="en-US" dirty="0"/>
          </a:p>
        </p:txBody>
      </p:sp>
      <p:sp>
        <p:nvSpPr>
          <p:cNvPr id="5" name="Footer Placeholder 4">
            <a:extLst>
              <a:ext uri="{FF2B5EF4-FFF2-40B4-BE49-F238E27FC236}">
                <a16:creationId xmlns:a16="http://schemas.microsoft.com/office/drawing/2014/main" id="{E3C209DA-7A89-294F-24AE-03C840A6867E}"/>
              </a:ext>
            </a:extLst>
          </p:cNvPr>
          <p:cNvSpPr>
            <a:spLocks noGrp="1"/>
          </p:cNvSpPr>
          <p:nvPr>
            <p:ph type="ftr" sz="quarter" idx="11"/>
          </p:nvPr>
        </p:nvSpPr>
        <p:spPr/>
        <p:txBody>
          <a:bodyPr/>
          <a:lstStyle/>
          <a:p>
            <a:pPr>
              <a:defRPr/>
            </a:pPr>
            <a:r>
              <a:rPr lang="en-US"/>
              <a:t>JENA</a:t>
            </a:r>
            <a:endParaRPr lang="en-US" dirty="0"/>
          </a:p>
        </p:txBody>
      </p:sp>
    </p:spTree>
    <p:extLst>
      <p:ext uri="{BB962C8B-B14F-4D97-AF65-F5344CB8AC3E}">
        <p14:creationId xmlns:p14="http://schemas.microsoft.com/office/powerpoint/2010/main" val="393761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dissolve">
                                      <p:cBhvr>
                                        <p:cTn id="30" dur="500"/>
                                        <p:tgtEl>
                                          <p:spTgt spid="3">
                                            <p:txEl>
                                              <p:pRg st="7" end="7"/>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dissolve">
                                      <p:cBhvr>
                                        <p:cTn id="33" dur="500"/>
                                        <p:tgtEl>
                                          <p:spTgt spid="3">
                                            <p:txEl>
                                              <p:pRg st="8" end="8"/>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dissolv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F1C1D-B67A-B38E-12A8-8EB81AA5D06D}"/>
              </a:ext>
            </a:extLst>
          </p:cNvPr>
          <p:cNvSpPr>
            <a:spLocks noGrp="1"/>
          </p:cNvSpPr>
          <p:nvPr>
            <p:ph type="title"/>
          </p:nvPr>
        </p:nvSpPr>
        <p:spPr/>
        <p:txBody>
          <a:bodyPr/>
          <a:lstStyle/>
          <a:p>
            <a:r>
              <a:rPr lang="en-GB" dirty="0"/>
              <a:t>What can we Federate?</a:t>
            </a:r>
          </a:p>
        </p:txBody>
      </p:sp>
      <p:sp>
        <p:nvSpPr>
          <p:cNvPr id="4" name="Date Placeholder 3">
            <a:extLst>
              <a:ext uri="{FF2B5EF4-FFF2-40B4-BE49-F238E27FC236}">
                <a16:creationId xmlns:a16="http://schemas.microsoft.com/office/drawing/2014/main" id="{B30F9E74-067F-933C-12F8-62AE15C2B272}"/>
              </a:ext>
            </a:extLst>
          </p:cNvPr>
          <p:cNvSpPr>
            <a:spLocks noGrp="1"/>
          </p:cNvSpPr>
          <p:nvPr>
            <p:ph type="dt" sz="half" idx="10"/>
          </p:nvPr>
        </p:nvSpPr>
        <p:spPr/>
        <p:txBody>
          <a:bodyPr/>
          <a:lstStyle/>
          <a:p>
            <a:pPr>
              <a:defRPr/>
            </a:pPr>
            <a:r>
              <a:rPr lang="en-GB"/>
              <a:t>David Britton, University of Glasgow</a:t>
            </a:r>
            <a:endParaRPr lang="en-US" dirty="0"/>
          </a:p>
        </p:txBody>
      </p:sp>
      <p:sp>
        <p:nvSpPr>
          <p:cNvPr id="5" name="Footer Placeholder 4">
            <a:extLst>
              <a:ext uri="{FF2B5EF4-FFF2-40B4-BE49-F238E27FC236}">
                <a16:creationId xmlns:a16="http://schemas.microsoft.com/office/drawing/2014/main" id="{0F9F6CEB-D2D9-A161-D7AE-C2ED5FB6939E}"/>
              </a:ext>
            </a:extLst>
          </p:cNvPr>
          <p:cNvSpPr>
            <a:spLocks noGrp="1"/>
          </p:cNvSpPr>
          <p:nvPr>
            <p:ph type="ftr" sz="quarter" idx="11"/>
          </p:nvPr>
        </p:nvSpPr>
        <p:spPr/>
        <p:txBody>
          <a:bodyPr/>
          <a:lstStyle/>
          <a:p>
            <a:pPr>
              <a:defRPr/>
            </a:pPr>
            <a:r>
              <a:rPr lang="en-US"/>
              <a:t>JENA</a:t>
            </a:r>
            <a:endParaRPr lang="en-US" dirty="0"/>
          </a:p>
        </p:txBody>
      </p:sp>
      <p:sp>
        <p:nvSpPr>
          <p:cNvPr id="6" name="Content Placeholder 2">
            <a:extLst>
              <a:ext uri="{FF2B5EF4-FFF2-40B4-BE49-F238E27FC236}">
                <a16:creationId xmlns:a16="http://schemas.microsoft.com/office/drawing/2014/main" id="{AD976ADA-CC0B-B7AC-DD77-80AF70FF192E}"/>
              </a:ext>
            </a:extLst>
          </p:cNvPr>
          <p:cNvSpPr txBox="1">
            <a:spLocks/>
          </p:cNvSpPr>
          <p:nvPr/>
        </p:nvSpPr>
        <p:spPr bwMode="auto">
          <a:xfrm>
            <a:off x="12700" y="1516062"/>
            <a:ext cx="9048996"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accent2"/>
                </a:solidFill>
                <a:latin typeface="Bierstadt Display" panose="020B0004020202020204" pitchFamily="34" charset="0"/>
                <a:ea typeface="+mn-ea"/>
                <a:cs typeface="+mn-cs"/>
              </a:defRPr>
            </a:lvl1pPr>
            <a:lvl2pPr marL="742950" indent="-285750" algn="l" rtl="0" eaLnBrk="0" fontAlgn="base" hangingPunct="0">
              <a:spcBef>
                <a:spcPct val="20000"/>
              </a:spcBef>
              <a:spcAft>
                <a:spcPct val="0"/>
              </a:spcAft>
              <a:buChar char="–"/>
              <a:defRPr sz="2000">
                <a:solidFill>
                  <a:srgbClr val="3333CC"/>
                </a:solidFill>
                <a:latin typeface="Bierstadt Display" panose="020B0004020202020204" pitchFamily="34" charset="0"/>
                <a:ea typeface="+mn-ea"/>
                <a:cs typeface="+mn-cs"/>
              </a:defRPr>
            </a:lvl2pPr>
            <a:lvl3pPr marL="1143000" indent="-228600" algn="l" rtl="0" eaLnBrk="0" fontAlgn="base" hangingPunct="0">
              <a:spcBef>
                <a:spcPct val="20000"/>
              </a:spcBef>
              <a:spcAft>
                <a:spcPct val="0"/>
              </a:spcAft>
              <a:buChar char="•"/>
              <a:defRPr sz="1800">
                <a:solidFill>
                  <a:srgbClr val="6666FF"/>
                </a:solidFill>
                <a:latin typeface="Bierstadt Display" panose="020B0004020202020204" pitchFamily="34" charset="0"/>
                <a:ea typeface="+mn-ea"/>
                <a:cs typeface="+mn-cs"/>
              </a:defRPr>
            </a:lvl3pPr>
            <a:lvl4pPr marL="1562100" indent="-228600" algn="l" rtl="0" eaLnBrk="0" fontAlgn="base" hangingPunct="0">
              <a:spcBef>
                <a:spcPct val="20000"/>
              </a:spcBef>
              <a:spcAft>
                <a:spcPct val="0"/>
              </a:spcAft>
              <a:buChar char="–"/>
              <a:defRPr sz="1600">
                <a:solidFill>
                  <a:schemeClr val="accent2"/>
                </a:solidFill>
                <a:latin typeface="Bierstadt Display" panose="020B0004020202020204" pitchFamily="34" charset="0"/>
                <a:ea typeface="+mn-ea"/>
                <a:cs typeface="+mn-cs"/>
              </a:defRPr>
            </a:lvl4pPr>
            <a:lvl5pPr marL="1981200" indent="-228600" algn="l" rtl="0" eaLnBrk="0" fontAlgn="base" hangingPunct="0">
              <a:spcBef>
                <a:spcPct val="20000"/>
              </a:spcBef>
              <a:spcAft>
                <a:spcPct val="0"/>
              </a:spcAft>
              <a:buChar char="»"/>
              <a:defRPr sz="1400">
                <a:solidFill>
                  <a:schemeClr val="accent2"/>
                </a:solidFill>
                <a:latin typeface="Bierstadt Display" panose="020B0004020202020204" pitchFamily="34" charset="0"/>
                <a:ea typeface="+mn-ea"/>
                <a:cs typeface="+mn-cs"/>
              </a:defRPr>
            </a:lvl5pPr>
            <a:lvl6pPr marL="2438400" indent="-228600" algn="l" rtl="0" fontAlgn="base">
              <a:spcBef>
                <a:spcPct val="20000"/>
              </a:spcBef>
              <a:spcAft>
                <a:spcPct val="0"/>
              </a:spcAft>
              <a:buChar char="»"/>
              <a:defRPr sz="2000">
                <a:solidFill>
                  <a:schemeClr val="accent2"/>
                </a:solidFill>
                <a:latin typeface="+mn-lt"/>
                <a:ea typeface="+mn-ea"/>
                <a:cs typeface="+mn-cs"/>
              </a:defRPr>
            </a:lvl6pPr>
            <a:lvl7pPr marL="2895600" indent="-228600" algn="l" rtl="0" fontAlgn="base">
              <a:spcBef>
                <a:spcPct val="20000"/>
              </a:spcBef>
              <a:spcAft>
                <a:spcPct val="0"/>
              </a:spcAft>
              <a:buChar char="»"/>
              <a:defRPr sz="2000">
                <a:solidFill>
                  <a:schemeClr val="accent2"/>
                </a:solidFill>
                <a:latin typeface="+mn-lt"/>
                <a:ea typeface="+mn-ea"/>
                <a:cs typeface="+mn-cs"/>
              </a:defRPr>
            </a:lvl7pPr>
            <a:lvl8pPr marL="3352800" indent="-228600" algn="l" rtl="0" fontAlgn="base">
              <a:spcBef>
                <a:spcPct val="20000"/>
              </a:spcBef>
              <a:spcAft>
                <a:spcPct val="0"/>
              </a:spcAft>
              <a:buChar char="»"/>
              <a:defRPr sz="2000">
                <a:solidFill>
                  <a:schemeClr val="accent2"/>
                </a:solidFill>
                <a:latin typeface="+mn-lt"/>
                <a:ea typeface="+mn-ea"/>
                <a:cs typeface="+mn-cs"/>
              </a:defRPr>
            </a:lvl8pPr>
            <a:lvl9pPr marL="3810000" indent="-228600" algn="l" rtl="0" fontAlgn="base">
              <a:spcBef>
                <a:spcPct val="20000"/>
              </a:spcBef>
              <a:spcAft>
                <a:spcPct val="0"/>
              </a:spcAft>
              <a:buChar char="»"/>
              <a:defRPr sz="2000">
                <a:solidFill>
                  <a:schemeClr val="accent2"/>
                </a:solidFill>
                <a:latin typeface="+mn-lt"/>
                <a:ea typeface="+mn-ea"/>
                <a:cs typeface="+mn-cs"/>
              </a:defRPr>
            </a:lvl9pPr>
          </a:lstStyle>
          <a:p>
            <a:r>
              <a:rPr lang="en-GB" b="0" kern="0" dirty="0"/>
              <a:t>Federated Software and Services</a:t>
            </a:r>
          </a:p>
          <a:p>
            <a:pPr lvl="1"/>
            <a:r>
              <a:rPr lang="en-GB" b="0" kern="0" dirty="0"/>
              <a:t>Agree policies, interfaces, common tools, common services. </a:t>
            </a:r>
          </a:p>
          <a:p>
            <a:pPr lvl="1"/>
            <a:r>
              <a:rPr lang="en-GB" b="0" kern="0" dirty="0"/>
              <a:t>Security; AAI; Accounting; Data management &amp; transfer; Software distribution; etc.</a:t>
            </a:r>
          </a:p>
          <a:p>
            <a:r>
              <a:rPr lang="en-GB" b="0" kern="0" dirty="0"/>
              <a:t>Networking</a:t>
            </a:r>
          </a:p>
          <a:p>
            <a:pPr lvl="1"/>
            <a:r>
              <a:rPr lang="en-GB" b="0" kern="0" dirty="0"/>
              <a:t>This already is a combination of shared (</a:t>
            </a:r>
            <a:r>
              <a:rPr lang="en-GB" b="0" kern="0" dirty="0" err="1"/>
              <a:t>eg</a:t>
            </a:r>
            <a:r>
              <a:rPr lang="en-GB" b="0" kern="0" dirty="0"/>
              <a:t> LHCOPN) and federated infrastructure (NRENS).</a:t>
            </a:r>
          </a:p>
          <a:p>
            <a:pPr lvl="1"/>
            <a:endParaRPr lang="en-GB" b="0" kern="0" dirty="0"/>
          </a:p>
        </p:txBody>
      </p:sp>
    </p:spTree>
    <p:extLst>
      <p:ext uri="{BB962C8B-B14F-4D97-AF65-F5344CB8AC3E}">
        <p14:creationId xmlns:p14="http://schemas.microsoft.com/office/powerpoint/2010/main" val="316928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ssolve">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dissolve">
                                      <p:cBhvr>
                                        <p:cTn id="18" dur="500"/>
                                        <p:tgtEl>
                                          <p:spTgt spid="6">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dissolve">
                                      <p:cBhvr>
                                        <p:cTn id="2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6C317-D272-FF22-BE99-2C65A0474AD2}"/>
              </a:ext>
            </a:extLst>
          </p:cNvPr>
          <p:cNvSpPr>
            <a:spLocks noGrp="1"/>
          </p:cNvSpPr>
          <p:nvPr>
            <p:ph type="title"/>
          </p:nvPr>
        </p:nvSpPr>
        <p:spPr/>
        <p:txBody>
          <a:bodyPr/>
          <a:lstStyle/>
          <a:p>
            <a:r>
              <a:rPr lang="en-GB" dirty="0"/>
              <a:t>Federation Benefits (1)?</a:t>
            </a:r>
          </a:p>
        </p:txBody>
      </p:sp>
      <p:sp>
        <p:nvSpPr>
          <p:cNvPr id="3" name="Content Placeholder 2">
            <a:extLst>
              <a:ext uri="{FF2B5EF4-FFF2-40B4-BE49-F238E27FC236}">
                <a16:creationId xmlns:a16="http://schemas.microsoft.com/office/drawing/2014/main" id="{6F569B66-5063-8D81-F818-7C30EBA625EB}"/>
              </a:ext>
            </a:extLst>
          </p:cNvPr>
          <p:cNvSpPr>
            <a:spLocks noGrp="1"/>
          </p:cNvSpPr>
          <p:nvPr>
            <p:ph idx="1"/>
          </p:nvPr>
        </p:nvSpPr>
        <p:spPr>
          <a:xfrm>
            <a:off x="174175" y="1301106"/>
            <a:ext cx="8839200" cy="5161802"/>
          </a:xfrm>
        </p:spPr>
        <p:txBody>
          <a:bodyPr/>
          <a:lstStyle/>
          <a:p>
            <a:r>
              <a:rPr lang="en-GB" sz="2000" dirty="0"/>
              <a:t>Cost benefits?</a:t>
            </a:r>
          </a:p>
          <a:p>
            <a:pPr lvl="1"/>
            <a:r>
              <a:rPr lang="en-GB" dirty="0"/>
              <a:t>Ensure hardware is fully used?  Not really an issue for big projects like WLCG and, eventually, SKA. Perhaps for collections of smaller projects?</a:t>
            </a:r>
          </a:p>
          <a:p>
            <a:pPr lvl="1"/>
            <a:r>
              <a:rPr lang="en-GB" dirty="0"/>
              <a:t>Reduced operational costs? Certainly from federating services and software. </a:t>
            </a:r>
          </a:p>
          <a:p>
            <a:pPr lvl="1"/>
            <a:r>
              <a:rPr lang="en-GB" dirty="0"/>
              <a:t>Reduces costs of developing and deploying new domain-specific, but similar, infrastructures where there is close alignment of requirements.</a:t>
            </a:r>
          </a:p>
          <a:p>
            <a:pPr lvl="1"/>
            <a:r>
              <a:rPr lang="en-GB" dirty="0"/>
              <a:t>Leverage!  Federation enables contributions from many sources.</a:t>
            </a:r>
            <a:endParaRPr lang="en-GB" dirty="0">
              <a:solidFill>
                <a:srgbClr val="FF0000"/>
              </a:solidFill>
            </a:endParaRPr>
          </a:p>
          <a:p>
            <a:pPr marL="0" indent="0">
              <a:buNone/>
            </a:pPr>
            <a:endParaRPr lang="en-GB" sz="2000" dirty="0"/>
          </a:p>
        </p:txBody>
      </p:sp>
      <p:sp>
        <p:nvSpPr>
          <p:cNvPr id="4" name="Date Placeholder 3">
            <a:extLst>
              <a:ext uri="{FF2B5EF4-FFF2-40B4-BE49-F238E27FC236}">
                <a16:creationId xmlns:a16="http://schemas.microsoft.com/office/drawing/2014/main" id="{74B8DF80-DF77-2A06-575F-E292BC29C2E8}"/>
              </a:ext>
            </a:extLst>
          </p:cNvPr>
          <p:cNvSpPr>
            <a:spLocks noGrp="1"/>
          </p:cNvSpPr>
          <p:nvPr>
            <p:ph type="dt" sz="half" idx="10"/>
          </p:nvPr>
        </p:nvSpPr>
        <p:spPr/>
        <p:txBody>
          <a:bodyPr/>
          <a:lstStyle/>
          <a:p>
            <a:pPr>
              <a:defRPr/>
            </a:pPr>
            <a:r>
              <a:rPr lang="en-GB"/>
              <a:t>David Britton, University of Glasgow</a:t>
            </a:r>
            <a:endParaRPr lang="en-US" dirty="0"/>
          </a:p>
        </p:txBody>
      </p:sp>
      <p:sp>
        <p:nvSpPr>
          <p:cNvPr id="5" name="Footer Placeholder 4">
            <a:extLst>
              <a:ext uri="{FF2B5EF4-FFF2-40B4-BE49-F238E27FC236}">
                <a16:creationId xmlns:a16="http://schemas.microsoft.com/office/drawing/2014/main" id="{02DDDAE4-D1C4-3C77-8A20-201D549D2378}"/>
              </a:ext>
            </a:extLst>
          </p:cNvPr>
          <p:cNvSpPr>
            <a:spLocks noGrp="1"/>
          </p:cNvSpPr>
          <p:nvPr>
            <p:ph type="ftr" sz="quarter" idx="11"/>
          </p:nvPr>
        </p:nvSpPr>
        <p:spPr/>
        <p:txBody>
          <a:bodyPr/>
          <a:lstStyle/>
          <a:p>
            <a:pPr>
              <a:defRPr/>
            </a:pPr>
            <a:r>
              <a:rPr lang="en-US" dirty="0"/>
              <a:t>JENA</a:t>
            </a:r>
          </a:p>
        </p:txBody>
      </p:sp>
    </p:spTree>
    <p:extLst>
      <p:ext uri="{BB962C8B-B14F-4D97-AF65-F5344CB8AC3E}">
        <p14:creationId xmlns:p14="http://schemas.microsoft.com/office/powerpoint/2010/main" val="1310057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A12E-6645-F63C-A1DF-3A6DF4125690}"/>
              </a:ext>
            </a:extLst>
          </p:cNvPr>
          <p:cNvSpPr>
            <a:spLocks noGrp="1"/>
          </p:cNvSpPr>
          <p:nvPr>
            <p:ph type="title"/>
          </p:nvPr>
        </p:nvSpPr>
        <p:spPr/>
        <p:txBody>
          <a:bodyPr/>
          <a:lstStyle/>
          <a:p>
            <a:r>
              <a:rPr lang="en-GB" dirty="0"/>
              <a:t>Federation Benefits (2)?</a:t>
            </a:r>
          </a:p>
        </p:txBody>
      </p:sp>
      <p:sp>
        <p:nvSpPr>
          <p:cNvPr id="3" name="Content Placeholder 2">
            <a:extLst>
              <a:ext uri="{FF2B5EF4-FFF2-40B4-BE49-F238E27FC236}">
                <a16:creationId xmlns:a16="http://schemas.microsoft.com/office/drawing/2014/main" id="{DF5FA8AA-96A0-D46E-FDAF-D400DB82C76D}"/>
              </a:ext>
            </a:extLst>
          </p:cNvPr>
          <p:cNvSpPr>
            <a:spLocks noGrp="1"/>
          </p:cNvSpPr>
          <p:nvPr>
            <p:ph idx="1"/>
          </p:nvPr>
        </p:nvSpPr>
        <p:spPr/>
        <p:txBody>
          <a:bodyPr/>
          <a:lstStyle/>
          <a:p>
            <a:r>
              <a:rPr lang="en-GB" sz="2000" dirty="0"/>
              <a:t>Quality benefits?</a:t>
            </a:r>
          </a:p>
          <a:p>
            <a:pPr lvl="1"/>
            <a:r>
              <a:rPr lang="en-GB" dirty="0"/>
              <a:t>Clearly can be benefits if federating software and services results in well-supported “best-of-breed” products (e.g. Security infrastructure).</a:t>
            </a:r>
          </a:p>
          <a:p>
            <a:r>
              <a:rPr lang="en-GB" sz="2000" dirty="0"/>
              <a:t>Access benefits?</a:t>
            </a:r>
          </a:p>
          <a:p>
            <a:pPr lvl="1"/>
            <a:r>
              <a:rPr lang="en-GB" dirty="0"/>
              <a:t>Broaden access and reduce barriers to entry with a consistent and streamlined user experience; </a:t>
            </a:r>
          </a:p>
          <a:p>
            <a:pPr lvl="1"/>
            <a:r>
              <a:rPr lang="en-GB" dirty="0"/>
              <a:t>Support structures; Ability to scale easily.</a:t>
            </a:r>
          </a:p>
          <a:p>
            <a:r>
              <a:rPr lang="en-GB" sz="2000" dirty="0"/>
              <a:t>Hearts and Minds!</a:t>
            </a:r>
          </a:p>
          <a:p>
            <a:pPr lvl="1"/>
            <a:r>
              <a:rPr lang="en-GB" dirty="0"/>
              <a:t>With appropriate guiding structures, an infrastructure owned by its users can be more effective and agile. Users take more ownership. It changes </a:t>
            </a:r>
            <a:r>
              <a:rPr lang="en-GB" i="1" dirty="0"/>
              <a:t>“this isn’t good enough” </a:t>
            </a:r>
            <a:r>
              <a:rPr lang="en-GB" dirty="0"/>
              <a:t>into </a:t>
            </a:r>
            <a:r>
              <a:rPr lang="en-GB" i="1" dirty="0"/>
              <a:t>“how can we improve this?”</a:t>
            </a:r>
          </a:p>
          <a:p>
            <a:endParaRPr lang="en-GB" dirty="0"/>
          </a:p>
        </p:txBody>
      </p:sp>
      <p:sp>
        <p:nvSpPr>
          <p:cNvPr id="4" name="Date Placeholder 3">
            <a:extLst>
              <a:ext uri="{FF2B5EF4-FFF2-40B4-BE49-F238E27FC236}">
                <a16:creationId xmlns:a16="http://schemas.microsoft.com/office/drawing/2014/main" id="{3E04ED6B-F777-FD6F-8419-99D4D189049E}"/>
              </a:ext>
            </a:extLst>
          </p:cNvPr>
          <p:cNvSpPr>
            <a:spLocks noGrp="1"/>
          </p:cNvSpPr>
          <p:nvPr>
            <p:ph type="dt" sz="half" idx="10"/>
          </p:nvPr>
        </p:nvSpPr>
        <p:spPr/>
        <p:txBody>
          <a:bodyPr/>
          <a:lstStyle/>
          <a:p>
            <a:pPr>
              <a:defRPr/>
            </a:pPr>
            <a:r>
              <a:rPr lang="en-GB"/>
              <a:t>David Britton, University of Glasgow</a:t>
            </a:r>
            <a:endParaRPr lang="en-US" dirty="0"/>
          </a:p>
        </p:txBody>
      </p:sp>
      <p:sp>
        <p:nvSpPr>
          <p:cNvPr id="5" name="Footer Placeholder 4">
            <a:extLst>
              <a:ext uri="{FF2B5EF4-FFF2-40B4-BE49-F238E27FC236}">
                <a16:creationId xmlns:a16="http://schemas.microsoft.com/office/drawing/2014/main" id="{0B870A40-5472-C0DE-ECEC-A11C4098315A}"/>
              </a:ext>
            </a:extLst>
          </p:cNvPr>
          <p:cNvSpPr>
            <a:spLocks noGrp="1"/>
          </p:cNvSpPr>
          <p:nvPr>
            <p:ph type="ftr" sz="quarter" idx="11"/>
          </p:nvPr>
        </p:nvSpPr>
        <p:spPr/>
        <p:txBody>
          <a:bodyPr/>
          <a:lstStyle/>
          <a:p>
            <a:pPr>
              <a:defRPr/>
            </a:pPr>
            <a:r>
              <a:rPr lang="en-US"/>
              <a:t>JENA</a:t>
            </a:r>
            <a:endParaRPr lang="en-US" dirty="0"/>
          </a:p>
        </p:txBody>
      </p:sp>
    </p:spTree>
    <p:extLst>
      <p:ext uri="{BB962C8B-B14F-4D97-AF65-F5344CB8AC3E}">
        <p14:creationId xmlns:p14="http://schemas.microsoft.com/office/powerpoint/2010/main" val="540831625"/>
      </p:ext>
    </p:extLst>
  </p:cSld>
  <p:clrMapOvr>
    <a:masterClrMapping/>
  </p:clrMapOvr>
</p:sld>
</file>

<file path=ppt/theme/theme1.xml><?xml version="1.0" encoding="utf-8"?>
<a:theme xmlns:a="http://schemas.openxmlformats.org/drawingml/2006/main" name="GridPP_Liverpool_040914">
  <a:themeElements>
    <a:clrScheme name="GridPP_Liverpool_0409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idPP_Liverpool_040914">
      <a:majorFont>
        <a:latin typeface="Trebuchet MS"/>
        <a:ea typeface="Arial"/>
        <a:cs typeface="Arial"/>
      </a:majorFont>
      <a:minorFont>
        <a:latin typeface="Trebuchet MS"/>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a:ln>
              <a:noFill/>
            </a:ln>
            <a:solidFill>
              <a:schemeClr val="accent1"/>
            </a:solidFill>
            <a:effectLst/>
            <a:latin typeface="Trebuchet MS" pitchFamily="-108" charset="0"/>
            <a:ea typeface="Arial" pitchFamily="-108" charset="0"/>
            <a:cs typeface="Arial" pitchFamily="-108" charset="0"/>
          </a:defRPr>
        </a:defPPr>
      </a:lstStyle>
    </a:spDef>
    <a:lnDef>
      <a:spPr bwMode="auto">
        <a:noFill/>
        <a:ln w="31750" cap="flat" cmpd="sng" algn="ctr">
          <a:solidFill>
            <a:srgbClr val="FF0000"/>
          </a:solidFill>
          <a:prstDash val="solid"/>
          <a:round/>
          <a:headEnd type="arrow"/>
          <a:tailEnd type="none"/>
        </a:ln>
        <a:effectLst/>
      </a:spPr>
      <a:bodyPr/>
      <a:lstStyle/>
    </a:lnDef>
    <a:txDef>
      <a:spPr>
        <a:solidFill>
          <a:schemeClr val="bg1"/>
        </a:solidFill>
      </a:spPr>
      <a:bodyPr wrap="square" rtlCol="0">
        <a:spAutoFit/>
      </a:bodyPr>
      <a:lstStyle>
        <a:defPPr>
          <a:defRPr sz="1800" b="0" dirty="0" err="1" smtClean="0">
            <a:solidFill>
              <a:srgbClr val="000090"/>
            </a:solidFill>
          </a:defRPr>
        </a:defPPr>
      </a:lstStyle>
    </a:txDef>
  </a:objectDefaults>
  <a:extraClrSchemeLst>
    <a:extraClrScheme>
      <a:clrScheme name="GridPP_Liverpool_0409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idPP_Liverpool_0409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idPP_Liverpool_0409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idPP_Liverpool_0409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idPP_Liverpool_0409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idPP_Liverpool_0409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idPP_Liverpool_04091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idPP_Liverpool_0409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idPP_Liverpool_0409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idPP_Liverpool_0409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idPP_Liverpool_0409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idPP_Liverpool_0409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214771</TotalTime>
  <Words>1151</Words>
  <Application>Microsoft Macintosh PowerPoint</Application>
  <PresentationFormat>On-screen Show (4:3)</PresentationFormat>
  <Paragraphs>130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Bierstadt Display</vt:lpstr>
      <vt:lpstr>Times</vt:lpstr>
      <vt:lpstr>Trebuchet MS</vt:lpstr>
      <vt:lpstr>GridPP_Liverpool_040914</vt:lpstr>
      <vt:lpstr>PowerPoint Presentation</vt:lpstr>
      <vt:lpstr>Questions</vt:lpstr>
      <vt:lpstr>What is a Federated Architecture?</vt:lpstr>
      <vt:lpstr>Federation</vt:lpstr>
      <vt:lpstr>Why Federation and  not Consolidation ?</vt:lpstr>
      <vt:lpstr>What can we Federate?</vt:lpstr>
      <vt:lpstr>What can we Federate?</vt:lpstr>
      <vt:lpstr>Federation Benefits (1)?</vt:lpstr>
      <vt:lpstr>Federation Benefits (2)?</vt:lpstr>
      <vt:lpstr>UK PPAN* e-Infrastructure</vt:lpstr>
      <vt:lpstr>(A) Federation Vision</vt:lpstr>
    </vt:vector>
  </TitlesOfParts>
  <Company>QMW Physics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GridPP Public Service Summit</dc:title>
  <dc:creator>Steve Lloyd</dc:creator>
  <cp:lastModifiedBy>David Britton</cp:lastModifiedBy>
  <cp:revision>1859</cp:revision>
  <cp:lastPrinted>2023-04-28T14:47:16Z</cp:lastPrinted>
  <dcterms:created xsi:type="dcterms:W3CDTF">2011-09-14T12:54:35Z</dcterms:created>
  <dcterms:modified xsi:type="dcterms:W3CDTF">2023-06-12T22:13:53Z</dcterms:modified>
</cp:coreProperties>
</file>