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86" r:id="rId2"/>
    <p:sldMasterId id="2147483708" r:id="rId3"/>
  </p:sldMasterIdLst>
  <p:notesMasterIdLst>
    <p:notesMasterId r:id="rId30"/>
  </p:notesMasterIdLst>
  <p:sldIdLst>
    <p:sldId id="256" r:id="rId4"/>
    <p:sldId id="1925" r:id="rId5"/>
    <p:sldId id="269" r:id="rId6"/>
    <p:sldId id="1926" r:id="rId7"/>
    <p:sldId id="1255" r:id="rId8"/>
    <p:sldId id="2145708504" r:id="rId9"/>
    <p:sldId id="941" r:id="rId10"/>
    <p:sldId id="1215" r:id="rId11"/>
    <p:sldId id="2145708511" r:id="rId12"/>
    <p:sldId id="583" r:id="rId13"/>
    <p:sldId id="2145708507" r:id="rId14"/>
    <p:sldId id="2145708506" r:id="rId15"/>
    <p:sldId id="1916" r:id="rId16"/>
    <p:sldId id="1917" r:id="rId17"/>
    <p:sldId id="283" r:id="rId18"/>
    <p:sldId id="2145708520" r:id="rId19"/>
    <p:sldId id="2145708512" r:id="rId20"/>
    <p:sldId id="2145708521" r:id="rId21"/>
    <p:sldId id="2145708514" r:id="rId22"/>
    <p:sldId id="2145708515" r:id="rId23"/>
    <p:sldId id="2145708516" r:id="rId24"/>
    <p:sldId id="2145708519" r:id="rId25"/>
    <p:sldId id="2145708508" r:id="rId26"/>
    <p:sldId id="260" r:id="rId27"/>
    <p:sldId id="2145708517" r:id="rId28"/>
    <p:sldId id="2145708522" r:id="rId29"/>
  </p:sldIdLst>
  <p:sldSz cx="12192000" cy="6858000"/>
  <p:notesSz cx="9144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di Microsoft Office" initials="UdMO" lastIdx="1" clrIdx="0">
    <p:extLst>
      <p:ext uri="{19B8F6BF-5375-455C-9EA6-DF929625EA0E}">
        <p15:presenceInfo xmlns:p15="http://schemas.microsoft.com/office/powerpoint/2012/main" userId="Utente di Microsoft Off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394"/>
    <a:srgbClr val="044C9F"/>
    <a:srgbClr val="4470A7"/>
    <a:srgbClr val="323F24"/>
    <a:srgbClr val="1C313A"/>
    <a:srgbClr val="B4B9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90"/>
    <p:restoredTop sz="86027"/>
  </p:normalViewPr>
  <p:slideViewPr>
    <p:cSldViewPr snapToGrid="0" snapToObjects="1">
      <p:cViewPr varScale="1">
        <p:scale>
          <a:sx n="101" d="100"/>
          <a:sy n="101" d="100"/>
        </p:scale>
        <p:origin x="216" y="352"/>
      </p:cViewPr>
      <p:guideLst/>
    </p:cSldViewPr>
  </p:slideViewPr>
  <p:outlineViewPr>
    <p:cViewPr>
      <p:scale>
        <a:sx n="33" d="100"/>
        <a:sy n="33" d="100"/>
      </p:scale>
      <p:origin x="0" y="-4392"/>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4F899F-3F60-8C48-81ED-5D2775B58A6D}" type="doc">
      <dgm:prSet loTypeId="urn:microsoft.com/office/officeart/2005/8/layout/hChevron3" loCatId="" qsTypeId="urn:microsoft.com/office/officeart/2005/8/quickstyle/simple3" qsCatId="simple" csTypeId="urn:microsoft.com/office/officeart/2005/8/colors/accent1_2" csCatId="accent1" phldr="1"/>
      <dgm:spPr/>
    </dgm:pt>
    <dgm:pt modelId="{7B2939CE-40E6-1C40-A50F-59CF28C1F9B8}">
      <dgm:prSet phldrT="[Texte]"/>
      <dgm:spPr/>
      <dgm:t>
        <a:bodyPr/>
        <a:lstStyle/>
        <a:p>
          <a:r>
            <a:rPr lang="fr-FR" dirty="0"/>
            <a:t>2021</a:t>
          </a:r>
        </a:p>
      </dgm:t>
    </dgm:pt>
    <dgm:pt modelId="{B219362B-B2BF-B94C-8BE3-7D5095151E47}" type="parTrans" cxnId="{5FF7D0CE-6984-7346-B6A3-D526EB01E08C}">
      <dgm:prSet/>
      <dgm:spPr/>
      <dgm:t>
        <a:bodyPr/>
        <a:lstStyle/>
        <a:p>
          <a:endParaRPr lang="fr-FR"/>
        </a:p>
      </dgm:t>
    </dgm:pt>
    <dgm:pt modelId="{A4CC9414-CB07-2449-A65B-5B82A2D97FDF}" type="sibTrans" cxnId="{5FF7D0CE-6984-7346-B6A3-D526EB01E08C}">
      <dgm:prSet/>
      <dgm:spPr/>
      <dgm:t>
        <a:bodyPr/>
        <a:lstStyle/>
        <a:p>
          <a:endParaRPr lang="fr-FR"/>
        </a:p>
      </dgm:t>
    </dgm:pt>
    <dgm:pt modelId="{5BA8F26B-BBE8-BA41-A832-D79F1E406BBA}">
      <dgm:prSet phldrT="[Texte]"/>
      <dgm:spPr/>
      <dgm:t>
        <a:bodyPr/>
        <a:lstStyle/>
        <a:p>
          <a:r>
            <a:rPr lang="fr-FR" dirty="0"/>
            <a:t>2022</a:t>
          </a:r>
        </a:p>
      </dgm:t>
    </dgm:pt>
    <dgm:pt modelId="{C4C58737-B8E6-6C44-9B53-06BCA74ECD26}" type="parTrans" cxnId="{56C0312A-298E-6942-9A8B-4A18216AF400}">
      <dgm:prSet/>
      <dgm:spPr/>
      <dgm:t>
        <a:bodyPr/>
        <a:lstStyle/>
        <a:p>
          <a:endParaRPr lang="fr-FR"/>
        </a:p>
      </dgm:t>
    </dgm:pt>
    <dgm:pt modelId="{287C4689-7226-7C4C-8ED1-7DE6829435A8}" type="sibTrans" cxnId="{56C0312A-298E-6942-9A8B-4A18216AF400}">
      <dgm:prSet/>
      <dgm:spPr/>
      <dgm:t>
        <a:bodyPr/>
        <a:lstStyle/>
        <a:p>
          <a:endParaRPr lang="fr-FR"/>
        </a:p>
      </dgm:t>
    </dgm:pt>
    <dgm:pt modelId="{759301AF-256A-2E4F-9259-44435ED19478}">
      <dgm:prSet phldrT="[Texte]"/>
      <dgm:spPr/>
      <dgm:t>
        <a:bodyPr/>
        <a:lstStyle/>
        <a:p>
          <a:r>
            <a:rPr lang="fr-FR" dirty="0"/>
            <a:t>2023</a:t>
          </a:r>
        </a:p>
      </dgm:t>
    </dgm:pt>
    <dgm:pt modelId="{47816015-12A3-CA45-9D52-229850553F9E}" type="parTrans" cxnId="{3FA67D4E-2E8D-194C-B4E9-24F8A1B796AA}">
      <dgm:prSet/>
      <dgm:spPr/>
      <dgm:t>
        <a:bodyPr/>
        <a:lstStyle/>
        <a:p>
          <a:endParaRPr lang="fr-FR"/>
        </a:p>
      </dgm:t>
    </dgm:pt>
    <dgm:pt modelId="{4FE7038D-A524-4247-AE57-2A89F3BADC14}" type="sibTrans" cxnId="{3FA67D4E-2E8D-194C-B4E9-24F8A1B796AA}">
      <dgm:prSet/>
      <dgm:spPr/>
      <dgm:t>
        <a:bodyPr/>
        <a:lstStyle/>
        <a:p>
          <a:endParaRPr lang="fr-FR"/>
        </a:p>
      </dgm:t>
    </dgm:pt>
    <dgm:pt modelId="{1009E8E8-2748-C14D-88FE-0AF35BD27BFA}">
      <dgm:prSet phldrT="[Texte]"/>
      <dgm:spPr/>
      <dgm:t>
        <a:bodyPr/>
        <a:lstStyle/>
        <a:p>
          <a:r>
            <a:rPr lang="fr-FR" dirty="0"/>
            <a:t>2024</a:t>
          </a:r>
        </a:p>
      </dgm:t>
    </dgm:pt>
    <dgm:pt modelId="{C775D2CF-FB4F-0E4B-BD4A-9EA4A6EA6325}" type="parTrans" cxnId="{28011441-CFDD-AD43-9FDE-91BFC2D45AF0}">
      <dgm:prSet/>
      <dgm:spPr/>
      <dgm:t>
        <a:bodyPr/>
        <a:lstStyle/>
        <a:p>
          <a:endParaRPr lang="fr-FR"/>
        </a:p>
      </dgm:t>
    </dgm:pt>
    <dgm:pt modelId="{E6F10C3B-76B3-8B4C-BD85-CF4F4388DCBD}" type="sibTrans" cxnId="{28011441-CFDD-AD43-9FDE-91BFC2D45AF0}">
      <dgm:prSet/>
      <dgm:spPr/>
      <dgm:t>
        <a:bodyPr/>
        <a:lstStyle/>
        <a:p>
          <a:endParaRPr lang="fr-FR"/>
        </a:p>
      </dgm:t>
    </dgm:pt>
    <dgm:pt modelId="{39F092E4-6507-2340-9532-22EE2979C7B3}">
      <dgm:prSet phldrT="[Texte]"/>
      <dgm:spPr/>
      <dgm:t>
        <a:bodyPr/>
        <a:lstStyle/>
        <a:p>
          <a:r>
            <a:rPr lang="fr-FR" dirty="0"/>
            <a:t>2025</a:t>
          </a:r>
        </a:p>
      </dgm:t>
    </dgm:pt>
    <dgm:pt modelId="{EC175087-6BEC-0F4A-AD4D-C2056F2B1AA2}" type="parTrans" cxnId="{B586DE9A-1B26-3C45-84EC-EE27C2B8B4B3}">
      <dgm:prSet/>
      <dgm:spPr/>
      <dgm:t>
        <a:bodyPr/>
        <a:lstStyle/>
        <a:p>
          <a:endParaRPr lang="fr-FR"/>
        </a:p>
      </dgm:t>
    </dgm:pt>
    <dgm:pt modelId="{D1A0DB0E-452C-A145-B85C-6D6CE25EAF48}" type="sibTrans" cxnId="{B586DE9A-1B26-3C45-84EC-EE27C2B8B4B3}">
      <dgm:prSet/>
      <dgm:spPr/>
      <dgm:t>
        <a:bodyPr/>
        <a:lstStyle/>
        <a:p>
          <a:endParaRPr lang="fr-FR"/>
        </a:p>
      </dgm:t>
    </dgm:pt>
    <dgm:pt modelId="{8A60A48F-98A6-8B4C-A18A-02F30F077584}">
      <dgm:prSet phldrT="[Texte]"/>
      <dgm:spPr/>
      <dgm:t>
        <a:bodyPr/>
        <a:lstStyle/>
        <a:p>
          <a:r>
            <a:rPr lang="fr-FR" dirty="0"/>
            <a:t>2026</a:t>
          </a:r>
        </a:p>
      </dgm:t>
    </dgm:pt>
    <dgm:pt modelId="{FE98E408-158F-D24B-A326-A21A7D806E18}" type="parTrans" cxnId="{BF1365B0-CA31-9D4B-82DD-D144264F0F9B}">
      <dgm:prSet/>
      <dgm:spPr/>
      <dgm:t>
        <a:bodyPr/>
        <a:lstStyle/>
        <a:p>
          <a:endParaRPr lang="fr-FR"/>
        </a:p>
      </dgm:t>
    </dgm:pt>
    <dgm:pt modelId="{FE7DF301-B155-D546-857C-4FB987BCD850}" type="sibTrans" cxnId="{BF1365B0-CA31-9D4B-82DD-D144264F0F9B}">
      <dgm:prSet/>
      <dgm:spPr/>
      <dgm:t>
        <a:bodyPr/>
        <a:lstStyle/>
        <a:p>
          <a:endParaRPr lang="fr-FR"/>
        </a:p>
      </dgm:t>
    </dgm:pt>
    <dgm:pt modelId="{32028787-CA13-4142-B73B-5F46CB219A4B}">
      <dgm:prSet phldrT="[Texte]"/>
      <dgm:spPr/>
      <dgm:t>
        <a:bodyPr/>
        <a:lstStyle/>
        <a:p>
          <a:r>
            <a:rPr lang="fr-FR" dirty="0"/>
            <a:t>2027</a:t>
          </a:r>
        </a:p>
      </dgm:t>
    </dgm:pt>
    <dgm:pt modelId="{5355295D-5D12-FA47-8E20-10A464857667}" type="parTrans" cxnId="{23114A3D-7B0D-CD42-B2B6-8C29279E6E2D}">
      <dgm:prSet/>
      <dgm:spPr/>
      <dgm:t>
        <a:bodyPr/>
        <a:lstStyle/>
        <a:p>
          <a:endParaRPr lang="fr-FR"/>
        </a:p>
      </dgm:t>
    </dgm:pt>
    <dgm:pt modelId="{B4A03FE3-B619-5F4D-86CE-387ACE6449D8}" type="sibTrans" cxnId="{23114A3D-7B0D-CD42-B2B6-8C29279E6E2D}">
      <dgm:prSet/>
      <dgm:spPr/>
      <dgm:t>
        <a:bodyPr/>
        <a:lstStyle/>
        <a:p>
          <a:endParaRPr lang="fr-FR"/>
        </a:p>
      </dgm:t>
    </dgm:pt>
    <dgm:pt modelId="{DBCF512B-A344-2D46-8B64-37CF072F9F97}" type="pres">
      <dgm:prSet presAssocID="{274F899F-3F60-8C48-81ED-5D2775B58A6D}" presName="Name0" presStyleCnt="0">
        <dgm:presLayoutVars>
          <dgm:dir/>
          <dgm:resizeHandles val="exact"/>
        </dgm:presLayoutVars>
      </dgm:prSet>
      <dgm:spPr/>
    </dgm:pt>
    <dgm:pt modelId="{E9F5FF8E-06DB-634B-98AD-C221231CED5F}" type="pres">
      <dgm:prSet presAssocID="{7B2939CE-40E6-1C40-A50F-59CF28C1F9B8}" presName="parTxOnly" presStyleLbl="node1" presStyleIdx="0" presStyleCnt="7">
        <dgm:presLayoutVars>
          <dgm:bulletEnabled val="1"/>
        </dgm:presLayoutVars>
      </dgm:prSet>
      <dgm:spPr/>
    </dgm:pt>
    <dgm:pt modelId="{40EE1178-B515-C643-B9F3-705760471674}" type="pres">
      <dgm:prSet presAssocID="{A4CC9414-CB07-2449-A65B-5B82A2D97FDF}" presName="parSpace" presStyleCnt="0"/>
      <dgm:spPr/>
    </dgm:pt>
    <dgm:pt modelId="{F9A1AF0E-2CDA-924C-B486-DAD8AC46D693}" type="pres">
      <dgm:prSet presAssocID="{5BA8F26B-BBE8-BA41-A832-D79F1E406BBA}" presName="parTxOnly" presStyleLbl="node1" presStyleIdx="1" presStyleCnt="7">
        <dgm:presLayoutVars>
          <dgm:bulletEnabled val="1"/>
        </dgm:presLayoutVars>
      </dgm:prSet>
      <dgm:spPr/>
    </dgm:pt>
    <dgm:pt modelId="{819C3CA6-7B56-5340-A6A9-7C3C1087C9A3}" type="pres">
      <dgm:prSet presAssocID="{287C4689-7226-7C4C-8ED1-7DE6829435A8}" presName="parSpace" presStyleCnt="0"/>
      <dgm:spPr/>
    </dgm:pt>
    <dgm:pt modelId="{DD9DDE80-4962-1D40-BB82-E252732C6E87}" type="pres">
      <dgm:prSet presAssocID="{759301AF-256A-2E4F-9259-44435ED19478}" presName="parTxOnly" presStyleLbl="node1" presStyleIdx="2" presStyleCnt="7">
        <dgm:presLayoutVars>
          <dgm:bulletEnabled val="1"/>
        </dgm:presLayoutVars>
      </dgm:prSet>
      <dgm:spPr/>
    </dgm:pt>
    <dgm:pt modelId="{B41BDC62-B415-044B-9EA4-6A5DAB60FDDF}" type="pres">
      <dgm:prSet presAssocID="{4FE7038D-A524-4247-AE57-2A89F3BADC14}" presName="parSpace" presStyleCnt="0"/>
      <dgm:spPr/>
    </dgm:pt>
    <dgm:pt modelId="{30FEE037-149F-854C-81C5-D65D5BF23D0A}" type="pres">
      <dgm:prSet presAssocID="{1009E8E8-2748-C14D-88FE-0AF35BD27BFA}" presName="parTxOnly" presStyleLbl="node1" presStyleIdx="3" presStyleCnt="7" custLinFactNeighborX="0" custLinFactNeighborY="6527">
        <dgm:presLayoutVars>
          <dgm:bulletEnabled val="1"/>
        </dgm:presLayoutVars>
      </dgm:prSet>
      <dgm:spPr/>
    </dgm:pt>
    <dgm:pt modelId="{80673A33-EA51-584C-97D7-609BEF20E88F}" type="pres">
      <dgm:prSet presAssocID="{E6F10C3B-76B3-8B4C-BD85-CF4F4388DCBD}" presName="parSpace" presStyleCnt="0"/>
      <dgm:spPr/>
    </dgm:pt>
    <dgm:pt modelId="{5473C2E6-D083-0141-B4E3-3906ED69DAB8}" type="pres">
      <dgm:prSet presAssocID="{39F092E4-6507-2340-9532-22EE2979C7B3}" presName="parTxOnly" presStyleLbl="node1" presStyleIdx="4" presStyleCnt="7">
        <dgm:presLayoutVars>
          <dgm:bulletEnabled val="1"/>
        </dgm:presLayoutVars>
      </dgm:prSet>
      <dgm:spPr/>
    </dgm:pt>
    <dgm:pt modelId="{FAFCC448-5DDA-2B48-ACC8-4CF989A69E19}" type="pres">
      <dgm:prSet presAssocID="{D1A0DB0E-452C-A145-B85C-6D6CE25EAF48}" presName="parSpace" presStyleCnt="0"/>
      <dgm:spPr/>
    </dgm:pt>
    <dgm:pt modelId="{3B0F0306-8FF8-7544-8F77-F6BC80225F9E}" type="pres">
      <dgm:prSet presAssocID="{8A60A48F-98A6-8B4C-A18A-02F30F077584}" presName="parTxOnly" presStyleLbl="node1" presStyleIdx="5" presStyleCnt="7">
        <dgm:presLayoutVars>
          <dgm:bulletEnabled val="1"/>
        </dgm:presLayoutVars>
      </dgm:prSet>
      <dgm:spPr/>
    </dgm:pt>
    <dgm:pt modelId="{B2D8A64E-6888-B74D-A1D4-1443C2A92268}" type="pres">
      <dgm:prSet presAssocID="{FE7DF301-B155-D546-857C-4FB987BCD850}" presName="parSpace" presStyleCnt="0"/>
      <dgm:spPr/>
    </dgm:pt>
    <dgm:pt modelId="{C44B6123-6D50-564F-A86E-37654D9EB1AF}" type="pres">
      <dgm:prSet presAssocID="{32028787-CA13-4142-B73B-5F46CB219A4B}" presName="parTxOnly" presStyleLbl="node1" presStyleIdx="6" presStyleCnt="7">
        <dgm:presLayoutVars>
          <dgm:bulletEnabled val="1"/>
        </dgm:presLayoutVars>
      </dgm:prSet>
      <dgm:spPr/>
    </dgm:pt>
  </dgm:ptLst>
  <dgm:cxnLst>
    <dgm:cxn modelId="{DF5C4202-8E05-8546-96CA-890268963D77}" type="presOf" srcId="{274F899F-3F60-8C48-81ED-5D2775B58A6D}" destId="{DBCF512B-A344-2D46-8B64-37CF072F9F97}" srcOrd="0" destOrd="0" presId="urn:microsoft.com/office/officeart/2005/8/layout/hChevron3"/>
    <dgm:cxn modelId="{64BE811C-A4F2-9D4C-AF87-9ACE579649A1}" type="presOf" srcId="{39F092E4-6507-2340-9532-22EE2979C7B3}" destId="{5473C2E6-D083-0141-B4E3-3906ED69DAB8}" srcOrd="0" destOrd="0" presId="urn:microsoft.com/office/officeart/2005/8/layout/hChevron3"/>
    <dgm:cxn modelId="{56C0312A-298E-6942-9A8B-4A18216AF400}" srcId="{274F899F-3F60-8C48-81ED-5D2775B58A6D}" destId="{5BA8F26B-BBE8-BA41-A832-D79F1E406BBA}" srcOrd="1" destOrd="0" parTransId="{C4C58737-B8E6-6C44-9B53-06BCA74ECD26}" sibTransId="{287C4689-7226-7C4C-8ED1-7DE6829435A8}"/>
    <dgm:cxn modelId="{23114A3D-7B0D-CD42-B2B6-8C29279E6E2D}" srcId="{274F899F-3F60-8C48-81ED-5D2775B58A6D}" destId="{32028787-CA13-4142-B73B-5F46CB219A4B}" srcOrd="6" destOrd="0" parTransId="{5355295D-5D12-FA47-8E20-10A464857667}" sibTransId="{B4A03FE3-B619-5F4D-86CE-387ACE6449D8}"/>
    <dgm:cxn modelId="{28011441-CFDD-AD43-9FDE-91BFC2D45AF0}" srcId="{274F899F-3F60-8C48-81ED-5D2775B58A6D}" destId="{1009E8E8-2748-C14D-88FE-0AF35BD27BFA}" srcOrd="3" destOrd="0" parTransId="{C775D2CF-FB4F-0E4B-BD4A-9EA4A6EA6325}" sibTransId="{E6F10C3B-76B3-8B4C-BD85-CF4F4388DCBD}"/>
    <dgm:cxn modelId="{3FA67D4E-2E8D-194C-B4E9-24F8A1B796AA}" srcId="{274F899F-3F60-8C48-81ED-5D2775B58A6D}" destId="{759301AF-256A-2E4F-9259-44435ED19478}" srcOrd="2" destOrd="0" parTransId="{47816015-12A3-CA45-9D52-229850553F9E}" sibTransId="{4FE7038D-A524-4247-AE57-2A89F3BADC14}"/>
    <dgm:cxn modelId="{8715EF53-2FD0-AB4D-B18A-034E999D4062}" type="presOf" srcId="{32028787-CA13-4142-B73B-5F46CB219A4B}" destId="{C44B6123-6D50-564F-A86E-37654D9EB1AF}" srcOrd="0" destOrd="0" presId="urn:microsoft.com/office/officeart/2005/8/layout/hChevron3"/>
    <dgm:cxn modelId="{C353585A-A3AD-7D4F-A8AD-FD5D05A1DB7D}" type="presOf" srcId="{5BA8F26B-BBE8-BA41-A832-D79F1E406BBA}" destId="{F9A1AF0E-2CDA-924C-B486-DAD8AC46D693}" srcOrd="0" destOrd="0" presId="urn:microsoft.com/office/officeart/2005/8/layout/hChevron3"/>
    <dgm:cxn modelId="{EE88EA5D-74D6-B145-B60F-558ABA38A12B}" type="presOf" srcId="{759301AF-256A-2E4F-9259-44435ED19478}" destId="{DD9DDE80-4962-1D40-BB82-E252732C6E87}" srcOrd="0" destOrd="0" presId="urn:microsoft.com/office/officeart/2005/8/layout/hChevron3"/>
    <dgm:cxn modelId="{B586DE9A-1B26-3C45-84EC-EE27C2B8B4B3}" srcId="{274F899F-3F60-8C48-81ED-5D2775B58A6D}" destId="{39F092E4-6507-2340-9532-22EE2979C7B3}" srcOrd="4" destOrd="0" parTransId="{EC175087-6BEC-0F4A-AD4D-C2056F2B1AA2}" sibTransId="{D1A0DB0E-452C-A145-B85C-6D6CE25EAF48}"/>
    <dgm:cxn modelId="{D5E5979D-C693-4841-B0C5-006BC73149DA}" type="presOf" srcId="{7B2939CE-40E6-1C40-A50F-59CF28C1F9B8}" destId="{E9F5FF8E-06DB-634B-98AD-C221231CED5F}" srcOrd="0" destOrd="0" presId="urn:microsoft.com/office/officeart/2005/8/layout/hChevron3"/>
    <dgm:cxn modelId="{BF1365B0-CA31-9D4B-82DD-D144264F0F9B}" srcId="{274F899F-3F60-8C48-81ED-5D2775B58A6D}" destId="{8A60A48F-98A6-8B4C-A18A-02F30F077584}" srcOrd="5" destOrd="0" parTransId="{FE98E408-158F-D24B-A326-A21A7D806E18}" sibTransId="{FE7DF301-B155-D546-857C-4FB987BCD850}"/>
    <dgm:cxn modelId="{5FF7D0CE-6984-7346-B6A3-D526EB01E08C}" srcId="{274F899F-3F60-8C48-81ED-5D2775B58A6D}" destId="{7B2939CE-40E6-1C40-A50F-59CF28C1F9B8}" srcOrd="0" destOrd="0" parTransId="{B219362B-B2BF-B94C-8BE3-7D5095151E47}" sibTransId="{A4CC9414-CB07-2449-A65B-5B82A2D97FDF}"/>
    <dgm:cxn modelId="{AB8EB4E7-1E60-7847-91BE-9167878954EB}" type="presOf" srcId="{8A60A48F-98A6-8B4C-A18A-02F30F077584}" destId="{3B0F0306-8FF8-7544-8F77-F6BC80225F9E}" srcOrd="0" destOrd="0" presId="urn:microsoft.com/office/officeart/2005/8/layout/hChevron3"/>
    <dgm:cxn modelId="{7D2C5FF1-0139-5F46-B3F4-827BB75CBDC7}" type="presOf" srcId="{1009E8E8-2748-C14D-88FE-0AF35BD27BFA}" destId="{30FEE037-149F-854C-81C5-D65D5BF23D0A}" srcOrd="0" destOrd="0" presId="urn:microsoft.com/office/officeart/2005/8/layout/hChevron3"/>
    <dgm:cxn modelId="{7D7F447A-BC5B-FD48-A4C7-914C0A74A780}" type="presParOf" srcId="{DBCF512B-A344-2D46-8B64-37CF072F9F97}" destId="{E9F5FF8E-06DB-634B-98AD-C221231CED5F}" srcOrd="0" destOrd="0" presId="urn:microsoft.com/office/officeart/2005/8/layout/hChevron3"/>
    <dgm:cxn modelId="{932BEAB3-EA4A-584D-83C6-FEB78BFBC5F9}" type="presParOf" srcId="{DBCF512B-A344-2D46-8B64-37CF072F9F97}" destId="{40EE1178-B515-C643-B9F3-705760471674}" srcOrd="1" destOrd="0" presId="urn:microsoft.com/office/officeart/2005/8/layout/hChevron3"/>
    <dgm:cxn modelId="{1B88C373-DCF2-FF48-86B2-B8EFB15EE276}" type="presParOf" srcId="{DBCF512B-A344-2D46-8B64-37CF072F9F97}" destId="{F9A1AF0E-2CDA-924C-B486-DAD8AC46D693}" srcOrd="2" destOrd="0" presId="urn:microsoft.com/office/officeart/2005/8/layout/hChevron3"/>
    <dgm:cxn modelId="{5A064E09-05FA-E74D-B488-94664398184C}" type="presParOf" srcId="{DBCF512B-A344-2D46-8B64-37CF072F9F97}" destId="{819C3CA6-7B56-5340-A6A9-7C3C1087C9A3}" srcOrd="3" destOrd="0" presId="urn:microsoft.com/office/officeart/2005/8/layout/hChevron3"/>
    <dgm:cxn modelId="{E33E237C-6521-CC4E-AE37-F50DCE758765}" type="presParOf" srcId="{DBCF512B-A344-2D46-8B64-37CF072F9F97}" destId="{DD9DDE80-4962-1D40-BB82-E252732C6E87}" srcOrd="4" destOrd="0" presId="urn:microsoft.com/office/officeart/2005/8/layout/hChevron3"/>
    <dgm:cxn modelId="{5FBEF7F7-0179-A54B-BAA6-B5C8F1BB206C}" type="presParOf" srcId="{DBCF512B-A344-2D46-8B64-37CF072F9F97}" destId="{B41BDC62-B415-044B-9EA4-6A5DAB60FDDF}" srcOrd="5" destOrd="0" presId="urn:microsoft.com/office/officeart/2005/8/layout/hChevron3"/>
    <dgm:cxn modelId="{0E860655-1C52-AA48-BF88-6C82B8D87BA3}" type="presParOf" srcId="{DBCF512B-A344-2D46-8B64-37CF072F9F97}" destId="{30FEE037-149F-854C-81C5-D65D5BF23D0A}" srcOrd="6" destOrd="0" presId="urn:microsoft.com/office/officeart/2005/8/layout/hChevron3"/>
    <dgm:cxn modelId="{AE261F15-48A3-FC4F-8B50-638F9F1B2C3D}" type="presParOf" srcId="{DBCF512B-A344-2D46-8B64-37CF072F9F97}" destId="{80673A33-EA51-584C-97D7-609BEF20E88F}" srcOrd="7" destOrd="0" presId="urn:microsoft.com/office/officeart/2005/8/layout/hChevron3"/>
    <dgm:cxn modelId="{244DF509-FC6F-AF49-BFAB-80B0A4B0B8BC}" type="presParOf" srcId="{DBCF512B-A344-2D46-8B64-37CF072F9F97}" destId="{5473C2E6-D083-0141-B4E3-3906ED69DAB8}" srcOrd="8" destOrd="0" presId="urn:microsoft.com/office/officeart/2005/8/layout/hChevron3"/>
    <dgm:cxn modelId="{FE30FA28-C6A4-7A42-ABEB-D08426B02F5E}" type="presParOf" srcId="{DBCF512B-A344-2D46-8B64-37CF072F9F97}" destId="{FAFCC448-5DDA-2B48-ACC8-4CF989A69E19}" srcOrd="9" destOrd="0" presId="urn:microsoft.com/office/officeart/2005/8/layout/hChevron3"/>
    <dgm:cxn modelId="{81FEF79C-8083-AA4C-8250-6AD7A1FCA061}" type="presParOf" srcId="{DBCF512B-A344-2D46-8B64-37CF072F9F97}" destId="{3B0F0306-8FF8-7544-8F77-F6BC80225F9E}" srcOrd="10" destOrd="0" presId="urn:microsoft.com/office/officeart/2005/8/layout/hChevron3"/>
    <dgm:cxn modelId="{6C88A082-02B9-534F-BA0F-111939DCDB71}" type="presParOf" srcId="{DBCF512B-A344-2D46-8B64-37CF072F9F97}" destId="{B2D8A64E-6888-B74D-A1D4-1443C2A92268}" srcOrd="11" destOrd="0" presId="urn:microsoft.com/office/officeart/2005/8/layout/hChevron3"/>
    <dgm:cxn modelId="{C4980BF2-993F-4A4C-BE35-4E3524FD021E}" type="presParOf" srcId="{DBCF512B-A344-2D46-8B64-37CF072F9F97}" destId="{C44B6123-6D50-564F-A86E-37654D9EB1AF}"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C7A5FF-0C79-FA40-B08B-6B9DE1D6BB59}" type="doc">
      <dgm:prSet loTypeId="urn:microsoft.com/office/officeart/2005/8/layout/chevron1" loCatId="" qsTypeId="urn:microsoft.com/office/officeart/2005/8/quickstyle/simple1" qsCatId="simple" csTypeId="urn:microsoft.com/office/officeart/2005/8/colors/accent5_1" csCatId="accent5" phldr="1"/>
      <dgm:spPr/>
    </dgm:pt>
    <dgm:pt modelId="{F74B19BB-B622-3641-AC49-82946D30A5F9}">
      <dgm:prSet phldrT="[Texte]" custT="1"/>
      <dgm:spPr/>
      <dgm:t>
        <a:bodyPr/>
        <a:lstStyle/>
        <a:p>
          <a:r>
            <a:rPr lang="fr-FR" sz="1050" dirty="0"/>
            <a:t> H2020 Cluster </a:t>
          </a:r>
          <a:r>
            <a:rPr lang="fr-FR" sz="1050" dirty="0" err="1"/>
            <a:t>projects</a:t>
          </a:r>
          <a:r>
            <a:rPr lang="fr-FR" sz="1050" dirty="0"/>
            <a:t> </a:t>
          </a:r>
        </a:p>
      </dgm:t>
    </dgm:pt>
    <dgm:pt modelId="{6B5E5218-1F8F-6C4F-BF30-433AE9924D63}" type="parTrans" cxnId="{0C45322D-EF47-8C41-83B9-F0ADA8D01D3F}">
      <dgm:prSet/>
      <dgm:spPr/>
      <dgm:t>
        <a:bodyPr/>
        <a:lstStyle/>
        <a:p>
          <a:endParaRPr lang="fr-FR" sz="2800"/>
        </a:p>
      </dgm:t>
    </dgm:pt>
    <dgm:pt modelId="{BB917840-117E-824F-AFCA-59786DBD2684}" type="sibTrans" cxnId="{0C45322D-EF47-8C41-83B9-F0ADA8D01D3F}">
      <dgm:prSet/>
      <dgm:spPr/>
      <dgm:t>
        <a:bodyPr/>
        <a:lstStyle/>
        <a:p>
          <a:endParaRPr lang="fr-FR" sz="2800"/>
        </a:p>
      </dgm:t>
    </dgm:pt>
    <dgm:pt modelId="{953CFA50-5253-4346-8CE0-8B58EB1BF6EF}">
      <dgm:prSet phldrT="[Texte]" custT="1"/>
      <dgm:spPr/>
      <dgm:t>
        <a:bodyPr/>
        <a:lstStyle/>
        <a:p>
          <a:r>
            <a:rPr lang="fr-FR" sz="1000" dirty="0"/>
            <a:t>EOSC-Future</a:t>
          </a:r>
        </a:p>
      </dgm:t>
    </dgm:pt>
    <dgm:pt modelId="{D6CA8D8E-B76B-4F41-AA77-5A9C47A9ECB1}" type="parTrans" cxnId="{76AC5328-29F8-2E4A-9A99-8C9598370AC0}">
      <dgm:prSet/>
      <dgm:spPr/>
      <dgm:t>
        <a:bodyPr/>
        <a:lstStyle/>
        <a:p>
          <a:endParaRPr lang="fr-FR" sz="2800"/>
        </a:p>
      </dgm:t>
    </dgm:pt>
    <dgm:pt modelId="{BFD03AF0-AFDE-0842-8BB9-B3D4C9302617}" type="sibTrans" cxnId="{76AC5328-29F8-2E4A-9A99-8C9598370AC0}">
      <dgm:prSet/>
      <dgm:spPr/>
      <dgm:t>
        <a:bodyPr/>
        <a:lstStyle/>
        <a:p>
          <a:endParaRPr lang="fr-FR" sz="2800"/>
        </a:p>
      </dgm:t>
    </dgm:pt>
    <dgm:pt modelId="{A27C1FE6-A42B-9541-A980-CA23B6536F9A}" type="pres">
      <dgm:prSet presAssocID="{ABC7A5FF-0C79-FA40-B08B-6B9DE1D6BB59}" presName="Name0" presStyleCnt="0">
        <dgm:presLayoutVars>
          <dgm:dir/>
          <dgm:animLvl val="lvl"/>
          <dgm:resizeHandles val="exact"/>
        </dgm:presLayoutVars>
      </dgm:prSet>
      <dgm:spPr/>
    </dgm:pt>
    <dgm:pt modelId="{FACA91A2-3C19-2148-BB7B-415B04668EA4}" type="pres">
      <dgm:prSet presAssocID="{F74B19BB-B622-3641-AC49-82946D30A5F9}" presName="parTxOnly" presStyleLbl="node1" presStyleIdx="0" presStyleCnt="2" custScaleX="148219" custScaleY="149892">
        <dgm:presLayoutVars>
          <dgm:chMax val="0"/>
          <dgm:chPref val="0"/>
          <dgm:bulletEnabled val="1"/>
        </dgm:presLayoutVars>
      </dgm:prSet>
      <dgm:spPr/>
    </dgm:pt>
    <dgm:pt modelId="{33D5D3AF-D0E2-CA49-A505-2284D872D9FE}" type="pres">
      <dgm:prSet presAssocID="{BB917840-117E-824F-AFCA-59786DBD2684}" presName="parTxOnlySpace" presStyleCnt="0"/>
      <dgm:spPr/>
    </dgm:pt>
    <dgm:pt modelId="{B45B5BE7-B47D-AC46-8D8F-6481D0679C4A}" type="pres">
      <dgm:prSet presAssocID="{953CFA50-5253-4346-8CE0-8B58EB1BF6EF}" presName="parTxOnly" presStyleLbl="node1" presStyleIdx="1" presStyleCnt="2" custScaleX="150103" custScaleY="144019">
        <dgm:presLayoutVars>
          <dgm:chMax val="0"/>
          <dgm:chPref val="0"/>
          <dgm:bulletEnabled val="1"/>
        </dgm:presLayoutVars>
      </dgm:prSet>
      <dgm:spPr/>
    </dgm:pt>
  </dgm:ptLst>
  <dgm:cxnLst>
    <dgm:cxn modelId="{76AC5328-29F8-2E4A-9A99-8C9598370AC0}" srcId="{ABC7A5FF-0C79-FA40-B08B-6B9DE1D6BB59}" destId="{953CFA50-5253-4346-8CE0-8B58EB1BF6EF}" srcOrd="1" destOrd="0" parTransId="{D6CA8D8E-B76B-4F41-AA77-5A9C47A9ECB1}" sibTransId="{BFD03AF0-AFDE-0842-8BB9-B3D4C9302617}"/>
    <dgm:cxn modelId="{0C45322D-EF47-8C41-83B9-F0ADA8D01D3F}" srcId="{ABC7A5FF-0C79-FA40-B08B-6B9DE1D6BB59}" destId="{F74B19BB-B622-3641-AC49-82946D30A5F9}" srcOrd="0" destOrd="0" parTransId="{6B5E5218-1F8F-6C4F-BF30-433AE9924D63}" sibTransId="{BB917840-117E-824F-AFCA-59786DBD2684}"/>
    <dgm:cxn modelId="{05159E77-0E05-0F45-8857-426D073C00E0}" type="presOf" srcId="{F74B19BB-B622-3641-AC49-82946D30A5F9}" destId="{FACA91A2-3C19-2148-BB7B-415B04668EA4}" srcOrd="0" destOrd="0" presId="urn:microsoft.com/office/officeart/2005/8/layout/chevron1"/>
    <dgm:cxn modelId="{B8926496-0039-F94B-9189-EC6AF8EDFE88}" type="presOf" srcId="{ABC7A5FF-0C79-FA40-B08B-6B9DE1D6BB59}" destId="{A27C1FE6-A42B-9541-A980-CA23B6536F9A}" srcOrd="0" destOrd="0" presId="urn:microsoft.com/office/officeart/2005/8/layout/chevron1"/>
    <dgm:cxn modelId="{4F4E4AF9-DD21-C645-ABD7-B23C3BB87B98}" type="presOf" srcId="{953CFA50-5253-4346-8CE0-8B58EB1BF6EF}" destId="{B45B5BE7-B47D-AC46-8D8F-6481D0679C4A}" srcOrd="0" destOrd="0" presId="urn:microsoft.com/office/officeart/2005/8/layout/chevron1"/>
    <dgm:cxn modelId="{9F32387C-8ABA-BA49-A910-E28B3E07B127}" type="presParOf" srcId="{A27C1FE6-A42B-9541-A980-CA23B6536F9A}" destId="{FACA91A2-3C19-2148-BB7B-415B04668EA4}" srcOrd="0" destOrd="0" presId="urn:microsoft.com/office/officeart/2005/8/layout/chevron1"/>
    <dgm:cxn modelId="{FB6A8E82-5B49-BF40-B682-23A6C7A56F0A}" type="presParOf" srcId="{A27C1FE6-A42B-9541-A980-CA23B6536F9A}" destId="{33D5D3AF-D0E2-CA49-A505-2284D872D9FE}" srcOrd="1" destOrd="0" presId="urn:microsoft.com/office/officeart/2005/8/layout/chevron1"/>
    <dgm:cxn modelId="{A41252D4-778E-8946-9C85-FF33948109F7}" type="presParOf" srcId="{A27C1FE6-A42B-9541-A980-CA23B6536F9A}" destId="{B45B5BE7-B47D-AC46-8D8F-6481D0679C4A}"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846EC7-4F8A-E34E-B6F6-A930BC171CD7}" type="doc">
      <dgm:prSet loTypeId="urn:microsoft.com/office/officeart/2005/8/layout/chevron1" loCatId="" qsTypeId="urn:microsoft.com/office/officeart/2005/8/quickstyle/simple1" qsCatId="simple" csTypeId="urn:microsoft.com/office/officeart/2005/8/colors/accent4_5" csCatId="accent4" phldr="1"/>
      <dgm:spPr/>
    </dgm:pt>
    <dgm:pt modelId="{4B9E8BF2-1A42-A146-943E-F4E19346E75A}">
      <dgm:prSet phldrT="[Texte]" custT="1"/>
      <dgm:spPr/>
      <dgm:t>
        <a:bodyPr/>
        <a:lstStyle/>
        <a:p>
          <a:r>
            <a:rPr lang="fr-FR" sz="1300" dirty="0">
              <a:solidFill>
                <a:schemeClr val="tx1"/>
              </a:solidFill>
            </a:rPr>
            <a:t>Science Cluster GO</a:t>
          </a:r>
        </a:p>
      </dgm:t>
    </dgm:pt>
    <dgm:pt modelId="{3E7A9086-13CC-A044-AFB0-0AF298CC5278}" type="parTrans" cxnId="{429D69CA-13BC-184E-BC43-387D9CA46B2B}">
      <dgm:prSet/>
      <dgm:spPr/>
      <dgm:t>
        <a:bodyPr/>
        <a:lstStyle/>
        <a:p>
          <a:endParaRPr lang="fr-FR">
            <a:solidFill>
              <a:schemeClr val="tx1"/>
            </a:solidFill>
          </a:endParaRPr>
        </a:p>
      </dgm:t>
    </dgm:pt>
    <dgm:pt modelId="{00099118-D019-2C4B-BB57-F48FD0FCAB63}" type="sibTrans" cxnId="{429D69CA-13BC-184E-BC43-387D9CA46B2B}">
      <dgm:prSet/>
      <dgm:spPr/>
      <dgm:t>
        <a:bodyPr/>
        <a:lstStyle/>
        <a:p>
          <a:endParaRPr lang="fr-FR">
            <a:solidFill>
              <a:schemeClr val="tx1"/>
            </a:solidFill>
          </a:endParaRPr>
        </a:p>
      </dgm:t>
    </dgm:pt>
    <dgm:pt modelId="{2C6182F0-26B8-9F47-A4B4-A4A3B256487D}" type="pres">
      <dgm:prSet presAssocID="{2A846EC7-4F8A-E34E-B6F6-A930BC171CD7}" presName="Name0" presStyleCnt="0">
        <dgm:presLayoutVars>
          <dgm:dir/>
          <dgm:animLvl val="lvl"/>
          <dgm:resizeHandles val="exact"/>
        </dgm:presLayoutVars>
      </dgm:prSet>
      <dgm:spPr/>
    </dgm:pt>
    <dgm:pt modelId="{1B539316-09C1-BC45-B144-7316DAAA42FA}" type="pres">
      <dgm:prSet presAssocID="{4B9E8BF2-1A42-A146-943E-F4E19346E75A}" presName="parTxOnly" presStyleLbl="node1" presStyleIdx="0" presStyleCnt="1">
        <dgm:presLayoutVars>
          <dgm:chMax val="0"/>
          <dgm:chPref val="0"/>
          <dgm:bulletEnabled val="1"/>
        </dgm:presLayoutVars>
      </dgm:prSet>
      <dgm:spPr/>
    </dgm:pt>
  </dgm:ptLst>
  <dgm:cxnLst>
    <dgm:cxn modelId="{34B02F37-F351-8849-8FE7-A64FAB01BA8C}" type="presOf" srcId="{4B9E8BF2-1A42-A146-943E-F4E19346E75A}" destId="{1B539316-09C1-BC45-B144-7316DAAA42FA}" srcOrd="0" destOrd="0" presId="urn:microsoft.com/office/officeart/2005/8/layout/chevron1"/>
    <dgm:cxn modelId="{E7F34183-B0AF-974D-AC85-2C8DB3A78088}" type="presOf" srcId="{2A846EC7-4F8A-E34E-B6F6-A930BC171CD7}" destId="{2C6182F0-26B8-9F47-A4B4-A4A3B256487D}" srcOrd="0" destOrd="0" presId="urn:microsoft.com/office/officeart/2005/8/layout/chevron1"/>
    <dgm:cxn modelId="{429D69CA-13BC-184E-BC43-387D9CA46B2B}" srcId="{2A846EC7-4F8A-E34E-B6F6-A930BC171CD7}" destId="{4B9E8BF2-1A42-A146-943E-F4E19346E75A}" srcOrd="0" destOrd="0" parTransId="{3E7A9086-13CC-A044-AFB0-0AF298CC5278}" sibTransId="{00099118-D019-2C4B-BB57-F48FD0FCAB63}"/>
    <dgm:cxn modelId="{F81DFC9B-E6DB-D948-A319-C343A1F2274A}" type="presParOf" srcId="{2C6182F0-26B8-9F47-A4B4-A4A3B256487D}" destId="{1B539316-09C1-BC45-B144-7316DAAA42FA}" srcOrd="0"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846EC7-4F8A-E34E-B6F6-A930BC171CD7}" type="doc">
      <dgm:prSet loTypeId="urn:microsoft.com/office/officeart/2005/8/layout/chevron1" loCatId="" qsTypeId="urn:microsoft.com/office/officeart/2005/8/quickstyle/simple1" qsCatId="simple" csTypeId="urn:microsoft.com/office/officeart/2005/8/colors/accent4_5" csCatId="accent4" phldr="1"/>
      <dgm:spPr/>
    </dgm:pt>
    <dgm:pt modelId="{657BAE98-D478-5E42-A4E2-BC53683930C4}">
      <dgm:prSet phldrT="[Texte]" custT="1"/>
      <dgm:spPr/>
      <dgm:t>
        <a:bodyPr/>
        <a:lstStyle/>
        <a:p>
          <a:r>
            <a:rPr lang="fr-FR" sz="1300" dirty="0">
              <a:solidFill>
                <a:schemeClr val="tx1"/>
              </a:solidFill>
            </a:rPr>
            <a:t>Science Cluster SO</a:t>
          </a:r>
        </a:p>
      </dgm:t>
    </dgm:pt>
    <dgm:pt modelId="{599FF610-8593-0449-B491-9B3497F002B5}" type="parTrans" cxnId="{04C4D20F-0B39-1240-8CB9-396D81791610}">
      <dgm:prSet/>
      <dgm:spPr/>
      <dgm:t>
        <a:bodyPr/>
        <a:lstStyle/>
        <a:p>
          <a:endParaRPr lang="fr-FR" sz="1300">
            <a:solidFill>
              <a:schemeClr val="tx1"/>
            </a:solidFill>
          </a:endParaRPr>
        </a:p>
      </dgm:t>
    </dgm:pt>
    <dgm:pt modelId="{FA317D24-1A29-F846-8AD6-28E6764B7FD8}" type="sibTrans" cxnId="{04C4D20F-0B39-1240-8CB9-396D81791610}">
      <dgm:prSet/>
      <dgm:spPr/>
      <dgm:t>
        <a:bodyPr/>
        <a:lstStyle/>
        <a:p>
          <a:endParaRPr lang="fr-FR" sz="1300">
            <a:solidFill>
              <a:schemeClr val="tx1"/>
            </a:solidFill>
          </a:endParaRPr>
        </a:p>
      </dgm:t>
    </dgm:pt>
    <dgm:pt modelId="{EA100D4E-B299-5B4C-AE6E-ACBC255D76F4}">
      <dgm:prSet phldrT="[Texte]" custT="1"/>
      <dgm:spPr/>
      <dgm:t>
        <a:bodyPr/>
        <a:lstStyle/>
        <a:p>
          <a:r>
            <a:rPr lang="fr-FR" sz="1300" dirty="0">
              <a:solidFill>
                <a:schemeClr val="tx1"/>
              </a:solidFill>
            </a:rPr>
            <a:t>Science Cluster OO</a:t>
          </a:r>
        </a:p>
      </dgm:t>
    </dgm:pt>
    <dgm:pt modelId="{6986AA35-4AA0-AE4E-8FD4-420ED7072784}" type="sibTrans" cxnId="{E126829C-0C00-9342-99C6-E174EC13468D}">
      <dgm:prSet/>
      <dgm:spPr/>
      <dgm:t>
        <a:bodyPr/>
        <a:lstStyle/>
        <a:p>
          <a:endParaRPr lang="fr-FR" sz="1300">
            <a:solidFill>
              <a:schemeClr val="tx1"/>
            </a:solidFill>
          </a:endParaRPr>
        </a:p>
      </dgm:t>
    </dgm:pt>
    <dgm:pt modelId="{95B717F1-0EBF-9A4B-B0ED-22ABB7E017BE}" type="parTrans" cxnId="{E126829C-0C00-9342-99C6-E174EC13468D}">
      <dgm:prSet/>
      <dgm:spPr/>
      <dgm:t>
        <a:bodyPr/>
        <a:lstStyle/>
        <a:p>
          <a:endParaRPr lang="fr-FR" sz="1300">
            <a:solidFill>
              <a:schemeClr val="tx1"/>
            </a:solidFill>
          </a:endParaRPr>
        </a:p>
      </dgm:t>
    </dgm:pt>
    <dgm:pt modelId="{2C6182F0-26B8-9F47-A4B4-A4A3B256487D}" type="pres">
      <dgm:prSet presAssocID="{2A846EC7-4F8A-E34E-B6F6-A930BC171CD7}" presName="Name0" presStyleCnt="0">
        <dgm:presLayoutVars>
          <dgm:dir/>
          <dgm:animLvl val="lvl"/>
          <dgm:resizeHandles val="exact"/>
        </dgm:presLayoutVars>
      </dgm:prSet>
      <dgm:spPr/>
    </dgm:pt>
    <dgm:pt modelId="{7FB6EB56-5341-BE44-93F4-D74496599CA4}" type="pres">
      <dgm:prSet presAssocID="{657BAE98-D478-5E42-A4E2-BC53683930C4}" presName="parTxOnly" presStyleLbl="node1" presStyleIdx="0" presStyleCnt="2">
        <dgm:presLayoutVars>
          <dgm:chMax val="0"/>
          <dgm:chPref val="0"/>
          <dgm:bulletEnabled val="1"/>
        </dgm:presLayoutVars>
      </dgm:prSet>
      <dgm:spPr/>
    </dgm:pt>
    <dgm:pt modelId="{B2546172-24C3-0D44-AADA-28665FD6D001}" type="pres">
      <dgm:prSet presAssocID="{FA317D24-1A29-F846-8AD6-28E6764B7FD8}" presName="parTxOnlySpace" presStyleCnt="0"/>
      <dgm:spPr/>
    </dgm:pt>
    <dgm:pt modelId="{CDAF5414-F7AA-DA4C-9F86-4782C41FF2CB}" type="pres">
      <dgm:prSet presAssocID="{EA100D4E-B299-5B4C-AE6E-ACBC255D76F4}" presName="parTxOnly" presStyleLbl="node1" presStyleIdx="1" presStyleCnt="2">
        <dgm:presLayoutVars>
          <dgm:chMax val="0"/>
          <dgm:chPref val="0"/>
          <dgm:bulletEnabled val="1"/>
        </dgm:presLayoutVars>
      </dgm:prSet>
      <dgm:spPr/>
    </dgm:pt>
  </dgm:ptLst>
  <dgm:cxnLst>
    <dgm:cxn modelId="{04C4D20F-0B39-1240-8CB9-396D81791610}" srcId="{2A846EC7-4F8A-E34E-B6F6-A930BC171CD7}" destId="{657BAE98-D478-5E42-A4E2-BC53683930C4}" srcOrd="0" destOrd="0" parTransId="{599FF610-8593-0449-B491-9B3497F002B5}" sibTransId="{FA317D24-1A29-F846-8AD6-28E6764B7FD8}"/>
    <dgm:cxn modelId="{83EEF53A-EB24-8849-8950-DC6A301C0946}" type="presOf" srcId="{657BAE98-D478-5E42-A4E2-BC53683930C4}" destId="{7FB6EB56-5341-BE44-93F4-D74496599CA4}" srcOrd="0" destOrd="0" presId="urn:microsoft.com/office/officeart/2005/8/layout/chevron1"/>
    <dgm:cxn modelId="{E7F34183-B0AF-974D-AC85-2C8DB3A78088}" type="presOf" srcId="{2A846EC7-4F8A-E34E-B6F6-A930BC171CD7}" destId="{2C6182F0-26B8-9F47-A4B4-A4A3B256487D}" srcOrd="0" destOrd="0" presId="urn:microsoft.com/office/officeart/2005/8/layout/chevron1"/>
    <dgm:cxn modelId="{E126829C-0C00-9342-99C6-E174EC13468D}" srcId="{2A846EC7-4F8A-E34E-B6F6-A930BC171CD7}" destId="{EA100D4E-B299-5B4C-AE6E-ACBC255D76F4}" srcOrd="1" destOrd="0" parTransId="{95B717F1-0EBF-9A4B-B0ED-22ABB7E017BE}" sibTransId="{6986AA35-4AA0-AE4E-8FD4-420ED7072784}"/>
    <dgm:cxn modelId="{0BC98AC1-6E8D-B64D-B4FA-E57EA49156B6}" type="presOf" srcId="{EA100D4E-B299-5B4C-AE6E-ACBC255D76F4}" destId="{CDAF5414-F7AA-DA4C-9F86-4782C41FF2CB}" srcOrd="0" destOrd="0" presId="urn:microsoft.com/office/officeart/2005/8/layout/chevron1"/>
    <dgm:cxn modelId="{4232238C-005F-8A47-8C15-30112A496498}" type="presParOf" srcId="{2C6182F0-26B8-9F47-A4B4-A4A3B256487D}" destId="{7FB6EB56-5341-BE44-93F4-D74496599CA4}" srcOrd="0" destOrd="0" presId="urn:microsoft.com/office/officeart/2005/8/layout/chevron1"/>
    <dgm:cxn modelId="{935A7817-B4C0-F447-BEE1-58CC209E637E}" type="presParOf" srcId="{2C6182F0-26B8-9F47-A4B4-A4A3B256487D}" destId="{B2546172-24C3-0D44-AADA-28665FD6D001}" srcOrd="1" destOrd="0" presId="urn:microsoft.com/office/officeart/2005/8/layout/chevron1"/>
    <dgm:cxn modelId="{7B81BB6E-D1CD-1A4D-A019-8737C0DD79E8}" type="presParOf" srcId="{2C6182F0-26B8-9F47-A4B4-A4A3B256487D}" destId="{CDAF5414-F7AA-DA4C-9F86-4782C41FF2CB}" srcOrd="2" destOrd="0" presId="urn:microsoft.com/office/officeart/2005/8/layout/chevron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5FF8E-06DB-634B-98AD-C221231CED5F}">
      <dsp:nvSpPr>
        <dsp:cNvPr id="0" name=""/>
        <dsp:cNvSpPr/>
      </dsp:nvSpPr>
      <dsp:spPr>
        <a:xfrm>
          <a:off x="1190" y="0"/>
          <a:ext cx="1400968" cy="246888"/>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2021</a:t>
          </a:r>
        </a:p>
      </dsp:txBody>
      <dsp:txXfrm>
        <a:off x="1190" y="0"/>
        <a:ext cx="1339246" cy="246888"/>
      </dsp:txXfrm>
    </dsp:sp>
    <dsp:sp modelId="{F9A1AF0E-2CDA-924C-B486-DAD8AC46D693}">
      <dsp:nvSpPr>
        <dsp:cNvPr id="0" name=""/>
        <dsp:cNvSpPr/>
      </dsp:nvSpPr>
      <dsp:spPr>
        <a:xfrm>
          <a:off x="112196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2022</a:t>
          </a:r>
        </a:p>
      </dsp:txBody>
      <dsp:txXfrm>
        <a:off x="1245409" y="0"/>
        <a:ext cx="1154080" cy="246888"/>
      </dsp:txXfrm>
    </dsp:sp>
    <dsp:sp modelId="{DD9DDE80-4962-1D40-BB82-E252732C6E87}">
      <dsp:nvSpPr>
        <dsp:cNvPr id="0" name=""/>
        <dsp:cNvSpPr/>
      </dsp:nvSpPr>
      <dsp:spPr>
        <a:xfrm>
          <a:off x="224274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2023</a:t>
          </a:r>
        </a:p>
      </dsp:txBody>
      <dsp:txXfrm>
        <a:off x="2366184" y="0"/>
        <a:ext cx="1154080" cy="246888"/>
      </dsp:txXfrm>
    </dsp:sp>
    <dsp:sp modelId="{30FEE037-149F-854C-81C5-D65D5BF23D0A}">
      <dsp:nvSpPr>
        <dsp:cNvPr id="0" name=""/>
        <dsp:cNvSpPr/>
      </dsp:nvSpPr>
      <dsp:spPr>
        <a:xfrm>
          <a:off x="336351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2024</a:t>
          </a:r>
        </a:p>
      </dsp:txBody>
      <dsp:txXfrm>
        <a:off x="3486959" y="0"/>
        <a:ext cx="1154080" cy="246888"/>
      </dsp:txXfrm>
    </dsp:sp>
    <dsp:sp modelId="{5473C2E6-D083-0141-B4E3-3906ED69DAB8}">
      <dsp:nvSpPr>
        <dsp:cNvPr id="0" name=""/>
        <dsp:cNvSpPr/>
      </dsp:nvSpPr>
      <dsp:spPr>
        <a:xfrm>
          <a:off x="448429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2025</a:t>
          </a:r>
        </a:p>
      </dsp:txBody>
      <dsp:txXfrm>
        <a:off x="4607734" y="0"/>
        <a:ext cx="1154080" cy="246888"/>
      </dsp:txXfrm>
    </dsp:sp>
    <dsp:sp modelId="{3B0F0306-8FF8-7544-8F77-F6BC80225F9E}">
      <dsp:nvSpPr>
        <dsp:cNvPr id="0" name=""/>
        <dsp:cNvSpPr/>
      </dsp:nvSpPr>
      <dsp:spPr>
        <a:xfrm>
          <a:off x="560506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2026</a:t>
          </a:r>
        </a:p>
      </dsp:txBody>
      <dsp:txXfrm>
        <a:off x="5728509" y="0"/>
        <a:ext cx="1154080" cy="246888"/>
      </dsp:txXfrm>
    </dsp:sp>
    <dsp:sp modelId="{C44B6123-6D50-564F-A86E-37654D9EB1AF}">
      <dsp:nvSpPr>
        <dsp:cNvPr id="0" name=""/>
        <dsp:cNvSpPr/>
      </dsp:nvSpPr>
      <dsp:spPr>
        <a:xfrm>
          <a:off x="672584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2027</a:t>
          </a:r>
        </a:p>
      </dsp:txBody>
      <dsp:txXfrm>
        <a:off x="6849284" y="0"/>
        <a:ext cx="1154080" cy="2468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A91A2-3C19-2148-BB7B-415B04668EA4}">
      <dsp:nvSpPr>
        <dsp:cNvPr id="0" name=""/>
        <dsp:cNvSpPr/>
      </dsp:nvSpPr>
      <dsp:spPr>
        <a:xfrm>
          <a:off x="446" y="43567"/>
          <a:ext cx="1028993" cy="416243"/>
        </a:xfrm>
        <a:prstGeom prst="chevron">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fr-FR" sz="1050" kern="1200" dirty="0"/>
            <a:t> H2020 Cluster </a:t>
          </a:r>
          <a:r>
            <a:rPr lang="fr-FR" sz="1050" kern="1200" dirty="0" err="1"/>
            <a:t>projects</a:t>
          </a:r>
          <a:r>
            <a:rPr lang="fr-FR" sz="1050" kern="1200" dirty="0"/>
            <a:t> </a:t>
          </a:r>
        </a:p>
      </dsp:txBody>
      <dsp:txXfrm>
        <a:off x="208568" y="43567"/>
        <a:ext cx="612750" cy="416243"/>
      </dsp:txXfrm>
    </dsp:sp>
    <dsp:sp modelId="{B45B5BE7-B47D-AC46-8D8F-6481D0679C4A}">
      <dsp:nvSpPr>
        <dsp:cNvPr id="0" name=""/>
        <dsp:cNvSpPr/>
      </dsp:nvSpPr>
      <dsp:spPr>
        <a:xfrm>
          <a:off x="960016" y="51721"/>
          <a:ext cx="1042072" cy="399934"/>
        </a:xfrm>
        <a:prstGeom prst="chevron">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fr-FR" sz="1000" kern="1200" dirty="0"/>
            <a:t>EOSC-Future</a:t>
          </a:r>
        </a:p>
      </dsp:txBody>
      <dsp:txXfrm>
        <a:off x="1159983" y="51721"/>
        <a:ext cx="642138" cy="3999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39316-09C1-BC45-B144-7316DAAA42FA}">
      <dsp:nvSpPr>
        <dsp:cNvPr id="0" name=""/>
        <dsp:cNvSpPr/>
      </dsp:nvSpPr>
      <dsp:spPr>
        <a:xfrm>
          <a:off x="886" y="0"/>
          <a:ext cx="1814107" cy="356615"/>
        </a:xfrm>
        <a:prstGeom prst="chevron">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rPr>
            <a:t>Science Cluster GO</a:t>
          </a:r>
        </a:p>
      </dsp:txBody>
      <dsp:txXfrm>
        <a:off x="179194" y="0"/>
        <a:ext cx="1457492" cy="356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6EB56-5341-BE44-93F4-D74496599CA4}">
      <dsp:nvSpPr>
        <dsp:cNvPr id="0" name=""/>
        <dsp:cNvSpPr/>
      </dsp:nvSpPr>
      <dsp:spPr>
        <a:xfrm>
          <a:off x="3170" y="0"/>
          <a:ext cx="1895131" cy="356615"/>
        </a:xfrm>
        <a:prstGeom prst="chevron">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rPr>
            <a:t>Science Cluster SO</a:t>
          </a:r>
        </a:p>
      </dsp:txBody>
      <dsp:txXfrm>
        <a:off x="181478" y="0"/>
        <a:ext cx="1538516" cy="356615"/>
      </dsp:txXfrm>
    </dsp:sp>
    <dsp:sp modelId="{CDAF5414-F7AA-DA4C-9F86-4782C41FF2CB}">
      <dsp:nvSpPr>
        <dsp:cNvPr id="0" name=""/>
        <dsp:cNvSpPr/>
      </dsp:nvSpPr>
      <dsp:spPr>
        <a:xfrm>
          <a:off x="1708788" y="0"/>
          <a:ext cx="1895131" cy="356615"/>
        </a:xfrm>
        <a:prstGeom prst="chevron">
          <a:avLst/>
        </a:prstGeom>
        <a:solidFill>
          <a:schemeClr val="accent4">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rPr>
            <a:t>Science Cluster OO</a:t>
          </a:r>
        </a:p>
      </dsp:txBody>
      <dsp:txXfrm>
        <a:off x="1887096" y="0"/>
        <a:ext cx="1538516" cy="35661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2BAD5F4C-A139-7E40-960E-05E94CBA483F}" type="datetimeFigureOut">
              <a:rPr lang="it-IT" smtClean="0"/>
              <a:t>12/06/23</a:t>
            </a:fld>
            <a:endParaRPr lang="it-IT"/>
          </a:p>
        </p:txBody>
      </p:sp>
      <p:sp>
        <p:nvSpPr>
          <p:cNvPr id="4" name="Segnaposto immagine diapositiva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14400" y="3300412"/>
            <a:ext cx="7315200" cy="2700338"/>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B0F83B3-0C21-BA46-891E-E923391B397A}" type="slidenum">
              <a:rPr lang="it-IT" smtClean="0"/>
              <a:t>‹N°›</a:t>
            </a:fld>
            <a:endParaRPr lang="it-IT"/>
          </a:p>
        </p:txBody>
      </p:sp>
    </p:spTree>
    <p:extLst>
      <p:ext uri="{BB962C8B-B14F-4D97-AF65-F5344CB8AC3E}">
        <p14:creationId xmlns:p14="http://schemas.microsoft.com/office/powerpoint/2010/main" val="164136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0F83B3-0C21-BA46-891E-E923391B397A}" type="slidenum">
              <a:rPr lang="it-IT" smtClean="0"/>
              <a:t>3</a:t>
            </a:fld>
            <a:endParaRPr lang="it-IT"/>
          </a:p>
        </p:txBody>
      </p:sp>
    </p:spTree>
    <p:extLst>
      <p:ext uri="{BB962C8B-B14F-4D97-AF65-F5344CB8AC3E}">
        <p14:creationId xmlns:p14="http://schemas.microsoft.com/office/powerpoint/2010/main" val="424301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73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82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69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8</a:t>
            </a:fld>
            <a:endParaRPr lang="en-GB"/>
          </a:p>
        </p:txBody>
      </p:sp>
    </p:spTree>
    <p:extLst>
      <p:ext uri="{BB962C8B-B14F-4D97-AF65-F5344CB8AC3E}">
        <p14:creationId xmlns:p14="http://schemas.microsoft.com/office/powerpoint/2010/main" val="241067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0F83B3-0C21-BA46-891E-E923391B397A}" type="slidenum">
              <a:rPr lang="it-IT" smtClean="0"/>
              <a:t>10</a:t>
            </a:fld>
            <a:endParaRPr lang="it-IT"/>
          </a:p>
        </p:txBody>
      </p:sp>
    </p:spTree>
    <p:extLst>
      <p:ext uri="{BB962C8B-B14F-4D97-AF65-F5344CB8AC3E}">
        <p14:creationId xmlns:p14="http://schemas.microsoft.com/office/powerpoint/2010/main" val="3445383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projectescape.eu/" TargetMode="External"/><Relationship Id="rId7" Type="http://schemas.openxmlformats.org/officeDocument/2006/relationships/hyperlink" Target="https://twitter.com/ESCAPE_EU" TargetMode="External"/><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s://www.linkedin.com/company/projectescape/" TargetMode="Externa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102777B-9037-D988-3EE8-F9C178E7695D}"/>
              </a:ext>
            </a:extLst>
          </p:cNvPr>
          <p:cNvSpPr>
            <a:spLocks noGrp="1"/>
          </p:cNvSpPr>
          <p:nvPr>
            <p:ph type="title"/>
          </p:nvPr>
        </p:nvSpPr>
        <p:spPr>
          <a:xfrm>
            <a:off x="3154017" y="1546846"/>
            <a:ext cx="8631300" cy="2375798"/>
          </a:xfrm>
          <a:prstGeom prst="rect">
            <a:avLst/>
          </a:prstGeom>
        </p:spPr>
        <p:txBody>
          <a:bodyPr vert="horz" lIns="91440" tIns="45720" rIns="91440" bIns="45720" rtlCol="0" anchor="ctr">
            <a:normAutofit/>
          </a:bodyPr>
          <a:lstStyle>
            <a:lvl1pPr algn="ctr">
              <a:defRPr sz="4400">
                <a:solidFill>
                  <a:schemeClr val="bg1"/>
                </a:solidFill>
              </a:defRPr>
            </a:lvl1pPr>
          </a:lstStyle>
          <a:p>
            <a:r>
              <a:rPr lang="it-IT" dirty="0"/>
              <a:t>Fare clic per modificare lo stile del titolo dello schema</a:t>
            </a:r>
            <a:endParaRPr lang="en-US" dirty="0"/>
          </a:p>
        </p:txBody>
      </p:sp>
      <p:sp>
        <p:nvSpPr>
          <p:cNvPr id="7" name="Sottotitolo 2">
            <a:extLst>
              <a:ext uri="{FF2B5EF4-FFF2-40B4-BE49-F238E27FC236}">
                <a16:creationId xmlns:a16="http://schemas.microsoft.com/office/drawing/2014/main" id="{B3A0DD78-5233-64B4-7C82-DFA9E070E63B}"/>
              </a:ext>
            </a:extLst>
          </p:cNvPr>
          <p:cNvSpPr>
            <a:spLocks noGrp="1"/>
          </p:cNvSpPr>
          <p:nvPr>
            <p:ph type="subTitle" idx="1"/>
          </p:nvPr>
        </p:nvSpPr>
        <p:spPr>
          <a:xfrm>
            <a:off x="3154017" y="4225786"/>
            <a:ext cx="8631300" cy="1655762"/>
          </a:xfrm>
        </p:spPr>
        <p:txBody>
          <a:bodyPr/>
          <a:lstStyle>
            <a:lvl1pPr marL="0" indent="0" algn="ctr">
              <a:buNone/>
              <a:defRPr>
                <a:solidFill>
                  <a:schemeClr val="bg2"/>
                </a:solidFill>
              </a:defRPr>
            </a:lvl1pPr>
          </a:lstStyle>
          <a:p>
            <a:endParaRPr lang="it-IT" dirty="0"/>
          </a:p>
        </p:txBody>
      </p:sp>
      <p:pic>
        <p:nvPicPr>
          <p:cNvPr id="4" name="Immagine 3">
            <a:extLst>
              <a:ext uri="{FF2B5EF4-FFF2-40B4-BE49-F238E27FC236}">
                <a16:creationId xmlns:a16="http://schemas.microsoft.com/office/drawing/2014/main" id="{AF69A914-BA36-671C-C01D-0BCBD35D7701}"/>
              </a:ext>
            </a:extLst>
          </p:cNvPr>
          <p:cNvPicPr>
            <a:picLocks noChangeAspect="1"/>
          </p:cNvPicPr>
          <p:nvPr userDrawn="1"/>
        </p:nvPicPr>
        <p:blipFill>
          <a:blip r:embed="rId3"/>
          <a:stretch>
            <a:fillRect/>
          </a:stretch>
        </p:blipFill>
        <p:spPr>
          <a:xfrm>
            <a:off x="252896" y="6302237"/>
            <a:ext cx="432904" cy="324678"/>
          </a:xfrm>
          <a:prstGeom prst="rect">
            <a:avLst/>
          </a:prstGeom>
        </p:spPr>
      </p:pic>
      <p:sp>
        <p:nvSpPr>
          <p:cNvPr id="6" name="CasellaDiTesto 5">
            <a:extLst>
              <a:ext uri="{FF2B5EF4-FFF2-40B4-BE49-F238E27FC236}">
                <a16:creationId xmlns:a16="http://schemas.microsoft.com/office/drawing/2014/main" id="{929BC890-FDBA-17C4-A081-0FBF54C32CF7}"/>
              </a:ext>
            </a:extLst>
          </p:cNvPr>
          <p:cNvSpPr txBox="1"/>
          <p:nvPr userDrawn="1"/>
        </p:nvSpPr>
        <p:spPr>
          <a:xfrm>
            <a:off x="844826" y="6302237"/>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3037065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926289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18620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2775745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‹N°›</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025152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441053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074707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482482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71026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646311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‹N°›</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65678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6FD81B6-DA68-114A-B20B-31E3CEC17959}"/>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A3CAAE91-AD50-3142-95A3-D1DA430F14DC}" type="datetime1">
              <a:rPr lang="it-IT" smtClean="0"/>
              <a:t>12/06/23</a:t>
            </a:fld>
            <a:endParaRPr lang="it-IT"/>
          </a:p>
        </p:txBody>
      </p:sp>
      <p:sp>
        <p:nvSpPr>
          <p:cNvPr id="13" name="Slide Number Placeholder 5">
            <a:extLst>
              <a:ext uri="{FF2B5EF4-FFF2-40B4-BE49-F238E27FC236}">
                <a16:creationId xmlns:a16="http://schemas.microsoft.com/office/drawing/2014/main" id="{02D015A9-2AD7-244C-B4A1-87AA057A4556}"/>
              </a:ext>
            </a:extLst>
          </p:cNvPr>
          <p:cNvSpPr>
            <a:spLocks noGrp="1"/>
          </p:cNvSpPr>
          <p:nvPr>
            <p:ph type="sldNum" sz="quarter" idx="12"/>
          </p:nvPr>
        </p:nvSpPr>
        <p:spPr>
          <a:xfrm>
            <a:off x="1103476"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
        <p:nvSpPr>
          <p:cNvPr id="7" name="Title Placeholder 1">
            <a:extLst>
              <a:ext uri="{FF2B5EF4-FFF2-40B4-BE49-F238E27FC236}">
                <a16:creationId xmlns:a16="http://schemas.microsoft.com/office/drawing/2014/main" id="{0DAF8BF3-9D15-8AC2-75DB-445D4D289356}"/>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9" name="Text Placeholder 2">
            <a:extLst>
              <a:ext uri="{FF2B5EF4-FFF2-40B4-BE49-F238E27FC236}">
                <a16:creationId xmlns:a16="http://schemas.microsoft.com/office/drawing/2014/main" id="{1BE3AA2B-D62C-F2E1-9FB3-3B6628AA2A46}"/>
              </a:ext>
            </a:extLst>
          </p:cNvPr>
          <p:cNvSpPr>
            <a:spLocks noGrp="1"/>
          </p:cNvSpPr>
          <p:nvPr>
            <p:ph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2" name="Immagine 1">
            <a:extLst>
              <a:ext uri="{FF2B5EF4-FFF2-40B4-BE49-F238E27FC236}">
                <a16:creationId xmlns:a16="http://schemas.microsoft.com/office/drawing/2014/main" id="{82A77A61-7A8F-A710-DDE1-247AEB16B835}"/>
              </a:ext>
            </a:extLst>
          </p:cNvPr>
          <p:cNvPicPr>
            <a:picLocks noChangeAspect="1"/>
          </p:cNvPicPr>
          <p:nvPr userDrawn="1"/>
        </p:nvPicPr>
        <p:blipFill>
          <a:blip r:embed="rId2"/>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08353A64-9124-F6B5-66E4-62CD19DC6AD8}"/>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4134993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899837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479421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742011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443563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‹N°›</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dirty="0"/>
          </a:p>
        </p:txBody>
      </p:sp>
    </p:spTree>
    <p:extLst>
      <p:ext uri="{BB962C8B-B14F-4D97-AF65-F5344CB8AC3E}">
        <p14:creationId xmlns:p14="http://schemas.microsoft.com/office/powerpoint/2010/main" val="1690756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2107738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2593550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‹N°›</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82121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‹N°›</a:t>
            </a:fld>
            <a:endParaRPr lang="en-GB"/>
          </a:p>
        </p:txBody>
      </p:sp>
    </p:spTree>
    <p:extLst>
      <p:ext uri="{BB962C8B-B14F-4D97-AF65-F5344CB8AC3E}">
        <p14:creationId xmlns:p14="http://schemas.microsoft.com/office/powerpoint/2010/main" val="154209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a:xfrm>
            <a:off x="9155856" y="6381328"/>
            <a:ext cx="2844800" cy="476250"/>
          </a:xfrm>
        </p:spPr>
        <p:txBody>
          <a:bodyPr anchor="ctr"/>
          <a:lstStyle>
            <a:lvl1pPr>
              <a:defRPr/>
            </a:lvl1pPr>
          </a:lstStyle>
          <a:p>
            <a:fld id="{F30F5A15-382B-45B4-A583-0DA1391190CA}" type="slidenum">
              <a:rPr lang="en-GB"/>
              <a:pPr/>
              <a:t>‹N°›</a:t>
            </a:fld>
            <a:endParaRPr lang="en-GB"/>
          </a:p>
        </p:txBody>
      </p:sp>
    </p:spTree>
    <p:extLst>
      <p:ext uri="{BB962C8B-B14F-4D97-AF65-F5344CB8AC3E}">
        <p14:creationId xmlns:p14="http://schemas.microsoft.com/office/powerpoint/2010/main" val="3657253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ig title">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6FD81B6-DA68-114A-B20B-31E3CEC17959}"/>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1232AD14-A39A-854A-B341-6BFF3DBF3CAC}" type="datetime1">
              <a:rPr lang="it-IT" smtClean="0"/>
              <a:t>12/06/23</a:t>
            </a:fld>
            <a:endParaRPr lang="it-IT"/>
          </a:p>
        </p:txBody>
      </p:sp>
      <p:sp>
        <p:nvSpPr>
          <p:cNvPr id="13" name="Slide Number Placeholder 5">
            <a:extLst>
              <a:ext uri="{FF2B5EF4-FFF2-40B4-BE49-F238E27FC236}">
                <a16:creationId xmlns:a16="http://schemas.microsoft.com/office/drawing/2014/main" id="{02D015A9-2AD7-244C-B4A1-87AA057A4556}"/>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
        <p:nvSpPr>
          <p:cNvPr id="11"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dirty="0">
                <a:solidFill>
                  <a:schemeClr val="bg1"/>
                </a:solidFill>
                <a:latin typeface="Akzidenz-Grotesk BQ" pitchFamily="2" charset="77"/>
              </a:rPr>
              <a:t>Title Here</a:t>
            </a:r>
            <a:endParaRPr lang="en-US" sz="1800" b="0" i="0" dirty="0">
              <a:solidFill>
                <a:schemeClr val="bg1"/>
              </a:solidFill>
              <a:latin typeface="Akzidenz-Grotesk BQ" pitchFamily="2" charset="77"/>
            </a:endParaRPr>
          </a:p>
        </p:txBody>
      </p:sp>
      <p:sp>
        <p:nvSpPr>
          <p:cNvPr id="14" name="Title Placeholder 1">
            <a:extLst>
              <a:ext uri="{FF2B5EF4-FFF2-40B4-BE49-F238E27FC236}">
                <a16:creationId xmlns:a16="http://schemas.microsoft.com/office/drawing/2014/main" id="{A52C9722-CD2F-5460-7F63-985EF7B9D852}"/>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5" name="Text Placeholder 2">
            <a:extLst>
              <a:ext uri="{FF2B5EF4-FFF2-40B4-BE49-F238E27FC236}">
                <a16:creationId xmlns:a16="http://schemas.microsoft.com/office/drawing/2014/main" id="{B046E36B-7653-58BE-84BF-AE7D0DF8C785}"/>
              </a:ext>
            </a:extLst>
          </p:cNvPr>
          <p:cNvSpPr>
            <a:spLocks noGrp="1"/>
          </p:cNvSpPr>
          <p:nvPr>
            <p:ph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2" name="Immagine 1">
            <a:extLst>
              <a:ext uri="{FF2B5EF4-FFF2-40B4-BE49-F238E27FC236}">
                <a16:creationId xmlns:a16="http://schemas.microsoft.com/office/drawing/2014/main" id="{723811D6-605E-0DDC-80D3-CE1A0499E9C9}"/>
              </a:ext>
            </a:extLst>
          </p:cNvPr>
          <p:cNvPicPr>
            <a:picLocks noChangeAspect="1"/>
          </p:cNvPicPr>
          <p:nvPr userDrawn="1"/>
        </p:nvPicPr>
        <p:blipFill>
          <a:blip r:embed="rId2"/>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23C67B98-5D4C-4FE6-5D8B-C7558E1F5CE0}"/>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3005180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15600" y="306700"/>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rgbClr val="3A9CD7"/>
              </a:buClr>
              <a:buSzPts val="2800"/>
              <a:buFont typeface="IBM Plex Sans Medium"/>
              <a:buNone/>
              <a:defRPr>
                <a:solidFill>
                  <a:srgbClr val="3A9CD7"/>
                </a:solidFill>
                <a:latin typeface="IBM Plex Sans Medium"/>
                <a:ea typeface="IBM Plex Sans Medium"/>
                <a:cs typeface="IBM Plex Sans Medium"/>
                <a:sym typeface="IBM Plex Sans Medium"/>
              </a:defRPr>
            </a:lvl1pPr>
            <a:lvl2pPr lvl="1">
              <a:spcBef>
                <a:spcPts val="0"/>
              </a:spcBef>
              <a:spcAft>
                <a:spcPts val="0"/>
              </a:spcAft>
              <a:buSzPts val="2800"/>
              <a:buFont typeface="IBM Plex Sans Medium"/>
              <a:buNone/>
              <a:defRPr>
                <a:latin typeface="IBM Plex Sans Medium"/>
                <a:ea typeface="IBM Plex Sans Medium"/>
                <a:cs typeface="IBM Plex Sans Medium"/>
                <a:sym typeface="IBM Plex Sans Medium"/>
              </a:defRPr>
            </a:lvl2pPr>
            <a:lvl3pPr lvl="2">
              <a:spcBef>
                <a:spcPts val="0"/>
              </a:spcBef>
              <a:spcAft>
                <a:spcPts val="0"/>
              </a:spcAft>
              <a:buSzPts val="2800"/>
              <a:buFont typeface="IBM Plex Sans Medium"/>
              <a:buNone/>
              <a:defRPr>
                <a:latin typeface="IBM Plex Sans Medium"/>
                <a:ea typeface="IBM Plex Sans Medium"/>
                <a:cs typeface="IBM Plex Sans Medium"/>
                <a:sym typeface="IBM Plex Sans Medium"/>
              </a:defRPr>
            </a:lvl3pPr>
            <a:lvl4pPr lvl="3">
              <a:spcBef>
                <a:spcPts val="0"/>
              </a:spcBef>
              <a:spcAft>
                <a:spcPts val="0"/>
              </a:spcAft>
              <a:buSzPts val="2800"/>
              <a:buFont typeface="IBM Plex Sans Medium"/>
              <a:buNone/>
              <a:defRPr>
                <a:latin typeface="IBM Plex Sans Medium"/>
                <a:ea typeface="IBM Plex Sans Medium"/>
                <a:cs typeface="IBM Plex Sans Medium"/>
                <a:sym typeface="IBM Plex Sans Medium"/>
              </a:defRPr>
            </a:lvl4pPr>
            <a:lvl5pPr lvl="4">
              <a:spcBef>
                <a:spcPts val="0"/>
              </a:spcBef>
              <a:spcAft>
                <a:spcPts val="0"/>
              </a:spcAft>
              <a:buSzPts val="2800"/>
              <a:buFont typeface="IBM Plex Sans Medium"/>
              <a:buNone/>
              <a:defRPr>
                <a:latin typeface="IBM Plex Sans Medium"/>
                <a:ea typeface="IBM Plex Sans Medium"/>
                <a:cs typeface="IBM Plex Sans Medium"/>
                <a:sym typeface="IBM Plex Sans Medium"/>
              </a:defRPr>
            </a:lvl5pPr>
            <a:lvl6pPr lvl="5">
              <a:spcBef>
                <a:spcPts val="0"/>
              </a:spcBef>
              <a:spcAft>
                <a:spcPts val="0"/>
              </a:spcAft>
              <a:buSzPts val="2800"/>
              <a:buFont typeface="IBM Plex Sans Medium"/>
              <a:buNone/>
              <a:defRPr>
                <a:latin typeface="IBM Plex Sans Medium"/>
                <a:ea typeface="IBM Plex Sans Medium"/>
                <a:cs typeface="IBM Plex Sans Medium"/>
                <a:sym typeface="IBM Plex Sans Medium"/>
              </a:defRPr>
            </a:lvl6pPr>
            <a:lvl7pPr lvl="6">
              <a:spcBef>
                <a:spcPts val="0"/>
              </a:spcBef>
              <a:spcAft>
                <a:spcPts val="0"/>
              </a:spcAft>
              <a:buSzPts val="2800"/>
              <a:buFont typeface="IBM Plex Sans Medium"/>
              <a:buNone/>
              <a:defRPr>
                <a:latin typeface="IBM Plex Sans Medium"/>
                <a:ea typeface="IBM Plex Sans Medium"/>
                <a:cs typeface="IBM Plex Sans Medium"/>
                <a:sym typeface="IBM Plex Sans Medium"/>
              </a:defRPr>
            </a:lvl7pPr>
            <a:lvl8pPr lvl="7">
              <a:spcBef>
                <a:spcPts val="0"/>
              </a:spcBef>
              <a:spcAft>
                <a:spcPts val="0"/>
              </a:spcAft>
              <a:buSzPts val="2800"/>
              <a:buFont typeface="IBM Plex Sans Medium"/>
              <a:buNone/>
              <a:defRPr>
                <a:latin typeface="IBM Plex Sans Medium"/>
                <a:ea typeface="IBM Plex Sans Medium"/>
                <a:cs typeface="IBM Plex Sans Medium"/>
                <a:sym typeface="IBM Plex Sans Medium"/>
              </a:defRPr>
            </a:lvl8pPr>
            <a:lvl9pPr lvl="8">
              <a:spcBef>
                <a:spcPts val="0"/>
              </a:spcBef>
              <a:spcAft>
                <a:spcPts val="0"/>
              </a:spcAft>
              <a:buSzPts val="2800"/>
              <a:buFont typeface="IBM Plex Sans Medium"/>
              <a:buNone/>
              <a:defRPr>
                <a:latin typeface="IBM Plex Sans Medium"/>
                <a:ea typeface="IBM Plex Sans Medium"/>
                <a:cs typeface="IBM Plex Sans Medium"/>
                <a:sym typeface="IBM Plex Sans Medium"/>
              </a:defRPr>
            </a:lvl9pPr>
          </a:lstStyle>
          <a:p>
            <a:endParaRPr/>
          </a:p>
        </p:txBody>
      </p:sp>
      <p:sp>
        <p:nvSpPr>
          <p:cNvPr id="28" name="Google Shape;28;p4"/>
          <p:cNvSpPr txBox="1">
            <a:spLocks noGrp="1"/>
          </p:cNvSpPr>
          <p:nvPr>
            <p:ph type="body" idx="1"/>
          </p:nvPr>
        </p:nvSpPr>
        <p:spPr>
          <a:xfrm>
            <a:off x="415600" y="1207800"/>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rgbClr val="DD2B6C"/>
              </a:buClr>
              <a:buSzPts val="1800"/>
              <a:buFont typeface="IBM Plex Sans"/>
              <a:buChar char="●"/>
              <a:defRPr>
                <a:latin typeface="IBM Plex Sans"/>
                <a:ea typeface="IBM Plex Sans"/>
                <a:cs typeface="IBM Plex Sans"/>
                <a:sym typeface="IBM Plex Sans"/>
              </a:defRPr>
            </a:lvl1pPr>
            <a:lvl2pPr marL="1219170" lvl="1" indent="-423323">
              <a:spcBef>
                <a:spcPts val="0"/>
              </a:spcBef>
              <a:spcAft>
                <a:spcPts val="0"/>
              </a:spcAft>
              <a:buClr>
                <a:srgbClr val="DD2B6C"/>
              </a:buClr>
              <a:buSzPts val="1400"/>
              <a:buFont typeface="IBM Plex Sans"/>
              <a:buChar char="○"/>
              <a:defRPr>
                <a:latin typeface="IBM Plex Sans"/>
                <a:ea typeface="IBM Plex Sans"/>
                <a:cs typeface="IBM Plex Sans"/>
                <a:sym typeface="IBM Plex Sans"/>
              </a:defRPr>
            </a:lvl2pPr>
            <a:lvl3pPr marL="1828754" lvl="2" indent="-423323">
              <a:spcBef>
                <a:spcPts val="0"/>
              </a:spcBef>
              <a:spcAft>
                <a:spcPts val="0"/>
              </a:spcAft>
              <a:buClr>
                <a:srgbClr val="DD2B6C"/>
              </a:buClr>
              <a:buSzPts val="1400"/>
              <a:buFont typeface="IBM Plex Sans"/>
              <a:buChar char="■"/>
              <a:defRPr>
                <a:latin typeface="IBM Plex Sans"/>
                <a:ea typeface="IBM Plex Sans"/>
                <a:cs typeface="IBM Plex Sans"/>
                <a:sym typeface="IBM Plex Sans"/>
              </a:defRPr>
            </a:lvl3pPr>
            <a:lvl4pPr marL="2438339" lvl="3" indent="-423323">
              <a:spcBef>
                <a:spcPts val="0"/>
              </a:spcBef>
              <a:spcAft>
                <a:spcPts val="0"/>
              </a:spcAft>
              <a:buClr>
                <a:srgbClr val="DD2B6C"/>
              </a:buClr>
              <a:buSzPts val="1400"/>
              <a:buFont typeface="IBM Plex Sans"/>
              <a:buChar char="●"/>
              <a:defRPr>
                <a:latin typeface="IBM Plex Sans"/>
                <a:ea typeface="IBM Plex Sans"/>
                <a:cs typeface="IBM Plex Sans"/>
                <a:sym typeface="IBM Plex Sans"/>
              </a:defRPr>
            </a:lvl4pPr>
            <a:lvl5pPr marL="3047924" lvl="4" indent="-423323">
              <a:spcBef>
                <a:spcPts val="0"/>
              </a:spcBef>
              <a:spcAft>
                <a:spcPts val="0"/>
              </a:spcAft>
              <a:buClr>
                <a:srgbClr val="DD2B6C"/>
              </a:buClr>
              <a:buSzPts val="1400"/>
              <a:buFont typeface="IBM Plex Sans"/>
              <a:buChar char="○"/>
              <a:defRPr>
                <a:latin typeface="IBM Plex Sans"/>
                <a:ea typeface="IBM Plex Sans"/>
                <a:cs typeface="IBM Plex Sans"/>
                <a:sym typeface="IBM Plex Sans"/>
              </a:defRPr>
            </a:lvl5pPr>
            <a:lvl6pPr marL="3657509" lvl="5" indent="-423323">
              <a:spcBef>
                <a:spcPts val="0"/>
              </a:spcBef>
              <a:spcAft>
                <a:spcPts val="0"/>
              </a:spcAft>
              <a:buClr>
                <a:srgbClr val="DD2B6C"/>
              </a:buClr>
              <a:buSzPts val="1400"/>
              <a:buFont typeface="IBM Plex Sans"/>
              <a:buChar char="■"/>
              <a:defRPr>
                <a:latin typeface="IBM Plex Sans"/>
                <a:ea typeface="IBM Plex Sans"/>
                <a:cs typeface="IBM Plex Sans"/>
                <a:sym typeface="IBM Plex Sans"/>
              </a:defRPr>
            </a:lvl6pPr>
            <a:lvl7pPr marL="4267093" lvl="6" indent="-423323">
              <a:spcBef>
                <a:spcPts val="0"/>
              </a:spcBef>
              <a:spcAft>
                <a:spcPts val="0"/>
              </a:spcAft>
              <a:buClr>
                <a:srgbClr val="DD2B6C"/>
              </a:buClr>
              <a:buSzPts val="1400"/>
              <a:buFont typeface="IBM Plex Sans"/>
              <a:buChar char="●"/>
              <a:defRPr>
                <a:latin typeface="IBM Plex Sans"/>
                <a:ea typeface="IBM Plex Sans"/>
                <a:cs typeface="IBM Plex Sans"/>
                <a:sym typeface="IBM Plex Sans"/>
              </a:defRPr>
            </a:lvl7pPr>
            <a:lvl8pPr marL="4876678" lvl="7" indent="-423323">
              <a:spcBef>
                <a:spcPts val="0"/>
              </a:spcBef>
              <a:spcAft>
                <a:spcPts val="0"/>
              </a:spcAft>
              <a:buClr>
                <a:srgbClr val="DD2B6C"/>
              </a:buClr>
              <a:buSzPts val="1400"/>
              <a:buFont typeface="IBM Plex Sans"/>
              <a:buChar char="○"/>
              <a:defRPr>
                <a:latin typeface="IBM Plex Sans"/>
                <a:ea typeface="IBM Plex Sans"/>
                <a:cs typeface="IBM Plex Sans"/>
                <a:sym typeface="IBM Plex Sans"/>
              </a:defRPr>
            </a:lvl8pPr>
            <a:lvl9pPr marL="5486263" lvl="8" indent="-423323">
              <a:spcBef>
                <a:spcPts val="0"/>
              </a:spcBef>
              <a:spcAft>
                <a:spcPts val="0"/>
              </a:spcAft>
              <a:buClr>
                <a:srgbClr val="DD2B6C"/>
              </a:buClr>
              <a:buSzPts val="1400"/>
              <a:buFont typeface="IBM Plex Sans"/>
              <a:buChar char="■"/>
              <a:defRPr>
                <a:latin typeface="IBM Plex Sans"/>
                <a:ea typeface="IBM Plex Sans"/>
                <a:cs typeface="IBM Plex Sans"/>
                <a:sym typeface="IBM Plex Sans"/>
              </a:defRPr>
            </a:lvl9pPr>
          </a:lstStyle>
          <a:p>
            <a:endParaRPr/>
          </a:p>
        </p:txBody>
      </p:sp>
      <p:sp>
        <p:nvSpPr>
          <p:cNvPr id="29" name="Google Shape;29;p4"/>
          <p:cNvSpPr/>
          <p:nvPr/>
        </p:nvSpPr>
        <p:spPr>
          <a:xfrm>
            <a:off x="-2619200" y="6530633"/>
            <a:ext cx="17430400" cy="322000"/>
          </a:xfrm>
          <a:prstGeom prst="rect">
            <a:avLst/>
          </a:prstGeom>
          <a:solidFill>
            <a:srgbClr val="F2F2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 name="Google Shape;30;p4"/>
          <p:cNvGrpSpPr/>
          <p:nvPr/>
        </p:nvGrpSpPr>
        <p:grpSpPr>
          <a:xfrm>
            <a:off x="1" y="6530601"/>
            <a:ext cx="5172971" cy="322047"/>
            <a:chOff x="1" y="4974150"/>
            <a:chExt cx="3879728" cy="241535"/>
          </a:xfrm>
        </p:grpSpPr>
        <p:sp>
          <p:nvSpPr>
            <p:cNvPr id="31" name="Google Shape;31;p4"/>
            <p:cNvSpPr/>
            <p:nvPr/>
          </p:nvSpPr>
          <p:spPr>
            <a:xfrm>
              <a:off x="1" y="4974150"/>
              <a:ext cx="3751200" cy="241500"/>
            </a:xfrm>
            <a:prstGeom prst="rect">
              <a:avLst/>
            </a:prstGeom>
            <a:solidFill>
              <a:srgbClr val="DD2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2" name="Google Shape;32;p4"/>
            <p:cNvPicPr preferRelativeResize="0"/>
            <p:nvPr/>
          </p:nvPicPr>
          <p:blipFill>
            <a:blip r:embed="rId2">
              <a:alphaModFix/>
            </a:blip>
            <a:stretch>
              <a:fillRect/>
            </a:stretch>
          </p:blipFill>
          <p:spPr>
            <a:xfrm>
              <a:off x="3638196" y="4974153"/>
              <a:ext cx="241533" cy="241533"/>
            </a:xfrm>
            <a:prstGeom prst="rect">
              <a:avLst/>
            </a:prstGeom>
            <a:noFill/>
            <a:ln>
              <a:noFill/>
            </a:ln>
          </p:spPr>
        </p:pic>
      </p:grpSp>
      <p:grpSp>
        <p:nvGrpSpPr>
          <p:cNvPr id="33" name="Google Shape;33;p4"/>
          <p:cNvGrpSpPr/>
          <p:nvPr/>
        </p:nvGrpSpPr>
        <p:grpSpPr>
          <a:xfrm>
            <a:off x="7092831" y="6530954"/>
            <a:ext cx="5099173" cy="322044"/>
            <a:chOff x="5319623" y="4974415"/>
            <a:chExt cx="3824380" cy="241533"/>
          </a:xfrm>
        </p:grpSpPr>
        <p:sp>
          <p:nvSpPr>
            <p:cNvPr id="34" name="Google Shape;34;p4"/>
            <p:cNvSpPr/>
            <p:nvPr/>
          </p:nvSpPr>
          <p:spPr>
            <a:xfrm flipH="1">
              <a:off x="5448303" y="4974425"/>
              <a:ext cx="3695700" cy="241500"/>
            </a:xfrm>
            <a:prstGeom prst="rect">
              <a:avLst/>
            </a:prstGeom>
            <a:solidFill>
              <a:srgbClr val="DD2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5" name="Google Shape;35;p4"/>
            <p:cNvPicPr preferRelativeResize="0"/>
            <p:nvPr/>
          </p:nvPicPr>
          <p:blipFill>
            <a:blip r:embed="rId2">
              <a:alphaModFix/>
            </a:blip>
            <a:stretch>
              <a:fillRect/>
            </a:stretch>
          </p:blipFill>
          <p:spPr>
            <a:xfrm flipH="1">
              <a:off x="5319623" y="4974415"/>
              <a:ext cx="241533" cy="241533"/>
            </a:xfrm>
            <a:prstGeom prst="rect">
              <a:avLst/>
            </a:prstGeom>
            <a:noFill/>
            <a:ln>
              <a:noFill/>
            </a:ln>
          </p:spPr>
        </p:pic>
      </p:grpSp>
      <p:pic>
        <p:nvPicPr>
          <p:cNvPr id="37" name="Google Shape;37;p4"/>
          <p:cNvPicPr preferRelativeResize="0"/>
          <p:nvPr/>
        </p:nvPicPr>
        <p:blipFill>
          <a:blip r:embed="rId3">
            <a:alphaModFix/>
          </a:blip>
          <a:stretch>
            <a:fillRect/>
          </a:stretch>
        </p:blipFill>
        <p:spPr>
          <a:xfrm>
            <a:off x="5963511" y="6579085"/>
            <a:ext cx="338780" cy="225799"/>
          </a:xfrm>
          <a:prstGeom prst="rect">
            <a:avLst/>
          </a:prstGeom>
          <a:noFill/>
          <a:ln>
            <a:noFill/>
          </a:ln>
        </p:spPr>
      </p:pic>
    </p:spTree>
    <p:extLst>
      <p:ext uri="{BB962C8B-B14F-4D97-AF65-F5344CB8AC3E}">
        <p14:creationId xmlns:p14="http://schemas.microsoft.com/office/powerpoint/2010/main" val="1290987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9A84B46B-3C24-4C5A-93F4-F8C897798326}"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5826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08932"/>
          </a:xfrm>
        </p:spPr>
        <p:txBody>
          <a:bodyPr/>
          <a:lstStyle>
            <a:lvl1pPr algn="r">
              <a:defRPr>
                <a:latin typeface="Roboto Medium" pitchFamily="2" charset="0"/>
                <a:ea typeface="Roboto Medium" pitchFamily="2" charset="0"/>
              </a:defRPr>
            </a:lvl1pPr>
          </a:lstStyle>
          <a:p>
            <a:r>
              <a:rPr lang="fr-FR" dirty="0"/>
              <a:t>Modifiez le style du titre</a:t>
            </a:r>
          </a:p>
        </p:txBody>
      </p:sp>
      <p:sp>
        <p:nvSpPr>
          <p:cNvPr id="3" name="Espace réservé du contenu 2"/>
          <p:cNvSpPr>
            <a:spLocks noGrp="1"/>
          </p:cNvSpPr>
          <p:nvPr>
            <p:ph idx="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e la date 7"/>
          <p:cNvSpPr>
            <a:spLocks noGrp="1"/>
          </p:cNvSpPr>
          <p:nvPr>
            <p:ph type="dt" sz="half" idx="10"/>
          </p:nvPr>
        </p:nvSpPr>
        <p:spPr>
          <a:xfrm>
            <a:off x="1020392" y="6356350"/>
            <a:ext cx="2743200" cy="365125"/>
          </a:xfrm>
        </p:spPr>
        <p:txBody>
          <a:bodyPr/>
          <a:lstStyle>
            <a:lvl1pPr>
              <a:defRPr/>
            </a:lvl1pPr>
          </a:lstStyle>
          <a:p>
            <a:r>
              <a:rPr lang="fr-FR"/>
              <a:t>Date</a:t>
            </a:r>
            <a:endParaRPr lang="fr-FR" dirty="0"/>
          </a:p>
        </p:txBody>
      </p:sp>
      <p:sp>
        <p:nvSpPr>
          <p:cNvPr id="9" name="Espace réservé du pied de page 8"/>
          <p:cNvSpPr>
            <a:spLocks noGrp="1"/>
          </p:cNvSpPr>
          <p:nvPr>
            <p:ph type="ftr" sz="quarter" idx="11"/>
          </p:nvPr>
        </p:nvSpPr>
        <p:spPr/>
        <p:txBody>
          <a:bodyPr/>
          <a:lstStyle/>
          <a:p>
            <a:r>
              <a:rPr lang="fr-FR" dirty="0"/>
              <a:t>Nom</a:t>
            </a:r>
          </a:p>
        </p:txBody>
      </p:sp>
      <p:sp>
        <p:nvSpPr>
          <p:cNvPr id="10" name="Espace réservé du numéro de diapositive 9"/>
          <p:cNvSpPr>
            <a:spLocks noGrp="1"/>
          </p:cNvSpPr>
          <p:nvPr>
            <p:ph type="sldNum" sz="quarter" idx="12"/>
          </p:nvPr>
        </p:nvSpPr>
        <p:spPr/>
        <p:txBody>
          <a:bodyPr/>
          <a:lstStyle>
            <a:lvl1pPr>
              <a:defRPr/>
            </a:lvl1pPr>
          </a:lstStyle>
          <a:p>
            <a:r>
              <a:rPr lang="fr-FR" dirty="0"/>
              <a:t>(1)</a:t>
            </a:r>
          </a:p>
        </p:txBody>
      </p:sp>
      <p:pic>
        <p:nvPicPr>
          <p:cNvPr id="11" name="Image 10">
            <a:extLst>
              <a:ext uri="{FF2B5EF4-FFF2-40B4-BE49-F238E27FC236}">
                <a16:creationId xmlns:a16="http://schemas.microsoft.com/office/drawing/2014/main" id="{8F43D92D-A7F4-D04C-B3BF-6905439EDC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12" name="Connecteur droit 11">
            <a:extLst>
              <a:ext uri="{FF2B5EF4-FFF2-40B4-BE49-F238E27FC236}">
                <a16:creationId xmlns:a16="http://schemas.microsoft.com/office/drawing/2014/main" id="{E8BA1127-3D53-D240-A8FA-4E2162C53D37}"/>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A3D98AB-54A9-C048-A55C-4B817708B103}"/>
              </a:ext>
            </a:extLst>
          </p:cNvPr>
          <p:cNvCxnSpPr>
            <a:cxnSpLocks/>
          </p:cNvCxnSpPr>
          <p:nvPr userDrawn="1"/>
        </p:nvCxnSpPr>
        <p:spPr>
          <a:xfrm>
            <a:off x="3894667" y="776817"/>
            <a:ext cx="8225605"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atin typeface="Roboto" panose="02000000000000000000" pitchFamily="2" charset="0"/>
                <a:ea typeface="Roboto" panose="02000000000000000000" pitchFamily="2" charset="0"/>
                <a:cs typeface="Roboto" panose="02000000000000000000" pitchFamily="2" charset="0"/>
              </a:defRPr>
            </a:lvl1pPr>
          </a:lstStyle>
          <a:p>
            <a:r>
              <a:rPr lang="fr-FR" dirty="0"/>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9A84B46B-3C24-4C5A-93F4-F8C897798326}" type="slidenum">
              <a:rPr lang="fr-FR" smtClean="0"/>
              <a:t>‹N°›</a:t>
            </a:fld>
            <a:endParaRPr lang="fr-FR"/>
          </a:p>
        </p:txBody>
      </p:sp>
      <p:pic>
        <p:nvPicPr>
          <p:cNvPr id="8" name="Image 7">
            <a:extLst>
              <a:ext uri="{FF2B5EF4-FFF2-40B4-BE49-F238E27FC236}">
                <a16:creationId xmlns:a16="http://schemas.microsoft.com/office/drawing/2014/main" id="{A7AC8845-0248-7447-86B9-CD1C560A72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9" name="Connecteur droit 8">
            <a:extLst>
              <a:ext uri="{FF2B5EF4-FFF2-40B4-BE49-F238E27FC236}">
                <a16:creationId xmlns:a16="http://schemas.microsoft.com/office/drawing/2014/main" id="{905DC87C-F353-6E45-B7B7-42F49A4D5CC4}"/>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159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Roboto Medium" pitchFamily="2" charset="0"/>
                <a:ea typeface="Roboto Medium" pitchFamily="2" charset="0"/>
              </a:defRPr>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1825625"/>
            <a:ext cx="5181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r>
              <a:rPr lang="fr-FR"/>
              <a:t>Date</a:t>
            </a:r>
          </a:p>
        </p:txBody>
      </p:sp>
      <p:sp>
        <p:nvSpPr>
          <p:cNvPr id="6" name="Espace réservé du pied de page 5"/>
          <p:cNvSpPr>
            <a:spLocks noGrp="1"/>
          </p:cNvSpPr>
          <p:nvPr>
            <p:ph type="ftr" sz="quarter" idx="11"/>
          </p:nvPr>
        </p:nvSpPr>
        <p:spPr/>
        <p:txBody>
          <a:bodyPr/>
          <a:lstStyle/>
          <a:p>
            <a:r>
              <a:rPr lang="fr-FR"/>
              <a:t>Nom</a:t>
            </a:r>
          </a:p>
        </p:txBody>
      </p:sp>
      <p:sp>
        <p:nvSpPr>
          <p:cNvPr id="7" name="Espace réservé du numéro de diapositive 6"/>
          <p:cNvSpPr>
            <a:spLocks noGrp="1"/>
          </p:cNvSpPr>
          <p:nvPr>
            <p:ph type="sldNum" sz="quarter" idx="12"/>
          </p:nvPr>
        </p:nvSpPr>
        <p:spPr/>
        <p:txBody>
          <a:bodyPr/>
          <a:lstStyle/>
          <a:p>
            <a:fld id="{9A84B46B-3C24-4C5A-93F4-F8C897798326}" type="slidenum">
              <a:rPr lang="fr-FR" smtClean="0"/>
              <a:t>‹N°›</a:t>
            </a:fld>
            <a:endParaRPr lang="fr-FR"/>
          </a:p>
        </p:txBody>
      </p:sp>
      <p:pic>
        <p:nvPicPr>
          <p:cNvPr id="9" name="Image 8">
            <a:extLst>
              <a:ext uri="{FF2B5EF4-FFF2-40B4-BE49-F238E27FC236}">
                <a16:creationId xmlns:a16="http://schemas.microsoft.com/office/drawing/2014/main" id="{15FA23C1-4157-FA48-9703-B296226FFD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10" name="Connecteur droit 9">
            <a:extLst>
              <a:ext uri="{FF2B5EF4-FFF2-40B4-BE49-F238E27FC236}">
                <a16:creationId xmlns:a16="http://schemas.microsoft.com/office/drawing/2014/main" id="{86035DA2-45AE-0044-A0D6-1680B7BAE115}"/>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558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dirty="0">
                <a:solidFill>
                  <a:schemeClr val="bg1"/>
                </a:solidFill>
                <a:latin typeface="Akzidenz-Grotesk BQ" pitchFamily="2" charset="77"/>
              </a:rPr>
              <a:t>Title Here</a:t>
            </a:r>
            <a:endParaRPr lang="en-US" sz="1800" b="0" i="0" dirty="0">
              <a:solidFill>
                <a:schemeClr val="bg1"/>
              </a:solidFill>
              <a:latin typeface="Akzidenz-Grotesk BQ" pitchFamily="2" charset="77"/>
            </a:endParaRPr>
          </a:p>
        </p:txBody>
      </p:sp>
      <p:sp>
        <p:nvSpPr>
          <p:cNvPr id="8" name="Title Placeholder 1">
            <a:extLst>
              <a:ext uri="{FF2B5EF4-FFF2-40B4-BE49-F238E27FC236}">
                <a16:creationId xmlns:a16="http://schemas.microsoft.com/office/drawing/2014/main" id="{C3A45D85-78FF-138D-1C33-CC7DD95591E9}"/>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3" name="Date Placeholder 3">
            <a:extLst>
              <a:ext uri="{FF2B5EF4-FFF2-40B4-BE49-F238E27FC236}">
                <a16:creationId xmlns:a16="http://schemas.microsoft.com/office/drawing/2014/main" id="{C3577AB8-D9BF-79B7-E1BB-979E55F8E181}"/>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10EDCDC3-25EE-BE46-AC08-86028A4F2311}" type="datetime1">
              <a:rPr lang="it-IT" smtClean="0"/>
              <a:t>12/06/23</a:t>
            </a:fld>
            <a:endParaRPr lang="it-IT"/>
          </a:p>
        </p:txBody>
      </p:sp>
      <p:sp>
        <p:nvSpPr>
          <p:cNvPr id="15" name="Slide Number Placeholder 5">
            <a:extLst>
              <a:ext uri="{FF2B5EF4-FFF2-40B4-BE49-F238E27FC236}">
                <a16:creationId xmlns:a16="http://schemas.microsoft.com/office/drawing/2014/main" id="{CD58B1A9-C6B1-9D0A-DF7C-6B5CD7C64A6A}"/>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pic>
        <p:nvPicPr>
          <p:cNvPr id="2" name="Immagine 1">
            <a:extLst>
              <a:ext uri="{FF2B5EF4-FFF2-40B4-BE49-F238E27FC236}">
                <a16:creationId xmlns:a16="http://schemas.microsoft.com/office/drawing/2014/main" id="{D389B99A-C471-F34E-35E0-271CBCEFC123}"/>
              </a:ext>
            </a:extLst>
          </p:cNvPr>
          <p:cNvPicPr>
            <a:picLocks noChangeAspect="1"/>
          </p:cNvPicPr>
          <p:nvPr userDrawn="1"/>
        </p:nvPicPr>
        <p:blipFill>
          <a:blip r:embed="rId2"/>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507B406C-C0B7-A160-4F0E-2EC077C2FCA1}"/>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799431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E990A91-401C-5553-98D3-8EB1CB88F58C}"/>
              </a:ext>
            </a:extLst>
          </p:cNvPr>
          <p:cNvSpPr>
            <a:spLocks noGrp="1"/>
          </p:cNvSpPr>
          <p:nvPr>
            <p:ph type="title"/>
          </p:nvPr>
        </p:nvSpPr>
        <p:spPr>
          <a:xfrm>
            <a:off x="1103476" y="3071018"/>
            <a:ext cx="10069029" cy="1325563"/>
          </a:xfrm>
          <a:prstGeom prst="rect">
            <a:avLst/>
          </a:prstGeom>
        </p:spPr>
        <p:txBody>
          <a:bodyPr vert="horz" lIns="91440" tIns="45720" rIns="91440" bIns="45720" rtlCol="0" anchor="ctr">
            <a:normAutofit/>
          </a:bodyPr>
          <a:lstStyle>
            <a:lvl1pPr>
              <a:defRPr sz="4400">
                <a:solidFill>
                  <a:schemeClr val="bg1"/>
                </a:solidFill>
              </a:defRPr>
            </a:lvl1pPr>
          </a:lstStyle>
          <a:p>
            <a:r>
              <a:rPr lang="it-IT" dirty="0"/>
              <a:t>Fare clic per modificare lo stile del titolo dello schema</a:t>
            </a:r>
            <a:endParaRPr lang="en-US" dirty="0"/>
          </a:p>
        </p:txBody>
      </p:sp>
      <p:sp>
        <p:nvSpPr>
          <p:cNvPr id="9" name="Date Placeholder 3">
            <a:extLst>
              <a:ext uri="{FF2B5EF4-FFF2-40B4-BE49-F238E27FC236}">
                <a16:creationId xmlns:a16="http://schemas.microsoft.com/office/drawing/2014/main" id="{0274B401-D738-C446-A481-C2BCA4E44F3E}"/>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397D8953-4F4B-4C47-B689-1894E46BB86F}" type="datetime1">
              <a:rPr lang="it-IT" smtClean="0"/>
              <a:t>12/06/23</a:t>
            </a:fld>
            <a:endParaRPr lang="it-IT"/>
          </a:p>
        </p:txBody>
      </p:sp>
      <p:sp>
        <p:nvSpPr>
          <p:cNvPr id="13" name="Slide Number Placeholder 5">
            <a:extLst>
              <a:ext uri="{FF2B5EF4-FFF2-40B4-BE49-F238E27FC236}">
                <a16:creationId xmlns:a16="http://schemas.microsoft.com/office/drawing/2014/main" id="{AA370FB9-7947-EAE2-00D9-705D207254DD}"/>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pic>
        <p:nvPicPr>
          <p:cNvPr id="2" name="Immagine 1">
            <a:extLst>
              <a:ext uri="{FF2B5EF4-FFF2-40B4-BE49-F238E27FC236}">
                <a16:creationId xmlns:a16="http://schemas.microsoft.com/office/drawing/2014/main" id="{22A25D9A-0EFB-E6A3-6484-EF8F51E70F28}"/>
              </a:ext>
            </a:extLst>
          </p:cNvPr>
          <p:cNvPicPr>
            <a:picLocks noChangeAspect="1"/>
          </p:cNvPicPr>
          <p:nvPr userDrawn="1"/>
        </p:nvPicPr>
        <p:blipFill>
          <a:blip r:embed="rId3"/>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4D74A8BA-B393-4273-2E34-637A73D93042}"/>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419052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CB146C0-8E19-B5D7-5C0A-317F4860E281}"/>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76ECB076-05B0-BA42-B610-86994D31C585}" type="datetime1">
              <a:rPr lang="it-IT" smtClean="0"/>
              <a:t>12/06/23</a:t>
            </a:fld>
            <a:endParaRPr lang="it-IT"/>
          </a:p>
        </p:txBody>
      </p:sp>
      <p:sp>
        <p:nvSpPr>
          <p:cNvPr id="9" name="Slide Number Placeholder 5">
            <a:extLst>
              <a:ext uri="{FF2B5EF4-FFF2-40B4-BE49-F238E27FC236}">
                <a16:creationId xmlns:a16="http://schemas.microsoft.com/office/drawing/2014/main" id="{FABFFD2B-3453-662E-AA31-BB4028FFC9DB}"/>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pic>
        <p:nvPicPr>
          <p:cNvPr id="2" name="Immagine 1">
            <a:extLst>
              <a:ext uri="{FF2B5EF4-FFF2-40B4-BE49-F238E27FC236}">
                <a16:creationId xmlns:a16="http://schemas.microsoft.com/office/drawing/2014/main" id="{DFDE270C-B049-6630-BCAF-77ABF5858A1F}"/>
              </a:ext>
            </a:extLst>
          </p:cNvPr>
          <p:cNvPicPr>
            <a:picLocks noChangeAspect="1"/>
          </p:cNvPicPr>
          <p:nvPr userDrawn="1"/>
        </p:nvPicPr>
        <p:blipFill>
          <a:blip r:embed="rId2"/>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C4F273BB-FD37-79D8-5776-C4A636570E78}"/>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24658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ouble conten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A5B6858-CC58-6942-8196-19807DFEA063}"/>
              </a:ext>
            </a:extLst>
          </p:cNvPr>
          <p:cNvSpPr>
            <a:spLocks noGrp="1"/>
          </p:cNvSpPr>
          <p:nvPr>
            <p:ph idx="1" hasCustomPrompt="1"/>
          </p:nvPr>
        </p:nvSpPr>
        <p:spPr>
          <a:xfrm>
            <a:off x="838200" y="1762539"/>
            <a:ext cx="5098774" cy="3785523"/>
          </a:xfrm>
          <a:prstGeom prst="rect">
            <a:avLst/>
          </a:prstGeom>
        </p:spPr>
        <p:txBody>
          <a:bodyPr vert="horz" lIns="91440" tIns="45720" rIns="91440" bIns="45720" rtlCol="0">
            <a:normAutofit/>
          </a:bodyPr>
          <a:lstStyle>
            <a:lvl1pPr>
              <a:defRPr sz="2400">
                <a:solidFill>
                  <a:srgbClr val="323F24"/>
                </a:solidFill>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ext Placeholder 2">
            <a:extLst>
              <a:ext uri="{FF2B5EF4-FFF2-40B4-BE49-F238E27FC236}">
                <a16:creationId xmlns:a16="http://schemas.microsoft.com/office/drawing/2014/main" id="{22F7F928-25B3-CA40-8763-7CAAF6E01988}"/>
              </a:ext>
            </a:extLst>
          </p:cNvPr>
          <p:cNvSpPr>
            <a:spLocks noGrp="1"/>
          </p:cNvSpPr>
          <p:nvPr>
            <p:ph idx="13" hasCustomPrompt="1"/>
          </p:nvPr>
        </p:nvSpPr>
        <p:spPr>
          <a:xfrm>
            <a:off x="6102410" y="1762539"/>
            <a:ext cx="5240327" cy="3785523"/>
          </a:xfrm>
          <a:prstGeom prst="rect">
            <a:avLst/>
          </a:prstGeom>
        </p:spPr>
        <p:txBody>
          <a:bodyPr vert="horz" lIns="91440" tIns="45720" rIns="91440" bIns="45720" rtlCol="0">
            <a:normAutofit/>
          </a:bodyPr>
          <a:lstStyle>
            <a:lvl1pPr>
              <a:defRPr sz="2400">
                <a:solidFill>
                  <a:srgbClr val="323F24"/>
                </a:solidFill>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1"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dirty="0">
                <a:solidFill>
                  <a:schemeClr val="bg1"/>
                </a:solidFill>
                <a:latin typeface="Akzidenz-Grotesk BQ" pitchFamily="2" charset="77"/>
              </a:rPr>
              <a:t>Title Here</a:t>
            </a:r>
            <a:endParaRPr lang="en-US" sz="1800" b="0" i="0" dirty="0">
              <a:solidFill>
                <a:schemeClr val="bg1"/>
              </a:solidFill>
              <a:latin typeface="Akzidenz-Grotesk BQ" pitchFamily="2" charset="77"/>
            </a:endParaRPr>
          </a:p>
        </p:txBody>
      </p:sp>
      <p:sp>
        <p:nvSpPr>
          <p:cNvPr id="12" name="Title Placeholder 1">
            <a:extLst>
              <a:ext uri="{FF2B5EF4-FFF2-40B4-BE49-F238E27FC236}">
                <a16:creationId xmlns:a16="http://schemas.microsoft.com/office/drawing/2014/main" id="{18535BA5-EC5A-D6AF-53F5-C484BE48D7C6}"/>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7" name="Date Placeholder 3">
            <a:extLst>
              <a:ext uri="{FF2B5EF4-FFF2-40B4-BE49-F238E27FC236}">
                <a16:creationId xmlns:a16="http://schemas.microsoft.com/office/drawing/2014/main" id="{C21AC948-E48B-18C6-5197-BFB01AEE12E4}"/>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F850563A-E7D3-334C-BB19-8F031D22DAC6}" type="datetime1">
              <a:rPr lang="it-IT" smtClean="0"/>
              <a:t>12/06/23</a:t>
            </a:fld>
            <a:endParaRPr lang="it-IT"/>
          </a:p>
        </p:txBody>
      </p:sp>
      <p:sp>
        <p:nvSpPr>
          <p:cNvPr id="19" name="Slide Number Placeholder 5">
            <a:extLst>
              <a:ext uri="{FF2B5EF4-FFF2-40B4-BE49-F238E27FC236}">
                <a16:creationId xmlns:a16="http://schemas.microsoft.com/office/drawing/2014/main" id="{7958AAF7-040D-AC87-0DDC-342CB739E6D1}"/>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pic>
        <p:nvPicPr>
          <p:cNvPr id="2" name="Immagine 1">
            <a:extLst>
              <a:ext uri="{FF2B5EF4-FFF2-40B4-BE49-F238E27FC236}">
                <a16:creationId xmlns:a16="http://schemas.microsoft.com/office/drawing/2014/main" id="{7728B58A-9786-A01B-1093-5FAE9EA48102}"/>
              </a:ext>
            </a:extLst>
          </p:cNvPr>
          <p:cNvPicPr>
            <a:picLocks noChangeAspect="1"/>
          </p:cNvPicPr>
          <p:nvPr userDrawn="1"/>
        </p:nvPicPr>
        <p:blipFill>
          <a:blip r:embed="rId2"/>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FC90230B-633A-1149-0B3B-B1BD12F1E548}"/>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235261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8C8DAB5-C62A-8A6D-E217-C607A332ADB1}"/>
              </a:ext>
            </a:extLst>
          </p:cNvPr>
          <p:cNvSpPr>
            <a:spLocks noGrp="1"/>
          </p:cNvSpPr>
          <p:nvPr>
            <p:ph type="title" hasCustomPrompt="1"/>
          </p:nvPr>
        </p:nvSpPr>
        <p:spPr>
          <a:xfrm>
            <a:off x="1103476" y="3071018"/>
            <a:ext cx="10069029" cy="1325563"/>
          </a:xfrm>
          <a:prstGeom prst="rect">
            <a:avLst/>
          </a:prstGeom>
        </p:spPr>
        <p:txBody>
          <a:bodyPr vert="horz" lIns="91440" tIns="45720" rIns="91440" bIns="45720" rtlCol="0" anchor="ctr">
            <a:normAutofit/>
          </a:bodyPr>
          <a:lstStyle>
            <a:lvl1pPr algn="ctr">
              <a:defRPr sz="4400">
                <a:solidFill>
                  <a:schemeClr val="bg1"/>
                </a:solidFill>
              </a:defRPr>
            </a:lvl1pPr>
          </a:lstStyle>
          <a:p>
            <a:r>
              <a:rPr lang="it-IT" dirty="0"/>
              <a:t>THANKS!</a:t>
            </a:r>
            <a:endParaRPr lang="en-US" dirty="0"/>
          </a:p>
        </p:txBody>
      </p:sp>
      <p:pic>
        <p:nvPicPr>
          <p:cNvPr id="7" name="Immagine 6">
            <a:hlinkClick r:id="rId3"/>
            <a:extLst>
              <a:ext uri="{FF2B5EF4-FFF2-40B4-BE49-F238E27FC236}">
                <a16:creationId xmlns:a16="http://schemas.microsoft.com/office/drawing/2014/main" id="{7FFFF345-651B-39A9-FCDC-CFFE71A42BC6}"/>
              </a:ext>
            </a:extLst>
          </p:cNvPr>
          <p:cNvPicPr>
            <a:picLocks noChangeAspect="1"/>
          </p:cNvPicPr>
          <p:nvPr userDrawn="1"/>
        </p:nvPicPr>
        <p:blipFill>
          <a:blip r:embed="rId4"/>
          <a:stretch>
            <a:fillRect/>
          </a:stretch>
        </p:blipFill>
        <p:spPr>
          <a:xfrm>
            <a:off x="387627" y="6404665"/>
            <a:ext cx="2590800" cy="330200"/>
          </a:xfrm>
          <a:prstGeom prst="rect">
            <a:avLst/>
          </a:prstGeom>
        </p:spPr>
      </p:pic>
      <p:pic>
        <p:nvPicPr>
          <p:cNvPr id="9" name="Immagine 8">
            <a:hlinkClick r:id="rId5"/>
            <a:extLst>
              <a:ext uri="{FF2B5EF4-FFF2-40B4-BE49-F238E27FC236}">
                <a16:creationId xmlns:a16="http://schemas.microsoft.com/office/drawing/2014/main" id="{03E62B1B-1F45-2B70-3F12-44DAFA3B3679}"/>
              </a:ext>
            </a:extLst>
          </p:cNvPr>
          <p:cNvPicPr>
            <a:picLocks noChangeAspect="1"/>
          </p:cNvPicPr>
          <p:nvPr userDrawn="1"/>
        </p:nvPicPr>
        <p:blipFill>
          <a:blip r:embed="rId6"/>
          <a:stretch>
            <a:fillRect/>
          </a:stretch>
        </p:blipFill>
        <p:spPr>
          <a:xfrm>
            <a:off x="8070573" y="6411015"/>
            <a:ext cx="3733800" cy="317500"/>
          </a:xfrm>
          <a:prstGeom prst="rect">
            <a:avLst/>
          </a:prstGeom>
        </p:spPr>
      </p:pic>
      <p:pic>
        <p:nvPicPr>
          <p:cNvPr id="11" name="Immagine 10">
            <a:hlinkClick r:id="rId7"/>
            <a:extLst>
              <a:ext uri="{FF2B5EF4-FFF2-40B4-BE49-F238E27FC236}">
                <a16:creationId xmlns:a16="http://schemas.microsoft.com/office/drawing/2014/main" id="{3C8796AB-9E83-EBFD-CEE6-976E1F8198DE}"/>
              </a:ext>
            </a:extLst>
          </p:cNvPr>
          <p:cNvPicPr>
            <a:picLocks noChangeAspect="1"/>
          </p:cNvPicPr>
          <p:nvPr userDrawn="1"/>
        </p:nvPicPr>
        <p:blipFill>
          <a:blip r:embed="rId8"/>
          <a:stretch>
            <a:fillRect/>
          </a:stretch>
        </p:blipFill>
        <p:spPr>
          <a:xfrm>
            <a:off x="4298950" y="6499363"/>
            <a:ext cx="2451100" cy="292100"/>
          </a:xfrm>
          <a:prstGeom prst="rect">
            <a:avLst/>
          </a:prstGeom>
        </p:spPr>
      </p:pic>
    </p:spTree>
    <p:extLst>
      <p:ext uri="{BB962C8B-B14F-4D97-AF65-F5344CB8AC3E}">
        <p14:creationId xmlns:p14="http://schemas.microsoft.com/office/powerpoint/2010/main" val="121984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76582" y="3221765"/>
            <a:ext cx="8497455" cy="1595705"/>
          </a:xfrm>
        </p:spPr>
        <p:txBody>
          <a:bodyPr anchor="b">
            <a:normAutofit/>
          </a:bodyPr>
          <a:lstStyle>
            <a:lvl1pPr algn="ct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976581" y="5417819"/>
            <a:ext cx="8497456" cy="62405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ttangolo 9">
            <a:extLst>
              <a:ext uri="{FF2B5EF4-FFF2-40B4-BE49-F238E27FC236}">
                <a16:creationId xmlns:a16="http://schemas.microsoft.com/office/drawing/2014/main" id="{B37CFE4B-908F-744C-86B0-5575CC115044}"/>
              </a:ext>
            </a:extLst>
          </p:cNvPr>
          <p:cNvSpPr/>
          <p:nvPr userDrawn="1"/>
        </p:nvSpPr>
        <p:spPr>
          <a:xfrm>
            <a:off x="990601" y="6378090"/>
            <a:ext cx="9483436" cy="415498"/>
          </a:xfrm>
          <a:prstGeom prst="rect">
            <a:avLst/>
          </a:prstGeom>
        </p:spPr>
        <p:txBody>
          <a:bodyPr wrap="square">
            <a:spAutoFit/>
          </a:bodyPr>
          <a:lstStyle/>
          <a:p>
            <a:pPr algn="r"/>
            <a:r>
              <a:rPr lang="en-GB" sz="1050" dirty="0">
                <a:solidFill>
                  <a:schemeClr val="bg1">
                    <a:lumMod val="95000"/>
                  </a:schemeClr>
                </a:solidFill>
              </a:rPr>
              <a:t>ESCAPE - The European Science Cluster of Astronomy &amp; Particle Physics ESFRI Research Infrastructures has received funding from the European Union’s Horizon 2020 research and innovation programme under the Grant Agreement n° 824064.</a:t>
            </a:r>
            <a:endParaRPr lang="en-GB" sz="1400" dirty="0">
              <a:solidFill>
                <a:schemeClr val="bg1">
                  <a:lumMod val="95000"/>
                </a:schemeClr>
              </a:solidFill>
            </a:endParaRPr>
          </a:p>
        </p:txBody>
      </p:sp>
    </p:spTree>
    <p:extLst>
      <p:ext uri="{BB962C8B-B14F-4D97-AF65-F5344CB8AC3E}">
        <p14:creationId xmlns:p14="http://schemas.microsoft.com/office/powerpoint/2010/main" val="3463255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image" Target="../media/image10.png"/><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3"/>
          <p:cNvSpPr>
            <a:spLocks noGrp="1"/>
          </p:cNvSpPr>
          <p:nvPr>
            <p:ph type="dt" sz="half" idx="2"/>
          </p:nvPr>
        </p:nvSpPr>
        <p:spPr>
          <a:xfrm>
            <a:off x="10916137" y="6477264"/>
            <a:ext cx="988450" cy="318524"/>
          </a:xfrm>
          <a:prstGeom prst="rect">
            <a:avLst/>
          </a:prstGeom>
        </p:spPr>
        <p:txBody>
          <a:bodyPr vert="horz" lIns="91440" tIns="45720" rIns="91440" bIns="45720" rtlCol="0" anchor="ctr"/>
          <a:lstStyle>
            <a:lvl1pPr algn="r">
              <a:defRPr sz="1200">
                <a:solidFill>
                  <a:schemeClr val="bg1"/>
                </a:solidFill>
              </a:defRPr>
            </a:lvl1pPr>
          </a:lstStyle>
          <a:p>
            <a:fld id="{01B19144-8E75-194A-858E-64FC43EC01A1}" type="datetime1">
              <a:rPr lang="it-IT" smtClean="0"/>
              <a:t>12/06/23</a:t>
            </a:fld>
            <a:endParaRPr lang="it-IT"/>
          </a:p>
        </p:txBody>
      </p:sp>
      <p:sp>
        <p:nvSpPr>
          <p:cNvPr id="5" name="Footer Placeholder 4"/>
          <p:cNvSpPr>
            <a:spLocks noGrp="1"/>
          </p:cNvSpPr>
          <p:nvPr>
            <p:ph type="ftr" sz="quarter" idx="3"/>
          </p:nvPr>
        </p:nvSpPr>
        <p:spPr>
          <a:xfrm>
            <a:off x="3204672" y="6476234"/>
            <a:ext cx="7777373" cy="297875"/>
          </a:xfrm>
          <a:prstGeom prst="rect">
            <a:avLst/>
          </a:prstGeom>
        </p:spPr>
        <p:txBody>
          <a:bodyPr vert="horz" lIns="91440" tIns="45720" rIns="91440" bIns="45720" rtlCol="0" anchor="ctr"/>
          <a:lstStyle>
            <a:lvl1pPr algn="ctr">
              <a:defRPr sz="1200">
                <a:solidFill>
                  <a:schemeClr val="bg1"/>
                </a:solidFill>
              </a:defRPr>
            </a:lvl1pPr>
          </a:lstStyle>
          <a:p>
            <a:endParaRPr lang="it-IT" dirty="0"/>
          </a:p>
        </p:txBody>
      </p:sp>
      <p:sp>
        <p:nvSpPr>
          <p:cNvPr id="6" name="Slide Number Placeholder 5"/>
          <p:cNvSpPr>
            <a:spLocks noGrp="1"/>
          </p:cNvSpPr>
          <p:nvPr>
            <p:ph type="sldNum" sz="quarter" idx="4"/>
          </p:nvPr>
        </p:nvSpPr>
        <p:spPr>
          <a:xfrm>
            <a:off x="293616" y="6476232"/>
            <a:ext cx="1051176" cy="297875"/>
          </a:xfrm>
          <a:prstGeom prst="rect">
            <a:avLst/>
          </a:prstGeom>
        </p:spPr>
        <p:txBody>
          <a:bodyPr vert="horz" lIns="91440" tIns="45720" rIns="91440" bIns="45720" rtlCol="0" anchor="ctr"/>
          <a:lstStyle>
            <a:lvl1pPr algn="l">
              <a:defRPr sz="1200">
                <a:solidFill>
                  <a:schemeClr val="bg1"/>
                </a:solidFill>
              </a:defRPr>
            </a:lvl1pPr>
          </a:lstStyle>
          <a:p>
            <a:fld id="{345175DA-277F-B548-B500-1BF71FE23091}" type="slidenum">
              <a:rPr lang="it-IT" smtClean="0"/>
              <a:pPr/>
              <a:t>‹N°›</a:t>
            </a:fld>
            <a:endParaRPr lang="it-IT"/>
          </a:p>
        </p:txBody>
      </p:sp>
    </p:spTree>
    <p:extLst>
      <p:ext uri="{BB962C8B-B14F-4D97-AF65-F5344CB8AC3E}">
        <p14:creationId xmlns:p14="http://schemas.microsoft.com/office/powerpoint/2010/main" val="82058716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3" r:id="rId3"/>
    <p:sldLayoutId id="2147483666" r:id="rId4"/>
    <p:sldLayoutId id="2147483671" r:id="rId5"/>
    <p:sldLayoutId id="2147483667" r:id="rId6"/>
    <p:sldLayoutId id="2147483664" r:id="rId7"/>
    <p:sldLayoutId id="2147483670" r:id="rId8"/>
    <p:sldLayoutId id="2147483673" r:id="rId9"/>
  </p:sldLayoutIdLst>
  <p:hf hdr="0" ftr="0"/>
  <p:txStyles>
    <p:title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p:titleStyle>
    <p:bodyStyle>
      <a:lvl1pPr marL="228600" indent="-228600" algn="l" defTabSz="914400" rtl="0" eaLnBrk="1" latinLnBrk="0" hangingPunct="1">
        <a:lnSpc>
          <a:spcPct val="90000"/>
        </a:lnSpc>
        <a:spcBef>
          <a:spcPts val="1000"/>
        </a:spcBef>
        <a:buSzPct val="100000"/>
        <a:buFontTx/>
        <a:buBlip>
          <a:blip r:embed="rId1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1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1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1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1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‹N°›</a:t>
            </a:fld>
            <a:endParaRPr lang="en-GB" dirty="0"/>
          </a:p>
        </p:txBody>
      </p:sp>
      <p:pic>
        <p:nvPicPr>
          <p:cNvPr id="7" name="Picture 6"/>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0570192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Date</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4B46B-3C24-4C5A-93F4-F8C897798326}" type="slidenum">
              <a:rPr lang="fr-FR" smtClean="0"/>
              <a:t>‹N°›</a:t>
            </a:fld>
            <a:endParaRPr lang="fr-FR"/>
          </a:p>
        </p:txBody>
      </p:sp>
    </p:spTree>
    <p:extLst>
      <p:ext uri="{BB962C8B-B14F-4D97-AF65-F5344CB8AC3E}">
        <p14:creationId xmlns:p14="http://schemas.microsoft.com/office/powerpoint/2010/main" val="4480686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hyperlink" Target="https://zenodo.org/record/3675081#.X2R2PJNLhTY" TargetMode="External"/><Relationship Id="rId3" Type="http://schemas.openxmlformats.org/officeDocument/2006/relationships/image" Target="../media/image30.tiff"/><Relationship Id="rId7" Type="http://schemas.openxmlformats.org/officeDocument/2006/relationships/hyperlink" Target="https://zenodo.org/record/4889503" TargetMode="External"/><Relationship Id="rId12" Type="http://schemas.openxmlformats.org/officeDocument/2006/relationships/hyperlink" Target="https://science-clusters.e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tiff"/><Relationship Id="rId11" Type="http://schemas.openxmlformats.org/officeDocument/2006/relationships/image" Target="../media/image34.tiff"/><Relationship Id="rId5" Type="http://schemas.openxmlformats.org/officeDocument/2006/relationships/image" Target="../media/image32.png"/><Relationship Id="rId10" Type="http://schemas.openxmlformats.org/officeDocument/2006/relationships/hyperlink" Target="https://indico.in2p3.fr/event/24327/" TargetMode="External"/><Relationship Id="rId4" Type="http://schemas.openxmlformats.org/officeDocument/2006/relationships/image" Target="../media/image31.png"/><Relationship Id="rId9" Type="http://schemas.openxmlformats.org/officeDocument/2006/relationships/hyperlink" Target="https://www.projectescape.eu/sites/default/files/Escape_position_statement_web.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6.xml"/><Relationship Id="rId4" Type="http://schemas.openxmlformats.org/officeDocument/2006/relationships/image" Target="../media/image37.tiff"/></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3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1.tiff"/><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indico.in2p3.fr/event/30249/"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F9914-6A8C-414A-AF31-0758485B4EDF}"/>
              </a:ext>
            </a:extLst>
          </p:cNvPr>
          <p:cNvSpPr>
            <a:spLocks noGrp="1"/>
          </p:cNvSpPr>
          <p:nvPr>
            <p:ph type="ctrTitle"/>
          </p:nvPr>
        </p:nvSpPr>
        <p:spPr>
          <a:xfrm>
            <a:off x="2027974" y="3824020"/>
            <a:ext cx="8844922" cy="1595705"/>
          </a:xfrm>
        </p:spPr>
        <p:txBody>
          <a:bodyPr>
            <a:normAutofit/>
          </a:bodyPr>
          <a:lstStyle/>
          <a:p>
            <a:r>
              <a:rPr lang="en-GB" sz="4000" b="1" dirty="0">
                <a:solidFill>
                  <a:srgbClr val="FFC000"/>
                </a:solidFill>
              </a:rPr>
              <a:t>ESCAPE in the EU frameworks:</a:t>
            </a:r>
            <a:br>
              <a:rPr lang="en-GB" sz="4000" b="1" dirty="0">
                <a:solidFill>
                  <a:srgbClr val="FFC000"/>
                </a:solidFill>
              </a:rPr>
            </a:br>
            <a:r>
              <a:rPr lang="en-GB" sz="4000" b="1" dirty="0">
                <a:solidFill>
                  <a:srgbClr val="FFC000"/>
                </a:solidFill>
              </a:rPr>
              <a:t>advancing Open Science to the next level</a:t>
            </a:r>
            <a:endParaRPr lang="en-GB" b="1" dirty="0">
              <a:solidFill>
                <a:srgbClr val="FFC000"/>
              </a:solidFill>
            </a:endParaRPr>
          </a:p>
        </p:txBody>
      </p:sp>
      <p:sp>
        <p:nvSpPr>
          <p:cNvPr id="3" name="Sottotitolo 2">
            <a:extLst>
              <a:ext uri="{FF2B5EF4-FFF2-40B4-BE49-F238E27FC236}">
                <a16:creationId xmlns:a16="http://schemas.microsoft.com/office/drawing/2014/main" id="{BC893D75-00CA-9042-B133-1091B1F6CA98}"/>
              </a:ext>
            </a:extLst>
          </p:cNvPr>
          <p:cNvSpPr>
            <a:spLocks noGrp="1"/>
          </p:cNvSpPr>
          <p:nvPr>
            <p:ph type="subTitle" idx="1"/>
          </p:nvPr>
        </p:nvSpPr>
        <p:spPr>
          <a:xfrm>
            <a:off x="2761553" y="5419725"/>
            <a:ext cx="6858000" cy="901915"/>
          </a:xfrm>
        </p:spPr>
        <p:txBody>
          <a:bodyPr>
            <a:normAutofit fontScale="85000" lnSpcReduction="20000"/>
          </a:bodyPr>
          <a:lstStyle/>
          <a:p>
            <a:r>
              <a:rPr lang="it-IT" sz="2800" dirty="0"/>
              <a:t>Giovanni Lamanna</a:t>
            </a:r>
          </a:p>
          <a:p>
            <a:r>
              <a:rPr lang="en-GB" sz="1600" i="1" dirty="0">
                <a:cs typeface="Avenir Heavy"/>
              </a:rPr>
              <a:t>LAPP, </a:t>
            </a:r>
            <a:r>
              <a:rPr lang="en-GB" sz="1600" i="1" dirty="0" err="1">
                <a:cs typeface="Avenir Heavy"/>
              </a:rPr>
              <a:t>Laboratoire</a:t>
            </a:r>
            <a:r>
              <a:rPr lang="en-GB" sz="1600" i="1" dirty="0">
                <a:cs typeface="Avenir Heavy"/>
              </a:rPr>
              <a:t> </a:t>
            </a:r>
            <a:r>
              <a:rPr lang="en-GB" sz="1600" i="1" dirty="0" err="1">
                <a:cs typeface="Avenir Heavy"/>
              </a:rPr>
              <a:t>d’Annecy</a:t>
            </a:r>
            <a:r>
              <a:rPr lang="en-GB" sz="1600" i="1" dirty="0">
                <a:cs typeface="Avenir Heavy"/>
              </a:rPr>
              <a:t> de Physique des </a:t>
            </a:r>
            <a:r>
              <a:rPr lang="en-GB" sz="1600" i="1" dirty="0" err="1">
                <a:cs typeface="Avenir Heavy"/>
              </a:rPr>
              <a:t>Particules</a:t>
            </a:r>
            <a:r>
              <a:rPr lang="en-GB" sz="1600" i="1" dirty="0">
                <a:cs typeface="Avenir Heavy"/>
              </a:rPr>
              <a:t>, CNRS-IN2P3        </a:t>
            </a:r>
            <a:endParaRPr lang="it-IT" sz="1600" dirty="0"/>
          </a:p>
          <a:p>
            <a:r>
              <a:rPr lang="en-GB" sz="1400" dirty="0"/>
              <a:t>JENA workshop -  12</a:t>
            </a:r>
            <a:r>
              <a:rPr lang="en-GB" sz="1400" baseline="30000" dirty="0"/>
              <a:t>th </a:t>
            </a:r>
            <a:r>
              <a:rPr lang="en-GB" sz="1400" dirty="0"/>
              <a:t> June 2023</a:t>
            </a:r>
          </a:p>
        </p:txBody>
      </p:sp>
    </p:spTree>
    <p:extLst>
      <p:ext uri="{BB962C8B-B14F-4D97-AF65-F5344CB8AC3E}">
        <p14:creationId xmlns:p14="http://schemas.microsoft.com/office/powerpoint/2010/main" val="2634715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AF7B5F7B-E596-9A48-9F42-C2102D86D885}"/>
              </a:ext>
            </a:extLst>
          </p:cNvPr>
          <p:cNvPicPr>
            <a:picLocks noChangeAspect="1"/>
          </p:cNvPicPr>
          <p:nvPr/>
        </p:nvPicPr>
        <p:blipFill>
          <a:blip r:embed="rId3"/>
          <a:stretch>
            <a:fillRect/>
          </a:stretch>
        </p:blipFill>
        <p:spPr>
          <a:xfrm>
            <a:off x="5815804" y="1487468"/>
            <a:ext cx="3226880" cy="4557008"/>
          </a:xfrm>
          <a:prstGeom prst="rect">
            <a:avLst/>
          </a:prstGeom>
          <a:ln>
            <a:solidFill>
              <a:schemeClr val="accent1"/>
            </a:solidFill>
          </a:ln>
        </p:spPr>
      </p:pic>
      <p:sp>
        <p:nvSpPr>
          <p:cNvPr id="3" name="Espace réservé du numéro de diapositive 2">
            <a:extLst>
              <a:ext uri="{FF2B5EF4-FFF2-40B4-BE49-F238E27FC236}">
                <a16:creationId xmlns:a16="http://schemas.microsoft.com/office/drawing/2014/main" id="{9F52F05A-827E-694D-A219-CFF2C16E8C44}"/>
              </a:ext>
            </a:extLst>
          </p:cNvPr>
          <p:cNvSpPr>
            <a:spLocks noGrp="1"/>
          </p:cNvSpPr>
          <p:nvPr>
            <p:ph type="sldNum" sz="quarter" idx="12"/>
          </p:nvPr>
        </p:nvSpPr>
        <p:spPr/>
        <p:txBody>
          <a:bodyPr/>
          <a:lstStyle/>
          <a:p>
            <a:fld id="{345175DA-277F-B548-B500-1BF71FE23091}" type="slidenum">
              <a:rPr lang="it-IT" smtClean="0"/>
              <a:pPr/>
              <a:t>10</a:t>
            </a:fld>
            <a:endParaRPr lang="it-IT"/>
          </a:p>
        </p:txBody>
      </p:sp>
      <p:sp>
        <p:nvSpPr>
          <p:cNvPr id="7" name="Espace réservé du pied de page 2">
            <a:extLst>
              <a:ext uri="{FF2B5EF4-FFF2-40B4-BE49-F238E27FC236}">
                <a16:creationId xmlns:a16="http://schemas.microsoft.com/office/drawing/2014/main" id="{D64A2781-B3AF-3E40-892E-D83B4C729443}"/>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pic>
        <p:nvPicPr>
          <p:cNvPr id="9" name="Picture 15">
            <a:extLst>
              <a:ext uri="{FF2B5EF4-FFF2-40B4-BE49-F238E27FC236}">
                <a16:creationId xmlns:a16="http://schemas.microsoft.com/office/drawing/2014/main" id="{8323CC05-AED0-9348-8088-2275609A1DEF}"/>
              </a:ext>
            </a:extLst>
          </p:cNvPr>
          <p:cNvPicPr>
            <a:picLocks noChangeAspect="1"/>
          </p:cNvPicPr>
          <p:nvPr/>
        </p:nvPicPr>
        <p:blipFill>
          <a:blip r:embed="rId4"/>
          <a:stretch>
            <a:fillRect/>
          </a:stretch>
        </p:blipFill>
        <p:spPr>
          <a:xfrm>
            <a:off x="2896748" y="1714614"/>
            <a:ext cx="2632763" cy="3673049"/>
          </a:xfrm>
          <a:prstGeom prst="rect">
            <a:avLst/>
          </a:prstGeom>
          <a:effectLst>
            <a:outerShdw blurRad="50800" dist="38100" dir="2700000" algn="tl" rotWithShape="0">
              <a:prstClr val="black">
                <a:alpha val="40000"/>
              </a:prstClr>
            </a:outerShdw>
          </a:effectLst>
        </p:spPr>
      </p:pic>
      <p:pic>
        <p:nvPicPr>
          <p:cNvPr id="10" name="Picture 7" descr="C:\_D\ENVRI-FAIR\Outreach\InfoGraphics\ESFRI Thematic cluster view on EOSC .png">
            <a:extLst>
              <a:ext uri="{FF2B5EF4-FFF2-40B4-BE49-F238E27FC236}">
                <a16:creationId xmlns:a16="http://schemas.microsoft.com/office/drawing/2014/main" id="{5E83D789-ABBA-7949-96E9-979ED019F8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t="68739" r="80909" b="4130"/>
          <a:stretch>
            <a:fillRect/>
          </a:stretch>
        </p:blipFill>
        <p:spPr bwMode="auto">
          <a:xfrm>
            <a:off x="9418318" y="515558"/>
            <a:ext cx="2407951" cy="2308074"/>
          </a:xfrm>
          <a:custGeom>
            <a:avLst/>
            <a:gdLst>
              <a:gd name="connsiteX0" fmla="*/ 760597 w 1521194"/>
              <a:gd name="connsiteY0" fmla="*/ 0 h 1458098"/>
              <a:gd name="connsiteX1" fmla="*/ 1521194 w 1521194"/>
              <a:gd name="connsiteY1" fmla="*/ 729049 h 1458098"/>
              <a:gd name="connsiteX2" fmla="*/ 760597 w 1521194"/>
              <a:gd name="connsiteY2" fmla="*/ 1458098 h 1458098"/>
              <a:gd name="connsiteX3" fmla="*/ 0 w 1521194"/>
              <a:gd name="connsiteY3" fmla="*/ 729049 h 1458098"/>
              <a:gd name="connsiteX4" fmla="*/ 760597 w 1521194"/>
              <a:gd name="connsiteY4" fmla="*/ 0 h 145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194" h="1458098">
                <a:moveTo>
                  <a:pt x="760597" y="0"/>
                </a:moveTo>
                <a:cubicBezTo>
                  <a:pt x="1180663" y="0"/>
                  <a:pt x="1521194" y="326406"/>
                  <a:pt x="1521194" y="729049"/>
                </a:cubicBezTo>
                <a:cubicBezTo>
                  <a:pt x="1521194" y="1131692"/>
                  <a:pt x="1180663" y="1458098"/>
                  <a:pt x="760597" y="1458098"/>
                </a:cubicBezTo>
                <a:cubicBezTo>
                  <a:pt x="340531" y="1458098"/>
                  <a:pt x="0" y="1131692"/>
                  <a:pt x="0" y="729049"/>
                </a:cubicBezTo>
                <a:cubicBezTo>
                  <a:pt x="0" y="326406"/>
                  <a:pt x="340531" y="0"/>
                  <a:pt x="760597"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2CA7E080-C279-B148-9615-F0E97AA813AA}"/>
              </a:ext>
            </a:extLst>
          </p:cNvPr>
          <p:cNvPicPr>
            <a:picLocks noChangeAspect="1"/>
          </p:cNvPicPr>
          <p:nvPr/>
        </p:nvPicPr>
        <p:blipFill>
          <a:blip r:embed="rId6"/>
          <a:stretch>
            <a:fillRect/>
          </a:stretch>
        </p:blipFill>
        <p:spPr>
          <a:xfrm>
            <a:off x="154978" y="1509218"/>
            <a:ext cx="2306034" cy="3281903"/>
          </a:xfrm>
          <a:prstGeom prst="rect">
            <a:avLst/>
          </a:prstGeom>
          <a:ln>
            <a:solidFill>
              <a:srgbClr val="0070C0"/>
            </a:solidFill>
          </a:ln>
        </p:spPr>
      </p:pic>
      <p:sp>
        <p:nvSpPr>
          <p:cNvPr id="12" name="Rectangle 11">
            <a:extLst>
              <a:ext uri="{FF2B5EF4-FFF2-40B4-BE49-F238E27FC236}">
                <a16:creationId xmlns:a16="http://schemas.microsoft.com/office/drawing/2014/main" id="{0DBB9428-047D-4147-B618-667D3F9B0124}"/>
              </a:ext>
            </a:extLst>
          </p:cNvPr>
          <p:cNvSpPr/>
          <p:nvPr/>
        </p:nvSpPr>
        <p:spPr>
          <a:xfrm>
            <a:off x="6264181" y="5758449"/>
            <a:ext cx="282295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7"/>
              </a:rPr>
              <a:t>https://zenodo.org/record/4889503</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436357A-07DC-A044-8E75-10A5D5263446}"/>
              </a:ext>
            </a:extLst>
          </p:cNvPr>
          <p:cNvSpPr/>
          <p:nvPr/>
        </p:nvSpPr>
        <p:spPr>
          <a:xfrm>
            <a:off x="2234624" y="5517748"/>
            <a:ext cx="352359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75000"/>
                  </a:srgbClr>
                </a:solidFill>
                <a:effectLst/>
                <a:uLnTx/>
                <a:uFillTx/>
                <a:latin typeface="Calibri"/>
                <a:ea typeface="+mn-ea"/>
                <a:cs typeface="+mn-cs"/>
                <a:hlinkClick r:id="rId8"/>
              </a:rPr>
              <a:t>https://zenodo.org/record/3675081 - .X2R2PJNLhTY</a:t>
            </a:r>
            <a:endParaRPr kumimoji="0" lang="en-GB" sz="1200" b="1" i="0" u="none" strike="noStrike" kern="1200" cap="none" spc="0" normalizeH="0" baseline="0" noProof="0" dirty="0">
              <a:ln>
                <a:noFill/>
              </a:ln>
              <a:solidFill>
                <a:srgbClr val="4472C4">
                  <a:lumMod val="75000"/>
                </a:srgbClr>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EC96F6C9-5160-5342-B1D8-9D140F1E5AD8}"/>
              </a:ext>
            </a:extLst>
          </p:cNvPr>
          <p:cNvSpPr/>
          <p:nvPr/>
        </p:nvSpPr>
        <p:spPr>
          <a:xfrm>
            <a:off x="296143" y="4902016"/>
            <a:ext cx="183496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hlinkClick r:id="rId9"/>
              </a:rPr>
              <a:t>https://www.projectescape.eu/sites/default/files/Escape_position_statement_web.pdf</a:t>
            </a: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a:hlinkClick r:id="rId10"/>
            <a:extLst>
              <a:ext uri="{FF2B5EF4-FFF2-40B4-BE49-F238E27FC236}">
                <a16:creationId xmlns:a16="http://schemas.microsoft.com/office/drawing/2014/main" id="{8A977EB0-143E-F241-89F4-96D3E3CCAC46}"/>
              </a:ext>
            </a:extLst>
          </p:cNvPr>
          <p:cNvSpPr/>
          <p:nvPr/>
        </p:nvSpPr>
        <p:spPr>
          <a:xfrm>
            <a:off x="9169030" y="5579124"/>
            <a:ext cx="287764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strike="noStrike" kern="1200" cap="none" spc="0" normalizeH="0" baseline="0" noProof="0" dirty="0">
                <a:ln>
                  <a:noFill/>
                </a:ln>
                <a:solidFill>
                  <a:srgbClr val="002060"/>
                </a:solidFill>
                <a:effectLst/>
                <a:uLnTx/>
                <a:uFillTx/>
                <a:latin typeface="Calibri"/>
                <a:ea typeface="+mn-ea"/>
                <a:cs typeface="+mn-cs"/>
                <a:hlinkClick r:id="rId10"/>
              </a:rPr>
              <a:t>https://indico.in2p3.fr/</a:t>
            </a:r>
            <a:r>
              <a:rPr kumimoji="0" lang="fr-FR" sz="1400" b="0" i="0" strike="noStrike" kern="1200" cap="none" spc="0" normalizeH="0" baseline="0" noProof="0" dirty="0" err="1">
                <a:ln>
                  <a:noFill/>
                </a:ln>
                <a:solidFill>
                  <a:srgbClr val="002060"/>
                </a:solidFill>
                <a:effectLst/>
                <a:uLnTx/>
                <a:uFillTx/>
                <a:latin typeface="Calibri"/>
                <a:ea typeface="+mn-ea"/>
                <a:cs typeface="+mn-cs"/>
                <a:hlinkClick r:id="rId10"/>
              </a:rPr>
              <a:t>event</a:t>
            </a:r>
            <a:r>
              <a:rPr kumimoji="0" lang="fr-FR" sz="1400" b="0" i="0" strike="noStrike" kern="1200" cap="none" spc="0" normalizeH="0" baseline="0" noProof="0" dirty="0">
                <a:ln>
                  <a:noFill/>
                </a:ln>
                <a:solidFill>
                  <a:srgbClr val="002060"/>
                </a:solidFill>
                <a:effectLst/>
                <a:uLnTx/>
                <a:uFillTx/>
                <a:latin typeface="Calibri"/>
                <a:ea typeface="+mn-ea"/>
                <a:cs typeface="+mn-cs"/>
                <a:hlinkClick r:id="rId10"/>
              </a:rPr>
              <a:t>/24327/</a:t>
            </a:r>
            <a:endParaRPr kumimoji="0" lang="fr-FR" sz="1400" b="0" i="0" strike="noStrike" kern="1200" cap="none" spc="0" normalizeH="0" baseline="0" noProof="0" dirty="0">
              <a:ln>
                <a:noFill/>
              </a:ln>
              <a:solidFill>
                <a:srgbClr val="002060"/>
              </a:solidFill>
              <a:effectLst/>
              <a:uLnTx/>
              <a:uFillTx/>
              <a:latin typeface="Calibri"/>
              <a:ea typeface="+mn-ea"/>
              <a:cs typeface="+mn-cs"/>
            </a:endParaRPr>
          </a:p>
        </p:txBody>
      </p:sp>
      <p:pic>
        <p:nvPicPr>
          <p:cNvPr id="19" name="Image 18">
            <a:extLst>
              <a:ext uri="{FF2B5EF4-FFF2-40B4-BE49-F238E27FC236}">
                <a16:creationId xmlns:a16="http://schemas.microsoft.com/office/drawing/2014/main" id="{CFD75874-C17C-E24C-A3D4-9404896B5762}"/>
              </a:ext>
            </a:extLst>
          </p:cNvPr>
          <p:cNvPicPr>
            <a:picLocks noChangeAspect="1"/>
          </p:cNvPicPr>
          <p:nvPr/>
        </p:nvPicPr>
        <p:blipFill>
          <a:blip r:embed="rId11"/>
          <a:stretch>
            <a:fillRect/>
          </a:stretch>
        </p:blipFill>
        <p:spPr>
          <a:xfrm>
            <a:off x="8884303" y="4054360"/>
            <a:ext cx="3317600" cy="1398420"/>
          </a:xfrm>
          <a:prstGeom prst="rect">
            <a:avLst/>
          </a:prstGeom>
        </p:spPr>
      </p:pic>
      <p:sp>
        <p:nvSpPr>
          <p:cNvPr id="20" name="Title 1">
            <a:extLst>
              <a:ext uri="{FF2B5EF4-FFF2-40B4-BE49-F238E27FC236}">
                <a16:creationId xmlns:a16="http://schemas.microsoft.com/office/drawing/2014/main" id="{2D8157C4-B0A5-6947-8D96-FFECDFE0E15D}"/>
              </a:ext>
            </a:extLst>
          </p:cNvPr>
          <p:cNvSpPr>
            <a:spLocks noGrp="1"/>
          </p:cNvSpPr>
          <p:nvPr>
            <p:ph type="title"/>
          </p:nvPr>
        </p:nvSpPr>
        <p:spPr>
          <a:xfrm>
            <a:off x="2085449" y="-3937"/>
            <a:ext cx="9412288" cy="879202"/>
          </a:xfrm>
        </p:spPr>
        <p:txBody>
          <a:bodyPr>
            <a:normAutofit/>
          </a:bodyPr>
          <a:lstStyle/>
          <a:p>
            <a:r>
              <a:rPr lang="en-GB" b="1" dirty="0">
                <a:latin typeface="+mn-lt"/>
              </a:rPr>
              <a:t>Broader synergies with other research clusters</a:t>
            </a:r>
          </a:p>
        </p:txBody>
      </p:sp>
      <p:sp>
        <p:nvSpPr>
          <p:cNvPr id="22" name="ZoneTexte 21">
            <a:extLst>
              <a:ext uri="{FF2B5EF4-FFF2-40B4-BE49-F238E27FC236}">
                <a16:creationId xmlns:a16="http://schemas.microsoft.com/office/drawing/2014/main" id="{EBC9F139-E70D-D14F-A182-361EDE15DDC8}"/>
              </a:ext>
            </a:extLst>
          </p:cNvPr>
          <p:cNvSpPr txBox="1"/>
          <p:nvPr/>
        </p:nvSpPr>
        <p:spPr>
          <a:xfrm>
            <a:off x="9366793" y="2667749"/>
            <a:ext cx="2825207" cy="1323439"/>
          </a:xfrm>
          <a:prstGeom prst="rect">
            <a:avLst/>
          </a:prstGeom>
          <a:noFill/>
        </p:spPr>
        <p:txBody>
          <a:bodyPr wrap="square" rtlCol="0">
            <a:spAutoFit/>
          </a:bodyPr>
          <a:lstStyle/>
          <a:p>
            <a:pPr algn="r" defTabSz="914377"/>
            <a:r>
              <a:rPr lang="en-GB" sz="1400" b="1" i="1" dirty="0">
                <a:solidFill>
                  <a:srgbClr val="C00000"/>
                </a:solidFill>
                <a:latin typeface="Calibri"/>
              </a:rPr>
              <a:t>Five thematic </a:t>
            </a:r>
          </a:p>
          <a:p>
            <a:pPr algn="r" defTabSz="914377"/>
            <a:r>
              <a:rPr lang="en-GB" sz="1400" b="1" i="1" dirty="0">
                <a:solidFill>
                  <a:srgbClr val="C00000"/>
                </a:solidFill>
                <a:latin typeface="Calibri"/>
              </a:rPr>
              <a:t>Science Clusters </a:t>
            </a:r>
          </a:p>
          <a:p>
            <a:pPr algn="r" defTabSz="914377"/>
            <a:r>
              <a:rPr lang="en-GB" sz="1400" b="1" i="1" dirty="0">
                <a:solidFill>
                  <a:srgbClr val="C00000"/>
                </a:solidFill>
                <a:latin typeface="Calibri"/>
              </a:rPr>
              <a:t>created under </a:t>
            </a:r>
          </a:p>
          <a:p>
            <a:pPr algn="r" defTabSz="914377"/>
            <a:r>
              <a:rPr lang="en-GB" sz="1400" b="1" i="1" dirty="0">
                <a:solidFill>
                  <a:srgbClr val="C00000"/>
                </a:solidFill>
                <a:latin typeface="Calibri"/>
              </a:rPr>
              <a:t>INFRAEOSC-04-2018 </a:t>
            </a:r>
            <a:endParaRPr lang="en-GB" sz="1200" b="1" i="1" dirty="0">
              <a:solidFill>
                <a:srgbClr val="C00000"/>
              </a:solidFill>
              <a:latin typeface="Calibri"/>
            </a:endParaRPr>
          </a:p>
          <a:p>
            <a:pPr algn="r" defTabSz="914377"/>
            <a:r>
              <a:rPr lang="en-GB" sz="1200" b="1" i="1" dirty="0">
                <a:solidFill>
                  <a:srgbClr val="C00000"/>
                </a:solidFill>
                <a:latin typeface="Calibri"/>
              </a:rPr>
              <a:t>(80% of ESFRI RIs)</a:t>
            </a:r>
            <a:endParaRPr lang="en-GB" sz="1100" b="1" i="1" dirty="0">
              <a:solidFill>
                <a:srgbClr val="C00000"/>
              </a:solidFill>
              <a:latin typeface="Calibri"/>
            </a:endParaRPr>
          </a:p>
          <a:p>
            <a:pPr algn="r" defTabSz="914377"/>
            <a:endParaRPr lang="en-GB" sz="1200" b="1" i="1" dirty="0">
              <a:solidFill>
                <a:srgbClr val="C00000"/>
              </a:solidFill>
              <a:latin typeface="Calibri"/>
            </a:endParaRPr>
          </a:p>
        </p:txBody>
      </p:sp>
      <p:sp>
        <p:nvSpPr>
          <p:cNvPr id="2" name="Rectangle 1">
            <a:extLst>
              <a:ext uri="{FF2B5EF4-FFF2-40B4-BE49-F238E27FC236}">
                <a16:creationId xmlns:a16="http://schemas.microsoft.com/office/drawing/2014/main" id="{442BF1A9-750F-944F-B0C9-5451EF0D6141}"/>
              </a:ext>
            </a:extLst>
          </p:cNvPr>
          <p:cNvSpPr/>
          <p:nvPr/>
        </p:nvSpPr>
        <p:spPr>
          <a:xfrm>
            <a:off x="5692618" y="797267"/>
            <a:ext cx="3725700" cy="461665"/>
          </a:xfrm>
          <a:prstGeom prst="rect">
            <a:avLst/>
          </a:prstGeom>
        </p:spPr>
        <p:txBody>
          <a:bodyPr wrap="none">
            <a:spAutoFit/>
          </a:bodyPr>
          <a:lstStyle/>
          <a:p>
            <a:r>
              <a:rPr lang="fr-FR" sz="2400" b="1" dirty="0">
                <a:solidFill>
                  <a:srgbClr val="7030A0"/>
                </a:solidFill>
                <a:hlinkClick r:id="rId12">
                  <a:extLst>
                    <a:ext uri="{A12FA001-AC4F-418D-AE19-62706E023703}">
                      <ahyp:hlinkClr xmlns:ahyp="http://schemas.microsoft.com/office/drawing/2018/hyperlinkcolor" val="tx"/>
                    </a:ext>
                  </a:extLst>
                </a:hlinkClick>
              </a:rPr>
              <a:t>https://</a:t>
            </a:r>
            <a:r>
              <a:rPr lang="fr-FR" sz="2400" b="1" dirty="0" err="1">
                <a:solidFill>
                  <a:srgbClr val="7030A0"/>
                </a:solidFill>
                <a:hlinkClick r:id="rId12">
                  <a:extLst>
                    <a:ext uri="{A12FA001-AC4F-418D-AE19-62706E023703}">
                      <ahyp:hlinkClr xmlns:ahyp="http://schemas.microsoft.com/office/drawing/2018/hyperlinkcolor" val="tx"/>
                    </a:ext>
                  </a:extLst>
                </a:hlinkClick>
              </a:rPr>
              <a:t>science-clusters.eu</a:t>
            </a:r>
            <a:r>
              <a:rPr lang="fr-FR" sz="2400" b="1" dirty="0">
                <a:solidFill>
                  <a:srgbClr val="7030A0"/>
                </a:solidFill>
                <a:hlinkClick r:id="rId12">
                  <a:extLst>
                    <a:ext uri="{A12FA001-AC4F-418D-AE19-62706E023703}">
                      <ahyp:hlinkClr xmlns:ahyp="http://schemas.microsoft.com/office/drawing/2018/hyperlinkcolor" val="tx"/>
                    </a:ext>
                  </a:extLst>
                </a:hlinkClick>
              </a:rPr>
              <a:t>/</a:t>
            </a:r>
            <a:endParaRPr lang="fr-FR" sz="2400" b="1" dirty="0">
              <a:solidFill>
                <a:srgbClr val="7030A0"/>
              </a:solidFill>
            </a:endParaRPr>
          </a:p>
        </p:txBody>
      </p:sp>
      <p:sp>
        <p:nvSpPr>
          <p:cNvPr id="21" name="Espace réservé de la date 1">
            <a:extLst>
              <a:ext uri="{FF2B5EF4-FFF2-40B4-BE49-F238E27FC236}">
                <a16:creationId xmlns:a16="http://schemas.microsoft.com/office/drawing/2014/main" id="{6BCFBAD0-28C5-DF49-82EB-7CDDA5F8A116}"/>
              </a:ext>
            </a:extLst>
          </p:cNvPr>
          <p:cNvSpPr>
            <a:spLocks noGrp="1"/>
          </p:cNvSpPr>
          <p:nvPr>
            <p:ph type="dt" sz="half" idx="10"/>
          </p:nvPr>
        </p:nvSpPr>
        <p:spPr>
          <a:xfrm>
            <a:off x="10785287" y="6392392"/>
            <a:ext cx="1127053" cy="337898"/>
          </a:xfrm>
        </p:spPr>
        <p:txBody>
          <a:bodyPr/>
          <a:lstStyle/>
          <a:p>
            <a:fld id="{76ECB076-05B0-BA42-B610-86994D31C585}" type="datetime1">
              <a:rPr lang="it-IT" smtClean="0"/>
              <a:t>12/06/23</a:t>
            </a:fld>
            <a:endParaRPr lang="it-IT" dirty="0"/>
          </a:p>
        </p:txBody>
      </p:sp>
    </p:spTree>
    <p:extLst>
      <p:ext uri="{BB962C8B-B14F-4D97-AF65-F5344CB8AC3E}">
        <p14:creationId xmlns:p14="http://schemas.microsoft.com/office/powerpoint/2010/main" val="852934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4694D7C-7A67-8443-A3D3-4FD66868C1E6}"/>
              </a:ext>
            </a:extLst>
          </p:cNvPr>
          <p:cNvSpPr>
            <a:spLocks noGrp="1"/>
          </p:cNvSpPr>
          <p:nvPr>
            <p:ph type="sldNum" sz="quarter" idx="12"/>
          </p:nvPr>
        </p:nvSpPr>
        <p:spPr/>
        <p:txBody>
          <a:bodyPr/>
          <a:lstStyle/>
          <a:p>
            <a:fld id="{345175DA-277F-B548-B500-1BF71FE23091}" type="slidenum">
              <a:rPr lang="it-IT" smtClean="0"/>
              <a:pPr/>
              <a:t>11</a:t>
            </a:fld>
            <a:endParaRPr lang="it-IT"/>
          </a:p>
        </p:txBody>
      </p:sp>
      <p:pic>
        <p:nvPicPr>
          <p:cNvPr id="4" name="Image 3">
            <a:extLst>
              <a:ext uri="{FF2B5EF4-FFF2-40B4-BE49-F238E27FC236}">
                <a16:creationId xmlns:a16="http://schemas.microsoft.com/office/drawing/2014/main" id="{45AC4880-E92D-E141-8C91-D7C7AD867C8C}"/>
              </a:ext>
            </a:extLst>
          </p:cNvPr>
          <p:cNvPicPr>
            <a:picLocks noChangeAspect="1"/>
          </p:cNvPicPr>
          <p:nvPr/>
        </p:nvPicPr>
        <p:blipFill>
          <a:blip r:embed="rId2"/>
          <a:stretch>
            <a:fillRect/>
          </a:stretch>
        </p:blipFill>
        <p:spPr>
          <a:xfrm>
            <a:off x="301768" y="1540042"/>
            <a:ext cx="3419215" cy="4624938"/>
          </a:xfrm>
          <a:prstGeom prst="rect">
            <a:avLst/>
          </a:prstGeom>
        </p:spPr>
      </p:pic>
      <p:pic>
        <p:nvPicPr>
          <p:cNvPr id="5" name="Image 4">
            <a:extLst>
              <a:ext uri="{FF2B5EF4-FFF2-40B4-BE49-F238E27FC236}">
                <a16:creationId xmlns:a16="http://schemas.microsoft.com/office/drawing/2014/main" id="{C9290C48-A405-AB49-A8A9-F4B6786674C4}"/>
              </a:ext>
            </a:extLst>
          </p:cNvPr>
          <p:cNvPicPr>
            <a:picLocks noChangeAspect="1"/>
          </p:cNvPicPr>
          <p:nvPr/>
        </p:nvPicPr>
        <p:blipFill>
          <a:blip r:embed="rId3"/>
          <a:stretch>
            <a:fillRect/>
          </a:stretch>
        </p:blipFill>
        <p:spPr>
          <a:xfrm>
            <a:off x="464152" y="1708084"/>
            <a:ext cx="406400" cy="381000"/>
          </a:xfrm>
          <a:prstGeom prst="rect">
            <a:avLst/>
          </a:prstGeom>
          <a:solidFill>
            <a:srgbClr val="00B0F0"/>
          </a:solidFill>
          <a:ln>
            <a:solidFill>
              <a:schemeClr val="bg1"/>
            </a:solidFill>
          </a:ln>
        </p:spPr>
      </p:pic>
      <p:pic>
        <p:nvPicPr>
          <p:cNvPr id="8" name="Image 7">
            <a:extLst>
              <a:ext uri="{FF2B5EF4-FFF2-40B4-BE49-F238E27FC236}">
                <a16:creationId xmlns:a16="http://schemas.microsoft.com/office/drawing/2014/main" id="{61E58D7F-1229-7A4C-BB0C-3CA1E5712AE0}"/>
              </a:ext>
            </a:extLst>
          </p:cNvPr>
          <p:cNvPicPr>
            <a:picLocks noChangeAspect="1"/>
          </p:cNvPicPr>
          <p:nvPr/>
        </p:nvPicPr>
        <p:blipFill>
          <a:blip r:embed="rId4"/>
          <a:stretch>
            <a:fillRect/>
          </a:stretch>
        </p:blipFill>
        <p:spPr>
          <a:xfrm>
            <a:off x="3804687" y="1001028"/>
            <a:ext cx="3570219" cy="4798193"/>
          </a:xfrm>
          <a:prstGeom prst="rect">
            <a:avLst/>
          </a:prstGeom>
        </p:spPr>
      </p:pic>
      <p:pic>
        <p:nvPicPr>
          <p:cNvPr id="9" name="Image 8">
            <a:extLst>
              <a:ext uri="{FF2B5EF4-FFF2-40B4-BE49-F238E27FC236}">
                <a16:creationId xmlns:a16="http://schemas.microsoft.com/office/drawing/2014/main" id="{F935627F-68EC-7140-9451-9EEF5501F958}"/>
              </a:ext>
            </a:extLst>
          </p:cNvPr>
          <p:cNvPicPr>
            <a:picLocks noChangeAspect="1"/>
          </p:cNvPicPr>
          <p:nvPr/>
        </p:nvPicPr>
        <p:blipFill>
          <a:blip r:embed="rId3"/>
          <a:stretch>
            <a:fillRect/>
          </a:stretch>
        </p:blipFill>
        <p:spPr>
          <a:xfrm>
            <a:off x="3959602" y="1159042"/>
            <a:ext cx="406400" cy="381000"/>
          </a:xfrm>
          <a:prstGeom prst="rect">
            <a:avLst/>
          </a:prstGeom>
          <a:solidFill>
            <a:srgbClr val="00B0F0"/>
          </a:solidFill>
          <a:ln>
            <a:solidFill>
              <a:schemeClr val="bg1"/>
            </a:solidFill>
          </a:ln>
        </p:spPr>
      </p:pic>
      <p:sp>
        <p:nvSpPr>
          <p:cNvPr id="10" name="Titolo 1">
            <a:extLst>
              <a:ext uri="{FF2B5EF4-FFF2-40B4-BE49-F238E27FC236}">
                <a16:creationId xmlns:a16="http://schemas.microsoft.com/office/drawing/2014/main" id="{9D3DFC84-3496-4E4E-A839-EAE3C1741584}"/>
              </a:ext>
            </a:extLst>
          </p:cNvPr>
          <p:cNvSpPr txBox="1">
            <a:spLocks/>
          </p:cNvSpPr>
          <p:nvPr/>
        </p:nvSpPr>
        <p:spPr>
          <a:xfrm>
            <a:off x="7458610" y="1159042"/>
            <a:ext cx="4569055" cy="21932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dirty="0">
                <a:solidFill>
                  <a:srgbClr val="C00000"/>
                </a:solidFill>
                <a:latin typeface="+mn-lt"/>
                <a:ea typeface="MS PGothic" charset="0"/>
              </a:rPr>
              <a:t>Acknowledged as a successful approach in “Making Science Happen”, </a:t>
            </a:r>
          </a:p>
          <a:p>
            <a:pPr algn="l"/>
            <a:r>
              <a:rPr lang="en-GB" sz="2000" dirty="0">
                <a:solidFill>
                  <a:srgbClr val="C00000"/>
                </a:solidFill>
                <a:latin typeface="+mn-lt"/>
                <a:ea typeface="MS PGothic" charset="0"/>
              </a:rPr>
              <a:t>“Consolidation of The European RI Landscape” as well as an example of scheme for new coordinated focus by ESFRI.</a:t>
            </a:r>
            <a:endParaRPr lang="en-GB" sz="2000" dirty="0">
              <a:solidFill>
                <a:srgbClr val="C00000"/>
              </a:solidFill>
              <a:latin typeface="+mn-lt"/>
            </a:endParaRPr>
          </a:p>
        </p:txBody>
      </p:sp>
      <p:sp>
        <p:nvSpPr>
          <p:cNvPr id="11" name="Titolo 4">
            <a:extLst>
              <a:ext uri="{FF2B5EF4-FFF2-40B4-BE49-F238E27FC236}">
                <a16:creationId xmlns:a16="http://schemas.microsoft.com/office/drawing/2014/main" id="{9E6CAB82-1F0C-AA44-AFF7-4A4789E641DF}"/>
              </a:ext>
            </a:extLst>
          </p:cNvPr>
          <p:cNvSpPr txBox="1">
            <a:spLocks/>
          </p:cNvSpPr>
          <p:nvPr/>
        </p:nvSpPr>
        <p:spPr>
          <a:xfrm>
            <a:off x="1958636" y="158817"/>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US" sz="2800" b="1" dirty="0">
                <a:latin typeface="+mn-lt"/>
              </a:rPr>
              <a:t>ESCAPE and the other Science Clusters in Europe</a:t>
            </a:r>
            <a:endParaRPr lang="it-IT" sz="2800" b="1" dirty="0">
              <a:latin typeface="+mn-lt"/>
            </a:endParaRPr>
          </a:p>
        </p:txBody>
      </p:sp>
      <p:sp>
        <p:nvSpPr>
          <p:cNvPr id="12" name="Espace réservé du pied de page 2">
            <a:extLst>
              <a:ext uri="{FF2B5EF4-FFF2-40B4-BE49-F238E27FC236}">
                <a16:creationId xmlns:a16="http://schemas.microsoft.com/office/drawing/2014/main" id="{C0AFD559-7A4A-D249-8A83-616CA364DB36}"/>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14" name="Espace réservé de la date 1">
            <a:extLst>
              <a:ext uri="{FF2B5EF4-FFF2-40B4-BE49-F238E27FC236}">
                <a16:creationId xmlns:a16="http://schemas.microsoft.com/office/drawing/2014/main" id="{AC9A9817-57F8-654C-8188-8710AB2E5F49}"/>
              </a:ext>
            </a:extLst>
          </p:cNvPr>
          <p:cNvSpPr>
            <a:spLocks noGrp="1"/>
          </p:cNvSpPr>
          <p:nvPr>
            <p:ph type="dt" sz="half" idx="10"/>
          </p:nvPr>
        </p:nvSpPr>
        <p:spPr>
          <a:xfrm>
            <a:off x="10785287" y="6392392"/>
            <a:ext cx="1127053" cy="337898"/>
          </a:xfrm>
        </p:spPr>
        <p:txBody>
          <a:bodyPr/>
          <a:lstStyle/>
          <a:p>
            <a:fld id="{76ECB076-05B0-BA42-B610-86994D31C585}" type="datetime1">
              <a:rPr lang="it-IT" smtClean="0"/>
              <a:t>12/06/23</a:t>
            </a:fld>
            <a:endParaRPr lang="it-IT" dirty="0"/>
          </a:p>
        </p:txBody>
      </p:sp>
    </p:spTree>
    <p:extLst>
      <p:ext uri="{BB962C8B-B14F-4D97-AF65-F5344CB8AC3E}">
        <p14:creationId xmlns:p14="http://schemas.microsoft.com/office/powerpoint/2010/main" val="3369718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92C7AEF-CB45-E548-94E7-6FAA8DB6046D}"/>
              </a:ext>
            </a:extLst>
          </p:cNvPr>
          <p:cNvSpPr>
            <a:spLocks noGrp="1"/>
          </p:cNvSpPr>
          <p:nvPr>
            <p:ph type="dt" sz="half" idx="10"/>
          </p:nvPr>
        </p:nvSpPr>
        <p:spPr/>
        <p:txBody>
          <a:bodyPr/>
          <a:lstStyle/>
          <a:p>
            <a:fld id="{76ECB076-05B0-BA42-B610-86994D31C585}" type="datetime1">
              <a:rPr lang="it-IT" smtClean="0"/>
              <a:t>12/06/23</a:t>
            </a:fld>
            <a:endParaRPr lang="it-IT"/>
          </a:p>
        </p:txBody>
      </p:sp>
      <p:sp>
        <p:nvSpPr>
          <p:cNvPr id="3" name="Espace réservé du numéro de diapositive 2">
            <a:extLst>
              <a:ext uri="{FF2B5EF4-FFF2-40B4-BE49-F238E27FC236}">
                <a16:creationId xmlns:a16="http://schemas.microsoft.com/office/drawing/2014/main" id="{DECEC238-C7BF-0E41-BD66-0F6BC5CF62A0}"/>
              </a:ext>
            </a:extLst>
          </p:cNvPr>
          <p:cNvSpPr>
            <a:spLocks noGrp="1"/>
          </p:cNvSpPr>
          <p:nvPr>
            <p:ph type="sldNum" sz="quarter" idx="12"/>
          </p:nvPr>
        </p:nvSpPr>
        <p:spPr/>
        <p:txBody>
          <a:bodyPr/>
          <a:lstStyle/>
          <a:p>
            <a:fld id="{345175DA-277F-B548-B500-1BF71FE23091}" type="slidenum">
              <a:rPr lang="it-IT" smtClean="0"/>
              <a:pPr/>
              <a:t>12</a:t>
            </a:fld>
            <a:endParaRPr lang="it-IT"/>
          </a:p>
        </p:txBody>
      </p:sp>
      <p:sp>
        <p:nvSpPr>
          <p:cNvPr id="4" name="Content Placeholder 2">
            <a:extLst>
              <a:ext uri="{FF2B5EF4-FFF2-40B4-BE49-F238E27FC236}">
                <a16:creationId xmlns:a16="http://schemas.microsoft.com/office/drawing/2014/main" id="{D3B7BC3C-539A-A243-8222-49FE78478D4A}"/>
              </a:ext>
            </a:extLst>
          </p:cNvPr>
          <p:cNvSpPr txBox="1">
            <a:spLocks/>
          </p:cNvSpPr>
          <p:nvPr/>
        </p:nvSpPr>
        <p:spPr>
          <a:xfrm>
            <a:off x="370778" y="1389841"/>
            <a:ext cx="5396885" cy="5153199"/>
          </a:xfrm>
          <a:prstGeom prst="rect">
            <a:avLst/>
          </a:prstGeom>
        </p:spPr>
        <p:txBody>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Tx/>
              <a:buNone/>
            </a:pPr>
            <a:r>
              <a:rPr lang="en-GB" sz="2000" b="1" dirty="0"/>
              <a:t>Improving </a:t>
            </a:r>
            <a:r>
              <a:rPr lang="en-GB" sz="2000" b="1" i="1" kern="0" dirty="0">
                <a:solidFill>
                  <a:srgbClr val="035DC1"/>
                </a:solidFill>
              </a:rPr>
              <a:t>the practice</a:t>
            </a:r>
            <a:endParaRPr lang="en-GB" sz="2000" b="1" dirty="0"/>
          </a:p>
          <a:p>
            <a:pPr>
              <a:spcAft>
                <a:spcPts val="600"/>
              </a:spcAft>
            </a:pPr>
            <a:r>
              <a:rPr lang="en-US" sz="1600" b="1" dirty="0">
                <a:solidFill>
                  <a:srgbClr val="004494"/>
                </a:solidFill>
              </a:rPr>
              <a:t>Providing full and immediate open access </a:t>
            </a:r>
            <a:r>
              <a:rPr lang="en-US" sz="1600" dirty="0"/>
              <a:t>to scientific publications, research data, models, algorithms, software, protocols, notebooks, workflows, and all other research outputs  </a:t>
            </a:r>
          </a:p>
          <a:p>
            <a:pPr>
              <a:spcAft>
                <a:spcPts val="600"/>
              </a:spcAft>
            </a:pPr>
            <a:r>
              <a:rPr lang="en-US" sz="1600" b="1" dirty="0">
                <a:solidFill>
                  <a:srgbClr val="004494"/>
                </a:solidFill>
              </a:rPr>
              <a:t>Research output management </a:t>
            </a:r>
            <a:r>
              <a:rPr lang="en-US" sz="1600" dirty="0"/>
              <a:t>- publications, data, and other outputs - </a:t>
            </a:r>
            <a:r>
              <a:rPr lang="en-US" sz="1600" b="1" dirty="0"/>
              <a:t>in line with FAIR principles</a:t>
            </a:r>
          </a:p>
          <a:p>
            <a:pPr>
              <a:spcAft>
                <a:spcPts val="600"/>
              </a:spcAft>
            </a:pPr>
            <a:r>
              <a:rPr lang="en-US" sz="1600" b="1" dirty="0">
                <a:solidFill>
                  <a:srgbClr val="004494"/>
                </a:solidFill>
              </a:rPr>
              <a:t>Early and open sharing </a:t>
            </a:r>
            <a:r>
              <a:rPr lang="en-US" sz="1600" dirty="0"/>
              <a:t>of research, e.g. </a:t>
            </a:r>
          </a:p>
          <a:p>
            <a:pPr lvl="1">
              <a:spcBef>
                <a:spcPts val="0"/>
              </a:spcBef>
              <a:spcAft>
                <a:spcPts val="600"/>
              </a:spcAft>
            </a:pPr>
            <a:r>
              <a:rPr lang="en-US" sz="1600" dirty="0"/>
              <a:t>Pre-registration, registered reports, data deposition in shared repositories, pre-prints</a:t>
            </a:r>
          </a:p>
          <a:p>
            <a:pPr lvl="1">
              <a:spcBef>
                <a:spcPts val="0"/>
              </a:spcBef>
              <a:spcAft>
                <a:spcPts val="600"/>
              </a:spcAft>
            </a:pPr>
            <a:r>
              <a:rPr lang="en-US" sz="1600" dirty="0"/>
              <a:t>Ensuring verifiability and reproducibility of research outputs</a:t>
            </a:r>
          </a:p>
          <a:p>
            <a:pPr lvl="1">
              <a:spcBef>
                <a:spcPts val="0"/>
              </a:spcBef>
              <a:spcAft>
                <a:spcPts val="600"/>
              </a:spcAft>
            </a:pPr>
            <a:r>
              <a:rPr lang="en-US" sz="1600" dirty="0"/>
              <a:t>Open collaboration within science and with other knowledge producers/users, incl. citizens, civil society and end users</a:t>
            </a:r>
          </a:p>
        </p:txBody>
      </p:sp>
      <p:sp>
        <p:nvSpPr>
          <p:cNvPr id="5" name="Content Placeholder 2">
            <a:extLst>
              <a:ext uri="{FF2B5EF4-FFF2-40B4-BE49-F238E27FC236}">
                <a16:creationId xmlns:a16="http://schemas.microsoft.com/office/drawing/2014/main" id="{EC7498CF-CDEC-9F4A-B414-24FFFE59F66A}"/>
              </a:ext>
            </a:extLst>
          </p:cNvPr>
          <p:cNvSpPr txBox="1">
            <a:spLocks/>
          </p:cNvSpPr>
          <p:nvPr/>
        </p:nvSpPr>
        <p:spPr bwMode="auto">
          <a:xfrm>
            <a:off x="5839028" y="1389841"/>
            <a:ext cx="5751709" cy="52852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spcBef>
                <a:spcPts val="0"/>
              </a:spcBef>
              <a:spcAft>
                <a:spcPts val="1200"/>
              </a:spcAft>
              <a:buClr>
                <a:srgbClr val="0F5494"/>
              </a:buClr>
              <a:buSzTx/>
              <a:buFont typeface="Arial" pitchFamily="34" charset="0"/>
              <a:buNone/>
              <a:tabLst/>
              <a:defRPr/>
            </a:pPr>
            <a:r>
              <a:rPr kumimoji="0" lang="en-GB" sz="2000" b="1" i="0" u="none" strike="noStrike" kern="0" cap="none" spc="0" normalizeH="0" baseline="0" noProof="0" dirty="0">
                <a:ln>
                  <a:noFill/>
                </a:ln>
                <a:solidFill>
                  <a:srgbClr val="4D4D4D"/>
                </a:solidFill>
                <a:effectLst/>
                <a:uLnTx/>
                <a:uFillTx/>
              </a:rPr>
              <a:t>Developing </a:t>
            </a:r>
            <a:r>
              <a:rPr kumimoji="0" lang="en-GB" sz="2000" b="1" i="1" u="none" strike="noStrike" kern="0" cap="none" spc="0" normalizeH="0" baseline="0" noProof="0" dirty="0">
                <a:ln>
                  <a:noFill/>
                </a:ln>
                <a:solidFill>
                  <a:srgbClr val="035DC1"/>
                </a:solidFill>
                <a:effectLst/>
                <a:uLnTx/>
                <a:uFillTx/>
              </a:rPr>
              <a:t>the enablers</a:t>
            </a:r>
          </a:p>
          <a:p>
            <a:pPr marL="342900" marR="0" lvl="0" indent="-342900" algn="l" defTabSz="914400" rtl="0" eaLnBrk="1" fontAlgn="base" latinLnBrk="0" hangingPunct="1">
              <a:spcBef>
                <a:spcPts val="0"/>
              </a:spcBef>
              <a:spcAft>
                <a:spcPts val="600"/>
              </a:spcAft>
              <a:buClr>
                <a:srgbClr val="0F5494"/>
              </a:buClr>
              <a:buSzTx/>
              <a:buFont typeface="Arial" pitchFamily="34" charset="0"/>
              <a:buChar char="•"/>
              <a:tabLst/>
              <a:defRPr/>
            </a:pPr>
            <a:r>
              <a:rPr lang="en-US" sz="1600" b="1" i="0" dirty="0">
                <a:solidFill>
                  <a:srgbClr val="004494"/>
                </a:solidFill>
              </a:rPr>
              <a:t>Incentives and rewards </a:t>
            </a:r>
            <a:r>
              <a:rPr kumimoji="0" lang="en-US" sz="1600" b="0" i="0" u="none" strike="noStrike" kern="1200" cap="none" spc="0" normalizeH="0" baseline="0" noProof="0" dirty="0">
                <a:ln>
                  <a:noFill/>
                </a:ln>
                <a:solidFill>
                  <a:srgbClr val="4D4D4D"/>
                </a:solidFill>
                <a:effectLst/>
                <a:uLnTx/>
                <a:uFillTx/>
              </a:rPr>
              <a:t>to adopt open science practices, e.g. initiative </a:t>
            </a:r>
            <a:r>
              <a:rPr kumimoji="0" lang="en-US" sz="1600" b="0" i="0" u="none" strike="noStrike" kern="1200" cap="none" spc="0" normalizeH="0" baseline="0" noProof="0" dirty="0">
                <a:ln>
                  <a:noFill/>
                </a:ln>
                <a:solidFill>
                  <a:schemeClr val="tx1"/>
                </a:solidFill>
                <a:effectLst/>
                <a:uLnTx/>
                <a:uFillTx/>
              </a:rPr>
              <a:t>for </a:t>
            </a:r>
            <a:r>
              <a:rPr lang="en-US" sz="1600" b="1" i="0" dirty="0">
                <a:solidFill>
                  <a:srgbClr val="004494"/>
                </a:solidFill>
              </a:rPr>
              <a:t>Reforming Research Assessment</a:t>
            </a:r>
          </a:p>
          <a:p>
            <a:pPr marL="342900" marR="0" lvl="0" indent="-342900" algn="l" defTabSz="914400" rtl="0" eaLnBrk="1" fontAlgn="base" latinLnBrk="0" hangingPunct="1">
              <a:spcBef>
                <a:spcPts val="0"/>
              </a:spcBef>
              <a:spcAft>
                <a:spcPts val="600"/>
              </a:spcAft>
              <a:buClr>
                <a:srgbClr val="0F5494"/>
              </a:buClr>
              <a:buSzTx/>
              <a:buFont typeface="Arial" pitchFamily="34" charset="0"/>
              <a:buChar char="•"/>
              <a:tabLst/>
              <a:defRPr/>
            </a:pPr>
            <a:r>
              <a:rPr lang="en-US" sz="1600" b="1" i="0" dirty="0">
                <a:solidFill>
                  <a:srgbClr val="004494"/>
                </a:solidFill>
              </a:rPr>
              <a:t>Legislative and regulatory framework </a:t>
            </a:r>
            <a:r>
              <a:rPr kumimoji="0" lang="en-US" sz="1600" i="0" u="none" strike="noStrike" kern="1200" cap="none" spc="0" normalizeH="0" noProof="0" dirty="0">
                <a:ln>
                  <a:noFill/>
                </a:ln>
                <a:solidFill>
                  <a:schemeClr val="tx1"/>
                </a:solidFill>
                <a:effectLst/>
                <a:uLnTx/>
                <a:uFillTx/>
              </a:rPr>
              <a:t>for practicing open science</a:t>
            </a:r>
          </a:p>
          <a:p>
            <a:pPr lvl="1">
              <a:spcBef>
                <a:spcPts val="0"/>
              </a:spcBef>
              <a:spcAft>
                <a:spcPts val="600"/>
              </a:spcAft>
              <a:defRPr/>
            </a:pPr>
            <a:r>
              <a:rPr lang="en-US" sz="1600" b="0" dirty="0">
                <a:solidFill>
                  <a:schemeClr val="tx1"/>
                </a:solidFill>
              </a:rPr>
              <a:t>An EU data, copyright and digital legislative framework fit for research</a:t>
            </a:r>
          </a:p>
          <a:p>
            <a:pPr lvl="1">
              <a:spcBef>
                <a:spcPts val="0"/>
              </a:spcBef>
              <a:spcAft>
                <a:spcPts val="600"/>
              </a:spcAft>
              <a:defRPr/>
            </a:pPr>
            <a:r>
              <a:rPr lang="en-US" sz="1600" b="0" dirty="0">
                <a:solidFill>
                  <a:schemeClr val="tx1"/>
                </a:solidFill>
              </a:rPr>
              <a:t>Horizon Europe provisions o</a:t>
            </a:r>
            <a:r>
              <a:rPr lang="en-US" sz="1600" b="0" dirty="0">
                <a:solidFill>
                  <a:srgbClr val="4D4D4D"/>
                </a:solidFill>
              </a:rPr>
              <a:t>n Open Access and Open Science practices</a:t>
            </a:r>
            <a:endParaRPr lang="en-US" sz="1600" b="1" i="0" dirty="0">
              <a:solidFill>
                <a:schemeClr val="bg2">
                  <a:lumMod val="50000"/>
                </a:schemeClr>
              </a:solidFill>
            </a:endParaRPr>
          </a:p>
          <a:p>
            <a:pPr marL="342900" marR="0" lvl="0" indent="-342900" algn="l" defTabSz="914400" rtl="0" eaLnBrk="1" fontAlgn="base" latinLnBrk="0" hangingPunct="1">
              <a:spcBef>
                <a:spcPts val="0"/>
              </a:spcBef>
              <a:spcAft>
                <a:spcPts val="600"/>
              </a:spcAft>
              <a:buClr>
                <a:srgbClr val="0F5494"/>
              </a:buClr>
              <a:buSzTx/>
              <a:buFont typeface="Arial" pitchFamily="34" charset="0"/>
              <a:buChar char="•"/>
              <a:tabLst/>
              <a:defRPr/>
            </a:pPr>
            <a:r>
              <a:rPr lang="en-US" sz="1600" b="1" i="0" dirty="0">
                <a:solidFill>
                  <a:srgbClr val="004494"/>
                </a:solidFill>
              </a:rPr>
              <a:t>Open research infrastructures and skills </a:t>
            </a:r>
            <a:r>
              <a:rPr kumimoji="0" lang="en-US" sz="1600" b="0" i="0" u="none" strike="noStrike" kern="1200" cap="none" spc="0" normalizeH="0" baseline="0" noProof="0" dirty="0">
                <a:ln>
                  <a:noFill/>
                </a:ln>
                <a:solidFill>
                  <a:schemeClr val="tx1"/>
                </a:solidFill>
                <a:effectLst/>
                <a:uLnTx/>
                <a:uFillTx/>
              </a:rPr>
              <a:t>e.g. </a:t>
            </a:r>
          </a:p>
          <a:p>
            <a:pPr lvl="1">
              <a:spcBef>
                <a:spcPts val="0"/>
              </a:spcBef>
              <a:spcAft>
                <a:spcPts val="600"/>
              </a:spcAft>
              <a:defRPr/>
            </a:pPr>
            <a:r>
              <a:rPr kumimoji="0" lang="en-US" sz="1600" i="0" u="none" strike="noStrike" kern="1200" cap="none" spc="0" normalizeH="0" baseline="0" noProof="0" dirty="0">
                <a:ln>
                  <a:noFill/>
                </a:ln>
                <a:solidFill>
                  <a:schemeClr val="tx1"/>
                </a:solidFill>
                <a:effectLst/>
                <a:uLnTx/>
                <a:uFillTx/>
              </a:rPr>
              <a:t>European Open Science Cloud (EOSC)</a:t>
            </a:r>
            <a:r>
              <a:rPr lang="en-US" sz="1600" dirty="0">
                <a:solidFill>
                  <a:schemeClr val="tx1"/>
                </a:solidFill>
              </a:rPr>
              <a:t> </a:t>
            </a:r>
            <a:r>
              <a:rPr lang="en-US" sz="1600" b="0" dirty="0">
                <a:solidFill>
                  <a:schemeClr val="tx1"/>
                </a:solidFill>
              </a:rPr>
              <a:t>virtual research environment</a:t>
            </a:r>
            <a:endParaRPr kumimoji="0" lang="en-US" sz="1600" b="1" i="0" u="none" strike="noStrike" kern="1200" cap="none" spc="0" normalizeH="0" baseline="0" noProof="0" dirty="0">
              <a:ln>
                <a:noFill/>
              </a:ln>
              <a:solidFill>
                <a:schemeClr val="bg2">
                  <a:lumMod val="50000"/>
                </a:schemeClr>
              </a:solidFill>
              <a:effectLst/>
              <a:uLnTx/>
              <a:uFillTx/>
            </a:endParaRPr>
          </a:p>
          <a:p>
            <a:pPr lvl="1">
              <a:spcBef>
                <a:spcPts val="0"/>
              </a:spcBef>
              <a:spcAft>
                <a:spcPts val="600"/>
              </a:spcAft>
              <a:defRPr/>
            </a:pPr>
            <a:r>
              <a:rPr kumimoji="0" lang="en-US" sz="1600" b="0" i="0" u="none" strike="noStrike" kern="1200" cap="none" spc="0" normalizeH="0" baseline="0" noProof="0" dirty="0">
                <a:ln>
                  <a:noFill/>
                </a:ln>
                <a:solidFill>
                  <a:schemeClr val="tx1"/>
                </a:solidFill>
                <a:effectLst/>
                <a:uLnTx/>
                <a:uFillTx/>
              </a:rPr>
              <a:t>Open Research Europe (ORE) open access publishing service</a:t>
            </a:r>
          </a:p>
          <a:p>
            <a:pPr lvl="1">
              <a:spcBef>
                <a:spcPts val="0"/>
              </a:spcBef>
              <a:spcAft>
                <a:spcPts val="600"/>
              </a:spcAft>
              <a:defRPr/>
            </a:pPr>
            <a:r>
              <a:rPr lang="en-US" sz="1600" b="0" dirty="0">
                <a:solidFill>
                  <a:schemeClr val="tx1"/>
                </a:solidFill>
              </a:rPr>
              <a:t>Support for skills and education for </a:t>
            </a:r>
            <a:r>
              <a:rPr lang="en-US" sz="1600" b="0" dirty="0">
                <a:solidFill>
                  <a:srgbClr val="4D4D4D"/>
                </a:solidFill>
              </a:rPr>
              <a:t>practicing open science &amp; data-intensive research</a:t>
            </a:r>
          </a:p>
          <a:p>
            <a:pPr marL="342900" marR="0" lvl="0" indent="-342900" algn="l" defTabSz="914400" rtl="0" eaLnBrk="1" fontAlgn="base" latinLnBrk="0" hangingPunct="1">
              <a:spcBef>
                <a:spcPts val="0"/>
              </a:spcBef>
              <a:spcAft>
                <a:spcPts val="600"/>
              </a:spcAft>
              <a:buClr>
                <a:srgbClr val="0F5494"/>
              </a:buClr>
              <a:buSzTx/>
              <a:buFont typeface="Arial" pitchFamily="34" charset="0"/>
              <a:buChar char="•"/>
              <a:tabLst/>
              <a:defRPr/>
            </a:pPr>
            <a:endParaRPr kumimoji="0" lang="en-US" sz="1600" b="0" i="0" u="none" strike="noStrike" kern="1200" cap="none" spc="0" normalizeH="0" baseline="0" noProof="0" dirty="0">
              <a:ln>
                <a:noFill/>
              </a:ln>
              <a:solidFill>
                <a:schemeClr val="tx1"/>
              </a:solidFill>
              <a:effectLst/>
              <a:uLnTx/>
              <a:uFillTx/>
            </a:endParaRPr>
          </a:p>
          <a:p>
            <a:pPr marL="342900" marR="0" lvl="0" indent="-342900" algn="l" defTabSz="914400" rtl="0" eaLnBrk="1" fontAlgn="base" latinLnBrk="0" hangingPunct="1">
              <a:spcBef>
                <a:spcPts val="0"/>
              </a:spcBef>
              <a:spcAft>
                <a:spcPts val="600"/>
              </a:spcAft>
              <a:buClr>
                <a:srgbClr val="0F5494"/>
              </a:buClr>
              <a:buSzTx/>
              <a:buFont typeface="Arial" pitchFamily="34" charset="0"/>
              <a:buChar char="•"/>
              <a:tabLst/>
              <a:defRPr/>
            </a:pPr>
            <a:endParaRPr kumimoji="0" lang="en-US" sz="1600" b="1" i="0" u="none" strike="noStrike" kern="1200" cap="none" spc="0" normalizeH="0" baseline="0" noProof="0" dirty="0">
              <a:ln>
                <a:noFill/>
              </a:ln>
              <a:solidFill>
                <a:srgbClr val="4D4D4D"/>
              </a:solidFill>
              <a:effectLst/>
              <a:uLnTx/>
              <a:uFillTx/>
            </a:endParaRPr>
          </a:p>
          <a:p>
            <a:pPr marL="342900" marR="0" lvl="0" indent="-342900" algn="l" defTabSz="914400" rtl="0" eaLnBrk="1" fontAlgn="base" latinLnBrk="0" hangingPunct="1">
              <a:spcBef>
                <a:spcPts val="0"/>
              </a:spcBef>
              <a:spcAft>
                <a:spcPts val="600"/>
              </a:spcAft>
              <a:buClr>
                <a:srgbClr val="0F5494"/>
              </a:buClr>
              <a:buSzTx/>
              <a:buFont typeface="Arial" pitchFamily="34" charset="0"/>
              <a:buChar char="•"/>
              <a:tabLst/>
              <a:defRPr/>
            </a:pPr>
            <a:endParaRPr kumimoji="0" lang="en-US" sz="1600" b="0" i="0" u="none" strike="noStrike" kern="1200" cap="none" spc="0" normalizeH="0" baseline="0" noProof="0" dirty="0">
              <a:ln>
                <a:noFill/>
              </a:ln>
              <a:solidFill>
                <a:srgbClr val="4D4D4D"/>
              </a:solidFill>
              <a:effectLst/>
              <a:uLnTx/>
              <a:uFillTx/>
            </a:endParaRPr>
          </a:p>
        </p:txBody>
      </p:sp>
      <p:sp>
        <p:nvSpPr>
          <p:cNvPr id="6" name="Titolo 4">
            <a:extLst>
              <a:ext uri="{FF2B5EF4-FFF2-40B4-BE49-F238E27FC236}">
                <a16:creationId xmlns:a16="http://schemas.microsoft.com/office/drawing/2014/main" id="{C300CB47-0BE0-3644-8AD3-B458641C0E8E}"/>
              </a:ext>
            </a:extLst>
          </p:cNvPr>
          <p:cNvSpPr txBox="1">
            <a:spLocks/>
          </p:cNvSpPr>
          <p:nvPr/>
        </p:nvSpPr>
        <p:spPr>
          <a:xfrm>
            <a:off x="1843311" y="161327"/>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US" b="1" dirty="0">
                <a:solidFill>
                  <a:srgbClr val="004394"/>
                </a:solidFill>
                <a:latin typeface="+mn-lt"/>
              </a:rPr>
              <a:t>“Embracing open science” by EC (and ESCAPE)</a:t>
            </a:r>
            <a:endParaRPr lang="it-IT" b="1" dirty="0">
              <a:solidFill>
                <a:srgbClr val="004394"/>
              </a:solidFill>
              <a:latin typeface="+mn-lt"/>
            </a:endParaRPr>
          </a:p>
        </p:txBody>
      </p:sp>
      <p:pic>
        <p:nvPicPr>
          <p:cNvPr id="7" name="Picture 2" descr="Horizon Europe — Wikipédia">
            <a:extLst>
              <a:ext uri="{FF2B5EF4-FFF2-40B4-BE49-F238E27FC236}">
                <a16:creationId xmlns:a16="http://schemas.microsoft.com/office/drawing/2014/main" id="{6191F3DB-12BF-E94C-950F-27EC8D8265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33" t="18698" r="13751" b="3304"/>
          <a:stretch/>
        </p:blipFill>
        <p:spPr bwMode="auto">
          <a:xfrm>
            <a:off x="10324575" y="488002"/>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340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A3713CE-3CF1-3045-9C3B-B557DEEC2DEB}"/>
              </a:ext>
            </a:extLst>
          </p:cNvPr>
          <p:cNvSpPr>
            <a:spLocks noGrp="1"/>
          </p:cNvSpPr>
          <p:nvPr>
            <p:ph type="sldNum" sz="quarter" idx="12"/>
          </p:nvPr>
        </p:nvSpPr>
        <p:spPr/>
        <p:txBody>
          <a:bodyPr/>
          <a:lstStyle/>
          <a:p>
            <a:fld id="{345175DA-277F-B548-B500-1BF71FE23091}" type="slidenum">
              <a:rPr lang="it-IT" smtClean="0"/>
              <a:pPr/>
              <a:t>13</a:t>
            </a:fld>
            <a:endParaRPr lang="it-IT"/>
          </a:p>
        </p:txBody>
      </p:sp>
      <p:sp>
        <p:nvSpPr>
          <p:cNvPr id="4" name="Title 1">
            <a:extLst>
              <a:ext uri="{FF2B5EF4-FFF2-40B4-BE49-F238E27FC236}">
                <a16:creationId xmlns:a16="http://schemas.microsoft.com/office/drawing/2014/main" id="{8ACD5E41-0ABE-D941-9D76-F272B4D694AD}"/>
              </a:ext>
            </a:extLst>
          </p:cNvPr>
          <p:cNvSpPr txBox="1">
            <a:spLocks/>
          </p:cNvSpPr>
          <p:nvPr/>
        </p:nvSpPr>
        <p:spPr>
          <a:xfrm>
            <a:off x="1903079" y="230577"/>
            <a:ext cx="7646641" cy="720080"/>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sz="2800" b="1">
                <a:latin typeface="+mn-lt"/>
              </a:rPr>
              <a:t>Outlook for Science Clusters</a:t>
            </a:r>
            <a:endParaRPr lang="en-GB" sz="2800" b="1" dirty="0">
              <a:latin typeface="+mn-lt"/>
            </a:endParaRPr>
          </a:p>
        </p:txBody>
      </p:sp>
      <p:sp>
        <p:nvSpPr>
          <p:cNvPr id="5" name="Content Placeholder 2">
            <a:extLst>
              <a:ext uri="{FF2B5EF4-FFF2-40B4-BE49-F238E27FC236}">
                <a16:creationId xmlns:a16="http://schemas.microsoft.com/office/drawing/2014/main" id="{AF70E22C-6E7E-CA47-96FF-7526D56D740C}"/>
              </a:ext>
            </a:extLst>
          </p:cNvPr>
          <p:cNvSpPr txBox="1">
            <a:spLocks/>
          </p:cNvSpPr>
          <p:nvPr/>
        </p:nvSpPr>
        <p:spPr>
          <a:xfrm>
            <a:off x="424544" y="1632857"/>
            <a:ext cx="9307285" cy="4177622"/>
          </a:xfrm>
          <a:prstGeom prst="rect">
            <a:avLst/>
          </a:prstGeom>
        </p:spPr>
        <p:txBody>
          <a:bodyPr>
            <a:normAutofit/>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044C9F"/>
                </a:solidFill>
              </a:rPr>
              <a:t>The 5 Science Cluster projects are ending</a:t>
            </a:r>
          </a:p>
          <a:p>
            <a:r>
              <a:rPr lang="en-GB" sz="2000" dirty="0">
                <a:solidFill>
                  <a:srgbClr val="044C9F"/>
                </a:solidFill>
              </a:rPr>
              <a:t>However, synergies between them have been significant, and collaborative activity is increasing</a:t>
            </a:r>
          </a:p>
          <a:p>
            <a:r>
              <a:rPr lang="en-GB" sz="2000" dirty="0">
                <a:solidFill>
                  <a:srgbClr val="044C9F"/>
                </a:solidFill>
              </a:rPr>
              <a:t>Recently, all of the 5 have put in place long-term structures – through MoU or Collaboration Agreement</a:t>
            </a:r>
          </a:p>
          <a:p>
            <a:pPr lvl="1">
              <a:buFont typeface="Arial" panose="020B0604020202020204" pitchFamily="34" charset="0"/>
              <a:buChar char="•"/>
            </a:pPr>
            <a:r>
              <a:rPr lang="en-GB" sz="1800" dirty="0">
                <a:solidFill>
                  <a:srgbClr val="044C9F"/>
                </a:solidFill>
              </a:rPr>
              <a:t>E.g. ESCAPE has Collaboration Agreement signed by </a:t>
            </a:r>
            <a:br>
              <a:rPr lang="en-GB" sz="1800" dirty="0">
                <a:solidFill>
                  <a:srgbClr val="044C9F"/>
                </a:solidFill>
              </a:rPr>
            </a:br>
            <a:r>
              <a:rPr lang="en-GB" sz="1800" dirty="0">
                <a:solidFill>
                  <a:srgbClr val="044C9F"/>
                </a:solidFill>
              </a:rPr>
              <a:t>Directors of all the partner RIs </a:t>
            </a:r>
          </a:p>
          <a:p>
            <a:pPr marL="914377" lvl="2" indent="0">
              <a:buFontTx/>
              <a:buNone/>
            </a:pPr>
            <a:r>
              <a:rPr lang="en-GB" sz="2400" dirty="0">
                <a:solidFill>
                  <a:srgbClr val="044C9F"/>
                </a:solidFill>
                <a:sym typeface="Wingdings" pitchFamily="2" charset="2"/>
              </a:rPr>
              <a:t> </a:t>
            </a:r>
            <a:r>
              <a:rPr lang="en-GB" sz="2400" dirty="0">
                <a:solidFill>
                  <a:srgbClr val="C00000"/>
                </a:solidFill>
                <a:sym typeface="Wingdings" pitchFamily="2" charset="2"/>
              </a:rPr>
              <a:t>ESCAPE Open Collaboration</a:t>
            </a:r>
          </a:p>
          <a:p>
            <a:r>
              <a:rPr lang="en-GB" sz="2000" dirty="0">
                <a:solidFill>
                  <a:srgbClr val="044C9F"/>
                </a:solidFill>
                <a:sym typeface="Wingdings" pitchFamily="2" charset="2"/>
              </a:rPr>
              <a:t>The Clusters have a common position and agree: they want to have effective mechanisms to enable cross cluster/cross-domain collaborations </a:t>
            </a:r>
          </a:p>
          <a:p>
            <a:pPr lvl="1">
              <a:buFont typeface="Arial" panose="020B0604020202020204" pitchFamily="34" charset="0"/>
              <a:buChar char="•"/>
            </a:pPr>
            <a:r>
              <a:rPr lang="en-GB" sz="1800" dirty="0">
                <a:solidFill>
                  <a:srgbClr val="044C9F"/>
                </a:solidFill>
                <a:sym typeface="Wingdings" pitchFamily="2" charset="2"/>
              </a:rPr>
              <a:t>but not an additional layer of governance</a:t>
            </a:r>
            <a:endParaRPr lang="en-GB" sz="1800" dirty="0">
              <a:solidFill>
                <a:srgbClr val="044C9F"/>
              </a:solidFill>
            </a:endParaRPr>
          </a:p>
        </p:txBody>
      </p:sp>
      <p:sp>
        <p:nvSpPr>
          <p:cNvPr id="6" name="Espace réservé du pied de page 2">
            <a:extLst>
              <a:ext uri="{FF2B5EF4-FFF2-40B4-BE49-F238E27FC236}">
                <a16:creationId xmlns:a16="http://schemas.microsoft.com/office/drawing/2014/main" id="{1D4DB3BC-E736-AB4F-A899-D64280EE4500}"/>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pic>
        <p:nvPicPr>
          <p:cNvPr id="9" name="Picture 6">
            <a:extLst>
              <a:ext uri="{FF2B5EF4-FFF2-40B4-BE49-F238E27FC236}">
                <a16:creationId xmlns:a16="http://schemas.microsoft.com/office/drawing/2014/main" id="{452BC3A0-11C8-8D47-81E9-66A175BA5AF6}"/>
              </a:ext>
            </a:extLst>
          </p:cNvPr>
          <p:cNvPicPr>
            <a:picLocks noChangeAspect="1"/>
          </p:cNvPicPr>
          <p:nvPr/>
        </p:nvPicPr>
        <p:blipFill>
          <a:blip r:embed="rId3"/>
          <a:stretch>
            <a:fillRect/>
          </a:stretch>
        </p:blipFill>
        <p:spPr>
          <a:xfrm>
            <a:off x="9191557" y="2553195"/>
            <a:ext cx="2590882" cy="3711262"/>
          </a:xfrm>
          <a:prstGeom prst="rect">
            <a:avLst/>
          </a:prstGeom>
          <a:ln>
            <a:noFill/>
          </a:ln>
          <a:effectLst>
            <a:outerShdw blurRad="292100" dist="139700" dir="2700000" algn="tl" rotWithShape="0">
              <a:srgbClr val="333333">
                <a:alpha val="65000"/>
              </a:srgbClr>
            </a:outerShdw>
          </a:effectLst>
        </p:spPr>
      </p:pic>
      <p:sp>
        <p:nvSpPr>
          <p:cNvPr id="8" name="Espace réservé de la date 1">
            <a:extLst>
              <a:ext uri="{FF2B5EF4-FFF2-40B4-BE49-F238E27FC236}">
                <a16:creationId xmlns:a16="http://schemas.microsoft.com/office/drawing/2014/main" id="{CA7B52FA-451C-D849-8CA7-1B25D9C82513}"/>
              </a:ext>
            </a:extLst>
          </p:cNvPr>
          <p:cNvSpPr>
            <a:spLocks noGrp="1"/>
          </p:cNvSpPr>
          <p:nvPr>
            <p:ph type="dt" sz="half" idx="10"/>
          </p:nvPr>
        </p:nvSpPr>
        <p:spPr>
          <a:xfrm>
            <a:off x="10785287" y="6392392"/>
            <a:ext cx="1127053" cy="337898"/>
          </a:xfrm>
        </p:spPr>
        <p:txBody>
          <a:bodyPr/>
          <a:lstStyle/>
          <a:p>
            <a:fld id="{76ECB076-05B0-BA42-B610-86994D31C585}" type="datetime1">
              <a:rPr lang="it-IT" smtClean="0"/>
              <a:t>12/06/23</a:t>
            </a:fld>
            <a:endParaRPr lang="it-IT" dirty="0"/>
          </a:p>
        </p:txBody>
      </p:sp>
    </p:spTree>
    <p:extLst>
      <p:ext uri="{BB962C8B-B14F-4D97-AF65-F5344CB8AC3E}">
        <p14:creationId xmlns:p14="http://schemas.microsoft.com/office/powerpoint/2010/main" val="1832121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B8E6AE1-CC9A-7848-BC45-66ECAA23588F}"/>
              </a:ext>
            </a:extLst>
          </p:cNvPr>
          <p:cNvSpPr>
            <a:spLocks noGrp="1"/>
          </p:cNvSpPr>
          <p:nvPr>
            <p:ph type="sldNum" sz="quarter" idx="12"/>
          </p:nvPr>
        </p:nvSpPr>
        <p:spPr/>
        <p:txBody>
          <a:bodyPr/>
          <a:lstStyle/>
          <a:p>
            <a:fld id="{345175DA-277F-B548-B500-1BF71FE23091}" type="slidenum">
              <a:rPr lang="it-IT" smtClean="0"/>
              <a:pPr/>
              <a:t>14</a:t>
            </a:fld>
            <a:endParaRPr lang="it-IT"/>
          </a:p>
        </p:txBody>
      </p:sp>
      <p:sp>
        <p:nvSpPr>
          <p:cNvPr id="4" name="Title 1">
            <a:extLst>
              <a:ext uri="{FF2B5EF4-FFF2-40B4-BE49-F238E27FC236}">
                <a16:creationId xmlns:a16="http://schemas.microsoft.com/office/drawing/2014/main" id="{A460C7EB-FC6E-6D4D-87B7-E8E190499EB2}"/>
              </a:ext>
            </a:extLst>
          </p:cNvPr>
          <p:cNvSpPr txBox="1">
            <a:spLocks/>
          </p:cNvSpPr>
          <p:nvPr/>
        </p:nvSpPr>
        <p:spPr>
          <a:xfrm>
            <a:off x="1843311" y="195943"/>
            <a:ext cx="10069029" cy="957943"/>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latin typeface="+mn-lt"/>
              </a:rPr>
              <a:t>What will partners work on?</a:t>
            </a:r>
          </a:p>
        </p:txBody>
      </p:sp>
      <p:sp>
        <p:nvSpPr>
          <p:cNvPr id="5" name="Content Placeholder 2">
            <a:extLst>
              <a:ext uri="{FF2B5EF4-FFF2-40B4-BE49-F238E27FC236}">
                <a16:creationId xmlns:a16="http://schemas.microsoft.com/office/drawing/2014/main" id="{2AE23495-B935-A84A-90B1-0DFE98D7309E}"/>
              </a:ext>
            </a:extLst>
          </p:cNvPr>
          <p:cNvSpPr txBox="1">
            <a:spLocks/>
          </p:cNvSpPr>
          <p:nvPr/>
        </p:nvSpPr>
        <p:spPr>
          <a:xfrm>
            <a:off x="682666" y="1817914"/>
            <a:ext cx="11408229" cy="4354759"/>
          </a:xfrm>
          <a:prstGeom prst="rect">
            <a:avLst/>
          </a:prstGeom>
        </p:spPr>
        <p:txBody>
          <a:bodyPr>
            <a:normAutofit/>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000" dirty="0">
                <a:solidFill>
                  <a:srgbClr val="044C9F"/>
                </a:solidFill>
              </a:rPr>
              <a:t> On topics that they would anyway work on, but now as a collaborative activity</a:t>
            </a:r>
          </a:p>
          <a:p>
            <a:pPr lvl="1" fontAlgn="base">
              <a:buFont typeface="Arial" panose="020B0604020202020204" pitchFamily="34" charset="0"/>
              <a:buChar char="•"/>
            </a:pPr>
            <a:r>
              <a:rPr lang="en-GB" sz="1800" dirty="0">
                <a:solidFill>
                  <a:srgbClr val="044C9F"/>
                </a:solidFill>
              </a:rPr>
              <a:t>Better and more use cases → robustness, bigger user community, testing, support, …</a:t>
            </a:r>
          </a:p>
          <a:p>
            <a:pPr lvl="1" fontAlgn="base">
              <a:buFont typeface="Arial" panose="020B0604020202020204" pitchFamily="34" charset="0"/>
              <a:buChar char="•"/>
            </a:pPr>
            <a:r>
              <a:rPr lang="en-GB" sz="1800" dirty="0">
                <a:solidFill>
                  <a:srgbClr val="044C9F"/>
                </a:solidFill>
              </a:rPr>
              <a:t>Don't invent new tasks - unless there is a clear overall benefit to the community</a:t>
            </a:r>
          </a:p>
          <a:p>
            <a:pPr fontAlgn="base"/>
            <a:r>
              <a:rPr lang="en-GB" sz="2000" dirty="0">
                <a:solidFill>
                  <a:srgbClr val="044C9F"/>
                </a:solidFill>
              </a:rPr>
              <a:t> Share and build expertise</a:t>
            </a:r>
          </a:p>
          <a:p>
            <a:pPr fontAlgn="base"/>
            <a:r>
              <a:rPr lang="en-GB" sz="2000" dirty="0">
                <a:solidFill>
                  <a:srgbClr val="044C9F"/>
                </a:solidFill>
              </a:rPr>
              <a:t> Pool resources for developments, training, support, etc.</a:t>
            </a:r>
          </a:p>
          <a:p>
            <a:pPr fontAlgn="base"/>
            <a:r>
              <a:rPr lang="en-GB" sz="2000" dirty="0">
                <a:solidFill>
                  <a:srgbClr val="044C9F"/>
                </a:solidFill>
              </a:rPr>
              <a:t> Software artefacts should follow normal open source model, </a:t>
            </a:r>
          </a:p>
          <a:p>
            <a:pPr lvl="1" fontAlgn="base">
              <a:buFont typeface="Arial" panose="020B0604020202020204" pitchFamily="34" charset="0"/>
              <a:buChar char="•"/>
            </a:pPr>
            <a:r>
              <a:rPr lang="en-GB" sz="1800" dirty="0">
                <a:solidFill>
                  <a:srgbClr val="044C9F"/>
                </a:solidFill>
              </a:rPr>
              <a:t>collaborative and open, no particular support implications</a:t>
            </a:r>
          </a:p>
          <a:p>
            <a:pPr fontAlgn="base"/>
            <a:r>
              <a:rPr lang="en-GB" sz="2000" dirty="0">
                <a:solidFill>
                  <a:srgbClr val="044C9F"/>
                </a:solidFill>
              </a:rPr>
              <a:t> Don’t expect all RIs to run services for each other, </a:t>
            </a:r>
          </a:p>
          <a:p>
            <a:pPr lvl="1" fontAlgn="base">
              <a:buFont typeface="Arial" panose="020B0604020202020204" pitchFamily="34" charset="0"/>
              <a:buChar char="•"/>
            </a:pPr>
            <a:r>
              <a:rPr lang="en-GB" sz="1800" dirty="0">
                <a:solidFill>
                  <a:srgbClr val="044C9F"/>
                </a:solidFill>
              </a:rPr>
              <a:t>perhaps AAI, OSSR could be community services, otherwise most likely separate instances.</a:t>
            </a:r>
          </a:p>
          <a:p>
            <a:pPr lvl="1" fontAlgn="base">
              <a:buFont typeface="Arial" panose="020B0604020202020204" pitchFamily="34" charset="0"/>
              <a:buChar char="•"/>
            </a:pPr>
            <a:r>
              <a:rPr lang="en-GB" sz="1800" dirty="0">
                <a:solidFill>
                  <a:srgbClr val="044C9F"/>
                </a:solidFill>
              </a:rPr>
              <a:t>Use common tools, but not same instance of services</a:t>
            </a:r>
          </a:p>
        </p:txBody>
      </p:sp>
      <p:sp>
        <p:nvSpPr>
          <p:cNvPr id="7" name="Espace réservé du pied de page 2">
            <a:extLst>
              <a:ext uri="{FF2B5EF4-FFF2-40B4-BE49-F238E27FC236}">
                <a16:creationId xmlns:a16="http://schemas.microsoft.com/office/drawing/2014/main" id="{3139951D-EA5B-5442-AD95-2199E18C8968}"/>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9" name="Espace réservé de la date 1">
            <a:extLst>
              <a:ext uri="{FF2B5EF4-FFF2-40B4-BE49-F238E27FC236}">
                <a16:creationId xmlns:a16="http://schemas.microsoft.com/office/drawing/2014/main" id="{43786698-C7D1-184E-8F37-85D9A8900FD5}"/>
              </a:ext>
            </a:extLst>
          </p:cNvPr>
          <p:cNvSpPr>
            <a:spLocks noGrp="1"/>
          </p:cNvSpPr>
          <p:nvPr>
            <p:ph type="dt" sz="half" idx="10"/>
          </p:nvPr>
        </p:nvSpPr>
        <p:spPr>
          <a:xfrm>
            <a:off x="10785287" y="6392392"/>
            <a:ext cx="1127053" cy="337898"/>
          </a:xfrm>
        </p:spPr>
        <p:txBody>
          <a:bodyPr/>
          <a:lstStyle/>
          <a:p>
            <a:fld id="{76ECB076-05B0-BA42-B610-86994D31C585}" type="datetime1">
              <a:rPr lang="it-IT" smtClean="0"/>
              <a:t>12/06/23</a:t>
            </a:fld>
            <a:endParaRPr lang="it-IT" dirty="0"/>
          </a:p>
        </p:txBody>
      </p:sp>
    </p:spTree>
    <p:extLst>
      <p:ext uri="{BB962C8B-B14F-4D97-AF65-F5344CB8AC3E}">
        <p14:creationId xmlns:p14="http://schemas.microsoft.com/office/powerpoint/2010/main" val="19250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5017-3F89-1D45-A807-6739F9F2C22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D3DDED0-2FC2-5D4E-AA9D-D09EE638C647}"/>
              </a:ext>
            </a:extLst>
          </p:cNvPr>
          <p:cNvSpPr/>
          <p:nvPr/>
        </p:nvSpPr>
        <p:spPr>
          <a:xfrm>
            <a:off x="729574" y="911232"/>
            <a:ext cx="11121486"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There is a prompt need and opportunity to support the Science Clusters further (in 2022-2025) within </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Horizon Europe framework</a:t>
            </a: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alibri" panose="020F0502020204030204"/>
                <a:ea typeface="+mn-ea"/>
                <a:cs typeface="+mn-cs"/>
              </a:rPr>
              <a:t>H2020 </a:t>
            </a: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rPr>
              <a:t>and </a:t>
            </a:r>
            <a:r>
              <a:rPr kumimoji="0" lang="fr-FR" sz="1600" b="0" i="0" u="none" strike="noStrike" kern="1200" cap="none" spc="0" normalizeH="0" baseline="0" noProof="0" dirty="0" err="1">
                <a:ln>
                  <a:noFill/>
                </a:ln>
                <a:solidFill>
                  <a:srgbClr val="002060"/>
                </a:solidFill>
                <a:effectLst/>
                <a:uLnTx/>
                <a:uFillTx/>
                <a:latin typeface="Calibri" panose="020F0502020204030204"/>
                <a:ea typeface="+mn-ea"/>
                <a:cs typeface="+mn-cs"/>
              </a:rPr>
              <a:t>potential</a:t>
            </a: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1600" b="1" i="0" u="none" strike="noStrike" kern="1200" cap="none" spc="0" normalizeH="0" baseline="0" noProof="0" dirty="0">
                <a:ln>
                  <a:noFill/>
                </a:ln>
                <a:solidFill>
                  <a:srgbClr val="002060"/>
                </a:solidFill>
                <a:effectLst/>
                <a:uLnTx/>
                <a:uFillTx/>
                <a:latin typeface="Calibri" panose="020F0502020204030204"/>
                <a:ea typeface="+mn-ea"/>
                <a:cs typeface="+mn-cs"/>
              </a:rPr>
              <a:t>Horizon Europe </a:t>
            </a:r>
            <a:r>
              <a:rPr kumimoji="0" lang="fr-FR" sz="1600" b="0" i="0" u="none" strike="noStrike" kern="1200" cap="none" spc="0" normalizeH="0" baseline="0" noProof="0" dirty="0" err="1">
                <a:ln>
                  <a:noFill/>
                </a:ln>
                <a:solidFill>
                  <a:srgbClr val="002060"/>
                </a:solidFill>
                <a:effectLst/>
                <a:uLnTx/>
                <a:uFillTx/>
                <a:latin typeface="Calibri" panose="020F0502020204030204"/>
                <a:ea typeface="+mn-ea"/>
                <a:cs typeface="+mn-cs"/>
              </a:rPr>
              <a:t>funded</a:t>
            </a: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rPr>
              <a:t> actions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0" i="1"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aligned with the EOSC-SRIA Stage2 -to- Stage3</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General Objectives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GO</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consolidation of thematic data infrastructures (cluster VREs, platforms and a “few core services”) as parts of a federation.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Specific Objectives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SO</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relevant scientific results from clusters;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increased number of RIs;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enhance researchers uptake of OS and widening dimension.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Operational Objectives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OO</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sustainable operation of the deployed cluster as a “platform infrastructure”;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continuous promotion, extension and hosting of inter-domain FAIR Science Projects (new Open Science Objectives).</a:t>
            </a:r>
          </a:p>
        </p:txBody>
      </p:sp>
      <p:sp>
        <p:nvSpPr>
          <p:cNvPr id="9" name="Titre 1">
            <a:extLst>
              <a:ext uri="{FF2B5EF4-FFF2-40B4-BE49-F238E27FC236}">
                <a16:creationId xmlns:a16="http://schemas.microsoft.com/office/drawing/2014/main" id="{616B4670-6F77-2848-A0BB-2753BFD387E7}"/>
              </a:ext>
            </a:extLst>
          </p:cNvPr>
          <p:cNvSpPr>
            <a:spLocks noGrp="1"/>
          </p:cNvSpPr>
          <p:nvPr>
            <p:ph type="title"/>
          </p:nvPr>
        </p:nvSpPr>
        <p:spPr>
          <a:xfrm>
            <a:off x="1464275" y="167418"/>
            <a:ext cx="10515600" cy="708932"/>
          </a:xfrm>
        </p:spPr>
        <p:txBody>
          <a:bodyPr>
            <a:normAutofit/>
          </a:bodyPr>
          <a:lstStyle/>
          <a:p>
            <a:r>
              <a:rPr lang="fr-FR" sz="2800" b="1" dirty="0">
                <a:solidFill>
                  <a:srgbClr val="002060"/>
                </a:solidFill>
              </a:rPr>
              <a:t>A </a:t>
            </a:r>
            <a:r>
              <a:rPr lang="fr-FR" sz="2800" b="1" dirty="0" err="1">
                <a:solidFill>
                  <a:srgbClr val="002060"/>
                </a:solidFill>
              </a:rPr>
              <a:t>work</a:t>
            </a:r>
            <a:r>
              <a:rPr lang="fr-FR" sz="2800" b="1" dirty="0">
                <a:solidFill>
                  <a:srgbClr val="002060"/>
                </a:solidFill>
              </a:rPr>
              <a:t> plan for the future of the Science Clusters </a:t>
            </a:r>
          </a:p>
        </p:txBody>
      </p:sp>
      <p:graphicFrame>
        <p:nvGraphicFramePr>
          <p:cNvPr id="10" name="Diagramme 9">
            <a:extLst>
              <a:ext uri="{FF2B5EF4-FFF2-40B4-BE49-F238E27FC236}">
                <a16:creationId xmlns:a16="http://schemas.microsoft.com/office/drawing/2014/main" id="{71B0B865-C573-E946-A04B-DE904251D5FB}"/>
              </a:ext>
            </a:extLst>
          </p:cNvPr>
          <p:cNvGraphicFramePr/>
          <p:nvPr/>
        </p:nvGraphicFramePr>
        <p:xfrm>
          <a:off x="2032000" y="2478798"/>
          <a:ext cx="8128000" cy="246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Connecteur droit 11">
            <a:extLst>
              <a:ext uri="{FF2B5EF4-FFF2-40B4-BE49-F238E27FC236}">
                <a16:creationId xmlns:a16="http://schemas.microsoft.com/office/drawing/2014/main" id="{B6127C76-B06A-564D-948F-1E603125E24C}"/>
              </a:ext>
            </a:extLst>
          </p:cNvPr>
          <p:cNvCxnSpPr>
            <a:cxnSpLocks/>
          </p:cNvCxnSpPr>
          <p:nvPr/>
        </p:nvCxnSpPr>
        <p:spPr>
          <a:xfrm>
            <a:off x="3763592" y="2826270"/>
            <a:ext cx="2728648"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FFFD7D2D-54B0-9C42-ADC5-933F910B5559}"/>
              </a:ext>
            </a:extLst>
          </p:cNvPr>
          <p:cNvCxnSpPr>
            <a:cxnSpLocks/>
          </p:cNvCxnSpPr>
          <p:nvPr/>
        </p:nvCxnSpPr>
        <p:spPr>
          <a:xfrm>
            <a:off x="6492240" y="2826270"/>
            <a:ext cx="356616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4E4095F-95BC-A549-B0CC-ABBD1FB19DF9}"/>
              </a:ext>
            </a:extLst>
          </p:cNvPr>
          <p:cNvSpPr/>
          <p:nvPr/>
        </p:nvSpPr>
        <p:spPr>
          <a:xfrm>
            <a:off x="3677816" y="2838326"/>
            <a:ext cx="47577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EOSC-SRIA           </a:t>
            </a:r>
            <a:r>
              <a:rPr kumimoji="0" lang="en-GB" sz="1200" b="0" i="1" u="none" strike="noStrike" kern="1200" cap="none" spc="0" normalizeH="0" baseline="0" noProof="0" dirty="0">
                <a:ln>
                  <a:noFill/>
                </a:ln>
                <a:solidFill>
                  <a:srgbClr val="ED7D31">
                    <a:lumMod val="50000"/>
                  </a:srgbClr>
                </a:solidFill>
                <a:effectLst/>
                <a:uLnTx/>
                <a:uFillTx/>
                <a:latin typeface="Calibri" panose="020F0502020204030204"/>
                <a:ea typeface="Tahoma" panose="020B0604030504040204" pitchFamily="34" charset="0"/>
                <a:cs typeface="Tahoma" panose="020B0604030504040204" pitchFamily="34" charset="0"/>
              </a:rPr>
              <a:t>Stage2                                                                            </a:t>
            </a:r>
            <a:r>
              <a:rPr kumimoji="0" lang="en-GB" sz="1200" b="0" i="1"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a:t>
            </a:r>
            <a:r>
              <a:rPr kumimoji="0" lang="en-GB" sz="1200" b="0" i="1" u="none" strike="noStrike" kern="1200" cap="none" spc="0" normalizeH="0" baseline="0" noProof="0" dirty="0">
                <a:ln>
                  <a:noFill/>
                </a:ln>
                <a:solidFill>
                  <a:srgbClr val="70AD47">
                    <a:lumMod val="50000"/>
                  </a:srgbClr>
                </a:solidFill>
                <a:effectLst/>
                <a:uLnTx/>
                <a:uFillTx/>
                <a:latin typeface="Calibri" panose="020F0502020204030204"/>
                <a:ea typeface="Tahoma" panose="020B0604030504040204" pitchFamily="34" charset="0"/>
                <a:cs typeface="Tahoma" panose="020B0604030504040204" pitchFamily="34" charset="0"/>
              </a:rPr>
              <a:t>Stage3</a:t>
            </a:r>
            <a:endParaRPr kumimoji="0" lang="fr-FR" sz="12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aphicFrame>
        <p:nvGraphicFramePr>
          <p:cNvPr id="20" name="Diagramme 19">
            <a:extLst>
              <a:ext uri="{FF2B5EF4-FFF2-40B4-BE49-F238E27FC236}">
                <a16:creationId xmlns:a16="http://schemas.microsoft.com/office/drawing/2014/main" id="{DDCABA41-3324-E245-8697-B0ED8B3A3035}"/>
              </a:ext>
            </a:extLst>
          </p:cNvPr>
          <p:cNvGraphicFramePr/>
          <p:nvPr/>
        </p:nvGraphicFramePr>
        <p:xfrm>
          <a:off x="3529584" y="1911871"/>
          <a:ext cx="2002536" cy="5033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1" name="Diagramme 20">
            <a:extLst>
              <a:ext uri="{FF2B5EF4-FFF2-40B4-BE49-F238E27FC236}">
                <a16:creationId xmlns:a16="http://schemas.microsoft.com/office/drawing/2014/main" id="{F47CA4BD-4F2F-724F-A9C4-B1DC9B039AFE}"/>
              </a:ext>
            </a:extLst>
          </p:cNvPr>
          <p:cNvGraphicFramePr/>
          <p:nvPr/>
        </p:nvGraphicFramePr>
        <p:xfrm>
          <a:off x="4676359" y="1555256"/>
          <a:ext cx="1815881" cy="35661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2" name="Diagramme 21">
            <a:extLst>
              <a:ext uri="{FF2B5EF4-FFF2-40B4-BE49-F238E27FC236}">
                <a16:creationId xmlns:a16="http://schemas.microsoft.com/office/drawing/2014/main" id="{0D8F6699-90DE-1548-95E2-CE4D08E10821}"/>
              </a:ext>
            </a:extLst>
          </p:cNvPr>
          <p:cNvGraphicFramePr/>
          <p:nvPr/>
        </p:nvGraphicFramePr>
        <p:xfrm>
          <a:off x="5408894" y="1985252"/>
          <a:ext cx="3607090" cy="35661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4" name="Flèche droite rayée 13">
            <a:extLst>
              <a:ext uri="{FF2B5EF4-FFF2-40B4-BE49-F238E27FC236}">
                <a16:creationId xmlns:a16="http://schemas.microsoft.com/office/drawing/2014/main" id="{AC8308D2-40AC-D048-905B-F64C51211E5E}"/>
              </a:ext>
            </a:extLst>
          </p:cNvPr>
          <p:cNvSpPr/>
          <p:nvPr/>
        </p:nvSpPr>
        <p:spPr>
          <a:xfrm>
            <a:off x="319366" y="778815"/>
            <a:ext cx="410208" cy="594825"/>
          </a:xfrm>
          <a:prstGeom prst="stripedRightArrow">
            <a:avLst>
              <a:gd name="adj1" fmla="val 42002"/>
              <a:gd name="adj2" fmla="val 50000"/>
            </a:avLst>
          </a:prstGeom>
          <a:solidFill>
            <a:schemeClr val="accent1">
              <a:lumMod val="75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538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B16F07C-BA88-4C4A-A41A-AEAD6E15913B}"/>
              </a:ext>
            </a:extLst>
          </p:cNvPr>
          <p:cNvSpPr>
            <a:spLocks noGrp="1"/>
          </p:cNvSpPr>
          <p:nvPr>
            <p:ph type="dt" sz="half" idx="10"/>
          </p:nvPr>
        </p:nvSpPr>
        <p:spPr/>
        <p:txBody>
          <a:bodyPr/>
          <a:lstStyle/>
          <a:p>
            <a:fld id="{76ECB076-05B0-BA42-B610-86994D31C585}" type="datetime1">
              <a:rPr lang="it-IT" smtClean="0"/>
              <a:t>12/06/23</a:t>
            </a:fld>
            <a:endParaRPr lang="it-IT"/>
          </a:p>
        </p:txBody>
      </p:sp>
      <p:sp>
        <p:nvSpPr>
          <p:cNvPr id="3" name="Espace réservé du numéro de diapositive 2">
            <a:extLst>
              <a:ext uri="{FF2B5EF4-FFF2-40B4-BE49-F238E27FC236}">
                <a16:creationId xmlns:a16="http://schemas.microsoft.com/office/drawing/2014/main" id="{0E3DBC64-DD65-DF43-9841-0CA83392B77B}"/>
              </a:ext>
            </a:extLst>
          </p:cNvPr>
          <p:cNvSpPr>
            <a:spLocks noGrp="1"/>
          </p:cNvSpPr>
          <p:nvPr>
            <p:ph type="sldNum" sz="quarter" idx="12"/>
          </p:nvPr>
        </p:nvSpPr>
        <p:spPr/>
        <p:txBody>
          <a:bodyPr/>
          <a:lstStyle/>
          <a:p>
            <a:fld id="{345175DA-277F-B548-B500-1BF71FE23091}" type="slidenum">
              <a:rPr lang="it-IT" smtClean="0"/>
              <a:pPr/>
              <a:t>16</a:t>
            </a:fld>
            <a:endParaRPr lang="it-IT"/>
          </a:p>
        </p:txBody>
      </p:sp>
      <p:sp>
        <p:nvSpPr>
          <p:cNvPr id="4" name="Title 1">
            <a:extLst>
              <a:ext uri="{FF2B5EF4-FFF2-40B4-BE49-F238E27FC236}">
                <a16:creationId xmlns:a16="http://schemas.microsoft.com/office/drawing/2014/main" id="{9658D71C-3000-CF40-AB08-E9A717684D25}"/>
              </a:ext>
            </a:extLst>
          </p:cNvPr>
          <p:cNvSpPr txBox="1">
            <a:spLocks/>
          </p:cNvSpPr>
          <p:nvPr/>
        </p:nvSpPr>
        <p:spPr>
          <a:xfrm>
            <a:off x="2076248" y="245596"/>
            <a:ext cx="9412288" cy="879202"/>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solidFill>
                  <a:srgbClr val="004394"/>
                </a:solidFill>
                <a:latin typeface="+mn-lt"/>
              </a:rPr>
              <a:t>Broader synergies with other research clusters</a:t>
            </a:r>
          </a:p>
        </p:txBody>
      </p:sp>
      <p:sp>
        <p:nvSpPr>
          <p:cNvPr id="5" name="ZoneTexte 4">
            <a:extLst>
              <a:ext uri="{FF2B5EF4-FFF2-40B4-BE49-F238E27FC236}">
                <a16:creationId xmlns:a16="http://schemas.microsoft.com/office/drawing/2014/main" id="{3E15F0B0-4BFE-B249-8256-A1AA6CA69EFB}"/>
              </a:ext>
            </a:extLst>
          </p:cNvPr>
          <p:cNvSpPr txBox="1"/>
          <p:nvPr/>
        </p:nvSpPr>
        <p:spPr>
          <a:xfrm>
            <a:off x="1092272" y="1289426"/>
            <a:ext cx="10820068" cy="5355312"/>
          </a:xfrm>
          <a:prstGeom prst="rect">
            <a:avLst/>
          </a:prstGeom>
          <a:noFill/>
        </p:spPr>
        <p:txBody>
          <a:bodyPr wrap="square">
            <a:spAutoFit/>
          </a:bodyPr>
          <a:lstStyle/>
          <a:p>
            <a:pPr algn="just"/>
            <a:r>
              <a:rPr lang="en-GB" sz="1800" dirty="0">
                <a:solidFill>
                  <a:srgbClr val="002060"/>
                </a:solidFill>
                <a:effectLst/>
                <a:latin typeface="Calibri" panose="020F0502020204030204" pitchFamily="34" charset="0"/>
                <a:ea typeface="Times New Roman" panose="02020603050405020304" pitchFamily="18" charset="0"/>
                <a:cs typeface="Montserrat" pitchFamily="2" charset="77"/>
              </a:rPr>
              <a:t>A common work programme that the five Science Clusters together shared and published in June 2021, structured according to two pillars:</a:t>
            </a:r>
            <a:endParaRPr lang="en-GB" dirty="0">
              <a:solidFill>
                <a:srgbClr val="002060"/>
              </a:solidFill>
              <a:latin typeface="Calibri" panose="020F0502020204030204" pitchFamily="34" charset="0"/>
              <a:ea typeface="Times New Roman" panose="02020603050405020304" pitchFamily="18" charset="0"/>
              <a:cs typeface="Montserrat" pitchFamily="2" charset="77"/>
            </a:endParaRPr>
          </a:p>
          <a:p>
            <a:pPr algn="just"/>
            <a:r>
              <a:rPr lang="en-GB" sz="1800" dirty="0">
                <a:solidFill>
                  <a:srgbClr val="002060"/>
                </a:solidFill>
                <a:effectLst/>
                <a:latin typeface="Calibri" panose="020F0502020204030204" pitchFamily="34" charset="0"/>
                <a:ea typeface="Times New Roman" panose="02020603050405020304" pitchFamily="18" charset="0"/>
                <a:cs typeface="Montserrat" pitchFamily="2" charset="77"/>
              </a:rPr>
              <a:t> </a:t>
            </a:r>
            <a:endParaRPr lang="fr-FR" sz="1400" dirty="0">
              <a:solidFill>
                <a:srgbClr val="002060"/>
              </a:solidFill>
              <a:effectLst/>
              <a:latin typeface="Montserrat" pitchFamily="2" charset="77"/>
              <a:ea typeface="Times New Roman" panose="02020603050405020304" pitchFamily="18" charset="0"/>
              <a:cs typeface="Montserrat" pitchFamily="2" charset="77"/>
            </a:endParaRPr>
          </a:p>
          <a:p>
            <a:pPr algn="just"/>
            <a:r>
              <a:rPr lang="en-GB" sz="1800" b="1" dirty="0">
                <a:solidFill>
                  <a:srgbClr val="002060"/>
                </a:solidFill>
                <a:effectLst/>
                <a:latin typeface="Calibri" panose="020F0502020204030204" pitchFamily="34" charset="0"/>
                <a:ea typeface="Times New Roman" panose="02020603050405020304" pitchFamily="18" charset="0"/>
                <a:cs typeface="Montserrat" pitchFamily="2" charset="77"/>
              </a:rPr>
              <a:t>Pillar A – Consolidate clusters and strengthen inter-cluster common data services co-development.</a:t>
            </a:r>
            <a:endParaRPr lang="fr-FR" sz="1400" dirty="0">
              <a:solidFill>
                <a:srgbClr val="002060"/>
              </a:solidFill>
              <a:effectLst/>
              <a:latin typeface="Montserrat" pitchFamily="2" charset="77"/>
              <a:ea typeface="Times New Roman" panose="02020603050405020304" pitchFamily="18" charset="0"/>
              <a:cs typeface="Montserrat" pitchFamily="2" charset="77"/>
            </a:endParaRPr>
          </a:p>
          <a:p>
            <a:r>
              <a:rPr lang="en-GB" dirty="0"/>
              <a:t>Some of the most successful achievements of the Science Cluster projects are the key data services within EOSC for “data provision, discovery, and exploitation”, e.g., catalogues, analysis platforms, FAIR data archiving, solving research communities/themes challenges. </a:t>
            </a:r>
            <a:r>
              <a:rPr lang="en-GB" u="sng" dirty="0"/>
              <a:t>There is a clear need to support the community-based consolidation of individual cluster services</a:t>
            </a:r>
            <a:r>
              <a:rPr lang="en-GB" dirty="0"/>
              <a:t>, as well as fulfilling the reference role of the Science Clusters at pan-European level, </a:t>
            </a:r>
            <a:r>
              <a:rPr lang="en-GB" u="sng" dirty="0"/>
              <a:t>to foster inter-cluster projects</a:t>
            </a:r>
            <a:r>
              <a:rPr lang="en-GB" dirty="0"/>
              <a:t>. </a:t>
            </a:r>
            <a:endParaRPr lang="fr-FR" dirty="0"/>
          </a:p>
          <a:p>
            <a:pPr algn="just"/>
            <a:r>
              <a:rPr lang="en-GB" sz="1800" b="1" dirty="0">
                <a:solidFill>
                  <a:srgbClr val="002060"/>
                </a:solidFill>
                <a:effectLst/>
                <a:latin typeface="Calibri" panose="020F0502020204030204" pitchFamily="34" charset="0"/>
                <a:ea typeface="Times New Roman" panose="02020603050405020304" pitchFamily="18" charset="0"/>
                <a:cs typeface="Montserrat" pitchFamily="2" charset="77"/>
              </a:rPr>
              <a:t> </a:t>
            </a:r>
            <a:endParaRPr lang="fr-FR" sz="1400" dirty="0">
              <a:solidFill>
                <a:srgbClr val="002060"/>
              </a:solidFill>
              <a:effectLst/>
              <a:latin typeface="Montserrat" pitchFamily="2" charset="77"/>
              <a:ea typeface="Times New Roman" panose="02020603050405020304" pitchFamily="18" charset="0"/>
              <a:cs typeface="Montserrat" pitchFamily="2" charset="77"/>
            </a:endParaRPr>
          </a:p>
          <a:p>
            <a:pPr algn="just"/>
            <a:r>
              <a:rPr lang="en-GB" sz="1800" b="1" dirty="0">
                <a:solidFill>
                  <a:srgbClr val="002060"/>
                </a:solidFill>
                <a:effectLst/>
                <a:latin typeface="Calibri" panose="020F0502020204030204" pitchFamily="34" charset="0"/>
                <a:ea typeface="Times New Roman" panose="02020603050405020304" pitchFamily="18" charset="0"/>
                <a:cs typeface="Montserrat" pitchFamily="2" charset="77"/>
              </a:rPr>
              <a:t>Pillar B - Delivering content to EOSC and demonstrating its impact on science. </a:t>
            </a:r>
            <a:endParaRPr lang="fr-FR" sz="1400" dirty="0">
              <a:solidFill>
                <a:srgbClr val="002060"/>
              </a:solidFill>
              <a:effectLst/>
              <a:latin typeface="Montserrat" pitchFamily="2" charset="77"/>
              <a:ea typeface="Times New Roman" panose="02020603050405020304" pitchFamily="18" charset="0"/>
              <a:cs typeface="Montserrat" pitchFamily="2" charset="77"/>
            </a:endParaRPr>
          </a:p>
          <a:p>
            <a:r>
              <a:rPr lang="en-GB" dirty="0"/>
              <a:t>The five Science Clusters, while consolidating their thematic data infrastructures, commit to target and pursue </a:t>
            </a:r>
            <a:r>
              <a:rPr lang="en-GB" u="sng" dirty="0"/>
              <a:t>some specific scientific objectives producing Open Science results</a:t>
            </a:r>
            <a:r>
              <a:rPr lang="en-GB" dirty="0"/>
              <a:t>. This will happen by increasing the number of involved RIs in each cluster, enhancing the researchers’ uptake of Open Science, and mentoring new impactful trans-RI science projects. This approach is also inspired by the success achieved with Test Science Projects within EOSC Future.</a:t>
            </a:r>
            <a:endParaRPr lang="en-GB" dirty="0">
              <a:solidFill>
                <a:srgbClr val="002060"/>
              </a:solidFill>
              <a:latin typeface="Calibri" panose="020F0502020204030204" pitchFamily="34" charset="0"/>
            </a:endParaRPr>
          </a:p>
          <a:p>
            <a:endParaRPr lang="en-GB" sz="1800" dirty="0">
              <a:solidFill>
                <a:srgbClr val="002060"/>
              </a:solidFill>
              <a:effectLst/>
              <a:latin typeface="Calibri" panose="020F0502020204030204" pitchFamily="34" charset="0"/>
              <a:ea typeface="Times New Roman" panose="02020603050405020304" pitchFamily="18" charset="0"/>
              <a:cs typeface="Montserrat" pitchFamily="2" charset="77"/>
            </a:endParaRPr>
          </a:p>
          <a:p>
            <a:pPr algn="just"/>
            <a:r>
              <a:rPr lang="en-GB" i="1" u="sng" dirty="0">
                <a:solidFill>
                  <a:srgbClr val="C00000"/>
                </a:solidFill>
                <a:latin typeface="Calibri" panose="020F0502020204030204" pitchFamily="34" charset="0"/>
                <a:ea typeface="Times New Roman" panose="02020603050405020304" pitchFamily="18" charset="0"/>
                <a:cs typeface="Montserrat" pitchFamily="2" charset="77"/>
              </a:rPr>
              <a:t>New proposals within Horizon Europe aim at supporting both pillars …</a:t>
            </a:r>
            <a:endParaRPr lang="en-GB" sz="1800" i="1" u="sng" dirty="0">
              <a:solidFill>
                <a:srgbClr val="C00000"/>
              </a:solidFill>
              <a:effectLst/>
              <a:latin typeface="Calibri" panose="020F0502020204030204" pitchFamily="34" charset="0"/>
              <a:ea typeface="Times New Roman" panose="02020603050405020304" pitchFamily="18" charset="0"/>
              <a:cs typeface="Montserrat" pitchFamily="2" charset="77"/>
            </a:endParaRPr>
          </a:p>
          <a:p>
            <a:pPr algn="just"/>
            <a:r>
              <a:rPr lang="en-GB" sz="1800" dirty="0">
                <a:solidFill>
                  <a:srgbClr val="002060"/>
                </a:solidFill>
                <a:effectLst/>
                <a:latin typeface="Calibri" panose="020F0502020204030204" pitchFamily="34" charset="0"/>
                <a:ea typeface="Times New Roman" panose="02020603050405020304" pitchFamily="18" charset="0"/>
                <a:cs typeface="Montserrat" pitchFamily="2" charset="77"/>
              </a:rPr>
              <a:t> </a:t>
            </a:r>
            <a:endParaRPr lang="fr-FR" sz="14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3377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01A15AE-13BA-9047-9444-CD5759087E6C}"/>
              </a:ext>
            </a:extLst>
          </p:cNvPr>
          <p:cNvSpPr>
            <a:spLocks noGrp="1"/>
          </p:cNvSpPr>
          <p:nvPr>
            <p:ph type="dt" sz="half" idx="10"/>
          </p:nvPr>
        </p:nvSpPr>
        <p:spPr/>
        <p:txBody>
          <a:bodyPr/>
          <a:lstStyle/>
          <a:p>
            <a:fld id="{76ECB076-05B0-BA42-B610-86994D31C585}" type="datetime1">
              <a:rPr lang="it-IT" smtClean="0"/>
              <a:t>12/06/23</a:t>
            </a:fld>
            <a:endParaRPr lang="it-IT"/>
          </a:p>
        </p:txBody>
      </p:sp>
      <p:sp>
        <p:nvSpPr>
          <p:cNvPr id="3" name="Espace réservé du numéro de diapositive 2">
            <a:extLst>
              <a:ext uri="{FF2B5EF4-FFF2-40B4-BE49-F238E27FC236}">
                <a16:creationId xmlns:a16="http://schemas.microsoft.com/office/drawing/2014/main" id="{6236FC5B-D59D-F445-8049-20DE71AF976F}"/>
              </a:ext>
            </a:extLst>
          </p:cNvPr>
          <p:cNvSpPr>
            <a:spLocks noGrp="1"/>
          </p:cNvSpPr>
          <p:nvPr>
            <p:ph type="sldNum" sz="quarter" idx="12"/>
          </p:nvPr>
        </p:nvSpPr>
        <p:spPr/>
        <p:txBody>
          <a:bodyPr/>
          <a:lstStyle/>
          <a:p>
            <a:fld id="{345175DA-277F-B548-B500-1BF71FE23091}" type="slidenum">
              <a:rPr lang="it-IT" smtClean="0"/>
              <a:pPr/>
              <a:t>17</a:t>
            </a:fld>
            <a:endParaRPr lang="it-IT"/>
          </a:p>
        </p:txBody>
      </p:sp>
      <p:sp>
        <p:nvSpPr>
          <p:cNvPr id="5" name="Title 1">
            <a:extLst>
              <a:ext uri="{FF2B5EF4-FFF2-40B4-BE49-F238E27FC236}">
                <a16:creationId xmlns:a16="http://schemas.microsoft.com/office/drawing/2014/main" id="{4533DC19-8CAD-A74D-8F29-70660D948ADC}"/>
              </a:ext>
            </a:extLst>
          </p:cNvPr>
          <p:cNvSpPr txBox="1">
            <a:spLocks/>
          </p:cNvSpPr>
          <p:nvPr/>
        </p:nvSpPr>
        <p:spPr>
          <a:xfrm>
            <a:off x="2076248" y="245596"/>
            <a:ext cx="9412288" cy="879202"/>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solidFill>
                  <a:srgbClr val="004394"/>
                </a:solidFill>
                <a:latin typeface="+mn-lt"/>
              </a:rPr>
              <a:t>Consolidating role of Science Clusters</a:t>
            </a:r>
          </a:p>
        </p:txBody>
      </p:sp>
      <p:sp>
        <p:nvSpPr>
          <p:cNvPr id="6" name="Rectangle 5">
            <a:extLst>
              <a:ext uri="{FF2B5EF4-FFF2-40B4-BE49-F238E27FC236}">
                <a16:creationId xmlns:a16="http://schemas.microsoft.com/office/drawing/2014/main" id="{60830697-18C3-8543-9EA8-91E99ED5C255}"/>
              </a:ext>
            </a:extLst>
          </p:cNvPr>
          <p:cNvSpPr/>
          <p:nvPr/>
        </p:nvSpPr>
        <p:spPr>
          <a:xfrm>
            <a:off x="1587334" y="1602530"/>
            <a:ext cx="7948551" cy="707886"/>
          </a:xfrm>
          <a:prstGeom prst="rect">
            <a:avLst/>
          </a:prstGeom>
        </p:spPr>
        <p:txBody>
          <a:bodyPr wrap="square">
            <a:spAutoFit/>
          </a:bodyPr>
          <a:lstStyle/>
          <a:p>
            <a:pPr marL="285750" lvl="0" indent="-285750">
              <a:spcAft>
                <a:spcPts val="0"/>
              </a:spcAft>
              <a:buFont typeface="Arial" panose="020B0604020202020204" pitchFamily="34" charset="0"/>
              <a:buChar char="•"/>
            </a:pPr>
            <a:r>
              <a:rPr lang="en-GB" sz="2000" dirty="0">
                <a:solidFill>
                  <a:srgbClr val="004394"/>
                </a:solidFill>
                <a:ea typeface="Times New Roman" panose="02020603050405020304" pitchFamily="18" charset="0"/>
              </a:rPr>
              <a:t>Leverage successful training schemes developed by Science Clusters to target new cross-domain approaches.</a:t>
            </a:r>
            <a:endParaRPr lang="fr-FR" sz="2400" dirty="0">
              <a:solidFill>
                <a:srgbClr val="004394"/>
              </a:solidFill>
              <a:effectLst/>
              <a:ea typeface="Times New Roman" panose="02020603050405020304" pitchFamily="18" charset="0"/>
            </a:endParaRPr>
          </a:p>
        </p:txBody>
      </p:sp>
      <p:sp>
        <p:nvSpPr>
          <p:cNvPr id="7" name="Rectangle 6">
            <a:extLst>
              <a:ext uri="{FF2B5EF4-FFF2-40B4-BE49-F238E27FC236}">
                <a16:creationId xmlns:a16="http://schemas.microsoft.com/office/drawing/2014/main" id="{684999A0-7F30-034A-AD5C-4AB57B894813}"/>
              </a:ext>
            </a:extLst>
          </p:cNvPr>
          <p:cNvSpPr/>
          <p:nvPr/>
        </p:nvSpPr>
        <p:spPr>
          <a:xfrm>
            <a:off x="1587334" y="2497132"/>
            <a:ext cx="9197952" cy="1015663"/>
          </a:xfrm>
          <a:prstGeom prst="rect">
            <a:avLst/>
          </a:prstGeom>
        </p:spPr>
        <p:txBody>
          <a:bodyPr wrap="square">
            <a:spAutoFit/>
          </a:bodyPr>
          <a:lstStyle/>
          <a:p>
            <a:pPr marL="285750" lvl="0" indent="-285750">
              <a:spcAft>
                <a:spcPts val="0"/>
              </a:spcAft>
              <a:buFont typeface="Arial" panose="020B0604020202020204" pitchFamily="34" charset="0"/>
              <a:buChar char="•"/>
            </a:pPr>
            <a:r>
              <a:rPr lang="en-GB" sz="2000" dirty="0">
                <a:solidFill>
                  <a:srgbClr val="004394"/>
                </a:solidFill>
                <a:ea typeface="Times New Roman" panose="02020603050405020304" pitchFamily="18" charset="0"/>
              </a:rPr>
              <a:t>Start complementary </a:t>
            </a:r>
            <a:r>
              <a:rPr lang="en-GB" sz="2000" b="1" dirty="0">
                <a:solidFill>
                  <a:srgbClr val="004394"/>
                </a:solidFill>
                <a:ea typeface="Times New Roman" panose="02020603050405020304" pitchFamily="18" charset="0"/>
              </a:rPr>
              <a:t>Community-based Competence Centres </a:t>
            </a:r>
            <a:r>
              <a:rPr lang="en-GB" sz="2000" dirty="0">
                <a:solidFill>
                  <a:srgbClr val="004394"/>
                </a:solidFill>
                <a:ea typeface="Times New Roman" panose="02020603050405020304" pitchFamily="18" charset="0"/>
              </a:rPr>
              <a:t>(CCC) focusing on pre-existing and established data-stewardship practices, as well as domain-based expertise.</a:t>
            </a:r>
            <a:endParaRPr lang="fr-FR" sz="2400" dirty="0">
              <a:solidFill>
                <a:srgbClr val="004394"/>
              </a:solidFill>
              <a:effectLst/>
              <a:ea typeface="Times New Roman" panose="02020603050405020304" pitchFamily="18" charset="0"/>
            </a:endParaRPr>
          </a:p>
        </p:txBody>
      </p:sp>
      <p:sp>
        <p:nvSpPr>
          <p:cNvPr id="8" name="Rectangle 7">
            <a:extLst>
              <a:ext uri="{FF2B5EF4-FFF2-40B4-BE49-F238E27FC236}">
                <a16:creationId xmlns:a16="http://schemas.microsoft.com/office/drawing/2014/main" id="{91AA6DDB-2A58-3A4B-B9A0-25F52D1DABE6}"/>
              </a:ext>
            </a:extLst>
          </p:cNvPr>
          <p:cNvSpPr/>
          <p:nvPr/>
        </p:nvSpPr>
        <p:spPr>
          <a:xfrm>
            <a:off x="2351989" y="3535385"/>
            <a:ext cx="7668641" cy="1477328"/>
          </a:xfrm>
          <a:prstGeom prst="rect">
            <a:avLst/>
          </a:prstGeom>
        </p:spPr>
        <p:txBody>
          <a:bodyPr wrap="square">
            <a:spAutoFit/>
          </a:bodyPr>
          <a:lstStyle/>
          <a:p>
            <a:pPr marL="285750" indent="-285750" algn="just">
              <a:spcAft>
                <a:spcPts val="0"/>
              </a:spcAft>
              <a:buFont typeface="Arial" panose="020B0604020202020204" pitchFamily="34" charset="0"/>
              <a:buChar char="•"/>
            </a:pPr>
            <a:r>
              <a:rPr lang="en-GB" dirty="0">
                <a:solidFill>
                  <a:srgbClr val="004394"/>
                </a:solidFill>
                <a:ea typeface="Times New Roman" panose="02020603050405020304" pitchFamily="18" charset="0"/>
              </a:rPr>
              <a:t>The ESCAPE </a:t>
            </a:r>
            <a:r>
              <a:rPr lang="en-GB" b="1" dirty="0">
                <a:solidFill>
                  <a:srgbClr val="004394"/>
                </a:solidFill>
                <a:ea typeface="Times New Roman" panose="02020603050405020304" pitchFamily="18" charset="0"/>
              </a:rPr>
              <a:t>data-lake service</a:t>
            </a:r>
            <a:r>
              <a:rPr lang="en-GB" dirty="0">
                <a:solidFill>
                  <a:srgbClr val="004394"/>
                </a:solidFill>
                <a:ea typeface="Times New Roman" panose="02020603050405020304" pitchFamily="18" charset="0"/>
              </a:rPr>
              <a:t> will be extended to further RIs and other science clusters. </a:t>
            </a:r>
          </a:p>
          <a:p>
            <a:pPr marL="285750" indent="-285750" algn="just">
              <a:spcAft>
                <a:spcPts val="0"/>
              </a:spcAft>
              <a:buFont typeface="Arial" panose="020B0604020202020204" pitchFamily="34" charset="0"/>
              <a:buChar char="•"/>
            </a:pPr>
            <a:r>
              <a:rPr lang="en-GB" dirty="0">
                <a:solidFill>
                  <a:srgbClr val="004394"/>
                </a:solidFill>
                <a:ea typeface="Times New Roman" panose="02020603050405020304" pitchFamily="18" charset="0"/>
              </a:rPr>
              <a:t>The “data management” will be one major “competence” to be leveraged in a dedicated community-based competence centre and will be made available in an interdisciplinary manner.</a:t>
            </a:r>
          </a:p>
        </p:txBody>
      </p:sp>
      <p:pic>
        <p:nvPicPr>
          <p:cNvPr id="9" name="Picture 2" descr="Horizon Europe — Wikipédia">
            <a:extLst>
              <a:ext uri="{FF2B5EF4-FFF2-40B4-BE49-F238E27FC236}">
                <a16:creationId xmlns:a16="http://schemas.microsoft.com/office/drawing/2014/main" id="{CC7DCC69-1F0A-A346-801E-29884FD1C4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3" t="18698" r="13751" b="3304"/>
          <a:stretch/>
        </p:blipFill>
        <p:spPr bwMode="auto">
          <a:xfrm>
            <a:off x="10185859" y="387587"/>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307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DB1D0E9-00F9-334F-98E8-48A635D42DEA}"/>
              </a:ext>
            </a:extLst>
          </p:cNvPr>
          <p:cNvSpPr>
            <a:spLocks noGrp="1"/>
          </p:cNvSpPr>
          <p:nvPr>
            <p:ph type="dt" sz="half" idx="10"/>
          </p:nvPr>
        </p:nvSpPr>
        <p:spPr/>
        <p:txBody>
          <a:bodyPr/>
          <a:lstStyle/>
          <a:p>
            <a:fld id="{76ECB076-05B0-BA42-B610-86994D31C585}" type="datetime1">
              <a:rPr lang="it-IT" smtClean="0"/>
              <a:t>12/06/23</a:t>
            </a:fld>
            <a:endParaRPr lang="it-IT"/>
          </a:p>
        </p:txBody>
      </p:sp>
      <p:sp>
        <p:nvSpPr>
          <p:cNvPr id="3" name="Espace réservé du numéro de diapositive 2">
            <a:extLst>
              <a:ext uri="{FF2B5EF4-FFF2-40B4-BE49-F238E27FC236}">
                <a16:creationId xmlns:a16="http://schemas.microsoft.com/office/drawing/2014/main" id="{3C7C23E1-8CB7-C944-9816-ED046BA7F1B8}"/>
              </a:ext>
            </a:extLst>
          </p:cNvPr>
          <p:cNvSpPr>
            <a:spLocks noGrp="1"/>
          </p:cNvSpPr>
          <p:nvPr>
            <p:ph type="sldNum" sz="quarter" idx="12"/>
          </p:nvPr>
        </p:nvSpPr>
        <p:spPr/>
        <p:txBody>
          <a:bodyPr/>
          <a:lstStyle/>
          <a:p>
            <a:fld id="{345175DA-277F-B548-B500-1BF71FE23091}" type="slidenum">
              <a:rPr lang="it-IT" smtClean="0"/>
              <a:pPr/>
              <a:t>18</a:t>
            </a:fld>
            <a:endParaRPr lang="it-IT"/>
          </a:p>
        </p:txBody>
      </p:sp>
      <p:sp>
        <p:nvSpPr>
          <p:cNvPr id="5" name="Title 1">
            <a:extLst>
              <a:ext uri="{FF2B5EF4-FFF2-40B4-BE49-F238E27FC236}">
                <a16:creationId xmlns:a16="http://schemas.microsoft.com/office/drawing/2014/main" id="{1901BC45-7B2F-3940-B57C-23C3799C0C5E}"/>
              </a:ext>
            </a:extLst>
          </p:cNvPr>
          <p:cNvSpPr txBox="1">
            <a:spLocks/>
          </p:cNvSpPr>
          <p:nvPr/>
        </p:nvSpPr>
        <p:spPr>
          <a:xfrm>
            <a:off x="2076248" y="245596"/>
            <a:ext cx="9412288" cy="879202"/>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solidFill>
                  <a:srgbClr val="004394"/>
                </a:solidFill>
                <a:latin typeface="+mn-lt"/>
              </a:rPr>
              <a:t>Consolidating role of Science Clusters</a:t>
            </a:r>
          </a:p>
        </p:txBody>
      </p:sp>
      <p:sp>
        <p:nvSpPr>
          <p:cNvPr id="6" name="Rectangle 5">
            <a:extLst>
              <a:ext uri="{FF2B5EF4-FFF2-40B4-BE49-F238E27FC236}">
                <a16:creationId xmlns:a16="http://schemas.microsoft.com/office/drawing/2014/main" id="{D029E4CD-B6DB-8347-B2D8-432A3F4C19A8}"/>
              </a:ext>
            </a:extLst>
          </p:cNvPr>
          <p:cNvSpPr/>
          <p:nvPr/>
        </p:nvSpPr>
        <p:spPr>
          <a:xfrm>
            <a:off x="1012485" y="1451593"/>
            <a:ext cx="9417132" cy="3631763"/>
          </a:xfrm>
          <a:prstGeom prst="rect">
            <a:avLst/>
          </a:prstGeom>
        </p:spPr>
        <p:txBody>
          <a:bodyPr wrap="square">
            <a:spAutoFit/>
          </a:bodyPr>
          <a:lstStyle/>
          <a:p>
            <a:pPr marL="285750" indent="-285750" algn="just">
              <a:spcAft>
                <a:spcPts val="0"/>
              </a:spcAft>
              <a:buFont typeface="Arial" panose="020B0604020202020204" pitchFamily="34" charset="0"/>
              <a:buChar char="•"/>
            </a:pPr>
            <a:r>
              <a:rPr lang="en-GB" sz="2000" dirty="0">
                <a:solidFill>
                  <a:srgbClr val="004394"/>
                </a:solidFill>
                <a:ea typeface="Times New Roman" panose="02020603050405020304" pitchFamily="18" charset="0"/>
              </a:rPr>
              <a:t>The </a:t>
            </a:r>
            <a:r>
              <a:rPr lang="en-GB" sz="2000" b="1" dirty="0">
                <a:solidFill>
                  <a:srgbClr val="004394"/>
                </a:solidFill>
                <a:ea typeface="Times New Roman" panose="02020603050405020304" pitchFamily="18" charset="0"/>
              </a:rPr>
              <a:t>catalogue of software </a:t>
            </a:r>
            <a:r>
              <a:rPr lang="en-GB" sz="2000" dirty="0">
                <a:solidFill>
                  <a:srgbClr val="004394"/>
                </a:solidFill>
                <a:ea typeface="Times New Roman" panose="02020603050405020304" pitchFamily="18" charset="0"/>
              </a:rPr>
              <a:t>will continue to be populated with new collaborative cross-border software, workflows and methods and for the benefit of the community at large.</a:t>
            </a:r>
          </a:p>
          <a:p>
            <a:pPr marL="285750" indent="-285750" algn="just">
              <a:spcAft>
                <a:spcPts val="0"/>
              </a:spcAft>
              <a:buFont typeface="Arial" panose="020B0604020202020204" pitchFamily="34" charset="0"/>
              <a:buChar char="•"/>
            </a:pPr>
            <a:endParaRPr lang="en-GB" sz="2000" dirty="0">
              <a:solidFill>
                <a:srgbClr val="004394"/>
              </a:solidFill>
            </a:endParaRPr>
          </a:p>
          <a:p>
            <a:pPr marL="285750" indent="-285750" algn="just">
              <a:spcAft>
                <a:spcPts val="0"/>
              </a:spcAft>
              <a:buFont typeface="Arial" panose="020B0604020202020204" pitchFamily="34" charset="0"/>
              <a:buChar char="•"/>
            </a:pPr>
            <a:r>
              <a:rPr lang="en-GB" sz="2000" dirty="0">
                <a:solidFill>
                  <a:srgbClr val="044C9F"/>
                </a:solidFill>
              </a:rPr>
              <a:t>Development of community-based approaches for ensuring and improving </a:t>
            </a:r>
            <a:r>
              <a:rPr lang="en-GB" sz="2000" b="1" dirty="0">
                <a:solidFill>
                  <a:srgbClr val="044C9F"/>
                </a:solidFill>
              </a:rPr>
              <a:t>quality of scientific software and code</a:t>
            </a:r>
          </a:p>
          <a:p>
            <a:pPr lvl="2">
              <a:buFont typeface="Arial" panose="020B0604020202020204" pitchFamily="34" charset="0"/>
              <a:buChar char="•"/>
            </a:pPr>
            <a:r>
              <a:rPr lang="en-GB" dirty="0">
                <a:solidFill>
                  <a:srgbClr val="044C9F"/>
                </a:solidFill>
              </a:rPr>
              <a:t>Framework for community curation across disciplines</a:t>
            </a:r>
          </a:p>
          <a:p>
            <a:pPr lvl="2">
              <a:buFont typeface="Arial" panose="020B0604020202020204" pitchFamily="34" charset="0"/>
              <a:buChar char="•"/>
            </a:pPr>
            <a:r>
              <a:rPr lang="en-GB" dirty="0">
                <a:solidFill>
                  <a:srgbClr val="044C9F"/>
                </a:solidFill>
              </a:rPr>
              <a:t>Limited scope for innovation or development</a:t>
            </a:r>
          </a:p>
          <a:p>
            <a:pPr lvl="2">
              <a:buFont typeface="Arial" panose="020B0604020202020204" pitchFamily="34" charset="0"/>
              <a:buChar char="•"/>
            </a:pPr>
            <a:r>
              <a:rPr lang="en-GB" dirty="0">
                <a:solidFill>
                  <a:srgbClr val="044C9F"/>
                </a:solidFill>
              </a:rPr>
              <a:t>But highly relevant to all clusters: examples of previous work HSF, SIDIS, software carpentries, training materials and schools, career development of young scientists specialising in software and computing</a:t>
            </a:r>
          </a:p>
          <a:p>
            <a:pPr algn="just">
              <a:spcAft>
                <a:spcPts val="0"/>
              </a:spcAft>
            </a:pPr>
            <a:endParaRPr lang="fr-FR" sz="2000" dirty="0">
              <a:solidFill>
                <a:srgbClr val="004394"/>
              </a:solidFill>
              <a:ea typeface="Times New Roman" panose="02020603050405020304" pitchFamily="18" charset="0"/>
            </a:endParaRPr>
          </a:p>
        </p:txBody>
      </p:sp>
      <p:pic>
        <p:nvPicPr>
          <p:cNvPr id="7" name="Picture 2" descr="Horizon Europe — Wikipédia">
            <a:extLst>
              <a:ext uri="{FF2B5EF4-FFF2-40B4-BE49-F238E27FC236}">
                <a16:creationId xmlns:a16="http://schemas.microsoft.com/office/drawing/2014/main" id="{48C10F5E-AB79-1142-8B18-10080F5884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3" t="18698" r="13751" b="3304"/>
          <a:stretch/>
        </p:blipFill>
        <p:spPr bwMode="auto">
          <a:xfrm>
            <a:off x="10185859" y="387587"/>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238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DB1D0E9-00F9-334F-98E8-48A635D42DEA}"/>
              </a:ext>
            </a:extLst>
          </p:cNvPr>
          <p:cNvSpPr>
            <a:spLocks noGrp="1"/>
          </p:cNvSpPr>
          <p:nvPr>
            <p:ph type="dt" sz="half" idx="10"/>
          </p:nvPr>
        </p:nvSpPr>
        <p:spPr/>
        <p:txBody>
          <a:bodyPr/>
          <a:lstStyle/>
          <a:p>
            <a:fld id="{76ECB076-05B0-BA42-B610-86994D31C585}" type="datetime1">
              <a:rPr lang="it-IT" smtClean="0"/>
              <a:t>12/06/23</a:t>
            </a:fld>
            <a:endParaRPr lang="it-IT"/>
          </a:p>
        </p:txBody>
      </p:sp>
      <p:sp>
        <p:nvSpPr>
          <p:cNvPr id="3" name="Espace réservé du numéro de diapositive 2">
            <a:extLst>
              <a:ext uri="{FF2B5EF4-FFF2-40B4-BE49-F238E27FC236}">
                <a16:creationId xmlns:a16="http://schemas.microsoft.com/office/drawing/2014/main" id="{3C7C23E1-8CB7-C944-9816-ED046BA7F1B8}"/>
              </a:ext>
            </a:extLst>
          </p:cNvPr>
          <p:cNvSpPr>
            <a:spLocks noGrp="1"/>
          </p:cNvSpPr>
          <p:nvPr>
            <p:ph type="sldNum" sz="quarter" idx="12"/>
          </p:nvPr>
        </p:nvSpPr>
        <p:spPr/>
        <p:txBody>
          <a:bodyPr/>
          <a:lstStyle/>
          <a:p>
            <a:fld id="{345175DA-277F-B548-B500-1BF71FE23091}" type="slidenum">
              <a:rPr lang="it-IT" smtClean="0"/>
              <a:pPr/>
              <a:t>19</a:t>
            </a:fld>
            <a:endParaRPr lang="it-IT"/>
          </a:p>
        </p:txBody>
      </p:sp>
      <p:sp>
        <p:nvSpPr>
          <p:cNvPr id="4" name="Rectangle 3">
            <a:extLst>
              <a:ext uri="{FF2B5EF4-FFF2-40B4-BE49-F238E27FC236}">
                <a16:creationId xmlns:a16="http://schemas.microsoft.com/office/drawing/2014/main" id="{3A80B14C-E7FA-9F43-AA00-1BDE9FFD687A}"/>
              </a:ext>
            </a:extLst>
          </p:cNvPr>
          <p:cNvSpPr/>
          <p:nvPr/>
        </p:nvSpPr>
        <p:spPr>
          <a:xfrm>
            <a:off x="1154694" y="1983332"/>
            <a:ext cx="9417132" cy="1938992"/>
          </a:xfrm>
          <a:prstGeom prst="rect">
            <a:avLst/>
          </a:prstGeom>
        </p:spPr>
        <p:txBody>
          <a:bodyPr wrap="square">
            <a:spAutoFit/>
          </a:bodyPr>
          <a:lstStyle/>
          <a:p>
            <a:pPr marL="342900" indent="-342900" algn="just">
              <a:spcAft>
                <a:spcPts val="0"/>
              </a:spcAft>
              <a:buFont typeface="Arial" panose="020B0604020202020204" pitchFamily="34" charset="0"/>
              <a:buChar char="•"/>
            </a:pPr>
            <a:r>
              <a:rPr lang="en-GB" sz="2000" dirty="0">
                <a:solidFill>
                  <a:srgbClr val="004394"/>
                </a:solidFill>
                <a:ea typeface="Times New Roman" panose="02020603050405020304" pitchFamily="18" charset="0"/>
              </a:rPr>
              <a:t>Together with services for data analysis, the Science Clusters will foster the composability of services explored by ESCAPE with the deployed ESFRI RI-specific “analysis platforms”, as well as a prototype integrated </a:t>
            </a:r>
            <a:r>
              <a:rPr lang="en-GB" sz="2000" b="1" dirty="0">
                <a:solidFill>
                  <a:srgbClr val="004394"/>
                </a:solidFill>
                <a:ea typeface="Times New Roman" panose="02020603050405020304" pitchFamily="18" charset="0"/>
              </a:rPr>
              <a:t>Virtual Research Environment </a:t>
            </a:r>
            <a:r>
              <a:rPr lang="en-GB" sz="2000" dirty="0">
                <a:solidFill>
                  <a:srgbClr val="004394"/>
                </a:solidFill>
                <a:ea typeface="Times New Roman" panose="02020603050405020304" pitchFamily="18" charset="0"/>
              </a:rPr>
              <a:t>(VRE), currently under construction in EOSC Future and conceived to host dedicated Test Science Projects. </a:t>
            </a:r>
          </a:p>
          <a:p>
            <a:pPr algn="just">
              <a:spcAft>
                <a:spcPts val="0"/>
              </a:spcAft>
            </a:pPr>
            <a:endParaRPr lang="fr-FR" sz="2000" dirty="0">
              <a:latin typeface="Times New Roman" panose="02020603050405020304" pitchFamily="18" charset="0"/>
              <a:ea typeface="Times New Roman" panose="02020603050405020304" pitchFamily="18" charset="0"/>
            </a:endParaRPr>
          </a:p>
        </p:txBody>
      </p:sp>
      <p:sp>
        <p:nvSpPr>
          <p:cNvPr id="5" name="Title 1">
            <a:extLst>
              <a:ext uri="{FF2B5EF4-FFF2-40B4-BE49-F238E27FC236}">
                <a16:creationId xmlns:a16="http://schemas.microsoft.com/office/drawing/2014/main" id="{1901BC45-7B2F-3940-B57C-23C3799C0C5E}"/>
              </a:ext>
            </a:extLst>
          </p:cNvPr>
          <p:cNvSpPr txBox="1">
            <a:spLocks/>
          </p:cNvSpPr>
          <p:nvPr/>
        </p:nvSpPr>
        <p:spPr>
          <a:xfrm>
            <a:off x="2076248" y="245596"/>
            <a:ext cx="9412288" cy="879202"/>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solidFill>
                  <a:srgbClr val="004394"/>
                </a:solidFill>
                <a:latin typeface="+mn-lt"/>
              </a:rPr>
              <a:t>Consolidating role of Science Clusters</a:t>
            </a:r>
          </a:p>
        </p:txBody>
      </p:sp>
      <p:pic>
        <p:nvPicPr>
          <p:cNvPr id="6" name="Picture 2" descr="Horizon Europe — Wikipédia">
            <a:extLst>
              <a:ext uri="{FF2B5EF4-FFF2-40B4-BE49-F238E27FC236}">
                <a16:creationId xmlns:a16="http://schemas.microsoft.com/office/drawing/2014/main" id="{F827DA73-E5FB-054A-AA45-B2D78027D9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3" t="18698" r="13751" b="3304"/>
          <a:stretch/>
        </p:blipFill>
        <p:spPr bwMode="auto">
          <a:xfrm>
            <a:off x="10185859" y="387587"/>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75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F52F05A-827E-694D-A219-CFF2C16E8C44}"/>
              </a:ext>
            </a:extLst>
          </p:cNvPr>
          <p:cNvSpPr>
            <a:spLocks noGrp="1"/>
          </p:cNvSpPr>
          <p:nvPr>
            <p:ph type="sldNum" sz="quarter" idx="12"/>
          </p:nvPr>
        </p:nvSpPr>
        <p:spPr/>
        <p:txBody>
          <a:bodyPr/>
          <a:lstStyle/>
          <a:p>
            <a:fld id="{345175DA-277F-B548-B500-1BF71FE23091}" type="slidenum">
              <a:rPr lang="it-IT" smtClean="0"/>
              <a:pPr/>
              <a:t>2</a:t>
            </a:fld>
            <a:endParaRPr lang="it-IT"/>
          </a:p>
        </p:txBody>
      </p:sp>
      <p:sp>
        <p:nvSpPr>
          <p:cNvPr id="5" name="Espace réservé du contenu 4">
            <a:extLst>
              <a:ext uri="{FF2B5EF4-FFF2-40B4-BE49-F238E27FC236}">
                <a16:creationId xmlns:a16="http://schemas.microsoft.com/office/drawing/2014/main" id="{4E9DD588-35F1-2142-8069-C604231EF56B}"/>
              </a:ext>
            </a:extLst>
          </p:cNvPr>
          <p:cNvSpPr>
            <a:spLocks noGrp="1"/>
          </p:cNvSpPr>
          <p:nvPr>
            <p:ph idx="1"/>
          </p:nvPr>
        </p:nvSpPr>
        <p:spPr>
          <a:xfrm>
            <a:off x="570855" y="1245547"/>
            <a:ext cx="11213314" cy="4871918"/>
          </a:xfrm>
        </p:spPr>
        <p:txBody>
          <a:bodyPr>
            <a:normAutofit lnSpcReduction="10000"/>
          </a:bodyPr>
          <a:lstStyle/>
          <a:p>
            <a:pPr marL="0" indent="0">
              <a:buNone/>
            </a:pPr>
            <a:endParaRPr lang="en-GB" sz="2000" i="1" dirty="0">
              <a:solidFill>
                <a:srgbClr val="002060"/>
              </a:solidFill>
            </a:endParaRPr>
          </a:p>
          <a:p>
            <a:pPr lvl="0"/>
            <a:r>
              <a:rPr lang="en-GB" sz="2000" dirty="0">
                <a:solidFill>
                  <a:srgbClr val="002060"/>
                </a:solidFill>
              </a:rPr>
              <a:t>The European Commission’s outlook on the future of the European Open Science Cloud (EOSC) </a:t>
            </a:r>
            <a:r>
              <a:rPr lang="en-GB" sz="2400" baseline="30000" dirty="0">
                <a:solidFill>
                  <a:srgbClr val="002060"/>
                </a:solidFill>
              </a:rPr>
              <a:t>(*)</a:t>
            </a:r>
            <a:endParaRPr lang="en-GB" sz="2000" baseline="30000" dirty="0">
              <a:solidFill>
                <a:srgbClr val="002060"/>
              </a:solidFill>
            </a:endParaRPr>
          </a:p>
          <a:p>
            <a:pPr lvl="0"/>
            <a:r>
              <a:rPr lang="en-GB" sz="2000" dirty="0">
                <a:solidFill>
                  <a:srgbClr val="002060"/>
                </a:solidFill>
              </a:rPr>
              <a:t>The “Science Cluster” synergy </a:t>
            </a:r>
          </a:p>
          <a:p>
            <a:pPr lvl="0">
              <a:lnSpc>
                <a:spcPct val="120000"/>
              </a:lnSpc>
              <a:spcAft>
                <a:spcPts val="1000"/>
              </a:spcAft>
            </a:pPr>
            <a:r>
              <a:rPr lang="en-GB" sz="2000" dirty="0">
                <a:solidFill>
                  <a:srgbClr val="002060"/>
                </a:solidFill>
              </a:rPr>
              <a:t>The domain-based plans: the ESCAPE Open Collaboration </a:t>
            </a:r>
          </a:p>
          <a:p>
            <a:pPr lvl="0">
              <a:lnSpc>
                <a:spcPct val="120000"/>
              </a:lnSpc>
              <a:spcBef>
                <a:spcPts val="0"/>
              </a:spcBef>
            </a:pPr>
            <a:r>
              <a:rPr lang="en-GB" sz="2000" dirty="0">
                <a:solidFill>
                  <a:srgbClr val="002060"/>
                </a:solidFill>
              </a:rPr>
              <a:t>Views about “the next level” of Open Science in Europe. </a:t>
            </a:r>
          </a:p>
          <a:p>
            <a:pPr lvl="0">
              <a:lnSpc>
                <a:spcPct val="120000"/>
              </a:lnSpc>
              <a:spcBef>
                <a:spcPts val="0"/>
              </a:spcBef>
            </a:pPr>
            <a:endParaRPr lang="en-GB" sz="2000" dirty="0">
              <a:solidFill>
                <a:srgbClr val="002060"/>
              </a:solidFill>
            </a:endParaRPr>
          </a:p>
          <a:p>
            <a:pPr lvl="0">
              <a:lnSpc>
                <a:spcPct val="120000"/>
              </a:lnSpc>
              <a:spcBef>
                <a:spcPts val="0"/>
              </a:spcBef>
            </a:pPr>
            <a:endParaRPr lang="en-GB" sz="2000" dirty="0">
              <a:solidFill>
                <a:srgbClr val="002060"/>
              </a:solidFill>
            </a:endParaRPr>
          </a:p>
          <a:p>
            <a:pPr lvl="0">
              <a:lnSpc>
                <a:spcPct val="120000"/>
              </a:lnSpc>
              <a:spcBef>
                <a:spcPts val="0"/>
              </a:spcBef>
            </a:pPr>
            <a:endParaRPr lang="en-GB" sz="2000" dirty="0">
              <a:solidFill>
                <a:srgbClr val="002060"/>
              </a:solidFill>
            </a:endParaRPr>
          </a:p>
          <a:p>
            <a:pPr marL="0" lvl="0" indent="0">
              <a:lnSpc>
                <a:spcPct val="120000"/>
              </a:lnSpc>
              <a:spcBef>
                <a:spcPts val="0"/>
              </a:spcBef>
              <a:buNone/>
            </a:pPr>
            <a:endParaRPr lang="en-GB" sz="2000" dirty="0">
              <a:solidFill>
                <a:srgbClr val="002060"/>
              </a:solidFill>
            </a:endParaRPr>
          </a:p>
          <a:p>
            <a:pPr marL="0" lvl="0" indent="0">
              <a:lnSpc>
                <a:spcPct val="120000"/>
              </a:lnSpc>
              <a:spcBef>
                <a:spcPts val="0"/>
              </a:spcBef>
              <a:buNone/>
            </a:pPr>
            <a:endParaRPr lang="en-GB" sz="2000" dirty="0">
              <a:solidFill>
                <a:srgbClr val="002060"/>
              </a:solidFill>
            </a:endParaRPr>
          </a:p>
          <a:p>
            <a:pPr marL="0" lvl="0" indent="0">
              <a:lnSpc>
                <a:spcPct val="120000"/>
              </a:lnSpc>
              <a:spcBef>
                <a:spcPts val="0"/>
              </a:spcBef>
              <a:buNone/>
            </a:pPr>
            <a:endParaRPr lang="en-GB" sz="2000" dirty="0">
              <a:solidFill>
                <a:srgbClr val="002060"/>
              </a:solidFill>
            </a:endParaRPr>
          </a:p>
          <a:p>
            <a:pPr marL="0" lvl="0" indent="0">
              <a:lnSpc>
                <a:spcPct val="120000"/>
              </a:lnSpc>
              <a:spcBef>
                <a:spcPts val="0"/>
              </a:spcBef>
              <a:buNone/>
            </a:pPr>
            <a:endParaRPr lang="en-GB" sz="2000" dirty="0">
              <a:solidFill>
                <a:srgbClr val="002060"/>
              </a:solidFill>
            </a:endParaRPr>
          </a:p>
          <a:p>
            <a:pPr marL="0" lvl="0" indent="0" algn="r">
              <a:lnSpc>
                <a:spcPct val="120000"/>
              </a:lnSpc>
              <a:spcBef>
                <a:spcPts val="0"/>
              </a:spcBef>
              <a:buNone/>
            </a:pPr>
            <a:r>
              <a:rPr lang="en-GB" sz="1600" i="1" dirty="0">
                <a:solidFill>
                  <a:srgbClr val="002060"/>
                </a:solidFill>
              </a:rPr>
              <a:t>(*) Content adapted from EC DG R&amp;I communications and from EOSC Future programme</a:t>
            </a:r>
          </a:p>
        </p:txBody>
      </p:sp>
      <p:sp>
        <p:nvSpPr>
          <p:cNvPr id="6" name="Titolo 4">
            <a:extLst>
              <a:ext uri="{FF2B5EF4-FFF2-40B4-BE49-F238E27FC236}">
                <a16:creationId xmlns:a16="http://schemas.microsoft.com/office/drawing/2014/main" id="{E6E69697-1400-E64E-A45D-3496D56AF7A0}"/>
              </a:ext>
            </a:extLst>
          </p:cNvPr>
          <p:cNvSpPr>
            <a:spLocks noGrp="1"/>
          </p:cNvSpPr>
          <p:nvPr>
            <p:ph type="title"/>
          </p:nvPr>
        </p:nvSpPr>
        <p:spPr>
          <a:xfrm>
            <a:off x="1843311" y="161327"/>
            <a:ext cx="10069029" cy="753245"/>
          </a:xfrm>
        </p:spPr>
        <p:txBody>
          <a:bodyPr/>
          <a:lstStyle/>
          <a:p>
            <a:r>
              <a:rPr lang="en-US" b="1" dirty="0">
                <a:solidFill>
                  <a:srgbClr val="004394"/>
                </a:solidFill>
                <a:latin typeface="+mn-lt"/>
              </a:rPr>
              <a:t>Outline</a:t>
            </a:r>
            <a:endParaRPr lang="it-IT" b="1" dirty="0">
              <a:solidFill>
                <a:srgbClr val="004394"/>
              </a:solidFill>
              <a:latin typeface="+mn-lt"/>
            </a:endParaRPr>
          </a:p>
        </p:txBody>
      </p:sp>
      <p:sp>
        <p:nvSpPr>
          <p:cNvPr id="7" name="Espace réservé du pied de page 2">
            <a:extLst>
              <a:ext uri="{FF2B5EF4-FFF2-40B4-BE49-F238E27FC236}">
                <a16:creationId xmlns:a16="http://schemas.microsoft.com/office/drawing/2014/main" id="{23CC6443-0043-1446-A4F7-9BACCCB4516E}"/>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8" name="Espace réservé de la date 1">
            <a:extLst>
              <a:ext uri="{FF2B5EF4-FFF2-40B4-BE49-F238E27FC236}">
                <a16:creationId xmlns:a16="http://schemas.microsoft.com/office/drawing/2014/main" id="{A68785B4-EEE5-974B-8ED4-D41497D1F48F}"/>
              </a:ext>
            </a:extLst>
          </p:cNvPr>
          <p:cNvSpPr>
            <a:spLocks noGrp="1"/>
          </p:cNvSpPr>
          <p:nvPr>
            <p:ph type="dt" sz="half" idx="10"/>
          </p:nvPr>
        </p:nvSpPr>
        <p:spPr>
          <a:xfrm>
            <a:off x="10785287" y="6392392"/>
            <a:ext cx="1127053" cy="337898"/>
          </a:xfrm>
        </p:spPr>
        <p:txBody>
          <a:bodyPr/>
          <a:lstStyle/>
          <a:p>
            <a:fld id="{76ECB076-05B0-BA42-B610-86994D31C585}" type="datetime1">
              <a:rPr lang="it-IT" smtClean="0"/>
              <a:t>12/06/23</a:t>
            </a:fld>
            <a:endParaRPr lang="it-IT" dirty="0"/>
          </a:p>
        </p:txBody>
      </p:sp>
    </p:spTree>
    <p:extLst>
      <p:ext uri="{BB962C8B-B14F-4D97-AF65-F5344CB8AC3E}">
        <p14:creationId xmlns:p14="http://schemas.microsoft.com/office/powerpoint/2010/main" val="177207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097A306-C61B-8C48-878A-96D711AB7BC8}"/>
              </a:ext>
            </a:extLst>
          </p:cNvPr>
          <p:cNvSpPr>
            <a:spLocks noGrp="1"/>
          </p:cNvSpPr>
          <p:nvPr>
            <p:ph type="dt" sz="half" idx="10"/>
          </p:nvPr>
        </p:nvSpPr>
        <p:spPr/>
        <p:txBody>
          <a:bodyPr/>
          <a:lstStyle/>
          <a:p>
            <a:fld id="{76ECB076-05B0-BA42-B610-86994D31C585}" type="datetime1">
              <a:rPr lang="it-IT" smtClean="0"/>
              <a:t>12/06/23</a:t>
            </a:fld>
            <a:endParaRPr lang="it-IT"/>
          </a:p>
        </p:txBody>
      </p:sp>
      <p:sp>
        <p:nvSpPr>
          <p:cNvPr id="3" name="Espace réservé du numéro de diapositive 2">
            <a:extLst>
              <a:ext uri="{FF2B5EF4-FFF2-40B4-BE49-F238E27FC236}">
                <a16:creationId xmlns:a16="http://schemas.microsoft.com/office/drawing/2014/main" id="{374082DE-D1AF-2745-A498-B9DFCB01B389}"/>
              </a:ext>
            </a:extLst>
          </p:cNvPr>
          <p:cNvSpPr>
            <a:spLocks noGrp="1"/>
          </p:cNvSpPr>
          <p:nvPr>
            <p:ph type="sldNum" sz="quarter" idx="12"/>
          </p:nvPr>
        </p:nvSpPr>
        <p:spPr/>
        <p:txBody>
          <a:bodyPr/>
          <a:lstStyle/>
          <a:p>
            <a:fld id="{345175DA-277F-B548-B500-1BF71FE23091}" type="slidenum">
              <a:rPr lang="it-IT" smtClean="0"/>
              <a:pPr/>
              <a:t>20</a:t>
            </a:fld>
            <a:endParaRPr lang="it-IT"/>
          </a:p>
        </p:txBody>
      </p:sp>
      <p:sp>
        <p:nvSpPr>
          <p:cNvPr id="4" name="Rectangle 3">
            <a:extLst>
              <a:ext uri="{FF2B5EF4-FFF2-40B4-BE49-F238E27FC236}">
                <a16:creationId xmlns:a16="http://schemas.microsoft.com/office/drawing/2014/main" id="{43817ADB-459A-E743-AB21-C31AE1B48609}"/>
              </a:ext>
            </a:extLst>
          </p:cNvPr>
          <p:cNvSpPr/>
          <p:nvPr/>
        </p:nvSpPr>
        <p:spPr>
          <a:xfrm>
            <a:off x="1425039" y="1994387"/>
            <a:ext cx="8858991" cy="2862322"/>
          </a:xfrm>
          <a:prstGeom prst="rect">
            <a:avLst/>
          </a:prstGeom>
        </p:spPr>
        <p:txBody>
          <a:bodyPr wrap="square">
            <a:spAutoFit/>
          </a:bodyPr>
          <a:lstStyle/>
          <a:p>
            <a:pPr marL="342900" indent="-342900" algn="just">
              <a:spcAft>
                <a:spcPts val="0"/>
              </a:spcAft>
              <a:buFont typeface="Arial" panose="020B0604020202020204" pitchFamily="34" charset="0"/>
              <a:buChar char="•"/>
            </a:pPr>
            <a:r>
              <a:rPr lang="en-GB" sz="2000" dirty="0">
                <a:solidFill>
                  <a:srgbClr val="004394"/>
                </a:solidFill>
                <a:ea typeface="Times New Roman" panose="02020603050405020304" pitchFamily="18" charset="0"/>
              </a:rPr>
              <a:t>According to Pillar B, the Science Clusters together would manage financial support (</a:t>
            </a:r>
            <a:r>
              <a:rPr lang="en-GB" sz="2000" u="sng" dirty="0">
                <a:solidFill>
                  <a:srgbClr val="004394"/>
                </a:solidFill>
                <a:ea typeface="Times New Roman" panose="02020603050405020304" pitchFamily="18" charset="0"/>
              </a:rPr>
              <a:t>with cascading grants</a:t>
            </a:r>
            <a:r>
              <a:rPr lang="en-GB" sz="2000" dirty="0">
                <a:solidFill>
                  <a:srgbClr val="004394"/>
                </a:solidFill>
                <a:ea typeface="Times New Roman" panose="02020603050405020304" pitchFamily="18" charset="0"/>
              </a:rPr>
              <a:t>) to third parties with a primary aim of enabling cross-RI and/or cross-domain Open Science Projects and Services (OSPS). </a:t>
            </a:r>
          </a:p>
          <a:p>
            <a:pPr marL="342900" indent="-342900" algn="just">
              <a:spcAft>
                <a:spcPts val="0"/>
              </a:spcAft>
              <a:buFont typeface="Arial" panose="020B0604020202020204" pitchFamily="34" charset="0"/>
              <a:buChar char="•"/>
            </a:pPr>
            <a:endParaRPr lang="en-GB" sz="2000" dirty="0">
              <a:solidFill>
                <a:srgbClr val="004394"/>
              </a:solidFill>
              <a:ea typeface="Times New Roman" panose="02020603050405020304" pitchFamily="18" charset="0"/>
            </a:endParaRPr>
          </a:p>
          <a:p>
            <a:pPr marL="342900" indent="-342900" algn="just">
              <a:spcAft>
                <a:spcPts val="0"/>
              </a:spcAft>
              <a:buFont typeface="Arial" panose="020B0604020202020204" pitchFamily="34" charset="0"/>
              <a:buChar char="•"/>
            </a:pPr>
            <a:r>
              <a:rPr lang="en-GB" sz="2000" dirty="0">
                <a:solidFill>
                  <a:srgbClr val="004394"/>
                </a:solidFill>
                <a:ea typeface="Times New Roman" panose="02020603050405020304" pitchFamily="18" charset="0"/>
              </a:rPr>
              <a:t>All funded OSPS are expected to </a:t>
            </a:r>
            <a:r>
              <a:rPr lang="en-GB" sz="2000" b="1" dirty="0">
                <a:solidFill>
                  <a:srgbClr val="004394"/>
                </a:solidFill>
                <a:ea typeface="Times New Roman" panose="02020603050405020304" pitchFamily="18" charset="0"/>
              </a:rPr>
              <a:t>“build on the science cluster approach to ensure the uptake of EOSC”</a:t>
            </a:r>
            <a:r>
              <a:rPr lang="en-GB" sz="2000" dirty="0">
                <a:solidFill>
                  <a:srgbClr val="004394"/>
                </a:solidFill>
                <a:ea typeface="Times New Roman" panose="02020603050405020304" pitchFamily="18" charset="0"/>
              </a:rPr>
              <a:t>. Therefore, they are expected to participate in the consolidation of FAIR services of the five Science Clusters and, more broadly, to perform excellent science and pursue societal benefits by leveraging an Open Research approach. </a:t>
            </a:r>
            <a:endParaRPr lang="fr-FR" sz="2000" dirty="0">
              <a:solidFill>
                <a:srgbClr val="004394"/>
              </a:solidFill>
              <a:effectLst/>
              <a:ea typeface="Times New Roman" panose="02020603050405020304" pitchFamily="18" charset="0"/>
            </a:endParaRPr>
          </a:p>
        </p:txBody>
      </p:sp>
      <p:sp>
        <p:nvSpPr>
          <p:cNvPr id="5" name="Title 1">
            <a:extLst>
              <a:ext uri="{FF2B5EF4-FFF2-40B4-BE49-F238E27FC236}">
                <a16:creationId xmlns:a16="http://schemas.microsoft.com/office/drawing/2014/main" id="{B6FDB668-3315-C54F-BA54-A8FA589B0317}"/>
              </a:ext>
            </a:extLst>
          </p:cNvPr>
          <p:cNvSpPr txBox="1">
            <a:spLocks/>
          </p:cNvSpPr>
          <p:nvPr/>
        </p:nvSpPr>
        <p:spPr>
          <a:xfrm>
            <a:off x="2076248" y="245596"/>
            <a:ext cx="9412288" cy="879202"/>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solidFill>
                  <a:srgbClr val="004394"/>
                </a:solidFill>
                <a:latin typeface="+mn-lt"/>
              </a:rPr>
              <a:t>Enhancing EOSC scientific content </a:t>
            </a:r>
          </a:p>
        </p:txBody>
      </p:sp>
      <p:pic>
        <p:nvPicPr>
          <p:cNvPr id="6" name="Picture 2" descr="Horizon Europe — Wikipédia">
            <a:extLst>
              <a:ext uri="{FF2B5EF4-FFF2-40B4-BE49-F238E27FC236}">
                <a16:creationId xmlns:a16="http://schemas.microsoft.com/office/drawing/2014/main" id="{E6D22818-EB3B-F842-AE19-F508CB2548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3" t="18698" r="13751" b="3304"/>
          <a:stretch/>
        </p:blipFill>
        <p:spPr bwMode="auto">
          <a:xfrm>
            <a:off x="10185859" y="387587"/>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509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D2ADE04-6BEE-CA4A-961E-0A4FA82B3C74}"/>
              </a:ext>
            </a:extLst>
          </p:cNvPr>
          <p:cNvSpPr>
            <a:spLocks noGrp="1"/>
          </p:cNvSpPr>
          <p:nvPr>
            <p:ph type="dt" sz="half" idx="10"/>
          </p:nvPr>
        </p:nvSpPr>
        <p:spPr/>
        <p:txBody>
          <a:bodyPr/>
          <a:lstStyle/>
          <a:p>
            <a:fld id="{76ECB076-05B0-BA42-B610-86994D31C585}" type="datetime1">
              <a:rPr lang="it-IT" smtClean="0"/>
              <a:t>12/06/23</a:t>
            </a:fld>
            <a:endParaRPr lang="it-IT"/>
          </a:p>
        </p:txBody>
      </p:sp>
      <p:sp>
        <p:nvSpPr>
          <p:cNvPr id="3" name="Espace réservé du numéro de diapositive 2">
            <a:extLst>
              <a:ext uri="{FF2B5EF4-FFF2-40B4-BE49-F238E27FC236}">
                <a16:creationId xmlns:a16="http://schemas.microsoft.com/office/drawing/2014/main" id="{722AABDC-0DB2-9F4E-AFFC-E393D576D840}"/>
              </a:ext>
            </a:extLst>
          </p:cNvPr>
          <p:cNvSpPr>
            <a:spLocks noGrp="1"/>
          </p:cNvSpPr>
          <p:nvPr>
            <p:ph type="sldNum" sz="quarter" idx="12"/>
          </p:nvPr>
        </p:nvSpPr>
        <p:spPr/>
        <p:txBody>
          <a:bodyPr/>
          <a:lstStyle/>
          <a:p>
            <a:fld id="{345175DA-277F-B548-B500-1BF71FE23091}" type="slidenum">
              <a:rPr lang="it-IT" smtClean="0"/>
              <a:pPr/>
              <a:t>21</a:t>
            </a:fld>
            <a:endParaRPr lang="it-IT"/>
          </a:p>
        </p:txBody>
      </p:sp>
      <p:sp>
        <p:nvSpPr>
          <p:cNvPr id="4" name="Rectangle 3">
            <a:extLst>
              <a:ext uri="{FF2B5EF4-FFF2-40B4-BE49-F238E27FC236}">
                <a16:creationId xmlns:a16="http://schemas.microsoft.com/office/drawing/2014/main" id="{5C54A151-32B3-A84F-A983-083CEA53727C}"/>
              </a:ext>
            </a:extLst>
          </p:cNvPr>
          <p:cNvSpPr/>
          <p:nvPr/>
        </p:nvSpPr>
        <p:spPr>
          <a:xfrm>
            <a:off x="1527958" y="3950217"/>
            <a:ext cx="9039614" cy="2267031"/>
          </a:xfrm>
          <a:prstGeom prst="rect">
            <a:avLst/>
          </a:prstGeom>
        </p:spPr>
        <p:txBody>
          <a:bodyPr wrap="square">
            <a:spAutoFit/>
          </a:bodyPr>
          <a:lstStyle/>
          <a:p>
            <a:pPr algn="just">
              <a:lnSpc>
                <a:spcPct val="115000"/>
              </a:lnSpc>
              <a:spcAft>
                <a:spcPts val="1000"/>
              </a:spcAft>
            </a:pPr>
            <a:r>
              <a:rPr lang="en-GB" sz="2000" b="1" dirty="0">
                <a:solidFill>
                  <a:srgbClr val="004394"/>
                </a:solidFill>
                <a:ea typeface="Times New Roman" panose="02020603050405020304" pitchFamily="18" charset="0"/>
                <a:cs typeface="Times New Roman" panose="02020603050405020304" pitchFamily="18" charset="0"/>
              </a:rPr>
              <a:t>ESCAPE would totally rely on ENAA roadmaps.</a:t>
            </a:r>
          </a:p>
          <a:p>
            <a:pPr algn="just">
              <a:spcAft>
                <a:spcPts val="1000"/>
              </a:spcAft>
            </a:pPr>
            <a:r>
              <a:rPr lang="en-GB" sz="2000" b="1" dirty="0">
                <a:solidFill>
                  <a:srgbClr val="004394"/>
                </a:solidFill>
                <a:ea typeface="Times New Roman" panose="02020603050405020304" pitchFamily="18" charset="0"/>
                <a:cs typeface="Times New Roman" panose="02020603050405020304" pitchFamily="18" charset="0"/>
              </a:rPr>
              <a:t>ESCAPE to facilitate the actions, ensure appropriate thematic coverage of the RI landscape, foster a coordinated development of common roadmaps, reducing the risk of overlaps between future services, and improve the division of tasks among research infrastructures. </a:t>
            </a:r>
          </a:p>
          <a:p>
            <a:pPr algn="just">
              <a:lnSpc>
                <a:spcPct val="115000"/>
              </a:lnSpc>
              <a:spcAft>
                <a:spcPts val="1000"/>
              </a:spcAft>
            </a:pPr>
            <a:endParaRPr lang="fr-FR" sz="2000" b="1" dirty="0">
              <a:solidFill>
                <a:srgbClr val="004394"/>
              </a:solidFill>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FE8E9E3-E62B-4647-BF88-E6207F81906B}"/>
              </a:ext>
            </a:extLst>
          </p:cNvPr>
          <p:cNvSpPr/>
          <p:nvPr/>
        </p:nvSpPr>
        <p:spPr>
          <a:xfrm>
            <a:off x="1527958" y="1354311"/>
            <a:ext cx="8946078" cy="707886"/>
          </a:xfrm>
          <a:prstGeom prst="rect">
            <a:avLst/>
          </a:prstGeom>
        </p:spPr>
        <p:txBody>
          <a:bodyPr wrap="square">
            <a:spAutoFit/>
          </a:bodyPr>
          <a:lstStyle/>
          <a:p>
            <a:pPr algn="just">
              <a:spcBef>
                <a:spcPts val="1200"/>
              </a:spcBef>
              <a:spcAft>
                <a:spcPts val="1200"/>
              </a:spcAft>
            </a:pPr>
            <a:r>
              <a:rPr lang="en-GB" sz="2000" dirty="0">
                <a:solidFill>
                  <a:srgbClr val="004394"/>
                </a:solidFill>
                <a:ea typeface="Times New Roman" panose="02020603050405020304" pitchFamily="18" charset="0"/>
              </a:rPr>
              <a:t>Preparation of common strategies for future development of </a:t>
            </a:r>
            <a:r>
              <a:rPr lang="en-GB" sz="2000" u="sng" dirty="0">
                <a:solidFill>
                  <a:srgbClr val="004394"/>
                </a:solidFill>
                <a:ea typeface="Times New Roman" panose="02020603050405020304" pitchFamily="18" charset="0"/>
              </a:rPr>
              <a:t>RI technologies and services </a:t>
            </a:r>
            <a:r>
              <a:rPr lang="en-GB" sz="2000" dirty="0">
                <a:solidFill>
                  <a:srgbClr val="004394"/>
                </a:solidFill>
                <a:ea typeface="Times New Roman" panose="02020603050405020304" pitchFamily="18" charset="0"/>
              </a:rPr>
              <a:t>within broad RI communities. Namely, </a:t>
            </a:r>
            <a:endParaRPr lang="fr-FR" sz="2000" dirty="0">
              <a:solidFill>
                <a:srgbClr val="004394"/>
              </a:solidFill>
              <a:ea typeface="Times New Roman" panose="02020603050405020304" pitchFamily="18" charset="0"/>
            </a:endParaRPr>
          </a:p>
        </p:txBody>
      </p:sp>
      <p:sp>
        <p:nvSpPr>
          <p:cNvPr id="6" name="Rectangle 5">
            <a:extLst>
              <a:ext uri="{FF2B5EF4-FFF2-40B4-BE49-F238E27FC236}">
                <a16:creationId xmlns:a16="http://schemas.microsoft.com/office/drawing/2014/main" id="{1E906236-E431-B94D-BD3A-5C7385793FA4}"/>
              </a:ext>
            </a:extLst>
          </p:cNvPr>
          <p:cNvSpPr/>
          <p:nvPr/>
        </p:nvSpPr>
        <p:spPr>
          <a:xfrm>
            <a:off x="1785257" y="2162562"/>
            <a:ext cx="8332520" cy="1328569"/>
          </a:xfrm>
          <a:prstGeom prst="rect">
            <a:avLst/>
          </a:prstGeom>
        </p:spPr>
        <p:txBody>
          <a:bodyPr wrap="square">
            <a:spAutoFit/>
          </a:bodyPr>
          <a:lstStyle/>
          <a:p>
            <a:pPr marL="342900" lvl="0" indent="-342900" algn="just">
              <a:spcAft>
                <a:spcPts val="1000"/>
              </a:spcAft>
              <a:buFont typeface="+mj-lt"/>
              <a:buAutoNum type="arabicPeriod"/>
            </a:pPr>
            <a:r>
              <a:rPr lang="en-GB" dirty="0">
                <a:solidFill>
                  <a:srgbClr val="004394"/>
                </a:solidFill>
                <a:ea typeface="Times New Roman" panose="02020603050405020304" pitchFamily="18" charset="0"/>
                <a:cs typeface="Times New Roman" panose="02020603050405020304" pitchFamily="18" charset="0"/>
              </a:rPr>
              <a:t>Analysis of technology needs and service gaps in European research infrastructures at strategic level;</a:t>
            </a:r>
            <a:endParaRPr lang="fr-FR" dirty="0">
              <a:solidFill>
                <a:srgbClr val="004394"/>
              </a:solidFill>
              <a:ea typeface="Times New Roman" panose="02020603050405020304" pitchFamily="18" charset="0"/>
              <a:cs typeface="Times New Roman" panose="02020603050405020304" pitchFamily="18" charset="0"/>
            </a:endParaRPr>
          </a:p>
          <a:p>
            <a:pPr marL="342900" lvl="0" indent="-342900" algn="just">
              <a:spcAft>
                <a:spcPts val="1000"/>
              </a:spcAft>
              <a:buFont typeface="+mj-lt"/>
              <a:buAutoNum type="arabicPeriod"/>
            </a:pPr>
            <a:r>
              <a:rPr lang="en-GB" dirty="0">
                <a:solidFill>
                  <a:srgbClr val="004394"/>
                </a:solidFill>
                <a:ea typeface="Times New Roman" panose="02020603050405020304" pitchFamily="18" charset="0"/>
                <a:cs typeface="Times New Roman" panose="02020603050405020304" pitchFamily="18" charset="0"/>
              </a:rPr>
              <a:t>Common long-term strategies for development of technologies and services in pan-European Research Infrastructures;</a:t>
            </a:r>
            <a:endParaRPr lang="fr-FR" dirty="0">
              <a:solidFill>
                <a:srgbClr val="004394"/>
              </a:solidFill>
              <a:ea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01745FF5-8528-7D42-BA08-CC7EB47801BF}"/>
              </a:ext>
            </a:extLst>
          </p:cNvPr>
          <p:cNvSpPr txBox="1">
            <a:spLocks/>
          </p:cNvSpPr>
          <p:nvPr/>
        </p:nvSpPr>
        <p:spPr>
          <a:xfrm>
            <a:off x="2076248" y="245596"/>
            <a:ext cx="9412288" cy="879202"/>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solidFill>
                  <a:srgbClr val="004394"/>
                </a:solidFill>
                <a:latin typeface="+mn-lt"/>
              </a:rPr>
              <a:t>ESCAPE for a thematic coverage for new goals </a:t>
            </a:r>
          </a:p>
        </p:txBody>
      </p:sp>
      <p:pic>
        <p:nvPicPr>
          <p:cNvPr id="8" name="Picture 2" descr="Horizon Europe — Wikipédia">
            <a:extLst>
              <a:ext uri="{FF2B5EF4-FFF2-40B4-BE49-F238E27FC236}">
                <a16:creationId xmlns:a16="http://schemas.microsoft.com/office/drawing/2014/main" id="{55D07597-33C3-F845-A073-066138CE2B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3" t="18698" r="13751" b="3304"/>
          <a:stretch/>
        </p:blipFill>
        <p:spPr bwMode="auto">
          <a:xfrm>
            <a:off x="10185859" y="387587"/>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506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156204E-CC57-5740-89E8-C298681C0C05}"/>
              </a:ext>
            </a:extLst>
          </p:cNvPr>
          <p:cNvSpPr>
            <a:spLocks noGrp="1"/>
          </p:cNvSpPr>
          <p:nvPr>
            <p:ph type="sldNum" sz="quarter" idx="12"/>
          </p:nvPr>
        </p:nvSpPr>
        <p:spPr/>
        <p:txBody>
          <a:bodyPr/>
          <a:lstStyle/>
          <a:p>
            <a:fld id="{345175DA-277F-B548-B500-1BF71FE23091}" type="slidenum">
              <a:rPr lang="it-IT" smtClean="0"/>
              <a:pPr/>
              <a:t>22</a:t>
            </a:fld>
            <a:endParaRPr lang="it-IT" dirty="0"/>
          </a:p>
        </p:txBody>
      </p:sp>
      <p:pic>
        <p:nvPicPr>
          <p:cNvPr id="5" name="Picture 2" descr="https://lh4.googleusercontent.com/H4FKbk7DsOlO70LIcnKaep8QOWlIrv4FZ4VQflmddKV-ZMUjVgFAKcCZIoFPWrpQS-NFIH-DqWcoVrvlyliNJxRLmDwBfi-FOSgPNyT1XG1Y7-r09_dlQEPKI7L2UuA0G14uURqVsd8">
            <a:extLst>
              <a:ext uri="{FF2B5EF4-FFF2-40B4-BE49-F238E27FC236}">
                <a16:creationId xmlns:a16="http://schemas.microsoft.com/office/drawing/2014/main" id="{275778E8-187D-C04D-9B2D-55DEF5C0E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382" y="915006"/>
            <a:ext cx="9382248" cy="4210282"/>
          </a:xfrm>
          <a:prstGeom prst="rect">
            <a:avLst/>
          </a:prstGeom>
          <a:noFill/>
          <a:extLst>
            <a:ext uri="{909E8E84-426E-40DD-AFC4-6F175D3DCCD1}">
              <a14:hiddenFill xmlns:a14="http://schemas.microsoft.com/office/drawing/2010/main">
                <a:solidFill>
                  <a:srgbClr val="FFFFFF"/>
                </a:solidFill>
              </a14:hiddenFill>
            </a:ext>
          </a:extLst>
        </p:spPr>
      </p:pic>
      <p:sp>
        <p:nvSpPr>
          <p:cNvPr id="17" name="Espace réservé du pied de page 2">
            <a:extLst>
              <a:ext uri="{FF2B5EF4-FFF2-40B4-BE49-F238E27FC236}">
                <a16:creationId xmlns:a16="http://schemas.microsoft.com/office/drawing/2014/main" id="{3A0035B4-3505-904B-B08B-C49F3B5EE27B}"/>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grpSp>
        <p:nvGrpSpPr>
          <p:cNvPr id="20" name="Groupe 19">
            <a:extLst>
              <a:ext uri="{FF2B5EF4-FFF2-40B4-BE49-F238E27FC236}">
                <a16:creationId xmlns:a16="http://schemas.microsoft.com/office/drawing/2014/main" id="{53C25E9B-09F3-E04C-8BAB-4003C7E2234E}"/>
              </a:ext>
            </a:extLst>
          </p:cNvPr>
          <p:cNvGrpSpPr/>
          <p:nvPr/>
        </p:nvGrpSpPr>
        <p:grpSpPr>
          <a:xfrm>
            <a:off x="6164223" y="5084311"/>
            <a:ext cx="2743200" cy="985652"/>
            <a:chOff x="7580544" y="4406646"/>
            <a:chExt cx="2743200" cy="985652"/>
          </a:xfrm>
        </p:grpSpPr>
        <p:sp>
          <p:nvSpPr>
            <p:cNvPr id="4" name="Rectangle avec coin diagonal arrondi 3">
              <a:extLst>
                <a:ext uri="{FF2B5EF4-FFF2-40B4-BE49-F238E27FC236}">
                  <a16:creationId xmlns:a16="http://schemas.microsoft.com/office/drawing/2014/main" id="{9DD9134D-5E76-9C43-94A9-CCDE1571B016}"/>
                </a:ext>
              </a:extLst>
            </p:cNvPr>
            <p:cNvSpPr/>
            <p:nvPr/>
          </p:nvSpPr>
          <p:spPr>
            <a:xfrm>
              <a:off x="7580544" y="4406646"/>
              <a:ext cx="2743200" cy="985652"/>
            </a:xfrm>
            <a:prstGeom prst="round2Diag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C11110C7-6C70-1947-A2EC-55CD26F4DD2B}"/>
                </a:ext>
              </a:extLst>
            </p:cNvPr>
            <p:cNvPicPr>
              <a:picLocks noChangeAspect="1"/>
            </p:cNvPicPr>
            <p:nvPr/>
          </p:nvPicPr>
          <p:blipFill>
            <a:blip r:embed="rId3"/>
            <a:stretch>
              <a:fillRect/>
            </a:stretch>
          </p:blipFill>
          <p:spPr>
            <a:xfrm>
              <a:off x="7695210" y="4497812"/>
              <a:ext cx="748145" cy="163657"/>
            </a:xfrm>
            <a:prstGeom prst="rect">
              <a:avLst/>
            </a:prstGeom>
          </p:spPr>
        </p:pic>
      </p:grpSp>
      <p:sp>
        <p:nvSpPr>
          <p:cNvPr id="31" name="Rectangle avec coin diagonal arrondi 30">
            <a:extLst>
              <a:ext uri="{FF2B5EF4-FFF2-40B4-BE49-F238E27FC236}">
                <a16:creationId xmlns:a16="http://schemas.microsoft.com/office/drawing/2014/main" id="{D4C9E0CC-753D-0849-B223-C0CA41DA1FC6}"/>
              </a:ext>
            </a:extLst>
          </p:cNvPr>
          <p:cNvSpPr/>
          <p:nvPr/>
        </p:nvSpPr>
        <p:spPr>
          <a:xfrm>
            <a:off x="7732944" y="516852"/>
            <a:ext cx="2048528" cy="1418826"/>
          </a:xfrm>
          <a:prstGeom prst="round2DiagRect">
            <a:avLst>
              <a:gd name="adj1" fmla="val 16667"/>
              <a:gd name="adj2" fmla="val 0"/>
            </a:avLst>
          </a:prstGeom>
          <a:solidFill>
            <a:schemeClr val="bg1"/>
          </a:solidFill>
          <a:ln>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a:extLst>
              <a:ext uri="{FF2B5EF4-FFF2-40B4-BE49-F238E27FC236}">
                <a16:creationId xmlns:a16="http://schemas.microsoft.com/office/drawing/2014/main" id="{0E81CCC5-B365-D64B-88B1-A99BF0DFAA92}"/>
              </a:ext>
            </a:extLst>
          </p:cNvPr>
          <p:cNvPicPr>
            <a:picLocks noChangeAspect="1"/>
          </p:cNvPicPr>
          <p:nvPr/>
        </p:nvPicPr>
        <p:blipFill>
          <a:blip r:embed="rId3"/>
          <a:stretch>
            <a:fillRect/>
          </a:stretch>
        </p:blipFill>
        <p:spPr>
          <a:xfrm>
            <a:off x="7847610" y="608018"/>
            <a:ext cx="748145" cy="163657"/>
          </a:xfrm>
          <a:prstGeom prst="rect">
            <a:avLst/>
          </a:prstGeom>
        </p:spPr>
      </p:pic>
      <p:grpSp>
        <p:nvGrpSpPr>
          <p:cNvPr id="33" name="Groupe 32">
            <a:extLst>
              <a:ext uri="{FF2B5EF4-FFF2-40B4-BE49-F238E27FC236}">
                <a16:creationId xmlns:a16="http://schemas.microsoft.com/office/drawing/2014/main" id="{5D4C0E8B-3C14-734C-971F-EFFCAA1F10E4}"/>
              </a:ext>
            </a:extLst>
          </p:cNvPr>
          <p:cNvGrpSpPr/>
          <p:nvPr/>
        </p:nvGrpSpPr>
        <p:grpSpPr>
          <a:xfrm>
            <a:off x="9169140" y="5048720"/>
            <a:ext cx="2743200" cy="985652"/>
            <a:chOff x="7580544" y="4406646"/>
            <a:chExt cx="2743200" cy="985652"/>
          </a:xfrm>
        </p:grpSpPr>
        <p:sp>
          <p:nvSpPr>
            <p:cNvPr id="34" name="Rectangle avec coin diagonal arrondi 33">
              <a:extLst>
                <a:ext uri="{FF2B5EF4-FFF2-40B4-BE49-F238E27FC236}">
                  <a16:creationId xmlns:a16="http://schemas.microsoft.com/office/drawing/2014/main" id="{603D5CEF-A1C3-EF4C-B4CB-E3C92538E9B7}"/>
                </a:ext>
              </a:extLst>
            </p:cNvPr>
            <p:cNvSpPr/>
            <p:nvPr/>
          </p:nvSpPr>
          <p:spPr>
            <a:xfrm>
              <a:off x="7580544" y="4406646"/>
              <a:ext cx="2743200" cy="985652"/>
            </a:xfrm>
            <a:prstGeom prst="round2Diag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a:extLst>
                <a:ext uri="{FF2B5EF4-FFF2-40B4-BE49-F238E27FC236}">
                  <a16:creationId xmlns:a16="http://schemas.microsoft.com/office/drawing/2014/main" id="{B6B2394F-07C0-304C-A32E-E80F3056374F}"/>
                </a:ext>
              </a:extLst>
            </p:cNvPr>
            <p:cNvPicPr>
              <a:picLocks noChangeAspect="1"/>
            </p:cNvPicPr>
            <p:nvPr/>
          </p:nvPicPr>
          <p:blipFill>
            <a:blip r:embed="rId3"/>
            <a:stretch>
              <a:fillRect/>
            </a:stretch>
          </p:blipFill>
          <p:spPr>
            <a:xfrm>
              <a:off x="7695210" y="4497812"/>
              <a:ext cx="748145" cy="163657"/>
            </a:xfrm>
            <a:prstGeom prst="rect">
              <a:avLst/>
            </a:prstGeom>
          </p:spPr>
        </p:pic>
      </p:grpSp>
      <p:grpSp>
        <p:nvGrpSpPr>
          <p:cNvPr id="36" name="Groupe 35">
            <a:extLst>
              <a:ext uri="{FF2B5EF4-FFF2-40B4-BE49-F238E27FC236}">
                <a16:creationId xmlns:a16="http://schemas.microsoft.com/office/drawing/2014/main" id="{F2925709-F042-3A40-9803-D2F0A643E138}"/>
              </a:ext>
            </a:extLst>
          </p:cNvPr>
          <p:cNvGrpSpPr/>
          <p:nvPr/>
        </p:nvGrpSpPr>
        <p:grpSpPr>
          <a:xfrm>
            <a:off x="3159306" y="5084311"/>
            <a:ext cx="2743200" cy="985652"/>
            <a:chOff x="7580544" y="4406646"/>
            <a:chExt cx="2743200" cy="985652"/>
          </a:xfrm>
        </p:grpSpPr>
        <p:sp>
          <p:nvSpPr>
            <p:cNvPr id="37" name="Rectangle avec coin diagonal arrondi 36">
              <a:extLst>
                <a:ext uri="{FF2B5EF4-FFF2-40B4-BE49-F238E27FC236}">
                  <a16:creationId xmlns:a16="http://schemas.microsoft.com/office/drawing/2014/main" id="{0CA528ED-6705-C449-8C8D-7063C1155AE0}"/>
                </a:ext>
              </a:extLst>
            </p:cNvPr>
            <p:cNvSpPr/>
            <p:nvPr/>
          </p:nvSpPr>
          <p:spPr>
            <a:xfrm>
              <a:off x="7580544" y="4406646"/>
              <a:ext cx="2743200" cy="985652"/>
            </a:xfrm>
            <a:prstGeom prst="round2Diag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37">
              <a:extLst>
                <a:ext uri="{FF2B5EF4-FFF2-40B4-BE49-F238E27FC236}">
                  <a16:creationId xmlns:a16="http://schemas.microsoft.com/office/drawing/2014/main" id="{161B6999-5A54-9847-8909-C19D4D6E26B7}"/>
                </a:ext>
              </a:extLst>
            </p:cNvPr>
            <p:cNvPicPr>
              <a:picLocks noChangeAspect="1"/>
            </p:cNvPicPr>
            <p:nvPr/>
          </p:nvPicPr>
          <p:blipFill>
            <a:blip r:embed="rId3"/>
            <a:stretch>
              <a:fillRect/>
            </a:stretch>
          </p:blipFill>
          <p:spPr>
            <a:xfrm>
              <a:off x="7695210" y="4497812"/>
              <a:ext cx="748145" cy="163657"/>
            </a:xfrm>
            <a:prstGeom prst="rect">
              <a:avLst/>
            </a:prstGeom>
          </p:spPr>
        </p:pic>
      </p:grpSp>
      <p:grpSp>
        <p:nvGrpSpPr>
          <p:cNvPr id="39" name="Groupe 38">
            <a:extLst>
              <a:ext uri="{FF2B5EF4-FFF2-40B4-BE49-F238E27FC236}">
                <a16:creationId xmlns:a16="http://schemas.microsoft.com/office/drawing/2014/main" id="{B794D7E2-5403-C34E-A0F3-6AB424697653}"/>
              </a:ext>
            </a:extLst>
          </p:cNvPr>
          <p:cNvGrpSpPr/>
          <p:nvPr/>
        </p:nvGrpSpPr>
        <p:grpSpPr>
          <a:xfrm>
            <a:off x="193795" y="5092380"/>
            <a:ext cx="2743200" cy="985652"/>
            <a:chOff x="7580544" y="4406646"/>
            <a:chExt cx="2743200" cy="985652"/>
          </a:xfrm>
        </p:grpSpPr>
        <p:sp>
          <p:nvSpPr>
            <p:cNvPr id="40" name="Rectangle avec coin diagonal arrondi 39">
              <a:extLst>
                <a:ext uri="{FF2B5EF4-FFF2-40B4-BE49-F238E27FC236}">
                  <a16:creationId xmlns:a16="http://schemas.microsoft.com/office/drawing/2014/main" id="{89E7B9AA-7FD8-4244-8BF9-083B2D67CCDC}"/>
                </a:ext>
              </a:extLst>
            </p:cNvPr>
            <p:cNvSpPr/>
            <p:nvPr/>
          </p:nvSpPr>
          <p:spPr>
            <a:xfrm>
              <a:off x="7580544" y="4406646"/>
              <a:ext cx="2743200" cy="985652"/>
            </a:xfrm>
            <a:prstGeom prst="round2Diag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a:extLst>
                <a:ext uri="{FF2B5EF4-FFF2-40B4-BE49-F238E27FC236}">
                  <a16:creationId xmlns:a16="http://schemas.microsoft.com/office/drawing/2014/main" id="{26CDABF4-E95F-2A4F-80DB-6CE9739A4207}"/>
                </a:ext>
              </a:extLst>
            </p:cNvPr>
            <p:cNvPicPr>
              <a:picLocks noChangeAspect="1"/>
            </p:cNvPicPr>
            <p:nvPr/>
          </p:nvPicPr>
          <p:blipFill>
            <a:blip r:embed="rId3"/>
            <a:stretch>
              <a:fillRect/>
            </a:stretch>
          </p:blipFill>
          <p:spPr>
            <a:xfrm>
              <a:off x="7695210" y="4497812"/>
              <a:ext cx="748145" cy="163657"/>
            </a:xfrm>
            <a:prstGeom prst="rect">
              <a:avLst/>
            </a:prstGeom>
          </p:spPr>
        </p:pic>
      </p:grpSp>
      <p:sp>
        <p:nvSpPr>
          <p:cNvPr id="42" name="Rectangle 41">
            <a:extLst>
              <a:ext uri="{FF2B5EF4-FFF2-40B4-BE49-F238E27FC236}">
                <a16:creationId xmlns:a16="http://schemas.microsoft.com/office/drawing/2014/main" id="{1B21A7B3-8623-074A-B552-733DB6F820CF}"/>
              </a:ext>
            </a:extLst>
          </p:cNvPr>
          <p:cNvSpPr/>
          <p:nvPr/>
        </p:nvSpPr>
        <p:spPr>
          <a:xfrm>
            <a:off x="178063" y="5150199"/>
            <a:ext cx="2719526" cy="938719"/>
          </a:xfrm>
          <a:prstGeom prst="rect">
            <a:avLst/>
          </a:prstGeom>
        </p:spPr>
        <p:txBody>
          <a:bodyPr wrap="square">
            <a:spAutoFit/>
          </a:bodyPr>
          <a:lstStyle/>
          <a:p>
            <a:r>
              <a:rPr lang="en-GB" sz="1100" b="1" dirty="0">
                <a:solidFill>
                  <a:srgbClr val="C98900"/>
                </a:solidFill>
                <a:latin typeface="Calibri" panose="020F0502020204030204" pitchFamily="34" charset="0"/>
                <a:ea typeface="Arial" panose="020B0604020202020204" pitchFamily="34" charset="0"/>
                <a:cs typeface="Arial" panose="020B0604020202020204" pitchFamily="34" charset="0"/>
              </a:rPr>
              <a:t>                          COSO </a:t>
            </a:r>
          </a:p>
          <a:p>
            <a:r>
              <a:rPr lang="en-GB" sz="1100" dirty="0"/>
              <a:t>Challenging “Open Science Objectives” by RI commitments in Open Science Projects (OSP) as well as Cross-Cluster Open Science Projects (COSP)</a:t>
            </a:r>
            <a:endParaRPr lang="fr-FR" sz="1100" dirty="0"/>
          </a:p>
        </p:txBody>
      </p:sp>
      <p:sp>
        <p:nvSpPr>
          <p:cNvPr id="43" name="Rectangle 42">
            <a:extLst>
              <a:ext uri="{FF2B5EF4-FFF2-40B4-BE49-F238E27FC236}">
                <a16:creationId xmlns:a16="http://schemas.microsoft.com/office/drawing/2014/main" id="{35C9DFA0-1F65-9940-A938-74EB9646FA68}"/>
              </a:ext>
            </a:extLst>
          </p:cNvPr>
          <p:cNvSpPr/>
          <p:nvPr/>
        </p:nvSpPr>
        <p:spPr>
          <a:xfrm>
            <a:off x="9256557" y="5133883"/>
            <a:ext cx="2535639" cy="769441"/>
          </a:xfrm>
          <a:prstGeom prst="rect">
            <a:avLst/>
          </a:prstGeom>
        </p:spPr>
        <p:txBody>
          <a:bodyPr wrap="square">
            <a:spAutoFit/>
          </a:bodyPr>
          <a:lstStyle/>
          <a:p>
            <a:r>
              <a:rPr lang="en-GB" sz="1100" b="1" dirty="0">
                <a:solidFill>
                  <a:srgbClr val="C98900"/>
                </a:solidFill>
              </a:rPr>
              <a:t>                       SDSS</a:t>
            </a:r>
          </a:p>
          <a:p>
            <a:r>
              <a:rPr lang="en-GB" sz="1100" dirty="0"/>
              <a:t>Building synergies on “Sector Data Spaces” for Society: Green deal, Health, Manufacturing, Education and Skills  </a:t>
            </a:r>
            <a:endParaRPr lang="fr-FR" sz="1100" dirty="0"/>
          </a:p>
        </p:txBody>
      </p:sp>
      <p:sp>
        <p:nvSpPr>
          <p:cNvPr id="44" name="Rectangle 43">
            <a:extLst>
              <a:ext uri="{FF2B5EF4-FFF2-40B4-BE49-F238E27FC236}">
                <a16:creationId xmlns:a16="http://schemas.microsoft.com/office/drawing/2014/main" id="{2EDCA665-9F7F-AC4E-929A-FC3127D4E38D}"/>
              </a:ext>
            </a:extLst>
          </p:cNvPr>
          <p:cNvSpPr/>
          <p:nvPr/>
        </p:nvSpPr>
        <p:spPr>
          <a:xfrm>
            <a:off x="3170072" y="5175477"/>
            <a:ext cx="2625086" cy="938719"/>
          </a:xfrm>
          <a:prstGeom prst="rect">
            <a:avLst/>
          </a:prstGeom>
        </p:spPr>
        <p:txBody>
          <a:bodyPr wrap="square">
            <a:spAutoFit/>
          </a:bodyPr>
          <a:lstStyle/>
          <a:p>
            <a:r>
              <a:rPr lang="en-GB" sz="1100" b="1" dirty="0">
                <a:solidFill>
                  <a:srgbClr val="C98900"/>
                </a:solidFill>
                <a:latin typeface="Calibri" panose="020F0502020204030204" pitchFamily="34" charset="0"/>
                <a:ea typeface="Arial" panose="020B0604020202020204" pitchFamily="34" charset="0"/>
                <a:cs typeface="Arial" panose="020B0604020202020204" pitchFamily="34" charset="0"/>
              </a:rPr>
              <a:t>                        TECH </a:t>
            </a:r>
          </a:p>
          <a:p>
            <a:r>
              <a:rPr lang="en-GB" sz="1100" dirty="0"/>
              <a:t>Bring the </a:t>
            </a:r>
            <a:r>
              <a:rPr lang="en-GB" sz="1100" dirty="0" err="1"/>
              <a:t>FAIRness</a:t>
            </a:r>
            <a:r>
              <a:rPr lang="en-GB" sz="1100" dirty="0"/>
              <a:t> within technology, R&amp;D and innovation projects as well as explore new “close-to-sensors” low-latency open-data science </a:t>
            </a:r>
            <a:endParaRPr lang="fr-FR" sz="1100" dirty="0"/>
          </a:p>
        </p:txBody>
      </p:sp>
      <p:sp>
        <p:nvSpPr>
          <p:cNvPr id="46" name="Rectangle avec coin diagonal arrondi 45">
            <a:extLst>
              <a:ext uri="{FF2B5EF4-FFF2-40B4-BE49-F238E27FC236}">
                <a16:creationId xmlns:a16="http://schemas.microsoft.com/office/drawing/2014/main" id="{3634BF43-9DAC-264A-B2F3-91A4D85C46F0}"/>
              </a:ext>
            </a:extLst>
          </p:cNvPr>
          <p:cNvSpPr/>
          <p:nvPr/>
        </p:nvSpPr>
        <p:spPr>
          <a:xfrm>
            <a:off x="2192197" y="516852"/>
            <a:ext cx="2048528" cy="1418826"/>
          </a:xfrm>
          <a:prstGeom prst="round2DiagRect">
            <a:avLst>
              <a:gd name="adj1" fmla="val 16667"/>
              <a:gd name="adj2" fmla="val 0"/>
            </a:avLst>
          </a:prstGeom>
          <a:solidFill>
            <a:schemeClr val="bg1"/>
          </a:solidFill>
          <a:ln>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711C9635-28C0-AD4A-BA5A-A182E1182C88}"/>
              </a:ext>
            </a:extLst>
          </p:cNvPr>
          <p:cNvSpPr/>
          <p:nvPr/>
        </p:nvSpPr>
        <p:spPr>
          <a:xfrm>
            <a:off x="2228674" y="617242"/>
            <a:ext cx="1975573" cy="1446550"/>
          </a:xfrm>
          <a:prstGeom prst="rect">
            <a:avLst/>
          </a:prstGeom>
        </p:spPr>
        <p:txBody>
          <a:bodyPr wrap="square">
            <a:spAutoFit/>
          </a:bodyPr>
          <a:lstStyle/>
          <a:p>
            <a:r>
              <a:rPr lang="en-GB" sz="1100" b="1" dirty="0">
                <a:solidFill>
                  <a:srgbClr val="C98900"/>
                </a:solidFill>
              </a:rPr>
              <a:t>                       </a:t>
            </a:r>
            <a:r>
              <a:rPr lang="en-GB" sz="1100" b="1" dirty="0">
                <a:solidFill>
                  <a:srgbClr val="C00000"/>
                </a:solidFill>
              </a:rPr>
              <a:t>CC</a:t>
            </a:r>
          </a:p>
          <a:p>
            <a:r>
              <a:rPr lang="en-US" sz="1100" dirty="0"/>
              <a:t>Operating the  community-based “Competence Center” for EOSC-alignment, train and support, extended outreach, financial model for services and networking with other SCL-CCs</a:t>
            </a:r>
          </a:p>
          <a:p>
            <a:endParaRPr lang="en-US" sz="1100" dirty="0"/>
          </a:p>
        </p:txBody>
      </p:sp>
      <p:pic>
        <p:nvPicPr>
          <p:cNvPr id="48" name="Image 47">
            <a:extLst>
              <a:ext uri="{FF2B5EF4-FFF2-40B4-BE49-F238E27FC236}">
                <a16:creationId xmlns:a16="http://schemas.microsoft.com/office/drawing/2014/main" id="{5614E705-A4F6-6C45-9546-8AB07680A9AD}"/>
              </a:ext>
            </a:extLst>
          </p:cNvPr>
          <p:cNvPicPr>
            <a:picLocks noChangeAspect="1"/>
          </p:cNvPicPr>
          <p:nvPr/>
        </p:nvPicPr>
        <p:blipFill>
          <a:blip r:embed="rId3"/>
          <a:stretch>
            <a:fillRect/>
          </a:stretch>
        </p:blipFill>
        <p:spPr>
          <a:xfrm>
            <a:off x="2273106" y="608018"/>
            <a:ext cx="748145" cy="163657"/>
          </a:xfrm>
          <a:prstGeom prst="rect">
            <a:avLst/>
          </a:prstGeom>
        </p:spPr>
      </p:pic>
      <p:grpSp>
        <p:nvGrpSpPr>
          <p:cNvPr id="8" name="Groupe 7">
            <a:extLst>
              <a:ext uri="{FF2B5EF4-FFF2-40B4-BE49-F238E27FC236}">
                <a16:creationId xmlns:a16="http://schemas.microsoft.com/office/drawing/2014/main" id="{0C3046AE-343D-A445-8BDE-69B424D0F93E}"/>
              </a:ext>
            </a:extLst>
          </p:cNvPr>
          <p:cNvGrpSpPr/>
          <p:nvPr/>
        </p:nvGrpSpPr>
        <p:grpSpPr>
          <a:xfrm>
            <a:off x="10513179" y="2562093"/>
            <a:ext cx="1550862" cy="338554"/>
            <a:chOff x="10501251" y="2174220"/>
            <a:chExt cx="1550862" cy="338554"/>
          </a:xfrm>
        </p:grpSpPr>
        <p:sp>
          <p:nvSpPr>
            <p:cNvPr id="7" name="Rectangle avec coin diagonal arrondi 6">
              <a:extLst>
                <a:ext uri="{FF2B5EF4-FFF2-40B4-BE49-F238E27FC236}">
                  <a16:creationId xmlns:a16="http://schemas.microsoft.com/office/drawing/2014/main" id="{BC195905-192F-BE4D-BFCD-0765BF5B5007}"/>
                </a:ext>
              </a:extLst>
            </p:cNvPr>
            <p:cNvSpPr/>
            <p:nvPr/>
          </p:nvSpPr>
          <p:spPr>
            <a:xfrm>
              <a:off x="10501251" y="2194145"/>
              <a:ext cx="1550862" cy="298705"/>
            </a:xfrm>
            <a:prstGeom prst="round2DiagRect">
              <a:avLst>
                <a:gd name="adj1" fmla="val 50000"/>
                <a:gd name="adj2" fmla="val 0"/>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cs typeface="Consolas" panose="020B0609020204030204" pitchFamily="49" charset="0"/>
              </a:endParaRPr>
            </a:p>
          </p:txBody>
        </p:sp>
        <p:sp>
          <p:nvSpPr>
            <p:cNvPr id="6" name="ZoneTexte 5">
              <a:extLst>
                <a:ext uri="{FF2B5EF4-FFF2-40B4-BE49-F238E27FC236}">
                  <a16:creationId xmlns:a16="http://schemas.microsoft.com/office/drawing/2014/main" id="{C4F19EAF-315F-A648-A364-08A025BEDB39}"/>
                </a:ext>
              </a:extLst>
            </p:cNvPr>
            <p:cNvSpPr txBox="1"/>
            <p:nvPr/>
          </p:nvSpPr>
          <p:spPr>
            <a:xfrm>
              <a:off x="10653658" y="2174220"/>
              <a:ext cx="1246047" cy="338554"/>
            </a:xfrm>
            <a:prstGeom prst="rect">
              <a:avLst/>
            </a:prstGeom>
            <a:noFill/>
          </p:spPr>
          <p:txBody>
            <a:bodyPr wrap="none" rtlCol="0">
              <a:spAutoFit/>
            </a:bodyPr>
            <a:lstStyle/>
            <a:p>
              <a:r>
                <a:rPr lang="fr-FR" sz="1600" b="1" dirty="0">
                  <a:cs typeface="Consolas" panose="020B0609020204030204" pitchFamily="49" charset="0"/>
                </a:rPr>
                <a:t>VRE services</a:t>
              </a:r>
            </a:p>
          </p:txBody>
        </p:sp>
      </p:grpSp>
      <p:grpSp>
        <p:nvGrpSpPr>
          <p:cNvPr id="49" name="Groupe 48">
            <a:extLst>
              <a:ext uri="{FF2B5EF4-FFF2-40B4-BE49-F238E27FC236}">
                <a16:creationId xmlns:a16="http://schemas.microsoft.com/office/drawing/2014/main" id="{DB8E771C-AE76-464E-A5D6-8BE34150AF7B}"/>
              </a:ext>
            </a:extLst>
          </p:cNvPr>
          <p:cNvGrpSpPr/>
          <p:nvPr/>
        </p:nvGrpSpPr>
        <p:grpSpPr>
          <a:xfrm>
            <a:off x="10513178" y="325959"/>
            <a:ext cx="1550862" cy="338554"/>
            <a:chOff x="10501251" y="2172999"/>
            <a:chExt cx="1550862" cy="338554"/>
          </a:xfrm>
        </p:grpSpPr>
        <p:sp>
          <p:nvSpPr>
            <p:cNvPr id="50" name="Rectangle avec coin diagonal arrondi 49">
              <a:extLst>
                <a:ext uri="{FF2B5EF4-FFF2-40B4-BE49-F238E27FC236}">
                  <a16:creationId xmlns:a16="http://schemas.microsoft.com/office/drawing/2014/main" id="{E5D5E733-F9FB-E645-91C8-C8C5CC80EAC6}"/>
                </a:ext>
              </a:extLst>
            </p:cNvPr>
            <p:cNvSpPr/>
            <p:nvPr/>
          </p:nvSpPr>
          <p:spPr>
            <a:xfrm>
              <a:off x="10501251" y="2194145"/>
              <a:ext cx="1550862" cy="298705"/>
            </a:xfrm>
            <a:prstGeom prst="round2DiagRect">
              <a:avLst>
                <a:gd name="adj1" fmla="val 44496"/>
                <a:gd name="adj2" fmla="val 0"/>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cs typeface="Consolas" panose="020B0609020204030204" pitchFamily="49" charset="0"/>
              </a:endParaRPr>
            </a:p>
          </p:txBody>
        </p:sp>
        <p:sp>
          <p:nvSpPr>
            <p:cNvPr id="51" name="ZoneTexte 50">
              <a:extLst>
                <a:ext uri="{FF2B5EF4-FFF2-40B4-BE49-F238E27FC236}">
                  <a16:creationId xmlns:a16="http://schemas.microsoft.com/office/drawing/2014/main" id="{AF5A4CBF-D41A-4A48-82FF-22801DF3ECF0}"/>
                </a:ext>
              </a:extLst>
            </p:cNvPr>
            <p:cNvSpPr txBox="1"/>
            <p:nvPr/>
          </p:nvSpPr>
          <p:spPr>
            <a:xfrm>
              <a:off x="10839787" y="2172999"/>
              <a:ext cx="817531" cy="338554"/>
            </a:xfrm>
            <a:prstGeom prst="rect">
              <a:avLst/>
            </a:prstGeom>
            <a:noFill/>
            <a:ln>
              <a:noFill/>
            </a:ln>
          </p:spPr>
          <p:txBody>
            <a:bodyPr wrap="none" rtlCol="0">
              <a:spAutoFit/>
            </a:bodyPr>
            <a:lstStyle/>
            <a:p>
              <a:r>
                <a:rPr lang="en-GB" sz="1600" b="1" dirty="0">
                  <a:cs typeface="Consolas" panose="020B0609020204030204" pitchFamily="49" charset="0"/>
                </a:rPr>
                <a:t>Entities</a:t>
              </a:r>
            </a:p>
          </p:txBody>
        </p:sp>
      </p:grpSp>
      <p:grpSp>
        <p:nvGrpSpPr>
          <p:cNvPr id="52" name="Groupe 51">
            <a:extLst>
              <a:ext uri="{FF2B5EF4-FFF2-40B4-BE49-F238E27FC236}">
                <a16:creationId xmlns:a16="http://schemas.microsoft.com/office/drawing/2014/main" id="{C8191F4C-B014-9343-BFB4-69D8BF326DDF}"/>
              </a:ext>
            </a:extLst>
          </p:cNvPr>
          <p:cNvGrpSpPr/>
          <p:nvPr/>
        </p:nvGrpSpPr>
        <p:grpSpPr>
          <a:xfrm>
            <a:off x="10513178" y="4680366"/>
            <a:ext cx="1550862" cy="338554"/>
            <a:chOff x="10501251" y="2182550"/>
            <a:chExt cx="1550862" cy="338554"/>
          </a:xfrm>
        </p:grpSpPr>
        <p:sp>
          <p:nvSpPr>
            <p:cNvPr id="53" name="Rectangle avec coin diagonal arrondi 52">
              <a:extLst>
                <a:ext uri="{FF2B5EF4-FFF2-40B4-BE49-F238E27FC236}">
                  <a16:creationId xmlns:a16="http://schemas.microsoft.com/office/drawing/2014/main" id="{36F76CDF-A261-7344-828F-9EA24F51DFEA}"/>
                </a:ext>
              </a:extLst>
            </p:cNvPr>
            <p:cNvSpPr/>
            <p:nvPr/>
          </p:nvSpPr>
          <p:spPr>
            <a:xfrm>
              <a:off x="10501251" y="2194145"/>
              <a:ext cx="1550862" cy="298705"/>
            </a:xfrm>
            <a:prstGeom prst="round2DiagRect">
              <a:avLst>
                <a:gd name="adj1" fmla="val 44496"/>
                <a:gd name="adj2" fmla="val 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cs typeface="Consolas" panose="020B0609020204030204" pitchFamily="49" charset="0"/>
              </a:endParaRPr>
            </a:p>
          </p:txBody>
        </p:sp>
        <p:sp>
          <p:nvSpPr>
            <p:cNvPr id="54" name="ZoneTexte 53">
              <a:extLst>
                <a:ext uri="{FF2B5EF4-FFF2-40B4-BE49-F238E27FC236}">
                  <a16:creationId xmlns:a16="http://schemas.microsoft.com/office/drawing/2014/main" id="{8129F97F-7C42-A94D-8120-13B221A9C9B2}"/>
                </a:ext>
              </a:extLst>
            </p:cNvPr>
            <p:cNvSpPr txBox="1"/>
            <p:nvPr/>
          </p:nvSpPr>
          <p:spPr>
            <a:xfrm>
              <a:off x="10657501" y="2182550"/>
              <a:ext cx="1306768" cy="338554"/>
            </a:xfrm>
            <a:prstGeom prst="rect">
              <a:avLst/>
            </a:prstGeom>
            <a:noFill/>
            <a:ln>
              <a:noFill/>
            </a:ln>
          </p:spPr>
          <p:txBody>
            <a:bodyPr wrap="none" rtlCol="0">
              <a:spAutoFit/>
            </a:bodyPr>
            <a:lstStyle/>
            <a:p>
              <a:r>
                <a:rPr lang="fr-FR" sz="1600" b="1" dirty="0">
                  <a:cs typeface="Consolas" panose="020B0609020204030204" pitchFamily="49" charset="0"/>
                </a:rPr>
                <a:t>Programmes</a:t>
              </a:r>
            </a:p>
          </p:txBody>
        </p:sp>
      </p:grpSp>
      <p:sp>
        <p:nvSpPr>
          <p:cNvPr id="55" name="Titolo 4">
            <a:extLst>
              <a:ext uri="{FF2B5EF4-FFF2-40B4-BE49-F238E27FC236}">
                <a16:creationId xmlns:a16="http://schemas.microsoft.com/office/drawing/2014/main" id="{86BAC305-7982-DA41-BFFD-DD4559DF8CCC}"/>
              </a:ext>
            </a:extLst>
          </p:cNvPr>
          <p:cNvSpPr txBox="1">
            <a:spLocks/>
          </p:cNvSpPr>
          <p:nvPr/>
        </p:nvSpPr>
        <p:spPr>
          <a:xfrm>
            <a:off x="3319504" y="33647"/>
            <a:ext cx="5279601"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algn="ctr"/>
            <a:r>
              <a:rPr lang="it-IT" sz="2800" b="1" dirty="0">
                <a:latin typeface="+mn-lt"/>
              </a:rPr>
              <a:t>The new ESCAPE Collaboration work </a:t>
            </a:r>
            <a:r>
              <a:rPr lang="it-IT" sz="2800" b="1" dirty="0" err="1">
                <a:latin typeface="+mn-lt"/>
              </a:rPr>
              <a:t>programme</a:t>
            </a:r>
            <a:endParaRPr lang="it-IT" sz="2800" b="1" dirty="0">
              <a:latin typeface="+mn-lt"/>
            </a:endParaRPr>
          </a:p>
        </p:txBody>
      </p:sp>
      <p:pic>
        <p:nvPicPr>
          <p:cNvPr id="56" name="Picture 2" descr="Horizon Europe — Wikipédia">
            <a:extLst>
              <a:ext uri="{FF2B5EF4-FFF2-40B4-BE49-F238E27FC236}">
                <a16:creationId xmlns:a16="http://schemas.microsoft.com/office/drawing/2014/main" id="{62FCFD4B-C1B3-DC48-8B67-506DE8CC12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33" t="18698" r="13751" b="3304"/>
          <a:stretch/>
        </p:blipFill>
        <p:spPr bwMode="auto">
          <a:xfrm>
            <a:off x="384776" y="2137574"/>
            <a:ext cx="898965" cy="5681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7" name="Image 56">
            <a:extLst>
              <a:ext uri="{FF2B5EF4-FFF2-40B4-BE49-F238E27FC236}">
                <a16:creationId xmlns:a16="http://schemas.microsoft.com/office/drawing/2014/main" id="{6018D391-F39B-AD46-B6E1-07B14026ECDC}"/>
              </a:ext>
            </a:extLst>
          </p:cNvPr>
          <p:cNvPicPr>
            <a:picLocks noChangeAspect="1"/>
          </p:cNvPicPr>
          <p:nvPr/>
        </p:nvPicPr>
        <p:blipFill>
          <a:blip r:embed="rId5"/>
          <a:stretch>
            <a:fillRect/>
          </a:stretch>
        </p:blipFill>
        <p:spPr>
          <a:xfrm>
            <a:off x="91554" y="1677846"/>
            <a:ext cx="1473841" cy="331614"/>
          </a:xfrm>
          <a:prstGeom prst="rect">
            <a:avLst/>
          </a:prstGeom>
          <a:solidFill>
            <a:schemeClr val="bg1"/>
          </a:solidFill>
        </p:spPr>
      </p:pic>
      <p:sp>
        <p:nvSpPr>
          <p:cNvPr id="58" name="Rectangle 57">
            <a:extLst>
              <a:ext uri="{FF2B5EF4-FFF2-40B4-BE49-F238E27FC236}">
                <a16:creationId xmlns:a16="http://schemas.microsoft.com/office/drawing/2014/main" id="{9F0ED601-5F3D-A840-9B86-7C7F188800D9}"/>
              </a:ext>
            </a:extLst>
          </p:cNvPr>
          <p:cNvSpPr/>
          <p:nvPr/>
        </p:nvSpPr>
        <p:spPr>
          <a:xfrm>
            <a:off x="6263055" y="5146280"/>
            <a:ext cx="2511085" cy="1107996"/>
          </a:xfrm>
          <a:prstGeom prst="rect">
            <a:avLst/>
          </a:prstGeom>
        </p:spPr>
        <p:txBody>
          <a:bodyPr wrap="square">
            <a:spAutoFit/>
          </a:bodyPr>
          <a:lstStyle/>
          <a:p>
            <a:r>
              <a:rPr lang="en-GB" sz="1100" b="1" dirty="0">
                <a:solidFill>
                  <a:srgbClr val="C98900"/>
                </a:solidFill>
                <a:latin typeface="Calibri" panose="020F0502020204030204" pitchFamily="34" charset="0"/>
                <a:ea typeface="Arial" panose="020B0604020202020204" pitchFamily="34" charset="0"/>
                <a:cs typeface="Arial" panose="020B0604020202020204" pitchFamily="34" charset="0"/>
              </a:rPr>
              <a:t>                       CARS </a:t>
            </a:r>
          </a:p>
          <a:p>
            <a:r>
              <a:rPr lang="en-GB" sz="1100" dirty="0"/>
              <a:t>Career development and rewarding for researcher committing in Open Science. Planning, tracking, and assessing scientific knowledge production</a:t>
            </a:r>
            <a:endParaRPr lang="fr-FR" sz="1100" dirty="0"/>
          </a:p>
          <a:p>
            <a:endParaRPr lang="fr-FR" sz="1100" dirty="0"/>
          </a:p>
        </p:txBody>
      </p:sp>
      <p:sp>
        <p:nvSpPr>
          <p:cNvPr id="59" name="Rectangle 58">
            <a:extLst>
              <a:ext uri="{FF2B5EF4-FFF2-40B4-BE49-F238E27FC236}">
                <a16:creationId xmlns:a16="http://schemas.microsoft.com/office/drawing/2014/main" id="{8B91C429-398D-7648-A629-72D4ADE228B8}"/>
              </a:ext>
            </a:extLst>
          </p:cNvPr>
          <p:cNvSpPr/>
          <p:nvPr/>
        </p:nvSpPr>
        <p:spPr>
          <a:xfrm>
            <a:off x="7777583" y="613977"/>
            <a:ext cx="2040614" cy="769441"/>
          </a:xfrm>
          <a:prstGeom prst="rect">
            <a:avLst/>
          </a:prstGeom>
        </p:spPr>
        <p:txBody>
          <a:bodyPr wrap="square">
            <a:spAutoFit/>
          </a:bodyPr>
          <a:lstStyle/>
          <a:p>
            <a:r>
              <a:rPr lang="en-GB" sz="1100" b="1" dirty="0">
                <a:solidFill>
                  <a:srgbClr val="C98900"/>
                </a:solidFill>
              </a:rPr>
              <a:t>                         </a:t>
            </a:r>
            <a:r>
              <a:rPr lang="en-GB" sz="1100" b="1" dirty="0">
                <a:solidFill>
                  <a:srgbClr val="C00000"/>
                </a:solidFill>
              </a:rPr>
              <a:t>EVSI</a:t>
            </a:r>
          </a:p>
          <a:p>
            <a:r>
              <a:rPr lang="en-GB" sz="1100" dirty="0"/>
              <a:t>R&amp;I for an “European Virtual Institute for Research Software” for advanced technologies</a:t>
            </a:r>
            <a:endParaRPr lang="fr-FR" sz="1100" dirty="0"/>
          </a:p>
        </p:txBody>
      </p:sp>
      <p:sp>
        <p:nvSpPr>
          <p:cNvPr id="60" name="Espace réservé de la date 1">
            <a:extLst>
              <a:ext uri="{FF2B5EF4-FFF2-40B4-BE49-F238E27FC236}">
                <a16:creationId xmlns:a16="http://schemas.microsoft.com/office/drawing/2014/main" id="{32C1A9A3-A27B-E149-9334-FE8BEB70E0BF}"/>
              </a:ext>
            </a:extLst>
          </p:cNvPr>
          <p:cNvSpPr>
            <a:spLocks noGrp="1"/>
          </p:cNvSpPr>
          <p:nvPr>
            <p:ph type="dt" sz="half" idx="10"/>
          </p:nvPr>
        </p:nvSpPr>
        <p:spPr>
          <a:xfrm>
            <a:off x="10785287" y="6392392"/>
            <a:ext cx="1127053" cy="337898"/>
          </a:xfrm>
        </p:spPr>
        <p:txBody>
          <a:bodyPr/>
          <a:lstStyle/>
          <a:p>
            <a:fld id="{76ECB076-05B0-BA42-B610-86994D31C585}" type="datetime1">
              <a:rPr lang="it-IT" smtClean="0"/>
              <a:t>12/06/23</a:t>
            </a:fld>
            <a:endParaRPr lang="it-IT" dirty="0"/>
          </a:p>
        </p:txBody>
      </p:sp>
    </p:spTree>
    <p:extLst>
      <p:ext uri="{BB962C8B-B14F-4D97-AF65-F5344CB8AC3E}">
        <p14:creationId xmlns:p14="http://schemas.microsoft.com/office/powerpoint/2010/main" val="2288135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7E33CCF-F26C-0D4E-9EC0-1C1175AF1A38}"/>
              </a:ext>
            </a:extLst>
          </p:cNvPr>
          <p:cNvSpPr>
            <a:spLocks noGrp="1"/>
          </p:cNvSpPr>
          <p:nvPr>
            <p:ph type="dt" sz="half" idx="10"/>
          </p:nvPr>
        </p:nvSpPr>
        <p:spPr/>
        <p:txBody>
          <a:bodyPr/>
          <a:lstStyle/>
          <a:p>
            <a:fld id="{76ECB076-05B0-BA42-B610-86994D31C585}" type="datetime1">
              <a:rPr lang="it-IT" smtClean="0"/>
              <a:t>12/06/23</a:t>
            </a:fld>
            <a:endParaRPr lang="it-IT" dirty="0"/>
          </a:p>
        </p:txBody>
      </p:sp>
      <p:sp>
        <p:nvSpPr>
          <p:cNvPr id="3" name="Espace réservé du numéro de diapositive 2">
            <a:extLst>
              <a:ext uri="{FF2B5EF4-FFF2-40B4-BE49-F238E27FC236}">
                <a16:creationId xmlns:a16="http://schemas.microsoft.com/office/drawing/2014/main" id="{97BB7441-8B81-CC47-9A5E-82C8AFF43747}"/>
              </a:ext>
            </a:extLst>
          </p:cNvPr>
          <p:cNvSpPr>
            <a:spLocks noGrp="1"/>
          </p:cNvSpPr>
          <p:nvPr>
            <p:ph type="sldNum" sz="quarter" idx="12"/>
          </p:nvPr>
        </p:nvSpPr>
        <p:spPr/>
        <p:txBody>
          <a:bodyPr/>
          <a:lstStyle/>
          <a:p>
            <a:fld id="{345175DA-277F-B548-B500-1BF71FE23091}" type="slidenum">
              <a:rPr lang="it-IT" smtClean="0"/>
              <a:pPr/>
              <a:t>23</a:t>
            </a:fld>
            <a:endParaRPr lang="it-IT"/>
          </a:p>
        </p:txBody>
      </p:sp>
      <p:sp>
        <p:nvSpPr>
          <p:cNvPr id="4" name="TextBox 7">
            <a:extLst>
              <a:ext uri="{FF2B5EF4-FFF2-40B4-BE49-F238E27FC236}">
                <a16:creationId xmlns:a16="http://schemas.microsoft.com/office/drawing/2014/main" id="{0FBDF5F3-D552-664F-BDB8-344EFE1EAEDB}"/>
              </a:ext>
            </a:extLst>
          </p:cNvPr>
          <p:cNvSpPr txBox="1"/>
          <p:nvPr/>
        </p:nvSpPr>
        <p:spPr>
          <a:xfrm>
            <a:off x="2466429" y="5405538"/>
            <a:ext cx="6513450" cy="677108"/>
          </a:xfrm>
          <a:prstGeom prst="rect">
            <a:avLst/>
          </a:prstGeom>
          <a:noFill/>
          <a:ln>
            <a:solidFill>
              <a:schemeClr val="tx1"/>
            </a:solidFill>
          </a:ln>
        </p:spPr>
        <p:txBody>
          <a:bodyPr wrap="none" rtlCol="0">
            <a:spAutoFit/>
          </a:bodyPr>
          <a:lstStyle/>
          <a:p>
            <a:pPr algn="ctr"/>
            <a:r>
              <a:rPr lang="en-GB" sz="2000" dirty="0"/>
              <a:t>ESCAPE 1</a:t>
            </a:r>
            <a:r>
              <a:rPr lang="en-GB" sz="2000" baseline="30000" dirty="0"/>
              <a:t>st</a:t>
            </a:r>
            <a:r>
              <a:rPr lang="en-GB" sz="2000" dirty="0"/>
              <a:t> Open Collaboration meeting 7/07/23 (open to all)</a:t>
            </a:r>
          </a:p>
          <a:p>
            <a:pPr lvl="1" algn="ctr"/>
            <a:r>
              <a:rPr lang="en-GB" dirty="0">
                <a:hlinkClick r:id="rId2"/>
              </a:rPr>
              <a:t>https://indico.in2p3.fr/event/30249/</a:t>
            </a:r>
            <a:r>
              <a:rPr lang="en-GB" dirty="0"/>
              <a:t> </a:t>
            </a:r>
          </a:p>
        </p:txBody>
      </p:sp>
      <p:sp>
        <p:nvSpPr>
          <p:cNvPr id="5" name="ZoneTexte 4">
            <a:extLst>
              <a:ext uri="{FF2B5EF4-FFF2-40B4-BE49-F238E27FC236}">
                <a16:creationId xmlns:a16="http://schemas.microsoft.com/office/drawing/2014/main" id="{E20E93B1-3913-B940-8785-1AD846D0AC3D}"/>
              </a:ext>
            </a:extLst>
          </p:cNvPr>
          <p:cNvSpPr txBox="1"/>
          <p:nvPr/>
        </p:nvSpPr>
        <p:spPr>
          <a:xfrm>
            <a:off x="2125149" y="155842"/>
            <a:ext cx="7660531" cy="584775"/>
          </a:xfrm>
          <a:prstGeom prst="rect">
            <a:avLst/>
          </a:prstGeom>
          <a:noFill/>
        </p:spPr>
        <p:txBody>
          <a:bodyPr wrap="square">
            <a:spAutoFit/>
          </a:bodyPr>
          <a:lstStyle/>
          <a:p>
            <a:r>
              <a:rPr lang="en-GB" sz="3200" b="1" dirty="0">
                <a:solidFill>
                  <a:srgbClr val="004394"/>
                </a:solidFill>
                <a:latin typeface="Calibri" panose="020F0502020204030204" pitchFamily="34" charset="0"/>
                <a:ea typeface="Tahoma" panose="020B0604030504040204" pitchFamily="34" charset="0"/>
                <a:cs typeface="Tahoma" panose="020B0604030504040204" pitchFamily="34" charset="0"/>
              </a:rPr>
              <a:t>Conclusions</a:t>
            </a:r>
            <a:endParaRPr lang="fr-FR" sz="3200" dirty="0">
              <a:solidFill>
                <a:srgbClr val="004394"/>
              </a:solidFill>
            </a:endParaRPr>
          </a:p>
        </p:txBody>
      </p:sp>
      <p:sp>
        <p:nvSpPr>
          <p:cNvPr id="6" name="Content Placeholder 2">
            <a:extLst>
              <a:ext uri="{FF2B5EF4-FFF2-40B4-BE49-F238E27FC236}">
                <a16:creationId xmlns:a16="http://schemas.microsoft.com/office/drawing/2014/main" id="{10393A8B-B3D9-F44C-8B48-BAD2E6738804}"/>
              </a:ext>
            </a:extLst>
          </p:cNvPr>
          <p:cNvSpPr txBox="1">
            <a:spLocks/>
          </p:cNvSpPr>
          <p:nvPr/>
        </p:nvSpPr>
        <p:spPr>
          <a:xfrm>
            <a:off x="602083" y="1404977"/>
            <a:ext cx="11310257" cy="4632967"/>
          </a:xfrm>
          <a:prstGeom prst="rect">
            <a:avLst/>
          </a:prstGeom>
        </p:spPr>
        <p:txBody>
          <a:bodyPr>
            <a:normAutofit/>
          </a:bodyPr>
          <a:lstStyle>
            <a:lvl1pPr marL="228600" indent="-228600" algn="l" defTabSz="914400" rtl="0" eaLnBrk="1" latinLnBrk="0" hangingPunct="1">
              <a:lnSpc>
                <a:spcPct val="90000"/>
              </a:lnSpc>
              <a:spcBef>
                <a:spcPts val="1000"/>
              </a:spcBef>
              <a:buSzPct val="100000"/>
              <a:buFontTx/>
              <a:buBlip>
                <a:blip r:embed="rId3"/>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3"/>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3"/>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3"/>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3"/>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en-GB" sz="1100" dirty="0">
              <a:solidFill>
                <a:srgbClr val="044C9F"/>
              </a:solidFill>
            </a:endParaRPr>
          </a:p>
          <a:p>
            <a:r>
              <a:rPr lang="en-GB" sz="1800" dirty="0">
                <a:solidFill>
                  <a:srgbClr val="044C9F"/>
                </a:solidFill>
              </a:rPr>
              <a:t>EOSC deployment is progressing in parallel with policy and governance development</a:t>
            </a:r>
          </a:p>
          <a:p>
            <a:pPr lvl="1">
              <a:buFont typeface="Arial" panose="020B0604020202020204" pitchFamily="34" charset="0"/>
              <a:buChar char="•"/>
            </a:pPr>
            <a:r>
              <a:rPr lang="en-GB" sz="1600" dirty="0">
                <a:solidFill>
                  <a:srgbClr val="044C9F"/>
                </a:solidFill>
              </a:rPr>
              <a:t>Science Clusters together and associated infrastructure projects</a:t>
            </a:r>
          </a:p>
          <a:p>
            <a:pPr marL="457188" lvl="1" indent="0">
              <a:buFontTx/>
              <a:buNone/>
            </a:pPr>
            <a:endParaRPr lang="en-GB" sz="1050" dirty="0">
              <a:solidFill>
                <a:srgbClr val="044C9F"/>
              </a:solidFill>
            </a:endParaRPr>
          </a:p>
          <a:p>
            <a:r>
              <a:rPr lang="en-GB" sz="1800" dirty="0">
                <a:solidFill>
                  <a:srgbClr val="044C9F"/>
                </a:solidFill>
              </a:rPr>
              <a:t>Essential that science RIs and organisations engage and ensure the direction is appropriate and useful</a:t>
            </a:r>
          </a:p>
          <a:p>
            <a:pPr lvl="1">
              <a:buFont typeface="Arial" panose="020B0604020202020204" pitchFamily="34" charset="0"/>
              <a:buChar char="•"/>
            </a:pPr>
            <a:r>
              <a:rPr lang="en-GB" sz="1600" dirty="0">
                <a:solidFill>
                  <a:srgbClr val="044C9F"/>
                </a:solidFill>
              </a:rPr>
              <a:t>Experience shows that science must be the driver and infrastructure must be able to respond to changing needs</a:t>
            </a:r>
          </a:p>
          <a:p>
            <a:pPr marL="457188" lvl="1" indent="0">
              <a:buFontTx/>
              <a:buNone/>
            </a:pPr>
            <a:endParaRPr lang="en-GB" sz="1100" dirty="0">
              <a:solidFill>
                <a:srgbClr val="044C9F"/>
              </a:solidFill>
            </a:endParaRPr>
          </a:p>
          <a:p>
            <a:r>
              <a:rPr lang="en-GB" sz="1800" dirty="0">
                <a:solidFill>
                  <a:srgbClr val="044C9F"/>
                </a:solidFill>
              </a:rPr>
              <a:t>EOSC is a complex landscape, but the benefits can be significant</a:t>
            </a:r>
          </a:p>
          <a:p>
            <a:pPr lvl="1">
              <a:buFont typeface="Arial" panose="020B0604020202020204" pitchFamily="34" charset="0"/>
              <a:buChar char="•"/>
            </a:pPr>
            <a:r>
              <a:rPr lang="en-GB" sz="1600" dirty="0">
                <a:solidFill>
                  <a:srgbClr val="044C9F"/>
                </a:solidFill>
              </a:rPr>
              <a:t>A community-based commitment through ESCAPE and adopting JENA+A as a privileged forum for defining our strategy […]</a:t>
            </a:r>
          </a:p>
          <a:p>
            <a:pPr marL="457188" lvl="1" indent="0">
              <a:buNone/>
            </a:pPr>
            <a:endParaRPr lang="en-GB" sz="1100" dirty="0">
              <a:solidFill>
                <a:srgbClr val="044C9F"/>
              </a:solidFill>
            </a:endParaRPr>
          </a:p>
          <a:p>
            <a:r>
              <a:rPr lang="en-GB" sz="1800" dirty="0">
                <a:solidFill>
                  <a:srgbClr val="044C9F"/>
                </a:solidFill>
              </a:rPr>
              <a:t>Horizon Europe opportunities in 2024 with consolidation, software and cascading grants actions. </a:t>
            </a:r>
          </a:p>
          <a:p>
            <a:r>
              <a:rPr lang="en-GB" sz="1800" dirty="0">
                <a:solidFill>
                  <a:srgbClr val="044C9F"/>
                </a:solidFill>
              </a:rPr>
              <a:t>More to come through the EOSC tripartite governance during the next years. It is up to us as a community to set priorities and achieve the expected results.</a:t>
            </a:r>
          </a:p>
          <a:p>
            <a:pPr marL="0" indent="0">
              <a:buNone/>
            </a:pPr>
            <a:endParaRPr lang="en-GB" sz="2000" dirty="0">
              <a:solidFill>
                <a:srgbClr val="044C9F"/>
              </a:solidFill>
            </a:endParaRPr>
          </a:p>
        </p:txBody>
      </p:sp>
    </p:spTree>
    <p:extLst>
      <p:ext uri="{BB962C8B-B14F-4D97-AF65-F5344CB8AC3E}">
        <p14:creationId xmlns:p14="http://schemas.microsoft.com/office/powerpoint/2010/main" val="3139581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E22F50FB-C05A-22EB-179E-FBBD7FB60B40}"/>
              </a:ext>
            </a:extLst>
          </p:cNvPr>
          <p:cNvSpPr>
            <a:spLocks noGrp="1"/>
          </p:cNvSpPr>
          <p:nvPr>
            <p:ph type="title"/>
          </p:nvPr>
        </p:nvSpPr>
        <p:spPr>
          <a:xfrm>
            <a:off x="1911998" y="731521"/>
            <a:ext cx="10069029" cy="1922888"/>
          </a:xfrm>
        </p:spPr>
        <p:txBody>
          <a:bodyPr>
            <a:normAutofit/>
          </a:bodyPr>
          <a:lstStyle/>
          <a:p>
            <a:pPr algn="r"/>
            <a:r>
              <a:rPr lang="it-IT" sz="4800" b="1" dirty="0" err="1"/>
              <a:t>Thank</a:t>
            </a:r>
            <a:r>
              <a:rPr lang="it-IT" sz="4800" b="1" dirty="0"/>
              <a:t> </a:t>
            </a:r>
            <a:r>
              <a:rPr lang="it-IT" sz="4800" b="1" dirty="0" err="1"/>
              <a:t>you</a:t>
            </a:r>
            <a:endParaRPr lang="it-IT" sz="4800" b="1" dirty="0"/>
          </a:p>
        </p:txBody>
      </p:sp>
      <p:sp>
        <p:nvSpPr>
          <p:cNvPr id="8" name="Espace réservé du pied de page 2">
            <a:extLst>
              <a:ext uri="{FF2B5EF4-FFF2-40B4-BE49-F238E27FC236}">
                <a16:creationId xmlns:a16="http://schemas.microsoft.com/office/drawing/2014/main" id="{A1C0E992-5B75-DD47-A2B8-B195E246EF1C}"/>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2" name="Espace réservé du numéro de diapositive 2">
            <a:extLst>
              <a:ext uri="{FF2B5EF4-FFF2-40B4-BE49-F238E27FC236}">
                <a16:creationId xmlns:a16="http://schemas.microsoft.com/office/drawing/2014/main" id="{BE6F2944-F95C-8CA1-84E0-49E13538A775}"/>
              </a:ext>
            </a:extLst>
          </p:cNvPr>
          <p:cNvSpPr>
            <a:spLocks noGrp="1"/>
          </p:cNvSpPr>
          <p:nvPr>
            <p:ph type="sldNum" sz="quarter" idx="12"/>
          </p:nvPr>
        </p:nvSpPr>
        <p:spPr>
          <a:xfrm>
            <a:off x="301768" y="6392392"/>
            <a:ext cx="981973" cy="337897"/>
          </a:xfrm>
        </p:spPr>
        <p:txBody>
          <a:bodyPr/>
          <a:lstStyle/>
          <a:p>
            <a:fld id="{345175DA-277F-B548-B500-1BF71FE23091}" type="slidenum">
              <a:rPr lang="it-IT" smtClean="0"/>
              <a:pPr/>
              <a:t>24</a:t>
            </a:fld>
            <a:endParaRPr lang="it-IT" dirty="0"/>
          </a:p>
        </p:txBody>
      </p:sp>
      <p:sp>
        <p:nvSpPr>
          <p:cNvPr id="6" name="Espace réservé de la date 1">
            <a:extLst>
              <a:ext uri="{FF2B5EF4-FFF2-40B4-BE49-F238E27FC236}">
                <a16:creationId xmlns:a16="http://schemas.microsoft.com/office/drawing/2014/main" id="{5E647D1E-6339-144B-9BC0-5CE8A7D0CD17}"/>
              </a:ext>
            </a:extLst>
          </p:cNvPr>
          <p:cNvSpPr>
            <a:spLocks noGrp="1"/>
          </p:cNvSpPr>
          <p:nvPr>
            <p:ph type="dt" sz="half" idx="10"/>
          </p:nvPr>
        </p:nvSpPr>
        <p:spPr>
          <a:xfrm>
            <a:off x="10785287" y="6392392"/>
            <a:ext cx="1127053" cy="337898"/>
          </a:xfrm>
        </p:spPr>
        <p:txBody>
          <a:bodyPr/>
          <a:lstStyle/>
          <a:p>
            <a:fld id="{76ECB076-05B0-BA42-B610-86994D31C585}" type="datetime1">
              <a:rPr lang="it-IT" smtClean="0"/>
              <a:t>12/06/23</a:t>
            </a:fld>
            <a:endParaRPr lang="it-IT" dirty="0"/>
          </a:p>
        </p:txBody>
      </p:sp>
    </p:spTree>
    <p:extLst>
      <p:ext uri="{BB962C8B-B14F-4D97-AF65-F5344CB8AC3E}">
        <p14:creationId xmlns:p14="http://schemas.microsoft.com/office/powerpoint/2010/main" val="2718960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0D86433-2EFA-7841-9ADB-CB6E093E498F}"/>
              </a:ext>
            </a:extLst>
          </p:cNvPr>
          <p:cNvSpPr>
            <a:spLocks noGrp="1"/>
          </p:cNvSpPr>
          <p:nvPr>
            <p:ph type="dt" sz="half" idx="10"/>
          </p:nvPr>
        </p:nvSpPr>
        <p:spPr/>
        <p:txBody>
          <a:bodyPr/>
          <a:lstStyle/>
          <a:p>
            <a:fld id="{76ECB076-05B0-BA42-B610-86994D31C585}" type="datetime1">
              <a:rPr lang="it-IT" smtClean="0"/>
              <a:t>12/06/23</a:t>
            </a:fld>
            <a:endParaRPr lang="it-IT"/>
          </a:p>
        </p:txBody>
      </p:sp>
      <p:sp>
        <p:nvSpPr>
          <p:cNvPr id="3" name="Espace réservé du numéro de diapositive 2">
            <a:extLst>
              <a:ext uri="{FF2B5EF4-FFF2-40B4-BE49-F238E27FC236}">
                <a16:creationId xmlns:a16="http://schemas.microsoft.com/office/drawing/2014/main" id="{08250AC1-C6DB-3344-A5CE-5877F1197237}"/>
              </a:ext>
            </a:extLst>
          </p:cNvPr>
          <p:cNvSpPr>
            <a:spLocks noGrp="1"/>
          </p:cNvSpPr>
          <p:nvPr>
            <p:ph type="sldNum" sz="quarter" idx="12"/>
          </p:nvPr>
        </p:nvSpPr>
        <p:spPr/>
        <p:txBody>
          <a:bodyPr/>
          <a:lstStyle/>
          <a:p>
            <a:fld id="{345175DA-277F-B548-B500-1BF71FE23091}" type="slidenum">
              <a:rPr lang="it-IT" smtClean="0"/>
              <a:pPr/>
              <a:t>25</a:t>
            </a:fld>
            <a:endParaRPr lang="it-IT"/>
          </a:p>
        </p:txBody>
      </p:sp>
      <p:sp>
        <p:nvSpPr>
          <p:cNvPr id="5" name="Rectangle 4">
            <a:extLst>
              <a:ext uri="{FF2B5EF4-FFF2-40B4-BE49-F238E27FC236}">
                <a16:creationId xmlns:a16="http://schemas.microsoft.com/office/drawing/2014/main" id="{9D7E5B2D-8EDE-8F40-922A-716D6651AFBC}"/>
              </a:ext>
            </a:extLst>
          </p:cNvPr>
          <p:cNvSpPr/>
          <p:nvPr/>
        </p:nvSpPr>
        <p:spPr>
          <a:xfrm>
            <a:off x="460110" y="4241549"/>
            <a:ext cx="10999920" cy="369332"/>
          </a:xfrm>
          <a:prstGeom prst="rect">
            <a:avLst/>
          </a:prstGeom>
        </p:spPr>
        <p:txBody>
          <a:bodyPr wrap="square">
            <a:spAutoFit/>
          </a:bodyPr>
          <a:lstStyle/>
          <a:p>
            <a:r>
              <a:rPr lang="en-US" b="1" dirty="0">
                <a:solidFill>
                  <a:srgbClr val="004394"/>
                </a:solidFill>
              </a:rPr>
              <a:t>GL ideas:</a:t>
            </a:r>
          </a:p>
        </p:txBody>
      </p:sp>
      <p:sp>
        <p:nvSpPr>
          <p:cNvPr id="6" name="ZoneTexte 5">
            <a:extLst>
              <a:ext uri="{FF2B5EF4-FFF2-40B4-BE49-F238E27FC236}">
                <a16:creationId xmlns:a16="http://schemas.microsoft.com/office/drawing/2014/main" id="{AD5A2DAC-8177-3241-8F50-200F0E8B0E17}"/>
              </a:ext>
            </a:extLst>
          </p:cNvPr>
          <p:cNvSpPr txBox="1"/>
          <p:nvPr/>
        </p:nvSpPr>
        <p:spPr>
          <a:xfrm>
            <a:off x="460110" y="3203389"/>
            <a:ext cx="11201130" cy="954107"/>
          </a:xfrm>
          <a:prstGeom prst="rect">
            <a:avLst/>
          </a:prstGeom>
          <a:solidFill>
            <a:schemeClr val="bg2"/>
          </a:solidFill>
        </p:spPr>
        <p:txBody>
          <a:bodyPr wrap="square">
            <a:spAutoFit/>
          </a:bodyPr>
          <a:lstStyle/>
          <a:p>
            <a:pPr algn="just"/>
            <a:r>
              <a:rPr lang="en-GB" sz="2000" dirty="0">
                <a:solidFill>
                  <a:srgbClr val="002060"/>
                </a:solidFill>
                <a:ea typeface="Times New Roman" panose="02020603050405020304" pitchFamily="18" charset="0"/>
                <a:cs typeface="Montserrat" pitchFamily="2" charset="77"/>
              </a:rPr>
              <a:t>EOSC as the “data space for science” :</a:t>
            </a:r>
          </a:p>
          <a:p>
            <a:pPr marL="342900" indent="-342900" algn="just">
              <a:buFontTx/>
              <a:buChar char="-"/>
            </a:pPr>
            <a:r>
              <a:rPr lang="en-GB" dirty="0">
                <a:solidFill>
                  <a:srgbClr val="002060"/>
                </a:solidFill>
                <a:ea typeface="Times New Roman" panose="02020603050405020304" pitchFamily="18" charset="0"/>
                <a:cs typeface="Montserrat" pitchFamily="2" charset="77"/>
              </a:rPr>
              <a:t>From “open data” to “open software &amp; hardware”.</a:t>
            </a:r>
          </a:p>
          <a:p>
            <a:pPr marL="342900" indent="-342900" algn="just">
              <a:buFontTx/>
              <a:buChar char="-"/>
            </a:pPr>
            <a:r>
              <a:rPr lang="en-GB" dirty="0">
                <a:solidFill>
                  <a:srgbClr val="002060"/>
                </a:solidFill>
                <a:ea typeface="Times New Roman" panose="02020603050405020304" pitchFamily="18" charset="0"/>
                <a:cs typeface="Montserrat" pitchFamily="2" charset="77"/>
              </a:rPr>
              <a:t>From “Open Science” to </a:t>
            </a:r>
            <a:r>
              <a:rPr lang="en-GB" dirty="0">
                <a:solidFill>
                  <a:srgbClr val="002060"/>
                </a:solidFill>
              </a:rPr>
              <a:t>“Open Research” meant as “</a:t>
            </a:r>
            <a:r>
              <a:rPr lang="en-GB" dirty="0" err="1">
                <a:solidFill>
                  <a:srgbClr val="002060"/>
                </a:solidFill>
              </a:rPr>
              <a:t>FAIRness</a:t>
            </a:r>
            <a:r>
              <a:rPr lang="en-GB" dirty="0">
                <a:solidFill>
                  <a:srgbClr val="002060"/>
                </a:solidFill>
              </a:rPr>
              <a:t> of Capacity Building” with targeted topics.</a:t>
            </a:r>
            <a:endParaRPr lang="en-GB" sz="1600" dirty="0">
              <a:solidFill>
                <a:srgbClr val="002060"/>
              </a:solidFill>
              <a:ea typeface="Times New Roman" panose="02020603050405020304" pitchFamily="18" charset="0"/>
              <a:cs typeface="Montserrat" pitchFamily="2" charset="77"/>
            </a:endParaRPr>
          </a:p>
        </p:txBody>
      </p:sp>
      <p:sp>
        <p:nvSpPr>
          <p:cNvPr id="7" name="Flèche vers la droite 6">
            <a:extLst>
              <a:ext uri="{FF2B5EF4-FFF2-40B4-BE49-F238E27FC236}">
                <a16:creationId xmlns:a16="http://schemas.microsoft.com/office/drawing/2014/main" id="{46ECC2FD-E946-9C43-9E3C-61DF4CAFEEDB}"/>
              </a:ext>
            </a:extLst>
          </p:cNvPr>
          <p:cNvSpPr/>
          <p:nvPr/>
        </p:nvSpPr>
        <p:spPr>
          <a:xfrm>
            <a:off x="1125616" y="4570615"/>
            <a:ext cx="501025" cy="343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CD928DE-B3DD-0A41-AAED-BCBAD1187BBE}"/>
              </a:ext>
            </a:extLst>
          </p:cNvPr>
          <p:cNvSpPr txBox="1"/>
          <p:nvPr/>
        </p:nvSpPr>
        <p:spPr>
          <a:xfrm>
            <a:off x="2055176" y="4312932"/>
            <a:ext cx="9606064" cy="1077218"/>
          </a:xfrm>
          <a:prstGeom prst="rect">
            <a:avLst/>
          </a:prstGeom>
          <a:solidFill>
            <a:schemeClr val="accent4">
              <a:lumMod val="20000"/>
              <a:lumOff val="80000"/>
            </a:schemeClr>
          </a:solidFill>
        </p:spPr>
        <p:txBody>
          <a:bodyPr wrap="square">
            <a:spAutoFit/>
          </a:bodyPr>
          <a:lstStyle/>
          <a:p>
            <a:pPr algn="just"/>
            <a:r>
              <a:rPr lang="en-GB" sz="1600" dirty="0"/>
              <a:t>Ex. 1) EC “boost actions” for ESFRIs: </a:t>
            </a:r>
          </a:p>
          <a:p>
            <a:pPr marL="400050" indent="-400050" algn="just">
              <a:buFont typeface="+mj-lt"/>
              <a:buAutoNum type="romanLcPeriod"/>
            </a:pPr>
            <a:r>
              <a:rPr lang="en-GB" sz="1600" dirty="0"/>
              <a:t>FAIR-technology R&amp;D (for RI’s upgrade and/or ex-novo ‘design-preparatory-implementation’ phase cycles)</a:t>
            </a:r>
          </a:p>
          <a:p>
            <a:pPr marL="400050" indent="-400050" algn="just">
              <a:buFont typeface="+mj-lt"/>
              <a:buAutoNum type="romanLcPeriod"/>
            </a:pPr>
            <a:r>
              <a:rPr lang="en-GB" sz="1600" dirty="0"/>
              <a:t>R&amp;I programmes for a “forward-looking approach development plan” to be adopted by all RIs to respond to the EU labour market and other expectations (in coherence with national plans  … ). </a:t>
            </a:r>
            <a:endParaRPr lang="en-US" b="1" dirty="0">
              <a:solidFill>
                <a:srgbClr val="002060"/>
              </a:solidFill>
              <a:latin typeface="Calibri" panose="020F0502020204030204" pitchFamily="34" charset="0"/>
              <a:ea typeface="Tahoma" panose="020B060403050404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A35D5148-D560-E74A-A09D-DC72A4C7A5D0}"/>
              </a:ext>
            </a:extLst>
          </p:cNvPr>
          <p:cNvSpPr txBox="1"/>
          <p:nvPr/>
        </p:nvSpPr>
        <p:spPr>
          <a:xfrm>
            <a:off x="2055176" y="5446489"/>
            <a:ext cx="9606064" cy="861774"/>
          </a:xfrm>
          <a:prstGeom prst="rect">
            <a:avLst/>
          </a:prstGeom>
          <a:solidFill>
            <a:schemeClr val="accent4">
              <a:lumMod val="40000"/>
              <a:lumOff val="60000"/>
            </a:schemeClr>
          </a:solidFill>
        </p:spPr>
        <p:txBody>
          <a:bodyPr wrap="square">
            <a:spAutoFit/>
          </a:bodyPr>
          <a:lstStyle/>
          <a:p>
            <a:pPr algn="just"/>
            <a:r>
              <a:rPr lang="en-GB" sz="1600" dirty="0"/>
              <a:t>Ex. 2) National institutes (from ENA) could host/operate/have a leading role in:</a:t>
            </a:r>
          </a:p>
          <a:p>
            <a:pPr marL="285750" indent="-285750" algn="just">
              <a:buFontTx/>
              <a:buChar char="-"/>
            </a:pPr>
            <a:r>
              <a:rPr lang="en-GB" sz="1600" dirty="0"/>
              <a:t>“domain-based competence centres” at EU-level.  </a:t>
            </a:r>
          </a:p>
          <a:p>
            <a:pPr marL="285750" indent="-285750" algn="just">
              <a:buFontTx/>
              <a:buChar char="-"/>
            </a:pPr>
            <a:r>
              <a:rPr lang="en-GB" sz="1600" dirty="0"/>
              <a:t>“networks of hubs/virtual institutes” for the benefit of Open Research and EOSC. </a:t>
            </a:r>
          </a:p>
        </p:txBody>
      </p:sp>
      <p:sp>
        <p:nvSpPr>
          <p:cNvPr id="10" name="ZoneTexte 9">
            <a:extLst>
              <a:ext uri="{FF2B5EF4-FFF2-40B4-BE49-F238E27FC236}">
                <a16:creationId xmlns:a16="http://schemas.microsoft.com/office/drawing/2014/main" id="{0E20037C-834C-894F-BE1F-62143D9740DB}"/>
              </a:ext>
            </a:extLst>
          </p:cNvPr>
          <p:cNvSpPr txBox="1"/>
          <p:nvPr/>
        </p:nvSpPr>
        <p:spPr>
          <a:xfrm>
            <a:off x="2125149" y="155842"/>
            <a:ext cx="7660531" cy="584775"/>
          </a:xfrm>
          <a:prstGeom prst="rect">
            <a:avLst/>
          </a:prstGeom>
          <a:noFill/>
        </p:spPr>
        <p:txBody>
          <a:bodyPr wrap="square">
            <a:spAutoFit/>
          </a:bodyPr>
          <a:lstStyle/>
          <a:p>
            <a:r>
              <a:rPr lang="en-GB" sz="3200" b="1" dirty="0">
                <a:solidFill>
                  <a:srgbClr val="004394"/>
                </a:solidFill>
                <a:latin typeface="Calibri" panose="020F0502020204030204" pitchFamily="34" charset="0"/>
                <a:ea typeface="Tahoma" panose="020B0604030504040204" pitchFamily="34" charset="0"/>
                <a:cs typeface="Tahoma" panose="020B0604030504040204" pitchFamily="34" charset="0"/>
              </a:rPr>
              <a:t>Open Science &amp; Research Infrastructures </a:t>
            </a:r>
            <a:endParaRPr lang="fr-FR" sz="3200" dirty="0">
              <a:solidFill>
                <a:srgbClr val="004394"/>
              </a:solidFill>
            </a:endParaRPr>
          </a:p>
        </p:txBody>
      </p:sp>
      <p:sp>
        <p:nvSpPr>
          <p:cNvPr id="11" name="ZoneTexte 10">
            <a:extLst>
              <a:ext uri="{FF2B5EF4-FFF2-40B4-BE49-F238E27FC236}">
                <a16:creationId xmlns:a16="http://schemas.microsoft.com/office/drawing/2014/main" id="{B7B7CC80-383E-254E-AE9B-8E9C8E751293}"/>
              </a:ext>
            </a:extLst>
          </p:cNvPr>
          <p:cNvSpPr txBox="1"/>
          <p:nvPr/>
        </p:nvSpPr>
        <p:spPr>
          <a:xfrm>
            <a:off x="3492501" y="1053299"/>
            <a:ext cx="8940540" cy="400110"/>
          </a:xfrm>
          <a:prstGeom prst="rect">
            <a:avLst/>
          </a:prstGeom>
          <a:noFill/>
        </p:spPr>
        <p:txBody>
          <a:bodyPr wrap="square">
            <a:spAutoFit/>
          </a:bodyPr>
          <a:lstStyle/>
          <a:p>
            <a:r>
              <a:rPr lang="en-GB" sz="2000" b="1" i="1" dirty="0">
                <a:solidFill>
                  <a:srgbClr val="C00000"/>
                </a:solidFill>
                <a:effectLst/>
                <a:ea typeface="Calibri" panose="020F0502020204030204" pitchFamily="34" charset="0"/>
              </a:rPr>
              <a:t>ERA would demand</a:t>
            </a:r>
            <a:r>
              <a:rPr lang="en-GB" sz="2000" i="1" dirty="0">
                <a:solidFill>
                  <a:srgbClr val="C00000"/>
                </a:solidFill>
                <a:effectLst/>
                <a:ea typeface="Calibri" panose="020F0502020204030204" pitchFamily="34" charset="0"/>
              </a:rPr>
              <a:t>: prioritisation, coordination and direction of R&amp;I investments. </a:t>
            </a:r>
            <a:endParaRPr lang="fr-FR" sz="2000" i="1" dirty="0">
              <a:solidFill>
                <a:srgbClr val="C00000"/>
              </a:solidFill>
            </a:endParaRPr>
          </a:p>
        </p:txBody>
      </p:sp>
      <p:sp>
        <p:nvSpPr>
          <p:cNvPr id="12" name="Espace réservé du contenu 4">
            <a:extLst>
              <a:ext uri="{FF2B5EF4-FFF2-40B4-BE49-F238E27FC236}">
                <a16:creationId xmlns:a16="http://schemas.microsoft.com/office/drawing/2014/main" id="{6894F59A-8AF0-3840-BE4F-D6086C340DA5}"/>
              </a:ext>
            </a:extLst>
          </p:cNvPr>
          <p:cNvSpPr txBox="1">
            <a:spLocks/>
          </p:cNvSpPr>
          <p:nvPr/>
        </p:nvSpPr>
        <p:spPr>
          <a:xfrm>
            <a:off x="301768" y="1555801"/>
            <a:ext cx="11757150" cy="2334019"/>
          </a:xfrm>
          <a:prstGeom prst="rect">
            <a:avLst/>
          </a:prstGeom>
        </p:spPr>
        <p:txBody>
          <a:bodyPr>
            <a:normAutofit/>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i="1" dirty="0">
                <a:solidFill>
                  <a:srgbClr val="C00000"/>
                </a:solidFill>
              </a:rPr>
              <a:t>An ESCAPE focus on the </a:t>
            </a:r>
            <a:r>
              <a:rPr lang="en-GB" sz="1800" i="1" dirty="0" err="1">
                <a:solidFill>
                  <a:srgbClr val="C00000"/>
                </a:solidFill>
              </a:rPr>
              <a:t>FAIRness</a:t>
            </a:r>
            <a:r>
              <a:rPr lang="en-GB" sz="1800" i="1" dirty="0">
                <a:solidFill>
                  <a:srgbClr val="C00000"/>
                </a:solidFill>
              </a:rPr>
              <a:t> of TECH-data to be explored (digitalisation of instrumentation, services and results):</a:t>
            </a:r>
          </a:p>
          <a:p>
            <a:pPr>
              <a:lnSpc>
                <a:spcPct val="100000"/>
              </a:lnSpc>
              <a:spcBef>
                <a:spcPts val="0"/>
              </a:spcBef>
            </a:pPr>
            <a:r>
              <a:rPr lang="en-GB" sz="1800" dirty="0">
                <a:solidFill>
                  <a:srgbClr val="002060"/>
                </a:solidFill>
              </a:rPr>
              <a:t> Low-latency processing and edge computing (e.g. FAIR virtual access to detectors/telescopes)</a:t>
            </a:r>
          </a:p>
          <a:p>
            <a:pPr>
              <a:lnSpc>
                <a:spcPct val="100000"/>
              </a:lnSpc>
              <a:spcBef>
                <a:spcPts val="0"/>
              </a:spcBef>
            </a:pPr>
            <a:r>
              <a:rPr lang="en-GB" sz="1800" dirty="0">
                <a:solidFill>
                  <a:srgbClr val="002060"/>
                </a:solidFill>
              </a:rPr>
              <a:t>R&amp;D and technology data of Big-Science projects during their feasibility studies (e.g. collaborative simulation platforms)</a:t>
            </a:r>
          </a:p>
          <a:p>
            <a:pPr>
              <a:lnSpc>
                <a:spcPct val="100000"/>
              </a:lnSpc>
              <a:spcBef>
                <a:spcPts val="0"/>
              </a:spcBef>
            </a:pPr>
            <a:r>
              <a:rPr lang="en-GB" sz="1800" dirty="0">
                <a:solidFill>
                  <a:srgbClr val="002060"/>
                </a:solidFill>
              </a:rPr>
              <a:t>Technological, industrial and applicative FAIR data platforms (e.g. nuclear physics facilities)</a:t>
            </a:r>
          </a:p>
          <a:p>
            <a:pPr marL="0" indent="0">
              <a:lnSpc>
                <a:spcPct val="100000"/>
              </a:lnSpc>
              <a:spcBef>
                <a:spcPts val="0"/>
              </a:spcBef>
              <a:buNone/>
            </a:pPr>
            <a:endParaRPr lang="en-GB" sz="1800" dirty="0">
              <a:solidFill>
                <a:srgbClr val="002060"/>
              </a:solidFill>
            </a:endParaRPr>
          </a:p>
          <a:p>
            <a:pPr marL="0" indent="0">
              <a:lnSpc>
                <a:spcPct val="100000"/>
              </a:lnSpc>
              <a:spcBef>
                <a:spcPts val="0"/>
              </a:spcBef>
              <a:buNone/>
            </a:pPr>
            <a:endParaRPr lang="en-GB" sz="1800" dirty="0">
              <a:solidFill>
                <a:srgbClr val="0070C0"/>
              </a:solidFill>
            </a:endParaRPr>
          </a:p>
          <a:p>
            <a:pPr marL="0" indent="0">
              <a:lnSpc>
                <a:spcPct val="100000"/>
              </a:lnSpc>
              <a:spcBef>
                <a:spcPts val="0"/>
              </a:spcBef>
              <a:buNone/>
            </a:pPr>
            <a:endParaRPr lang="en-GB" sz="1800" dirty="0">
              <a:solidFill>
                <a:srgbClr val="002060"/>
              </a:solidFill>
            </a:endParaRPr>
          </a:p>
        </p:txBody>
      </p:sp>
      <p:pic>
        <p:nvPicPr>
          <p:cNvPr id="13" name="Picture 2" descr="Horizon Europe — Wikipédia">
            <a:extLst>
              <a:ext uri="{FF2B5EF4-FFF2-40B4-BE49-F238E27FC236}">
                <a16:creationId xmlns:a16="http://schemas.microsoft.com/office/drawing/2014/main" id="{F5EED44C-1647-F54E-85D6-D4C4E85EBD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33" t="18698" r="13751" b="3304"/>
          <a:stretch/>
        </p:blipFill>
        <p:spPr bwMode="auto">
          <a:xfrm>
            <a:off x="10234277" y="95121"/>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614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5C71B10-21A8-2042-905E-3FF448D800C6}"/>
              </a:ext>
            </a:extLst>
          </p:cNvPr>
          <p:cNvSpPr>
            <a:spLocks noGrp="1"/>
          </p:cNvSpPr>
          <p:nvPr>
            <p:ph type="dt" sz="half" idx="10"/>
          </p:nvPr>
        </p:nvSpPr>
        <p:spPr/>
        <p:txBody>
          <a:bodyPr/>
          <a:lstStyle/>
          <a:p>
            <a:fld id="{76ECB076-05B0-BA42-B610-86994D31C585}" type="datetime1">
              <a:rPr lang="it-IT" smtClean="0"/>
              <a:t>12/06/23</a:t>
            </a:fld>
            <a:endParaRPr lang="it-IT"/>
          </a:p>
        </p:txBody>
      </p:sp>
      <p:sp>
        <p:nvSpPr>
          <p:cNvPr id="3" name="Espace réservé du numéro de diapositive 2">
            <a:extLst>
              <a:ext uri="{FF2B5EF4-FFF2-40B4-BE49-F238E27FC236}">
                <a16:creationId xmlns:a16="http://schemas.microsoft.com/office/drawing/2014/main" id="{72A53878-3A7A-C746-B735-C09714060634}"/>
              </a:ext>
            </a:extLst>
          </p:cNvPr>
          <p:cNvSpPr>
            <a:spLocks noGrp="1"/>
          </p:cNvSpPr>
          <p:nvPr>
            <p:ph type="sldNum" sz="quarter" idx="12"/>
          </p:nvPr>
        </p:nvSpPr>
        <p:spPr/>
        <p:txBody>
          <a:bodyPr/>
          <a:lstStyle/>
          <a:p>
            <a:fld id="{345175DA-277F-B548-B500-1BF71FE23091}" type="slidenum">
              <a:rPr lang="it-IT" smtClean="0"/>
              <a:pPr/>
              <a:t>26</a:t>
            </a:fld>
            <a:endParaRPr lang="it-IT"/>
          </a:p>
        </p:txBody>
      </p:sp>
      <p:sp>
        <p:nvSpPr>
          <p:cNvPr id="4" name="Rectangle 3">
            <a:extLst>
              <a:ext uri="{FF2B5EF4-FFF2-40B4-BE49-F238E27FC236}">
                <a16:creationId xmlns:a16="http://schemas.microsoft.com/office/drawing/2014/main" id="{9EDBF269-4B5F-DF42-AE06-88A99B7F7282}"/>
              </a:ext>
            </a:extLst>
          </p:cNvPr>
          <p:cNvSpPr/>
          <p:nvPr/>
        </p:nvSpPr>
        <p:spPr>
          <a:xfrm>
            <a:off x="1701800" y="838200"/>
            <a:ext cx="9804400" cy="5355312"/>
          </a:xfrm>
          <a:prstGeom prst="rect">
            <a:avLst/>
          </a:prstGeom>
        </p:spPr>
        <p:txBody>
          <a:bodyPr wrap="square">
            <a:spAutoFit/>
          </a:bodyPr>
          <a:lstStyle/>
          <a:p>
            <a:pPr algn="just">
              <a:spcAft>
                <a:spcPts val="0"/>
              </a:spcAft>
            </a:pPr>
            <a:r>
              <a:rPr lang="en-US" dirty="0">
                <a:solidFill>
                  <a:srgbClr val="000000"/>
                </a:solidFill>
                <a:latin typeface="Calibri" panose="020F0502020204030204" pitchFamily="34" charset="0"/>
                <a:ea typeface="Times New Roman" panose="02020603050405020304" pitchFamily="18" charset="0"/>
                <a:cs typeface="Montserrat"/>
              </a:rPr>
              <a:t>The CC is not becoming one more pan-European e-infrastructure. While e-infrastructures are in charge of providing some services in a user marketplace, a CC provides solutions built on and by scientists, which are developed and adopted within ESCAPE by a series of ESFRIs for the benefit of their science goals and that are the effective responses and choices of the concerned scientists/users.</a:t>
            </a:r>
            <a:endParaRPr lang="fr-FR" sz="1400" dirty="0">
              <a:latin typeface="Montserrat"/>
              <a:ea typeface="Times New Roman" panose="02020603050405020304" pitchFamily="18" charset="0"/>
              <a:cs typeface="Montserrat"/>
            </a:endParaRPr>
          </a:p>
          <a:p>
            <a:pPr algn="just">
              <a:spcAft>
                <a:spcPts val="0"/>
              </a:spcAft>
            </a:pPr>
            <a:r>
              <a:rPr lang="en-US" dirty="0">
                <a:solidFill>
                  <a:srgbClr val="000000"/>
                </a:solidFill>
                <a:latin typeface="Calibri" panose="020F0502020204030204" pitchFamily="34" charset="0"/>
                <a:ea typeface="Times New Roman" panose="02020603050405020304" pitchFamily="18" charset="0"/>
                <a:cs typeface="Montserrat"/>
              </a:rPr>
              <a:t> </a:t>
            </a:r>
            <a:endParaRPr lang="fr-FR" sz="1400" dirty="0">
              <a:latin typeface="Montserrat"/>
              <a:ea typeface="Times New Roman" panose="02020603050405020304" pitchFamily="18" charset="0"/>
              <a:cs typeface="Montserrat"/>
            </a:endParaRPr>
          </a:p>
          <a:p>
            <a:pPr algn="just">
              <a:spcAft>
                <a:spcPts val="0"/>
              </a:spcAft>
            </a:pPr>
            <a:r>
              <a:rPr lang="en-US" dirty="0">
                <a:solidFill>
                  <a:srgbClr val="000000"/>
                </a:solidFill>
                <a:latin typeface="Calibri" panose="020F0502020204030204" pitchFamily="34" charset="0"/>
                <a:ea typeface="Times New Roman" panose="02020603050405020304" pitchFamily="18" charset="0"/>
                <a:cs typeface="Montserrat"/>
              </a:rPr>
              <a:t>The CC keeps together competences, cross-disciplinary/cross-RI collaborative development schemes, gathers ESFRIs and community requirements and operates for interoperability among RIs. CC is scientist- and ESFRI-centric, therefore, it can commit in the sustainability of common operative functionalities.</a:t>
            </a:r>
            <a:endParaRPr lang="fr-FR" sz="1400" dirty="0">
              <a:latin typeface="Montserrat"/>
              <a:ea typeface="Times New Roman" panose="02020603050405020304" pitchFamily="18" charset="0"/>
              <a:cs typeface="Montserrat"/>
            </a:endParaRPr>
          </a:p>
          <a:p>
            <a:pPr algn="just">
              <a:spcAft>
                <a:spcPts val="0"/>
              </a:spcAft>
            </a:pPr>
            <a:r>
              <a:rPr lang="en-US" dirty="0">
                <a:solidFill>
                  <a:srgbClr val="000000"/>
                </a:solidFill>
                <a:latin typeface="Calibri" panose="020F0502020204030204" pitchFamily="34" charset="0"/>
                <a:ea typeface="Times New Roman" panose="02020603050405020304" pitchFamily="18" charset="0"/>
                <a:cs typeface="Montserrat"/>
              </a:rPr>
              <a:t> </a:t>
            </a:r>
            <a:endParaRPr lang="fr-FR" sz="1400" dirty="0">
              <a:latin typeface="Montserrat"/>
              <a:ea typeface="Times New Roman" panose="02020603050405020304" pitchFamily="18" charset="0"/>
              <a:cs typeface="Montserrat"/>
            </a:endParaRPr>
          </a:p>
          <a:p>
            <a:pPr algn="just">
              <a:spcAft>
                <a:spcPts val="0"/>
              </a:spcAft>
            </a:pPr>
            <a:r>
              <a:rPr lang="en-US" dirty="0">
                <a:solidFill>
                  <a:srgbClr val="000000"/>
                </a:solidFill>
                <a:latin typeface="Calibri" panose="020F0502020204030204" pitchFamily="34" charset="0"/>
                <a:ea typeface="Times New Roman" panose="02020603050405020304" pitchFamily="18" charset="0"/>
                <a:cs typeface="Montserrat"/>
              </a:rPr>
              <a:t>This approach avoids the support of repetitive functionalities per each ESFRI, saves single RI funding, avoid single RI’s budget shortfalls for software/data/archive and innovation (as the most vulnerable items out of the list of expenditures and running costs) in the event of budget constraints. Consequently, such a perspective of operationalization of the CC would imply: </a:t>
            </a:r>
            <a:endParaRPr lang="fr-FR" sz="1400" dirty="0">
              <a:latin typeface="Montserrat"/>
              <a:ea typeface="Times New Roman" panose="02020603050405020304" pitchFamily="18" charset="0"/>
              <a:cs typeface="Montserrat"/>
            </a:endParaRPr>
          </a:p>
          <a:p>
            <a:pPr marL="449580" algn="just">
              <a:spcAft>
                <a:spcPts val="0"/>
              </a:spcAft>
            </a:pPr>
            <a:r>
              <a:rPr lang="en-US" dirty="0">
                <a:solidFill>
                  <a:srgbClr val="000000"/>
                </a:solidFill>
                <a:latin typeface="Calibri" panose="020F0502020204030204" pitchFamily="34" charset="0"/>
                <a:ea typeface="Times New Roman" panose="02020603050405020304" pitchFamily="18" charset="0"/>
                <a:cs typeface="Montserrat"/>
              </a:rPr>
              <a:t>I) economy of scale (saving budget on a longer term); </a:t>
            </a:r>
            <a:endParaRPr lang="fr-FR" sz="1400" dirty="0">
              <a:latin typeface="Montserrat"/>
              <a:ea typeface="Times New Roman" panose="02020603050405020304" pitchFamily="18" charset="0"/>
              <a:cs typeface="Montserrat"/>
            </a:endParaRPr>
          </a:p>
          <a:p>
            <a:pPr marL="449580" algn="just">
              <a:spcAft>
                <a:spcPts val="0"/>
              </a:spcAft>
            </a:pPr>
            <a:r>
              <a:rPr lang="en-US" dirty="0">
                <a:solidFill>
                  <a:srgbClr val="000000"/>
                </a:solidFill>
                <a:latin typeface="Calibri" panose="020F0502020204030204" pitchFamily="34" charset="0"/>
                <a:ea typeface="Times New Roman" panose="02020603050405020304" pitchFamily="18" charset="0"/>
                <a:cs typeface="Montserrat"/>
              </a:rPr>
              <a:t>II) incentive to a global and continuous innovation in Open Science targeted to and brought by the scientific community at large that acts as a global “open science foundation”; </a:t>
            </a:r>
            <a:endParaRPr lang="fr-FR" sz="1400" dirty="0">
              <a:latin typeface="Montserrat"/>
              <a:ea typeface="Times New Roman" panose="02020603050405020304" pitchFamily="18" charset="0"/>
              <a:cs typeface="Montserrat"/>
            </a:endParaRPr>
          </a:p>
          <a:p>
            <a:pPr marL="449580" algn="just">
              <a:spcAft>
                <a:spcPts val="0"/>
              </a:spcAft>
            </a:pPr>
            <a:r>
              <a:rPr lang="en-US" dirty="0">
                <a:solidFill>
                  <a:srgbClr val="000000"/>
                </a:solidFill>
                <a:latin typeface="Calibri" panose="020F0502020204030204" pitchFamily="34" charset="0"/>
                <a:ea typeface="Times New Roman" panose="02020603050405020304" pitchFamily="18" charset="0"/>
                <a:cs typeface="Montserrat"/>
              </a:rPr>
              <a:t>III) a boost for EU member state institutes and research agencies (participating in the CC and that finally pay for implementing and exploiting the ESCAPE ESFRIs).</a:t>
            </a:r>
            <a:endParaRPr lang="fr-FR" sz="1400" dirty="0">
              <a:effectLst/>
              <a:latin typeface="Montserrat"/>
              <a:ea typeface="Times New Roman" panose="02020603050405020304" pitchFamily="18" charset="0"/>
              <a:cs typeface="Montserrat"/>
            </a:endParaRPr>
          </a:p>
        </p:txBody>
      </p:sp>
      <p:sp>
        <p:nvSpPr>
          <p:cNvPr id="5" name="ZoneTexte 4">
            <a:extLst>
              <a:ext uri="{FF2B5EF4-FFF2-40B4-BE49-F238E27FC236}">
                <a16:creationId xmlns:a16="http://schemas.microsoft.com/office/drawing/2014/main" id="{3F36718F-9BD5-254C-8517-D2A1ECDC2361}"/>
              </a:ext>
            </a:extLst>
          </p:cNvPr>
          <p:cNvSpPr txBox="1"/>
          <p:nvPr/>
        </p:nvSpPr>
        <p:spPr>
          <a:xfrm>
            <a:off x="2125149" y="155842"/>
            <a:ext cx="7660531" cy="584775"/>
          </a:xfrm>
          <a:prstGeom prst="rect">
            <a:avLst/>
          </a:prstGeom>
          <a:noFill/>
        </p:spPr>
        <p:txBody>
          <a:bodyPr wrap="square">
            <a:spAutoFit/>
          </a:bodyPr>
          <a:lstStyle/>
          <a:p>
            <a:r>
              <a:rPr lang="en-GB" sz="3200" b="1" dirty="0">
                <a:solidFill>
                  <a:srgbClr val="004394"/>
                </a:solidFill>
                <a:latin typeface="Calibri" panose="020F0502020204030204" pitchFamily="34" charset="0"/>
                <a:ea typeface="Tahoma" panose="020B0604030504040204" pitchFamily="34" charset="0"/>
                <a:cs typeface="Tahoma" panose="020B0604030504040204" pitchFamily="34" charset="0"/>
              </a:rPr>
              <a:t>Competence centres</a:t>
            </a:r>
            <a:endParaRPr lang="fr-FR" sz="3200" dirty="0">
              <a:solidFill>
                <a:srgbClr val="004394"/>
              </a:solidFill>
            </a:endParaRPr>
          </a:p>
        </p:txBody>
      </p:sp>
    </p:spTree>
    <p:extLst>
      <p:ext uri="{BB962C8B-B14F-4D97-AF65-F5344CB8AC3E}">
        <p14:creationId xmlns:p14="http://schemas.microsoft.com/office/powerpoint/2010/main" val="1247787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E0A6B96-A655-0042-B47B-E356BAA74587}"/>
              </a:ext>
            </a:extLst>
          </p:cNvPr>
          <p:cNvSpPr>
            <a:spLocks noGrp="1"/>
          </p:cNvSpPr>
          <p:nvPr>
            <p:ph type="sldNum" sz="quarter" idx="12"/>
          </p:nvPr>
        </p:nvSpPr>
        <p:spPr/>
        <p:txBody>
          <a:bodyPr/>
          <a:lstStyle/>
          <a:p>
            <a:fld id="{345175DA-277F-B548-B500-1BF71FE23091}" type="slidenum">
              <a:rPr lang="it-IT" smtClean="0"/>
              <a:pPr/>
              <a:t>3</a:t>
            </a:fld>
            <a:endParaRPr lang="it-IT"/>
          </a:p>
        </p:txBody>
      </p:sp>
      <p:grpSp>
        <p:nvGrpSpPr>
          <p:cNvPr id="4" name="Groupe 3">
            <a:extLst>
              <a:ext uri="{FF2B5EF4-FFF2-40B4-BE49-F238E27FC236}">
                <a16:creationId xmlns:a16="http://schemas.microsoft.com/office/drawing/2014/main" id="{18C57272-61E5-A04C-A03F-A160AF5EC8DF}"/>
              </a:ext>
            </a:extLst>
          </p:cNvPr>
          <p:cNvGrpSpPr/>
          <p:nvPr/>
        </p:nvGrpSpPr>
        <p:grpSpPr>
          <a:xfrm>
            <a:off x="556366" y="382125"/>
            <a:ext cx="11635634" cy="6156789"/>
            <a:chOff x="763897" y="88333"/>
            <a:chExt cx="11635634" cy="6156789"/>
          </a:xfrm>
        </p:grpSpPr>
        <p:pic>
          <p:nvPicPr>
            <p:cNvPr id="5" name="Image 4">
              <a:extLst>
                <a:ext uri="{FF2B5EF4-FFF2-40B4-BE49-F238E27FC236}">
                  <a16:creationId xmlns:a16="http://schemas.microsoft.com/office/drawing/2014/main" id="{3AFDECF8-0045-AE45-B0F0-86FE905DB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97" y="88333"/>
              <a:ext cx="10938923" cy="6156789"/>
            </a:xfrm>
            <a:prstGeom prst="rect">
              <a:avLst/>
            </a:prstGeom>
          </p:spPr>
        </p:pic>
        <p:sp>
          <p:nvSpPr>
            <p:cNvPr id="6" name="ZoneTexte 5">
              <a:extLst>
                <a:ext uri="{FF2B5EF4-FFF2-40B4-BE49-F238E27FC236}">
                  <a16:creationId xmlns:a16="http://schemas.microsoft.com/office/drawing/2014/main" id="{3BB3EF42-E253-0345-9544-DA2CFA139985}"/>
                </a:ext>
              </a:extLst>
            </p:cNvPr>
            <p:cNvSpPr txBox="1"/>
            <p:nvPr/>
          </p:nvSpPr>
          <p:spPr>
            <a:xfrm>
              <a:off x="9171992" y="363894"/>
              <a:ext cx="1186543" cy="261610"/>
            </a:xfrm>
            <a:prstGeom prst="rect">
              <a:avLst/>
            </a:prstGeom>
            <a:noFill/>
          </p:spPr>
          <p:txBody>
            <a:bodyPr wrap="none" rtlCol="0">
              <a:spAutoFit/>
            </a:bodyPr>
            <a:lstStyle/>
            <a:p>
              <a:r>
                <a:rPr lang="fr-FR" sz="1050" b="1" dirty="0"/>
                <a:t>/ </a:t>
              </a:r>
              <a:r>
                <a:rPr lang="fr-FR" sz="1050" b="1" dirty="0" err="1"/>
                <a:t>Nuclear</a:t>
              </a:r>
              <a:r>
                <a:rPr lang="fr-FR" sz="1050" b="1" dirty="0"/>
                <a:t> </a:t>
              </a:r>
              <a:r>
                <a:rPr lang="fr-FR" sz="1050" b="1" dirty="0" err="1"/>
                <a:t>Physics</a:t>
              </a:r>
              <a:endParaRPr lang="fr-FR" sz="1050" b="1" dirty="0"/>
            </a:p>
          </p:txBody>
        </p:sp>
        <p:sp>
          <p:nvSpPr>
            <p:cNvPr id="7" name="ZoneTexte 6">
              <a:extLst>
                <a:ext uri="{FF2B5EF4-FFF2-40B4-BE49-F238E27FC236}">
                  <a16:creationId xmlns:a16="http://schemas.microsoft.com/office/drawing/2014/main" id="{386FE758-DAAD-0546-8DB9-087F9B4C7235}"/>
                </a:ext>
              </a:extLst>
            </p:cNvPr>
            <p:cNvSpPr txBox="1"/>
            <p:nvPr/>
          </p:nvSpPr>
          <p:spPr>
            <a:xfrm>
              <a:off x="10929257" y="1141445"/>
              <a:ext cx="1470274" cy="253916"/>
            </a:xfrm>
            <a:prstGeom prst="rect">
              <a:avLst/>
            </a:prstGeom>
            <a:noFill/>
          </p:spPr>
          <p:txBody>
            <a:bodyPr wrap="none" rtlCol="0">
              <a:spAutoFit/>
            </a:bodyPr>
            <a:lstStyle/>
            <a:p>
              <a:r>
                <a:rPr lang="fr-FR" sz="1050" b="1" dirty="0"/>
                <a:t>/ </a:t>
              </a:r>
              <a:r>
                <a:rPr lang="fr-FR" sz="1050" b="1" dirty="0" err="1"/>
                <a:t>Astroparticle</a:t>
              </a:r>
              <a:r>
                <a:rPr lang="fr-FR" sz="1050" b="1" dirty="0"/>
                <a:t> </a:t>
              </a:r>
              <a:r>
                <a:rPr lang="fr-FR" sz="1050" b="1" dirty="0" err="1"/>
                <a:t>Physics</a:t>
              </a:r>
              <a:endParaRPr lang="fr-FR" sz="1050" b="1" dirty="0"/>
            </a:p>
          </p:txBody>
        </p:sp>
      </p:grpSp>
      <p:sp>
        <p:nvSpPr>
          <p:cNvPr id="8" name="Titolo 4">
            <a:extLst>
              <a:ext uri="{FF2B5EF4-FFF2-40B4-BE49-F238E27FC236}">
                <a16:creationId xmlns:a16="http://schemas.microsoft.com/office/drawing/2014/main" id="{D4F113B3-7338-9041-9C97-1DA1464747DD}"/>
              </a:ext>
            </a:extLst>
          </p:cNvPr>
          <p:cNvSpPr txBox="1">
            <a:spLocks/>
          </p:cNvSpPr>
          <p:nvPr/>
        </p:nvSpPr>
        <p:spPr>
          <a:xfrm>
            <a:off x="1843311" y="89687"/>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it-IT" b="1" dirty="0">
                <a:latin typeface="+mn-lt"/>
              </a:rPr>
              <a:t>ESCAPE (ESFRI and </a:t>
            </a:r>
            <a:r>
              <a:rPr lang="it-IT" b="1" dirty="0" err="1">
                <a:latin typeface="+mn-lt"/>
              </a:rPr>
              <a:t>other</a:t>
            </a:r>
            <a:r>
              <a:rPr lang="it-IT" b="1" dirty="0">
                <a:latin typeface="+mn-lt"/>
              </a:rPr>
              <a:t> world-</a:t>
            </a:r>
            <a:r>
              <a:rPr lang="it-IT" b="1" dirty="0" err="1">
                <a:latin typeface="+mn-lt"/>
              </a:rPr>
              <a:t>class</a:t>
            </a:r>
            <a:r>
              <a:rPr lang="it-IT" b="1" dirty="0">
                <a:latin typeface="+mn-lt"/>
              </a:rPr>
              <a:t>) </a:t>
            </a:r>
            <a:r>
              <a:rPr lang="it-IT" b="1" dirty="0" err="1">
                <a:latin typeface="+mn-lt"/>
              </a:rPr>
              <a:t>RIs</a:t>
            </a:r>
            <a:endParaRPr lang="it-IT" b="1" dirty="0">
              <a:latin typeface="+mn-lt"/>
            </a:endParaRPr>
          </a:p>
        </p:txBody>
      </p:sp>
      <p:sp>
        <p:nvSpPr>
          <p:cNvPr id="9" name="Espace réservé du pied de page 2">
            <a:extLst>
              <a:ext uri="{FF2B5EF4-FFF2-40B4-BE49-F238E27FC236}">
                <a16:creationId xmlns:a16="http://schemas.microsoft.com/office/drawing/2014/main" id="{10BBD92C-59F8-1A4B-B43C-1A0B9AA3C96F}"/>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200" dirty="0">
                <a:solidFill>
                  <a:schemeClr val="bg1"/>
                </a:solidFill>
              </a:rPr>
              <a:t>Giovanni Lamanna</a:t>
            </a:r>
          </a:p>
        </p:txBody>
      </p:sp>
      <p:sp>
        <p:nvSpPr>
          <p:cNvPr id="12" name="Ellipse 11">
            <a:extLst>
              <a:ext uri="{FF2B5EF4-FFF2-40B4-BE49-F238E27FC236}">
                <a16:creationId xmlns:a16="http://schemas.microsoft.com/office/drawing/2014/main" id="{774C74B4-2318-8D44-8894-7DC80BD7ADAF}"/>
              </a:ext>
            </a:extLst>
          </p:cNvPr>
          <p:cNvSpPr/>
          <p:nvPr/>
        </p:nvSpPr>
        <p:spPr>
          <a:xfrm>
            <a:off x="2364455" y="1632213"/>
            <a:ext cx="1001027" cy="9529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oogle Shape;336;p31">
            <a:extLst>
              <a:ext uri="{FF2B5EF4-FFF2-40B4-BE49-F238E27FC236}">
                <a16:creationId xmlns:a16="http://schemas.microsoft.com/office/drawing/2014/main" id="{59412FA3-72B6-4849-868F-AF19EF39779F}"/>
              </a:ext>
            </a:extLst>
          </p:cNvPr>
          <p:cNvPicPr preferRelativeResize="0"/>
          <p:nvPr/>
        </p:nvPicPr>
        <p:blipFill>
          <a:blip r:embed="rId4">
            <a:alphaModFix/>
          </a:blip>
          <a:stretch>
            <a:fillRect/>
          </a:stretch>
        </p:blipFill>
        <p:spPr>
          <a:xfrm>
            <a:off x="2364455" y="1971498"/>
            <a:ext cx="930594" cy="274330"/>
          </a:xfrm>
          <a:prstGeom prst="rect">
            <a:avLst/>
          </a:prstGeom>
          <a:noFill/>
          <a:ln>
            <a:noFill/>
          </a:ln>
        </p:spPr>
      </p:pic>
      <p:sp>
        <p:nvSpPr>
          <p:cNvPr id="14" name="Espace réservé de la date 1">
            <a:extLst>
              <a:ext uri="{FF2B5EF4-FFF2-40B4-BE49-F238E27FC236}">
                <a16:creationId xmlns:a16="http://schemas.microsoft.com/office/drawing/2014/main" id="{074366FC-64D3-FF46-B155-A960B2EBFEE1}"/>
              </a:ext>
            </a:extLst>
          </p:cNvPr>
          <p:cNvSpPr>
            <a:spLocks noGrp="1"/>
          </p:cNvSpPr>
          <p:nvPr>
            <p:ph type="dt" sz="half" idx="10"/>
          </p:nvPr>
        </p:nvSpPr>
        <p:spPr>
          <a:xfrm>
            <a:off x="10785287" y="6392392"/>
            <a:ext cx="1127053" cy="337898"/>
          </a:xfrm>
        </p:spPr>
        <p:txBody>
          <a:bodyPr/>
          <a:lstStyle/>
          <a:p>
            <a:fld id="{76ECB076-05B0-BA42-B610-86994D31C585}" type="datetime1">
              <a:rPr lang="it-IT" smtClean="0"/>
              <a:t>12/06/23</a:t>
            </a:fld>
            <a:endParaRPr lang="it-IT" dirty="0"/>
          </a:p>
        </p:txBody>
      </p:sp>
    </p:spTree>
    <p:extLst>
      <p:ext uri="{BB962C8B-B14F-4D97-AF65-F5344CB8AC3E}">
        <p14:creationId xmlns:p14="http://schemas.microsoft.com/office/powerpoint/2010/main" val="2175576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4A2C917-557C-EF4C-9D2B-8A2E0E86C61E}"/>
              </a:ext>
            </a:extLst>
          </p:cNvPr>
          <p:cNvSpPr>
            <a:spLocks noGrp="1"/>
          </p:cNvSpPr>
          <p:nvPr>
            <p:ph type="dt" sz="half" idx="10"/>
          </p:nvPr>
        </p:nvSpPr>
        <p:spPr/>
        <p:txBody>
          <a:bodyPr/>
          <a:lstStyle/>
          <a:p>
            <a:fld id="{76ECB076-05B0-BA42-B610-86994D31C585}" type="datetime1">
              <a:rPr lang="it-IT" smtClean="0"/>
              <a:t>12/06/23</a:t>
            </a:fld>
            <a:endParaRPr lang="it-IT"/>
          </a:p>
        </p:txBody>
      </p:sp>
      <p:sp>
        <p:nvSpPr>
          <p:cNvPr id="3" name="Espace réservé du numéro de diapositive 2">
            <a:extLst>
              <a:ext uri="{FF2B5EF4-FFF2-40B4-BE49-F238E27FC236}">
                <a16:creationId xmlns:a16="http://schemas.microsoft.com/office/drawing/2014/main" id="{F6821B74-0B73-1744-A230-EF44381360D0}"/>
              </a:ext>
            </a:extLst>
          </p:cNvPr>
          <p:cNvSpPr>
            <a:spLocks noGrp="1"/>
          </p:cNvSpPr>
          <p:nvPr>
            <p:ph type="sldNum" sz="quarter" idx="12"/>
          </p:nvPr>
        </p:nvSpPr>
        <p:spPr/>
        <p:txBody>
          <a:bodyPr/>
          <a:lstStyle/>
          <a:p>
            <a:fld id="{345175DA-277F-B548-B500-1BF71FE23091}" type="slidenum">
              <a:rPr lang="it-IT" smtClean="0"/>
              <a:pPr/>
              <a:t>4</a:t>
            </a:fld>
            <a:endParaRPr lang="it-IT"/>
          </a:p>
        </p:txBody>
      </p:sp>
      <p:pic>
        <p:nvPicPr>
          <p:cNvPr id="4" name="Image 3">
            <a:extLst>
              <a:ext uri="{FF2B5EF4-FFF2-40B4-BE49-F238E27FC236}">
                <a16:creationId xmlns:a16="http://schemas.microsoft.com/office/drawing/2014/main" id="{12798DA6-05CD-E744-A5A9-DD09643AB853}"/>
              </a:ext>
            </a:extLst>
          </p:cNvPr>
          <p:cNvPicPr>
            <a:picLocks noChangeAspect="1"/>
          </p:cNvPicPr>
          <p:nvPr/>
        </p:nvPicPr>
        <p:blipFill>
          <a:blip r:embed="rId2"/>
          <a:stretch>
            <a:fillRect/>
          </a:stretch>
        </p:blipFill>
        <p:spPr>
          <a:xfrm>
            <a:off x="-51460" y="11875"/>
            <a:ext cx="12243992" cy="6822373"/>
          </a:xfrm>
          <a:prstGeom prst="rect">
            <a:avLst/>
          </a:prstGeom>
          <a:ln>
            <a:solidFill>
              <a:schemeClr val="accent1"/>
            </a:solidFill>
          </a:ln>
        </p:spPr>
      </p:pic>
    </p:spTree>
    <p:extLst>
      <p:ext uri="{BB962C8B-B14F-4D97-AF65-F5344CB8AC3E}">
        <p14:creationId xmlns:p14="http://schemas.microsoft.com/office/powerpoint/2010/main" val="1538890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9796064" y="6016679"/>
            <a:ext cx="2395936" cy="841321"/>
          </a:xfrm>
          <a:prstGeom prst="rect">
            <a:avLst/>
          </a:prstGeom>
        </p:spPr>
      </p:pic>
      <p:sp>
        <p:nvSpPr>
          <p:cNvPr id="2" name="Title 1"/>
          <p:cNvSpPr>
            <a:spLocks noGrp="1"/>
          </p:cNvSpPr>
          <p:nvPr>
            <p:ph type="title"/>
          </p:nvPr>
        </p:nvSpPr>
        <p:spPr>
          <a:xfrm>
            <a:off x="863030" y="291769"/>
            <a:ext cx="11164848" cy="656914"/>
          </a:xfrm>
        </p:spPr>
        <p:txBody>
          <a:bodyPr vert="horz" lIns="91440" tIns="45720" rIns="91440" bIns="0" rtlCol="0" anchor="b" anchorCtr="0">
            <a:noAutofit/>
          </a:bodyPr>
          <a:lstStyle/>
          <a:p>
            <a:r>
              <a:rPr lang="en-US" sz="3200" dirty="0">
                <a:ea typeface="Open Sans"/>
                <a:cs typeface="Open Sans"/>
              </a:rPr>
              <a:t>European Research Data Landscape</a:t>
            </a:r>
            <a:endParaRPr lang="en-GB" sz="3200" dirty="0">
              <a:ea typeface="Open Sans"/>
              <a:cs typeface="Open Sans"/>
            </a:endParaRPr>
          </a:p>
        </p:txBody>
      </p:sp>
      <p:sp>
        <p:nvSpPr>
          <p:cNvPr id="10" name="Content Placeholder 5">
            <a:extLst>
              <a:ext uri="{FF2B5EF4-FFF2-40B4-BE49-F238E27FC236}">
                <a16:creationId xmlns:a16="http://schemas.microsoft.com/office/drawing/2014/main" id="{B1D273F1-E627-494D-A19A-3DF5470BEB8B}"/>
              </a:ext>
            </a:extLst>
          </p:cNvPr>
          <p:cNvSpPr>
            <a:spLocks noGrp="1"/>
          </p:cNvSpPr>
          <p:nvPr>
            <p:ph idx="1"/>
          </p:nvPr>
        </p:nvSpPr>
        <p:spPr>
          <a:xfrm>
            <a:off x="863030" y="1536173"/>
            <a:ext cx="8098090" cy="5186035"/>
          </a:xfr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spcAft>
                <a:spcPts val="600"/>
              </a:spcAft>
              <a:buNone/>
            </a:pPr>
            <a:r>
              <a:rPr lang="en-US" sz="2000" dirty="0">
                <a:solidFill>
                  <a:srgbClr val="004494"/>
                </a:solidFill>
                <a:ea typeface="Open Sans"/>
                <a:cs typeface="Calibri"/>
              </a:rPr>
              <a:t>EC-funded study ‘European Research Data Landscape’ </a:t>
            </a:r>
            <a:br>
              <a:rPr lang="en-US" sz="2000" dirty="0">
                <a:solidFill>
                  <a:srgbClr val="004494"/>
                </a:solidFill>
                <a:ea typeface="Open Sans"/>
                <a:cs typeface="Calibri"/>
              </a:rPr>
            </a:br>
            <a:r>
              <a:rPr lang="en-US" sz="1600" dirty="0">
                <a:solidFill>
                  <a:schemeClr val="tx1">
                    <a:lumMod val="50000"/>
                  </a:schemeClr>
                </a:solidFill>
                <a:ea typeface="Open Sans"/>
                <a:cs typeface="Calibri"/>
              </a:rPr>
              <a:t>Undertaken from June 2021 to July 2022</a:t>
            </a:r>
          </a:p>
          <a:p>
            <a:pPr marL="0" indent="0">
              <a:spcAft>
                <a:spcPts val="0"/>
              </a:spcAft>
              <a:buNone/>
            </a:pPr>
            <a:endParaRPr lang="en-US" sz="2000" dirty="0">
              <a:solidFill>
                <a:srgbClr val="004494"/>
              </a:solidFill>
              <a:ea typeface="Open Sans"/>
              <a:cs typeface="Calibri"/>
            </a:endParaRPr>
          </a:p>
          <a:p>
            <a:pPr>
              <a:spcAft>
                <a:spcPts val="600"/>
              </a:spcAft>
            </a:pPr>
            <a:r>
              <a:rPr lang="en-US" sz="2000" dirty="0">
                <a:solidFill>
                  <a:srgbClr val="004494"/>
                </a:solidFill>
                <a:ea typeface="Open Sans"/>
                <a:cs typeface="Calibri"/>
              </a:rPr>
              <a:t>Research data depositing</a:t>
            </a:r>
          </a:p>
          <a:p>
            <a:pPr marL="717550" indent="-285750">
              <a:spcAft>
                <a:spcPts val="600"/>
              </a:spcAft>
              <a:buFont typeface="Arial"/>
              <a:buChar char="•"/>
            </a:pPr>
            <a:r>
              <a:rPr lang="en-US" sz="1600" b="1" dirty="0">
                <a:ea typeface="Open Sans"/>
                <a:cs typeface="Calibri"/>
              </a:rPr>
              <a:t>40% of researchers occasionally store data in research data repositories</a:t>
            </a:r>
            <a:r>
              <a:rPr lang="en-US" sz="1600" dirty="0">
                <a:ea typeface="Open Sans"/>
                <a:cs typeface="Calibri"/>
              </a:rPr>
              <a:t>;</a:t>
            </a:r>
            <a:br>
              <a:rPr lang="en-US" sz="1600" dirty="0">
                <a:ea typeface="Open Sans"/>
                <a:cs typeface="Calibri"/>
              </a:rPr>
            </a:br>
            <a:r>
              <a:rPr lang="en-US" sz="1600" dirty="0">
                <a:ea typeface="Open Sans"/>
                <a:cs typeface="Calibri"/>
              </a:rPr>
              <a:t>22% respondents did that during the current/latest research activity</a:t>
            </a:r>
          </a:p>
          <a:p>
            <a:pPr marL="717550" indent="-285750">
              <a:spcAft>
                <a:spcPts val="600"/>
              </a:spcAft>
              <a:buFont typeface="Arial"/>
            </a:pPr>
            <a:r>
              <a:rPr lang="en-US" sz="1600" dirty="0">
                <a:ea typeface="Open Sans"/>
                <a:cs typeface="Calibri"/>
              </a:rPr>
              <a:t>Researchers usually (60%) store data in personal physical data storage or institutional local data storage </a:t>
            </a:r>
          </a:p>
          <a:p>
            <a:pPr>
              <a:spcBef>
                <a:spcPts val="600"/>
              </a:spcBef>
              <a:spcAft>
                <a:spcPts val="600"/>
              </a:spcAft>
            </a:pPr>
            <a:r>
              <a:rPr lang="en-US" sz="2000" dirty="0">
                <a:solidFill>
                  <a:srgbClr val="004494"/>
                </a:solidFill>
                <a:ea typeface="Open Sans"/>
                <a:cs typeface="Calibri"/>
              </a:rPr>
              <a:t>FAIR aligned practices</a:t>
            </a:r>
          </a:p>
          <a:p>
            <a:pPr marL="717550" indent="-285750">
              <a:spcAft>
                <a:spcPts val="600"/>
              </a:spcAft>
              <a:buFont typeface="Arial"/>
            </a:pPr>
            <a:r>
              <a:rPr lang="en-US" sz="1600" dirty="0">
                <a:ea typeface="Open Sans"/>
                <a:cs typeface="Calibri"/>
              </a:rPr>
              <a:t>&gt;2/3s develop DMPs but other </a:t>
            </a:r>
            <a:r>
              <a:rPr lang="en-US" sz="1600" b="1" dirty="0">
                <a:ea typeface="Open Sans"/>
                <a:cs typeface="Calibri"/>
              </a:rPr>
              <a:t>FAIR-aligned practices are less common</a:t>
            </a:r>
          </a:p>
          <a:p>
            <a:pPr marL="717550" indent="-285750">
              <a:spcAft>
                <a:spcPts val="600"/>
              </a:spcAft>
              <a:buFont typeface="Arial"/>
            </a:pPr>
            <a:r>
              <a:rPr lang="en-US" sz="1600" dirty="0">
                <a:ea typeface="Open Sans"/>
                <a:cs typeface="Calibri"/>
              </a:rPr>
              <a:t>Allocating PIDs to data is the least common practice</a:t>
            </a:r>
          </a:p>
          <a:p>
            <a:pPr>
              <a:spcBef>
                <a:spcPts val="600"/>
              </a:spcBef>
              <a:spcAft>
                <a:spcPts val="600"/>
              </a:spcAft>
            </a:pPr>
            <a:r>
              <a:rPr lang="en-US" sz="2000" dirty="0">
                <a:solidFill>
                  <a:srgbClr val="004494"/>
                </a:solidFill>
                <a:ea typeface="Open Sans"/>
                <a:cs typeface="Calibri"/>
              </a:rPr>
              <a:t>Barriers to sharing research data</a:t>
            </a:r>
          </a:p>
          <a:p>
            <a:pPr marL="717550" indent="-285750">
              <a:spcAft>
                <a:spcPts val="600"/>
              </a:spcAft>
              <a:buFont typeface="Arial"/>
            </a:pPr>
            <a:r>
              <a:rPr lang="en-US" sz="1600" b="1" dirty="0">
                <a:ea typeface="Open Sans"/>
                <a:cs typeface="Calibri"/>
              </a:rPr>
              <a:t>Time, effort &amp; financial costs </a:t>
            </a:r>
            <a:r>
              <a:rPr lang="en-US" sz="1600" dirty="0">
                <a:ea typeface="Open Sans"/>
                <a:cs typeface="Calibri"/>
              </a:rPr>
              <a:t>required for RDM and data sharing</a:t>
            </a:r>
          </a:p>
          <a:p>
            <a:pPr marL="717550" indent="-285750">
              <a:spcAft>
                <a:spcPts val="600"/>
              </a:spcAft>
              <a:buFont typeface="Arial"/>
            </a:pPr>
            <a:r>
              <a:rPr lang="en-US" sz="1600" b="1" dirty="0">
                <a:ea typeface="Open Sans"/>
                <a:cs typeface="Calibri"/>
              </a:rPr>
              <a:t>Data protection and legal restrictions</a:t>
            </a:r>
          </a:p>
          <a:p>
            <a:pPr marL="717550" indent="-285750">
              <a:spcAft>
                <a:spcPts val="600"/>
              </a:spcAft>
              <a:buFont typeface="Arial"/>
            </a:pPr>
            <a:r>
              <a:rPr lang="en-US" sz="1600" b="1" dirty="0">
                <a:ea typeface="Open Sans"/>
                <a:cs typeface="Calibri"/>
              </a:rPr>
              <a:t>Lack of recognition</a:t>
            </a:r>
          </a:p>
        </p:txBody>
      </p:sp>
      <p:pic>
        <p:nvPicPr>
          <p:cNvPr id="4" name="Picture 3">
            <a:extLst>
              <a:ext uri="{FF2B5EF4-FFF2-40B4-BE49-F238E27FC236}">
                <a16:creationId xmlns:a16="http://schemas.microsoft.com/office/drawing/2014/main" id="{FC6C8AF7-549F-EC48-9062-4D994879549B}"/>
              </a:ext>
            </a:extLst>
          </p:cNvPr>
          <p:cNvPicPr>
            <a:picLocks noChangeAspect="1"/>
          </p:cNvPicPr>
          <p:nvPr/>
        </p:nvPicPr>
        <p:blipFill>
          <a:blip r:embed="rId5"/>
          <a:stretch>
            <a:fillRect/>
          </a:stretch>
        </p:blipFill>
        <p:spPr>
          <a:xfrm>
            <a:off x="9080223" y="1308817"/>
            <a:ext cx="2798307" cy="1816765"/>
          </a:xfrm>
          <a:prstGeom prst="rect">
            <a:avLst/>
          </a:prstGeom>
        </p:spPr>
      </p:pic>
      <p:sp>
        <p:nvSpPr>
          <p:cNvPr id="7" name="Content Placeholder 5">
            <a:extLst>
              <a:ext uri="{FF2B5EF4-FFF2-40B4-BE49-F238E27FC236}">
                <a16:creationId xmlns:a16="http://schemas.microsoft.com/office/drawing/2014/main" id="{61923363-D234-4E8F-A65D-2147817AB428}"/>
              </a:ext>
            </a:extLst>
          </p:cNvPr>
          <p:cNvSpPr txBox="1">
            <a:spLocks/>
          </p:cNvSpPr>
          <p:nvPr/>
        </p:nvSpPr>
        <p:spPr>
          <a:xfrm>
            <a:off x="9080223" y="3429000"/>
            <a:ext cx="2936228" cy="1400383"/>
          </a:xfrm>
          <a:prstGeom prst="rect">
            <a:avLst/>
          </a:prstGeom>
          <a:solidFill>
            <a:srgbClr val="00869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7825" marR="0" lvl="1" indent="-285750"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Open Sans"/>
                <a:cs typeface="Calibri"/>
              </a:rPr>
              <a:t>Geographical coverage: EU Member States, </a:t>
            </a:r>
            <a:br>
              <a:rPr kumimoji="0" lang="en-US" sz="1600" b="0" i="0" u="none" strike="noStrike" kern="1200" cap="none" spc="0" normalizeH="0" baseline="0" noProof="0" dirty="0">
                <a:ln>
                  <a:noFill/>
                </a:ln>
                <a:solidFill>
                  <a:srgbClr val="FFFFFF"/>
                </a:solidFill>
                <a:effectLst/>
                <a:uLnTx/>
                <a:uFillTx/>
                <a:latin typeface="Arial"/>
                <a:ea typeface="Open Sans"/>
                <a:cs typeface="Calibri"/>
              </a:rPr>
            </a:br>
            <a:r>
              <a:rPr kumimoji="0" lang="en-US" sz="1600" b="0" i="0" u="none" strike="noStrike" kern="1200" cap="none" spc="0" normalizeH="0" baseline="0" noProof="0" dirty="0">
                <a:ln>
                  <a:noFill/>
                </a:ln>
                <a:solidFill>
                  <a:srgbClr val="FFFFFF"/>
                </a:solidFill>
                <a:effectLst/>
                <a:uLnTx/>
                <a:uFillTx/>
                <a:latin typeface="Arial"/>
                <a:ea typeface="Open Sans"/>
                <a:cs typeface="Calibri"/>
              </a:rPr>
              <a:t>Horizon 2020 Associated Countries, and the UK</a:t>
            </a:r>
          </a:p>
          <a:p>
            <a:pPr marL="377825"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Open Sans"/>
                <a:cs typeface="Calibri"/>
              </a:rPr>
              <a:t>All fields of science</a:t>
            </a:r>
          </a:p>
        </p:txBody>
      </p:sp>
    </p:spTree>
    <p:custDataLst>
      <p:tags r:id="rId1"/>
    </p:custDataLst>
    <p:extLst>
      <p:ext uri="{BB962C8B-B14F-4D97-AF65-F5344CB8AC3E}">
        <p14:creationId xmlns:p14="http://schemas.microsoft.com/office/powerpoint/2010/main" val="333965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903767" y="319385"/>
            <a:ext cx="11288233" cy="832536"/>
          </a:xfrm>
        </p:spPr>
        <p:txBody>
          <a:bodyPr anchor="ctr"/>
          <a:lstStyle/>
          <a:p>
            <a:pPr>
              <a:lnSpc>
                <a:spcPct val="100000"/>
              </a:lnSpc>
            </a:pPr>
            <a:r>
              <a:rPr lang="en-US" sz="3200" dirty="0"/>
              <a:t>EOSC support by the European Commission</a:t>
            </a:r>
          </a:p>
        </p:txBody>
      </p:sp>
      <p:sp>
        <p:nvSpPr>
          <p:cNvPr id="4" name="Content Placeholder 2">
            <a:extLst>
              <a:ext uri="{FF2B5EF4-FFF2-40B4-BE49-F238E27FC236}">
                <a16:creationId xmlns:a16="http://schemas.microsoft.com/office/drawing/2014/main" id="{9CE03275-4F77-A44A-0C90-1E9F6848D9BD}"/>
              </a:ext>
            </a:extLst>
          </p:cNvPr>
          <p:cNvSpPr>
            <a:spLocks noGrp="1"/>
          </p:cNvSpPr>
          <p:nvPr>
            <p:ph sz="half" idx="1"/>
          </p:nvPr>
        </p:nvSpPr>
        <p:spPr>
          <a:xfrm>
            <a:off x="492285" y="1276110"/>
            <a:ext cx="11485005" cy="5395855"/>
          </a:xfrm>
        </p:spPr>
        <p:txBody>
          <a:bodyPr vert="horz" lIns="91440" tIns="45720" rIns="91440" bIns="45720" rtlCol="0">
            <a:noAutofit/>
          </a:bodyPr>
          <a:lstStyle/>
          <a:p>
            <a:pPr marL="625475" lvl="1" indent="-358775">
              <a:spcBef>
                <a:spcPts val="0"/>
              </a:spcBef>
              <a:spcAft>
                <a:spcPts val="600"/>
              </a:spcAft>
            </a:pPr>
            <a:r>
              <a:rPr lang="en-US" dirty="0">
                <a:solidFill>
                  <a:srgbClr val="004494"/>
                </a:solidFill>
              </a:rPr>
              <a:t>Keeping the </a:t>
            </a:r>
            <a:r>
              <a:rPr lang="en-US" b="1" dirty="0">
                <a:solidFill>
                  <a:srgbClr val="004494"/>
                </a:solidFill>
              </a:rPr>
              <a:t>policy momentum</a:t>
            </a:r>
            <a:endParaRPr lang="en-US" dirty="0"/>
          </a:p>
          <a:p>
            <a:pPr marL="1082675" lvl="2" indent="-358775">
              <a:spcAft>
                <a:spcPts val="600"/>
              </a:spcAft>
            </a:pPr>
            <a:r>
              <a:rPr lang="en-US" dirty="0">
                <a:solidFill>
                  <a:schemeClr val="tx1">
                    <a:lumMod val="50000"/>
                  </a:schemeClr>
                </a:solidFill>
              </a:rPr>
              <a:t>‘Open Science including EOSC’ fully embedded in the </a:t>
            </a:r>
            <a:r>
              <a:rPr lang="en-US" b="1" i="1" dirty="0">
                <a:solidFill>
                  <a:schemeClr val="tx1">
                    <a:lumMod val="50000"/>
                  </a:schemeClr>
                </a:solidFill>
              </a:rPr>
              <a:t>ERA Policy Agenda</a:t>
            </a:r>
          </a:p>
          <a:p>
            <a:pPr marL="1082675" lvl="2" indent="-358775">
              <a:spcAft>
                <a:spcPts val="600"/>
              </a:spcAft>
            </a:pPr>
            <a:r>
              <a:rPr lang="en-US" dirty="0">
                <a:solidFill>
                  <a:schemeClr val="tx1">
                    <a:lumMod val="50000"/>
                  </a:schemeClr>
                </a:solidFill>
              </a:rPr>
              <a:t>EOSC as a sectoral data space of the </a:t>
            </a:r>
            <a:r>
              <a:rPr lang="en-US" b="1" i="1" dirty="0">
                <a:solidFill>
                  <a:schemeClr val="tx1">
                    <a:lumMod val="50000"/>
                  </a:schemeClr>
                </a:solidFill>
              </a:rPr>
              <a:t>European Strategy for Data</a:t>
            </a:r>
          </a:p>
          <a:p>
            <a:pPr marL="625475" lvl="1" indent="-358775">
              <a:spcBef>
                <a:spcPts val="600"/>
              </a:spcBef>
              <a:spcAft>
                <a:spcPts val="600"/>
              </a:spcAft>
            </a:pPr>
            <a:r>
              <a:rPr lang="en-US" dirty="0">
                <a:solidFill>
                  <a:srgbClr val="004494"/>
                </a:solidFill>
              </a:rPr>
              <a:t>Support through the </a:t>
            </a:r>
            <a:r>
              <a:rPr lang="en-US" b="1" dirty="0">
                <a:solidFill>
                  <a:srgbClr val="004494"/>
                </a:solidFill>
              </a:rPr>
              <a:t>Horizon Europe </a:t>
            </a:r>
            <a:r>
              <a:rPr lang="en-US" b="1" dirty="0" err="1">
                <a:solidFill>
                  <a:srgbClr val="004494"/>
                </a:solidFill>
              </a:rPr>
              <a:t>programme</a:t>
            </a:r>
            <a:endParaRPr lang="en-US" dirty="0">
              <a:solidFill>
                <a:srgbClr val="004494"/>
              </a:solidFill>
            </a:endParaRPr>
          </a:p>
          <a:p>
            <a:pPr marL="1082675" lvl="2" indent="-358775">
              <a:spcAft>
                <a:spcPts val="600"/>
              </a:spcAft>
            </a:pPr>
            <a:r>
              <a:rPr lang="en-US" dirty="0">
                <a:solidFill>
                  <a:schemeClr val="tx1">
                    <a:lumMod val="50000"/>
                  </a:schemeClr>
                </a:solidFill>
              </a:rPr>
              <a:t>Implementation of </a:t>
            </a:r>
            <a:r>
              <a:rPr lang="en-US" b="1" i="1" dirty="0">
                <a:solidFill>
                  <a:schemeClr val="tx1">
                    <a:lumMod val="50000"/>
                  </a:schemeClr>
                </a:solidFill>
              </a:rPr>
              <a:t>Research Infrastructure Calls</a:t>
            </a:r>
            <a:r>
              <a:rPr lang="en-US" dirty="0">
                <a:solidFill>
                  <a:schemeClr val="tx1">
                    <a:lumMod val="50000"/>
                  </a:schemeClr>
                </a:solidFill>
              </a:rPr>
              <a:t>: </a:t>
            </a:r>
            <a:br>
              <a:rPr lang="en-US" dirty="0">
                <a:solidFill>
                  <a:schemeClr val="tx1">
                    <a:lumMod val="50000"/>
                  </a:schemeClr>
                </a:solidFill>
              </a:rPr>
            </a:br>
            <a:r>
              <a:rPr lang="en-US" dirty="0">
                <a:solidFill>
                  <a:schemeClr val="tx1">
                    <a:lumMod val="50000"/>
                  </a:schemeClr>
                </a:solidFill>
              </a:rPr>
              <a:t>direct EU investment in EOSC developments of up to €490 million</a:t>
            </a:r>
          </a:p>
          <a:p>
            <a:pPr marL="1082675" lvl="2" indent="-358775">
              <a:spcAft>
                <a:spcPts val="600"/>
              </a:spcAft>
            </a:pPr>
            <a:r>
              <a:rPr lang="en-US" dirty="0">
                <a:solidFill>
                  <a:schemeClr val="tx1">
                    <a:lumMod val="50000"/>
                  </a:schemeClr>
                </a:solidFill>
              </a:rPr>
              <a:t>Including also </a:t>
            </a:r>
            <a:r>
              <a:rPr lang="en-US" b="1" i="1" dirty="0">
                <a:solidFill>
                  <a:schemeClr val="tx1">
                    <a:lumMod val="50000"/>
                  </a:schemeClr>
                </a:solidFill>
              </a:rPr>
              <a:t>procurement of EOSC managed services</a:t>
            </a:r>
            <a:r>
              <a:rPr lang="en-US" dirty="0">
                <a:solidFill>
                  <a:schemeClr val="tx1">
                    <a:lumMod val="50000"/>
                  </a:schemeClr>
                </a:solidFill>
              </a:rPr>
              <a:t> by the EC</a:t>
            </a:r>
            <a:endParaRPr lang="en-US" b="1" i="1" dirty="0">
              <a:solidFill>
                <a:schemeClr val="tx1">
                  <a:lumMod val="50000"/>
                </a:schemeClr>
              </a:solidFill>
            </a:endParaRPr>
          </a:p>
          <a:p>
            <a:pPr marL="1082675" lvl="2" indent="-358775">
              <a:spcAft>
                <a:spcPts val="600"/>
              </a:spcAft>
            </a:pPr>
            <a:r>
              <a:rPr lang="en-US" b="1" i="1" dirty="0">
                <a:solidFill>
                  <a:schemeClr val="tx1">
                    <a:lumMod val="50000"/>
                  </a:schemeClr>
                </a:solidFill>
              </a:rPr>
              <a:t>Studies</a:t>
            </a:r>
            <a:r>
              <a:rPr lang="en-US" dirty="0">
                <a:solidFill>
                  <a:schemeClr val="tx1">
                    <a:lumMod val="50000"/>
                  </a:schemeClr>
                </a:solidFill>
              </a:rPr>
              <a:t> commissioned by the EC, e.g. the European Research Data Landscape study</a:t>
            </a:r>
          </a:p>
          <a:p>
            <a:pPr marL="625475" lvl="1" indent="-358775">
              <a:spcBef>
                <a:spcPts val="600"/>
              </a:spcBef>
              <a:spcAft>
                <a:spcPts val="600"/>
              </a:spcAft>
            </a:pPr>
            <a:r>
              <a:rPr lang="en-US" dirty="0">
                <a:solidFill>
                  <a:srgbClr val="004494"/>
                </a:solidFill>
              </a:rPr>
              <a:t>Continued support to: </a:t>
            </a:r>
          </a:p>
          <a:p>
            <a:pPr marL="1066800" lvl="2" indent="-342900">
              <a:spcAft>
                <a:spcPts val="600"/>
              </a:spcAft>
            </a:pPr>
            <a:r>
              <a:rPr lang="en-US" dirty="0">
                <a:solidFill>
                  <a:schemeClr val="tx1">
                    <a:lumMod val="50000"/>
                  </a:schemeClr>
                </a:solidFill>
              </a:rPr>
              <a:t>The </a:t>
            </a:r>
            <a:r>
              <a:rPr lang="en-US" b="1" i="1" dirty="0">
                <a:solidFill>
                  <a:schemeClr val="tx1">
                    <a:lumMod val="50000"/>
                  </a:schemeClr>
                </a:solidFill>
              </a:rPr>
              <a:t>EOSC governance</a:t>
            </a:r>
            <a:r>
              <a:rPr lang="en-US" dirty="0">
                <a:solidFill>
                  <a:schemeClr val="tx1">
                    <a:lumMod val="50000"/>
                  </a:schemeClr>
                </a:solidFill>
              </a:rPr>
              <a:t>: EOSC Steering Board, EOSC Partnership Board</a:t>
            </a:r>
          </a:p>
          <a:p>
            <a:pPr marL="1066800" lvl="2" indent="-342900">
              <a:spcAft>
                <a:spcPts val="600"/>
              </a:spcAft>
            </a:pPr>
            <a:r>
              <a:rPr lang="en-US" dirty="0">
                <a:solidFill>
                  <a:schemeClr val="tx1">
                    <a:lumMod val="50000"/>
                  </a:schemeClr>
                </a:solidFill>
              </a:rPr>
              <a:t>EOSC engagement and </a:t>
            </a:r>
            <a:r>
              <a:rPr lang="en-US" b="1" i="1" dirty="0">
                <a:solidFill>
                  <a:schemeClr val="tx1">
                    <a:lumMod val="50000"/>
                  </a:schemeClr>
                </a:solidFill>
              </a:rPr>
              <a:t>coordination with ESFRI and </a:t>
            </a:r>
            <a:r>
              <a:rPr lang="en-US" b="1" i="1" dirty="0" err="1">
                <a:solidFill>
                  <a:schemeClr val="tx1">
                    <a:lumMod val="50000"/>
                  </a:schemeClr>
                </a:solidFill>
              </a:rPr>
              <a:t>eIRG</a:t>
            </a:r>
            <a:endParaRPr lang="en-US" b="1" i="1" dirty="0">
              <a:solidFill>
                <a:schemeClr val="tx1">
                  <a:lumMod val="50000"/>
                </a:schemeClr>
              </a:solidFill>
            </a:endParaRPr>
          </a:p>
          <a:p>
            <a:pPr marL="1066800" lvl="2" indent="-342900">
              <a:spcAft>
                <a:spcPts val="600"/>
              </a:spcAft>
            </a:pPr>
            <a:r>
              <a:rPr lang="en-US" b="1" i="1" dirty="0">
                <a:solidFill>
                  <a:schemeClr val="tx1">
                    <a:lumMod val="50000"/>
                  </a:schemeClr>
                </a:solidFill>
              </a:rPr>
              <a:t>EOSC thematic demonstrators</a:t>
            </a:r>
            <a:r>
              <a:rPr lang="en-US" dirty="0">
                <a:solidFill>
                  <a:schemeClr val="tx1">
                    <a:lumMod val="50000"/>
                  </a:schemeClr>
                </a:solidFill>
              </a:rPr>
              <a:t>, e.g. the European Covid-19 Data Platform, </a:t>
            </a:r>
            <a:br>
              <a:rPr lang="en-US" dirty="0">
                <a:solidFill>
                  <a:schemeClr val="tx1">
                    <a:lumMod val="50000"/>
                  </a:schemeClr>
                </a:solidFill>
              </a:rPr>
            </a:br>
            <a:r>
              <a:rPr lang="en-US" dirty="0">
                <a:solidFill>
                  <a:schemeClr val="tx1">
                    <a:lumMod val="50000"/>
                  </a:schemeClr>
                </a:solidFill>
              </a:rPr>
              <a:t>the Blue Cloud, </a:t>
            </a:r>
            <a:r>
              <a:rPr lang="en-US" b="1" dirty="0">
                <a:solidFill>
                  <a:srgbClr val="FF0000"/>
                </a:solidFill>
              </a:rPr>
              <a:t>the ‘science clusters</a:t>
            </a:r>
            <a:r>
              <a:rPr lang="en-US" dirty="0">
                <a:solidFill>
                  <a:schemeClr val="tx1">
                    <a:lumMod val="50000"/>
                  </a:schemeClr>
                </a:solidFill>
              </a:rPr>
              <a:t>’</a:t>
            </a:r>
          </a:p>
          <a:p>
            <a:pPr marL="1066800" lvl="2" indent="-342900">
              <a:spcAft>
                <a:spcPts val="600"/>
              </a:spcAft>
            </a:pPr>
            <a:r>
              <a:rPr lang="en-US" dirty="0">
                <a:solidFill>
                  <a:schemeClr val="tx1">
                    <a:lumMod val="50000"/>
                  </a:schemeClr>
                </a:solidFill>
              </a:rPr>
              <a:t>The </a:t>
            </a:r>
            <a:r>
              <a:rPr lang="en-US" b="1" i="1" dirty="0">
                <a:solidFill>
                  <a:schemeClr val="tx1">
                    <a:lumMod val="50000"/>
                  </a:schemeClr>
                </a:solidFill>
              </a:rPr>
              <a:t>monitoring</a:t>
            </a:r>
            <a:r>
              <a:rPr lang="en-US" dirty="0">
                <a:solidFill>
                  <a:schemeClr val="tx1">
                    <a:lumMod val="50000"/>
                  </a:schemeClr>
                </a:solidFill>
              </a:rPr>
              <a:t> of the uptake of Open Science and ‘EOSC readiness’</a:t>
            </a:r>
          </a:p>
          <a:p>
            <a:pPr marL="1066800" lvl="2" indent="-342900">
              <a:spcAft>
                <a:spcPts val="600"/>
              </a:spcAft>
            </a:pPr>
            <a:endParaRPr lang="en-US" sz="2000" b="1" dirty="0">
              <a:solidFill>
                <a:srgbClr val="004494"/>
              </a:solidFill>
            </a:endParaRPr>
          </a:p>
        </p:txBody>
      </p:sp>
    </p:spTree>
    <p:extLst>
      <p:ext uri="{BB962C8B-B14F-4D97-AF65-F5344CB8AC3E}">
        <p14:creationId xmlns:p14="http://schemas.microsoft.com/office/powerpoint/2010/main" val="1145645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D767F8-9102-3363-128C-2CCA4D1CA8ED}"/>
              </a:ext>
            </a:extLst>
          </p:cNvPr>
          <p:cNvSpPr/>
          <p:nvPr/>
        </p:nvSpPr>
        <p:spPr>
          <a:xfrm>
            <a:off x="0" y="5926238"/>
            <a:ext cx="12191999" cy="93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Content Placeholder 1">
            <a:extLst>
              <a:ext uri="{FF2B5EF4-FFF2-40B4-BE49-F238E27FC236}">
                <a16:creationId xmlns:a16="http://schemas.microsoft.com/office/drawing/2014/main" id="{CD061EC7-B226-41A1-9E6D-D2519775D7C9}"/>
              </a:ext>
            </a:extLst>
          </p:cNvPr>
          <p:cNvSpPr>
            <a:spLocks noGrp="1"/>
          </p:cNvSpPr>
          <p:nvPr>
            <p:ph sz="half" idx="2"/>
          </p:nvPr>
        </p:nvSpPr>
        <p:spPr>
          <a:xfrm>
            <a:off x="693326" y="1546116"/>
            <a:ext cx="11288234" cy="5005350"/>
          </a:xfrm>
        </p:spPr>
        <p:txBody>
          <a:bodyPr>
            <a:normAutofit fontScale="92500"/>
          </a:bodyPr>
          <a:lstStyle/>
          <a:p>
            <a:pPr marL="0" indent="0">
              <a:buNone/>
            </a:pPr>
            <a:r>
              <a:rPr lang="en-US" dirty="0">
                <a:solidFill>
                  <a:schemeClr val="tx1">
                    <a:lumMod val="50000"/>
                  </a:schemeClr>
                </a:solidFill>
              </a:rPr>
              <a:t>ERA Policy Action 1: “</a:t>
            </a:r>
            <a:r>
              <a:rPr lang="en-US" i="1" dirty="0">
                <a:solidFill>
                  <a:schemeClr val="tx1">
                    <a:lumMod val="50000"/>
                  </a:schemeClr>
                </a:solidFill>
              </a:rPr>
              <a:t>Enable the open sharing of knowledge and the re-use of research outputs, including through the development of the EOSC</a:t>
            </a:r>
            <a:r>
              <a:rPr lang="en-US" dirty="0">
                <a:solidFill>
                  <a:schemeClr val="tx1">
                    <a:lumMod val="50000"/>
                  </a:schemeClr>
                </a:solidFill>
              </a:rPr>
              <a:t>”</a:t>
            </a:r>
          </a:p>
          <a:p>
            <a:pPr lvl="1" indent="-419100">
              <a:spcAft>
                <a:spcPts val="600"/>
              </a:spcAft>
              <a:buFont typeface="Wingdings" panose="05000000000000000000" pitchFamily="2" charset="2"/>
              <a:buChar char="Ø"/>
            </a:pPr>
            <a:r>
              <a:rPr lang="en-US" sz="2200" b="1" dirty="0">
                <a:solidFill>
                  <a:srgbClr val="004494"/>
                </a:solidFill>
              </a:rPr>
              <a:t>Deploy Open Science principles and identify Open Science best practices</a:t>
            </a:r>
          </a:p>
          <a:p>
            <a:pPr lvl="2">
              <a:spcBef>
                <a:spcPts val="0"/>
              </a:spcBef>
            </a:pPr>
            <a:r>
              <a:rPr lang="en-US" sz="1900" dirty="0">
                <a:solidFill>
                  <a:schemeClr val="tx1">
                    <a:lumMod val="50000"/>
                  </a:schemeClr>
                </a:solidFill>
              </a:rPr>
              <a:t>Mainstreaming OS across national programmes, catalogue of OS practices, tools and services, </a:t>
            </a:r>
            <a:br>
              <a:rPr lang="en-US" sz="1900" dirty="0">
                <a:solidFill>
                  <a:schemeClr val="tx1">
                    <a:lumMod val="50000"/>
                  </a:schemeClr>
                </a:solidFill>
              </a:rPr>
            </a:br>
            <a:r>
              <a:rPr lang="en-US" sz="1900" dirty="0">
                <a:solidFill>
                  <a:schemeClr val="tx1">
                    <a:lumMod val="50000"/>
                  </a:schemeClr>
                </a:solidFill>
              </a:rPr>
              <a:t>data scientists and data stewards, national EOSC tripartite events …</a:t>
            </a:r>
          </a:p>
          <a:p>
            <a:pPr lvl="1" indent="-419100">
              <a:spcAft>
                <a:spcPts val="600"/>
              </a:spcAft>
              <a:buFont typeface="Wingdings" panose="05000000000000000000" pitchFamily="2" charset="2"/>
              <a:buChar char="Ø"/>
            </a:pPr>
            <a:r>
              <a:rPr lang="en-US" sz="2200" b="1" dirty="0">
                <a:solidFill>
                  <a:srgbClr val="004494"/>
                </a:solidFill>
              </a:rPr>
              <a:t>Deploy the core components and services of EOSC and federate existing data infrastructures in Europe, working towards the interoperability of research data </a:t>
            </a:r>
          </a:p>
          <a:p>
            <a:pPr lvl="2">
              <a:spcBef>
                <a:spcPts val="0"/>
              </a:spcBef>
            </a:pPr>
            <a:r>
              <a:rPr lang="en-US" sz="1900" dirty="0">
                <a:solidFill>
                  <a:schemeClr val="tx1">
                    <a:lumMod val="50000"/>
                  </a:schemeClr>
                </a:solidFill>
              </a:rPr>
              <a:t>Horizon Europe support to EOSC Partnership, connection of national/regional research infrastructures to EOSC federation, community frameworks for interoperability &amp; quality control …</a:t>
            </a:r>
          </a:p>
          <a:p>
            <a:pPr lvl="1" indent="-419100">
              <a:spcBef>
                <a:spcPts val="0"/>
              </a:spcBef>
              <a:spcAft>
                <a:spcPts val="600"/>
              </a:spcAft>
              <a:buFont typeface="Wingdings" panose="05000000000000000000" pitchFamily="2" charset="2"/>
              <a:buChar char="Ø"/>
            </a:pPr>
            <a:r>
              <a:rPr lang="en-US" sz="2200" b="1" dirty="0">
                <a:solidFill>
                  <a:srgbClr val="004494"/>
                </a:solidFill>
              </a:rPr>
              <a:t>Establish a monitoring mechanism to collect data on investments, policies, digital research outputs, open science skills and infrastructure capacities related to EOSC</a:t>
            </a:r>
          </a:p>
          <a:p>
            <a:pPr lvl="2">
              <a:spcAft>
                <a:spcPts val="2400"/>
              </a:spcAft>
            </a:pPr>
            <a:r>
              <a:rPr lang="en-US" sz="1900" dirty="0">
                <a:solidFill>
                  <a:schemeClr val="tx1">
                    <a:lumMod val="50000"/>
                  </a:schemeClr>
                </a:solidFill>
              </a:rPr>
              <a:t>Co-development of EOSC national surveys, roll-out of key layers of monitoring mechanism …</a:t>
            </a:r>
          </a:p>
        </p:txBody>
      </p:sp>
      <p:sp>
        <p:nvSpPr>
          <p:cNvPr id="7" name="Title 2"/>
          <p:cNvSpPr>
            <a:spLocks noGrp="1"/>
          </p:cNvSpPr>
          <p:nvPr>
            <p:ph type="title"/>
          </p:nvPr>
        </p:nvSpPr>
        <p:spPr>
          <a:xfrm>
            <a:off x="903767" y="306534"/>
            <a:ext cx="11288233" cy="832536"/>
          </a:xfrm>
        </p:spPr>
        <p:txBody>
          <a:bodyPr anchor="ctr"/>
          <a:lstStyle/>
          <a:p>
            <a:pPr>
              <a:lnSpc>
                <a:spcPct val="100000"/>
              </a:lnSpc>
            </a:pPr>
            <a:r>
              <a:rPr lang="en-US" sz="3200" dirty="0"/>
              <a:t>Enabling open science including through EOSC …</a:t>
            </a:r>
          </a:p>
        </p:txBody>
      </p:sp>
      <p:pic>
        <p:nvPicPr>
          <p:cNvPr id="2" name="Picture 1">
            <a:extLst>
              <a:ext uri="{FF2B5EF4-FFF2-40B4-BE49-F238E27FC236}">
                <a16:creationId xmlns:a16="http://schemas.microsoft.com/office/drawing/2014/main" id="{C341FC86-9D8F-A95A-8FA0-AB4C292F284C}"/>
              </a:ext>
            </a:extLst>
          </p:cNvPr>
          <p:cNvPicPr>
            <a:picLocks noChangeAspect="1"/>
          </p:cNvPicPr>
          <p:nvPr/>
        </p:nvPicPr>
        <p:blipFill>
          <a:blip r:embed="rId3"/>
          <a:stretch>
            <a:fillRect/>
          </a:stretch>
        </p:blipFill>
        <p:spPr>
          <a:xfrm>
            <a:off x="11109872" y="91811"/>
            <a:ext cx="1005927" cy="1261981"/>
          </a:xfrm>
          <a:prstGeom prst="rect">
            <a:avLst/>
          </a:prstGeom>
        </p:spPr>
      </p:pic>
    </p:spTree>
    <p:extLst>
      <p:ext uri="{BB962C8B-B14F-4D97-AF65-F5344CB8AC3E}">
        <p14:creationId xmlns:p14="http://schemas.microsoft.com/office/powerpoint/2010/main" val="1119303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ACDB27-1668-12E5-CF6E-C58614598CBA}"/>
              </a:ext>
            </a:extLst>
          </p:cNvPr>
          <p:cNvSpPr/>
          <p:nvPr/>
        </p:nvSpPr>
        <p:spPr>
          <a:xfrm>
            <a:off x="0" y="4638532"/>
            <a:ext cx="12192000" cy="120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Content Placeholder 2"/>
          <p:cNvSpPr>
            <a:spLocks noGrp="1"/>
          </p:cNvSpPr>
          <p:nvPr>
            <p:ph sz="half" idx="1"/>
          </p:nvPr>
        </p:nvSpPr>
        <p:spPr>
          <a:xfrm>
            <a:off x="242580" y="1353792"/>
            <a:ext cx="10444469" cy="1574670"/>
          </a:xfrm>
        </p:spPr>
        <p:txBody>
          <a:bodyPr vert="horz" lIns="91440" tIns="45720" rIns="91440" bIns="45720" rtlCol="0">
            <a:noAutofit/>
          </a:bodyPr>
          <a:lstStyle/>
          <a:p>
            <a:pPr lvl="1">
              <a:spcBef>
                <a:spcPts val="0"/>
              </a:spcBef>
              <a:spcAft>
                <a:spcPts val="1200"/>
              </a:spcAft>
            </a:pPr>
            <a:r>
              <a:rPr lang="fr-BE" b="1" dirty="0">
                <a:solidFill>
                  <a:schemeClr val="tx2"/>
                </a:solidFill>
              </a:rPr>
              <a:t>A</a:t>
            </a:r>
            <a:r>
              <a:rPr lang="fr-BE" dirty="0">
                <a:solidFill>
                  <a:schemeClr val="tx2"/>
                </a:solidFill>
              </a:rPr>
              <a:t> </a:t>
            </a:r>
            <a:r>
              <a:rPr lang="en-US" b="1" dirty="0">
                <a:solidFill>
                  <a:schemeClr val="tx2"/>
                </a:solidFill>
              </a:rPr>
              <a:t>community-driven process</a:t>
            </a:r>
            <a:r>
              <a:rPr lang="en-US" b="1" dirty="0"/>
              <a:t> </a:t>
            </a:r>
            <a:r>
              <a:rPr lang="en-US" dirty="0"/>
              <a:t>(commitments by EU Member States, Associated Countries, research stakeholders)</a:t>
            </a:r>
          </a:p>
          <a:p>
            <a:pPr lvl="1">
              <a:spcBef>
                <a:spcPts val="0"/>
              </a:spcBef>
              <a:spcAft>
                <a:spcPts val="4200"/>
              </a:spcAft>
            </a:pPr>
            <a:r>
              <a:rPr lang="en-US" b="1" dirty="0">
                <a:solidFill>
                  <a:schemeClr val="tx2"/>
                </a:solidFill>
              </a:rPr>
              <a:t>Gradual implementation </a:t>
            </a:r>
            <a:r>
              <a:rPr lang="en-US" dirty="0"/>
              <a:t>based on </a:t>
            </a:r>
            <a:r>
              <a:rPr lang="en-US" b="1" dirty="0">
                <a:solidFill>
                  <a:schemeClr val="tx2"/>
                </a:solidFill>
              </a:rPr>
              <a:t>mutual alignment </a:t>
            </a:r>
            <a:r>
              <a:rPr lang="en-US" dirty="0"/>
              <a:t>and pooling of resources at European, national and institutional levels. Move </a:t>
            </a:r>
            <a:r>
              <a:rPr lang="en-US" b="1" dirty="0">
                <a:solidFill>
                  <a:schemeClr val="tx2"/>
                </a:solidFill>
              </a:rPr>
              <a:t>from prototyping to operations</a:t>
            </a:r>
            <a:br>
              <a:rPr lang="en-US" dirty="0"/>
            </a:br>
            <a:endParaRPr lang="en-US" dirty="0"/>
          </a:p>
        </p:txBody>
      </p:sp>
      <p:sp>
        <p:nvSpPr>
          <p:cNvPr id="22" name="Content Placeholder 2">
            <a:extLst>
              <a:ext uri="{FF2B5EF4-FFF2-40B4-BE49-F238E27FC236}">
                <a16:creationId xmlns:a16="http://schemas.microsoft.com/office/drawing/2014/main" id="{F09E19E1-0D10-6146-B188-01E807626230}"/>
              </a:ext>
            </a:extLst>
          </p:cNvPr>
          <p:cNvSpPr txBox="1">
            <a:spLocks/>
          </p:cNvSpPr>
          <p:nvPr/>
        </p:nvSpPr>
        <p:spPr>
          <a:xfrm>
            <a:off x="3820686" y="3249835"/>
            <a:ext cx="5953664" cy="256752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800" dirty="0"/>
              <a:t>With direct support by:</a:t>
            </a:r>
          </a:p>
          <a:p>
            <a:pPr>
              <a:spcAft>
                <a:spcPts val="300"/>
              </a:spcAft>
              <a:buFont typeface="Wingdings" panose="05000000000000000000" pitchFamily="2" charset="2"/>
              <a:buChar char="Ø"/>
            </a:pPr>
            <a:r>
              <a:rPr lang="en-US" sz="1800" b="1" dirty="0">
                <a:solidFill>
                  <a:schemeClr val="tx2"/>
                </a:solidFill>
              </a:rPr>
              <a:t>EOSC European Co-programmed Partnership </a:t>
            </a:r>
            <a:r>
              <a:rPr lang="en-US" sz="1800" dirty="0"/>
              <a:t>to pool commitments and resources along priorities set in the EOSC Strategic Research and Innovation Agenda</a:t>
            </a:r>
          </a:p>
          <a:p>
            <a:pPr>
              <a:buFont typeface="Wingdings" panose="05000000000000000000" pitchFamily="2" charset="2"/>
              <a:buChar char="Ø"/>
            </a:pPr>
            <a:r>
              <a:rPr lang="en-US" sz="1800" b="1" dirty="0">
                <a:solidFill>
                  <a:schemeClr val="tx2"/>
                </a:solidFill>
              </a:rPr>
              <a:t>EOSC tripartite governance</a:t>
            </a:r>
            <a:r>
              <a:rPr lang="en-US" sz="1800" dirty="0">
                <a:solidFill>
                  <a:schemeClr val="tx2"/>
                </a:solidFill>
              </a:rPr>
              <a:t> </a:t>
            </a:r>
            <a:r>
              <a:rPr lang="en-US" sz="1800" dirty="0"/>
              <a:t>to ensure dialogue and strategic coordination between EC, EU Member States and Associated Countries, and EOSC Association</a:t>
            </a:r>
          </a:p>
        </p:txBody>
      </p:sp>
      <p:pic>
        <p:nvPicPr>
          <p:cNvPr id="23" name="Picture 22">
            <a:extLst>
              <a:ext uri="{FF2B5EF4-FFF2-40B4-BE49-F238E27FC236}">
                <a16:creationId xmlns:a16="http://schemas.microsoft.com/office/drawing/2014/main" id="{C6C67793-0801-1EF2-0689-10ACBD39BDE2}"/>
              </a:ext>
            </a:extLst>
          </p:cNvPr>
          <p:cNvPicPr>
            <a:picLocks noChangeAspect="1"/>
          </p:cNvPicPr>
          <p:nvPr/>
        </p:nvPicPr>
        <p:blipFill>
          <a:blip r:embed="rId3"/>
          <a:stretch>
            <a:fillRect/>
          </a:stretch>
        </p:blipFill>
        <p:spPr>
          <a:xfrm>
            <a:off x="242581" y="2711832"/>
            <a:ext cx="3583919" cy="3015043"/>
          </a:xfrm>
          <a:prstGeom prst="rect">
            <a:avLst/>
          </a:prstGeom>
        </p:spPr>
      </p:pic>
      <p:pic>
        <p:nvPicPr>
          <p:cNvPr id="27" name="Picture 26">
            <a:extLst>
              <a:ext uri="{FF2B5EF4-FFF2-40B4-BE49-F238E27FC236}">
                <a16:creationId xmlns:a16="http://schemas.microsoft.com/office/drawing/2014/main" id="{762980B4-9CF7-3182-E3EC-C5DA46941B05}"/>
              </a:ext>
            </a:extLst>
          </p:cNvPr>
          <p:cNvPicPr>
            <a:picLocks noChangeAspect="1"/>
          </p:cNvPicPr>
          <p:nvPr/>
        </p:nvPicPr>
        <p:blipFill>
          <a:blip r:embed="rId4"/>
          <a:stretch>
            <a:fillRect/>
          </a:stretch>
        </p:blipFill>
        <p:spPr>
          <a:xfrm>
            <a:off x="6470848" y="3077740"/>
            <a:ext cx="2352675" cy="514350"/>
          </a:xfrm>
          <a:prstGeom prst="rect">
            <a:avLst/>
          </a:prstGeom>
        </p:spPr>
      </p:pic>
      <p:pic>
        <p:nvPicPr>
          <p:cNvPr id="28" name="Picture 27">
            <a:extLst>
              <a:ext uri="{FF2B5EF4-FFF2-40B4-BE49-F238E27FC236}">
                <a16:creationId xmlns:a16="http://schemas.microsoft.com/office/drawing/2014/main" id="{60807F9B-4320-55D6-E50F-AC5D6EBB6CA5}"/>
              </a:ext>
            </a:extLst>
          </p:cNvPr>
          <p:cNvPicPr>
            <a:picLocks noChangeAspect="1"/>
          </p:cNvPicPr>
          <p:nvPr/>
        </p:nvPicPr>
        <p:blipFill>
          <a:blip r:embed="rId5"/>
          <a:stretch>
            <a:fillRect/>
          </a:stretch>
        </p:blipFill>
        <p:spPr>
          <a:xfrm>
            <a:off x="10012680" y="3143184"/>
            <a:ext cx="1681266" cy="2200341"/>
          </a:xfrm>
          <a:prstGeom prst="rect">
            <a:avLst/>
          </a:prstGeom>
        </p:spPr>
      </p:pic>
      <p:sp>
        <p:nvSpPr>
          <p:cNvPr id="2" name="Title 2">
            <a:extLst>
              <a:ext uri="{FF2B5EF4-FFF2-40B4-BE49-F238E27FC236}">
                <a16:creationId xmlns:a16="http://schemas.microsoft.com/office/drawing/2014/main" id="{FEF8246B-AA55-504B-64E7-8AD14CFACBA2}"/>
              </a:ext>
            </a:extLst>
          </p:cNvPr>
          <p:cNvSpPr>
            <a:spLocks noGrp="1"/>
          </p:cNvSpPr>
          <p:nvPr>
            <p:ph type="title"/>
          </p:nvPr>
        </p:nvSpPr>
        <p:spPr>
          <a:xfrm>
            <a:off x="903767" y="306534"/>
            <a:ext cx="11288233" cy="832536"/>
          </a:xfrm>
        </p:spPr>
        <p:txBody>
          <a:bodyPr anchor="ctr"/>
          <a:lstStyle/>
          <a:p>
            <a:pPr>
              <a:lnSpc>
                <a:spcPct val="100000"/>
              </a:lnSpc>
            </a:pPr>
            <a:r>
              <a:rPr lang="en-US" sz="3200" dirty="0"/>
              <a:t>… Enabling open science including through EOSC</a:t>
            </a:r>
          </a:p>
        </p:txBody>
      </p:sp>
      <p:pic>
        <p:nvPicPr>
          <p:cNvPr id="4" name="Picture 3">
            <a:extLst>
              <a:ext uri="{FF2B5EF4-FFF2-40B4-BE49-F238E27FC236}">
                <a16:creationId xmlns:a16="http://schemas.microsoft.com/office/drawing/2014/main" id="{7E98879C-C92E-6FD9-4271-27F2108DD8D8}"/>
              </a:ext>
            </a:extLst>
          </p:cNvPr>
          <p:cNvPicPr>
            <a:picLocks noChangeAspect="1"/>
          </p:cNvPicPr>
          <p:nvPr/>
        </p:nvPicPr>
        <p:blipFill>
          <a:blip r:embed="rId6"/>
          <a:stretch>
            <a:fillRect/>
          </a:stretch>
        </p:blipFill>
        <p:spPr>
          <a:xfrm>
            <a:off x="11109872" y="91811"/>
            <a:ext cx="1005927" cy="1261981"/>
          </a:xfrm>
          <a:prstGeom prst="rect">
            <a:avLst/>
          </a:prstGeom>
        </p:spPr>
      </p:pic>
    </p:spTree>
    <p:extLst>
      <p:ext uri="{BB962C8B-B14F-4D97-AF65-F5344CB8AC3E}">
        <p14:creationId xmlns:p14="http://schemas.microsoft.com/office/powerpoint/2010/main" val="1293718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4952FB4-ACC4-504B-ADAB-78346E257E6A}"/>
              </a:ext>
            </a:extLst>
          </p:cNvPr>
          <p:cNvSpPr>
            <a:spLocks noGrp="1"/>
          </p:cNvSpPr>
          <p:nvPr>
            <p:ph type="dt" sz="half" idx="10"/>
          </p:nvPr>
        </p:nvSpPr>
        <p:spPr/>
        <p:txBody>
          <a:bodyPr/>
          <a:lstStyle/>
          <a:p>
            <a:fld id="{76ECB076-05B0-BA42-B610-86994D31C585}" type="datetime1">
              <a:rPr lang="it-IT" smtClean="0"/>
              <a:t>12/06/23</a:t>
            </a:fld>
            <a:endParaRPr lang="it-IT"/>
          </a:p>
        </p:txBody>
      </p:sp>
      <p:sp>
        <p:nvSpPr>
          <p:cNvPr id="3" name="Espace réservé du numéro de diapositive 2">
            <a:extLst>
              <a:ext uri="{FF2B5EF4-FFF2-40B4-BE49-F238E27FC236}">
                <a16:creationId xmlns:a16="http://schemas.microsoft.com/office/drawing/2014/main" id="{D74F4E00-F0F3-6A4A-AA10-DFE4EEE1F62E}"/>
              </a:ext>
            </a:extLst>
          </p:cNvPr>
          <p:cNvSpPr>
            <a:spLocks noGrp="1"/>
          </p:cNvSpPr>
          <p:nvPr>
            <p:ph type="sldNum" sz="quarter" idx="12"/>
          </p:nvPr>
        </p:nvSpPr>
        <p:spPr/>
        <p:txBody>
          <a:bodyPr/>
          <a:lstStyle/>
          <a:p>
            <a:fld id="{345175DA-277F-B548-B500-1BF71FE23091}" type="slidenum">
              <a:rPr lang="it-IT" smtClean="0"/>
              <a:pPr/>
              <a:t>9</a:t>
            </a:fld>
            <a:endParaRPr lang="it-IT"/>
          </a:p>
        </p:txBody>
      </p:sp>
      <p:pic>
        <p:nvPicPr>
          <p:cNvPr id="5" name="Picture 26">
            <a:extLst>
              <a:ext uri="{FF2B5EF4-FFF2-40B4-BE49-F238E27FC236}">
                <a16:creationId xmlns:a16="http://schemas.microsoft.com/office/drawing/2014/main" id="{C791DFF2-CDE7-B04E-9426-608AD0833865}"/>
              </a:ext>
            </a:extLst>
          </p:cNvPr>
          <p:cNvPicPr>
            <a:picLocks noChangeAspect="1"/>
          </p:cNvPicPr>
          <p:nvPr/>
        </p:nvPicPr>
        <p:blipFill>
          <a:blip r:embed="rId2"/>
          <a:stretch>
            <a:fillRect/>
          </a:stretch>
        </p:blipFill>
        <p:spPr>
          <a:xfrm>
            <a:off x="8715253" y="875265"/>
            <a:ext cx="2633560" cy="575758"/>
          </a:xfrm>
          <a:prstGeom prst="rect">
            <a:avLst/>
          </a:prstGeom>
        </p:spPr>
      </p:pic>
      <p:sp>
        <p:nvSpPr>
          <p:cNvPr id="6" name="Title 1">
            <a:extLst>
              <a:ext uri="{FF2B5EF4-FFF2-40B4-BE49-F238E27FC236}">
                <a16:creationId xmlns:a16="http://schemas.microsoft.com/office/drawing/2014/main" id="{D2B0C72D-F2CB-7A41-A6C5-ECBE06F43599}"/>
              </a:ext>
            </a:extLst>
          </p:cNvPr>
          <p:cNvSpPr txBox="1">
            <a:spLocks/>
          </p:cNvSpPr>
          <p:nvPr/>
        </p:nvSpPr>
        <p:spPr>
          <a:xfrm>
            <a:off x="1936525" y="147786"/>
            <a:ext cx="9412288" cy="879202"/>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r>
              <a:rPr lang="en-GB" b="1" dirty="0">
                <a:latin typeface="+mn-lt"/>
              </a:rPr>
              <a:t>Open Science next steps: EOSC architecture</a:t>
            </a:r>
          </a:p>
        </p:txBody>
      </p:sp>
      <p:sp>
        <p:nvSpPr>
          <p:cNvPr id="7" name="Content Placeholder 2">
            <a:extLst>
              <a:ext uri="{FF2B5EF4-FFF2-40B4-BE49-F238E27FC236}">
                <a16:creationId xmlns:a16="http://schemas.microsoft.com/office/drawing/2014/main" id="{627EF3C7-8D7F-AE4F-9990-4A81FF6EE404}"/>
              </a:ext>
            </a:extLst>
          </p:cNvPr>
          <p:cNvSpPr txBox="1">
            <a:spLocks/>
          </p:cNvSpPr>
          <p:nvPr/>
        </p:nvSpPr>
        <p:spPr>
          <a:xfrm>
            <a:off x="1021305" y="1577091"/>
            <a:ext cx="9763982" cy="4239544"/>
          </a:xfrm>
          <a:prstGeom prst="rect">
            <a:avLst/>
          </a:prstGeom>
        </p:spPr>
        <p:txBody>
          <a:bodyPr/>
          <a:lstStyle>
            <a:lvl1pPr marL="228600" indent="-228600" algn="l" defTabSz="914400" rtl="0" eaLnBrk="1" latinLnBrk="0" hangingPunct="1">
              <a:lnSpc>
                <a:spcPct val="90000"/>
              </a:lnSpc>
              <a:spcBef>
                <a:spcPts val="1000"/>
              </a:spcBef>
              <a:buSzPct val="100000"/>
              <a:buFontTx/>
              <a:buBlip>
                <a:blip r:embed="rId3"/>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3"/>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3"/>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3"/>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3"/>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Tx/>
              <a:buNone/>
            </a:pPr>
            <a:r>
              <a:rPr lang="en-GB" sz="2000" b="1" dirty="0"/>
              <a:t>Towards a sustainable EOSC legal entity</a:t>
            </a:r>
          </a:p>
          <a:p>
            <a:pPr>
              <a:spcAft>
                <a:spcPts val="600"/>
              </a:spcAft>
            </a:pPr>
            <a:r>
              <a:rPr lang="en-US" sz="2000" b="1" dirty="0">
                <a:solidFill>
                  <a:srgbClr val="004494"/>
                </a:solidFill>
              </a:rPr>
              <a:t>A tripartite configuration </a:t>
            </a:r>
            <a:endParaRPr lang="en-US" sz="2000" dirty="0"/>
          </a:p>
          <a:p>
            <a:pPr>
              <a:spcAft>
                <a:spcPts val="600"/>
              </a:spcAft>
            </a:pPr>
            <a:r>
              <a:rPr lang="en-US" sz="2000" b="1" dirty="0">
                <a:solidFill>
                  <a:srgbClr val="004494"/>
                </a:solidFill>
              </a:rPr>
              <a:t>A data and service federation (operating “EOSC Core and Exchange”)</a:t>
            </a:r>
            <a:endParaRPr lang="en-US" sz="2000" b="1" dirty="0"/>
          </a:p>
          <a:p>
            <a:pPr>
              <a:spcAft>
                <a:spcPts val="600"/>
              </a:spcAft>
            </a:pPr>
            <a:r>
              <a:rPr lang="en-US" sz="2000" b="1" dirty="0">
                <a:solidFill>
                  <a:srgbClr val="004494"/>
                </a:solidFill>
              </a:rPr>
              <a:t>A System of Systems</a:t>
            </a:r>
            <a:endParaRPr lang="en-US" sz="2000" dirty="0"/>
          </a:p>
          <a:p>
            <a:pPr lvl="1">
              <a:spcBef>
                <a:spcPts val="0"/>
              </a:spcBef>
              <a:spcAft>
                <a:spcPts val="600"/>
              </a:spcAft>
            </a:pPr>
            <a:r>
              <a:rPr lang="en-US" sz="1800" dirty="0"/>
              <a:t>Institutional resources.</a:t>
            </a:r>
          </a:p>
          <a:p>
            <a:pPr lvl="1">
              <a:spcBef>
                <a:spcPts val="0"/>
              </a:spcBef>
              <a:spcAft>
                <a:spcPts val="600"/>
              </a:spcAft>
            </a:pPr>
            <a:r>
              <a:rPr lang="en-US" sz="1800" dirty="0"/>
              <a:t>National and regional bodies.</a:t>
            </a:r>
          </a:p>
          <a:p>
            <a:pPr lvl="1">
              <a:spcBef>
                <a:spcPts val="0"/>
              </a:spcBef>
              <a:spcAft>
                <a:spcPts val="600"/>
              </a:spcAft>
            </a:pPr>
            <a:r>
              <a:rPr lang="en-US" sz="1800" dirty="0"/>
              <a:t>European (@ EC) authority and administration of horizontal services. </a:t>
            </a:r>
          </a:p>
          <a:p>
            <a:pPr lvl="1">
              <a:spcBef>
                <a:spcPts val="0"/>
              </a:spcBef>
              <a:spcAft>
                <a:spcPts val="600"/>
              </a:spcAft>
            </a:pPr>
            <a:endParaRPr lang="en-US" sz="1800" dirty="0">
              <a:solidFill>
                <a:srgbClr val="004394"/>
              </a:solidFill>
            </a:endParaRPr>
          </a:p>
          <a:p>
            <a:pPr>
              <a:spcBef>
                <a:spcPts val="0"/>
              </a:spcBef>
              <a:spcAft>
                <a:spcPts val="600"/>
              </a:spcAft>
            </a:pPr>
            <a:r>
              <a:rPr lang="en-US" sz="2000" b="1" dirty="0">
                <a:solidFill>
                  <a:srgbClr val="004394"/>
                </a:solidFill>
              </a:rPr>
              <a:t>Science Clusters as the domain-based bodies -&gt; operating vertical resources </a:t>
            </a:r>
            <a:r>
              <a:rPr lang="en-US" sz="2000" dirty="0">
                <a:solidFill>
                  <a:srgbClr val="004394"/>
                </a:solidFill>
              </a:rPr>
              <a:t>(… and ENA institutes taking over some community services for ESCAPE)</a:t>
            </a:r>
            <a:r>
              <a:rPr lang="en-US" sz="2000" b="1" dirty="0">
                <a:solidFill>
                  <a:srgbClr val="004394"/>
                </a:solidFill>
              </a:rPr>
              <a:t>. </a:t>
            </a:r>
          </a:p>
        </p:txBody>
      </p:sp>
      <p:pic>
        <p:nvPicPr>
          <p:cNvPr id="8" name="Picture 2" descr="Horizon Europe — Wikipédia">
            <a:extLst>
              <a:ext uri="{FF2B5EF4-FFF2-40B4-BE49-F238E27FC236}">
                <a16:creationId xmlns:a16="http://schemas.microsoft.com/office/drawing/2014/main" id="{0C977DBF-012A-8F45-B299-4FAE2DC036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33" t="18698" r="13751" b="3304"/>
          <a:stretch/>
        </p:blipFill>
        <p:spPr bwMode="auto">
          <a:xfrm>
            <a:off x="10454990" y="1727582"/>
            <a:ext cx="1426963" cy="901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9677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e9cb7b31-92a1-43a4-9d3f-6182746e2a9b"/>
</p:tagLst>
</file>

<file path=ppt/theme/theme1.xml><?xml version="1.0" encoding="utf-8"?>
<a:theme xmlns:a="http://schemas.openxmlformats.org/drawingml/2006/main" name="Master slid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54DA08B1-08B8-D64A-BEB6-3A14DF16D9BF}" vid="{B91F2F48-C348-3945-841E-BD1B15A5CCF5}"/>
    </a:ext>
  </a:extLst>
</a:theme>
</file>

<file path=ppt/theme/theme2.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 slide</Template>
  <TotalTime>16332</TotalTime>
  <Words>2241</Words>
  <Application>Microsoft Macintosh PowerPoint</Application>
  <PresentationFormat>Grand écran</PresentationFormat>
  <Paragraphs>310</Paragraphs>
  <Slides>26</Slides>
  <Notes>6</Notes>
  <HiddenSlides>0</HiddenSlides>
  <MMClips>0</MMClips>
  <ScaleCrop>false</ScaleCrop>
  <HeadingPairs>
    <vt:vector size="6" baseType="variant">
      <vt:variant>
        <vt:lpstr>Polices utilisées</vt:lpstr>
      </vt:variant>
      <vt:variant>
        <vt:i4>16</vt:i4>
      </vt:variant>
      <vt:variant>
        <vt:lpstr>Thème</vt:lpstr>
      </vt:variant>
      <vt:variant>
        <vt:i4>3</vt:i4>
      </vt:variant>
      <vt:variant>
        <vt:lpstr>Titres des diapositives</vt:lpstr>
      </vt:variant>
      <vt:variant>
        <vt:i4>26</vt:i4>
      </vt:variant>
    </vt:vector>
  </HeadingPairs>
  <TitlesOfParts>
    <vt:vector size="45" baseType="lpstr">
      <vt:lpstr>MS PGothic</vt:lpstr>
      <vt:lpstr>Akzidenz-Grotesk BQ</vt:lpstr>
      <vt:lpstr>Arial</vt:lpstr>
      <vt:lpstr>Avenir Heavy</vt:lpstr>
      <vt:lpstr>Calibri</vt:lpstr>
      <vt:lpstr>Calibri Light</vt:lpstr>
      <vt:lpstr>Consolas</vt:lpstr>
      <vt:lpstr>IBM Plex Sans</vt:lpstr>
      <vt:lpstr>IBM Plex Sans Medium</vt:lpstr>
      <vt:lpstr>Montserrat</vt:lpstr>
      <vt:lpstr>Open Sans</vt:lpstr>
      <vt:lpstr>Roboto</vt:lpstr>
      <vt:lpstr>Roboto Medium</vt:lpstr>
      <vt:lpstr>Tahoma</vt:lpstr>
      <vt:lpstr>Times New Roman</vt:lpstr>
      <vt:lpstr>Wingdings</vt:lpstr>
      <vt:lpstr>Master slide</vt:lpstr>
      <vt:lpstr>Office Theme</vt:lpstr>
      <vt:lpstr>Thème Office</vt:lpstr>
      <vt:lpstr>ESCAPE in the EU frameworks: advancing Open Science to the next level</vt:lpstr>
      <vt:lpstr>Outline</vt:lpstr>
      <vt:lpstr>Présentation PowerPoint</vt:lpstr>
      <vt:lpstr>Présentation PowerPoint</vt:lpstr>
      <vt:lpstr>European Research Data Landscape</vt:lpstr>
      <vt:lpstr>EOSC support by the European Commission</vt:lpstr>
      <vt:lpstr>Enabling open science including through EOSC …</vt:lpstr>
      <vt:lpstr>… Enabling open science including through EOSC</vt:lpstr>
      <vt:lpstr>Présentation PowerPoint</vt:lpstr>
      <vt:lpstr>Broader synergies with other research clusters</vt:lpstr>
      <vt:lpstr>Présentation PowerPoint</vt:lpstr>
      <vt:lpstr>Présentation PowerPoint</vt:lpstr>
      <vt:lpstr>Présentation PowerPoint</vt:lpstr>
      <vt:lpstr>Présentation PowerPoint</vt:lpstr>
      <vt:lpstr>A work plan for the future of the Science Clusters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 Schillaci</dc:creator>
  <cp:lastModifiedBy>Giovanni Lamanna</cp:lastModifiedBy>
  <cp:revision>249</cp:revision>
  <cp:lastPrinted>2023-04-27T11:29:57Z</cp:lastPrinted>
  <dcterms:created xsi:type="dcterms:W3CDTF">2020-09-17T09:10:54Z</dcterms:created>
  <dcterms:modified xsi:type="dcterms:W3CDTF">2023-06-12T14:47:37Z</dcterms:modified>
</cp:coreProperties>
</file>