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4.jpg" ContentType="image/jp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8" r:id="rId2"/>
    <p:sldMasterId id="2147483735" r:id="rId3"/>
    <p:sldMasterId id="2147483777" r:id="rId4"/>
    <p:sldMasterId id="2147483874" r:id="rId5"/>
    <p:sldMasterId id="2147483899" r:id="rId6"/>
    <p:sldMasterId id="2147483903" r:id="rId7"/>
  </p:sldMasterIdLst>
  <p:notesMasterIdLst>
    <p:notesMasterId r:id="rId29"/>
  </p:notesMasterIdLst>
  <p:sldIdLst>
    <p:sldId id="318" r:id="rId8"/>
    <p:sldId id="2145707185" r:id="rId9"/>
    <p:sldId id="2145707186" r:id="rId10"/>
    <p:sldId id="2145707191" r:id="rId11"/>
    <p:sldId id="298" r:id="rId12"/>
    <p:sldId id="2145707196" r:id="rId13"/>
    <p:sldId id="2145707197" r:id="rId14"/>
    <p:sldId id="2145707199" r:id="rId15"/>
    <p:sldId id="297" r:id="rId16"/>
    <p:sldId id="2145707200" r:id="rId17"/>
    <p:sldId id="2145707201" r:id="rId18"/>
    <p:sldId id="2145707202" r:id="rId19"/>
    <p:sldId id="2145707203" r:id="rId20"/>
    <p:sldId id="2145707204" r:id="rId21"/>
    <p:sldId id="2145707205" r:id="rId22"/>
    <p:sldId id="2145707206" r:id="rId23"/>
    <p:sldId id="2145707207" r:id="rId24"/>
    <p:sldId id="2145707208" r:id="rId25"/>
    <p:sldId id="2145707209" r:id="rId26"/>
    <p:sldId id="2145707210" r:id="rId27"/>
    <p:sldId id="2145707211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o Grandi" initials="CG" lastIdx="1" clrIdx="0">
    <p:extLst>
      <p:ext uri="{19B8F6BF-5375-455C-9EA6-DF929625EA0E}">
        <p15:presenceInfo xmlns:p15="http://schemas.microsoft.com/office/powerpoint/2012/main" userId="S::grandi@infn.it::829bb2c5-7aed-430b-9500-78cef4b481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8761"/>
    <a:srgbClr val="AD7B59"/>
    <a:srgbClr val="CC3300"/>
    <a:srgbClr val="008000"/>
    <a:srgbClr val="F2F90B"/>
    <a:srgbClr val="01FF09"/>
    <a:srgbClr val="F412CC"/>
    <a:srgbClr val="FF01D3"/>
    <a:srgbClr val="91D097"/>
    <a:srgbClr val="FF9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23"/>
    <p:restoredTop sz="90226"/>
  </p:normalViewPr>
  <p:slideViewPr>
    <p:cSldViewPr snapToGrid="0" snapToObjects="1">
      <p:cViewPr varScale="1">
        <p:scale>
          <a:sx n="103" d="100"/>
          <a:sy n="103" d="100"/>
        </p:scale>
        <p:origin x="11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37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8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C4DB5-1258-2948-8491-65B758B8DF53}" type="datetimeFigureOut">
              <a:rPr lang="it-IT" smtClean="0"/>
              <a:t>11/06/23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01CD-D93C-A547-9607-FCF8E17142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17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501CD-D93C-A547-9607-FCF8E171421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336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501CD-D93C-A547-9607-FCF8E171421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21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9b9d4aa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9b9d4aa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746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939652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424854"/>
            <a:ext cx="9144000" cy="155815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53F05FB-D326-4BD0-B9A2-574C008F3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ED613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0DF31AE6-92B9-621E-E4FC-48E33FEBE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930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ECD4D-71DF-4682-89F5-877ED0E2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336B3B-745B-4044-A6AA-7A865CE0A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7614"/>
          </a:xfrm>
        </p:spPr>
        <p:txBody>
          <a:bodyPr/>
          <a:lstStyle>
            <a:lvl1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06691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FB27B0-F51F-4058-B2B0-C4D74FD7E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47C434-A7F4-49B7-BC21-B94073F1E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ED613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1680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F7C908-1436-4698-8345-B7FD5006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4966C7-222D-46A9-99BB-AF9DB815A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2219"/>
          </a:xfrm>
        </p:spPr>
        <p:txBody>
          <a:bodyPr/>
          <a:lstStyle>
            <a:lvl1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4C4144-7BD4-4B6F-AC61-E20D5ACB3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221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lang="it-IT" smtClean="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lang="it-IT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>
              <a:buClr>
                <a:srgbClr val="ED613B"/>
              </a:buClr>
            </a:pPr>
            <a:r>
              <a:rPr lang="it-IT"/>
              <a:t>Modifica gli stili del testo dello schema</a:t>
            </a:r>
          </a:p>
          <a:p>
            <a:pPr lvl="1">
              <a:buClr>
                <a:srgbClr val="ED613B"/>
              </a:buClr>
            </a:pPr>
            <a:r>
              <a:rPr lang="it-IT"/>
              <a:t>Secondo livello</a:t>
            </a:r>
          </a:p>
          <a:p>
            <a:pPr lvl="2">
              <a:buClr>
                <a:srgbClr val="ED613B"/>
              </a:buClr>
            </a:pPr>
            <a:r>
              <a:rPr lang="it-IT"/>
              <a:t>Terzo livello</a:t>
            </a:r>
          </a:p>
          <a:p>
            <a:pPr lvl="3">
              <a:buClr>
                <a:srgbClr val="ED613B"/>
              </a:buClr>
            </a:pPr>
            <a:r>
              <a:rPr lang="it-IT"/>
              <a:t>Quarto livello</a:t>
            </a:r>
          </a:p>
          <a:p>
            <a:pPr lvl="4">
              <a:buClr>
                <a:srgbClr val="ED613B"/>
              </a:buClr>
            </a:pPr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2116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614EE-956E-4489-A01C-2D27AD132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>
                <a:solidFill>
                  <a:srgbClr val="ED613B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959F71-CB23-449C-BDC3-5DBCA0D61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88D191-7043-40A7-896D-206F13D7A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82769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866DDBA-BE95-4218-AA3D-7AA120557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3F053A-44E9-4D42-B274-68C15F79CE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82769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29437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64B670-F456-4DA6-B713-C27C384D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45575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692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B31622-FA21-488A-AA60-539664108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E053DF-1FFC-481C-B694-5A9A08D25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ED613B"/>
              </a:buCl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44AAC3C-76B6-4D4C-B804-A483CDF86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59380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7B0120-FAD7-4ED0-91A6-2FB28611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5934D3-B14C-432B-B4E3-9766A35165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D9D401-E5BE-4807-A9A9-95E48C124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70338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30630-65B1-4CF1-9FEF-65360835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613B"/>
                </a:solidFill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161987-6AE0-4E7C-936B-B619056D9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ED61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59646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387" y="2264066"/>
            <a:ext cx="6300000" cy="1249912"/>
          </a:xfrm>
          <a:solidFill>
            <a:schemeClr val="bg1"/>
          </a:solidFill>
          <a:ln>
            <a:noFill/>
          </a:ln>
        </p:spPr>
        <p:txBody>
          <a:bodyPr lIns="180000" tIns="180000" rIns="180000" bIns="180000" anchor="b" anchorCtr="0">
            <a:spAutoFit/>
          </a:bodyPr>
          <a:lstStyle>
            <a:lvl1pPr algn="l">
              <a:defRPr sz="3200" b="1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387" y="3557725"/>
            <a:ext cx="6300000" cy="422405"/>
          </a:xfrm>
          <a:solidFill>
            <a:srgbClr val="CCE402"/>
          </a:solidFill>
        </p:spPr>
        <p:txBody>
          <a:bodyPr lIns="180000" tIns="72000" rIns="180000" bIns="72000" anchor="ctr" anchorCtr="0">
            <a:spAutoFit/>
          </a:bodyPr>
          <a:lstStyle>
            <a:lvl1pPr marL="0" indent="0" algn="l">
              <a:buNone/>
              <a:defRPr sz="2000" cap="all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Nome cognome</a:t>
            </a:r>
            <a:endParaRPr lang="en-US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1" hasCustomPrompt="1"/>
          </p:nvPr>
        </p:nvSpPr>
        <p:spPr bwMode="ltGray">
          <a:xfrm>
            <a:off x="577387" y="5621282"/>
            <a:ext cx="1258421" cy="313932"/>
          </a:xfrm>
          <a:noFill/>
        </p:spPr>
        <p:txBody>
          <a:bodyPr wrap="none">
            <a:spAutoFit/>
          </a:bodyPr>
          <a:lstStyle>
            <a:lvl1pPr marL="0" indent="0">
              <a:buNone/>
              <a:defRPr lang="it-IT" sz="1600" kern="1200" dirty="0">
                <a:solidFill>
                  <a:schemeClr val="tx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Luogo, data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77387" y="6025652"/>
            <a:ext cx="1396985" cy="313932"/>
          </a:xfrm>
          <a:noFill/>
        </p:spPr>
        <p:txBody>
          <a:bodyPr wrap="none">
            <a:sp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Rockwell" panose="02060603020205020403" pitchFamily="18" charset="0"/>
              </a:defRPr>
            </a:lvl1pPr>
          </a:lstStyle>
          <a:p>
            <a:pPr lvl="0"/>
            <a:r>
              <a:rPr lang="it-IT" dirty="0"/>
              <a:t>Titolo evento</a:t>
            </a:r>
          </a:p>
        </p:txBody>
      </p:sp>
    </p:spTree>
    <p:extLst>
      <p:ext uri="{BB962C8B-B14F-4D97-AF65-F5344CB8AC3E}">
        <p14:creationId xmlns:p14="http://schemas.microsoft.com/office/powerpoint/2010/main" val="2770731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999" y="1188000"/>
            <a:ext cx="11136000" cy="4356000"/>
          </a:xfrm>
        </p:spPr>
        <p:txBody>
          <a:bodyPr/>
          <a:lstStyle>
            <a:lvl1pPr marL="0" indent="0">
              <a:buNone/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60000" indent="-180000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20000" indent="-180000"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80000" indent="-180000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40000" indent="-180000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3"/>
          </p:nvPr>
        </p:nvSpPr>
        <p:spPr>
          <a:xfrm>
            <a:off x="527998" y="6390000"/>
            <a:ext cx="10571801" cy="360000"/>
          </a:xfrm>
          <a:prstGeom prst="rect">
            <a:avLst/>
          </a:prstGeom>
          <a:solidFill>
            <a:srgbClr val="CCE402">
              <a:alpha val="8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4"/>
          </p:nvPr>
        </p:nvSpPr>
        <p:spPr>
          <a:xfrm>
            <a:off x="11195999" y="6390000"/>
            <a:ext cx="468000" cy="360000"/>
          </a:xfrm>
          <a:prstGeom prst="rect">
            <a:avLst/>
          </a:prstGeom>
        </p:spPr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4932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 rotWithShape="1">
          <a:blip r:embed="rId2">
            <a:alphaModFix/>
          </a:blip>
          <a:srcRect l="34639"/>
          <a:stretch/>
        </p:blipFill>
        <p:spPr>
          <a:xfrm>
            <a:off x="10319657" y="0"/>
            <a:ext cx="18723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7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10787186" y="6071367"/>
            <a:ext cx="1099028" cy="51143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795700" y="1123267"/>
            <a:ext cx="9622000" cy="49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1219170" lvl="1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95695" y="400364"/>
            <a:ext cx="9894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081"/>
              </a:buClr>
              <a:buSzPts val="2400"/>
              <a:buFont typeface="Calibri"/>
              <a:buNone/>
              <a:defRPr>
                <a:solidFill>
                  <a:srgbClr val="06508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/>
          <p:nvPr/>
        </p:nvSpPr>
        <p:spPr>
          <a:xfrm>
            <a:off x="8785191" y="6317559"/>
            <a:ext cx="1532963" cy="340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en" sz="1200" dirty="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1200" dirty="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893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 hidden="1">
            <a:extLst>
              <a:ext uri="{FF2B5EF4-FFF2-40B4-BE49-F238E27FC236}">
                <a16:creationId xmlns:a16="http://schemas.microsoft.com/office/drawing/2014/main" id="{3440BB9F-CE87-492C-BD13-F9CC099653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Diapositiva think-cell" r:id="rId5" imgW="383" imgH="384" progId="TCLayout.ActiveDocument.1">
                  <p:embed/>
                </p:oleObj>
              </mc:Choice>
              <mc:Fallback>
                <p:oleObj name="Diapositiva think-cell" r:id="rId5" imgW="383" imgH="384" progId="TCLayout.ActiveDocument.1">
                  <p:embed/>
                  <p:pic>
                    <p:nvPicPr>
                      <p:cNvPr id="4" name="Oggetto 3" hidden="1">
                        <a:extLst>
                          <a:ext uri="{FF2B5EF4-FFF2-40B4-BE49-F238E27FC236}">
                            <a16:creationId xmlns:a16="http://schemas.microsoft.com/office/drawing/2014/main" id="{3440BB9F-CE87-492C-BD13-F9CC099653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eaLnBrk="1">
              <a:lnSpc>
                <a:spcPct val="90000"/>
              </a:lnSpc>
              <a:spcAft>
                <a:spcPts val="999"/>
              </a:spcAft>
            </a:pPr>
            <a:endParaRPr lang="en-US" sz="1198" dirty="0">
              <a:solidFill>
                <a:schemeClr val="tx2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7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196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99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it-IT" dirty="0"/>
              <a:t>HEP Computing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9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9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910"/>
            <a:ext cx="2743200" cy="9690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CN_HPC_Update 23_02_v3 (002).pptx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9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FFFFFF"/>
                </a:solidFill>
              </a:rPr>
              <a:t>HEP Computing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35E99-3B51-FC4C-8FE2-079D961C53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07406"/>
      </p:ext>
    </p:extLst>
  </p:cSld>
  <p:clrMapOvr>
    <a:masterClrMapping/>
  </p:clrMapOvr>
  <p:transition>
    <p:pull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5678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69607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8827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2522483"/>
            <a:ext cx="10515600" cy="203999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5045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4553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3762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0905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27654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9369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7341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5508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 hidden="1">
            <a:extLst>
              <a:ext uri="{FF2B5EF4-FFF2-40B4-BE49-F238E27FC236}">
                <a16:creationId xmlns:a16="http://schemas.microsoft.com/office/drawing/2014/main" id="{3440BB9F-CE87-492C-BD13-F9CC099653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Diapositiva think-cell" r:id="rId5" imgW="383" imgH="384" progId="TCLayout.ActiveDocument.1">
                  <p:embed/>
                </p:oleObj>
              </mc:Choice>
              <mc:Fallback>
                <p:oleObj name="Diapositiva think-cell" r:id="rId5" imgW="383" imgH="384" progId="TCLayout.ActiveDocument.1">
                  <p:embed/>
                  <p:pic>
                    <p:nvPicPr>
                      <p:cNvPr id="4" name="Oggetto 3" hidden="1">
                        <a:extLst>
                          <a:ext uri="{FF2B5EF4-FFF2-40B4-BE49-F238E27FC236}">
                            <a16:creationId xmlns:a16="http://schemas.microsoft.com/office/drawing/2014/main" id="{3440BB9F-CE87-492C-BD13-F9CC099653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eaLnBrk="1">
              <a:lnSpc>
                <a:spcPct val="90000"/>
              </a:lnSpc>
              <a:spcAft>
                <a:spcPts val="999"/>
              </a:spcAft>
            </a:pPr>
            <a:endParaRPr lang="en-US" sz="1198" dirty="0">
              <a:solidFill>
                <a:schemeClr val="tx2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7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196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99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it-IT" dirty="0"/>
              <a:t>HEP Computing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9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99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910"/>
            <a:ext cx="2743200" cy="9690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CN_HPC_Update 23_02_v3 (002).pptx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25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FFFFFF"/>
                </a:solidFill>
              </a:rPr>
              <a:t>HEP Computing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35E99-3B51-FC4C-8FE2-079D961C53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07926"/>
      </p:ext>
    </p:extLst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902371"/>
            <a:ext cx="5181600" cy="4183119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902371"/>
            <a:ext cx="5181600" cy="4183119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939652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424854"/>
            <a:ext cx="9144000" cy="155815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865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4371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2522483"/>
            <a:ext cx="10515600" cy="203999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687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902371"/>
            <a:ext cx="5181600" cy="4183119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902371"/>
            <a:ext cx="5181600" cy="4183119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579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881351"/>
            <a:ext cx="5157787" cy="6237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82862"/>
            <a:ext cx="5157787" cy="351313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881351"/>
            <a:ext cx="5183188" cy="6237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82862"/>
            <a:ext cx="5183188" cy="35131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345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2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8998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1940446"/>
            <a:ext cx="3932237" cy="11824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1940446"/>
            <a:ext cx="6172200" cy="39206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3205655"/>
            <a:ext cx="3932237" cy="26633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783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1923393"/>
            <a:ext cx="3932237" cy="11771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1923393"/>
            <a:ext cx="6172200" cy="39376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3195144"/>
            <a:ext cx="3932237" cy="267384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791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87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881351"/>
            <a:ext cx="5157787" cy="6237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82862"/>
            <a:ext cx="5157787" cy="351313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881351"/>
            <a:ext cx="5183188" cy="6237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82862"/>
            <a:ext cx="5183188" cy="35131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523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HEP Computing</a:t>
            </a:r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63636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20" dirty="0"/>
              <a:t>Page</a:t>
            </a:r>
            <a:r>
              <a:rPr spc="-25" dirty="0"/>
              <a:t> </a:t>
            </a:r>
            <a:fld id="{81D60167-4931-47E6-BA6A-407CBD079E47}" type="slidenum">
              <a:rPr spc="30" dirty="0"/>
              <a:t>‹#›</a:t>
            </a:fld>
            <a:endParaRPr spc="30" dirty="0"/>
          </a:p>
        </p:txBody>
      </p:sp>
    </p:spTree>
    <p:extLst>
      <p:ext uri="{BB962C8B-B14F-4D97-AF65-F5344CB8AC3E}">
        <p14:creationId xmlns:p14="http://schemas.microsoft.com/office/powerpoint/2010/main" val="150314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1940446"/>
            <a:ext cx="3932237" cy="11824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1940446"/>
            <a:ext cx="6172200" cy="39206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3205655"/>
            <a:ext cx="3932237" cy="26633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1923393"/>
            <a:ext cx="3932237" cy="11771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1923393"/>
            <a:ext cx="6172200" cy="39376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3195144"/>
            <a:ext cx="3932237" cy="267384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HEP Computing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heme" Target="../theme/theme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vmlDrawing" Target="../drawings/vmlDrawing1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heme" Target="../theme/them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vmlDrawing" Target="../drawings/vmlDrawing3.v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25D06AC3-99E0-BC43-97C7-DE23886B76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34709" y="199795"/>
            <a:ext cx="2659113" cy="1632861"/>
          </a:xfrm>
          <a:prstGeom prst="rect">
            <a:avLst/>
          </a:prstGeom>
          <a:noFill/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429407" y="365125"/>
            <a:ext cx="7181193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29408" y="1877105"/>
            <a:ext cx="9301654" cy="4117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610600" y="6173787"/>
            <a:ext cx="1594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/>
              <a:t>HEP Computing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238704" y="6173787"/>
            <a:ext cx="6266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10648" y="6173787"/>
            <a:ext cx="1043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85D298C-7C67-F34C-A9DE-4238970C2353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7" name="bk object 17"/>
          <p:cNvSpPr/>
          <p:nvPr userDrawn="1"/>
        </p:nvSpPr>
        <p:spPr>
          <a:xfrm>
            <a:off x="1429408" y="1690687"/>
            <a:ext cx="9564414" cy="141969"/>
          </a:xfrm>
          <a:custGeom>
            <a:avLst/>
            <a:gdLst/>
            <a:ahLst/>
            <a:cxnLst/>
            <a:rect l="l" t="t" r="r" b="b"/>
            <a:pathLst>
              <a:path w="8553450" h="171450">
                <a:moveTo>
                  <a:pt x="0" y="0"/>
                </a:moveTo>
                <a:lnTo>
                  <a:pt x="8553448" y="0"/>
                </a:lnTo>
                <a:lnTo>
                  <a:pt x="8553448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rgbClr val="009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k object 16"/>
          <p:cNvSpPr/>
          <p:nvPr userDrawn="1"/>
        </p:nvSpPr>
        <p:spPr>
          <a:xfrm>
            <a:off x="838201" y="1698625"/>
            <a:ext cx="496614" cy="134031"/>
          </a:xfrm>
          <a:custGeom>
            <a:avLst/>
            <a:gdLst/>
            <a:ahLst/>
            <a:cxnLst/>
            <a:rect l="l" t="t" r="r" b="b"/>
            <a:pathLst>
              <a:path w="533400" h="171450">
                <a:moveTo>
                  <a:pt x="0" y="0"/>
                </a:moveTo>
                <a:lnTo>
                  <a:pt x="533399" y="0"/>
                </a:lnTo>
                <a:lnTo>
                  <a:pt x="533399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rgbClr val="1D3F6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A392C6E-354C-4749-94A5-8F1BFF06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E8678C-A687-44B3-AC22-629A67F8D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26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8304421-C01E-43BD-979F-43D842AF4AA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3" y="5861476"/>
            <a:ext cx="2194560" cy="10826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1357B17-7ED1-4984-99F9-0DA67F0A415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3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D613B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613B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613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08000"/>
            <a:ext cx="12192000" cy="460502"/>
          </a:xfrm>
          <a:prstGeom prst="rect">
            <a:avLst/>
          </a:prstGeom>
          <a:ln w="12700">
            <a:gradFill>
              <a:gsLst>
                <a:gs pos="96000">
                  <a:schemeClr val="tx1">
                    <a:alpha val="0"/>
                  </a:schemeClr>
                </a:gs>
                <a:gs pos="100000">
                  <a:srgbClr val="152139"/>
                </a:gs>
              </a:gsLst>
              <a:lin ang="5400000" scaled="1"/>
            </a:gradFill>
          </a:ln>
        </p:spPr>
        <p:txBody>
          <a:bodyPr vert="horz" lIns="576000" tIns="36000" rIns="396000" bIns="36000" rtlCol="0" anchor="t" anchorCtr="0">
            <a:sp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0" y="1188000"/>
            <a:ext cx="11136000" cy="4356000"/>
          </a:xfrm>
          <a:prstGeom prst="rect">
            <a:avLst/>
          </a:prstGeom>
        </p:spPr>
        <p:txBody>
          <a:bodyPr vert="horz" lIns="72000" tIns="45720" rIns="7200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7" name="Segnaposto piè di pagina 8">
            <a:extLst>
              <a:ext uri="{FF2B5EF4-FFF2-40B4-BE49-F238E27FC236}">
                <a16:creationId xmlns:a16="http://schemas.microsoft.com/office/drawing/2014/main" id="{3C6413AB-42FF-CC45-8387-AC0491620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998" y="6390000"/>
            <a:ext cx="10571801" cy="360000"/>
          </a:xfrm>
          <a:prstGeom prst="rect">
            <a:avLst/>
          </a:prstGeom>
          <a:solidFill>
            <a:srgbClr val="CCE402">
              <a:alpha val="8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8" name="Segnaposto numero diapositiva 9">
            <a:extLst>
              <a:ext uri="{FF2B5EF4-FFF2-40B4-BE49-F238E27FC236}">
                <a16:creationId xmlns:a16="http://schemas.microsoft.com/office/drawing/2014/main" id="{8E4480E0-1084-E64B-809D-03880AF47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5999" y="6390000"/>
            <a:ext cx="468000" cy="360000"/>
          </a:xfrm>
          <a:prstGeom prst="rect">
            <a:avLst/>
          </a:prstGeom>
        </p:spPr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799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i="0" kern="1200" dirty="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72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8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4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9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24C600B-7712-40FB-B797-80B9E29172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Diapositiva think-cell" r:id="rId7" imgW="240" imgH="240" progId="TCLayout.ActiveDocument.1">
                  <p:embed/>
                </p:oleObj>
              </mc:Choice>
              <mc:Fallback>
                <p:oleObj name="Diapositiva think-cell" r:id="rId7" imgW="240" imgH="24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24C600B-7712-40FB-B797-80B9E29172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D2B25FD-B962-40C9-980C-2FA65A0EE2C5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en-US" sz="2798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01600"/>
            <a:ext cx="10972800" cy="86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25600"/>
            <a:ext cx="10972800" cy="469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1202" y="6519672"/>
            <a:ext cx="4579200" cy="2011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98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9601" y="6519672"/>
            <a:ext cx="886506" cy="2011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fld id="{9AE4D82F-B047-469B-AC52-A46321747EAF}" type="slidenum">
              <a:rPr lang="en-GB" sz="1098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GB" sz="109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098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 dirty="0"/>
              <a:t>HEP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9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80" r:id="rId2"/>
  </p:sldLayoutIdLst>
  <p:hf hdr="0"/>
  <p:txStyles>
    <p:titleStyle>
      <a:lvl1pPr algn="l" defTabSz="913486" rtl="0" eaLnBrk="1" latinLnBrk="0" hangingPunct="1">
        <a:lnSpc>
          <a:spcPct val="85000"/>
        </a:lnSpc>
        <a:spcBef>
          <a:spcPct val="0"/>
        </a:spcBef>
        <a:buNone/>
        <a:defRPr sz="2798" b="1" kern="1200">
          <a:solidFill>
            <a:srgbClr val="404040"/>
          </a:solidFill>
          <a:latin typeface="+mn-lt"/>
          <a:ea typeface="+mj-ea"/>
          <a:cs typeface="Arial" pitchFamily="34" charset="0"/>
        </a:defRPr>
      </a:lvl1pPr>
    </p:titleStyle>
    <p:bodyStyle>
      <a:lvl1pPr marL="356260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398" kern="1200">
          <a:solidFill>
            <a:srgbClr val="404040"/>
          </a:solidFill>
          <a:latin typeface="+mn-lt"/>
          <a:ea typeface="+mn-ea"/>
          <a:cs typeface="+mn-cs"/>
        </a:defRPr>
      </a:lvl1pPr>
      <a:lvl2pPr marL="712519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998" kern="1200">
          <a:solidFill>
            <a:srgbClr val="404040"/>
          </a:solidFill>
          <a:latin typeface="+mn-lt"/>
          <a:ea typeface="+mn-ea"/>
          <a:cs typeface="+mn-cs"/>
        </a:defRPr>
      </a:lvl2pPr>
      <a:lvl3pPr marL="1068778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798" kern="1200">
          <a:solidFill>
            <a:srgbClr val="404040"/>
          </a:solidFill>
          <a:latin typeface="+mn-lt"/>
          <a:ea typeface="+mn-ea"/>
          <a:cs typeface="+mn-cs"/>
        </a:defRPr>
      </a:lvl3pPr>
      <a:lvl4pPr marL="1425038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598" kern="1200">
          <a:solidFill>
            <a:srgbClr val="404040"/>
          </a:solidFill>
          <a:latin typeface="+mn-lt"/>
          <a:ea typeface="+mn-ea"/>
          <a:cs typeface="+mn-cs"/>
        </a:defRPr>
      </a:lvl4pPr>
      <a:lvl5pPr marL="1781297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598" kern="1200">
          <a:solidFill>
            <a:srgbClr val="404040"/>
          </a:solidFill>
          <a:latin typeface="+mn-lt"/>
          <a:ea typeface="+mn-ea"/>
          <a:cs typeface="+mn-cs"/>
        </a:defRPr>
      </a:lvl5pPr>
      <a:lvl6pPr marL="2512086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8829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2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5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86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9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2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5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7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1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2301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24C600B-7712-40FB-B797-80B9E29172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Diapositiva think-cell" r:id="rId7" imgW="240" imgH="240" progId="TCLayout.ActiveDocument.1">
                  <p:embed/>
                </p:oleObj>
              </mc:Choice>
              <mc:Fallback>
                <p:oleObj name="Diapositiva think-cell" r:id="rId7" imgW="240" imgH="24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24C600B-7712-40FB-B797-80B9E29172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D2B25FD-B962-40C9-980C-2FA65A0EE2C5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en-US" sz="2798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01600"/>
            <a:ext cx="10972800" cy="86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25600"/>
            <a:ext cx="10972800" cy="469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1202" y="6519672"/>
            <a:ext cx="4579200" cy="2011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98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9601" y="6519672"/>
            <a:ext cx="886506" cy="2011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fld id="{9AE4D82F-B047-469B-AC52-A46321747EAF}" type="slidenum">
              <a:rPr lang="en-GB" sz="1098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GB" sz="109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098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 dirty="0"/>
              <a:t>HEP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11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2" r:id="rId2"/>
  </p:sldLayoutIdLst>
  <p:hf hdr="0"/>
  <p:txStyles>
    <p:titleStyle>
      <a:lvl1pPr algn="l" defTabSz="913486" rtl="0" eaLnBrk="1" latinLnBrk="0" hangingPunct="1">
        <a:lnSpc>
          <a:spcPct val="85000"/>
        </a:lnSpc>
        <a:spcBef>
          <a:spcPct val="0"/>
        </a:spcBef>
        <a:buNone/>
        <a:defRPr sz="2798" b="1" kern="1200">
          <a:solidFill>
            <a:srgbClr val="404040"/>
          </a:solidFill>
          <a:latin typeface="+mn-lt"/>
          <a:ea typeface="+mj-ea"/>
          <a:cs typeface="Arial" pitchFamily="34" charset="0"/>
        </a:defRPr>
      </a:lvl1pPr>
    </p:titleStyle>
    <p:bodyStyle>
      <a:lvl1pPr marL="356260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398" kern="1200">
          <a:solidFill>
            <a:srgbClr val="404040"/>
          </a:solidFill>
          <a:latin typeface="+mn-lt"/>
          <a:ea typeface="+mn-ea"/>
          <a:cs typeface="+mn-cs"/>
        </a:defRPr>
      </a:lvl1pPr>
      <a:lvl2pPr marL="712519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998" kern="1200">
          <a:solidFill>
            <a:srgbClr val="404040"/>
          </a:solidFill>
          <a:latin typeface="+mn-lt"/>
          <a:ea typeface="+mn-ea"/>
          <a:cs typeface="+mn-cs"/>
        </a:defRPr>
      </a:lvl2pPr>
      <a:lvl3pPr marL="1068778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798" kern="1200">
          <a:solidFill>
            <a:srgbClr val="404040"/>
          </a:solidFill>
          <a:latin typeface="+mn-lt"/>
          <a:ea typeface="+mn-ea"/>
          <a:cs typeface="+mn-cs"/>
        </a:defRPr>
      </a:lvl3pPr>
      <a:lvl4pPr marL="1425038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598" kern="1200">
          <a:solidFill>
            <a:srgbClr val="404040"/>
          </a:solidFill>
          <a:latin typeface="+mn-lt"/>
          <a:ea typeface="+mn-ea"/>
          <a:cs typeface="+mn-cs"/>
        </a:defRPr>
      </a:lvl4pPr>
      <a:lvl5pPr marL="1781297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598" kern="1200">
          <a:solidFill>
            <a:srgbClr val="404040"/>
          </a:solidFill>
          <a:latin typeface="+mn-lt"/>
          <a:ea typeface="+mn-ea"/>
          <a:cs typeface="+mn-cs"/>
        </a:defRPr>
      </a:lvl5pPr>
      <a:lvl6pPr marL="2512086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8829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2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5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86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9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2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5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7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1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25D06AC3-99E0-BC43-97C7-DE23886B762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334709" y="199795"/>
            <a:ext cx="2659113" cy="1632861"/>
          </a:xfrm>
          <a:prstGeom prst="rect">
            <a:avLst/>
          </a:prstGeom>
          <a:noFill/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429407" y="365125"/>
            <a:ext cx="7181193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29408" y="1877105"/>
            <a:ext cx="9301654" cy="4117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610600" y="6173787"/>
            <a:ext cx="1594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/>
              <a:t>HEP Computing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238704" y="6173787"/>
            <a:ext cx="6266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10648" y="6173787"/>
            <a:ext cx="1043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85D298C-7C67-F34C-A9DE-4238970C2353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7" name="bk object 17"/>
          <p:cNvSpPr/>
          <p:nvPr userDrawn="1"/>
        </p:nvSpPr>
        <p:spPr>
          <a:xfrm>
            <a:off x="1429408" y="1690687"/>
            <a:ext cx="9564414" cy="141969"/>
          </a:xfrm>
          <a:custGeom>
            <a:avLst/>
            <a:gdLst/>
            <a:ahLst/>
            <a:cxnLst/>
            <a:rect l="l" t="t" r="r" b="b"/>
            <a:pathLst>
              <a:path w="8553450" h="171450">
                <a:moveTo>
                  <a:pt x="0" y="0"/>
                </a:moveTo>
                <a:lnTo>
                  <a:pt x="8553448" y="0"/>
                </a:lnTo>
                <a:lnTo>
                  <a:pt x="8553448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rgbClr val="009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k object 16"/>
          <p:cNvSpPr/>
          <p:nvPr userDrawn="1"/>
        </p:nvSpPr>
        <p:spPr>
          <a:xfrm>
            <a:off x="838201" y="1698625"/>
            <a:ext cx="496614" cy="134031"/>
          </a:xfrm>
          <a:custGeom>
            <a:avLst/>
            <a:gdLst/>
            <a:ahLst/>
            <a:cxnLst/>
            <a:rect l="l" t="t" r="r" b="b"/>
            <a:pathLst>
              <a:path w="533400" h="171450">
                <a:moveTo>
                  <a:pt x="0" y="0"/>
                </a:moveTo>
                <a:lnTo>
                  <a:pt x="533399" y="0"/>
                </a:lnTo>
                <a:lnTo>
                  <a:pt x="533399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rgbClr val="1D3F6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666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17A7-808C-1E4C-9796-B001CC2C1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35670"/>
            <a:ext cx="9144000" cy="2387600"/>
          </a:xfrm>
        </p:spPr>
        <p:txBody>
          <a:bodyPr>
            <a:normAutofit/>
          </a:bodyPr>
          <a:lstStyle/>
          <a:p>
            <a:r>
              <a:rPr lang="en-IT" sz="5400"/>
              <a:t>INFN Computing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E2A67-1ECA-6D46-98E3-75F092BD9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8441"/>
            <a:ext cx="9144000" cy="1558159"/>
          </a:xfrm>
        </p:spPr>
        <p:txBody>
          <a:bodyPr>
            <a:normAutofit/>
          </a:bodyPr>
          <a:lstStyle/>
          <a:p>
            <a:r>
              <a:rPr lang="en-IT" sz="3600"/>
              <a:t>Diego Bettoni</a:t>
            </a:r>
          </a:p>
        </p:txBody>
      </p:sp>
    </p:spTree>
    <p:extLst>
      <p:ext uri="{BB962C8B-B14F-4D97-AF65-F5344CB8AC3E}">
        <p14:creationId xmlns:p14="http://schemas.microsoft.com/office/powerpoint/2010/main" val="4953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FFDCBB7-CC8E-364D-B28F-422ADF9C6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041B5-CE7A-9D4C-AD17-66FB37CD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 Computing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0C6C8-52B4-D244-9A18-82DEC4AC6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B1646-3B1B-1C47-9497-CA29C17C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D298C-7C67-F34C-A9DE-4238970C23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796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FC7B573-6F2F-8A23-64ED-A4D0AAE3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578283-28A4-6541-936D-6905D511BE12}"/>
              </a:ext>
            </a:extLst>
          </p:cNvPr>
          <p:cNvSpPr/>
          <p:nvPr/>
        </p:nvSpPr>
        <p:spPr>
          <a:xfrm>
            <a:off x="531341" y="6437870"/>
            <a:ext cx="568410" cy="284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DAE4C-F44A-8D45-BF54-5A82071DF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 Computing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7F5BBD54-AD6F-544D-9B57-6149889D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63F7F6FF-E19D-CE45-939B-C0B9D260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A86FA-A75B-4B6C-912A-D4FCAD802F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083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76F936F-FD2F-2046-91A9-AA51FA339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A73A61-A17B-C74C-B719-A2897504BDE5}"/>
              </a:ext>
            </a:extLst>
          </p:cNvPr>
          <p:cNvSpPr/>
          <p:nvPr/>
        </p:nvSpPr>
        <p:spPr>
          <a:xfrm>
            <a:off x="531341" y="6450227"/>
            <a:ext cx="593124" cy="271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7EC9A4-96AA-4B4E-BF39-A97FB4F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 Computing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E9B4738-9AB7-BC43-A638-A57F5A67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C277D2B-E2B8-1F46-B595-CD37D3359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A86FA-A75B-4B6C-912A-D4FCAD802F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19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603871B-CF74-B097-A49B-B53E2FCFA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29ABFC-F977-DD40-89FE-DB9901F11B19}"/>
              </a:ext>
            </a:extLst>
          </p:cNvPr>
          <p:cNvSpPr/>
          <p:nvPr/>
        </p:nvSpPr>
        <p:spPr>
          <a:xfrm>
            <a:off x="531341" y="6462584"/>
            <a:ext cx="605481" cy="247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EEB686-7182-B149-926A-02E4CBA5D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 Computing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5114D61-2AFE-5440-86D7-19DE0555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320875D-6790-C640-9891-806F6853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A86FA-A75B-4B6C-912A-D4FCAD802F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13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185A96D-4840-6045-9284-B0D39C77D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581241C-9348-4648-AB63-8679EFA81D1B}"/>
              </a:ext>
            </a:extLst>
          </p:cNvPr>
          <p:cNvSpPr/>
          <p:nvPr/>
        </p:nvSpPr>
        <p:spPr>
          <a:xfrm>
            <a:off x="3052119" y="1359243"/>
            <a:ext cx="1495167" cy="1075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41DF06-DEEB-C542-9792-8E9FE87390ED}"/>
              </a:ext>
            </a:extLst>
          </p:cNvPr>
          <p:cNvSpPr/>
          <p:nvPr/>
        </p:nvSpPr>
        <p:spPr>
          <a:xfrm>
            <a:off x="1556951" y="2353962"/>
            <a:ext cx="1495167" cy="1075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F8A8D33-029E-AE4D-BA01-BF3069A9B374}"/>
              </a:ext>
            </a:extLst>
          </p:cNvPr>
          <p:cNvSpPr/>
          <p:nvPr/>
        </p:nvSpPr>
        <p:spPr>
          <a:xfrm>
            <a:off x="3052118" y="4423719"/>
            <a:ext cx="1495167" cy="1075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06518E-2C05-5E46-B52C-2E779F3B71DA}"/>
              </a:ext>
            </a:extLst>
          </p:cNvPr>
          <p:cNvSpPr/>
          <p:nvPr/>
        </p:nvSpPr>
        <p:spPr>
          <a:xfrm>
            <a:off x="3052118" y="5321643"/>
            <a:ext cx="1495167" cy="1075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0313480-6CF5-0E49-8352-5EA732126B6C}"/>
              </a:ext>
            </a:extLst>
          </p:cNvPr>
          <p:cNvSpPr/>
          <p:nvPr/>
        </p:nvSpPr>
        <p:spPr>
          <a:xfrm>
            <a:off x="5782963" y="1217012"/>
            <a:ext cx="889686" cy="5321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FDBC9-DB90-8242-A922-9611324D0972}"/>
              </a:ext>
            </a:extLst>
          </p:cNvPr>
          <p:cNvSpPr/>
          <p:nvPr/>
        </p:nvSpPr>
        <p:spPr>
          <a:xfrm>
            <a:off x="531341" y="6396681"/>
            <a:ext cx="556054" cy="325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36D9490-1F82-604A-8FF8-5B1C716BB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 Computing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9CCB4420-F4CA-714A-829B-554030ED4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8BB379E-74A3-A745-874C-05F0B371D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A86FA-A75B-4B6C-912A-D4FCAD802F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066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D1CF27A-9FAA-B9CB-4EF1-36C15B50F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F5F53C-4E85-234A-829A-47D53A465127}"/>
              </a:ext>
            </a:extLst>
          </p:cNvPr>
          <p:cNvSpPr/>
          <p:nvPr/>
        </p:nvSpPr>
        <p:spPr>
          <a:xfrm>
            <a:off x="506627" y="6437870"/>
            <a:ext cx="667265" cy="296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76E85A-B48C-2C46-BF2E-7E1BE7269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 Computing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5A3D4B95-F057-BC40-BDE0-1958F964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96449640-C30D-2947-83F5-9DF9107C2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A86FA-A75B-4B6C-912A-D4FCAD802F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178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3">
            <a:extLst>
              <a:ext uri="{FF2B5EF4-FFF2-40B4-BE49-F238E27FC236}">
                <a16:creationId xmlns:a16="http://schemas.microsoft.com/office/drawing/2014/main" id="{A2D89F10-73FE-E34D-B4C3-B6A52E05AEAF}"/>
              </a:ext>
            </a:extLst>
          </p:cNvPr>
          <p:cNvSpPr txBox="1">
            <a:spLocks/>
          </p:cNvSpPr>
          <p:nvPr/>
        </p:nvSpPr>
        <p:spPr>
          <a:xfrm>
            <a:off x="304801" y="521640"/>
            <a:ext cx="3413759" cy="494360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 pitchFamily="2" charset="77"/>
                <a:ea typeface="+mj-ea"/>
                <a:cs typeface="+mj-cs"/>
              </a:rPr>
              <a:t>ICSC Budget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43F656-CDC2-B749-96AC-351EDE83B221}"/>
              </a:ext>
            </a:extLst>
          </p:cNvPr>
          <p:cNvSpPr txBox="1"/>
          <p:nvPr/>
        </p:nvSpPr>
        <p:spPr>
          <a:xfrm>
            <a:off x="5761185" y="4962744"/>
            <a:ext cx="5897415" cy="310085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356616" marR="0" lvl="0" indent="-356616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rgbClr val="1C7FFF"/>
              </a:buClr>
              <a:buSzPct val="100000"/>
              <a:buFont typeface="Arial" pitchFamily="34" charset="0"/>
              <a:buChar char="►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Budget in M€ to be spent in the period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2022-25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28D6649-AD25-8343-8049-EF0EEF2DB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000" y="180000"/>
            <a:ext cx="720000" cy="7909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1774756-89D5-4C46-AE5E-DB4931F79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264" y="1998135"/>
            <a:ext cx="317137" cy="2336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2FDE8F-0F11-304C-AFA1-C60B97DCD2A3}"/>
              </a:ext>
            </a:extLst>
          </p:cNvPr>
          <p:cNvSpPr txBox="1"/>
          <p:nvPr/>
        </p:nvSpPr>
        <p:spPr>
          <a:xfrm>
            <a:off x="8966200" y="1904749"/>
            <a:ext cx="2129109" cy="25506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INFRASTRUCTURES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STAFF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OTHER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OPEN CALL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PHD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INDIRECT COSTS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6DC37EB5-B20D-494B-A5C2-F0B5540B278D}"/>
              </a:ext>
            </a:extLst>
          </p:cNvPr>
          <p:cNvGrpSpPr/>
          <p:nvPr/>
        </p:nvGrpSpPr>
        <p:grpSpPr>
          <a:xfrm>
            <a:off x="-130626" y="843148"/>
            <a:ext cx="8253656" cy="6014852"/>
            <a:chOff x="-261256" y="570015"/>
            <a:chExt cx="8628453" cy="628798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2ECDC13-B2D1-ED4A-B2D1-129B53CE5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61256" y="570015"/>
              <a:ext cx="8628453" cy="6287985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8C4985E-4E34-3948-AA0E-BB82472CE5FD}"/>
                </a:ext>
              </a:extLst>
            </p:cNvPr>
            <p:cNvSpPr txBox="1"/>
            <p:nvPr/>
          </p:nvSpPr>
          <p:spPr>
            <a:xfrm>
              <a:off x="1397000" y="2785533"/>
              <a:ext cx="1208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139.1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46C322A2-7C2D-2441-8207-1F715454BCD2}"/>
                </a:ext>
              </a:extLst>
            </p:cNvPr>
            <p:cNvSpPr txBox="1"/>
            <p:nvPr/>
          </p:nvSpPr>
          <p:spPr>
            <a:xfrm>
              <a:off x="4114800" y="2057400"/>
              <a:ext cx="643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88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A51FF7A-5934-BE45-89A5-FB3ACA2DC696}"/>
                </a:ext>
              </a:extLst>
            </p:cNvPr>
            <p:cNvSpPr txBox="1"/>
            <p:nvPr/>
          </p:nvSpPr>
          <p:spPr>
            <a:xfrm>
              <a:off x="5503332" y="2658533"/>
              <a:ext cx="9797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31.8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8FDE98D-4FE0-3A49-A1C1-BFCAF9C72D34}"/>
                </a:ext>
              </a:extLst>
            </p:cNvPr>
            <p:cNvSpPr txBox="1"/>
            <p:nvPr/>
          </p:nvSpPr>
          <p:spPr>
            <a:xfrm>
              <a:off x="6222999" y="3285066"/>
              <a:ext cx="643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C4B8B229-202B-7549-8015-76C59895C2BE}"/>
                </a:ext>
              </a:extLst>
            </p:cNvPr>
            <p:cNvSpPr txBox="1"/>
            <p:nvPr/>
          </p:nvSpPr>
          <p:spPr>
            <a:xfrm>
              <a:off x="6316132" y="3903132"/>
              <a:ext cx="8274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15.9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9E9916F5-186B-FD46-B84B-DE993060F82D}"/>
                </a:ext>
              </a:extLst>
            </p:cNvPr>
            <p:cNvSpPr txBox="1"/>
            <p:nvPr/>
          </p:nvSpPr>
          <p:spPr>
            <a:xfrm>
              <a:off x="6460064" y="4351865"/>
              <a:ext cx="83067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13.2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07E8A2AA-1571-794A-AF7F-2E1AD740F653}"/>
                </a:ext>
              </a:extLst>
            </p:cNvPr>
            <p:cNvSpPr txBox="1"/>
            <p:nvPr/>
          </p:nvSpPr>
          <p:spPr>
            <a:xfrm>
              <a:off x="2748926" y="3598333"/>
              <a:ext cx="2403222" cy="1969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320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Meuro</a:t>
              </a:r>
              <a:endPara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41% to the South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83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979B6A2-69DA-88FF-3190-EE67F398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ICSC Infrastructure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608C895-87A0-5C68-CB8E-F4C9EFC69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408" y="1877105"/>
            <a:ext cx="4495725" cy="4117294"/>
          </a:xfrm>
        </p:spPr>
        <p:txBody>
          <a:bodyPr/>
          <a:lstStyle/>
          <a:p>
            <a:r>
              <a:rPr lang="en-GB" dirty="0"/>
              <a:t>117 M€ in spoke 0</a:t>
            </a:r>
          </a:p>
          <a:p>
            <a:pPr marL="457200" lvl="1" indent="0">
              <a:buNone/>
            </a:pPr>
            <a:r>
              <a:rPr lang="en-GB" dirty="0"/>
              <a:t>CINECA, INFN, GARR</a:t>
            </a:r>
          </a:p>
          <a:p>
            <a:r>
              <a:rPr lang="en-GB" dirty="0"/>
              <a:t>22 M€ more in other spokes</a:t>
            </a:r>
          </a:p>
          <a:p>
            <a:r>
              <a:rPr lang="en-GB" dirty="0"/>
              <a:t>15 M€ for personnel dedicated to the management of the infrastructure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5D89EF5C-C48C-97DF-3F41-BCDB12118E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5133" y="0"/>
            <a:ext cx="6266867" cy="685800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5F7EA55-175A-8149-9EDB-986E6F0FE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 Computing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337BD233-F29A-8F4C-B8F6-4A90E051A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DC932C26-D33F-F44C-8CF1-DD01E3BD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A86FA-A75B-4B6C-912A-D4FCAD802F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3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69134D-FC88-5E49-AF55-09F44AB4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Objectives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E1D5FE-8378-DD45-894F-6DF39CD76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408" y="1877105"/>
            <a:ext cx="9301654" cy="44792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/>
              <a:t>The project has been designed to be complementary to ICSC. It is meant to network, integrate and upgrade the GARR-X, PRACE-Italy and HPC-BD-AI Research Infrastructures with three main objectives: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400" dirty="0">
                <a:solidFill>
                  <a:srgbClr val="0432FF"/>
                </a:solidFill>
              </a:rPr>
              <a:t>Enable the offer of uniform Terabit-per-second data transfer </a:t>
            </a:r>
            <a:r>
              <a:rPr lang="en-GB" sz="2400" dirty="0"/>
              <a:t>rates and advanced telecommunication services on a geographical scale across the national territory, specifically </a:t>
            </a:r>
            <a:r>
              <a:rPr lang="en-GB" sz="2400" dirty="0">
                <a:solidFill>
                  <a:srgbClr val="0432FF"/>
                </a:solidFill>
              </a:rPr>
              <a:t>focusing on under-connected regions in Southern and Insular It</a:t>
            </a:r>
            <a:r>
              <a:rPr lang="en-GB" sz="2400" dirty="0"/>
              <a:t>aly.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400" dirty="0">
                <a:solidFill>
                  <a:srgbClr val="0432FF"/>
                </a:solidFill>
              </a:rPr>
              <a:t>Innovate</a:t>
            </a:r>
            <a:r>
              <a:rPr lang="en-GB" sz="2400" dirty="0"/>
              <a:t> the structure of the </a:t>
            </a:r>
            <a:r>
              <a:rPr lang="en-GB" sz="2400" dirty="0">
                <a:solidFill>
                  <a:srgbClr val="0432FF"/>
                </a:solidFill>
              </a:rPr>
              <a:t>central HPC node of PRACE-Italy</a:t>
            </a:r>
            <a:r>
              <a:rPr lang="en-GB" sz="2400" dirty="0"/>
              <a:t>, updating to the new Tier-1 level.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400" dirty="0">
                <a:solidFill>
                  <a:srgbClr val="0432FF"/>
                </a:solidFill>
              </a:rPr>
              <a:t>Innovate the set of HPC services available to researchers, going beyond the centralized computing system model.</a:t>
            </a:r>
          </a:p>
          <a:p>
            <a:pPr marL="0" indent="0">
              <a:buNone/>
            </a:pPr>
            <a:endParaRPr lang="it-IT" sz="240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4A2E6B1-50B3-CA42-9743-8D8B40556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 Computing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9B4CFFC-A380-864B-9638-A2EDBEF2D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34456A9-5E89-A844-A518-BB4D7A6E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A86FA-A75B-4B6C-912A-D4FCAD802F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202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FAD8CA-D3C1-3746-A4ED-F3272861C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80" y="12920"/>
            <a:ext cx="5008880" cy="655708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3EC544-43E6-5940-881F-DC3313D32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000"/>
            <a:ext cx="12192000" cy="460502"/>
          </a:xfrm>
        </p:spPr>
        <p:txBody>
          <a:bodyPr/>
          <a:lstStyle/>
          <a:p>
            <a:r>
              <a:rPr lang="en-IT"/>
              <a:t>TeRABIT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C305A3-F781-FF42-8E57-2F962CBE73F0}"/>
              </a:ext>
            </a:extLst>
          </p:cNvPr>
          <p:cNvGrpSpPr/>
          <p:nvPr/>
        </p:nvGrpSpPr>
        <p:grpSpPr>
          <a:xfrm>
            <a:off x="5759948" y="818634"/>
            <a:ext cx="6111128" cy="4114344"/>
            <a:chOff x="5759948" y="818634"/>
            <a:chExt cx="6111128" cy="411434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6497E10-7F2F-2F4F-BA44-DCEEFF79EE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45400" y="1003300"/>
              <a:ext cx="2413000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DE1363-CAF8-7345-9F65-D99C12D0F8D1}"/>
                </a:ext>
              </a:extLst>
            </p:cNvPr>
            <p:cNvSpPr txBox="1"/>
            <p:nvPr/>
          </p:nvSpPr>
          <p:spPr>
            <a:xfrm>
              <a:off x="10220574" y="818634"/>
              <a:ext cx="1264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OGS Trieste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F80BC12-39DF-914E-9DB5-491731F0EC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4500" y="1701324"/>
              <a:ext cx="2413000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C19A4C-6763-A345-943F-6B1BD42C63B4}"/>
                </a:ext>
              </a:extLst>
            </p:cNvPr>
            <p:cNvSpPr txBox="1"/>
            <p:nvPr/>
          </p:nvSpPr>
          <p:spPr>
            <a:xfrm>
              <a:off x="9557827" y="1516658"/>
              <a:ext cx="2185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INFN-CNAF (Bologna)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DB2B068-AF79-C241-A811-380E31A7DE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5742" y="3752414"/>
              <a:ext cx="861058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BB9A608-4859-304F-8411-49B29D184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948" y="4749324"/>
              <a:ext cx="4236719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9383AD-C783-9344-8C46-AFB349EEA6A3}"/>
                </a:ext>
              </a:extLst>
            </p:cNvPr>
            <p:cNvSpPr txBox="1"/>
            <p:nvPr/>
          </p:nvSpPr>
          <p:spPr>
            <a:xfrm>
              <a:off x="9996667" y="3567748"/>
              <a:ext cx="1488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INFN Sez. Bari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2A19E8-2D29-F445-8142-17CBC86B3F27}"/>
                </a:ext>
              </a:extLst>
            </p:cNvPr>
            <p:cNvSpPr txBox="1"/>
            <p:nvPr/>
          </p:nvSpPr>
          <p:spPr>
            <a:xfrm>
              <a:off x="10058400" y="4563646"/>
              <a:ext cx="1812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INFN Sez. Cagliari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E5CE9D5-5C83-904F-A750-4476AE7A41B7}"/>
              </a:ext>
            </a:extLst>
          </p:cNvPr>
          <p:cNvSpPr txBox="1"/>
          <p:nvPr/>
        </p:nvSpPr>
        <p:spPr>
          <a:xfrm>
            <a:off x="405839" y="818634"/>
            <a:ext cx="43849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roponents : INFN and OGS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Coord. scientifico: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Mauro Campanella INFN/GARR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P.I. OGS : Stefano Salon</a:t>
            </a:r>
            <a:br>
              <a:rPr kumimoji="0" lang="en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I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GARR e CINECA non sono partner perché non sono organi vigilati MUR, ma esecutori unici per rete e Tier-1 HPC)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Finanziamento totale 41ME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21.1 PM per 30 mesi INFN a termine</a:t>
            </a:r>
            <a:br>
              <a:rPr kumimoji="0" lang="en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20.9 PM per 30 mesi OGS a termine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Inizio:	1 gennaio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urata:	 	30 mesi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E5363C-9753-654D-BCDF-D7523FB2C4F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20F05-8461-BF49-AB36-DF627509AE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93EB6-7997-46F5-9BC5-814C63D672B3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698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272FFA-6648-D84E-997A-6B6B6505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407" y="0"/>
            <a:ext cx="970918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17701D-1324-0946-9369-037C4803722C}"/>
              </a:ext>
            </a:extLst>
          </p:cNvPr>
          <p:cNvSpPr txBox="1"/>
          <p:nvPr/>
        </p:nvSpPr>
        <p:spPr>
          <a:xfrm>
            <a:off x="2106380" y="2026507"/>
            <a:ext cx="319466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sz="2400"/>
              <a:t>700 kHS06 CPU</a:t>
            </a:r>
          </a:p>
          <a:p>
            <a:r>
              <a:rPr lang="en-IT" sz="2400"/>
              <a:t>  60 PB disk space</a:t>
            </a:r>
          </a:p>
          <a:p>
            <a:r>
              <a:rPr lang="en-IT" sz="2400"/>
              <a:t>200 PB tape library</a:t>
            </a:r>
          </a:p>
          <a:p>
            <a:endParaRPr lang="en-IT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49DB8-847F-B847-B3AC-A2C1AC25936F}"/>
              </a:ext>
            </a:extLst>
          </p:cNvPr>
          <p:cNvSpPr txBox="1"/>
          <p:nvPr/>
        </p:nvSpPr>
        <p:spPr>
          <a:xfrm>
            <a:off x="2106379" y="4077727"/>
            <a:ext cx="319466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sz="2400"/>
              <a:t>500 kHS06 CPU</a:t>
            </a:r>
          </a:p>
          <a:p>
            <a:r>
              <a:rPr lang="en-IT" sz="2400"/>
              <a:t>  40 PB disk space</a:t>
            </a:r>
          </a:p>
          <a:p>
            <a:endParaRPr lang="en-IT" sz="2400"/>
          </a:p>
        </p:txBody>
      </p:sp>
    </p:spTree>
    <p:extLst>
      <p:ext uri="{BB962C8B-B14F-4D97-AF65-F5344CB8AC3E}">
        <p14:creationId xmlns:p14="http://schemas.microsoft.com/office/powerpoint/2010/main" val="1104315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91100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39285"/>
            </a:pPr>
            <a:r>
              <a:rPr lang="en"/>
              <a:t>PE 1: “Artificial Intelligence: foundational aspects”</a:t>
            </a:r>
            <a:endParaRPr/>
          </a:p>
          <a:p>
            <a:pPr>
              <a:buSzPct val="39285"/>
            </a:pPr>
            <a:endParaRPr/>
          </a:p>
          <a:p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2497" y="709767"/>
            <a:ext cx="5747071" cy="45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0347" y="5218622"/>
            <a:ext cx="2322467" cy="16393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3693E9D-1857-9447-89F5-67C283D4EEED}"/>
              </a:ext>
            </a:extLst>
          </p:cNvPr>
          <p:cNvSpPr txBox="1">
            <a:spLocks/>
          </p:cNvSpPr>
          <p:nvPr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PNRR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6F911A41-E369-4A46-B3BE-1E79BAB936D5}"/>
              </a:ext>
            </a:extLst>
          </p:cNvPr>
          <p:cNvSpPr txBox="1">
            <a:spLocks/>
          </p:cNvSpPr>
          <p:nvPr/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Diego Bettoni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8DE8BE89-8C78-AE43-AB45-46044B99A686}"/>
              </a:ext>
            </a:extLst>
          </p:cNvPr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A86FA-A75B-4B6C-912A-D4FCAD802F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69;p15">
            <a:extLst>
              <a:ext uri="{FF2B5EF4-FFF2-40B4-BE49-F238E27FC236}">
                <a16:creationId xmlns:a16="http://schemas.microsoft.com/office/drawing/2014/main" id="{BE90AA44-7554-D34D-8C42-3033ED56DD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57" y="1801152"/>
            <a:ext cx="63184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152396" indent="0">
              <a:buNone/>
            </a:pPr>
            <a:endParaRPr/>
          </a:p>
          <a:p>
            <a:pPr>
              <a:buClr>
                <a:srgbClr val="0000FF"/>
              </a:buClr>
            </a:pPr>
            <a:r>
              <a:rPr lang="en">
                <a:solidFill>
                  <a:srgbClr val="0000FF"/>
                </a:solidFill>
              </a:rPr>
              <a:t>Spoke 6 (lead UniBA):  AI for BigData, reference use cases </a:t>
            </a:r>
            <a:r>
              <a:rPr lang="en" b="1">
                <a:solidFill>
                  <a:srgbClr val="0000FF"/>
                </a:solidFill>
              </a:rPr>
              <a:t>HEP data analysis</a:t>
            </a:r>
            <a:endParaRPr b="1">
              <a:solidFill>
                <a:srgbClr val="0000FF"/>
              </a:solidFill>
            </a:endParaRPr>
          </a:p>
          <a:p>
            <a:pPr lvl="1">
              <a:buClr>
                <a:srgbClr val="9900FF"/>
              </a:buClr>
            </a:pPr>
            <a:r>
              <a:rPr lang="en">
                <a:solidFill>
                  <a:srgbClr val="9900FF"/>
                </a:solidFill>
              </a:rPr>
              <a:t>Elia (BA), Antonacci (BA), Doria (NAP), Battaglieri (GE)</a:t>
            </a:r>
            <a:endParaRPr>
              <a:solidFill>
                <a:srgbClr val="9900FF"/>
              </a:solidFill>
            </a:endParaRPr>
          </a:p>
          <a:p>
            <a:pPr>
              <a:buClr>
                <a:srgbClr val="0000FF"/>
              </a:buClr>
            </a:pPr>
            <a:r>
              <a:rPr lang="en">
                <a:solidFill>
                  <a:srgbClr val="0000FF"/>
                </a:solidFill>
              </a:rPr>
              <a:t>Spoke 8 (lead UniBO): </a:t>
            </a:r>
            <a:r>
              <a:rPr lang="en" b="1">
                <a:solidFill>
                  <a:srgbClr val="0000FF"/>
                </a:solidFill>
              </a:rPr>
              <a:t>xplainability in biomedical physics</a:t>
            </a:r>
            <a:endParaRPr b="1">
              <a:solidFill>
                <a:srgbClr val="0000FF"/>
              </a:solidFill>
            </a:endParaRPr>
          </a:p>
          <a:p>
            <a:pPr lvl="1">
              <a:buClr>
                <a:srgbClr val="9900FF"/>
              </a:buClr>
            </a:pPr>
            <a:r>
              <a:rPr lang="en">
                <a:solidFill>
                  <a:srgbClr val="9900FF"/>
                </a:solidFill>
              </a:rPr>
              <a:t>Retico (PI), Chincarini (GE)</a:t>
            </a:r>
            <a:endParaRPr>
              <a:solidFill>
                <a:srgbClr val="9900FF"/>
              </a:solidFill>
            </a:endParaRPr>
          </a:p>
          <a:p>
            <a:pPr>
              <a:buClr>
                <a:srgbClr val="0000FF"/>
              </a:buClr>
            </a:pPr>
            <a:r>
              <a:rPr lang="en">
                <a:solidFill>
                  <a:srgbClr val="0000FF"/>
                </a:solidFill>
              </a:rPr>
              <a:t>Spoke 10 (lead UniCT): </a:t>
            </a:r>
            <a:r>
              <a:rPr lang="en" b="1">
                <a:solidFill>
                  <a:srgbClr val="0000FF"/>
                </a:solidFill>
              </a:rPr>
              <a:t>brain inspired systems</a:t>
            </a:r>
            <a:r>
              <a:rPr lang="en">
                <a:solidFill>
                  <a:srgbClr val="0000FF"/>
                </a:solidFill>
              </a:rPr>
              <a:t>, (connection with Human Brain Project)</a:t>
            </a:r>
            <a:endParaRPr>
              <a:solidFill>
                <a:srgbClr val="0000FF"/>
              </a:solidFill>
            </a:endParaRPr>
          </a:p>
          <a:p>
            <a:pPr lvl="1">
              <a:buClr>
                <a:srgbClr val="9900FF"/>
              </a:buClr>
            </a:pPr>
            <a:r>
              <a:rPr lang="en">
                <a:solidFill>
                  <a:srgbClr val="9900FF"/>
                </a:solidFill>
              </a:rPr>
              <a:t>Vicini (RM1), Paolucci (RM1)</a:t>
            </a:r>
            <a:endParaRPr>
              <a:solidFill>
                <a:srgbClr val="9900FF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Total Budget 115 MEur (1,62 MEur for INFN)</a:t>
            </a:r>
            <a:endParaRPr/>
          </a:p>
        </p:txBody>
      </p:sp>
      <p:sp>
        <p:nvSpPr>
          <p:cNvPr id="15" name="Google Shape;70;p15">
            <a:extLst>
              <a:ext uri="{FF2B5EF4-FFF2-40B4-BE49-F238E27FC236}">
                <a16:creationId xmlns:a16="http://schemas.microsoft.com/office/drawing/2014/main" id="{31ECE67D-037D-8C4E-B71B-7A713CE99922}"/>
              </a:ext>
            </a:extLst>
          </p:cNvPr>
          <p:cNvSpPr txBox="1">
            <a:spLocks/>
          </p:cNvSpPr>
          <p:nvPr/>
        </p:nvSpPr>
        <p:spPr>
          <a:xfrm>
            <a:off x="399457" y="930685"/>
            <a:ext cx="236467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INFN in FAIR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09AD2-BE2C-B649-AB05-F5F3A99632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253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448800-23FD-0D4C-865E-08732E36654F}"/>
              </a:ext>
            </a:extLst>
          </p:cNvPr>
          <p:cNvSpPr txBox="1"/>
          <p:nvPr/>
        </p:nvSpPr>
        <p:spPr>
          <a:xfrm>
            <a:off x="4403986" y="3429000"/>
            <a:ext cx="2680349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4400" b="0" i="0" u="none" strike="noStrike" kern="1200" cap="none" spc="0" normalizeH="0" baseline="0" noProof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 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A26D2B1-1982-4C4E-9746-0A5DD0666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 Computing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E005764-6C0A-DE4B-9151-BA2229AE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8952D73-9107-5846-8756-40843E9CA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A86FA-A75B-4B6C-912A-D4FCAD802F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014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8685E2-6068-7D45-B4DD-AD7518447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407" y="0"/>
            <a:ext cx="9709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72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683F90-50E1-1E4A-A027-82CA93DF3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407" y="0"/>
            <a:ext cx="9709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47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FFDCBB7-CC8E-364D-B28F-422ADF9C6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041B5-CE7A-9D4C-AD17-66FB37CD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 Computing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0C6C8-52B4-D244-9A18-82DEC4AC6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B1646-3B1B-1C47-9497-CA29C17C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D298C-7C67-F34C-A9DE-4238970C23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68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269435-93BA-C349-8E36-EADB8314C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407" y="0"/>
            <a:ext cx="9709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97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00DD69-4985-504D-BA89-86CB1E01B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407" y="0"/>
            <a:ext cx="9709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2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200089-EF6B-BF4A-A28C-959647C284A4}"/>
              </a:ext>
            </a:extLst>
          </p:cNvPr>
          <p:cNvSpPr txBox="1"/>
          <p:nvPr/>
        </p:nvSpPr>
        <p:spPr>
          <a:xfrm>
            <a:off x="319829" y="322679"/>
            <a:ext cx="11468946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Italian Center for SuperComputing - ICSC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1C7FFF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ICSC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C7FFF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is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1C7FFF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 one of the 5 «Champions» on Key  Technologies 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F9F9AFD-516E-2B4A-B5A7-A2E6AB9310E9}"/>
              </a:ext>
            </a:extLst>
          </p:cNvPr>
          <p:cNvGrpSpPr/>
          <p:nvPr/>
        </p:nvGrpSpPr>
        <p:grpSpPr>
          <a:xfrm>
            <a:off x="8300720" y="1524000"/>
            <a:ext cx="3484880" cy="5069840"/>
            <a:chOff x="8300720" y="1524000"/>
            <a:chExt cx="3484880" cy="5069840"/>
          </a:xfrm>
        </p:grpSpPr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BCC0E017-25F0-CC49-AD64-26EEF5421EF6}"/>
                </a:ext>
              </a:extLst>
            </p:cNvPr>
            <p:cNvSpPr/>
            <p:nvPr/>
          </p:nvSpPr>
          <p:spPr>
            <a:xfrm>
              <a:off x="8300720" y="1696720"/>
              <a:ext cx="3484880" cy="48971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07588E00-0B89-2040-A0E5-62CA4F40E408}"/>
                </a:ext>
              </a:extLst>
            </p:cNvPr>
            <p:cNvSpPr/>
            <p:nvPr/>
          </p:nvSpPr>
          <p:spPr>
            <a:xfrm>
              <a:off x="8310879" y="1524000"/>
              <a:ext cx="3470215" cy="355600"/>
            </a:xfrm>
            <a:prstGeom prst="rect">
              <a:avLst/>
            </a:prstGeom>
            <a:solidFill>
              <a:srgbClr val="1C7FFF"/>
            </a:solidFill>
            <a:ln w="9525">
              <a:noFill/>
            </a:ln>
            <a:effectLst>
              <a:outerShdw blurRad="50800" dist="76200" dir="5400000" sx="100707" sy="100707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Hub &amp; Spoke model</a:t>
              </a:r>
            </a:p>
          </p:txBody>
        </p:sp>
        <p:sp>
          <p:nvSpPr>
            <p:cNvPr id="10" name="ee4pContent1">
              <a:extLst>
                <a:ext uri="{FF2B5EF4-FFF2-40B4-BE49-F238E27FC236}">
                  <a16:creationId xmlns:a16="http://schemas.microsoft.com/office/drawing/2014/main" id="{879C905F-A1CC-7A4B-AB5E-22BA04B57269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8453119" y="2001520"/>
              <a:ext cx="3088641" cy="4490719"/>
            </a:xfrm>
            <a:prstGeom prst="rect">
              <a:avLst/>
            </a:prstGeom>
            <a:noFill/>
            <a:ln w="9525" cmpd="sng">
              <a:noFill/>
              <a:prstDash val="solid"/>
            </a:ln>
          </p:spPr>
          <p:txBody>
            <a:bodyPr vert="horz" lIns="90000" tIns="90000" rIns="90000" bIns="90000" rtlCol="0">
              <a:noAutofit/>
            </a:bodyPr>
            <a:lstStyle>
              <a:lvl1pPr marL="0" indent="0" algn="l" defTabSz="914400" rtl="0" eaLnBrk="1" latinLnBrk="0" hangingPunct="1">
                <a:spcBef>
                  <a:spcPct val="30000"/>
                </a:spcBef>
                <a:buClr>
                  <a:srgbClr val="C02A26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032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4064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6096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8128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10160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12192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14224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16256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marL="203200" marR="0" lvl="1" indent="-203200" algn="l" defTabSz="914400" rtl="0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4472C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Arial" panose="020B0604020202020204" pitchFamily="34" charset="0"/>
                </a:rPr>
                <a:t>Governance structure: Hub and Spokes</a:t>
              </a:r>
            </a:p>
            <a:p>
              <a:pPr marL="203200" marR="0" lvl="1" indent="-203200" algn="l" defTabSz="914400" rtl="0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4472C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itchFamily="2" charset="77"/>
                <a:ea typeface="+mn-ea"/>
                <a:cs typeface="Arial" panose="020B0604020202020204" pitchFamily="34" charset="0"/>
              </a:endParaRPr>
            </a:p>
            <a:p>
              <a:pPr marL="203200" marR="0" lvl="1" indent="-203200" algn="l" defTabSz="914400" rtl="0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4472C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Arial" panose="020B0604020202020204" pitchFamily="34" charset="0"/>
                </a:rPr>
                <a:t>Hub purpose: management and coordination </a:t>
              </a:r>
            </a:p>
            <a:p>
              <a:pPr marL="203200" marR="0" lvl="1" indent="-203200" algn="l" defTabSz="914400" rtl="0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4472C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itchFamily="2" charset="77"/>
                <a:ea typeface="+mn-ea"/>
                <a:cs typeface="Arial" panose="020B0604020202020204" pitchFamily="34" charset="0"/>
              </a:endParaRPr>
            </a:p>
            <a:p>
              <a:pPr marL="203200" marR="0" lvl="1" indent="-203200" algn="l" defTabSz="914400" rtl="0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4472C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Arial" panose="020B0604020202020204" pitchFamily="34" charset="0"/>
                </a:rPr>
                <a:t>Spokes purpose: CN activities execution (research, development, infrastructures and research material hosting, etc.). </a:t>
              </a:r>
            </a:p>
            <a:p>
              <a:pPr marL="203200" marR="0" lvl="1" indent="-203200" algn="l" defTabSz="914400" rtl="0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4472C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itchFamily="2" charset="77"/>
                <a:ea typeface="+mn-ea"/>
                <a:cs typeface="Arial" panose="020B0604020202020204" pitchFamily="34" charset="0"/>
              </a:endParaRPr>
            </a:p>
            <a:p>
              <a:pPr marL="203200" marR="0" lvl="1" indent="-203200" algn="l" defTabSz="914400" rtl="0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4472C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Arial" panose="020B0604020202020204" pitchFamily="34" charset="0"/>
                </a:rPr>
                <a:t>Spoke Leader/Co-Leader: lead the scientific activities coordination. The initial set of Spoke Leader e Co-leader will remain in charge for 4 years and each person could be nominated again only once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C6F65382-8990-494F-8B62-43F061172EEA}"/>
              </a:ext>
            </a:extLst>
          </p:cNvPr>
          <p:cNvGrpSpPr/>
          <p:nvPr/>
        </p:nvGrpSpPr>
        <p:grpSpPr>
          <a:xfrm>
            <a:off x="4267200" y="1524000"/>
            <a:ext cx="3484880" cy="5069840"/>
            <a:chOff x="4267200" y="1524000"/>
            <a:chExt cx="3484880" cy="5069840"/>
          </a:xfrm>
        </p:grpSpPr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FA6DE184-449D-6E4A-87E2-E3654642612E}"/>
                </a:ext>
              </a:extLst>
            </p:cNvPr>
            <p:cNvSpPr/>
            <p:nvPr/>
          </p:nvSpPr>
          <p:spPr>
            <a:xfrm>
              <a:off x="4267200" y="1696720"/>
              <a:ext cx="3484880" cy="48971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FE4B85C3-C217-5241-ACCB-B7D789114EDE}"/>
                </a:ext>
              </a:extLst>
            </p:cNvPr>
            <p:cNvSpPr/>
            <p:nvPr/>
          </p:nvSpPr>
          <p:spPr>
            <a:xfrm>
              <a:off x="4277359" y="1524000"/>
              <a:ext cx="3470215" cy="355600"/>
            </a:xfrm>
            <a:prstGeom prst="rect">
              <a:avLst/>
            </a:prstGeom>
            <a:solidFill>
              <a:srgbClr val="1C7FFF"/>
            </a:solidFill>
            <a:ln w="9525">
              <a:noFill/>
            </a:ln>
            <a:effectLst>
              <a:outerShdw blurRad="50800" dist="76200" dir="5400000" sx="100707" sy="100707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ICSC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Working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model</a:t>
              </a: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690FDCC8-136E-EB46-B508-B464A84E152D}"/>
                </a:ext>
              </a:extLst>
            </p:cNvPr>
            <p:cNvSpPr/>
            <p:nvPr/>
          </p:nvSpPr>
          <p:spPr>
            <a:xfrm>
              <a:off x="4409440" y="5496560"/>
              <a:ext cx="3322320" cy="7213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Networks of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universities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research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institutions, public and private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entities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aggregated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in consortia in «HUB&amp;SPOKE» mode</a:t>
              </a: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3D0ACBE-4771-824B-93A1-1AA144A8AC0F}"/>
                </a:ext>
              </a:extLst>
            </p:cNvPr>
            <p:cNvSpPr/>
            <p:nvPr/>
          </p:nvSpPr>
          <p:spPr>
            <a:xfrm>
              <a:off x="4338319" y="6289040"/>
              <a:ext cx="3302001" cy="259716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528BC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Kick off: 1/9/2022</a:t>
              </a:r>
            </a:p>
          </p:txBody>
        </p:sp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D21EE647-6868-A94D-ABEF-AAAAB2671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9130" y="2194560"/>
              <a:ext cx="3013710" cy="3013710"/>
            </a:xfrm>
            <a:prstGeom prst="rect">
              <a:avLst/>
            </a:prstGeom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64F6A1C8-C095-424D-885C-2A105C06B00D}"/>
              </a:ext>
            </a:extLst>
          </p:cNvPr>
          <p:cNvGrpSpPr/>
          <p:nvPr/>
        </p:nvGrpSpPr>
        <p:grpSpPr>
          <a:xfrm>
            <a:off x="274320" y="1513840"/>
            <a:ext cx="3484880" cy="5069840"/>
            <a:chOff x="274320" y="1513840"/>
            <a:chExt cx="3484880" cy="5069840"/>
          </a:xfrm>
        </p:grpSpPr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3BB06F2C-DE04-3A4F-8B4A-9C109AC62595}"/>
                </a:ext>
              </a:extLst>
            </p:cNvPr>
            <p:cNvSpPr/>
            <p:nvPr/>
          </p:nvSpPr>
          <p:spPr>
            <a:xfrm>
              <a:off x="274320" y="1686560"/>
              <a:ext cx="3484880" cy="48971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A92FA0A3-BD9F-E844-9BC5-B00FC78F713F}"/>
                </a:ext>
              </a:extLst>
            </p:cNvPr>
            <p:cNvSpPr/>
            <p:nvPr/>
          </p:nvSpPr>
          <p:spPr>
            <a:xfrm>
              <a:off x="284479" y="1513840"/>
              <a:ext cx="3470215" cy="355600"/>
            </a:xfrm>
            <a:prstGeom prst="rect">
              <a:avLst/>
            </a:prstGeom>
            <a:solidFill>
              <a:srgbClr val="1C7FFF"/>
            </a:solidFill>
            <a:ln w="9525">
              <a:noFill/>
            </a:ln>
            <a:effectLst>
              <a:outerShdw blurRad="50800" dist="76200" dir="5400000" sx="100707" sy="100707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SemiBold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5 National Centres PNRR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8003AFC8-C3EE-D440-AD54-29EC39855F86}"/>
                </a:ext>
              </a:extLst>
            </p:cNvPr>
            <p:cNvSpPr/>
            <p:nvPr/>
          </p:nvSpPr>
          <p:spPr>
            <a:xfrm>
              <a:off x="751840" y="2767655"/>
              <a:ext cx="2773680" cy="567824"/>
            </a:xfrm>
            <a:prstGeom prst="rect">
              <a:avLst/>
            </a:prstGeom>
            <a:solidFill>
              <a:srgbClr val="1C7FFF">
                <a:alpha val="4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Agricultural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Technology </a:t>
              </a:r>
            </a:p>
            <a:p>
              <a:pPr marL="0" marR="0" lvl="0" indent="0" algn="ct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(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Agritech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046B5540-D62A-0948-8F9D-73C1C0D82A7A}"/>
                </a:ext>
              </a:extLst>
            </p:cNvPr>
            <p:cNvSpPr/>
            <p:nvPr/>
          </p:nvSpPr>
          <p:spPr>
            <a:xfrm>
              <a:off x="751840" y="3430125"/>
              <a:ext cx="2773680" cy="567824"/>
            </a:xfrm>
            <a:prstGeom prst="rect">
              <a:avLst/>
            </a:prstGeom>
            <a:solidFill>
              <a:srgbClr val="1C7FFF">
                <a:alpha val="4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Sustainable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mobility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976399C1-7BEA-6243-B54A-9959AA40A689}"/>
                </a:ext>
              </a:extLst>
            </p:cNvPr>
            <p:cNvSpPr/>
            <p:nvPr/>
          </p:nvSpPr>
          <p:spPr>
            <a:xfrm>
              <a:off x="751840" y="4092595"/>
              <a:ext cx="2773680" cy="567824"/>
            </a:xfrm>
            <a:prstGeom prst="rect">
              <a:avLst/>
            </a:prstGeom>
            <a:solidFill>
              <a:srgbClr val="1C7FFF">
                <a:alpha val="4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Drugs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development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with RNA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technology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and gene therapy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D8129F78-E09C-7144-975F-16381AED5A8F}"/>
                </a:ext>
              </a:extLst>
            </p:cNvPr>
            <p:cNvSpPr/>
            <p:nvPr/>
          </p:nvSpPr>
          <p:spPr>
            <a:xfrm>
              <a:off x="751840" y="4755063"/>
              <a:ext cx="2773680" cy="567824"/>
            </a:xfrm>
            <a:prstGeom prst="rect">
              <a:avLst/>
            </a:prstGeom>
            <a:solidFill>
              <a:srgbClr val="1C7FFF">
                <a:alpha val="4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Bio-diversity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DF2114DD-93F1-214F-A07B-EA94432BEEDE}"/>
                </a:ext>
              </a:extLst>
            </p:cNvPr>
            <p:cNvSpPr/>
            <p:nvPr/>
          </p:nvSpPr>
          <p:spPr>
            <a:xfrm>
              <a:off x="751840" y="2105185"/>
              <a:ext cx="2773680" cy="567824"/>
            </a:xfrm>
            <a:prstGeom prst="rect">
              <a:avLst/>
            </a:prstGeom>
            <a:solidFill>
              <a:srgbClr val="1528B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ICSC: HPC, Big Data and </a:t>
              </a:r>
            </a:p>
            <a:p>
              <a:pPr marL="0" marR="0" lvl="0" indent="0" algn="ct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Quantum Computing</a:t>
              </a: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E7BA5D08-0B28-304E-9B3F-AC81FFD275F5}"/>
                </a:ext>
              </a:extLst>
            </p:cNvPr>
            <p:cNvSpPr/>
            <p:nvPr/>
          </p:nvSpPr>
          <p:spPr>
            <a:xfrm>
              <a:off x="436880" y="5624841"/>
              <a:ext cx="3130749" cy="76959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486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528BC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1,6 B€ 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528BC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from PNRR</a:t>
              </a:r>
            </a:p>
            <a:p>
              <a:pPr marL="0" marR="0" lvl="0" indent="0" algn="ctr" defTabSz="913486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28BC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(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8BC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approx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28BC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528BC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320M€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28BC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for ICSC) </a:t>
              </a:r>
            </a:p>
          </p:txBody>
        </p: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9E8B938A-D9E9-0E4F-ACF6-C2D9B649BF17}"/>
                </a:ext>
              </a:extLst>
            </p:cNvPr>
            <p:cNvSpPr/>
            <p:nvPr/>
          </p:nvSpPr>
          <p:spPr>
            <a:xfrm>
              <a:off x="508100" y="4183422"/>
              <a:ext cx="385980" cy="385980"/>
            </a:xfrm>
            <a:prstGeom prst="ellipse">
              <a:avLst/>
            </a:prstGeom>
            <a:solidFill>
              <a:srgbClr val="1C7FFF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40" name="Ovale 39">
              <a:extLst>
                <a:ext uri="{FF2B5EF4-FFF2-40B4-BE49-F238E27FC236}">
                  <a16:creationId xmlns:a16="http://schemas.microsoft.com/office/drawing/2014/main" id="{3A6AAE3B-0FFA-9243-BB48-9D9A29655ECE}"/>
                </a:ext>
              </a:extLst>
            </p:cNvPr>
            <p:cNvSpPr/>
            <p:nvPr/>
          </p:nvSpPr>
          <p:spPr>
            <a:xfrm>
              <a:off x="508100" y="3533182"/>
              <a:ext cx="385980" cy="385980"/>
            </a:xfrm>
            <a:prstGeom prst="ellipse">
              <a:avLst/>
            </a:prstGeom>
            <a:solidFill>
              <a:srgbClr val="1C7FFF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7E5FD73C-9104-7246-9D8B-EEFE1152228B}"/>
                </a:ext>
              </a:extLst>
            </p:cNvPr>
            <p:cNvSpPr/>
            <p:nvPr/>
          </p:nvSpPr>
          <p:spPr>
            <a:xfrm>
              <a:off x="508100" y="2862622"/>
              <a:ext cx="385980" cy="385980"/>
            </a:xfrm>
            <a:prstGeom prst="ellipse">
              <a:avLst/>
            </a:prstGeom>
            <a:solidFill>
              <a:srgbClr val="1C7FFF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DEAB7E8C-8DFD-1C49-8B5C-3620628BB6DE}"/>
                </a:ext>
              </a:extLst>
            </p:cNvPr>
            <p:cNvSpPr/>
            <p:nvPr/>
          </p:nvSpPr>
          <p:spPr>
            <a:xfrm>
              <a:off x="508100" y="2212382"/>
              <a:ext cx="385980" cy="385980"/>
            </a:xfrm>
            <a:prstGeom prst="ellipse">
              <a:avLst/>
            </a:prstGeom>
            <a:solidFill>
              <a:srgbClr val="1528BC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43" name="Ovale 42">
              <a:extLst>
                <a:ext uri="{FF2B5EF4-FFF2-40B4-BE49-F238E27FC236}">
                  <a16:creationId xmlns:a16="http://schemas.microsoft.com/office/drawing/2014/main" id="{EED22370-CCE6-3B4C-A383-05148293BC67}"/>
                </a:ext>
              </a:extLst>
            </p:cNvPr>
            <p:cNvSpPr/>
            <p:nvPr/>
          </p:nvSpPr>
          <p:spPr>
            <a:xfrm>
              <a:off x="508100" y="4813342"/>
              <a:ext cx="385980" cy="385980"/>
            </a:xfrm>
            <a:prstGeom prst="ellipse">
              <a:avLst/>
            </a:prstGeom>
            <a:solidFill>
              <a:srgbClr val="1C7FFF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</a:p>
          </p:txBody>
        </p:sp>
      </p:grpSp>
      <p:pic>
        <p:nvPicPr>
          <p:cNvPr id="44" name="Immagine 43">
            <a:extLst>
              <a:ext uri="{FF2B5EF4-FFF2-40B4-BE49-F238E27FC236}">
                <a16:creationId xmlns:a16="http://schemas.microsoft.com/office/drawing/2014/main" id="{58D57CC5-4224-9E4B-A468-2FEB570A6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0000" y="180000"/>
            <a:ext cx="720000" cy="79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8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CF591DA-799F-4F4F-9D34-6EBDD0729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65ED2D-2C08-7C4C-AD06-184DB0341389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 Computing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5DFE38-176B-904B-9094-75B9DC3FDBC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B6182-92A8-8B47-AB6F-CACE3F52FF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-2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</a:t>
            </a:r>
            <a:r>
              <a:rPr kumimoji="0" lang="en-GB" sz="900" b="0" i="0" u="none" strike="noStrike" kern="1200" cap="none" spc="-25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6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900" b="0" i="0" u="none" strike="noStrike" kern="1200" cap="none" spc="30" normalizeH="0" baseline="0" noProof="0" dirty="0">
              <a:ln>
                <a:noFill/>
              </a:ln>
              <a:solidFill>
                <a:srgbClr val="63636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866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enm29VOJ.AwFYyVoVsX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enm29VOJ.AwFYyVoVsX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5"/>
</p:tagLst>
</file>

<file path=ppt/theme/theme1.xml><?xml version="1.0" encoding="utf-8"?>
<a:theme xmlns:a="http://schemas.openxmlformats.org/drawingml/2006/main" name="Tema di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_GARR_Template_16-9_v2" id="{BA0A87A8-B6C9-4437-BBFF-DE9EF4C7DC81}" vid="{4E60ADC5-9C24-4552-BAD5-7AE4F0B4F88E}"/>
    </a:ext>
  </a:extLst>
</a:theme>
</file>

<file path=ppt/theme/theme4.xml><?xml version="1.0" encoding="utf-8"?>
<a:theme xmlns:a="http://schemas.openxmlformats.org/drawingml/2006/main" name="2_637048354258549975">
  <a:themeElements>
    <a:clrScheme name="637048354258549976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D2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63704835425854997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  <a:extLst>
    <a:ext uri="{05A4C25C-085E-4340-85A3-A5531E510DB2}">
      <thm15:themeFamily xmlns:thm15="http://schemas.microsoft.com/office/thememl/2012/main" name="Presentation1" id="{92CA7061-1D1D-4875-A9EB-CF4EB6DEDFD5}" vid="{E8B4243A-C512-4629-BB60-4C423ADE5BF9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637048354258549975">
  <a:themeElements>
    <a:clrScheme name="637048354258549976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D2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63704835425854997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  <a:extLst>
    <a:ext uri="{05A4C25C-085E-4340-85A3-A5531E510DB2}">
      <thm15:themeFamily xmlns:thm15="http://schemas.microsoft.com/office/thememl/2012/main" name="Presentation1" id="{92CA7061-1D1D-4875-A9EB-CF4EB6DEDFD5}" vid="{E8B4243A-C512-4629-BB60-4C423ADE5BF9}"/>
    </a:ext>
  </a:extLst>
</a:theme>
</file>

<file path=ppt/theme/theme7.xml><?xml version="1.0" encoding="utf-8"?>
<a:theme xmlns:a="http://schemas.openxmlformats.org/drawingml/2006/main" name="1_Tema di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3348</TotalTime>
  <Words>594</Words>
  <Application>Microsoft Macintosh PowerPoint</Application>
  <PresentationFormat>Widescreen</PresentationFormat>
  <Paragraphs>120</Paragraphs>
  <Slides>21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Arial</vt:lpstr>
      <vt:lpstr>Calibri</vt:lpstr>
      <vt:lpstr>Calibri Light</vt:lpstr>
      <vt:lpstr>Georgia</vt:lpstr>
      <vt:lpstr>Open Sans</vt:lpstr>
      <vt:lpstr>Rockwell</vt:lpstr>
      <vt:lpstr>Segoe UI Semilight</vt:lpstr>
      <vt:lpstr>Tahoma</vt:lpstr>
      <vt:lpstr>Titillium Web</vt:lpstr>
      <vt:lpstr>Titillium Web SemiBold</vt:lpstr>
      <vt:lpstr>Verdana</vt:lpstr>
      <vt:lpstr>Wingdings</vt:lpstr>
      <vt:lpstr>Tema di Office</vt:lpstr>
      <vt:lpstr>2_Tema di Office</vt:lpstr>
      <vt:lpstr>3_Tema di Office</vt:lpstr>
      <vt:lpstr>2_637048354258549975</vt:lpstr>
      <vt:lpstr>Simple Light</vt:lpstr>
      <vt:lpstr>3_637048354258549975</vt:lpstr>
      <vt:lpstr>1_Tema di Office</vt:lpstr>
      <vt:lpstr>Diapositiva think-cell</vt:lpstr>
      <vt:lpstr>INFN Computing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ICSC Infrastructure</vt:lpstr>
      <vt:lpstr>Objectives</vt:lpstr>
      <vt:lpstr>TeRABIT</vt:lpstr>
      <vt:lpstr>PE 1: “Artificial Intelligence: foundational aspects”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Claudio Grandi</dc:creator>
  <cp:lastModifiedBy>Diego Bettoni</cp:lastModifiedBy>
  <cp:revision>395</cp:revision>
  <dcterms:created xsi:type="dcterms:W3CDTF">2017-06-26T12:04:20Z</dcterms:created>
  <dcterms:modified xsi:type="dcterms:W3CDTF">2023-06-11T14:46:12Z</dcterms:modified>
</cp:coreProperties>
</file>