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59" r:id="rId4"/>
    <p:sldId id="261" r:id="rId5"/>
    <p:sldId id="262" r:id="rId6"/>
    <p:sldId id="263" r:id="rId7"/>
    <p:sldId id="264" r:id="rId8"/>
    <p:sldId id="265" r:id="rId9"/>
    <p:sldId id="266" r:id="rId10"/>
    <p:sldId id="276" r:id="rId11"/>
    <p:sldId id="267" r:id="rId12"/>
    <p:sldId id="268" r:id="rId13"/>
    <p:sldId id="269" r:id="rId14"/>
    <p:sldId id="270" r:id="rId15"/>
    <p:sldId id="271" r:id="rId16"/>
    <p:sldId id="272" r:id="rId17"/>
    <p:sldId id="274" r:id="rId18"/>
    <p:sldId id="275"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C30"/>
    <a:srgbClr val="0B11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85CB02-A400-2423-F73F-B955718923E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3AE76F2-22D3-8C74-6D3C-097A9E4729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C941B72-51FA-6C9D-22B5-8615C110BD0E}"/>
              </a:ext>
            </a:extLst>
          </p:cNvPr>
          <p:cNvSpPr>
            <a:spLocks noGrp="1"/>
          </p:cNvSpPr>
          <p:nvPr>
            <p:ph type="dt" sz="half" idx="10"/>
          </p:nvPr>
        </p:nvSpPr>
        <p:spPr/>
        <p:txBody>
          <a:bodyPr/>
          <a:lstStyle/>
          <a:p>
            <a:fld id="{D7AFDB6D-2E67-4116-A329-70CF5AA5A8EF}" type="datetimeFigureOut">
              <a:rPr lang="it-IT" smtClean="0"/>
              <a:t>23/05/2024</a:t>
            </a:fld>
            <a:endParaRPr lang="it-IT"/>
          </a:p>
        </p:txBody>
      </p:sp>
      <p:sp>
        <p:nvSpPr>
          <p:cNvPr id="5" name="Segnaposto piè di pagina 4">
            <a:extLst>
              <a:ext uri="{FF2B5EF4-FFF2-40B4-BE49-F238E27FC236}">
                <a16:creationId xmlns:a16="http://schemas.microsoft.com/office/drawing/2014/main" id="{97DD5088-07F5-3074-BB16-A69CDCE006E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121523-268E-2BE2-F716-AC1C8A4A7625}"/>
              </a:ext>
            </a:extLst>
          </p:cNvPr>
          <p:cNvSpPr>
            <a:spLocks noGrp="1"/>
          </p:cNvSpPr>
          <p:nvPr>
            <p:ph type="sldNum" sz="quarter" idx="12"/>
          </p:nvPr>
        </p:nvSpPr>
        <p:spPr/>
        <p:txBody>
          <a:bodyPr/>
          <a:lstStyle/>
          <a:p>
            <a:fld id="{3ED35C5A-463D-4CC3-8303-7BE21CF77322}" type="slidenum">
              <a:rPr lang="it-IT" smtClean="0"/>
              <a:t>‹N›</a:t>
            </a:fld>
            <a:endParaRPr lang="it-IT"/>
          </a:p>
        </p:txBody>
      </p:sp>
    </p:spTree>
    <p:extLst>
      <p:ext uri="{BB962C8B-B14F-4D97-AF65-F5344CB8AC3E}">
        <p14:creationId xmlns:p14="http://schemas.microsoft.com/office/powerpoint/2010/main" val="272914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084B98-79B1-2785-AC47-B8592E1B2AE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1C89E22-7905-AE3D-0A5B-55385CC4808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A6CBB6E-A702-B4D2-1E84-2527BC7D7A07}"/>
              </a:ext>
            </a:extLst>
          </p:cNvPr>
          <p:cNvSpPr>
            <a:spLocks noGrp="1"/>
          </p:cNvSpPr>
          <p:nvPr>
            <p:ph type="dt" sz="half" idx="10"/>
          </p:nvPr>
        </p:nvSpPr>
        <p:spPr/>
        <p:txBody>
          <a:bodyPr/>
          <a:lstStyle/>
          <a:p>
            <a:fld id="{D7AFDB6D-2E67-4116-A329-70CF5AA5A8EF}" type="datetimeFigureOut">
              <a:rPr lang="it-IT" smtClean="0"/>
              <a:t>23/05/2024</a:t>
            </a:fld>
            <a:endParaRPr lang="it-IT"/>
          </a:p>
        </p:txBody>
      </p:sp>
      <p:sp>
        <p:nvSpPr>
          <p:cNvPr id="5" name="Segnaposto piè di pagina 4">
            <a:extLst>
              <a:ext uri="{FF2B5EF4-FFF2-40B4-BE49-F238E27FC236}">
                <a16:creationId xmlns:a16="http://schemas.microsoft.com/office/drawing/2014/main" id="{84F6E0E4-D273-7922-524E-73E8CB67D8E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F01050D-E10F-52C8-212F-C5EE46E90D5B}"/>
              </a:ext>
            </a:extLst>
          </p:cNvPr>
          <p:cNvSpPr>
            <a:spLocks noGrp="1"/>
          </p:cNvSpPr>
          <p:nvPr>
            <p:ph type="sldNum" sz="quarter" idx="12"/>
          </p:nvPr>
        </p:nvSpPr>
        <p:spPr/>
        <p:txBody>
          <a:bodyPr/>
          <a:lstStyle/>
          <a:p>
            <a:fld id="{3ED35C5A-463D-4CC3-8303-7BE21CF77322}" type="slidenum">
              <a:rPr lang="it-IT" smtClean="0"/>
              <a:t>‹N›</a:t>
            </a:fld>
            <a:endParaRPr lang="it-IT"/>
          </a:p>
        </p:txBody>
      </p:sp>
    </p:spTree>
    <p:extLst>
      <p:ext uri="{BB962C8B-B14F-4D97-AF65-F5344CB8AC3E}">
        <p14:creationId xmlns:p14="http://schemas.microsoft.com/office/powerpoint/2010/main" val="225406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87E8309-7D1C-DB49-21AA-E15078E40B0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4DB6B2-1B2C-4228-BE5B-43F6FF7784B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58D05BB-C972-6A52-4BF0-551E7204EA85}"/>
              </a:ext>
            </a:extLst>
          </p:cNvPr>
          <p:cNvSpPr>
            <a:spLocks noGrp="1"/>
          </p:cNvSpPr>
          <p:nvPr>
            <p:ph type="dt" sz="half" idx="10"/>
          </p:nvPr>
        </p:nvSpPr>
        <p:spPr/>
        <p:txBody>
          <a:bodyPr/>
          <a:lstStyle/>
          <a:p>
            <a:fld id="{D7AFDB6D-2E67-4116-A329-70CF5AA5A8EF}" type="datetimeFigureOut">
              <a:rPr lang="it-IT" smtClean="0"/>
              <a:t>23/05/2024</a:t>
            </a:fld>
            <a:endParaRPr lang="it-IT"/>
          </a:p>
        </p:txBody>
      </p:sp>
      <p:sp>
        <p:nvSpPr>
          <p:cNvPr id="5" name="Segnaposto piè di pagina 4">
            <a:extLst>
              <a:ext uri="{FF2B5EF4-FFF2-40B4-BE49-F238E27FC236}">
                <a16:creationId xmlns:a16="http://schemas.microsoft.com/office/drawing/2014/main" id="{D6501D30-1633-86A5-509D-CD9537490F7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73D9BE1-23CE-DDE0-3130-199DE89DBA5B}"/>
              </a:ext>
            </a:extLst>
          </p:cNvPr>
          <p:cNvSpPr>
            <a:spLocks noGrp="1"/>
          </p:cNvSpPr>
          <p:nvPr>
            <p:ph type="sldNum" sz="quarter" idx="12"/>
          </p:nvPr>
        </p:nvSpPr>
        <p:spPr/>
        <p:txBody>
          <a:bodyPr/>
          <a:lstStyle/>
          <a:p>
            <a:fld id="{3ED35C5A-463D-4CC3-8303-7BE21CF77322}" type="slidenum">
              <a:rPr lang="it-IT" smtClean="0"/>
              <a:t>‹N›</a:t>
            </a:fld>
            <a:endParaRPr lang="it-IT"/>
          </a:p>
        </p:txBody>
      </p:sp>
    </p:spTree>
    <p:extLst>
      <p:ext uri="{BB962C8B-B14F-4D97-AF65-F5344CB8AC3E}">
        <p14:creationId xmlns:p14="http://schemas.microsoft.com/office/powerpoint/2010/main" val="76923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E6B092-6032-5CE5-B995-5F0818E7B0C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C67FE0-E861-2D13-6F19-D7FF33A70D8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BD7EA1B-A634-2168-328B-97C42FF11807}"/>
              </a:ext>
            </a:extLst>
          </p:cNvPr>
          <p:cNvSpPr>
            <a:spLocks noGrp="1"/>
          </p:cNvSpPr>
          <p:nvPr>
            <p:ph type="dt" sz="half" idx="10"/>
          </p:nvPr>
        </p:nvSpPr>
        <p:spPr/>
        <p:txBody>
          <a:bodyPr/>
          <a:lstStyle/>
          <a:p>
            <a:fld id="{D7AFDB6D-2E67-4116-A329-70CF5AA5A8EF}" type="datetimeFigureOut">
              <a:rPr lang="it-IT" smtClean="0"/>
              <a:t>23/05/2024</a:t>
            </a:fld>
            <a:endParaRPr lang="it-IT"/>
          </a:p>
        </p:txBody>
      </p:sp>
      <p:sp>
        <p:nvSpPr>
          <p:cNvPr id="5" name="Segnaposto piè di pagina 4">
            <a:extLst>
              <a:ext uri="{FF2B5EF4-FFF2-40B4-BE49-F238E27FC236}">
                <a16:creationId xmlns:a16="http://schemas.microsoft.com/office/drawing/2014/main" id="{10D1F5E4-0652-B6F2-85A4-3B4646C4E7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4FF5F87-5C49-9E51-718C-11C14AC1E339}"/>
              </a:ext>
            </a:extLst>
          </p:cNvPr>
          <p:cNvSpPr>
            <a:spLocks noGrp="1"/>
          </p:cNvSpPr>
          <p:nvPr>
            <p:ph type="sldNum" sz="quarter" idx="12"/>
          </p:nvPr>
        </p:nvSpPr>
        <p:spPr/>
        <p:txBody>
          <a:bodyPr/>
          <a:lstStyle/>
          <a:p>
            <a:fld id="{3ED35C5A-463D-4CC3-8303-7BE21CF77322}" type="slidenum">
              <a:rPr lang="it-IT" smtClean="0"/>
              <a:t>‹N›</a:t>
            </a:fld>
            <a:endParaRPr lang="it-IT"/>
          </a:p>
        </p:txBody>
      </p:sp>
    </p:spTree>
    <p:extLst>
      <p:ext uri="{BB962C8B-B14F-4D97-AF65-F5344CB8AC3E}">
        <p14:creationId xmlns:p14="http://schemas.microsoft.com/office/powerpoint/2010/main" val="423067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CD3E79-5965-B6AD-F5B0-364E8D1D012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F60BE90-1044-30D7-5320-CBFD978A75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95430F1-8AD6-D98F-93E6-253105F06A4C}"/>
              </a:ext>
            </a:extLst>
          </p:cNvPr>
          <p:cNvSpPr>
            <a:spLocks noGrp="1"/>
          </p:cNvSpPr>
          <p:nvPr>
            <p:ph type="dt" sz="half" idx="10"/>
          </p:nvPr>
        </p:nvSpPr>
        <p:spPr/>
        <p:txBody>
          <a:bodyPr/>
          <a:lstStyle/>
          <a:p>
            <a:fld id="{D7AFDB6D-2E67-4116-A329-70CF5AA5A8EF}" type="datetimeFigureOut">
              <a:rPr lang="it-IT" smtClean="0"/>
              <a:t>23/05/2024</a:t>
            </a:fld>
            <a:endParaRPr lang="it-IT"/>
          </a:p>
        </p:txBody>
      </p:sp>
      <p:sp>
        <p:nvSpPr>
          <p:cNvPr id="5" name="Segnaposto piè di pagina 4">
            <a:extLst>
              <a:ext uri="{FF2B5EF4-FFF2-40B4-BE49-F238E27FC236}">
                <a16:creationId xmlns:a16="http://schemas.microsoft.com/office/drawing/2014/main" id="{3DBB5D0C-5EC9-CC15-0F3C-930214B7474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D69632-7596-F79A-C608-895A393D1BFC}"/>
              </a:ext>
            </a:extLst>
          </p:cNvPr>
          <p:cNvSpPr>
            <a:spLocks noGrp="1"/>
          </p:cNvSpPr>
          <p:nvPr>
            <p:ph type="sldNum" sz="quarter" idx="12"/>
          </p:nvPr>
        </p:nvSpPr>
        <p:spPr/>
        <p:txBody>
          <a:bodyPr/>
          <a:lstStyle/>
          <a:p>
            <a:fld id="{3ED35C5A-463D-4CC3-8303-7BE21CF77322}" type="slidenum">
              <a:rPr lang="it-IT" smtClean="0"/>
              <a:t>‹N›</a:t>
            </a:fld>
            <a:endParaRPr lang="it-IT"/>
          </a:p>
        </p:txBody>
      </p:sp>
    </p:spTree>
    <p:extLst>
      <p:ext uri="{BB962C8B-B14F-4D97-AF65-F5344CB8AC3E}">
        <p14:creationId xmlns:p14="http://schemas.microsoft.com/office/powerpoint/2010/main" val="3773657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670772-465E-D784-52A0-158CA597D98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B2B1B2-49B0-768F-8FDD-266077B4328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FD1D7F2-D296-6FBA-B688-F7FCF074F5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D638B1C-3F01-3B28-ED9B-49019A6A0623}"/>
              </a:ext>
            </a:extLst>
          </p:cNvPr>
          <p:cNvSpPr>
            <a:spLocks noGrp="1"/>
          </p:cNvSpPr>
          <p:nvPr>
            <p:ph type="dt" sz="half" idx="10"/>
          </p:nvPr>
        </p:nvSpPr>
        <p:spPr/>
        <p:txBody>
          <a:bodyPr/>
          <a:lstStyle/>
          <a:p>
            <a:fld id="{D7AFDB6D-2E67-4116-A329-70CF5AA5A8EF}" type="datetimeFigureOut">
              <a:rPr lang="it-IT" smtClean="0"/>
              <a:t>23/05/2024</a:t>
            </a:fld>
            <a:endParaRPr lang="it-IT"/>
          </a:p>
        </p:txBody>
      </p:sp>
      <p:sp>
        <p:nvSpPr>
          <p:cNvPr id="6" name="Segnaposto piè di pagina 5">
            <a:extLst>
              <a:ext uri="{FF2B5EF4-FFF2-40B4-BE49-F238E27FC236}">
                <a16:creationId xmlns:a16="http://schemas.microsoft.com/office/drawing/2014/main" id="{7076BE89-CEA6-5920-2192-3210A19AA75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CFCB5BE-E7A6-C881-B334-35F5DB3AD24F}"/>
              </a:ext>
            </a:extLst>
          </p:cNvPr>
          <p:cNvSpPr>
            <a:spLocks noGrp="1"/>
          </p:cNvSpPr>
          <p:nvPr>
            <p:ph type="sldNum" sz="quarter" idx="12"/>
          </p:nvPr>
        </p:nvSpPr>
        <p:spPr/>
        <p:txBody>
          <a:bodyPr/>
          <a:lstStyle/>
          <a:p>
            <a:fld id="{3ED35C5A-463D-4CC3-8303-7BE21CF77322}" type="slidenum">
              <a:rPr lang="it-IT" smtClean="0"/>
              <a:t>‹N›</a:t>
            </a:fld>
            <a:endParaRPr lang="it-IT"/>
          </a:p>
        </p:txBody>
      </p:sp>
    </p:spTree>
    <p:extLst>
      <p:ext uri="{BB962C8B-B14F-4D97-AF65-F5344CB8AC3E}">
        <p14:creationId xmlns:p14="http://schemas.microsoft.com/office/powerpoint/2010/main" val="226258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8C715C-20D1-F444-C379-5B15D4EDE17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7BD9592-0500-237B-F610-B6B2342101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EBC4764-D77E-B597-FD89-F6B249C3064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96EF4C3-D6E6-A2AF-3CD1-CEB59A3AF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E8042F4-C75B-FE7E-6BFC-AEC82300691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EF21AB7-35F7-3528-BA1E-BA5836396C11}"/>
              </a:ext>
            </a:extLst>
          </p:cNvPr>
          <p:cNvSpPr>
            <a:spLocks noGrp="1"/>
          </p:cNvSpPr>
          <p:nvPr>
            <p:ph type="dt" sz="half" idx="10"/>
          </p:nvPr>
        </p:nvSpPr>
        <p:spPr/>
        <p:txBody>
          <a:bodyPr/>
          <a:lstStyle/>
          <a:p>
            <a:fld id="{D7AFDB6D-2E67-4116-A329-70CF5AA5A8EF}" type="datetimeFigureOut">
              <a:rPr lang="it-IT" smtClean="0"/>
              <a:t>23/05/2024</a:t>
            </a:fld>
            <a:endParaRPr lang="it-IT"/>
          </a:p>
        </p:txBody>
      </p:sp>
      <p:sp>
        <p:nvSpPr>
          <p:cNvPr id="8" name="Segnaposto piè di pagina 7">
            <a:extLst>
              <a:ext uri="{FF2B5EF4-FFF2-40B4-BE49-F238E27FC236}">
                <a16:creationId xmlns:a16="http://schemas.microsoft.com/office/drawing/2014/main" id="{074DF50B-3251-C6D8-C3CC-1B5D33B307A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5243F26-EEEF-0110-2DF2-F0A70DDD8A32}"/>
              </a:ext>
            </a:extLst>
          </p:cNvPr>
          <p:cNvSpPr>
            <a:spLocks noGrp="1"/>
          </p:cNvSpPr>
          <p:nvPr>
            <p:ph type="sldNum" sz="quarter" idx="12"/>
          </p:nvPr>
        </p:nvSpPr>
        <p:spPr/>
        <p:txBody>
          <a:bodyPr/>
          <a:lstStyle/>
          <a:p>
            <a:fld id="{3ED35C5A-463D-4CC3-8303-7BE21CF77322}" type="slidenum">
              <a:rPr lang="it-IT" smtClean="0"/>
              <a:t>‹N›</a:t>
            </a:fld>
            <a:endParaRPr lang="it-IT"/>
          </a:p>
        </p:txBody>
      </p:sp>
    </p:spTree>
    <p:extLst>
      <p:ext uri="{BB962C8B-B14F-4D97-AF65-F5344CB8AC3E}">
        <p14:creationId xmlns:p14="http://schemas.microsoft.com/office/powerpoint/2010/main" val="1109550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5D816-6E1C-F0B3-5DF7-8EA760F399D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4596023-4A19-C4ED-03C2-6C3A68805F5A}"/>
              </a:ext>
            </a:extLst>
          </p:cNvPr>
          <p:cNvSpPr>
            <a:spLocks noGrp="1"/>
          </p:cNvSpPr>
          <p:nvPr>
            <p:ph type="dt" sz="half" idx="10"/>
          </p:nvPr>
        </p:nvSpPr>
        <p:spPr/>
        <p:txBody>
          <a:bodyPr/>
          <a:lstStyle/>
          <a:p>
            <a:fld id="{D7AFDB6D-2E67-4116-A329-70CF5AA5A8EF}" type="datetimeFigureOut">
              <a:rPr lang="it-IT" smtClean="0"/>
              <a:t>23/05/2024</a:t>
            </a:fld>
            <a:endParaRPr lang="it-IT"/>
          </a:p>
        </p:txBody>
      </p:sp>
      <p:sp>
        <p:nvSpPr>
          <p:cNvPr id="4" name="Segnaposto piè di pagina 3">
            <a:extLst>
              <a:ext uri="{FF2B5EF4-FFF2-40B4-BE49-F238E27FC236}">
                <a16:creationId xmlns:a16="http://schemas.microsoft.com/office/drawing/2014/main" id="{5EB38FCA-18C8-A0FB-57E2-8D6E7C511D8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8C03F57-E335-E803-2768-4623BB7A7F64}"/>
              </a:ext>
            </a:extLst>
          </p:cNvPr>
          <p:cNvSpPr>
            <a:spLocks noGrp="1"/>
          </p:cNvSpPr>
          <p:nvPr>
            <p:ph type="sldNum" sz="quarter" idx="12"/>
          </p:nvPr>
        </p:nvSpPr>
        <p:spPr/>
        <p:txBody>
          <a:bodyPr/>
          <a:lstStyle/>
          <a:p>
            <a:fld id="{3ED35C5A-463D-4CC3-8303-7BE21CF77322}" type="slidenum">
              <a:rPr lang="it-IT" smtClean="0"/>
              <a:t>‹N›</a:t>
            </a:fld>
            <a:endParaRPr lang="it-IT"/>
          </a:p>
        </p:txBody>
      </p:sp>
    </p:spTree>
    <p:extLst>
      <p:ext uri="{BB962C8B-B14F-4D97-AF65-F5344CB8AC3E}">
        <p14:creationId xmlns:p14="http://schemas.microsoft.com/office/powerpoint/2010/main" val="109117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C86E910-C2FE-C349-C3EC-5C9C3B5BC7DF}"/>
              </a:ext>
            </a:extLst>
          </p:cNvPr>
          <p:cNvSpPr>
            <a:spLocks noGrp="1"/>
          </p:cNvSpPr>
          <p:nvPr>
            <p:ph type="dt" sz="half" idx="10"/>
          </p:nvPr>
        </p:nvSpPr>
        <p:spPr/>
        <p:txBody>
          <a:bodyPr/>
          <a:lstStyle/>
          <a:p>
            <a:fld id="{D7AFDB6D-2E67-4116-A329-70CF5AA5A8EF}" type="datetimeFigureOut">
              <a:rPr lang="it-IT" smtClean="0"/>
              <a:t>23/05/2024</a:t>
            </a:fld>
            <a:endParaRPr lang="it-IT"/>
          </a:p>
        </p:txBody>
      </p:sp>
      <p:sp>
        <p:nvSpPr>
          <p:cNvPr id="3" name="Segnaposto piè di pagina 2">
            <a:extLst>
              <a:ext uri="{FF2B5EF4-FFF2-40B4-BE49-F238E27FC236}">
                <a16:creationId xmlns:a16="http://schemas.microsoft.com/office/drawing/2014/main" id="{BDF8E4F0-DB14-E8F7-8BEF-229ADE0196A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DC07239-FF97-C5B7-1FAE-EFF904A5AD5C}"/>
              </a:ext>
            </a:extLst>
          </p:cNvPr>
          <p:cNvSpPr>
            <a:spLocks noGrp="1"/>
          </p:cNvSpPr>
          <p:nvPr>
            <p:ph type="sldNum" sz="quarter" idx="12"/>
          </p:nvPr>
        </p:nvSpPr>
        <p:spPr/>
        <p:txBody>
          <a:bodyPr/>
          <a:lstStyle/>
          <a:p>
            <a:fld id="{3ED35C5A-463D-4CC3-8303-7BE21CF77322}" type="slidenum">
              <a:rPr lang="it-IT" smtClean="0"/>
              <a:t>‹N›</a:t>
            </a:fld>
            <a:endParaRPr lang="it-IT"/>
          </a:p>
        </p:txBody>
      </p:sp>
    </p:spTree>
    <p:extLst>
      <p:ext uri="{BB962C8B-B14F-4D97-AF65-F5344CB8AC3E}">
        <p14:creationId xmlns:p14="http://schemas.microsoft.com/office/powerpoint/2010/main" val="39779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733659-8334-D52A-859C-FBAB469978B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B664280-81D2-3A1D-E383-C709244AD8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5F663EA-010D-0EED-994E-E13668373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4FE59E4-B6FF-7FD7-DFBD-DB20BB08A85F}"/>
              </a:ext>
            </a:extLst>
          </p:cNvPr>
          <p:cNvSpPr>
            <a:spLocks noGrp="1"/>
          </p:cNvSpPr>
          <p:nvPr>
            <p:ph type="dt" sz="half" idx="10"/>
          </p:nvPr>
        </p:nvSpPr>
        <p:spPr/>
        <p:txBody>
          <a:bodyPr/>
          <a:lstStyle/>
          <a:p>
            <a:fld id="{D7AFDB6D-2E67-4116-A329-70CF5AA5A8EF}" type="datetimeFigureOut">
              <a:rPr lang="it-IT" smtClean="0"/>
              <a:t>23/05/2024</a:t>
            </a:fld>
            <a:endParaRPr lang="it-IT"/>
          </a:p>
        </p:txBody>
      </p:sp>
      <p:sp>
        <p:nvSpPr>
          <p:cNvPr id="6" name="Segnaposto piè di pagina 5">
            <a:extLst>
              <a:ext uri="{FF2B5EF4-FFF2-40B4-BE49-F238E27FC236}">
                <a16:creationId xmlns:a16="http://schemas.microsoft.com/office/drawing/2014/main" id="{B24D3E7F-4016-2C6B-AD32-B309E30CD3B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812AEBA-7633-727D-3E3C-1E3CA089176D}"/>
              </a:ext>
            </a:extLst>
          </p:cNvPr>
          <p:cNvSpPr>
            <a:spLocks noGrp="1"/>
          </p:cNvSpPr>
          <p:nvPr>
            <p:ph type="sldNum" sz="quarter" idx="12"/>
          </p:nvPr>
        </p:nvSpPr>
        <p:spPr/>
        <p:txBody>
          <a:bodyPr/>
          <a:lstStyle/>
          <a:p>
            <a:fld id="{3ED35C5A-463D-4CC3-8303-7BE21CF77322}" type="slidenum">
              <a:rPr lang="it-IT" smtClean="0"/>
              <a:t>‹N›</a:t>
            </a:fld>
            <a:endParaRPr lang="it-IT"/>
          </a:p>
        </p:txBody>
      </p:sp>
    </p:spTree>
    <p:extLst>
      <p:ext uri="{BB962C8B-B14F-4D97-AF65-F5344CB8AC3E}">
        <p14:creationId xmlns:p14="http://schemas.microsoft.com/office/powerpoint/2010/main" val="1907745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D12C12-32A2-7EC2-4634-41A8F1E9C0C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ABE8890-9BCF-8004-C407-2E58CCC862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8014A67-30D9-82F3-E8A1-09FED0D76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4134EC9-ED98-983A-6B19-D082A30F0414}"/>
              </a:ext>
            </a:extLst>
          </p:cNvPr>
          <p:cNvSpPr>
            <a:spLocks noGrp="1"/>
          </p:cNvSpPr>
          <p:nvPr>
            <p:ph type="dt" sz="half" idx="10"/>
          </p:nvPr>
        </p:nvSpPr>
        <p:spPr/>
        <p:txBody>
          <a:bodyPr/>
          <a:lstStyle/>
          <a:p>
            <a:fld id="{D7AFDB6D-2E67-4116-A329-70CF5AA5A8EF}" type="datetimeFigureOut">
              <a:rPr lang="it-IT" smtClean="0"/>
              <a:t>23/05/2024</a:t>
            </a:fld>
            <a:endParaRPr lang="it-IT"/>
          </a:p>
        </p:txBody>
      </p:sp>
      <p:sp>
        <p:nvSpPr>
          <p:cNvPr id="6" name="Segnaposto piè di pagina 5">
            <a:extLst>
              <a:ext uri="{FF2B5EF4-FFF2-40B4-BE49-F238E27FC236}">
                <a16:creationId xmlns:a16="http://schemas.microsoft.com/office/drawing/2014/main" id="{E4BDF868-6FBD-D9B3-0C0E-8787A083C98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113FAAF-9041-2B0E-224C-EEEBBE8C4417}"/>
              </a:ext>
            </a:extLst>
          </p:cNvPr>
          <p:cNvSpPr>
            <a:spLocks noGrp="1"/>
          </p:cNvSpPr>
          <p:nvPr>
            <p:ph type="sldNum" sz="quarter" idx="12"/>
          </p:nvPr>
        </p:nvSpPr>
        <p:spPr/>
        <p:txBody>
          <a:bodyPr/>
          <a:lstStyle/>
          <a:p>
            <a:fld id="{3ED35C5A-463D-4CC3-8303-7BE21CF77322}" type="slidenum">
              <a:rPr lang="it-IT" smtClean="0"/>
              <a:t>‹N›</a:t>
            </a:fld>
            <a:endParaRPr lang="it-IT"/>
          </a:p>
        </p:txBody>
      </p:sp>
    </p:spTree>
    <p:extLst>
      <p:ext uri="{BB962C8B-B14F-4D97-AF65-F5344CB8AC3E}">
        <p14:creationId xmlns:p14="http://schemas.microsoft.com/office/powerpoint/2010/main" val="130200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7EEE870-042D-503C-C923-14413F628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66A3D07-2A3B-D447-3F26-102D0AD35C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E0F92A3-5C36-8E41-66AF-7E819596F5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AFDB6D-2E67-4116-A329-70CF5AA5A8EF}" type="datetimeFigureOut">
              <a:rPr lang="it-IT" smtClean="0"/>
              <a:t>23/05/2024</a:t>
            </a:fld>
            <a:endParaRPr lang="it-IT"/>
          </a:p>
        </p:txBody>
      </p:sp>
      <p:sp>
        <p:nvSpPr>
          <p:cNvPr id="5" name="Segnaposto piè di pagina 4">
            <a:extLst>
              <a:ext uri="{FF2B5EF4-FFF2-40B4-BE49-F238E27FC236}">
                <a16:creationId xmlns:a16="http://schemas.microsoft.com/office/drawing/2014/main" id="{7EA0B3C7-C8BA-728F-672F-B5D14B240D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5CCF0C00-1252-CC05-FB0E-16C13A4A3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D35C5A-463D-4CC3-8303-7BE21CF77322}" type="slidenum">
              <a:rPr lang="it-IT" smtClean="0"/>
              <a:t>‹N›</a:t>
            </a:fld>
            <a:endParaRPr lang="it-IT"/>
          </a:p>
        </p:txBody>
      </p:sp>
    </p:spTree>
    <p:extLst>
      <p:ext uri="{BB962C8B-B14F-4D97-AF65-F5344CB8AC3E}">
        <p14:creationId xmlns:p14="http://schemas.microsoft.com/office/powerpoint/2010/main" val="1856615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47.pn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9180328" y="5031278"/>
            <a:ext cx="2528637" cy="1221431"/>
          </a:xfrm>
          <a:prstGeom prst="rect">
            <a:avLst/>
          </a:prstGeom>
          <a:solidFill>
            <a:schemeClr val="tx1">
              <a:lumMod val="75000"/>
              <a:lumOff val="25000"/>
            </a:schemeClr>
          </a:solidFill>
        </p:spPr>
      </p:pic>
      <p:pic>
        <p:nvPicPr>
          <p:cNvPr id="10" name="Immagine 9" descr="Immagine che contiene testo&#10;&#10;Descrizione generata automaticamente">
            <a:extLst>
              <a:ext uri="{FF2B5EF4-FFF2-40B4-BE49-F238E27FC236}">
                <a16:creationId xmlns:a16="http://schemas.microsoft.com/office/drawing/2014/main" id="{ED2A88C0-BA75-4DDD-2362-53AA04777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630" y="4845198"/>
            <a:ext cx="1980240" cy="1441341"/>
          </a:xfrm>
          <a:prstGeom prst="rect">
            <a:avLst/>
          </a:prstGeom>
        </p:spPr>
      </p:pic>
      <p:sp>
        <p:nvSpPr>
          <p:cNvPr id="12" name="Sottotitolo 2">
            <a:extLst>
              <a:ext uri="{FF2B5EF4-FFF2-40B4-BE49-F238E27FC236}">
                <a16:creationId xmlns:a16="http://schemas.microsoft.com/office/drawing/2014/main" id="{1E7A9AE3-838B-2589-B54C-BD83849FE933}"/>
              </a:ext>
            </a:extLst>
          </p:cNvPr>
          <p:cNvSpPr>
            <a:spLocks noGrp="1"/>
          </p:cNvSpPr>
          <p:nvPr>
            <p:ph type="subTitle" idx="1"/>
          </p:nvPr>
        </p:nvSpPr>
        <p:spPr>
          <a:xfrm>
            <a:off x="2738528" y="5031278"/>
            <a:ext cx="6348295" cy="407631"/>
          </a:xfrm>
        </p:spPr>
        <p:txBody>
          <a:bodyPr>
            <a:normAutofit lnSpcReduction="10000"/>
          </a:bodyPr>
          <a:lstStyle/>
          <a:p>
            <a:r>
              <a:rPr lang="it-IT" b="1" dirty="0"/>
              <a:t>Author: Federico Chiarelli</a:t>
            </a:r>
          </a:p>
        </p:txBody>
      </p:sp>
      <p:sp>
        <p:nvSpPr>
          <p:cNvPr id="13" name="Sottotitolo 2">
            <a:extLst>
              <a:ext uri="{FF2B5EF4-FFF2-40B4-BE49-F238E27FC236}">
                <a16:creationId xmlns:a16="http://schemas.microsoft.com/office/drawing/2014/main" id="{32032856-16BD-FB78-D9FF-27A9736B01D0}"/>
              </a:ext>
            </a:extLst>
          </p:cNvPr>
          <p:cNvSpPr txBox="1">
            <a:spLocks/>
          </p:cNvSpPr>
          <p:nvPr/>
        </p:nvSpPr>
        <p:spPr>
          <a:xfrm>
            <a:off x="1592487" y="5878128"/>
            <a:ext cx="9144000" cy="40841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t>Frascati National Labs (INFN-LNF)</a:t>
            </a:r>
          </a:p>
        </p:txBody>
      </p:sp>
      <p:sp>
        <p:nvSpPr>
          <p:cNvPr id="14" name="Sottotitolo 2">
            <a:extLst>
              <a:ext uri="{FF2B5EF4-FFF2-40B4-BE49-F238E27FC236}">
                <a16:creationId xmlns:a16="http://schemas.microsoft.com/office/drawing/2014/main" id="{DE9D0AFF-1BBC-B920-6C59-A8A3E6B2F3B7}"/>
              </a:ext>
            </a:extLst>
          </p:cNvPr>
          <p:cNvSpPr txBox="1">
            <a:spLocks/>
          </p:cNvSpPr>
          <p:nvPr/>
        </p:nvSpPr>
        <p:spPr>
          <a:xfrm>
            <a:off x="2591672" y="5486107"/>
            <a:ext cx="6931414" cy="39812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t>Contact: federico.chiarelli@lnf.infn.it</a:t>
            </a:r>
          </a:p>
        </p:txBody>
      </p:sp>
      <p:sp>
        <p:nvSpPr>
          <p:cNvPr id="15" name="Titolo 1">
            <a:extLst>
              <a:ext uri="{FF2B5EF4-FFF2-40B4-BE49-F238E27FC236}">
                <a16:creationId xmlns:a16="http://schemas.microsoft.com/office/drawing/2014/main" id="{29BC2620-99B6-424B-FB3E-D0290C3A8ECA}"/>
              </a:ext>
            </a:extLst>
          </p:cNvPr>
          <p:cNvSpPr>
            <a:spLocks noGrp="1"/>
          </p:cNvSpPr>
          <p:nvPr>
            <p:ph type="ctrTitle"/>
          </p:nvPr>
        </p:nvSpPr>
        <p:spPr>
          <a:xfrm>
            <a:off x="1308465" y="1646122"/>
            <a:ext cx="9243640" cy="3280527"/>
          </a:xfrm>
        </p:spPr>
        <p:txBody>
          <a:bodyPr>
            <a:noAutofit/>
          </a:bodyPr>
          <a:lstStyle/>
          <a:p>
            <a:r>
              <a:rPr lang="en-US" sz="50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a:t>
            </a:r>
            <a:br>
              <a:rPr lang="en-US" sz="50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it-IT" sz="5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endParaRPr lang="it-IT" sz="5000" dirty="0">
              <a:effectLst>
                <a:outerShdw blurRad="38100" dist="38100" dir="2700000" algn="tl">
                  <a:srgbClr val="000000">
                    <a:alpha val="43137"/>
                  </a:srgbClr>
                </a:outerShdw>
              </a:effectLst>
            </a:endParaRPr>
          </a:p>
        </p:txBody>
      </p:sp>
      <p:sp>
        <p:nvSpPr>
          <p:cNvPr id="17" name="CasellaDiTesto 16">
            <a:extLst>
              <a:ext uri="{FF2B5EF4-FFF2-40B4-BE49-F238E27FC236}">
                <a16:creationId xmlns:a16="http://schemas.microsoft.com/office/drawing/2014/main" id="{DB775500-DB72-4E0E-F0A4-33BC74FE217A}"/>
              </a:ext>
            </a:extLst>
          </p:cNvPr>
          <p:cNvSpPr txBox="1"/>
          <p:nvPr/>
        </p:nvSpPr>
        <p:spPr>
          <a:xfrm>
            <a:off x="1306451" y="3773903"/>
            <a:ext cx="9579097" cy="954107"/>
          </a:xfrm>
          <a:prstGeom prst="rect">
            <a:avLst/>
          </a:prstGeom>
          <a:noFill/>
        </p:spPr>
        <p:txBody>
          <a:bodyPr wrap="square">
            <a:spAutoFit/>
          </a:bodyPr>
          <a:lstStyle/>
          <a:p>
            <a:pPr algn="ctr"/>
            <a:r>
              <a:rPr lang="en-US" sz="2800" b="1" dirty="0">
                <a:solidFill>
                  <a:srgbClr val="060C30"/>
                </a:solidFill>
                <a:latin typeface="Calibri" panose="020F0502020204030204" pitchFamily="34" charset="0"/>
                <a:cs typeface="Calibri" panose="020F0502020204030204" pitchFamily="34" charset="0"/>
              </a:rPr>
              <a:t>16 Workshop on Shielding aspects of Accelerators, Targets and Irradiation Facilities</a:t>
            </a:r>
            <a:endParaRPr lang="it-IT" sz="2800" b="1" dirty="0">
              <a:solidFill>
                <a:srgbClr val="060C3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2971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32FA76-D687-56A5-845E-25E4069ABE95}"/>
              </a:ext>
            </a:extLst>
          </p:cNvPr>
          <p:cNvSpPr/>
          <p:nvPr/>
        </p:nvSpPr>
        <p:spPr>
          <a:xfrm>
            <a:off x="0" y="0"/>
            <a:ext cx="12192000" cy="6858000"/>
          </a:xfrm>
          <a:prstGeom prst="rect">
            <a:avLst/>
          </a:prstGeom>
          <a:gradFill flip="none" rotWithShape="1">
            <a:gsLst>
              <a:gs pos="94000">
                <a:srgbClr val="0B1134"/>
              </a:gs>
              <a:gs pos="43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CDAF3CA-592C-F48B-63D5-D4872A54F316}"/>
              </a:ext>
            </a:extLst>
          </p:cNvPr>
          <p:cNvSpPr/>
          <p:nvPr/>
        </p:nvSpPr>
        <p:spPr>
          <a:xfrm>
            <a:off x="1" y="417136"/>
            <a:ext cx="12192000" cy="5923202"/>
          </a:xfrm>
          <a:prstGeom prst="rect">
            <a:avLst/>
          </a:prstGeom>
          <a:solidFill>
            <a:schemeClr val="bg1"/>
          </a:solidFill>
          <a:ln w="28575">
            <a:solidFill>
              <a:srgbClr val="0B1134"/>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99CC"/>
              </a:solidFill>
              <a:effectLst/>
              <a:highlight>
                <a:srgbClr val="FFFFFF"/>
              </a:highlight>
              <a:latin typeface="Roboto Light" panose="020F0502020204030204" pitchFamily="2" charset="0"/>
            </a:endParaRPr>
          </a:p>
        </p:txBody>
      </p:sp>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64417" y="6377742"/>
            <a:ext cx="960334" cy="463879"/>
          </a:xfrm>
          <a:prstGeom prst="rect">
            <a:avLst/>
          </a:prstGeom>
          <a:solidFill>
            <a:schemeClr val="tx1">
              <a:lumMod val="75000"/>
              <a:lumOff val="25000"/>
            </a:schemeClr>
          </a:solidFill>
        </p:spPr>
      </p:pic>
      <p:sp>
        <p:nvSpPr>
          <p:cNvPr id="4" name="CasellaDiTesto 3">
            <a:extLst>
              <a:ext uri="{FF2B5EF4-FFF2-40B4-BE49-F238E27FC236}">
                <a16:creationId xmlns:a16="http://schemas.microsoft.com/office/drawing/2014/main" id="{825E85B7-D0D3-FA70-31E5-B620EA98A7DB}"/>
              </a:ext>
            </a:extLst>
          </p:cNvPr>
          <p:cNvSpPr txBox="1"/>
          <p:nvPr/>
        </p:nvSpPr>
        <p:spPr>
          <a:xfrm>
            <a:off x="2221582" y="6291393"/>
            <a:ext cx="8823489" cy="615553"/>
          </a:xfrm>
          <a:prstGeom prst="rect">
            <a:avLst/>
          </a:prstGeom>
          <a:noFill/>
        </p:spPr>
        <p:txBody>
          <a:bodyPr wrap="square" rtlCol="0">
            <a:spAutoFit/>
          </a:bodyPr>
          <a:lstStyle/>
          <a:p>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        </a:t>
            </a:r>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Federico Chiarelli – INFN -LNF</a:t>
            </a:r>
            <a:endParaRPr lang="it-IT" sz="1700" dirty="0">
              <a:solidFill>
                <a:schemeClr val="bg1"/>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CC5D8CCA-26A1-0042-1784-33B7256D8CF4}"/>
              </a:ext>
            </a:extLst>
          </p:cNvPr>
          <p:cNvSpPr txBox="1"/>
          <p:nvPr/>
        </p:nvSpPr>
        <p:spPr>
          <a:xfrm>
            <a:off x="996895" y="6394591"/>
            <a:ext cx="880428" cy="430887"/>
          </a:xfrm>
          <a:prstGeom prst="rect">
            <a:avLst/>
          </a:prstGeom>
          <a:solidFill>
            <a:schemeClr val="bg1"/>
          </a:solidFill>
        </p:spPr>
        <p:txBody>
          <a:bodyPr wrap="square" rtlCol="0">
            <a:spAutoFit/>
          </a:bodyPr>
          <a:lstStyle/>
          <a:p>
            <a:r>
              <a:rPr lang="en-US" sz="2200" dirty="0"/>
              <a:t>           </a:t>
            </a:r>
          </a:p>
        </p:txBody>
      </p:sp>
      <p:pic>
        <p:nvPicPr>
          <p:cNvPr id="7" name="Immagine 6" descr="Immagine che contiene testo&#10;&#10;Descrizione generata automaticamente">
            <a:extLst>
              <a:ext uri="{FF2B5EF4-FFF2-40B4-BE49-F238E27FC236}">
                <a16:creationId xmlns:a16="http://schemas.microsoft.com/office/drawing/2014/main" id="{6AE12683-353D-49FC-F239-AC2CC0E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48" y="6413248"/>
            <a:ext cx="540722" cy="393571"/>
          </a:xfrm>
          <a:prstGeom prst="rect">
            <a:avLst/>
          </a:prstGeom>
        </p:spPr>
      </p:pic>
      <p:sp>
        <p:nvSpPr>
          <p:cNvPr id="17" name="CasellaDiTesto 16">
            <a:extLst>
              <a:ext uri="{FF2B5EF4-FFF2-40B4-BE49-F238E27FC236}">
                <a16:creationId xmlns:a16="http://schemas.microsoft.com/office/drawing/2014/main" id="{0295EBB2-D4A8-D658-CA9E-AC4107C42275}"/>
              </a:ext>
            </a:extLst>
          </p:cNvPr>
          <p:cNvSpPr txBox="1"/>
          <p:nvPr/>
        </p:nvSpPr>
        <p:spPr>
          <a:xfrm>
            <a:off x="27927" y="417136"/>
            <a:ext cx="10497401" cy="1169551"/>
          </a:xfrm>
          <a:prstGeom prst="rect">
            <a:avLst/>
          </a:prstGeom>
          <a:noFill/>
        </p:spPr>
        <p:txBody>
          <a:bodyPr wrap="square" rtlCol="0">
            <a:spAutoFit/>
          </a:bodyPr>
          <a:lstStyle/>
          <a:p>
            <a:pPr algn="just"/>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Unfolding methods adopted </a:t>
            </a:r>
          </a:p>
          <a:p>
            <a:pPr algn="just"/>
            <a:r>
              <a:rPr lang="it-IT" sz="3500" dirty="0"/>
              <a:t> </a:t>
            </a:r>
          </a:p>
        </p:txBody>
      </p:sp>
      <p:sp>
        <p:nvSpPr>
          <p:cNvPr id="26" name="CasellaDiTesto 25">
            <a:extLst>
              <a:ext uri="{FF2B5EF4-FFF2-40B4-BE49-F238E27FC236}">
                <a16:creationId xmlns:a16="http://schemas.microsoft.com/office/drawing/2014/main" id="{3BA64520-9506-6D64-E575-18199E6888A6}"/>
              </a:ext>
            </a:extLst>
          </p:cNvPr>
          <p:cNvSpPr txBox="1"/>
          <p:nvPr/>
        </p:nvSpPr>
        <p:spPr>
          <a:xfrm>
            <a:off x="145129" y="1199187"/>
            <a:ext cx="11355572" cy="923330"/>
          </a:xfrm>
          <a:prstGeom prst="rect">
            <a:avLst/>
          </a:prstGeom>
          <a:noFill/>
        </p:spPr>
        <p:txBody>
          <a:bodyPr wrap="square">
            <a:spAutoFit/>
          </a:bodyPr>
          <a:lstStyle/>
          <a:p>
            <a:r>
              <a:rPr lang="en-US" i="0" dirty="0">
                <a:solidFill>
                  <a:srgbClr val="000000"/>
                </a:solidFill>
                <a:effectLst/>
                <a:highlight>
                  <a:srgbClr val="FFFFFF"/>
                </a:highlight>
                <a:latin typeface="Calibri" panose="020F0502020204030204" pitchFamily="34" charset="0"/>
                <a:cs typeface="Calibri" panose="020F0502020204030204" pitchFamily="34" charset="0"/>
              </a:rPr>
              <a:t>In order </a:t>
            </a:r>
            <a:r>
              <a:rPr lang="en-US" dirty="0">
                <a:solidFill>
                  <a:srgbClr val="000000"/>
                </a:solidFill>
                <a:highlight>
                  <a:srgbClr val="FFFFFF"/>
                </a:highlight>
                <a:latin typeface="Calibri" panose="020F0502020204030204" pitchFamily="34" charset="0"/>
                <a:cs typeface="Calibri" panose="020F0502020204030204" pitchFamily="34" charset="0"/>
              </a:rPr>
              <a:t>to </a:t>
            </a:r>
            <a:r>
              <a:rPr lang="en-US" i="0" dirty="0">
                <a:solidFill>
                  <a:srgbClr val="000000"/>
                </a:solidFill>
                <a:effectLst/>
                <a:highlight>
                  <a:srgbClr val="FFFFFF"/>
                </a:highlight>
                <a:latin typeface="Calibri" panose="020F0502020204030204" pitchFamily="34" charset="0"/>
                <a:cs typeface="Calibri" panose="020F0502020204030204" pitchFamily="34" charset="0"/>
              </a:rPr>
              <a:t>generate the </a:t>
            </a:r>
            <a:r>
              <a:rPr lang="en-US" dirty="0">
                <a:solidFill>
                  <a:srgbClr val="000000"/>
                </a:solidFill>
                <a:highlight>
                  <a:srgbClr val="FFFFFF"/>
                </a:highlight>
                <a:latin typeface="Calibri" panose="020F0502020204030204" pitchFamily="34" charset="0"/>
                <a:cs typeface="Calibri" panose="020F0502020204030204" pitchFamily="34" charset="0"/>
              </a:rPr>
              <a:t>guess</a:t>
            </a:r>
            <a:r>
              <a:rPr lang="en-US" i="0" dirty="0">
                <a:solidFill>
                  <a:srgbClr val="000000"/>
                </a:solidFill>
                <a:effectLst/>
                <a:highlight>
                  <a:srgbClr val="FFFFFF"/>
                </a:highlight>
                <a:latin typeface="Calibri" panose="020F0502020204030204" pitchFamily="34" charset="0"/>
                <a:cs typeface="Calibri" panose="020F0502020204030204" pitchFamily="34" charset="0"/>
              </a:rPr>
              <a:t> spectrum, the </a:t>
            </a:r>
            <a:r>
              <a:rPr lang="en-US" b="1" i="0" dirty="0">
                <a:solidFill>
                  <a:srgbClr val="000000"/>
                </a:solidFill>
                <a:effectLst/>
                <a:highlight>
                  <a:srgbClr val="FFFFFF"/>
                </a:highlight>
                <a:latin typeface="Calibri" panose="020F0502020204030204" pitchFamily="34" charset="0"/>
                <a:cs typeface="Calibri" panose="020F0502020204030204" pitchFamily="34" charset="0"/>
              </a:rPr>
              <a:t>software package </a:t>
            </a:r>
            <a:r>
              <a:rPr lang="en-US" b="1" i="0" dirty="0" err="1">
                <a:solidFill>
                  <a:srgbClr val="000000"/>
                </a:solidFill>
                <a:effectLst/>
                <a:highlight>
                  <a:srgbClr val="FFFFFF"/>
                </a:highlight>
                <a:latin typeface="Calibri" panose="020F0502020204030204" pitchFamily="34" charset="0"/>
                <a:cs typeface="Calibri" panose="020F0502020204030204" pitchFamily="34" charset="0"/>
              </a:rPr>
              <a:t>WinBUGS</a:t>
            </a:r>
            <a:r>
              <a:rPr lang="en-US" i="0" dirty="0">
                <a:solidFill>
                  <a:srgbClr val="000000"/>
                </a:solidFill>
                <a:effectLst/>
                <a:highlight>
                  <a:srgbClr val="FFFFFF"/>
                </a:highlight>
                <a:latin typeface="Calibri" panose="020F0502020204030204" pitchFamily="34" charset="0"/>
                <a:cs typeface="Calibri" panose="020F0502020204030204" pitchFamily="34" charset="0"/>
              </a:rPr>
              <a:t>, designed for Bayesian analysis, was used.</a:t>
            </a:r>
            <a:br>
              <a:rPr lang="en-US" i="0" dirty="0">
                <a:solidFill>
                  <a:srgbClr val="000000"/>
                </a:solidFill>
                <a:effectLst/>
                <a:highlight>
                  <a:srgbClr val="FFFFFF"/>
                </a:highlight>
                <a:latin typeface="Calibri" panose="020F0502020204030204" pitchFamily="34" charset="0"/>
                <a:cs typeface="Calibri" panose="020F0502020204030204" pitchFamily="34" charset="0"/>
              </a:rPr>
            </a:br>
            <a:r>
              <a:rPr lang="en-US" i="0" dirty="0">
                <a:solidFill>
                  <a:srgbClr val="000000"/>
                </a:solidFill>
                <a:effectLst/>
                <a:highlight>
                  <a:srgbClr val="FFFFFF"/>
                </a:highlight>
                <a:latin typeface="Calibri" panose="020F0502020204030204" pitchFamily="34" charset="0"/>
                <a:cs typeface="Calibri" panose="020F0502020204030204" pitchFamily="34" charset="0"/>
              </a:rPr>
              <a:t>Ad hoc scripts were created, focused on the parameterization of the neutron components that make up the spectrum: </a:t>
            </a:r>
            <a:r>
              <a:rPr lang="en-US" b="1" i="0" dirty="0">
                <a:solidFill>
                  <a:srgbClr val="000000"/>
                </a:solidFill>
                <a:effectLst/>
                <a:highlight>
                  <a:srgbClr val="FFFFFF"/>
                </a:highlight>
                <a:latin typeface="Calibri" panose="020F0502020204030204" pitchFamily="34" charset="0"/>
                <a:cs typeface="Calibri" panose="020F0502020204030204" pitchFamily="34" charset="0"/>
              </a:rPr>
              <a:t>thermal + intermediate + fission peak</a:t>
            </a:r>
            <a:r>
              <a:rPr lang="en-US" i="0" dirty="0">
                <a:solidFill>
                  <a:srgbClr val="000000"/>
                </a:solidFill>
                <a:effectLst/>
                <a:highlight>
                  <a:srgbClr val="FFFFFF"/>
                </a:highlight>
                <a:latin typeface="Calibri" panose="020F0502020204030204" pitchFamily="34" charset="0"/>
                <a:cs typeface="Calibri" panose="020F0502020204030204" pitchFamily="34" charset="0"/>
              </a:rPr>
              <a:t>. </a:t>
            </a:r>
          </a:p>
        </p:txBody>
      </p:sp>
      <p:sp>
        <p:nvSpPr>
          <p:cNvPr id="11" name="CasellaDiTesto 10">
            <a:extLst>
              <a:ext uri="{FF2B5EF4-FFF2-40B4-BE49-F238E27FC236}">
                <a16:creationId xmlns:a16="http://schemas.microsoft.com/office/drawing/2014/main" id="{D65D152E-B31F-8CCE-7010-7E08B0B5C020}"/>
              </a:ext>
            </a:extLst>
          </p:cNvPr>
          <p:cNvSpPr txBox="1"/>
          <p:nvPr/>
        </p:nvSpPr>
        <p:spPr>
          <a:xfrm>
            <a:off x="145129" y="2139366"/>
            <a:ext cx="4593792" cy="923330"/>
          </a:xfrm>
          <a:prstGeom prst="rect">
            <a:avLst/>
          </a:prstGeom>
          <a:noFill/>
        </p:spPr>
        <p:txBody>
          <a:bodyPr wrap="square">
            <a:spAutoFit/>
          </a:bodyPr>
          <a:lstStyle/>
          <a:p>
            <a:pPr marL="285750" indent="-285750">
              <a:buFontTx/>
              <a:buChar char="-"/>
            </a:pPr>
            <a:r>
              <a:rPr lang="en-US" i="0" dirty="0">
                <a:solidFill>
                  <a:srgbClr val="000000"/>
                </a:solidFill>
                <a:effectLst/>
                <a:highlight>
                  <a:srgbClr val="FFFFFF"/>
                </a:highlight>
                <a:latin typeface="Calibri" panose="020F0502020204030204" pitchFamily="34" charset="0"/>
                <a:cs typeface="Calibri" panose="020F0502020204030204" pitchFamily="34" charset="0"/>
              </a:rPr>
              <a:t>Functional forms based on those in</a:t>
            </a:r>
            <a:r>
              <a:rPr lang="en-US" b="1" i="0" dirty="0">
                <a:solidFill>
                  <a:srgbClr val="000000"/>
                </a:solidFill>
                <a:effectLst/>
                <a:highlight>
                  <a:srgbClr val="FFFFFF"/>
                </a:highlight>
                <a:latin typeface="Calibri" panose="020F0502020204030204" pitchFamily="34" charset="0"/>
                <a:cs typeface="Calibri" panose="020F0502020204030204" pitchFamily="34" charset="0"/>
              </a:rPr>
              <a:t> “neutron fluence measurements” </a:t>
            </a:r>
            <a:r>
              <a:rPr lang="en-US" i="0" dirty="0">
                <a:solidFill>
                  <a:srgbClr val="000000"/>
                </a:solidFill>
                <a:effectLst/>
                <a:highlight>
                  <a:srgbClr val="FFFFFF"/>
                </a:highlight>
                <a:latin typeface="Calibri" panose="020F0502020204030204" pitchFamily="34" charset="0"/>
                <a:cs typeface="Calibri" panose="020F0502020204030204" pitchFamily="34" charset="0"/>
              </a:rPr>
              <a:t>IAEA Technical Reports Series No. 107.</a:t>
            </a:r>
            <a:endParaRPr lang="en-US" dirty="0">
              <a:solidFill>
                <a:srgbClr val="000000"/>
              </a:solidFill>
              <a:highlight>
                <a:srgbClr val="FFFFFF"/>
              </a:highlight>
              <a:latin typeface="Calibri" panose="020F0502020204030204" pitchFamily="34" charset="0"/>
              <a:cs typeface="Calibri" panose="020F0502020204030204" pitchFamily="34" charset="0"/>
            </a:endParaRPr>
          </a:p>
        </p:txBody>
      </p:sp>
      <p:pic>
        <p:nvPicPr>
          <p:cNvPr id="13" name="Immagine 12" descr="Immagine che contiene testo, diagramma, linea, design&#10;&#10;Descrizione generata automaticamente">
            <a:extLst>
              <a:ext uri="{FF2B5EF4-FFF2-40B4-BE49-F238E27FC236}">
                <a16:creationId xmlns:a16="http://schemas.microsoft.com/office/drawing/2014/main" id="{A951C6F5-E47E-E0EA-166F-A82D52C56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908" y="3209738"/>
            <a:ext cx="1699829" cy="2610785"/>
          </a:xfrm>
          <a:prstGeom prst="rect">
            <a:avLst/>
          </a:prstGeom>
        </p:spPr>
      </p:pic>
      <p:sp>
        <p:nvSpPr>
          <p:cNvPr id="14" name="CasellaDiTesto 13">
            <a:extLst>
              <a:ext uri="{FF2B5EF4-FFF2-40B4-BE49-F238E27FC236}">
                <a16:creationId xmlns:a16="http://schemas.microsoft.com/office/drawing/2014/main" id="{5BD18434-7EF5-5F91-2F78-42337B7E0BEE}"/>
              </a:ext>
            </a:extLst>
          </p:cNvPr>
          <p:cNvSpPr txBox="1"/>
          <p:nvPr/>
        </p:nvSpPr>
        <p:spPr>
          <a:xfrm>
            <a:off x="2294561" y="3165437"/>
            <a:ext cx="2444360" cy="2308324"/>
          </a:xfrm>
          <a:prstGeom prst="rect">
            <a:avLst/>
          </a:prstGeom>
          <a:noFill/>
        </p:spPr>
        <p:txBody>
          <a:bodyPr wrap="square">
            <a:spAutoFit/>
          </a:bodyPr>
          <a:lstStyle/>
          <a:p>
            <a:r>
              <a:rPr lang="en-US" dirty="0">
                <a:solidFill>
                  <a:srgbClr val="000000"/>
                </a:solidFill>
                <a:highlight>
                  <a:srgbClr val="FFFFFF"/>
                </a:highlight>
                <a:latin typeface="Calibri" panose="020F0502020204030204" pitchFamily="34" charset="0"/>
                <a:cs typeface="Calibri" panose="020F0502020204030204" pitchFamily="34" charset="0"/>
              </a:rPr>
              <a:t>Starting from the response matrix and the counts knowledge, through ad hoc script created, the </a:t>
            </a:r>
            <a:r>
              <a:rPr lang="en-US" dirty="0" err="1">
                <a:solidFill>
                  <a:srgbClr val="000000"/>
                </a:solidFill>
                <a:highlight>
                  <a:srgbClr val="FFFFFF"/>
                </a:highlight>
                <a:latin typeface="Calibri" panose="020F0502020204030204" pitchFamily="34" charset="0"/>
                <a:cs typeface="Calibri" panose="020F0502020204030204" pitchFamily="34" charset="0"/>
              </a:rPr>
              <a:t>WinBUGS</a:t>
            </a:r>
            <a:r>
              <a:rPr lang="en-US" dirty="0">
                <a:solidFill>
                  <a:srgbClr val="000000"/>
                </a:solidFill>
                <a:highlight>
                  <a:srgbClr val="FFFFFF"/>
                </a:highlight>
                <a:latin typeface="Calibri" panose="020F0502020204030204" pitchFamily="34" charset="0"/>
                <a:cs typeface="Calibri" panose="020F0502020204030204" pitchFamily="34" charset="0"/>
              </a:rPr>
              <a:t> package can generate the guess spectrum. </a:t>
            </a:r>
            <a:endParaRPr lang="en-US" i="0" dirty="0">
              <a:solidFill>
                <a:srgbClr val="000000"/>
              </a:solidFill>
              <a:effectLst/>
              <a:highlight>
                <a:srgbClr val="FFFFFF"/>
              </a:highlight>
              <a:latin typeface="Calibri" panose="020F0502020204030204" pitchFamily="34" charset="0"/>
              <a:cs typeface="Calibri" panose="020F0502020204030204" pitchFamily="34" charset="0"/>
            </a:endParaRPr>
          </a:p>
          <a:p>
            <a:endParaRPr lang="en-US" dirty="0">
              <a:solidFill>
                <a:srgbClr val="000000"/>
              </a:solidFill>
              <a:highlight>
                <a:srgbClr val="FFFFFF"/>
              </a:highlight>
              <a:latin typeface="Calibri" panose="020F0502020204030204" pitchFamily="34" charset="0"/>
              <a:cs typeface="Calibri" panose="020F0502020204030204" pitchFamily="34" charset="0"/>
            </a:endParaRPr>
          </a:p>
        </p:txBody>
      </p:sp>
      <p:pic>
        <p:nvPicPr>
          <p:cNvPr id="18" name="Immagine 17" descr="Immagine che contiene testo, schermata, diagramma, linea&#10;&#10;Descrizione generata automaticamente">
            <a:extLst>
              <a:ext uri="{FF2B5EF4-FFF2-40B4-BE49-F238E27FC236}">
                <a16:creationId xmlns:a16="http://schemas.microsoft.com/office/drawing/2014/main" id="{448F9BC9-2F7D-6468-2B34-6C4D8C3A59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8921" y="1824926"/>
            <a:ext cx="7418513" cy="4110721"/>
          </a:xfrm>
          <a:prstGeom prst="rect">
            <a:avLst/>
          </a:prstGeom>
        </p:spPr>
      </p:pic>
      <mc:AlternateContent xmlns:mc="http://schemas.openxmlformats.org/markup-compatibility/2006">
        <mc:Choice xmlns:a14="http://schemas.microsoft.com/office/drawing/2010/main" Requires="a14">
          <p:sp>
            <p:nvSpPr>
              <p:cNvPr id="3" name="CasellaDiTesto 2">
                <a:extLst>
                  <a:ext uri="{FF2B5EF4-FFF2-40B4-BE49-F238E27FC236}">
                    <a16:creationId xmlns:a16="http://schemas.microsoft.com/office/drawing/2014/main" id="{B0CF47DA-3752-B4C9-0DD0-925F671967DA}"/>
                  </a:ext>
                </a:extLst>
              </p:cNvPr>
              <p:cNvSpPr txBox="1"/>
              <p:nvPr/>
            </p:nvSpPr>
            <p:spPr>
              <a:xfrm>
                <a:off x="5659226" y="3314158"/>
                <a:ext cx="2581074" cy="32015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it-IT" sz="1300" b="1" i="1" smtClean="0">
                              <a:latin typeface="Cambria Math" panose="02040503050406030204" pitchFamily="18" charset="0"/>
                              <a:ea typeface="Cambria Math" panose="02040503050406030204" pitchFamily="18" charset="0"/>
                            </a:rPr>
                          </m:ctrlPr>
                        </m:sSubPr>
                        <m:e>
                          <m:r>
                            <a:rPr lang="it-IT" sz="1300" b="1" i="1" smtClean="0">
                              <a:latin typeface="Cambria Math" panose="02040503050406030204" pitchFamily="18" charset="0"/>
                              <a:ea typeface="Cambria Math" panose="02040503050406030204" pitchFamily="18" charset="0"/>
                            </a:rPr>
                            <m:t>𝝓</m:t>
                          </m:r>
                        </m:e>
                        <m:sub>
                          <m:r>
                            <a:rPr lang="it-IT" sz="1300" b="1" i="1" smtClean="0">
                              <a:latin typeface="Cambria Math" panose="02040503050406030204" pitchFamily="18" charset="0"/>
                              <a:ea typeface="Cambria Math" panose="02040503050406030204" pitchFamily="18" charset="0"/>
                            </a:rPr>
                            <m:t>𝒕𝒉</m:t>
                          </m:r>
                        </m:sub>
                      </m:sSub>
                      <m:r>
                        <a:rPr lang="it-IT" sz="1300" b="1" i="1" smtClean="0">
                          <a:latin typeface="Cambria Math" panose="02040503050406030204" pitchFamily="18" charset="0"/>
                          <a:ea typeface="Cambria Math" panose="02040503050406030204" pitchFamily="18" charset="0"/>
                        </a:rPr>
                        <m:t>∝</m:t>
                      </m:r>
                      <m:d>
                        <m:dPr>
                          <m:ctrlPr>
                            <a:rPr lang="it-IT" sz="1300" b="1" i="1" smtClean="0">
                              <a:latin typeface="Cambria Math" panose="02040503050406030204" pitchFamily="18" charset="0"/>
                              <a:ea typeface="Cambria Math" panose="02040503050406030204" pitchFamily="18" charset="0"/>
                            </a:rPr>
                          </m:ctrlPr>
                        </m:dPr>
                        <m:e>
                          <m:f>
                            <m:fPr>
                              <m:type m:val="lin"/>
                              <m:ctrlPr>
                                <a:rPr lang="it-IT" sz="1300" b="1" i="1" smtClean="0">
                                  <a:latin typeface="Cambria Math" panose="02040503050406030204" pitchFamily="18" charset="0"/>
                                  <a:ea typeface="Cambria Math" panose="02040503050406030204" pitchFamily="18" charset="0"/>
                                </a:rPr>
                              </m:ctrlPr>
                            </m:fPr>
                            <m:num>
                              <m:r>
                                <a:rPr lang="it-IT" sz="1300" b="1" i="1" smtClean="0">
                                  <a:latin typeface="Cambria Math" panose="02040503050406030204" pitchFamily="18" charset="0"/>
                                  <a:ea typeface="Cambria Math" panose="02040503050406030204" pitchFamily="18" charset="0"/>
                                </a:rPr>
                                <m:t>𝑬</m:t>
                              </m:r>
                            </m:num>
                            <m:den>
                              <m:r>
                                <a:rPr lang="it-IT" sz="1300" b="1" i="1" smtClean="0">
                                  <a:latin typeface="Cambria Math" panose="02040503050406030204" pitchFamily="18" charset="0"/>
                                  <a:ea typeface="Cambria Math" panose="02040503050406030204" pitchFamily="18" charset="0"/>
                                </a:rPr>
                                <m:t>𝒌</m:t>
                              </m:r>
                              <m:sSubSup>
                                <m:sSubSupPr>
                                  <m:ctrlPr>
                                    <a:rPr lang="it-IT" sz="1300" b="1" i="1" smtClean="0">
                                      <a:latin typeface="Cambria Math" panose="02040503050406030204" pitchFamily="18" charset="0"/>
                                      <a:ea typeface="Cambria Math" panose="02040503050406030204" pitchFamily="18" charset="0"/>
                                    </a:rPr>
                                  </m:ctrlPr>
                                </m:sSubSupPr>
                                <m:e>
                                  <m:r>
                                    <a:rPr lang="it-IT" sz="1300" b="1" i="1" smtClean="0">
                                      <a:latin typeface="Cambria Math" panose="02040503050406030204" pitchFamily="18" charset="0"/>
                                      <a:ea typeface="Cambria Math" panose="02040503050406030204" pitchFamily="18" charset="0"/>
                                    </a:rPr>
                                    <m:t>𝑻</m:t>
                                  </m:r>
                                </m:e>
                                <m:sub>
                                  <m:r>
                                    <a:rPr lang="it-IT" sz="1300" b="1" i="1" smtClean="0">
                                      <a:latin typeface="Cambria Math" panose="02040503050406030204" pitchFamily="18" charset="0"/>
                                      <a:ea typeface="Cambria Math" panose="02040503050406030204" pitchFamily="18" charset="0"/>
                                    </a:rPr>
                                    <m:t>𝒕𝒉</m:t>
                                  </m:r>
                                </m:sub>
                                <m:sup>
                                  <m:r>
                                    <a:rPr lang="it-IT" sz="1300" b="1" i="1" smtClean="0">
                                      <a:latin typeface="Cambria Math" panose="02040503050406030204" pitchFamily="18" charset="0"/>
                                      <a:ea typeface="Cambria Math" panose="02040503050406030204" pitchFamily="18" charset="0"/>
                                    </a:rPr>
                                    <m:t>𝟐</m:t>
                                  </m:r>
                                </m:sup>
                              </m:sSubSup>
                            </m:den>
                          </m:f>
                        </m:e>
                      </m:d>
                      <m:r>
                        <a:rPr lang="it-IT" sz="1300" b="1" i="1" smtClean="0">
                          <a:latin typeface="Cambria Math" panose="02040503050406030204" pitchFamily="18" charset="0"/>
                          <a:ea typeface="Cambria Math" panose="02040503050406030204" pitchFamily="18" charset="0"/>
                        </a:rPr>
                        <m:t>∙</m:t>
                      </m:r>
                      <m:r>
                        <a:rPr lang="it-IT" sz="1300" b="1" i="1" smtClean="0">
                          <a:latin typeface="Cambria Math" panose="02040503050406030204" pitchFamily="18" charset="0"/>
                          <a:ea typeface="Cambria Math" panose="02040503050406030204" pitchFamily="18" charset="0"/>
                        </a:rPr>
                        <m:t>𝒆𝒙𝒑</m:t>
                      </m:r>
                      <m:r>
                        <a:rPr lang="it-IT" sz="1300" b="1" i="1" smtClean="0">
                          <a:latin typeface="Cambria Math" panose="02040503050406030204" pitchFamily="18" charset="0"/>
                          <a:ea typeface="Cambria Math" panose="02040503050406030204" pitchFamily="18" charset="0"/>
                        </a:rPr>
                        <m:t>(−</m:t>
                      </m:r>
                      <m:f>
                        <m:fPr>
                          <m:type m:val="lin"/>
                          <m:ctrlPr>
                            <a:rPr lang="it-IT" sz="1300" b="1" i="1" smtClean="0">
                              <a:latin typeface="Cambria Math" panose="02040503050406030204" pitchFamily="18" charset="0"/>
                              <a:ea typeface="Cambria Math" panose="02040503050406030204" pitchFamily="18" charset="0"/>
                            </a:rPr>
                          </m:ctrlPr>
                        </m:fPr>
                        <m:num>
                          <m:r>
                            <a:rPr lang="it-IT" sz="1300" b="1" i="1" smtClean="0">
                              <a:latin typeface="Cambria Math" panose="02040503050406030204" pitchFamily="18" charset="0"/>
                              <a:ea typeface="Cambria Math" panose="02040503050406030204" pitchFamily="18" charset="0"/>
                            </a:rPr>
                            <m:t>𝑬</m:t>
                          </m:r>
                        </m:num>
                        <m:den>
                          <m:r>
                            <a:rPr lang="it-IT" sz="1300" b="1" i="1" smtClean="0">
                              <a:latin typeface="Cambria Math" panose="02040503050406030204" pitchFamily="18" charset="0"/>
                              <a:ea typeface="Cambria Math" panose="02040503050406030204" pitchFamily="18" charset="0"/>
                            </a:rPr>
                            <m:t>𝒌</m:t>
                          </m:r>
                          <m:sSub>
                            <m:sSubPr>
                              <m:ctrlPr>
                                <a:rPr lang="it-IT" sz="1300" b="1" i="1" smtClean="0">
                                  <a:latin typeface="Cambria Math" panose="02040503050406030204" pitchFamily="18" charset="0"/>
                                  <a:ea typeface="Cambria Math" panose="02040503050406030204" pitchFamily="18" charset="0"/>
                                </a:rPr>
                              </m:ctrlPr>
                            </m:sSubPr>
                            <m:e>
                              <m:r>
                                <a:rPr lang="it-IT" sz="1300" b="1" i="1" smtClean="0">
                                  <a:latin typeface="Cambria Math" panose="02040503050406030204" pitchFamily="18" charset="0"/>
                                  <a:ea typeface="Cambria Math" panose="02040503050406030204" pitchFamily="18" charset="0"/>
                                </a:rPr>
                                <m:t>𝑻</m:t>
                              </m:r>
                            </m:e>
                            <m:sub>
                              <m:r>
                                <a:rPr lang="it-IT" sz="1300" b="1" i="1" smtClean="0">
                                  <a:latin typeface="Cambria Math" panose="02040503050406030204" pitchFamily="18" charset="0"/>
                                  <a:ea typeface="Cambria Math" panose="02040503050406030204" pitchFamily="18" charset="0"/>
                                </a:rPr>
                                <m:t>𝒕𝒉</m:t>
                              </m:r>
                            </m:sub>
                          </m:sSub>
                        </m:den>
                      </m:f>
                      <m:r>
                        <a:rPr lang="it-IT" sz="1300" b="1" i="1" smtClean="0">
                          <a:latin typeface="Cambria Math" panose="02040503050406030204" pitchFamily="18" charset="0"/>
                          <a:ea typeface="Cambria Math" panose="02040503050406030204" pitchFamily="18" charset="0"/>
                        </a:rPr>
                        <m:t>)</m:t>
                      </m:r>
                    </m:oMath>
                  </m:oMathPara>
                </a14:m>
                <a:endParaRPr lang="it-IT" sz="1300" b="1" dirty="0"/>
              </a:p>
            </p:txBody>
          </p:sp>
        </mc:Choice>
        <mc:Fallback>
          <p:sp>
            <p:nvSpPr>
              <p:cNvPr id="3" name="CasellaDiTesto 2">
                <a:extLst>
                  <a:ext uri="{FF2B5EF4-FFF2-40B4-BE49-F238E27FC236}">
                    <a16:creationId xmlns:a16="http://schemas.microsoft.com/office/drawing/2014/main" id="{B0CF47DA-3752-B4C9-0DD0-925F671967DA}"/>
                  </a:ext>
                </a:extLst>
              </p:cNvPr>
              <p:cNvSpPr txBox="1">
                <a:spLocks noRot="1" noChangeAspect="1" noMove="1" noResize="1" noEditPoints="1" noAdjustHandles="1" noChangeArrowheads="1" noChangeShapeType="1" noTextEdit="1"/>
              </p:cNvSpPr>
              <p:nvPr/>
            </p:nvSpPr>
            <p:spPr>
              <a:xfrm>
                <a:off x="5659226" y="3314158"/>
                <a:ext cx="2581074" cy="320152"/>
              </a:xfrm>
              <a:prstGeom prst="rect">
                <a:avLst/>
              </a:prstGeom>
              <a:blipFill>
                <a:blip r:embed="rId6"/>
                <a:stretch>
                  <a:fillRect t="-86538" r="-708" b="-138462"/>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0" name="CasellaDiTesto 9">
                <a:extLst>
                  <a:ext uri="{FF2B5EF4-FFF2-40B4-BE49-F238E27FC236}">
                    <a16:creationId xmlns:a16="http://schemas.microsoft.com/office/drawing/2014/main" id="{158F3234-FE49-2A0B-1A29-0FEB5D630047}"/>
                  </a:ext>
                </a:extLst>
              </p:cNvPr>
              <p:cNvSpPr txBox="1"/>
              <p:nvPr/>
            </p:nvSpPr>
            <p:spPr>
              <a:xfrm>
                <a:off x="8348309" y="5287514"/>
                <a:ext cx="1549130" cy="2923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300" b="1" i="1" smtClean="0">
                              <a:latin typeface="Cambria Math" panose="02040503050406030204" pitchFamily="18" charset="0"/>
                              <a:ea typeface="Cambria Math" panose="02040503050406030204" pitchFamily="18" charset="0"/>
                            </a:rPr>
                          </m:ctrlPr>
                        </m:sSubPr>
                        <m:e>
                          <m:r>
                            <a:rPr lang="it-IT" sz="1300" b="1" i="1" smtClean="0">
                              <a:latin typeface="Cambria Math" panose="02040503050406030204" pitchFamily="18" charset="0"/>
                              <a:ea typeface="Cambria Math" panose="02040503050406030204" pitchFamily="18" charset="0"/>
                            </a:rPr>
                            <m:t>𝝓</m:t>
                          </m:r>
                        </m:e>
                        <m:sub>
                          <m:r>
                            <a:rPr lang="it-IT" sz="1300" b="1" i="1" smtClean="0">
                              <a:latin typeface="Cambria Math" panose="02040503050406030204" pitchFamily="18" charset="0"/>
                              <a:ea typeface="Cambria Math" panose="02040503050406030204" pitchFamily="18" charset="0"/>
                            </a:rPr>
                            <m:t>𝒊𝒏</m:t>
                          </m:r>
                        </m:sub>
                      </m:sSub>
                      <m:r>
                        <a:rPr lang="it-IT" sz="1300" b="1" i="1" smtClean="0">
                          <a:latin typeface="Cambria Math" panose="02040503050406030204" pitchFamily="18" charset="0"/>
                          <a:ea typeface="Cambria Math" panose="02040503050406030204" pitchFamily="18" charset="0"/>
                        </a:rPr>
                        <m:t>∝</m:t>
                      </m:r>
                      <m:f>
                        <m:fPr>
                          <m:type m:val="lin"/>
                          <m:ctrlPr>
                            <a:rPr lang="it-IT" sz="1300" b="1" i="1" smtClean="0">
                              <a:latin typeface="Cambria Math" panose="02040503050406030204" pitchFamily="18" charset="0"/>
                              <a:ea typeface="Cambria Math" panose="02040503050406030204" pitchFamily="18" charset="0"/>
                            </a:rPr>
                          </m:ctrlPr>
                        </m:fPr>
                        <m:num>
                          <m:r>
                            <a:rPr lang="it-IT" sz="1300" b="1" i="1" smtClean="0">
                              <a:latin typeface="Cambria Math" panose="02040503050406030204" pitchFamily="18" charset="0"/>
                              <a:ea typeface="Cambria Math" panose="02040503050406030204" pitchFamily="18" charset="0"/>
                            </a:rPr>
                            <m:t>𝟏</m:t>
                          </m:r>
                        </m:num>
                        <m:den>
                          <m:r>
                            <a:rPr lang="it-IT" sz="1300" b="1" i="1" smtClean="0">
                              <a:latin typeface="Cambria Math" panose="02040503050406030204" pitchFamily="18" charset="0"/>
                              <a:ea typeface="Cambria Math" panose="02040503050406030204" pitchFamily="18" charset="0"/>
                            </a:rPr>
                            <m:t>𝑬</m:t>
                          </m:r>
                        </m:den>
                      </m:f>
                    </m:oMath>
                  </m:oMathPara>
                </a14:m>
                <a:endParaRPr lang="it-IT" sz="1300" dirty="0"/>
              </a:p>
            </p:txBody>
          </p:sp>
        </mc:Choice>
        <mc:Fallback>
          <p:sp>
            <p:nvSpPr>
              <p:cNvPr id="10" name="CasellaDiTesto 9">
                <a:extLst>
                  <a:ext uri="{FF2B5EF4-FFF2-40B4-BE49-F238E27FC236}">
                    <a16:creationId xmlns:a16="http://schemas.microsoft.com/office/drawing/2014/main" id="{158F3234-FE49-2A0B-1A29-0FEB5D630047}"/>
                  </a:ext>
                </a:extLst>
              </p:cNvPr>
              <p:cNvSpPr txBox="1">
                <a:spLocks noRot="1" noChangeAspect="1" noMove="1" noResize="1" noEditPoints="1" noAdjustHandles="1" noChangeArrowheads="1" noChangeShapeType="1" noTextEdit="1"/>
              </p:cNvSpPr>
              <p:nvPr/>
            </p:nvSpPr>
            <p:spPr>
              <a:xfrm>
                <a:off x="8348309" y="5287514"/>
                <a:ext cx="1549130" cy="292388"/>
              </a:xfrm>
              <a:prstGeom prst="rect">
                <a:avLst/>
              </a:prstGeom>
              <a:blipFill>
                <a:blip r:embed="rId7"/>
                <a:stretch>
                  <a:fillRect t="-100000" r="-784" b="-152083"/>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2" name="CasellaDiTesto 11">
                <a:extLst>
                  <a:ext uri="{FF2B5EF4-FFF2-40B4-BE49-F238E27FC236}">
                    <a16:creationId xmlns:a16="http://schemas.microsoft.com/office/drawing/2014/main" id="{7E79EEFD-1B02-152D-A580-839852694845}"/>
                  </a:ext>
                </a:extLst>
              </p:cNvPr>
              <p:cNvSpPr txBox="1"/>
              <p:nvPr/>
            </p:nvSpPr>
            <p:spPr>
              <a:xfrm>
                <a:off x="6949763" y="2101511"/>
                <a:ext cx="2581074" cy="332463"/>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it-IT" sz="1300" b="1" i="1" smtClean="0">
                              <a:latin typeface="Cambria Math" panose="02040503050406030204" pitchFamily="18" charset="0"/>
                              <a:ea typeface="Cambria Math" panose="02040503050406030204" pitchFamily="18" charset="0"/>
                            </a:rPr>
                          </m:ctrlPr>
                        </m:sSubPr>
                        <m:e>
                          <m:r>
                            <a:rPr lang="it-IT" sz="1300" b="1" i="1" smtClean="0">
                              <a:latin typeface="Cambria Math" panose="02040503050406030204" pitchFamily="18" charset="0"/>
                              <a:ea typeface="Cambria Math" panose="02040503050406030204" pitchFamily="18" charset="0"/>
                            </a:rPr>
                            <m:t>𝝓</m:t>
                          </m:r>
                        </m:e>
                        <m:sub>
                          <m:r>
                            <a:rPr lang="it-IT" sz="1300" b="1" i="1" smtClean="0">
                              <a:latin typeface="Cambria Math" panose="02040503050406030204" pitchFamily="18" charset="0"/>
                              <a:ea typeface="Cambria Math" panose="02040503050406030204" pitchFamily="18" charset="0"/>
                            </a:rPr>
                            <m:t>𝒇𝒑</m:t>
                          </m:r>
                        </m:sub>
                      </m:sSub>
                      <m:r>
                        <a:rPr lang="it-IT" sz="1300" b="1" i="1" smtClean="0">
                          <a:latin typeface="Cambria Math" panose="02040503050406030204" pitchFamily="18" charset="0"/>
                          <a:ea typeface="Cambria Math" panose="02040503050406030204" pitchFamily="18" charset="0"/>
                        </a:rPr>
                        <m:t>∝</m:t>
                      </m:r>
                      <m:d>
                        <m:dPr>
                          <m:ctrlPr>
                            <a:rPr lang="it-IT" sz="1300" b="1" i="1" smtClean="0">
                              <a:latin typeface="Cambria Math" panose="02040503050406030204" pitchFamily="18" charset="0"/>
                              <a:ea typeface="Cambria Math" panose="02040503050406030204" pitchFamily="18" charset="0"/>
                            </a:rPr>
                          </m:ctrlPr>
                        </m:dPr>
                        <m:e>
                          <m:f>
                            <m:fPr>
                              <m:type m:val="lin"/>
                              <m:ctrlPr>
                                <a:rPr lang="it-IT" sz="1300" b="1" i="1" smtClean="0">
                                  <a:latin typeface="Cambria Math" panose="02040503050406030204" pitchFamily="18" charset="0"/>
                                  <a:ea typeface="Cambria Math" panose="02040503050406030204" pitchFamily="18" charset="0"/>
                                </a:rPr>
                              </m:ctrlPr>
                            </m:fPr>
                            <m:num>
                              <m:r>
                                <a:rPr lang="it-IT" sz="1300" b="1" i="1" smtClean="0">
                                  <a:latin typeface="Cambria Math" panose="02040503050406030204" pitchFamily="18" charset="0"/>
                                  <a:ea typeface="Cambria Math" panose="02040503050406030204" pitchFamily="18" charset="0"/>
                                </a:rPr>
                                <m:t>𝑬</m:t>
                              </m:r>
                            </m:num>
                            <m:den>
                              <m:sSubSup>
                                <m:sSubSupPr>
                                  <m:ctrlPr>
                                    <a:rPr lang="it-IT" sz="1300" b="1" i="1" smtClean="0">
                                      <a:latin typeface="Cambria Math" panose="02040503050406030204" pitchFamily="18" charset="0"/>
                                      <a:ea typeface="Cambria Math" panose="02040503050406030204" pitchFamily="18" charset="0"/>
                                    </a:rPr>
                                  </m:ctrlPr>
                                </m:sSubSupPr>
                                <m:e>
                                  <m:r>
                                    <a:rPr lang="it-IT" sz="1300" b="1" i="1" smtClean="0">
                                      <a:latin typeface="Cambria Math" panose="02040503050406030204" pitchFamily="18" charset="0"/>
                                      <a:ea typeface="Cambria Math" panose="02040503050406030204" pitchFamily="18" charset="0"/>
                                    </a:rPr>
                                    <m:t>𝑻</m:t>
                                  </m:r>
                                </m:e>
                                <m:sub>
                                  <m:r>
                                    <a:rPr lang="it-IT" sz="1300" b="1" i="1" smtClean="0">
                                      <a:latin typeface="Cambria Math" panose="02040503050406030204" pitchFamily="18" charset="0"/>
                                      <a:ea typeface="Cambria Math" panose="02040503050406030204" pitchFamily="18" charset="0"/>
                                    </a:rPr>
                                    <m:t>𝒆𝒗</m:t>
                                  </m:r>
                                </m:sub>
                                <m:sup>
                                  <m:r>
                                    <a:rPr lang="it-IT" sz="1300" b="1" i="1" smtClean="0">
                                      <a:latin typeface="Cambria Math" panose="02040503050406030204" pitchFamily="18" charset="0"/>
                                      <a:ea typeface="Cambria Math" panose="02040503050406030204" pitchFamily="18" charset="0"/>
                                    </a:rPr>
                                    <m:t>𝟐</m:t>
                                  </m:r>
                                </m:sup>
                              </m:sSubSup>
                            </m:den>
                          </m:f>
                        </m:e>
                      </m:d>
                      <m:r>
                        <a:rPr lang="it-IT" sz="1300" b="1" i="1" smtClean="0">
                          <a:latin typeface="Cambria Math" panose="02040503050406030204" pitchFamily="18" charset="0"/>
                          <a:ea typeface="Cambria Math" panose="02040503050406030204" pitchFamily="18" charset="0"/>
                        </a:rPr>
                        <m:t>∙</m:t>
                      </m:r>
                      <m:r>
                        <a:rPr lang="it-IT" sz="1300" b="1" i="1" smtClean="0">
                          <a:latin typeface="Cambria Math" panose="02040503050406030204" pitchFamily="18" charset="0"/>
                          <a:ea typeface="Cambria Math" panose="02040503050406030204" pitchFamily="18" charset="0"/>
                        </a:rPr>
                        <m:t>𝒆𝒙𝒑</m:t>
                      </m:r>
                      <m:r>
                        <a:rPr lang="it-IT" sz="1300" b="1" i="1" smtClean="0">
                          <a:latin typeface="Cambria Math" panose="02040503050406030204" pitchFamily="18" charset="0"/>
                          <a:ea typeface="Cambria Math" panose="02040503050406030204" pitchFamily="18" charset="0"/>
                        </a:rPr>
                        <m:t>(−</m:t>
                      </m:r>
                      <m:f>
                        <m:fPr>
                          <m:type m:val="lin"/>
                          <m:ctrlPr>
                            <a:rPr lang="it-IT" sz="1300" b="1" i="1" smtClean="0">
                              <a:latin typeface="Cambria Math" panose="02040503050406030204" pitchFamily="18" charset="0"/>
                              <a:ea typeface="Cambria Math" panose="02040503050406030204" pitchFamily="18" charset="0"/>
                            </a:rPr>
                          </m:ctrlPr>
                        </m:fPr>
                        <m:num>
                          <m:r>
                            <a:rPr lang="it-IT" sz="1300" b="1" i="1" smtClean="0">
                              <a:latin typeface="Cambria Math" panose="02040503050406030204" pitchFamily="18" charset="0"/>
                              <a:ea typeface="Cambria Math" panose="02040503050406030204" pitchFamily="18" charset="0"/>
                            </a:rPr>
                            <m:t>𝑬</m:t>
                          </m:r>
                        </m:num>
                        <m:den>
                          <m:sSub>
                            <m:sSubPr>
                              <m:ctrlPr>
                                <a:rPr lang="it-IT" sz="1300" b="1" i="1" smtClean="0">
                                  <a:latin typeface="Cambria Math" panose="02040503050406030204" pitchFamily="18" charset="0"/>
                                  <a:ea typeface="Cambria Math" panose="02040503050406030204" pitchFamily="18" charset="0"/>
                                </a:rPr>
                              </m:ctrlPr>
                            </m:sSubPr>
                            <m:e>
                              <m:r>
                                <a:rPr lang="it-IT" sz="1300" b="1" i="1" smtClean="0">
                                  <a:latin typeface="Cambria Math" panose="02040503050406030204" pitchFamily="18" charset="0"/>
                                  <a:ea typeface="Cambria Math" panose="02040503050406030204" pitchFamily="18" charset="0"/>
                                </a:rPr>
                                <m:t>𝑻</m:t>
                              </m:r>
                            </m:e>
                            <m:sub>
                              <m:r>
                                <a:rPr lang="it-IT" sz="1300" b="1" i="1" smtClean="0">
                                  <a:latin typeface="Cambria Math" panose="02040503050406030204" pitchFamily="18" charset="0"/>
                                  <a:ea typeface="Cambria Math" panose="02040503050406030204" pitchFamily="18" charset="0"/>
                                </a:rPr>
                                <m:t>𝒆𝒗</m:t>
                              </m:r>
                            </m:sub>
                          </m:sSub>
                        </m:den>
                      </m:f>
                      <m:r>
                        <a:rPr lang="it-IT" sz="1300" b="1" i="1" smtClean="0">
                          <a:latin typeface="Cambria Math" panose="02040503050406030204" pitchFamily="18" charset="0"/>
                          <a:ea typeface="Cambria Math" panose="02040503050406030204" pitchFamily="18" charset="0"/>
                        </a:rPr>
                        <m:t>)</m:t>
                      </m:r>
                    </m:oMath>
                  </m:oMathPara>
                </a14:m>
                <a:endParaRPr lang="it-IT" sz="1300" b="1" dirty="0"/>
              </a:p>
            </p:txBody>
          </p:sp>
        </mc:Choice>
        <mc:Fallback>
          <p:sp>
            <p:nvSpPr>
              <p:cNvPr id="12" name="CasellaDiTesto 11">
                <a:extLst>
                  <a:ext uri="{FF2B5EF4-FFF2-40B4-BE49-F238E27FC236}">
                    <a16:creationId xmlns:a16="http://schemas.microsoft.com/office/drawing/2014/main" id="{7E79EEFD-1B02-152D-A580-839852694845}"/>
                  </a:ext>
                </a:extLst>
              </p:cNvPr>
              <p:cNvSpPr txBox="1">
                <a:spLocks noRot="1" noChangeAspect="1" noMove="1" noResize="1" noEditPoints="1" noAdjustHandles="1" noChangeArrowheads="1" noChangeShapeType="1" noTextEdit="1"/>
              </p:cNvSpPr>
              <p:nvPr/>
            </p:nvSpPr>
            <p:spPr>
              <a:xfrm>
                <a:off x="6949763" y="2101511"/>
                <a:ext cx="2581074" cy="332463"/>
              </a:xfrm>
              <a:prstGeom prst="rect">
                <a:avLst/>
              </a:prstGeom>
              <a:blipFill>
                <a:blip r:embed="rId8"/>
                <a:stretch>
                  <a:fillRect t="-83333" r="-1182" b="-129630"/>
                </a:stretch>
              </a:blipFill>
            </p:spPr>
            <p:txBody>
              <a:bodyPr/>
              <a:lstStyle/>
              <a:p>
                <a:r>
                  <a:rPr lang="it-IT">
                    <a:noFill/>
                  </a:rPr>
                  <a:t> </a:t>
                </a:r>
              </a:p>
            </p:txBody>
          </p:sp>
        </mc:Fallback>
      </mc:AlternateContent>
      <p:cxnSp>
        <p:nvCxnSpPr>
          <p:cNvPr id="16" name="Connettore 2 15">
            <a:extLst>
              <a:ext uri="{FF2B5EF4-FFF2-40B4-BE49-F238E27FC236}">
                <a16:creationId xmlns:a16="http://schemas.microsoft.com/office/drawing/2014/main" id="{CA4467B2-E0D8-750C-7A78-4B46F334DE09}"/>
              </a:ext>
            </a:extLst>
          </p:cNvPr>
          <p:cNvCxnSpPr>
            <a:cxnSpLocks/>
          </p:cNvCxnSpPr>
          <p:nvPr/>
        </p:nvCxnSpPr>
        <p:spPr>
          <a:xfrm flipV="1">
            <a:off x="6532775" y="3634310"/>
            <a:ext cx="0" cy="6077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Connettore 2 20">
            <a:extLst>
              <a:ext uri="{FF2B5EF4-FFF2-40B4-BE49-F238E27FC236}">
                <a16:creationId xmlns:a16="http://schemas.microsoft.com/office/drawing/2014/main" id="{61427B8A-FDAE-4785-836B-0471D6087449}"/>
              </a:ext>
            </a:extLst>
          </p:cNvPr>
          <p:cNvCxnSpPr>
            <a:cxnSpLocks/>
          </p:cNvCxnSpPr>
          <p:nvPr/>
        </p:nvCxnSpPr>
        <p:spPr>
          <a:xfrm>
            <a:off x="7910660" y="5122882"/>
            <a:ext cx="630025" cy="35087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Connettore 2 22">
            <a:extLst>
              <a:ext uri="{FF2B5EF4-FFF2-40B4-BE49-F238E27FC236}">
                <a16:creationId xmlns:a16="http://schemas.microsoft.com/office/drawing/2014/main" id="{C0CC593F-34FD-DDAC-0953-A69E19019A9A}"/>
              </a:ext>
            </a:extLst>
          </p:cNvPr>
          <p:cNvCxnSpPr>
            <a:cxnSpLocks/>
          </p:cNvCxnSpPr>
          <p:nvPr/>
        </p:nvCxnSpPr>
        <p:spPr>
          <a:xfrm flipH="1" flipV="1">
            <a:off x="9040305" y="2601031"/>
            <a:ext cx="746288" cy="564406"/>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CasellaDiTesto 24">
            <a:extLst>
              <a:ext uri="{FF2B5EF4-FFF2-40B4-BE49-F238E27FC236}">
                <a16:creationId xmlns:a16="http://schemas.microsoft.com/office/drawing/2014/main" id="{B1D25867-E34F-A7AB-8972-7CFE7AFCB223}"/>
              </a:ext>
            </a:extLst>
          </p:cNvPr>
          <p:cNvSpPr txBox="1"/>
          <p:nvPr/>
        </p:nvSpPr>
        <p:spPr>
          <a:xfrm>
            <a:off x="11388585" y="6394591"/>
            <a:ext cx="768159" cy="369332"/>
          </a:xfrm>
          <a:prstGeom prst="rect">
            <a:avLst/>
          </a:prstGeom>
          <a:noFill/>
        </p:spPr>
        <p:txBody>
          <a:bodyPr wrap="none" rtlCol="0">
            <a:spAutoFit/>
          </a:bodyPr>
          <a:lstStyle/>
          <a:p>
            <a:r>
              <a:rPr lang="it-IT" b="1" i="1" dirty="0">
                <a:solidFill>
                  <a:schemeClr val="bg1"/>
                </a:solidFill>
              </a:rPr>
              <a:t>10/18</a:t>
            </a:r>
          </a:p>
        </p:txBody>
      </p:sp>
    </p:spTree>
    <p:extLst>
      <p:ext uri="{BB962C8B-B14F-4D97-AF65-F5344CB8AC3E}">
        <p14:creationId xmlns:p14="http://schemas.microsoft.com/office/powerpoint/2010/main" val="3926531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32FA76-D687-56A5-845E-25E4069ABE95}"/>
              </a:ext>
            </a:extLst>
          </p:cNvPr>
          <p:cNvSpPr/>
          <p:nvPr/>
        </p:nvSpPr>
        <p:spPr>
          <a:xfrm>
            <a:off x="0" y="0"/>
            <a:ext cx="12192000" cy="6858000"/>
          </a:xfrm>
          <a:prstGeom prst="rect">
            <a:avLst/>
          </a:prstGeom>
          <a:gradFill flip="none" rotWithShape="1">
            <a:gsLst>
              <a:gs pos="94000">
                <a:srgbClr val="0B1134"/>
              </a:gs>
              <a:gs pos="43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CDAF3CA-592C-F48B-63D5-D4872A54F316}"/>
              </a:ext>
            </a:extLst>
          </p:cNvPr>
          <p:cNvSpPr/>
          <p:nvPr/>
        </p:nvSpPr>
        <p:spPr>
          <a:xfrm>
            <a:off x="1" y="417136"/>
            <a:ext cx="12192000" cy="5923202"/>
          </a:xfrm>
          <a:prstGeom prst="rect">
            <a:avLst/>
          </a:prstGeom>
          <a:solidFill>
            <a:schemeClr val="bg1"/>
          </a:solidFill>
          <a:ln w="28575">
            <a:solidFill>
              <a:srgbClr val="0B1134"/>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99CC"/>
              </a:solidFill>
              <a:effectLst/>
              <a:highlight>
                <a:srgbClr val="FFFFFF"/>
              </a:highlight>
              <a:latin typeface="Roboto Light" panose="020F0502020204030204" pitchFamily="2" charset="0"/>
            </a:endParaRPr>
          </a:p>
        </p:txBody>
      </p:sp>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64417" y="6377742"/>
            <a:ext cx="960334" cy="463879"/>
          </a:xfrm>
          <a:prstGeom prst="rect">
            <a:avLst/>
          </a:prstGeom>
          <a:solidFill>
            <a:schemeClr val="tx1">
              <a:lumMod val="75000"/>
              <a:lumOff val="25000"/>
            </a:schemeClr>
          </a:solidFill>
        </p:spPr>
      </p:pic>
      <p:sp>
        <p:nvSpPr>
          <p:cNvPr id="4" name="CasellaDiTesto 3">
            <a:extLst>
              <a:ext uri="{FF2B5EF4-FFF2-40B4-BE49-F238E27FC236}">
                <a16:creationId xmlns:a16="http://schemas.microsoft.com/office/drawing/2014/main" id="{825E85B7-D0D3-FA70-31E5-B620EA98A7DB}"/>
              </a:ext>
            </a:extLst>
          </p:cNvPr>
          <p:cNvSpPr txBox="1"/>
          <p:nvPr/>
        </p:nvSpPr>
        <p:spPr>
          <a:xfrm>
            <a:off x="2221582" y="6291393"/>
            <a:ext cx="8823489" cy="615553"/>
          </a:xfrm>
          <a:prstGeom prst="rect">
            <a:avLst/>
          </a:prstGeom>
          <a:noFill/>
        </p:spPr>
        <p:txBody>
          <a:bodyPr wrap="square" rtlCol="0">
            <a:spAutoFit/>
          </a:bodyPr>
          <a:lstStyle/>
          <a:p>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        </a:t>
            </a:r>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Federico Chiarelli – INFN -LNF</a:t>
            </a:r>
            <a:endParaRPr lang="it-IT" sz="1700" dirty="0">
              <a:solidFill>
                <a:schemeClr val="bg1"/>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CC5D8CCA-26A1-0042-1784-33B7256D8CF4}"/>
              </a:ext>
            </a:extLst>
          </p:cNvPr>
          <p:cNvSpPr txBox="1"/>
          <p:nvPr/>
        </p:nvSpPr>
        <p:spPr>
          <a:xfrm>
            <a:off x="996895" y="6394591"/>
            <a:ext cx="880428" cy="430887"/>
          </a:xfrm>
          <a:prstGeom prst="rect">
            <a:avLst/>
          </a:prstGeom>
          <a:solidFill>
            <a:schemeClr val="bg1"/>
          </a:solidFill>
        </p:spPr>
        <p:txBody>
          <a:bodyPr wrap="square" rtlCol="0">
            <a:spAutoFit/>
          </a:bodyPr>
          <a:lstStyle/>
          <a:p>
            <a:r>
              <a:rPr lang="en-US" sz="2200" dirty="0"/>
              <a:t>           </a:t>
            </a:r>
          </a:p>
        </p:txBody>
      </p:sp>
      <p:pic>
        <p:nvPicPr>
          <p:cNvPr id="7" name="Immagine 6" descr="Immagine che contiene testo&#10;&#10;Descrizione generata automaticamente">
            <a:extLst>
              <a:ext uri="{FF2B5EF4-FFF2-40B4-BE49-F238E27FC236}">
                <a16:creationId xmlns:a16="http://schemas.microsoft.com/office/drawing/2014/main" id="{6AE12683-353D-49FC-F239-AC2CC0E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48" y="6413248"/>
            <a:ext cx="540722" cy="393571"/>
          </a:xfrm>
          <a:prstGeom prst="rect">
            <a:avLst/>
          </a:prstGeom>
        </p:spPr>
      </p:pic>
      <p:sp>
        <p:nvSpPr>
          <p:cNvPr id="17" name="CasellaDiTesto 16">
            <a:extLst>
              <a:ext uri="{FF2B5EF4-FFF2-40B4-BE49-F238E27FC236}">
                <a16:creationId xmlns:a16="http://schemas.microsoft.com/office/drawing/2014/main" id="{0295EBB2-D4A8-D658-CA9E-AC4107C42275}"/>
              </a:ext>
            </a:extLst>
          </p:cNvPr>
          <p:cNvSpPr txBox="1"/>
          <p:nvPr/>
        </p:nvSpPr>
        <p:spPr>
          <a:xfrm>
            <a:off x="27927" y="417136"/>
            <a:ext cx="10497401" cy="1169551"/>
          </a:xfrm>
          <a:prstGeom prst="rect">
            <a:avLst/>
          </a:prstGeom>
          <a:noFill/>
        </p:spPr>
        <p:txBody>
          <a:bodyPr wrap="square" rtlCol="0">
            <a:spAutoFit/>
          </a:bodyPr>
          <a:lstStyle/>
          <a:p>
            <a:pPr algn="just"/>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Unfolding methods adopted </a:t>
            </a:r>
          </a:p>
          <a:p>
            <a:pPr algn="just"/>
            <a:r>
              <a:rPr lang="it-IT" sz="3500" dirty="0"/>
              <a:t> </a:t>
            </a:r>
          </a:p>
        </p:txBody>
      </p:sp>
      <p:sp>
        <p:nvSpPr>
          <p:cNvPr id="26" name="CasellaDiTesto 25">
            <a:extLst>
              <a:ext uri="{FF2B5EF4-FFF2-40B4-BE49-F238E27FC236}">
                <a16:creationId xmlns:a16="http://schemas.microsoft.com/office/drawing/2014/main" id="{3BA64520-9506-6D64-E575-18199E6888A6}"/>
              </a:ext>
            </a:extLst>
          </p:cNvPr>
          <p:cNvSpPr txBox="1"/>
          <p:nvPr/>
        </p:nvSpPr>
        <p:spPr>
          <a:xfrm>
            <a:off x="145128" y="1074062"/>
            <a:ext cx="11901741" cy="646331"/>
          </a:xfrm>
          <a:prstGeom prst="rect">
            <a:avLst/>
          </a:prstGeom>
          <a:noFill/>
        </p:spPr>
        <p:txBody>
          <a:bodyPr wrap="square">
            <a:spAutoFit/>
          </a:bodyPr>
          <a:lstStyle/>
          <a:p>
            <a:r>
              <a:rPr lang="en-US" b="1" i="0" dirty="0">
                <a:solidFill>
                  <a:srgbClr val="000000"/>
                </a:solidFill>
                <a:effectLst/>
                <a:highlight>
                  <a:srgbClr val="FFFFFF"/>
                </a:highlight>
                <a:latin typeface="Calibri" panose="020F0502020204030204" pitchFamily="34" charset="0"/>
                <a:cs typeface="Calibri" panose="020F0502020204030204" pitchFamily="34" charset="0"/>
              </a:rPr>
              <a:t>UMG (Unfolding with MAXED and GRAVEL) </a:t>
            </a:r>
            <a:r>
              <a:rPr lang="en-US" b="0" i="0" dirty="0">
                <a:solidFill>
                  <a:srgbClr val="000000"/>
                </a:solidFill>
                <a:effectLst/>
                <a:highlight>
                  <a:srgbClr val="FFFFFF"/>
                </a:highlight>
                <a:latin typeface="Calibri" panose="020F0502020204030204" pitchFamily="34" charset="0"/>
                <a:cs typeface="Calibri" panose="020F0502020204030204" pitchFamily="34" charset="0"/>
              </a:rPr>
              <a:t>is a package of seven programs written for the analysis of data measured with spectrometers that require the use of unfolding techniques.</a:t>
            </a:r>
          </a:p>
        </p:txBody>
      </p:sp>
      <p:sp>
        <p:nvSpPr>
          <p:cNvPr id="3" name="CasellaDiTesto 2">
            <a:extLst>
              <a:ext uri="{FF2B5EF4-FFF2-40B4-BE49-F238E27FC236}">
                <a16:creationId xmlns:a16="http://schemas.microsoft.com/office/drawing/2014/main" id="{71A24ED4-03FF-4068-5B76-37FB0A0661B9}"/>
              </a:ext>
            </a:extLst>
          </p:cNvPr>
          <p:cNvSpPr txBox="1"/>
          <p:nvPr/>
        </p:nvSpPr>
        <p:spPr>
          <a:xfrm>
            <a:off x="145127" y="1632696"/>
            <a:ext cx="11694938" cy="923330"/>
          </a:xfrm>
          <a:prstGeom prst="rect">
            <a:avLst/>
          </a:prstGeom>
          <a:noFill/>
        </p:spPr>
        <p:txBody>
          <a:bodyPr wrap="square">
            <a:spAutoFit/>
          </a:bodyPr>
          <a:lstStyle/>
          <a:p>
            <a:r>
              <a:rPr lang="en-US" dirty="0">
                <a:solidFill>
                  <a:srgbClr val="000000"/>
                </a:solidFill>
                <a:highlight>
                  <a:srgbClr val="FFFFFF"/>
                </a:highlight>
                <a:latin typeface="Calibri" panose="020F0502020204030204" pitchFamily="34" charset="0"/>
                <a:cs typeface="Calibri" panose="020F0502020204030204" pitchFamily="34" charset="0"/>
              </a:rPr>
              <a:t>The package reads, through external files, the response matrix and the counts obtained from the different spheres during the exposure. Using this information, by selecting the desired unfolding process and the chi-square, it is possible to proceed with the reconstruction of the spectrum.</a:t>
            </a:r>
          </a:p>
        </p:txBody>
      </p:sp>
      <p:pic>
        <p:nvPicPr>
          <p:cNvPr id="16" name="Immagine 15" descr="Immagine che contiene testo, schermata, diagramma, Diagramma&#10;&#10;Descrizione generata automaticamente">
            <a:extLst>
              <a:ext uri="{FF2B5EF4-FFF2-40B4-BE49-F238E27FC236}">
                <a16:creationId xmlns:a16="http://schemas.microsoft.com/office/drawing/2014/main" id="{E03FA74B-17F4-BAB4-5F6A-5A3A3E24F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589" y="2241642"/>
            <a:ext cx="7199558" cy="4049751"/>
          </a:xfrm>
          <a:prstGeom prst="rect">
            <a:avLst/>
          </a:prstGeom>
        </p:spPr>
      </p:pic>
      <p:sp>
        <p:nvSpPr>
          <p:cNvPr id="10" name="CasellaDiTesto 9">
            <a:extLst>
              <a:ext uri="{FF2B5EF4-FFF2-40B4-BE49-F238E27FC236}">
                <a16:creationId xmlns:a16="http://schemas.microsoft.com/office/drawing/2014/main" id="{C908AF0F-B61A-4543-0C0A-4BAEC5E8608A}"/>
              </a:ext>
            </a:extLst>
          </p:cNvPr>
          <p:cNvSpPr txBox="1"/>
          <p:nvPr/>
        </p:nvSpPr>
        <p:spPr>
          <a:xfrm>
            <a:off x="197345" y="2222438"/>
            <a:ext cx="2573517" cy="3262432"/>
          </a:xfrm>
          <a:prstGeom prst="rect">
            <a:avLst/>
          </a:prstGeom>
          <a:noFill/>
        </p:spPr>
        <p:txBody>
          <a:bodyPr wrap="square">
            <a:spAutoFit/>
          </a:bodyPr>
          <a:lstStyle/>
          <a:p>
            <a:endParaRPr lang="it-IT" dirty="0">
              <a:solidFill>
                <a:srgbClr val="000000"/>
              </a:solidFill>
              <a:highlight>
                <a:srgbClr val="FFFFFF"/>
              </a:highlight>
              <a:latin typeface="Calibri" panose="020F0502020204030204" pitchFamily="34" charset="0"/>
              <a:cs typeface="Calibri" panose="020F0502020204030204" pitchFamily="34" charset="0"/>
            </a:endParaRPr>
          </a:p>
          <a:p>
            <a:pPr marL="285750" indent="-285750">
              <a:buFontTx/>
              <a:buChar char="-"/>
            </a:pPr>
            <a:r>
              <a:rPr lang="it-IT" b="1" dirty="0">
                <a:solidFill>
                  <a:srgbClr val="000000"/>
                </a:solidFill>
                <a:highlight>
                  <a:srgbClr val="FFFFFF"/>
                </a:highlight>
                <a:latin typeface="Calibri" panose="020F0502020204030204" pitchFamily="34" charset="0"/>
                <a:cs typeface="Calibri" panose="020F0502020204030204" pitchFamily="34" charset="0"/>
              </a:rPr>
              <a:t>MAXED </a:t>
            </a:r>
            <a:br>
              <a:rPr lang="it-IT" b="1" dirty="0">
                <a:solidFill>
                  <a:srgbClr val="000000"/>
                </a:solidFill>
                <a:highlight>
                  <a:srgbClr val="FFFFFF"/>
                </a:highlight>
                <a:latin typeface="Calibri" panose="020F0502020204030204" pitchFamily="34" charset="0"/>
                <a:cs typeface="Calibri" panose="020F0502020204030204" pitchFamily="34" charset="0"/>
              </a:rPr>
            </a:br>
            <a:endParaRPr lang="it-IT" b="1" dirty="0">
              <a:solidFill>
                <a:srgbClr val="000000"/>
              </a:solidFill>
              <a:highlight>
                <a:srgbClr val="FFFFFF"/>
              </a:highlight>
              <a:latin typeface="Calibri" panose="020F0502020204030204" pitchFamily="34" charset="0"/>
              <a:cs typeface="Calibri" panose="020F0502020204030204" pitchFamily="34" charset="0"/>
            </a:endParaRPr>
          </a:p>
          <a:p>
            <a:pPr/>
            <a:r>
              <a:rPr lang="it-IT" b="1" dirty="0">
                <a:solidFill>
                  <a:srgbClr val="000000"/>
                </a:solidFill>
                <a:highlight>
                  <a:srgbClr val="FFFFFF"/>
                </a:highlight>
                <a:cs typeface="Calibri" panose="020F0502020204030204" pitchFamily="34" charset="0"/>
              </a:rPr>
              <a:t>      </a:t>
            </a:r>
          </a:p>
          <a:p>
            <a:pPr/>
            <a:endParaRPr lang="it-IT" b="1" dirty="0">
              <a:solidFill>
                <a:srgbClr val="000000"/>
              </a:solidFill>
              <a:highlight>
                <a:srgbClr val="FFFFFF"/>
              </a:highlight>
              <a:cs typeface="Calibri" panose="020F0502020204030204" pitchFamily="34" charset="0"/>
            </a:endParaRPr>
          </a:p>
          <a:p>
            <a:pPr/>
            <a:endParaRPr lang="it-IT" b="1" dirty="0">
              <a:solidFill>
                <a:srgbClr val="000000"/>
              </a:solidFill>
              <a:highlight>
                <a:srgbClr val="FFFFFF"/>
              </a:highlight>
              <a:cs typeface="Calibri" panose="020F0502020204030204" pitchFamily="34" charset="0"/>
            </a:endParaRPr>
          </a:p>
          <a:p>
            <a:pPr/>
            <a:endParaRPr lang="it-IT" b="1" dirty="0">
              <a:solidFill>
                <a:srgbClr val="000000"/>
              </a:solidFill>
              <a:highlight>
                <a:srgbClr val="FFFFFF"/>
              </a:highlight>
              <a:latin typeface="Calibri" panose="020F0502020204030204" pitchFamily="34" charset="0"/>
              <a:cs typeface="Calibri" panose="020F0502020204030204" pitchFamily="34" charset="0"/>
            </a:endParaRPr>
          </a:p>
          <a:p>
            <a:endParaRPr lang="it-IT" sz="1300" b="1" dirty="0">
              <a:solidFill>
                <a:srgbClr val="000000"/>
              </a:solidFill>
              <a:highlight>
                <a:srgbClr val="FFFFFF"/>
              </a:highlight>
              <a:latin typeface="Calibri" panose="020F0502020204030204" pitchFamily="34" charset="0"/>
              <a:cs typeface="Calibri" panose="020F0502020204030204" pitchFamily="34" charset="0"/>
            </a:endParaRPr>
          </a:p>
          <a:p>
            <a:endParaRPr lang="it-IT" sz="1300" b="1" dirty="0">
              <a:solidFill>
                <a:srgbClr val="000000"/>
              </a:solidFill>
              <a:highlight>
                <a:srgbClr val="FFFFFF"/>
              </a:highlight>
              <a:latin typeface="Calibri" panose="020F0502020204030204" pitchFamily="34" charset="0"/>
              <a:cs typeface="Calibri" panose="020F0502020204030204" pitchFamily="34" charset="0"/>
            </a:endParaRPr>
          </a:p>
          <a:p>
            <a:pPr marL="285750" indent="-285750">
              <a:buFontTx/>
              <a:buChar char="-"/>
            </a:pPr>
            <a:r>
              <a:rPr lang="it-IT" b="1" dirty="0">
                <a:solidFill>
                  <a:srgbClr val="000000"/>
                </a:solidFill>
                <a:highlight>
                  <a:srgbClr val="FFFFFF"/>
                </a:highlight>
                <a:latin typeface="Calibri" panose="020F0502020204030204" pitchFamily="34" charset="0"/>
                <a:cs typeface="Calibri" panose="020F0502020204030204" pitchFamily="34" charset="0"/>
              </a:rPr>
              <a:t>GRAVEL</a:t>
            </a:r>
          </a:p>
          <a:p>
            <a:endParaRPr lang="it-IT" dirty="0">
              <a:solidFill>
                <a:srgbClr val="000000"/>
              </a:solidFill>
              <a:highlight>
                <a:srgbClr val="FFFFFF"/>
              </a:highlight>
              <a:latin typeface="Calibri" panose="020F0502020204030204" pitchFamily="34" charset="0"/>
              <a:cs typeface="Calibri" panose="020F0502020204030204" pitchFamily="34" charset="0"/>
            </a:endParaRPr>
          </a:p>
          <a:p>
            <a:endParaRPr lang="it-IT" dirty="0">
              <a:solidFill>
                <a:srgbClr val="000000"/>
              </a:solidFill>
              <a:highlight>
                <a:srgbClr val="FFFFFF"/>
              </a:highlight>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11" name="CasellaDiTesto 10">
                <a:extLst>
                  <a:ext uri="{FF2B5EF4-FFF2-40B4-BE49-F238E27FC236}">
                    <a16:creationId xmlns:a16="http://schemas.microsoft.com/office/drawing/2014/main" id="{53A1D873-B6B3-1135-B722-0E0D266A0A5E}"/>
                  </a:ext>
                </a:extLst>
              </p:cNvPr>
              <p:cNvSpPr txBox="1"/>
              <p:nvPr/>
            </p:nvSpPr>
            <p:spPr>
              <a:xfrm>
                <a:off x="288471" y="3461710"/>
                <a:ext cx="3162532" cy="53315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it-IT" sz="1300" b="0" i="1" smtClean="0">
                          <a:latin typeface="Cambria Math" panose="02040503050406030204" pitchFamily="18" charset="0"/>
                        </a:rPr>
                        <m:t>𝑆</m:t>
                      </m:r>
                      <m:r>
                        <a:rPr lang="it-IT" sz="1300" b="0" i="1" smtClean="0">
                          <a:latin typeface="Cambria Math" panose="02040503050406030204" pitchFamily="18" charset="0"/>
                        </a:rPr>
                        <m:t>=−</m:t>
                      </m:r>
                      <m:nary>
                        <m:naryPr>
                          <m:chr m:val="∑"/>
                          <m:supHide m:val="on"/>
                          <m:ctrlPr>
                            <a:rPr lang="it-IT" sz="1300" b="0" i="1" smtClean="0">
                              <a:latin typeface="Cambria Math" panose="02040503050406030204" pitchFamily="18" charset="0"/>
                            </a:rPr>
                          </m:ctrlPr>
                        </m:naryPr>
                        <m:sub>
                          <m:r>
                            <m:rPr>
                              <m:brk m:alnAt="7"/>
                            </m:rPr>
                            <a:rPr lang="it-IT" sz="1300" b="0" i="1" smtClean="0">
                              <a:latin typeface="Cambria Math" panose="02040503050406030204" pitchFamily="18" charset="0"/>
                            </a:rPr>
                            <m:t>𝑖</m:t>
                          </m:r>
                        </m:sub>
                        <m:sup/>
                        <m:e>
                          <m:d>
                            <m:dPr>
                              <m:begChr m:val="{"/>
                              <m:endChr m:val="}"/>
                              <m:ctrlPr>
                                <a:rPr lang="it-IT" sz="1300" b="0" i="1" smtClean="0">
                                  <a:latin typeface="Cambria Math" panose="02040503050406030204" pitchFamily="18" charset="0"/>
                                </a:rPr>
                              </m:ctrlPr>
                            </m:dPr>
                            <m:e>
                              <m:sSub>
                                <m:sSubPr>
                                  <m:ctrlPr>
                                    <a:rPr lang="it-IT" sz="1300" b="0" i="1" smtClean="0">
                                      <a:latin typeface="Cambria Math" panose="02040503050406030204" pitchFamily="18" charset="0"/>
                                    </a:rPr>
                                  </m:ctrlPr>
                                </m:sSubPr>
                                <m:e>
                                  <m:r>
                                    <m:rPr>
                                      <m:sty m:val="p"/>
                                    </m:rPr>
                                    <a:rPr lang="it-IT" sz="1300" i="1">
                                      <a:latin typeface="Cambria Math" panose="02040503050406030204" pitchFamily="18" charset="0"/>
                                      <a:ea typeface="Cambria Math" panose="02040503050406030204" pitchFamily="18" charset="0"/>
                                    </a:rPr>
                                    <m:t>Φ</m:t>
                                  </m:r>
                                </m:e>
                                <m:sub>
                                  <m:r>
                                    <a:rPr lang="it-IT" sz="1300" b="0" i="1" smtClean="0">
                                      <a:latin typeface="Cambria Math" panose="02040503050406030204" pitchFamily="18" charset="0"/>
                                    </a:rPr>
                                    <m:t>𝑖</m:t>
                                  </m:r>
                                </m:sub>
                              </m:sSub>
                              <m:r>
                                <a:rPr lang="it-IT" sz="1300" b="0" i="1" smtClean="0">
                                  <a:latin typeface="Cambria Math" panose="02040503050406030204" pitchFamily="18" charset="0"/>
                                </a:rPr>
                                <m:t> </m:t>
                              </m:r>
                              <m:func>
                                <m:funcPr>
                                  <m:ctrlPr>
                                    <a:rPr lang="it-IT" sz="1300" b="0" i="1" smtClean="0">
                                      <a:latin typeface="Cambria Math" panose="02040503050406030204" pitchFamily="18" charset="0"/>
                                    </a:rPr>
                                  </m:ctrlPr>
                                </m:funcPr>
                                <m:fName>
                                  <m:r>
                                    <m:rPr>
                                      <m:sty m:val="p"/>
                                    </m:rPr>
                                    <a:rPr lang="it-IT" sz="1300" b="0" i="0" smtClean="0">
                                      <a:latin typeface="Cambria Math" panose="02040503050406030204" pitchFamily="18" charset="0"/>
                                    </a:rPr>
                                    <m:t>ln</m:t>
                                  </m:r>
                                </m:fName>
                                <m:e>
                                  <m:d>
                                    <m:dPr>
                                      <m:ctrlPr>
                                        <a:rPr lang="it-IT" sz="1300" b="0" i="1" smtClean="0">
                                          <a:latin typeface="Cambria Math" panose="02040503050406030204" pitchFamily="18" charset="0"/>
                                        </a:rPr>
                                      </m:ctrlPr>
                                    </m:dPr>
                                    <m:e>
                                      <m:f>
                                        <m:fPr>
                                          <m:ctrlPr>
                                            <a:rPr lang="it-IT" sz="1300" b="0" i="1" smtClean="0">
                                              <a:latin typeface="Cambria Math" panose="02040503050406030204" pitchFamily="18" charset="0"/>
                                            </a:rPr>
                                          </m:ctrlPr>
                                        </m:fPr>
                                        <m:num>
                                          <m:sSub>
                                            <m:sSubPr>
                                              <m:ctrlPr>
                                                <a:rPr lang="it-IT" sz="1300" b="0" i="1" smtClean="0">
                                                  <a:latin typeface="Cambria Math" panose="02040503050406030204" pitchFamily="18" charset="0"/>
                                                </a:rPr>
                                              </m:ctrlPr>
                                            </m:sSubPr>
                                            <m:e>
                                              <m:r>
                                                <m:rPr>
                                                  <m:sty m:val="p"/>
                                                </m:rPr>
                                                <a:rPr lang="it-IT" sz="1300" i="1">
                                                  <a:latin typeface="Cambria Math" panose="02040503050406030204" pitchFamily="18" charset="0"/>
                                                  <a:ea typeface="Cambria Math" panose="02040503050406030204" pitchFamily="18" charset="0"/>
                                                </a:rPr>
                                                <m:t>Φ</m:t>
                                              </m:r>
                                            </m:e>
                                            <m:sub>
                                              <m:r>
                                                <a:rPr lang="it-IT" sz="1300" b="0" i="1" smtClean="0">
                                                  <a:latin typeface="Cambria Math" panose="02040503050406030204" pitchFamily="18" charset="0"/>
                                                </a:rPr>
                                                <m:t>𝑖</m:t>
                                              </m:r>
                                            </m:sub>
                                          </m:sSub>
                                        </m:num>
                                        <m:den>
                                          <m:sSubSup>
                                            <m:sSubSupPr>
                                              <m:ctrlPr>
                                                <a:rPr lang="it-IT" sz="1300" b="0" i="1" smtClean="0">
                                                  <a:latin typeface="Cambria Math" panose="02040503050406030204" pitchFamily="18" charset="0"/>
                                                </a:rPr>
                                              </m:ctrlPr>
                                            </m:sSubSupPr>
                                            <m:e>
                                              <m:r>
                                                <m:rPr>
                                                  <m:sty m:val="p"/>
                                                </m:rPr>
                                                <a:rPr lang="it-IT" sz="1300" i="1">
                                                  <a:latin typeface="Cambria Math" panose="02040503050406030204" pitchFamily="18" charset="0"/>
                                                  <a:ea typeface="Cambria Math" panose="02040503050406030204" pitchFamily="18" charset="0"/>
                                                </a:rPr>
                                                <m:t>Φ</m:t>
                                              </m:r>
                                            </m:e>
                                            <m:sub>
                                              <m:r>
                                                <a:rPr lang="it-IT" sz="1300" b="0" i="1" smtClean="0">
                                                  <a:latin typeface="Cambria Math" panose="02040503050406030204" pitchFamily="18" charset="0"/>
                                                </a:rPr>
                                                <m:t>𝑖</m:t>
                                              </m:r>
                                            </m:sub>
                                            <m:sup>
                                              <m:r>
                                                <a:rPr lang="it-IT" sz="1300" b="0" i="1" smtClean="0">
                                                  <a:latin typeface="Cambria Math" panose="02040503050406030204" pitchFamily="18" charset="0"/>
                                                </a:rPr>
                                                <m:t>𝑔𝑢𝑒𝑠𝑠</m:t>
                                              </m:r>
                                            </m:sup>
                                          </m:sSubSup>
                                        </m:den>
                                      </m:f>
                                    </m:e>
                                  </m:d>
                                  <m:r>
                                    <a:rPr lang="it-IT" sz="1300" b="0" i="1" smtClean="0">
                                      <a:latin typeface="Cambria Math" panose="02040503050406030204" pitchFamily="18" charset="0"/>
                                    </a:rPr>
                                    <m:t>+</m:t>
                                  </m:r>
                                  <m:sSubSup>
                                    <m:sSubSupPr>
                                      <m:ctrlPr>
                                        <a:rPr lang="it-IT" sz="1300" i="1">
                                          <a:latin typeface="Cambria Math" panose="02040503050406030204" pitchFamily="18" charset="0"/>
                                        </a:rPr>
                                      </m:ctrlPr>
                                    </m:sSubSupPr>
                                    <m:e>
                                      <m:r>
                                        <m:rPr>
                                          <m:sty m:val="p"/>
                                        </m:rPr>
                                        <a:rPr lang="it-IT" sz="1300" i="1">
                                          <a:latin typeface="Cambria Math" panose="02040503050406030204" pitchFamily="18" charset="0"/>
                                          <a:ea typeface="Cambria Math" panose="02040503050406030204" pitchFamily="18" charset="0"/>
                                        </a:rPr>
                                        <m:t>Φ</m:t>
                                      </m:r>
                                    </m:e>
                                    <m:sub>
                                      <m:r>
                                        <a:rPr lang="it-IT" sz="1300" i="1">
                                          <a:latin typeface="Cambria Math" panose="02040503050406030204" pitchFamily="18" charset="0"/>
                                        </a:rPr>
                                        <m:t>𝑖</m:t>
                                      </m:r>
                                    </m:sub>
                                    <m:sup>
                                      <m:r>
                                        <a:rPr lang="it-IT" sz="1300" i="1">
                                          <a:latin typeface="Cambria Math" panose="02040503050406030204" pitchFamily="18" charset="0"/>
                                        </a:rPr>
                                        <m:t>𝑔𝑢𝑒𝑠𝑠</m:t>
                                      </m:r>
                                    </m:sup>
                                  </m:sSubSup>
                                  <m:r>
                                    <a:rPr lang="it-IT" sz="1300" b="0" i="1" smtClean="0">
                                      <a:latin typeface="Cambria Math" panose="02040503050406030204" pitchFamily="18" charset="0"/>
                                    </a:rPr>
                                    <m:t> − </m:t>
                                  </m:r>
                                  <m:sSub>
                                    <m:sSubPr>
                                      <m:ctrlPr>
                                        <a:rPr lang="it-IT" sz="1300" b="0" i="1" smtClean="0">
                                          <a:latin typeface="Cambria Math" panose="02040503050406030204" pitchFamily="18" charset="0"/>
                                        </a:rPr>
                                      </m:ctrlPr>
                                    </m:sSubPr>
                                    <m:e>
                                      <m:r>
                                        <m:rPr>
                                          <m:sty m:val="p"/>
                                        </m:rPr>
                                        <a:rPr lang="it-IT" sz="1300" i="1">
                                          <a:latin typeface="Cambria Math" panose="02040503050406030204" pitchFamily="18" charset="0"/>
                                          <a:ea typeface="Cambria Math" panose="02040503050406030204" pitchFamily="18" charset="0"/>
                                        </a:rPr>
                                        <m:t>Φ</m:t>
                                      </m:r>
                                    </m:e>
                                    <m:sub>
                                      <m:r>
                                        <a:rPr lang="it-IT" sz="1300" b="0" i="1" smtClean="0">
                                          <a:latin typeface="Cambria Math" panose="02040503050406030204" pitchFamily="18" charset="0"/>
                                        </a:rPr>
                                        <m:t>𝑖</m:t>
                                      </m:r>
                                    </m:sub>
                                  </m:sSub>
                                </m:e>
                              </m:func>
                            </m:e>
                          </m:d>
                          <m:r>
                            <a:rPr lang="it-IT" sz="1300" b="0" i="1" smtClean="0">
                              <a:latin typeface="Cambria Math" panose="02040503050406030204" pitchFamily="18" charset="0"/>
                            </a:rPr>
                            <m:t> </m:t>
                          </m:r>
                        </m:e>
                      </m:nary>
                    </m:oMath>
                  </m:oMathPara>
                </a14:m>
                <a:endParaRPr lang="it-IT" sz="1300" dirty="0"/>
              </a:p>
            </p:txBody>
          </p:sp>
        </mc:Choice>
        <mc:Fallback>
          <p:sp>
            <p:nvSpPr>
              <p:cNvPr id="11" name="CasellaDiTesto 10">
                <a:extLst>
                  <a:ext uri="{FF2B5EF4-FFF2-40B4-BE49-F238E27FC236}">
                    <a16:creationId xmlns:a16="http://schemas.microsoft.com/office/drawing/2014/main" id="{53A1D873-B6B3-1135-B722-0E0D266A0A5E}"/>
                  </a:ext>
                </a:extLst>
              </p:cNvPr>
              <p:cNvSpPr txBox="1">
                <a:spLocks noRot="1" noChangeAspect="1" noMove="1" noResize="1" noEditPoints="1" noAdjustHandles="1" noChangeArrowheads="1" noChangeShapeType="1" noTextEdit="1"/>
              </p:cNvSpPr>
              <p:nvPr/>
            </p:nvSpPr>
            <p:spPr>
              <a:xfrm>
                <a:off x="288471" y="3461710"/>
                <a:ext cx="3162532" cy="533159"/>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2" name="CasellaDiTesto 11">
                <a:extLst>
                  <a:ext uri="{FF2B5EF4-FFF2-40B4-BE49-F238E27FC236}">
                    <a16:creationId xmlns:a16="http://schemas.microsoft.com/office/drawing/2014/main" id="{1FECC795-FF0F-6AB6-1B55-CF42CC0B9039}"/>
                  </a:ext>
                </a:extLst>
              </p:cNvPr>
              <p:cNvSpPr txBox="1"/>
              <p:nvPr/>
            </p:nvSpPr>
            <p:spPr>
              <a:xfrm>
                <a:off x="388197" y="5496981"/>
                <a:ext cx="2978251" cy="74725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Sup>
                        <m:sSubSupPr>
                          <m:ctrlPr>
                            <a:rPr lang="it-IT" sz="1300" i="1" smtClean="0">
                              <a:latin typeface="Cambria Math" panose="02040503050406030204" pitchFamily="18" charset="0"/>
                            </a:rPr>
                          </m:ctrlPr>
                        </m:sSubSupPr>
                        <m:e>
                          <m:r>
                            <m:rPr>
                              <m:sty m:val="p"/>
                            </m:rPr>
                            <a:rPr lang="it-IT" sz="1300" i="1">
                              <a:latin typeface="Cambria Math" panose="02040503050406030204" pitchFamily="18" charset="0"/>
                              <a:ea typeface="Cambria Math" panose="02040503050406030204" pitchFamily="18" charset="0"/>
                            </a:rPr>
                            <m:t>Φ</m:t>
                          </m:r>
                        </m:e>
                        <m:sub>
                          <m:r>
                            <a:rPr lang="it-IT" sz="1300" b="0" i="1" smtClean="0">
                              <a:latin typeface="Cambria Math" panose="02040503050406030204" pitchFamily="18" charset="0"/>
                            </a:rPr>
                            <m:t>𝑗</m:t>
                          </m:r>
                        </m:sub>
                        <m:sup>
                          <m:r>
                            <a:rPr lang="it-IT" sz="1300" b="0" i="1" smtClean="0">
                              <a:latin typeface="Cambria Math" panose="02040503050406030204" pitchFamily="18" charset="0"/>
                            </a:rPr>
                            <m:t>𝑘</m:t>
                          </m:r>
                          <m:r>
                            <a:rPr lang="it-IT" sz="1300" b="0" i="1" smtClean="0">
                              <a:latin typeface="Cambria Math" panose="02040503050406030204" pitchFamily="18" charset="0"/>
                            </a:rPr>
                            <m:t>+1</m:t>
                          </m:r>
                        </m:sup>
                      </m:sSubSup>
                      <m:r>
                        <a:rPr lang="it-IT" sz="1300" b="0" i="1" smtClean="0">
                          <a:latin typeface="Cambria Math" panose="02040503050406030204" pitchFamily="18" charset="0"/>
                        </a:rPr>
                        <m:t>=</m:t>
                      </m:r>
                      <m:sSubSup>
                        <m:sSubSupPr>
                          <m:ctrlPr>
                            <a:rPr lang="it-IT" sz="1300" b="0" i="1" smtClean="0">
                              <a:latin typeface="Cambria Math" panose="02040503050406030204" pitchFamily="18" charset="0"/>
                            </a:rPr>
                          </m:ctrlPr>
                        </m:sSubSupPr>
                        <m:e>
                          <m:r>
                            <m:rPr>
                              <m:sty m:val="p"/>
                            </m:rPr>
                            <a:rPr lang="it-IT" sz="1300" i="1">
                              <a:latin typeface="Cambria Math" panose="02040503050406030204" pitchFamily="18" charset="0"/>
                              <a:ea typeface="Cambria Math" panose="02040503050406030204" pitchFamily="18" charset="0"/>
                            </a:rPr>
                            <m:t>Φ</m:t>
                          </m:r>
                        </m:e>
                        <m:sub>
                          <m:r>
                            <a:rPr lang="it-IT" sz="1300" b="0" i="1" smtClean="0">
                              <a:latin typeface="Cambria Math" panose="02040503050406030204" pitchFamily="18" charset="0"/>
                            </a:rPr>
                            <m:t>𝑗</m:t>
                          </m:r>
                        </m:sub>
                        <m:sup>
                          <m:r>
                            <a:rPr lang="it-IT" sz="1300" b="0" i="1" smtClean="0">
                              <a:latin typeface="Cambria Math" panose="02040503050406030204" pitchFamily="18" charset="0"/>
                            </a:rPr>
                            <m:t>𝑘</m:t>
                          </m:r>
                        </m:sup>
                      </m:sSubSup>
                      <m:func>
                        <m:funcPr>
                          <m:ctrlPr>
                            <a:rPr lang="it-IT" sz="1300" b="0" i="1" smtClean="0">
                              <a:latin typeface="Cambria Math" panose="02040503050406030204" pitchFamily="18" charset="0"/>
                            </a:rPr>
                          </m:ctrlPr>
                        </m:funcPr>
                        <m:fName>
                          <m:r>
                            <m:rPr>
                              <m:sty m:val="p"/>
                            </m:rPr>
                            <a:rPr lang="it-IT" sz="1300" b="0" i="0" smtClean="0">
                              <a:latin typeface="Cambria Math" panose="02040503050406030204" pitchFamily="18" charset="0"/>
                            </a:rPr>
                            <m:t>exp</m:t>
                          </m:r>
                        </m:fName>
                        <m:e>
                          <m:d>
                            <m:dPr>
                              <m:ctrlPr>
                                <a:rPr lang="it-IT" sz="1300" b="0" i="1" smtClean="0">
                                  <a:latin typeface="Cambria Math" panose="02040503050406030204" pitchFamily="18" charset="0"/>
                                </a:rPr>
                              </m:ctrlPr>
                            </m:dPr>
                            <m:e>
                              <m:f>
                                <m:fPr>
                                  <m:ctrlPr>
                                    <a:rPr lang="it-IT" sz="1300" b="0" i="1" smtClean="0">
                                      <a:latin typeface="Cambria Math" panose="02040503050406030204" pitchFamily="18" charset="0"/>
                                    </a:rPr>
                                  </m:ctrlPr>
                                </m:fPr>
                                <m:num>
                                  <m:nary>
                                    <m:naryPr>
                                      <m:chr m:val="∑"/>
                                      <m:supHide m:val="on"/>
                                      <m:ctrlPr>
                                        <a:rPr lang="it-IT" sz="1300" b="0" i="1" smtClean="0">
                                          <a:latin typeface="Cambria Math" panose="02040503050406030204" pitchFamily="18" charset="0"/>
                                        </a:rPr>
                                      </m:ctrlPr>
                                    </m:naryPr>
                                    <m:sub>
                                      <m:r>
                                        <m:rPr>
                                          <m:brk m:alnAt="7"/>
                                        </m:rPr>
                                        <a:rPr lang="it-IT" sz="1300" b="0" i="1" smtClean="0">
                                          <a:latin typeface="Cambria Math" panose="02040503050406030204" pitchFamily="18" charset="0"/>
                                        </a:rPr>
                                        <m:t>𝑖</m:t>
                                      </m:r>
                                    </m:sub>
                                    <m:sup/>
                                    <m:e>
                                      <m:sSubSup>
                                        <m:sSubSupPr>
                                          <m:ctrlPr>
                                            <a:rPr lang="it-IT" sz="1300" b="0" i="1" smtClean="0">
                                              <a:latin typeface="Cambria Math" panose="02040503050406030204" pitchFamily="18" charset="0"/>
                                            </a:rPr>
                                          </m:ctrlPr>
                                        </m:sSubSupPr>
                                        <m:e>
                                          <m:r>
                                            <a:rPr lang="it-IT" sz="1300" b="0" i="1" smtClean="0">
                                              <a:latin typeface="Cambria Math" panose="02040503050406030204" pitchFamily="18" charset="0"/>
                                            </a:rPr>
                                            <m:t>𝑊</m:t>
                                          </m:r>
                                        </m:e>
                                        <m:sub>
                                          <m:r>
                                            <a:rPr lang="it-IT" sz="1300" b="0" i="1" smtClean="0">
                                              <a:latin typeface="Cambria Math" panose="02040503050406030204" pitchFamily="18" charset="0"/>
                                            </a:rPr>
                                            <m:t>𝑖𝑗</m:t>
                                          </m:r>
                                        </m:sub>
                                        <m:sup>
                                          <m:r>
                                            <a:rPr lang="it-IT" sz="1300" b="0" i="1" smtClean="0">
                                              <a:latin typeface="Cambria Math" panose="02040503050406030204" pitchFamily="18" charset="0"/>
                                            </a:rPr>
                                            <m:t>𝑘</m:t>
                                          </m:r>
                                        </m:sup>
                                      </m:sSubSup>
                                      <m:func>
                                        <m:funcPr>
                                          <m:ctrlPr>
                                            <a:rPr lang="it-IT" sz="1300" b="0" i="1" smtClean="0">
                                              <a:latin typeface="Cambria Math" panose="02040503050406030204" pitchFamily="18" charset="0"/>
                                            </a:rPr>
                                          </m:ctrlPr>
                                        </m:funcPr>
                                        <m:fName>
                                          <m:r>
                                            <m:rPr>
                                              <m:sty m:val="p"/>
                                            </m:rPr>
                                            <a:rPr lang="it-IT" sz="1300" b="0" i="0" smtClean="0">
                                              <a:latin typeface="Cambria Math" panose="02040503050406030204" pitchFamily="18" charset="0"/>
                                            </a:rPr>
                                            <m:t>ln</m:t>
                                          </m:r>
                                        </m:fName>
                                        <m:e>
                                          <m:d>
                                            <m:dPr>
                                              <m:ctrlPr>
                                                <a:rPr lang="it-IT" sz="1300" b="0" i="1" smtClean="0">
                                                  <a:latin typeface="Cambria Math" panose="02040503050406030204" pitchFamily="18" charset="0"/>
                                                </a:rPr>
                                              </m:ctrlPr>
                                            </m:dPr>
                                            <m:e>
                                              <m:f>
                                                <m:fPr>
                                                  <m:ctrlPr>
                                                    <a:rPr lang="it-IT" sz="1300" b="0" i="1" smtClean="0">
                                                      <a:latin typeface="Cambria Math" panose="02040503050406030204" pitchFamily="18" charset="0"/>
                                                    </a:rPr>
                                                  </m:ctrlPr>
                                                </m:fPr>
                                                <m:num>
                                                  <m:sSub>
                                                    <m:sSubPr>
                                                      <m:ctrlPr>
                                                        <a:rPr lang="it-IT" sz="1300" b="0" i="1" smtClean="0">
                                                          <a:latin typeface="Cambria Math" panose="02040503050406030204" pitchFamily="18" charset="0"/>
                                                        </a:rPr>
                                                      </m:ctrlPr>
                                                    </m:sSubPr>
                                                    <m:e>
                                                      <m:r>
                                                        <a:rPr lang="it-IT" sz="1300" b="0" i="1" smtClean="0">
                                                          <a:latin typeface="Cambria Math" panose="02040503050406030204" pitchFamily="18" charset="0"/>
                                                        </a:rPr>
                                                        <m:t>𝐶</m:t>
                                                      </m:r>
                                                    </m:e>
                                                    <m:sub>
                                                      <m:r>
                                                        <a:rPr lang="it-IT" sz="1300" b="0" i="1" smtClean="0">
                                                          <a:latin typeface="Cambria Math" panose="02040503050406030204" pitchFamily="18" charset="0"/>
                                                        </a:rPr>
                                                        <m:t>𝑖</m:t>
                                                      </m:r>
                                                    </m:sub>
                                                  </m:sSub>
                                                </m:num>
                                                <m:den>
                                                  <m:nary>
                                                    <m:naryPr>
                                                      <m:chr m:val="∑"/>
                                                      <m:supHide m:val="on"/>
                                                      <m:ctrlPr>
                                                        <a:rPr lang="it-IT" sz="1300" b="0" i="1" smtClean="0">
                                                          <a:latin typeface="Cambria Math" panose="02040503050406030204" pitchFamily="18" charset="0"/>
                                                        </a:rPr>
                                                      </m:ctrlPr>
                                                    </m:naryPr>
                                                    <m:sub>
                                                      <m:r>
                                                        <m:rPr>
                                                          <m:brk m:alnAt="7"/>
                                                        </m:rPr>
                                                        <a:rPr lang="it-IT" sz="1300" b="0" i="1" smtClean="0">
                                                          <a:latin typeface="Cambria Math" panose="02040503050406030204" pitchFamily="18" charset="0"/>
                                                        </a:rPr>
                                                        <m:t>𝑗</m:t>
                                                      </m:r>
                                                      <m:r>
                                                        <a:rPr lang="it-IT" sz="1300" b="0" i="1" smtClean="0">
                                                          <a:latin typeface="Cambria Math" panose="02040503050406030204" pitchFamily="18" charset="0"/>
                                                        </a:rPr>
                                                        <m:t>′</m:t>
                                                      </m:r>
                                                    </m:sub>
                                                    <m:sup/>
                                                    <m:e>
                                                      <m:sSub>
                                                        <m:sSubPr>
                                                          <m:ctrlPr>
                                                            <a:rPr lang="it-IT" sz="1300" b="0" i="1" smtClean="0">
                                                              <a:latin typeface="Cambria Math" panose="02040503050406030204" pitchFamily="18" charset="0"/>
                                                            </a:rPr>
                                                          </m:ctrlPr>
                                                        </m:sSubPr>
                                                        <m:e>
                                                          <m:r>
                                                            <a:rPr lang="it-IT" sz="1300" b="0" i="1" smtClean="0">
                                                              <a:latin typeface="Cambria Math" panose="02040503050406030204" pitchFamily="18" charset="0"/>
                                                            </a:rPr>
                                                            <m:t>𝑅</m:t>
                                                          </m:r>
                                                        </m:e>
                                                        <m:sub>
                                                          <m:r>
                                                            <a:rPr lang="it-IT" sz="1300" b="0" i="1" smtClean="0">
                                                              <a:latin typeface="Cambria Math" panose="02040503050406030204" pitchFamily="18" charset="0"/>
                                                            </a:rPr>
                                                            <m:t>𝑖</m:t>
                                                          </m:r>
                                                          <m:sSup>
                                                            <m:sSupPr>
                                                              <m:ctrlPr>
                                                                <a:rPr lang="it-IT" sz="1300" b="0" i="1" smtClean="0">
                                                                  <a:latin typeface="Cambria Math" panose="02040503050406030204" pitchFamily="18" charset="0"/>
                                                                </a:rPr>
                                                              </m:ctrlPr>
                                                            </m:sSupPr>
                                                            <m:e>
                                                              <m:r>
                                                                <a:rPr lang="it-IT" sz="1300" b="0" i="1" smtClean="0">
                                                                  <a:latin typeface="Cambria Math" panose="02040503050406030204" pitchFamily="18" charset="0"/>
                                                                </a:rPr>
                                                                <m:t>𝑗</m:t>
                                                              </m:r>
                                                            </m:e>
                                                            <m:sup>
                                                              <m:r>
                                                                <a:rPr lang="it-IT" sz="1300" b="0" i="1" smtClean="0">
                                                                  <a:latin typeface="Cambria Math" panose="02040503050406030204" pitchFamily="18" charset="0"/>
                                                                </a:rPr>
                                                                <m:t>′</m:t>
                                                              </m:r>
                                                            </m:sup>
                                                          </m:sSup>
                                                        </m:sub>
                                                      </m:sSub>
                                                      <m:sSubSup>
                                                        <m:sSubSupPr>
                                                          <m:ctrlPr>
                                                            <a:rPr lang="it-IT" sz="1300" b="0" i="1" smtClean="0">
                                                              <a:latin typeface="Cambria Math" panose="02040503050406030204" pitchFamily="18" charset="0"/>
                                                            </a:rPr>
                                                          </m:ctrlPr>
                                                        </m:sSubSupPr>
                                                        <m:e>
                                                          <m:r>
                                                            <m:rPr>
                                                              <m:sty m:val="p"/>
                                                            </m:rPr>
                                                            <a:rPr lang="it-IT" sz="1300" i="1">
                                                              <a:latin typeface="Cambria Math" panose="02040503050406030204" pitchFamily="18" charset="0"/>
                                                              <a:ea typeface="Cambria Math" panose="02040503050406030204" pitchFamily="18" charset="0"/>
                                                            </a:rPr>
                                                            <m:t>Φ</m:t>
                                                          </m:r>
                                                        </m:e>
                                                        <m:sub>
                                                          <m:r>
                                                            <a:rPr lang="it-IT" sz="1300" b="0" i="1" smtClean="0">
                                                              <a:latin typeface="Cambria Math" panose="02040503050406030204" pitchFamily="18" charset="0"/>
                                                            </a:rPr>
                                                            <m:t>𝑗</m:t>
                                                          </m:r>
                                                          <m:r>
                                                            <a:rPr lang="it-IT" sz="1300" b="0" i="1" smtClean="0">
                                                              <a:latin typeface="Cambria Math" panose="02040503050406030204" pitchFamily="18" charset="0"/>
                                                            </a:rPr>
                                                            <m:t>′</m:t>
                                                          </m:r>
                                                        </m:sub>
                                                        <m:sup>
                                                          <m:r>
                                                            <a:rPr lang="it-IT" sz="1300" b="0" i="1" smtClean="0">
                                                              <a:latin typeface="Cambria Math" panose="02040503050406030204" pitchFamily="18" charset="0"/>
                                                            </a:rPr>
                                                            <m:t>𝑘</m:t>
                                                          </m:r>
                                                        </m:sup>
                                                      </m:sSubSup>
                                                    </m:e>
                                                  </m:nary>
                                                </m:den>
                                              </m:f>
                                            </m:e>
                                          </m:d>
                                        </m:e>
                                      </m:func>
                                    </m:e>
                                  </m:nary>
                                </m:num>
                                <m:den>
                                  <m:nary>
                                    <m:naryPr>
                                      <m:chr m:val="∑"/>
                                      <m:supHide m:val="on"/>
                                      <m:ctrlPr>
                                        <a:rPr lang="it-IT" sz="1300" b="0" i="1" smtClean="0">
                                          <a:latin typeface="Cambria Math" panose="02040503050406030204" pitchFamily="18" charset="0"/>
                                        </a:rPr>
                                      </m:ctrlPr>
                                    </m:naryPr>
                                    <m:sub>
                                      <m:r>
                                        <m:rPr>
                                          <m:brk m:alnAt="7"/>
                                        </m:rPr>
                                        <a:rPr lang="it-IT" sz="1300" b="0" i="1" smtClean="0">
                                          <a:latin typeface="Cambria Math" panose="02040503050406030204" pitchFamily="18" charset="0"/>
                                        </a:rPr>
                                        <m:t>𝑖</m:t>
                                      </m:r>
                                    </m:sub>
                                    <m:sup/>
                                    <m:e>
                                      <m:sSubSup>
                                        <m:sSubSupPr>
                                          <m:ctrlPr>
                                            <a:rPr lang="it-IT" sz="1300" i="1">
                                              <a:latin typeface="Cambria Math" panose="02040503050406030204" pitchFamily="18" charset="0"/>
                                            </a:rPr>
                                          </m:ctrlPr>
                                        </m:sSubSupPr>
                                        <m:e>
                                          <m:r>
                                            <a:rPr lang="it-IT" sz="1300" i="1">
                                              <a:latin typeface="Cambria Math" panose="02040503050406030204" pitchFamily="18" charset="0"/>
                                            </a:rPr>
                                            <m:t>𝑊</m:t>
                                          </m:r>
                                        </m:e>
                                        <m:sub>
                                          <m:r>
                                            <a:rPr lang="it-IT" sz="1300" i="1">
                                              <a:latin typeface="Cambria Math" panose="02040503050406030204" pitchFamily="18" charset="0"/>
                                            </a:rPr>
                                            <m:t>𝑖𝑗</m:t>
                                          </m:r>
                                        </m:sub>
                                        <m:sup>
                                          <m:r>
                                            <a:rPr lang="it-IT" sz="1300" i="1">
                                              <a:latin typeface="Cambria Math" panose="02040503050406030204" pitchFamily="18" charset="0"/>
                                            </a:rPr>
                                            <m:t>𝑘</m:t>
                                          </m:r>
                                        </m:sup>
                                      </m:sSubSup>
                                    </m:e>
                                  </m:nary>
                                </m:den>
                              </m:f>
                            </m:e>
                          </m:d>
                        </m:e>
                      </m:func>
                    </m:oMath>
                  </m:oMathPara>
                </a14:m>
                <a:endParaRPr lang="it-IT" sz="1300" dirty="0"/>
              </a:p>
            </p:txBody>
          </p:sp>
        </mc:Choice>
        <mc:Fallback>
          <p:sp>
            <p:nvSpPr>
              <p:cNvPr id="12" name="CasellaDiTesto 11">
                <a:extLst>
                  <a:ext uri="{FF2B5EF4-FFF2-40B4-BE49-F238E27FC236}">
                    <a16:creationId xmlns:a16="http://schemas.microsoft.com/office/drawing/2014/main" id="{1FECC795-FF0F-6AB6-1B55-CF42CC0B9039}"/>
                  </a:ext>
                </a:extLst>
              </p:cNvPr>
              <p:cNvSpPr txBox="1">
                <a:spLocks noRot="1" noChangeAspect="1" noMove="1" noResize="1" noEditPoints="1" noAdjustHandles="1" noChangeArrowheads="1" noChangeShapeType="1" noTextEdit="1"/>
              </p:cNvSpPr>
              <p:nvPr/>
            </p:nvSpPr>
            <p:spPr>
              <a:xfrm>
                <a:off x="388197" y="5496981"/>
                <a:ext cx="2978251" cy="747256"/>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3" name="CasellaDiTesto 12">
                <a:extLst>
                  <a:ext uri="{FF2B5EF4-FFF2-40B4-BE49-F238E27FC236}">
                    <a16:creationId xmlns:a16="http://schemas.microsoft.com/office/drawing/2014/main" id="{A060A0F5-248A-DDF3-1135-7A9595F1521D}"/>
                  </a:ext>
                </a:extLst>
              </p:cNvPr>
              <p:cNvSpPr txBox="1"/>
              <p:nvPr/>
            </p:nvSpPr>
            <p:spPr>
              <a:xfrm>
                <a:off x="209479" y="2768070"/>
                <a:ext cx="3972178" cy="717504"/>
              </a:xfrm>
              <a:prstGeom prst="rect">
                <a:avLst/>
              </a:prstGeom>
              <a:noFill/>
            </p:spPr>
            <p:txBody>
              <a:bodyPr wrap="none" rtlCol="0">
                <a:spAutoFit/>
              </a:bodyPr>
              <a:lstStyle/>
              <a:p>
                <a:r>
                  <a:rPr lang="it-IT" sz="1300" dirty="0"/>
                  <a:t>i </a:t>
                </a:r>
                <a:r>
                  <a:rPr lang="it-IT" sz="1300" dirty="0">
                    <a:sym typeface="Wingdings" panose="05000000000000000000" pitchFamily="2" charset="2"/>
                  </a:rPr>
                  <a:t> i-</a:t>
                </a:r>
                <a:r>
                  <a:rPr lang="it-IT" sz="1300" dirty="0" err="1">
                    <a:sym typeface="Wingdings" panose="05000000000000000000" pitchFamily="2" charset="2"/>
                  </a:rPr>
                  <a:t>th</a:t>
                </a:r>
                <a:r>
                  <a:rPr lang="it-IT" sz="1300" dirty="0">
                    <a:sym typeface="Wingdings" panose="05000000000000000000" pitchFamily="2" charset="2"/>
                  </a:rPr>
                  <a:t> energy bin</a:t>
                </a:r>
              </a:p>
              <a:p>
                <a:pPr/>
                <a14:m>
                  <m:oMath xmlns:m="http://schemas.openxmlformats.org/officeDocument/2006/math">
                    <m:sSub>
                      <m:sSubPr>
                        <m:ctrlPr>
                          <a:rPr lang="it-IT" sz="1300" b="0" i="1" smtClean="0">
                            <a:latin typeface="Cambria Math" panose="02040503050406030204" pitchFamily="18" charset="0"/>
                          </a:rPr>
                        </m:ctrlPr>
                      </m:sSubPr>
                      <m:e>
                        <m:r>
                          <m:rPr>
                            <m:sty m:val="p"/>
                          </m:rPr>
                          <a:rPr lang="it-IT" sz="1300" i="1">
                            <a:latin typeface="Cambria Math" panose="02040503050406030204" pitchFamily="18" charset="0"/>
                            <a:ea typeface="Cambria Math" panose="02040503050406030204" pitchFamily="18" charset="0"/>
                          </a:rPr>
                          <m:t>Φ</m:t>
                        </m:r>
                      </m:e>
                      <m:sub>
                        <m:r>
                          <a:rPr lang="it-IT" sz="1300" b="0" i="1" smtClean="0">
                            <a:latin typeface="Cambria Math" panose="02040503050406030204" pitchFamily="18" charset="0"/>
                          </a:rPr>
                          <m:t>𝑖</m:t>
                        </m:r>
                      </m:sub>
                    </m:sSub>
                  </m:oMath>
                </a14:m>
                <a:r>
                  <a:rPr lang="it-IT" sz="1300" dirty="0"/>
                  <a:t> </a:t>
                </a:r>
                <a:r>
                  <a:rPr lang="it-IT" sz="1300" dirty="0">
                    <a:sym typeface="Wingdings" panose="05000000000000000000" pitchFamily="2" charset="2"/>
                  </a:rPr>
                  <a:t> </a:t>
                </a:r>
                <a:r>
                  <a:rPr lang="it-IT" sz="1300" dirty="0" err="1">
                    <a:sym typeface="Wingdings" panose="05000000000000000000" pitchFamily="2" charset="2"/>
                  </a:rPr>
                  <a:t>spectrum</a:t>
                </a:r>
                <a:r>
                  <a:rPr lang="it-IT" sz="1300" dirty="0">
                    <a:sym typeface="Wingdings" panose="05000000000000000000" pitchFamily="2" charset="2"/>
                  </a:rPr>
                  <a:t> </a:t>
                </a:r>
                <a:r>
                  <a:rPr lang="it-IT" sz="1300" dirty="0" err="1">
                    <a:sym typeface="Wingdings" panose="05000000000000000000" pitchFamily="2" charset="2"/>
                  </a:rPr>
                  <a:t>value</a:t>
                </a:r>
                <a:r>
                  <a:rPr lang="it-IT" sz="1300" dirty="0">
                    <a:sym typeface="Wingdings" panose="05000000000000000000" pitchFamily="2" charset="2"/>
                  </a:rPr>
                  <a:t> </a:t>
                </a:r>
                <a:r>
                  <a:rPr lang="it-IT" sz="1300" dirty="0" err="1">
                    <a:sym typeface="Wingdings" panose="05000000000000000000" pitchFamily="2" charset="2"/>
                  </a:rPr>
                  <a:t>at</a:t>
                </a:r>
                <a:r>
                  <a:rPr lang="it-IT" sz="1300" dirty="0">
                    <a:sym typeface="Wingdings" panose="05000000000000000000" pitchFamily="2" charset="2"/>
                  </a:rPr>
                  <a:t> the i-</a:t>
                </a:r>
                <a:r>
                  <a:rPr lang="it-IT" sz="1300" dirty="0" err="1">
                    <a:sym typeface="Wingdings" panose="05000000000000000000" pitchFamily="2" charset="2"/>
                  </a:rPr>
                  <a:t>th</a:t>
                </a:r>
                <a:r>
                  <a:rPr lang="it-IT" sz="1300" dirty="0">
                    <a:sym typeface="Wingdings" panose="05000000000000000000" pitchFamily="2" charset="2"/>
                  </a:rPr>
                  <a:t> energy bin</a:t>
                </a:r>
              </a:p>
              <a:p>
                <a:pPr/>
                <a14:m>
                  <m:oMath xmlns:m="http://schemas.openxmlformats.org/officeDocument/2006/math">
                    <m:sSubSup>
                      <m:sSubSupPr>
                        <m:ctrlPr>
                          <a:rPr lang="it-IT" sz="1300" i="1" smtClean="0">
                            <a:latin typeface="Cambria Math" panose="02040503050406030204" pitchFamily="18" charset="0"/>
                          </a:rPr>
                        </m:ctrlPr>
                      </m:sSubSupPr>
                      <m:e>
                        <m:r>
                          <m:rPr>
                            <m:sty m:val="p"/>
                          </m:rPr>
                          <a:rPr lang="it-IT" sz="1300" i="1">
                            <a:latin typeface="Cambria Math" panose="02040503050406030204" pitchFamily="18" charset="0"/>
                            <a:ea typeface="Cambria Math" panose="02040503050406030204" pitchFamily="18" charset="0"/>
                          </a:rPr>
                          <m:t>Φ</m:t>
                        </m:r>
                      </m:e>
                      <m:sub>
                        <m:r>
                          <a:rPr lang="it-IT" sz="1300" i="1">
                            <a:latin typeface="Cambria Math" panose="02040503050406030204" pitchFamily="18" charset="0"/>
                          </a:rPr>
                          <m:t>𝑖</m:t>
                        </m:r>
                      </m:sub>
                      <m:sup>
                        <m:r>
                          <a:rPr lang="it-IT" sz="1300" i="1">
                            <a:latin typeface="Cambria Math" panose="02040503050406030204" pitchFamily="18" charset="0"/>
                          </a:rPr>
                          <m:t>𝑔𝑢𝑒𝑠𝑠</m:t>
                        </m:r>
                      </m:sup>
                    </m:sSubSup>
                  </m:oMath>
                </a14:m>
                <a:r>
                  <a:rPr lang="it-IT" sz="1300" dirty="0"/>
                  <a:t> </a:t>
                </a:r>
                <a:r>
                  <a:rPr lang="it-IT" sz="1300" dirty="0">
                    <a:sym typeface="Wingdings" panose="05000000000000000000" pitchFamily="2" charset="2"/>
                  </a:rPr>
                  <a:t> </a:t>
                </a:r>
                <a:r>
                  <a:rPr lang="it-IT" sz="1300" dirty="0" err="1">
                    <a:sym typeface="Wingdings" panose="05000000000000000000" pitchFamily="2" charset="2"/>
                  </a:rPr>
                  <a:t>guess</a:t>
                </a:r>
                <a:r>
                  <a:rPr lang="it-IT" sz="1300" dirty="0">
                    <a:sym typeface="Wingdings" panose="05000000000000000000" pitchFamily="2" charset="2"/>
                  </a:rPr>
                  <a:t> </a:t>
                </a:r>
                <a:r>
                  <a:rPr lang="it-IT" sz="1300" dirty="0" err="1">
                    <a:sym typeface="Wingdings" panose="05000000000000000000" pitchFamily="2" charset="2"/>
                  </a:rPr>
                  <a:t>spectrum</a:t>
                </a:r>
                <a:r>
                  <a:rPr lang="it-IT" sz="1300" dirty="0">
                    <a:sym typeface="Wingdings" panose="05000000000000000000" pitchFamily="2" charset="2"/>
                  </a:rPr>
                  <a:t> </a:t>
                </a:r>
                <a:r>
                  <a:rPr lang="it-IT" sz="1300" dirty="0" err="1">
                    <a:sym typeface="Wingdings" panose="05000000000000000000" pitchFamily="2" charset="2"/>
                  </a:rPr>
                  <a:t>value</a:t>
                </a:r>
                <a:r>
                  <a:rPr lang="it-IT" sz="1300" dirty="0">
                    <a:sym typeface="Wingdings" panose="05000000000000000000" pitchFamily="2" charset="2"/>
                  </a:rPr>
                  <a:t> </a:t>
                </a:r>
                <a:r>
                  <a:rPr lang="it-IT" sz="1300" dirty="0" err="1">
                    <a:sym typeface="Wingdings" panose="05000000000000000000" pitchFamily="2" charset="2"/>
                  </a:rPr>
                  <a:t>at</a:t>
                </a:r>
                <a:r>
                  <a:rPr lang="it-IT" sz="1300" dirty="0">
                    <a:sym typeface="Wingdings" panose="05000000000000000000" pitchFamily="2" charset="2"/>
                  </a:rPr>
                  <a:t> the i-</a:t>
                </a:r>
                <a:r>
                  <a:rPr lang="it-IT" sz="1300" dirty="0" err="1">
                    <a:sym typeface="Wingdings" panose="05000000000000000000" pitchFamily="2" charset="2"/>
                  </a:rPr>
                  <a:t>th</a:t>
                </a:r>
                <a:r>
                  <a:rPr lang="it-IT" sz="1300" dirty="0">
                    <a:sym typeface="Wingdings" panose="05000000000000000000" pitchFamily="2" charset="2"/>
                  </a:rPr>
                  <a:t> energy bin</a:t>
                </a:r>
                <a:endParaRPr lang="it-IT" sz="1300" dirty="0"/>
              </a:p>
            </p:txBody>
          </p:sp>
        </mc:Choice>
        <mc:Fallback>
          <p:sp>
            <p:nvSpPr>
              <p:cNvPr id="13" name="CasellaDiTesto 12">
                <a:extLst>
                  <a:ext uri="{FF2B5EF4-FFF2-40B4-BE49-F238E27FC236}">
                    <a16:creationId xmlns:a16="http://schemas.microsoft.com/office/drawing/2014/main" id="{A060A0F5-248A-DDF3-1135-7A9595F1521D}"/>
                  </a:ext>
                </a:extLst>
              </p:cNvPr>
              <p:cNvSpPr txBox="1">
                <a:spLocks noRot="1" noChangeAspect="1" noMove="1" noResize="1" noEditPoints="1" noAdjustHandles="1" noChangeArrowheads="1" noChangeShapeType="1" noTextEdit="1"/>
              </p:cNvSpPr>
              <p:nvPr/>
            </p:nvSpPr>
            <p:spPr>
              <a:xfrm>
                <a:off x="209479" y="2768070"/>
                <a:ext cx="3972178" cy="717504"/>
              </a:xfrm>
              <a:prstGeom prst="rect">
                <a:avLst/>
              </a:prstGeom>
              <a:blipFill>
                <a:blip r:embed="rId7"/>
                <a:stretch>
                  <a:fillRect l="-153" t="-1695" b="-5932"/>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4" name="CasellaDiTesto 13">
                <a:extLst>
                  <a:ext uri="{FF2B5EF4-FFF2-40B4-BE49-F238E27FC236}">
                    <a16:creationId xmlns:a16="http://schemas.microsoft.com/office/drawing/2014/main" id="{CB226CA0-0EC9-B137-CA47-AA9AA68E9C6D}"/>
                  </a:ext>
                </a:extLst>
              </p:cNvPr>
              <p:cNvSpPr txBox="1"/>
              <p:nvPr/>
            </p:nvSpPr>
            <p:spPr>
              <a:xfrm>
                <a:off x="209479" y="4827417"/>
                <a:ext cx="2770951" cy="692497"/>
              </a:xfrm>
              <a:prstGeom prst="rect">
                <a:avLst/>
              </a:prstGeom>
              <a:noFill/>
            </p:spPr>
            <p:txBody>
              <a:bodyPr wrap="none" rtlCol="0">
                <a:spAutoFit/>
              </a:bodyPr>
              <a:lstStyle/>
              <a:p>
                <a:r>
                  <a:rPr lang="it-IT" sz="1300" dirty="0"/>
                  <a:t>j/j’ </a:t>
                </a:r>
                <a:r>
                  <a:rPr lang="it-IT" sz="1300" dirty="0">
                    <a:sym typeface="Wingdings" panose="05000000000000000000" pitchFamily="2" charset="2"/>
                  </a:rPr>
                  <a:t> j/j’-</a:t>
                </a:r>
                <a:r>
                  <a:rPr lang="it-IT" sz="1300" dirty="0" err="1">
                    <a:sym typeface="Wingdings" panose="05000000000000000000" pitchFamily="2" charset="2"/>
                  </a:rPr>
                  <a:t>th</a:t>
                </a:r>
                <a:r>
                  <a:rPr lang="it-IT" sz="1300" dirty="0">
                    <a:sym typeface="Wingdings" panose="05000000000000000000" pitchFamily="2" charset="2"/>
                  </a:rPr>
                  <a:t> energy bin</a:t>
                </a:r>
              </a:p>
              <a:p>
                <a:pPr/>
                <a:r>
                  <a:rPr lang="it-IT" sz="1300" dirty="0">
                    <a:sym typeface="Wingdings" panose="05000000000000000000" pitchFamily="2" charset="2"/>
                  </a:rPr>
                  <a:t>k </a:t>
                </a:r>
                <a:r>
                  <a:rPr lang="it-IT" sz="1300" dirty="0" err="1">
                    <a:sym typeface="Wingdings" panose="05000000000000000000" pitchFamily="2" charset="2"/>
                  </a:rPr>
                  <a:t>iteration</a:t>
                </a:r>
                <a:r>
                  <a:rPr lang="it-IT" sz="1300" dirty="0">
                    <a:sym typeface="Wingdings" panose="05000000000000000000" pitchFamily="2" charset="2"/>
                  </a:rPr>
                  <a:t> </a:t>
                </a:r>
                <a:r>
                  <a:rPr lang="it-IT" sz="1300" dirty="0" err="1">
                    <a:sym typeface="Wingdings" panose="05000000000000000000" pitchFamily="2" charset="2"/>
                  </a:rPr>
                  <a:t>number</a:t>
                </a:r>
                <a:endParaRPr lang="it-IT" sz="1300" dirty="0">
                  <a:sym typeface="Wingdings" panose="05000000000000000000" pitchFamily="2" charset="2"/>
                </a:endParaRPr>
              </a:p>
              <a:p>
                <a:pPr/>
                <a14:m>
                  <m:oMath xmlns:m="http://schemas.openxmlformats.org/officeDocument/2006/math">
                    <m:sSub>
                      <m:sSubPr>
                        <m:ctrlPr>
                          <a:rPr lang="it-IT" sz="1300" i="1">
                            <a:latin typeface="Cambria Math" panose="02040503050406030204" pitchFamily="18" charset="0"/>
                          </a:rPr>
                        </m:ctrlPr>
                      </m:sSubPr>
                      <m:e>
                        <m:r>
                          <a:rPr lang="it-IT" sz="1300" i="1">
                            <a:latin typeface="Cambria Math" panose="02040503050406030204" pitchFamily="18" charset="0"/>
                          </a:rPr>
                          <m:t>𝐶</m:t>
                        </m:r>
                      </m:e>
                      <m:sub>
                        <m:r>
                          <a:rPr lang="it-IT" sz="1300" i="1">
                            <a:latin typeface="Cambria Math" panose="02040503050406030204" pitchFamily="18" charset="0"/>
                          </a:rPr>
                          <m:t>𝑖</m:t>
                        </m:r>
                      </m:sub>
                    </m:sSub>
                  </m:oMath>
                </a14:m>
                <a:r>
                  <a:rPr lang="it-IT" sz="1300" dirty="0">
                    <a:sym typeface="Wingdings" panose="05000000000000000000" pitchFamily="2" charset="2"/>
                  </a:rPr>
                  <a:t> </a:t>
                </a:r>
                <a:r>
                  <a:rPr lang="it-IT" sz="1300" dirty="0" err="1">
                    <a:sym typeface="Wingdings" panose="05000000000000000000" pitchFamily="2" charset="2"/>
                  </a:rPr>
                  <a:t>count</a:t>
                </a:r>
                <a:r>
                  <a:rPr lang="it-IT" sz="1300" dirty="0">
                    <a:sym typeface="Wingdings" panose="05000000000000000000" pitchFamily="2" charset="2"/>
                  </a:rPr>
                  <a:t> of the i-</a:t>
                </a:r>
                <a:r>
                  <a:rPr lang="it-IT" sz="1300" dirty="0" err="1">
                    <a:sym typeface="Wingdings" panose="05000000000000000000" pitchFamily="2" charset="2"/>
                  </a:rPr>
                  <a:t>th</a:t>
                </a:r>
                <a:r>
                  <a:rPr lang="it-IT" sz="1300" dirty="0">
                    <a:sym typeface="Wingdings" panose="05000000000000000000" pitchFamily="2" charset="2"/>
                  </a:rPr>
                  <a:t> </a:t>
                </a:r>
                <a:r>
                  <a:rPr lang="it-IT" sz="1300" dirty="0" err="1">
                    <a:sym typeface="Wingdings" panose="05000000000000000000" pitchFamily="2" charset="2"/>
                  </a:rPr>
                  <a:t>bonner</a:t>
                </a:r>
                <a:r>
                  <a:rPr lang="it-IT" sz="1300" dirty="0">
                    <a:sym typeface="Wingdings" panose="05000000000000000000" pitchFamily="2" charset="2"/>
                  </a:rPr>
                  <a:t> </a:t>
                </a:r>
                <a:r>
                  <a:rPr lang="it-IT" sz="1300" dirty="0" err="1">
                    <a:sym typeface="Wingdings" panose="05000000000000000000" pitchFamily="2" charset="2"/>
                  </a:rPr>
                  <a:t>sphere</a:t>
                </a:r>
                <a:r>
                  <a:rPr lang="it-IT" sz="1300" dirty="0">
                    <a:sym typeface="Wingdings" panose="05000000000000000000" pitchFamily="2" charset="2"/>
                  </a:rPr>
                  <a:t> </a:t>
                </a:r>
                <a:endParaRPr lang="it-IT" sz="1300" dirty="0"/>
              </a:p>
            </p:txBody>
          </p:sp>
        </mc:Choice>
        <mc:Fallback>
          <p:sp>
            <p:nvSpPr>
              <p:cNvPr id="14" name="CasellaDiTesto 13">
                <a:extLst>
                  <a:ext uri="{FF2B5EF4-FFF2-40B4-BE49-F238E27FC236}">
                    <a16:creationId xmlns:a16="http://schemas.microsoft.com/office/drawing/2014/main" id="{CB226CA0-0EC9-B137-CA47-AA9AA68E9C6D}"/>
                  </a:ext>
                </a:extLst>
              </p:cNvPr>
              <p:cNvSpPr txBox="1">
                <a:spLocks noRot="1" noChangeAspect="1" noMove="1" noResize="1" noEditPoints="1" noAdjustHandles="1" noChangeArrowheads="1" noChangeShapeType="1" noTextEdit="1"/>
              </p:cNvSpPr>
              <p:nvPr/>
            </p:nvSpPr>
            <p:spPr>
              <a:xfrm>
                <a:off x="209479" y="4827417"/>
                <a:ext cx="2770951" cy="692497"/>
              </a:xfrm>
              <a:prstGeom prst="rect">
                <a:avLst/>
              </a:prstGeom>
              <a:blipFill>
                <a:blip r:embed="rId8"/>
                <a:stretch>
                  <a:fillRect l="-220" t="-1770" b="-7965"/>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8" name="CasellaDiTesto 17">
                <a:extLst>
                  <a:ext uri="{FF2B5EF4-FFF2-40B4-BE49-F238E27FC236}">
                    <a16:creationId xmlns:a16="http://schemas.microsoft.com/office/drawing/2014/main" id="{5A79AA26-48D6-052D-DD48-DA33D7F4FB67}"/>
                  </a:ext>
                </a:extLst>
              </p:cNvPr>
              <p:cNvSpPr txBox="1"/>
              <p:nvPr/>
            </p:nvSpPr>
            <p:spPr>
              <a:xfrm>
                <a:off x="288471" y="4043816"/>
                <a:ext cx="2234907" cy="5318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it-IT" sz="1300" i="1" smtClean="0">
                              <a:latin typeface="Cambria Math" panose="02040503050406030204" pitchFamily="18" charset="0"/>
                            </a:rPr>
                          </m:ctrlPr>
                        </m:sSubPr>
                        <m:e>
                          <m:r>
                            <m:rPr>
                              <m:sty m:val="p"/>
                            </m:rPr>
                            <a:rPr lang="it-IT" sz="1300" i="1">
                              <a:latin typeface="Cambria Math" panose="02040503050406030204" pitchFamily="18" charset="0"/>
                              <a:ea typeface="Cambria Math" panose="02040503050406030204" pitchFamily="18" charset="0"/>
                            </a:rPr>
                            <m:t>Φ</m:t>
                          </m:r>
                        </m:e>
                        <m:sub>
                          <m:r>
                            <a:rPr lang="it-IT" sz="1300" i="1">
                              <a:latin typeface="Cambria Math" panose="02040503050406030204" pitchFamily="18" charset="0"/>
                            </a:rPr>
                            <m:t>𝑖</m:t>
                          </m:r>
                        </m:sub>
                      </m:sSub>
                      <m:r>
                        <a:rPr lang="it-IT" sz="1300" b="0" i="1" smtClean="0">
                          <a:latin typeface="Cambria Math" panose="02040503050406030204" pitchFamily="18" charset="0"/>
                        </a:rPr>
                        <m:t>=</m:t>
                      </m:r>
                      <m:sSubSup>
                        <m:sSubSupPr>
                          <m:ctrlPr>
                            <a:rPr lang="it-IT" sz="1300" i="1">
                              <a:latin typeface="Cambria Math" panose="02040503050406030204" pitchFamily="18" charset="0"/>
                            </a:rPr>
                          </m:ctrlPr>
                        </m:sSubSupPr>
                        <m:e>
                          <m:r>
                            <m:rPr>
                              <m:sty m:val="p"/>
                            </m:rPr>
                            <a:rPr lang="it-IT" sz="1300" i="1">
                              <a:latin typeface="Cambria Math" panose="02040503050406030204" pitchFamily="18" charset="0"/>
                              <a:ea typeface="Cambria Math" panose="02040503050406030204" pitchFamily="18" charset="0"/>
                            </a:rPr>
                            <m:t>Φ</m:t>
                          </m:r>
                        </m:e>
                        <m:sub>
                          <m:r>
                            <a:rPr lang="it-IT" sz="1300" i="1">
                              <a:latin typeface="Cambria Math" panose="02040503050406030204" pitchFamily="18" charset="0"/>
                            </a:rPr>
                            <m:t>𝑖</m:t>
                          </m:r>
                        </m:sub>
                        <m:sup>
                          <m:r>
                            <a:rPr lang="it-IT" sz="1300" i="1">
                              <a:latin typeface="Cambria Math" panose="02040503050406030204" pitchFamily="18" charset="0"/>
                            </a:rPr>
                            <m:t>𝑔𝑢𝑒𝑠𝑠</m:t>
                          </m:r>
                        </m:sup>
                      </m:sSubSup>
                      <m:func>
                        <m:funcPr>
                          <m:ctrlPr>
                            <a:rPr lang="it-IT" sz="1300" b="0" i="1" smtClean="0">
                              <a:latin typeface="Cambria Math" panose="02040503050406030204" pitchFamily="18" charset="0"/>
                            </a:rPr>
                          </m:ctrlPr>
                        </m:funcPr>
                        <m:fName>
                          <m:r>
                            <m:rPr>
                              <m:sty m:val="p"/>
                            </m:rPr>
                            <a:rPr lang="it-IT" sz="1300" b="0" i="0" smtClean="0">
                              <a:latin typeface="Cambria Math" panose="02040503050406030204" pitchFamily="18" charset="0"/>
                            </a:rPr>
                            <m:t>exp</m:t>
                          </m:r>
                        </m:fName>
                        <m:e>
                          <m:d>
                            <m:dPr>
                              <m:ctrlPr>
                                <a:rPr lang="it-IT" sz="1300" b="0" i="1" smtClean="0">
                                  <a:latin typeface="Cambria Math" panose="02040503050406030204" pitchFamily="18" charset="0"/>
                                </a:rPr>
                              </m:ctrlPr>
                            </m:dPr>
                            <m:e>
                              <m:nary>
                                <m:naryPr>
                                  <m:chr m:val="∑"/>
                                  <m:supHide m:val="on"/>
                                  <m:ctrlPr>
                                    <a:rPr lang="it-IT" sz="1300" b="0" i="1" smtClean="0">
                                      <a:latin typeface="Cambria Math" panose="02040503050406030204" pitchFamily="18" charset="0"/>
                                    </a:rPr>
                                  </m:ctrlPr>
                                </m:naryPr>
                                <m:sub>
                                  <m:r>
                                    <m:rPr>
                                      <m:brk m:alnAt="7"/>
                                    </m:rPr>
                                    <a:rPr lang="it-IT" sz="1300" b="0" i="1" smtClean="0">
                                      <a:latin typeface="Cambria Math" panose="02040503050406030204" pitchFamily="18" charset="0"/>
                                    </a:rPr>
                                    <m:t>𝑘</m:t>
                                  </m:r>
                                </m:sub>
                                <m:sup/>
                                <m:e>
                                  <m:sSub>
                                    <m:sSubPr>
                                      <m:ctrlPr>
                                        <a:rPr lang="it-IT" sz="1300" b="0" i="1" smtClean="0">
                                          <a:latin typeface="Cambria Math" panose="02040503050406030204" pitchFamily="18" charset="0"/>
                                        </a:rPr>
                                      </m:ctrlPr>
                                    </m:sSubPr>
                                    <m:e>
                                      <m:r>
                                        <a:rPr lang="it-IT" sz="1300" b="0" i="1" smtClean="0">
                                          <a:latin typeface="Cambria Math" panose="02040503050406030204" pitchFamily="18" charset="0"/>
                                          <a:ea typeface="Cambria Math" panose="02040503050406030204" pitchFamily="18" charset="0"/>
                                        </a:rPr>
                                        <m:t>𝜆</m:t>
                                      </m:r>
                                    </m:e>
                                    <m:sub>
                                      <m:r>
                                        <a:rPr lang="it-IT" sz="1300" b="0" i="1" smtClean="0">
                                          <a:latin typeface="Cambria Math" panose="02040503050406030204" pitchFamily="18" charset="0"/>
                                        </a:rPr>
                                        <m:t>𝑘</m:t>
                                      </m:r>
                                      <m:r>
                                        <a:rPr lang="it-IT" sz="1300" b="0" i="1" smtClean="0">
                                          <a:latin typeface="Cambria Math" panose="02040503050406030204" pitchFamily="18" charset="0"/>
                                        </a:rPr>
                                        <m:t> </m:t>
                                      </m:r>
                                    </m:sub>
                                  </m:sSub>
                                  <m:r>
                                    <a:rPr lang="it-IT" sz="1300" b="0" i="1" smtClean="0">
                                      <a:latin typeface="Cambria Math" panose="02040503050406030204" pitchFamily="18" charset="0"/>
                                      <a:ea typeface="Cambria Math" panose="02040503050406030204" pitchFamily="18" charset="0"/>
                                    </a:rPr>
                                    <m:t>∙</m:t>
                                  </m:r>
                                  <m:sSub>
                                    <m:sSubPr>
                                      <m:ctrlPr>
                                        <a:rPr lang="it-IT" sz="1300" i="1">
                                          <a:latin typeface="Cambria Math" panose="02040503050406030204" pitchFamily="18" charset="0"/>
                                        </a:rPr>
                                      </m:ctrlPr>
                                    </m:sSubPr>
                                    <m:e>
                                      <m:r>
                                        <a:rPr lang="it-IT" sz="1300" i="1">
                                          <a:latin typeface="Cambria Math" panose="02040503050406030204" pitchFamily="18" charset="0"/>
                                        </a:rPr>
                                        <m:t>𝑅</m:t>
                                      </m:r>
                                    </m:e>
                                    <m:sub>
                                      <m:r>
                                        <a:rPr lang="it-IT" sz="1300" b="0" i="1" smtClean="0">
                                          <a:latin typeface="Cambria Math" panose="02040503050406030204" pitchFamily="18" charset="0"/>
                                        </a:rPr>
                                        <m:t>𝑘𝑖</m:t>
                                      </m:r>
                                    </m:sub>
                                  </m:sSub>
                                </m:e>
                              </m:nary>
                            </m:e>
                          </m:d>
                        </m:e>
                      </m:func>
                    </m:oMath>
                  </m:oMathPara>
                </a14:m>
                <a:endParaRPr lang="it-IT" sz="1300" dirty="0"/>
              </a:p>
            </p:txBody>
          </p:sp>
        </mc:Choice>
        <mc:Fallback>
          <p:sp>
            <p:nvSpPr>
              <p:cNvPr id="18" name="CasellaDiTesto 17">
                <a:extLst>
                  <a:ext uri="{FF2B5EF4-FFF2-40B4-BE49-F238E27FC236}">
                    <a16:creationId xmlns:a16="http://schemas.microsoft.com/office/drawing/2014/main" id="{5A79AA26-48D6-052D-DD48-DA33D7F4FB67}"/>
                  </a:ext>
                </a:extLst>
              </p:cNvPr>
              <p:cNvSpPr txBox="1">
                <a:spLocks noRot="1" noChangeAspect="1" noMove="1" noResize="1" noEditPoints="1" noAdjustHandles="1" noChangeArrowheads="1" noChangeShapeType="1" noTextEdit="1"/>
              </p:cNvSpPr>
              <p:nvPr/>
            </p:nvSpPr>
            <p:spPr>
              <a:xfrm>
                <a:off x="288471" y="4043816"/>
                <a:ext cx="2234907" cy="531877"/>
              </a:xfrm>
              <a:prstGeom prst="rect">
                <a:avLst/>
              </a:prstGeom>
              <a:blipFill>
                <a:blip r:embed="rId9"/>
                <a:stretch>
                  <a:fillRect/>
                </a:stretch>
              </a:blipFill>
            </p:spPr>
            <p:txBody>
              <a:bodyPr/>
              <a:lstStyle/>
              <a:p>
                <a:r>
                  <a:rPr lang="it-IT">
                    <a:noFill/>
                  </a:rPr>
                  <a:t> </a:t>
                </a:r>
              </a:p>
            </p:txBody>
          </p:sp>
        </mc:Fallback>
      </mc:AlternateContent>
      <p:sp>
        <p:nvSpPr>
          <p:cNvPr id="19" name="CasellaDiTesto 18">
            <a:extLst>
              <a:ext uri="{FF2B5EF4-FFF2-40B4-BE49-F238E27FC236}">
                <a16:creationId xmlns:a16="http://schemas.microsoft.com/office/drawing/2014/main" id="{6AC2B2D0-6585-1720-0843-8A3FC0AEE06D}"/>
              </a:ext>
            </a:extLst>
          </p:cNvPr>
          <p:cNvSpPr txBox="1"/>
          <p:nvPr/>
        </p:nvSpPr>
        <p:spPr>
          <a:xfrm>
            <a:off x="11388585" y="6394591"/>
            <a:ext cx="768159" cy="369332"/>
          </a:xfrm>
          <a:prstGeom prst="rect">
            <a:avLst/>
          </a:prstGeom>
          <a:noFill/>
        </p:spPr>
        <p:txBody>
          <a:bodyPr wrap="none" rtlCol="0">
            <a:spAutoFit/>
          </a:bodyPr>
          <a:lstStyle/>
          <a:p>
            <a:r>
              <a:rPr lang="it-IT" b="1" i="1" dirty="0">
                <a:solidFill>
                  <a:schemeClr val="bg1"/>
                </a:solidFill>
              </a:rPr>
              <a:t>11/18</a:t>
            </a:r>
          </a:p>
        </p:txBody>
      </p:sp>
    </p:spTree>
    <p:extLst>
      <p:ext uri="{BB962C8B-B14F-4D97-AF65-F5344CB8AC3E}">
        <p14:creationId xmlns:p14="http://schemas.microsoft.com/office/powerpoint/2010/main" val="274465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32FA76-D687-56A5-845E-25E4069ABE95}"/>
              </a:ext>
            </a:extLst>
          </p:cNvPr>
          <p:cNvSpPr/>
          <p:nvPr/>
        </p:nvSpPr>
        <p:spPr>
          <a:xfrm>
            <a:off x="0" y="0"/>
            <a:ext cx="12192000" cy="6858000"/>
          </a:xfrm>
          <a:prstGeom prst="rect">
            <a:avLst/>
          </a:prstGeom>
          <a:gradFill flip="none" rotWithShape="1">
            <a:gsLst>
              <a:gs pos="94000">
                <a:srgbClr val="0B1134"/>
              </a:gs>
              <a:gs pos="43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CDAF3CA-592C-F48B-63D5-D4872A54F316}"/>
              </a:ext>
            </a:extLst>
          </p:cNvPr>
          <p:cNvSpPr/>
          <p:nvPr/>
        </p:nvSpPr>
        <p:spPr>
          <a:xfrm>
            <a:off x="1" y="417136"/>
            <a:ext cx="12192000" cy="5923202"/>
          </a:xfrm>
          <a:prstGeom prst="rect">
            <a:avLst/>
          </a:prstGeom>
          <a:solidFill>
            <a:schemeClr val="bg1"/>
          </a:solidFill>
          <a:ln w="28575">
            <a:solidFill>
              <a:srgbClr val="0B1134"/>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99CC"/>
              </a:solidFill>
              <a:effectLst/>
              <a:highlight>
                <a:srgbClr val="FFFFFF"/>
              </a:highlight>
              <a:latin typeface="Roboto Light" panose="020F0502020204030204" pitchFamily="2" charset="0"/>
            </a:endParaRPr>
          </a:p>
        </p:txBody>
      </p:sp>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64417" y="6377742"/>
            <a:ext cx="960334" cy="463879"/>
          </a:xfrm>
          <a:prstGeom prst="rect">
            <a:avLst/>
          </a:prstGeom>
          <a:solidFill>
            <a:schemeClr val="tx1">
              <a:lumMod val="75000"/>
              <a:lumOff val="25000"/>
            </a:schemeClr>
          </a:solidFill>
        </p:spPr>
      </p:pic>
      <p:sp>
        <p:nvSpPr>
          <p:cNvPr id="4" name="CasellaDiTesto 3">
            <a:extLst>
              <a:ext uri="{FF2B5EF4-FFF2-40B4-BE49-F238E27FC236}">
                <a16:creationId xmlns:a16="http://schemas.microsoft.com/office/drawing/2014/main" id="{825E85B7-D0D3-FA70-31E5-B620EA98A7DB}"/>
              </a:ext>
            </a:extLst>
          </p:cNvPr>
          <p:cNvSpPr txBox="1"/>
          <p:nvPr/>
        </p:nvSpPr>
        <p:spPr>
          <a:xfrm>
            <a:off x="2221582" y="6291393"/>
            <a:ext cx="8823489" cy="615553"/>
          </a:xfrm>
          <a:prstGeom prst="rect">
            <a:avLst/>
          </a:prstGeom>
          <a:noFill/>
        </p:spPr>
        <p:txBody>
          <a:bodyPr wrap="square" rtlCol="0">
            <a:spAutoFit/>
          </a:bodyPr>
          <a:lstStyle/>
          <a:p>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        </a:t>
            </a:r>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Federico Chiarelli – INFN -LNF</a:t>
            </a:r>
            <a:endParaRPr lang="it-IT" sz="1700" dirty="0">
              <a:solidFill>
                <a:schemeClr val="bg1"/>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CC5D8CCA-26A1-0042-1784-33B7256D8CF4}"/>
              </a:ext>
            </a:extLst>
          </p:cNvPr>
          <p:cNvSpPr txBox="1"/>
          <p:nvPr/>
        </p:nvSpPr>
        <p:spPr>
          <a:xfrm>
            <a:off x="996895" y="6394591"/>
            <a:ext cx="880428" cy="430887"/>
          </a:xfrm>
          <a:prstGeom prst="rect">
            <a:avLst/>
          </a:prstGeom>
          <a:solidFill>
            <a:schemeClr val="bg1"/>
          </a:solidFill>
        </p:spPr>
        <p:txBody>
          <a:bodyPr wrap="square" rtlCol="0">
            <a:spAutoFit/>
          </a:bodyPr>
          <a:lstStyle/>
          <a:p>
            <a:r>
              <a:rPr lang="en-US" sz="2200" dirty="0"/>
              <a:t>           </a:t>
            </a:r>
          </a:p>
        </p:txBody>
      </p:sp>
      <p:pic>
        <p:nvPicPr>
          <p:cNvPr id="7" name="Immagine 6" descr="Immagine che contiene testo&#10;&#10;Descrizione generata automaticamente">
            <a:extLst>
              <a:ext uri="{FF2B5EF4-FFF2-40B4-BE49-F238E27FC236}">
                <a16:creationId xmlns:a16="http://schemas.microsoft.com/office/drawing/2014/main" id="{6AE12683-353D-49FC-F239-AC2CC0E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48" y="6413248"/>
            <a:ext cx="540722" cy="393571"/>
          </a:xfrm>
          <a:prstGeom prst="rect">
            <a:avLst/>
          </a:prstGeom>
        </p:spPr>
      </p:pic>
      <p:sp>
        <p:nvSpPr>
          <p:cNvPr id="17" name="CasellaDiTesto 16">
            <a:extLst>
              <a:ext uri="{FF2B5EF4-FFF2-40B4-BE49-F238E27FC236}">
                <a16:creationId xmlns:a16="http://schemas.microsoft.com/office/drawing/2014/main" id="{0295EBB2-D4A8-D658-CA9E-AC4107C42275}"/>
              </a:ext>
            </a:extLst>
          </p:cNvPr>
          <p:cNvSpPr txBox="1"/>
          <p:nvPr/>
        </p:nvSpPr>
        <p:spPr>
          <a:xfrm>
            <a:off x="27927" y="417136"/>
            <a:ext cx="10497401" cy="1169551"/>
          </a:xfrm>
          <a:prstGeom prst="rect">
            <a:avLst/>
          </a:prstGeom>
          <a:noFill/>
        </p:spPr>
        <p:txBody>
          <a:bodyPr wrap="square" rtlCol="0">
            <a:spAutoFit/>
          </a:bodyPr>
          <a:lstStyle/>
          <a:p>
            <a:pPr algn="just"/>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Unfolding methods adopted </a:t>
            </a:r>
          </a:p>
          <a:p>
            <a:pPr algn="just"/>
            <a:r>
              <a:rPr lang="it-IT" sz="3500" dirty="0"/>
              <a:t> </a:t>
            </a:r>
          </a:p>
        </p:txBody>
      </p:sp>
      <p:pic>
        <p:nvPicPr>
          <p:cNvPr id="3" name="Picture 2">
            <a:extLst>
              <a:ext uri="{FF2B5EF4-FFF2-40B4-BE49-F238E27FC236}">
                <a16:creationId xmlns:a16="http://schemas.microsoft.com/office/drawing/2014/main" id="{4AF33934-9D48-1870-62ED-9478AD10B4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114" y="566945"/>
            <a:ext cx="2309566" cy="201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descr="Immagine che contiene edificio, Impianto elettrico, Alimentazione elettrica, cavo&#10;&#10;Descrizione generata automaticamente">
            <a:extLst>
              <a:ext uri="{FF2B5EF4-FFF2-40B4-BE49-F238E27FC236}">
                <a16:creationId xmlns:a16="http://schemas.microsoft.com/office/drawing/2014/main" id="{9B3C1C3C-0AEF-7CB2-F305-E6E178E11A6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0132560" y="831240"/>
            <a:ext cx="1958179" cy="1468736"/>
          </a:xfrm>
          <a:prstGeom prst="rect">
            <a:avLst/>
          </a:prstGeom>
          <a:noFill/>
          <a:ln>
            <a:noFill/>
          </a:ln>
        </p:spPr>
      </p:pic>
      <p:pic>
        <p:nvPicPr>
          <p:cNvPr id="11" name="Immagine 10" descr="Immagine che contiene testo, diagramma, schermata, Diagramma&#10;&#10;Descrizione generata automaticamente">
            <a:extLst>
              <a:ext uri="{FF2B5EF4-FFF2-40B4-BE49-F238E27FC236}">
                <a16:creationId xmlns:a16="http://schemas.microsoft.com/office/drawing/2014/main" id="{06641BB6-E4A1-E446-0148-7C51A20C28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035" y="1789279"/>
            <a:ext cx="7656077" cy="4306544"/>
          </a:xfrm>
          <a:prstGeom prst="rect">
            <a:avLst/>
          </a:prstGeom>
        </p:spPr>
      </p:pic>
      <p:pic>
        <p:nvPicPr>
          <p:cNvPr id="12" name="Picture 2">
            <a:extLst>
              <a:ext uri="{FF2B5EF4-FFF2-40B4-BE49-F238E27FC236}">
                <a16:creationId xmlns:a16="http://schemas.microsoft.com/office/drawing/2014/main" id="{516BB2FA-A08B-A0D1-9870-30D64240DF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113" y="566945"/>
            <a:ext cx="2309566" cy="201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ella 13">
            <a:extLst>
              <a:ext uri="{FF2B5EF4-FFF2-40B4-BE49-F238E27FC236}">
                <a16:creationId xmlns:a16="http://schemas.microsoft.com/office/drawing/2014/main" id="{0565C9DA-9637-201C-81F2-AC0AC416DA9F}"/>
              </a:ext>
            </a:extLst>
          </p:cNvPr>
          <p:cNvGraphicFramePr>
            <a:graphicFrameLocks noGrp="1"/>
          </p:cNvGraphicFramePr>
          <p:nvPr>
            <p:extLst>
              <p:ext uri="{D42A27DB-BD31-4B8C-83A1-F6EECF244321}">
                <p14:modId xmlns:p14="http://schemas.microsoft.com/office/powerpoint/2010/main" val="1675293095"/>
              </p:ext>
            </p:extLst>
          </p:nvPr>
        </p:nvGraphicFramePr>
        <p:xfrm>
          <a:off x="7435214" y="2636903"/>
          <a:ext cx="4756785" cy="3352800"/>
        </p:xfrm>
        <a:graphic>
          <a:graphicData uri="http://schemas.openxmlformats.org/drawingml/2006/table">
            <a:tbl>
              <a:tblPr firstRow="1" firstCol="1" bandRow="1">
                <a:tableStyleId>{5C22544A-7EE6-4342-B048-85BDC9FD1C3A}</a:tableStyleId>
              </a:tblPr>
              <a:tblGrid>
                <a:gridCol w="1474972">
                  <a:extLst>
                    <a:ext uri="{9D8B030D-6E8A-4147-A177-3AD203B41FA5}">
                      <a16:colId xmlns:a16="http://schemas.microsoft.com/office/drawing/2014/main" val="1193536047"/>
                    </a:ext>
                  </a:extLst>
                </a:gridCol>
                <a:gridCol w="3281813">
                  <a:extLst>
                    <a:ext uri="{9D8B030D-6E8A-4147-A177-3AD203B41FA5}">
                      <a16:colId xmlns:a16="http://schemas.microsoft.com/office/drawing/2014/main" val="1600487794"/>
                    </a:ext>
                  </a:extLst>
                </a:gridCol>
              </a:tblGrid>
              <a:tr h="182880">
                <a:tc>
                  <a:txBody>
                    <a:bodyPr/>
                    <a:lstStyle/>
                    <a:p>
                      <a:pPr algn="ctr"/>
                      <a:r>
                        <a:rPr lang="it-IT" sz="2200" dirty="0">
                          <a:effectLst/>
                          <a:latin typeface="Calibri" panose="020F0502020204030204" pitchFamily="34" charset="0"/>
                          <a:cs typeface="Calibri" panose="020F0502020204030204" pitchFamily="34" charset="0"/>
                        </a:rPr>
                        <a:t>Sphere</a:t>
                      </a:r>
                      <a:endParaRPr lang="it-IT" sz="220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a:effectLst/>
                          <a:latin typeface="Calibri" panose="020F0502020204030204" pitchFamily="34" charset="0"/>
                          <a:cs typeface="Calibri" panose="020F0502020204030204" pitchFamily="34" charset="0"/>
                        </a:rPr>
                        <a:t>Point 1 [cnt]</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824560211"/>
                  </a:ext>
                </a:extLst>
              </a:tr>
              <a:tr h="182880">
                <a:tc>
                  <a:txBody>
                    <a:bodyPr/>
                    <a:lstStyle/>
                    <a:p>
                      <a:pPr algn="ctr"/>
                      <a:r>
                        <a:rPr lang="it-IT" sz="2200" dirty="0">
                          <a:effectLst/>
                          <a:latin typeface="Calibri" panose="020F0502020204030204" pitchFamily="34" charset="0"/>
                          <a:cs typeface="Calibri" panose="020F0502020204030204" pitchFamily="34" charset="0"/>
                        </a:rPr>
                        <a:t>2''</a:t>
                      </a:r>
                      <a:endParaRPr lang="it-IT" sz="220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dirty="0">
                          <a:effectLst/>
                          <a:latin typeface="Calibri" panose="020F0502020204030204" pitchFamily="34" charset="0"/>
                          <a:cs typeface="Calibri" panose="020F0502020204030204" pitchFamily="34" charset="0"/>
                        </a:rPr>
                        <a:t>(5.184 ± 0.007) 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974759955"/>
                  </a:ext>
                </a:extLst>
              </a:tr>
              <a:tr h="182880">
                <a:tc>
                  <a:txBody>
                    <a:bodyPr/>
                    <a:lstStyle/>
                    <a:p>
                      <a:pPr algn="ctr"/>
                      <a:r>
                        <a:rPr lang="it-IT" sz="2200">
                          <a:effectLst/>
                          <a:latin typeface="Calibri" panose="020F0502020204030204" pitchFamily="34" charset="0"/>
                          <a:cs typeface="Calibri" panose="020F0502020204030204" pitchFamily="34" charset="0"/>
                        </a:rPr>
                        <a:t>2,5''</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dirty="0">
                          <a:effectLst/>
                          <a:latin typeface="Calibri" panose="020F0502020204030204" pitchFamily="34" charset="0"/>
                          <a:cs typeface="Calibri" panose="020F0502020204030204" pitchFamily="34" charset="0"/>
                        </a:rPr>
                        <a:t>(7.087 ± 0.008) 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785517469"/>
                  </a:ext>
                </a:extLst>
              </a:tr>
              <a:tr h="182880">
                <a:tc>
                  <a:txBody>
                    <a:bodyPr/>
                    <a:lstStyle/>
                    <a:p>
                      <a:pPr algn="ctr"/>
                      <a:r>
                        <a:rPr lang="it-IT" sz="2200" dirty="0">
                          <a:effectLst/>
                          <a:latin typeface="Calibri" panose="020F0502020204030204" pitchFamily="34" charset="0"/>
                          <a:cs typeface="Calibri" panose="020F0502020204030204" pitchFamily="34" charset="0"/>
                        </a:rPr>
                        <a:t>3''</a:t>
                      </a:r>
                      <a:endParaRPr lang="it-IT" sz="220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dirty="0">
                          <a:effectLst/>
                          <a:latin typeface="Calibri" panose="020F0502020204030204" pitchFamily="34" charset="0"/>
                          <a:cs typeface="Calibri" panose="020F0502020204030204" pitchFamily="34" charset="0"/>
                        </a:rPr>
                        <a:t>(9.048 ± 0.009) 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8245930"/>
                  </a:ext>
                </a:extLst>
              </a:tr>
              <a:tr h="182880">
                <a:tc>
                  <a:txBody>
                    <a:bodyPr/>
                    <a:lstStyle/>
                    <a:p>
                      <a:pPr algn="ctr"/>
                      <a:r>
                        <a:rPr lang="it-IT" sz="2200">
                          <a:effectLst/>
                          <a:latin typeface="Calibri" panose="020F0502020204030204" pitchFamily="34" charset="0"/>
                          <a:cs typeface="Calibri" panose="020F0502020204030204" pitchFamily="34" charset="0"/>
                        </a:rPr>
                        <a:t>3,5''</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dirty="0">
                          <a:effectLst/>
                          <a:latin typeface="Calibri" panose="020F0502020204030204" pitchFamily="34" charset="0"/>
                          <a:cs typeface="Calibri" panose="020F0502020204030204" pitchFamily="34" charset="0"/>
                        </a:rPr>
                        <a:t>(1.022 ± 0.001) x 10</a:t>
                      </a:r>
                      <a:r>
                        <a:rPr lang="it-IT" sz="2200" b="1" baseline="30000" dirty="0">
                          <a:effectLst/>
                          <a:latin typeface="Calibri" panose="020F0502020204030204" pitchFamily="34" charset="0"/>
                          <a:cs typeface="Calibri" panose="020F0502020204030204" pitchFamily="34" charset="0"/>
                        </a:rPr>
                        <a:t>6</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615283703"/>
                  </a:ext>
                </a:extLst>
              </a:tr>
              <a:tr h="182880">
                <a:tc>
                  <a:txBody>
                    <a:bodyPr/>
                    <a:lstStyle/>
                    <a:p>
                      <a:pPr algn="ctr"/>
                      <a:r>
                        <a:rPr lang="it-IT" sz="2200">
                          <a:effectLst/>
                          <a:latin typeface="Calibri" panose="020F0502020204030204" pitchFamily="34" charset="0"/>
                          <a:cs typeface="Calibri" panose="020F0502020204030204" pitchFamily="34" charset="0"/>
                        </a:rPr>
                        <a:t>4''</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dirty="0">
                          <a:effectLst/>
                          <a:latin typeface="Calibri" panose="020F0502020204030204" pitchFamily="34" charset="0"/>
                          <a:cs typeface="Calibri" panose="020F0502020204030204" pitchFamily="34" charset="0"/>
                        </a:rPr>
                        <a:t>(1.035 ± 0.001) x 10</a:t>
                      </a:r>
                      <a:r>
                        <a:rPr lang="it-IT" sz="2200" b="1" baseline="30000" dirty="0">
                          <a:effectLst/>
                          <a:latin typeface="Calibri" panose="020F0502020204030204" pitchFamily="34" charset="0"/>
                          <a:cs typeface="Calibri" panose="020F0502020204030204" pitchFamily="34" charset="0"/>
                        </a:rPr>
                        <a:t>6</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081646983"/>
                  </a:ext>
                </a:extLst>
              </a:tr>
              <a:tr h="182880">
                <a:tc>
                  <a:txBody>
                    <a:bodyPr/>
                    <a:lstStyle/>
                    <a:p>
                      <a:pPr algn="ctr"/>
                      <a:r>
                        <a:rPr lang="it-IT" sz="2200">
                          <a:effectLst/>
                          <a:latin typeface="Calibri" panose="020F0502020204030204" pitchFamily="34" charset="0"/>
                          <a:cs typeface="Calibri" panose="020F0502020204030204" pitchFamily="34" charset="0"/>
                        </a:rPr>
                        <a:t>4,5''</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dirty="0">
                          <a:effectLst/>
                          <a:latin typeface="Calibri" panose="020F0502020204030204" pitchFamily="34" charset="0"/>
                          <a:cs typeface="Calibri" panose="020F0502020204030204" pitchFamily="34" charset="0"/>
                        </a:rPr>
                        <a:t>(1.054 ± 0.001) x 10</a:t>
                      </a:r>
                      <a:r>
                        <a:rPr lang="it-IT" sz="2200" b="1" baseline="30000" dirty="0">
                          <a:effectLst/>
                          <a:latin typeface="Calibri" panose="020F0502020204030204" pitchFamily="34" charset="0"/>
                          <a:cs typeface="Calibri" panose="020F0502020204030204" pitchFamily="34" charset="0"/>
                        </a:rPr>
                        <a:t>6</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045074505"/>
                  </a:ext>
                </a:extLst>
              </a:tr>
              <a:tr h="182880">
                <a:tc>
                  <a:txBody>
                    <a:bodyPr/>
                    <a:lstStyle/>
                    <a:p>
                      <a:pPr algn="ctr"/>
                      <a:r>
                        <a:rPr lang="it-IT" sz="2200">
                          <a:effectLst/>
                          <a:latin typeface="Calibri" panose="020F0502020204030204" pitchFamily="34" charset="0"/>
                          <a:cs typeface="Calibri" panose="020F0502020204030204" pitchFamily="34" charset="0"/>
                        </a:rPr>
                        <a:t>5''</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dirty="0">
                          <a:effectLst/>
                          <a:latin typeface="Calibri" panose="020F0502020204030204" pitchFamily="34" charset="0"/>
                          <a:cs typeface="Calibri" panose="020F0502020204030204" pitchFamily="34" charset="0"/>
                        </a:rPr>
                        <a:t>(1.061 ± 0.001) x 10</a:t>
                      </a:r>
                      <a:r>
                        <a:rPr lang="it-IT" sz="2200" b="1" baseline="30000" dirty="0">
                          <a:effectLst/>
                          <a:latin typeface="Calibri" panose="020F0502020204030204" pitchFamily="34" charset="0"/>
                          <a:cs typeface="Calibri" panose="020F0502020204030204" pitchFamily="34" charset="0"/>
                        </a:rPr>
                        <a:t>6</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611421965"/>
                  </a:ext>
                </a:extLst>
              </a:tr>
              <a:tr h="182880">
                <a:tc>
                  <a:txBody>
                    <a:bodyPr/>
                    <a:lstStyle/>
                    <a:p>
                      <a:pPr algn="ctr"/>
                      <a:r>
                        <a:rPr lang="it-IT" sz="2200">
                          <a:effectLst/>
                          <a:latin typeface="Calibri" panose="020F0502020204030204" pitchFamily="34" charset="0"/>
                          <a:cs typeface="Calibri" panose="020F0502020204030204" pitchFamily="34" charset="0"/>
                        </a:rPr>
                        <a:t>7''</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dirty="0">
                          <a:effectLst/>
                          <a:latin typeface="Calibri" panose="020F0502020204030204" pitchFamily="34" charset="0"/>
                          <a:cs typeface="Calibri" panose="020F0502020204030204" pitchFamily="34" charset="0"/>
                        </a:rPr>
                        <a:t>(8.786 ± 0.009) 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115732075"/>
                  </a:ext>
                </a:extLst>
              </a:tr>
              <a:tr h="182880">
                <a:tc>
                  <a:txBody>
                    <a:bodyPr/>
                    <a:lstStyle/>
                    <a:p>
                      <a:pPr algn="ctr"/>
                      <a:r>
                        <a:rPr lang="it-IT" sz="2200" dirty="0">
                          <a:effectLst/>
                          <a:latin typeface="Calibri" panose="020F0502020204030204" pitchFamily="34" charset="0"/>
                          <a:cs typeface="Calibri" panose="020F0502020204030204" pitchFamily="34" charset="0"/>
                        </a:rPr>
                        <a:t>8''</a:t>
                      </a:r>
                      <a:endParaRPr lang="it-IT" sz="220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dirty="0">
                          <a:effectLst/>
                          <a:latin typeface="Calibri" panose="020F0502020204030204" pitchFamily="34" charset="0"/>
                          <a:cs typeface="Calibri" panose="020F0502020204030204" pitchFamily="34" charset="0"/>
                        </a:rPr>
                        <a:t>(6.168 ± 0.008) 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18994667"/>
                  </a:ext>
                </a:extLst>
              </a:tr>
            </a:tbl>
          </a:graphicData>
        </a:graphic>
      </p:graphicFrame>
      <p:sp>
        <p:nvSpPr>
          <p:cNvPr id="15" name="Ovale 14">
            <a:extLst>
              <a:ext uri="{FF2B5EF4-FFF2-40B4-BE49-F238E27FC236}">
                <a16:creationId xmlns:a16="http://schemas.microsoft.com/office/drawing/2014/main" id="{0DED4154-E0F3-6FCF-50B4-42C8396E24A6}"/>
              </a:ext>
            </a:extLst>
          </p:cNvPr>
          <p:cNvSpPr/>
          <p:nvPr/>
        </p:nvSpPr>
        <p:spPr>
          <a:xfrm>
            <a:off x="9624767" y="586519"/>
            <a:ext cx="489838" cy="56355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F9063BCC-8117-7FA3-F96B-A729464472BB}"/>
              </a:ext>
            </a:extLst>
          </p:cNvPr>
          <p:cNvSpPr txBox="1"/>
          <p:nvPr/>
        </p:nvSpPr>
        <p:spPr>
          <a:xfrm>
            <a:off x="3525358" y="1304139"/>
            <a:ext cx="1057084" cy="430887"/>
          </a:xfrm>
          <a:prstGeom prst="rect">
            <a:avLst/>
          </a:prstGeom>
          <a:noFill/>
          <a:ln w="38100">
            <a:solidFill>
              <a:srgbClr val="FF0000"/>
            </a:solidFill>
          </a:ln>
        </p:spPr>
        <p:txBody>
          <a:bodyPr wrap="none" rtlCol="0">
            <a:spAutoFit/>
          </a:bodyPr>
          <a:lstStyle/>
          <a:p>
            <a:r>
              <a:rPr lang="it-IT" sz="2200" b="1" dirty="0"/>
              <a:t>Point 1</a:t>
            </a:r>
          </a:p>
        </p:txBody>
      </p:sp>
      <p:sp>
        <p:nvSpPr>
          <p:cNvPr id="18" name="CasellaDiTesto 17">
            <a:extLst>
              <a:ext uri="{FF2B5EF4-FFF2-40B4-BE49-F238E27FC236}">
                <a16:creationId xmlns:a16="http://schemas.microsoft.com/office/drawing/2014/main" id="{2B95AA09-F09C-E58E-3058-17E92BB9D56E}"/>
              </a:ext>
            </a:extLst>
          </p:cNvPr>
          <p:cNvSpPr txBox="1"/>
          <p:nvPr/>
        </p:nvSpPr>
        <p:spPr>
          <a:xfrm>
            <a:off x="11388585" y="6394591"/>
            <a:ext cx="768159" cy="369332"/>
          </a:xfrm>
          <a:prstGeom prst="rect">
            <a:avLst/>
          </a:prstGeom>
          <a:noFill/>
        </p:spPr>
        <p:txBody>
          <a:bodyPr wrap="none" rtlCol="0">
            <a:spAutoFit/>
          </a:bodyPr>
          <a:lstStyle/>
          <a:p>
            <a:r>
              <a:rPr lang="it-IT" b="1" i="1" dirty="0">
                <a:solidFill>
                  <a:schemeClr val="bg1"/>
                </a:solidFill>
              </a:rPr>
              <a:t>12/18</a:t>
            </a:r>
          </a:p>
        </p:txBody>
      </p:sp>
    </p:spTree>
    <p:extLst>
      <p:ext uri="{BB962C8B-B14F-4D97-AF65-F5344CB8AC3E}">
        <p14:creationId xmlns:p14="http://schemas.microsoft.com/office/powerpoint/2010/main" val="3730648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32FA76-D687-56A5-845E-25E4069ABE95}"/>
              </a:ext>
            </a:extLst>
          </p:cNvPr>
          <p:cNvSpPr/>
          <p:nvPr/>
        </p:nvSpPr>
        <p:spPr>
          <a:xfrm>
            <a:off x="0" y="0"/>
            <a:ext cx="12192000" cy="6858000"/>
          </a:xfrm>
          <a:prstGeom prst="rect">
            <a:avLst/>
          </a:prstGeom>
          <a:gradFill flip="none" rotWithShape="1">
            <a:gsLst>
              <a:gs pos="94000">
                <a:srgbClr val="0B1134"/>
              </a:gs>
              <a:gs pos="43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CDAF3CA-592C-F48B-63D5-D4872A54F316}"/>
              </a:ext>
            </a:extLst>
          </p:cNvPr>
          <p:cNvSpPr/>
          <p:nvPr/>
        </p:nvSpPr>
        <p:spPr>
          <a:xfrm>
            <a:off x="1" y="417136"/>
            <a:ext cx="12192000" cy="5923202"/>
          </a:xfrm>
          <a:prstGeom prst="rect">
            <a:avLst/>
          </a:prstGeom>
          <a:solidFill>
            <a:schemeClr val="bg1"/>
          </a:solidFill>
          <a:ln w="28575">
            <a:solidFill>
              <a:srgbClr val="0B1134"/>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99CC"/>
              </a:solidFill>
              <a:effectLst/>
              <a:highlight>
                <a:srgbClr val="FFFFFF"/>
              </a:highlight>
              <a:latin typeface="Roboto Light" panose="020F0502020204030204" pitchFamily="2" charset="0"/>
            </a:endParaRPr>
          </a:p>
        </p:txBody>
      </p:sp>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64417" y="6377742"/>
            <a:ext cx="960334" cy="463879"/>
          </a:xfrm>
          <a:prstGeom prst="rect">
            <a:avLst/>
          </a:prstGeom>
          <a:solidFill>
            <a:schemeClr val="tx1">
              <a:lumMod val="75000"/>
              <a:lumOff val="25000"/>
            </a:schemeClr>
          </a:solidFill>
        </p:spPr>
      </p:pic>
      <p:sp>
        <p:nvSpPr>
          <p:cNvPr id="4" name="CasellaDiTesto 3">
            <a:extLst>
              <a:ext uri="{FF2B5EF4-FFF2-40B4-BE49-F238E27FC236}">
                <a16:creationId xmlns:a16="http://schemas.microsoft.com/office/drawing/2014/main" id="{825E85B7-D0D3-FA70-31E5-B620EA98A7DB}"/>
              </a:ext>
            </a:extLst>
          </p:cNvPr>
          <p:cNvSpPr txBox="1"/>
          <p:nvPr/>
        </p:nvSpPr>
        <p:spPr>
          <a:xfrm>
            <a:off x="2221582" y="6291393"/>
            <a:ext cx="8823489" cy="615553"/>
          </a:xfrm>
          <a:prstGeom prst="rect">
            <a:avLst/>
          </a:prstGeom>
          <a:noFill/>
        </p:spPr>
        <p:txBody>
          <a:bodyPr wrap="square" rtlCol="0">
            <a:spAutoFit/>
          </a:bodyPr>
          <a:lstStyle/>
          <a:p>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        </a:t>
            </a:r>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Federico Chiarelli – INFN -LNF</a:t>
            </a:r>
            <a:endParaRPr lang="it-IT" sz="1700" dirty="0">
              <a:solidFill>
                <a:schemeClr val="bg1"/>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CC5D8CCA-26A1-0042-1784-33B7256D8CF4}"/>
              </a:ext>
            </a:extLst>
          </p:cNvPr>
          <p:cNvSpPr txBox="1"/>
          <p:nvPr/>
        </p:nvSpPr>
        <p:spPr>
          <a:xfrm>
            <a:off x="996895" y="6394591"/>
            <a:ext cx="880428" cy="430887"/>
          </a:xfrm>
          <a:prstGeom prst="rect">
            <a:avLst/>
          </a:prstGeom>
          <a:solidFill>
            <a:schemeClr val="bg1"/>
          </a:solidFill>
        </p:spPr>
        <p:txBody>
          <a:bodyPr wrap="square" rtlCol="0">
            <a:spAutoFit/>
          </a:bodyPr>
          <a:lstStyle/>
          <a:p>
            <a:r>
              <a:rPr lang="en-US" sz="2200" dirty="0"/>
              <a:t>           </a:t>
            </a:r>
          </a:p>
        </p:txBody>
      </p:sp>
      <p:pic>
        <p:nvPicPr>
          <p:cNvPr id="7" name="Immagine 6" descr="Immagine che contiene testo&#10;&#10;Descrizione generata automaticamente">
            <a:extLst>
              <a:ext uri="{FF2B5EF4-FFF2-40B4-BE49-F238E27FC236}">
                <a16:creationId xmlns:a16="http://schemas.microsoft.com/office/drawing/2014/main" id="{6AE12683-353D-49FC-F239-AC2CC0E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48" y="6413248"/>
            <a:ext cx="540722" cy="393571"/>
          </a:xfrm>
          <a:prstGeom prst="rect">
            <a:avLst/>
          </a:prstGeom>
        </p:spPr>
      </p:pic>
      <p:sp>
        <p:nvSpPr>
          <p:cNvPr id="17" name="CasellaDiTesto 16">
            <a:extLst>
              <a:ext uri="{FF2B5EF4-FFF2-40B4-BE49-F238E27FC236}">
                <a16:creationId xmlns:a16="http://schemas.microsoft.com/office/drawing/2014/main" id="{0295EBB2-D4A8-D658-CA9E-AC4107C42275}"/>
              </a:ext>
            </a:extLst>
          </p:cNvPr>
          <p:cNvSpPr txBox="1"/>
          <p:nvPr/>
        </p:nvSpPr>
        <p:spPr>
          <a:xfrm>
            <a:off x="27927" y="417136"/>
            <a:ext cx="10497401" cy="1169551"/>
          </a:xfrm>
          <a:prstGeom prst="rect">
            <a:avLst/>
          </a:prstGeom>
          <a:noFill/>
        </p:spPr>
        <p:txBody>
          <a:bodyPr wrap="square" rtlCol="0">
            <a:spAutoFit/>
          </a:bodyPr>
          <a:lstStyle/>
          <a:p>
            <a:pPr algn="just"/>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Unfolding methods adopted </a:t>
            </a:r>
          </a:p>
          <a:p>
            <a:pPr algn="just"/>
            <a:r>
              <a:rPr lang="it-IT" sz="3500" dirty="0"/>
              <a:t> </a:t>
            </a:r>
          </a:p>
        </p:txBody>
      </p:sp>
      <p:pic>
        <p:nvPicPr>
          <p:cNvPr id="10" name="Picture 2">
            <a:extLst>
              <a:ext uri="{FF2B5EF4-FFF2-40B4-BE49-F238E27FC236}">
                <a16:creationId xmlns:a16="http://schemas.microsoft.com/office/drawing/2014/main" id="{166EA35F-37B2-2019-EE0E-C4D178AB69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5141" y="514133"/>
            <a:ext cx="2309566" cy="201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descr="Immagine che contiene persona, vestiti, scale, Materiale composito&#10;&#10;Descrizione generata automaticamente">
            <a:extLst>
              <a:ext uri="{FF2B5EF4-FFF2-40B4-BE49-F238E27FC236}">
                <a16:creationId xmlns:a16="http://schemas.microsoft.com/office/drawing/2014/main" id="{3F83290F-EB6E-9D98-5CE0-BC1FD0A0091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0615" y="514133"/>
            <a:ext cx="1694889" cy="2012924"/>
          </a:xfrm>
          <a:prstGeom prst="rect">
            <a:avLst/>
          </a:prstGeom>
          <a:noFill/>
          <a:ln>
            <a:noFill/>
          </a:ln>
        </p:spPr>
      </p:pic>
      <p:sp>
        <p:nvSpPr>
          <p:cNvPr id="12" name="CasellaDiTesto 11">
            <a:extLst>
              <a:ext uri="{FF2B5EF4-FFF2-40B4-BE49-F238E27FC236}">
                <a16:creationId xmlns:a16="http://schemas.microsoft.com/office/drawing/2014/main" id="{EB8E485D-2596-46AC-2604-65BEBCDDF775}"/>
              </a:ext>
            </a:extLst>
          </p:cNvPr>
          <p:cNvSpPr txBox="1"/>
          <p:nvPr/>
        </p:nvSpPr>
        <p:spPr>
          <a:xfrm rot="16200000">
            <a:off x="10818211" y="1435044"/>
            <a:ext cx="2319658" cy="369332"/>
          </a:xfrm>
          <a:prstGeom prst="rect">
            <a:avLst/>
          </a:prstGeom>
          <a:solidFill>
            <a:schemeClr val="bg1"/>
          </a:solidFill>
        </p:spPr>
        <p:txBody>
          <a:bodyPr wrap="square">
            <a:spAutoFit/>
          </a:bodyPr>
          <a:lstStyle/>
          <a:p>
            <a:r>
              <a:rPr lang="it-IT" b="0" i="0" dirty="0" err="1">
                <a:solidFill>
                  <a:schemeClr val="bg1"/>
                </a:solidFill>
                <a:effectLst/>
                <a:latin typeface="Calibri" panose="020F0502020204030204" pitchFamily="34" charset="0"/>
                <a:cs typeface="Calibri" panose="020F0502020204030204" pitchFamily="34" charset="0"/>
              </a:rPr>
              <a:t>DAddddddddddddTI</a:t>
            </a:r>
            <a:endParaRPr lang="it-IT" dirty="0">
              <a:solidFill>
                <a:schemeClr val="bg1"/>
              </a:solidFill>
              <a:latin typeface="Calibri" panose="020F0502020204030204" pitchFamily="34" charset="0"/>
              <a:cs typeface="Calibri" panose="020F0502020204030204" pitchFamily="34" charset="0"/>
            </a:endParaRPr>
          </a:p>
        </p:txBody>
      </p:sp>
      <p:pic>
        <p:nvPicPr>
          <p:cNvPr id="16" name="Picture 2">
            <a:extLst>
              <a:ext uri="{FF2B5EF4-FFF2-40B4-BE49-F238E27FC236}">
                <a16:creationId xmlns:a16="http://schemas.microsoft.com/office/drawing/2014/main" id="{A7E88098-4293-7349-E6AB-0B0C40226C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788" y="513495"/>
            <a:ext cx="2309566" cy="201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Tabella 17">
            <a:extLst>
              <a:ext uri="{FF2B5EF4-FFF2-40B4-BE49-F238E27FC236}">
                <a16:creationId xmlns:a16="http://schemas.microsoft.com/office/drawing/2014/main" id="{3C7AB838-0616-EF3E-5069-DFF5A25103CE}"/>
              </a:ext>
            </a:extLst>
          </p:cNvPr>
          <p:cNvGraphicFramePr>
            <a:graphicFrameLocks noGrp="1"/>
          </p:cNvGraphicFramePr>
          <p:nvPr>
            <p:extLst>
              <p:ext uri="{D42A27DB-BD31-4B8C-83A1-F6EECF244321}">
                <p14:modId xmlns:p14="http://schemas.microsoft.com/office/powerpoint/2010/main" val="1359688618"/>
              </p:ext>
            </p:extLst>
          </p:nvPr>
        </p:nvGraphicFramePr>
        <p:xfrm>
          <a:off x="7405921" y="2865369"/>
          <a:ext cx="4756785" cy="3352800"/>
        </p:xfrm>
        <a:graphic>
          <a:graphicData uri="http://schemas.openxmlformats.org/drawingml/2006/table">
            <a:tbl>
              <a:tblPr firstRow="1" firstCol="1" bandRow="1">
                <a:tableStyleId>{5C22544A-7EE6-4342-B048-85BDC9FD1C3A}</a:tableStyleId>
              </a:tblPr>
              <a:tblGrid>
                <a:gridCol w="1474972">
                  <a:extLst>
                    <a:ext uri="{9D8B030D-6E8A-4147-A177-3AD203B41FA5}">
                      <a16:colId xmlns:a16="http://schemas.microsoft.com/office/drawing/2014/main" val="1193536047"/>
                    </a:ext>
                  </a:extLst>
                </a:gridCol>
                <a:gridCol w="3281813">
                  <a:extLst>
                    <a:ext uri="{9D8B030D-6E8A-4147-A177-3AD203B41FA5}">
                      <a16:colId xmlns:a16="http://schemas.microsoft.com/office/drawing/2014/main" val="1600487794"/>
                    </a:ext>
                  </a:extLst>
                </a:gridCol>
              </a:tblGrid>
              <a:tr h="182880">
                <a:tc>
                  <a:txBody>
                    <a:bodyPr/>
                    <a:lstStyle/>
                    <a:p>
                      <a:pPr algn="ctr"/>
                      <a:r>
                        <a:rPr lang="it-IT" sz="2200" dirty="0">
                          <a:effectLst/>
                          <a:latin typeface="Calibri" panose="020F0502020204030204" pitchFamily="34" charset="0"/>
                          <a:cs typeface="Calibri" panose="020F0502020204030204" pitchFamily="34" charset="0"/>
                        </a:rPr>
                        <a:t>Sphere</a:t>
                      </a:r>
                      <a:endParaRPr lang="it-IT" sz="220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dirty="0">
                          <a:effectLst/>
                          <a:latin typeface="Calibri" panose="020F0502020204030204" pitchFamily="34" charset="0"/>
                          <a:cs typeface="Calibri" panose="020F0502020204030204" pitchFamily="34" charset="0"/>
                        </a:rPr>
                        <a:t>Point 2 [</a:t>
                      </a:r>
                      <a:r>
                        <a:rPr lang="it-IT" sz="2200" dirty="0" err="1">
                          <a:effectLst/>
                          <a:latin typeface="Calibri" panose="020F0502020204030204" pitchFamily="34" charset="0"/>
                          <a:cs typeface="Calibri" panose="020F0502020204030204" pitchFamily="34" charset="0"/>
                        </a:rPr>
                        <a:t>cnt</a:t>
                      </a:r>
                      <a:r>
                        <a:rPr lang="it-IT" sz="2200" dirty="0">
                          <a:effectLst/>
                          <a:latin typeface="Calibri" panose="020F0502020204030204" pitchFamily="34" charset="0"/>
                          <a:cs typeface="Calibri" panose="020F0502020204030204" pitchFamily="34" charset="0"/>
                        </a:rPr>
                        <a:t>]</a:t>
                      </a:r>
                      <a:endParaRPr lang="it-IT" sz="220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824560211"/>
                  </a:ext>
                </a:extLst>
              </a:tr>
              <a:tr h="182880">
                <a:tc>
                  <a:txBody>
                    <a:bodyPr/>
                    <a:lstStyle/>
                    <a:p>
                      <a:pPr algn="ctr"/>
                      <a:r>
                        <a:rPr lang="it-IT" sz="2200" dirty="0">
                          <a:effectLst/>
                          <a:latin typeface="Calibri" panose="020F0502020204030204" pitchFamily="34" charset="0"/>
                          <a:cs typeface="Calibri" panose="020F0502020204030204" pitchFamily="34" charset="0"/>
                        </a:rPr>
                        <a:t>2''</a:t>
                      </a:r>
                      <a:endParaRPr lang="it-IT" sz="220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(2.222 ± 0.004) </a:t>
                      </a:r>
                      <a:r>
                        <a:rPr lang="it-IT" sz="2200" b="1" dirty="0">
                          <a:effectLst/>
                          <a:latin typeface="Calibri" panose="020F0502020204030204" pitchFamily="34" charset="0"/>
                          <a:cs typeface="Calibri" panose="020F0502020204030204" pitchFamily="34" charset="0"/>
                        </a:rPr>
                        <a:t>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974759955"/>
                  </a:ext>
                </a:extLst>
              </a:tr>
              <a:tr h="182880">
                <a:tc>
                  <a:txBody>
                    <a:bodyPr/>
                    <a:lstStyle/>
                    <a:p>
                      <a:pPr algn="ctr"/>
                      <a:r>
                        <a:rPr lang="it-IT" sz="2200">
                          <a:effectLst/>
                          <a:latin typeface="Calibri" panose="020F0502020204030204" pitchFamily="34" charset="0"/>
                          <a:cs typeface="Calibri" panose="020F0502020204030204" pitchFamily="34" charset="0"/>
                        </a:rPr>
                        <a:t>2,5''</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(4.499 ± 0.007) </a:t>
                      </a:r>
                      <a:r>
                        <a:rPr lang="it-IT" sz="2200" b="1" dirty="0">
                          <a:effectLst/>
                          <a:latin typeface="Calibri" panose="020F0502020204030204" pitchFamily="34" charset="0"/>
                          <a:cs typeface="Calibri" panose="020F0502020204030204" pitchFamily="34" charset="0"/>
                        </a:rPr>
                        <a:t>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785517469"/>
                  </a:ext>
                </a:extLst>
              </a:tr>
              <a:tr h="182880">
                <a:tc>
                  <a:txBody>
                    <a:bodyPr/>
                    <a:lstStyle/>
                    <a:p>
                      <a:pPr algn="ctr"/>
                      <a:r>
                        <a:rPr lang="it-IT" sz="2200" dirty="0">
                          <a:effectLst/>
                          <a:latin typeface="Calibri" panose="020F0502020204030204" pitchFamily="34" charset="0"/>
                          <a:cs typeface="Calibri" panose="020F0502020204030204" pitchFamily="34" charset="0"/>
                        </a:rPr>
                        <a:t>3''</a:t>
                      </a:r>
                      <a:endParaRPr lang="it-IT" sz="220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(5.291 ± 0.008) </a:t>
                      </a:r>
                      <a:r>
                        <a:rPr lang="it-IT" sz="2200" b="1" dirty="0">
                          <a:effectLst/>
                          <a:latin typeface="Calibri" panose="020F0502020204030204" pitchFamily="34" charset="0"/>
                          <a:cs typeface="Calibri" panose="020F0502020204030204" pitchFamily="34" charset="0"/>
                        </a:rPr>
                        <a:t>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8245930"/>
                  </a:ext>
                </a:extLst>
              </a:tr>
              <a:tr h="182880">
                <a:tc>
                  <a:txBody>
                    <a:bodyPr/>
                    <a:lstStyle/>
                    <a:p>
                      <a:pPr algn="ctr"/>
                      <a:r>
                        <a:rPr lang="it-IT" sz="2200">
                          <a:effectLst/>
                          <a:latin typeface="Calibri" panose="020F0502020204030204" pitchFamily="34" charset="0"/>
                          <a:cs typeface="Calibri" panose="020F0502020204030204" pitchFamily="34" charset="0"/>
                        </a:rPr>
                        <a:t>3,5''</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(6.269 ± 0.009) </a:t>
                      </a:r>
                      <a:r>
                        <a:rPr lang="it-IT" sz="2200" b="1" dirty="0">
                          <a:effectLst/>
                          <a:latin typeface="Calibri" panose="020F0502020204030204" pitchFamily="34" charset="0"/>
                          <a:cs typeface="Calibri" panose="020F0502020204030204" pitchFamily="34" charset="0"/>
                        </a:rPr>
                        <a:t>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615283703"/>
                  </a:ext>
                </a:extLst>
              </a:tr>
              <a:tr h="182880">
                <a:tc>
                  <a:txBody>
                    <a:bodyPr/>
                    <a:lstStyle/>
                    <a:p>
                      <a:pPr algn="ctr"/>
                      <a:r>
                        <a:rPr lang="it-IT" sz="2200">
                          <a:effectLst/>
                          <a:latin typeface="Calibri" panose="020F0502020204030204" pitchFamily="34" charset="0"/>
                          <a:cs typeface="Calibri" panose="020F0502020204030204" pitchFamily="34" charset="0"/>
                        </a:rPr>
                        <a:t>4''</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(6.746 ± 0.008) </a:t>
                      </a:r>
                      <a:r>
                        <a:rPr lang="it-IT" sz="2200" b="1" dirty="0">
                          <a:effectLst/>
                          <a:latin typeface="Calibri" panose="020F0502020204030204" pitchFamily="34" charset="0"/>
                          <a:cs typeface="Calibri" panose="020F0502020204030204" pitchFamily="34" charset="0"/>
                        </a:rPr>
                        <a:t>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081646983"/>
                  </a:ext>
                </a:extLst>
              </a:tr>
              <a:tr h="182880">
                <a:tc>
                  <a:txBody>
                    <a:bodyPr/>
                    <a:lstStyle/>
                    <a:p>
                      <a:pPr algn="ctr"/>
                      <a:r>
                        <a:rPr lang="it-IT" sz="2200">
                          <a:effectLst/>
                          <a:latin typeface="Calibri" panose="020F0502020204030204" pitchFamily="34" charset="0"/>
                          <a:cs typeface="Calibri" panose="020F0502020204030204" pitchFamily="34" charset="0"/>
                        </a:rPr>
                        <a:t>4,5''</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(7.036 ± 0.008) </a:t>
                      </a:r>
                      <a:r>
                        <a:rPr lang="it-IT" sz="2200" b="1" dirty="0">
                          <a:effectLst/>
                          <a:latin typeface="Calibri" panose="020F0502020204030204" pitchFamily="34" charset="0"/>
                          <a:cs typeface="Calibri" panose="020F0502020204030204" pitchFamily="34" charset="0"/>
                        </a:rPr>
                        <a:t>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045074505"/>
                  </a:ext>
                </a:extLst>
              </a:tr>
              <a:tr h="182880">
                <a:tc>
                  <a:txBody>
                    <a:bodyPr/>
                    <a:lstStyle/>
                    <a:p>
                      <a:pPr algn="ctr"/>
                      <a:r>
                        <a:rPr lang="it-IT" sz="2200">
                          <a:effectLst/>
                          <a:latin typeface="Calibri" panose="020F0502020204030204" pitchFamily="34" charset="0"/>
                          <a:cs typeface="Calibri" panose="020F0502020204030204" pitchFamily="34" charset="0"/>
                        </a:rPr>
                        <a:t>5''</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(6.849 ± 0.008) </a:t>
                      </a:r>
                      <a:r>
                        <a:rPr lang="it-IT" sz="2200" b="1" dirty="0">
                          <a:effectLst/>
                          <a:latin typeface="Calibri" panose="020F0502020204030204" pitchFamily="34" charset="0"/>
                          <a:cs typeface="Calibri" panose="020F0502020204030204" pitchFamily="34" charset="0"/>
                        </a:rPr>
                        <a:t>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611421965"/>
                  </a:ext>
                </a:extLst>
              </a:tr>
              <a:tr h="182880">
                <a:tc>
                  <a:txBody>
                    <a:bodyPr/>
                    <a:lstStyle/>
                    <a:p>
                      <a:pPr algn="ctr"/>
                      <a:r>
                        <a:rPr lang="it-IT" sz="2200">
                          <a:effectLst/>
                          <a:latin typeface="Calibri" panose="020F0502020204030204" pitchFamily="34" charset="0"/>
                          <a:cs typeface="Calibri" panose="020F0502020204030204" pitchFamily="34" charset="0"/>
                        </a:rPr>
                        <a:t>7''</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(4.983 ± 0.007) </a:t>
                      </a:r>
                      <a:r>
                        <a:rPr lang="it-IT" sz="2200" b="1" dirty="0">
                          <a:effectLst/>
                          <a:latin typeface="Calibri" panose="020F0502020204030204" pitchFamily="34" charset="0"/>
                          <a:cs typeface="Calibri" panose="020F0502020204030204" pitchFamily="34" charset="0"/>
                        </a:rPr>
                        <a:t>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115732075"/>
                  </a:ext>
                </a:extLst>
              </a:tr>
              <a:tr h="182880">
                <a:tc>
                  <a:txBody>
                    <a:bodyPr/>
                    <a:lstStyle/>
                    <a:p>
                      <a:pPr algn="ctr"/>
                      <a:r>
                        <a:rPr lang="it-IT" sz="2200" dirty="0">
                          <a:effectLst/>
                          <a:latin typeface="Calibri" panose="020F0502020204030204" pitchFamily="34" charset="0"/>
                          <a:cs typeface="Calibri" panose="020F0502020204030204" pitchFamily="34" charset="0"/>
                        </a:rPr>
                        <a:t>8''</a:t>
                      </a:r>
                      <a:endParaRPr lang="it-IT" sz="220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en-US" sz="22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(4.171 ± 0.006) </a:t>
                      </a:r>
                      <a:r>
                        <a:rPr lang="it-IT" sz="2200" b="1" dirty="0">
                          <a:effectLst/>
                          <a:latin typeface="Calibri" panose="020F0502020204030204" pitchFamily="34" charset="0"/>
                          <a:cs typeface="Calibri" panose="020F0502020204030204" pitchFamily="34" charset="0"/>
                        </a:rPr>
                        <a:t>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18994667"/>
                  </a:ext>
                </a:extLst>
              </a:tr>
            </a:tbl>
          </a:graphicData>
        </a:graphic>
      </p:graphicFrame>
      <p:pic>
        <p:nvPicPr>
          <p:cNvPr id="14" name="Immagine 13" descr="Immagine che contiene testo, schermata, linea, diagramma&#10;&#10;Descrizione generata automaticamente">
            <a:extLst>
              <a:ext uri="{FF2B5EF4-FFF2-40B4-BE49-F238E27FC236}">
                <a16:creationId xmlns:a16="http://schemas.microsoft.com/office/drawing/2014/main" id="{0E424D13-C158-14F7-6C9F-D600F4F4C8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01" y="2003823"/>
            <a:ext cx="7305773" cy="4109497"/>
          </a:xfrm>
          <a:prstGeom prst="rect">
            <a:avLst/>
          </a:prstGeom>
        </p:spPr>
      </p:pic>
      <p:sp>
        <p:nvSpPr>
          <p:cNvPr id="19" name="Ovale 18">
            <a:extLst>
              <a:ext uri="{FF2B5EF4-FFF2-40B4-BE49-F238E27FC236}">
                <a16:creationId xmlns:a16="http://schemas.microsoft.com/office/drawing/2014/main" id="{C6A80E2B-EAE0-F9B3-DC6C-D37F72B65998}"/>
              </a:ext>
            </a:extLst>
          </p:cNvPr>
          <p:cNvSpPr/>
          <p:nvPr/>
        </p:nvSpPr>
        <p:spPr>
          <a:xfrm>
            <a:off x="8210745" y="454543"/>
            <a:ext cx="414427" cy="43157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a:extLst>
              <a:ext uri="{FF2B5EF4-FFF2-40B4-BE49-F238E27FC236}">
                <a16:creationId xmlns:a16="http://schemas.microsoft.com/office/drawing/2014/main" id="{154101F2-CBF2-C134-8502-A93B142DE7BF}"/>
              </a:ext>
            </a:extLst>
          </p:cNvPr>
          <p:cNvSpPr txBox="1"/>
          <p:nvPr/>
        </p:nvSpPr>
        <p:spPr>
          <a:xfrm>
            <a:off x="3525358" y="1304139"/>
            <a:ext cx="1057084" cy="430887"/>
          </a:xfrm>
          <a:prstGeom prst="rect">
            <a:avLst/>
          </a:prstGeom>
          <a:noFill/>
          <a:ln w="38100">
            <a:solidFill>
              <a:srgbClr val="FF0000"/>
            </a:solidFill>
          </a:ln>
        </p:spPr>
        <p:txBody>
          <a:bodyPr wrap="none" rtlCol="0">
            <a:spAutoFit/>
          </a:bodyPr>
          <a:lstStyle/>
          <a:p>
            <a:r>
              <a:rPr lang="it-IT" sz="2200" b="1" dirty="0"/>
              <a:t>Point 2</a:t>
            </a:r>
          </a:p>
        </p:txBody>
      </p:sp>
      <p:sp>
        <p:nvSpPr>
          <p:cNvPr id="21" name="CasellaDiTesto 20">
            <a:extLst>
              <a:ext uri="{FF2B5EF4-FFF2-40B4-BE49-F238E27FC236}">
                <a16:creationId xmlns:a16="http://schemas.microsoft.com/office/drawing/2014/main" id="{AE7271A6-6938-570E-54E8-0AEDF459B093}"/>
              </a:ext>
            </a:extLst>
          </p:cNvPr>
          <p:cNvSpPr txBox="1"/>
          <p:nvPr/>
        </p:nvSpPr>
        <p:spPr>
          <a:xfrm>
            <a:off x="11388585" y="6394591"/>
            <a:ext cx="768159" cy="369332"/>
          </a:xfrm>
          <a:prstGeom prst="rect">
            <a:avLst/>
          </a:prstGeom>
          <a:noFill/>
        </p:spPr>
        <p:txBody>
          <a:bodyPr wrap="none" rtlCol="0">
            <a:spAutoFit/>
          </a:bodyPr>
          <a:lstStyle/>
          <a:p>
            <a:r>
              <a:rPr lang="it-IT" b="1" i="1" dirty="0">
                <a:solidFill>
                  <a:schemeClr val="bg1"/>
                </a:solidFill>
              </a:rPr>
              <a:t>13/18</a:t>
            </a:r>
          </a:p>
        </p:txBody>
      </p:sp>
    </p:spTree>
    <p:extLst>
      <p:ext uri="{BB962C8B-B14F-4D97-AF65-F5344CB8AC3E}">
        <p14:creationId xmlns:p14="http://schemas.microsoft.com/office/powerpoint/2010/main" val="1953951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32FA76-D687-56A5-845E-25E4069ABE95}"/>
              </a:ext>
            </a:extLst>
          </p:cNvPr>
          <p:cNvSpPr/>
          <p:nvPr/>
        </p:nvSpPr>
        <p:spPr>
          <a:xfrm>
            <a:off x="0" y="0"/>
            <a:ext cx="12192000" cy="6858000"/>
          </a:xfrm>
          <a:prstGeom prst="rect">
            <a:avLst/>
          </a:prstGeom>
          <a:gradFill flip="none" rotWithShape="1">
            <a:gsLst>
              <a:gs pos="94000">
                <a:srgbClr val="0B1134"/>
              </a:gs>
              <a:gs pos="43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CDAF3CA-592C-F48B-63D5-D4872A54F316}"/>
              </a:ext>
            </a:extLst>
          </p:cNvPr>
          <p:cNvSpPr/>
          <p:nvPr/>
        </p:nvSpPr>
        <p:spPr>
          <a:xfrm>
            <a:off x="1" y="417136"/>
            <a:ext cx="12192000" cy="5923202"/>
          </a:xfrm>
          <a:prstGeom prst="rect">
            <a:avLst/>
          </a:prstGeom>
          <a:solidFill>
            <a:schemeClr val="bg1"/>
          </a:solidFill>
          <a:ln w="28575">
            <a:solidFill>
              <a:srgbClr val="0B1134"/>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99CC"/>
              </a:solidFill>
              <a:effectLst/>
              <a:highlight>
                <a:srgbClr val="FFFFFF"/>
              </a:highlight>
              <a:latin typeface="Roboto Light" panose="020F0502020204030204" pitchFamily="2" charset="0"/>
            </a:endParaRPr>
          </a:p>
        </p:txBody>
      </p:sp>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64417" y="6377742"/>
            <a:ext cx="960334" cy="463879"/>
          </a:xfrm>
          <a:prstGeom prst="rect">
            <a:avLst/>
          </a:prstGeom>
          <a:solidFill>
            <a:schemeClr val="tx1">
              <a:lumMod val="75000"/>
              <a:lumOff val="25000"/>
            </a:schemeClr>
          </a:solidFill>
        </p:spPr>
      </p:pic>
      <p:sp>
        <p:nvSpPr>
          <p:cNvPr id="4" name="CasellaDiTesto 3">
            <a:extLst>
              <a:ext uri="{FF2B5EF4-FFF2-40B4-BE49-F238E27FC236}">
                <a16:creationId xmlns:a16="http://schemas.microsoft.com/office/drawing/2014/main" id="{825E85B7-D0D3-FA70-31E5-B620EA98A7DB}"/>
              </a:ext>
            </a:extLst>
          </p:cNvPr>
          <p:cNvSpPr txBox="1"/>
          <p:nvPr/>
        </p:nvSpPr>
        <p:spPr>
          <a:xfrm>
            <a:off x="2221582" y="6291393"/>
            <a:ext cx="8823489" cy="615553"/>
          </a:xfrm>
          <a:prstGeom prst="rect">
            <a:avLst/>
          </a:prstGeom>
          <a:noFill/>
        </p:spPr>
        <p:txBody>
          <a:bodyPr wrap="square" rtlCol="0">
            <a:spAutoFit/>
          </a:bodyPr>
          <a:lstStyle/>
          <a:p>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        </a:t>
            </a:r>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Federico Chiarelli – INFN -LNF</a:t>
            </a:r>
            <a:endParaRPr lang="it-IT" sz="1700" dirty="0">
              <a:solidFill>
                <a:schemeClr val="bg1"/>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CC5D8CCA-26A1-0042-1784-33B7256D8CF4}"/>
              </a:ext>
            </a:extLst>
          </p:cNvPr>
          <p:cNvSpPr txBox="1"/>
          <p:nvPr/>
        </p:nvSpPr>
        <p:spPr>
          <a:xfrm>
            <a:off x="996895" y="6394591"/>
            <a:ext cx="880428" cy="430887"/>
          </a:xfrm>
          <a:prstGeom prst="rect">
            <a:avLst/>
          </a:prstGeom>
          <a:solidFill>
            <a:schemeClr val="bg1"/>
          </a:solidFill>
        </p:spPr>
        <p:txBody>
          <a:bodyPr wrap="square" rtlCol="0">
            <a:spAutoFit/>
          </a:bodyPr>
          <a:lstStyle/>
          <a:p>
            <a:r>
              <a:rPr lang="en-US" sz="2200" dirty="0"/>
              <a:t>           </a:t>
            </a:r>
          </a:p>
        </p:txBody>
      </p:sp>
      <p:pic>
        <p:nvPicPr>
          <p:cNvPr id="7" name="Immagine 6" descr="Immagine che contiene testo&#10;&#10;Descrizione generata automaticamente">
            <a:extLst>
              <a:ext uri="{FF2B5EF4-FFF2-40B4-BE49-F238E27FC236}">
                <a16:creationId xmlns:a16="http://schemas.microsoft.com/office/drawing/2014/main" id="{6AE12683-353D-49FC-F239-AC2CC0E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48" y="6413248"/>
            <a:ext cx="540722" cy="393571"/>
          </a:xfrm>
          <a:prstGeom prst="rect">
            <a:avLst/>
          </a:prstGeom>
        </p:spPr>
      </p:pic>
      <p:sp>
        <p:nvSpPr>
          <p:cNvPr id="17" name="CasellaDiTesto 16">
            <a:extLst>
              <a:ext uri="{FF2B5EF4-FFF2-40B4-BE49-F238E27FC236}">
                <a16:creationId xmlns:a16="http://schemas.microsoft.com/office/drawing/2014/main" id="{0295EBB2-D4A8-D658-CA9E-AC4107C42275}"/>
              </a:ext>
            </a:extLst>
          </p:cNvPr>
          <p:cNvSpPr txBox="1"/>
          <p:nvPr/>
        </p:nvSpPr>
        <p:spPr>
          <a:xfrm>
            <a:off x="27927" y="417136"/>
            <a:ext cx="10497401" cy="1169551"/>
          </a:xfrm>
          <a:prstGeom prst="rect">
            <a:avLst/>
          </a:prstGeom>
          <a:noFill/>
        </p:spPr>
        <p:txBody>
          <a:bodyPr wrap="square" rtlCol="0">
            <a:spAutoFit/>
          </a:bodyPr>
          <a:lstStyle/>
          <a:p>
            <a:pPr algn="just"/>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Unfolding methods adopted </a:t>
            </a:r>
          </a:p>
          <a:p>
            <a:pPr algn="just"/>
            <a:r>
              <a:rPr lang="it-IT" sz="3500" dirty="0"/>
              <a:t> </a:t>
            </a:r>
          </a:p>
        </p:txBody>
      </p:sp>
      <p:pic>
        <p:nvPicPr>
          <p:cNvPr id="11" name="Immagine 10" descr="Immagine che contiene tavolo, interno, blu, pavimento&#10;&#10;Descrizione generata automaticamente">
            <a:extLst>
              <a:ext uri="{FF2B5EF4-FFF2-40B4-BE49-F238E27FC236}">
                <a16:creationId xmlns:a16="http://schemas.microsoft.com/office/drawing/2014/main" id="{361E028F-AD47-2C49-9B7E-2DAB2031ED4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3454" y="557731"/>
            <a:ext cx="2088420" cy="1972855"/>
          </a:xfrm>
          <a:prstGeom prst="rect">
            <a:avLst/>
          </a:prstGeom>
          <a:noFill/>
          <a:ln>
            <a:noFill/>
          </a:ln>
        </p:spPr>
      </p:pic>
      <p:pic>
        <p:nvPicPr>
          <p:cNvPr id="14" name="Immagine 13" descr="Immagine che contiene testo, schermata, diagramma, linea&#10;&#10;Descrizione generata automaticamente">
            <a:extLst>
              <a:ext uri="{FF2B5EF4-FFF2-40B4-BE49-F238E27FC236}">
                <a16:creationId xmlns:a16="http://schemas.microsoft.com/office/drawing/2014/main" id="{A6EF59D2-2317-AC98-1F2C-FBF1D7D1AB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18" y="1524124"/>
            <a:ext cx="7731550" cy="4348997"/>
          </a:xfrm>
          <a:prstGeom prst="rect">
            <a:avLst/>
          </a:prstGeom>
        </p:spPr>
      </p:pic>
      <p:graphicFrame>
        <p:nvGraphicFramePr>
          <p:cNvPr id="15" name="Tabella 14">
            <a:extLst>
              <a:ext uri="{FF2B5EF4-FFF2-40B4-BE49-F238E27FC236}">
                <a16:creationId xmlns:a16="http://schemas.microsoft.com/office/drawing/2014/main" id="{6B78DEE3-6D3F-5404-7A22-C9907E9AF71D}"/>
              </a:ext>
            </a:extLst>
          </p:cNvPr>
          <p:cNvGraphicFramePr>
            <a:graphicFrameLocks noGrp="1"/>
          </p:cNvGraphicFramePr>
          <p:nvPr>
            <p:extLst>
              <p:ext uri="{D42A27DB-BD31-4B8C-83A1-F6EECF244321}">
                <p14:modId xmlns:p14="http://schemas.microsoft.com/office/powerpoint/2010/main" val="3346800437"/>
              </p:ext>
            </p:extLst>
          </p:nvPr>
        </p:nvGraphicFramePr>
        <p:xfrm>
          <a:off x="7370797" y="2947469"/>
          <a:ext cx="4756785" cy="3352800"/>
        </p:xfrm>
        <a:graphic>
          <a:graphicData uri="http://schemas.openxmlformats.org/drawingml/2006/table">
            <a:tbl>
              <a:tblPr firstRow="1" firstCol="1" bandRow="1">
                <a:tableStyleId>{5C22544A-7EE6-4342-B048-85BDC9FD1C3A}</a:tableStyleId>
              </a:tblPr>
              <a:tblGrid>
                <a:gridCol w="1474972">
                  <a:extLst>
                    <a:ext uri="{9D8B030D-6E8A-4147-A177-3AD203B41FA5}">
                      <a16:colId xmlns:a16="http://schemas.microsoft.com/office/drawing/2014/main" val="1193536047"/>
                    </a:ext>
                  </a:extLst>
                </a:gridCol>
                <a:gridCol w="3281813">
                  <a:extLst>
                    <a:ext uri="{9D8B030D-6E8A-4147-A177-3AD203B41FA5}">
                      <a16:colId xmlns:a16="http://schemas.microsoft.com/office/drawing/2014/main" val="1600487794"/>
                    </a:ext>
                  </a:extLst>
                </a:gridCol>
              </a:tblGrid>
              <a:tr h="199444">
                <a:tc>
                  <a:txBody>
                    <a:bodyPr/>
                    <a:lstStyle/>
                    <a:p>
                      <a:pPr algn="ctr"/>
                      <a:r>
                        <a:rPr lang="it-IT" sz="2200">
                          <a:effectLst/>
                          <a:latin typeface="Calibri" panose="020F0502020204030204" pitchFamily="34" charset="0"/>
                          <a:cs typeface="Calibri" panose="020F0502020204030204" pitchFamily="34" charset="0"/>
                        </a:rPr>
                        <a:t>Sphere</a:t>
                      </a:r>
                      <a:endParaRPr lang="it-IT" sz="220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dirty="0">
                          <a:effectLst/>
                          <a:latin typeface="Calibri" panose="020F0502020204030204" pitchFamily="34" charset="0"/>
                          <a:cs typeface="Calibri" panose="020F0502020204030204" pitchFamily="34" charset="0"/>
                        </a:rPr>
                        <a:t>Point 3 [</a:t>
                      </a:r>
                      <a:r>
                        <a:rPr lang="it-IT" sz="2200" dirty="0" err="1">
                          <a:effectLst/>
                          <a:latin typeface="Calibri" panose="020F0502020204030204" pitchFamily="34" charset="0"/>
                          <a:cs typeface="Calibri" panose="020F0502020204030204" pitchFamily="34" charset="0"/>
                        </a:rPr>
                        <a:t>cnt</a:t>
                      </a:r>
                      <a:r>
                        <a:rPr lang="it-IT" sz="2200" dirty="0">
                          <a:effectLst/>
                          <a:latin typeface="Calibri" panose="020F0502020204030204" pitchFamily="34" charset="0"/>
                          <a:cs typeface="Calibri" panose="020F0502020204030204" pitchFamily="34" charset="0"/>
                        </a:rPr>
                        <a:t>]</a:t>
                      </a:r>
                      <a:endParaRPr lang="it-IT" sz="220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824560211"/>
                  </a:ext>
                </a:extLst>
              </a:tr>
              <a:tr h="182880">
                <a:tc>
                  <a:txBody>
                    <a:bodyPr/>
                    <a:lstStyle/>
                    <a:p>
                      <a:pPr algn="ctr"/>
                      <a:r>
                        <a:rPr lang="it-IT" sz="2200">
                          <a:effectLst/>
                          <a:latin typeface="Calibri" panose="020F0502020204030204" pitchFamily="34" charset="0"/>
                          <a:cs typeface="Calibri" panose="020F0502020204030204" pitchFamily="34" charset="0"/>
                        </a:rPr>
                        <a:t>2''</a:t>
                      </a:r>
                      <a:endParaRPr lang="it-IT" sz="220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(5.319 ± 0.007) </a:t>
                      </a:r>
                      <a:r>
                        <a:rPr lang="it-IT" sz="2200" b="1" dirty="0">
                          <a:effectLst/>
                          <a:latin typeface="Calibri" panose="020F0502020204030204" pitchFamily="34" charset="0"/>
                          <a:cs typeface="Calibri" panose="020F0502020204030204" pitchFamily="34" charset="0"/>
                        </a:rPr>
                        <a:t>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974759955"/>
                  </a:ext>
                </a:extLst>
              </a:tr>
              <a:tr h="182880">
                <a:tc>
                  <a:txBody>
                    <a:bodyPr/>
                    <a:lstStyle/>
                    <a:p>
                      <a:pPr algn="ctr"/>
                      <a:r>
                        <a:rPr lang="it-IT" sz="2200">
                          <a:effectLst/>
                          <a:latin typeface="Calibri" panose="020F0502020204030204" pitchFamily="34" charset="0"/>
                          <a:cs typeface="Calibri" panose="020F0502020204030204" pitchFamily="34" charset="0"/>
                        </a:rPr>
                        <a:t>2,5''</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 used</a:t>
                      </a:r>
                      <a:endParaRPr lang="it-IT" sz="2200" b="1"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785517469"/>
                  </a:ext>
                </a:extLst>
              </a:tr>
              <a:tr h="182880">
                <a:tc>
                  <a:txBody>
                    <a:bodyPr/>
                    <a:lstStyle/>
                    <a:p>
                      <a:pPr algn="ctr"/>
                      <a:r>
                        <a:rPr lang="it-IT" sz="2200">
                          <a:effectLst/>
                          <a:latin typeface="Calibri" panose="020F0502020204030204" pitchFamily="34" charset="0"/>
                          <a:cs typeface="Calibri" panose="020F0502020204030204" pitchFamily="34" charset="0"/>
                        </a:rPr>
                        <a:t>3''</a:t>
                      </a:r>
                      <a:endParaRPr lang="it-IT" sz="220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(9.309 ± 0.009) </a:t>
                      </a:r>
                      <a:r>
                        <a:rPr lang="it-IT" sz="2200" b="1" dirty="0">
                          <a:effectLst/>
                          <a:latin typeface="Calibri" panose="020F0502020204030204" pitchFamily="34" charset="0"/>
                          <a:cs typeface="Calibri" panose="020F0502020204030204" pitchFamily="34" charset="0"/>
                        </a:rPr>
                        <a:t>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8245930"/>
                  </a:ext>
                </a:extLst>
              </a:tr>
              <a:tr h="182880">
                <a:tc>
                  <a:txBody>
                    <a:bodyPr/>
                    <a:lstStyle/>
                    <a:p>
                      <a:pPr algn="ctr"/>
                      <a:r>
                        <a:rPr lang="it-IT" sz="2200">
                          <a:effectLst/>
                          <a:latin typeface="Calibri" panose="020F0502020204030204" pitchFamily="34" charset="0"/>
                          <a:cs typeface="Calibri" panose="020F0502020204030204" pitchFamily="34" charset="0"/>
                        </a:rPr>
                        <a:t>3,5''</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 used</a:t>
                      </a:r>
                      <a:endParaRPr lang="it-IT" sz="2200" b="1"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615283703"/>
                  </a:ext>
                </a:extLst>
              </a:tr>
              <a:tr h="182880">
                <a:tc>
                  <a:txBody>
                    <a:bodyPr/>
                    <a:lstStyle/>
                    <a:p>
                      <a:pPr algn="ctr"/>
                      <a:r>
                        <a:rPr lang="it-IT" sz="2200">
                          <a:effectLst/>
                          <a:latin typeface="Calibri" panose="020F0502020204030204" pitchFamily="34" charset="0"/>
                          <a:cs typeface="Calibri" panose="020F0502020204030204" pitchFamily="34" charset="0"/>
                        </a:rPr>
                        <a:t>4''</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(1.221 ± 0.001) </a:t>
                      </a:r>
                      <a:r>
                        <a:rPr lang="it-IT" sz="2200" b="1" dirty="0">
                          <a:effectLst/>
                          <a:latin typeface="Calibri" panose="020F0502020204030204" pitchFamily="34" charset="0"/>
                          <a:cs typeface="Calibri" panose="020F0502020204030204" pitchFamily="34" charset="0"/>
                        </a:rPr>
                        <a:t>x 10</a:t>
                      </a:r>
                      <a:r>
                        <a:rPr lang="it-IT" sz="2200" b="1" baseline="30000" dirty="0">
                          <a:effectLst/>
                          <a:latin typeface="Calibri" panose="020F0502020204030204" pitchFamily="34" charset="0"/>
                          <a:cs typeface="Calibri" panose="020F0502020204030204" pitchFamily="34" charset="0"/>
                        </a:rPr>
                        <a:t>6</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081646983"/>
                  </a:ext>
                </a:extLst>
              </a:tr>
              <a:tr h="182880">
                <a:tc>
                  <a:txBody>
                    <a:bodyPr/>
                    <a:lstStyle/>
                    <a:p>
                      <a:pPr algn="ctr"/>
                      <a:r>
                        <a:rPr lang="it-IT" sz="2200">
                          <a:effectLst/>
                          <a:latin typeface="Calibri" panose="020F0502020204030204" pitchFamily="34" charset="0"/>
                          <a:cs typeface="Calibri" panose="020F0502020204030204" pitchFamily="34" charset="0"/>
                        </a:rPr>
                        <a:t>4,5''</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 used</a:t>
                      </a:r>
                      <a:endParaRPr lang="it-IT" sz="2200" b="1"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045074505"/>
                  </a:ext>
                </a:extLst>
              </a:tr>
              <a:tr h="182880">
                <a:tc>
                  <a:txBody>
                    <a:bodyPr/>
                    <a:lstStyle/>
                    <a:p>
                      <a:pPr algn="ctr"/>
                      <a:r>
                        <a:rPr lang="it-IT" sz="2200">
                          <a:effectLst/>
                          <a:latin typeface="Calibri" panose="020F0502020204030204" pitchFamily="34" charset="0"/>
                          <a:cs typeface="Calibri" panose="020F0502020204030204" pitchFamily="34" charset="0"/>
                        </a:rPr>
                        <a:t>5''</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(1.191 ± 0.001) </a:t>
                      </a:r>
                      <a:r>
                        <a:rPr lang="it-IT" sz="2200" b="1" dirty="0">
                          <a:effectLst/>
                          <a:latin typeface="Calibri" panose="020F0502020204030204" pitchFamily="34" charset="0"/>
                          <a:cs typeface="Calibri" panose="020F0502020204030204" pitchFamily="34" charset="0"/>
                        </a:rPr>
                        <a:t>x 10</a:t>
                      </a:r>
                      <a:r>
                        <a:rPr lang="it-IT" sz="2200" b="1" baseline="30000" dirty="0">
                          <a:effectLst/>
                          <a:latin typeface="Calibri" panose="020F0502020204030204" pitchFamily="34" charset="0"/>
                          <a:cs typeface="Calibri" panose="020F0502020204030204" pitchFamily="34" charset="0"/>
                        </a:rPr>
                        <a:t>6</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611421965"/>
                  </a:ext>
                </a:extLst>
              </a:tr>
              <a:tr h="182880">
                <a:tc>
                  <a:txBody>
                    <a:bodyPr/>
                    <a:lstStyle/>
                    <a:p>
                      <a:pPr algn="ctr"/>
                      <a:r>
                        <a:rPr lang="it-IT" sz="2200">
                          <a:effectLst/>
                          <a:latin typeface="Calibri" panose="020F0502020204030204" pitchFamily="34" charset="0"/>
                          <a:cs typeface="Calibri" panose="020F0502020204030204" pitchFamily="34" charset="0"/>
                        </a:rPr>
                        <a:t>7''</a:t>
                      </a:r>
                      <a:endParaRPr lang="it-IT" sz="2200" i="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it-IT" sz="22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(9.108 ± 0.009) </a:t>
                      </a:r>
                      <a:r>
                        <a:rPr lang="it-IT" sz="2200" b="1" dirty="0">
                          <a:effectLst/>
                          <a:latin typeface="Calibri" panose="020F0502020204030204" pitchFamily="34" charset="0"/>
                          <a:cs typeface="Calibri" panose="020F0502020204030204" pitchFamily="34" charset="0"/>
                        </a:rPr>
                        <a:t>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115732075"/>
                  </a:ext>
                </a:extLst>
              </a:tr>
              <a:tr h="182880">
                <a:tc>
                  <a:txBody>
                    <a:bodyPr/>
                    <a:lstStyle/>
                    <a:p>
                      <a:pPr algn="ctr"/>
                      <a:r>
                        <a:rPr lang="it-IT" sz="2200" dirty="0">
                          <a:effectLst/>
                          <a:latin typeface="Calibri" panose="020F0502020204030204" pitchFamily="34" charset="0"/>
                          <a:cs typeface="Calibri" panose="020F0502020204030204" pitchFamily="34" charset="0"/>
                        </a:rPr>
                        <a:t>8''</a:t>
                      </a:r>
                      <a:endParaRPr lang="it-IT" sz="220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en-US" sz="22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(6.891 ± 0.008) </a:t>
                      </a:r>
                      <a:r>
                        <a:rPr lang="it-IT" sz="2200" b="1" dirty="0">
                          <a:effectLst/>
                          <a:latin typeface="Calibri" panose="020F0502020204030204" pitchFamily="34" charset="0"/>
                          <a:cs typeface="Calibri" panose="020F0502020204030204" pitchFamily="34" charset="0"/>
                        </a:rPr>
                        <a:t>x 10</a:t>
                      </a:r>
                      <a:r>
                        <a:rPr lang="it-IT" sz="2200" b="1" baseline="30000" dirty="0">
                          <a:effectLst/>
                          <a:latin typeface="Calibri" panose="020F0502020204030204" pitchFamily="34" charset="0"/>
                          <a:cs typeface="Calibri" panose="020F0502020204030204" pitchFamily="34" charset="0"/>
                        </a:rPr>
                        <a:t>5</a:t>
                      </a:r>
                      <a:endParaRPr lang="it-IT" sz="22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18994667"/>
                  </a:ext>
                </a:extLst>
              </a:tr>
            </a:tbl>
          </a:graphicData>
        </a:graphic>
      </p:graphicFrame>
      <p:pic>
        <p:nvPicPr>
          <p:cNvPr id="16" name="Picture 2">
            <a:extLst>
              <a:ext uri="{FF2B5EF4-FFF2-40B4-BE49-F238E27FC236}">
                <a16:creationId xmlns:a16="http://schemas.microsoft.com/office/drawing/2014/main" id="{3A3346E0-22FC-47B6-98F0-C0D5E6EF19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0299" y="557731"/>
            <a:ext cx="2309566" cy="201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e 11">
            <a:extLst>
              <a:ext uri="{FF2B5EF4-FFF2-40B4-BE49-F238E27FC236}">
                <a16:creationId xmlns:a16="http://schemas.microsoft.com/office/drawing/2014/main" id="{848C146F-57D2-381D-5C71-439B56913AA4}"/>
              </a:ext>
            </a:extLst>
          </p:cNvPr>
          <p:cNvSpPr/>
          <p:nvPr/>
        </p:nvSpPr>
        <p:spPr>
          <a:xfrm>
            <a:off x="8748077" y="586519"/>
            <a:ext cx="489838" cy="56355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8641E707-8346-74AE-4551-DD4832530EA4}"/>
              </a:ext>
            </a:extLst>
          </p:cNvPr>
          <p:cNvSpPr txBox="1"/>
          <p:nvPr/>
        </p:nvSpPr>
        <p:spPr>
          <a:xfrm>
            <a:off x="3574618" y="1093237"/>
            <a:ext cx="1057084" cy="430887"/>
          </a:xfrm>
          <a:prstGeom prst="rect">
            <a:avLst/>
          </a:prstGeom>
          <a:noFill/>
          <a:ln w="38100">
            <a:solidFill>
              <a:srgbClr val="FF0000"/>
            </a:solidFill>
          </a:ln>
        </p:spPr>
        <p:txBody>
          <a:bodyPr wrap="none" rtlCol="0">
            <a:spAutoFit/>
          </a:bodyPr>
          <a:lstStyle/>
          <a:p>
            <a:r>
              <a:rPr lang="it-IT" sz="2200" b="1" dirty="0"/>
              <a:t>Point 3</a:t>
            </a:r>
          </a:p>
        </p:txBody>
      </p:sp>
      <p:sp>
        <p:nvSpPr>
          <p:cNvPr id="18" name="CasellaDiTesto 17">
            <a:extLst>
              <a:ext uri="{FF2B5EF4-FFF2-40B4-BE49-F238E27FC236}">
                <a16:creationId xmlns:a16="http://schemas.microsoft.com/office/drawing/2014/main" id="{82B797EE-77B4-8201-6A48-DF94222E8F14}"/>
              </a:ext>
            </a:extLst>
          </p:cNvPr>
          <p:cNvSpPr txBox="1"/>
          <p:nvPr/>
        </p:nvSpPr>
        <p:spPr>
          <a:xfrm>
            <a:off x="11388585" y="6394591"/>
            <a:ext cx="768159" cy="369332"/>
          </a:xfrm>
          <a:prstGeom prst="rect">
            <a:avLst/>
          </a:prstGeom>
          <a:noFill/>
        </p:spPr>
        <p:txBody>
          <a:bodyPr wrap="none" rtlCol="0">
            <a:spAutoFit/>
          </a:bodyPr>
          <a:lstStyle/>
          <a:p>
            <a:r>
              <a:rPr lang="it-IT" b="1" i="1" dirty="0">
                <a:solidFill>
                  <a:schemeClr val="bg1"/>
                </a:solidFill>
              </a:rPr>
              <a:t>14/18</a:t>
            </a:r>
          </a:p>
        </p:txBody>
      </p:sp>
    </p:spTree>
    <p:extLst>
      <p:ext uri="{BB962C8B-B14F-4D97-AF65-F5344CB8AC3E}">
        <p14:creationId xmlns:p14="http://schemas.microsoft.com/office/powerpoint/2010/main" val="1096023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32FA76-D687-56A5-845E-25E4069ABE95}"/>
              </a:ext>
            </a:extLst>
          </p:cNvPr>
          <p:cNvSpPr/>
          <p:nvPr/>
        </p:nvSpPr>
        <p:spPr>
          <a:xfrm>
            <a:off x="0" y="0"/>
            <a:ext cx="12192000" cy="6858000"/>
          </a:xfrm>
          <a:prstGeom prst="rect">
            <a:avLst/>
          </a:prstGeom>
          <a:gradFill flip="none" rotWithShape="1">
            <a:gsLst>
              <a:gs pos="94000">
                <a:srgbClr val="0B1134"/>
              </a:gs>
              <a:gs pos="43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CDAF3CA-592C-F48B-63D5-D4872A54F316}"/>
              </a:ext>
            </a:extLst>
          </p:cNvPr>
          <p:cNvSpPr/>
          <p:nvPr/>
        </p:nvSpPr>
        <p:spPr>
          <a:xfrm>
            <a:off x="1" y="417136"/>
            <a:ext cx="12192000" cy="5923202"/>
          </a:xfrm>
          <a:prstGeom prst="rect">
            <a:avLst/>
          </a:prstGeom>
          <a:solidFill>
            <a:schemeClr val="bg1"/>
          </a:solidFill>
          <a:ln w="28575">
            <a:solidFill>
              <a:srgbClr val="0B1134"/>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99CC"/>
              </a:solidFill>
              <a:effectLst/>
              <a:highlight>
                <a:srgbClr val="FFFFFF"/>
              </a:highlight>
              <a:latin typeface="Roboto Light" panose="020F0502020204030204" pitchFamily="2" charset="0"/>
            </a:endParaRPr>
          </a:p>
        </p:txBody>
      </p:sp>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64417" y="6377742"/>
            <a:ext cx="960334" cy="463879"/>
          </a:xfrm>
          <a:prstGeom prst="rect">
            <a:avLst/>
          </a:prstGeom>
          <a:solidFill>
            <a:schemeClr val="tx1">
              <a:lumMod val="75000"/>
              <a:lumOff val="25000"/>
            </a:schemeClr>
          </a:solidFill>
        </p:spPr>
      </p:pic>
      <p:sp>
        <p:nvSpPr>
          <p:cNvPr id="4" name="CasellaDiTesto 3">
            <a:extLst>
              <a:ext uri="{FF2B5EF4-FFF2-40B4-BE49-F238E27FC236}">
                <a16:creationId xmlns:a16="http://schemas.microsoft.com/office/drawing/2014/main" id="{825E85B7-D0D3-FA70-31E5-B620EA98A7DB}"/>
              </a:ext>
            </a:extLst>
          </p:cNvPr>
          <p:cNvSpPr txBox="1"/>
          <p:nvPr/>
        </p:nvSpPr>
        <p:spPr>
          <a:xfrm>
            <a:off x="2221582" y="6291393"/>
            <a:ext cx="8823489" cy="615553"/>
          </a:xfrm>
          <a:prstGeom prst="rect">
            <a:avLst/>
          </a:prstGeom>
          <a:noFill/>
        </p:spPr>
        <p:txBody>
          <a:bodyPr wrap="square" rtlCol="0">
            <a:spAutoFit/>
          </a:bodyPr>
          <a:lstStyle/>
          <a:p>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        </a:t>
            </a:r>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Federico Chiarelli – INFN -LNF</a:t>
            </a:r>
            <a:endParaRPr lang="it-IT" sz="1700" dirty="0">
              <a:solidFill>
                <a:schemeClr val="bg1"/>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CC5D8CCA-26A1-0042-1784-33B7256D8CF4}"/>
              </a:ext>
            </a:extLst>
          </p:cNvPr>
          <p:cNvSpPr txBox="1"/>
          <p:nvPr/>
        </p:nvSpPr>
        <p:spPr>
          <a:xfrm>
            <a:off x="996895" y="6394591"/>
            <a:ext cx="880428" cy="430887"/>
          </a:xfrm>
          <a:prstGeom prst="rect">
            <a:avLst/>
          </a:prstGeom>
          <a:solidFill>
            <a:schemeClr val="bg1"/>
          </a:solidFill>
        </p:spPr>
        <p:txBody>
          <a:bodyPr wrap="square" rtlCol="0">
            <a:spAutoFit/>
          </a:bodyPr>
          <a:lstStyle/>
          <a:p>
            <a:r>
              <a:rPr lang="en-US" sz="2200" dirty="0"/>
              <a:t>           </a:t>
            </a:r>
          </a:p>
        </p:txBody>
      </p:sp>
      <p:pic>
        <p:nvPicPr>
          <p:cNvPr id="7" name="Immagine 6" descr="Immagine che contiene testo&#10;&#10;Descrizione generata automaticamente">
            <a:extLst>
              <a:ext uri="{FF2B5EF4-FFF2-40B4-BE49-F238E27FC236}">
                <a16:creationId xmlns:a16="http://schemas.microsoft.com/office/drawing/2014/main" id="{6AE12683-353D-49FC-F239-AC2CC0E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48" y="6413248"/>
            <a:ext cx="540722" cy="393571"/>
          </a:xfrm>
          <a:prstGeom prst="rect">
            <a:avLst/>
          </a:prstGeom>
        </p:spPr>
      </p:pic>
      <p:sp>
        <p:nvSpPr>
          <p:cNvPr id="17" name="CasellaDiTesto 16">
            <a:extLst>
              <a:ext uri="{FF2B5EF4-FFF2-40B4-BE49-F238E27FC236}">
                <a16:creationId xmlns:a16="http://schemas.microsoft.com/office/drawing/2014/main" id="{0295EBB2-D4A8-D658-CA9E-AC4107C42275}"/>
              </a:ext>
            </a:extLst>
          </p:cNvPr>
          <p:cNvSpPr txBox="1"/>
          <p:nvPr/>
        </p:nvSpPr>
        <p:spPr>
          <a:xfrm>
            <a:off x="27927" y="417136"/>
            <a:ext cx="10497401" cy="1169551"/>
          </a:xfrm>
          <a:prstGeom prst="rect">
            <a:avLst/>
          </a:prstGeom>
          <a:noFill/>
        </p:spPr>
        <p:txBody>
          <a:bodyPr wrap="square" rtlCol="0">
            <a:spAutoFit/>
          </a:bodyPr>
          <a:lstStyle/>
          <a:p>
            <a:pPr algn="just"/>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Experimental / unfolded data comparison</a:t>
            </a:r>
          </a:p>
          <a:p>
            <a:pPr algn="just"/>
            <a:r>
              <a:rPr lang="it-IT" sz="3500" dirty="0"/>
              <a:t> </a:t>
            </a:r>
          </a:p>
        </p:txBody>
      </p:sp>
      <p:pic>
        <p:nvPicPr>
          <p:cNvPr id="19" name="Immagine 18" descr="Immagine che contiene testo, schermata, linea, diagramma&#10;&#10;Descrizione generata automaticamente">
            <a:extLst>
              <a:ext uri="{FF2B5EF4-FFF2-40B4-BE49-F238E27FC236}">
                <a16:creationId xmlns:a16="http://schemas.microsoft.com/office/drawing/2014/main" id="{6CAAEBB6-5F84-598F-C171-CCEECCA6A3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7" y="1186577"/>
            <a:ext cx="5375641" cy="2544807"/>
          </a:xfrm>
          <a:prstGeom prst="rect">
            <a:avLst/>
          </a:prstGeom>
        </p:spPr>
      </p:pic>
      <p:pic>
        <p:nvPicPr>
          <p:cNvPr id="21" name="Immagine 20" descr="Immagine che contiene testo, schermata, linea, Diagramma&#10;&#10;Descrizione generata automaticamente">
            <a:extLst>
              <a:ext uri="{FF2B5EF4-FFF2-40B4-BE49-F238E27FC236}">
                <a16:creationId xmlns:a16="http://schemas.microsoft.com/office/drawing/2014/main" id="{FBD9562B-B45F-45B0-E50B-A74957E948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27" y="3738869"/>
            <a:ext cx="5428230" cy="2601469"/>
          </a:xfrm>
          <a:prstGeom prst="rect">
            <a:avLst/>
          </a:prstGeom>
        </p:spPr>
      </p:pic>
      <p:sp>
        <p:nvSpPr>
          <p:cNvPr id="22" name="CasellaDiTesto 21">
            <a:extLst>
              <a:ext uri="{FF2B5EF4-FFF2-40B4-BE49-F238E27FC236}">
                <a16:creationId xmlns:a16="http://schemas.microsoft.com/office/drawing/2014/main" id="{8A7CF05F-18E6-B786-8A98-AD59C76CBA1A}"/>
              </a:ext>
            </a:extLst>
          </p:cNvPr>
          <p:cNvSpPr txBox="1"/>
          <p:nvPr/>
        </p:nvSpPr>
        <p:spPr>
          <a:xfrm>
            <a:off x="1913484" y="1291520"/>
            <a:ext cx="308098" cy="369332"/>
          </a:xfrm>
          <a:prstGeom prst="rect">
            <a:avLst/>
          </a:prstGeom>
          <a:noFill/>
          <a:ln w="28575">
            <a:solidFill>
              <a:srgbClr val="FF0000"/>
            </a:solidFill>
          </a:ln>
        </p:spPr>
        <p:txBody>
          <a:bodyPr wrap="none" rtlCol="0">
            <a:spAutoFit/>
          </a:bodyPr>
          <a:lstStyle/>
          <a:p>
            <a:r>
              <a:rPr lang="it-IT" b="1" dirty="0"/>
              <a:t>1</a:t>
            </a:r>
          </a:p>
        </p:txBody>
      </p:sp>
      <p:sp>
        <p:nvSpPr>
          <p:cNvPr id="23" name="CasellaDiTesto 22">
            <a:extLst>
              <a:ext uri="{FF2B5EF4-FFF2-40B4-BE49-F238E27FC236}">
                <a16:creationId xmlns:a16="http://schemas.microsoft.com/office/drawing/2014/main" id="{AC997DD4-0B38-1E2C-25E1-48257AF86862}"/>
              </a:ext>
            </a:extLst>
          </p:cNvPr>
          <p:cNvSpPr txBox="1"/>
          <p:nvPr/>
        </p:nvSpPr>
        <p:spPr>
          <a:xfrm>
            <a:off x="1913484" y="3887025"/>
            <a:ext cx="308098" cy="369332"/>
          </a:xfrm>
          <a:prstGeom prst="rect">
            <a:avLst/>
          </a:prstGeom>
          <a:noFill/>
          <a:ln w="28575">
            <a:solidFill>
              <a:srgbClr val="FF0000"/>
            </a:solidFill>
          </a:ln>
        </p:spPr>
        <p:txBody>
          <a:bodyPr wrap="none" rtlCol="0">
            <a:spAutoFit/>
          </a:bodyPr>
          <a:lstStyle/>
          <a:p>
            <a:r>
              <a:rPr lang="it-IT" b="1" dirty="0"/>
              <a:t>2</a:t>
            </a:r>
          </a:p>
        </p:txBody>
      </p:sp>
      <p:pic>
        <p:nvPicPr>
          <p:cNvPr id="25" name="Immagine 24" descr="Immagine che contiene testo, schermata, linea, Diagramma&#10;&#10;Descrizione generata automaticamente">
            <a:extLst>
              <a:ext uri="{FF2B5EF4-FFF2-40B4-BE49-F238E27FC236}">
                <a16:creationId xmlns:a16="http://schemas.microsoft.com/office/drawing/2014/main" id="{6B127E65-A531-245E-5E32-D15F0CB8DD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6865" y="3738869"/>
            <a:ext cx="5311670" cy="2531343"/>
          </a:xfrm>
          <a:prstGeom prst="rect">
            <a:avLst/>
          </a:prstGeom>
        </p:spPr>
      </p:pic>
      <p:sp>
        <p:nvSpPr>
          <p:cNvPr id="27" name="CasellaDiTesto 26">
            <a:extLst>
              <a:ext uri="{FF2B5EF4-FFF2-40B4-BE49-F238E27FC236}">
                <a16:creationId xmlns:a16="http://schemas.microsoft.com/office/drawing/2014/main" id="{19240EA9-C37D-9F43-7492-9B6CD1DBADFD}"/>
              </a:ext>
            </a:extLst>
          </p:cNvPr>
          <p:cNvSpPr txBox="1"/>
          <p:nvPr/>
        </p:nvSpPr>
        <p:spPr>
          <a:xfrm>
            <a:off x="8080490" y="3887025"/>
            <a:ext cx="308098" cy="369332"/>
          </a:xfrm>
          <a:prstGeom prst="rect">
            <a:avLst/>
          </a:prstGeom>
          <a:noFill/>
          <a:ln w="28575">
            <a:solidFill>
              <a:srgbClr val="FF0000"/>
            </a:solidFill>
          </a:ln>
        </p:spPr>
        <p:txBody>
          <a:bodyPr wrap="none" rtlCol="0">
            <a:spAutoFit/>
          </a:bodyPr>
          <a:lstStyle/>
          <a:p>
            <a:r>
              <a:rPr lang="it-IT" b="1" dirty="0"/>
              <a:t>3</a:t>
            </a:r>
          </a:p>
        </p:txBody>
      </p:sp>
      <p:sp>
        <p:nvSpPr>
          <p:cNvPr id="28" name="CasellaDiTesto 27">
            <a:extLst>
              <a:ext uri="{FF2B5EF4-FFF2-40B4-BE49-F238E27FC236}">
                <a16:creationId xmlns:a16="http://schemas.microsoft.com/office/drawing/2014/main" id="{D2C24610-A85D-8BFB-2371-ADB545284E37}"/>
              </a:ext>
            </a:extLst>
          </p:cNvPr>
          <p:cNvSpPr txBox="1"/>
          <p:nvPr/>
        </p:nvSpPr>
        <p:spPr>
          <a:xfrm>
            <a:off x="5518978" y="1126660"/>
            <a:ext cx="6594101" cy="2585323"/>
          </a:xfrm>
          <a:prstGeom prst="rect">
            <a:avLst/>
          </a:prstGeom>
          <a:noFill/>
        </p:spPr>
        <p:txBody>
          <a:bodyPr wrap="square" rtlCol="0">
            <a:spAutoFit/>
          </a:bodyPr>
          <a:lstStyle/>
          <a:p>
            <a:r>
              <a:rPr lang="en-US" b="0" i="0" dirty="0">
                <a:solidFill>
                  <a:srgbClr val="0D0D0D"/>
                </a:solidFill>
                <a:effectLst/>
                <a:highlight>
                  <a:srgbClr val="FFFFFF"/>
                </a:highlight>
                <a:latin typeface="Calibri" panose="020F0502020204030204" pitchFamily="34" charset="0"/>
                <a:cs typeface="Calibri" panose="020F0502020204030204" pitchFamily="34" charset="0"/>
              </a:rPr>
              <a:t>The comparison between the calculated and measured counts shows excellent agreement, particularly the maximum deviation from the measured value is:</a:t>
            </a:r>
          </a:p>
          <a:p>
            <a:endParaRPr lang="en-US"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within </a:t>
            </a:r>
            <a:r>
              <a:rPr lang="en-US" b="1" dirty="0">
                <a:latin typeface="Calibri" panose="020F0502020204030204" pitchFamily="34" charset="0"/>
                <a:cs typeface="Calibri" panose="020F0502020204030204" pitchFamily="34" charset="0"/>
              </a:rPr>
              <a:t>12% </a:t>
            </a:r>
            <a:r>
              <a:rPr lang="en-US" dirty="0">
                <a:latin typeface="Calibri" panose="020F0502020204030204" pitchFamily="34" charset="0"/>
                <a:cs typeface="Calibri" panose="020F0502020204030204" pitchFamily="34" charset="0"/>
              </a:rPr>
              <a:t>for </a:t>
            </a:r>
            <a:r>
              <a:rPr lang="en-US" b="1" dirty="0">
                <a:latin typeface="Calibri" panose="020F0502020204030204" pitchFamily="34" charset="0"/>
                <a:cs typeface="Calibri" panose="020F0502020204030204" pitchFamily="34" charset="0"/>
              </a:rPr>
              <a:t>point 1</a:t>
            </a:r>
            <a:r>
              <a:rPr lang="en-US"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within </a:t>
            </a:r>
            <a:r>
              <a:rPr lang="en-US" b="1" dirty="0">
                <a:latin typeface="Calibri" panose="020F0502020204030204" pitchFamily="34" charset="0"/>
                <a:cs typeface="Calibri" panose="020F0502020204030204" pitchFamily="34" charset="0"/>
              </a:rPr>
              <a:t>6% </a:t>
            </a:r>
            <a:r>
              <a:rPr lang="en-US" dirty="0">
                <a:latin typeface="Calibri" panose="020F0502020204030204" pitchFamily="34" charset="0"/>
                <a:cs typeface="Calibri" panose="020F0502020204030204" pitchFamily="34" charset="0"/>
              </a:rPr>
              <a:t>for </a:t>
            </a:r>
            <a:r>
              <a:rPr lang="en-US" b="1" dirty="0">
                <a:latin typeface="Calibri" panose="020F0502020204030204" pitchFamily="34" charset="0"/>
                <a:cs typeface="Calibri" panose="020F0502020204030204" pitchFamily="34" charset="0"/>
              </a:rPr>
              <a:t>point 2</a:t>
            </a:r>
            <a:r>
              <a:rPr lang="en-US" dirty="0">
                <a:latin typeface="Calibri" panose="020F0502020204030204" pitchFamily="34" charset="0"/>
                <a:cs typeface="Calibri" panose="020F0502020204030204" pitchFamily="34" charset="0"/>
              </a:rPr>
              <a:t> (except for the 2" sphere count);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within </a:t>
            </a:r>
            <a:r>
              <a:rPr lang="en-US" b="1" dirty="0">
                <a:latin typeface="Calibri" panose="020F0502020204030204" pitchFamily="34" charset="0"/>
                <a:cs typeface="Calibri" panose="020F0502020204030204" pitchFamily="34" charset="0"/>
              </a:rPr>
              <a:t>3%</a:t>
            </a:r>
            <a:r>
              <a:rPr lang="en-US" dirty="0">
                <a:latin typeface="Calibri" panose="020F0502020204030204" pitchFamily="34" charset="0"/>
                <a:cs typeface="Calibri" panose="020F0502020204030204" pitchFamily="34" charset="0"/>
              </a:rPr>
              <a:t> for </a:t>
            </a:r>
            <a:r>
              <a:rPr lang="en-US" b="1" dirty="0">
                <a:latin typeface="Calibri" panose="020F0502020204030204" pitchFamily="34" charset="0"/>
                <a:cs typeface="Calibri" panose="020F0502020204030204" pitchFamily="34" charset="0"/>
              </a:rPr>
              <a:t>point 3</a:t>
            </a:r>
            <a:r>
              <a:rPr lang="en-US" dirty="0">
                <a:latin typeface="Calibri" panose="020F0502020204030204" pitchFamily="34" charset="0"/>
                <a:cs typeface="Calibri" panose="020F0502020204030204" pitchFamily="34" charset="0"/>
              </a:rPr>
              <a:t>.</a:t>
            </a:r>
            <a:endParaRPr lang="it-IT" dirty="0">
              <a:latin typeface="Calibri" panose="020F0502020204030204" pitchFamily="34" charset="0"/>
              <a:cs typeface="Calibri" panose="020F0502020204030204" pitchFamily="34" charset="0"/>
            </a:endParaRPr>
          </a:p>
        </p:txBody>
      </p:sp>
      <p:sp>
        <p:nvSpPr>
          <p:cNvPr id="29" name="CasellaDiTesto 28">
            <a:extLst>
              <a:ext uri="{FF2B5EF4-FFF2-40B4-BE49-F238E27FC236}">
                <a16:creationId xmlns:a16="http://schemas.microsoft.com/office/drawing/2014/main" id="{CD7B181A-7C3F-FCD9-0D40-A387DAD6FF9F}"/>
              </a:ext>
            </a:extLst>
          </p:cNvPr>
          <p:cNvSpPr txBox="1"/>
          <p:nvPr/>
        </p:nvSpPr>
        <p:spPr>
          <a:xfrm>
            <a:off x="11388585" y="6394591"/>
            <a:ext cx="768159" cy="369332"/>
          </a:xfrm>
          <a:prstGeom prst="rect">
            <a:avLst/>
          </a:prstGeom>
          <a:noFill/>
        </p:spPr>
        <p:txBody>
          <a:bodyPr wrap="none" rtlCol="0">
            <a:spAutoFit/>
          </a:bodyPr>
          <a:lstStyle/>
          <a:p>
            <a:r>
              <a:rPr lang="it-IT" b="1" i="1" dirty="0">
                <a:solidFill>
                  <a:schemeClr val="bg1"/>
                </a:solidFill>
              </a:rPr>
              <a:t>15/18</a:t>
            </a:r>
          </a:p>
        </p:txBody>
      </p:sp>
    </p:spTree>
    <p:extLst>
      <p:ext uri="{BB962C8B-B14F-4D97-AF65-F5344CB8AC3E}">
        <p14:creationId xmlns:p14="http://schemas.microsoft.com/office/powerpoint/2010/main" val="4029511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32FA76-D687-56A5-845E-25E4069ABE95}"/>
              </a:ext>
            </a:extLst>
          </p:cNvPr>
          <p:cNvSpPr/>
          <p:nvPr/>
        </p:nvSpPr>
        <p:spPr>
          <a:xfrm>
            <a:off x="0" y="0"/>
            <a:ext cx="12192000" cy="6858000"/>
          </a:xfrm>
          <a:prstGeom prst="rect">
            <a:avLst/>
          </a:prstGeom>
          <a:gradFill flip="none" rotWithShape="1">
            <a:gsLst>
              <a:gs pos="94000">
                <a:srgbClr val="0B1134"/>
              </a:gs>
              <a:gs pos="43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CDAF3CA-592C-F48B-63D5-D4872A54F316}"/>
              </a:ext>
            </a:extLst>
          </p:cNvPr>
          <p:cNvSpPr/>
          <p:nvPr/>
        </p:nvSpPr>
        <p:spPr>
          <a:xfrm>
            <a:off x="1" y="417136"/>
            <a:ext cx="12192000" cy="5923202"/>
          </a:xfrm>
          <a:prstGeom prst="rect">
            <a:avLst/>
          </a:prstGeom>
          <a:solidFill>
            <a:schemeClr val="bg1"/>
          </a:solidFill>
          <a:ln w="28575">
            <a:solidFill>
              <a:srgbClr val="0B1134"/>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99CC"/>
              </a:solidFill>
              <a:effectLst/>
              <a:highlight>
                <a:srgbClr val="FFFFFF"/>
              </a:highlight>
              <a:latin typeface="Roboto Light" panose="020F0502020204030204" pitchFamily="2" charset="0"/>
            </a:endParaRPr>
          </a:p>
        </p:txBody>
      </p:sp>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64417" y="6377742"/>
            <a:ext cx="960334" cy="463879"/>
          </a:xfrm>
          <a:prstGeom prst="rect">
            <a:avLst/>
          </a:prstGeom>
          <a:solidFill>
            <a:schemeClr val="tx1">
              <a:lumMod val="75000"/>
              <a:lumOff val="25000"/>
            </a:schemeClr>
          </a:solidFill>
        </p:spPr>
      </p:pic>
      <p:sp>
        <p:nvSpPr>
          <p:cNvPr id="4" name="CasellaDiTesto 3">
            <a:extLst>
              <a:ext uri="{FF2B5EF4-FFF2-40B4-BE49-F238E27FC236}">
                <a16:creationId xmlns:a16="http://schemas.microsoft.com/office/drawing/2014/main" id="{825E85B7-D0D3-FA70-31E5-B620EA98A7DB}"/>
              </a:ext>
            </a:extLst>
          </p:cNvPr>
          <p:cNvSpPr txBox="1"/>
          <p:nvPr/>
        </p:nvSpPr>
        <p:spPr>
          <a:xfrm>
            <a:off x="2221582" y="6291393"/>
            <a:ext cx="8823489" cy="615553"/>
          </a:xfrm>
          <a:prstGeom prst="rect">
            <a:avLst/>
          </a:prstGeom>
          <a:noFill/>
        </p:spPr>
        <p:txBody>
          <a:bodyPr wrap="square" rtlCol="0">
            <a:spAutoFit/>
          </a:bodyPr>
          <a:lstStyle/>
          <a:p>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        </a:t>
            </a:r>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Federico Chiarelli – INFN -LNF</a:t>
            </a:r>
            <a:endParaRPr lang="it-IT" sz="1700" dirty="0">
              <a:solidFill>
                <a:schemeClr val="bg1"/>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CC5D8CCA-26A1-0042-1784-33B7256D8CF4}"/>
              </a:ext>
            </a:extLst>
          </p:cNvPr>
          <p:cNvSpPr txBox="1"/>
          <p:nvPr/>
        </p:nvSpPr>
        <p:spPr>
          <a:xfrm>
            <a:off x="996895" y="6394591"/>
            <a:ext cx="880428" cy="430887"/>
          </a:xfrm>
          <a:prstGeom prst="rect">
            <a:avLst/>
          </a:prstGeom>
          <a:solidFill>
            <a:schemeClr val="bg1"/>
          </a:solidFill>
        </p:spPr>
        <p:txBody>
          <a:bodyPr wrap="square" rtlCol="0">
            <a:spAutoFit/>
          </a:bodyPr>
          <a:lstStyle/>
          <a:p>
            <a:r>
              <a:rPr lang="en-US" sz="2200" dirty="0"/>
              <a:t>           </a:t>
            </a:r>
          </a:p>
        </p:txBody>
      </p:sp>
      <p:pic>
        <p:nvPicPr>
          <p:cNvPr id="7" name="Immagine 6" descr="Immagine che contiene testo&#10;&#10;Descrizione generata automaticamente">
            <a:extLst>
              <a:ext uri="{FF2B5EF4-FFF2-40B4-BE49-F238E27FC236}">
                <a16:creationId xmlns:a16="http://schemas.microsoft.com/office/drawing/2014/main" id="{6AE12683-353D-49FC-F239-AC2CC0E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48" y="6413248"/>
            <a:ext cx="540722" cy="393571"/>
          </a:xfrm>
          <a:prstGeom prst="rect">
            <a:avLst/>
          </a:prstGeom>
        </p:spPr>
      </p:pic>
      <p:sp>
        <p:nvSpPr>
          <p:cNvPr id="17" name="CasellaDiTesto 16">
            <a:extLst>
              <a:ext uri="{FF2B5EF4-FFF2-40B4-BE49-F238E27FC236}">
                <a16:creationId xmlns:a16="http://schemas.microsoft.com/office/drawing/2014/main" id="{0295EBB2-D4A8-D658-CA9E-AC4107C42275}"/>
              </a:ext>
            </a:extLst>
          </p:cNvPr>
          <p:cNvSpPr txBox="1"/>
          <p:nvPr/>
        </p:nvSpPr>
        <p:spPr>
          <a:xfrm>
            <a:off x="27927" y="417136"/>
            <a:ext cx="10497401" cy="1169551"/>
          </a:xfrm>
          <a:prstGeom prst="rect">
            <a:avLst/>
          </a:prstGeom>
          <a:noFill/>
        </p:spPr>
        <p:txBody>
          <a:bodyPr wrap="square" rtlCol="0">
            <a:spAutoFit/>
          </a:bodyPr>
          <a:lstStyle/>
          <a:p>
            <a:pPr algn="just"/>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Experimental / unfolded data comparison</a:t>
            </a:r>
          </a:p>
          <a:p>
            <a:pPr algn="just"/>
            <a:r>
              <a:rPr lang="it-IT" sz="3500" dirty="0"/>
              <a:t> </a:t>
            </a:r>
          </a:p>
        </p:txBody>
      </p:sp>
      <p:sp>
        <p:nvSpPr>
          <p:cNvPr id="26" name="CasellaDiTesto 25">
            <a:extLst>
              <a:ext uri="{FF2B5EF4-FFF2-40B4-BE49-F238E27FC236}">
                <a16:creationId xmlns:a16="http://schemas.microsoft.com/office/drawing/2014/main" id="{3BA64520-9506-6D64-E575-18199E6888A6}"/>
              </a:ext>
            </a:extLst>
          </p:cNvPr>
          <p:cNvSpPr txBox="1"/>
          <p:nvPr/>
        </p:nvSpPr>
        <p:spPr>
          <a:xfrm>
            <a:off x="97209" y="1045528"/>
            <a:ext cx="7755319" cy="1754326"/>
          </a:xfrm>
          <a:prstGeom prst="rect">
            <a:avLst/>
          </a:prstGeom>
          <a:noFill/>
        </p:spPr>
        <p:txBody>
          <a:bodyPr wrap="square">
            <a:spAutoFit/>
          </a:bodyPr>
          <a:lstStyle/>
          <a:p>
            <a:r>
              <a:rPr lang="en-US" b="0" i="0" dirty="0">
                <a:solidFill>
                  <a:srgbClr val="0D0D0D"/>
                </a:solidFill>
                <a:effectLst/>
                <a:highlight>
                  <a:srgbClr val="FFFFFF"/>
                </a:highlight>
                <a:latin typeface="Calibri" panose="020F0502020204030204" pitchFamily="34" charset="0"/>
                <a:cs typeface="Calibri" panose="020F0502020204030204" pitchFamily="34" charset="0"/>
              </a:rPr>
              <a:t>For the comparison between the measured and calculated  neutron ambient dose equivalent two approaches were followed: </a:t>
            </a:r>
          </a:p>
          <a:p>
            <a:endParaRPr lang="en-US"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rgbClr val="0D0D0D"/>
                </a:solidFill>
                <a:highlight>
                  <a:srgbClr val="FFFFFF"/>
                </a:highlight>
                <a:latin typeface="Calibri" panose="020F0502020204030204" pitchFamily="34" charset="0"/>
                <a:cs typeface="Calibri" panose="020F0502020204030204" pitchFamily="34" charset="0"/>
              </a:rPr>
              <a:t>T</a:t>
            </a:r>
            <a:r>
              <a:rPr lang="en-US" b="0" i="0" dirty="0">
                <a:solidFill>
                  <a:srgbClr val="0D0D0D"/>
                </a:solidFill>
                <a:effectLst/>
                <a:highlight>
                  <a:srgbClr val="FFFFFF"/>
                </a:highlight>
                <a:latin typeface="Calibri" panose="020F0502020204030204" pitchFamily="34" charset="0"/>
                <a:cs typeface="Calibri" panose="020F0502020204030204" pitchFamily="34" charset="0"/>
              </a:rPr>
              <a:t>he application of </a:t>
            </a:r>
            <a:r>
              <a:rPr lang="en-US" b="1" i="0" dirty="0">
                <a:solidFill>
                  <a:srgbClr val="0D0D0D"/>
                </a:solidFill>
                <a:effectLst/>
                <a:highlight>
                  <a:srgbClr val="FFFFFF"/>
                </a:highlight>
                <a:latin typeface="Calibri" panose="020F0502020204030204" pitchFamily="34" charset="0"/>
                <a:cs typeface="Calibri" panose="020F0502020204030204" pitchFamily="34" charset="0"/>
              </a:rPr>
              <a:t>h(10) conversion factor</a:t>
            </a:r>
            <a:r>
              <a:rPr lang="en-US" b="0" i="0" dirty="0">
                <a:solidFill>
                  <a:srgbClr val="0D0D0D"/>
                </a:solidFill>
                <a:effectLst/>
                <a:highlight>
                  <a:srgbClr val="FFFFFF"/>
                </a:highlight>
                <a:latin typeface="Calibri" panose="020F0502020204030204" pitchFamily="34" charset="0"/>
                <a:cs typeface="Calibri" panose="020F0502020204030204" pitchFamily="34" charset="0"/>
              </a:rPr>
              <a:t> to the unfolded spectrum; </a:t>
            </a:r>
          </a:p>
          <a:p>
            <a:pPr marL="285750" indent="-285750">
              <a:buFont typeface="Arial" panose="020B0604020202020204" pitchFamily="34" charset="0"/>
              <a:buChar char="•"/>
            </a:pPr>
            <a:endParaRPr lang="en-US" b="0" i="0" dirty="0">
              <a:solidFill>
                <a:srgbClr val="0D0D0D"/>
              </a:solidFill>
              <a:effectLst/>
              <a:highlight>
                <a:srgbClr val="FFFFFF"/>
              </a:highligh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rgbClr val="0D0D0D"/>
                </a:solidFill>
                <a:highlight>
                  <a:srgbClr val="FFFFFF"/>
                </a:highlight>
                <a:latin typeface="Calibri" panose="020F0502020204030204" pitchFamily="34" charset="0"/>
                <a:cs typeface="Calibri" panose="020F0502020204030204" pitchFamily="34" charset="0"/>
              </a:rPr>
              <a:t>The application of the </a:t>
            </a:r>
            <a:r>
              <a:rPr lang="en-US" b="1" dirty="0">
                <a:solidFill>
                  <a:srgbClr val="0D0D0D"/>
                </a:solidFill>
                <a:highlight>
                  <a:srgbClr val="FFFFFF"/>
                </a:highlight>
                <a:latin typeface="Calibri" panose="020F0502020204030204" pitchFamily="34" charset="0"/>
                <a:cs typeface="Calibri" panose="020F0502020204030204" pitchFamily="34" charset="0"/>
              </a:rPr>
              <a:t>WENDI II</a:t>
            </a:r>
            <a:r>
              <a:rPr lang="en-US" b="1" i="0" dirty="0">
                <a:solidFill>
                  <a:srgbClr val="0D0D0D"/>
                </a:solidFill>
                <a:effectLst/>
                <a:highlight>
                  <a:srgbClr val="FFFFFF"/>
                </a:highlight>
                <a:latin typeface="Calibri" panose="020F0502020204030204" pitchFamily="34" charset="0"/>
                <a:cs typeface="Calibri" panose="020F0502020204030204" pitchFamily="34" charset="0"/>
              </a:rPr>
              <a:t> dose response </a:t>
            </a:r>
            <a:r>
              <a:rPr lang="en-US" b="0" i="0" dirty="0">
                <a:solidFill>
                  <a:srgbClr val="0D0D0D"/>
                </a:solidFill>
                <a:effectLst/>
                <a:highlight>
                  <a:srgbClr val="FFFFFF"/>
                </a:highlight>
                <a:latin typeface="Calibri" panose="020F0502020204030204" pitchFamily="34" charset="0"/>
                <a:cs typeface="Calibri" panose="020F0502020204030204" pitchFamily="34" charset="0"/>
              </a:rPr>
              <a:t>to the unfolded spectrum.</a:t>
            </a:r>
            <a:endParaRPr lang="it-IT" dirty="0">
              <a:latin typeface="Calibri" panose="020F0502020204030204" pitchFamily="34" charset="0"/>
              <a:cs typeface="Calibri" panose="020F0502020204030204" pitchFamily="34" charset="0"/>
            </a:endParaRPr>
          </a:p>
        </p:txBody>
      </p:sp>
      <p:pic>
        <p:nvPicPr>
          <p:cNvPr id="5" name="Immagine 4" descr="Immagine che contiene testo, diagramma, Diagramma, linea&#10;&#10;Descrizione generata automaticamente">
            <a:extLst>
              <a:ext uri="{FF2B5EF4-FFF2-40B4-BE49-F238E27FC236}">
                <a16:creationId xmlns:a16="http://schemas.microsoft.com/office/drawing/2014/main" id="{D3263809-5B36-A93D-8C4F-D40276008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5251" y="566607"/>
            <a:ext cx="4348822" cy="2446211"/>
          </a:xfrm>
          <a:prstGeom prst="rect">
            <a:avLst/>
          </a:prstGeom>
        </p:spPr>
      </p:pic>
      <p:pic>
        <p:nvPicPr>
          <p:cNvPr id="20" name="Immagine 19" descr="Immagine che contiene testo, schermata, linea, Diagramma&#10;&#10;Descrizione generata automaticamente">
            <a:extLst>
              <a:ext uri="{FF2B5EF4-FFF2-40B4-BE49-F238E27FC236}">
                <a16:creationId xmlns:a16="http://schemas.microsoft.com/office/drawing/2014/main" id="{1E5AC035-A3C1-AFEA-CF81-20DDE7AF58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17" y="3087627"/>
            <a:ext cx="5695585" cy="3203766"/>
          </a:xfrm>
          <a:prstGeom prst="rect">
            <a:avLst/>
          </a:prstGeom>
        </p:spPr>
      </p:pic>
      <p:pic>
        <p:nvPicPr>
          <p:cNvPr id="22" name="Immagine 21" descr="Immagine che contiene testo, schermata, linea, Diagramma&#10;&#10;Descrizione generata automaticamente">
            <a:extLst>
              <a:ext uri="{FF2B5EF4-FFF2-40B4-BE49-F238E27FC236}">
                <a16:creationId xmlns:a16="http://schemas.microsoft.com/office/drawing/2014/main" id="{BE23D47F-2DEE-4197-29E6-DD74845F3D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5145" y="3087627"/>
            <a:ext cx="5623579" cy="3163263"/>
          </a:xfrm>
          <a:prstGeom prst="rect">
            <a:avLst/>
          </a:prstGeom>
        </p:spPr>
      </p:pic>
      <p:sp>
        <p:nvSpPr>
          <p:cNvPr id="23" name="CasellaDiTesto 22">
            <a:extLst>
              <a:ext uri="{FF2B5EF4-FFF2-40B4-BE49-F238E27FC236}">
                <a16:creationId xmlns:a16="http://schemas.microsoft.com/office/drawing/2014/main" id="{83C1E0C4-3998-1408-D3C4-2BCCD3394E8E}"/>
              </a:ext>
            </a:extLst>
          </p:cNvPr>
          <p:cNvSpPr txBox="1"/>
          <p:nvPr/>
        </p:nvSpPr>
        <p:spPr>
          <a:xfrm>
            <a:off x="1145357" y="3378737"/>
            <a:ext cx="2152449" cy="338554"/>
          </a:xfrm>
          <a:prstGeom prst="rect">
            <a:avLst/>
          </a:prstGeom>
          <a:noFill/>
        </p:spPr>
        <p:txBody>
          <a:bodyPr wrap="none" rtlCol="0">
            <a:spAutoFit/>
          </a:bodyPr>
          <a:lstStyle/>
          <a:p>
            <a:r>
              <a:rPr lang="it-IT" sz="1600" b="1" dirty="0"/>
              <a:t>First </a:t>
            </a:r>
            <a:r>
              <a:rPr lang="it-IT" sz="1600" b="1" dirty="0" err="1"/>
              <a:t>approach</a:t>
            </a:r>
            <a:r>
              <a:rPr lang="it-IT" sz="1600" b="1" dirty="0"/>
              <a:t> (h(10))</a:t>
            </a:r>
          </a:p>
        </p:txBody>
      </p:sp>
      <p:sp>
        <p:nvSpPr>
          <p:cNvPr id="24" name="CasellaDiTesto 23">
            <a:extLst>
              <a:ext uri="{FF2B5EF4-FFF2-40B4-BE49-F238E27FC236}">
                <a16:creationId xmlns:a16="http://schemas.microsoft.com/office/drawing/2014/main" id="{EE748E5C-9C27-A3BC-57C2-E100182EFBF5}"/>
              </a:ext>
            </a:extLst>
          </p:cNvPr>
          <p:cNvSpPr txBox="1"/>
          <p:nvPr/>
        </p:nvSpPr>
        <p:spPr>
          <a:xfrm>
            <a:off x="6998166" y="3378737"/>
            <a:ext cx="2812886" cy="338554"/>
          </a:xfrm>
          <a:prstGeom prst="rect">
            <a:avLst/>
          </a:prstGeom>
          <a:noFill/>
        </p:spPr>
        <p:txBody>
          <a:bodyPr wrap="none" rtlCol="0">
            <a:spAutoFit/>
          </a:bodyPr>
          <a:lstStyle/>
          <a:p>
            <a:r>
              <a:rPr lang="it-IT" sz="1600" b="1" dirty="0"/>
              <a:t>Second </a:t>
            </a:r>
            <a:r>
              <a:rPr lang="it-IT" sz="1600" b="1" dirty="0" err="1"/>
              <a:t>approach</a:t>
            </a:r>
            <a:r>
              <a:rPr lang="it-IT" sz="1600" b="1" dirty="0"/>
              <a:t> (WENDI II)</a:t>
            </a:r>
          </a:p>
        </p:txBody>
      </p:sp>
      <p:sp>
        <p:nvSpPr>
          <p:cNvPr id="25" name="CasellaDiTesto 24">
            <a:extLst>
              <a:ext uri="{FF2B5EF4-FFF2-40B4-BE49-F238E27FC236}">
                <a16:creationId xmlns:a16="http://schemas.microsoft.com/office/drawing/2014/main" id="{6FF5E1EF-1729-A1EF-AC8C-D9F16EE796F4}"/>
              </a:ext>
            </a:extLst>
          </p:cNvPr>
          <p:cNvSpPr txBox="1"/>
          <p:nvPr/>
        </p:nvSpPr>
        <p:spPr>
          <a:xfrm>
            <a:off x="11388585" y="6394591"/>
            <a:ext cx="768159" cy="369332"/>
          </a:xfrm>
          <a:prstGeom prst="rect">
            <a:avLst/>
          </a:prstGeom>
          <a:noFill/>
        </p:spPr>
        <p:txBody>
          <a:bodyPr wrap="none" rtlCol="0">
            <a:spAutoFit/>
          </a:bodyPr>
          <a:lstStyle/>
          <a:p>
            <a:r>
              <a:rPr lang="it-IT" b="1" i="1" dirty="0">
                <a:solidFill>
                  <a:schemeClr val="bg1"/>
                </a:solidFill>
              </a:rPr>
              <a:t>16/18</a:t>
            </a:r>
          </a:p>
        </p:txBody>
      </p:sp>
    </p:spTree>
    <p:extLst>
      <p:ext uri="{BB962C8B-B14F-4D97-AF65-F5344CB8AC3E}">
        <p14:creationId xmlns:p14="http://schemas.microsoft.com/office/powerpoint/2010/main" val="2536265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32FA76-D687-56A5-845E-25E4069ABE95}"/>
              </a:ext>
            </a:extLst>
          </p:cNvPr>
          <p:cNvSpPr/>
          <p:nvPr/>
        </p:nvSpPr>
        <p:spPr>
          <a:xfrm>
            <a:off x="0" y="0"/>
            <a:ext cx="12192000" cy="6858000"/>
          </a:xfrm>
          <a:prstGeom prst="rect">
            <a:avLst/>
          </a:prstGeom>
          <a:gradFill flip="none" rotWithShape="1">
            <a:gsLst>
              <a:gs pos="94000">
                <a:srgbClr val="0B1134"/>
              </a:gs>
              <a:gs pos="43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CDAF3CA-592C-F48B-63D5-D4872A54F316}"/>
              </a:ext>
            </a:extLst>
          </p:cNvPr>
          <p:cNvSpPr/>
          <p:nvPr/>
        </p:nvSpPr>
        <p:spPr>
          <a:xfrm>
            <a:off x="1" y="417136"/>
            <a:ext cx="12192000" cy="5923202"/>
          </a:xfrm>
          <a:prstGeom prst="rect">
            <a:avLst/>
          </a:prstGeom>
          <a:solidFill>
            <a:schemeClr val="bg1"/>
          </a:solidFill>
          <a:ln w="28575">
            <a:solidFill>
              <a:srgbClr val="0B1134"/>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99CC"/>
              </a:solidFill>
              <a:effectLst/>
              <a:highlight>
                <a:srgbClr val="FFFFFF"/>
              </a:highlight>
              <a:latin typeface="Roboto Light" panose="020F0502020204030204" pitchFamily="2" charset="0"/>
            </a:endParaRPr>
          </a:p>
        </p:txBody>
      </p:sp>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64417" y="6377742"/>
            <a:ext cx="960334" cy="463879"/>
          </a:xfrm>
          <a:prstGeom prst="rect">
            <a:avLst/>
          </a:prstGeom>
          <a:solidFill>
            <a:schemeClr val="tx1">
              <a:lumMod val="75000"/>
              <a:lumOff val="25000"/>
            </a:schemeClr>
          </a:solidFill>
        </p:spPr>
      </p:pic>
      <p:sp>
        <p:nvSpPr>
          <p:cNvPr id="4" name="CasellaDiTesto 3">
            <a:extLst>
              <a:ext uri="{FF2B5EF4-FFF2-40B4-BE49-F238E27FC236}">
                <a16:creationId xmlns:a16="http://schemas.microsoft.com/office/drawing/2014/main" id="{825E85B7-D0D3-FA70-31E5-B620EA98A7DB}"/>
              </a:ext>
            </a:extLst>
          </p:cNvPr>
          <p:cNvSpPr txBox="1"/>
          <p:nvPr/>
        </p:nvSpPr>
        <p:spPr>
          <a:xfrm>
            <a:off x="2221582" y="6291393"/>
            <a:ext cx="8823489" cy="615553"/>
          </a:xfrm>
          <a:prstGeom prst="rect">
            <a:avLst/>
          </a:prstGeom>
          <a:noFill/>
        </p:spPr>
        <p:txBody>
          <a:bodyPr wrap="square" rtlCol="0">
            <a:spAutoFit/>
          </a:bodyPr>
          <a:lstStyle/>
          <a:p>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        </a:t>
            </a:r>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Federico Chiarelli – INFN -LNF</a:t>
            </a:r>
            <a:endParaRPr lang="it-IT" sz="1700" dirty="0">
              <a:solidFill>
                <a:schemeClr val="bg1"/>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CC5D8CCA-26A1-0042-1784-33B7256D8CF4}"/>
              </a:ext>
            </a:extLst>
          </p:cNvPr>
          <p:cNvSpPr txBox="1"/>
          <p:nvPr/>
        </p:nvSpPr>
        <p:spPr>
          <a:xfrm>
            <a:off x="996895" y="6394591"/>
            <a:ext cx="880428" cy="430887"/>
          </a:xfrm>
          <a:prstGeom prst="rect">
            <a:avLst/>
          </a:prstGeom>
          <a:solidFill>
            <a:schemeClr val="bg1"/>
          </a:solidFill>
        </p:spPr>
        <p:txBody>
          <a:bodyPr wrap="square" rtlCol="0">
            <a:spAutoFit/>
          </a:bodyPr>
          <a:lstStyle/>
          <a:p>
            <a:r>
              <a:rPr lang="en-US" sz="2200" dirty="0"/>
              <a:t>           </a:t>
            </a:r>
          </a:p>
        </p:txBody>
      </p:sp>
      <p:pic>
        <p:nvPicPr>
          <p:cNvPr id="7" name="Immagine 6" descr="Immagine che contiene testo&#10;&#10;Descrizione generata automaticamente">
            <a:extLst>
              <a:ext uri="{FF2B5EF4-FFF2-40B4-BE49-F238E27FC236}">
                <a16:creationId xmlns:a16="http://schemas.microsoft.com/office/drawing/2014/main" id="{6AE12683-353D-49FC-F239-AC2CC0E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48" y="6413248"/>
            <a:ext cx="540722" cy="393571"/>
          </a:xfrm>
          <a:prstGeom prst="rect">
            <a:avLst/>
          </a:prstGeom>
        </p:spPr>
      </p:pic>
      <p:sp>
        <p:nvSpPr>
          <p:cNvPr id="17" name="CasellaDiTesto 16">
            <a:extLst>
              <a:ext uri="{FF2B5EF4-FFF2-40B4-BE49-F238E27FC236}">
                <a16:creationId xmlns:a16="http://schemas.microsoft.com/office/drawing/2014/main" id="{0295EBB2-D4A8-D658-CA9E-AC4107C42275}"/>
              </a:ext>
            </a:extLst>
          </p:cNvPr>
          <p:cNvSpPr txBox="1"/>
          <p:nvPr/>
        </p:nvSpPr>
        <p:spPr>
          <a:xfrm>
            <a:off x="27927" y="417136"/>
            <a:ext cx="10497401" cy="1169551"/>
          </a:xfrm>
          <a:prstGeom prst="rect">
            <a:avLst/>
          </a:prstGeom>
          <a:noFill/>
        </p:spPr>
        <p:txBody>
          <a:bodyPr wrap="square" rtlCol="0">
            <a:spAutoFit/>
          </a:bodyPr>
          <a:lstStyle/>
          <a:p>
            <a:pPr algn="just"/>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Conclusion</a:t>
            </a:r>
          </a:p>
          <a:p>
            <a:pPr algn="just"/>
            <a:r>
              <a:rPr lang="it-IT" sz="3500" dirty="0"/>
              <a:t> </a:t>
            </a:r>
          </a:p>
        </p:txBody>
      </p:sp>
      <p:sp>
        <p:nvSpPr>
          <p:cNvPr id="5" name="CasellaDiTesto 4">
            <a:extLst>
              <a:ext uri="{FF2B5EF4-FFF2-40B4-BE49-F238E27FC236}">
                <a16:creationId xmlns:a16="http://schemas.microsoft.com/office/drawing/2014/main" id="{6C958653-950B-A009-53EE-702086959DED}"/>
              </a:ext>
            </a:extLst>
          </p:cNvPr>
          <p:cNvSpPr txBox="1"/>
          <p:nvPr/>
        </p:nvSpPr>
        <p:spPr>
          <a:xfrm>
            <a:off x="64417" y="1099801"/>
            <a:ext cx="11973612" cy="4909036"/>
          </a:xfrm>
          <a:prstGeom prst="rect">
            <a:avLst/>
          </a:prstGeom>
          <a:noFill/>
        </p:spPr>
        <p:txBody>
          <a:bodyPr wrap="square" rtlCol="0">
            <a:spAutoFit/>
          </a:bodyPr>
          <a:lstStyle/>
          <a:p>
            <a:pPr algn="just"/>
            <a:endParaRPr lang="it-IT" sz="28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it-IT" sz="2500" dirty="0">
                <a:latin typeface="Calibri" panose="020F0502020204030204" pitchFamily="34" charset="0"/>
                <a:cs typeface="Calibri" panose="020F0502020204030204" pitchFamily="34" charset="0"/>
              </a:rPr>
              <a:t>A complete </a:t>
            </a:r>
            <a:r>
              <a:rPr lang="it-IT" sz="2500" dirty="0" err="1">
                <a:latin typeface="Calibri" panose="020F0502020204030204" pitchFamily="34" charset="0"/>
                <a:cs typeface="Calibri" panose="020F0502020204030204" pitchFamily="34" charset="0"/>
              </a:rPr>
              <a:t>neutron</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characterization</a:t>
            </a:r>
            <a:r>
              <a:rPr lang="it-IT" sz="2500" dirty="0">
                <a:latin typeface="Calibri" panose="020F0502020204030204" pitchFamily="34" charset="0"/>
                <a:cs typeface="Calibri" panose="020F0502020204030204" pitchFamily="34" charset="0"/>
              </a:rPr>
              <a:t> of the EPOS </a:t>
            </a:r>
            <a:r>
              <a:rPr lang="it-IT" sz="2500" dirty="0" err="1">
                <a:latin typeface="Calibri" panose="020F0502020204030204" pitchFamily="34" charset="0"/>
                <a:cs typeface="Calibri" panose="020F0502020204030204" pitchFamily="34" charset="0"/>
              </a:rPr>
              <a:t>roof</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was</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performed</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using</a:t>
            </a:r>
            <a:r>
              <a:rPr lang="it-IT" sz="2500" dirty="0">
                <a:latin typeface="Calibri" panose="020F0502020204030204" pitchFamily="34" charset="0"/>
                <a:cs typeface="Calibri" panose="020F0502020204030204" pitchFamily="34" charset="0"/>
              </a:rPr>
              <a:t> the Bonner </a:t>
            </a:r>
            <a:r>
              <a:rPr lang="it-IT" sz="2500" dirty="0" err="1">
                <a:latin typeface="Calibri" panose="020F0502020204030204" pitchFamily="34" charset="0"/>
                <a:cs typeface="Calibri" panose="020F0502020204030204" pitchFamily="34" charset="0"/>
              </a:rPr>
              <a:t>sphere</a:t>
            </a:r>
            <a:r>
              <a:rPr lang="it-IT" sz="2500" dirty="0">
                <a:latin typeface="Calibri" panose="020F0502020204030204" pitchFamily="34" charset="0"/>
                <a:cs typeface="Calibri" panose="020F0502020204030204" pitchFamily="34" charset="0"/>
              </a:rPr>
              <a:t> system of the Frascati National Labs (INFN);</a:t>
            </a:r>
          </a:p>
          <a:p>
            <a:pPr marL="457200" indent="-457200" algn="just">
              <a:buFont typeface="Wingdings" panose="05000000000000000000" pitchFamily="2" charset="2"/>
              <a:buChar char="Ø"/>
            </a:pPr>
            <a:endParaRPr lang="it-IT" sz="25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it-IT" sz="2500" dirty="0">
                <a:latin typeface="Calibri" panose="020F0502020204030204" pitchFamily="34" charset="0"/>
                <a:cs typeface="Calibri" panose="020F0502020204030204" pitchFamily="34" charset="0"/>
              </a:rPr>
              <a:t>The UMG package, with a </a:t>
            </a:r>
            <a:r>
              <a:rPr lang="it-IT" sz="2500" dirty="0" err="1">
                <a:latin typeface="Calibri" panose="020F0502020204030204" pitchFamily="34" charset="0"/>
                <a:cs typeface="Calibri" panose="020F0502020204030204" pitchFamily="34" charset="0"/>
              </a:rPr>
              <a:t>Bayesian</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approach</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was</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used</a:t>
            </a:r>
            <a:r>
              <a:rPr lang="it-IT" sz="2500" dirty="0">
                <a:latin typeface="Calibri" panose="020F0502020204030204" pitchFamily="34" charset="0"/>
                <a:cs typeface="Calibri" panose="020F0502020204030204" pitchFamily="34" charset="0"/>
              </a:rPr>
              <a:t> to </a:t>
            </a:r>
            <a:r>
              <a:rPr lang="it-IT" sz="2500" dirty="0" err="1">
                <a:latin typeface="Calibri" panose="020F0502020204030204" pitchFamily="34" charset="0"/>
                <a:cs typeface="Calibri" panose="020F0502020204030204" pitchFamily="34" charset="0"/>
              </a:rPr>
              <a:t>evaluate</a:t>
            </a:r>
            <a:r>
              <a:rPr lang="it-IT" sz="2500" dirty="0">
                <a:latin typeface="Calibri" panose="020F0502020204030204" pitchFamily="34" charset="0"/>
                <a:cs typeface="Calibri" panose="020F0502020204030204" pitchFamily="34" charset="0"/>
              </a:rPr>
              <a:t> the </a:t>
            </a:r>
            <a:r>
              <a:rPr lang="it-IT" sz="2500" dirty="0" err="1">
                <a:latin typeface="Calibri" panose="020F0502020204030204" pitchFamily="34" charset="0"/>
                <a:cs typeface="Calibri" panose="020F0502020204030204" pitchFamily="34" charset="0"/>
              </a:rPr>
              <a:t>neutron</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spectrum</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produced</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during</a:t>
            </a:r>
            <a:r>
              <a:rPr lang="it-IT" sz="2500" dirty="0">
                <a:latin typeface="Calibri" panose="020F0502020204030204" pitchFamily="34" charset="0"/>
                <a:cs typeface="Calibri" panose="020F0502020204030204" pitchFamily="34" charset="0"/>
              </a:rPr>
              <a:t> the </a:t>
            </a:r>
            <a:r>
              <a:rPr lang="it-IT" sz="2500" dirty="0" err="1">
                <a:latin typeface="Calibri" panose="020F0502020204030204" pitchFamily="34" charset="0"/>
                <a:cs typeface="Calibri" panose="020F0502020204030204" pitchFamily="34" charset="0"/>
              </a:rPr>
              <a:t>normal</a:t>
            </a:r>
            <a:r>
              <a:rPr lang="it-IT" sz="2500" dirty="0">
                <a:latin typeface="Calibri" panose="020F0502020204030204" pitchFamily="34" charset="0"/>
                <a:cs typeface="Calibri" panose="020F0502020204030204" pitchFamily="34" charset="0"/>
              </a:rPr>
              <a:t> working </a:t>
            </a:r>
            <a:r>
              <a:rPr lang="it-IT" sz="2500" dirty="0" err="1">
                <a:latin typeface="Calibri" panose="020F0502020204030204" pitchFamily="34" charset="0"/>
                <a:cs typeface="Calibri" panose="020F0502020204030204" pitchFamily="34" charset="0"/>
              </a:rPr>
              <a:t>conditions</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at</a:t>
            </a:r>
            <a:r>
              <a:rPr lang="it-IT" sz="2500" dirty="0">
                <a:latin typeface="Calibri" panose="020F0502020204030204" pitchFamily="34" charset="0"/>
                <a:cs typeface="Calibri" panose="020F0502020204030204" pitchFamily="34" charset="0"/>
              </a:rPr>
              <a:t> the </a:t>
            </a:r>
            <a:r>
              <a:rPr lang="it-IT" sz="2500" dirty="0" err="1">
                <a:latin typeface="Calibri" panose="020F0502020204030204" pitchFamily="34" charset="0"/>
                <a:cs typeface="Calibri" panose="020F0502020204030204" pitchFamily="34" charset="0"/>
              </a:rPr>
              <a:t>pELBE</a:t>
            </a:r>
            <a:r>
              <a:rPr lang="it-IT" sz="2500" dirty="0">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Ø"/>
            </a:pPr>
            <a:endParaRPr lang="it-IT" sz="25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it-IT" sz="2500" dirty="0">
                <a:latin typeface="Calibri" panose="020F0502020204030204" pitchFamily="34" charset="0"/>
                <a:cs typeface="Calibri" panose="020F0502020204030204" pitchFamily="34" charset="0"/>
              </a:rPr>
              <a:t>The reliability of the </a:t>
            </a:r>
            <a:r>
              <a:rPr lang="it-IT" sz="2500" dirty="0" err="1">
                <a:latin typeface="Calibri" panose="020F0502020204030204" pitchFamily="34" charset="0"/>
                <a:cs typeface="Calibri" panose="020F0502020204030204" pitchFamily="34" charset="0"/>
              </a:rPr>
              <a:t>unfolded</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spectra</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obtained</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was</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shown</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through</a:t>
            </a:r>
            <a:r>
              <a:rPr lang="it-IT" sz="2500" dirty="0">
                <a:latin typeface="Calibri" panose="020F0502020204030204" pitchFamily="34" charset="0"/>
                <a:cs typeface="Calibri" panose="020F0502020204030204" pitchFamily="34" charset="0"/>
              </a:rPr>
              <a:t> a some </a:t>
            </a:r>
            <a:r>
              <a:rPr lang="it-IT" sz="2500" dirty="0" err="1">
                <a:latin typeface="Calibri" panose="020F0502020204030204" pitchFamily="34" charset="0"/>
                <a:cs typeface="Calibri" panose="020F0502020204030204" pitchFamily="34" charset="0"/>
              </a:rPr>
              <a:t>comparison</a:t>
            </a:r>
            <a:r>
              <a:rPr lang="it-IT" sz="2500" dirty="0">
                <a:latin typeface="Calibri" panose="020F0502020204030204" pitchFamily="34" charset="0"/>
                <a:cs typeface="Calibri" panose="020F0502020204030204" pitchFamily="34" charset="0"/>
              </a:rPr>
              <a:t>, in </a:t>
            </a:r>
            <a:r>
              <a:rPr lang="it-IT" sz="2500" dirty="0" err="1">
                <a:latin typeface="Calibri" panose="020F0502020204030204" pitchFamily="34" charset="0"/>
                <a:cs typeface="Calibri" panose="020F0502020204030204" pitchFamily="34" charset="0"/>
              </a:rPr>
              <a:t>terms</a:t>
            </a:r>
            <a:r>
              <a:rPr lang="it-IT" sz="2500" dirty="0">
                <a:latin typeface="Calibri" panose="020F0502020204030204" pitchFamily="34" charset="0"/>
                <a:cs typeface="Calibri" panose="020F0502020204030204" pitchFamily="34" charset="0"/>
              </a:rPr>
              <a:t> of </a:t>
            </a:r>
            <a:r>
              <a:rPr lang="it-IT" sz="2500" dirty="0" err="1">
                <a:latin typeface="Calibri" panose="020F0502020204030204" pitchFamily="34" charset="0"/>
                <a:cs typeface="Calibri" panose="020F0502020204030204" pitchFamily="34" charset="0"/>
              </a:rPr>
              <a:t>sphere</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counts</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obtained</a:t>
            </a:r>
            <a:r>
              <a:rPr lang="it-IT" sz="2500" dirty="0">
                <a:latin typeface="Calibri" panose="020F0502020204030204" pitchFamily="34" charset="0"/>
                <a:cs typeface="Calibri" panose="020F0502020204030204" pitchFamily="34" charset="0"/>
              </a:rPr>
              <a:t> and ambient dose </a:t>
            </a:r>
            <a:r>
              <a:rPr lang="it-IT" sz="2500" dirty="0" err="1">
                <a:latin typeface="Calibri" panose="020F0502020204030204" pitchFamily="34" charset="0"/>
                <a:cs typeface="Calibri" panose="020F0502020204030204" pitchFamily="34" charset="0"/>
              </a:rPr>
              <a:t>equivalent</a:t>
            </a:r>
            <a:r>
              <a:rPr lang="it-IT" sz="2500" dirty="0">
                <a:latin typeface="Calibri" panose="020F0502020204030204" pitchFamily="34" charset="0"/>
                <a:cs typeface="Calibri" panose="020F0502020204030204" pitchFamily="34" charset="0"/>
              </a:rPr>
              <a:t> </a:t>
            </a:r>
            <a:r>
              <a:rPr lang="it-IT" sz="2500" dirty="0" err="1">
                <a:latin typeface="Calibri" panose="020F0502020204030204" pitchFamily="34" charset="0"/>
                <a:cs typeface="Calibri" panose="020F0502020204030204" pitchFamily="34" charset="0"/>
              </a:rPr>
              <a:t>measurement</a:t>
            </a:r>
            <a:r>
              <a:rPr lang="it-IT" sz="2500" dirty="0">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Ø"/>
            </a:pPr>
            <a:endParaRPr lang="it-IT" sz="25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it-IT" sz="2500" dirty="0">
                <a:latin typeface="Calibri" panose="020F0502020204030204" pitchFamily="34" charset="0"/>
                <a:cs typeface="Calibri" panose="020F0502020204030204" pitchFamily="34" charset="0"/>
              </a:rPr>
              <a:t>Next challange: complete the benchmark with a </a:t>
            </a:r>
            <a:r>
              <a:rPr lang="it-IT" sz="2500" dirty="0" err="1">
                <a:latin typeface="Calibri" panose="020F0502020204030204" pitchFamily="34" charset="0"/>
                <a:cs typeface="Calibri" panose="020F0502020204030204" pitchFamily="34" charset="0"/>
              </a:rPr>
              <a:t>dedicated</a:t>
            </a:r>
            <a:r>
              <a:rPr lang="it-IT" sz="2500" dirty="0">
                <a:latin typeface="Calibri" panose="020F0502020204030204" pitchFamily="34" charset="0"/>
                <a:cs typeface="Calibri" panose="020F0502020204030204" pitchFamily="34" charset="0"/>
              </a:rPr>
              <a:t> Monte Carlo </a:t>
            </a:r>
            <a:r>
              <a:rPr lang="it-IT" sz="2500" dirty="0" err="1">
                <a:latin typeface="Calibri" panose="020F0502020204030204" pitchFamily="34" charset="0"/>
                <a:cs typeface="Calibri" panose="020F0502020204030204" pitchFamily="34" charset="0"/>
              </a:rPr>
              <a:t>simulation</a:t>
            </a:r>
            <a:r>
              <a:rPr lang="it-IT" sz="2500" dirty="0">
                <a:latin typeface="Calibri" panose="020F0502020204030204" pitchFamily="34" charset="0"/>
                <a:cs typeface="Calibri" panose="020F0502020204030204" pitchFamily="34" charset="0"/>
              </a:rPr>
              <a:t>. </a:t>
            </a:r>
          </a:p>
          <a:p>
            <a:pPr marL="457200" indent="-457200" algn="just">
              <a:buFont typeface="Wingdings" panose="05000000000000000000" pitchFamily="2" charset="2"/>
              <a:buChar char="Ø"/>
            </a:pPr>
            <a:endParaRPr lang="it-IT" sz="3500" dirty="0"/>
          </a:p>
        </p:txBody>
      </p:sp>
      <p:sp>
        <p:nvSpPr>
          <p:cNvPr id="10" name="CasellaDiTesto 9">
            <a:extLst>
              <a:ext uri="{FF2B5EF4-FFF2-40B4-BE49-F238E27FC236}">
                <a16:creationId xmlns:a16="http://schemas.microsoft.com/office/drawing/2014/main" id="{7BE9689B-FFA6-9C0B-492C-00104CD81169}"/>
              </a:ext>
            </a:extLst>
          </p:cNvPr>
          <p:cNvSpPr txBox="1"/>
          <p:nvPr/>
        </p:nvSpPr>
        <p:spPr>
          <a:xfrm>
            <a:off x="11388585" y="6394591"/>
            <a:ext cx="768159" cy="369332"/>
          </a:xfrm>
          <a:prstGeom prst="rect">
            <a:avLst/>
          </a:prstGeom>
          <a:noFill/>
        </p:spPr>
        <p:txBody>
          <a:bodyPr wrap="none" rtlCol="0">
            <a:spAutoFit/>
          </a:bodyPr>
          <a:lstStyle/>
          <a:p>
            <a:r>
              <a:rPr lang="it-IT" b="1" i="1" dirty="0">
                <a:solidFill>
                  <a:schemeClr val="bg1"/>
                </a:solidFill>
              </a:rPr>
              <a:t>17/18</a:t>
            </a:r>
          </a:p>
        </p:txBody>
      </p:sp>
    </p:spTree>
    <p:extLst>
      <p:ext uri="{BB962C8B-B14F-4D97-AF65-F5344CB8AC3E}">
        <p14:creationId xmlns:p14="http://schemas.microsoft.com/office/powerpoint/2010/main" val="3094331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32FA76-D687-56A5-845E-25E4069ABE95}"/>
              </a:ext>
            </a:extLst>
          </p:cNvPr>
          <p:cNvSpPr/>
          <p:nvPr/>
        </p:nvSpPr>
        <p:spPr>
          <a:xfrm>
            <a:off x="0" y="0"/>
            <a:ext cx="12192000" cy="6858000"/>
          </a:xfrm>
          <a:prstGeom prst="rect">
            <a:avLst/>
          </a:prstGeom>
          <a:gradFill flip="none" rotWithShape="1">
            <a:gsLst>
              <a:gs pos="94000">
                <a:srgbClr val="0B1134"/>
              </a:gs>
              <a:gs pos="43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CDAF3CA-592C-F48B-63D5-D4872A54F316}"/>
              </a:ext>
            </a:extLst>
          </p:cNvPr>
          <p:cNvSpPr/>
          <p:nvPr/>
        </p:nvSpPr>
        <p:spPr>
          <a:xfrm>
            <a:off x="1" y="417136"/>
            <a:ext cx="12192000" cy="5923202"/>
          </a:xfrm>
          <a:prstGeom prst="rect">
            <a:avLst/>
          </a:prstGeom>
          <a:solidFill>
            <a:schemeClr val="bg1"/>
          </a:solidFill>
          <a:ln w="28575">
            <a:solidFill>
              <a:srgbClr val="0B1134"/>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99CC"/>
              </a:solidFill>
              <a:effectLst/>
              <a:highlight>
                <a:srgbClr val="FFFFFF"/>
              </a:highlight>
              <a:latin typeface="Roboto Light" panose="020F0502020204030204" pitchFamily="2" charset="0"/>
            </a:endParaRPr>
          </a:p>
        </p:txBody>
      </p:sp>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64417" y="6377742"/>
            <a:ext cx="960334" cy="463879"/>
          </a:xfrm>
          <a:prstGeom prst="rect">
            <a:avLst/>
          </a:prstGeom>
          <a:solidFill>
            <a:schemeClr val="tx1">
              <a:lumMod val="75000"/>
              <a:lumOff val="25000"/>
            </a:schemeClr>
          </a:solidFill>
        </p:spPr>
      </p:pic>
      <p:sp>
        <p:nvSpPr>
          <p:cNvPr id="4" name="CasellaDiTesto 3">
            <a:extLst>
              <a:ext uri="{FF2B5EF4-FFF2-40B4-BE49-F238E27FC236}">
                <a16:creationId xmlns:a16="http://schemas.microsoft.com/office/drawing/2014/main" id="{825E85B7-D0D3-FA70-31E5-B620EA98A7DB}"/>
              </a:ext>
            </a:extLst>
          </p:cNvPr>
          <p:cNvSpPr txBox="1"/>
          <p:nvPr/>
        </p:nvSpPr>
        <p:spPr>
          <a:xfrm>
            <a:off x="2221582" y="6291393"/>
            <a:ext cx="8823489" cy="615553"/>
          </a:xfrm>
          <a:prstGeom prst="rect">
            <a:avLst/>
          </a:prstGeom>
          <a:noFill/>
        </p:spPr>
        <p:txBody>
          <a:bodyPr wrap="square" rtlCol="0">
            <a:spAutoFit/>
          </a:bodyPr>
          <a:lstStyle/>
          <a:p>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        </a:t>
            </a:r>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Federico Chiarelli – INFN -LNF</a:t>
            </a:r>
            <a:endParaRPr lang="it-IT" sz="1700" dirty="0">
              <a:solidFill>
                <a:schemeClr val="bg1"/>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CC5D8CCA-26A1-0042-1784-33B7256D8CF4}"/>
              </a:ext>
            </a:extLst>
          </p:cNvPr>
          <p:cNvSpPr txBox="1"/>
          <p:nvPr/>
        </p:nvSpPr>
        <p:spPr>
          <a:xfrm>
            <a:off x="996895" y="6394591"/>
            <a:ext cx="880428" cy="430887"/>
          </a:xfrm>
          <a:prstGeom prst="rect">
            <a:avLst/>
          </a:prstGeom>
          <a:solidFill>
            <a:schemeClr val="bg1"/>
          </a:solidFill>
        </p:spPr>
        <p:txBody>
          <a:bodyPr wrap="square" rtlCol="0">
            <a:spAutoFit/>
          </a:bodyPr>
          <a:lstStyle/>
          <a:p>
            <a:r>
              <a:rPr lang="en-US" sz="2200" dirty="0"/>
              <a:t>           </a:t>
            </a:r>
          </a:p>
        </p:txBody>
      </p:sp>
      <p:pic>
        <p:nvPicPr>
          <p:cNvPr id="7" name="Immagine 6" descr="Immagine che contiene testo&#10;&#10;Descrizione generata automaticamente">
            <a:extLst>
              <a:ext uri="{FF2B5EF4-FFF2-40B4-BE49-F238E27FC236}">
                <a16:creationId xmlns:a16="http://schemas.microsoft.com/office/drawing/2014/main" id="{6AE12683-353D-49FC-F239-AC2CC0E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48" y="6413248"/>
            <a:ext cx="540722" cy="393571"/>
          </a:xfrm>
          <a:prstGeom prst="rect">
            <a:avLst/>
          </a:prstGeom>
        </p:spPr>
      </p:pic>
      <p:sp>
        <p:nvSpPr>
          <p:cNvPr id="17" name="CasellaDiTesto 16">
            <a:extLst>
              <a:ext uri="{FF2B5EF4-FFF2-40B4-BE49-F238E27FC236}">
                <a16:creationId xmlns:a16="http://schemas.microsoft.com/office/drawing/2014/main" id="{0295EBB2-D4A8-D658-CA9E-AC4107C42275}"/>
              </a:ext>
            </a:extLst>
          </p:cNvPr>
          <p:cNvSpPr txBox="1"/>
          <p:nvPr/>
        </p:nvSpPr>
        <p:spPr>
          <a:xfrm>
            <a:off x="914051" y="744029"/>
            <a:ext cx="10497401" cy="1631216"/>
          </a:xfrm>
          <a:prstGeom prst="rect">
            <a:avLst/>
          </a:prstGeom>
          <a:noFill/>
        </p:spPr>
        <p:txBody>
          <a:bodyPr wrap="square" rtlCol="0">
            <a:spAutoFit/>
          </a:bodyPr>
          <a:lstStyle/>
          <a:p>
            <a:pPr algn="ctr"/>
            <a:r>
              <a:rPr lang="en-US" sz="6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Thanks for the attention</a:t>
            </a:r>
          </a:p>
          <a:p>
            <a:pPr algn="just"/>
            <a:r>
              <a:rPr lang="it-IT" sz="3500" dirty="0"/>
              <a:t> </a:t>
            </a:r>
          </a:p>
        </p:txBody>
      </p:sp>
      <p:pic>
        <p:nvPicPr>
          <p:cNvPr id="5" name="Immagine 4">
            <a:extLst>
              <a:ext uri="{FF2B5EF4-FFF2-40B4-BE49-F238E27FC236}">
                <a16:creationId xmlns:a16="http://schemas.microsoft.com/office/drawing/2014/main" id="{2906CF8D-6E3C-D2CB-69D6-962EB1675914}"/>
              </a:ext>
            </a:extLst>
          </p:cNvPr>
          <p:cNvPicPr>
            <a:picLocks noChangeAspect="1"/>
          </p:cNvPicPr>
          <p:nvPr/>
        </p:nvPicPr>
        <p:blipFill>
          <a:blip r:embed="rId2"/>
          <a:stretch>
            <a:fillRect/>
          </a:stretch>
        </p:blipFill>
        <p:spPr>
          <a:xfrm>
            <a:off x="6096000" y="2049390"/>
            <a:ext cx="2528637" cy="1221431"/>
          </a:xfrm>
          <a:prstGeom prst="rect">
            <a:avLst/>
          </a:prstGeom>
          <a:solidFill>
            <a:schemeClr val="tx1">
              <a:lumMod val="75000"/>
              <a:lumOff val="25000"/>
            </a:schemeClr>
          </a:solidFill>
        </p:spPr>
      </p:pic>
      <p:pic>
        <p:nvPicPr>
          <p:cNvPr id="10" name="Immagine 9" descr="Immagine che contiene testo&#10;&#10;Descrizione generata automaticamente">
            <a:extLst>
              <a:ext uri="{FF2B5EF4-FFF2-40B4-BE49-F238E27FC236}">
                <a16:creationId xmlns:a16="http://schemas.microsoft.com/office/drawing/2014/main" id="{1E1A2AB8-BFF7-60CC-9857-A97B1E8F1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831" y="1905165"/>
            <a:ext cx="1980240" cy="1441341"/>
          </a:xfrm>
          <a:prstGeom prst="rect">
            <a:avLst/>
          </a:prstGeom>
        </p:spPr>
      </p:pic>
      <p:sp>
        <p:nvSpPr>
          <p:cNvPr id="11" name="Sottotitolo 2">
            <a:extLst>
              <a:ext uri="{FF2B5EF4-FFF2-40B4-BE49-F238E27FC236}">
                <a16:creationId xmlns:a16="http://schemas.microsoft.com/office/drawing/2014/main" id="{8B17C9BA-6F0A-75F4-F9DE-308BA4EE1D04}"/>
              </a:ext>
            </a:extLst>
          </p:cNvPr>
          <p:cNvSpPr>
            <a:spLocks noGrp="1"/>
          </p:cNvSpPr>
          <p:nvPr>
            <p:ph type="subTitle" idx="1"/>
          </p:nvPr>
        </p:nvSpPr>
        <p:spPr>
          <a:xfrm>
            <a:off x="5407443" y="3828865"/>
            <a:ext cx="6348295" cy="407631"/>
          </a:xfrm>
        </p:spPr>
        <p:txBody>
          <a:bodyPr>
            <a:normAutofit lnSpcReduction="10000"/>
          </a:bodyPr>
          <a:lstStyle/>
          <a:p>
            <a:r>
              <a:rPr lang="it-IT" b="1" dirty="0"/>
              <a:t>Author: Federico Chiarelli</a:t>
            </a:r>
          </a:p>
        </p:txBody>
      </p:sp>
      <p:sp>
        <p:nvSpPr>
          <p:cNvPr id="12" name="Sottotitolo 2">
            <a:extLst>
              <a:ext uri="{FF2B5EF4-FFF2-40B4-BE49-F238E27FC236}">
                <a16:creationId xmlns:a16="http://schemas.microsoft.com/office/drawing/2014/main" id="{23486975-A0F7-E7EF-218B-167EB1AC3D17}"/>
              </a:ext>
            </a:extLst>
          </p:cNvPr>
          <p:cNvSpPr txBox="1">
            <a:spLocks/>
          </p:cNvSpPr>
          <p:nvPr/>
        </p:nvSpPr>
        <p:spPr>
          <a:xfrm>
            <a:off x="4277391" y="4826001"/>
            <a:ext cx="9144000" cy="40841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t>Frascati National Labs (INFN-LNF)</a:t>
            </a:r>
          </a:p>
        </p:txBody>
      </p:sp>
      <p:sp>
        <p:nvSpPr>
          <p:cNvPr id="13" name="Sottotitolo 2">
            <a:extLst>
              <a:ext uri="{FF2B5EF4-FFF2-40B4-BE49-F238E27FC236}">
                <a16:creationId xmlns:a16="http://schemas.microsoft.com/office/drawing/2014/main" id="{EC31A9F8-7DE8-0232-7F91-14CA23D1B596}"/>
              </a:ext>
            </a:extLst>
          </p:cNvPr>
          <p:cNvSpPr txBox="1">
            <a:spLocks/>
          </p:cNvSpPr>
          <p:nvPr/>
        </p:nvSpPr>
        <p:spPr>
          <a:xfrm>
            <a:off x="5260587" y="4283694"/>
            <a:ext cx="6931414" cy="39812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t>Contact: federico.chiarelli@lnf.infn.it</a:t>
            </a:r>
          </a:p>
        </p:txBody>
      </p:sp>
      <p:pic>
        <p:nvPicPr>
          <p:cNvPr id="15" name="Immagine 14" descr="Immagine che contiene vestiti, persona, giacca, Viso umano&#10;&#10;Descrizione generata automaticamente">
            <a:extLst>
              <a:ext uri="{FF2B5EF4-FFF2-40B4-BE49-F238E27FC236}">
                <a16:creationId xmlns:a16="http://schemas.microsoft.com/office/drawing/2014/main" id="{23E9EBAE-9610-0793-946D-9347E141DF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47" y="2039294"/>
            <a:ext cx="4348557" cy="3261417"/>
          </a:xfrm>
          <a:prstGeom prst="rect">
            <a:avLst/>
          </a:prstGeom>
        </p:spPr>
      </p:pic>
    </p:spTree>
    <p:extLst>
      <p:ext uri="{BB962C8B-B14F-4D97-AF65-F5344CB8AC3E}">
        <p14:creationId xmlns:p14="http://schemas.microsoft.com/office/powerpoint/2010/main" val="101753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32FA76-D687-56A5-845E-25E4069ABE95}"/>
              </a:ext>
            </a:extLst>
          </p:cNvPr>
          <p:cNvSpPr/>
          <p:nvPr/>
        </p:nvSpPr>
        <p:spPr>
          <a:xfrm>
            <a:off x="0" y="0"/>
            <a:ext cx="12192000" cy="6858000"/>
          </a:xfrm>
          <a:prstGeom prst="rect">
            <a:avLst/>
          </a:prstGeom>
          <a:gradFill flip="none" rotWithShape="1">
            <a:gsLst>
              <a:gs pos="94000">
                <a:srgbClr val="0B1134"/>
              </a:gs>
              <a:gs pos="43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CDAF3CA-592C-F48B-63D5-D4872A54F316}"/>
              </a:ext>
            </a:extLst>
          </p:cNvPr>
          <p:cNvSpPr/>
          <p:nvPr/>
        </p:nvSpPr>
        <p:spPr>
          <a:xfrm>
            <a:off x="1" y="417136"/>
            <a:ext cx="12192000" cy="5923202"/>
          </a:xfrm>
          <a:prstGeom prst="rect">
            <a:avLst/>
          </a:prstGeom>
          <a:solidFill>
            <a:schemeClr val="bg1"/>
          </a:solidFill>
          <a:ln w="28575">
            <a:solidFill>
              <a:srgbClr val="0B1134"/>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99CC"/>
              </a:solidFill>
              <a:effectLst/>
              <a:highlight>
                <a:srgbClr val="FFFFFF"/>
              </a:highlight>
              <a:latin typeface="Roboto Light" panose="020F0502020204030204" pitchFamily="2" charset="0"/>
            </a:endParaRPr>
          </a:p>
        </p:txBody>
      </p:sp>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64417" y="6377742"/>
            <a:ext cx="960334" cy="463879"/>
          </a:xfrm>
          <a:prstGeom prst="rect">
            <a:avLst/>
          </a:prstGeom>
          <a:solidFill>
            <a:schemeClr val="tx1">
              <a:lumMod val="75000"/>
              <a:lumOff val="25000"/>
            </a:schemeClr>
          </a:solidFill>
        </p:spPr>
      </p:pic>
      <p:sp>
        <p:nvSpPr>
          <p:cNvPr id="4" name="CasellaDiTesto 3">
            <a:extLst>
              <a:ext uri="{FF2B5EF4-FFF2-40B4-BE49-F238E27FC236}">
                <a16:creationId xmlns:a16="http://schemas.microsoft.com/office/drawing/2014/main" id="{825E85B7-D0D3-FA70-31E5-B620EA98A7DB}"/>
              </a:ext>
            </a:extLst>
          </p:cNvPr>
          <p:cNvSpPr txBox="1"/>
          <p:nvPr/>
        </p:nvSpPr>
        <p:spPr>
          <a:xfrm>
            <a:off x="2221582" y="6291393"/>
            <a:ext cx="8823489" cy="615553"/>
          </a:xfrm>
          <a:prstGeom prst="rect">
            <a:avLst/>
          </a:prstGeom>
          <a:noFill/>
        </p:spPr>
        <p:txBody>
          <a:bodyPr wrap="square" rtlCol="0">
            <a:spAutoFit/>
          </a:bodyPr>
          <a:lstStyle/>
          <a:p>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        </a:t>
            </a:r>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Federico Chiarelli – INFN -LNF</a:t>
            </a:r>
            <a:endParaRPr lang="it-IT" sz="1700" dirty="0">
              <a:solidFill>
                <a:schemeClr val="bg1"/>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CC5D8CCA-26A1-0042-1784-33B7256D8CF4}"/>
              </a:ext>
            </a:extLst>
          </p:cNvPr>
          <p:cNvSpPr txBox="1"/>
          <p:nvPr/>
        </p:nvSpPr>
        <p:spPr>
          <a:xfrm>
            <a:off x="996895" y="6394591"/>
            <a:ext cx="880428" cy="430887"/>
          </a:xfrm>
          <a:prstGeom prst="rect">
            <a:avLst/>
          </a:prstGeom>
          <a:solidFill>
            <a:schemeClr val="bg1"/>
          </a:solidFill>
        </p:spPr>
        <p:txBody>
          <a:bodyPr wrap="square" rtlCol="0">
            <a:spAutoFit/>
          </a:bodyPr>
          <a:lstStyle/>
          <a:p>
            <a:r>
              <a:rPr lang="en-US" sz="2200" dirty="0"/>
              <a:t>           </a:t>
            </a:r>
          </a:p>
        </p:txBody>
      </p:sp>
      <p:pic>
        <p:nvPicPr>
          <p:cNvPr id="7" name="Immagine 6" descr="Immagine che contiene testo&#10;&#10;Descrizione generata automaticamente">
            <a:extLst>
              <a:ext uri="{FF2B5EF4-FFF2-40B4-BE49-F238E27FC236}">
                <a16:creationId xmlns:a16="http://schemas.microsoft.com/office/drawing/2014/main" id="{6AE12683-353D-49FC-F239-AC2CC0E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48" y="6413248"/>
            <a:ext cx="540722" cy="393571"/>
          </a:xfrm>
          <a:prstGeom prst="rect">
            <a:avLst/>
          </a:prstGeom>
        </p:spPr>
      </p:pic>
      <p:sp>
        <p:nvSpPr>
          <p:cNvPr id="17" name="CasellaDiTesto 16">
            <a:extLst>
              <a:ext uri="{FF2B5EF4-FFF2-40B4-BE49-F238E27FC236}">
                <a16:creationId xmlns:a16="http://schemas.microsoft.com/office/drawing/2014/main" id="{0295EBB2-D4A8-D658-CA9E-AC4107C42275}"/>
              </a:ext>
            </a:extLst>
          </p:cNvPr>
          <p:cNvSpPr txBox="1"/>
          <p:nvPr/>
        </p:nvSpPr>
        <p:spPr>
          <a:xfrm>
            <a:off x="27928" y="417136"/>
            <a:ext cx="2471560" cy="630942"/>
          </a:xfrm>
          <a:prstGeom prst="rect">
            <a:avLst/>
          </a:prstGeom>
          <a:noFill/>
        </p:spPr>
        <p:txBody>
          <a:bodyPr wrap="square" rtlCol="0">
            <a:spAutoFit/>
          </a:bodyPr>
          <a:lstStyle/>
          <a:p>
            <a:pPr algn="just"/>
            <a:r>
              <a:rPr lang="it-IT"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Content</a:t>
            </a:r>
            <a:r>
              <a:rPr lang="it-IT" sz="3500" dirty="0"/>
              <a:t> </a:t>
            </a:r>
          </a:p>
        </p:txBody>
      </p:sp>
      <p:sp>
        <p:nvSpPr>
          <p:cNvPr id="18" name="CasellaDiTesto 17">
            <a:extLst>
              <a:ext uri="{FF2B5EF4-FFF2-40B4-BE49-F238E27FC236}">
                <a16:creationId xmlns:a16="http://schemas.microsoft.com/office/drawing/2014/main" id="{CD4932C4-552A-5ED5-D9ED-92E16E14291C}"/>
              </a:ext>
            </a:extLst>
          </p:cNvPr>
          <p:cNvSpPr txBox="1"/>
          <p:nvPr/>
        </p:nvSpPr>
        <p:spPr>
          <a:xfrm>
            <a:off x="64417" y="1099801"/>
            <a:ext cx="8748074" cy="5370701"/>
          </a:xfrm>
          <a:prstGeom prst="rect">
            <a:avLst/>
          </a:prstGeom>
          <a:noFill/>
        </p:spPr>
        <p:txBody>
          <a:bodyPr wrap="square" rtlCol="0">
            <a:spAutoFit/>
          </a:bodyPr>
          <a:lstStyle/>
          <a:p>
            <a:pPr marL="457200" indent="-457200" algn="just">
              <a:buFont typeface="Wingdings" panose="05000000000000000000" pitchFamily="2" charset="2"/>
              <a:buChar char="Ø"/>
            </a:pPr>
            <a:r>
              <a:rPr lang="it-IT" sz="2800" dirty="0" err="1">
                <a:latin typeface="Calibri" panose="020F0502020204030204" pitchFamily="34" charset="0"/>
                <a:cs typeface="Calibri" panose="020F0502020204030204" pitchFamily="34" charset="0"/>
              </a:rPr>
              <a:t>Introduction</a:t>
            </a:r>
            <a:r>
              <a:rPr lang="it-IT" sz="2800" dirty="0">
                <a:latin typeface="Calibri" panose="020F0502020204030204" pitchFamily="34" charset="0"/>
                <a:cs typeface="Calibri" panose="020F0502020204030204" pitchFamily="34" charset="0"/>
              </a:rPr>
              <a:t> to the ELBE facility</a:t>
            </a:r>
          </a:p>
          <a:p>
            <a:pPr marL="457200" indent="-457200" algn="just">
              <a:buFont typeface="Wingdings" panose="05000000000000000000" pitchFamily="2" charset="2"/>
              <a:buChar char="Ø"/>
            </a:pPr>
            <a:endParaRPr lang="it-IT" sz="28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it-IT" sz="2800" dirty="0">
                <a:latin typeface="Calibri" panose="020F0502020204030204" pitchFamily="34" charset="0"/>
                <a:cs typeface="Calibri" panose="020F0502020204030204" pitchFamily="34" charset="0"/>
              </a:rPr>
              <a:t>Bonner </a:t>
            </a:r>
            <a:r>
              <a:rPr lang="it-IT" sz="2800" dirty="0" err="1">
                <a:latin typeface="Calibri" panose="020F0502020204030204" pitchFamily="34" charset="0"/>
                <a:cs typeface="Calibri" panose="020F0502020204030204" pitchFamily="34" charset="0"/>
              </a:rPr>
              <a:t>sphere</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spectrometry</a:t>
            </a:r>
            <a:r>
              <a:rPr lang="it-IT" sz="2800" dirty="0">
                <a:latin typeface="Calibri" panose="020F0502020204030204" pitchFamily="34" charset="0"/>
                <a:cs typeface="Calibri" panose="020F0502020204030204" pitchFamily="34" charset="0"/>
              </a:rPr>
              <a:t> and </a:t>
            </a:r>
            <a:r>
              <a:rPr lang="it-IT" sz="2800" dirty="0" err="1">
                <a:latin typeface="Calibri" panose="020F0502020204030204" pitchFamily="34" charset="0"/>
                <a:cs typeface="Calibri" panose="020F0502020204030204" pitchFamily="34" charset="0"/>
              </a:rPr>
              <a:t>unfolding</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methods</a:t>
            </a:r>
            <a:endParaRPr lang="it-IT" sz="28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endParaRPr lang="it-IT" sz="28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it-IT" sz="2800" dirty="0" err="1">
                <a:latin typeface="Calibri" panose="020F0502020204030204" pitchFamily="34" charset="0"/>
                <a:cs typeface="Calibri" panose="020F0502020204030204" pitchFamily="34" charset="0"/>
              </a:rPr>
              <a:t>Neutron</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characterization</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at</a:t>
            </a:r>
            <a:r>
              <a:rPr lang="it-IT" sz="2800" dirty="0">
                <a:latin typeface="Calibri" panose="020F0502020204030204" pitchFamily="34" charset="0"/>
                <a:cs typeface="Calibri" panose="020F0502020204030204" pitchFamily="34" charset="0"/>
              </a:rPr>
              <a:t> the </a:t>
            </a:r>
            <a:r>
              <a:rPr lang="it-IT" sz="2800" dirty="0" err="1">
                <a:latin typeface="Calibri" panose="020F0502020204030204" pitchFamily="34" charset="0"/>
                <a:cs typeface="Calibri" panose="020F0502020204030204" pitchFamily="34" charset="0"/>
              </a:rPr>
              <a:t>pELBE</a:t>
            </a:r>
            <a:r>
              <a:rPr lang="it-IT" sz="2800" dirty="0">
                <a:latin typeface="Calibri" panose="020F0502020204030204" pitchFamily="34" charset="0"/>
                <a:cs typeface="Calibri" panose="020F0502020204030204" pitchFamily="34" charset="0"/>
              </a:rPr>
              <a:t> facility</a:t>
            </a:r>
          </a:p>
          <a:p>
            <a:pPr marL="457200" indent="-457200" algn="just">
              <a:buFont typeface="Wingdings" panose="05000000000000000000" pitchFamily="2" charset="2"/>
              <a:buChar char="Ø"/>
            </a:pPr>
            <a:endParaRPr lang="it-IT" sz="28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it-IT" sz="2800" dirty="0" err="1">
                <a:latin typeface="Calibri" panose="020F0502020204030204" pitchFamily="34" charset="0"/>
                <a:cs typeface="Calibri" panose="020F0502020204030204" pitchFamily="34" charset="0"/>
              </a:rPr>
              <a:t>Unfolding</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methods</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adopted</a:t>
            </a:r>
            <a:r>
              <a:rPr lang="it-IT" sz="2800" dirty="0">
                <a:latin typeface="Calibri" panose="020F0502020204030204" pitchFamily="34" charset="0"/>
                <a:cs typeface="Calibri" panose="020F0502020204030204" pitchFamily="34" charset="0"/>
              </a:rPr>
              <a:t> </a:t>
            </a:r>
          </a:p>
          <a:p>
            <a:pPr marL="457200" indent="-457200" algn="just">
              <a:buFont typeface="Wingdings" panose="05000000000000000000" pitchFamily="2" charset="2"/>
              <a:buChar char="Ø"/>
            </a:pPr>
            <a:endParaRPr lang="it-IT" sz="28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it-IT" sz="2800" dirty="0" err="1">
                <a:latin typeface="Calibri" panose="020F0502020204030204" pitchFamily="34" charset="0"/>
                <a:cs typeface="Calibri" panose="020F0502020204030204" pitchFamily="34" charset="0"/>
              </a:rPr>
              <a:t>Experimental</a:t>
            </a:r>
            <a:r>
              <a:rPr lang="it-IT" sz="2800" dirty="0">
                <a:latin typeface="Calibri" panose="020F0502020204030204" pitchFamily="34" charset="0"/>
                <a:cs typeface="Calibri" panose="020F0502020204030204" pitchFamily="34" charset="0"/>
              </a:rPr>
              <a:t> / </a:t>
            </a:r>
            <a:r>
              <a:rPr lang="it-IT" sz="2800" dirty="0" err="1">
                <a:latin typeface="Calibri" panose="020F0502020204030204" pitchFamily="34" charset="0"/>
                <a:cs typeface="Calibri" panose="020F0502020204030204" pitchFamily="34" charset="0"/>
              </a:rPr>
              <a:t>unfolded</a:t>
            </a:r>
            <a:r>
              <a:rPr lang="it-IT" sz="2800" dirty="0">
                <a:latin typeface="Calibri" panose="020F0502020204030204" pitchFamily="34" charset="0"/>
                <a:cs typeface="Calibri" panose="020F0502020204030204" pitchFamily="34" charset="0"/>
              </a:rPr>
              <a:t> data </a:t>
            </a:r>
            <a:r>
              <a:rPr lang="it-IT" sz="2800" dirty="0" err="1">
                <a:latin typeface="Calibri" panose="020F0502020204030204" pitchFamily="34" charset="0"/>
                <a:cs typeface="Calibri" panose="020F0502020204030204" pitchFamily="34" charset="0"/>
              </a:rPr>
              <a:t>comparison</a:t>
            </a:r>
            <a:endParaRPr lang="it-IT" sz="28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endParaRPr lang="it-IT" sz="28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it-IT" sz="2800" dirty="0" err="1">
                <a:latin typeface="Calibri" panose="020F0502020204030204" pitchFamily="34" charset="0"/>
                <a:cs typeface="Calibri" panose="020F0502020204030204" pitchFamily="34" charset="0"/>
              </a:rPr>
              <a:t>Conclusion</a:t>
            </a:r>
            <a:r>
              <a:rPr lang="it-IT" sz="2800" dirty="0">
                <a:latin typeface="Calibri" panose="020F0502020204030204" pitchFamily="34" charset="0"/>
                <a:cs typeface="Calibri" panose="020F0502020204030204" pitchFamily="34" charset="0"/>
              </a:rPr>
              <a:t> </a:t>
            </a:r>
          </a:p>
          <a:p>
            <a:pPr marL="457200" indent="-457200" algn="just">
              <a:buFont typeface="Wingdings" panose="05000000000000000000" pitchFamily="2" charset="2"/>
              <a:buChar char="Ø"/>
            </a:pPr>
            <a:endParaRPr lang="it-IT" sz="3500" dirty="0"/>
          </a:p>
        </p:txBody>
      </p:sp>
      <p:sp>
        <p:nvSpPr>
          <p:cNvPr id="3" name="CasellaDiTesto 2">
            <a:extLst>
              <a:ext uri="{FF2B5EF4-FFF2-40B4-BE49-F238E27FC236}">
                <a16:creationId xmlns:a16="http://schemas.microsoft.com/office/drawing/2014/main" id="{374FB9DA-22CB-A3D3-3371-AA510DD71401}"/>
              </a:ext>
            </a:extLst>
          </p:cNvPr>
          <p:cNvSpPr txBox="1"/>
          <p:nvPr/>
        </p:nvSpPr>
        <p:spPr>
          <a:xfrm>
            <a:off x="11482855" y="6394591"/>
            <a:ext cx="644728" cy="369332"/>
          </a:xfrm>
          <a:prstGeom prst="rect">
            <a:avLst/>
          </a:prstGeom>
          <a:noFill/>
        </p:spPr>
        <p:txBody>
          <a:bodyPr wrap="none" rtlCol="0">
            <a:spAutoFit/>
          </a:bodyPr>
          <a:lstStyle/>
          <a:p>
            <a:r>
              <a:rPr lang="it-IT" b="1" i="1" dirty="0">
                <a:solidFill>
                  <a:schemeClr val="bg1"/>
                </a:solidFill>
              </a:rPr>
              <a:t>2/18</a:t>
            </a:r>
          </a:p>
        </p:txBody>
      </p:sp>
    </p:spTree>
    <p:extLst>
      <p:ext uri="{BB962C8B-B14F-4D97-AF65-F5344CB8AC3E}">
        <p14:creationId xmlns:p14="http://schemas.microsoft.com/office/powerpoint/2010/main" val="340419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32FA76-D687-56A5-845E-25E4069ABE95}"/>
              </a:ext>
            </a:extLst>
          </p:cNvPr>
          <p:cNvSpPr/>
          <p:nvPr/>
        </p:nvSpPr>
        <p:spPr>
          <a:xfrm>
            <a:off x="0" y="0"/>
            <a:ext cx="12192000" cy="6858000"/>
          </a:xfrm>
          <a:prstGeom prst="rect">
            <a:avLst/>
          </a:prstGeom>
          <a:gradFill flip="none" rotWithShape="1">
            <a:gsLst>
              <a:gs pos="94000">
                <a:srgbClr val="0B1134"/>
              </a:gs>
              <a:gs pos="43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CDAF3CA-592C-F48B-63D5-D4872A54F316}"/>
              </a:ext>
            </a:extLst>
          </p:cNvPr>
          <p:cNvSpPr/>
          <p:nvPr/>
        </p:nvSpPr>
        <p:spPr>
          <a:xfrm>
            <a:off x="1" y="417136"/>
            <a:ext cx="12192000" cy="5923202"/>
          </a:xfrm>
          <a:prstGeom prst="rect">
            <a:avLst/>
          </a:prstGeom>
          <a:solidFill>
            <a:schemeClr val="bg1"/>
          </a:solidFill>
          <a:ln w="28575">
            <a:solidFill>
              <a:srgbClr val="0B1134"/>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99CC"/>
              </a:solidFill>
              <a:effectLst/>
              <a:highlight>
                <a:srgbClr val="FFFFFF"/>
              </a:highlight>
              <a:latin typeface="Roboto Light" panose="020F0502020204030204" pitchFamily="2" charset="0"/>
            </a:endParaRPr>
          </a:p>
        </p:txBody>
      </p:sp>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64417" y="6377742"/>
            <a:ext cx="960334" cy="463879"/>
          </a:xfrm>
          <a:prstGeom prst="rect">
            <a:avLst/>
          </a:prstGeom>
          <a:solidFill>
            <a:schemeClr val="tx1">
              <a:lumMod val="75000"/>
              <a:lumOff val="25000"/>
            </a:schemeClr>
          </a:solidFill>
        </p:spPr>
      </p:pic>
      <p:sp>
        <p:nvSpPr>
          <p:cNvPr id="4" name="CasellaDiTesto 3">
            <a:extLst>
              <a:ext uri="{FF2B5EF4-FFF2-40B4-BE49-F238E27FC236}">
                <a16:creationId xmlns:a16="http://schemas.microsoft.com/office/drawing/2014/main" id="{825E85B7-D0D3-FA70-31E5-B620EA98A7DB}"/>
              </a:ext>
            </a:extLst>
          </p:cNvPr>
          <p:cNvSpPr txBox="1"/>
          <p:nvPr/>
        </p:nvSpPr>
        <p:spPr>
          <a:xfrm>
            <a:off x="2221582" y="6291393"/>
            <a:ext cx="8823489" cy="615553"/>
          </a:xfrm>
          <a:prstGeom prst="rect">
            <a:avLst/>
          </a:prstGeom>
          <a:noFill/>
        </p:spPr>
        <p:txBody>
          <a:bodyPr wrap="square" rtlCol="0">
            <a:spAutoFit/>
          </a:bodyPr>
          <a:lstStyle/>
          <a:p>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        </a:t>
            </a:r>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Federico Chiarelli – INFN -LNF</a:t>
            </a:r>
            <a:endParaRPr lang="it-IT" sz="1700" dirty="0">
              <a:solidFill>
                <a:schemeClr val="bg1"/>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CC5D8CCA-26A1-0042-1784-33B7256D8CF4}"/>
              </a:ext>
            </a:extLst>
          </p:cNvPr>
          <p:cNvSpPr txBox="1"/>
          <p:nvPr/>
        </p:nvSpPr>
        <p:spPr>
          <a:xfrm>
            <a:off x="996895" y="6394591"/>
            <a:ext cx="880428" cy="430887"/>
          </a:xfrm>
          <a:prstGeom prst="rect">
            <a:avLst/>
          </a:prstGeom>
          <a:solidFill>
            <a:schemeClr val="bg1"/>
          </a:solidFill>
        </p:spPr>
        <p:txBody>
          <a:bodyPr wrap="square" rtlCol="0">
            <a:spAutoFit/>
          </a:bodyPr>
          <a:lstStyle/>
          <a:p>
            <a:r>
              <a:rPr lang="en-US" sz="2200" dirty="0"/>
              <a:t>           </a:t>
            </a:r>
          </a:p>
        </p:txBody>
      </p:sp>
      <p:pic>
        <p:nvPicPr>
          <p:cNvPr id="7" name="Immagine 6" descr="Immagine che contiene testo&#10;&#10;Descrizione generata automaticamente">
            <a:extLst>
              <a:ext uri="{FF2B5EF4-FFF2-40B4-BE49-F238E27FC236}">
                <a16:creationId xmlns:a16="http://schemas.microsoft.com/office/drawing/2014/main" id="{6AE12683-353D-49FC-F239-AC2CC0E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48" y="6413248"/>
            <a:ext cx="540722" cy="393571"/>
          </a:xfrm>
          <a:prstGeom prst="rect">
            <a:avLst/>
          </a:prstGeom>
        </p:spPr>
      </p:pic>
      <p:sp>
        <p:nvSpPr>
          <p:cNvPr id="17" name="CasellaDiTesto 16">
            <a:extLst>
              <a:ext uri="{FF2B5EF4-FFF2-40B4-BE49-F238E27FC236}">
                <a16:creationId xmlns:a16="http://schemas.microsoft.com/office/drawing/2014/main" id="{0295EBB2-D4A8-D658-CA9E-AC4107C42275}"/>
              </a:ext>
            </a:extLst>
          </p:cNvPr>
          <p:cNvSpPr txBox="1"/>
          <p:nvPr/>
        </p:nvSpPr>
        <p:spPr>
          <a:xfrm>
            <a:off x="27927" y="417136"/>
            <a:ext cx="8654159" cy="1169551"/>
          </a:xfrm>
          <a:prstGeom prst="rect">
            <a:avLst/>
          </a:prstGeom>
          <a:noFill/>
        </p:spPr>
        <p:txBody>
          <a:bodyPr wrap="square" rtlCol="0">
            <a:spAutoFit/>
          </a:bodyPr>
          <a:lstStyle/>
          <a:p>
            <a:pPr algn="just"/>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to the ELBE facility</a:t>
            </a:r>
          </a:p>
          <a:p>
            <a:pPr algn="just"/>
            <a:r>
              <a:rPr lang="it-IT" sz="3500" dirty="0"/>
              <a:t> </a:t>
            </a:r>
          </a:p>
        </p:txBody>
      </p:sp>
      <p:pic>
        <p:nvPicPr>
          <p:cNvPr id="23" name="Immagine 22" descr="Immagine che contiene testo, mappa, atlante, schermata&#10;&#10;Descrizione generata automaticamente">
            <a:extLst>
              <a:ext uri="{FF2B5EF4-FFF2-40B4-BE49-F238E27FC236}">
                <a16:creationId xmlns:a16="http://schemas.microsoft.com/office/drawing/2014/main" id="{2F482DA9-A7A6-CB7E-785D-E6651BF71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635" y="1171517"/>
            <a:ext cx="2430046" cy="2610049"/>
          </a:xfrm>
          <a:prstGeom prst="rect">
            <a:avLst/>
          </a:prstGeom>
        </p:spPr>
      </p:pic>
      <p:sp>
        <p:nvSpPr>
          <p:cNvPr id="24" name="Ovale 23">
            <a:extLst>
              <a:ext uri="{FF2B5EF4-FFF2-40B4-BE49-F238E27FC236}">
                <a16:creationId xmlns:a16="http://schemas.microsoft.com/office/drawing/2014/main" id="{D61ABF4A-EDAB-360E-7A72-67AA4765059C}"/>
              </a:ext>
            </a:extLst>
          </p:cNvPr>
          <p:cNvSpPr/>
          <p:nvPr/>
        </p:nvSpPr>
        <p:spPr>
          <a:xfrm>
            <a:off x="1582190" y="2397810"/>
            <a:ext cx="575035" cy="19796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noFill/>
            </a:endParaRPr>
          </a:p>
        </p:txBody>
      </p:sp>
      <p:sp>
        <p:nvSpPr>
          <p:cNvPr id="26" name="CasellaDiTesto 25">
            <a:extLst>
              <a:ext uri="{FF2B5EF4-FFF2-40B4-BE49-F238E27FC236}">
                <a16:creationId xmlns:a16="http://schemas.microsoft.com/office/drawing/2014/main" id="{3BA64520-9506-6D64-E575-18199E6888A6}"/>
              </a:ext>
            </a:extLst>
          </p:cNvPr>
          <p:cNvSpPr txBox="1"/>
          <p:nvPr/>
        </p:nvSpPr>
        <p:spPr>
          <a:xfrm>
            <a:off x="3370192" y="1273301"/>
            <a:ext cx="8215156" cy="1477328"/>
          </a:xfrm>
          <a:prstGeom prst="rect">
            <a:avLst/>
          </a:prstGeom>
          <a:noFill/>
        </p:spPr>
        <p:txBody>
          <a:bodyPr wrap="square">
            <a:spAutoFit/>
          </a:bodyPr>
          <a:lstStyle/>
          <a:p>
            <a:r>
              <a:rPr lang="en-US" b="0" i="0" dirty="0">
                <a:solidFill>
                  <a:srgbClr val="000000"/>
                </a:solidFill>
                <a:effectLst/>
                <a:highlight>
                  <a:srgbClr val="FFFFFF"/>
                </a:highlight>
                <a:latin typeface="Calibri" panose="020F0502020204030204" pitchFamily="34" charset="0"/>
                <a:cs typeface="Calibri" panose="020F0502020204030204" pitchFamily="34" charset="0"/>
              </a:rPr>
              <a:t>The radiation source </a:t>
            </a:r>
            <a:r>
              <a:rPr lang="en-US" b="1" i="0" dirty="0">
                <a:solidFill>
                  <a:srgbClr val="000000"/>
                </a:solidFill>
                <a:effectLst/>
                <a:highlight>
                  <a:srgbClr val="FFFFFF"/>
                </a:highlight>
                <a:latin typeface="Calibri" panose="020F0502020204030204" pitchFamily="34" charset="0"/>
                <a:cs typeface="Calibri" panose="020F0502020204030204" pitchFamily="34" charset="0"/>
              </a:rPr>
              <a:t>ELBE</a:t>
            </a:r>
            <a:r>
              <a:rPr lang="en-US" b="0" i="0" dirty="0">
                <a:solidFill>
                  <a:srgbClr val="000000"/>
                </a:solidFill>
                <a:effectLst/>
                <a:highlight>
                  <a:srgbClr val="FFFFFF"/>
                </a:highlight>
                <a:latin typeface="Calibri" panose="020F0502020204030204" pitchFamily="34" charset="0"/>
                <a:cs typeface="Calibri" panose="020F0502020204030204" pitchFamily="34" charset="0"/>
              </a:rPr>
              <a:t> (Electron Linear Accelerator for Beams of High Brilliance and Low Emittance) is used to produce various types of secondary beams - both electromagnetic radiation and particles. The properties of this radiation make ELBE an excellent research tool both for external users and for scientists at the Helmholtz-</a:t>
            </a:r>
            <a:r>
              <a:rPr lang="en-US" b="0" i="0" dirty="0" err="1">
                <a:solidFill>
                  <a:srgbClr val="000000"/>
                </a:solidFill>
                <a:effectLst/>
                <a:highlight>
                  <a:srgbClr val="FFFFFF"/>
                </a:highlight>
                <a:latin typeface="Calibri" panose="020F0502020204030204" pitchFamily="34" charset="0"/>
                <a:cs typeface="Calibri" panose="020F0502020204030204" pitchFamily="34" charset="0"/>
              </a:rPr>
              <a:t>Zentrum</a:t>
            </a:r>
            <a:r>
              <a:rPr lang="en-US" b="0" i="0" dirty="0">
                <a:solidFill>
                  <a:srgbClr val="000000"/>
                </a:solidFill>
                <a:effectLst/>
                <a:highlight>
                  <a:srgbClr val="FFFFFF"/>
                </a:highlight>
                <a:latin typeface="Calibri" panose="020F0502020204030204" pitchFamily="34" charset="0"/>
                <a:cs typeface="Calibri" panose="020F0502020204030204" pitchFamily="34" charset="0"/>
              </a:rPr>
              <a:t> Dresden-</a:t>
            </a:r>
            <a:r>
              <a:rPr lang="en-US" b="0" i="0" dirty="0" err="1">
                <a:solidFill>
                  <a:srgbClr val="000000"/>
                </a:solidFill>
                <a:effectLst/>
                <a:highlight>
                  <a:srgbClr val="FFFFFF"/>
                </a:highlight>
                <a:latin typeface="Calibri" panose="020F0502020204030204" pitchFamily="34" charset="0"/>
                <a:cs typeface="Calibri" panose="020F0502020204030204" pitchFamily="34" charset="0"/>
              </a:rPr>
              <a:t>Rossendorf</a:t>
            </a:r>
            <a:r>
              <a:rPr lang="en-US" b="0" i="0" dirty="0">
                <a:solidFill>
                  <a:srgbClr val="000000"/>
                </a:solidFill>
                <a:effectLst/>
                <a:highlight>
                  <a:srgbClr val="FFFFFF"/>
                </a:highlight>
                <a:latin typeface="Calibri" panose="020F0502020204030204" pitchFamily="34" charset="0"/>
                <a:cs typeface="Calibri" panose="020F0502020204030204" pitchFamily="34" charset="0"/>
              </a:rPr>
              <a:t>. </a:t>
            </a:r>
            <a:endParaRPr lang="it-IT" dirty="0">
              <a:latin typeface="Calibri" panose="020F0502020204030204" pitchFamily="34" charset="0"/>
              <a:cs typeface="Calibri" panose="020F0502020204030204" pitchFamily="34" charset="0"/>
            </a:endParaRPr>
          </a:p>
        </p:txBody>
      </p:sp>
      <p:cxnSp>
        <p:nvCxnSpPr>
          <p:cNvPr id="28" name="Connettore 2 27">
            <a:extLst>
              <a:ext uri="{FF2B5EF4-FFF2-40B4-BE49-F238E27FC236}">
                <a16:creationId xmlns:a16="http://schemas.microsoft.com/office/drawing/2014/main" id="{31C3EBE9-A27F-29DD-44A0-2CFB7398DBD0}"/>
              </a:ext>
            </a:extLst>
          </p:cNvPr>
          <p:cNvCxnSpPr>
            <a:cxnSpLocks/>
          </p:cNvCxnSpPr>
          <p:nvPr/>
        </p:nvCxnSpPr>
        <p:spPr>
          <a:xfrm>
            <a:off x="2026674" y="2595774"/>
            <a:ext cx="327420" cy="1318798"/>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4" name="Immagine 33" descr="Immagine che contiene testo, Carattere, schermata, logo&#10;&#10;Descrizione generata automaticamente">
            <a:extLst>
              <a:ext uri="{FF2B5EF4-FFF2-40B4-BE49-F238E27FC236}">
                <a16:creationId xmlns:a16="http://schemas.microsoft.com/office/drawing/2014/main" id="{AE4901E4-CD16-F726-93FC-F5C7B4D6FA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930" y="4278294"/>
            <a:ext cx="1907744" cy="943649"/>
          </a:xfrm>
          <a:prstGeom prst="rect">
            <a:avLst/>
          </a:prstGeom>
        </p:spPr>
      </p:pic>
      <p:pic>
        <p:nvPicPr>
          <p:cNvPr id="35" name="Immagine 34" descr="Immagine che contiene aereo, aria aperta, Aerofotogrammetria, erba&#10;&#10;Descrizione generata automaticamente">
            <a:extLst>
              <a:ext uri="{FF2B5EF4-FFF2-40B4-BE49-F238E27FC236}">
                <a16:creationId xmlns:a16="http://schemas.microsoft.com/office/drawing/2014/main" id="{019F25CC-9264-5ADC-9E06-4E0BD12459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6798" y="3914572"/>
            <a:ext cx="2786789" cy="1859159"/>
          </a:xfrm>
          <a:prstGeom prst="rect">
            <a:avLst/>
          </a:prstGeom>
        </p:spPr>
      </p:pic>
      <p:pic>
        <p:nvPicPr>
          <p:cNvPr id="37" name="Immagine 36" descr="Immagine che contiene testo, diagramma, Piano, linea&#10;&#10;Descrizione generata automaticamente">
            <a:extLst>
              <a:ext uri="{FF2B5EF4-FFF2-40B4-BE49-F238E27FC236}">
                <a16:creationId xmlns:a16="http://schemas.microsoft.com/office/drawing/2014/main" id="{B373CC58-E6F7-2BF9-1FC0-F39115A78A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2066" y="2799690"/>
            <a:ext cx="7268299" cy="2974041"/>
          </a:xfrm>
          <a:prstGeom prst="rect">
            <a:avLst/>
          </a:prstGeom>
        </p:spPr>
      </p:pic>
      <p:sp>
        <p:nvSpPr>
          <p:cNvPr id="3" name="CasellaDiTesto 2">
            <a:extLst>
              <a:ext uri="{FF2B5EF4-FFF2-40B4-BE49-F238E27FC236}">
                <a16:creationId xmlns:a16="http://schemas.microsoft.com/office/drawing/2014/main" id="{1F186DBE-A308-DD2F-DCA4-50AABF15A58F}"/>
              </a:ext>
            </a:extLst>
          </p:cNvPr>
          <p:cNvSpPr txBox="1"/>
          <p:nvPr/>
        </p:nvSpPr>
        <p:spPr>
          <a:xfrm>
            <a:off x="11482855" y="6394591"/>
            <a:ext cx="644728" cy="369332"/>
          </a:xfrm>
          <a:prstGeom prst="rect">
            <a:avLst/>
          </a:prstGeom>
          <a:noFill/>
        </p:spPr>
        <p:txBody>
          <a:bodyPr wrap="none" rtlCol="0">
            <a:spAutoFit/>
          </a:bodyPr>
          <a:lstStyle/>
          <a:p>
            <a:r>
              <a:rPr lang="it-IT" b="1" i="1" dirty="0">
                <a:solidFill>
                  <a:schemeClr val="bg1"/>
                </a:solidFill>
              </a:rPr>
              <a:t>3/18</a:t>
            </a:r>
          </a:p>
        </p:txBody>
      </p:sp>
    </p:spTree>
    <p:extLst>
      <p:ext uri="{BB962C8B-B14F-4D97-AF65-F5344CB8AC3E}">
        <p14:creationId xmlns:p14="http://schemas.microsoft.com/office/powerpoint/2010/main" val="243968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32FA76-D687-56A5-845E-25E4069ABE95}"/>
              </a:ext>
            </a:extLst>
          </p:cNvPr>
          <p:cNvSpPr/>
          <p:nvPr/>
        </p:nvSpPr>
        <p:spPr>
          <a:xfrm>
            <a:off x="0" y="0"/>
            <a:ext cx="12192000" cy="6858000"/>
          </a:xfrm>
          <a:prstGeom prst="rect">
            <a:avLst/>
          </a:prstGeom>
          <a:gradFill flip="none" rotWithShape="1">
            <a:gsLst>
              <a:gs pos="94000">
                <a:srgbClr val="0B1134"/>
              </a:gs>
              <a:gs pos="43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CDAF3CA-592C-F48B-63D5-D4872A54F316}"/>
              </a:ext>
            </a:extLst>
          </p:cNvPr>
          <p:cNvSpPr/>
          <p:nvPr/>
        </p:nvSpPr>
        <p:spPr>
          <a:xfrm>
            <a:off x="1" y="417136"/>
            <a:ext cx="12192000" cy="5923202"/>
          </a:xfrm>
          <a:prstGeom prst="rect">
            <a:avLst/>
          </a:prstGeom>
          <a:solidFill>
            <a:schemeClr val="bg1"/>
          </a:solidFill>
          <a:ln w="28575">
            <a:solidFill>
              <a:srgbClr val="0B1134"/>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99CC"/>
              </a:solidFill>
              <a:effectLst/>
              <a:highlight>
                <a:srgbClr val="FFFFFF"/>
              </a:highlight>
              <a:latin typeface="Roboto Light" panose="020F0502020204030204" pitchFamily="2" charset="0"/>
            </a:endParaRPr>
          </a:p>
        </p:txBody>
      </p:sp>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64417" y="6377742"/>
            <a:ext cx="960334" cy="463879"/>
          </a:xfrm>
          <a:prstGeom prst="rect">
            <a:avLst/>
          </a:prstGeom>
          <a:solidFill>
            <a:schemeClr val="tx1">
              <a:lumMod val="75000"/>
              <a:lumOff val="25000"/>
            </a:schemeClr>
          </a:solidFill>
        </p:spPr>
      </p:pic>
      <p:sp>
        <p:nvSpPr>
          <p:cNvPr id="4" name="CasellaDiTesto 3">
            <a:extLst>
              <a:ext uri="{FF2B5EF4-FFF2-40B4-BE49-F238E27FC236}">
                <a16:creationId xmlns:a16="http://schemas.microsoft.com/office/drawing/2014/main" id="{825E85B7-D0D3-FA70-31E5-B620EA98A7DB}"/>
              </a:ext>
            </a:extLst>
          </p:cNvPr>
          <p:cNvSpPr txBox="1"/>
          <p:nvPr/>
        </p:nvSpPr>
        <p:spPr>
          <a:xfrm>
            <a:off x="2221582" y="6291393"/>
            <a:ext cx="8823489" cy="615553"/>
          </a:xfrm>
          <a:prstGeom prst="rect">
            <a:avLst/>
          </a:prstGeom>
          <a:noFill/>
        </p:spPr>
        <p:txBody>
          <a:bodyPr wrap="square" rtlCol="0">
            <a:spAutoFit/>
          </a:bodyPr>
          <a:lstStyle/>
          <a:p>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        </a:t>
            </a:r>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Federico Chiarelli – INFN -LNF</a:t>
            </a:r>
            <a:endParaRPr lang="it-IT" sz="1700" dirty="0">
              <a:solidFill>
                <a:schemeClr val="bg1"/>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CC5D8CCA-26A1-0042-1784-33B7256D8CF4}"/>
              </a:ext>
            </a:extLst>
          </p:cNvPr>
          <p:cNvSpPr txBox="1"/>
          <p:nvPr/>
        </p:nvSpPr>
        <p:spPr>
          <a:xfrm>
            <a:off x="996895" y="6394591"/>
            <a:ext cx="880428" cy="430887"/>
          </a:xfrm>
          <a:prstGeom prst="rect">
            <a:avLst/>
          </a:prstGeom>
          <a:solidFill>
            <a:schemeClr val="bg1"/>
          </a:solidFill>
        </p:spPr>
        <p:txBody>
          <a:bodyPr wrap="square" rtlCol="0">
            <a:spAutoFit/>
          </a:bodyPr>
          <a:lstStyle/>
          <a:p>
            <a:r>
              <a:rPr lang="en-US" sz="2200" dirty="0"/>
              <a:t>           </a:t>
            </a:r>
          </a:p>
        </p:txBody>
      </p:sp>
      <p:pic>
        <p:nvPicPr>
          <p:cNvPr id="7" name="Immagine 6" descr="Immagine che contiene testo&#10;&#10;Descrizione generata automaticamente">
            <a:extLst>
              <a:ext uri="{FF2B5EF4-FFF2-40B4-BE49-F238E27FC236}">
                <a16:creationId xmlns:a16="http://schemas.microsoft.com/office/drawing/2014/main" id="{6AE12683-353D-49FC-F239-AC2CC0E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48" y="6413248"/>
            <a:ext cx="540722" cy="393571"/>
          </a:xfrm>
          <a:prstGeom prst="rect">
            <a:avLst/>
          </a:prstGeom>
        </p:spPr>
      </p:pic>
      <p:sp>
        <p:nvSpPr>
          <p:cNvPr id="17" name="CasellaDiTesto 16">
            <a:extLst>
              <a:ext uri="{FF2B5EF4-FFF2-40B4-BE49-F238E27FC236}">
                <a16:creationId xmlns:a16="http://schemas.microsoft.com/office/drawing/2014/main" id="{0295EBB2-D4A8-D658-CA9E-AC4107C42275}"/>
              </a:ext>
            </a:extLst>
          </p:cNvPr>
          <p:cNvSpPr txBox="1"/>
          <p:nvPr/>
        </p:nvSpPr>
        <p:spPr>
          <a:xfrm>
            <a:off x="27927" y="417136"/>
            <a:ext cx="8654159" cy="1169551"/>
          </a:xfrm>
          <a:prstGeom prst="rect">
            <a:avLst/>
          </a:prstGeom>
          <a:noFill/>
        </p:spPr>
        <p:txBody>
          <a:bodyPr wrap="square" rtlCol="0">
            <a:spAutoFit/>
          </a:bodyPr>
          <a:lstStyle/>
          <a:p>
            <a:pPr algn="just"/>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to the ELBE facility</a:t>
            </a:r>
          </a:p>
          <a:p>
            <a:pPr algn="just"/>
            <a:r>
              <a:rPr lang="it-IT" sz="3500" dirty="0"/>
              <a:t> </a:t>
            </a:r>
          </a:p>
        </p:txBody>
      </p:sp>
      <p:sp>
        <p:nvSpPr>
          <p:cNvPr id="26" name="CasellaDiTesto 25">
            <a:extLst>
              <a:ext uri="{FF2B5EF4-FFF2-40B4-BE49-F238E27FC236}">
                <a16:creationId xmlns:a16="http://schemas.microsoft.com/office/drawing/2014/main" id="{3BA64520-9506-6D64-E575-18199E6888A6}"/>
              </a:ext>
            </a:extLst>
          </p:cNvPr>
          <p:cNvSpPr txBox="1"/>
          <p:nvPr/>
        </p:nvSpPr>
        <p:spPr>
          <a:xfrm>
            <a:off x="64417" y="1040775"/>
            <a:ext cx="11057447" cy="1754326"/>
          </a:xfrm>
          <a:prstGeom prst="rect">
            <a:avLst/>
          </a:prstGeom>
          <a:noFill/>
        </p:spPr>
        <p:txBody>
          <a:bodyPr wrap="square">
            <a:spAutoFit/>
          </a:bodyPr>
          <a:lstStyle/>
          <a:p>
            <a:r>
              <a:rPr lang="en-US" b="0" i="0" dirty="0">
                <a:solidFill>
                  <a:srgbClr val="000000"/>
                </a:solidFill>
                <a:effectLst/>
                <a:highlight>
                  <a:srgbClr val="FFFFFF"/>
                </a:highlight>
                <a:latin typeface="Calibri" panose="020F0502020204030204" pitchFamily="34" charset="0"/>
                <a:cs typeface="Calibri" panose="020F0502020204030204" pitchFamily="34" charset="0"/>
              </a:rPr>
              <a:t>At </a:t>
            </a:r>
            <a:r>
              <a:rPr lang="en-US" b="0" i="0" dirty="0" err="1">
                <a:solidFill>
                  <a:srgbClr val="000000"/>
                </a:solidFill>
                <a:effectLst/>
                <a:highlight>
                  <a:srgbClr val="FFFFFF"/>
                </a:highlight>
                <a:latin typeface="Calibri" panose="020F0502020204030204" pitchFamily="34" charset="0"/>
                <a:cs typeface="Calibri" panose="020F0502020204030204" pitchFamily="34" charset="0"/>
              </a:rPr>
              <a:t>pELBE</a:t>
            </a:r>
            <a:r>
              <a:rPr lang="en-US" b="0" i="0" dirty="0">
                <a:solidFill>
                  <a:srgbClr val="000000"/>
                </a:solidFill>
                <a:effectLst/>
                <a:highlight>
                  <a:srgbClr val="FFFFFF"/>
                </a:highlight>
                <a:latin typeface="Calibri" panose="020F0502020204030204" pitchFamily="34" charset="0"/>
                <a:cs typeface="Calibri" panose="020F0502020204030204" pitchFamily="34" charset="0"/>
              </a:rPr>
              <a:t> the electron beam hits a 1 cm thick water-cooled W target and produces positrons through Bremsstrahlung and following pair production.</a:t>
            </a:r>
            <a:br>
              <a:rPr lang="en-US" b="0" i="0" dirty="0">
                <a:solidFill>
                  <a:srgbClr val="000000"/>
                </a:solidFill>
                <a:effectLst/>
                <a:highlight>
                  <a:srgbClr val="FFFFFF"/>
                </a:highlight>
                <a:latin typeface="Calibri" panose="020F0502020204030204" pitchFamily="34" charset="0"/>
                <a:cs typeface="Calibri" panose="020F0502020204030204" pitchFamily="34" charset="0"/>
              </a:rPr>
            </a:br>
            <a:r>
              <a:rPr lang="en-US" b="0" i="0" dirty="0">
                <a:solidFill>
                  <a:srgbClr val="000000"/>
                </a:solidFill>
                <a:effectLst/>
                <a:highlight>
                  <a:srgbClr val="FFFFFF"/>
                </a:highlight>
                <a:latin typeface="Calibri" panose="020F0502020204030204" pitchFamily="34" charset="0"/>
                <a:cs typeface="Calibri" panose="020F0502020204030204" pitchFamily="34" charset="0"/>
              </a:rPr>
              <a:t>Positrons are transported in a dedicated area for positron annihilation spectroscopy studies.</a:t>
            </a:r>
            <a:br>
              <a:rPr lang="en-US" b="0" i="0" dirty="0">
                <a:solidFill>
                  <a:srgbClr val="000000"/>
                </a:solidFill>
                <a:effectLst/>
                <a:highlight>
                  <a:srgbClr val="FFFFFF"/>
                </a:highlight>
                <a:latin typeface="Calibri" panose="020F0502020204030204" pitchFamily="34" charset="0"/>
                <a:cs typeface="Calibri" panose="020F0502020204030204" pitchFamily="34" charset="0"/>
              </a:rPr>
            </a:br>
            <a:r>
              <a:rPr lang="en-US" b="0" i="0" dirty="0">
                <a:solidFill>
                  <a:srgbClr val="000000"/>
                </a:solidFill>
                <a:effectLst/>
                <a:highlight>
                  <a:srgbClr val="FFFFFF"/>
                </a:highlight>
                <a:latin typeface="Calibri" panose="020F0502020204030204" pitchFamily="34" charset="0"/>
                <a:cs typeface="Calibri" panose="020F0502020204030204" pitchFamily="34" charset="0"/>
              </a:rPr>
              <a:t>In the tungsten target, the </a:t>
            </a:r>
            <a:r>
              <a:rPr lang="en-US" b="1" i="0" dirty="0">
                <a:solidFill>
                  <a:srgbClr val="000000"/>
                </a:solidFill>
                <a:effectLst/>
                <a:highlight>
                  <a:srgbClr val="FFFFFF"/>
                </a:highlight>
                <a:latin typeface="Calibri" panose="020F0502020204030204" pitchFamily="34" charset="0"/>
                <a:cs typeface="Calibri" panose="020F0502020204030204" pitchFamily="34" charset="0"/>
              </a:rPr>
              <a:t>electron beam induces neutron photo-production</a:t>
            </a:r>
            <a:r>
              <a:rPr lang="en-US" b="0" i="0" dirty="0">
                <a:solidFill>
                  <a:srgbClr val="000000"/>
                </a:solidFill>
                <a:effectLst/>
                <a:highlight>
                  <a:srgbClr val="FFFFFF"/>
                </a:highlight>
                <a:latin typeface="Calibri" panose="020F0502020204030204" pitchFamily="34" charset="0"/>
                <a:cs typeface="Calibri" panose="020F0502020204030204" pitchFamily="34" charset="0"/>
              </a:rPr>
              <a:t>, allowing the definition of an optimal neutron irradiation area. </a:t>
            </a:r>
            <a:br>
              <a:rPr lang="en-US" b="0" i="0" dirty="0">
                <a:solidFill>
                  <a:srgbClr val="000000"/>
                </a:solidFill>
                <a:effectLst/>
                <a:highlight>
                  <a:srgbClr val="FFFFFF"/>
                </a:highlight>
                <a:latin typeface="Calibri" panose="020F0502020204030204" pitchFamily="34" charset="0"/>
                <a:cs typeface="Calibri" panose="020F0502020204030204" pitchFamily="34" charset="0"/>
              </a:rPr>
            </a:br>
            <a:r>
              <a:rPr lang="en-US" b="0" i="0" dirty="0">
                <a:solidFill>
                  <a:srgbClr val="000000"/>
                </a:solidFill>
                <a:effectLst/>
                <a:highlight>
                  <a:srgbClr val="FFFFFF"/>
                </a:highlight>
                <a:latin typeface="Calibri" panose="020F0502020204030204" pitchFamily="34" charset="0"/>
                <a:cs typeface="Calibri" panose="020F0502020204030204" pitchFamily="34" charset="0"/>
              </a:rPr>
              <a:t>The high neutron fluence rate - up to about 10</a:t>
            </a:r>
            <a:r>
              <a:rPr lang="en-US" b="0" i="0" baseline="30000" dirty="0">
                <a:solidFill>
                  <a:srgbClr val="000000"/>
                </a:solidFill>
                <a:effectLst/>
                <a:highlight>
                  <a:srgbClr val="FFFFFF"/>
                </a:highlight>
                <a:latin typeface="Calibri" panose="020F0502020204030204" pitchFamily="34" charset="0"/>
                <a:cs typeface="Calibri" panose="020F0502020204030204" pitchFamily="34" charset="0"/>
              </a:rPr>
              <a:t>7</a:t>
            </a:r>
            <a:r>
              <a:rPr lang="en-US" b="0" i="0" dirty="0">
                <a:solidFill>
                  <a:srgbClr val="000000"/>
                </a:solidFill>
                <a:effectLst/>
                <a:highlight>
                  <a:srgbClr val="FFFFFF"/>
                </a:highlight>
                <a:latin typeface="Calibri" panose="020F0502020204030204" pitchFamily="34" charset="0"/>
                <a:cs typeface="Calibri" panose="020F0502020204030204" pitchFamily="34" charset="0"/>
              </a:rPr>
              <a:t> n/cm2/s - and a negligible photon contamination</a:t>
            </a:r>
            <a:endParaRPr lang="it-IT" dirty="0">
              <a:latin typeface="Calibri" panose="020F0502020204030204" pitchFamily="34" charset="0"/>
              <a:cs typeface="Calibri" panose="020F0502020204030204" pitchFamily="34" charset="0"/>
            </a:endParaRPr>
          </a:p>
        </p:txBody>
      </p:sp>
      <p:pic>
        <p:nvPicPr>
          <p:cNvPr id="11" name="Immagine 10" descr="Immagine che contiene schermata, testo, Rettangolo, diagramma&#10;&#10;Descrizione generata automaticamente">
            <a:extLst>
              <a:ext uri="{FF2B5EF4-FFF2-40B4-BE49-F238E27FC236}">
                <a16:creationId xmlns:a16="http://schemas.microsoft.com/office/drawing/2014/main" id="{19269216-EF6D-A66E-69AB-6194F91E3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56" y="2821250"/>
            <a:ext cx="3307644" cy="3261576"/>
          </a:xfrm>
          <a:prstGeom prst="rect">
            <a:avLst/>
          </a:prstGeom>
        </p:spPr>
      </p:pic>
      <p:pic>
        <p:nvPicPr>
          <p:cNvPr id="13" name="Immagine 12" descr="Immagine che contiene Policromia, diagramma, schermata&#10;&#10;Descrizione generata automaticamente">
            <a:extLst>
              <a:ext uri="{FF2B5EF4-FFF2-40B4-BE49-F238E27FC236}">
                <a16:creationId xmlns:a16="http://schemas.microsoft.com/office/drawing/2014/main" id="{B22B2C5F-FF1A-91E1-DBCA-8235D4C19A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3899520"/>
            <a:ext cx="8019093" cy="2279539"/>
          </a:xfrm>
          <a:prstGeom prst="rect">
            <a:avLst/>
          </a:prstGeom>
        </p:spPr>
      </p:pic>
      <p:sp>
        <p:nvSpPr>
          <p:cNvPr id="14" name="CasellaDiTesto 13">
            <a:extLst>
              <a:ext uri="{FF2B5EF4-FFF2-40B4-BE49-F238E27FC236}">
                <a16:creationId xmlns:a16="http://schemas.microsoft.com/office/drawing/2014/main" id="{ED380215-0026-2D96-2AD5-618E64F83F28}"/>
              </a:ext>
            </a:extLst>
          </p:cNvPr>
          <p:cNvSpPr txBox="1"/>
          <p:nvPr/>
        </p:nvSpPr>
        <p:spPr>
          <a:xfrm>
            <a:off x="3657600" y="2853241"/>
            <a:ext cx="7989816" cy="646331"/>
          </a:xfrm>
          <a:prstGeom prst="rect">
            <a:avLst/>
          </a:prstGeom>
          <a:noFill/>
        </p:spPr>
        <p:txBody>
          <a:bodyPr wrap="square">
            <a:spAutoFit/>
          </a:bodyPr>
          <a:lstStyle/>
          <a:p>
            <a:r>
              <a:rPr lang="en-US" b="0" i="0" dirty="0">
                <a:solidFill>
                  <a:srgbClr val="000000"/>
                </a:solidFill>
                <a:effectLst/>
                <a:highlight>
                  <a:srgbClr val="FFFFFF"/>
                </a:highlight>
                <a:latin typeface="Calibri" panose="020F0502020204030204" pitchFamily="34" charset="0"/>
                <a:cs typeface="Calibri" panose="020F0502020204030204" pitchFamily="34" charset="0"/>
              </a:rPr>
              <a:t>The aim of the experiment performed was to obtain a </a:t>
            </a:r>
            <a:r>
              <a:rPr lang="en-US" b="1" i="0" dirty="0">
                <a:solidFill>
                  <a:srgbClr val="000000"/>
                </a:solidFill>
                <a:effectLst/>
                <a:highlight>
                  <a:srgbClr val="FFFFFF"/>
                </a:highlight>
                <a:latin typeface="Calibri" panose="020F0502020204030204" pitchFamily="34" charset="0"/>
                <a:cs typeface="Calibri" panose="020F0502020204030204" pitchFamily="34" charset="0"/>
              </a:rPr>
              <a:t>complete neutron characterization </a:t>
            </a:r>
            <a:r>
              <a:rPr lang="en-US" b="0" i="0" dirty="0">
                <a:solidFill>
                  <a:srgbClr val="000000"/>
                </a:solidFill>
                <a:effectLst/>
                <a:highlight>
                  <a:srgbClr val="FFFFFF"/>
                </a:highlight>
                <a:latin typeface="Calibri" panose="020F0502020204030204" pitchFamily="34" charset="0"/>
                <a:cs typeface="Calibri" panose="020F0502020204030204" pitchFamily="34" charset="0"/>
              </a:rPr>
              <a:t>of the area near the W target, in particular on the lead roof.</a:t>
            </a:r>
            <a:endParaRPr lang="it-IT" dirty="0">
              <a:latin typeface="Calibri" panose="020F0502020204030204" pitchFamily="34" charset="0"/>
              <a:cs typeface="Calibri" panose="020F0502020204030204" pitchFamily="34" charset="0"/>
            </a:endParaRPr>
          </a:p>
        </p:txBody>
      </p:sp>
      <p:sp>
        <p:nvSpPr>
          <p:cNvPr id="15" name="CasellaDiTesto 14">
            <a:extLst>
              <a:ext uri="{FF2B5EF4-FFF2-40B4-BE49-F238E27FC236}">
                <a16:creationId xmlns:a16="http://schemas.microsoft.com/office/drawing/2014/main" id="{F4FD0AF4-3243-F187-60CE-E4A9AE3840DA}"/>
              </a:ext>
            </a:extLst>
          </p:cNvPr>
          <p:cNvSpPr txBox="1"/>
          <p:nvPr/>
        </p:nvSpPr>
        <p:spPr>
          <a:xfrm>
            <a:off x="11482855" y="6394591"/>
            <a:ext cx="644728" cy="369332"/>
          </a:xfrm>
          <a:prstGeom prst="rect">
            <a:avLst/>
          </a:prstGeom>
          <a:noFill/>
        </p:spPr>
        <p:txBody>
          <a:bodyPr wrap="none" rtlCol="0">
            <a:spAutoFit/>
          </a:bodyPr>
          <a:lstStyle/>
          <a:p>
            <a:r>
              <a:rPr lang="it-IT" b="1" i="1" dirty="0">
                <a:solidFill>
                  <a:schemeClr val="bg1"/>
                </a:solidFill>
              </a:rPr>
              <a:t>4/18</a:t>
            </a:r>
          </a:p>
        </p:txBody>
      </p:sp>
    </p:spTree>
    <p:extLst>
      <p:ext uri="{BB962C8B-B14F-4D97-AF65-F5344CB8AC3E}">
        <p14:creationId xmlns:p14="http://schemas.microsoft.com/office/powerpoint/2010/main" val="386095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32FA76-D687-56A5-845E-25E4069ABE95}"/>
              </a:ext>
            </a:extLst>
          </p:cNvPr>
          <p:cNvSpPr/>
          <p:nvPr/>
        </p:nvSpPr>
        <p:spPr>
          <a:xfrm>
            <a:off x="0" y="0"/>
            <a:ext cx="12192000" cy="6858000"/>
          </a:xfrm>
          <a:prstGeom prst="rect">
            <a:avLst/>
          </a:prstGeom>
          <a:gradFill flip="none" rotWithShape="1">
            <a:gsLst>
              <a:gs pos="94000">
                <a:srgbClr val="0B1134"/>
              </a:gs>
              <a:gs pos="43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CDAF3CA-592C-F48B-63D5-D4872A54F316}"/>
              </a:ext>
            </a:extLst>
          </p:cNvPr>
          <p:cNvSpPr/>
          <p:nvPr/>
        </p:nvSpPr>
        <p:spPr>
          <a:xfrm>
            <a:off x="1" y="417136"/>
            <a:ext cx="12192000" cy="5923202"/>
          </a:xfrm>
          <a:prstGeom prst="rect">
            <a:avLst/>
          </a:prstGeom>
          <a:solidFill>
            <a:schemeClr val="bg1"/>
          </a:solidFill>
          <a:ln w="28575">
            <a:solidFill>
              <a:srgbClr val="0B1134"/>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99CC"/>
              </a:solidFill>
              <a:effectLst/>
              <a:highlight>
                <a:srgbClr val="FFFFFF"/>
              </a:highlight>
              <a:latin typeface="Roboto Light" panose="020F0502020204030204" pitchFamily="2" charset="0"/>
            </a:endParaRPr>
          </a:p>
        </p:txBody>
      </p:sp>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64417" y="6377742"/>
            <a:ext cx="960334" cy="463879"/>
          </a:xfrm>
          <a:prstGeom prst="rect">
            <a:avLst/>
          </a:prstGeom>
          <a:solidFill>
            <a:schemeClr val="tx1">
              <a:lumMod val="75000"/>
              <a:lumOff val="25000"/>
            </a:schemeClr>
          </a:solidFill>
        </p:spPr>
      </p:pic>
      <p:sp>
        <p:nvSpPr>
          <p:cNvPr id="4" name="CasellaDiTesto 3">
            <a:extLst>
              <a:ext uri="{FF2B5EF4-FFF2-40B4-BE49-F238E27FC236}">
                <a16:creationId xmlns:a16="http://schemas.microsoft.com/office/drawing/2014/main" id="{825E85B7-D0D3-FA70-31E5-B620EA98A7DB}"/>
              </a:ext>
            </a:extLst>
          </p:cNvPr>
          <p:cNvSpPr txBox="1"/>
          <p:nvPr/>
        </p:nvSpPr>
        <p:spPr>
          <a:xfrm>
            <a:off x="2221582" y="6291393"/>
            <a:ext cx="8823489" cy="615553"/>
          </a:xfrm>
          <a:prstGeom prst="rect">
            <a:avLst/>
          </a:prstGeom>
          <a:noFill/>
        </p:spPr>
        <p:txBody>
          <a:bodyPr wrap="square" rtlCol="0">
            <a:spAutoFit/>
          </a:bodyPr>
          <a:lstStyle/>
          <a:p>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        </a:t>
            </a:r>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Federico Chiarelli – INFN -LNF</a:t>
            </a:r>
            <a:endParaRPr lang="it-IT" sz="1700" dirty="0">
              <a:solidFill>
                <a:schemeClr val="bg1"/>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CC5D8CCA-26A1-0042-1784-33B7256D8CF4}"/>
              </a:ext>
            </a:extLst>
          </p:cNvPr>
          <p:cNvSpPr txBox="1"/>
          <p:nvPr/>
        </p:nvSpPr>
        <p:spPr>
          <a:xfrm>
            <a:off x="996895" y="6394591"/>
            <a:ext cx="880428" cy="430887"/>
          </a:xfrm>
          <a:prstGeom prst="rect">
            <a:avLst/>
          </a:prstGeom>
          <a:solidFill>
            <a:schemeClr val="bg1"/>
          </a:solidFill>
        </p:spPr>
        <p:txBody>
          <a:bodyPr wrap="square" rtlCol="0">
            <a:spAutoFit/>
          </a:bodyPr>
          <a:lstStyle/>
          <a:p>
            <a:r>
              <a:rPr lang="en-US" sz="2200" dirty="0"/>
              <a:t>           </a:t>
            </a:r>
          </a:p>
        </p:txBody>
      </p:sp>
      <p:pic>
        <p:nvPicPr>
          <p:cNvPr id="7" name="Immagine 6" descr="Immagine che contiene testo&#10;&#10;Descrizione generata automaticamente">
            <a:extLst>
              <a:ext uri="{FF2B5EF4-FFF2-40B4-BE49-F238E27FC236}">
                <a16:creationId xmlns:a16="http://schemas.microsoft.com/office/drawing/2014/main" id="{6AE12683-353D-49FC-F239-AC2CC0E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48" y="6413248"/>
            <a:ext cx="540722" cy="393571"/>
          </a:xfrm>
          <a:prstGeom prst="rect">
            <a:avLst/>
          </a:prstGeom>
        </p:spPr>
      </p:pic>
      <p:sp>
        <p:nvSpPr>
          <p:cNvPr id="17" name="CasellaDiTesto 16">
            <a:extLst>
              <a:ext uri="{FF2B5EF4-FFF2-40B4-BE49-F238E27FC236}">
                <a16:creationId xmlns:a16="http://schemas.microsoft.com/office/drawing/2014/main" id="{0295EBB2-D4A8-D658-CA9E-AC4107C42275}"/>
              </a:ext>
            </a:extLst>
          </p:cNvPr>
          <p:cNvSpPr txBox="1"/>
          <p:nvPr/>
        </p:nvSpPr>
        <p:spPr>
          <a:xfrm>
            <a:off x="27927" y="417136"/>
            <a:ext cx="10497401" cy="1169551"/>
          </a:xfrm>
          <a:prstGeom prst="rect">
            <a:avLst/>
          </a:prstGeom>
          <a:noFill/>
        </p:spPr>
        <p:txBody>
          <a:bodyPr wrap="square" rtlCol="0">
            <a:spAutoFit/>
          </a:bodyPr>
          <a:lstStyle/>
          <a:p>
            <a:pPr algn="just"/>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Bonner sphere spectrometry and unfolding methods</a:t>
            </a:r>
          </a:p>
          <a:p>
            <a:pPr algn="just"/>
            <a:r>
              <a:rPr lang="it-IT" sz="3500" dirty="0"/>
              <a:t> </a:t>
            </a:r>
          </a:p>
        </p:txBody>
      </p:sp>
      <p:sp>
        <p:nvSpPr>
          <p:cNvPr id="26" name="CasellaDiTesto 25">
            <a:extLst>
              <a:ext uri="{FF2B5EF4-FFF2-40B4-BE49-F238E27FC236}">
                <a16:creationId xmlns:a16="http://schemas.microsoft.com/office/drawing/2014/main" id="{3BA64520-9506-6D64-E575-18199E6888A6}"/>
              </a:ext>
            </a:extLst>
          </p:cNvPr>
          <p:cNvSpPr txBox="1"/>
          <p:nvPr/>
        </p:nvSpPr>
        <p:spPr>
          <a:xfrm>
            <a:off x="150829" y="1210517"/>
            <a:ext cx="11901741" cy="923330"/>
          </a:xfrm>
          <a:prstGeom prst="rect">
            <a:avLst/>
          </a:prstGeom>
          <a:noFill/>
        </p:spPr>
        <p:txBody>
          <a:bodyPr wrap="square">
            <a:spAutoFit/>
          </a:bodyPr>
          <a:lstStyle/>
          <a:p>
            <a:r>
              <a:rPr lang="en-US" b="0" i="0" dirty="0">
                <a:solidFill>
                  <a:srgbClr val="000000"/>
                </a:solidFill>
                <a:effectLst/>
                <a:highlight>
                  <a:srgbClr val="FFFFFF"/>
                </a:highlight>
                <a:latin typeface="Calibri" panose="020F0502020204030204" pitchFamily="34" charset="0"/>
                <a:cs typeface="Calibri" panose="020F0502020204030204" pitchFamily="34" charset="0"/>
              </a:rPr>
              <a:t>The </a:t>
            </a:r>
            <a:r>
              <a:rPr lang="en-US" b="1" i="0" dirty="0">
                <a:solidFill>
                  <a:srgbClr val="000000"/>
                </a:solidFill>
                <a:effectLst/>
                <a:highlight>
                  <a:srgbClr val="FFFFFF"/>
                </a:highlight>
                <a:latin typeface="Calibri" panose="020F0502020204030204" pitchFamily="34" charset="0"/>
                <a:cs typeface="Calibri" panose="020F0502020204030204" pitchFamily="34" charset="0"/>
              </a:rPr>
              <a:t>Bonner Sphere Spectrometer (BSS) </a:t>
            </a:r>
            <a:r>
              <a:rPr lang="en-US" b="0" i="0" dirty="0">
                <a:solidFill>
                  <a:srgbClr val="000000"/>
                </a:solidFill>
                <a:effectLst/>
                <a:highlight>
                  <a:srgbClr val="FFFFFF"/>
                </a:highlight>
                <a:latin typeface="Calibri" panose="020F0502020204030204" pitchFamily="34" charset="0"/>
                <a:cs typeface="Calibri" panose="020F0502020204030204" pitchFamily="34" charset="0"/>
              </a:rPr>
              <a:t>is a </a:t>
            </a:r>
            <a:r>
              <a:rPr lang="en-US" b="0" i="0" dirty="0" err="1">
                <a:solidFill>
                  <a:srgbClr val="000000"/>
                </a:solidFill>
                <a:effectLst/>
                <a:highlight>
                  <a:srgbClr val="FFFFFF"/>
                </a:highlight>
                <a:latin typeface="Calibri" panose="020F0502020204030204" pitchFamily="34" charset="0"/>
                <a:cs typeface="Calibri" panose="020F0502020204030204" pitchFamily="34" charset="0"/>
              </a:rPr>
              <a:t>multisphere</a:t>
            </a:r>
            <a:r>
              <a:rPr lang="en-US" b="0" i="0" dirty="0">
                <a:solidFill>
                  <a:srgbClr val="000000"/>
                </a:solidFill>
                <a:effectLst/>
                <a:highlight>
                  <a:srgbClr val="FFFFFF"/>
                </a:highlight>
                <a:latin typeface="Calibri" panose="020F0502020204030204" pitchFamily="34" charset="0"/>
                <a:cs typeface="Calibri" panose="020F0502020204030204" pitchFamily="34" charset="0"/>
              </a:rPr>
              <a:t> system based on:</a:t>
            </a:r>
          </a:p>
          <a:p>
            <a:pPr marL="342900" indent="-342900">
              <a:buAutoNum type="alphaLcParenR"/>
            </a:pPr>
            <a:r>
              <a:rPr lang="en-US" b="0" i="0" dirty="0">
                <a:solidFill>
                  <a:srgbClr val="000000"/>
                </a:solidFill>
                <a:effectLst/>
                <a:highlight>
                  <a:srgbClr val="FFFFFF"/>
                </a:highlight>
                <a:latin typeface="Calibri" panose="020F0502020204030204" pitchFamily="34" charset="0"/>
                <a:cs typeface="Calibri" panose="020F0502020204030204" pitchFamily="34" charset="0"/>
              </a:rPr>
              <a:t>the use of </a:t>
            </a:r>
            <a:r>
              <a:rPr lang="en-US" b="1" i="0" dirty="0">
                <a:solidFill>
                  <a:srgbClr val="000000"/>
                </a:solidFill>
                <a:effectLst/>
                <a:highlight>
                  <a:srgbClr val="FFFFFF"/>
                </a:highlight>
                <a:latin typeface="Calibri" panose="020F0502020204030204" pitchFamily="34" charset="0"/>
                <a:cs typeface="Calibri" panose="020F0502020204030204" pitchFamily="34" charset="0"/>
              </a:rPr>
              <a:t>thermal neutron detectors </a:t>
            </a:r>
            <a:r>
              <a:rPr lang="en-US" b="0" i="0" dirty="0">
                <a:solidFill>
                  <a:srgbClr val="000000"/>
                </a:solidFill>
                <a:effectLst/>
                <a:highlight>
                  <a:srgbClr val="FFFFFF"/>
                </a:highlight>
                <a:latin typeface="Calibri" panose="020F0502020204030204" pitchFamily="34" charset="0"/>
                <a:cs typeface="Calibri" panose="020F0502020204030204" pitchFamily="34" charset="0"/>
              </a:rPr>
              <a:t>surrounded by moderating spheres of different diameters (usually polyethylene);</a:t>
            </a:r>
          </a:p>
          <a:p>
            <a:pPr marL="342900" indent="-342900">
              <a:buAutoNum type="alphaLcParenR"/>
            </a:pPr>
            <a:r>
              <a:rPr lang="en-US" b="0" i="0" dirty="0">
                <a:solidFill>
                  <a:srgbClr val="000000"/>
                </a:solidFill>
                <a:effectLst/>
                <a:highlight>
                  <a:srgbClr val="FFFFFF"/>
                </a:highlight>
                <a:latin typeface="Calibri" panose="020F0502020204030204" pitchFamily="34" charset="0"/>
                <a:cs typeface="Calibri" panose="020F0502020204030204" pitchFamily="34" charset="0"/>
              </a:rPr>
              <a:t>an </a:t>
            </a:r>
            <a:r>
              <a:rPr lang="en-US" b="1" i="0" dirty="0">
                <a:solidFill>
                  <a:srgbClr val="000000"/>
                </a:solidFill>
                <a:effectLst/>
                <a:highlight>
                  <a:srgbClr val="FFFFFF"/>
                </a:highlight>
                <a:latin typeface="Calibri" panose="020F0502020204030204" pitchFamily="34" charset="0"/>
                <a:cs typeface="Calibri" panose="020F0502020204030204" pitchFamily="34" charset="0"/>
              </a:rPr>
              <a:t>unfolding method </a:t>
            </a:r>
            <a:r>
              <a:rPr lang="en-US" b="0" i="0" dirty="0">
                <a:solidFill>
                  <a:srgbClr val="000000"/>
                </a:solidFill>
                <a:effectLst/>
                <a:highlight>
                  <a:srgbClr val="FFFFFF"/>
                </a:highlight>
                <a:latin typeface="Calibri" panose="020F0502020204030204" pitchFamily="34" charset="0"/>
                <a:cs typeface="Calibri" panose="020F0502020204030204" pitchFamily="34" charset="0"/>
              </a:rPr>
              <a:t>used for the spectrum reconstruction.</a:t>
            </a:r>
            <a:endParaRPr lang="it-IT" dirty="0">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DC12E0DE-9904-8A48-89FA-F6D47A1A2B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2" y="2376421"/>
            <a:ext cx="6974037" cy="391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a:extLst>
              <a:ext uri="{FF2B5EF4-FFF2-40B4-BE49-F238E27FC236}">
                <a16:creationId xmlns:a16="http://schemas.microsoft.com/office/drawing/2014/main" id="{465F1DBF-FBB1-EE4A-D17E-2E432AF5466B}"/>
              </a:ext>
            </a:extLst>
          </p:cNvPr>
          <p:cNvSpPr>
            <a:spLocks noChangeArrowheads="1"/>
          </p:cNvSpPr>
          <p:nvPr/>
        </p:nvSpPr>
        <p:spPr bwMode="auto">
          <a:xfrm>
            <a:off x="7663049" y="18852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it-IT"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mc:Choice xmlns:a14="http://schemas.microsoft.com/office/drawing/2010/main" Requires="a14">
          <p:sp>
            <p:nvSpPr>
              <p:cNvPr id="10" name="CasellaDiTesto 9">
                <a:extLst>
                  <a:ext uri="{FF2B5EF4-FFF2-40B4-BE49-F238E27FC236}">
                    <a16:creationId xmlns:a16="http://schemas.microsoft.com/office/drawing/2014/main" id="{6B5C26A1-BCAF-F9CB-723F-6298ED88CEB1}"/>
                  </a:ext>
                </a:extLst>
              </p:cNvPr>
              <p:cNvSpPr txBox="1"/>
              <p:nvPr/>
            </p:nvSpPr>
            <p:spPr>
              <a:xfrm>
                <a:off x="7194267" y="2640943"/>
                <a:ext cx="937564"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it-IT" sz="2000" b="1" i="1" smtClean="0">
                          <a:latin typeface="Cambria Math" panose="02040503050406030204" pitchFamily="18" charset="0"/>
                        </a:rPr>
                        <m:t>𝑪</m:t>
                      </m:r>
                      <m:r>
                        <a:rPr lang="it-IT" sz="2000" b="1" i="1" smtClean="0">
                          <a:latin typeface="Cambria Math" panose="02040503050406030204" pitchFamily="18" charset="0"/>
                        </a:rPr>
                        <m:t>=</m:t>
                      </m:r>
                      <m:r>
                        <a:rPr lang="it-IT" sz="2000" b="1" i="1" smtClean="0">
                          <a:latin typeface="Cambria Math" panose="02040503050406030204" pitchFamily="18" charset="0"/>
                        </a:rPr>
                        <m:t>𝑹</m:t>
                      </m:r>
                      <m:r>
                        <a:rPr lang="el-GR" sz="2000" b="1" i="1" smtClean="0">
                          <a:latin typeface="Cambria Math" panose="02040503050406030204" pitchFamily="18" charset="0"/>
                          <a:ea typeface="Cambria Math" panose="02040503050406030204" pitchFamily="18" charset="0"/>
                        </a:rPr>
                        <m:t>𝜱</m:t>
                      </m:r>
                    </m:oMath>
                  </m:oMathPara>
                </a14:m>
                <a:endParaRPr lang="it-IT" sz="2000" b="1" dirty="0"/>
              </a:p>
            </p:txBody>
          </p:sp>
        </mc:Choice>
        <mc:Fallback>
          <p:sp>
            <p:nvSpPr>
              <p:cNvPr id="10" name="CasellaDiTesto 9">
                <a:extLst>
                  <a:ext uri="{FF2B5EF4-FFF2-40B4-BE49-F238E27FC236}">
                    <a16:creationId xmlns:a16="http://schemas.microsoft.com/office/drawing/2014/main" id="{6B5C26A1-BCAF-F9CB-723F-6298ED88CEB1}"/>
                  </a:ext>
                </a:extLst>
              </p:cNvPr>
              <p:cNvSpPr txBox="1">
                <a:spLocks noRot="1" noChangeAspect="1" noMove="1" noResize="1" noEditPoints="1" noAdjustHandles="1" noChangeArrowheads="1" noChangeShapeType="1" noTextEdit="1"/>
              </p:cNvSpPr>
              <p:nvPr/>
            </p:nvSpPr>
            <p:spPr>
              <a:xfrm>
                <a:off x="7194267" y="2640943"/>
                <a:ext cx="937564" cy="307777"/>
              </a:xfrm>
              <a:prstGeom prst="rect">
                <a:avLst/>
              </a:prstGeom>
              <a:blipFill>
                <a:blip r:embed="rId5"/>
                <a:stretch>
                  <a:fillRect l="-5844" r="-6494" b="-5882"/>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4" name="CasellaDiTesto 13">
                <a:extLst>
                  <a:ext uri="{FF2B5EF4-FFF2-40B4-BE49-F238E27FC236}">
                    <a16:creationId xmlns:a16="http://schemas.microsoft.com/office/drawing/2014/main" id="{7CD46FE5-F33C-C88D-CDE5-32478F9EC84F}"/>
                  </a:ext>
                </a:extLst>
              </p:cNvPr>
              <p:cNvSpPr txBox="1"/>
              <p:nvPr/>
            </p:nvSpPr>
            <p:spPr>
              <a:xfrm>
                <a:off x="9483486" y="2458321"/>
                <a:ext cx="1472903" cy="70352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𝑖</m:t>
                          </m:r>
                        </m:sub>
                      </m:sSub>
                      <m:r>
                        <a:rPr lang="it-IT" b="0" i="1" smtClean="0">
                          <a:latin typeface="Cambria Math" panose="02040503050406030204" pitchFamily="18" charset="0"/>
                        </a:rPr>
                        <m:t>=</m:t>
                      </m:r>
                      <m:nary>
                        <m:naryPr>
                          <m:chr m:val="∑"/>
                          <m:supHide m:val="on"/>
                          <m:ctrlPr>
                            <a:rPr lang="it-IT" b="0" i="1" smtClean="0">
                              <a:latin typeface="Cambria Math" panose="02040503050406030204" pitchFamily="18" charset="0"/>
                            </a:rPr>
                          </m:ctrlPr>
                        </m:naryPr>
                        <m:sub>
                          <m:r>
                            <m:rPr>
                              <m:brk m:alnAt="7"/>
                            </m:rPr>
                            <a:rPr lang="it-IT" b="0" i="1" smtClean="0">
                              <a:latin typeface="Cambria Math" panose="02040503050406030204" pitchFamily="18" charset="0"/>
                            </a:rPr>
                            <m:t>𝑗</m:t>
                          </m:r>
                        </m:sub>
                        <m:sup/>
                        <m:e>
                          <m:sSub>
                            <m:sSubPr>
                              <m:ctrlPr>
                                <a:rPr lang="it-IT" b="0" i="1" smtClean="0">
                                  <a:latin typeface="Cambria Math" panose="02040503050406030204" pitchFamily="18" charset="0"/>
                                </a:rPr>
                              </m:ctrlPr>
                            </m:sSubPr>
                            <m:e>
                              <m:r>
                                <a:rPr lang="it-IT" b="0" i="1" smtClean="0">
                                  <a:latin typeface="Cambria Math" panose="02040503050406030204" pitchFamily="18" charset="0"/>
                                </a:rPr>
                                <m:t>𝑅</m:t>
                              </m:r>
                            </m:e>
                            <m:sub>
                              <m:r>
                                <a:rPr lang="it-IT" b="0" i="1" smtClean="0">
                                  <a:latin typeface="Cambria Math" panose="02040503050406030204" pitchFamily="18" charset="0"/>
                                </a:rPr>
                                <m:t>𝑖𝑗</m:t>
                              </m:r>
                            </m:sub>
                          </m:sSub>
                          <m:sSub>
                            <m:sSubPr>
                              <m:ctrlPr>
                                <a:rPr lang="it-IT" b="0" i="1" smtClean="0">
                                  <a:latin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Φ</m:t>
                              </m:r>
                            </m:e>
                            <m:sub>
                              <m:r>
                                <a:rPr lang="it-IT" b="0" i="1" smtClean="0">
                                  <a:latin typeface="Cambria Math" panose="02040503050406030204" pitchFamily="18" charset="0"/>
                                </a:rPr>
                                <m:t>𝑗</m:t>
                              </m:r>
                            </m:sub>
                          </m:sSub>
                        </m:e>
                      </m:nary>
                    </m:oMath>
                  </m:oMathPara>
                </a14:m>
                <a:endParaRPr lang="it-IT" dirty="0"/>
              </a:p>
            </p:txBody>
          </p:sp>
        </mc:Choice>
        <mc:Fallback>
          <p:sp>
            <p:nvSpPr>
              <p:cNvPr id="14" name="CasellaDiTesto 13">
                <a:extLst>
                  <a:ext uri="{FF2B5EF4-FFF2-40B4-BE49-F238E27FC236}">
                    <a16:creationId xmlns:a16="http://schemas.microsoft.com/office/drawing/2014/main" id="{7CD46FE5-F33C-C88D-CDE5-32478F9EC84F}"/>
                  </a:ext>
                </a:extLst>
              </p:cNvPr>
              <p:cNvSpPr txBox="1">
                <a:spLocks noRot="1" noChangeAspect="1" noMove="1" noResize="1" noEditPoints="1" noAdjustHandles="1" noChangeArrowheads="1" noChangeShapeType="1" noTextEdit="1"/>
              </p:cNvSpPr>
              <p:nvPr/>
            </p:nvSpPr>
            <p:spPr>
              <a:xfrm>
                <a:off x="9483486" y="2458321"/>
                <a:ext cx="1472903" cy="703526"/>
              </a:xfrm>
              <a:prstGeom prst="rect">
                <a:avLst/>
              </a:prstGeom>
              <a:blipFill>
                <a:blip r:embed="rId6"/>
                <a:stretch>
                  <a:fillRect/>
                </a:stretch>
              </a:blipFill>
            </p:spPr>
            <p:txBody>
              <a:bodyPr/>
              <a:lstStyle/>
              <a:p>
                <a:r>
                  <a:rPr lang="it-IT">
                    <a:noFill/>
                  </a:rPr>
                  <a:t> </a:t>
                </a:r>
              </a:p>
            </p:txBody>
          </p:sp>
        </mc:Fallback>
      </mc:AlternateContent>
      <p:sp>
        <p:nvSpPr>
          <p:cNvPr id="15" name="Freccia a destra 14">
            <a:extLst>
              <a:ext uri="{FF2B5EF4-FFF2-40B4-BE49-F238E27FC236}">
                <a16:creationId xmlns:a16="http://schemas.microsoft.com/office/drawing/2014/main" id="{904CC332-DEA2-3998-BCB5-A606FC0B153D}"/>
              </a:ext>
            </a:extLst>
          </p:cNvPr>
          <p:cNvSpPr/>
          <p:nvPr/>
        </p:nvSpPr>
        <p:spPr>
          <a:xfrm>
            <a:off x="8418499" y="2724706"/>
            <a:ext cx="725501" cy="1676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19" name="CasellaDiTesto 18">
                <a:extLst>
                  <a:ext uri="{FF2B5EF4-FFF2-40B4-BE49-F238E27FC236}">
                    <a16:creationId xmlns:a16="http://schemas.microsoft.com/office/drawing/2014/main" id="{B31AF76A-4BEB-3824-BB2F-240161FECF9D}"/>
                  </a:ext>
                </a:extLst>
              </p:cNvPr>
              <p:cNvSpPr txBox="1"/>
              <p:nvPr/>
            </p:nvSpPr>
            <p:spPr>
              <a:xfrm>
                <a:off x="7045310" y="3352396"/>
                <a:ext cx="5055798" cy="2031325"/>
              </a:xfrm>
              <a:prstGeom prst="rect">
                <a:avLst/>
              </a:prstGeom>
              <a:noFill/>
            </p:spPr>
            <p:txBody>
              <a:bodyPr wrap="square">
                <a:spAutoFit/>
              </a:bodyPr>
              <a:lstStyle/>
              <a:p>
                <a:pP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𝑖</m:t>
                        </m:r>
                      </m:sub>
                    </m:sSub>
                  </m:oMath>
                </a14:m>
                <a:r>
                  <a:rPr lang="it-IT" dirty="0"/>
                  <a:t> </a:t>
                </a:r>
                <a:r>
                  <a:rPr lang="it-IT" dirty="0">
                    <a:sym typeface="Wingdings" panose="05000000000000000000" pitchFamily="2" charset="2"/>
                  </a:rPr>
                  <a:t> </a:t>
                </a:r>
                <a:r>
                  <a:rPr lang="it-IT" dirty="0" err="1">
                    <a:sym typeface="Wingdings" panose="05000000000000000000" pitchFamily="2" charset="2"/>
                  </a:rPr>
                  <a:t>counts</a:t>
                </a:r>
                <a:r>
                  <a:rPr lang="it-IT" dirty="0">
                    <a:sym typeface="Wingdings" panose="05000000000000000000" pitchFamily="2" charset="2"/>
                  </a:rPr>
                  <a:t> </a:t>
                </a:r>
                <a:r>
                  <a:rPr lang="it-IT" dirty="0" err="1">
                    <a:sym typeface="Wingdings" panose="05000000000000000000" pitchFamily="2" charset="2"/>
                  </a:rPr>
                  <a:t>obtained</a:t>
                </a:r>
                <a:r>
                  <a:rPr lang="it-IT" dirty="0">
                    <a:sym typeface="Wingdings" panose="05000000000000000000" pitchFamily="2" charset="2"/>
                  </a:rPr>
                  <a:t> from the i-</a:t>
                </a:r>
                <a:r>
                  <a:rPr lang="it-IT" dirty="0" err="1">
                    <a:sym typeface="Wingdings" panose="05000000000000000000" pitchFamily="2" charset="2"/>
                  </a:rPr>
                  <a:t>th</a:t>
                </a:r>
                <a:r>
                  <a:rPr lang="it-IT" dirty="0">
                    <a:sym typeface="Wingdings" panose="05000000000000000000" pitchFamily="2" charset="2"/>
                  </a:rPr>
                  <a:t> </a:t>
                </a:r>
                <a:r>
                  <a:rPr lang="it-IT" dirty="0" err="1">
                    <a:sym typeface="Wingdings" panose="05000000000000000000" pitchFamily="2" charset="2"/>
                  </a:rPr>
                  <a:t>sphere</a:t>
                </a:r>
                <a:br>
                  <a:rPr lang="it-IT" dirty="0">
                    <a:sym typeface="Wingdings" panose="05000000000000000000" pitchFamily="2" charset="2"/>
                  </a:rPr>
                </a:br>
                <a:r>
                  <a:rPr lang="el-GR" dirty="0">
                    <a:sym typeface="Wingdings" panose="05000000000000000000" pitchFamily="2" charset="2"/>
                  </a:rPr>
                  <a:t>Φ</a:t>
                </a:r>
                <a:r>
                  <a:rPr lang="el-GR" baseline="-25000" dirty="0">
                    <a:sym typeface="Wingdings" panose="05000000000000000000" pitchFamily="2" charset="2"/>
                  </a:rPr>
                  <a:t>𝑗</a:t>
                </a:r>
                <a:r>
                  <a:rPr lang="it-IT" baseline="-25000" dirty="0">
                    <a:sym typeface="Wingdings" panose="05000000000000000000" pitchFamily="2" charset="2"/>
                  </a:rPr>
                  <a:t> </a:t>
                </a:r>
                <a:r>
                  <a:rPr lang="it-IT" dirty="0">
                    <a:sym typeface="Wingdings" panose="05000000000000000000" pitchFamily="2" charset="2"/>
                  </a:rPr>
                  <a:t> </a:t>
                </a:r>
                <a:r>
                  <a:rPr lang="it-IT" dirty="0" err="1">
                    <a:sym typeface="Wingdings" panose="05000000000000000000" pitchFamily="2" charset="2"/>
                  </a:rPr>
                  <a:t>neutron</a:t>
                </a:r>
                <a:r>
                  <a:rPr lang="it-IT" dirty="0">
                    <a:sym typeface="Wingdings" panose="05000000000000000000" pitchFamily="2" charset="2"/>
                  </a:rPr>
                  <a:t> </a:t>
                </a:r>
                <a:r>
                  <a:rPr lang="it-IT" dirty="0" err="1">
                    <a:sym typeface="Wingdings" panose="05000000000000000000" pitchFamily="2" charset="2"/>
                  </a:rPr>
                  <a:t>fluence</a:t>
                </a:r>
                <a:r>
                  <a:rPr lang="it-IT" dirty="0">
                    <a:sym typeface="Wingdings" panose="05000000000000000000" pitchFamily="2" charset="2"/>
                  </a:rPr>
                  <a:t> component of j-</a:t>
                </a:r>
                <a:r>
                  <a:rPr lang="it-IT" dirty="0" err="1">
                    <a:sym typeface="Wingdings" panose="05000000000000000000" pitchFamily="2" charset="2"/>
                  </a:rPr>
                  <a:t>th</a:t>
                </a:r>
                <a:r>
                  <a:rPr lang="it-IT" dirty="0">
                    <a:sym typeface="Wingdings" panose="05000000000000000000" pitchFamily="2" charset="2"/>
                  </a:rPr>
                  <a:t> energy</a:t>
                </a:r>
                <a:br>
                  <a:rPr lang="it-IT" dirty="0">
                    <a:sym typeface="Wingdings" panose="05000000000000000000" pitchFamily="2" charset="2"/>
                  </a:rPr>
                </a:br>
                <a:r>
                  <a:rPr lang="it-IT" dirty="0" err="1">
                    <a:sym typeface="Wingdings" panose="05000000000000000000" pitchFamily="2" charset="2"/>
                  </a:rPr>
                  <a:t>R</a:t>
                </a:r>
                <a:r>
                  <a:rPr lang="it-IT" baseline="-25000" dirty="0" err="1">
                    <a:sym typeface="Wingdings" panose="05000000000000000000" pitchFamily="2" charset="2"/>
                  </a:rPr>
                  <a:t>ij</a:t>
                </a:r>
                <a:r>
                  <a:rPr lang="it-IT" dirty="0">
                    <a:sym typeface="Wingdings" panose="05000000000000000000" pitchFamily="2" charset="2"/>
                  </a:rPr>
                  <a:t>  </a:t>
                </a:r>
                <a:r>
                  <a:rPr lang="it-IT" dirty="0" err="1">
                    <a:sym typeface="Wingdings" panose="05000000000000000000" pitchFamily="2" charset="2"/>
                  </a:rPr>
                  <a:t>response</a:t>
                </a:r>
                <a:r>
                  <a:rPr lang="it-IT" dirty="0">
                    <a:sym typeface="Wingdings" panose="05000000000000000000" pitchFamily="2" charset="2"/>
                  </a:rPr>
                  <a:t> </a:t>
                </a:r>
                <a:r>
                  <a:rPr lang="it-IT" dirty="0" err="1">
                    <a:sym typeface="Wingdings" panose="05000000000000000000" pitchFamily="2" charset="2"/>
                  </a:rPr>
                  <a:t>matrix</a:t>
                </a:r>
                <a:endParaRPr lang="it-IT" dirty="0">
                  <a:sym typeface="Wingdings" panose="05000000000000000000" pitchFamily="2" charset="2"/>
                </a:endParaRPr>
              </a:p>
              <a:p>
                <a:pPr/>
                <a:endParaRPr lang="it-IT" dirty="0">
                  <a:sym typeface="Wingdings" panose="05000000000000000000" pitchFamily="2" charset="2"/>
                </a:endParaRPr>
              </a:p>
              <a:p>
                <a:pPr/>
                <a:endParaRPr lang="it-IT" dirty="0">
                  <a:sym typeface="Wingdings" panose="05000000000000000000" pitchFamily="2" charset="2"/>
                </a:endParaRPr>
              </a:p>
              <a:p>
                <a:pPr/>
                <a:r>
                  <a:rPr lang="it-IT" b="1" dirty="0">
                    <a:sym typeface="Wingdings" panose="05000000000000000000" pitchFamily="2" charset="2"/>
                  </a:rPr>
                  <a:t>j&gt;&gt;i  </a:t>
                </a:r>
                <a:r>
                  <a:rPr lang="it-IT" b="1" dirty="0" err="1">
                    <a:sym typeface="Wingdings" panose="05000000000000000000" pitchFamily="2" charset="2"/>
                  </a:rPr>
                  <a:t>not</a:t>
                </a:r>
                <a:r>
                  <a:rPr lang="it-IT" b="1" dirty="0">
                    <a:sym typeface="Wingdings" panose="05000000000000000000" pitchFamily="2" charset="2"/>
                  </a:rPr>
                  <a:t> a </a:t>
                </a:r>
                <a:r>
                  <a:rPr lang="it-IT" b="1" dirty="0" err="1">
                    <a:sym typeface="Wingdings" panose="05000000000000000000" pitchFamily="2" charset="2"/>
                  </a:rPr>
                  <a:t>unique</a:t>
                </a:r>
                <a:r>
                  <a:rPr lang="it-IT" b="1" dirty="0">
                    <a:sym typeface="Wingdings" panose="05000000000000000000" pitchFamily="2" charset="2"/>
                  </a:rPr>
                  <a:t> </a:t>
                </a:r>
                <a:r>
                  <a:rPr lang="it-IT" b="1" dirty="0" err="1">
                    <a:sym typeface="Wingdings" panose="05000000000000000000" pitchFamily="2" charset="2"/>
                  </a:rPr>
                  <a:t>solution</a:t>
                </a:r>
                <a:r>
                  <a:rPr lang="it-IT" b="1" dirty="0">
                    <a:sym typeface="Wingdings" panose="05000000000000000000" pitchFamily="2" charset="2"/>
                  </a:rPr>
                  <a:t>!</a:t>
                </a:r>
                <a:br>
                  <a:rPr lang="it-IT" dirty="0">
                    <a:sym typeface="Wingdings" panose="05000000000000000000" pitchFamily="2" charset="2"/>
                  </a:rPr>
                </a:br>
                <a:endParaRPr lang="it-IT" dirty="0"/>
              </a:p>
            </p:txBody>
          </p:sp>
        </mc:Choice>
        <mc:Fallback>
          <p:sp>
            <p:nvSpPr>
              <p:cNvPr id="19" name="CasellaDiTesto 18">
                <a:extLst>
                  <a:ext uri="{FF2B5EF4-FFF2-40B4-BE49-F238E27FC236}">
                    <a16:creationId xmlns:a16="http://schemas.microsoft.com/office/drawing/2014/main" id="{B31AF76A-4BEB-3824-BB2F-240161FECF9D}"/>
                  </a:ext>
                </a:extLst>
              </p:cNvPr>
              <p:cNvSpPr txBox="1">
                <a:spLocks noRot="1" noChangeAspect="1" noMove="1" noResize="1" noEditPoints="1" noAdjustHandles="1" noChangeArrowheads="1" noChangeShapeType="1" noTextEdit="1"/>
              </p:cNvSpPr>
              <p:nvPr/>
            </p:nvSpPr>
            <p:spPr>
              <a:xfrm>
                <a:off x="7045310" y="3352396"/>
                <a:ext cx="5055798" cy="2031325"/>
              </a:xfrm>
              <a:prstGeom prst="rect">
                <a:avLst/>
              </a:prstGeom>
              <a:blipFill>
                <a:blip r:embed="rId7"/>
                <a:stretch>
                  <a:fillRect l="-1086" t="-2102"/>
                </a:stretch>
              </a:blipFill>
            </p:spPr>
            <p:txBody>
              <a:bodyPr/>
              <a:lstStyle/>
              <a:p>
                <a:r>
                  <a:rPr lang="it-IT">
                    <a:noFill/>
                  </a:rPr>
                  <a:t> </a:t>
                </a:r>
              </a:p>
            </p:txBody>
          </p:sp>
        </mc:Fallback>
      </mc:AlternateContent>
      <p:sp>
        <p:nvSpPr>
          <p:cNvPr id="20" name="CasellaDiTesto 19">
            <a:extLst>
              <a:ext uri="{FF2B5EF4-FFF2-40B4-BE49-F238E27FC236}">
                <a16:creationId xmlns:a16="http://schemas.microsoft.com/office/drawing/2014/main" id="{9C21BD34-2C76-F1B9-92A3-D2B368EDB173}"/>
              </a:ext>
            </a:extLst>
          </p:cNvPr>
          <p:cNvSpPr txBox="1"/>
          <p:nvPr/>
        </p:nvSpPr>
        <p:spPr>
          <a:xfrm>
            <a:off x="11482855" y="6394591"/>
            <a:ext cx="644728" cy="369332"/>
          </a:xfrm>
          <a:prstGeom prst="rect">
            <a:avLst/>
          </a:prstGeom>
          <a:noFill/>
        </p:spPr>
        <p:txBody>
          <a:bodyPr wrap="none" rtlCol="0">
            <a:spAutoFit/>
          </a:bodyPr>
          <a:lstStyle/>
          <a:p>
            <a:r>
              <a:rPr lang="it-IT" b="1" i="1" dirty="0">
                <a:solidFill>
                  <a:schemeClr val="bg1"/>
                </a:solidFill>
              </a:rPr>
              <a:t>5/18</a:t>
            </a:r>
          </a:p>
        </p:txBody>
      </p:sp>
    </p:spTree>
    <p:extLst>
      <p:ext uri="{BB962C8B-B14F-4D97-AF65-F5344CB8AC3E}">
        <p14:creationId xmlns:p14="http://schemas.microsoft.com/office/powerpoint/2010/main" val="368348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32FA76-D687-56A5-845E-25E4069ABE95}"/>
              </a:ext>
            </a:extLst>
          </p:cNvPr>
          <p:cNvSpPr/>
          <p:nvPr/>
        </p:nvSpPr>
        <p:spPr>
          <a:xfrm>
            <a:off x="0" y="0"/>
            <a:ext cx="12192000" cy="6858000"/>
          </a:xfrm>
          <a:prstGeom prst="rect">
            <a:avLst/>
          </a:prstGeom>
          <a:gradFill flip="none" rotWithShape="1">
            <a:gsLst>
              <a:gs pos="94000">
                <a:srgbClr val="0B1134"/>
              </a:gs>
              <a:gs pos="43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CDAF3CA-592C-F48B-63D5-D4872A54F316}"/>
              </a:ext>
            </a:extLst>
          </p:cNvPr>
          <p:cNvSpPr/>
          <p:nvPr/>
        </p:nvSpPr>
        <p:spPr>
          <a:xfrm>
            <a:off x="-27927" y="417136"/>
            <a:ext cx="12192000" cy="5923202"/>
          </a:xfrm>
          <a:prstGeom prst="rect">
            <a:avLst/>
          </a:prstGeom>
          <a:solidFill>
            <a:schemeClr val="bg1"/>
          </a:solidFill>
          <a:ln w="28575">
            <a:solidFill>
              <a:srgbClr val="0B1134"/>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99CC"/>
              </a:solidFill>
              <a:effectLst/>
              <a:highlight>
                <a:srgbClr val="FFFFFF"/>
              </a:highlight>
              <a:latin typeface="Roboto Light" panose="020F0502020204030204" pitchFamily="2" charset="0"/>
            </a:endParaRPr>
          </a:p>
        </p:txBody>
      </p:sp>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64417" y="6377742"/>
            <a:ext cx="960334" cy="463879"/>
          </a:xfrm>
          <a:prstGeom prst="rect">
            <a:avLst/>
          </a:prstGeom>
          <a:solidFill>
            <a:schemeClr val="tx1">
              <a:lumMod val="75000"/>
              <a:lumOff val="25000"/>
            </a:schemeClr>
          </a:solidFill>
        </p:spPr>
      </p:pic>
      <p:sp>
        <p:nvSpPr>
          <p:cNvPr id="4" name="CasellaDiTesto 3">
            <a:extLst>
              <a:ext uri="{FF2B5EF4-FFF2-40B4-BE49-F238E27FC236}">
                <a16:creationId xmlns:a16="http://schemas.microsoft.com/office/drawing/2014/main" id="{825E85B7-D0D3-FA70-31E5-B620EA98A7DB}"/>
              </a:ext>
            </a:extLst>
          </p:cNvPr>
          <p:cNvSpPr txBox="1"/>
          <p:nvPr/>
        </p:nvSpPr>
        <p:spPr>
          <a:xfrm>
            <a:off x="2221582" y="6291393"/>
            <a:ext cx="8823489" cy="615553"/>
          </a:xfrm>
          <a:prstGeom prst="rect">
            <a:avLst/>
          </a:prstGeom>
          <a:noFill/>
        </p:spPr>
        <p:txBody>
          <a:bodyPr wrap="square" rtlCol="0">
            <a:spAutoFit/>
          </a:bodyPr>
          <a:lstStyle/>
          <a:p>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        </a:t>
            </a:r>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Federico Chiarelli – INFN -LNF</a:t>
            </a:r>
            <a:endParaRPr lang="it-IT" sz="1700" dirty="0">
              <a:solidFill>
                <a:schemeClr val="bg1"/>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CC5D8CCA-26A1-0042-1784-33B7256D8CF4}"/>
              </a:ext>
            </a:extLst>
          </p:cNvPr>
          <p:cNvSpPr txBox="1"/>
          <p:nvPr/>
        </p:nvSpPr>
        <p:spPr>
          <a:xfrm>
            <a:off x="996895" y="6394591"/>
            <a:ext cx="880428" cy="430887"/>
          </a:xfrm>
          <a:prstGeom prst="rect">
            <a:avLst/>
          </a:prstGeom>
          <a:solidFill>
            <a:schemeClr val="bg1"/>
          </a:solidFill>
        </p:spPr>
        <p:txBody>
          <a:bodyPr wrap="square" rtlCol="0">
            <a:spAutoFit/>
          </a:bodyPr>
          <a:lstStyle/>
          <a:p>
            <a:r>
              <a:rPr lang="en-US" sz="2200" dirty="0"/>
              <a:t>           </a:t>
            </a:r>
          </a:p>
        </p:txBody>
      </p:sp>
      <p:pic>
        <p:nvPicPr>
          <p:cNvPr id="7" name="Immagine 6" descr="Immagine che contiene testo&#10;&#10;Descrizione generata automaticamente">
            <a:extLst>
              <a:ext uri="{FF2B5EF4-FFF2-40B4-BE49-F238E27FC236}">
                <a16:creationId xmlns:a16="http://schemas.microsoft.com/office/drawing/2014/main" id="{6AE12683-353D-49FC-F239-AC2CC0E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48" y="6413248"/>
            <a:ext cx="540722" cy="393571"/>
          </a:xfrm>
          <a:prstGeom prst="rect">
            <a:avLst/>
          </a:prstGeom>
        </p:spPr>
      </p:pic>
      <p:sp>
        <p:nvSpPr>
          <p:cNvPr id="17" name="CasellaDiTesto 16">
            <a:extLst>
              <a:ext uri="{FF2B5EF4-FFF2-40B4-BE49-F238E27FC236}">
                <a16:creationId xmlns:a16="http://schemas.microsoft.com/office/drawing/2014/main" id="{0295EBB2-D4A8-D658-CA9E-AC4107C42275}"/>
              </a:ext>
            </a:extLst>
          </p:cNvPr>
          <p:cNvSpPr txBox="1"/>
          <p:nvPr/>
        </p:nvSpPr>
        <p:spPr>
          <a:xfrm>
            <a:off x="27927" y="417136"/>
            <a:ext cx="10497401" cy="1169551"/>
          </a:xfrm>
          <a:prstGeom prst="rect">
            <a:avLst/>
          </a:prstGeom>
          <a:noFill/>
        </p:spPr>
        <p:txBody>
          <a:bodyPr wrap="square" rtlCol="0">
            <a:spAutoFit/>
          </a:bodyPr>
          <a:lstStyle/>
          <a:p>
            <a:pPr algn="just"/>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Bonner sphere spectrometry and unfolding methods</a:t>
            </a:r>
          </a:p>
          <a:p>
            <a:pPr algn="just"/>
            <a:r>
              <a:rPr lang="it-IT" sz="3500" dirty="0"/>
              <a:t> </a:t>
            </a:r>
          </a:p>
        </p:txBody>
      </p:sp>
      <mc:AlternateContent xmlns:mc="http://schemas.openxmlformats.org/markup-compatibility/2006">
        <mc:Choice xmlns:a14="http://schemas.microsoft.com/office/drawing/2010/main" Requires="a14">
          <p:sp>
            <p:nvSpPr>
              <p:cNvPr id="26" name="CasellaDiTesto 25">
                <a:extLst>
                  <a:ext uri="{FF2B5EF4-FFF2-40B4-BE49-F238E27FC236}">
                    <a16:creationId xmlns:a16="http://schemas.microsoft.com/office/drawing/2014/main" id="{3BA64520-9506-6D64-E575-18199E6888A6}"/>
                  </a:ext>
                </a:extLst>
              </p:cNvPr>
              <p:cNvSpPr txBox="1"/>
              <p:nvPr/>
            </p:nvSpPr>
            <p:spPr>
              <a:xfrm>
                <a:off x="84489" y="1039126"/>
                <a:ext cx="11901741" cy="646331"/>
              </a:xfrm>
              <a:prstGeom prst="rect">
                <a:avLst/>
              </a:prstGeom>
              <a:noFill/>
            </p:spPr>
            <p:txBody>
              <a:bodyPr wrap="square">
                <a:spAutoFit/>
              </a:bodyPr>
              <a:lstStyle/>
              <a:p>
                <a:r>
                  <a:rPr lang="en-US" b="0" i="0" dirty="0">
                    <a:solidFill>
                      <a:srgbClr val="000000"/>
                    </a:solidFill>
                    <a:effectLst/>
                    <a:highlight>
                      <a:srgbClr val="FFFFFF"/>
                    </a:highlight>
                    <a:latin typeface="Calibri" panose="020F0502020204030204" pitchFamily="34" charset="0"/>
                    <a:cs typeface="Calibri" panose="020F0502020204030204" pitchFamily="34" charset="0"/>
                  </a:rPr>
                  <a:t>Once obtained the counts for the entire set and exploiting the knowledge of the response matrix, the unknown neutron field is estimated using </a:t>
                </a:r>
                <a:r>
                  <a:rPr lang="en-US" dirty="0">
                    <a:solidFill>
                      <a:srgbClr val="000000"/>
                    </a:solidFill>
                    <a:highlight>
                      <a:srgbClr val="FFFFFF"/>
                    </a:highlight>
                    <a:latin typeface="Calibri" panose="020F0502020204030204" pitchFamily="34" charset="0"/>
                    <a:cs typeface="Calibri" panose="020F0502020204030204" pitchFamily="34" charset="0"/>
                  </a:rPr>
                  <a:t>a</a:t>
                </a:r>
                <a:r>
                  <a:rPr lang="en-US" b="0" i="0" dirty="0">
                    <a:solidFill>
                      <a:srgbClr val="000000"/>
                    </a:solidFill>
                    <a:effectLst/>
                    <a:highlight>
                      <a:srgbClr val="FFFFFF"/>
                    </a:highlight>
                    <a:latin typeface="Calibri" panose="020F0502020204030204" pitchFamily="34" charset="0"/>
                    <a:cs typeface="Calibri" panose="020F0502020204030204" pitchFamily="34" charset="0"/>
                  </a:rPr>
                  <a:t> </a:t>
                </a:r>
                <a:r>
                  <a:rPr lang="en-US" dirty="0">
                    <a:solidFill>
                      <a:srgbClr val="000000"/>
                    </a:solidFill>
                    <a:highlight>
                      <a:srgbClr val="FFFFFF"/>
                    </a:highlight>
                    <a:latin typeface="Calibri" panose="020F0502020204030204" pitchFamily="34" charset="0"/>
                    <a:cs typeface="Calibri" panose="020F0502020204030204" pitchFamily="34" charset="0"/>
                  </a:rPr>
                  <a:t>guess</a:t>
                </a:r>
                <a:r>
                  <a:rPr lang="en-US" b="0" i="0" dirty="0">
                    <a:solidFill>
                      <a:srgbClr val="000000"/>
                    </a:solidFill>
                    <a:effectLst/>
                    <a:highlight>
                      <a:srgbClr val="FFFFFF"/>
                    </a:highlight>
                    <a:latin typeface="Calibri" panose="020F0502020204030204" pitchFamily="34" charset="0"/>
                    <a:cs typeface="Calibri" panose="020F0502020204030204" pitchFamily="34" charset="0"/>
                  </a:rPr>
                  <a:t> spectrum </a:t>
                </a:r>
                <a14:m>
                  <m:oMath xmlns:m="http://schemas.openxmlformats.org/officeDocument/2006/math">
                    <m:r>
                      <m:rPr>
                        <m:sty m:val="p"/>
                      </m:rPr>
                      <a:rPr lang="it-IT" sz="1800" i="1" smtClean="0">
                        <a:latin typeface="Cambria Math" panose="02040503050406030204" pitchFamily="18" charset="0"/>
                        <a:ea typeface="Cambria Math" panose="02040503050406030204" pitchFamily="18" charset="0"/>
                      </a:rPr>
                      <m:t>Φ</m:t>
                    </m:r>
                  </m:oMath>
                </a14:m>
                <a:r>
                  <a:rPr lang="it-IT" b="0" i="0" baseline="-25000" dirty="0" err="1">
                    <a:solidFill>
                      <a:srgbClr val="000000"/>
                    </a:solidFill>
                    <a:effectLst/>
                    <a:highlight>
                      <a:srgbClr val="FFFFFF"/>
                    </a:highlight>
                    <a:latin typeface="Calibri" panose="020F0502020204030204" pitchFamily="34" charset="0"/>
                    <a:cs typeface="Calibri" panose="020F0502020204030204" pitchFamily="34" charset="0"/>
                  </a:rPr>
                  <a:t>guess</a:t>
                </a:r>
                <a:r>
                  <a:rPr lang="it-IT" b="0" i="0" dirty="0">
                    <a:solidFill>
                      <a:srgbClr val="000000"/>
                    </a:solidFill>
                    <a:effectLst/>
                    <a:highlight>
                      <a:srgbClr val="FFFFFF"/>
                    </a:highlight>
                    <a:latin typeface="Calibri" panose="020F0502020204030204" pitchFamily="34" charset="0"/>
                    <a:cs typeface="Calibri" panose="020F0502020204030204" pitchFamily="34" charset="0"/>
                  </a:rPr>
                  <a:t> and </a:t>
                </a:r>
                <a:r>
                  <a:rPr lang="it-IT" b="0" i="0" dirty="0" err="1">
                    <a:solidFill>
                      <a:srgbClr val="000000"/>
                    </a:solidFill>
                    <a:effectLst/>
                    <a:highlight>
                      <a:srgbClr val="FFFFFF"/>
                    </a:highlight>
                    <a:latin typeface="Calibri" panose="020F0502020204030204" pitchFamily="34" charset="0"/>
                    <a:cs typeface="Calibri" panose="020F0502020204030204" pitchFamily="34" charset="0"/>
                  </a:rPr>
                  <a:t>then</a:t>
                </a:r>
                <a:r>
                  <a:rPr lang="it-IT" b="0" i="0" dirty="0">
                    <a:solidFill>
                      <a:srgbClr val="000000"/>
                    </a:solidFill>
                    <a:effectLst/>
                    <a:highlight>
                      <a:srgbClr val="FFFFFF"/>
                    </a:highlight>
                    <a:latin typeface="Calibri" panose="020F0502020204030204" pitchFamily="34" charset="0"/>
                    <a:cs typeface="Calibri" panose="020F0502020204030204" pitchFamily="34" charset="0"/>
                  </a:rPr>
                  <a:t> </a:t>
                </a:r>
                <a:r>
                  <a:rPr lang="it-IT" b="0" i="0" dirty="0" err="1">
                    <a:solidFill>
                      <a:srgbClr val="000000"/>
                    </a:solidFill>
                    <a:effectLst/>
                    <a:highlight>
                      <a:srgbClr val="FFFFFF"/>
                    </a:highlight>
                    <a:latin typeface="Calibri" panose="020F0502020204030204" pitchFamily="34" charset="0"/>
                    <a:cs typeface="Calibri" panose="020F0502020204030204" pitchFamily="34" charset="0"/>
                  </a:rPr>
                  <a:t>applyng</a:t>
                </a:r>
                <a:r>
                  <a:rPr lang="it-IT" b="0" i="0" dirty="0">
                    <a:solidFill>
                      <a:srgbClr val="000000"/>
                    </a:solidFill>
                    <a:effectLst/>
                    <a:highlight>
                      <a:srgbClr val="FFFFFF"/>
                    </a:highlight>
                    <a:latin typeface="Calibri" panose="020F0502020204030204" pitchFamily="34" charset="0"/>
                    <a:cs typeface="Calibri" panose="020F0502020204030204" pitchFamily="34" charset="0"/>
                  </a:rPr>
                  <a:t> the </a:t>
                </a:r>
                <a:r>
                  <a:rPr lang="it-IT" b="0" i="0" dirty="0" err="1">
                    <a:solidFill>
                      <a:srgbClr val="000000"/>
                    </a:solidFill>
                    <a:effectLst/>
                    <a:highlight>
                      <a:srgbClr val="FFFFFF"/>
                    </a:highlight>
                    <a:latin typeface="Calibri" panose="020F0502020204030204" pitchFamily="34" charset="0"/>
                    <a:cs typeface="Calibri" panose="020F0502020204030204" pitchFamily="34" charset="0"/>
                  </a:rPr>
                  <a:t>unfolding</a:t>
                </a:r>
                <a:r>
                  <a:rPr lang="it-IT" b="0" i="0" dirty="0">
                    <a:solidFill>
                      <a:srgbClr val="000000"/>
                    </a:solidFill>
                    <a:effectLst/>
                    <a:highlight>
                      <a:srgbClr val="FFFFFF"/>
                    </a:highlight>
                    <a:latin typeface="Calibri" panose="020F0502020204030204" pitchFamily="34" charset="0"/>
                    <a:cs typeface="Calibri" panose="020F0502020204030204" pitchFamily="34" charset="0"/>
                  </a:rPr>
                  <a:t> code. </a:t>
                </a:r>
                <a:endParaRPr lang="it-IT" dirty="0">
                  <a:latin typeface="Calibri" panose="020F0502020204030204" pitchFamily="34" charset="0"/>
                  <a:cs typeface="Calibri" panose="020F0502020204030204" pitchFamily="34" charset="0"/>
                </a:endParaRPr>
              </a:p>
            </p:txBody>
          </p:sp>
        </mc:Choice>
        <mc:Fallback>
          <p:sp>
            <p:nvSpPr>
              <p:cNvPr id="26" name="CasellaDiTesto 25">
                <a:extLst>
                  <a:ext uri="{FF2B5EF4-FFF2-40B4-BE49-F238E27FC236}">
                    <a16:creationId xmlns:a16="http://schemas.microsoft.com/office/drawing/2014/main" id="{3BA64520-9506-6D64-E575-18199E6888A6}"/>
                  </a:ext>
                </a:extLst>
              </p:cNvPr>
              <p:cNvSpPr txBox="1">
                <a:spLocks noRot="1" noChangeAspect="1" noMove="1" noResize="1" noEditPoints="1" noAdjustHandles="1" noChangeArrowheads="1" noChangeShapeType="1" noTextEdit="1"/>
              </p:cNvSpPr>
              <p:nvPr/>
            </p:nvSpPr>
            <p:spPr>
              <a:xfrm>
                <a:off x="84489" y="1039126"/>
                <a:ext cx="11901741" cy="646331"/>
              </a:xfrm>
              <a:prstGeom prst="rect">
                <a:avLst/>
              </a:prstGeom>
              <a:blipFill>
                <a:blip r:embed="rId4"/>
                <a:stretch>
                  <a:fillRect l="-461" t="-4717" b="-14151"/>
                </a:stretch>
              </a:blipFill>
            </p:spPr>
            <p:txBody>
              <a:bodyPr/>
              <a:lstStyle/>
              <a:p>
                <a:r>
                  <a:rPr lang="it-IT">
                    <a:noFill/>
                  </a:rPr>
                  <a:t> </a:t>
                </a:r>
              </a:p>
            </p:txBody>
          </p:sp>
        </mc:Fallback>
      </mc:AlternateContent>
      <p:sp>
        <p:nvSpPr>
          <p:cNvPr id="3" name="CasellaDiTesto 2">
            <a:extLst>
              <a:ext uri="{FF2B5EF4-FFF2-40B4-BE49-F238E27FC236}">
                <a16:creationId xmlns:a16="http://schemas.microsoft.com/office/drawing/2014/main" id="{5740CE8E-E078-F7C7-EF14-D82E27396EF1}"/>
              </a:ext>
            </a:extLst>
          </p:cNvPr>
          <p:cNvSpPr txBox="1"/>
          <p:nvPr/>
        </p:nvSpPr>
        <p:spPr>
          <a:xfrm>
            <a:off x="119762" y="1690075"/>
            <a:ext cx="2573517" cy="3139321"/>
          </a:xfrm>
          <a:prstGeom prst="rect">
            <a:avLst/>
          </a:prstGeom>
          <a:noFill/>
        </p:spPr>
        <p:txBody>
          <a:bodyPr wrap="square">
            <a:spAutoFit/>
          </a:bodyPr>
          <a:lstStyle/>
          <a:p>
            <a:r>
              <a:rPr lang="it-IT" dirty="0">
                <a:solidFill>
                  <a:srgbClr val="000000"/>
                </a:solidFill>
                <a:highlight>
                  <a:srgbClr val="FFFFFF"/>
                </a:highlight>
                <a:latin typeface="Calibri" panose="020F0502020204030204" pitchFamily="34" charset="0"/>
                <a:cs typeface="Calibri" panose="020F0502020204030204" pitchFamily="34" charset="0"/>
              </a:rPr>
              <a:t>Some </a:t>
            </a:r>
            <a:r>
              <a:rPr lang="it-IT" dirty="0" err="1">
                <a:solidFill>
                  <a:srgbClr val="000000"/>
                </a:solidFill>
                <a:highlight>
                  <a:srgbClr val="FFFFFF"/>
                </a:highlight>
                <a:latin typeface="Calibri" panose="020F0502020204030204" pitchFamily="34" charset="0"/>
                <a:cs typeface="Calibri" panose="020F0502020204030204" pitchFamily="34" charset="0"/>
              </a:rPr>
              <a:t>unfolding</a:t>
            </a:r>
            <a:r>
              <a:rPr lang="it-IT" dirty="0">
                <a:solidFill>
                  <a:srgbClr val="000000"/>
                </a:solidFill>
                <a:highlight>
                  <a:srgbClr val="FFFFFF"/>
                </a:highlight>
                <a:latin typeface="Calibri" panose="020F0502020204030204" pitchFamily="34" charset="0"/>
                <a:cs typeface="Calibri" panose="020F0502020204030204" pitchFamily="34" charset="0"/>
              </a:rPr>
              <a:t> code:</a:t>
            </a:r>
          </a:p>
          <a:p>
            <a:pPr marL="285750" indent="-285750">
              <a:buFontTx/>
              <a:buChar char="-"/>
            </a:pPr>
            <a:r>
              <a:rPr lang="it-IT" b="1" dirty="0">
                <a:solidFill>
                  <a:srgbClr val="000000"/>
                </a:solidFill>
                <a:highlight>
                  <a:srgbClr val="FFFFFF"/>
                </a:highlight>
                <a:latin typeface="Calibri" panose="020F0502020204030204" pitchFamily="34" charset="0"/>
                <a:cs typeface="Calibri" panose="020F0502020204030204" pitchFamily="34" charset="0"/>
              </a:rPr>
              <a:t>MAXED </a:t>
            </a:r>
            <a:br>
              <a:rPr lang="it-IT" b="1" dirty="0">
                <a:solidFill>
                  <a:srgbClr val="000000"/>
                </a:solidFill>
                <a:highlight>
                  <a:srgbClr val="FFFFFF"/>
                </a:highlight>
                <a:latin typeface="Calibri" panose="020F0502020204030204" pitchFamily="34" charset="0"/>
                <a:cs typeface="Calibri" panose="020F0502020204030204" pitchFamily="34" charset="0"/>
              </a:rPr>
            </a:br>
            <a:endParaRPr lang="it-IT" b="1" dirty="0">
              <a:solidFill>
                <a:srgbClr val="000000"/>
              </a:solidFill>
              <a:highlight>
                <a:srgbClr val="FFFFFF"/>
              </a:highlight>
              <a:latin typeface="Calibri" panose="020F0502020204030204" pitchFamily="34" charset="0"/>
              <a:cs typeface="Calibri" panose="020F0502020204030204" pitchFamily="34" charset="0"/>
            </a:endParaRPr>
          </a:p>
          <a:p>
            <a:pPr/>
            <a:r>
              <a:rPr lang="it-IT" b="1" dirty="0">
                <a:solidFill>
                  <a:srgbClr val="000000"/>
                </a:solidFill>
                <a:highlight>
                  <a:srgbClr val="FFFFFF"/>
                </a:highlight>
                <a:cs typeface="Calibri" panose="020F0502020204030204" pitchFamily="34" charset="0"/>
              </a:rPr>
              <a:t>      </a:t>
            </a:r>
          </a:p>
          <a:p>
            <a:pPr/>
            <a:endParaRPr lang="it-IT" b="1" dirty="0">
              <a:solidFill>
                <a:srgbClr val="000000"/>
              </a:solidFill>
              <a:highlight>
                <a:srgbClr val="FFFFFF"/>
              </a:highlight>
              <a:cs typeface="Calibri" panose="020F0502020204030204" pitchFamily="34" charset="0"/>
            </a:endParaRPr>
          </a:p>
          <a:p>
            <a:pPr/>
            <a:endParaRPr lang="it-IT" b="1" dirty="0">
              <a:solidFill>
                <a:srgbClr val="000000"/>
              </a:solidFill>
              <a:highlight>
                <a:srgbClr val="FFFFFF"/>
              </a:highlight>
              <a:cs typeface="Calibri" panose="020F0502020204030204" pitchFamily="34" charset="0"/>
            </a:endParaRPr>
          </a:p>
          <a:p>
            <a:pPr/>
            <a:endParaRPr lang="it-IT" b="1" dirty="0">
              <a:solidFill>
                <a:srgbClr val="000000"/>
              </a:solidFill>
              <a:highlight>
                <a:srgbClr val="FFFFFF"/>
              </a:highlight>
              <a:latin typeface="Calibri" panose="020F0502020204030204" pitchFamily="34" charset="0"/>
              <a:cs typeface="Calibri" panose="020F0502020204030204" pitchFamily="34" charset="0"/>
            </a:endParaRPr>
          </a:p>
          <a:p>
            <a:endParaRPr lang="it-IT" sz="1300" b="1" dirty="0">
              <a:solidFill>
                <a:srgbClr val="000000"/>
              </a:solidFill>
              <a:highlight>
                <a:srgbClr val="FFFFFF"/>
              </a:highlight>
              <a:latin typeface="Calibri" panose="020F0502020204030204" pitchFamily="34" charset="0"/>
              <a:cs typeface="Calibri" panose="020F0502020204030204" pitchFamily="34" charset="0"/>
            </a:endParaRPr>
          </a:p>
          <a:p>
            <a:pPr marL="285750" indent="-285750">
              <a:buFontTx/>
              <a:buChar char="-"/>
            </a:pPr>
            <a:r>
              <a:rPr lang="it-IT" b="1" dirty="0">
                <a:solidFill>
                  <a:srgbClr val="000000"/>
                </a:solidFill>
                <a:highlight>
                  <a:srgbClr val="FFFFFF"/>
                </a:highlight>
                <a:latin typeface="Calibri" panose="020F0502020204030204" pitchFamily="34" charset="0"/>
                <a:cs typeface="Calibri" panose="020F0502020204030204" pitchFamily="34" charset="0"/>
              </a:rPr>
              <a:t>GRAVEL</a:t>
            </a:r>
          </a:p>
          <a:p>
            <a:endParaRPr lang="it-IT" dirty="0">
              <a:solidFill>
                <a:srgbClr val="000000"/>
              </a:solidFill>
              <a:highlight>
                <a:srgbClr val="FFFFFF"/>
              </a:highlight>
              <a:latin typeface="Calibri" panose="020F0502020204030204" pitchFamily="34" charset="0"/>
              <a:cs typeface="Calibri" panose="020F0502020204030204" pitchFamily="34" charset="0"/>
            </a:endParaRPr>
          </a:p>
          <a:p>
            <a:endParaRPr lang="it-IT" dirty="0">
              <a:solidFill>
                <a:srgbClr val="000000"/>
              </a:solidFill>
              <a:highlight>
                <a:srgbClr val="FFFFFF"/>
              </a:highlight>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10" name="CasellaDiTesto 9">
                <a:extLst>
                  <a:ext uri="{FF2B5EF4-FFF2-40B4-BE49-F238E27FC236}">
                    <a16:creationId xmlns:a16="http://schemas.microsoft.com/office/drawing/2014/main" id="{21DD8C4B-80CE-EA02-3585-6AD0DFFEAF3C}"/>
                  </a:ext>
                </a:extLst>
              </p:cNvPr>
              <p:cNvSpPr txBox="1"/>
              <p:nvPr/>
            </p:nvSpPr>
            <p:spPr>
              <a:xfrm>
                <a:off x="257404" y="3120640"/>
                <a:ext cx="4134978" cy="69717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it-IT" sz="1700" b="0" i="1" smtClean="0">
                          <a:latin typeface="Cambria Math" panose="02040503050406030204" pitchFamily="18" charset="0"/>
                        </a:rPr>
                        <m:t>𝑆</m:t>
                      </m:r>
                      <m:r>
                        <a:rPr lang="it-IT" sz="1700" b="0" i="1" smtClean="0">
                          <a:latin typeface="Cambria Math" panose="02040503050406030204" pitchFamily="18" charset="0"/>
                        </a:rPr>
                        <m:t>=−</m:t>
                      </m:r>
                      <m:nary>
                        <m:naryPr>
                          <m:chr m:val="∑"/>
                          <m:supHide m:val="on"/>
                          <m:ctrlPr>
                            <a:rPr lang="it-IT" sz="1700" b="0" i="1" smtClean="0">
                              <a:latin typeface="Cambria Math" panose="02040503050406030204" pitchFamily="18" charset="0"/>
                            </a:rPr>
                          </m:ctrlPr>
                        </m:naryPr>
                        <m:sub>
                          <m:r>
                            <m:rPr>
                              <m:brk m:alnAt="7"/>
                            </m:rPr>
                            <a:rPr lang="it-IT" sz="1700" b="0" i="1" smtClean="0">
                              <a:latin typeface="Cambria Math" panose="02040503050406030204" pitchFamily="18" charset="0"/>
                            </a:rPr>
                            <m:t>𝑖</m:t>
                          </m:r>
                        </m:sub>
                        <m:sup/>
                        <m:e>
                          <m:d>
                            <m:dPr>
                              <m:begChr m:val="{"/>
                              <m:endChr m:val="}"/>
                              <m:ctrlPr>
                                <a:rPr lang="it-IT" sz="1700" b="0" i="1" smtClean="0">
                                  <a:latin typeface="Cambria Math" panose="02040503050406030204" pitchFamily="18" charset="0"/>
                                </a:rPr>
                              </m:ctrlPr>
                            </m:dPr>
                            <m:e>
                              <m:sSub>
                                <m:sSubPr>
                                  <m:ctrlPr>
                                    <a:rPr lang="it-IT" sz="1700" b="0" i="1" smtClean="0">
                                      <a:latin typeface="Cambria Math" panose="02040503050406030204" pitchFamily="18" charset="0"/>
                                    </a:rPr>
                                  </m:ctrlPr>
                                </m:sSubPr>
                                <m:e>
                                  <m:r>
                                    <m:rPr>
                                      <m:sty m:val="p"/>
                                    </m:rPr>
                                    <a:rPr lang="it-IT" sz="1700" i="1">
                                      <a:latin typeface="Cambria Math" panose="02040503050406030204" pitchFamily="18" charset="0"/>
                                      <a:ea typeface="Cambria Math" panose="02040503050406030204" pitchFamily="18" charset="0"/>
                                    </a:rPr>
                                    <m:t>Φ</m:t>
                                  </m:r>
                                </m:e>
                                <m:sub>
                                  <m:r>
                                    <a:rPr lang="it-IT" sz="1700" b="0" i="1" smtClean="0">
                                      <a:latin typeface="Cambria Math" panose="02040503050406030204" pitchFamily="18" charset="0"/>
                                    </a:rPr>
                                    <m:t>𝑖</m:t>
                                  </m:r>
                                </m:sub>
                              </m:sSub>
                              <m:r>
                                <a:rPr lang="it-IT" sz="1700" b="0" i="1" smtClean="0">
                                  <a:latin typeface="Cambria Math" panose="02040503050406030204" pitchFamily="18" charset="0"/>
                                </a:rPr>
                                <m:t> </m:t>
                              </m:r>
                              <m:func>
                                <m:funcPr>
                                  <m:ctrlPr>
                                    <a:rPr lang="it-IT" sz="1700" b="0" i="1" smtClean="0">
                                      <a:latin typeface="Cambria Math" panose="02040503050406030204" pitchFamily="18" charset="0"/>
                                    </a:rPr>
                                  </m:ctrlPr>
                                </m:funcPr>
                                <m:fName>
                                  <m:r>
                                    <m:rPr>
                                      <m:sty m:val="p"/>
                                    </m:rPr>
                                    <a:rPr lang="it-IT" sz="1700" b="0" i="0" smtClean="0">
                                      <a:latin typeface="Cambria Math" panose="02040503050406030204" pitchFamily="18" charset="0"/>
                                    </a:rPr>
                                    <m:t>ln</m:t>
                                  </m:r>
                                </m:fName>
                                <m:e>
                                  <m:d>
                                    <m:dPr>
                                      <m:ctrlPr>
                                        <a:rPr lang="it-IT" sz="1700" b="0" i="1" smtClean="0">
                                          <a:latin typeface="Cambria Math" panose="02040503050406030204" pitchFamily="18" charset="0"/>
                                        </a:rPr>
                                      </m:ctrlPr>
                                    </m:dPr>
                                    <m:e>
                                      <m:f>
                                        <m:fPr>
                                          <m:ctrlPr>
                                            <a:rPr lang="it-IT" sz="1700" b="0" i="1" smtClean="0">
                                              <a:latin typeface="Cambria Math" panose="02040503050406030204" pitchFamily="18" charset="0"/>
                                            </a:rPr>
                                          </m:ctrlPr>
                                        </m:fPr>
                                        <m:num>
                                          <m:sSub>
                                            <m:sSubPr>
                                              <m:ctrlPr>
                                                <a:rPr lang="it-IT" sz="1700" b="0" i="1" smtClean="0">
                                                  <a:latin typeface="Cambria Math" panose="02040503050406030204" pitchFamily="18" charset="0"/>
                                                </a:rPr>
                                              </m:ctrlPr>
                                            </m:sSubPr>
                                            <m:e>
                                              <m:r>
                                                <m:rPr>
                                                  <m:sty m:val="p"/>
                                                </m:rPr>
                                                <a:rPr lang="it-IT" sz="1700" i="1">
                                                  <a:latin typeface="Cambria Math" panose="02040503050406030204" pitchFamily="18" charset="0"/>
                                                  <a:ea typeface="Cambria Math" panose="02040503050406030204" pitchFamily="18" charset="0"/>
                                                </a:rPr>
                                                <m:t>Φ</m:t>
                                              </m:r>
                                            </m:e>
                                            <m:sub>
                                              <m:r>
                                                <a:rPr lang="it-IT" sz="1700" b="0" i="1" smtClean="0">
                                                  <a:latin typeface="Cambria Math" panose="02040503050406030204" pitchFamily="18" charset="0"/>
                                                </a:rPr>
                                                <m:t>𝑖</m:t>
                                              </m:r>
                                            </m:sub>
                                          </m:sSub>
                                        </m:num>
                                        <m:den>
                                          <m:sSubSup>
                                            <m:sSubSupPr>
                                              <m:ctrlPr>
                                                <a:rPr lang="it-IT" sz="1700" b="0" i="1" smtClean="0">
                                                  <a:latin typeface="Cambria Math" panose="02040503050406030204" pitchFamily="18" charset="0"/>
                                                </a:rPr>
                                              </m:ctrlPr>
                                            </m:sSubSupPr>
                                            <m:e>
                                              <m:r>
                                                <m:rPr>
                                                  <m:sty m:val="p"/>
                                                </m:rPr>
                                                <a:rPr lang="it-IT" sz="1700" i="1">
                                                  <a:latin typeface="Cambria Math" panose="02040503050406030204" pitchFamily="18" charset="0"/>
                                                  <a:ea typeface="Cambria Math" panose="02040503050406030204" pitchFamily="18" charset="0"/>
                                                </a:rPr>
                                                <m:t>Φ</m:t>
                                              </m:r>
                                            </m:e>
                                            <m:sub>
                                              <m:r>
                                                <a:rPr lang="it-IT" sz="1700" b="0" i="1" smtClean="0">
                                                  <a:latin typeface="Cambria Math" panose="02040503050406030204" pitchFamily="18" charset="0"/>
                                                </a:rPr>
                                                <m:t>𝑖</m:t>
                                              </m:r>
                                            </m:sub>
                                            <m:sup>
                                              <m:r>
                                                <a:rPr lang="it-IT" sz="1700" b="0" i="1" smtClean="0">
                                                  <a:latin typeface="Cambria Math" panose="02040503050406030204" pitchFamily="18" charset="0"/>
                                                </a:rPr>
                                                <m:t>𝑔𝑢𝑒𝑠𝑠</m:t>
                                              </m:r>
                                            </m:sup>
                                          </m:sSubSup>
                                        </m:den>
                                      </m:f>
                                    </m:e>
                                  </m:d>
                                  <m:r>
                                    <a:rPr lang="it-IT" sz="1700" b="0" i="1" smtClean="0">
                                      <a:latin typeface="Cambria Math" panose="02040503050406030204" pitchFamily="18" charset="0"/>
                                    </a:rPr>
                                    <m:t>+</m:t>
                                  </m:r>
                                  <m:sSubSup>
                                    <m:sSubSupPr>
                                      <m:ctrlPr>
                                        <a:rPr lang="it-IT" sz="1700" i="1">
                                          <a:latin typeface="Cambria Math" panose="02040503050406030204" pitchFamily="18" charset="0"/>
                                        </a:rPr>
                                      </m:ctrlPr>
                                    </m:sSubSupPr>
                                    <m:e>
                                      <m:r>
                                        <m:rPr>
                                          <m:sty m:val="p"/>
                                        </m:rPr>
                                        <a:rPr lang="it-IT" sz="1700" i="1">
                                          <a:latin typeface="Cambria Math" panose="02040503050406030204" pitchFamily="18" charset="0"/>
                                          <a:ea typeface="Cambria Math" panose="02040503050406030204" pitchFamily="18" charset="0"/>
                                        </a:rPr>
                                        <m:t>Φ</m:t>
                                      </m:r>
                                    </m:e>
                                    <m:sub>
                                      <m:r>
                                        <a:rPr lang="it-IT" sz="1700" i="1">
                                          <a:latin typeface="Cambria Math" panose="02040503050406030204" pitchFamily="18" charset="0"/>
                                        </a:rPr>
                                        <m:t>𝑖</m:t>
                                      </m:r>
                                    </m:sub>
                                    <m:sup>
                                      <m:r>
                                        <a:rPr lang="it-IT" sz="1700" i="1">
                                          <a:latin typeface="Cambria Math" panose="02040503050406030204" pitchFamily="18" charset="0"/>
                                        </a:rPr>
                                        <m:t>𝑔𝑢𝑒𝑠𝑠</m:t>
                                      </m:r>
                                    </m:sup>
                                  </m:sSubSup>
                                  <m:r>
                                    <a:rPr lang="it-IT" sz="1700" b="0" i="1" smtClean="0">
                                      <a:latin typeface="Cambria Math" panose="02040503050406030204" pitchFamily="18" charset="0"/>
                                    </a:rPr>
                                    <m:t> − </m:t>
                                  </m:r>
                                  <m:sSub>
                                    <m:sSubPr>
                                      <m:ctrlPr>
                                        <a:rPr lang="it-IT" sz="1700" b="0" i="1" smtClean="0">
                                          <a:latin typeface="Cambria Math" panose="02040503050406030204" pitchFamily="18" charset="0"/>
                                        </a:rPr>
                                      </m:ctrlPr>
                                    </m:sSubPr>
                                    <m:e>
                                      <m:r>
                                        <m:rPr>
                                          <m:sty m:val="p"/>
                                        </m:rPr>
                                        <a:rPr lang="it-IT" sz="1700" i="1">
                                          <a:latin typeface="Cambria Math" panose="02040503050406030204" pitchFamily="18" charset="0"/>
                                          <a:ea typeface="Cambria Math" panose="02040503050406030204" pitchFamily="18" charset="0"/>
                                        </a:rPr>
                                        <m:t>Φ</m:t>
                                      </m:r>
                                    </m:e>
                                    <m:sub>
                                      <m:r>
                                        <a:rPr lang="it-IT" sz="1700" b="0" i="1" smtClean="0">
                                          <a:latin typeface="Cambria Math" panose="02040503050406030204" pitchFamily="18" charset="0"/>
                                        </a:rPr>
                                        <m:t>𝑖</m:t>
                                      </m:r>
                                    </m:sub>
                                  </m:sSub>
                                </m:e>
                              </m:func>
                            </m:e>
                          </m:d>
                          <m:r>
                            <a:rPr lang="it-IT" sz="1700" b="0" i="1" smtClean="0">
                              <a:latin typeface="Cambria Math" panose="02040503050406030204" pitchFamily="18" charset="0"/>
                            </a:rPr>
                            <m:t> </m:t>
                          </m:r>
                        </m:e>
                      </m:nary>
                    </m:oMath>
                  </m:oMathPara>
                </a14:m>
                <a:endParaRPr lang="it-IT" sz="1700" dirty="0"/>
              </a:p>
            </p:txBody>
          </p:sp>
        </mc:Choice>
        <mc:Fallback>
          <p:sp>
            <p:nvSpPr>
              <p:cNvPr id="10" name="CasellaDiTesto 9">
                <a:extLst>
                  <a:ext uri="{FF2B5EF4-FFF2-40B4-BE49-F238E27FC236}">
                    <a16:creationId xmlns:a16="http://schemas.microsoft.com/office/drawing/2014/main" id="{21DD8C4B-80CE-EA02-3585-6AD0DFFEAF3C}"/>
                  </a:ext>
                </a:extLst>
              </p:cNvPr>
              <p:cNvSpPr txBox="1">
                <a:spLocks noRot="1" noChangeAspect="1" noMove="1" noResize="1" noEditPoints="1" noAdjustHandles="1" noChangeArrowheads="1" noChangeShapeType="1" noTextEdit="1"/>
              </p:cNvSpPr>
              <p:nvPr/>
            </p:nvSpPr>
            <p:spPr>
              <a:xfrm>
                <a:off x="257404" y="3120640"/>
                <a:ext cx="4134978" cy="697179"/>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1" name="CasellaDiTesto 10">
                <a:extLst>
                  <a:ext uri="{FF2B5EF4-FFF2-40B4-BE49-F238E27FC236}">
                    <a16:creationId xmlns:a16="http://schemas.microsoft.com/office/drawing/2014/main" id="{76BCA2FB-1FED-165F-EC55-3DA9723DE8A8}"/>
                  </a:ext>
                </a:extLst>
              </p:cNvPr>
              <p:cNvSpPr txBox="1"/>
              <p:nvPr/>
            </p:nvSpPr>
            <p:spPr>
              <a:xfrm>
                <a:off x="257404" y="4865496"/>
                <a:ext cx="3665747" cy="91973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Sup>
                        <m:sSubSupPr>
                          <m:ctrlPr>
                            <a:rPr lang="it-IT" sz="1600" i="1" smtClean="0">
                              <a:latin typeface="Cambria Math" panose="02040503050406030204" pitchFamily="18" charset="0"/>
                            </a:rPr>
                          </m:ctrlPr>
                        </m:sSubSupPr>
                        <m:e>
                          <m:r>
                            <m:rPr>
                              <m:sty m:val="p"/>
                            </m:rPr>
                            <a:rPr lang="it-IT" sz="1600" i="1">
                              <a:latin typeface="Cambria Math" panose="02040503050406030204" pitchFamily="18" charset="0"/>
                              <a:ea typeface="Cambria Math" panose="02040503050406030204" pitchFamily="18" charset="0"/>
                            </a:rPr>
                            <m:t>Φ</m:t>
                          </m:r>
                        </m:e>
                        <m:sub>
                          <m:r>
                            <a:rPr lang="it-IT" sz="1600" b="0" i="1" smtClean="0">
                              <a:latin typeface="Cambria Math" panose="02040503050406030204" pitchFamily="18" charset="0"/>
                            </a:rPr>
                            <m:t>𝑗</m:t>
                          </m:r>
                        </m:sub>
                        <m:sup>
                          <m:r>
                            <a:rPr lang="it-IT" sz="1600" b="0" i="1" smtClean="0">
                              <a:latin typeface="Cambria Math" panose="02040503050406030204" pitchFamily="18" charset="0"/>
                            </a:rPr>
                            <m:t>𝑘</m:t>
                          </m:r>
                          <m:r>
                            <a:rPr lang="it-IT" sz="1600" b="0" i="1" smtClean="0">
                              <a:latin typeface="Cambria Math" panose="02040503050406030204" pitchFamily="18" charset="0"/>
                            </a:rPr>
                            <m:t>+1</m:t>
                          </m:r>
                        </m:sup>
                      </m:sSubSup>
                      <m:r>
                        <a:rPr lang="it-IT" sz="1600" b="0" i="1" smtClean="0">
                          <a:latin typeface="Cambria Math" panose="02040503050406030204" pitchFamily="18" charset="0"/>
                        </a:rPr>
                        <m:t>=</m:t>
                      </m:r>
                      <m:sSubSup>
                        <m:sSubSupPr>
                          <m:ctrlPr>
                            <a:rPr lang="it-IT" sz="1600" b="0" i="1" smtClean="0">
                              <a:latin typeface="Cambria Math" panose="02040503050406030204" pitchFamily="18" charset="0"/>
                            </a:rPr>
                          </m:ctrlPr>
                        </m:sSubSupPr>
                        <m:e>
                          <m:r>
                            <m:rPr>
                              <m:sty m:val="p"/>
                            </m:rPr>
                            <a:rPr lang="it-IT" sz="1600" i="1">
                              <a:latin typeface="Cambria Math" panose="02040503050406030204" pitchFamily="18" charset="0"/>
                              <a:ea typeface="Cambria Math" panose="02040503050406030204" pitchFamily="18" charset="0"/>
                            </a:rPr>
                            <m:t>Φ</m:t>
                          </m:r>
                        </m:e>
                        <m:sub>
                          <m:r>
                            <a:rPr lang="it-IT" sz="1600" b="0" i="1" smtClean="0">
                              <a:latin typeface="Cambria Math" panose="02040503050406030204" pitchFamily="18" charset="0"/>
                            </a:rPr>
                            <m:t>𝑗</m:t>
                          </m:r>
                        </m:sub>
                        <m:sup>
                          <m:r>
                            <a:rPr lang="it-IT" sz="1600" b="0" i="1" smtClean="0">
                              <a:latin typeface="Cambria Math" panose="02040503050406030204" pitchFamily="18" charset="0"/>
                            </a:rPr>
                            <m:t>𝑘</m:t>
                          </m:r>
                        </m:sup>
                      </m:sSubSup>
                      <m:func>
                        <m:funcPr>
                          <m:ctrlPr>
                            <a:rPr lang="it-IT" sz="1600" b="0" i="1" smtClean="0">
                              <a:latin typeface="Cambria Math" panose="02040503050406030204" pitchFamily="18" charset="0"/>
                            </a:rPr>
                          </m:ctrlPr>
                        </m:funcPr>
                        <m:fName>
                          <m:r>
                            <m:rPr>
                              <m:sty m:val="p"/>
                            </m:rPr>
                            <a:rPr lang="it-IT" sz="1600" b="0" i="0" smtClean="0">
                              <a:latin typeface="Cambria Math" panose="02040503050406030204" pitchFamily="18" charset="0"/>
                            </a:rPr>
                            <m:t>exp</m:t>
                          </m:r>
                        </m:fName>
                        <m:e>
                          <m:d>
                            <m:dPr>
                              <m:ctrlPr>
                                <a:rPr lang="it-IT" sz="1600" b="0" i="1" smtClean="0">
                                  <a:latin typeface="Cambria Math" panose="02040503050406030204" pitchFamily="18" charset="0"/>
                                </a:rPr>
                              </m:ctrlPr>
                            </m:dPr>
                            <m:e>
                              <m:f>
                                <m:fPr>
                                  <m:ctrlPr>
                                    <a:rPr lang="it-IT" sz="1600" b="0" i="1" smtClean="0">
                                      <a:latin typeface="Cambria Math" panose="02040503050406030204" pitchFamily="18" charset="0"/>
                                    </a:rPr>
                                  </m:ctrlPr>
                                </m:fPr>
                                <m:num>
                                  <m:nary>
                                    <m:naryPr>
                                      <m:chr m:val="∑"/>
                                      <m:supHide m:val="on"/>
                                      <m:ctrlPr>
                                        <a:rPr lang="it-IT" sz="1600" b="0" i="1" smtClean="0">
                                          <a:latin typeface="Cambria Math" panose="02040503050406030204" pitchFamily="18" charset="0"/>
                                        </a:rPr>
                                      </m:ctrlPr>
                                    </m:naryPr>
                                    <m:sub>
                                      <m:r>
                                        <m:rPr>
                                          <m:brk m:alnAt="7"/>
                                        </m:rPr>
                                        <a:rPr lang="it-IT" sz="1600" b="0" i="1" smtClean="0">
                                          <a:latin typeface="Cambria Math" panose="02040503050406030204" pitchFamily="18" charset="0"/>
                                        </a:rPr>
                                        <m:t>𝑖</m:t>
                                      </m:r>
                                    </m:sub>
                                    <m:sup/>
                                    <m:e>
                                      <m:sSubSup>
                                        <m:sSubSupPr>
                                          <m:ctrlPr>
                                            <a:rPr lang="it-IT" sz="1600" b="0" i="1" smtClean="0">
                                              <a:latin typeface="Cambria Math" panose="02040503050406030204" pitchFamily="18" charset="0"/>
                                            </a:rPr>
                                          </m:ctrlPr>
                                        </m:sSubSupPr>
                                        <m:e>
                                          <m:r>
                                            <a:rPr lang="it-IT" sz="1600" b="0" i="1" smtClean="0">
                                              <a:latin typeface="Cambria Math" panose="02040503050406030204" pitchFamily="18" charset="0"/>
                                            </a:rPr>
                                            <m:t>𝑊</m:t>
                                          </m:r>
                                        </m:e>
                                        <m:sub>
                                          <m:r>
                                            <a:rPr lang="it-IT" sz="1600" b="0" i="1" smtClean="0">
                                              <a:latin typeface="Cambria Math" panose="02040503050406030204" pitchFamily="18" charset="0"/>
                                            </a:rPr>
                                            <m:t>𝑖𝑗</m:t>
                                          </m:r>
                                        </m:sub>
                                        <m:sup>
                                          <m:r>
                                            <a:rPr lang="it-IT" sz="1600" b="0" i="1" smtClean="0">
                                              <a:latin typeface="Cambria Math" panose="02040503050406030204" pitchFamily="18" charset="0"/>
                                            </a:rPr>
                                            <m:t>𝑘</m:t>
                                          </m:r>
                                        </m:sup>
                                      </m:sSubSup>
                                      <m:func>
                                        <m:funcPr>
                                          <m:ctrlPr>
                                            <a:rPr lang="it-IT" sz="1600" b="0" i="1" smtClean="0">
                                              <a:latin typeface="Cambria Math" panose="02040503050406030204" pitchFamily="18" charset="0"/>
                                            </a:rPr>
                                          </m:ctrlPr>
                                        </m:funcPr>
                                        <m:fName>
                                          <m:r>
                                            <m:rPr>
                                              <m:sty m:val="p"/>
                                            </m:rPr>
                                            <a:rPr lang="it-IT" sz="1600" b="0" i="0" smtClean="0">
                                              <a:latin typeface="Cambria Math" panose="02040503050406030204" pitchFamily="18" charset="0"/>
                                            </a:rPr>
                                            <m:t>ln</m:t>
                                          </m:r>
                                        </m:fName>
                                        <m:e>
                                          <m:d>
                                            <m:dPr>
                                              <m:ctrlPr>
                                                <a:rPr lang="it-IT" sz="1600" b="0" i="1" smtClean="0">
                                                  <a:latin typeface="Cambria Math" panose="02040503050406030204" pitchFamily="18" charset="0"/>
                                                </a:rPr>
                                              </m:ctrlPr>
                                            </m:dPr>
                                            <m:e>
                                              <m:f>
                                                <m:fPr>
                                                  <m:ctrlPr>
                                                    <a:rPr lang="it-IT" sz="1600" b="0" i="1" smtClean="0">
                                                      <a:latin typeface="Cambria Math" panose="02040503050406030204" pitchFamily="18" charset="0"/>
                                                    </a:rPr>
                                                  </m:ctrlPr>
                                                </m:fPr>
                                                <m:num>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𝐶</m:t>
                                                      </m:r>
                                                    </m:e>
                                                    <m:sub>
                                                      <m:r>
                                                        <a:rPr lang="it-IT" sz="1600" b="0" i="1" smtClean="0">
                                                          <a:latin typeface="Cambria Math" panose="02040503050406030204" pitchFamily="18" charset="0"/>
                                                        </a:rPr>
                                                        <m:t>𝑖</m:t>
                                                      </m:r>
                                                    </m:sub>
                                                  </m:sSub>
                                                </m:num>
                                                <m:den>
                                                  <m:nary>
                                                    <m:naryPr>
                                                      <m:chr m:val="∑"/>
                                                      <m:supHide m:val="on"/>
                                                      <m:ctrlPr>
                                                        <a:rPr lang="it-IT" sz="1600" b="0" i="1" smtClean="0">
                                                          <a:latin typeface="Cambria Math" panose="02040503050406030204" pitchFamily="18" charset="0"/>
                                                        </a:rPr>
                                                      </m:ctrlPr>
                                                    </m:naryPr>
                                                    <m:sub>
                                                      <m:r>
                                                        <m:rPr>
                                                          <m:brk m:alnAt="7"/>
                                                        </m:rPr>
                                                        <a:rPr lang="it-IT" sz="1600" b="0" i="1" smtClean="0">
                                                          <a:latin typeface="Cambria Math" panose="02040503050406030204" pitchFamily="18" charset="0"/>
                                                        </a:rPr>
                                                        <m:t>𝑗</m:t>
                                                      </m:r>
                                                      <m:r>
                                                        <a:rPr lang="it-IT" sz="1600" b="0" i="1" smtClean="0">
                                                          <a:latin typeface="Cambria Math" panose="02040503050406030204" pitchFamily="18" charset="0"/>
                                                        </a:rPr>
                                                        <m:t>′</m:t>
                                                      </m:r>
                                                    </m:sub>
                                                    <m:sup/>
                                                    <m:e>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𝑅</m:t>
                                                          </m:r>
                                                        </m:e>
                                                        <m:sub>
                                                          <m:r>
                                                            <a:rPr lang="it-IT" sz="1600" b="0" i="1" smtClean="0">
                                                              <a:latin typeface="Cambria Math" panose="02040503050406030204" pitchFamily="18" charset="0"/>
                                                            </a:rPr>
                                                            <m:t>𝑖</m:t>
                                                          </m:r>
                                                          <m:sSup>
                                                            <m:sSupPr>
                                                              <m:ctrlPr>
                                                                <a:rPr lang="it-IT" sz="1600" b="0" i="1" smtClean="0">
                                                                  <a:latin typeface="Cambria Math" panose="02040503050406030204" pitchFamily="18" charset="0"/>
                                                                </a:rPr>
                                                              </m:ctrlPr>
                                                            </m:sSupPr>
                                                            <m:e>
                                                              <m:r>
                                                                <a:rPr lang="it-IT" sz="1600" b="0" i="1" smtClean="0">
                                                                  <a:latin typeface="Cambria Math" panose="02040503050406030204" pitchFamily="18" charset="0"/>
                                                                </a:rPr>
                                                                <m:t>𝑗</m:t>
                                                              </m:r>
                                                            </m:e>
                                                            <m:sup>
                                                              <m:r>
                                                                <a:rPr lang="it-IT" sz="1600" b="0" i="1" smtClean="0">
                                                                  <a:latin typeface="Cambria Math" panose="02040503050406030204" pitchFamily="18" charset="0"/>
                                                                </a:rPr>
                                                                <m:t>′</m:t>
                                                              </m:r>
                                                            </m:sup>
                                                          </m:sSup>
                                                        </m:sub>
                                                      </m:sSub>
                                                      <m:sSubSup>
                                                        <m:sSubSupPr>
                                                          <m:ctrlPr>
                                                            <a:rPr lang="it-IT" sz="1600" b="0" i="1" smtClean="0">
                                                              <a:latin typeface="Cambria Math" panose="02040503050406030204" pitchFamily="18" charset="0"/>
                                                            </a:rPr>
                                                          </m:ctrlPr>
                                                        </m:sSubSupPr>
                                                        <m:e>
                                                          <m:r>
                                                            <m:rPr>
                                                              <m:sty m:val="p"/>
                                                            </m:rPr>
                                                            <a:rPr lang="it-IT" sz="1600" i="1">
                                                              <a:latin typeface="Cambria Math" panose="02040503050406030204" pitchFamily="18" charset="0"/>
                                                              <a:ea typeface="Cambria Math" panose="02040503050406030204" pitchFamily="18" charset="0"/>
                                                            </a:rPr>
                                                            <m:t>Φ</m:t>
                                                          </m:r>
                                                        </m:e>
                                                        <m:sub>
                                                          <m:r>
                                                            <a:rPr lang="it-IT" sz="1600" b="0" i="1" smtClean="0">
                                                              <a:latin typeface="Cambria Math" panose="02040503050406030204" pitchFamily="18" charset="0"/>
                                                            </a:rPr>
                                                            <m:t>𝑗</m:t>
                                                          </m:r>
                                                          <m:r>
                                                            <a:rPr lang="it-IT" sz="1600" b="0" i="1" smtClean="0">
                                                              <a:latin typeface="Cambria Math" panose="02040503050406030204" pitchFamily="18" charset="0"/>
                                                            </a:rPr>
                                                            <m:t>′</m:t>
                                                          </m:r>
                                                        </m:sub>
                                                        <m:sup>
                                                          <m:r>
                                                            <a:rPr lang="it-IT" sz="1600" b="0" i="1" smtClean="0">
                                                              <a:latin typeface="Cambria Math" panose="02040503050406030204" pitchFamily="18" charset="0"/>
                                                            </a:rPr>
                                                            <m:t>𝑘</m:t>
                                                          </m:r>
                                                        </m:sup>
                                                      </m:sSubSup>
                                                    </m:e>
                                                  </m:nary>
                                                </m:den>
                                              </m:f>
                                            </m:e>
                                          </m:d>
                                        </m:e>
                                      </m:func>
                                    </m:e>
                                  </m:nary>
                                </m:num>
                                <m:den>
                                  <m:nary>
                                    <m:naryPr>
                                      <m:chr m:val="∑"/>
                                      <m:supHide m:val="on"/>
                                      <m:ctrlPr>
                                        <a:rPr lang="it-IT" sz="1600" b="0" i="1" smtClean="0">
                                          <a:latin typeface="Cambria Math" panose="02040503050406030204" pitchFamily="18" charset="0"/>
                                        </a:rPr>
                                      </m:ctrlPr>
                                    </m:naryPr>
                                    <m:sub>
                                      <m:r>
                                        <m:rPr>
                                          <m:brk m:alnAt="7"/>
                                        </m:rPr>
                                        <a:rPr lang="it-IT" sz="1600" b="0" i="1" smtClean="0">
                                          <a:latin typeface="Cambria Math" panose="02040503050406030204" pitchFamily="18" charset="0"/>
                                        </a:rPr>
                                        <m:t>𝑖</m:t>
                                      </m:r>
                                    </m:sub>
                                    <m:sup/>
                                    <m:e>
                                      <m:sSubSup>
                                        <m:sSubSupPr>
                                          <m:ctrlPr>
                                            <a:rPr lang="it-IT" sz="1600" i="1">
                                              <a:latin typeface="Cambria Math" panose="02040503050406030204" pitchFamily="18" charset="0"/>
                                            </a:rPr>
                                          </m:ctrlPr>
                                        </m:sSubSupPr>
                                        <m:e>
                                          <m:r>
                                            <a:rPr lang="it-IT" sz="1600" i="1">
                                              <a:latin typeface="Cambria Math" panose="02040503050406030204" pitchFamily="18" charset="0"/>
                                            </a:rPr>
                                            <m:t>𝑊</m:t>
                                          </m:r>
                                        </m:e>
                                        <m:sub>
                                          <m:r>
                                            <a:rPr lang="it-IT" sz="1600" i="1">
                                              <a:latin typeface="Cambria Math" panose="02040503050406030204" pitchFamily="18" charset="0"/>
                                            </a:rPr>
                                            <m:t>𝑖𝑗</m:t>
                                          </m:r>
                                        </m:sub>
                                        <m:sup>
                                          <m:r>
                                            <a:rPr lang="it-IT" sz="1600" i="1">
                                              <a:latin typeface="Cambria Math" panose="02040503050406030204" pitchFamily="18" charset="0"/>
                                            </a:rPr>
                                            <m:t>𝑘</m:t>
                                          </m:r>
                                        </m:sup>
                                      </m:sSubSup>
                                    </m:e>
                                  </m:nary>
                                </m:den>
                              </m:f>
                            </m:e>
                          </m:d>
                        </m:e>
                      </m:func>
                    </m:oMath>
                  </m:oMathPara>
                </a14:m>
                <a:endParaRPr lang="it-IT" sz="1600" dirty="0"/>
              </a:p>
            </p:txBody>
          </p:sp>
        </mc:Choice>
        <mc:Fallback>
          <p:sp>
            <p:nvSpPr>
              <p:cNvPr id="11" name="CasellaDiTesto 10">
                <a:extLst>
                  <a:ext uri="{FF2B5EF4-FFF2-40B4-BE49-F238E27FC236}">
                    <a16:creationId xmlns:a16="http://schemas.microsoft.com/office/drawing/2014/main" id="{76BCA2FB-1FED-165F-EC55-3DA9723DE8A8}"/>
                  </a:ext>
                </a:extLst>
              </p:cNvPr>
              <p:cNvSpPr txBox="1">
                <a:spLocks noRot="1" noChangeAspect="1" noMove="1" noResize="1" noEditPoints="1" noAdjustHandles="1" noChangeArrowheads="1" noChangeShapeType="1" noTextEdit="1"/>
              </p:cNvSpPr>
              <p:nvPr/>
            </p:nvSpPr>
            <p:spPr>
              <a:xfrm>
                <a:off x="257404" y="4865496"/>
                <a:ext cx="3665747" cy="919739"/>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2" name="CasellaDiTesto 11">
                <a:extLst>
                  <a:ext uri="{FF2B5EF4-FFF2-40B4-BE49-F238E27FC236}">
                    <a16:creationId xmlns:a16="http://schemas.microsoft.com/office/drawing/2014/main" id="{E1CA1C05-E957-23A0-0EBE-94C34A418B09}"/>
                  </a:ext>
                </a:extLst>
              </p:cNvPr>
              <p:cNvSpPr txBox="1"/>
              <p:nvPr/>
            </p:nvSpPr>
            <p:spPr>
              <a:xfrm>
                <a:off x="179777" y="2286992"/>
                <a:ext cx="4506875" cy="796244"/>
              </a:xfrm>
              <a:prstGeom prst="rect">
                <a:avLst/>
              </a:prstGeom>
              <a:noFill/>
            </p:spPr>
            <p:txBody>
              <a:bodyPr wrap="none" rtlCol="0">
                <a:spAutoFit/>
              </a:bodyPr>
              <a:lstStyle/>
              <a:p>
                <a:r>
                  <a:rPr lang="it-IT" sz="1500" dirty="0"/>
                  <a:t>i </a:t>
                </a:r>
                <a:r>
                  <a:rPr lang="it-IT" sz="1500" dirty="0">
                    <a:sym typeface="Wingdings" panose="05000000000000000000" pitchFamily="2" charset="2"/>
                  </a:rPr>
                  <a:t> i-</a:t>
                </a:r>
                <a:r>
                  <a:rPr lang="it-IT" sz="1500" dirty="0" err="1">
                    <a:sym typeface="Wingdings" panose="05000000000000000000" pitchFamily="2" charset="2"/>
                  </a:rPr>
                  <a:t>th</a:t>
                </a:r>
                <a:r>
                  <a:rPr lang="it-IT" sz="1500" dirty="0">
                    <a:sym typeface="Wingdings" panose="05000000000000000000" pitchFamily="2" charset="2"/>
                  </a:rPr>
                  <a:t> energy bin</a:t>
                </a:r>
              </a:p>
              <a:p>
                <a:pPr/>
                <a14:m>
                  <m:oMath xmlns:m="http://schemas.openxmlformats.org/officeDocument/2006/math">
                    <m:sSub>
                      <m:sSubPr>
                        <m:ctrlPr>
                          <a:rPr lang="it-IT" sz="1400" b="0" i="1" smtClean="0">
                            <a:latin typeface="Cambria Math" panose="02040503050406030204" pitchFamily="18" charset="0"/>
                          </a:rPr>
                        </m:ctrlPr>
                      </m:sSubPr>
                      <m:e>
                        <m:r>
                          <m:rPr>
                            <m:sty m:val="p"/>
                          </m:rPr>
                          <a:rPr lang="it-IT" sz="1400" i="1">
                            <a:latin typeface="Cambria Math" panose="02040503050406030204" pitchFamily="18" charset="0"/>
                            <a:ea typeface="Cambria Math" panose="02040503050406030204" pitchFamily="18" charset="0"/>
                          </a:rPr>
                          <m:t>Φ</m:t>
                        </m:r>
                      </m:e>
                      <m:sub>
                        <m:r>
                          <a:rPr lang="it-IT" sz="1400" b="0" i="1" smtClean="0">
                            <a:latin typeface="Cambria Math" panose="02040503050406030204" pitchFamily="18" charset="0"/>
                          </a:rPr>
                          <m:t>𝑖</m:t>
                        </m:r>
                      </m:sub>
                    </m:sSub>
                  </m:oMath>
                </a14:m>
                <a:r>
                  <a:rPr lang="it-IT" sz="1500" dirty="0"/>
                  <a:t> </a:t>
                </a:r>
                <a:r>
                  <a:rPr lang="it-IT" sz="1500" dirty="0">
                    <a:sym typeface="Wingdings" panose="05000000000000000000" pitchFamily="2" charset="2"/>
                  </a:rPr>
                  <a:t> </a:t>
                </a:r>
                <a:r>
                  <a:rPr lang="it-IT" sz="1500" dirty="0" err="1">
                    <a:sym typeface="Wingdings" panose="05000000000000000000" pitchFamily="2" charset="2"/>
                  </a:rPr>
                  <a:t>spectrum</a:t>
                </a:r>
                <a:r>
                  <a:rPr lang="it-IT" sz="1500" dirty="0">
                    <a:sym typeface="Wingdings" panose="05000000000000000000" pitchFamily="2" charset="2"/>
                  </a:rPr>
                  <a:t> </a:t>
                </a:r>
                <a:r>
                  <a:rPr lang="it-IT" sz="1500" dirty="0" err="1">
                    <a:sym typeface="Wingdings" panose="05000000000000000000" pitchFamily="2" charset="2"/>
                  </a:rPr>
                  <a:t>value</a:t>
                </a:r>
                <a:r>
                  <a:rPr lang="it-IT" sz="1500" dirty="0">
                    <a:sym typeface="Wingdings" panose="05000000000000000000" pitchFamily="2" charset="2"/>
                  </a:rPr>
                  <a:t> </a:t>
                </a:r>
                <a:r>
                  <a:rPr lang="it-IT" sz="1500" dirty="0" err="1">
                    <a:sym typeface="Wingdings" panose="05000000000000000000" pitchFamily="2" charset="2"/>
                  </a:rPr>
                  <a:t>at</a:t>
                </a:r>
                <a:r>
                  <a:rPr lang="it-IT" sz="1500" dirty="0">
                    <a:sym typeface="Wingdings" panose="05000000000000000000" pitchFamily="2" charset="2"/>
                  </a:rPr>
                  <a:t> the i-</a:t>
                </a:r>
                <a:r>
                  <a:rPr lang="it-IT" sz="1500" dirty="0" err="1">
                    <a:sym typeface="Wingdings" panose="05000000000000000000" pitchFamily="2" charset="2"/>
                  </a:rPr>
                  <a:t>th</a:t>
                </a:r>
                <a:r>
                  <a:rPr lang="it-IT" sz="1500" dirty="0">
                    <a:sym typeface="Wingdings" panose="05000000000000000000" pitchFamily="2" charset="2"/>
                  </a:rPr>
                  <a:t> energy bin</a:t>
                </a:r>
              </a:p>
              <a:p>
                <a:pPr/>
                <a14:m>
                  <m:oMath xmlns:m="http://schemas.openxmlformats.org/officeDocument/2006/math">
                    <m:sSubSup>
                      <m:sSubSupPr>
                        <m:ctrlPr>
                          <a:rPr lang="it-IT" sz="1400" i="1" smtClean="0">
                            <a:latin typeface="Cambria Math" panose="02040503050406030204" pitchFamily="18" charset="0"/>
                          </a:rPr>
                        </m:ctrlPr>
                      </m:sSubSupPr>
                      <m:e>
                        <m:r>
                          <m:rPr>
                            <m:sty m:val="p"/>
                          </m:rPr>
                          <a:rPr lang="it-IT" sz="1400" i="1">
                            <a:latin typeface="Cambria Math" panose="02040503050406030204" pitchFamily="18" charset="0"/>
                            <a:ea typeface="Cambria Math" panose="02040503050406030204" pitchFamily="18" charset="0"/>
                          </a:rPr>
                          <m:t>Φ</m:t>
                        </m:r>
                      </m:e>
                      <m:sub>
                        <m:r>
                          <a:rPr lang="it-IT" sz="1400" i="1">
                            <a:latin typeface="Cambria Math" panose="02040503050406030204" pitchFamily="18" charset="0"/>
                          </a:rPr>
                          <m:t>𝑖</m:t>
                        </m:r>
                      </m:sub>
                      <m:sup>
                        <m:r>
                          <a:rPr lang="it-IT" sz="1400" i="1">
                            <a:latin typeface="Cambria Math" panose="02040503050406030204" pitchFamily="18" charset="0"/>
                          </a:rPr>
                          <m:t>𝑔𝑢𝑒𝑠𝑠</m:t>
                        </m:r>
                      </m:sup>
                    </m:sSubSup>
                  </m:oMath>
                </a14:m>
                <a:r>
                  <a:rPr lang="it-IT" sz="1500" dirty="0"/>
                  <a:t> </a:t>
                </a:r>
                <a:r>
                  <a:rPr lang="it-IT" sz="1500" dirty="0">
                    <a:sym typeface="Wingdings" panose="05000000000000000000" pitchFamily="2" charset="2"/>
                  </a:rPr>
                  <a:t> </a:t>
                </a:r>
                <a:r>
                  <a:rPr lang="it-IT" sz="1500" dirty="0" err="1">
                    <a:sym typeface="Wingdings" panose="05000000000000000000" pitchFamily="2" charset="2"/>
                  </a:rPr>
                  <a:t>guess</a:t>
                </a:r>
                <a:r>
                  <a:rPr lang="it-IT" sz="1500" dirty="0">
                    <a:sym typeface="Wingdings" panose="05000000000000000000" pitchFamily="2" charset="2"/>
                  </a:rPr>
                  <a:t> </a:t>
                </a:r>
                <a:r>
                  <a:rPr lang="it-IT" sz="1500" dirty="0" err="1">
                    <a:sym typeface="Wingdings" panose="05000000000000000000" pitchFamily="2" charset="2"/>
                  </a:rPr>
                  <a:t>spectrum</a:t>
                </a:r>
                <a:r>
                  <a:rPr lang="it-IT" sz="1500" dirty="0">
                    <a:sym typeface="Wingdings" panose="05000000000000000000" pitchFamily="2" charset="2"/>
                  </a:rPr>
                  <a:t> </a:t>
                </a:r>
                <a:r>
                  <a:rPr lang="it-IT" sz="1500" dirty="0" err="1">
                    <a:sym typeface="Wingdings" panose="05000000000000000000" pitchFamily="2" charset="2"/>
                  </a:rPr>
                  <a:t>value</a:t>
                </a:r>
                <a:r>
                  <a:rPr lang="it-IT" sz="1500" dirty="0">
                    <a:sym typeface="Wingdings" panose="05000000000000000000" pitchFamily="2" charset="2"/>
                  </a:rPr>
                  <a:t> </a:t>
                </a:r>
                <a:r>
                  <a:rPr lang="it-IT" sz="1500" dirty="0" err="1">
                    <a:sym typeface="Wingdings" panose="05000000000000000000" pitchFamily="2" charset="2"/>
                  </a:rPr>
                  <a:t>at</a:t>
                </a:r>
                <a:r>
                  <a:rPr lang="it-IT" sz="1500" dirty="0">
                    <a:sym typeface="Wingdings" panose="05000000000000000000" pitchFamily="2" charset="2"/>
                  </a:rPr>
                  <a:t> the i-</a:t>
                </a:r>
                <a:r>
                  <a:rPr lang="it-IT" sz="1500" dirty="0" err="1">
                    <a:sym typeface="Wingdings" panose="05000000000000000000" pitchFamily="2" charset="2"/>
                  </a:rPr>
                  <a:t>th</a:t>
                </a:r>
                <a:r>
                  <a:rPr lang="it-IT" sz="1500" dirty="0">
                    <a:sym typeface="Wingdings" panose="05000000000000000000" pitchFamily="2" charset="2"/>
                  </a:rPr>
                  <a:t> energy bin</a:t>
                </a:r>
                <a:endParaRPr lang="it-IT" sz="1500" dirty="0"/>
              </a:p>
            </p:txBody>
          </p:sp>
        </mc:Choice>
        <mc:Fallback>
          <p:sp>
            <p:nvSpPr>
              <p:cNvPr id="12" name="CasellaDiTesto 11">
                <a:extLst>
                  <a:ext uri="{FF2B5EF4-FFF2-40B4-BE49-F238E27FC236}">
                    <a16:creationId xmlns:a16="http://schemas.microsoft.com/office/drawing/2014/main" id="{E1CA1C05-E957-23A0-0EBE-94C34A418B09}"/>
                  </a:ext>
                </a:extLst>
              </p:cNvPr>
              <p:cNvSpPr txBox="1">
                <a:spLocks noRot="1" noChangeAspect="1" noMove="1" noResize="1" noEditPoints="1" noAdjustHandles="1" noChangeArrowheads="1" noChangeShapeType="1" noTextEdit="1"/>
              </p:cNvSpPr>
              <p:nvPr/>
            </p:nvSpPr>
            <p:spPr>
              <a:xfrm>
                <a:off x="179777" y="2286992"/>
                <a:ext cx="4506875" cy="796244"/>
              </a:xfrm>
              <a:prstGeom prst="rect">
                <a:avLst/>
              </a:prstGeom>
              <a:blipFill>
                <a:blip r:embed="rId7"/>
                <a:stretch>
                  <a:fillRect l="-541" t="-2290" b="-7634"/>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3" name="CasellaDiTesto 12">
                <a:extLst>
                  <a:ext uri="{FF2B5EF4-FFF2-40B4-BE49-F238E27FC236}">
                    <a16:creationId xmlns:a16="http://schemas.microsoft.com/office/drawing/2014/main" id="{11ED4EA8-EEC5-30FC-5EF8-48F53581A815}"/>
                  </a:ext>
                </a:extLst>
              </p:cNvPr>
              <p:cNvSpPr txBox="1"/>
              <p:nvPr/>
            </p:nvSpPr>
            <p:spPr>
              <a:xfrm>
                <a:off x="119761" y="4104387"/>
                <a:ext cx="3153812" cy="784830"/>
              </a:xfrm>
              <a:prstGeom prst="rect">
                <a:avLst/>
              </a:prstGeom>
              <a:noFill/>
            </p:spPr>
            <p:txBody>
              <a:bodyPr wrap="none" rtlCol="0">
                <a:spAutoFit/>
              </a:bodyPr>
              <a:lstStyle/>
              <a:p>
                <a:r>
                  <a:rPr lang="it-IT" sz="1500" dirty="0"/>
                  <a:t>j/j’ </a:t>
                </a:r>
                <a:r>
                  <a:rPr lang="it-IT" sz="1500" dirty="0">
                    <a:sym typeface="Wingdings" panose="05000000000000000000" pitchFamily="2" charset="2"/>
                  </a:rPr>
                  <a:t> j/j’-</a:t>
                </a:r>
                <a:r>
                  <a:rPr lang="it-IT" sz="1500" dirty="0" err="1">
                    <a:sym typeface="Wingdings" panose="05000000000000000000" pitchFamily="2" charset="2"/>
                  </a:rPr>
                  <a:t>th</a:t>
                </a:r>
                <a:r>
                  <a:rPr lang="it-IT" sz="1500" dirty="0">
                    <a:sym typeface="Wingdings" panose="05000000000000000000" pitchFamily="2" charset="2"/>
                  </a:rPr>
                  <a:t> energy bin</a:t>
                </a:r>
              </a:p>
              <a:p>
                <a:pPr/>
                <a:r>
                  <a:rPr lang="it-IT" sz="1500" dirty="0">
                    <a:sym typeface="Wingdings" panose="05000000000000000000" pitchFamily="2" charset="2"/>
                  </a:rPr>
                  <a:t>k </a:t>
                </a:r>
                <a:r>
                  <a:rPr lang="it-IT" sz="1500" dirty="0" err="1">
                    <a:sym typeface="Wingdings" panose="05000000000000000000" pitchFamily="2" charset="2"/>
                  </a:rPr>
                  <a:t>iteration</a:t>
                </a:r>
                <a:r>
                  <a:rPr lang="it-IT" sz="1500" dirty="0">
                    <a:sym typeface="Wingdings" panose="05000000000000000000" pitchFamily="2" charset="2"/>
                  </a:rPr>
                  <a:t> </a:t>
                </a:r>
                <a:r>
                  <a:rPr lang="it-IT" sz="1500" dirty="0" err="1">
                    <a:sym typeface="Wingdings" panose="05000000000000000000" pitchFamily="2" charset="2"/>
                  </a:rPr>
                  <a:t>number</a:t>
                </a:r>
                <a:endParaRPr lang="it-IT" sz="1500" dirty="0">
                  <a:sym typeface="Wingdings" panose="05000000000000000000" pitchFamily="2" charset="2"/>
                </a:endParaRPr>
              </a:p>
              <a:p>
                <a:pPr/>
                <a14:m>
                  <m:oMath xmlns:m="http://schemas.openxmlformats.org/officeDocument/2006/math">
                    <m:sSub>
                      <m:sSubPr>
                        <m:ctrlPr>
                          <a:rPr lang="it-IT" sz="1400" i="1">
                            <a:latin typeface="Cambria Math" panose="02040503050406030204" pitchFamily="18" charset="0"/>
                          </a:rPr>
                        </m:ctrlPr>
                      </m:sSubPr>
                      <m:e>
                        <m:r>
                          <a:rPr lang="it-IT" sz="1400" i="1">
                            <a:latin typeface="Cambria Math" panose="02040503050406030204" pitchFamily="18" charset="0"/>
                          </a:rPr>
                          <m:t>𝐶</m:t>
                        </m:r>
                      </m:e>
                      <m:sub>
                        <m:r>
                          <a:rPr lang="it-IT" sz="1400" i="1">
                            <a:latin typeface="Cambria Math" panose="02040503050406030204" pitchFamily="18" charset="0"/>
                          </a:rPr>
                          <m:t>𝑖</m:t>
                        </m:r>
                      </m:sub>
                    </m:sSub>
                  </m:oMath>
                </a14:m>
                <a:r>
                  <a:rPr lang="it-IT" sz="1500" dirty="0">
                    <a:sym typeface="Wingdings" panose="05000000000000000000" pitchFamily="2" charset="2"/>
                  </a:rPr>
                  <a:t> </a:t>
                </a:r>
                <a:r>
                  <a:rPr lang="it-IT" sz="1500" dirty="0" err="1">
                    <a:sym typeface="Wingdings" panose="05000000000000000000" pitchFamily="2" charset="2"/>
                  </a:rPr>
                  <a:t>count</a:t>
                </a:r>
                <a:r>
                  <a:rPr lang="it-IT" sz="1500" dirty="0">
                    <a:sym typeface="Wingdings" panose="05000000000000000000" pitchFamily="2" charset="2"/>
                  </a:rPr>
                  <a:t> of the i-</a:t>
                </a:r>
                <a:r>
                  <a:rPr lang="it-IT" sz="1500" dirty="0" err="1">
                    <a:sym typeface="Wingdings" panose="05000000000000000000" pitchFamily="2" charset="2"/>
                  </a:rPr>
                  <a:t>th</a:t>
                </a:r>
                <a:r>
                  <a:rPr lang="it-IT" sz="1500" dirty="0">
                    <a:sym typeface="Wingdings" panose="05000000000000000000" pitchFamily="2" charset="2"/>
                  </a:rPr>
                  <a:t> </a:t>
                </a:r>
                <a:r>
                  <a:rPr lang="it-IT" sz="1500" dirty="0" err="1">
                    <a:sym typeface="Wingdings" panose="05000000000000000000" pitchFamily="2" charset="2"/>
                  </a:rPr>
                  <a:t>bonner</a:t>
                </a:r>
                <a:r>
                  <a:rPr lang="it-IT" sz="1500" dirty="0">
                    <a:sym typeface="Wingdings" panose="05000000000000000000" pitchFamily="2" charset="2"/>
                  </a:rPr>
                  <a:t> </a:t>
                </a:r>
                <a:r>
                  <a:rPr lang="it-IT" sz="1500" dirty="0" err="1">
                    <a:sym typeface="Wingdings" panose="05000000000000000000" pitchFamily="2" charset="2"/>
                  </a:rPr>
                  <a:t>sphere</a:t>
                </a:r>
                <a:r>
                  <a:rPr lang="it-IT" sz="1500" dirty="0">
                    <a:sym typeface="Wingdings" panose="05000000000000000000" pitchFamily="2" charset="2"/>
                  </a:rPr>
                  <a:t> </a:t>
                </a:r>
                <a:endParaRPr lang="it-IT" sz="1500" dirty="0"/>
              </a:p>
            </p:txBody>
          </p:sp>
        </mc:Choice>
        <mc:Fallback>
          <p:sp>
            <p:nvSpPr>
              <p:cNvPr id="13" name="CasellaDiTesto 12">
                <a:extLst>
                  <a:ext uri="{FF2B5EF4-FFF2-40B4-BE49-F238E27FC236}">
                    <a16:creationId xmlns:a16="http://schemas.microsoft.com/office/drawing/2014/main" id="{11ED4EA8-EEC5-30FC-5EF8-48F53581A815}"/>
                  </a:ext>
                </a:extLst>
              </p:cNvPr>
              <p:cNvSpPr txBox="1">
                <a:spLocks noRot="1" noChangeAspect="1" noMove="1" noResize="1" noEditPoints="1" noAdjustHandles="1" noChangeArrowheads="1" noChangeShapeType="1" noTextEdit="1"/>
              </p:cNvSpPr>
              <p:nvPr/>
            </p:nvSpPr>
            <p:spPr>
              <a:xfrm>
                <a:off x="119761" y="4104387"/>
                <a:ext cx="3153812" cy="784830"/>
              </a:xfrm>
              <a:prstGeom prst="rect">
                <a:avLst/>
              </a:prstGeom>
              <a:blipFill>
                <a:blip r:embed="rId8"/>
                <a:stretch>
                  <a:fillRect l="-774" t="-2326" b="-8527"/>
                </a:stretch>
              </a:blipFill>
            </p:spPr>
            <p:txBody>
              <a:bodyPr/>
              <a:lstStyle/>
              <a:p>
                <a:r>
                  <a:rPr lang="it-IT">
                    <a:noFill/>
                  </a:rPr>
                  <a:t> </a:t>
                </a:r>
              </a:p>
            </p:txBody>
          </p:sp>
        </mc:Fallback>
      </mc:AlternateContent>
      <p:cxnSp>
        <p:nvCxnSpPr>
          <p:cNvPr id="15" name="Connettore 2 14">
            <a:extLst>
              <a:ext uri="{FF2B5EF4-FFF2-40B4-BE49-F238E27FC236}">
                <a16:creationId xmlns:a16="http://schemas.microsoft.com/office/drawing/2014/main" id="{099CBA75-F749-B359-C44B-4CEE0B8647D1}"/>
              </a:ext>
            </a:extLst>
          </p:cNvPr>
          <p:cNvCxnSpPr>
            <a:cxnSpLocks/>
          </p:cNvCxnSpPr>
          <p:nvPr/>
        </p:nvCxnSpPr>
        <p:spPr>
          <a:xfrm>
            <a:off x="3123981" y="5643243"/>
            <a:ext cx="1093510" cy="1419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8" name="CasellaDiTesto 17">
                <a:extLst>
                  <a:ext uri="{FF2B5EF4-FFF2-40B4-BE49-F238E27FC236}">
                    <a16:creationId xmlns:a16="http://schemas.microsoft.com/office/drawing/2014/main" id="{CB581794-973C-876E-98E1-0E9B51ECC309}"/>
                  </a:ext>
                </a:extLst>
              </p:cNvPr>
              <p:cNvSpPr txBox="1"/>
              <p:nvPr/>
            </p:nvSpPr>
            <p:spPr>
              <a:xfrm>
                <a:off x="4217491" y="5341062"/>
                <a:ext cx="1914434" cy="62369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Sup>
                        <m:sSubSupPr>
                          <m:ctrlPr>
                            <a:rPr lang="it-IT" sz="1600" i="1" smtClean="0">
                              <a:latin typeface="Cambria Math" panose="02040503050406030204" pitchFamily="18" charset="0"/>
                            </a:rPr>
                          </m:ctrlPr>
                        </m:sSubSupPr>
                        <m:e>
                          <m:r>
                            <a:rPr lang="it-IT" sz="1600" i="1">
                              <a:latin typeface="Cambria Math" panose="02040503050406030204" pitchFamily="18" charset="0"/>
                            </a:rPr>
                            <m:t>𝑊</m:t>
                          </m:r>
                        </m:e>
                        <m:sub>
                          <m:r>
                            <a:rPr lang="it-IT" sz="1600" i="1">
                              <a:latin typeface="Cambria Math" panose="02040503050406030204" pitchFamily="18" charset="0"/>
                            </a:rPr>
                            <m:t>𝑖𝑗</m:t>
                          </m:r>
                        </m:sub>
                        <m:sup>
                          <m:r>
                            <a:rPr lang="it-IT" sz="1600" i="1">
                              <a:latin typeface="Cambria Math" panose="02040503050406030204" pitchFamily="18" charset="0"/>
                            </a:rPr>
                            <m:t>𝑘</m:t>
                          </m:r>
                        </m:sup>
                      </m:sSubSup>
                      <m:r>
                        <a:rPr lang="it-IT" sz="1600" b="0" i="1" smtClean="0">
                          <a:latin typeface="Cambria Math" panose="02040503050406030204" pitchFamily="18" charset="0"/>
                        </a:rPr>
                        <m:t>=</m:t>
                      </m:r>
                      <m:f>
                        <m:fPr>
                          <m:ctrlPr>
                            <a:rPr lang="it-IT" sz="1600" b="0" i="1" smtClean="0">
                              <a:latin typeface="Cambria Math" panose="02040503050406030204" pitchFamily="18" charset="0"/>
                            </a:rPr>
                          </m:ctrlPr>
                        </m:fPr>
                        <m:num>
                          <m:sSub>
                            <m:sSubPr>
                              <m:ctrlPr>
                                <a:rPr lang="it-IT" sz="1600" i="1">
                                  <a:latin typeface="Cambria Math" panose="02040503050406030204" pitchFamily="18" charset="0"/>
                                </a:rPr>
                              </m:ctrlPr>
                            </m:sSubPr>
                            <m:e>
                              <m:r>
                                <a:rPr lang="it-IT" sz="1600" i="1">
                                  <a:latin typeface="Cambria Math" panose="02040503050406030204" pitchFamily="18" charset="0"/>
                                </a:rPr>
                                <m:t>𝑅</m:t>
                              </m:r>
                            </m:e>
                            <m:sub>
                              <m:r>
                                <a:rPr lang="it-IT" sz="1600" i="1">
                                  <a:latin typeface="Cambria Math" panose="02040503050406030204" pitchFamily="18" charset="0"/>
                                </a:rPr>
                                <m:t>𝑖</m:t>
                              </m:r>
                              <m:r>
                                <a:rPr lang="it-IT" sz="1600" b="0" i="1" smtClean="0">
                                  <a:latin typeface="Cambria Math" panose="02040503050406030204" pitchFamily="18" charset="0"/>
                                </a:rPr>
                                <m:t>𝑗</m:t>
                              </m:r>
                            </m:sub>
                          </m:sSub>
                          <m:sSubSup>
                            <m:sSubSupPr>
                              <m:ctrlPr>
                                <a:rPr lang="it-IT" sz="1600" i="1">
                                  <a:latin typeface="Cambria Math" panose="02040503050406030204" pitchFamily="18" charset="0"/>
                                </a:rPr>
                              </m:ctrlPr>
                            </m:sSubSupPr>
                            <m:e>
                              <m:r>
                                <m:rPr>
                                  <m:sty m:val="p"/>
                                </m:rPr>
                                <a:rPr lang="it-IT" sz="1600" i="1">
                                  <a:latin typeface="Cambria Math" panose="02040503050406030204" pitchFamily="18" charset="0"/>
                                  <a:ea typeface="Cambria Math" panose="02040503050406030204" pitchFamily="18" charset="0"/>
                                </a:rPr>
                                <m:t>Φ</m:t>
                              </m:r>
                            </m:e>
                            <m:sub>
                              <m:r>
                                <a:rPr lang="it-IT" sz="1600" b="0" i="1" smtClean="0">
                                  <a:latin typeface="Cambria Math" panose="02040503050406030204" pitchFamily="18" charset="0"/>
                                  <a:ea typeface="Cambria Math" panose="02040503050406030204" pitchFamily="18" charset="0"/>
                                </a:rPr>
                                <m:t>𝑗</m:t>
                              </m:r>
                            </m:sub>
                            <m:sup>
                              <m:r>
                                <a:rPr lang="it-IT" sz="1600" i="1">
                                  <a:latin typeface="Cambria Math" panose="02040503050406030204" pitchFamily="18" charset="0"/>
                                </a:rPr>
                                <m:t>𝑘</m:t>
                              </m:r>
                            </m:sup>
                          </m:sSubSup>
                        </m:num>
                        <m:den>
                          <m:nary>
                            <m:naryPr>
                              <m:chr m:val="∑"/>
                              <m:supHide m:val="on"/>
                              <m:ctrlPr>
                                <a:rPr lang="it-IT" sz="1600" i="1">
                                  <a:latin typeface="Cambria Math" panose="02040503050406030204" pitchFamily="18" charset="0"/>
                                </a:rPr>
                              </m:ctrlPr>
                            </m:naryPr>
                            <m:sub>
                              <m:r>
                                <m:rPr>
                                  <m:brk m:alnAt="7"/>
                                </m:rPr>
                                <a:rPr lang="it-IT" sz="1600" i="1">
                                  <a:latin typeface="Cambria Math" panose="02040503050406030204" pitchFamily="18" charset="0"/>
                                </a:rPr>
                                <m:t>𝑗</m:t>
                              </m:r>
                              <m:r>
                                <a:rPr lang="it-IT" sz="1600" i="1">
                                  <a:latin typeface="Cambria Math" panose="02040503050406030204" pitchFamily="18" charset="0"/>
                                </a:rPr>
                                <m:t>′</m:t>
                              </m:r>
                            </m:sub>
                            <m:sup/>
                            <m:e>
                              <m:sSub>
                                <m:sSubPr>
                                  <m:ctrlPr>
                                    <a:rPr lang="it-IT" sz="1600" i="1">
                                      <a:latin typeface="Cambria Math" panose="02040503050406030204" pitchFamily="18" charset="0"/>
                                    </a:rPr>
                                  </m:ctrlPr>
                                </m:sSubPr>
                                <m:e>
                                  <m:r>
                                    <a:rPr lang="it-IT" sz="1600" i="1">
                                      <a:latin typeface="Cambria Math" panose="02040503050406030204" pitchFamily="18" charset="0"/>
                                    </a:rPr>
                                    <m:t>𝑅</m:t>
                                  </m:r>
                                </m:e>
                                <m:sub>
                                  <m:r>
                                    <a:rPr lang="it-IT" sz="1600" i="1">
                                      <a:latin typeface="Cambria Math" panose="02040503050406030204" pitchFamily="18" charset="0"/>
                                    </a:rPr>
                                    <m:t>𝑖</m:t>
                                  </m:r>
                                  <m:sSup>
                                    <m:sSupPr>
                                      <m:ctrlPr>
                                        <a:rPr lang="it-IT" sz="1600" i="1">
                                          <a:latin typeface="Cambria Math" panose="02040503050406030204" pitchFamily="18" charset="0"/>
                                        </a:rPr>
                                      </m:ctrlPr>
                                    </m:sSupPr>
                                    <m:e>
                                      <m:r>
                                        <a:rPr lang="it-IT" sz="1600" i="1">
                                          <a:latin typeface="Cambria Math" panose="02040503050406030204" pitchFamily="18" charset="0"/>
                                        </a:rPr>
                                        <m:t>𝑗</m:t>
                                      </m:r>
                                    </m:e>
                                    <m:sup>
                                      <m:r>
                                        <a:rPr lang="it-IT" sz="1600" i="1">
                                          <a:latin typeface="Cambria Math" panose="02040503050406030204" pitchFamily="18" charset="0"/>
                                        </a:rPr>
                                        <m:t>′</m:t>
                                      </m:r>
                                    </m:sup>
                                  </m:sSup>
                                </m:sub>
                              </m:sSub>
                              <m:sSubSup>
                                <m:sSubSupPr>
                                  <m:ctrlPr>
                                    <a:rPr lang="it-IT" sz="1600" i="1">
                                      <a:latin typeface="Cambria Math" panose="02040503050406030204" pitchFamily="18" charset="0"/>
                                    </a:rPr>
                                  </m:ctrlPr>
                                </m:sSubSupPr>
                                <m:e>
                                  <m:r>
                                    <m:rPr>
                                      <m:sty m:val="p"/>
                                    </m:rPr>
                                    <a:rPr lang="it-IT" sz="1600" i="1">
                                      <a:latin typeface="Cambria Math" panose="02040503050406030204" pitchFamily="18" charset="0"/>
                                      <a:ea typeface="Cambria Math" panose="02040503050406030204" pitchFamily="18" charset="0"/>
                                    </a:rPr>
                                    <m:t>Φ</m:t>
                                  </m:r>
                                </m:e>
                                <m:sub>
                                  <m:r>
                                    <a:rPr lang="it-IT" sz="1600" i="1">
                                      <a:latin typeface="Cambria Math" panose="02040503050406030204" pitchFamily="18" charset="0"/>
                                    </a:rPr>
                                    <m:t>𝑗</m:t>
                                  </m:r>
                                  <m:r>
                                    <a:rPr lang="it-IT" sz="1600" i="1">
                                      <a:latin typeface="Cambria Math" panose="02040503050406030204" pitchFamily="18" charset="0"/>
                                    </a:rPr>
                                    <m:t>′</m:t>
                                  </m:r>
                                </m:sub>
                                <m:sup>
                                  <m:r>
                                    <a:rPr lang="it-IT" sz="1600" i="1">
                                      <a:latin typeface="Cambria Math" panose="02040503050406030204" pitchFamily="18" charset="0"/>
                                    </a:rPr>
                                    <m:t>𝑘</m:t>
                                  </m:r>
                                </m:sup>
                              </m:sSubSup>
                            </m:e>
                          </m:nary>
                        </m:den>
                      </m:f>
                      <m:r>
                        <a:rPr lang="it-IT" sz="1600" b="0" i="1" smtClean="0">
                          <a:latin typeface="Cambria Math" panose="02040503050406030204" pitchFamily="18" charset="0"/>
                          <a:ea typeface="Cambria Math" panose="02040503050406030204" pitchFamily="18" charset="0"/>
                        </a:rPr>
                        <m:t>∙</m:t>
                      </m:r>
                      <m:f>
                        <m:fPr>
                          <m:ctrlPr>
                            <a:rPr lang="it-IT" sz="1600" b="0" i="1" smtClean="0">
                              <a:latin typeface="Cambria Math" panose="02040503050406030204" pitchFamily="18" charset="0"/>
                              <a:ea typeface="Cambria Math" panose="02040503050406030204" pitchFamily="18" charset="0"/>
                            </a:rPr>
                          </m:ctrlPr>
                        </m:fPr>
                        <m:num>
                          <m:sSubSup>
                            <m:sSubSupPr>
                              <m:ctrlPr>
                                <a:rPr lang="it-IT" sz="1600" b="0" i="1" smtClean="0">
                                  <a:latin typeface="Cambria Math" panose="02040503050406030204" pitchFamily="18" charset="0"/>
                                  <a:ea typeface="Cambria Math" panose="02040503050406030204" pitchFamily="18" charset="0"/>
                                </a:rPr>
                              </m:ctrlPr>
                            </m:sSubSupPr>
                            <m:e>
                              <m:r>
                                <a:rPr lang="it-IT" sz="1600" b="0" i="1" smtClean="0">
                                  <a:latin typeface="Cambria Math" panose="02040503050406030204" pitchFamily="18" charset="0"/>
                                  <a:ea typeface="Cambria Math" panose="02040503050406030204" pitchFamily="18" charset="0"/>
                                </a:rPr>
                                <m:t>𝐶</m:t>
                              </m:r>
                            </m:e>
                            <m:sub>
                              <m:r>
                                <a:rPr lang="it-IT" sz="1600" b="0" i="1" smtClean="0">
                                  <a:latin typeface="Cambria Math" panose="02040503050406030204" pitchFamily="18" charset="0"/>
                                  <a:ea typeface="Cambria Math" panose="02040503050406030204" pitchFamily="18" charset="0"/>
                                </a:rPr>
                                <m:t>𝑖</m:t>
                              </m:r>
                            </m:sub>
                            <m:sup>
                              <m:r>
                                <a:rPr lang="it-IT" sz="1600" b="0" i="1" smtClean="0">
                                  <a:latin typeface="Cambria Math" panose="02040503050406030204" pitchFamily="18" charset="0"/>
                                  <a:ea typeface="Cambria Math" panose="02040503050406030204" pitchFamily="18" charset="0"/>
                                </a:rPr>
                                <m:t>2</m:t>
                              </m:r>
                            </m:sup>
                          </m:sSubSup>
                        </m:num>
                        <m:den>
                          <m:sSubSup>
                            <m:sSubSupPr>
                              <m:ctrlPr>
                                <a:rPr lang="it-IT" sz="1600" b="0" i="1" smtClean="0">
                                  <a:latin typeface="Cambria Math" panose="02040503050406030204" pitchFamily="18" charset="0"/>
                                  <a:ea typeface="Cambria Math" panose="02040503050406030204" pitchFamily="18" charset="0"/>
                                </a:rPr>
                              </m:ctrlPr>
                            </m:sSubSupPr>
                            <m:e>
                              <m:r>
                                <a:rPr lang="it-IT" sz="1600" b="0" i="1" smtClean="0">
                                  <a:latin typeface="Cambria Math" panose="02040503050406030204" pitchFamily="18" charset="0"/>
                                  <a:ea typeface="Cambria Math" panose="02040503050406030204" pitchFamily="18" charset="0"/>
                                </a:rPr>
                                <m:t>𝜎</m:t>
                              </m:r>
                            </m:e>
                            <m:sub>
                              <m:r>
                                <a:rPr lang="it-IT" sz="1600" b="0" i="1" smtClean="0">
                                  <a:latin typeface="Cambria Math" panose="02040503050406030204" pitchFamily="18" charset="0"/>
                                  <a:ea typeface="Cambria Math" panose="02040503050406030204" pitchFamily="18" charset="0"/>
                                </a:rPr>
                                <m:t>𝑖</m:t>
                              </m:r>
                            </m:sub>
                            <m:sup>
                              <m:r>
                                <a:rPr lang="it-IT" sz="1600" b="0" i="1" smtClean="0">
                                  <a:latin typeface="Cambria Math" panose="02040503050406030204" pitchFamily="18" charset="0"/>
                                  <a:ea typeface="Cambria Math" panose="02040503050406030204" pitchFamily="18" charset="0"/>
                                </a:rPr>
                                <m:t>2</m:t>
                              </m:r>
                            </m:sup>
                          </m:sSubSup>
                        </m:den>
                      </m:f>
                    </m:oMath>
                  </m:oMathPara>
                </a14:m>
                <a:endParaRPr lang="it-IT" sz="1600" dirty="0"/>
              </a:p>
            </p:txBody>
          </p:sp>
        </mc:Choice>
        <mc:Fallback>
          <p:sp>
            <p:nvSpPr>
              <p:cNvPr id="18" name="CasellaDiTesto 17">
                <a:extLst>
                  <a:ext uri="{FF2B5EF4-FFF2-40B4-BE49-F238E27FC236}">
                    <a16:creationId xmlns:a16="http://schemas.microsoft.com/office/drawing/2014/main" id="{CB581794-973C-876E-98E1-0E9B51ECC309}"/>
                  </a:ext>
                </a:extLst>
              </p:cNvPr>
              <p:cNvSpPr txBox="1">
                <a:spLocks noRot="1" noChangeAspect="1" noMove="1" noResize="1" noEditPoints="1" noAdjustHandles="1" noChangeArrowheads="1" noChangeShapeType="1" noTextEdit="1"/>
              </p:cNvSpPr>
              <p:nvPr/>
            </p:nvSpPr>
            <p:spPr>
              <a:xfrm>
                <a:off x="4217491" y="5341062"/>
                <a:ext cx="1914434" cy="623697"/>
              </a:xfrm>
              <a:prstGeom prst="rect">
                <a:avLst/>
              </a:prstGeom>
              <a:blipFill>
                <a:blip r:embed="rId9"/>
                <a:stretch>
                  <a:fillRect b="-980"/>
                </a:stretch>
              </a:blipFill>
            </p:spPr>
            <p:txBody>
              <a:bodyPr/>
              <a:lstStyle/>
              <a:p>
                <a:r>
                  <a:rPr lang="it-IT">
                    <a:noFill/>
                  </a:rPr>
                  <a:t> </a:t>
                </a:r>
              </a:p>
            </p:txBody>
          </p:sp>
        </mc:Fallback>
      </mc:AlternateContent>
      <p:sp>
        <p:nvSpPr>
          <p:cNvPr id="24" name="Freccia a destra 23">
            <a:extLst>
              <a:ext uri="{FF2B5EF4-FFF2-40B4-BE49-F238E27FC236}">
                <a16:creationId xmlns:a16="http://schemas.microsoft.com/office/drawing/2014/main" id="{7BE80D54-0F6B-E43B-92D3-D3C4F1DC71BD}"/>
              </a:ext>
            </a:extLst>
          </p:cNvPr>
          <p:cNvSpPr/>
          <p:nvPr/>
        </p:nvSpPr>
        <p:spPr>
          <a:xfrm rot="19552476">
            <a:off x="4202915" y="3767912"/>
            <a:ext cx="2626658" cy="2762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destra 24">
            <a:extLst>
              <a:ext uri="{FF2B5EF4-FFF2-40B4-BE49-F238E27FC236}">
                <a16:creationId xmlns:a16="http://schemas.microsoft.com/office/drawing/2014/main" id="{B61C6ED8-8E86-CAC8-53D9-44A066F959FF}"/>
              </a:ext>
            </a:extLst>
          </p:cNvPr>
          <p:cNvSpPr/>
          <p:nvPr/>
        </p:nvSpPr>
        <p:spPr>
          <a:xfrm rot="621950">
            <a:off x="3989869" y="2282490"/>
            <a:ext cx="2573517" cy="2314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9FA3BE61-5631-50C2-CE67-8F61826AF970}"/>
              </a:ext>
            </a:extLst>
          </p:cNvPr>
          <p:cNvSpPr txBox="1"/>
          <p:nvPr/>
        </p:nvSpPr>
        <p:spPr>
          <a:xfrm>
            <a:off x="6788844" y="2447034"/>
            <a:ext cx="4935815" cy="646331"/>
          </a:xfrm>
          <a:prstGeom prst="rect">
            <a:avLst/>
          </a:prstGeom>
          <a:noFill/>
        </p:spPr>
        <p:txBody>
          <a:bodyPr wrap="square" rtlCol="0">
            <a:spAutoFit/>
          </a:bodyPr>
          <a:lstStyle/>
          <a:p>
            <a:r>
              <a:rPr lang="it-IT" dirty="0" err="1"/>
              <a:t>These</a:t>
            </a:r>
            <a:r>
              <a:rPr lang="it-IT" dirty="0"/>
              <a:t> </a:t>
            </a:r>
            <a:r>
              <a:rPr lang="it-IT" dirty="0" err="1"/>
              <a:t>codes</a:t>
            </a:r>
            <a:r>
              <a:rPr lang="it-IT" dirty="0"/>
              <a:t> </a:t>
            </a:r>
            <a:r>
              <a:rPr lang="it-IT" dirty="0" err="1"/>
              <a:t>need</a:t>
            </a:r>
            <a:r>
              <a:rPr lang="it-IT" dirty="0"/>
              <a:t> to </a:t>
            </a:r>
            <a:r>
              <a:rPr lang="it-IT" b="1" dirty="0"/>
              <a:t>a priori information</a:t>
            </a:r>
            <a:r>
              <a:rPr lang="it-IT" dirty="0"/>
              <a:t>, </a:t>
            </a:r>
            <a:r>
              <a:rPr lang="it-IT" dirty="0" err="1"/>
              <a:t>given</a:t>
            </a:r>
            <a:r>
              <a:rPr lang="it-IT" dirty="0"/>
              <a:t> </a:t>
            </a:r>
            <a:r>
              <a:rPr lang="it-IT" dirty="0" err="1"/>
              <a:t>through</a:t>
            </a:r>
            <a:r>
              <a:rPr lang="it-IT" dirty="0"/>
              <a:t> a </a:t>
            </a:r>
            <a:r>
              <a:rPr lang="it-IT" b="1" dirty="0" err="1"/>
              <a:t>guess</a:t>
            </a:r>
            <a:r>
              <a:rPr lang="it-IT" b="1" dirty="0"/>
              <a:t> </a:t>
            </a:r>
            <a:r>
              <a:rPr lang="it-IT" b="1" dirty="0" err="1"/>
              <a:t>spectrum</a:t>
            </a:r>
            <a:endParaRPr lang="it-IT" b="1" dirty="0"/>
          </a:p>
        </p:txBody>
      </p:sp>
      <p:sp>
        <p:nvSpPr>
          <p:cNvPr id="28" name="Freccia a destra 27">
            <a:extLst>
              <a:ext uri="{FF2B5EF4-FFF2-40B4-BE49-F238E27FC236}">
                <a16:creationId xmlns:a16="http://schemas.microsoft.com/office/drawing/2014/main" id="{B5C9B1A6-77A1-DD87-B30A-C37D49174CB0}"/>
              </a:ext>
            </a:extLst>
          </p:cNvPr>
          <p:cNvSpPr/>
          <p:nvPr/>
        </p:nvSpPr>
        <p:spPr>
          <a:xfrm rot="5400000">
            <a:off x="8765203" y="3486404"/>
            <a:ext cx="936778" cy="4834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30" name="CasellaDiTesto 29">
                <a:extLst>
                  <a:ext uri="{FF2B5EF4-FFF2-40B4-BE49-F238E27FC236}">
                    <a16:creationId xmlns:a16="http://schemas.microsoft.com/office/drawing/2014/main" id="{D763148C-E6B5-A6B6-9F68-16534135417A}"/>
                  </a:ext>
                </a:extLst>
              </p:cNvPr>
              <p:cNvSpPr txBox="1"/>
              <p:nvPr/>
            </p:nvSpPr>
            <p:spPr>
              <a:xfrm>
                <a:off x="6522549" y="4326278"/>
                <a:ext cx="5177892" cy="336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it-IT" sz="2000" b="1" i="1" smtClean="0">
                              <a:latin typeface="Cambria Math" panose="02040503050406030204" pitchFamily="18" charset="0"/>
                            </a:rPr>
                          </m:ctrlPr>
                        </m:sSupPr>
                        <m:e>
                          <m:r>
                            <a:rPr lang="it-IT" sz="2000" b="1" i="1">
                              <a:latin typeface="Cambria Math" panose="02040503050406030204" pitchFamily="18" charset="0"/>
                              <a:ea typeface="Cambria Math" panose="02040503050406030204" pitchFamily="18" charset="0"/>
                            </a:rPr>
                            <m:t>𝜱</m:t>
                          </m:r>
                        </m:e>
                        <m:sup>
                          <m:r>
                            <a:rPr lang="it-IT" sz="2000" b="1" i="1" smtClean="0">
                              <a:latin typeface="Cambria Math" panose="02040503050406030204" pitchFamily="18" charset="0"/>
                            </a:rPr>
                            <m:t>𝒈𝒖𝒆𝒔𝒔</m:t>
                          </m:r>
                        </m:sup>
                      </m:sSup>
                      <m:r>
                        <a:rPr lang="it-IT" sz="2000" b="1" i="1" smtClean="0">
                          <a:latin typeface="Cambria Math" panose="02040503050406030204" pitchFamily="18" charset="0"/>
                        </a:rPr>
                        <m:t>=</m:t>
                      </m:r>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rPr>
                            <m:t>𝒂</m:t>
                          </m:r>
                        </m:e>
                        <m:sub>
                          <m:r>
                            <a:rPr lang="it-IT" sz="2000" b="1" i="1" smtClean="0">
                              <a:latin typeface="Cambria Math" panose="02040503050406030204" pitchFamily="18" charset="0"/>
                            </a:rPr>
                            <m:t>𝟏</m:t>
                          </m:r>
                        </m:sub>
                      </m:sSub>
                      <m:r>
                        <a:rPr lang="it-IT" sz="2000" b="1" i="1" smtClean="0">
                          <a:latin typeface="Cambria Math" panose="02040503050406030204" pitchFamily="18" charset="0"/>
                          <a:ea typeface="Cambria Math" panose="02040503050406030204" pitchFamily="18" charset="0"/>
                        </a:rPr>
                        <m:t>∙</m:t>
                      </m:r>
                      <m:sSub>
                        <m:sSubPr>
                          <m:ctrlPr>
                            <a:rPr lang="it-IT" sz="2000" b="1" i="1" smtClean="0">
                              <a:latin typeface="Cambria Math" panose="02040503050406030204" pitchFamily="18" charset="0"/>
                              <a:ea typeface="Cambria Math" panose="02040503050406030204" pitchFamily="18" charset="0"/>
                            </a:rPr>
                          </m:ctrlPr>
                        </m:sSubPr>
                        <m:e>
                          <m:r>
                            <a:rPr lang="it-IT" sz="2000" b="1" i="1">
                              <a:latin typeface="Cambria Math" panose="02040503050406030204" pitchFamily="18" charset="0"/>
                              <a:ea typeface="Cambria Math" panose="02040503050406030204" pitchFamily="18" charset="0"/>
                            </a:rPr>
                            <m:t>𝜱</m:t>
                          </m:r>
                        </m:e>
                        <m:sub>
                          <m:r>
                            <a:rPr lang="it-IT" sz="2000" b="1" i="1" smtClean="0">
                              <a:latin typeface="Cambria Math" panose="02040503050406030204" pitchFamily="18" charset="0"/>
                              <a:ea typeface="Cambria Math" panose="02040503050406030204" pitchFamily="18" charset="0"/>
                            </a:rPr>
                            <m:t>𝒕𝒉</m:t>
                          </m:r>
                        </m:sub>
                      </m:sSub>
                      <m:r>
                        <a:rPr lang="it-IT" sz="2000" b="1" i="1" smtClean="0">
                          <a:latin typeface="Cambria Math" panose="02040503050406030204" pitchFamily="18" charset="0"/>
                          <a:ea typeface="Cambria Math" panose="02040503050406030204" pitchFamily="18" charset="0"/>
                        </a:rPr>
                        <m:t>+</m:t>
                      </m:r>
                      <m:sSub>
                        <m:sSubPr>
                          <m:ctrlPr>
                            <a:rPr lang="it-IT" sz="2000" b="1" i="1" smtClean="0">
                              <a:latin typeface="Cambria Math" panose="02040503050406030204" pitchFamily="18" charset="0"/>
                              <a:ea typeface="Cambria Math" panose="02040503050406030204" pitchFamily="18" charset="0"/>
                            </a:rPr>
                          </m:ctrlPr>
                        </m:sSubPr>
                        <m:e>
                          <m:r>
                            <a:rPr lang="it-IT" sz="2000" b="1" i="1" smtClean="0">
                              <a:latin typeface="Cambria Math" panose="02040503050406030204" pitchFamily="18" charset="0"/>
                              <a:ea typeface="Cambria Math" panose="02040503050406030204" pitchFamily="18" charset="0"/>
                            </a:rPr>
                            <m:t>𝒂</m:t>
                          </m:r>
                        </m:e>
                        <m:sub>
                          <m:r>
                            <a:rPr lang="it-IT" sz="2000" b="1" i="1" smtClean="0">
                              <a:latin typeface="Cambria Math" panose="02040503050406030204" pitchFamily="18" charset="0"/>
                              <a:ea typeface="Cambria Math" panose="02040503050406030204" pitchFamily="18" charset="0"/>
                            </a:rPr>
                            <m:t>𝟐</m:t>
                          </m:r>
                        </m:sub>
                      </m:sSub>
                      <m:sSub>
                        <m:sSubPr>
                          <m:ctrlPr>
                            <a:rPr lang="it-IT" sz="2000" b="1" i="1" smtClean="0">
                              <a:latin typeface="Cambria Math" panose="02040503050406030204" pitchFamily="18" charset="0"/>
                              <a:ea typeface="Cambria Math" panose="02040503050406030204" pitchFamily="18" charset="0"/>
                            </a:rPr>
                          </m:ctrlPr>
                        </m:sSubPr>
                        <m:e>
                          <m:r>
                            <a:rPr lang="it-IT" sz="2000" b="1" i="1">
                              <a:latin typeface="Cambria Math" panose="02040503050406030204" pitchFamily="18" charset="0"/>
                              <a:ea typeface="Cambria Math" panose="02040503050406030204" pitchFamily="18" charset="0"/>
                            </a:rPr>
                            <m:t>𝜱</m:t>
                          </m:r>
                        </m:e>
                        <m:sub>
                          <m:r>
                            <a:rPr lang="it-IT" sz="2000" b="1" i="1" smtClean="0">
                              <a:latin typeface="Cambria Math" panose="02040503050406030204" pitchFamily="18" charset="0"/>
                              <a:ea typeface="Cambria Math" panose="02040503050406030204" pitchFamily="18" charset="0"/>
                            </a:rPr>
                            <m:t>𝒊𝒏𝒕</m:t>
                          </m:r>
                        </m:sub>
                      </m:sSub>
                      <m:r>
                        <a:rPr lang="it-IT" sz="2000" b="1" i="1" smtClean="0">
                          <a:latin typeface="Cambria Math" panose="02040503050406030204" pitchFamily="18" charset="0"/>
                          <a:ea typeface="Cambria Math" panose="02040503050406030204" pitchFamily="18" charset="0"/>
                        </a:rPr>
                        <m:t>+</m:t>
                      </m:r>
                      <m:sSub>
                        <m:sSubPr>
                          <m:ctrlPr>
                            <a:rPr lang="it-IT" sz="2000" b="1" i="1" smtClean="0">
                              <a:latin typeface="Cambria Math" panose="02040503050406030204" pitchFamily="18" charset="0"/>
                              <a:ea typeface="Cambria Math" panose="02040503050406030204" pitchFamily="18" charset="0"/>
                            </a:rPr>
                          </m:ctrlPr>
                        </m:sSubPr>
                        <m:e>
                          <m:r>
                            <a:rPr lang="it-IT" sz="2000" b="1" i="1" smtClean="0">
                              <a:latin typeface="Cambria Math" panose="02040503050406030204" pitchFamily="18" charset="0"/>
                              <a:ea typeface="Cambria Math" panose="02040503050406030204" pitchFamily="18" charset="0"/>
                            </a:rPr>
                            <m:t>𝒂</m:t>
                          </m:r>
                        </m:e>
                        <m:sub>
                          <m:r>
                            <a:rPr lang="it-IT" sz="2000" b="1" i="1" smtClean="0">
                              <a:latin typeface="Cambria Math" panose="02040503050406030204" pitchFamily="18" charset="0"/>
                              <a:ea typeface="Cambria Math" panose="02040503050406030204" pitchFamily="18" charset="0"/>
                            </a:rPr>
                            <m:t>𝟑</m:t>
                          </m:r>
                        </m:sub>
                      </m:sSub>
                      <m:sSub>
                        <m:sSubPr>
                          <m:ctrlPr>
                            <a:rPr lang="it-IT" sz="2000" b="1" i="1" smtClean="0">
                              <a:latin typeface="Cambria Math" panose="02040503050406030204" pitchFamily="18" charset="0"/>
                              <a:ea typeface="Cambria Math" panose="02040503050406030204" pitchFamily="18" charset="0"/>
                            </a:rPr>
                          </m:ctrlPr>
                        </m:sSubPr>
                        <m:e>
                          <m:r>
                            <a:rPr lang="it-IT" sz="2000" b="1" i="1">
                              <a:latin typeface="Cambria Math" panose="02040503050406030204" pitchFamily="18" charset="0"/>
                              <a:ea typeface="Cambria Math" panose="02040503050406030204" pitchFamily="18" charset="0"/>
                            </a:rPr>
                            <m:t>𝜱</m:t>
                          </m:r>
                        </m:e>
                        <m:sub>
                          <m:r>
                            <a:rPr lang="it-IT" sz="2000" b="1" i="1" smtClean="0">
                              <a:latin typeface="Cambria Math" panose="02040503050406030204" pitchFamily="18" charset="0"/>
                              <a:ea typeface="Cambria Math" panose="02040503050406030204" pitchFamily="18" charset="0"/>
                            </a:rPr>
                            <m:t>𝒇𝒑</m:t>
                          </m:r>
                        </m:sub>
                      </m:sSub>
                      <m:r>
                        <a:rPr lang="it-IT" sz="2000" b="1" i="1" smtClean="0">
                          <a:latin typeface="Cambria Math" panose="02040503050406030204" pitchFamily="18" charset="0"/>
                          <a:ea typeface="Cambria Math" panose="02040503050406030204" pitchFamily="18" charset="0"/>
                        </a:rPr>
                        <m:t>+</m:t>
                      </m:r>
                      <m:sSub>
                        <m:sSubPr>
                          <m:ctrlPr>
                            <a:rPr lang="it-IT" sz="2000" b="1" i="1" smtClean="0">
                              <a:latin typeface="Cambria Math" panose="02040503050406030204" pitchFamily="18" charset="0"/>
                              <a:ea typeface="Cambria Math" panose="02040503050406030204" pitchFamily="18" charset="0"/>
                            </a:rPr>
                          </m:ctrlPr>
                        </m:sSubPr>
                        <m:e>
                          <m:r>
                            <a:rPr lang="it-IT" sz="2000" b="1" i="1" smtClean="0">
                              <a:latin typeface="Cambria Math" panose="02040503050406030204" pitchFamily="18" charset="0"/>
                              <a:ea typeface="Cambria Math" panose="02040503050406030204" pitchFamily="18" charset="0"/>
                            </a:rPr>
                            <m:t>𝒂</m:t>
                          </m:r>
                        </m:e>
                        <m:sub>
                          <m:r>
                            <a:rPr lang="it-IT" sz="2000" b="1" i="1" smtClean="0">
                              <a:latin typeface="Cambria Math" panose="02040503050406030204" pitchFamily="18" charset="0"/>
                              <a:ea typeface="Cambria Math" panose="02040503050406030204" pitchFamily="18" charset="0"/>
                            </a:rPr>
                            <m:t>𝟒</m:t>
                          </m:r>
                        </m:sub>
                      </m:sSub>
                      <m:sSub>
                        <m:sSubPr>
                          <m:ctrlPr>
                            <a:rPr lang="it-IT" sz="2000" b="1" i="1" smtClean="0">
                              <a:latin typeface="Cambria Math" panose="02040503050406030204" pitchFamily="18" charset="0"/>
                              <a:ea typeface="Cambria Math" panose="02040503050406030204" pitchFamily="18" charset="0"/>
                            </a:rPr>
                          </m:ctrlPr>
                        </m:sSubPr>
                        <m:e>
                          <m:r>
                            <a:rPr lang="it-IT" sz="2000" b="1" i="1">
                              <a:latin typeface="Cambria Math" panose="02040503050406030204" pitchFamily="18" charset="0"/>
                              <a:ea typeface="Cambria Math" panose="02040503050406030204" pitchFamily="18" charset="0"/>
                            </a:rPr>
                            <m:t>𝜱</m:t>
                          </m:r>
                        </m:e>
                        <m:sub>
                          <m:r>
                            <a:rPr lang="it-IT" sz="2000" b="1" i="1" smtClean="0">
                              <a:latin typeface="Cambria Math" panose="02040503050406030204" pitchFamily="18" charset="0"/>
                              <a:ea typeface="Cambria Math" panose="02040503050406030204" pitchFamily="18" charset="0"/>
                            </a:rPr>
                            <m:t>𝒉𝒆</m:t>
                          </m:r>
                        </m:sub>
                      </m:sSub>
                    </m:oMath>
                  </m:oMathPara>
                </a14:m>
                <a:endParaRPr lang="it-IT" sz="2000" b="1" dirty="0"/>
              </a:p>
            </p:txBody>
          </p:sp>
        </mc:Choice>
        <mc:Fallback>
          <p:sp>
            <p:nvSpPr>
              <p:cNvPr id="30" name="CasellaDiTesto 29">
                <a:extLst>
                  <a:ext uri="{FF2B5EF4-FFF2-40B4-BE49-F238E27FC236}">
                    <a16:creationId xmlns:a16="http://schemas.microsoft.com/office/drawing/2014/main" id="{D763148C-E6B5-A6B6-9F68-16534135417A}"/>
                  </a:ext>
                </a:extLst>
              </p:cNvPr>
              <p:cNvSpPr txBox="1">
                <a:spLocks noRot="1" noChangeAspect="1" noMove="1" noResize="1" noEditPoints="1" noAdjustHandles="1" noChangeArrowheads="1" noChangeShapeType="1" noTextEdit="1"/>
              </p:cNvSpPr>
              <p:nvPr/>
            </p:nvSpPr>
            <p:spPr>
              <a:xfrm>
                <a:off x="6522549" y="4326278"/>
                <a:ext cx="5177892" cy="336887"/>
              </a:xfrm>
              <a:prstGeom prst="rect">
                <a:avLst/>
              </a:prstGeom>
              <a:blipFill>
                <a:blip r:embed="rId10"/>
                <a:stretch>
                  <a:fillRect l="-824" r="-353" b="-29091"/>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4" name="CasellaDiTesto 33">
                <a:extLst>
                  <a:ext uri="{FF2B5EF4-FFF2-40B4-BE49-F238E27FC236}">
                    <a16:creationId xmlns:a16="http://schemas.microsoft.com/office/drawing/2014/main" id="{F9D29255-E923-5F6B-9BAC-2B0386FAA659}"/>
                  </a:ext>
                </a:extLst>
              </p:cNvPr>
              <p:cNvSpPr txBox="1"/>
              <p:nvPr/>
            </p:nvSpPr>
            <p:spPr>
              <a:xfrm>
                <a:off x="7358659" y="4989799"/>
                <a:ext cx="3989111" cy="338554"/>
              </a:xfrm>
              <a:prstGeom prst="rect">
                <a:avLst/>
              </a:prstGeom>
              <a:noFill/>
            </p:spPr>
            <p:txBody>
              <a:bodyPr wrap="square">
                <a:spAutoFit/>
              </a:bodyPr>
              <a:lstStyle/>
              <a:p>
                <a:r>
                  <a:rPr lang="en-US" sz="1600" dirty="0"/>
                  <a:t> </a:t>
                </a:r>
                <a14:m>
                  <m:oMath xmlns:m="http://schemas.openxmlformats.org/officeDocument/2006/math">
                    <m:sSub>
                      <m:sSubPr>
                        <m:ctrlPr>
                          <a:rPr lang="it-IT" sz="1600" b="0" i="1" smtClean="0">
                            <a:latin typeface="Cambria Math" panose="02040503050406030204" pitchFamily="18" charset="0"/>
                          </a:rPr>
                        </m:ctrlPr>
                      </m:sSubPr>
                      <m:e>
                        <m:r>
                          <m:rPr>
                            <m:sty m:val="p"/>
                          </m:rPr>
                          <a:rPr lang="it-IT" sz="1600" i="1">
                            <a:latin typeface="Cambria Math" panose="02040503050406030204" pitchFamily="18" charset="0"/>
                            <a:ea typeface="Cambria Math" panose="02040503050406030204" pitchFamily="18" charset="0"/>
                          </a:rPr>
                          <m:t>Φ</m:t>
                        </m:r>
                      </m:e>
                      <m:sub>
                        <m:r>
                          <a:rPr lang="it-IT" sz="1600" b="0" i="1" smtClean="0">
                            <a:latin typeface="Cambria Math" panose="02040503050406030204" pitchFamily="18" charset="0"/>
                          </a:rPr>
                          <m:t>𝑖</m:t>
                        </m:r>
                      </m:sub>
                    </m:sSub>
                  </m:oMath>
                </a14:m>
                <a:r>
                  <a:rPr lang="it-IT" sz="1600" dirty="0"/>
                  <a:t> </a:t>
                </a:r>
                <a:r>
                  <a:rPr lang="en-US" sz="1600" dirty="0">
                    <a:sym typeface="Wingdings" panose="05000000000000000000" pitchFamily="2" charset="2"/>
                  </a:rPr>
                  <a:t></a:t>
                </a:r>
                <a:r>
                  <a:rPr lang="en-US" sz="1600" dirty="0"/>
                  <a:t> parametrized component</a:t>
                </a:r>
                <a:endParaRPr lang="it-IT" sz="1600" dirty="0"/>
              </a:p>
            </p:txBody>
          </p:sp>
        </mc:Choice>
        <mc:Fallback>
          <p:sp>
            <p:nvSpPr>
              <p:cNvPr id="34" name="CasellaDiTesto 33">
                <a:extLst>
                  <a:ext uri="{FF2B5EF4-FFF2-40B4-BE49-F238E27FC236}">
                    <a16:creationId xmlns:a16="http://schemas.microsoft.com/office/drawing/2014/main" id="{F9D29255-E923-5F6B-9BAC-2B0386FAA659}"/>
                  </a:ext>
                </a:extLst>
              </p:cNvPr>
              <p:cNvSpPr txBox="1">
                <a:spLocks noRot="1" noChangeAspect="1" noMove="1" noResize="1" noEditPoints="1" noAdjustHandles="1" noChangeArrowheads="1" noChangeShapeType="1" noTextEdit="1"/>
              </p:cNvSpPr>
              <p:nvPr/>
            </p:nvSpPr>
            <p:spPr>
              <a:xfrm>
                <a:off x="7358659" y="4989799"/>
                <a:ext cx="3989111" cy="338554"/>
              </a:xfrm>
              <a:prstGeom prst="rect">
                <a:avLst/>
              </a:prstGeom>
              <a:blipFill>
                <a:blip r:embed="rId11"/>
                <a:stretch>
                  <a:fillRect t="-7273" b="-23636"/>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5" name="CasellaDiTesto 34">
                <a:extLst>
                  <a:ext uri="{FF2B5EF4-FFF2-40B4-BE49-F238E27FC236}">
                    <a16:creationId xmlns:a16="http://schemas.microsoft.com/office/drawing/2014/main" id="{5E87C05D-41E1-45B6-143D-6BCEFE5C1BA4}"/>
                  </a:ext>
                </a:extLst>
              </p:cNvPr>
              <p:cNvSpPr txBox="1"/>
              <p:nvPr/>
            </p:nvSpPr>
            <p:spPr>
              <a:xfrm>
                <a:off x="7372622" y="5368217"/>
                <a:ext cx="3989111" cy="338554"/>
              </a:xfrm>
              <a:prstGeom prst="rect">
                <a:avLst/>
              </a:prstGeom>
              <a:noFill/>
            </p:spPr>
            <p:txBody>
              <a:bodyPr wrap="square">
                <a:spAutoFit/>
              </a:bodyPr>
              <a:lstStyle/>
              <a:p>
                <a:r>
                  <a:rPr lang="en-US" sz="1600" dirty="0"/>
                  <a:t> </a:t>
                </a:r>
                <a14:m>
                  <m:oMath xmlns:m="http://schemas.openxmlformats.org/officeDocument/2006/math">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𝑎</m:t>
                        </m:r>
                      </m:e>
                      <m:sub>
                        <m:r>
                          <a:rPr lang="it-IT" sz="1600" b="0" i="1" smtClean="0">
                            <a:latin typeface="Cambria Math" panose="02040503050406030204" pitchFamily="18" charset="0"/>
                          </a:rPr>
                          <m:t>𝑖</m:t>
                        </m:r>
                      </m:sub>
                    </m:sSub>
                  </m:oMath>
                </a14:m>
                <a:r>
                  <a:rPr lang="it-IT" sz="1600" dirty="0"/>
                  <a:t> </a:t>
                </a:r>
                <a:r>
                  <a:rPr lang="en-US" sz="1600" dirty="0">
                    <a:sym typeface="Wingdings" panose="05000000000000000000" pitchFamily="2" charset="2"/>
                  </a:rPr>
                  <a:t></a:t>
                </a:r>
                <a:r>
                  <a:rPr lang="en-US" sz="1600" dirty="0"/>
                  <a:t> weighting factor</a:t>
                </a:r>
                <a:endParaRPr lang="it-IT" sz="1600" dirty="0"/>
              </a:p>
            </p:txBody>
          </p:sp>
        </mc:Choice>
        <mc:Fallback>
          <p:sp>
            <p:nvSpPr>
              <p:cNvPr id="35" name="CasellaDiTesto 34">
                <a:extLst>
                  <a:ext uri="{FF2B5EF4-FFF2-40B4-BE49-F238E27FC236}">
                    <a16:creationId xmlns:a16="http://schemas.microsoft.com/office/drawing/2014/main" id="{5E87C05D-41E1-45B6-143D-6BCEFE5C1BA4}"/>
                  </a:ext>
                </a:extLst>
              </p:cNvPr>
              <p:cNvSpPr txBox="1">
                <a:spLocks noRot="1" noChangeAspect="1" noMove="1" noResize="1" noEditPoints="1" noAdjustHandles="1" noChangeArrowheads="1" noChangeShapeType="1" noTextEdit="1"/>
              </p:cNvSpPr>
              <p:nvPr/>
            </p:nvSpPr>
            <p:spPr>
              <a:xfrm>
                <a:off x="7372622" y="5368217"/>
                <a:ext cx="3989111" cy="338554"/>
              </a:xfrm>
              <a:prstGeom prst="rect">
                <a:avLst/>
              </a:prstGeom>
              <a:blipFill>
                <a:blip r:embed="rId12"/>
                <a:stretch>
                  <a:fillRect t="-7273" b="-23636"/>
                </a:stretch>
              </a:blipFill>
            </p:spPr>
            <p:txBody>
              <a:bodyPr/>
              <a:lstStyle/>
              <a:p>
                <a:r>
                  <a:rPr lang="it-IT">
                    <a:noFill/>
                  </a:rPr>
                  <a:t> </a:t>
                </a:r>
              </a:p>
            </p:txBody>
          </p:sp>
        </mc:Fallback>
      </mc:AlternateContent>
      <p:sp>
        <p:nvSpPr>
          <p:cNvPr id="36" name="CasellaDiTesto 35">
            <a:extLst>
              <a:ext uri="{FF2B5EF4-FFF2-40B4-BE49-F238E27FC236}">
                <a16:creationId xmlns:a16="http://schemas.microsoft.com/office/drawing/2014/main" id="{63481A0D-4073-91A6-D09E-48C73325D868}"/>
              </a:ext>
            </a:extLst>
          </p:cNvPr>
          <p:cNvSpPr txBox="1"/>
          <p:nvPr/>
        </p:nvSpPr>
        <p:spPr>
          <a:xfrm>
            <a:off x="11482855" y="6394591"/>
            <a:ext cx="644728" cy="369332"/>
          </a:xfrm>
          <a:prstGeom prst="rect">
            <a:avLst/>
          </a:prstGeom>
          <a:noFill/>
        </p:spPr>
        <p:txBody>
          <a:bodyPr wrap="none" rtlCol="0">
            <a:spAutoFit/>
          </a:bodyPr>
          <a:lstStyle/>
          <a:p>
            <a:r>
              <a:rPr lang="it-IT" b="1" i="1" dirty="0">
                <a:solidFill>
                  <a:schemeClr val="bg1"/>
                </a:solidFill>
              </a:rPr>
              <a:t>6/18</a:t>
            </a:r>
          </a:p>
        </p:txBody>
      </p:sp>
    </p:spTree>
    <p:extLst>
      <p:ext uri="{BB962C8B-B14F-4D97-AF65-F5344CB8AC3E}">
        <p14:creationId xmlns:p14="http://schemas.microsoft.com/office/powerpoint/2010/main" val="239662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32FA76-D687-56A5-845E-25E4069ABE95}"/>
              </a:ext>
            </a:extLst>
          </p:cNvPr>
          <p:cNvSpPr/>
          <p:nvPr/>
        </p:nvSpPr>
        <p:spPr>
          <a:xfrm>
            <a:off x="0" y="0"/>
            <a:ext cx="12192000" cy="6858000"/>
          </a:xfrm>
          <a:prstGeom prst="rect">
            <a:avLst/>
          </a:prstGeom>
          <a:gradFill flip="none" rotWithShape="1">
            <a:gsLst>
              <a:gs pos="94000">
                <a:srgbClr val="0B1134"/>
              </a:gs>
              <a:gs pos="43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CDAF3CA-592C-F48B-63D5-D4872A54F316}"/>
              </a:ext>
            </a:extLst>
          </p:cNvPr>
          <p:cNvSpPr/>
          <p:nvPr/>
        </p:nvSpPr>
        <p:spPr>
          <a:xfrm>
            <a:off x="1" y="417136"/>
            <a:ext cx="12192000" cy="5923202"/>
          </a:xfrm>
          <a:prstGeom prst="rect">
            <a:avLst/>
          </a:prstGeom>
          <a:solidFill>
            <a:schemeClr val="bg1"/>
          </a:solidFill>
          <a:ln w="28575">
            <a:solidFill>
              <a:srgbClr val="0B1134"/>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99CC"/>
              </a:solidFill>
              <a:effectLst/>
              <a:highlight>
                <a:srgbClr val="FFFFFF"/>
              </a:highlight>
              <a:latin typeface="Roboto Light" panose="020F0502020204030204" pitchFamily="2" charset="0"/>
            </a:endParaRPr>
          </a:p>
        </p:txBody>
      </p:sp>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64417" y="6377742"/>
            <a:ext cx="960334" cy="463879"/>
          </a:xfrm>
          <a:prstGeom prst="rect">
            <a:avLst/>
          </a:prstGeom>
          <a:solidFill>
            <a:schemeClr val="tx1">
              <a:lumMod val="75000"/>
              <a:lumOff val="25000"/>
            </a:schemeClr>
          </a:solidFill>
        </p:spPr>
      </p:pic>
      <p:sp>
        <p:nvSpPr>
          <p:cNvPr id="4" name="CasellaDiTesto 3">
            <a:extLst>
              <a:ext uri="{FF2B5EF4-FFF2-40B4-BE49-F238E27FC236}">
                <a16:creationId xmlns:a16="http://schemas.microsoft.com/office/drawing/2014/main" id="{825E85B7-D0D3-FA70-31E5-B620EA98A7DB}"/>
              </a:ext>
            </a:extLst>
          </p:cNvPr>
          <p:cNvSpPr txBox="1"/>
          <p:nvPr/>
        </p:nvSpPr>
        <p:spPr>
          <a:xfrm>
            <a:off x="2221582" y="6291393"/>
            <a:ext cx="8823489" cy="615553"/>
          </a:xfrm>
          <a:prstGeom prst="rect">
            <a:avLst/>
          </a:prstGeom>
          <a:noFill/>
        </p:spPr>
        <p:txBody>
          <a:bodyPr wrap="square" rtlCol="0">
            <a:spAutoFit/>
          </a:bodyPr>
          <a:lstStyle/>
          <a:p>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        </a:t>
            </a:r>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Federico Chiarelli – INFN -LNF</a:t>
            </a:r>
            <a:endParaRPr lang="it-IT" sz="1700" dirty="0">
              <a:solidFill>
                <a:schemeClr val="bg1"/>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CC5D8CCA-26A1-0042-1784-33B7256D8CF4}"/>
              </a:ext>
            </a:extLst>
          </p:cNvPr>
          <p:cNvSpPr txBox="1"/>
          <p:nvPr/>
        </p:nvSpPr>
        <p:spPr>
          <a:xfrm>
            <a:off x="996895" y="6394591"/>
            <a:ext cx="880428" cy="430887"/>
          </a:xfrm>
          <a:prstGeom prst="rect">
            <a:avLst/>
          </a:prstGeom>
          <a:solidFill>
            <a:schemeClr val="bg1"/>
          </a:solidFill>
        </p:spPr>
        <p:txBody>
          <a:bodyPr wrap="square" rtlCol="0">
            <a:spAutoFit/>
          </a:bodyPr>
          <a:lstStyle/>
          <a:p>
            <a:r>
              <a:rPr lang="en-US" sz="2200" dirty="0"/>
              <a:t>           </a:t>
            </a:r>
          </a:p>
        </p:txBody>
      </p:sp>
      <p:pic>
        <p:nvPicPr>
          <p:cNvPr id="7" name="Immagine 6" descr="Immagine che contiene testo&#10;&#10;Descrizione generata automaticamente">
            <a:extLst>
              <a:ext uri="{FF2B5EF4-FFF2-40B4-BE49-F238E27FC236}">
                <a16:creationId xmlns:a16="http://schemas.microsoft.com/office/drawing/2014/main" id="{6AE12683-353D-49FC-F239-AC2CC0E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48" y="6413248"/>
            <a:ext cx="540722" cy="393571"/>
          </a:xfrm>
          <a:prstGeom prst="rect">
            <a:avLst/>
          </a:prstGeom>
        </p:spPr>
      </p:pic>
      <p:sp>
        <p:nvSpPr>
          <p:cNvPr id="17" name="CasellaDiTesto 16">
            <a:extLst>
              <a:ext uri="{FF2B5EF4-FFF2-40B4-BE49-F238E27FC236}">
                <a16:creationId xmlns:a16="http://schemas.microsoft.com/office/drawing/2014/main" id="{0295EBB2-D4A8-D658-CA9E-AC4107C42275}"/>
              </a:ext>
            </a:extLst>
          </p:cNvPr>
          <p:cNvSpPr txBox="1"/>
          <p:nvPr/>
        </p:nvSpPr>
        <p:spPr>
          <a:xfrm>
            <a:off x="27927" y="417136"/>
            <a:ext cx="10497401" cy="1169551"/>
          </a:xfrm>
          <a:prstGeom prst="rect">
            <a:avLst/>
          </a:prstGeom>
          <a:noFill/>
        </p:spPr>
        <p:txBody>
          <a:bodyPr wrap="square" rtlCol="0">
            <a:spAutoFit/>
          </a:bodyPr>
          <a:lstStyle/>
          <a:p>
            <a:pPr algn="just"/>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Neutron characterization at the </a:t>
            </a:r>
            <a:r>
              <a:rPr lang="en-US" sz="35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pELBE</a:t>
            </a:r>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facility</a:t>
            </a:r>
          </a:p>
          <a:p>
            <a:pPr algn="just"/>
            <a:r>
              <a:rPr lang="it-IT" sz="3500" dirty="0"/>
              <a:t> </a:t>
            </a:r>
          </a:p>
        </p:txBody>
      </p:sp>
      <p:sp>
        <p:nvSpPr>
          <p:cNvPr id="26" name="CasellaDiTesto 25">
            <a:extLst>
              <a:ext uri="{FF2B5EF4-FFF2-40B4-BE49-F238E27FC236}">
                <a16:creationId xmlns:a16="http://schemas.microsoft.com/office/drawing/2014/main" id="{3BA64520-9506-6D64-E575-18199E6888A6}"/>
              </a:ext>
            </a:extLst>
          </p:cNvPr>
          <p:cNvSpPr txBox="1"/>
          <p:nvPr/>
        </p:nvSpPr>
        <p:spPr>
          <a:xfrm>
            <a:off x="145129" y="1126155"/>
            <a:ext cx="6095415" cy="3139321"/>
          </a:xfrm>
          <a:prstGeom prst="rect">
            <a:avLst/>
          </a:prstGeom>
          <a:noFill/>
        </p:spPr>
        <p:txBody>
          <a:bodyPr wrap="square">
            <a:spAutoFit/>
          </a:bodyPr>
          <a:lstStyle/>
          <a:p>
            <a:r>
              <a:rPr lang="en-US" b="0" i="0" dirty="0">
                <a:solidFill>
                  <a:srgbClr val="000000"/>
                </a:solidFill>
                <a:effectLst/>
                <a:highlight>
                  <a:srgbClr val="FFFFFF"/>
                </a:highlight>
                <a:latin typeface="Calibri" panose="020F0502020204030204" pitchFamily="34" charset="0"/>
                <a:cs typeface="Calibri" panose="020F0502020204030204" pitchFamily="34" charset="0"/>
              </a:rPr>
              <a:t>The complete characterization was performed for three different points placed on the </a:t>
            </a:r>
            <a:r>
              <a:rPr lang="en-US" dirty="0" err="1">
                <a:solidFill>
                  <a:srgbClr val="000000"/>
                </a:solidFill>
                <a:highlight>
                  <a:srgbClr val="FFFFFF"/>
                </a:highlight>
                <a:latin typeface="Calibri" panose="020F0502020204030204" pitchFamily="34" charset="0"/>
                <a:cs typeface="Calibri" panose="020F0502020204030204" pitchFamily="34" charset="0"/>
              </a:rPr>
              <a:t>p</a:t>
            </a:r>
            <a:r>
              <a:rPr lang="en-US" b="0" i="0" dirty="0" err="1">
                <a:solidFill>
                  <a:srgbClr val="000000"/>
                </a:solidFill>
                <a:effectLst/>
                <a:highlight>
                  <a:srgbClr val="FFFFFF"/>
                </a:highlight>
                <a:latin typeface="Calibri" panose="020F0502020204030204" pitchFamily="34" charset="0"/>
                <a:cs typeface="Calibri" panose="020F0502020204030204" pitchFamily="34" charset="0"/>
              </a:rPr>
              <a:t>ELBE</a:t>
            </a:r>
            <a:r>
              <a:rPr lang="en-US" b="0" i="0" dirty="0">
                <a:solidFill>
                  <a:srgbClr val="000000"/>
                </a:solidFill>
                <a:effectLst/>
                <a:highlight>
                  <a:srgbClr val="FFFFFF"/>
                </a:highlight>
                <a:latin typeface="Calibri" panose="020F0502020204030204" pitchFamily="34" charset="0"/>
                <a:cs typeface="Calibri" panose="020F0502020204030204" pitchFamily="34" charset="0"/>
              </a:rPr>
              <a:t> lead roof under the same irradiation conditions, using the </a:t>
            </a:r>
            <a:r>
              <a:rPr lang="en-US" b="1" i="0" dirty="0">
                <a:solidFill>
                  <a:srgbClr val="000000"/>
                </a:solidFill>
                <a:effectLst/>
                <a:highlight>
                  <a:srgbClr val="FFFFFF"/>
                </a:highlight>
                <a:latin typeface="Calibri" panose="020F0502020204030204" pitchFamily="34" charset="0"/>
                <a:cs typeface="Calibri" panose="020F0502020204030204" pitchFamily="34" charset="0"/>
              </a:rPr>
              <a:t>BSS </a:t>
            </a:r>
            <a:r>
              <a:rPr lang="it-IT" b="1" i="0" dirty="0">
                <a:solidFill>
                  <a:srgbClr val="000000"/>
                </a:solidFill>
                <a:effectLst/>
                <a:highlight>
                  <a:srgbClr val="FFFFFF"/>
                </a:highlight>
                <a:latin typeface="Calibri" panose="020F0502020204030204" pitchFamily="34" charset="0"/>
                <a:cs typeface="Calibri" panose="020F0502020204030204" pitchFamily="34" charset="0"/>
              </a:rPr>
              <a:t>of INFN Frascati National </a:t>
            </a:r>
            <a:r>
              <a:rPr lang="it-IT" b="1" i="0" dirty="0" err="1">
                <a:solidFill>
                  <a:srgbClr val="000000"/>
                </a:solidFill>
                <a:effectLst/>
                <a:highlight>
                  <a:srgbClr val="FFFFFF"/>
                </a:highlight>
                <a:latin typeface="Calibri" panose="020F0502020204030204" pitchFamily="34" charset="0"/>
                <a:cs typeface="Calibri" panose="020F0502020204030204" pitchFamily="34" charset="0"/>
              </a:rPr>
              <a:t>Laboratories</a:t>
            </a:r>
            <a:r>
              <a:rPr lang="it-IT" b="0" i="0" dirty="0">
                <a:solidFill>
                  <a:srgbClr val="000000"/>
                </a:solidFill>
                <a:effectLst/>
                <a:highlight>
                  <a:srgbClr val="FFFFFF"/>
                </a:highlight>
                <a:latin typeface="Calibri" panose="020F0502020204030204" pitchFamily="34" charset="0"/>
                <a:cs typeface="Calibri" panose="020F0502020204030204" pitchFamily="34" charset="0"/>
              </a:rPr>
              <a:t>.</a:t>
            </a:r>
            <a:br>
              <a:rPr lang="it-IT" b="0" i="0" dirty="0">
                <a:solidFill>
                  <a:srgbClr val="000000"/>
                </a:solidFill>
                <a:effectLst/>
                <a:highlight>
                  <a:srgbClr val="FFFFFF"/>
                </a:highlight>
                <a:latin typeface="Calibri" panose="020F0502020204030204" pitchFamily="34" charset="0"/>
                <a:cs typeface="Calibri" panose="020F0502020204030204" pitchFamily="34" charset="0"/>
              </a:rPr>
            </a:br>
            <a:r>
              <a:rPr lang="en-US" dirty="0">
                <a:solidFill>
                  <a:srgbClr val="000000"/>
                </a:solidFill>
                <a:highlight>
                  <a:srgbClr val="FFFFFF"/>
                </a:highlight>
                <a:latin typeface="Calibri" panose="020F0502020204030204" pitchFamily="34" charset="0"/>
                <a:cs typeface="Calibri" panose="020F0502020204030204" pitchFamily="34" charset="0"/>
              </a:rPr>
              <a:t>It </a:t>
            </a:r>
            <a:r>
              <a:rPr lang="en-US" b="0" i="0" dirty="0">
                <a:solidFill>
                  <a:srgbClr val="000000"/>
                </a:solidFill>
                <a:effectLst/>
                <a:highlight>
                  <a:srgbClr val="FFFFFF"/>
                </a:highlight>
                <a:latin typeface="Calibri" panose="020F0502020204030204" pitchFamily="34" charset="0"/>
                <a:cs typeface="Calibri" panose="020F0502020204030204" pitchFamily="34" charset="0"/>
              </a:rPr>
              <a:t>consists of a set of 13 polyethylene spheres and </a:t>
            </a:r>
            <a:r>
              <a:rPr lang="en-US" b="1" i="0" dirty="0">
                <a:solidFill>
                  <a:srgbClr val="000000"/>
                </a:solidFill>
                <a:effectLst/>
                <a:highlight>
                  <a:srgbClr val="FFFFFF"/>
                </a:highlight>
                <a:latin typeface="Calibri" panose="020F0502020204030204" pitchFamily="34" charset="0"/>
                <a:cs typeface="Calibri" panose="020F0502020204030204" pitchFamily="34" charset="0"/>
              </a:rPr>
              <a:t>4 x 4 mm</a:t>
            </a:r>
            <a:r>
              <a:rPr lang="en-US" b="1" i="0" baseline="30000" dirty="0">
                <a:solidFill>
                  <a:srgbClr val="000000"/>
                </a:solidFill>
                <a:effectLst/>
                <a:highlight>
                  <a:srgbClr val="FFFFFF"/>
                </a:highlight>
                <a:latin typeface="Calibri" panose="020F0502020204030204" pitchFamily="34" charset="0"/>
                <a:cs typeface="Calibri" panose="020F0502020204030204" pitchFamily="34" charset="0"/>
              </a:rPr>
              <a:t>2</a:t>
            </a:r>
            <a:r>
              <a:rPr lang="en-US" b="1" i="0" dirty="0">
                <a:solidFill>
                  <a:srgbClr val="000000"/>
                </a:solidFill>
                <a:effectLst/>
                <a:highlight>
                  <a:srgbClr val="FFFFFF"/>
                </a:highlight>
                <a:latin typeface="Calibri" panose="020F0502020204030204" pitchFamily="34" charset="0"/>
                <a:cs typeface="Calibri" panose="020F0502020204030204" pitchFamily="34" charset="0"/>
              </a:rPr>
              <a:t> cylindrical Li-6I(Eu) scintillators </a:t>
            </a:r>
            <a:r>
              <a:rPr lang="en-US" b="0" i="0" dirty="0">
                <a:solidFill>
                  <a:srgbClr val="000000"/>
                </a:solidFill>
                <a:effectLst/>
                <a:highlight>
                  <a:srgbClr val="FFFFFF"/>
                </a:highlight>
                <a:latin typeface="Calibri" panose="020F0502020204030204" pitchFamily="34" charset="0"/>
                <a:cs typeface="Calibri" panose="020F0502020204030204" pitchFamily="34" charset="0"/>
              </a:rPr>
              <a:t>placed inside it. Since the neutron spectrum under investigation is a typical photo-neutron spectrum, a sub-set of 9 polyethylene spheres with diameter ranging from 2 to 8” has been chosen, in order to cover the appropriate energy range.</a:t>
            </a:r>
            <a:endParaRPr lang="it-IT" b="0" i="0" dirty="0">
              <a:solidFill>
                <a:srgbClr val="000000"/>
              </a:solidFill>
              <a:effectLst/>
              <a:highlight>
                <a:srgbClr val="FFFFFF"/>
              </a:highlight>
              <a:latin typeface="Calibri" panose="020F0502020204030204" pitchFamily="34" charset="0"/>
              <a:cs typeface="Calibri" panose="020F0502020204030204" pitchFamily="34" charset="0"/>
            </a:endParaRPr>
          </a:p>
          <a:p>
            <a:r>
              <a:rPr lang="it-IT" b="0" i="0" dirty="0">
                <a:solidFill>
                  <a:srgbClr val="000000"/>
                </a:solidFill>
                <a:effectLst/>
                <a:highlight>
                  <a:srgbClr val="FFFFFF"/>
                </a:highlight>
                <a:latin typeface="Calibri" panose="020F0502020204030204" pitchFamily="34" charset="0"/>
                <a:cs typeface="Calibri" panose="020F0502020204030204" pitchFamily="34" charset="0"/>
              </a:rPr>
              <a:t> </a:t>
            </a:r>
            <a:endParaRPr lang="it-IT" dirty="0">
              <a:latin typeface="Calibri" panose="020F0502020204030204" pitchFamily="34" charset="0"/>
              <a:cs typeface="Calibri" panose="020F0502020204030204" pitchFamily="34" charset="0"/>
            </a:endParaRPr>
          </a:p>
        </p:txBody>
      </p:sp>
      <p:pic>
        <p:nvPicPr>
          <p:cNvPr id="19" name="Picture 3">
            <a:extLst>
              <a:ext uri="{FF2B5EF4-FFF2-40B4-BE49-F238E27FC236}">
                <a16:creationId xmlns:a16="http://schemas.microsoft.com/office/drawing/2014/main" id="{561ECF81-DE3A-578C-E4EA-881B908FAA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3375" y="4974230"/>
            <a:ext cx="4102264" cy="12865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mmagine 13" descr="Immagine che contiene testo, linea, schermata, Diagramma&#10;&#10;Descrizione generata automaticamente">
            <a:extLst>
              <a:ext uri="{FF2B5EF4-FFF2-40B4-BE49-F238E27FC236}">
                <a16:creationId xmlns:a16="http://schemas.microsoft.com/office/drawing/2014/main" id="{4C76CE81-ECD2-D196-9E51-F5F2074EB4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7469" y="3949429"/>
            <a:ext cx="3919291" cy="2356311"/>
          </a:xfrm>
          <a:prstGeom prst="rect">
            <a:avLst/>
          </a:prstGeom>
        </p:spPr>
      </p:pic>
      <p:pic>
        <p:nvPicPr>
          <p:cNvPr id="18" name="Immagine 17" descr="Immagine che contiene interno, Scaffalatura, scaffale, credenza&#10;&#10;Descrizione generata automaticamente">
            <a:extLst>
              <a:ext uri="{FF2B5EF4-FFF2-40B4-BE49-F238E27FC236}">
                <a16:creationId xmlns:a16="http://schemas.microsoft.com/office/drawing/2014/main" id="{56E846A1-8FD0-9513-F68F-281E14FF70C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1387" y="1011479"/>
            <a:ext cx="3022019" cy="4029462"/>
          </a:xfrm>
          <a:prstGeom prst="rect">
            <a:avLst/>
          </a:prstGeom>
          <a:noFill/>
          <a:ln>
            <a:noFill/>
          </a:ln>
        </p:spPr>
      </p:pic>
      <p:pic>
        <p:nvPicPr>
          <p:cNvPr id="21" name="Immagine 20" descr="Immagine che contiene interno, muro, forniture per ufficio, testo&#10;&#10;Descrizione generata automaticamente">
            <a:extLst>
              <a:ext uri="{FF2B5EF4-FFF2-40B4-BE49-F238E27FC236}">
                <a16:creationId xmlns:a16="http://schemas.microsoft.com/office/drawing/2014/main" id="{7AFF2488-39D7-3BF7-A839-EDC7C9D7134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7746" y="999027"/>
            <a:ext cx="3022019" cy="4029463"/>
          </a:xfrm>
          <a:prstGeom prst="rect">
            <a:avLst/>
          </a:prstGeom>
          <a:noFill/>
          <a:ln>
            <a:noFill/>
          </a:ln>
        </p:spPr>
      </p:pic>
      <p:sp>
        <p:nvSpPr>
          <p:cNvPr id="22" name="Ovale 21">
            <a:extLst>
              <a:ext uri="{FF2B5EF4-FFF2-40B4-BE49-F238E27FC236}">
                <a16:creationId xmlns:a16="http://schemas.microsoft.com/office/drawing/2014/main" id="{E7A5D21F-3CA3-AE9C-E2E6-56746D5806AD}"/>
              </a:ext>
            </a:extLst>
          </p:cNvPr>
          <p:cNvSpPr/>
          <p:nvPr/>
        </p:nvSpPr>
        <p:spPr>
          <a:xfrm>
            <a:off x="7460592" y="2398579"/>
            <a:ext cx="1265119" cy="33869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noFill/>
            </a:endParaRPr>
          </a:p>
        </p:txBody>
      </p:sp>
      <p:cxnSp>
        <p:nvCxnSpPr>
          <p:cNvPr id="23" name="Connettore 2 22">
            <a:extLst>
              <a:ext uri="{FF2B5EF4-FFF2-40B4-BE49-F238E27FC236}">
                <a16:creationId xmlns:a16="http://schemas.microsoft.com/office/drawing/2014/main" id="{C93F0B36-803A-5CDC-8262-ABAFC257DFDC}"/>
              </a:ext>
            </a:extLst>
          </p:cNvPr>
          <p:cNvCxnSpPr>
            <a:cxnSpLocks/>
          </p:cNvCxnSpPr>
          <p:nvPr/>
        </p:nvCxnSpPr>
        <p:spPr>
          <a:xfrm>
            <a:off x="8093151" y="2795418"/>
            <a:ext cx="209008" cy="2411925"/>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Freccia a sinistra 24">
            <a:extLst>
              <a:ext uri="{FF2B5EF4-FFF2-40B4-BE49-F238E27FC236}">
                <a16:creationId xmlns:a16="http://schemas.microsoft.com/office/drawing/2014/main" id="{2C0A1379-5408-D1B3-0965-F38D7CBF2F8B}"/>
              </a:ext>
            </a:extLst>
          </p:cNvPr>
          <p:cNvSpPr/>
          <p:nvPr/>
        </p:nvSpPr>
        <p:spPr>
          <a:xfrm>
            <a:off x="5664003" y="5261140"/>
            <a:ext cx="680937" cy="23828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5D6F2A07-AE3E-D84C-30B8-C932FFF72D80}"/>
              </a:ext>
            </a:extLst>
          </p:cNvPr>
          <p:cNvSpPr txBox="1"/>
          <p:nvPr/>
        </p:nvSpPr>
        <p:spPr>
          <a:xfrm>
            <a:off x="11482855" y="6394591"/>
            <a:ext cx="644728" cy="369332"/>
          </a:xfrm>
          <a:prstGeom prst="rect">
            <a:avLst/>
          </a:prstGeom>
          <a:noFill/>
        </p:spPr>
        <p:txBody>
          <a:bodyPr wrap="none" rtlCol="0">
            <a:spAutoFit/>
          </a:bodyPr>
          <a:lstStyle/>
          <a:p>
            <a:r>
              <a:rPr lang="it-IT" b="1" i="1" dirty="0">
                <a:solidFill>
                  <a:schemeClr val="bg1"/>
                </a:solidFill>
              </a:rPr>
              <a:t>7/18</a:t>
            </a:r>
          </a:p>
        </p:txBody>
      </p:sp>
    </p:spTree>
    <p:extLst>
      <p:ext uri="{BB962C8B-B14F-4D97-AF65-F5344CB8AC3E}">
        <p14:creationId xmlns:p14="http://schemas.microsoft.com/office/powerpoint/2010/main" val="207334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32FA76-D687-56A5-845E-25E4069ABE95}"/>
              </a:ext>
            </a:extLst>
          </p:cNvPr>
          <p:cNvSpPr/>
          <p:nvPr/>
        </p:nvSpPr>
        <p:spPr>
          <a:xfrm>
            <a:off x="0" y="0"/>
            <a:ext cx="12192000" cy="6858000"/>
          </a:xfrm>
          <a:prstGeom prst="rect">
            <a:avLst/>
          </a:prstGeom>
          <a:gradFill flip="none" rotWithShape="1">
            <a:gsLst>
              <a:gs pos="94000">
                <a:srgbClr val="0B1134"/>
              </a:gs>
              <a:gs pos="43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CDAF3CA-592C-F48B-63D5-D4872A54F316}"/>
              </a:ext>
            </a:extLst>
          </p:cNvPr>
          <p:cNvSpPr/>
          <p:nvPr/>
        </p:nvSpPr>
        <p:spPr>
          <a:xfrm>
            <a:off x="1" y="417136"/>
            <a:ext cx="12192000" cy="5923202"/>
          </a:xfrm>
          <a:prstGeom prst="rect">
            <a:avLst/>
          </a:prstGeom>
          <a:solidFill>
            <a:schemeClr val="bg1"/>
          </a:solidFill>
          <a:ln w="28575">
            <a:solidFill>
              <a:srgbClr val="0B1134"/>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99CC"/>
              </a:solidFill>
              <a:effectLst/>
              <a:highlight>
                <a:srgbClr val="FFFFFF"/>
              </a:highlight>
              <a:latin typeface="Roboto Light" panose="020F0502020204030204" pitchFamily="2" charset="0"/>
            </a:endParaRPr>
          </a:p>
        </p:txBody>
      </p:sp>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64417" y="6377742"/>
            <a:ext cx="960334" cy="463879"/>
          </a:xfrm>
          <a:prstGeom prst="rect">
            <a:avLst/>
          </a:prstGeom>
          <a:solidFill>
            <a:schemeClr val="tx1">
              <a:lumMod val="75000"/>
              <a:lumOff val="25000"/>
            </a:schemeClr>
          </a:solidFill>
        </p:spPr>
      </p:pic>
      <p:sp>
        <p:nvSpPr>
          <p:cNvPr id="4" name="CasellaDiTesto 3">
            <a:extLst>
              <a:ext uri="{FF2B5EF4-FFF2-40B4-BE49-F238E27FC236}">
                <a16:creationId xmlns:a16="http://schemas.microsoft.com/office/drawing/2014/main" id="{825E85B7-D0D3-FA70-31E5-B620EA98A7DB}"/>
              </a:ext>
            </a:extLst>
          </p:cNvPr>
          <p:cNvSpPr txBox="1"/>
          <p:nvPr/>
        </p:nvSpPr>
        <p:spPr>
          <a:xfrm>
            <a:off x="2221582" y="6291393"/>
            <a:ext cx="8823489" cy="615553"/>
          </a:xfrm>
          <a:prstGeom prst="rect">
            <a:avLst/>
          </a:prstGeom>
          <a:noFill/>
        </p:spPr>
        <p:txBody>
          <a:bodyPr wrap="square" rtlCol="0">
            <a:spAutoFit/>
          </a:bodyPr>
          <a:lstStyle/>
          <a:p>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        </a:t>
            </a:r>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Federico Chiarelli – INFN -LNF</a:t>
            </a:r>
            <a:endParaRPr lang="it-IT" sz="1700" dirty="0">
              <a:solidFill>
                <a:schemeClr val="bg1"/>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CC5D8CCA-26A1-0042-1784-33B7256D8CF4}"/>
              </a:ext>
            </a:extLst>
          </p:cNvPr>
          <p:cNvSpPr txBox="1"/>
          <p:nvPr/>
        </p:nvSpPr>
        <p:spPr>
          <a:xfrm>
            <a:off x="996895" y="6394591"/>
            <a:ext cx="880428" cy="430887"/>
          </a:xfrm>
          <a:prstGeom prst="rect">
            <a:avLst/>
          </a:prstGeom>
          <a:solidFill>
            <a:schemeClr val="bg1"/>
          </a:solidFill>
        </p:spPr>
        <p:txBody>
          <a:bodyPr wrap="square" rtlCol="0">
            <a:spAutoFit/>
          </a:bodyPr>
          <a:lstStyle/>
          <a:p>
            <a:r>
              <a:rPr lang="en-US" sz="2200" dirty="0"/>
              <a:t>           </a:t>
            </a:r>
          </a:p>
        </p:txBody>
      </p:sp>
      <p:pic>
        <p:nvPicPr>
          <p:cNvPr id="7" name="Immagine 6" descr="Immagine che contiene testo&#10;&#10;Descrizione generata automaticamente">
            <a:extLst>
              <a:ext uri="{FF2B5EF4-FFF2-40B4-BE49-F238E27FC236}">
                <a16:creationId xmlns:a16="http://schemas.microsoft.com/office/drawing/2014/main" id="{6AE12683-353D-49FC-F239-AC2CC0E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48" y="6413248"/>
            <a:ext cx="540722" cy="393571"/>
          </a:xfrm>
          <a:prstGeom prst="rect">
            <a:avLst/>
          </a:prstGeom>
        </p:spPr>
      </p:pic>
      <p:sp>
        <p:nvSpPr>
          <p:cNvPr id="17" name="CasellaDiTesto 16">
            <a:extLst>
              <a:ext uri="{FF2B5EF4-FFF2-40B4-BE49-F238E27FC236}">
                <a16:creationId xmlns:a16="http://schemas.microsoft.com/office/drawing/2014/main" id="{0295EBB2-D4A8-D658-CA9E-AC4107C42275}"/>
              </a:ext>
            </a:extLst>
          </p:cNvPr>
          <p:cNvSpPr txBox="1"/>
          <p:nvPr/>
        </p:nvSpPr>
        <p:spPr>
          <a:xfrm>
            <a:off x="27927" y="417136"/>
            <a:ext cx="10497401" cy="1169551"/>
          </a:xfrm>
          <a:prstGeom prst="rect">
            <a:avLst/>
          </a:prstGeom>
          <a:noFill/>
        </p:spPr>
        <p:txBody>
          <a:bodyPr wrap="square" rtlCol="0">
            <a:spAutoFit/>
          </a:bodyPr>
          <a:lstStyle/>
          <a:p>
            <a:pPr algn="just"/>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Neutron characterization at the </a:t>
            </a:r>
            <a:r>
              <a:rPr lang="en-US" sz="35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pELBE</a:t>
            </a:r>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facility</a:t>
            </a:r>
          </a:p>
          <a:p>
            <a:pPr algn="just"/>
            <a:r>
              <a:rPr lang="it-IT" sz="3500" dirty="0"/>
              <a:t> </a:t>
            </a:r>
          </a:p>
        </p:txBody>
      </p:sp>
      <p:sp>
        <p:nvSpPr>
          <p:cNvPr id="26" name="CasellaDiTesto 25">
            <a:extLst>
              <a:ext uri="{FF2B5EF4-FFF2-40B4-BE49-F238E27FC236}">
                <a16:creationId xmlns:a16="http://schemas.microsoft.com/office/drawing/2014/main" id="{3BA64520-9506-6D64-E575-18199E6888A6}"/>
              </a:ext>
            </a:extLst>
          </p:cNvPr>
          <p:cNvSpPr txBox="1"/>
          <p:nvPr/>
        </p:nvSpPr>
        <p:spPr>
          <a:xfrm>
            <a:off x="145130" y="1126155"/>
            <a:ext cx="5652556" cy="1200329"/>
          </a:xfrm>
          <a:prstGeom prst="rect">
            <a:avLst/>
          </a:prstGeom>
          <a:noFill/>
        </p:spPr>
        <p:txBody>
          <a:bodyPr wrap="square">
            <a:spAutoFit/>
          </a:bodyPr>
          <a:lstStyle/>
          <a:p>
            <a:r>
              <a:rPr lang="en-US" b="0" i="0" dirty="0">
                <a:solidFill>
                  <a:srgbClr val="000000"/>
                </a:solidFill>
                <a:effectLst/>
                <a:highlight>
                  <a:srgbClr val="FFFFFF"/>
                </a:highlight>
                <a:latin typeface="Calibri" panose="020F0502020204030204" pitchFamily="34" charset="0"/>
                <a:cs typeface="Calibri" panose="020F0502020204030204" pitchFamily="34" charset="0"/>
              </a:rPr>
              <a:t>The complete characterization was performed for three different points placed on the </a:t>
            </a:r>
            <a:r>
              <a:rPr lang="en-US" dirty="0" err="1">
                <a:solidFill>
                  <a:srgbClr val="000000"/>
                </a:solidFill>
                <a:highlight>
                  <a:srgbClr val="FFFFFF"/>
                </a:highlight>
                <a:latin typeface="Calibri" panose="020F0502020204030204" pitchFamily="34" charset="0"/>
                <a:cs typeface="Calibri" panose="020F0502020204030204" pitchFamily="34" charset="0"/>
              </a:rPr>
              <a:t>p</a:t>
            </a:r>
            <a:r>
              <a:rPr lang="en-US" b="0" i="0" dirty="0" err="1">
                <a:solidFill>
                  <a:srgbClr val="000000"/>
                </a:solidFill>
                <a:effectLst/>
                <a:highlight>
                  <a:srgbClr val="FFFFFF"/>
                </a:highlight>
                <a:latin typeface="Calibri" panose="020F0502020204030204" pitchFamily="34" charset="0"/>
                <a:cs typeface="Calibri" panose="020F0502020204030204" pitchFamily="34" charset="0"/>
              </a:rPr>
              <a:t>ELBE</a:t>
            </a:r>
            <a:r>
              <a:rPr lang="en-US" b="0" i="0" dirty="0">
                <a:solidFill>
                  <a:srgbClr val="000000"/>
                </a:solidFill>
                <a:effectLst/>
                <a:highlight>
                  <a:srgbClr val="FFFFFF"/>
                </a:highlight>
                <a:latin typeface="Calibri" panose="020F0502020204030204" pitchFamily="34" charset="0"/>
                <a:cs typeface="Calibri" panose="020F0502020204030204" pitchFamily="34" charset="0"/>
              </a:rPr>
              <a:t> lead roof under the same irradiation conditions, using the BSS </a:t>
            </a:r>
            <a:r>
              <a:rPr lang="it-IT" b="0" i="0" dirty="0">
                <a:solidFill>
                  <a:srgbClr val="000000"/>
                </a:solidFill>
                <a:effectLst/>
                <a:highlight>
                  <a:srgbClr val="FFFFFF"/>
                </a:highlight>
                <a:latin typeface="Calibri" panose="020F0502020204030204" pitchFamily="34" charset="0"/>
                <a:cs typeface="Calibri" panose="020F0502020204030204" pitchFamily="34" charset="0"/>
              </a:rPr>
              <a:t>of INFN Frascati National </a:t>
            </a:r>
            <a:r>
              <a:rPr lang="it-IT" b="0" i="0" dirty="0" err="1">
                <a:solidFill>
                  <a:srgbClr val="000000"/>
                </a:solidFill>
                <a:effectLst/>
                <a:highlight>
                  <a:srgbClr val="FFFFFF"/>
                </a:highlight>
                <a:latin typeface="Calibri" panose="020F0502020204030204" pitchFamily="34" charset="0"/>
                <a:cs typeface="Calibri" panose="020F0502020204030204" pitchFamily="34" charset="0"/>
              </a:rPr>
              <a:t>Laboratories</a:t>
            </a:r>
            <a:r>
              <a:rPr lang="it-IT" b="0" i="0" dirty="0">
                <a:solidFill>
                  <a:srgbClr val="000000"/>
                </a:solidFill>
                <a:effectLst/>
                <a:highlight>
                  <a:srgbClr val="FFFFFF"/>
                </a:highlight>
                <a:latin typeface="Calibri" panose="020F0502020204030204" pitchFamily="34" charset="0"/>
                <a:cs typeface="Calibri" panose="020F0502020204030204" pitchFamily="34" charset="0"/>
              </a:rPr>
              <a:t>. </a:t>
            </a:r>
            <a:endParaRPr lang="it-IT" dirty="0">
              <a:latin typeface="Calibri" panose="020F0502020204030204" pitchFamily="34" charset="0"/>
              <a:cs typeface="Calibri" panose="020F0502020204030204" pitchFamily="34" charset="0"/>
            </a:endParaRPr>
          </a:p>
        </p:txBody>
      </p:sp>
      <p:pic>
        <p:nvPicPr>
          <p:cNvPr id="3074" name="Picture 2">
            <a:extLst>
              <a:ext uri="{FF2B5EF4-FFF2-40B4-BE49-F238E27FC236}">
                <a16:creationId xmlns:a16="http://schemas.microsoft.com/office/drawing/2014/main" id="{40EB6ECC-6D8A-5730-1A51-B24B8BB94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76" y="2420841"/>
            <a:ext cx="4378701" cy="381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AB17C5BE-7AB8-D9E4-CCBC-417BE6A526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4903" y="4144698"/>
            <a:ext cx="46704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31BB079E-B4C5-70C6-66C1-E07F1570A500}"/>
              </a:ext>
            </a:extLst>
          </p:cNvPr>
          <p:cNvSpPr txBox="1"/>
          <p:nvPr/>
        </p:nvSpPr>
        <p:spPr>
          <a:xfrm>
            <a:off x="6365789" y="5791759"/>
            <a:ext cx="287258" cy="323165"/>
          </a:xfrm>
          <a:prstGeom prst="rect">
            <a:avLst/>
          </a:prstGeom>
          <a:solidFill>
            <a:schemeClr val="bg1"/>
          </a:solidFill>
          <a:ln>
            <a:noFill/>
          </a:ln>
        </p:spPr>
        <p:txBody>
          <a:bodyPr wrap="none" rtlCol="0">
            <a:spAutoFit/>
          </a:bodyPr>
          <a:lstStyle/>
          <a:p>
            <a:r>
              <a:rPr lang="it-IT" sz="1500" b="1" dirty="0"/>
              <a:t>1</a:t>
            </a:r>
          </a:p>
        </p:txBody>
      </p:sp>
      <p:sp>
        <p:nvSpPr>
          <p:cNvPr id="5" name="CasellaDiTesto 4">
            <a:extLst>
              <a:ext uri="{FF2B5EF4-FFF2-40B4-BE49-F238E27FC236}">
                <a16:creationId xmlns:a16="http://schemas.microsoft.com/office/drawing/2014/main" id="{5199D17A-4AEF-3FF4-5B4C-04D99C03361D}"/>
              </a:ext>
            </a:extLst>
          </p:cNvPr>
          <p:cNvSpPr txBox="1"/>
          <p:nvPr/>
        </p:nvSpPr>
        <p:spPr>
          <a:xfrm>
            <a:off x="8046486" y="5791759"/>
            <a:ext cx="287258" cy="323165"/>
          </a:xfrm>
          <a:prstGeom prst="rect">
            <a:avLst/>
          </a:prstGeom>
          <a:solidFill>
            <a:schemeClr val="bg1"/>
          </a:solidFill>
          <a:ln>
            <a:noFill/>
          </a:ln>
        </p:spPr>
        <p:txBody>
          <a:bodyPr wrap="none" rtlCol="0">
            <a:spAutoFit/>
          </a:bodyPr>
          <a:lstStyle/>
          <a:p>
            <a:r>
              <a:rPr lang="it-IT" sz="1500" b="1" dirty="0"/>
              <a:t>2</a:t>
            </a:r>
          </a:p>
        </p:txBody>
      </p:sp>
      <p:sp>
        <p:nvSpPr>
          <p:cNvPr id="10" name="CasellaDiTesto 9">
            <a:extLst>
              <a:ext uri="{FF2B5EF4-FFF2-40B4-BE49-F238E27FC236}">
                <a16:creationId xmlns:a16="http://schemas.microsoft.com/office/drawing/2014/main" id="{BC2E57AF-FDE1-718F-DAAD-25710A51A485}"/>
              </a:ext>
            </a:extLst>
          </p:cNvPr>
          <p:cNvSpPr txBox="1"/>
          <p:nvPr/>
        </p:nvSpPr>
        <p:spPr>
          <a:xfrm>
            <a:off x="9727183" y="5791759"/>
            <a:ext cx="287258" cy="323165"/>
          </a:xfrm>
          <a:prstGeom prst="rect">
            <a:avLst/>
          </a:prstGeom>
          <a:solidFill>
            <a:schemeClr val="bg1"/>
          </a:solidFill>
          <a:ln>
            <a:noFill/>
          </a:ln>
        </p:spPr>
        <p:txBody>
          <a:bodyPr wrap="none" rtlCol="0">
            <a:spAutoFit/>
          </a:bodyPr>
          <a:lstStyle/>
          <a:p>
            <a:r>
              <a:rPr lang="it-IT" sz="1500" b="1" dirty="0"/>
              <a:t>3</a:t>
            </a:r>
          </a:p>
        </p:txBody>
      </p:sp>
      <p:pic>
        <p:nvPicPr>
          <p:cNvPr id="11" name="Immagine 10" descr="Immagine che contiene edificio, ingegneria, barca, strumento&#10;&#10;Descrizione generata automaticamente">
            <a:extLst>
              <a:ext uri="{FF2B5EF4-FFF2-40B4-BE49-F238E27FC236}">
                <a16:creationId xmlns:a16="http://schemas.microsoft.com/office/drawing/2014/main" id="{C54E14D3-74B0-C820-A919-59CF3CA967F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0409" y="1126155"/>
            <a:ext cx="6217407" cy="2799059"/>
          </a:xfrm>
          <a:prstGeom prst="rect">
            <a:avLst/>
          </a:prstGeom>
          <a:noFill/>
          <a:ln>
            <a:noFill/>
          </a:ln>
        </p:spPr>
      </p:pic>
      <p:sp>
        <p:nvSpPr>
          <p:cNvPr id="12" name="CasellaDiTesto 11">
            <a:extLst>
              <a:ext uri="{FF2B5EF4-FFF2-40B4-BE49-F238E27FC236}">
                <a16:creationId xmlns:a16="http://schemas.microsoft.com/office/drawing/2014/main" id="{E751D9D7-052B-90E6-62C1-FC4013512EA6}"/>
              </a:ext>
            </a:extLst>
          </p:cNvPr>
          <p:cNvSpPr txBox="1"/>
          <p:nvPr/>
        </p:nvSpPr>
        <p:spPr>
          <a:xfrm>
            <a:off x="11482855" y="6394591"/>
            <a:ext cx="644728" cy="369332"/>
          </a:xfrm>
          <a:prstGeom prst="rect">
            <a:avLst/>
          </a:prstGeom>
          <a:noFill/>
        </p:spPr>
        <p:txBody>
          <a:bodyPr wrap="none" rtlCol="0">
            <a:spAutoFit/>
          </a:bodyPr>
          <a:lstStyle/>
          <a:p>
            <a:r>
              <a:rPr lang="it-IT" b="1" i="1" dirty="0">
                <a:solidFill>
                  <a:schemeClr val="bg1"/>
                </a:solidFill>
              </a:rPr>
              <a:t>8/18</a:t>
            </a:r>
          </a:p>
        </p:txBody>
      </p:sp>
    </p:spTree>
    <p:extLst>
      <p:ext uri="{BB962C8B-B14F-4D97-AF65-F5344CB8AC3E}">
        <p14:creationId xmlns:p14="http://schemas.microsoft.com/office/powerpoint/2010/main" val="857517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32FA76-D687-56A5-845E-25E4069ABE95}"/>
              </a:ext>
            </a:extLst>
          </p:cNvPr>
          <p:cNvSpPr/>
          <p:nvPr/>
        </p:nvSpPr>
        <p:spPr>
          <a:xfrm>
            <a:off x="0" y="0"/>
            <a:ext cx="12192000" cy="6858000"/>
          </a:xfrm>
          <a:prstGeom prst="rect">
            <a:avLst/>
          </a:prstGeom>
          <a:gradFill flip="none" rotWithShape="1">
            <a:gsLst>
              <a:gs pos="94000">
                <a:srgbClr val="0B1134"/>
              </a:gs>
              <a:gs pos="43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CDAF3CA-592C-F48B-63D5-D4872A54F316}"/>
              </a:ext>
            </a:extLst>
          </p:cNvPr>
          <p:cNvSpPr/>
          <p:nvPr/>
        </p:nvSpPr>
        <p:spPr>
          <a:xfrm>
            <a:off x="1" y="417136"/>
            <a:ext cx="12192000" cy="5923202"/>
          </a:xfrm>
          <a:prstGeom prst="rect">
            <a:avLst/>
          </a:prstGeom>
          <a:solidFill>
            <a:schemeClr val="bg1"/>
          </a:solidFill>
          <a:ln w="28575">
            <a:solidFill>
              <a:srgbClr val="0B1134"/>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99CC"/>
              </a:solidFill>
              <a:effectLst/>
              <a:highlight>
                <a:srgbClr val="FFFFFF"/>
              </a:highlight>
              <a:latin typeface="Roboto Light" panose="020F0502020204030204" pitchFamily="2" charset="0"/>
            </a:endParaRPr>
          </a:p>
        </p:txBody>
      </p:sp>
      <p:pic>
        <p:nvPicPr>
          <p:cNvPr id="9" name="Immagine 8">
            <a:extLst>
              <a:ext uri="{FF2B5EF4-FFF2-40B4-BE49-F238E27FC236}">
                <a16:creationId xmlns:a16="http://schemas.microsoft.com/office/drawing/2014/main" id="{A77759CA-60A1-1BDA-DC33-125203D393C3}"/>
              </a:ext>
            </a:extLst>
          </p:cNvPr>
          <p:cNvPicPr>
            <a:picLocks noChangeAspect="1"/>
          </p:cNvPicPr>
          <p:nvPr/>
        </p:nvPicPr>
        <p:blipFill>
          <a:blip r:embed="rId2"/>
          <a:stretch>
            <a:fillRect/>
          </a:stretch>
        </p:blipFill>
        <p:spPr>
          <a:xfrm>
            <a:off x="64417" y="6377742"/>
            <a:ext cx="960334" cy="463879"/>
          </a:xfrm>
          <a:prstGeom prst="rect">
            <a:avLst/>
          </a:prstGeom>
          <a:solidFill>
            <a:schemeClr val="tx1">
              <a:lumMod val="75000"/>
              <a:lumOff val="25000"/>
            </a:schemeClr>
          </a:solidFill>
        </p:spPr>
      </p:pic>
      <p:sp>
        <p:nvSpPr>
          <p:cNvPr id="4" name="CasellaDiTesto 3">
            <a:extLst>
              <a:ext uri="{FF2B5EF4-FFF2-40B4-BE49-F238E27FC236}">
                <a16:creationId xmlns:a16="http://schemas.microsoft.com/office/drawing/2014/main" id="{825E85B7-D0D3-FA70-31E5-B620EA98A7DB}"/>
              </a:ext>
            </a:extLst>
          </p:cNvPr>
          <p:cNvSpPr txBox="1"/>
          <p:nvPr/>
        </p:nvSpPr>
        <p:spPr>
          <a:xfrm>
            <a:off x="2221582" y="6291393"/>
            <a:ext cx="8823489" cy="615553"/>
          </a:xfrm>
          <a:prstGeom prst="rect">
            <a:avLst/>
          </a:prstGeom>
          <a:noFill/>
        </p:spPr>
        <p:txBody>
          <a:bodyPr wrap="square" rtlCol="0">
            <a:spAutoFit/>
          </a:bodyPr>
          <a:lstStyle/>
          <a:p>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Spectral characterization with a Bonner Sphere Spectrometer of the Neutron Irradiation area for radiation hardness studies at the EPOS facility        </a:t>
            </a:r>
            <a:r>
              <a:rPr lang="en-US" sz="17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Federico Chiarelli – INFN -LNF</a:t>
            </a:r>
            <a:endParaRPr lang="it-IT" sz="1700" dirty="0">
              <a:solidFill>
                <a:schemeClr val="bg1"/>
              </a:solidFill>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CC5D8CCA-26A1-0042-1784-33B7256D8CF4}"/>
              </a:ext>
            </a:extLst>
          </p:cNvPr>
          <p:cNvSpPr txBox="1"/>
          <p:nvPr/>
        </p:nvSpPr>
        <p:spPr>
          <a:xfrm>
            <a:off x="996895" y="6394591"/>
            <a:ext cx="880428" cy="430887"/>
          </a:xfrm>
          <a:prstGeom prst="rect">
            <a:avLst/>
          </a:prstGeom>
          <a:solidFill>
            <a:schemeClr val="bg1"/>
          </a:solidFill>
        </p:spPr>
        <p:txBody>
          <a:bodyPr wrap="square" rtlCol="0">
            <a:spAutoFit/>
          </a:bodyPr>
          <a:lstStyle/>
          <a:p>
            <a:r>
              <a:rPr lang="en-US" sz="2200" dirty="0"/>
              <a:t>           </a:t>
            </a:r>
          </a:p>
        </p:txBody>
      </p:sp>
      <p:pic>
        <p:nvPicPr>
          <p:cNvPr id="7" name="Immagine 6" descr="Immagine che contiene testo&#10;&#10;Descrizione generata automaticamente">
            <a:extLst>
              <a:ext uri="{FF2B5EF4-FFF2-40B4-BE49-F238E27FC236}">
                <a16:creationId xmlns:a16="http://schemas.microsoft.com/office/drawing/2014/main" id="{6AE12683-353D-49FC-F239-AC2CC0E82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48" y="6413248"/>
            <a:ext cx="540722" cy="393571"/>
          </a:xfrm>
          <a:prstGeom prst="rect">
            <a:avLst/>
          </a:prstGeom>
        </p:spPr>
      </p:pic>
      <p:sp>
        <p:nvSpPr>
          <p:cNvPr id="17" name="CasellaDiTesto 16">
            <a:extLst>
              <a:ext uri="{FF2B5EF4-FFF2-40B4-BE49-F238E27FC236}">
                <a16:creationId xmlns:a16="http://schemas.microsoft.com/office/drawing/2014/main" id="{0295EBB2-D4A8-D658-CA9E-AC4107C42275}"/>
              </a:ext>
            </a:extLst>
          </p:cNvPr>
          <p:cNvSpPr txBox="1"/>
          <p:nvPr/>
        </p:nvSpPr>
        <p:spPr>
          <a:xfrm>
            <a:off x="27927" y="417136"/>
            <a:ext cx="10497401" cy="1169551"/>
          </a:xfrm>
          <a:prstGeom prst="rect">
            <a:avLst/>
          </a:prstGeom>
          <a:noFill/>
        </p:spPr>
        <p:txBody>
          <a:bodyPr wrap="square" rtlCol="0">
            <a:spAutoFit/>
          </a:bodyPr>
          <a:lstStyle/>
          <a:p>
            <a:pPr algn="just"/>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Neutron characterization at the </a:t>
            </a:r>
            <a:r>
              <a:rPr lang="en-US" sz="35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pELBE</a:t>
            </a:r>
            <a:r>
              <a:rPr lang="en-US" sz="35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facility</a:t>
            </a:r>
          </a:p>
          <a:p>
            <a:pPr algn="just"/>
            <a:r>
              <a:rPr lang="it-IT" sz="3500" dirty="0"/>
              <a:t> </a:t>
            </a:r>
          </a:p>
        </p:txBody>
      </p:sp>
      <p:pic>
        <p:nvPicPr>
          <p:cNvPr id="3074" name="Picture 2">
            <a:extLst>
              <a:ext uri="{FF2B5EF4-FFF2-40B4-BE49-F238E27FC236}">
                <a16:creationId xmlns:a16="http://schemas.microsoft.com/office/drawing/2014/main" id="{40EB6ECC-6D8A-5730-1A51-B24B8BB94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743" y="3229042"/>
            <a:ext cx="3513645" cy="30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a:extLst>
              <a:ext uri="{FF2B5EF4-FFF2-40B4-BE49-F238E27FC236}">
                <a16:creationId xmlns:a16="http://schemas.microsoft.com/office/drawing/2014/main" id="{E7AC11EE-E39D-A548-F01F-7D714EB97F78}"/>
              </a:ext>
            </a:extLst>
          </p:cNvPr>
          <p:cNvGraphicFramePr>
            <a:graphicFrameLocks noGrp="1"/>
          </p:cNvGraphicFramePr>
          <p:nvPr>
            <p:extLst>
              <p:ext uri="{D42A27DB-BD31-4B8C-83A1-F6EECF244321}">
                <p14:modId xmlns:p14="http://schemas.microsoft.com/office/powerpoint/2010/main" val="794903085"/>
              </p:ext>
            </p:extLst>
          </p:nvPr>
        </p:nvGraphicFramePr>
        <p:xfrm>
          <a:off x="6045723" y="1106413"/>
          <a:ext cx="5763968" cy="1879600"/>
        </p:xfrm>
        <a:graphic>
          <a:graphicData uri="http://schemas.openxmlformats.org/drawingml/2006/table">
            <a:tbl>
              <a:tblPr firstRow="1" bandRow="1">
                <a:tableStyleId>{5C22544A-7EE6-4342-B048-85BDC9FD1C3A}</a:tableStyleId>
              </a:tblPr>
              <a:tblGrid>
                <a:gridCol w="2881984">
                  <a:extLst>
                    <a:ext uri="{9D8B030D-6E8A-4147-A177-3AD203B41FA5}">
                      <a16:colId xmlns:a16="http://schemas.microsoft.com/office/drawing/2014/main" val="2551292641"/>
                    </a:ext>
                  </a:extLst>
                </a:gridCol>
                <a:gridCol w="2881984">
                  <a:extLst>
                    <a:ext uri="{9D8B030D-6E8A-4147-A177-3AD203B41FA5}">
                      <a16:colId xmlns:a16="http://schemas.microsoft.com/office/drawing/2014/main" val="2234684660"/>
                    </a:ext>
                  </a:extLst>
                </a:gridCol>
              </a:tblGrid>
              <a:tr h="370840">
                <a:tc gridSpan="2">
                  <a:txBody>
                    <a:bodyPr/>
                    <a:lstStyle/>
                    <a:p>
                      <a:pPr algn="ctr"/>
                      <a:r>
                        <a:rPr lang="it-IT" sz="2000" b="1" dirty="0" err="1">
                          <a:latin typeface="Calibri" panose="020F0502020204030204" pitchFamily="34" charset="0"/>
                          <a:cs typeface="Calibri" panose="020F0502020204030204" pitchFamily="34" charset="0"/>
                        </a:rPr>
                        <a:t>Irradiation</a:t>
                      </a:r>
                      <a:r>
                        <a:rPr lang="it-IT" sz="2000" b="1" dirty="0">
                          <a:latin typeface="Calibri" panose="020F0502020204030204" pitchFamily="34" charset="0"/>
                          <a:cs typeface="Calibri" panose="020F0502020204030204" pitchFamily="34" charset="0"/>
                        </a:rPr>
                        <a:t> </a:t>
                      </a:r>
                      <a:r>
                        <a:rPr lang="it-IT" sz="2000" b="1" dirty="0" err="1">
                          <a:latin typeface="Calibri" panose="020F0502020204030204" pitchFamily="34" charset="0"/>
                          <a:cs typeface="Calibri" panose="020F0502020204030204" pitchFamily="34" charset="0"/>
                        </a:rPr>
                        <a:t>conditions</a:t>
                      </a:r>
                      <a:endParaRPr lang="it-IT" sz="2000" b="1" dirty="0">
                        <a:latin typeface="Calibri" panose="020F0502020204030204" pitchFamily="34" charset="0"/>
                        <a:cs typeface="Calibri" panose="020F0502020204030204" pitchFamily="34" charset="0"/>
                      </a:endParaRPr>
                    </a:p>
                  </a:txBody>
                  <a:tcPr/>
                </a:tc>
                <a:tc hMerge="1">
                  <a:txBody>
                    <a:bodyPr/>
                    <a:lstStyle/>
                    <a:p>
                      <a:endParaRPr lang="it-IT" dirty="0"/>
                    </a:p>
                  </a:txBody>
                  <a:tcPr/>
                </a:tc>
                <a:extLst>
                  <a:ext uri="{0D108BD9-81ED-4DB2-BD59-A6C34878D82A}">
                    <a16:rowId xmlns:a16="http://schemas.microsoft.com/office/drawing/2014/main" val="2337081009"/>
                  </a:ext>
                </a:extLst>
              </a:tr>
              <a:tr h="370840">
                <a:tc>
                  <a:txBody>
                    <a:bodyPr/>
                    <a:lstStyle/>
                    <a:p>
                      <a:pPr algn="ctr"/>
                      <a:r>
                        <a:rPr lang="it-IT" b="1" dirty="0"/>
                        <a:t>Energy [MeV]</a:t>
                      </a:r>
                    </a:p>
                  </a:txBody>
                  <a:tcPr/>
                </a:tc>
                <a:tc>
                  <a:txBody>
                    <a:bodyPr/>
                    <a:lstStyle/>
                    <a:p>
                      <a:pPr algn="ctr"/>
                      <a:r>
                        <a:rPr lang="it-IT" b="1" dirty="0"/>
                        <a:t>34</a:t>
                      </a:r>
                    </a:p>
                  </a:txBody>
                  <a:tcPr/>
                </a:tc>
                <a:extLst>
                  <a:ext uri="{0D108BD9-81ED-4DB2-BD59-A6C34878D82A}">
                    <a16:rowId xmlns:a16="http://schemas.microsoft.com/office/drawing/2014/main" val="3752724866"/>
                  </a:ext>
                </a:extLst>
              </a:tr>
              <a:tr h="370840">
                <a:tc>
                  <a:txBody>
                    <a:bodyPr/>
                    <a:lstStyle/>
                    <a:p>
                      <a:pPr algn="ctr"/>
                      <a:r>
                        <a:rPr lang="it-IT" b="1" dirty="0"/>
                        <a:t>Mean </a:t>
                      </a:r>
                      <a:r>
                        <a:rPr lang="it-IT" b="1" dirty="0" err="1"/>
                        <a:t>current</a:t>
                      </a:r>
                      <a:r>
                        <a:rPr lang="it-IT" b="1" dirty="0"/>
                        <a:t> [</a:t>
                      </a:r>
                      <a:r>
                        <a:rPr lang="it-IT" b="1" dirty="0" err="1"/>
                        <a:t>nA</a:t>
                      </a:r>
                      <a:r>
                        <a:rPr lang="it-IT" b="1" dirty="0"/>
                        <a:t>]</a:t>
                      </a:r>
                    </a:p>
                  </a:txBody>
                  <a:tcPr/>
                </a:tc>
                <a:tc>
                  <a:txBody>
                    <a:bodyPr/>
                    <a:lstStyle/>
                    <a:p>
                      <a:pPr algn="ctr"/>
                      <a:r>
                        <a:rPr lang="it-IT" b="1" dirty="0"/>
                        <a:t>2</a:t>
                      </a:r>
                    </a:p>
                  </a:txBody>
                  <a:tcPr/>
                </a:tc>
                <a:extLst>
                  <a:ext uri="{0D108BD9-81ED-4DB2-BD59-A6C34878D82A}">
                    <a16:rowId xmlns:a16="http://schemas.microsoft.com/office/drawing/2014/main" val="2821103142"/>
                  </a:ext>
                </a:extLst>
              </a:tr>
              <a:tr h="370840">
                <a:tc>
                  <a:txBody>
                    <a:bodyPr/>
                    <a:lstStyle/>
                    <a:p>
                      <a:pPr algn="ctr"/>
                      <a:r>
                        <a:rPr lang="it-IT" b="1" dirty="0" err="1"/>
                        <a:t>Neutron</a:t>
                      </a:r>
                      <a:r>
                        <a:rPr lang="it-IT" b="1" dirty="0"/>
                        <a:t> </a:t>
                      </a:r>
                      <a:r>
                        <a:rPr lang="it-IT" b="1" dirty="0" err="1"/>
                        <a:t>Flux</a:t>
                      </a:r>
                      <a:r>
                        <a:rPr lang="it-IT" b="1" dirty="0"/>
                        <a:t>  [n/ cm</a:t>
                      </a:r>
                      <a:r>
                        <a:rPr lang="it-IT" b="1" baseline="30000" dirty="0"/>
                        <a:t>2 </a:t>
                      </a:r>
                      <a:r>
                        <a:rPr lang="it-IT" b="1" baseline="0" dirty="0"/>
                        <a:t>/s]</a:t>
                      </a:r>
                      <a:endParaRPr lang="it-IT" b="1" dirty="0"/>
                    </a:p>
                  </a:txBody>
                  <a:tcPr/>
                </a:tc>
                <a:tc>
                  <a:txBody>
                    <a:bodyPr/>
                    <a:lstStyle/>
                    <a:p>
                      <a:pPr algn="ctr"/>
                      <a:r>
                        <a:rPr lang="it-IT" b="1" dirty="0"/>
                        <a:t>3 x 10</a:t>
                      </a:r>
                      <a:r>
                        <a:rPr lang="it-IT" b="1" baseline="30000" dirty="0"/>
                        <a:t>5</a:t>
                      </a:r>
                      <a:endParaRPr lang="it-IT" b="1" dirty="0"/>
                    </a:p>
                  </a:txBody>
                  <a:tcPr/>
                </a:tc>
                <a:extLst>
                  <a:ext uri="{0D108BD9-81ED-4DB2-BD59-A6C34878D82A}">
                    <a16:rowId xmlns:a16="http://schemas.microsoft.com/office/drawing/2014/main" val="3055666369"/>
                  </a:ext>
                </a:extLst>
              </a:tr>
              <a:tr h="370840">
                <a:tc>
                  <a:txBody>
                    <a:bodyPr/>
                    <a:lstStyle/>
                    <a:p>
                      <a:pPr algn="ctr"/>
                      <a:r>
                        <a:rPr lang="it-IT" b="1" dirty="0" err="1"/>
                        <a:t>Irradiation</a:t>
                      </a:r>
                      <a:r>
                        <a:rPr lang="it-IT" b="1" dirty="0"/>
                        <a:t> time  [s]</a:t>
                      </a:r>
                    </a:p>
                  </a:txBody>
                  <a:tcPr/>
                </a:tc>
                <a:tc>
                  <a:txBody>
                    <a:bodyPr/>
                    <a:lstStyle/>
                    <a:p>
                      <a:pPr algn="ctr"/>
                      <a:r>
                        <a:rPr lang="it-IT" b="1" dirty="0"/>
                        <a:t>40-60</a:t>
                      </a:r>
                    </a:p>
                  </a:txBody>
                  <a:tcPr/>
                </a:tc>
                <a:extLst>
                  <a:ext uri="{0D108BD9-81ED-4DB2-BD59-A6C34878D82A}">
                    <a16:rowId xmlns:a16="http://schemas.microsoft.com/office/drawing/2014/main" val="3569355756"/>
                  </a:ext>
                </a:extLst>
              </a:tr>
            </a:tbl>
          </a:graphicData>
        </a:graphic>
      </p:graphicFrame>
      <p:pic>
        <p:nvPicPr>
          <p:cNvPr id="5" name="Immagine 4" descr="Immagine che contiene orologio, testo, Strumento di misurazione, interno&#10;&#10;Descrizione generata automaticamente">
            <a:extLst>
              <a:ext uri="{FF2B5EF4-FFF2-40B4-BE49-F238E27FC236}">
                <a16:creationId xmlns:a16="http://schemas.microsoft.com/office/drawing/2014/main" id="{366E6727-CA73-D4D9-92C5-766A0CBC6D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6939" y="4385340"/>
            <a:ext cx="2451862" cy="1839023"/>
          </a:xfrm>
          <a:prstGeom prst="rect">
            <a:avLst/>
          </a:prstGeom>
          <a:noFill/>
          <a:ln>
            <a:noFill/>
          </a:ln>
        </p:spPr>
      </p:pic>
      <p:sp>
        <p:nvSpPr>
          <p:cNvPr id="13" name="CasellaDiTesto 12">
            <a:extLst>
              <a:ext uri="{FF2B5EF4-FFF2-40B4-BE49-F238E27FC236}">
                <a16:creationId xmlns:a16="http://schemas.microsoft.com/office/drawing/2014/main" id="{487DDFB9-AE56-C93B-5AAE-5C7F66DDF079}"/>
              </a:ext>
            </a:extLst>
          </p:cNvPr>
          <p:cNvSpPr txBox="1"/>
          <p:nvPr/>
        </p:nvSpPr>
        <p:spPr>
          <a:xfrm>
            <a:off x="136998" y="1040775"/>
            <a:ext cx="5864968" cy="3416320"/>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The </a:t>
            </a:r>
            <a:r>
              <a:rPr lang="en-US" b="1" dirty="0">
                <a:latin typeface="Calibri" panose="020F0502020204030204" pitchFamily="34" charset="0"/>
                <a:cs typeface="Calibri" panose="020F0502020204030204" pitchFamily="34" charset="0"/>
              </a:rPr>
              <a:t>irradiation time </a:t>
            </a:r>
            <a:r>
              <a:rPr lang="en-US" dirty="0">
                <a:latin typeface="Calibri" panose="020F0502020204030204" pitchFamily="34" charset="0"/>
                <a:cs typeface="Calibri" panose="020F0502020204030204" pitchFamily="34" charset="0"/>
              </a:rPr>
              <a:t>considered for each setup </a:t>
            </a:r>
            <a:r>
              <a:rPr lang="en-US" b="1" dirty="0">
                <a:latin typeface="Calibri" panose="020F0502020204030204" pitchFamily="34" charset="0"/>
                <a:cs typeface="Calibri" panose="020F0502020204030204" pitchFamily="34" charset="0"/>
              </a:rPr>
              <a:t>range from 40 and 60 seconds</a:t>
            </a:r>
            <a:r>
              <a:rPr lang="en-US" dirty="0">
                <a:latin typeface="Calibri" panose="020F0502020204030204" pitchFamily="34" charset="0"/>
                <a:cs typeface="Calibri" panose="020F0502020204030204" pitchFamily="34" charset="0"/>
              </a:rPr>
              <a:t>, in order to avoid the detector saturation and to diminish the waiting time due to the air activation.</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counts reported </a:t>
            </a:r>
            <a:r>
              <a:rPr lang="en-US" b="1" dirty="0">
                <a:latin typeface="Calibri" panose="020F0502020204030204" pitchFamily="34" charset="0"/>
                <a:cs typeface="Calibri" panose="020F0502020204030204" pitchFamily="34" charset="0"/>
              </a:rPr>
              <a:t>are normalized to 60 second </a:t>
            </a:r>
            <a:r>
              <a:rPr lang="en-US" dirty="0">
                <a:latin typeface="Calibri" panose="020F0502020204030204" pitchFamily="34" charset="0"/>
                <a:cs typeface="Calibri" panose="020F0502020204030204" pitchFamily="34" charset="0"/>
              </a:rPr>
              <a:t>of irradiation time, in order to: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285750" indent="-285750">
              <a:buFontTx/>
              <a:buChar char="-"/>
            </a:pPr>
            <a:r>
              <a:rPr lang="en-US" b="1" dirty="0">
                <a:latin typeface="Calibri" panose="020F0502020204030204" pitchFamily="34" charset="0"/>
                <a:cs typeface="Calibri" panose="020F0502020204030204" pitchFamily="34" charset="0"/>
              </a:rPr>
              <a:t>Perform a correct comparison </a:t>
            </a:r>
            <a:r>
              <a:rPr lang="en-US" dirty="0">
                <a:latin typeface="Calibri" panose="020F0502020204030204" pitchFamily="34" charset="0"/>
                <a:cs typeface="Calibri" panose="020F0502020204030204" pitchFamily="34" charset="0"/>
              </a:rPr>
              <a:t>between the counts of the different spheres;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p>
          <a:p>
            <a:pPr marL="285750" indent="-285750">
              <a:buFontTx/>
              <a:buChar char="-"/>
            </a:pPr>
            <a:r>
              <a:rPr lang="en-US" dirty="0">
                <a:latin typeface="Calibri" panose="020F0502020204030204" pitchFamily="34" charset="0"/>
                <a:cs typeface="Calibri" panose="020F0502020204030204" pitchFamily="34" charset="0"/>
              </a:rPr>
              <a:t>Perform a </a:t>
            </a:r>
            <a:r>
              <a:rPr lang="en-US" b="1" dirty="0">
                <a:latin typeface="Calibri" panose="020F0502020204030204" pitchFamily="34" charset="0"/>
                <a:cs typeface="Calibri" panose="020F0502020204030204" pitchFamily="34" charset="0"/>
              </a:rPr>
              <a:t>correct unfolding approach </a:t>
            </a:r>
            <a:r>
              <a:rPr lang="en-US" dirty="0">
                <a:latin typeface="Calibri" panose="020F0502020204030204" pitchFamily="34" charset="0"/>
                <a:cs typeface="Calibri" panose="020F0502020204030204" pitchFamily="34" charset="0"/>
              </a:rPr>
              <a:t>for the neutron spectrum reconstruction. </a:t>
            </a:r>
            <a:endParaRPr lang="it-IT" dirty="0">
              <a:latin typeface="Calibri" panose="020F0502020204030204" pitchFamily="34" charset="0"/>
              <a:cs typeface="Calibri" panose="020F0502020204030204" pitchFamily="34" charset="0"/>
            </a:endParaRPr>
          </a:p>
        </p:txBody>
      </p:sp>
      <p:pic>
        <p:nvPicPr>
          <p:cNvPr id="12" name="Immagine 11" descr="Immagine che contiene ingegneria, interno, industria, macchina&#10;&#10;Descrizione generata automaticamente">
            <a:extLst>
              <a:ext uri="{FF2B5EF4-FFF2-40B4-BE49-F238E27FC236}">
                <a16:creationId xmlns:a16="http://schemas.microsoft.com/office/drawing/2014/main" id="{E01A2ACD-7B3B-5FDB-B96A-AD39DFD84C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5723" y="3250521"/>
            <a:ext cx="2239965" cy="2986619"/>
          </a:xfrm>
          <a:prstGeom prst="rect">
            <a:avLst/>
          </a:prstGeom>
        </p:spPr>
      </p:pic>
      <p:sp>
        <p:nvSpPr>
          <p:cNvPr id="14" name="CasellaDiTesto 13">
            <a:extLst>
              <a:ext uri="{FF2B5EF4-FFF2-40B4-BE49-F238E27FC236}">
                <a16:creationId xmlns:a16="http://schemas.microsoft.com/office/drawing/2014/main" id="{249173DD-5022-EE82-FD55-AE5DDA2DF2DC}"/>
              </a:ext>
            </a:extLst>
          </p:cNvPr>
          <p:cNvSpPr txBox="1"/>
          <p:nvPr/>
        </p:nvSpPr>
        <p:spPr>
          <a:xfrm>
            <a:off x="11482855" y="6394591"/>
            <a:ext cx="644728" cy="369332"/>
          </a:xfrm>
          <a:prstGeom prst="rect">
            <a:avLst/>
          </a:prstGeom>
          <a:noFill/>
        </p:spPr>
        <p:txBody>
          <a:bodyPr wrap="none" rtlCol="0">
            <a:spAutoFit/>
          </a:bodyPr>
          <a:lstStyle/>
          <a:p>
            <a:r>
              <a:rPr lang="it-IT" b="1" i="1" dirty="0">
                <a:solidFill>
                  <a:schemeClr val="bg1"/>
                </a:solidFill>
              </a:rPr>
              <a:t>9/18</a:t>
            </a:r>
          </a:p>
        </p:txBody>
      </p:sp>
    </p:spTree>
    <p:extLst>
      <p:ext uri="{BB962C8B-B14F-4D97-AF65-F5344CB8AC3E}">
        <p14:creationId xmlns:p14="http://schemas.microsoft.com/office/powerpoint/2010/main" val="325903921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1997</Words>
  <Application>Microsoft Office PowerPoint</Application>
  <PresentationFormat>Widescreen</PresentationFormat>
  <Paragraphs>272</Paragraphs>
  <Slides>18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18</vt:i4>
      </vt:variant>
    </vt:vector>
  </HeadingPairs>
  <TitlesOfParts>
    <vt:vector size="26" baseType="lpstr">
      <vt:lpstr>Aptos</vt:lpstr>
      <vt:lpstr>Aptos Display</vt:lpstr>
      <vt:lpstr>Arial</vt:lpstr>
      <vt:lpstr>Calibri</vt:lpstr>
      <vt:lpstr>Cambria Math</vt:lpstr>
      <vt:lpstr>Roboto Light</vt:lpstr>
      <vt:lpstr>Wingdings</vt:lpstr>
      <vt:lpstr>Tema di Office</vt:lpstr>
      <vt:lpstr>Spectral characterization with a Bonner Sphere Spectrometer of the Neutron Irradiation area for radiation hardness studies at the EPOS facility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Federico Chiarelli</dc:creator>
  <cp:lastModifiedBy>Federico Chiarelli</cp:lastModifiedBy>
  <cp:revision>49</cp:revision>
  <dcterms:created xsi:type="dcterms:W3CDTF">2024-05-14T09:56:26Z</dcterms:created>
  <dcterms:modified xsi:type="dcterms:W3CDTF">2024-05-29T06:23:37Z</dcterms:modified>
</cp:coreProperties>
</file>