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340" r:id="rId10"/>
    <p:sldId id="272" r:id="rId11"/>
    <p:sldId id="273" r:id="rId12"/>
    <p:sldId id="274" r:id="rId13"/>
    <p:sldId id="278" r:id="rId14"/>
    <p:sldId id="275" r:id="rId15"/>
    <p:sldId id="276" r:id="rId16"/>
    <p:sldId id="279" r:id="rId17"/>
    <p:sldId id="277" r:id="rId18"/>
    <p:sldId id="332" r:id="rId19"/>
    <p:sldId id="336" r:id="rId20"/>
    <p:sldId id="280" r:id="rId21"/>
    <p:sldId id="338" r:id="rId22"/>
    <p:sldId id="339" r:id="rId23"/>
    <p:sldId id="337" r:id="rId24"/>
    <p:sldId id="264" r:id="rId25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07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DDC82-50DB-37F2-0EAB-B1B6D350FAF1}" name="Utente guest" initials="Ug" userId="S::urn:spo:anon#2fc95db1edd3dc0e6d4e985ea29ec2e0a12e2a77f05763a9ac0fb6cbec9c4652::" providerId="AD"/>
  <p188:author id="{559CA1C5-0ACD-4B44-3390-337EE9FF5059}" name="Alberto Previti" initials="AP" userId="S::alberto.previti@enea.it::dccf1619-8fb2-4b92-8fa3-b5405cc0e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4E4E"/>
    <a:srgbClr val="1BAD41"/>
    <a:srgbClr val="005092"/>
    <a:srgbClr val="007EE6"/>
    <a:srgbClr val="003A6A"/>
    <a:srgbClr val="003A00"/>
    <a:srgbClr val="003A69"/>
    <a:srgbClr val="E4E4E4"/>
    <a:srgbClr val="004884"/>
    <a:srgbClr val="2D7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D6C62-2F00-4905-B21E-C11D95865209}" v="50" dt="2024-05-30T21:07:28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442" y="77"/>
      </p:cViewPr>
      <p:guideLst>
        <p:guide orient="horz" pos="2974"/>
        <p:guide pos="3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olangeli" userId="9b132dfa-aef4-4353-b462-8c675c5610a9" providerId="ADAL" clId="{5F7A93BD-BD9E-40B4-B286-A7BBED1D687D}"/>
    <pc:docChg chg="undo custSel modSld">
      <pc:chgData name="Andrea Colangeli" userId="9b132dfa-aef4-4353-b462-8c675c5610a9" providerId="ADAL" clId="{5F7A93BD-BD9E-40B4-B286-A7BBED1D687D}" dt="2024-05-30T15:43:09.839" v="24" actId="20577"/>
      <pc:docMkLst>
        <pc:docMk/>
      </pc:docMkLst>
      <pc:sldChg chg="modSp mod">
        <pc:chgData name="Andrea Colangeli" userId="9b132dfa-aef4-4353-b462-8c675c5610a9" providerId="ADAL" clId="{5F7A93BD-BD9E-40B4-B286-A7BBED1D687D}" dt="2024-05-30T15:43:09.839" v="24" actId="20577"/>
        <pc:sldMkLst>
          <pc:docMk/>
          <pc:sldMk cId="1682330808" sldId="256"/>
        </pc:sldMkLst>
        <pc:spChg chg="mod">
          <ac:chgData name="Andrea Colangeli" userId="9b132dfa-aef4-4353-b462-8c675c5610a9" providerId="ADAL" clId="{5F7A93BD-BD9E-40B4-B286-A7BBED1D687D}" dt="2024-05-30T15:43:09.839" v="24" actId="20577"/>
          <ac:spMkLst>
            <pc:docMk/>
            <pc:sldMk cId="1682330808" sldId="256"/>
            <ac:spMk id="5" creationId="{00000000-0000-0000-0000-000000000000}"/>
          </ac:spMkLst>
        </pc:spChg>
      </pc:sldChg>
      <pc:sldChg chg="modSp mod">
        <pc:chgData name="Andrea Colangeli" userId="9b132dfa-aef4-4353-b462-8c675c5610a9" providerId="ADAL" clId="{5F7A93BD-BD9E-40B4-B286-A7BBED1D687D}" dt="2024-05-30T15:41:11.512" v="9" actId="14100"/>
        <pc:sldMkLst>
          <pc:docMk/>
          <pc:sldMk cId="3028279147" sldId="268"/>
        </pc:sldMkLst>
        <pc:spChg chg="mod">
          <ac:chgData name="Andrea Colangeli" userId="9b132dfa-aef4-4353-b462-8c675c5610a9" providerId="ADAL" clId="{5F7A93BD-BD9E-40B4-B286-A7BBED1D687D}" dt="2024-05-30T15:41:11.512" v="9" actId="14100"/>
          <ac:spMkLst>
            <pc:docMk/>
            <pc:sldMk cId="3028279147" sldId="268"/>
            <ac:spMk id="11" creationId="{E59B90D2-A813-C4E8-6529-099DD11B0747}"/>
          </ac:spMkLst>
        </pc:spChg>
      </pc:sldChg>
      <pc:sldChg chg="modSp mod">
        <pc:chgData name="Andrea Colangeli" userId="9b132dfa-aef4-4353-b462-8c675c5610a9" providerId="ADAL" clId="{5F7A93BD-BD9E-40B4-B286-A7BBED1D687D}" dt="2024-05-30T15:41:53.258" v="18" actId="6549"/>
        <pc:sldMkLst>
          <pc:docMk/>
          <pc:sldMk cId="2038551975" sldId="269"/>
        </pc:sldMkLst>
        <pc:spChg chg="mod">
          <ac:chgData name="Andrea Colangeli" userId="9b132dfa-aef4-4353-b462-8c675c5610a9" providerId="ADAL" clId="{5F7A93BD-BD9E-40B4-B286-A7BBED1D687D}" dt="2024-05-30T15:41:53.258" v="18" actId="6549"/>
          <ac:spMkLst>
            <pc:docMk/>
            <pc:sldMk cId="2038551975" sldId="269"/>
            <ac:spMk id="8" creationId="{B4A93430-5FC8-6E86-F488-6E6D4C50B45C}"/>
          </ac:spMkLst>
        </pc:spChg>
        <pc:picChg chg="mod">
          <ac:chgData name="Andrea Colangeli" userId="9b132dfa-aef4-4353-b462-8c675c5610a9" providerId="ADAL" clId="{5F7A93BD-BD9E-40B4-B286-A7BBED1D687D}" dt="2024-05-30T15:41:43.948" v="16" actId="1076"/>
          <ac:picMkLst>
            <pc:docMk/>
            <pc:sldMk cId="2038551975" sldId="269"/>
            <ac:picMk id="9" creationId="{606023C5-FDAF-3D98-109D-E179F598BC66}"/>
          </ac:picMkLst>
        </pc:picChg>
      </pc:sldChg>
      <pc:sldChg chg="modSp mod">
        <pc:chgData name="Andrea Colangeli" userId="9b132dfa-aef4-4353-b462-8c675c5610a9" providerId="ADAL" clId="{5F7A93BD-BD9E-40B4-B286-A7BBED1D687D}" dt="2024-05-30T15:42:26.228" v="22" actId="1076"/>
        <pc:sldMkLst>
          <pc:docMk/>
          <pc:sldMk cId="1740974453" sldId="276"/>
        </pc:sldMkLst>
        <pc:spChg chg="mod">
          <ac:chgData name="Andrea Colangeli" userId="9b132dfa-aef4-4353-b462-8c675c5610a9" providerId="ADAL" clId="{5F7A93BD-BD9E-40B4-B286-A7BBED1D687D}" dt="2024-05-30T15:42:18.706" v="19" actId="14100"/>
          <ac:spMkLst>
            <pc:docMk/>
            <pc:sldMk cId="1740974453" sldId="276"/>
            <ac:spMk id="16" creationId="{C77D32B3-BF18-FE0D-3F21-1D256B63D3F9}"/>
          </ac:spMkLst>
        </pc:spChg>
        <pc:picChg chg="mod">
          <ac:chgData name="Andrea Colangeli" userId="9b132dfa-aef4-4353-b462-8c675c5610a9" providerId="ADAL" clId="{5F7A93BD-BD9E-40B4-B286-A7BBED1D687D}" dt="2024-05-30T15:42:26.228" v="22" actId="1076"/>
          <ac:picMkLst>
            <pc:docMk/>
            <pc:sldMk cId="1740974453" sldId="276"/>
            <ac:picMk id="18" creationId="{E63D3CBD-8974-AE85-714C-FBED541DDA10}"/>
          </ac:picMkLst>
        </pc:picChg>
        <pc:picChg chg="mod">
          <ac:chgData name="Andrea Colangeli" userId="9b132dfa-aef4-4353-b462-8c675c5610a9" providerId="ADAL" clId="{5F7A93BD-BD9E-40B4-B286-A7BBED1D687D}" dt="2024-05-30T15:42:23.192" v="20" actId="1076"/>
          <ac:picMkLst>
            <pc:docMk/>
            <pc:sldMk cId="1740974453" sldId="276"/>
            <ac:picMk id="20" creationId="{BAC093FC-3BAF-8C19-6BD5-1CEB949A4BB3}"/>
          </ac:picMkLst>
        </pc:picChg>
        <pc:picChg chg="mod">
          <ac:chgData name="Andrea Colangeli" userId="9b132dfa-aef4-4353-b462-8c675c5610a9" providerId="ADAL" clId="{5F7A93BD-BD9E-40B4-B286-A7BBED1D687D}" dt="2024-05-30T15:42:24.272" v="21" actId="1076"/>
          <ac:picMkLst>
            <pc:docMk/>
            <pc:sldMk cId="1740974453" sldId="276"/>
            <ac:picMk id="22" creationId="{DDEF6740-E05C-9049-2EFE-84DA00D39E4A}"/>
          </ac:picMkLst>
        </pc:picChg>
      </pc:sldChg>
      <pc:sldChg chg="modSp mod">
        <pc:chgData name="Andrea Colangeli" userId="9b132dfa-aef4-4353-b462-8c675c5610a9" providerId="ADAL" clId="{5F7A93BD-BD9E-40B4-B286-A7BBED1D687D}" dt="2024-05-30T15:42:47.211" v="23" actId="123"/>
        <pc:sldMkLst>
          <pc:docMk/>
          <pc:sldMk cId="1688554738" sldId="332"/>
        </pc:sldMkLst>
        <pc:spChg chg="mod">
          <ac:chgData name="Andrea Colangeli" userId="9b132dfa-aef4-4353-b462-8c675c5610a9" providerId="ADAL" clId="{5F7A93BD-BD9E-40B4-B286-A7BBED1D687D}" dt="2024-05-30T15:42:47.211" v="23" actId="123"/>
          <ac:spMkLst>
            <pc:docMk/>
            <pc:sldMk cId="1688554738" sldId="332"/>
            <ac:spMk id="5" creationId="{00000000-0000-0000-0000-000000000000}"/>
          </ac:spMkLst>
        </pc:spChg>
      </pc:sldChg>
    </pc:docChg>
  </pc:docChgLst>
  <pc:docChgLst>
    <pc:chgData name="Andrea Colangeli" userId="9b132dfa-aef4-4353-b462-8c675c5610a9" providerId="ADAL" clId="{7DED6C62-2F00-4905-B21E-C11D95865209}"/>
    <pc:docChg chg="custSel modSld">
      <pc:chgData name="Andrea Colangeli" userId="9b132dfa-aef4-4353-b462-8c675c5610a9" providerId="ADAL" clId="{7DED6C62-2F00-4905-B21E-C11D95865209}" dt="2024-05-30T21:07:28.325" v="139" actId="20577"/>
      <pc:docMkLst>
        <pc:docMk/>
      </pc:docMkLst>
      <pc:sldChg chg="addSp modSp mod">
        <pc:chgData name="Andrea Colangeli" userId="9b132dfa-aef4-4353-b462-8c675c5610a9" providerId="ADAL" clId="{7DED6C62-2F00-4905-B21E-C11D95865209}" dt="2024-05-30T13:30:46.404" v="42" actId="1076"/>
        <pc:sldMkLst>
          <pc:docMk/>
          <pc:sldMk cId="1682330808" sldId="256"/>
        </pc:sldMkLst>
        <pc:spChg chg="mod">
          <ac:chgData name="Andrea Colangeli" userId="9b132dfa-aef4-4353-b462-8c675c5610a9" providerId="ADAL" clId="{7DED6C62-2F00-4905-B21E-C11D95865209}" dt="2024-05-30T13:27:26.264" v="36" actId="20577"/>
          <ac:spMkLst>
            <pc:docMk/>
            <pc:sldMk cId="1682330808" sldId="256"/>
            <ac:spMk id="5" creationId="{00000000-0000-0000-0000-000000000000}"/>
          </ac:spMkLst>
        </pc:spChg>
        <pc:picChg chg="add mod">
          <ac:chgData name="Andrea Colangeli" userId="9b132dfa-aef4-4353-b462-8c675c5610a9" providerId="ADAL" clId="{7DED6C62-2F00-4905-B21E-C11D95865209}" dt="2024-05-30T13:30:46.404" v="42" actId="1076"/>
          <ac:picMkLst>
            <pc:docMk/>
            <pc:sldMk cId="1682330808" sldId="256"/>
            <ac:picMk id="7" creationId="{CF5E6ED8-82F6-F720-F2C4-51E18919832C}"/>
          </ac:picMkLst>
        </pc:picChg>
      </pc:sldChg>
      <pc:sldChg chg="addSp delSp modSp mod delCm">
        <pc:chgData name="Andrea Colangeli" userId="9b132dfa-aef4-4353-b462-8c675c5610a9" providerId="ADAL" clId="{7DED6C62-2F00-4905-B21E-C11D95865209}" dt="2024-05-30T21:03:33.133" v="113"/>
        <pc:sldMkLst>
          <pc:docMk/>
          <pc:sldMk cId="1540261156" sldId="257"/>
        </pc:sldMkLst>
        <pc:spChg chg="add mod">
          <ac:chgData name="Andrea Colangeli" userId="9b132dfa-aef4-4353-b462-8c675c5610a9" providerId="ADAL" clId="{7DED6C62-2F00-4905-B21E-C11D95865209}" dt="2024-05-30T21:03:33.133" v="113"/>
          <ac:spMkLst>
            <pc:docMk/>
            <pc:sldMk cId="1540261156" sldId="257"/>
            <ac:spMk id="3" creationId="{E3A806BC-7E73-B04E-5AE0-0DB52D505252}"/>
          </ac:spMkLst>
        </pc:spChg>
        <pc:spChg chg="del">
          <ac:chgData name="Andrea Colangeli" userId="9b132dfa-aef4-4353-b462-8c675c5610a9" providerId="ADAL" clId="{7DED6C62-2F00-4905-B21E-C11D95865209}" dt="2024-05-30T21:03:32.896" v="112" actId="478"/>
          <ac:spMkLst>
            <pc:docMk/>
            <pc:sldMk cId="1540261156" sldId="257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3:15.674" v="0"/>
              <pc2:cmMkLst xmlns:pc2="http://schemas.microsoft.com/office/powerpoint/2019/9/main/command">
                <pc:docMk/>
                <pc:sldMk cId="1540261156" sldId="257"/>
                <pc2:cmMk id="{52897F81-0ED5-41A4-809A-2156373ACFA4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2:16.656" v="78"/>
        <pc:sldMkLst>
          <pc:docMk/>
          <pc:sldMk cId="3485017258" sldId="264"/>
        </pc:sldMkLst>
        <pc:spChg chg="del">
          <ac:chgData name="Andrea Colangeli" userId="9b132dfa-aef4-4353-b462-8c675c5610a9" providerId="ADAL" clId="{7DED6C62-2F00-4905-B21E-C11D95865209}" dt="2024-05-30T21:02:15.318" v="77" actId="478"/>
          <ac:spMkLst>
            <pc:docMk/>
            <pc:sldMk cId="3485017258" sldId="264"/>
            <ac:spMk id="3" creationId="{00000000-0000-0000-0000-000000000000}"/>
          </ac:spMkLst>
        </pc:spChg>
        <pc:spChg chg="add mod">
          <ac:chgData name="Andrea Colangeli" userId="9b132dfa-aef4-4353-b462-8c675c5610a9" providerId="ADAL" clId="{7DED6C62-2F00-4905-B21E-C11D95865209}" dt="2024-05-30T21:02:16.656" v="78"/>
          <ac:spMkLst>
            <pc:docMk/>
            <pc:sldMk cId="3485017258" sldId="264"/>
            <ac:spMk id="5" creationId="{3C349935-8C8A-8E6A-A808-569B8115102E}"/>
          </ac:spMkLst>
        </pc:spChg>
      </pc:sldChg>
      <pc:sldChg chg="addSp delSp modSp mod">
        <pc:chgData name="Andrea Colangeli" userId="9b132dfa-aef4-4353-b462-8c675c5610a9" providerId="ADAL" clId="{7DED6C62-2F00-4905-B21E-C11D95865209}" dt="2024-05-30T21:03:36.632" v="115"/>
        <pc:sldMkLst>
          <pc:docMk/>
          <pc:sldMk cId="218102972" sldId="266"/>
        </pc:sldMkLst>
        <pc:spChg chg="add mod">
          <ac:chgData name="Andrea Colangeli" userId="9b132dfa-aef4-4353-b462-8c675c5610a9" providerId="ADAL" clId="{7DED6C62-2F00-4905-B21E-C11D95865209}" dt="2024-05-30T21:03:36.632" v="115"/>
          <ac:spMkLst>
            <pc:docMk/>
            <pc:sldMk cId="218102972" sldId="266"/>
            <ac:spMk id="4" creationId="{2680713D-BDE9-6F70-4EA5-9FF0EE85B104}"/>
          </ac:spMkLst>
        </pc:spChg>
        <pc:spChg chg="del">
          <ac:chgData name="Andrea Colangeli" userId="9b132dfa-aef4-4353-b462-8c675c5610a9" providerId="ADAL" clId="{7DED6C62-2F00-4905-B21E-C11D95865209}" dt="2024-05-30T21:03:36.333" v="114" actId="478"/>
          <ac:spMkLst>
            <pc:docMk/>
            <pc:sldMk cId="218102972" sldId="266"/>
            <ac:spMk id="7" creationId="{F431B128-EC38-344B-90E4-75803E7C7060}"/>
          </ac:spMkLst>
        </pc:spChg>
      </pc:sldChg>
      <pc:sldChg chg="addSp delSp modSp mod">
        <pc:chgData name="Andrea Colangeli" userId="9b132dfa-aef4-4353-b462-8c675c5610a9" providerId="ADAL" clId="{7DED6C62-2F00-4905-B21E-C11D95865209}" dt="2024-05-30T21:03:29.617" v="111"/>
        <pc:sldMkLst>
          <pc:docMk/>
          <pc:sldMk cId="3865104298" sldId="267"/>
        </pc:sldMkLst>
        <pc:spChg chg="del">
          <ac:chgData name="Andrea Colangeli" userId="9b132dfa-aef4-4353-b462-8c675c5610a9" providerId="ADAL" clId="{7DED6C62-2F00-4905-B21E-C11D95865209}" dt="2024-05-30T21:03:29.333" v="110" actId="478"/>
          <ac:spMkLst>
            <pc:docMk/>
            <pc:sldMk cId="3865104298" sldId="267"/>
            <ac:spMk id="4" creationId="{08343142-8307-42D2-3B57-E56D21636B7D}"/>
          </ac:spMkLst>
        </pc:spChg>
        <pc:spChg chg="add mod">
          <ac:chgData name="Andrea Colangeli" userId="9b132dfa-aef4-4353-b462-8c675c5610a9" providerId="ADAL" clId="{7DED6C62-2F00-4905-B21E-C11D95865209}" dt="2024-05-30T21:03:29.617" v="111"/>
          <ac:spMkLst>
            <pc:docMk/>
            <pc:sldMk cId="3865104298" sldId="267"/>
            <ac:spMk id="5" creationId="{2033CB03-025D-64E7-89BC-4243DD7F3A94}"/>
          </ac:spMkLst>
        </pc:spChg>
      </pc:sldChg>
      <pc:sldChg chg="addSp delSp modSp mod delCm">
        <pc:chgData name="Andrea Colangeli" userId="9b132dfa-aef4-4353-b462-8c675c5610a9" providerId="ADAL" clId="{7DED6C62-2F00-4905-B21E-C11D95865209}" dt="2024-05-30T21:04:24.339" v="122" actId="12"/>
        <pc:sldMkLst>
          <pc:docMk/>
          <pc:sldMk cId="3028279147" sldId="268"/>
        </pc:sldMkLst>
        <pc:spChg chg="del">
          <ac:chgData name="Andrea Colangeli" userId="9b132dfa-aef4-4353-b462-8c675c5610a9" providerId="ADAL" clId="{7DED6C62-2F00-4905-B21E-C11D95865209}" dt="2024-05-30T21:03:24.831" v="108" actId="478"/>
          <ac:spMkLst>
            <pc:docMk/>
            <pc:sldMk cId="3028279147" sldId="268"/>
            <ac:spMk id="3" creationId="{BE577A02-1875-9659-126C-725D3F84E4FD}"/>
          </ac:spMkLst>
        </pc:spChg>
        <pc:spChg chg="add mod">
          <ac:chgData name="Andrea Colangeli" userId="9b132dfa-aef4-4353-b462-8c675c5610a9" providerId="ADAL" clId="{7DED6C62-2F00-4905-B21E-C11D95865209}" dt="2024-05-30T21:03:25.129" v="109"/>
          <ac:spMkLst>
            <pc:docMk/>
            <pc:sldMk cId="3028279147" sldId="268"/>
            <ac:spMk id="4" creationId="{57AC016E-7568-4274-1C46-E167479E2A12}"/>
          </ac:spMkLst>
        </pc:spChg>
        <pc:spChg chg="mod">
          <ac:chgData name="Andrea Colangeli" userId="9b132dfa-aef4-4353-b462-8c675c5610a9" providerId="ADAL" clId="{7DED6C62-2F00-4905-B21E-C11D95865209}" dt="2024-05-30T21:04:24.339" v="122" actId="12"/>
          <ac:spMkLst>
            <pc:docMk/>
            <pc:sldMk cId="3028279147" sldId="268"/>
            <ac:spMk id="11" creationId="{E59B90D2-A813-C4E8-6529-099DD11B0747}"/>
          </ac:spMkLst>
        </pc:spChg>
        <pc:graphicFrameChg chg="modGraphic">
          <ac:chgData name="Andrea Colangeli" userId="9b132dfa-aef4-4353-b462-8c675c5610a9" providerId="ADAL" clId="{7DED6C62-2F00-4905-B21E-C11D95865209}" dt="2024-05-30T13:23:47.834" v="7" actId="20577"/>
          <ac:graphicFrameMkLst>
            <pc:docMk/>
            <pc:sldMk cId="3028279147" sldId="268"/>
            <ac:graphicFrameMk id="10" creationId="{EF21382B-16E1-9AC4-0ACF-13777498426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3:31.715" v="1"/>
              <pc2:cmMkLst xmlns:pc2="http://schemas.microsoft.com/office/powerpoint/2019/9/main/command">
                <pc:docMk/>
                <pc:sldMk cId="3028279147" sldId="268"/>
                <pc2:cmMk id="{0CCF38B3-4FB4-4ED5-BD07-CF75D0C33CA7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3:19.574" v="107"/>
        <pc:sldMkLst>
          <pc:docMk/>
          <pc:sldMk cId="2038551975" sldId="269"/>
        </pc:sldMkLst>
        <pc:spChg chg="del">
          <ac:chgData name="Andrea Colangeli" userId="9b132dfa-aef4-4353-b462-8c675c5610a9" providerId="ADAL" clId="{7DED6C62-2F00-4905-B21E-C11D95865209}" dt="2024-05-30T21:03:19.372" v="106" actId="478"/>
          <ac:spMkLst>
            <pc:docMk/>
            <pc:sldMk cId="2038551975" sldId="269"/>
            <ac:spMk id="3" creationId="{0AFFFFA8-F7B8-0536-8170-BE54FFDA237C}"/>
          </ac:spMkLst>
        </pc:spChg>
        <pc:spChg chg="add mod">
          <ac:chgData name="Andrea Colangeli" userId="9b132dfa-aef4-4353-b462-8c675c5610a9" providerId="ADAL" clId="{7DED6C62-2F00-4905-B21E-C11D95865209}" dt="2024-05-30T21:03:19.574" v="107"/>
          <ac:spMkLst>
            <pc:docMk/>
            <pc:sldMk cId="2038551975" sldId="269"/>
            <ac:spMk id="4" creationId="{9BA007DC-3AE0-DC87-DC09-60616031F17B}"/>
          </ac:spMkLst>
        </pc:spChg>
      </pc:sldChg>
      <pc:sldChg chg="addSp delSp modSp mod delCm modCm">
        <pc:chgData name="Andrea Colangeli" userId="9b132dfa-aef4-4353-b462-8c675c5610a9" providerId="ADAL" clId="{7DED6C62-2F00-4905-B21E-C11D95865209}" dt="2024-05-30T21:03:15.473" v="105"/>
        <pc:sldMkLst>
          <pc:docMk/>
          <pc:sldMk cId="1743972446" sldId="270"/>
        </pc:sldMkLst>
        <pc:spChg chg="mod">
          <ac:chgData name="Andrea Colangeli" userId="9b132dfa-aef4-4353-b462-8c675c5610a9" providerId="ADAL" clId="{7DED6C62-2F00-4905-B21E-C11D95865209}" dt="2024-05-30T13:24:10.077" v="9" actId="2711"/>
          <ac:spMkLst>
            <pc:docMk/>
            <pc:sldMk cId="1743972446" sldId="270"/>
            <ac:spMk id="3" creationId="{86FB890E-4AE9-AEFE-D405-1E058482E726}"/>
          </ac:spMkLst>
        </pc:spChg>
        <pc:spChg chg="del">
          <ac:chgData name="Andrea Colangeli" userId="9b132dfa-aef4-4353-b462-8c675c5610a9" providerId="ADAL" clId="{7DED6C62-2F00-4905-B21E-C11D95865209}" dt="2024-05-30T21:03:14.677" v="104" actId="478"/>
          <ac:spMkLst>
            <pc:docMk/>
            <pc:sldMk cId="1743972446" sldId="270"/>
            <ac:spMk id="6" creationId="{B0703A0C-A312-6691-957A-B4C00589EFF6}"/>
          </ac:spMkLst>
        </pc:spChg>
        <pc:spChg chg="add mod">
          <ac:chgData name="Andrea Colangeli" userId="9b132dfa-aef4-4353-b462-8c675c5610a9" providerId="ADAL" clId="{7DED6C62-2F00-4905-B21E-C11D95865209}" dt="2024-05-30T21:03:15.473" v="105"/>
          <ac:spMkLst>
            <pc:docMk/>
            <pc:sldMk cId="1743972446" sldId="270"/>
            <ac:spMk id="8" creationId="{A262BE68-5FD3-698E-4F0B-A85F388E16CF}"/>
          </ac:spMkLst>
        </pc:spChg>
        <pc:spChg chg="mod">
          <ac:chgData name="Andrea Colangeli" userId="9b132dfa-aef4-4353-b462-8c675c5610a9" providerId="ADAL" clId="{7DED6C62-2F00-4905-B21E-C11D95865209}" dt="2024-05-30T13:34:17.225" v="60" actId="1076"/>
          <ac:spMkLst>
            <pc:docMk/>
            <pc:sldMk cId="1743972446" sldId="270"/>
            <ac:spMk id="11" creationId="{41A5D468-4021-B9E5-8794-119AE712CEAF}"/>
          </ac:spMkLst>
        </pc:spChg>
        <pc:spChg chg="del">
          <ac:chgData name="Andrea Colangeli" userId="9b132dfa-aef4-4353-b462-8c675c5610a9" providerId="ADAL" clId="{7DED6C62-2F00-4905-B21E-C11D95865209}" dt="2024-05-30T13:24:20.870" v="10" actId="478"/>
          <ac:spMkLst>
            <pc:docMk/>
            <pc:sldMk cId="1743972446" sldId="270"/>
            <ac:spMk id="12" creationId="{626F30B5-7FAE-CDA3-D397-661824D0297B}"/>
          </ac:spMkLst>
        </pc:spChg>
        <pc:spChg chg="mod">
          <ac:chgData name="Andrea Colangeli" userId="9b132dfa-aef4-4353-b462-8c675c5610a9" providerId="ADAL" clId="{7DED6C62-2F00-4905-B21E-C11D95865209}" dt="2024-05-30T13:33:35.010" v="46" actId="1076"/>
          <ac:spMkLst>
            <pc:docMk/>
            <pc:sldMk cId="1743972446" sldId="270"/>
            <ac:spMk id="13" creationId="{EBD6C4F8-6351-DA23-FFD8-E0D3AE17F6BA}"/>
          </ac:spMkLst>
        </pc:spChg>
        <pc:grpChg chg="mod">
          <ac:chgData name="Andrea Colangeli" userId="9b132dfa-aef4-4353-b462-8c675c5610a9" providerId="ADAL" clId="{7DED6C62-2F00-4905-B21E-C11D95865209}" dt="2024-05-30T13:34:17.225" v="60" actId="1076"/>
          <ac:grpSpMkLst>
            <pc:docMk/>
            <pc:sldMk cId="1743972446" sldId="270"/>
            <ac:grpSpMk id="5" creationId="{9E9A3465-7B6D-3ADA-E224-B792292E8E27}"/>
          </ac:grpSpMkLst>
        </pc:grpChg>
        <pc:picChg chg="mod">
          <ac:chgData name="Andrea Colangeli" userId="9b132dfa-aef4-4353-b462-8c675c5610a9" providerId="ADAL" clId="{7DED6C62-2F00-4905-B21E-C11D95865209}" dt="2024-05-30T13:34:21.307" v="62" actId="1076"/>
          <ac:picMkLst>
            <pc:docMk/>
            <pc:sldMk cId="1743972446" sldId="270"/>
            <ac:picMk id="4" creationId="{EF3A3F55-05D9-722E-6E52-3083F484868F}"/>
          </ac:picMkLst>
        </pc:picChg>
        <pc:picChg chg="add mod">
          <ac:chgData name="Andrea Colangeli" userId="9b132dfa-aef4-4353-b462-8c675c5610a9" providerId="ADAL" clId="{7DED6C62-2F00-4905-B21E-C11D95865209}" dt="2024-05-30T13:34:34.699" v="63" actId="14100"/>
          <ac:picMkLst>
            <pc:docMk/>
            <pc:sldMk cId="1743972446" sldId="270"/>
            <ac:picMk id="7" creationId="{B481C847-3C0E-E7F5-D69A-DF7FBE7F65EF}"/>
          </ac:picMkLst>
        </pc:picChg>
        <pc:picChg chg="mod">
          <ac:chgData name="Andrea Colangeli" userId="9b132dfa-aef4-4353-b462-8c675c5610a9" providerId="ADAL" clId="{7DED6C62-2F00-4905-B21E-C11D95865209}" dt="2024-05-30T13:34:17.225" v="60" actId="1076"/>
          <ac:picMkLst>
            <pc:docMk/>
            <pc:sldMk cId="1743972446" sldId="270"/>
            <ac:picMk id="10" creationId="{16A50883-52A0-360D-8F0D-557011AFA5D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4:04.549" v="8"/>
              <pc2:cmMkLst xmlns:pc2="http://schemas.microsoft.com/office/powerpoint/2019/9/main/command">
                <pc:docMk/>
                <pc:sldMk cId="1743972446" sldId="270"/>
                <pc2:cmMk id="{16EB3C1A-DC60-499F-9C78-F1FC92A7F70D}"/>
              </pc2:cmMkLst>
            </pc226:cmChg>
            <pc226:cmChg xmlns:pc226="http://schemas.microsoft.com/office/powerpoint/2022/06/main/command" chg="del mod">
              <pc226:chgData name="Andrea Colangeli" userId="9b132dfa-aef4-4353-b462-8c675c5610a9" providerId="ADAL" clId="{7DED6C62-2F00-4905-B21E-C11D95865209}" dt="2024-05-30T13:24:33.136" v="16"/>
              <pc2:cmMkLst xmlns:pc2="http://schemas.microsoft.com/office/powerpoint/2019/9/main/command">
                <pc:docMk/>
                <pc:sldMk cId="1743972446" sldId="270"/>
                <pc2:cmMk id="{EE476C82-6B27-4AA0-85FB-B7A5D5EE843F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4:56.479" v="130" actId="1036"/>
        <pc:sldMkLst>
          <pc:docMk/>
          <pc:sldMk cId="2271013333" sldId="271"/>
        </pc:sldMkLst>
        <pc:spChg chg="mod">
          <ac:chgData name="Andrea Colangeli" userId="9b132dfa-aef4-4353-b462-8c675c5610a9" providerId="ADAL" clId="{7DED6C62-2F00-4905-B21E-C11D95865209}" dt="2024-05-30T21:04:41.627" v="123" actId="20577"/>
          <ac:spMkLst>
            <pc:docMk/>
            <pc:sldMk cId="2271013333" sldId="271"/>
            <ac:spMk id="4" creationId="{00AE7853-7D94-86A5-6A11-38FE1204E9DC}"/>
          </ac:spMkLst>
        </pc:spChg>
        <pc:spChg chg="del">
          <ac:chgData name="Andrea Colangeli" userId="9b132dfa-aef4-4353-b462-8c675c5610a9" providerId="ADAL" clId="{7DED6C62-2F00-4905-B21E-C11D95865209}" dt="2024-05-30T21:03:11.457" v="102" actId="478"/>
          <ac:spMkLst>
            <pc:docMk/>
            <pc:sldMk cId="2271013333" sldId="271"/>
            <ac:spMk id="6" creationId="{082BB338-AA77-78C6-F567-96EC2B88B080}"/>
          </ac:spMkLst>
        </pc:spChg>
        <pc:spChg chg="add mod">
          <ac:chgData name="Andrea Colangeli" userId="9b132dfa-aef4-4353-b462-8c675c5610a9" providerId="ADAL" clId="{7DED6C62-2F00-4905-B21E-C11D95865209}" dt="2024-05-30T21:03:11.710" v="103"/>
          <ac:spMkLst>
            <pc:docMk/>
            <pc:sldMk cId="2271013333" sldId="271"/>
            <ac:spMk id="7" creationId="{79A6675D-6565-E695-8949-0B4C0C2965D7}"/>
          </ac:spMkLst>
        </pc:spChg>
        <pc:picChg chg="mod">
          <ac:chgData name="Andrea Colangeli" userId="9b132dfa-aef4-4353-b462-8c675c5610a9" providerId="ADAL" clId="{7DED6C62-2F00-4905-B21E-C11D95865209}" dt="2024-05-30T21:04:56.479" v="130" actId="1036"/>
          <ac:picMkLst>
            <pc:docMk/>
            <pc:sldMk cId="2271013333" sldId="271"/>
            <ac:picMk id="10" creationId="{2AFD9696-ED5B-1256-5F42-4DC54AB6C329}"/>
          </ac:picMkLst>
        </pc:picChg>
      </pc:sldChg>
      <pc:sldChg chg="addSp delSp modSp mod">
        <pc:chgData name="Andrea Colangeli" userId="9b132dfa-aef4-4353-b462-8c675c5610a9" providerId="ADAL" clId="{7DED6C62-2F00-4905-B21E-C11D95865209}" dt="2024-05-30T21:05:22.944" v="132" actId="20577"/>
        <pc:sldMkLst>
          <pc:docMk/>
          <pc:sldMk cId="5332757" sldId="272"/>
        </pc:sldMkLst>
        <pc:spChg chg="mod">
          <ac:chgData name="Andrea Colangeli" userId="9b132dfa-aef4-4353-b462-8c675c5610a9" providerId="ADAL" clId="{7DED6C62-2F00-4905-B21E-C11D95865209}" dt="2024-05-30T21:05:22.944" v="132" actId="20577"/>
          <ac:spMkLst>
            <pc:docMk/>
            <pc:sldMk cId="5332757" sldId="272"/>
            <ac:spMk id="3" creationId="{E923C5AE-5018-4ED3-243B-9C88B620D329}"/>
          </ac:spMkLst>
        </pc:spChg>
        <pc:spChg chg="del">
          <ac:chgData name="Andrea Colangeli" userId="9b132dfa-aef4-4353-b462-8c675c5610a9" providerId="ADAL" clId="{7DED6C62-2F00-4905-B21E-C11D95865209}" dt="2024-05-30T21:03:04.347" v="98" actId="478"/>
          <ac:spMkLst>
            <pc:docMk/>
            <pc:sldMk cId="5332757" sldId="272"/>
            <ac:spMk id="4" creationId="{51CEE917-DAF4-35A7-417F-04A656669501}"/>
          </ac:spMkLst>
        </pc:spChg>
        <pc:spChg chg="add mod">
          <ac:chgData name="Andrea Colangeli" userId="9b132dfa-aef4-4353-b462-8c675c5610a9" providerId="ADAL" clId="{7DED6C62-2F00-4905-B21E-C11D95865209}" dt="2024-05-30T21:03:04.677" v="99"/>
          <ac:spMkLst>
            <pc:docMk/>
            <pc:sldMk cId="5332757" sldId="272"/>
            <ac:spMk id="5" creationId="{FA6A1894-A46E-3B8B-C3E8-7FC356E9F82A}"/>
          </ac:spMkLst>
        </pc:spChg>
      </pc:sldChg>
      <pc:sldChg chg="addSp delSp modSp mod">
        <pc:chgData name="Andrea Colangeli" userId="9b132dfa-aef4-4353-b462-8c675c5610a9" providerId="ADAL" clId="{7DED6C62-2F00-4905-B21E-C11D95865209}" dt="2024-05-30T21:05:28.326" v="133" actId="20577"/>
        <pc:sldMkLst>
          <pc:docMk/>
          <pc:sldMk cId="2801504946" sldId="273"/>
        </pc:sldMkLst>
        <pc:spChg chg="del">
          <ac:chgData name="Andrea Colangeli" userId="9b132dfa-aef4-4353-b462-8c675c5610a9" providerId="ADAL" clId="{7DED6C62-2F00-4905-B21E-C11D95865209}" dt="2024-05-30T21:03:00.231" v="96" actId="478"/>
          <ac:spMkLst>
            <pc:docMk/>
            <pc:sldMk cId="2801504946" sldId="273"/>
            <ac:spMk id="2" creationId="{1A8974D9-7CEE-3B1D-0B5E-A7D8F7F31775}"/>
          </ac:spMkLst>
        </pc:spChg>
        <pc:spChg chg="add mod">
          <ac:chgData name="Andrea Colangeli" userId="9b132dfa-aef4-4353-b462-8c675c5610a9" providerId="ADAL" clId="{7DED6C62-2F00-4905-B21E-C11D95865209}" dt="2024-05-30T21:03:00.516" v="97"/>
          <ac:spMkLst>
            <pc:docMk/>
            <pc:sldMk cId="2801504946" sldId="273"/>
            <ac:spMk id="3" creationId="{F486136C-63E9-F5A1-2A7A-32F44CA4BC91}"/>
          </ac:spMkLst>
        </pc:spChg>
        <pc:spChg chg="mod">
          <ac:chgData name="Andrea Colangeli" userId="9b132dfa-aef4-4353-b462-8c675c5610a9" providerId="ADAL" clId="{7DED6C62-2F00-4905-B21E-C11D95865209}" dt="2024-05-30T21:05:28.326" v="133" actId="20577"/>
          <ac:spMkLst>
            <pc:docMk/>
            <pc:sldMk cId="2801504946" sldId="273"/>
            <ac:spMk id="6" creationId="{BF528DD9-2CDB-C4AB-3421-065A06C6FC66}"/>
          </ac:spMkLst>
        </pc:spChg>
      </pc:sldChg>
      <pc:sldChg chg="addSp delSp modSp mod">
        <pc:chgData name="Andrea Colangeli" userId="9b132dfa-aef4-4353-b462-8c675c5610a9" providerId="ADAL" clId="{7DED6C62-2F00-4905-B21E-C11D95865209}" dt="2024-05-30T21:02:57.117" v="95"/>
        <pc:sldMkLst>
          <pc:docMk/>
          <pc:sldMk cId="4181079872" sldId="274"/>
        </pc:sldMkLst>
        <pc:spChg chg="del">
          <ac:chgData name="Andrea Colangeli" userId="9b132dfa-aef4-4353-b462-8c675c5610a9" providerId="ADAL" clId="{7DED6C62-2F00-4905-B21E-C11D95865209}" dt="2024-05-30T21:02:56.864" v="94" actId="478"/>
          <ac:spMkLst>
            <pc:docMk/>
            <pc:sldMk cId="4181079872" sldId="274"/>
            <ac:spMk id="3" creationId="{ED2C4996-55C6-9A15-6078-A3A6E6D3AC34}"/>
          </ac:spMkLst>
        </pc:spChg>
        <pc:spChg chg="add mod">
          <ac:chgData name="Andrea Colangeli" userId="9b132dfa-aef4-4353-b462-8c675c5610a9" providerId="ADAL" clId="{7DED6C62-2F00-4905-B21E-C11D95865209}" dt="2024-05-30T21:02:57.117" v="95"/>
          <ac:spMkLst>
            <pc:docMk/>
            <pc:sldMk cId="4181079872" sldId="274"/>
            <ac:spMk id="4" creationId="{2DC3B4CA-838A-AF1B-C59A-F90AFBFFC467}"/>
          </ac:spMkLst>
        </pc:spChg>
      </pc:sldChg>
      <pc:sldChg chg="addSp delSp modSp mod delCm">
        <pc:chgData name="Andrea Colangeli" userId="9b132dfa-aef4-4353-b462-8c675c5610a9" providerId="ADAL" clId="{7DED6C62-2F00-4905-B21E-C11D95865209}" dt="2024-05-30T21:02:48.757" v="91"/>
        <pc:sldMkLst>
          <pc:docMk/>
          <pc:sldMk cId="1714989928" sldId="275"/>
        </pc:sldMkLst>
        <pc:spChg chg="del">
          <ac:chgData name="Andrea Colangeli" userId="9b132dfa-aef4-4353-b462-8c675c5610a9" providerId="ADAL" clId="{7DED6C62-2F00-4905-B21E-C11D95865209}" dt="2024-05-30T21:02:48.474" v="90" actId="478"/>
          <ac:spMkLst>
            <pc:docMk/>
            <pc:sldMk cId="1714989928" sldId="275"/>
            <ac:spMk id="3" creationId="{0835152C-8DDD-40C9-6633-77AD9FA4D676}"/>
          </ac:spMkLst>
        </pc:spChg>
        <pc:spChg chg="add mod">
          <ac:chgData name="Andrea Colangeli" userId="9b132dfa-aef4-4353-b462-8c675c5610a9" providerId="ADAL" clId="{7DED6C62-2F00-4905-B21E-C11D95865209}" dt="2024-05-30T21:02:48.757" v="91"/>
          <ac:spMkLst>
            <pc:docMk/>
            <pc:sldMk cId="1714989928" sldId="275"/>
            <ac:spMk id="4" creationId="{D48AA218-B415-D394-F1D0-2BEDB47D65C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5:00.937" v="19"/>
              <pc2:cmMkLst xmlns:pc2="http://schemas.microsoft.com/office/powerpoint/2019/9/main/command">
                <pc:docMk/>
                <pc:sldMk cId="1714989928" sldId="275"/>
                <pc2:cmMk id="{80EB6135-E4CD-4685-97B9-9FAB80B60611}"/>
              </pc2:cmMkLst>
            </pc226:cmChg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4:54.736" v="18"/>
              <pc2:cmMkLst xmlns:pc2="http://schemas.microsoft.com/office/powerpoint/2019/9/main/command">
                <pc:docMk/>
                <pc:sldMk cId="1714989928" sldId="275"/>
                <pc2:cmMk id="{0F248083-BFAE-4960-A6B5-069F766F3FD2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2:44.094" v="89"/>
        <pc:sldMkLst>
          <pc:docMk/>
          <pc:sldMk cId="1740974453" sldId="276"/>
        </pc:sldMkLst>
        <pc:spChg chg="del">
          <ac:chgData name="Andrea Colangeli" userId="9b132dfa-aef4-4353-b462-8c675c5610a9" providerId="ADAL" clId="{7DED6C62-2F00-4905-B21E-C11D95865209}" dt="2024-05-30T21:02:43.826" v="88" actId="478"/>
          <ac:spMkLst>
            <pc:docMk/>
            <pc:sldMk cId="1740974453" sldId="276"/>
            <ac:spMk id="3" creationId="{C330A386-9495-CA4E-48A9-DE640F2DAA64}"/>
          </ac:spMkLst>
        </pc:spChg>
        <pc:spChg chg="add mod">
          <ac:chgData name="Andrea Colangeli" userId="9b132dfa-aef4-4353-b462-8c675c5610a9" providerId="ADAL" clId="{7DED6C62-2F00-4905-B21E-C11D95865209}" dt="2024-05-30T21:02:44.094" v="89"/>
          <ac:spMkLst>
            <pc:docMk/>
            <pc:sldMk cId="1740974453" sldId="276"/>
            <ac:spMk id="4" creationId="{B4CB3015-616F-DB04-B3A4-E56048E1A1FF}"/>
          </ac:spMkLst>
        </pc:spChg>
      </pc:sldChg>
      <pc:sldChg chg="addSp delSp modSp mod delCm">
        <pc:chgData name="Andrea Colangeli" userId="9b132dfa-aef4-4353-b462-8c675c5610a9" providerId="ADAL" clId="{7DED6C62-2F00-4905-B21E-C11D95865209}" dt="2024-05-30T21:02:35.690" v="85"/>
        <pc:sldMkLst>
          <pc:docMk/>
          <pc:sldMk cId="2339367303" sldId="277"/>
        </pc:sldMkLst>
        <pc:spChg chg="del">
          <ac:chgData name="Andrea Colangeli" userId="9b132dfa-aef4-4353-b462-8c675c5610a9" providerId="ADAL" clId="{7DED6C62-2F00-4905-B21E-C11D95865209}" dt="2024-05-30T21:02:35.421" v="84" actId="478"/>
          <ac:spMkLst>
            <pc:docMk/>
            <pc:sldMk cId="2339367303" sldId="277"/>
            <ac:spMk id="3" creationId="{4990F561-075E-4DBC-1A3F-63831454BE0B}"/>
          </ac:spMkLst>
        </pc:spChg>
        <pc:spChg chg="add mod">
          <ac:chgData name="Andrea Colangeli" userId="9b132dfa-aef4-4353-b462-8c675c5610a9" providerId="ADAL" clId="{7DED6C62-2F00-4905-B21E-C11D95865209}" dt="2024-05-30T21:02:35.690" v="85"/>
          <ac:spMkLst>
            <pc:docMk/>
            <pc:sldMk cId="2339367303" sldId="277"/>
            <ac:spMk id="5" creationId="{0E38DFF0-EA59-5524-FF52-C89B745D87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5:09.421" v="20"/>
              <pc2:cmMkLst xmlns:pc2="http://schemas.microsoft.com/office/powerpoint/2019/9/main/command">
                <pc:docMk/>
                <pc:sldMk cId="2339367303" sldId="277"/>
                <pc2:cmMk id="{25792571-8033-41D9-B3A2-8E0142EC3BF7}"/>
              </pc2:cmMkLst>
            </pc226:cmChg>
          </p:ext>
        </pc:extLst>
      </pc:sldChg>
      <pc:sldChg chg="addSp delSp modSp mod delCm">
        <pc:chgData name="Andrea Colangeli" userId="9b132dfa-aef4-4353-b462-8c675c5610a9" providerId="ADAL" clId="{7DED6C62-2F00-4905-B21E-C11D95865209}" dt="2024-05-30T21:02:53.238" v="93"/>
        <pc:sldMkLst>
          <pc:docMk/>
          <pc:sldMk cId="1122559928" sldId="278"/>
        </pc:sldMkLst>
        <pc:spChg chg="del">
          <ac:chgData name="Andrea Colangeli" userId="9b132dfa-aef4-4353-b462-8c675c5610a9" providerId="ADAL" clId="{7DED6C62-2F00-4905-B21E-C11D95865209}" dt="2024-05-30T21:02:52.987" v="92" actId="478"/>
          <ac:spMkLst>
            <pc:docMk/>
            <pc:sldMk cId="1122559928" sldId="278"/>
            <ac:spMk id="3" creationId="{E736F01E-1396-CF09-EF2F-6246ABC47B52}"/>
          </ac:spMkLst>
        </pc:spChg>
        <pc:spChg chg="add mod">
          <ac:chgData name="Andrea Colangeli" userId="9b132dfa-aef4-4353-b462-8c675c5610a9" providerId="ADAL" clId="{7DED6C62-2F00-4905-B21E-C11D95865209}" dt="2024-05-30T21:02:53.238" v="93"/>
          <ac:spMkLst>
            <pc:docMk/>
            <pc:sldMk cId="1122559928" sldId="278"/>
            <ac:spMk id="6" creationId="{5767EF48-CDCA-7F05-BEC0-3BB31C422D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4:44.605" v="17"/>
              <pc2:cmMkLst xmlns:pc2="http://schemas.microsoft.com/office/powerpoint/2019/9/main/command">
                <pc:docMk/>
                <pc:sldMk cId="1122559928" sldId="278"/>
                <pc2:cmMk id="{AB8FB301-7192-488A-AD0F-C24F0AE8E6D3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6:35.315" v="135" actId="14100"/>
        <pc:sldMkLst>
          <pc:docMk/>
          <pc:sldMk cId="3661612943" sldId="279"/>
        </pc:sldMkLst>
        <pc:spChg chg="del">
          <ac:chgData name="Andrea Colangeli" userId="9b132dfa-aef4-4353-b462-8c675c5610a9" providerId="ADAL" clId="{7DED6C62-2F00-4905-B21E-C11D95865209}" dt="2024-05-30T21:02:39.082" v="86" actId="478"/>
          <ac:spMkLst>
            <pc:docMk/>
            <pc:sldMk cId="3661612943" sldId="279"/>
            <ac:spMk id="3" creationId="{FECBB1B1-D3CC-970C-D685-8D833E6B7C67}"/>
          </ac:spMkLst>
        </pc:spChg>
        <pc:spChg chg="add mod">
          <ac:chgData name="Andrea Colangeli" userId="9b132dfa-aef4-4353-b462-8c675c5610a9" providerId="ADAL" clId="{7DED6C62-2F00-4905-B21E-C11D95865209}" dt="2024-05-30T21:02:39.301" v="87"/>
          <ac:spMkLst>
            <pc:docMk/>
            <pc:sldMk cId="3661612943" sldId="279"/>
            <ac:spMk id="4" creationId="{C9FFA9B3-C2E0-894A-A927-BDE896BCD79B}"/>
          </ac:spMkLst>
        </pc:spChg>
        <pc:spChg chg="mod">
          <ac:chgData name="Andrea Colangeli" userId="9b132dfa-aef4-4353-b462-8c675c5610a9" providerId="ADAL" clId="{7DED6C62-2F00-4905-B21E-C11D95865209}" dt="2024-05-30T21:06:35.315" v="135" actId="14100"/>
          <ac:spMkLst>
            <pc:docMk/>
            <pc:sldMk cId="3661612943" sldId="279"/>
            <ac:spMk id="13" creationId="{1ABB8F69-8BB8-581C-30FA-3C382518F197}"/>
          </ac:spMkLst>
        </pc:spChg>
      </pc:sldChg>
      <pc:sldChg chg="addSp delSp modSp mod delCm">
        <pc:chgData name="Andrea Colangeli" userId="9b132dfa-aef4-4353-b462-8c675c5610a9" providerId="ADAL" clId="{7DED6C62-2F00-4905-B21E-C11D95865209}" dt="2024-05-30T21:02:08.979" v="76"/>
        <pc:sldMkLst>
          <pc:docMk/>
          <pc:sldMk cId="4158795087" sldId="280"/>
        </pc:sldMkLst>
        <pc:spChg chg="del">
          <ac:chgData name="Andrea Colangeli" userId="9b132dfa-aef4-4353-b462-8c675c5610a9" providerId="ADAL" clId="{7DED6C62-2F00-4905-B21E-C11D95865209}" dt="2024-05-30T21:02:08.697" v="75" actId="478"/>
          <ac:spMkLst>
            <pc:docMk/>
            <pc:sldMk cId="4158795087" sldId="280"/>
            <ac:spMk id="3" creationId="{6841CD72-428B-784F-8FE4-950169616545}"/>
          </ac:spMkLst>
        </pc:spChg>
        <pc:spChg chg="add mod">
          <ac:chgData name="Andrea Colangeli" userId="9b132dfa-aef4-4353-b462-8c675c5610a9" providerId="ADAL" clId="{7DED6C62-2F00-4905-B21E-C11D95865209}" dt="2024-05-30T21:02:08.979" v="76"/>
          <ac:spMkLst>
            <pc:docMk/>
            <pc:sldMk cId="4158795087" sldId="280"/>
            <ac:spMk id="6" creationId="{DD327388-CBF4-EE34-94B7-AFA0D5F5CD8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6:33.911" v="24"/>
              <pc2:cmMkLst xmlns:pc2="http://schemas.microsoft.com/office/powerpoint/2019/9/main/command">
                <pc:docMk/>
                <pc:sldMk cId="4158795087" sldId="280"/>
                <pc2:cmMk id="{174894CE-6DB1-496B-B7B1-4A8CED069B53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7:28.325" v="139" actId="20577"/>
        <pc:sldMkLst>
          <pc:docMk/>
          <pc:sldMk cId="1688554738" sldId="332"/>
        </pc:sldMkLst>
        <pc:spChg chg="mod">
          <ac:chgData name="Andrea Colangeli" userId="9b132dfa-aef4-4353-b462-8c675c5610a9" providerId="ADAL" clId="{7DED6C62-2F00-4905-B21E-C11D95865209}" dt="2024-05-30T21:07:28.325" v="139" actId="20577"/>
          <ac:spMkLst>
            <pc:docMk/>
            <pc:sldMk cId="1688554738" sldId="332"/>
            <ac:spMk id="6" creationId="{00000000-0000-0000-0000-000000000000}"/>
          </ac:spMkLst>
        </pc:spChg>
        <pc:spChg chg="mod">
          <ac:chgData name="Andrea Colangeli" userId="9b132dfa-aef4-4353-b462-8c675c5610a9" providerId="ADAL" clId="{7DED6C62-2F00-4905-B21E-C11D95865209}" dt="2024-05-30T21:06:48.852" v="136" actId="1076"/>
          <ac:spMkLst>
            <pc:docMk/>
            <pc:sldMk cId="1688554738" sldId="332"/>
            <ac:spMk id="7" creationId="{88E84100-58D1-FBEF-1286-312929F6EE66}"/>
          </ac:spMkLst>
        </pc:spChg>
        <pc:spChg chg="del">
          <ac:chgData name="Andrea Colangeli" userId="9b132dfa-aef4-4353-b462-8c675c5610a9" providerId="ADAL" clId="{7DED6C62-2F00-4905-B21E-C11D95865209}" dt="2024-05-30T21:02:29.762" v="82" actId="478"/>
          <ac:spMkLst>
            <pc:docMk/>
            <pc:sldMk cId="1688554738" sldId="332"/>
            <ac:spMk id="10" creationId="{7D899582-F256-9001-1458-2456C64B5501}"/>
          </ac:spMkLst>
        </pc:spChg>
        <pc:spChg chg="add mod">
          <ac:chgData name="Andrea Colangeli" userId="9b132dfa-aef4-4353-b462-8c675c5610a9" providerId="ADAL" clId="{7DED6C62-2F00-4905-B21E-C11D95865209}" dt="2024-05-30T21:02:29.966" v="83"/>
          <ac:spMkLst>
            <pc:docMk/>
            <pc:sldMk cId="1688554738" sldId="332"/>
            <ac:spMk id="12" creationId="{AB7B628C-4D3E-4EDE-EE39-F6093835BC84}"/>
          </ac:spMkLst>
        </pc:spChg>
      </pc:sldChg>
      <pc:sldChg chg="addSp delSp modSp mod delCm">
        <pc:chgData name="Andrea Colangeli" userId="9b132dfa-aef4-4353-b462-8c675c5610a9" providerId="ADAL" clId="{7DED6C62-2F00-4905-B21E-C11D95865209}" dt="2024-05-30T21:02:25.588" v="81"/>
        <pc:sldMkLst>
          <pc:docMk/>
          <pc:sldMk cId="1107202457" sldId="336"/>
        </pc:sldMkLst>
        <pc:spChg chg="add mod">
          <ac:chgData name="Andrea Colangeli" userId="9b132dfa-aef4-4353-b462-8c675c5610a9" providerId="ADAL" clId="{7DED6C62-2F00-4905-B21E-C11D95865209}" dt="2024-05-30T21:02:25.588" v="81"/>
          <ac:spMkLst>
            <pc:docMk/>
            <pc:sldMk cId="1107202457" sldId="336"/>
            <ac:spMk id="3" creationId="{29D07499-B547-E491-E9A0-25C196F190B7}"/>
          </ac:spMkLst>
        </pc:spChg>
        <pc:spChg chg="mod">
          <ac:chgData name="Andrea Colangeli" userId="9b132dfa-aef4-4353-b462-8c675c5610a9" providerId="ADAL" clId="{7DED6C62-2F00-4905-B21E-C11D95865209}" dt="2024-05-30T13:25:22.117" v="23" actId="1076"/>
          <ac:spMkLst>
            <pc:docMk/>
            <pc:sldMk cId="1107202457" sldId="336"/>
            <ac:spMk id="5" creationId="{00000000-0000-0000-0000-000000000000}"/>
          </ac:spMkLst>
        </pc:spChg>
        <pc:spChg chg="del mod">
          <ac:chgData name="Andrea Colangeli" userId="9b132dfa-aef4-4353-b462-8c675c5610a9" providerId="ADAL" clId="{7DED6C62-2F00-4905-B21E-C11D95865209}" dt="2024-05-30T21:02:25.227" v="80" actId="478"/>
          <ac:spMkLst>
            <pc:docMk/>
            <pc:sldMk cId="1107202457" sldId="336"/>
            <ac:spMk id="6" creationId="{78DABB84-F03C-DB45-A222-596C609996C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5:16.833" v="21"/>
              <pc2:cmMkLst xmlns:pc2="http://schemas.microsoft.com/office/powerpoint/2019/9/main/command">
                <pc:docMk/>
                <pc:sldMk cId="1107202457" sldId="336"/>
                <pc2:cmMk id="{7CCEAAFA-FA36-4751-8504-CD403E4D5436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2:00.479" v="72"/>
        <pc:sldMkLst>
          <pc:docMk/>
          <pc:sldMk cId="983233130" sldId="337"/>
        </pc:sldMkLst>
        <pc:spChg chg="add del mod">
          <ac:chgData name="Andrea Colangeli" userId="9b132dfa-aef4-4353-b462-8c675c5610a9" providerId="ADAL" clId="{7DED6C62-2F00-4905-B21E-C11D95865209}" dt="2024-05-30T21:02:00.167" v="71" actId="478"/>
          <ac:spMkLst>
            <pc:docMk/>
            <pc:sldMk cId="983233130" sldId="337"/>
            <ac:spMk id="4" creationId="{44B90AD7-DEB1-C13C-85AC-6AA180570252}"/>
          </ac:spMkLst>
        </pc:spChg>
        <pc:spChg chg="add mod">
          <ac:chgData name="Andrea Colangeli" userId="9b132dfa-aef4-4353-b462-8c675c5610a9" providerId="ADAL" clId="{7DED6C62-2F00-4905-B21E-C11D95865209}" dt="2024-05-30T21:02:00.479" v="72"/>
          <ac:spMkLst>
            <pc:docMk/>
            <pc:sldMk cId="983233130" sldId="337"/>
            <ac:spMk id="6" creationId="{DD15549E-1179-CA4A-08CF-A15140DCC76A}"/>
          </ac:spMkLst>
        </pc:spChg>
        <pc:spChg chg="del">
          <ac:chgData name="Andrea Colangeli" userId="9b132dfa-aef4-4353-b462-8c675c5610a9" providerId="ADAL" clId="{7DED6C62-2F00-4905-B21E-C11D95865209}" dt="2024-05-30T21:01:39.632" v="64" actId="478"/>
          <ac:spMkLst>
            <pc:docMk/>
            <pc:sldMk cId="983233130" sldId="337"/>
            <ac:spMk id="7" creationId="{49385FD6-54B2-CFA8-8CB5-EA7FF5B9352F}"/>
          </ac:spMkLst>
        </pc:spChg>
      </pc:sldChg>
      <pc:sldChg chg="addSp delSp modSp mod delCm">
        <pc:chgData name="Andrea Colangeli" userId="9b132dfa-aef4-4353-b462-8c675c5610a9" providerId="ADAL" clId="{7DED6C62-2F00-4905-B21E-C11D95865209}" dt="2024-05-30T21:02:03.967" v="74"/>
        <pc:sldMkLst>
          <pc:docMk/>
          <pc:sldMk cId="2367993353" sldId="338"/>
        </pc:sldMkLst>
        <pc:spChg chg="del">
          <ac:chgData name="Andrea Colangeli" userId="9b132dfa-aef4-4353-b462-8c675c5610a9" providerId="ADAL" clId="{7DED6C62-2F00-4905-B21E-C11D95865209}" dt="2024-05-30T21:02:03.731" v="73" actId="478"/>
          <ac:spMkLst>
            <pc:docMk/>
            <pc:sldMk cId="2367993353" sldId="338"/>
            <ac:spMk id="3" creationId="{6841CD72-428B-784F-8FE4-950169616545}"/>
          </ac:spMkLst>
        </pc:spChg>
        <pc:spChg chg="add mod">
          <ac:chgData name="Andrea Colangeli" userId="9b132dfa-aef4-4353-b462-8c675c5610a9" providerId="ADAL" clId="{7DED6C62-2F00-4905-B21E-C11D95865209}" dt="2024-05-30T21:02:03.967" v="74"/>
          <ac:spMkLst>
            <pc:docMk/>
            <pc:sldMk cId="2367993353" sldId="338"/>
            <ac:spMk id="4" creationId="{26BCAC7D-C9A8-3B9F-C544-ADF52D7410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drea Colangeli" userId="9b132dfa-aef4-4353-b462-8c675c5610a9" providerId="ADAL" clId="{7DED6C62-2F00-4905-B21E-C11D95865209}" dt="2024-05-30T13:26:39.604" v="25"/>
              <pc2:cmMkLst xmlns:pc2="http://schemas.microsoft.com/office/powerpoint/2019/9/main/command">
                <pc:docMk/>
                <pc:sldMk cId="2367993353" sldId="338"/>
                <pc2:cmMk id="{98A4D1DC-47E2-4D2B-90EC-92353B83DD0D}"/>
              </pc2:cmMkLst>
            </pc226:cmChg>
          </p:ext>
        </pc:extLst>
      </pc:sldChg>
      <pc:sldChg chg="addSp delSp modSp mod">
        <pc:chgData name="Andrea Colangeli" userId="9b132dfa-aef4-4353-b462-8c675c5610a9" providerId="ADAL" clId="{7DED6C62-2F00-4905-B21E-C11D95865209}" dt="2024-05-30T21:01:54.425" v="70" actId="6549"/>
        <pc:sldMkLst>
          <pc:docMk/>
          <pc:sldMk cId="2551518537" sldId="339"/>
        </pc:sldMkLst>
        <pc:spChg chg="add mod">
          <ac:chgData name="Andrea Colangeli" userId="9b132dfa-aef4-4353-b462-8c675c5610a9" providerId="ADAL" clId="{7DED6C62-2F00-4905-B21E-C11D95865209}" dt="2024-05-30T21:01:54.425" v="70" actId="6549"/>
          <ac:spMkLst>
            <pc:docMk/>
            <pc:sldMk cId="2551518537" sldId="339"/>
            <ac:spMk id="4" creationId="{640B2947-77B2-6AB4-C089-CD91247A8342}"/>
          </ac:spMkLst>
        </pc:spChg>
        <pc:spChg chg="del">
          <ac:chgData name="Andrea Colangeli" userId="9b132dfa-aef4-4353-b462-8c675c5610a9" providerId="ADAL" clId="{7DED6C62-2F00-4905-B21E-C11D95865209}" dt="2024-05-30T21:01:45.795" v="66" actId="478"/>
          <ac:spMkLst>
            <pc:docMk/>
            <pc:sldMk cId="2551518537" sldId="339"/>
            <ac:spMk id="7" creationId="{49385FD6-54B2-CFA8-8CB5-EA7FF5B9352F}"/>
          </ac:spMkLst>
        </pc:spChg>
      </pc:sldChg>
      <pc:sldChg chg="addSp delSp modSp mod">
        <pc:chgData name="Andrea Colangeli" userId="9b132dfa-aef4-4353-b462-8c675c5610a9" providerId="ADAL" clId="{7DED6C62-2F00-4905-B21E-C11D95865209}" dt="2024-05-30T21:05:15.909" v="131" actId="20577"/>
        <pc:sldMkLst>
          <pc:docMk/>
          <pc:sldMk cId="3107716862" sldId="340"/>
        </pc:sldMkLst>
        <pc:spChg chg="add mod">
          <ac:chgData name="Andrea Colangeli" userId="9b132dfa-aef4-4353-b462-8c675c5610a9" providerId="ADAL" clId="{7DED6C62-2F00-4905-B21E-C11D95865209}" dt="2024-05-30T21:03:08.128" v="101"/>
          <ac:spMkLst>
            <pc:docMk/>
            <pc:sldMk cId="3107716862" sldId="340"/>
            <ac:spMk id="3" creationId="{BE26A98D-8EB3-7CF3-1F67-F8A1168A4B23}"/>
          </ac:spMkLst>
        </pc:spChg>
        <pc:spChg chg="mod">
          <ac:chgData name="Andrea Colangeli" userId="9b132dfa-aef4-4353-b462-8c675c5610a9" providerId="ADAL" clId="{7DED6C62-2F00-4905-B21E-C11D95865209}" dt="2024-05-30T21:05:15.909" v="131" actId="20577"/>
          <ac:spMkLst>
            <pc:docMk/>
            <pc:sldMk cId="3107716862" sldId="340"/>
            <ac:spMk id="8" creationId="{0C317F2E-AF42-14AC-CC0E-EA920A286D02}"/>
          </ac:spMkLst>
        </pc:spChg>
        <pc:spChg chg="del">
          <ac:chgData name="Andrea Colangeli" userId="9b132dfa-aef4-4353-b462-8c675c5610a9" providerId="ADAL" clId="{7DED6C62-2F00-4905-B21E-C11D95865209}" dt="2024-05-30T21:03:07.799" v="100" actId="478"/>
          <ac:spMkLst>
            <pc:docMk/>
            <pc:sldMk cId="3107716862" sldId="340"/>
            <ac:spMk id="24" creationId="{766D63EF-5E0D-3C7C-7F3F-CEA237B64C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Autore Dipartimento/Unità – </a:t>
            </a:r>
            <a:r>
              <a:rPr lang="it-IT" err="1"/>
              <a:t>Arial</a:t>
            </a:r>
            <a:r>
              <a:rPr lang="it-IT"/>
              <a:t> 18 </a:t>
            </a:r>
            <a:r>
              <a:rPr lang="it-IT" err="1"/>
              <a:t>pt</a:t>
            </a:r>
            <a:endParaRPr lang="it-IT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 – </a:t>
            </a:r>
            <a:r>
              <a:rPr lang="it-IT" err="1"/>
              <a:t>Arial</a:t>
            </a:r>
            <a:r>
              <a:rPr lang="it-IT"/>
              <a:t> 30pt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" y="147081"/>
            <a:ext cx="2821884" cy="924167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Luogo e data – </a:t>
            </a:r>
            <a:r>
              <a:rPr lang="it-IT" err="1"/>
              <a:t>Arial</a:t>
            </a:r>
            <a:r>
              <a:rPr lang="it-IT"/>
              <a:t> 20pt 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sic </a:t>
            </a:r>
            <a:r>
              <a:rPr lang="it-IT" err="1"/>
              <a:t>amet</a:t>
            </a:r>
            <a:endParaRPr lang="it-IT"/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 – </a:t>
            </a:r>
            <a:r>
              <a:rPr lang="it-IT" err="1"/>
              <a:t>Arial</a:t>
            </a:r>
            <a:r>
              <a:rPr lang="it-IT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/>
              <a:t>Titolo di secondo livello 20pt </a:t>
            </a:r>
            <a:r>
              <a:rPr lang="it-IT" err="1"/>
              <a:t>Arial</a:t>
            </a:r>
            <a:r>
              <a:rPr lang="it-IT"/>
              <a:t> </a:t>
            </a:r>
            <a:r>
              <a:rPr lang="it-IT" err="1"/>
              <a:t>bold</a:t>
            </a:r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Corpo del testo 20pt </a:t>
            </a:r>
            <a:r>
              <a:rPr lang="it-IT" err="1"/>
              <a:t>Arial</a:t>
            </a:r>
            <a:r>
              <a:rPr lang="it-IT"/>
              <a:t> regular</a:t>
            </a:r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sic </a:t>
            </a:r>
            <a:r>
              <a:rPr lang="it-IT" err="1"/>
              <a:t>amet</a:t>
            </a:r>
            <a:endParaRPr lang="it-IT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Lista 16pt </a:t>
            </a:r>
            <a:r>
              <a:rPr lang="it-IT" err="1"/>
              <a:t>Arial</a:t>
            </a:r>
            <a:r>
              <a:rPr lang="it-IT"/>
              <a:t> regular</a:t>
            </a:r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endParaRPr lang="it-IT"/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ipusm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/>
              <a:t>Immagine a tutto schermo con box per testo bianco su sfondo scuro</a:t>
            </a:r>
            <a:br>
              <a:rPr lang="it-IT"/>
            </a:br>
            <a:r>
              <a:rPr lang="it-IT"/>
              <a:t>Cliccare sull’icona per inserire l’immagine (non utilizzare copia/incolla)</a:t>
            </a:r>
            <a:br>
              <a:rPr lang="it-IT"/>
            </a:br>
            <a:r>
              <a:rPr lang="it-IT"/>
              <a:t>Dimensioni immagine: </a:t>
            </a:r>
            <a:br>
              <a:rPr lang="it-IT"/>
            </a:br>
            <a:r>
              <a:rPr lang="it-IT"/>
              <a:t>Risoluzione a 160dpi</a:t>
            </a:r>
            <a:br>
              <a:rPr lang="it-IT"/>
            </a:br>
            <a:r>
              <a:rPr lang="it-IT"/>
              <a:t>25,4 cm (1600px) per 14,29cm (900px)</a:t>
            </a:r>
          </a:p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Autore e </a:t>
            </a:r>
          </a:p>
          <a:p>
            <a:pPr lvl="0"/>
            <a:r>
              <a:rPr lang="it-IT"/>
              <a:t>contatti</a:t>
            </a:r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Frascati Neutron Generator (FNG): capabilities and applications for radiation testing on electronics devices: SATIF conference, 31/05/2024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NS.2023.326030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Andrea Colangeli – ENEA Nuclear Department, Fusion Energy </a:t>
            </a:r>
            <a:r>
              <a:rPr lang="en-GB"/>
              <a:t>Division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4823" y="1826574"/>
            <a:ext cx="8854353" cy="738664"/>
          </a:xfrm>
        </p:spPr>
        <p:txBody>
          <a:bodyPr/>
          <a:lstStyle/>
          <a:p>
            <a:pPr algn="ctr"/>
            <a:r>
              <a:rPr lang="en-GB" sz="2400"/>
              <a:t>The Frascati Neutron Generator (FNG): capabilities and applications for radiation testing on electronic devices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Frascati,  INFN - LNF 31/05/2024</a:t>
            </a:r>
          </a:p>
        </p:txBody>
      </p:sp>
      <p:pic>
        <p:nvPicPr>
          <p:cNvPr id="9" name="Immagine 8" descr="Immagine che contiene Elementi grafici, arte, simbolo, cerchio&#10;&#10;Descrizione generata automaticamente">
            <a:extLst>
              <a:ext uri="{FF2B5EF4-FFF2-40B4-BE49-F238E27FC236}">
                <a16:creationId xmlns:a16="http://schemas.microsoft.com/office/drawing/2014/main" id="{B765A422-615E-8F5F-86A0-675D30E7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10" y="2497071"/>
            <a:ext cx="1325518" cy="1292661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6F636BDF-78C9-E0BE-594A-D688D9B36CF7}"/>
              </a:ext>
            </a:extLst>
          </p:cNvPr>
          <p:cNvGrpSpPr/>
          <p:nvPr/>
        </p:nvGrpSpPr>
        <p:grpSpPr>
          <a:xfrm>
            <a:off x="0" y="-73502"/>
            <a:ext cx="4060752" cy="1468545"/>
            <a:chOff x="265337" y="-23750"/>
            <a:chExt cx="4060752" cy="1468545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081D414-2586-EC22-FC3E-807E377C039E}"/>
                </a:ext>
              </a:extLst>
            </p:cNvPr>
            <p:cNvSpPr/>
            <p:nvPr/>
          </p:nvSpPr>
          <p:spPr>
            <a:xfrm>
              <a:off x="477989" y="95166"/>
              <a:ext cx="3848100" cy="1230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Immagine 12" descr="Immagine che contiene testo, Carattere, schermata, Elementi grafici">
              <a:extLst>
                <a:ext uri="{FF2B5EF4-FFF2-40B4-BE49-F238E27FC236}">
                  <a16:creationId xmlns:a16="http://schemas.microsoft.com/office/drawing/2014/main" id="{069DD83E-3394-54C3-2660-471EEDFD1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37" y="-23750"/>
              <a:ext cx="3946451" cy="1468545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1257E1A-F65E-E205-65D4-5D3426AF5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46" y="45414"/>
            <a:ext cx="2076730" cy="1230714"/>
          </a:xfrm>
          <a:prstGeom prst="rect">
            <a:avLst/>
          </a:prstGeom>
        </p:spPr>
      </p:pic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F5E6ED8-82F6-F720-F2C4-51E189198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752" y="24665"/>
            <a:ext cx="2270957" cy="1303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F9D1A-7AD7-4A83-C706-D6909AA5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Activities </a:t>
            </a:r>
            <a:r>
              <a:rPr lang="it-IT" err="1"/>
              <a:t>at</a:t>
            </a:r>
            <a:r>
              <a:rPr lang="it-IT"/>
              <a:t> the Frascati </a:t>
            </a:r>
            <a:r>
              <a:rPr lang="it-IT" err="1"/>
              <a:t>Neutron</a:t>
            </a:r>
            <a:r>
              <a:rPr lang="it-IT"/>
              <a:t> Generator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23C5AE-5018-4ED3-243B-9C88B620D329}"/>
              </a:ext>
            </a:extLst>
          </p:cNvPr>
          <p:cNvSpPr txBox="1"/>
          <p:nvPr/>
        </p:nvSpPr>
        <p:spPr>
          <a:xfrm>
            <a:off x="279400" y="1166295"/>
            <a:ext cx="8864600" cy="301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Benchmark experiments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for validation of neutronics codes and nuclear data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Development of new detectors 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​(e.g. optical fiber detectors, GS20)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Detectors calibration 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Radiation induced effects on electronics 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Efficiency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 of dosimeters 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457200" indent="-457200"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Irradiation of biological samples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for dosimetry and radiation effects in hostile environments for living organisms as space)</a:t>
            </a:r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FA6A1894-A46E-3B8B-C3E8-7FC356E9F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53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828CD0C-79E7-7347-20F2-E431E746B7FF}"/>
              </a:ext>
            </a:extLst>
          </p:cNvPr>
          <p:cNvSpPr/>
          <p:nvPr/>
        </p:nvSpPr>
        <p:spPr>
          <a:xfrm>
            <a:off x="279400" y="2545246"/>
            <a:ext cx="8732078" cy="402949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E914A2B-CCD0-7F87-01AF-533EE681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177838"/>
            <a:ext cx="8229600" cy="400110"/>
          </a:xfrm>
        </p:spPr>
        <p:txBody>
          <a:bodyPr/>
          <a:lstStyle/>
          <a:p>
            <a:r>
              <a:rPr lang="it-IT"/>
              <a:t>Activities </a:t>
            </a:r>
            <a:r>
              <a:rPr lang="it-IT" err="1"/>
              <a:t>at</a:t>
            </a:r>
            <a:r>
              <a:rPr lang="it-IT"/>
              <a:t> the Frascati </a:t>
            </a:r>
            <a:r>
              <a:rPr lang="it-IT" err="1"/>
              <a:t>Neutron</a:t>
            </a:r>
            <a:r>
              <a:rPr lang="it-IT"/>
              <a:t> Generator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528DD9-2CDB-C4AB-3421-065A06C6FC66}"/>
              </a:ext>
            </a:extLst>
          </p:cNvPr>
          <p:cNvSpPr txBox="1"/>
          <p:nvPr/>
        </p:nvSpPr>
        <p:spPr>
          <a:xfrm>
            <a:off x="279400" y="1166295"/>
            <a:ext cx="8864600" cy="301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Benchmark experiments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validation of neutronics codes and nuclear data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Development of new detectors 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​(e.g. optical fiber detectors, GS20)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Detectors calibration 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Radiation induced effects on electronics </a:t>
            </a:r>
          </a:p>
          <a:p>
            <a:pPr marL="457200" indent="-457200" algn="just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Efficiency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dosimeters 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457200" indent="-457200" algn="just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Irradiation of biological samples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dosimetry and radiation effects in hostile environments for living organisms as space)</a:t>
            </a:r>
          </a:p>
        </p:txBody>
      </p:sp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F486136C-63E9-F5A1-2A7A-32F44CA4B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8015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F9D1A-7AD7-4A83-C706-D6909AA5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Radiation</a:t>
            </a:r>
            <a:r>
              <a:rPr lang="it-IT"/>
              <a:t> </a:t>
            </a:r>
            <a:r>
              <a:rPr lang="it-IT" err="1"/>
              <a:t>effects</a:t>
            </a:r>
            <a:r>
              <a:rPr lang="it-IT"/>
              <a:t> on </a:t>
            </a:r>
            <a:r>
              <a:rPr lang="it-IT" err="1"/>
              <a:t>electronics</a:t>
            </a:r>
            <a:r>
              <a:rPr lang="it-IT"/>
              <a:t> in a </a:t>
            </a:r>
            <a:r>
              <a:rPr lang="it-IT" err="1"/>
              <a:t>nutshell</a:t>
            </a: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09C399-600D-4BC0-A596-9D2D23064C14}"/>
              </a:ext>
            </a:extLst>
          </p:cNvPr>
          <p:cNvSpPr txBox="1"/>
          <p:nvPr/>
        </p:nvSpPr>
        <p:spPr>
          <a:xfrm>
            <a:off x="295267" y="1588228"/>
            <a:ext cx="2009784" cy="246221"/>
          </a:xfrm>
          <a:prstGeom prst="rect">
            <a:avLst/>
          </a:prstGeom>
          <a:solidFill>
            <a:srgbClr val="1BAD41"/>
          </a:solidFill>
          <a:ln w="19050">
            <a:solidFill>
              <a:srgbClr val="4F4E4E"/>
            </a:solidFill>
          </a:ln>
        </p:spPr>
        <p:txBody>
          <a:bodyPr vert="horz" wrap="square" lIns="91440" tIns="0" rIns="91440" bIns="0" rtlCol="0" anchor="ctr"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Cumulative </a:t>
            </a:r>
            <a:r>
              <a:rPr lang="it-IT" sz="1600" b="1" err="1">
                <a:solidFill>
                  <a:schemeClr val="bg1"/>
                </a:solidFill>
              </a:rPr>
              <a:t>effects</a:t>
            </a:r>
            <a:endParaRPr lang="it-IT" sz="1600" b="1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476545-4775-3D96-D394-B46E8912EFE4}"/>
              </a:ext>
            </a:extLst>
          </p:cNvPr>
          <p:cNvSpPr txBox="1"/>
          <p:nvPr/>
        </p:nvSpPr>
        <p:spPr>
          <a:xfrm>
            <a:off x="295267" y="3440303"/>
            <a:ext cx="2047875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4F4E4E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Single Event </a:t>
            </a:r>
            <a:r>
              <a:rPr lang="it-IT" sz="1600" b="1" err="1">
                <a:solidFill>
                  <a:schemeClr val="bg1"/>
                </a:solidFill>
              </a:rPr>
              <a:t>Effects</a:t>
            </a:r>
            <a:r>
              <a:rPr lang="it-IT" sz="1600" b="1">
                <a:solidFill>
                  <a:schemeClr val="bg1"/>
                </a:solidFill>
              </a:rPr>
              <a:t> (SEE)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276430-7711-484E-FB99-4969F0E6D2E9}"/>
              </a:ext>
            </a:extLst>
          </p:cNvPr>
          <p:cNvSpPr txBox="1"/>
          <p:nvPr/>
        </p:nvSpPr>
        <p:spPr>
          <a:xfrm>
            <a:off x="70514" y="2113208"/>
            <a:ext cx="2600325" cy="1692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100" i="1" err="1"/>
              <a:t>Depend</a:t>
            </a:r>
            <a:r>
              <a:rPr lang="it-IT" sz="1100" i="1"/>
              <a:t> </a:t>
            </a:r>
            <a:r>
              <a:rPr lang="it-IT" sz="1100" i="1" err="1"/>
              <a:t>only</a:t>
            </a:r>
            <a:r>
              <a:rPr lang="it-IT" sz="1100" i="1"/>
              <a:t> on dose, </a:t>
            </a:r>
            <a:r>
              <a:rPr lang="it-IT" sz="1100" i="1" err="1"/>
              <a:t>not</a:t>
            </a:r>
            <a:r>
              <a:rPr lang="it-IT" sz="1100" i="1"/>
              <a:t> on </a:t>
            </a:r>
            <a:r>
              <a:rPr lang="it-IT" sz="1100" i="1" err="1"/>
              <a:t>particles</a:t>
            </a:r>
            <a:endParaRPr lang="it-IT" sz="1100" i="1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5FF76F-6493-0598-A901-E6E78A91B252}"/>
              </a:ext>
            </a:extLst>
          </p:cNvPr>
          <p:cNvSpPr txBox="1"/>
          <p:nvPr/>
        </p:nvSpPr>
        <p:spPr>
          <a:xfrm>
            <a:off x="70514" y="4125805"/>
            <a:ext cx="2600325" cy="33855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100" i="1" err="1"/>
              <a:t>Depend</a:t>
            </a:r>
            <a:r>
              <a:rPr lang="it-IT" sz="1100" i="1"/>
              <a:t> on </a:t>
            </a:r>
            <a:r>
              <a:rPr lang="it-IT" sz="1100" i="1" err="1"/>
              <a:t>type</a:t>
            </a:r>
            <a:r>
              <a:rPr lang="it-IT" sz="1100" i="1"/>
              <a:t> and energy of the </a:t>
            </a:r>
            <a:r>
              <a:rPr lang="it-IT" sz="1100" i="1" err="1"/>
              <a:t>radiations</a:t>
            </a:r>
            <a:endParaRPr lang="it-IT" sz="1100" i="1"/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52D12E79-1EE0-D79F-CF52-58E72D19ACF5}"/>
              </a:ext>
            </a:extLst>
          </p:cNvPr>
          <p:cNvCxnSpPr/>
          <p:nvPr/>
        </p:nvCxnSpPr>
        <p:spPr>
          <a:xfrm>
            <a:off x="2305051" y="1711339"/>
            <a:ext cx="1438275" cy="6467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E1043F9D-DBD2-7A5A-739B-D9D639DA081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05051" y="1063169"/>
            <a:ext cx="1438275" cy="6481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1DEE77C-2E75-30EE-ABAB-922197C192B9}"/>
              </a:ext>
            </a:extLst>
          </p:cNvPr>
          <p:cNvSpPr txBox="1"/>
          <p:nvPr/>
        </p:nvSpPr>
        <p:spPr>
          <a:xfrm>
            <a:off x="3743326" y="816947"/>
            <a:ext cx="1695450" cy="49244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/>
              <a:t>Total </a:t>
            </a:r>
            <a:r>
              <a:rPr lang="it-IT" sz="1600" err="1"/>
              <a:t>Ionizing</a:t>
            </a:r>
            <a:r>
              <a:rPr lang="it-IT" sz="1600"/>
              <a:t> Dose (TID)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47F1ED3-B498-CD20-FB99-495F8D7B4527}"/>
              </a:ext>
            </a:extLst>
          </p:cNvPr>
          <p:cNvSpPr txBox="1"/>
          <p:nvPr/>
        </p:nvSpPr>
        <p:spPr>
          <a:xfrm>
            <a:off x="3743326" y="2109467"/>
            <a:ext cx="1781175" cy="49244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err="1"/>
              <a:t>Displacement</a:t>
            </a:r>
            <a:r>
              <a:rPr lang="it-IT" sz="1600"/>
              <a:t> </a:t>
            </a:r>
            <a:r>
              <a:rPr lang="it-IT" sz="1600" err="1"/>
              <a:t>Damage</a:t>
            </a:r>
            <a:r>
              <a:rPr lang="it-IT" sz="1600"/>
              <a:t> (DD)</a:t>
            </a:r>
          </a:p>
        </p:txBody>
      </p: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D34A74C2-FFC3-3F1B-D762-9D6F0A3D682A}"/>
              </a:ext>
            </a:extLst>
          </p:cNvPr>
          <p:cNvCxnSpPr>
            <a:cxnSpLocks/>
          </p:cNvCxnSpPr>
          <p:nvPr/>
        </p:nvCxnSpPr>
        <p:spPr>
          <a:xfrm>
            <a:off x="2343150" y="3692238"/>
            <a:ext cx="1438278" cy="5781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9F950F9C-3741-8509-BD2D-0B69B22D6E14}"/>
              </a:ext>
            </a:extLst>
          </p:cNvPr>
          <p:cNvCxnSpPr>
            <a:cxnSpLocks/>
          </p:cNvCxnSpPr>
          <p:nvPr/>
        </p:nvCxnSpPr>
        <p:spPr>
          <a:xfrm flipV="1">
            <a:off x="2343150" y="3134649"/>
            <a:ext cx="1438275" cy="5632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7AD772-79A8-CC11-E2D1-92850E6280DD}"/>
              </a:ext>
            </a:extLst>
          </p:cNvPr>
          <p:cNvSpPr txBox="1"/>
          <p:nvPr/>
        </p:nvSpPr>
        <p:spPr>
          <a:xfrm>
            <a:off x="3781428" y="3006884"/>
            <a:ext cx="1781174" cy="24622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/>
              <a:t>Soft </a:t>
            </a:r>
            <a:r>
              <a:rPr lang="it-IT" sz="1600" err="1"/>
              <a:t>Effect</a:t>
            </a:r>
            <a:endParaRPr lang="it-IT" sz="160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16912DB-2400-2EC2-9543-6CFE6F508611}"/>
              </a:ext>
            </a:extLst>
          </p:cNvPr>
          <p:cNvSpPr txBox="1"/>
          <p:nvPr/>
        </p:nvSpPr>
        <p:spPr>
          <a:xfrm>
            <a:off x="3781428" y="4120960"/>
            <a:ext cx="1781175" cy="24622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/>
              <a:t>Hard </a:t>
            </a:r>
            <a:r>
              <a:rPr lang="it-IT" sz="1600" err="1"/>
              <a:t>Effect</a:t>
            </a:r>
            <a:endParaRPr lang="it-IT" sz="1600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05A68BCB-F7B4-74FF-A853-405C1CF4B541}"/>
              </a:ext>
            </a:extLst>
          </p:cNvPr>
          <p:cNvGrpSpPr/>
          <p:nvPr/>
        </p:nvGrpSpPr>
        <p:grpSpPr>
          <a:xfrm>
            <a:off x="5562601" y="2767450"/>
            <a:ext cx="771527" cy="724129"/>
            <a:chOff x="5905499" y="2731826"/>
            <a:chExt cx="771527" cy="724129"/>
          </a:xfrm>
        </p:grpSpPr>
        <p:cxnSp>
          <p:nvCxnSpPr>
            <p:cNvPr id="31" name="Connettore a gomito 30">
              <a:extLst>
                <a:ext uri="{FF2B5EF4-FFF2-40B4-BE49-F238E27FC236}">
                  <a16:creationId xmlns:a16="http://schemas.microsoft.com/office/drawing/2014/main" id="{6B0B5874-3B83-C19D-360C-F928E230E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5500" y="2731826"/>
              <a:ext cx="771522" cy="36184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ttore a gomito 32">
              <a:extLst>
                <a:ext uri="{FF2B5EF4-FFF2-40B4-BE49-F238E27FC236}">
                  <a16:creationId xmlns:a16="http://schemas.microsoft.com/office/drawing/2014/main" id="{652D5150-53C2-3D22-0673-A3395F724406}"/>
                </a:ext>
              </a:extLst>
            </p:cNvPr>
            <p:cNvCxnSpPr>
              <a:cxnSpLocks/>
            </p:cNvCxnSpPr>
            <p:nvPr/>
          </p:nvCxnSpPr>
          <p:spPr>
            <a:xfrm>
              <a:off x="5905500" y="3105105"/>
              <a:ext cx="771522" cy="3508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21614439-8922-EF97-5C3D-0DF576605B57}"/>
                </a:ext>
              </a:extLst>
            </p:cNvPr>
            <p:cNvCxnSpPr>
              <a:cxnSpLocks/>
            </p:cNvCxnSpPr>
            <p:nvPr/>
          </p:nvCxnSpPr>
          <p:spPr>
            <a:xfrm>
              <a:off x="5905499" y="3094464"/>
              <a:ext cx="771527" cy="9525"/>
            </a:xfrm>
            <a:prstGeom prst="straightConnector1">
              <a:avLst/>
            </a:prstGeom>
            <a:ln w="12700">
              <a:solidFill>
                <a:srgbClr val="003A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D24592A-FF64-C448-E4BE-BA1AF9A90327}"/>
              </a:ext>
            </a:extLst>
          </p:cNvPr>
          <p:cNvSpPr txBox="1"/>
          <p:nvPr/>
        </p:nvSpPr>
        <p:spPr>
          <a:xfrm>
            <a:off x="6334128" y="3782727"/>
            <a:ext cx="1200149" cy="2154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/>
              <a:t>SEL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D06326E-6969-CB32-AD56-BA66C3C810A6}"/>
              </a:ext>
            </a:extLst>
          </p:cNvPr>
          <p:cNvSpPr txBox="1"/>
          <p:nvPr/>
        </p:nvSpPr>
        <p:spPr>
          <a:xfrm>
            <a:off x="6334128" y="2673319"/>
            <a:ext cx="1200149" cy="2154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/>
              <a:t>SEU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74167EA-418F-7CC4-5A56-4ED7433AD859}"/>
              </a:ext>
            </a:extLst>
          </p:cNvPr>
          <p:cNvSpPr txBox="1"/>
          <p:nvPr/>
        </p:nvSpPr>
        <p:spPr>
          <a:xfrm>
            <a:off x="6334120" y="3041275"/>
            <a:ext cx="1200149" cy="2154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/>
              <a:t>SET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293908AD-7D4B-6924-78C6-1D88B661D736}"/>
              </a:ext>
            </a:extLst>
          </p:cNvPr>
          <p:cNvGrpSpPr/>
          <p:nvPr/>
        </p:nvGrpSpPr>
        <p:grpSpPr>
          <a:xfrm>
            <a:off x="5562597" y="3884038"/>
            <a:ext cx="771527" cy="724129"/>
            <a:chOff x="5905499" y="2731826"/>
            <a:chExt cx="771527" cy="724129"/>
          </a:xfrm>
        </p:grpSpPr>
        <p:cxnSp>
          <p:nvCxnSpPr>
            <p:cNvPr id="53" name="Connettore a gomito 52">
              <a:extLst>
                <a:ext uri="{FF2B5EF4-FFF2-40B4-BE49-F238E27FC236}">
                  <a16:creationId xmlns:a16="http://schemas.microsoft.com/office/drawing/2014/main" id="{08DD6580-773D-AD12-4F08-1C51D728D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5500" y="2731826"/>
              <a:ext cx="771522" cy="36184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ttore a gomito 53">
              <a:extLst>
                <a:ext uri="{FF2B5EF4-FFF2-40B4-BE49-F238E27FC236}">
                  <a16:creationId xmlns:a16="http://schemas.microsoft.com/office/drawing/2014/main" id="{024C39D5-570A-66AA-CBEE-B31E8A7CFEB5}"/>
                </a:ext>
              </a:extLst>
            </p:cNvPr>
            <p:cNvCxnSpPr>
              <a:cxnSpLocks/>
            </p:cNvCxnSpPr>
            <p:nvPr/>
          </p:nvCxnSpPr>
          <p:spPr>
            <a:xfrm>
              <a:off x="5905500" y="3105105"/>
              <a:ext cx="771522" cy="3508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2FCFCEC3-1F09-A423-C918-701820504FC8}"/>
                </a:ext>
              </a:extLst>
            </p:cNvPr>
            <p:cNvCxnSpPr>
              <a:cxnSpLocks/>
            </p:cNvCxnSpPr>
            <p:nvPr/>
          </p:nvCxnSpPr>
          <p:spPr>
            <a:xfrm>
              <a:off x="5905499" y="3094464"/>
              <a:ext cx="771527" cy="9525"/>
            </a:xfrm>
            <a:prstGeom prst="straightConnector1">
              <a:avLst/>
            </a:prstGeom>
            <a:ln w="12700">
              <a:solidFill>
                <a:srgbClr val="003A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762BC38A-9989-9091-2588-F51C66F2C427}"/>
              </a:ext>
            </a:extLst>
          </p:cNvPr>
          <p:cNvSpPr txBox="1"/>
          <p:nvPr/>
        </p:nvSpPr>
        <p:spPr>
          <a:xfrm>
            <a:off x="6334128" y="3396133"/>
            <a:ext cx="1200149" cy="2154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/>
              <a:t>SEFI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572C12A-2AB0-1B6B-4DAE-ED7657666556}"/>
              </a:ext>
            </a:extLst>
          </p:cNvPr>
          <p:cNvSpPr txBox="1"/>
          <p:nvPr/>
        </p:nvSpPr>
        <p:spPr>
          <a:xfrm>
            <a:off x="6334119" y="4135490"/>
            <a:ext cx="1200149" cy="2154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/>
              <a:t>SEBO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513497D-8918-3C59-A540-D70AF0E13D8C}"/>
              </a:ext>
            </a:extLst>
          </p:cNvPr>
          <p:cNvSpPr txBox="1"/>
          <p:nvPr/>
        </p:nvSpPr>
        <p:spPr>
          <a:xfrm>
            <a:off x="6334118" y="4477791"/>
            <a:ext cx="1200149" cy="2154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/>
              <a:t>SEGR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09BBC0D-3D57-C846-A7B5-311BB90F7757}"/>
              </a:ext>
            </a:extLst>
          </p:cNvPr>
          <p:cNvSpPr txBox="1"/>
          <p:nvPr/>
        </p:nvSpPr>
        <p:spPr>
          <a:xfrm>
            <a:off x="5777836" y="946656"/>
            <a:ext cx="2600325" cy="33855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100" i="1" err="1"/>
              <a:t>Degradation</a:t>
            </a:r>
            <a:r>
              <a:rPr lang="it-IT" sz="1100" i="1"/>
              <a:t> of </a:t>
            </a:r>
            <a:r>
              <a:rPr lang="it-IT" sz="1100" i="1" err="1"/>
              <a:t>electronics</a:t>
            </a:r>
            <a:r>
              <a:rPr lang="it-IT" sz="1100" i="1"/>
              <a:t> </a:t>
            </a:r>
            <a:r>
              <a:rPr lang="it-IT" sz="1100" i="1" err="1"/>
              <a:t>parameters</a:t>
            </a:r>
            <a:r>
              <a:rPr lang="it-IT" sz="1100" i="1"/>
              <a:t> with </a:t>
            </a:r>
            <a:r>
              <a:rPr lang="it-IT" sz="1100" i="1" err="1"/>
              <a:t>passing</a:t>
            </a:r>
            <a:r>
              <a:rPr lang="it-IT" sz="1100" i="1"/>
              <a:t> of the time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0D1E06E-C681-29E0-2D08-986483E228E0}"/>
              </a:ext>
            </a:extLst>
          </p:cNvPr>
          <p:cNvSpPr txBox="1"/>
          <p:nvPr/>
        </p:nvSpPr>
        <p:spPr>
          <a:xfrm>
            <a:off x="5948359" y="2266482"/>
            <a:ext cx="2020223" cy="1692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100" i="1" err="1"/>
              <a:t>Displacement</a:t>
            </a:r>
            <a:r>
              <a:rPr lang="it-IT" sz="1100" i="1"/>
              <a:t> of lattice </a:t>
            </a:r>
            <a:r>
              <a:rPr lang="it-IT" sz="1100" i="1" err="1"/>
              <a:t>atoms</a:t>
            </a:r>
            <a:endParaRPr lang="it-IT" sz="1100" i="1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5F40230-D6F0-9175-F9E6-1B26C80F87DE}"/>
              </a:ext>
            </a:extLst>
          </p:cNvPr>
          <p:cNvSpPr txBox="1"/>
          <p:nvPr/>
        </p:nvSpPr>
        <p:spPr>
          <a:xfrm>
            <a:off x="7682836" y="3244418"/>
            <a:ext cx="1390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i="1"/>
              <a:t>A single ionizing particle hits the sensitive area of a powered device compromising its functionality.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2DC3B4CA-838A-AF1B-C59A-F90AFBFFC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41810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CFE6B-DE59-39A6-45C2-D002CA2C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FNG for </a:t>
            </a:r>
            <a:r>
              <a:rPr lang="it-IT" err="1"/>
              <a:t>radiation</a:t>
            </a:r>
            <a:r>
              <a:rPr lang="it-IT"/>
              <a:t> testing of </a:t>
            </a:r>
            <a:r>
              <a:rPr lang="it-IT" err="1"/>
              <a:t>electronic</a:t>
            </a:r>
            <a:r>
              <a:rPr lang="it-IT"/>
              <a:t> </a:t>
            </a:r>
            <a:r>
              <a:rPr lang="it-IT" err="1"/>
              <a:t>components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5ADB55-5731-4BF9-14D0-4ECB186E37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" y="2924412"/>
            <a:ext cx="8872329" cy="52322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en-GB" sz="1400">
                <a:latin typeface="Verdana"/>
                <a:ea typeface="Verdana"/>
              </a:rPr>
              <a:t>Presently </a:t>
            </a:r>
            <a:r>
              <a:rPr lang="en-GB" sz="1400" b="1">
                <a:latin typeface="Verdana"/>
                <a:ea typeface="Verdana"/>
              </a:rPr>
              <a:t>FNG is involved several projects </a:t>
            </a:r>
            <a:r>
              <a:rPr lang="en-GB" sz="1400">
                <a:latin typeface="Verdana"/>
                <a:ea typeface="Verdana"/>
              </a:rPr>
              <a:t>regarding the investigation of radiation effects on electronic devices: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3A226B-63A9-289E-1A50-2D7F65910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260" y="3573763"/>
            <a:ext cx="8077199" cy="82484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t-IT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RADNEXT </a:t>
            </a:r>
            <a:r>
              <a:rPr lang="it-IT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1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RADiation</a:t>
            </a:r>
            <a:r>
              <a:rPr lang="en-US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facility Network for the </a:t>
            </a:r>
            <a:r>
              <a:rPr lang="en-US" sz="11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EXploration</a:t>
            </a:r>
            <a:r>
              <a:rPr lang="en-US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effects for </a:t>
            </a:r>
            <a:r>
              <a:rPr lang="en-US" sz="1100" i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</a:t>
            </a:r>
            <a:r>
              <a:rPr lang="en-US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research)</a:t>
            </a:r>
            <a:endParaRPr lang="it-IT" sz="14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ASIF </a:t>
            </a:r>
            <a:r>
              <a:rPr lang="it-IT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 supported radiation facility program)</a:t>
            </a:r>
            <a:endParaRPr lang="it-IT" sz="11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GENeuSIS</a:t>
            </a:r>
            <a:r>
              <a:rPr lang="it-IT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ENEA project </a:t>
            </a:r>
            <a:r>
              <a:rPr lang="it-IT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 Experimental Neutron System Irradiation Station)</a:t>
            </a:r>
            <a:endParaRPr lang="it-IT" sz="11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EA276C1-4E07-8D8E-C0E3-9130115F6917}"/>
              </a:ext>
            </a:extLst>
          </p:cNvPr>
          <p:cNvSpPr txBox="1">
            <a:spLocks/>
          </p:cNvSpPr>
          <p:nvPr/>
        </p:nvSpPr>
        <p:spPr>
          <a:xfrm>
            <a:off x="152400" y="910057"/>
            <a:ext cx="8931964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+mj-lt"/>
              <a:buNone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Considering characteristics of the generator it represents a unique facility to test electronic devices under neutron irradiation. Wide range of application can be tested at FNG: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D71244CE-62C8-6D5F-1E19-429140CD3E42}"/>
              </a:ext>
            </a:extLst>
          </p:cNvPr>
          <p:cNvSpPr txBox="1">
            <a:spLocks/>
          </p:cNvSpPr>
          <p:nvPr/>
        </p:nvSpPr>
        <p:spPr>
          <a:xfrm>
            <a:off x="1388442" y="1438524"/>
            <a:ext cx="3640758" cy="13788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Nuclear instrumentation </a:t>
            </a:r>
          </a:p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Avionics</a:t>
            </a:r>
          </a:p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Fusion research</a:t>
            </a:r>
          </a:p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Aerospace</a:t>
            </a:r>
          </a:p>
          <a:p>
            <a:pPr marL="457200" indent="-457200" algn="just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Particles accelerators</a:t>
            </a:r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5767EF48-CDCA-7F05-BEC0-3BB31C422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1225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RADNEXT project</a:t>
            </a:r>
          </a:p>
        </p:txBody>
      </p:sp>
      <p:pic>
        <p:nvPicPr>
          <p:cNvPr id="12" name="Immagine 11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601A649B-7E17-DF15-126D-09028497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" y="921194"/>
            <a:ext cx="4684786" cy="68275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F3FF76-9973-F455-65C4-71D8981AE8CB}"/>
              </a:ext>
            </a:extLst>
          </p:cNvPr>
          <p:cNvSpPr txBox="1"/>
          <p:nvPr/>
        </p:nvSpPr>
        <p:spPr>
          <a:xfrm>
            <a:off x="4748210" y="916730"/>
            <a:ext cx="4090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err="1">
                <a:solidFill>
                  <a:srgbClr val="C00000"/>
                </a:solidFill>
              </a:rPr>
              <a:t>RAD</a:t>
            </a:r>
            <a:r>
              <a:rPr lang="en-US" sz="1600" b="1" err="1"/>
              <a:t>iation</a:t>
            </a:r>
            <a:r>
              <a:rPr lang="en-US" sz="1600" b="1"/>
              <a:t> facility </a:t>
            </a:r>
            <a:r>
              <a:rPr lang="en-US" sz="1600" b="1">
                <a:solidFill>
                  <a:srgbClr val="C00000"/>
                </a:solidFill>
              </a:rPr>
              <a:t>N</a:t>
            </a:r>
            <a:r>
              <a:rPr lang="en-US" sz="1600" b="1"/>
              <a:t>etwork for the </a:t>
            </a:r>
            <a:r>
              <a:rPr lang="en-US" sz="1600" b="1" err="1">
                <a:solidFill>
                  <a:srgbClr val="C00000"/>
                </a:solidFill>
              </a:rPr>
              <a:t>EX</a:t>
            </a:r>
            <a:r>
              <a:rPr lang="en-US" sz="1600" b="1" err="1"/>
              <a:t>ploration</a:t>
            </a:r>
            <a:r>
              <a:rPr lang="en-US" sz="1600" b="1"/>
              <a:t> of effects for </a:t>
            </a:r>
            <a:r>
              <a:rPr lang="en-US" sz="1600" b="1" err="1"/>
              <a:t>indus</a:t>
            </a:r>
            <a:r>
              <a:rPr lang="en-US" sz="1600" b="1" err="1">
                <a:solidFill>
                  <a:srgbClr val="C00000"/>
                </a:solidFill>
              </a:rPr>
              <a:t>T</a:t>
            </a:r>
            <a:r>
              <a:rPr lang="en-US" sz="1600" b="1" err="1"/>
              <a:t>ry</a:t>
            </a:r>
            <a:r>
              <a:rPr lang="en-US" sz="1600" b="1"/>
              <a:t> and research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5C1987-62DB-61BC-2497-41ED004C07BC}"/>
              </a:ext>
            </a:extLst>
          </p:cNvPr>
          <p:cNvSpPr txBox="1"/>
          <p:nvPr/>
        </p:nvSpPr>
        <p:spPr>
          <a:xfrm>
            <a:off x="118381" y="1687863"/>
            <a:ext cx="881966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100">
                <a:latin typeface="Verdana"/>
                <a:ea typeface="Verdana"/>
              </a:rPr>
              <a:t>RADNEXT is an </a:t>
            </a:r>
            <a:r>
              <a:rPr lang="en-US" sz="1100" b="1">
                <a:latin typeface="Verdana"/>
                <a:ea typeface="Verdana"/>
              </a:rPr>
              <a:t>H2020 INFRAIA-02-2020 </a:t>
            </a:r>
            <a:r>
              <a:rPr lang="en-US" sz="1100">
                <a:latin typeface="Verdana"/>
                <a:ea typeface="Verdana"/>
              </a:rPr>
              <a:t>infrastructure project, led by CERN, with the objective </a:t>
            </a:r>
            <a:r>
              <a:rPr lang="en-US" sz="1100" b="1">
                <a:latin typeface="Verdana"/>
                <a:ea typeface="Verdana"/>
              </a:rPr>
              <a:t>of creating a network of facilities and related irradiation methodology for responding to the emerging needs of electronics component and system irradiation</a:t>
            </a:r>
            <a:r>
              <a:rPr lang="en-US" sz="1100">
                <a:latin typeface="Verdana"/>
                <a:ea typeface="Verdana"/>
              </a:rPr>
              <a:t>; as well as </a:t>
            </a:r>
            <a:r>
              <a:rPr lang="en-US" sz="1100" b="1">
                <a:latin typeface="Verdana"/>
                <a:ea typeface="Verdana"/>
              </a:rPr>
              <a:t>combining different irradiation and simulation techniques </a:t>
            </a:r>
            <a:r>
              <a:rPr lang="en-US" sz="1100">
                <a:latin typeface="Verdana"/>
                <a:ea typeface="Verdana"/>
              </a:rPr>
              <a:t>for optimizing the radiation hardness assurance for systems, focusing on the related risk assessment.</a:t>
            </a:r>
            <a:endParaRPr lang="it-IT" sz="1100">
              <a:latin typeface="Verdana"/>
              <a:ea typeface="Verdana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401A67-9C1E-5D0B-CEFD-822854D76DA6}"/>
              </a:ext>
            </a:extLst>
          </p:cNvPr>
          <p:cNvSpPr txBox="1"/>
          <p:nvPr/>
        </p:nvSpPr>
        <p:spPr>
          <a:xfrm>
            <a:off x="1878668" y="4339446"/>
            <a:ext cx="7103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R. G. </a:t>
            </a:r>
            <a:r>
              <a:rPr lang="en-US" sz="1000" err="1"/>
              <a:t>Alía</a:t>
            </a:r>
            <a:r>
              <a:rPr lang="en-US" sz="1000"/>
              <a:t> et al., "Heavy Ion Energy Deposition and SEE intercomparison within the RADNEXT irradiation facility network", in </a:t>
            </a:r>
            <a:r>
              <a:rPr lang="en-US" sz="1000" i="1"/>
              <a:t>IEEE Transactions on Nuclear Science</a:t>
            </a:r>
            <a:r>
              <a:rPr lang="en-US" sz="1000"/>
              <a:t>, </a:t>
            </a:r>
            <a:r>
              <a:rPr lang="en-US" sz="1000" b="1" err="1">
                <a:hlinkClick r:id="rId3"/>
              </a:rPr>
              <a:t>doi</a:t>
            </a:r>
            <a:r>
              <a:rPr lang="en-US" sz="1000" b="1">
                <a:hlinkClick r:id="rId3"/>
              </a:rPr>
              <a:t>: 10.1109/TNS.2023.3260309</a:t>
            </a:r>
            <a:r>
              <a:rPr lang="en-US" sz="1000" b="1"/>
              <a:t> </a:t>
            </a:r>
            <a:r>
              <a:rPr lang="en-US" sz="1000"/>
              <a:t>. </a:t>
            </a:r>
            <a:endParaRPr lang="it-IT" sz="10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6B1BBEA-64DB-2696-8F22-A5A7B2F3D3D8}"/>
              </a:ext>
            </a:extLst>
          </p:cNvPr>
          <p:cNvSpPr txBox="1"/>
          <p:nvPr/>
        </p:nvSpPr>
        <p:spPr>
          <a:xfrm>
            <a:off x="23587" y="4407254"/>
            <a:ext cx="17718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Reference to the project</a:t>
            </a:r>
            <a:endParaRPr lang="it-IT" sz="110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55C1E0E1-45C0-9B04-C590-103D42182D40}"/>
              </a:ext>
            </a:extLst>
          </p:cNvPr>
          <p:cNvSpPr/>
          <p:nvPr/>
        </p:nvSpPr>
        <p:spPr>
          <a:xfrm>
            <a:off x="1712225" y="4502905"/>
            <a:ext cx="202268" cy="6882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9E14E164-DB3A-A235-B43D-9BBD84481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1" y="2493394"/>
            <a:ext cx="3988904" cy="184168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CB6930-58F6-EE7D-F440-3534A8EF4FF7}"/>
              </a:ext>
            </a:extLst>
          </p:cNvPr>
          <p:cNvSpPr txBox="1"/>
          <p:nvPr/>
        </p:nvSpPr>
        <p:spPr>
          <a:xfrm>
            <a:off x="4261548" y="2432061"/>
            <a:ext cx="19990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22 irradiation facilities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8 Academia centers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4 agencies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5 industries</a:t>
            </a:r>
          </a:p>
        </p:txBody>
      </p:sp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EA0498F2-7581-6E99-8D22-2D959AAD02E2}"/>
              </a:ext>
            </a:extLst>
          </p:cNvPr>
          <p:cNvSpPr/>
          <p:nvPr/>
        </p:nvSpPr>
        <p:spPr>
          <a:xfrm>
            <a:off x="6255425" y="2473779"/>
            <a:ext cx="99392" cy="686004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D763515-6E53-27C4-8605-56706708FBCC}"/>
              </a:ext>
            </a:extLst>
          </p:cNvPr>
          <p:cNvSpPr txBox="1"/>
          <p:nvPr/>
        </p:nvSpPr>
        <p:spPr>
          <a:xfrm>
            <a:off x="6530010" y="2666788"/>
            <a:ext cx="19990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u="sng"/>
              <a:t>Partner and associates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17E2139-EE37-EF73-F45B-3A35DACD496C}"/>
              </a:ext>
            </a:extLst>
          </p:cNvPr>
          <p:cNvSpPr txBox="1"/>
          <p:nvPr/>
        </p:nvSpPr>
        <p:spPr>
          <a:xfrm>
            <a:off x="4318229" y="3341490"/>
            <a:ext cx="19990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6 irradiation facilities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9 Academia centers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3 agencies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/>
              <a:t>24 industries</a:t>
            </a:r>
          </a:p>
        </p:txBody>
      </p:sp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AC4A82C1-82D0-45F2-1578-7DB67C4A986A}"/>
              </a:ext>
            </a:extLst>
          </p:cNvPr>
          <p:cNvSpPr/>
          <p:nvPr/>
        </p:nvSpPr>
        <p:spPr>
          <a:xfrm>
            <a:off x="6317255" y="3357585"/>
            <a:ext cx="99392" cy="686004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4566DAE-4397-8E6C-6A6E-4C626B4D3995}"/>
              </a:ext>
            </a:extLst>
          </p:cNvPr>
          <p:cNvSpPr txBox="1"/>
          <p:nvPr/>
        </p:nvSpPr>
        <p:spPr>
          <a:xfrm>
            <a:off x="6530010" y="3566605"/>
            <a:ext cx="19990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u="sng"/>
              <a:t>Supporters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D48AA218-B415-D394-F1D0-2BEDB47D6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7149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A6C74-80AC-919B-BF92-F20A6D30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FNG in RADNEXT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1F18765-2978-8FA1-5055-5AC60A0D6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19"/>
          <a:stretch/>
        </p:blipFill>
        <p:spPr>
          <a:xfrm>
            <a:off x="215738" y="849362"/>
            <a:ext cx="2149776" cy="1706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E7DD76-D43E-9BF9-BBF4-F4A1A539C320}"/>
              </a:ext>
            </a:extLst>
          </p:cNvPr>
          <p:cNvSpPr txBox="1"/>
          <p:nvPr/>
        </p:nvSpPr>
        <p:spPr>
          <a:xfrm>
            <a:off x="2417366" y="935348"/>
            <a:ext cx="6534475" cy="1508105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In the frame of RADNEXT, 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ENEA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is involved in the 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Transnational Access program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with FNG facility for testing electronic devices under 14 and 2.45 MeV neutron irradiation.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FNG is involved in the project since the beginning 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(2021) and, presently, 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results as one of the best irradiation facility 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for completed experiments, availability and reliability.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More than 250 hours of experiments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, including beam delivered, experimental setups and experiment preparation have been spent at FNG.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62FBE0-BA4E-DA97-62AA-3F2F59CFB1FA}"/>
              </a:ext>
            </a:extLst>
          </p:cNvPr>
          <p:cNvSpPr txBox="1"/>
          <p:nvPr/>
        </p:nvSpPr>
        <p:spPr>
          <a:xfrm>
            <a:off x="1690820" y="2533974"/>
            <a:ext cx="576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u="sng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Examples of RADNEXT test done at FNG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7D32B3-BF18-FE0D-3F21-1D256B63D3F9}"/>
              </a:ext>
            </a:extLst>
          </p:cNvPr>
          <p:cNvSpPr txBox="1"/>
          <p:nvPr/>
        </p:nvSpPr>
        <p:spPr>
          <a:xfrm>
            <a:off x="6212" y="2940709"/>
            <a:ext cx="3970936" cy="169277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Neutron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test for photosensors for </a:t>
            </a:r>
            <a:r>
              <a:rPr lang="en-GB" sz="1100" b="1" dirty="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Crilin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experiment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Study of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Displacement damage effects on </a:t>
            </a:r>
            <a:r>
              <a:rPr lang="en-GB" sz="1100" b="1" dirty="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octocouplers</a:t>
            </a:r>
            <a:endParaRPr lang="en-GB" sz="1100" b="1" dirty="0"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Study of neutron irradiation on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active implanted medical devices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14 MeV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neutron calibration of Fiber Optic Dosimeters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DVS and Environment Sensitivity Evaluation for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Radiation Vulnerability of COTS SRAMs</a:t>
            </a:r>
            <a:endParaRPr lang="en-GB" sz="1100" b="1" dirty="0"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pic>
        <p:nvPicPr>
          <p:cNvPr id="18" name="Immagine 17" descr="Immagine che contiene Impianto elettrico, macchina, ingegneria, cavo&#10;&#10;Descrizione generata automaticamente">
            <a:extLst>
              <a:ext uri="{FF2B5EF4-FFF2-40B4-BE49-F238E27FC236}">
                <a16:creationId xmlns:a16="http://schemas.microsoft.com/office/drawing/2014/main" id="{E63D3CBD-8974-AE85-714C-FBED541D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393" y="2555967"/>
            <a:ext cx="1094448" cy="1459264"/>
          </a:xfrm>
          <a:prstGeom prst="rect">
            <a:avLst/>
          </a:prstGeom>
        </p:spPr>
      </p:pic>
      <p:pic>
        <p:nvPicPr>
          <p:cNvPr id="20" name="Immagine 19" descr="Immagine che contiene vestiti, persona, uomo, calzature&#10;&#10;Descrizione generata automaticamente">
            <a:extLst>
              <a:ext uri="{FF2B5EF4-FFF2-40B4-BE49-F238E27FC236}">
                <a16:creationId xmlns:a16="http://schemas.microsoft.com/office/drawing/2014/main" id="{BAC093FC-3BAF-8C19-6BD5-1CEB949A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67" y="2940709"/>
            <a:ext cx="2025373" cy="1519030"/>
          </a:xfrm>
          <a:prstGeom prst="rect">
            <a:avLst/>
          </a:prstGeom>
        </p:spPr>
      </p:pic>
      <p:pic>
        <p:nvPicPr>
          <p:cNvPr id="22" name="Immagine 21" descr="Immagine che contiene macchina, Strumento ottico, interno, Macchina utensile&#10;&#10;Descrizione generata automaticamente">
            <a:extLst>
              <a:ext uri="{FF2B5EF4-FFF2-40B4-BE49-F238E27FC236}">
                <a16:creationId xmlns:a16="http://schemas.microsoft.com/office/drawing/2014/main" id="{DDEF6740-E05C-9049-2EFE-84DA00D39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966" y="3073174"/>
            <a:ext cx="1143165" cy="1524220"/>
          </a:xfrm>
          <a:prstGeom prst="rect">
            <a:avLst/>
          </a:prstGeom>
        </p:spPr>
      </p:pic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B4CB3015-616F-DB04-B3A4-E56048E1A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7409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B6914-7D4F-F0B3-4106-5A02508A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ASIF </a:t>
            </a:r>
            <a:r>
              <a:rPr lang="it-IT" err="1"/>
              <a:t>program</a:t>
            </a:r>
            <a:r>
              <a:rPr lang="it-IT"/>
              <a:t>: </a:t>
            </a:r>
            <a:r>
              <a:rPr lang="it-IT" err="1"/>
              <a:t>space</a:t>
            </a:r>
            <a:r>
              <a:rPr lang="it-IT"/>
              <a:t> </a:t>
            </a:r>
            <a:r>
              <a:rPr lang="it-IT" err="1"/>
              <a:t>radiation</a:t>
            </a:r>
            <a:r>
              <a:rPr lang="it-IT"/>
              <a:t> </a:t>
            </a:r>
            <a:r>
              <a:rPr lang="it-IT" err="1"/>
              <a:t>conditions</a:t>
            </a:r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F58458-890A-606D-7E67-4F1CACFD0C14}"/>
              </a:ext>
            </a:extLst>
          </p:cNvPr>
          <p:cNvSpPr txBox="1"/>
          <p:nvPr/>
        </p:nvSpPr>
        <p:spPr>
          <a:xfrm>
            <a:off x="234510" y="877744"/>
            <a:ext cx="199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u="sng"/>
              <a:t>Radiation sources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60F314-041D-B73D-E761-21904D450156}"/>
              </a:ext>
            </a:extLst>
          </p:cNvPr>
          <p:cNvSpPr txBox="1"/>
          <p:nvPr/>
        </p:nvSpPr>
        <p:spPr>
          <a:xfrm>
            <a:off x="413414" y="1632513"/>
            <a:ext cx="1740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u="sng"/>
              <a:t>Galactic cosmic rays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16CF9F-ECFA-D3FC-FAA8-A7453F60CDDC}"/>
              </a:ext>
            </a:extLst>
          </p:cNvPr>
          <p:cNvSpPr txBox="1"/>
          <p:nvPr/>
        </p:nvSpPr>
        <p:spPr>
          <a:xfrm>
            <a:off x="413414" y="2818775"/>
            <a:ext cx="1740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u="sng"/>
              <a:t>Solar particle events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DCB8142-D531-279D-641C-D36E822A2750}"/>
              </a:ext>
            </a:extLst>
          </p:cNvPr>
          <p:cNvSpPr txBox="1"/>
          <p:nvPr/>
        </p:nvSpPr>
        <p:spPr>
          <a:xfrm>
            <a:off x="473048" y="3978332"/>
            <a:ext cx="16207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u="sng"/>
              <a:t>Earth radiation belt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D8BF50-0FD5-1CA8-D446-F858EC1F425C}"/>
              </a:ext>
            </a:extLst>
          </p:cNvPr>
          <p:cNvSpPr txBox="1"/>
          <p:nvPr/>
        </p:nvSpPr>
        <p:spPr>
          <a:xfrm>
            <a:off x="2606376" y="877744"/>
            <a:ext cx="199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u="sng"/>
              <a:t>Primary particles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BB8F69-8BB8-581C-30FA-3C382518F197}"/>
              </a:ext>
            </a:extLst>
          </p:cNvPr>
          <p:cNvSpPr txBox="1"/>
          <p:nvPr/>
        </p:nvSpPr>
        <p:spPr>
          <a:xfrm>
            <a:off x="4982547" y="877744"/>
            <a:ext cx="1146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/>
              <a:t>Shielding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2E6D16-558C-CDAB-E5F2-6E68D711161D}"/>
              </a:ext>
            </a:extLst>
          </p:cNvPr>
          <p:cNvSpPr txBox="1"/>
          <p:nvPr/>
        </p:nvSpPr>
        <p:spPr>
          <a:xfrm>
            <a:off x="6592414" y="877744"/>
            <a:ext cx="2200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u="sng"/>
              <a:t>Secondary radiation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96ACD9F3-29C9-D143-BE93-45A76B58307B}"/>
              </a:ext>
            </a:extLst>
          </p:cNvPr>
          <p:cNvSpPr/>
          <p:nvPr/>
        </p:nvSpPr>
        <p:spPr>
          <a:xfrm>
            <a:off x="2310966" y="1241269"/>
            <a:ext cx="2420461" cy="1167008"/>
          </a:xfrm>
          <a:prstGeom prst="rightArrow">
            <a:avLst>
              <a:gd name="adj1" fmla="val 60429"/>
              <a:gd name="adj2" fmla="val 17844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87% </a:t>
            </a:r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protons</a:t>
            </a:r>
            <a:endParaRPr lang="it-IT" sz="11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12% </a:t>
            </a:r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Helium</a:t>
            </a:r>
            <a:endParaRPr lang="it-IT" sz="11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1% Heavy nuclei</a:t>
            </a:r>
          </a:p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MeV – 100 GeV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338F212-48A5-7596-55AA-9AAB0AC65FB7}"/>
              </a:ext>
            </a:extLst>
          </p:cNvPr>
          <p:cNvSpPr/>
          <p:nvPr/>
        </p:nvSpPr>
        <p:spPr>
          <a:xfrm>
            <a:off x="2240808" y="2462937"/>
            <a:ext cx="2484375" cy="1069346"/>
          </a:xfrm>
          <a:prstGeom prst="rightArrow">
            <a:avLst>
              <a:gd name="adj1" fmla="val 60429"/>
              <a:gd name="adj2" fmla="val 17844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92% </a:t>
            </a:r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protons</a:t>
            </a:r>
            <a:endParaRPr lang="it-IT" sz="11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6% </a:t>
            </a:r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Helium</a:t>
            </a:r>
            <a:endParaRPr lang="it-IT" sz="11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2% Heavy nuclei</a:t>
            </a:r>
          </a:p>
          <a:p>
            <a:pPr algn="ctr"/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keV</a:t>
            </a:r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100 MeV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E5F9D89A-C96D-35E1-E80F-ED8DA051677A}"/>
              </a:ext>
            </a:extLst>
          </p:cNvPr>
          <p:cNvSpPr/>
          <p:nvPr/>
        </p:nvSpPr>
        <p:spPr>
          <a:xfrm>
            <a:off x="2240808" y="3650855"/>
            <a:ext cx="2479959" cy="960387"/>
          </a:xfrm>
          <a:prstGeom prst="rightArrow">
            <a:avLst>
              <a:gd name="adj1" fmla="val 60429"/>
              <a:gd name="adj2" fmla="val 17844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Electrons</a:t>
            </a:r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</a:t>
            </a:r>
            <a:r>
              <a:rPr lang="it-IT" sz="11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Protons</a:t>
            </a:r>
            <a:endParaRPr lang="it-IT" sz="11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1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MeV – 100 MeV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97408A-F271-419F-F914-14C2CFD59AB2}"/>
              </a:ext>
            </a:extLst>
          </p:cNvPr>
          <p:cNvSpPr txBox="1"/>
          <p:nvPr/>
        </p:nvSpPr>
        <p:spPr>
          <a:xfrm>
            <a:off x="6592414" y="1635615"/>
            <a:ext cx="2479959" cy="22124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9144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Neutrons</a:t>
            </a:r>
          </a:p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Protons</a:t>
            </a:r>
          </a:p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Electrons</a:t>
            </a:r>
          </a:p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X-rays</a:t>
            </a:r>
          </a:p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Gamma rays</a:t>
            </a:r>
          </a:p>
          <a:p>
            <a:pPr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Recoil heavy nuclei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C01A168-0D57-D81B-DF2F-47FD681C7D70}"/>
              </a:ext>
            </a:extLst>
          </p:cNvPr>
          <p:cNvGrpSpPr/>
          <p:nvPr/>
        </p:nvGrpSpPr>
        <p:grpSpPr>
          <a:xfrm>
            <a:off x="4933258" y="1246769"/>
            <a:ext cx="1630017" cy="3282035"/>
            <a:chOff x="5016795" y="1455680"/>
            <a:chExt cx="2388481" cy="4758689"/>
          </a:xfrm>
        </p:grpSpPr>
        <p:sp>
          <p:nvSpPr>
            <p:cNvPr id="20" name="Freccia a destra 19">
              <a:extLst>
                <a:ext uri="{FF2B5EF4-FFF2-40B4-BE49-F238E27FC236}">
                  <a16:creationId xmlns:a16="http://schemas.microsoft.com/office/drawing/2014/main" id="{06BE610D-1915-C4EA-672C-F4EEE1280945}"/>
                </a:ext>
              </a:extLst>
            </p:cNvPr>
            <p:cNvSpPr/>
            <p:nvPr/>
          </p:nvSpPr>
          <p:spPr>
            <a:xfrm>
              <a:off x="5016795" y="1455680"/>
              <a:ext cx="2388481" cy="4758689"/>
            </a:xfrm>
            <a:prstGeom prst="rightArrow">
              <a:avLst>
                <a:gd name="adj1" fmla="val 83985"/>
                <a:gd name="adj2" fmla="val 5000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39E51D82-2ACB-C8F3-6EDF-652614A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0254" y="1988683"/>
              <a:ext cx="1181184" cy="664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87AA46F-E399-D92E-C905-7226105E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0254" y="2786860"/>
              <a:ext cx="1428008" cy="949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E6D23F72-9842-E79B-4066-93AFE135F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3113" y="4737715"/>
              <a:ext cx="979131" cy="979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8B5D089B-FB90-843C-421A-6B463F5B8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4760" y="3820542"/>
              <a:ext cx="1413502" cy="841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E9FD884-F9B2-7776-5F1D-26DF16488855}"/>
              </a:ext>
            </a:extLst>
          </p:cNvPr>
          <p:cNvSpPr txBox="1"/>
          <p:nvPr/>
        </p:nvSpPr>
        <p:spPr>
          <a:xfrm>
            <a:off x="7351924" y="4410400"/>
            <a:ext cx="1440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u="sng"/>
              <a:t>Curtesy of A. Cemmi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BF5A10F6-F969-8EA0-5560-8429BDA8B9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3" b="95868" l="4974" r="16614">
                        <a14:foregroundMark x1="12910" y1="8264" x2="12910" y2="8264"/>
                        <a14:foregroundMark x1="13545" y1="8264" x2="13545" y2="8264"/>
                        <a14:foregroundMark x1="11429" y1="2479" x2="11746" y2="4959"/>
                        <a14:foregroundMark x1="13228" y1="8264" x2="15979" y2="28099"/>
                        <a14:foregroundMark x1="15979" y1="28099" x2="16614" y2="57025"/>
                        <a14:foregroundMark x1="16614" y1="57025" x2="16296" y2="66116"/>
                        <a14:foregroundMark x1="4656" y1="61157" x2="6878" y2="87603"/>
                        <a14:foregroundMark x1="6878" y1="87603" x2="10159" y2="95868"/>
                        <a14:foregroundMark x1="10159" y1="95868" x2="14815" y2="83471"/>
                        <a14:backgroundMark x1="5185" y1="2479" x2="5185" y2="2479"/>
                        <a14:backgroundMark x1="5397" y1="11570" x2="5397" y2="11570"/>
                        <a14:backgroundMark x1="6138" y1="4959" x2="6138" y2="4959"/>
                        <a14:backgroundMark x1="15556" y1="7438" x2="15556" y2="7438"/>
                        <a14:backgroundMark x1="16296" y1="83471" x2="16296" y2="83471"/>
                      </a14:backgroundRemoval>
                    </a14:imgEffect>
                  </a14:imgLayer>
                </a14:imgProps>
              </a:ext>
            </a:extLst>
          </a:blip>
          <a:srcRect l="3884" r="82599"/>
          <a:stretch/>
        </p:blipFill>
        <p:spPr>
          <a:xfrm>
            <a:off x="8305656" y="74904"/>
            <a:ext cx="674715" cy="625036"/>
          </a:xfrm>
          <a:prstGeom prst="rect">
            <a:avLst/>
          </a:prstGeom>
        </p:spPr>
      </p:pic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C9FFA9B3-C2E0-894A-A927-BDE896BCD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6616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A6C74-80AC-919B-BF92-F20A6D30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4" y="200102"/>
            <a:ext cx="8229600" cy="369332"/>
          </a:xfrm>
        </p:spPr>
        <p:txBody>
          <a:bodyPr/>
          <a:lstStyle/>
          <a:p>
            <a:r>
              <a:rPr lang="it-IT" sz="2400"/>
              <a:t>The ASIF Program: ASI </a:t>
            </a:r>
            <a:r>
              <a:rPr lang="it-IT" sz="2400" err="1"/>
              <a:t>supported</a:t>
            </a:r>
            <a:r>
              <a:rPr lang="it-IT" sz="2400"/>
              <a:t> </a:t>
            </a:r>
            <a:r>
              <a:rPr lang="it-IT" sz="2400" err="1"/>
              <a:t>Irradiation</a:t>
            </a:r>
            <a:r>
              <a:rPr lang="it-IT" sz="2400"/>
              <a:t> facilities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26A6CE-39A8-5C2B-0CFA-CEFC74124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" b="95868" l="4974" r="16614">
                        <a14:foregroundMark x1="12910" y1="8264" x2="12910" y2="8264"/>
                        <a14:foregroundMark x1="13545" y1="8264" x2="13545" y2="8264"/>
                        <a14:foregroundMark x1="11429" y1="2479" x2="11746" y2="4959"/>
                        <a14:foregroundMark x1="13228" y1="8264" x2="15979" y2="28099"/>
                        <a14:foregroundMark x1="15979" y1="28099" x2="16614" y2="57025"/>
                        <a14:foregroundMark x1="16614" y1="57025" x2="16296" y2="66116"/>
                        <a14:foregroundMark x1="4656" y1="61157" x2="6878" y2="87603"/>
                        <a14:foregroundMark x1="6878" y1="87603" x2="10159" y2="95868"/>
                        <a14:foregroundMark x1="10159" y1="95868" x2="14815" y2="83471"/>
                        <a14:backgroundMark x1="5185" y1="2479" x2="5185" y2="2479"/>
                        <a14:backgroundMark x1="5397" y1="11570" x2="5397" y2="11570"/>
                        <a14:backgroundMark x1="6138" y1="4959" x2="6138" y2="4959"/>
                        <a14:backgroundMark x1="15556" y1="7438" x2="15556" y2="7438"/>
                        <a14:backgroundMark x1="16296" y1="83471" x2="16296" y2="83471"/>
                      </a14:backgroundRemoval>
                    </a14:imgEffect>
                  </a14:imgLayer>
                </a14:imgProps>
              </a:ext>
            </a:extLst>
          </a:blip>
          <a:srcRect l="3884" r="82599"/>
          <a:stretch/>
        </p:blipFill>
        <p:spPr>
          <a:xfrm>
            <a:off x="8305656" y="74904"/>
            <a:ext cx="674715" cy="62503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1FEED50-9D80-9D5C-23DA-1AA26B4CD6EE}"/>
              </a:ext>
            </a:extLst>
          </p:cNvPr>
          <p:cNvSpPr/>
          <p:nvPr/>
        </p:nvSpPr>
        <p:spPr>
          <a:xfrm>
            <a:off x="457199" y="889534"/>
            <a:ext cx="82296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>
                <a:ln w="0"/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The ASIF program aims to establish a coordinated network of the Italian irradiation facilities (ENEA, INFN)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DD2CF1-8A3D-62B8-BCFE-246A7ADA6A21}"/>
              </a:ext>
            </a:extLst>
          </p:cNvPr>
          <p:cNvSpPr txBox="1"/>
          <p:nvPr/>
        </p:nvSpPr>
        <p:spPr>
          <a:xfrm>
            <a:off x="7243051" y="1973127"/>
            <a:ext cx="2002258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200" b="1" i="1">
                <a:solidFill>
                  <a:srgbClr val="003A6A"/>
                </a:solidFill>
                <a:latin typeface="+mj-lt"/>
                <a:cs typeface="Segoe UI Light" panose="020B0502040204020203" pitchFamily="34" charset="0"/>
              </a:rPr>
              <a:t>Private Companies</a:t>
            </a:r>
          </a:p>
          <a:p>
            <a:pPr algn="ctr"/>
            <a:r>
              <a:rPr lang="it-IT" sz="1200" b="1" i="1">
                <a:solidFill>
                  <a:srgbClr val="003A6A"/>
                </a:solidFill>
                <a:latin typeface="+mj-lt"/>
                <a:cs typeface="Segoe UI Light" panose="020B0502040204020203" pitchFamily="34" charset="0"/>
              </a:rPr>
              <a:t>Public users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CFB2777-AF15-2065-8CDB-B59640E8D86D}"/>
              </a:ext>
            </a:extLst>
          </p:cNvPr>
          <p:cNvSpPr txBox="1"/>
          <p:nvPr/>
        </p:nvSpPr>
        <p:spPr>
          <a:xfrm>
            <a:off x="1231992" y="2563705"/>
            <a:ext cx="225547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u="sng"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Phase I (2017-2019)</a:t>
            </a:r>
            <a:endParaRPr lang="it-IT" sz="1200" b="1" u="sng">
              <a:latin typeface="Verdana" panose="020B0604030504040204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BA15A6C-1396-0AF2-9FD4-02EF0BB71203}"/>
              </a:ext>
            </a:extLst>
          </p:cNvPr>
          <p:cNvSpPr/>
          <p:nvPr/>
        </p:nvSpPr>
        <p:spPr>
          <a:xfrm>
            <a:off x="271670" y="2956619"/>
            <a:ext cx="4035265" cy="82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Selection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of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Standardization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of the facilities and </a:t>
            </a: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operating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procedures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Dosimetry</a:t>
            </a:r>
            <a:endParaRPr lang="it-IT" sz="1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242B24-01F5-CD5F-5480-D340405F1D2C}"/>
              </a:ext>
            </a:extLst>
          </p:cNvPr>
          <p:cNvSpPr txBox="1"/>
          <p:nvPr/>
        </p:nvSpPr>
        <p:spPr>
          <a:xfrm>
            <a:off x="957327" y="1666745"/>
            <a:ext cx="7348329" cy="430887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0" rIns="91440" bIns="0" rtlCol="0">
            <a:spAutoFit/>
          </a:bodyPr>
          <a:lstStyle/>
          <a:p>
            <a:pPr algn="ctr" defTabSz="422041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to grow the knowledge of the space radiation environment (radiation damage, simulation and modelling tools, EEE supply chain)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E12728-6E98-CF38-132C-6F8395D372F1}"/>
              </a:ext>
            </a:extLst>
          </p:cNvPr>
          <p:cNvSpPr txBox="1"/>
          <p:nvPr/>
        </p:nvSpPr>
        <p:spPr>
          <a:xfrm>
            <a:off x="2359730" y="2168035"/>
            <a:ext cx="4424538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91440" bIns="0" rtlCol="0">
            <a:spAutoFit/>
          </a:bodyPr>
          <a:lstStyle/>
          <a:p>
            <a:pPr algn="ctr" defTabSz="422041"/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Standard ESA-ESCC qualification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B224BF9-B28E-72B7-F8FD-062299F46287}"/>
              </a:ext>
            </a:extLst>
          </p:cNvPr>
          <p:cNvCxnSpPr>
            <a:cxnSpLocks/>
          </p:cNvCxnSpPr>
          <p:nvPr/>
        </p:nvCxnSpPr>
        <p:spPr>
          <a:xfrm>
            <a:off x="4572000" y="2587494"/>
            <a:ext cx="0" cy="12770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03B91D-4569-2E01-5601-ED329D3E915F}"/>
              </a:ext>
            </a:extLst>
          </p:cNvPr>
          <p:cNvSpPr txBox="1"/>
          <p:nvPr/>
        </p:nvSpPr>
        <p:spPr>
          <a:xfrm>
            <a:off x="5513177" y="2568444"/>
            <a:ext cx="225547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u="sng"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Phase II (2022-2025)</a:t>
            </a:r>
            <a:endParaRPr lang="it-IT" sz="1200" b="1" u="sng">
              <a:latin typeface="Verdana" panose="020B0604030504040204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4AE1D5B-D8B5-1B74-2433-A3E4E8696D17}"/>
              </a:ext>
            </a:extLst>
          </p:cNvPr>
          <p:cNvSpPr txBox="1"/>
          <p:nvPr/>
        </p:nvSpPr>
        <p:spPr>
          <a:xfrm>
            <a:off x="850849" y="3937526"/>
            <a:ext cx="7454807" cy="6889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0" rIns="91440" bIns="0" rtlCol="0">
            <a:spAutoFit/>
          </a:bodyPr>
          <a:lstStyle/>
          <a:p>
            <a:pPr algn="ctr" defTabSz="422041">
              <a:lnSpc>
                <a:spcPct val="150000"/>
              </a:lnSpc>
            </a:pP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Many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activities for testing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electronics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in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space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environment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have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been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performed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at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FNG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within</a:t>
            </a:r>
            <a:r>
              <a:rPr lang="it-IT" sz="1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the ASIF </a:t>
            </a:r>
            <a:r>
              <a:rPr lang="it-IT" sz="1600" b="1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program</a:t>
            </a:r>
            <a:endParaRPr lang="it-IT" sz="1600" b="1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40C7CFE5-5FA7-3D25-764F-DD3A55B4DE95}"/>
              </a:ext>
            </a:extLst>
          </p:cNvPr>
          <p:cNvSpPr/>
          <p:nvPr/>
        </p:nvSpPr>
        <p:spPr>
          <a:xfrm>
            <a:off x="4945106" y="2912443"/>
            <a:ext cx="4035265" cy="82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Increase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the </a:t>
            </a: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number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of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Standardization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, </a:t>
            </a: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dosimetry</a:t>
            </a:r>
            <a:endParaRPr lang="it-IT" sz="1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Interactive </a:t>
            </a: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portal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it-IT" sz="12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implementation</a:t>
            </a:r>
            <a:r>
              <a:rPr lang="it-IT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(ASIF gateway)</a:t>
            </a:r>
          </a:p>
        </p:txBody>
      </p:sp>
      <p:sp>
        <p:nvSpPr>
          <p:cNvPr id="34" name="Freccia angolare in su 33">
            <a:extLst>
              <a:ext uri="{FF2B5EF4-FFF2-40B4-BE49-F238E27FC236}">
                <a16:creationId xmlns:a16="http://schemas.microsoft.com/office/drawing/2014/main" id="{0B6B09E6-E256-E64B-D27A-13494CE806F8}"/>
              </a:ext>
            </a:extLst>
          </p:cNvPr>
          <p:cNvSpPr/>
          <p:nvPr/>
        </p:nvSpPr>
        <p:spPr>
          <a:xfrm rot="5400000">
            <a:off x="700780" y="1506790"/>
            <a:ext cx="275127" cy="430887"/>
          </a:xfrm>
          <a:prstGeom prst="bentUp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ngolare in su 34">
            <a:extLst>
              <a:ext uri="{FF2B5EF4-FFF2-40B4-BE49-F238E27FC236}">
                <a16:creationId xmlns:a16="http://schemas.microsoft.com/office/drawing/2014/main" id="{5BA8118B-36AE-498E-7847-0149D4AA7E2B}"/>
              </a:ext>
            </a:extLst>
          </p:cNvPr>
          <p:cNvSpPr/>
          <p:nvPr/>
        </p:nvSpPr>
        <p:spPr>
          <a:xfrm rot="5400000">
            <a:off x="700779" y="1991408"/>
            <a:ext cx="275127" cy="430887"/>
          </a:xfrm>
          <a:prstGeom prst="bentUp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0E38DFF0-EA59-5524-FF52-C89B745D8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393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err="1"/>
              <a:t>GENeuSIS</a:t>
            </a:r>
            <a:r>
              <a:rPr lang="it-IT"/>
              <a:t> project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593238" y="911256"/>
            <a:ext cx="6413602" cy="15388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Assembly to be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located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in front of DT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neutron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generator to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reproduce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in a proper irradiation region the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neutron and gamma energy spectra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(with embedded gamma sources) expected in the positions in which the components/systems of interest will be installed in ITER. 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86930" y="876875"/>
            <a:ext cx="199333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sz="240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GENeuSIS</a:t>
            </a:r>
            <a:endParaRPr lang="it-IT" sz="240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86929" y="1357036"/>
            <a:ext cx="2356348" cy="26826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>
                <a:solidFill>
                  <a:srgbClr val="C00000"/>
                </a:solidFill>
                <a:latin typeface="Titillium"/>
              </a:rPr>
              <a:t>G</a:t>
            </a:r>
            <a:r>
              <a:rPr lang="it-IT" sz="2400">
                <a:solidFill>
                  <a:schemeClr val="bg1">
                    <a:lumMod val="95000"/>
                  </a:schemeClr>
                </a:solidFill>
                <a:latin typeface="Titillium"/>
              </a:rPr>
              <a:t>eneral</a:t>
            </a:r>
          </a:p>
          <a:p>
            <a:pPr marL="0" indent="0">
              <a:buNone/>
            </a:pPr>
            <a:r>
              <a:rPr lang="it-IT" sz="2400" b="1" err="1">
                <a:solidFill>
                  <a:srgbClr val="C00000"/>
                </a:solidFill>
                <a:latin typeface="Titillium"/>
              </a:rPr>
              <a:t>E</a:t>
            </a:r>
            <a:r>
              <a:rPr lang="it-IT" sz="2400" err="1">
                <a:solidFill>
                  <a:schemeClr val="bg1">
                    <a:lumMod val="95000"/>
                  </a:schemeClr>
                </a:solidFill>
                <a:latin typeface="Titillium"/>
              </a:rPr>
              <a:t>xperimental</a:t>
            </a:r>
            <a:endParaRPr lang="it-IT" sz="2400">
              <a:solidFill>
                <a:schemeClr val="bg1">
                  <a:lumMod val="95000"/>
                </a:schemeClr>
              </a:solidFill>
              <a:latin typeface="Titillium"/>
            </a:endParaRPr>
          </a:p>
          <a:p>
            <a:pPr marL="0" indent="0">
              <a:buNone/>
            </a:pPr>
            <a:r>
              <a:rPr lang="it-IT" sz="2400" b="1" err="1">
                <a:solidFill>
                  <a:srgbClr val="C00000"/>
                </a:solidFill>
                <a:latin typeface="Titillium"/>
              </a:rPr>
              <a:t>Neu</a:t>
            </a:r>
            <a:r>
              <a:rPr lang="it-IT" sz="2400" err="1">
                <a:solidFill>
                  <a:schemeClr val="bg1">
                    <a:lumMod val="95000"/>
                  </a:schemeClr>
                </a:solidFill>
                <a:latin typeface="Titillium"/>
              </a:rPr>
              <a:t>tron</a:t>
            </a:r>
            <a:endParaRPr lang="it-IT" sz="2400">
              <a:solidFill>
                <a:schemeClr val="bg1">
                  <a:lumMod val="95000"/>
                </a:schemeClr>
              </a:solidFill>
              <a:latin typeface="Titillium"/>
            </a:endParaRPr>
          </a:p>
          <a:p>
            <a:pPr marL="0" indent="0">
              <a:buNone/>
            </a:pPr>
            <a:r>
              <a:rPr lang="it-IT" sz="2400" b="1">
                <a:solidFill>
                  <a:srgbClr val="C00000"/>
                </a:solidFill>
                <a:latin typeface="Titillium"/>
              </a:rPr>
              <a:t>S</a:t>
            </a:r>
            <a:r>
              <a:rPr lang="it-IT" sz="2400">
                <a:solidFill>
                  <a:schemeClr val="bg1">
                    <a:lumMod val="95000"/>
                  </a:schemeClr>
                </a:solidFill>
                <a:latin typeface="Titillium"/>
              </a:rPr>
              <a:t>ystems</a:t>
            </a:r>
          </a:p>
          <a:p>
            <a:pPr marL="0" indent="0">
              <a:buNone/>
            </a:pPr>
            <a:r>
              <a:rPr lang="it-IT" sz="2400" b="1" err="1">
                <a:solidFill>
                  <a:srgbClr val="C00000"/>
                </a:solidFill>
                <a:latin typeface="Titillium"/>
              </a:rPr>
              <a:t>I</a:t>
            </a:r>
            <a:r>
              <a:rPr lang="it-IT" sz="2400" err="1">
                <a:solidFill>
                  <a:schemeClr val="bg1">
                    <a:lumMod val="95000"/>
                  </a:schemeClr>
                </a:solidFill>
                <a:latin typeface="Titillium"/>
              </a:rPr>
              <a:t>rradiation</a:t>
            </a:r>
            <a:r>
              <a:rPr lang="it-IT" sz="2400">
                <a:solidFill>
                  <a:schemeClr val="bg1">
                    <a:lumMod val="95000"/>
                  </a:schemeClr>
                </a:solidFill>
                <a:latin typeface="Titillium"/>
              </a:rPr>
              <a:t> </a:t>
            </a:r>
          </a:p>
          <a:p>
            <a:pPr marL="0" indent="0">
              <a:buNone/>
            </a:pPr>
            <a:r>
              <a:rPr lang="it-IT" sz="2400" b="1">
                <a:solidFill>
                  <a:srgbClr val="C00000"/>
                </a:solidFill>
                <a:latin typeface="Titillium"/>
              </a:rPr>
              <a:t>S</a:t>
            </a:r>
            <a:r>
              <a:rPr lang="it-IT" sz="2400">
                <a:solidFill>
                  <a:schemeClr val="bg1">
                    <a:lumMod val="95000"/>
                  </a:schemeClr>
                </a:solidFill>
                <a:latin typeface="Titillium"/>
              </a:rPr>
              <a:t>tation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27055" y="2593877"/>
            <a:ext cx="6016945" cy="121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Neutron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diagnostics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calibration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Test for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critical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diagnostics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/ systems with low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radiation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tolerance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Single Event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Effects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study on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electronics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2684902" y="2872252"/>
            <a:ext cx="391363" cy="5047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tillium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55732" y="884249"/>
            <a:ext cx="5113325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Clr>
                <a:srgbClr val="C00000"/>
              </a:buClr>
            </a:pPr>
            <a:r>
              <a:rPr lang="en-US" b="1">
                <a:solidFill>
                  <a:srgbClr val="C00000"/>
                </a:solidFill>
                <a:latin typeface="Titillium"/>
              </a:rPr>
              <a:t>A Novel concept of neutron test bed facility</a:t>
            </a:r>
            <a:endParaRPr lang="it-IT" b="1">
              <a:solidFill>
                <a:srgbClr val="C00000"/>
              </a:solidFill>
              <a:latin typeface="Titillium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4150468"/>
            <a:ext cx="9235440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Recent studies focused to reproduce some ITER relevant neutron energy spectra using the 14 MeV neutrons produced at the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FNG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E84100-58D1-FBEF-1286-312929F6EE66}"/>
              </a:ext>
            </a:extLst>
          </p:cNvPr>
          <p:cNvSpPr txBox="1"/>
          <p:nvPr/>
        </p:nvSpPr>
        <p:spPr>
          <a:xfrm>
            <a:off x="7657979" y="4711582"/>
            <a:ext cx="1440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u="sng"/>
              <a:t>Curtesy of R. Villari</a:t>
            </a:r>
          </a:p>
        </p:txBody>
      </p:sp>
      <p:sp>
        <p:nvSpPr>
          <p:cNvPr id="12" name="Segnaposto piè di pagina 6">
            <a:extLst>
              <a:ext uri="{FF2B5EF4-FFF2-40B4-BE49-F238E27FC236}">
                <a16:creationId xmlns:a16="http://schemas.microsoft.com/office/drawing/2014/main" id="{AB7B628C-4D3E-4EDE-EE39-F6093835B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885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/>
              <a:t>The </a:t>
            </a:r>
            <a:r>
              <a:rPr lang="it-IT" sz="2400" err="1"/>
              <a:t>GENeuSIS</a:t>
            </a:r>
            <a:r>
              <a:rPr lang="it-IT" sz="2400"/>
              <a:t> project: Design </a:t>
            </a:r>
            <a:r>
              <a:rPr lang="it-IT" sz="2400" err="1"/>
              <a:t>requirements</a:t>
            </a:r>
            <a:r>
              <a:rPr lang="it-IT" sz="2400"/>
              <a:t> &amp; features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52387" y="1032116"/>
            <a:ext cx="9039225" cy="329936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Modular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Bricks +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sheets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assemby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Combination of common </a:t>
            </a: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materials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SS316L,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Perpex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Borated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polyethilene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Lead,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Tungsten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Copper, Teflon,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Boron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Carbide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etc...</a:t>
            </a:r>
            <a:r>
              <a:rPr lang="it-IT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Trasportable</a:t>
            </a:r>
            <a:endParaRPr lang="it-IT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Easy mounting/dismounting to be used also in other similar neutron facilities.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Flexible</a:t>
            </a:r>
            <a:endParaRPr lang="it-IT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replacement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substitution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bricks/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layers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various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neutron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Housing for gamma sources to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various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gamma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spectra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Customizable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Experimental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cavity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adjustable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customizable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the system/component under test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75" y="893012"/>
            <a:ext cx="1118618" cy="6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heap Heavy Duty Hydraulic Utility Paving Slabs | AW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792879"/>
            <a:ext cx="1187450" cy="8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360C95-47CA-B870-9069-08E7CC100CD8}"/>
              </a:ext>
            </a:extLst>
          </p:cNvPr>
          <p:cNvSpPr txBox="1"/>
          <p:nvPr/>
        </p:nvSpPr>
        <p:spPr>
          <a:xfrm>
            <a:off x="7725053" y="4392103"/>
            <a:ext cx="14408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u="sng"/>
              <a:t>Curtesy of R. Villari</a:t>
            </a:r>
          </a:p>
        </p:txBody>
      </p:sp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29D07499-B547-E491-E9A0-25C196F19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1072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84779-6CF4-1E79-0270-547919A2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Contributors list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AC719E-BE5F-0779-1E86-87D1AC557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600" y="1127000"/>
            <a:ext cx="8733600" cy="1200329"/>
          </a:xfrm>
        </p:spPr>
        <p:txBody>
          <a:bodyPr/>
          <a:lstStyle/>
          <a:p>
            <a:pPr algn="just"/>
            <a:r>
              <a:rPr lang="it-IT" sz="1800" b="0">
                <a:solidFill>
                  <a:schemeClr val="tx1"/>
                </a:solidFill>
              </a:rPr>
              <a:t>Fabrizio Andreoli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Paola Batistoni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Alessandro Calamida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Marta Damiano</a:t>
            </a:r>
            <a:r>
              <a:rPr lang="it-IT" sz="1800" b="0" baseline="30000">
                <a:solidFill>
                  <a:schemeClr val="tx1"/>
                </a:solidFill>
              </a:rPr>
              <a:t>1,2</a:t>
            </a:r>
            <a:r>
              <a:rPr lang="it-IT" sz="1800" b="0">
                <a:solidFill>
                  <a:schemeClr val="tx1"/>
                </a:solidFill>
              </a:rPr>
              <a:t>, Davide Flammini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Nicola Fonnesu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Stefano Loreti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Michele Lungaroni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Simone Noce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Fabio Moro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Guglielmo Pagano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Antonino Pietropaolo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Alberto Previti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800" b="0">
                <a:solidFill>
                  <a:schemeClr val="tx1"/>
                </a:solidFill>
              </a:rPr>
              <a:t>, Rosaria Villari</a:t>
            </a:r>
            <a:r>
              <a:rPr lang="it-IT" sz="1800" b="0" baseline="30000">
                <a:solidFill>
                  <a:schemeClr val="tx1"/>
                </a:solidFill>
              </a:rPr>
              <a:t>1</a:t>
            </a:r>
            <a:endParaRPr lang="it-IT" sz="1800" b="0">
              <a:solidFill>
                <a:schemeClr val="tx1"/>
              </a:solidFill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2F93B77-BCA2-7FE5-D286-4CFAC61932DE}"/>
              </a:ext>
            </a:extLst>
          </p:cNvPr>
          <p:cNvSpPr txBox="1">
            <a:spLocks/>
          </p:cNvSpPr>
          <p:nvPr/>
        </p:nvSpPr>
        <p:spPr>
          <a:xfrm>
            <a:off x="161414" y="2576744"/>
            <a:ext cx="8733600" cy="139422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1800" b="0" baseline="30000">
                <a:solidFill>
                  <a:schemeClr val="tx1"/>
                </a:solidFill>
              </a:rPr>
              <a:t>1</a:t>
            </a:r>
            <a:r>
              <a:rPr lang="it-IT" sz="1400" b="0" i="1">
                <a:solidFill>
                  <a:schemeClr val="tx1"/>
                </a:solidFill>
              </a:rPr>
              <a:t>ENEA, NUC Department, Via E. Fermi 45, 00044 Frascati, Rome, </a:t>
            </a:r>
            <a:r>
              <a:rPr lang="it-IT" sz="1400" b="0" i="1" err="1">
                <a:solidFill>
                  <a:schemeClr val="tx1"/>
                </a:solidFill>
              </a:rPr>
              <a:t>Italy</a:t>
            </a:r>
            <a:endParaRPr lang="it-IT" sz="1400" b="0" i="1">
              <a:solidFill>
                <a:schemeClr val="tx1"/>
              </a:solidFill>
            </a:endParaRPr>
          </a:p>
          <a:p>
            <a:pPr algn="just"/>
            <a:r>
              <a:rPr lang="it-IT" sz="1400" b="0" baseline="30000">
                <a:solidFill>
                  <a:schemeClr val="tx1"/>
                </a:solidFill>
              </a:rPr>
              <a:t>2</a:t>
            </a:r>
            <a:r>
              <a:rPr lang="en-GB" sz="1400" b="0" i="1">
                <a:solidFill>
                  <a:schemeClr val="tx1"/>
                </a:solidFill>
              </a:rPr>
              <a:t>Department of Industrial Engineering, University of Rome “Tor </a:t>
            </a:r>
            <a:r>
              <a:rPr lang="en-GB" sz="1400" b="0" i="1" err="1">
                <a:solidFill>
                  <a:schemeClr val="tx1"/>
                </a:solidFill>
              </a:rPr>
              <a:t>Vergata</a:t>
            </a:r>
            <a:r>
              <a:rPr lang="en-GB" sz="1400" b="0" i="1">
                <a:solidFill>
                  <a:schemeClr val="tx1"/>
                </a:solidFill>
              </a:rPr>
              <a:t>”, Via del </a:t>
            </a:r>
            <a:r>
              <a:rPr lang="en-GB" sz="1400" b="0" i="1" err="1">
                <a:solidFill>
                  <a:schemeClr val="tx1"/>
                </a:solidFill>
              </a:rPr>
              <a:t>Politecnico</a:t>
            </a:r>
            <a:r>
              <a:rPr lang="en-GB" sz="1400" b="0" i="1">
                <a:solidFill>
                  <a:schemeClr val="tx1"/>
                </a:solidFill>
              </a:rPr>
              <a:t> 1, 00133, Rome, Italy</a:t>
            </a:r>
            <a:endParaRPr lang="it-IT" sz="1400" b="0" i="1">
              <a:solidFill>
                <a:schemeClr val="tx1"/>
              </a:solidFill>
            </a:endParaRPr>
          </a:p>
          <a:p>
            <a:pPr algn="just"/>
            <a:endParaRPr lang="it-IT" sz="1400" b="0" i="1" baseline="30000">
              <a:solidFill>
                <a:schemeClr val="tx1"/>
              </a:solidFill>
            </a:endParaRPr>
          </a:p>
          <a:p>
            <a:pPr algn="just"/>
            <a:endParaRPr lang="it-IT" sz="1800" b="0" i="1">
              <a:solidFill>
                <a:schemeClr val="tx1"/>
              </a:solidFill>
            </a:endParaRP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2680713D-BDE9-6F70-4EA5-9FF0EE85B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181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04985-0E87-22E4-1ED8-43019C9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err="1"/>
              <a:t>Geneusis</a:t>
            </a:r>
            <a:r>
              <a:rPr lang="it-IT"/>
              <a:t> project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7008DB4-13EC-CCD1-E93E-566B5F2FBC56}"/>
              </a:ext>
            </a:extLst>
          </p:cNvPr>
          <p:cNvGrpSpPr/>
          <p:nvPr/>
        </p:nvGrpSpPr>
        <p:grpSpPr>
          <a:xfrm>
            <a:off x="56123" y="810746"/>
            <a:ext cx="9031755" cy="3880244"/>
            <a:chOff x="56123" y="810746"/>
            <a:chExt cx="9031755" cy="388024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ABF3DBB-85D3-160D-33F1-814A68958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687" b="15090"/>
            <a:stretch/>
          </p:blipFill>
          <p:spPr>
            <a:xfrm>
              <a:off x="1819275" y="3003811"/>
              <a:ext cx="2643710" cy="1599202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7D9491B-E805-A93D-A890-6D299D2A4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632"/>
            <a:stretch/>
          </p:blipFill>
          <p:spPr>
            <a:xfrm>
              <a:off x="307414" y="1526052"/>
              <a:ext cx="1234865" cy="1488246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24C4879-7EBF-6AF5-0D8A-65F774E47188}"/>
                </a:ext>
              </a:extLst>
            </p:cNvPr>
            <p:cNvSpPr txBox="1"/>
            <p:nvPr/>
          </p:nvSpPr>
          <p:spPr>
            <a:xfrm>
              <a:off x="6211768" y="3060622"/>
              <a:ext cx="2876110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</a:pP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E.g., assemblies </a:t>
              </a: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to replicate at FNG the neutron flux energy spectrum expected in a </a:t>
              </a:r>
              <a:r>
                <a:rPr lang="en-US" sz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Diag</a:t>
              </a: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 Eq. Port: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</a:pP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Port Interspace (</a:t>
              </a:r>
              <a:r>
                <a:rPr lang="en-US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GENeuSIS</a:t>
              </a: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-I)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</a:pP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Port Cell (</a:t>
              </a:r>
              <a:r>
                <a:rPr lang="en-US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GENeuSIS</a:t>
              </a: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-II)</a:t>
              </a:r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69116AF-D8E3-433B-C878-1AE90A55F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985" y="1265219"/>
              <a:ext cx="1639642" cy="175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1000AA1-05AD-497E-E690-5D099A1EF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214" y="3017811"/>
              <a:ext cx="1627065" cy="1593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F41E5098-F906-9165-1500-BF9CF03D3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5590"/>
            <a:stretch/>
          </p:blipFill>
          <p:spPr>
            <a:xfrm>
              <a:off x="272025" y="3145603"/>
              <a:ext cx="1234864" cy="1545387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CB479C5-6921-222C-9C10-DEDC0A9C0F29}"/>
                </a:ext>
              </a:extLst>
            </p:cNvPr>
            <p:cNvSpPr txBox="1"/>
            <p:nvPr/>
          </p:nvSpPr>
          <p:spPr>
            <a:xfrm>
              <a:off x="56123" y="810746"/>
              <a:ext cx="90317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</a:pPr>
              <a:r>
                <a:rPr lang="en-US" sz="1200">
                  <a:latin typeface="Verdana" panose="020B0604030504040204" pitchFamily="34" charset="0"/>
                  <a:ea typeface="Verdana" panose="020B0604030504040204" pitchFamily="34" charset="0"/>
                </a:rPr>
                <a:t>The goal is to perform at FNG specific tests aimed at </a:t>
              </a:r>
              <a:r>
                <a:rPr lang="en-US" sz="1200" b="1">
                  <a:latin typeface="Verdana" panose="020B0604030504040204" pitchFamily="34" charset="0"/>
                  <a:ea typeface="Verdana" panose="020B0604030504040204" pitchFamily="34" charset="0"/>
                </a:rPr>
                <a:t>studying the response and performance of active diagnostic systems, electronics  and shielding optimization under ITER relevant conditions. 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C9EBB00E-B67C-1C79-2BBB-B5BA62898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763" b="12567"/>
            <a:stretch/>
          </p:blipFill>
          <p:spPr>
            <a:xfrm>
              <a:off x="1819275" y="1375981"/>
              <a:ext cx="2708939" cy="1649395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3DD1D9E-CCE4-7A35-2D2E-F915B56C0315}"/>
                </a:ext>
              </a:extLst>
            </p:cNvPr>
            <p:cNvSpPr txBox="1"/>
            <p:nvPr/>
          </p:nvSpPr>
          <p:spPr>
            <a:xfrm>
              <a:off x="2067889" y="2382289"/>
              <a:ext cx="13438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err="1">
                  <a:solidFill>
                    <a:schemeClr val="tx2">
                      <a:lumMod val="75000"/>
                    </a:schemeClr>
                  </a:solidFill>
                </a:rPr>
                <a:t>GENeuSIS</a:t>
              </a:r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</a:rPr>
                <a:t>-I</a:t>
              </a:r>
              <a:endParaRPr lang="it-IT" sz="1200" b="1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9452A2D-5225-0E7E-4E9E-E98E4FA1EC2C}"/>
                </a:ext>
              </a:extLst>
            </p:cNvPr>
            <p:cNvSpPr txBox="1"/>
            <p:nvPr/>
          </p:nvSpPr>
          <p:spPr>
            <a:xfrm>
              <a:off x="2156935" y="3998837"/>
              <a:ext cx="116578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>
                <a:defRPr sz="1200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pPr algn="ctr"/>
              <a:r>
                <a:rPr lang="en-US" b="1" err="1"/>
                <a:t>GENeuSIS</a:t>
              </a:r>
              <a:r>
                <a:rPr lang="en-US" b="1"/>
                <a:t>-II</a:t>
              </a:r>
              <a:endParaRPr lang="it-IT" b="1"/>
            </a:p>
          </p:txBody>
        </p:sp>
        <p:pic>
          <p:nvPicPr>
            <p:cNvPr id="8" name="Picture 15" descr="A diagram of a structure&#10;&#10;Description automatically generated">
              <a:extLst>
                <a:ext uri="{FF2B5EF4-FFF2-40B4-BE49-F238E27FC236}">
                  <a16:creationId xmlns:a16="http://schemas.microsoft.com/office/drawing/2014/main" id="{F68FF67F-A393-60BC-A813-C9390FE8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98" y="1257611"/>
              <a:ext cx="2573960" cy="1775000"/>
            </a:xfrm>
            <a:prstGeom prst="rect">
              <a:avLst/>
            </a:prstGeom>
          </p:spPr>
        </p:pic>
      </p:grp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DD327388-CBF4-EE34-94B7-AFA0D5F5C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41587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04985-0E87-22E4-1ED8-43019C9E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err="1"/>
              <a:t>Geneusis</a:t>
            </a:r>
            <a:r>
              <a:rPr lang="it-IT"/>
              <a:t> project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F9649DD-4D37-B6BD-4BFA-AAE41026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24" y="805862"/>
            <a:ext cx="9041152" cy="3889585"/>
          </a:xfrm>
          <a:prstGeom prst="rect">
            <a:avLst/>
          </a:prstGeom>
        </p:spPr>
      </p:pic>
      <p:pic>
        <p:nvPicPr>
          <p:cNvPr id="17" name="Immagine 16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DFD993ED-B038-E6FB-97A8-9A1D0D61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765" y="878748"/>
            <a:ext cx="5878226" cy="38400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FF5DB17-9E56-F400-B458-060C7032B268}"/>
              </a:ext>
            </a:extLst>
          </p:cNvPr>
          <p:cNvSpPr txBox="1"/>
          <p:nvPr/>
        </p:nvSpPr>
        <p:spPr>
          <a:xfrm>
            <a:off x="4061791" y="1615470"/>
            <a:ext cx="2948609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err="1">
                <a:latin typeface="Verdana" panose="020B0604030504040204" pitchFamily="34" charset="0"/>
                <a:ea typeface="Verdana" panose="020B0604030504040204" pitchFamily="34" charset="0"/>
              </a:rPr>
              <a:t>Further</a:t>
            </a:r>
            <a:r>
              <a:rPr lang="it-IT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b="1" err="1">
                <a:latin typeface="Verdana" panose="020B0604030504040204" pitchFamily="34" charset="0"/>
                <a:ea typeface="Verdana" panose="020B0604030504040204" pitchFamily="34" charset="0"/>
              </a:rPr>
              <a:t>improvement</a:t>
            </a:r>
            <a:endParaRPr lang="it-IT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26BCAC7D-C9A8-3B9F-C544-ADF52D741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679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F2F34-E1BD-DB30-257C-654C96D1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Conclusions</a:t>
            </a:r>
            <a:endParaRPr lang="it-IT"/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CC41422F-E53C-AA05-531A-51B2B1AAD9A2}"/>
              </a:ext>
            </a:extLst>
          </p:cNvPr>
          <p:cNvSpPr txBox="1">
            <a:spLocks/>
          </p:cNvSpPr>
          <p:nvPr/>
        </p:nvSpPr>
        <p:spPr>
          <a:xfrm>
            <a:off x="119270" y="963706"/>
            <a:ext cx="8905460" cy="33055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The Frascati Neutron Generator has started in the last few years an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intense activity on testing neutron induced effects on electronic devices</a:t>
            </a:r>
          </a:p>
          <a:p>
            <a:pPr algn="just">
              <a:spcAft>
                <a:spcPts val="600"/>
              </a:spcAft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These activities cover a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wide range of application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: Nuclear Fusion, Accelerators, Spatial Manners, Nuclear Fission, Avionics, Medical applications</a:t>
            </a:r>
          </a:p>
          <a:p>
            <a:pPr algn="just">
              <a:spcAft>
                <a:spcPts val="600"/>
              </a:spcAft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FNG is involved in many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international project 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such as RADNEXT and ASIF</a:t>
            </a:r>
          </a:p>
          <a:p>
            <a:pPr algn="just">
              <a:spcAft>
                <a:spcPts val="600"/>
              </a:spcAft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A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novel and innovative project called </a:t>
            </a:r>
            <a:r>
              <a:rPr lang="en-GB" b="1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GENeuSIS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has started last year to build a modular irradiation station for testing electronics under neutron and gamma radiation</a:t>
            </a:r>
          </a:p>
          <a:p>
            <a:pPr algn="just"/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FNG staff is </a:t>
            </a:r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continuously improving its knowledge and equipment </a:t>
            </a:r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on these projects by delivering hundreds of hours of beam time and collaborating with many institutions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640B2947-77B2-6AB4-C089-CD91247A8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5515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F2F34-E1BD-DB30-257C-654C96D1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Conclusions</a:t>
            </a:r>
            <a:endParaRPr lang="it-IT"/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CC41422F-E53C-AA05-531A-51B2B1AAD9A2}"/>
              </a:ext>
            </a:extLst>
          </p:cNvPr>
          <p:cNvSpPr txBox="1">
            <a:spLocks/>
          </p:cNvSpPr>
          <p:nvPr/>
        </p:nvSpPr>
        <p:spPr>
          <a:xfrm>
            <a:off x="119270" y="963706"/>
            <a:ext cx="8905460" cy="33055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GB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The Frascati Neutron Generator has started in the last few years an intense activity on testing neutron induced effects on electronic devices</a:t>
            </a:r>
          </a:p>
          <a:p>
            <a:pPr algn="just">
              <a:spcAft>
                <a:spcPts val="600"/>
              </a:spcAft>
            </a:pPr>
            <a:r>
              <a:rPr lang="en-GB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These activities cover a wide range of application: Nuclear Fusion, Accelerators, Spatial Manners, Nuclear Fission, Avionics, Medical applications</a:t>
            </a:r>
          </a:p>
          <a:p>
            <a:pPr algn="just">
              <a:spcAft>
                <a:spcPts val="600"/>
              </a:spcAft>
            </a:pPr>
            <a:r>
              <a:rPr lang="en-GB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FNG is involved in many international project such as RADNEXT and ASIF</a:t>
            </a:r>
          </a:p>
          <a:p>
            <a:pPr algn="just">
              <a:spcAft>
                <a:spcPts val="600"/>
              </a:spcAft>
            </a:pPr>
            <a:r>
              <a:rPr lang="en-GB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A novel and innovative project called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GENeuSIS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has started last year to build a modular irradiation station for testing electronics under neutron and gamma radiation</a:t>
            </a:r>
          </a:p>
          <a:p>
            <a:pPr algn="just"/>
            <a:r>
              <a:rPr lang="en-GB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FNG staff is continuously improving its knowledge and equipment on these projects by delivering hundreds of hours of beam time and collaborating with many institutions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A9EEBE-6ABE-510C-51F0-8FD8C3ADFE70}"/>
              </a:ext>
            </a:extLst>
          </p:cNvPr>
          <p:cNvSpPr txBox="1"/>
          <p:nvPr/>
        </p:nvSpPr>
        <p:spPr>
          <a:xfrm>
            <a:off x="46381" y="2398643"/>
            <a:ext cx="9072000" cy="1008000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0" rIns="91440" bIns="0" rtlCol="0" anchor="ctr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look forward to facing new collaborations and exciting challenges!</a:t>
            </a:r>
          </a:p>
        </p:txBody>
      </p: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DD15549E-1179-CA4A-08CF-A15140DCC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9832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57328" y="1693963"/>
            <a:ext cx="3700296" cy="769441"/>
          </a:xfrm>
        </p:spPr>
        <p:txBody>
          <a:bodyPr/>
          <a:lstStyle/>
          <a:p>
            <a:r>
              <a:rPr lang="it-IT"/>
              <a:t>Andrea Colangeli </a:t>
            </a:r>
          </a:p>
          <a:p>
            <a:r>
              <a:rPr lang="it-IT"/>
              <a:t>andrea.colangeli@enea.it</a:t>
            </a: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DA17103C-8D4F-7E6A-DE8E-1B0B8FC5C19A}"/>
              </a:ext>
            </a:extLst>
          </p:cNvPr>
          <p:cNvSpPr txBox="1">
            <a:spLocks/>
          </p:cNvSpPr>
          <p:nvPr/>
        </p:nvSpPr>
        <p:spPr>
          <a:xfrm>
            <a:off x="2857328" y="2495432"/>
            <a:ext cx="3700296" cy="584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1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3C349935-8C8A-8E6A-A808-569B8115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4850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Summary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57200" y="1056817"/>
            <a:ext cx="8229599" cy="327717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The Frascati </a:t>
            </a: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Neutron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Generator</a:t>
            </a:r>
          </a:p>
          <a:p>
            <a:pPr>
              <a:lnSpc>
                <a:spcPct val="150000"/>
              </a:lnSpc>
            </a:pP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Activities </a:t>
            </a: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at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the Frascati </a:t>
            </a: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Neutron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Generator</a:t>
            </a:r>
          </a:p>
          <a:p>
            <a:pPr>
              <a:lnSpc>
                <a:spcPct val="150000"/>
              </a:lnSpc>
            </a:pP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Radiation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Effects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on </a:t>
            </a: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electronics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800">
                <a:latin typeface="Verdana"/>
                <a:ea typeface="Verdana"/>
                <a:cs typeface="Roboto"/>
              </a:rPr>
              <a:t>RADNEXT project</a:t>
            </a:r>
          </a:p>
          <a:p>
            <a:pPr>
              <a:lnSpc>
                <a:spcPct val="150000"/>
              </a:lnSpc>
            </a:pP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ASIF </a:t>
            </a: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program</a:t>
            </a:r>
            <a:endParaRPr lang="it-IT" sz="1800"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GENeuSIS</a:t>
            </a:r>
            <a:r>
              <a:rPr lang="it-IT" sz="1800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project</a:t>
            </a:r>
          </a:p>
          <a:p>
            <a:pPr>
              <a:lnSpc>
                <a:spcPct val="150000"/>
              </a:lnSpc>
            </a:pPr>
            <a:r>
              <a:rPr lang="it-IT" sz="180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Conclusions</a:t>
            </a:r>
            <a:endParaRPr lang="it-IT" sz="1800"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E3A806BC-7E73-B04E-5AE0-0DB52D505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5402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56F5B5-C10A-E81B-AA74-EA775849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Frascati </a:t>
            </a:r>
            <a:r>
              <a:rPr lang="it-IT" err="1"/>
              <a:t>Neutron</a:t>
            </a:r>
            <a:r>
              <a:rPr lang="it-IT"/>
              <a:t> Generator</a:t>
            </a:r>
          </a:p>
        </p:txBody>
      </p:sp>
      <p:pic>
        <p:nvPicPr>
          <p:cNvPr id="8" name="Immagine 7" descr="Immagine che contiene macchina, interno, fabbrica, industria">
            <a:extLst>
              <a:ext uri="{FF2B5EF4-FFF2-40B4-BE49-F238E27FC236}">
                <a16:creationId xmlns:a16="http://schemas.microsoft.com/office/drawing/2014/main" id="{750A4EDE-7BEE-6783-4C35-52F609DF4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4" y="976881"/>
            <a:ext cx="2693406" cy="20200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4D247E0F-8ED3-8A26-92B3-2DCB8E1FC940}"/>
              </a:ext>
            </a:extLst>
          </p:cNvPr>
          <p:cNvSpPr txBox="1"/>
          <p:nvPr/>
        </p:nvSpPr>
        <p:spPr>
          <a:xfrm>
            <a:off x="3165099" y="989037"/>
            <a:ext cx="58737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Frascati Neutron Generator (FNG) is a medium intensity neutron source 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</a:rPr>
              <a:t>designed to 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perform neutronics experiment in support of the EU Fusion community</a:t>
            </a:r>
            <a:endParaRPr lang="en-GB" sz="11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It </a:t>
            </a:r>
            <a:r>
              <a:rPr lang="en-GB" sz="11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started its operations in 1992 </a:t>
            </a:r>
            <a:r>
              <a:rPr lang="en-GB" sz="11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has been continuously improved and upgraded in time</a:t>
            </a:r>
            <a:endParaRPr lang="en-GB" sz="1100" b="1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Numerous experiments 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</a:rPr>
              <a:t>have been performed during the last 30 years: </a:t>
            </a:r>
            <a:r>
              <a:rPr lang="en-GB" sz="1100" err="1">
                <a:latin typeface="Verdana" panose="020B0604030504040204" pitchFamily="34" charset="0"/>
                <a:ea typeface="Verdana" panose="020B0604030504040204" pitchFamily="34" charset="0"/>
              </a:rPr>
              <a:t>neutronincs</a:t>
            </a: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</a:rPr>
              <a:t> benchmark experiments, nuclear data validation, irradiation of electronic devices, materials activation experiments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</a:rPr>
              <a:t>FNG is located in Frascati (Rome) within the 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ENEA Frascati research centre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8A0E21B1-50A1-389A-45E5-36B446AF2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3981" r="10872" b="-360"/>
          <a:stretch/>
        </p:blipFill>
        <p:spPr>
          <a:xfrm>
            <a:off x="2085198" y="3108986"/>
            <a:ext cx="1360235" cy="156725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2A05C19C-4984-FCAE-428E-DD373421AD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9809" r="11625"/>
          <a:stretch/>
        </p:blipFill>
        <p:spPr>
          <a:xfrm>
            <a:off x="3751167" y="3096000"/>
            <a:ext cx="1746641" cy="1555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C0FEAE85-0DE8-0A0C-4275-4E9FCF20C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>
          <a:xfrm>
            <a:off x="5754801" y="3127805"/>
            <a:ext cx="1554614" cy="1561418"/>
          </a:xfrm>
          <a:prstGeom prst="rect">
            <a:avLst/>
          </a:prstGeom>
        </p:spPr>
      </p:pic>
      <p:sp>
        <p:nvSpPr>
          <p:cNvPr id="14" name="Trapezoid 12">
            <a:extLst>
              <a:ext uri="{FF2B5EF4-FFF2-40B4-BE49-F238E27FC236}">
                <a16:creationId xmlns:a16="http://schemas.microsoft.com/office/drawing/2014/main" id="{01FEB8D1-8558-DD19-180F-4A0F2467CE63}"/>
              </a:ext>
            </a:extLst>
          </p:cNvPr>
          <p:cNvSpPr/>
          <p:nvPr/>
        </p:nvSpPr>
        <p:spPr>
          <a:xfrm rot="16200000">
            <a:off x="2541781" y="3442203"/>
            <a:ext cx="1561417" cy="857353"/>
          </a:xfrm>
          <a:prstGeom prst="trapezoid">
            <a:avLst>
              <a:gd name="adj" fmla="val 74802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3">
            <a:extLst>
              <a:ext uri="{FF2B5EF4-FFF2-40B4-BE49-F238E27FC236}">
                <a16:creationId xmlns:a16="http://schemas.microsoft.com/office/drawing/2014/main" id="{0B079837-E468-BC47-A725-3AE30FBEFA09}"/>
              </a:ext>
            </a:extLst>
          </p:cNvPr>
          <p:cNvSpPr/>
          <p:nvPr/>
        </p:nvSpPr>
        <p:spPr>
          <a:xfrm rot="16200000">
            <a:off x="4758316" y="3695951"/>
            <a:ext cx="1561419" cy="431552"/>
          </a:xfrm>
          <a:prstGeom prst="trapezoid">
            <a:avLst>
              <a:gd name="adj" fmla="val 134267"/>
            </a:avLst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ccia angolare in su 2">
            <a:extLst>
              <a:ext uri="{FF2B5EF4-FFF2-40B4-BE49-F238E27FC236}">
                <a16:creationId xmlns:a16="http://schemas.microsoft.com/office/drawing/2014/main" id="{60AA3BA7-606A-ED39-3511-1F4F61B836E4}"/>
              </a:ext>
            </a:extLst>
          </p:cNvPr>
          <p:cNvSpPr/>
          <p:nvPr/>
        </p:nvSpPr>
        <p:spPr>
          <a:xfrm rot="16200000" flipH="1">
            <a:off x="7432836" y="3003634"/>
            <a:ext cx="1223227" cy="980661"/>
          </a:xfrm>
          <a:prstGeom prst="bentUpArrow">
            <a:avLst>
              <a:gd name="adj1" fmla="val 1716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2033CB03-025D-64E7-89BC-4243DD7F3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8651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96BBA-B5C9-8015-8D11-140957A0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it-IT" sz="2400"/>
              <a:t>The Frascati </a:t>
            </a:r>
            <a:r>
              <a:rPr lang="it-IT" sz="2400" err="1"/>
              <a:t>neutron</a:t>
            </a:r>
            <a:r>
              <a:rPr lang="it-IT" sz="2400"/>
              <a:t> generator: </a:t>
            </a:r>
            <a:r>
              <a:rPr lang="it-IT" sz="2400" err="1"/>
              <a:t>main</a:t>
            </a:r>
            <a:r>
              <a:rPr lang="it-IT" sz="2400"/>
              <a:t> </a:t>
            </a:r>
            <a:r>
              <a:rPr lang="it-IT" sz="2400" err="1"/>
              <a:t>characteristics</a:t>
            </a:r>
            <a:endParaRPr lang="it-IT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EFE727-B901-E7FE-89E5-F876FCA2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883897"/>
            <a:ext cx="2845446" cy="2032462"/>
          </a:xfrm>
          <a:prstGeom prst="rect">
            <a:avLst/>
          </a:prstGeom>
          <a:ln w="19050">
            <a:noFill/>
          </a:ln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F21382B-16E1-9AC4-0ACF-137774984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48930"/>
              </p:ext>
            </p:extLst>
          </p:nvPr>
        </p:nvGraphicFramePr>
        <p:xfrm>
          <a:off x="3169357" y="947827"/>
          <a:ext cx="5850186" cy="2032463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2418796">
                  <a:extLst>
                    <a:ext uri="{9D8B030D-6E8A-4147-A177-3AD203B41FA5}">
                      <a16:colId xmlns:a16="http://schemas.microsoft.com/office/drawing/2014/main" val="1684377694"/>
                    </a:ext>
                  </a:extLst>
                </a:gridCol>
                <a:gridCol w="1288255">
                  <a:extLst>
                    <a:ext uri="{9D8B030D-6E8A-4147-A177-3AD203B41FA5}">
                      <a16:colId xmlns:a16="http://schemas.microsoft.com/office/drawing/2014/main" val="2922633215"/>
                    </a:ext>
                  </a:extLst>
                </a:gridCol>
                <a:gridCol w="300875">
                  <a:extLst>
                    <a:ext uri="{9D8B030D-6E8A-4147-A177-3AD203B41FA5}">
                      <a16:colId xmlns:a16="http://schemas.microsoft.com/office/drawing/2014/main" val="1078577126"/>
                    </a:ext>
                  </a:extLst>
                </a:gridCol>
                <a:gridCol w="1842260">
                  <a:extLst>
                    <a:ext uri="{9D8B030D-6E8A-4147-A177-3AD203B41FA5}">
                      <a16:colId xmlns:a16="http://schemas.microsoft.com/office/drawing/2014/main" val="3025916930"/>
                    </a:ext>
                  </a:extLst>
                </a:gridCol>
              </a:tblGrid>
              <a:tr h="227509"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>
                          <a:effectLst/>
                          <a:latin typeface="Garamond" panose="02020404030301010803" pitchFamily="18" charset="0"/>
                        </a:rPr>
                        <a:t>D- T Mode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>
                          <a:effectLst/>
                          <a:latin typeface="Garamond" panose="02020404030301010803" pitchFamily="18" charset="0"/>
                        </a:rPr>
                        <a:t>D – D Mode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effectLst/>
                          <a:latin typeface="Garamond" panose="02020404030301010803" pitchFamily="18" charset="0"/>
                        </a:rPr>
                        <a:t>D – D Mode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9486750"/>
                  </a:ext>
                </a:extLst>
              </a:tr>
              <a:tr h="22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</a:rPr>
                        <a:t>Max neutron yield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1x10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n/s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1x10</a:t>
                      </a:r>
                      <a:r>
                        <a:rPr lang="it-IT" sz="2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r>
                        <a:rPr lang="it-IT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n/s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1x10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n/s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2207694"/>
                  </a:ext>
                </a:extLst>
              </a:tr>
              <a:tr h="22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 neutron flux </a:t>
                      </a:r>
                      <a:r>
                        <a:rPr lang="en-GB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sym typeface="Wingdings" panose="05000000000000000000" pitchFamily="2" charset="2"/>
                        </a:rPr>
                        <a:t> volume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5x10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 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n/cm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/s – 1 cm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5x10</a:t>
                      </a:r>
                      <a:r>
                        <a:rPr lang="it-IT" sz="2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 </a:t>
                      </a:r>
                      <a:r>
                        <a:rPr lang="it-IT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n/cm</a:t>
                      </a:r>
                      <a:r>
                        <a:rPr lang="it-IT" sz="2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it-IT" sz="28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/s – 1 cm</a:t>
                      </a:r>
                      <a:r>
                        <a:rPr lang="it-IT" sz="2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 fontAlgn="b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5x10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 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n/cm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/s – 1 cm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257725"/>
                  </a:ext>
                </a:extLst>
              </a:tr>
              <a:tr h="22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</a:rPr>
                        <a:t>Max irradiation volume </a:t>
                      </a:r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  <a:sym typeface="Wingdings" panose="05000000000000000000" pitchFamily="2" charset="2"/>
                        </a:rPr>
                        <a:t> flux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~1 cm</a:t>
                      </a:r>
                      <a:r>
                        <a:rPr lang="it-I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 </a:t>
                      </a:r>
                      <a:r>
                        <a:rPr lang="it-IT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few</a:t>
                      </a:r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cm</a:t>
                      </a:r>
                      <a:r>
                        <a:rPr lang="it-IT" sz="2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~1 cm</a:t>
                      </a:r>
                      <a:r>
                        <a:rPr lang="it-I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8013864"/>
                  </a:ext>
                </a:extLst>
              </a:tr>
              <a:tr h="22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</a:rPr>
                        <a:t>Max irradiation time - targets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 hours (1 target)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Continuous</a:t>
                      </a:r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Continuous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507928"/>
                  </a:ext>
                </a:extLst>
              </a:tr>
              <a:tr h="22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</a:rPr>
                        <a:t>Average utilization (year)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&gt; 150 hours/</a:t>
                      </a:r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years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9193442"/>
                  </a:ext>
                </a:extLst>
              </a:tr>
              <a:tr h="225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</a:rPr>
                        <a:t>Free time available for irradiation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200 hours/</a:t>
                      </a:r>
                      <a:r>
                        <a:rPr lang="it-IT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years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3296175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>
                          <a:effectLst/>
                          <a:latin typeface="Garamond" panose="02020404030301010803" pitchFamily="18" charset="0"/>
                        </a:rPr>
                        <a:t>Maximum achievable fluence</a:t>
                      </a:r>
                      <a:endParaRPr lang="en-GB" sz="1200" b="1" i="0" u="none" strike="noStrike" noProof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5x10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on a 1 cm</a:t>
                      </a:r>
                      <a:r>
                        <a:rPr lang="it-IT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it-IT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sample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5x10</a:t>
                      </a:r>
                      <a:r>
                        <a:rPr lang="it-I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  <a:r>
                        <a:rPr lang="it-IT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on a 1 cm</a:t>
                      </a:r>
                      <a:r>
                        <a:rPr lang="it-IT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it-IT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sample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7167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9B90D2-A813-C4E8-6529-099DD11B0747}"/>
              </a:ext>
            </a:extLst>
          </p:cNvPr>
          <p:cNvSpPr txBox="1"/>
          <p:nvPr/>
        </p:nvSpPr>
        <p:spPr>
          <a:xfrm>
            <a:off x="122152" y="3024806"/>
            <a:ext cx="87711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FNG is a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linear electrostatic accelerator with 270 keV and up to 1 mA D+ ions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are accelerated to hit: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tritiated target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, producing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14 MeV neutrons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via the nuclear fusion reaction D(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T,n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GB" sz="1100" dirty="0"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deuterated target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, producing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2.45 MeV neutrons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, via the nuclear fusion reactions D(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D,n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GB" sz="1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3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He</a:t>
            </a:r>
            <a:r>
              <a:rPr lang="en-GB" sz="1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(D self-implantation)</a:t>
            </a:r>
            <a:endParaRPr lang="en-GB" sz="1100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maximum available neutron flux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on small samples placed close to the target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</a:rPr>
              <a:t>5x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GB" sz="11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 n/(cm</a:t>
            </a:r>
            <a:r>
              <a:rPr lang="en-GB" sz="11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s)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(D-T),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</a:rPr>
              <a:t>5x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GB" sz="11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 n/(cm</a:t>
            </a:r>
            <a:r>
              <a:rPr lang="en-GB" sz="11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s)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(D-D)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spatial distribution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of neutrons emitted by the target is </a:t>
            </a:r>
            <a:r>
              <a:rPr lang="en-GB" sz="1100" b="1" dirty="0">
                <a:latin typeface="Verdana" panose="020B0604030504040204" pitchFamily="34" charset="0"/>
                <a:ea typeface="Verdana" panose="020B0604030504040204" pitchFamily="34" charset="0"/>
              </a:rPr>
              <a:t>almost isotropic </a:t>
            </a:r>
          </a:p>
        </p:txBody>
      </p:sp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57AC016E-7568-4274-1C46-E167479E2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0282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F9D1A-7AD7-4A83-C706-D6909AA5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Frascati </a:t>
            </a:r>
            <a:r>
              <a:rPr lang="it-IT" err="1"/>
              <a:t>Neutron</a:t>
            </a:r>
            <a:r>
              <a:rPr lang="it-IT"/>
              <a:t> Generator: bunker hall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A93430-5FC8-6E86-F488-6E6D4C50B45C}"/>
              </a:ext>
            </a:extLst>
          </p:cNvPr>
          <p:cNvSpPr txBox="1">
            <a:spLocks/>
          </p:cNvSpPr>
          <p:nvPr/>
        </p:nvSpPr>
        <p:spPr>
          <a:xfrm>
            <a:off x="4842388" y="1457974"/>
            <a:ext cx="4234938" cy="2687472"/>
          </a:xfrm>
          <a:prstGeom prst="rect">
            <a:avLst/>
          </a:prstGeom>
        </p:spPr>
        <p:txBody>
          <a:bodyPr/>
          <a:lstStyle>
            <a:lvl1pPr marL="1565275" indent="-15652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313" indent="-130333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800">
                <a:solidFill>
                  <a:schemeClr val="tx1"/>
                </a:solidFill>
                <a:latin typeface="+mn-lt"/>
              </a:defRPr>
            </a:lvl2pPr>
            <a:lvl3pPr marL="5214938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0">
                <a:solidFill>
                  <a:schemeClr val="tx1"/>
                </a:solidFill>
                <a:latin typeface="+mn-lt"/>
              </a:defRPr>
            </a:lvl3pPr>
            <a:lvl4pPr marL="7300913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</a:defRPr>
            </a:lvl4pPr>
            <a:lvl5pPr marL="9388475" indent="-10445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5pPr>
            <a:lvl6pPr marL="98456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FNG is housed in a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large shielded hall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(11.5 x 12 m</a:t>
            </a:r>
            <a:r>
              <a:rPr lang="en-US" sz="1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wide and 9 m high)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The target is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more than 4 m far from walls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floor and ceiling.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The large hall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reduces to a very low level the background of moderated/thermalized neutrons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due to the reflection from the walls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Target holder is designed to reduce spectrum contamination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due to neutron scattering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06023C5-FDAF-3D98-109D-E179F598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2" y="995016"/>
            <a:ext cx="4573025" cy="3267268"/>
          </a:xfrm>
          <a:prstGeom prst="rect">
            <a:avLst/>
          </a:prstGeom>
        </p:spPr>
      </p:pic>
      <p:sp>
        <p:nvSpPr>
          <p:cNvPr id="4" name="Segnaposto piè di pagina 6">
            <a:extLst>
              <a:ext uri="{FF2B5EF4-FFF2-40B4-BE49-F238E27FC236}">
                <a16:creationId xmlns:a16="http://schemas.microsoft.com/office/drawing/2014/main" id="{9BA007DC-3AE0-DC87-DC09-60616031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0385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F9D1A-7AD7-4A83-C706-D6909AA5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 MeV Neutron flux measurement at FNG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B890E-4AE9-AEFE-D405-1E058482E726}"/>
              </a:ext>
            </a:extLst>
          </p:cNvPr>
          <p:cNvSpPr txBox="1">
            <a:spLocks/>
          </p:cNvSpPr>
          <p:nvPr/>
        </p:nvSpPr>
        <p:spPr>
          <a:xfrm>
            <a:off x="203981" y="932860"/>
            <a:ext cx="8693833" cy="36240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Verdana"/>
                <a:ea typeface="Verdana"/>
              </a:rPr>
              <a:t>Precise, real-time flux measurement is mandatory to perform cross section measurements (physical and SEEs), detector characterization and Monte Carlo benchmark experiments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On-line monitoring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exploits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associated </a:t>
            </a:r>
            <a:r>
              <a:rPr lang="en-US" sz="1600" b="1" dirty="0">
                <a:latin typeface="Symbol" panose="05050102010706020507" pitchFamily="18" charset="2"/>
                <a:ea typeface="Verdana" panose="020B0604030504040204" pitchFamily="34" charset="0"/>
                <a:cs typeface="Symbol" charset="2"/>
              </a:rPr>
              <a:t>a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Symbol" charset="2"/>
              </a:rPr>
              <a:t>-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particle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detection by a Silicon Surface barrier Detector (SSD) placed in the vacuum pipe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Titillium" pitchFamily="2" charset="77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F3A3F55-05D9-722E-6E52-3083F4848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b="49519"/>
          <a:stretch/>
        </p:blipFill>
        <p:spPr bwMode="auto">
          <a:xfrm>
            <a:off x="246186" y="2299147"/>
            <a:ext cx="2729947" cy="15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9E9A3465-7B6D-3ADA-E224-B792292E8E27}"/>
              </a:ext>
            </a:extLst>
          </p:cNvPr>
          <p:cNvGrpSpPr/>
          <p:nvPr/>
        </p:nvGrpSpPr>
        <p:grpSpPr>
          <a:xfrm>
            <a:off x="5892789" y="3043963"/>
            <a:ext cx="3076275" cy="1300204"/>
            <a:chOff x="4423798" y="1606860"/>
            <a:chExt cx="4219216" cy="1890663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16A50883-52A0-360D-8F0D-557011AFA5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79"/>
            <a:stretch/>
          </p:blipFill>
          <p:spPr bwMode="auto">
            <a:xfrm>
              <a:off x="4423798" y="1606860"/>
              <a:ext cx="4219216" cy="189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Ovale 2">
              <a:extLst>
                <a:ext uri="{FF2B5EF4-FFF2-40B4-BE49-F238E27FC236}">
                  <a16:creationId xmlns:a16="http://schemas.microsoft.com/office/drawing/2014/main" id="{41A5D468-4021-B9E5-8794-119AE712C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228" y="2535639"/>
              <a:ext cx="650357" cy="64661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altLang="it-IT" sz="1633">
                <a:solidFill>
                  <a:prstClr val="white"/>
                </a:solidFill>
                <a:latin typeface="Century Gothic" panose="020B0502020202020204"/>
                <a:ea typeface="MS PGothic" charset="-128"/>
              </a:endParaRPr>
            </a:p>
          </p:txBody>
        </p:sp>
      </p:grpSp>
      <p:sp>
        <p:nvSpPr>
          <p:cNvPr id="13" name="Rectangle 24">
            <a:extLst>
              <a:ext uri="{FF2B5EF4-FFF2-40B4-BE49-F238E27FC236}">
                <a16:creationId xmlns:a16="http://schemas.microsoft.com/office/drawing/2014/main" id="{EBD6C4F8-6351-DA23-FFD8-E0D3AE17F6BA}"/>
              </a:ext>
            </a:extLst>
          </p:cNvPr>
          <p:cNvSpPr/>
          <p:nvPr/>
        </p:nvSpPr>
        <p:spPr>
          <a:xfrm rot="21184600">
            <a:off x="6101156" y="2248585"/>
            <a:ext cx="2512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0985">
              <a:spcBef>
                <a:spcPct val="20000"/>
              </a:spcBef>
              <a:spcAft>
                <a:spcPts val="500"/>
              </a:spcAft>
              <a:buClr>
                <a:prstClr val="black"/>
              </a:buClr>
              <a:buSzPct val="130000"/>
            </a:pPr>
            <a:r>
              <a:rPr lang="en-US" b="1" dirty="0">
                <a:solidFill>
                  <a:srgbClr val="00B050"/>
                </a:solidFill>
                <a:effectLst>
                  <a:glow>
                    <a:prstClr val="black">
                      <a:lumMod val="50000"/>
                      <a:lumOff val="50000"/>
                      <a:alpha val="20000"/>
                    </a:prstClr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ISO 9001 certified calibration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81C847-3C0E-E7F5-D69A-DF7FBE7F6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50481"/>
          <a:stretch/>
        </p:blipFill>
        <p:spPr bwMode="auto">
          <a:xfrm>
            <a:off x="3065386" y="3008440"/>
            <a:ext cx="2782943" cy="15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A262BE68-5FD3-698E-4F0B-A85F388E1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7439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F9D1A-7AD7-4A83-C706-D6909AA5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MCNP Model of FNG target and </a:t>
            </a:r>
            <a:r>
              <a:rPr lang="it-IT" err="1"/>
              <a:t>neutron</a:t>
            </a:r>
            <a:r>
              <a:rPr lang="it-IT"/>
              <a:t> source</a:t>
            </a:r>
          </a:p>
        </p:txBody>
      </p:sp>
      <p:pic>
        <p:nvPicPr>
          <p:cNvPr id="3" name="Immagine 2" descr="Immagine che contiene disegno&#10;&#10;Descrizione generata automaticamente">
            <a:extLst>
              <a:ext uri="{FF2B5EF4-FFF2-40B4-BE49-F238E27FC236}">
                <a16:creationId xmlns:a16="http://schemas.microsoft.com/office/drawing/2014/main" id="{F63248DE-F78A-1844-C87F-B10D85A6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t="4365" r="36696" b="8590"/>
          <a:stretch/>
        </p:blipFill>
        <p:spPr>
          <a:xfrm>
            <a:off x="7482840" y="866847"/>
            <a:ext cx="1562100" cy="17580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AE7853-7D94-86A5-6A11-38FE1204E9DC}"/>
              </a:ext>
            </a:extLst>
          </p:cNvPr>
          <p:cNvSpPr txBox="1">
            <a:spLocks/>
          </p:cNvSpPr>
          <p:nvPr/>
        </p:nvSpPr>
        <p:spPr>
          <a:xfrm>
            <a:off x="99060" y="944900"/>
            <a:ext cx="7383780" cy="1831620"/>
          </a:xfrm>
          <a:prstGeom prst="rect">
            <a:avLst/>
          </a:prstGeom>
        </p:spPr>
        <p:txBody>
          <a:bodyPr/>
          <a:lstStyle>
            <a:lvl1pPr marL="1565275" indent="-15652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313" indent="-130333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800">
                <a:solidFill>
                  <a:schemeClr val="tx1"/>
                </a:solidFill>
                <a:latin typeface="+mn-lt"/>
              </a:defRPr>
            </a:lvl2pPr>
            <a:lvl3pPr marL="5214938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0">
                <a:solidFill>
                  <a:schemeClr val="tx1"/>
                </a:solidFill>
                <a:latin typeface="+mn-lt"/>
              </a:defRPr>
            </a:lvl3pPr>
            <a:lvl4pPr marL="7300913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</a:defRPr>
            </a:lvl4pPr>
            <a:lvl5pPr marL="9388475" indent="-10445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5pPr>
            <a:lvl6pPr marL="98456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A Monte Carlo model of the FNG target, including bunker hall, has been developed using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MCNP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neutron source has also been developed to completely describe the neutron emission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Characterization campaigns were performed to check the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reliability of the MCNP DT neutron source routine in 1992-1993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, and repeated in 2005 in collaboration with JAERI (now QST)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Fission Chambers have been used to characterize the neutron emission around the source, and collected data have been compared with the MCNP model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DE86A1-061E-E9F8-F954-BA88EC4B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" y="3100300"/>
            <a:ext cx="1913059" cy="143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AFD9696-ED5B-1256-5F42-4DC54AB6C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598" y="3073343"/>
            <a:ext cx="1942498" cy="154245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631DE4B-DD36-5A9E-104A-E58732336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829" y="3073155"/>
            <a:ext cx="2021415" cy="154246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317B56E1-76F8-E3C0-9A9F-9EAEE2E865D2}"/>
              </a:ext>
            </a:extLst>
          </p:cNvPr>
          <p:cNvGrpSpPr/>
          <p:nvPr/>
        </p:nvGrpSpPr>
        <p:grpSpPr>
          <a:xfrm>
            <a:off x="6199434" y="2571750"/>
            <a:ext cx="2731916" cy="2137410"/>
            <a:chOff x="15452351" y="23438000"/>
            <a:chExt cx="4762008" cy="3743884"/>
          </a:xfrm>
        </p:grpSpPr>
        <p:pic>
          <p:nvPicPr>
            <p:cNvPr id="13" name="Immagine 12" descr="Immagine che contiene testo, schermata, Policromia, diagramma&#10;&#10;Descrizione generata automaticamente">
              <a:extLst>
                <a:ext uri="{FF2B5EF4-FFF2-40B4-BE49-F238E27FC236}">
                  <a16:creationId xmlns:a16="http://schemas.microsoft.com/office/drawing/2014/main" id="{038C461D-58F3-6961-C063-DF36A99A5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9"/>
            <a:stretch/>
          </p:blipFill>
          <p:spPr>
            <a:xfrm>
              <a:off x="16204545" y="23438000"/>
              <a:ext cx="4009814" cy="374388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ECD8CD6-4A7A-F303-787E-F0E7870A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52351" y="24321270"/>
              <a:ext cx="737680" cy="2188654"/>
            </a:xfrm>
            <a:prstGeom prst="rect">
              <a:avLst/>
            </a:prstGeom>
          </p:spPr>
        </p:pic>
      </p:grp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9A6675D-6565-E695-8949-0B4C0C296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2710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>
            <a:extLst>
              <a:ext uri="{FF2B5EF4-FFF2-40B4-BE49-F238E27FC236}">
                <a16:creationId xmlns:a16="http://schemas.microsoft.com/office/drawing/2014/main" id="{726AF8B4-7574-AD55-3AD4-889E72305BE2}"/>
              </a:ext>
            </a:extLst>
          </p:cNvPr>
          <p:cNvSpPr/>
          <p:nvPr/>
        </p:nvSpPr>
        <p:spPr>
          <a:xfrm>
            <a:off x="2154071" y="3248820"/>
            <a:ext cx="779730" cy="68602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76A6B4-79FD-C761-BC5B-76E96C1F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FNG Quality assurance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317F2E-AF42-14AC-CC0E-EA920A286D02}"/>
              </a:ext>
            </a:extLst>
          </p:cNvPr>
          <p:cNvSpPr txBox="1">
            <a:spLocks/>
          </p:cNvSpPr>
          <p:nvPr/>
        </p:nvSpPr>
        <p:spPr>
          <a:xfrm>
            <a:off x="49530" y="796377"/>
            <a:ext cx="9044940" cy="15198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565275" indent="-15652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313" indent="-130333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800">
                <a:solidFill>
                  <a:schemeClr val="tx1"/>
                </a:solidFill>
                <a:latin typeface="+mn-lt"/>
              </a:defRPr>
            </a:lvl2pPr>
            <a:lvl3pPr marL="5214938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0">
                <a:solidFill>
                  <a:schemeClr val="tx1"/>
                </a:solidFill>
                <a:latin typeface="+mn-lt"/>
              </a:defRPr>
            </a:lvl3pPr>
            <a:lvl4pPr marL="7300913" indent="-1042988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</a:defRPr>
            </a:lvl4pPr>
            <a:lvl5pPr marL="9388475" indent="-1044575" algn="l" defTabSz="4171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5pPr>
            <a:lvl6pPr marL="98456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Verdana"/>
                <a:ea typeface="Verdana"/>
              </a:rPr>
              <a:t>Administrative and Experimental Activities recorded in a Relational database (MariaDB) and elaborated by a home-made software (</a:t>
            </a:r>
            <a:r>
              <a:rPr lang="en-US" sz="1200" b="1" dirty="0" err="1">
                <a:latin typeface="Verdana"/>
                <a:ea typeface="Verdana"/>
              </a:rPr>
              <a:t>Diogene</a:t>
            </a:r>
            <a:r>
              <a:rPr lang="en-US" sz="1200" dirty="0">
                <a:latin typeface="Verdana"/>
                <a:ea typeface="Verdana"/>
              </a:rPr>
              <a:t>) installed in a secure NAS system 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7970" indent="-26797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List of individual user accesses</a:t>
            </a:r>
          </a:p>
          <a:p>
            <a:pPr marL="267970" indent="-26797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List of users, typology, total access days, total dose</a:t>
            </a:r>
          </a:p>
          <a:p>
            <a:pPr marL="267970" indent="-26797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Records of all the administrative steps</a:t>
            </a:r>
          </a:p>
          <a:p>
            <a:pPr marL="267970" indent="-26797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/>
                <a:ea typeface="Verdana"/>
              </a:rPr>
              <a:t>Every FNG Shot is recorded in the database through an experiment id, progressive shot number, Start, Stop, neutron yield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AAB2CD-24BE-E214-1413-1918FA4BD445}"/>
              </a:ext>
            </a:extLst>
          </p:cNvPr>
          <p:cNvSpPr txBox="1"/>
          <p:nvPr/>
        </p:nvSpPr>
        <p:spPr>
          <a:xfrm>
            <a:off x="2066189" y="3431294"/>
            <a:ext cx="954824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9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Certificated</a:t>
            </a:r>
            <a:r>
              <a:rPr lang="it-IT" sz="9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point sources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E289177-9973-B43D-3A3C-8C9C0FA5C4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1" y="2961106"/>
            <a:ext cx="1257300" cy="3036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1AD042-5F09-DE8C-FE66-CC2E893E4124}"/>
              </a:ext>
            </a:extLst>
          </p:cNvPr>
          <p:cNvSpPr txBox="1"/>
          <p:nvPr/>
        </p:nvSpPr>
        <p:spPr>
          <a:xfrm>
            <a:off x="376556" y="2734694"/>
            <a:ext cx="954824" cy="15388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ENEA INMRI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67718C0-DB15-2C11-9DB3-C6363EDC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8" y="3528751"/>
            <a:ext cx="1171479" cy="4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E8DC77F-7F74-B8A7-088D-DC6DA250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" y="4186415"/>
            <a:ext cx="1217793" cy="27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84A5B8FB-4326-C117-4E84-2BEDF6CCC927}"/>
              </a:ext>
            </a:extLst>
          </p:cNvPr>
          <p:cNvSpPr/>
          <p:nvPr/>
        </p:nvSpPr>
        <p:spPr>
          <a:xfrm>
            <a:off x="1566582" y="3052482"/>
            <a:ext cx="550332" cy="21229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26F68383-529E-DB06-64CF-995DEB72FE21}"/>
              </a:ext>
            </a:extLst>
          </p:cNvPr>
          <p:cNvSpPr/>
          <p:nvPr/>
        </p:nvSpPr>
        <p:spPr>
          <a:xfrm>
            <a:off x="1566582" y="3562036"/>
            <a:ext cx="550332" cy="21229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267C1DFB-233E-3FDC-D80A-4DC727C736C3}"/>
              </a:ext>
            </a:extLst>
          </p:cNvPr>
          <p:cNvSpPr/>
          <p:nvPr/>
        </p:nvSpPr>
        <p:spPr>
          <a:xfrm>
            <a:off x="1566582" y="4164649"/>
            <a:ext cx="550332" cy="21229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B40CAA-324F-D37F-81A4-F1E5917F38A3}"/>
              </a:ext>
            </a:extLst>
          </p:cNvPr>
          <p:cNvSpPr txBox="1"/>
          <p:nvPr/>
        </p:nvSpPr>
        <p:spPr>
          <a:xfrm>
            <a:off x="1485893" y="2888582"/>
            <a:ext cx="654051" cy="15388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U=2.7%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2B0515E-3777-1109-FE75-15ECA9BA7DCC}"/>
              </a:ext>
            </a:extLst>
          </p:cNvPr>
          <p:cNvSpPr txBox="1"/>
          <p:nvPr/>
        </p:nvSpPr>
        <p:spPr>
          <a:xfrm>
            <a:off x="1486770" y="3408148"/>
            <a:ext cx="654051" cy="15388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 &lt; 1%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00FE4DA-8155-6188-8FCE-E4CC727A8977}"/>
              </a:ext>
            </a:extLst>
          </p:cNvPr>
          <p:cNvSpPr txBox="1"/>
          <p:nvPr/>
        </p:nvSpPr>
        <p:spPr>
          <a:xfrm>
            <a:off x="1486770" y="4009685"/>
            <a:ext cx="654051" cy="15388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 &lt; 3%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D59EE6C-17E1-3EDA-242B-DF5F36ED69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02" y="2919925"/>
            <a:ext cx="1145915" cy="1496516"/>
          </a:xfrm>
          <a:prstGeom prst="rect">
            <a:avLst/>
          </a:prstGeom>
        </p:spPr>
      </p:pic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E4C85C94-87F7-5CC2-29F3-DC9FCE6EA6F4}"/>
              </a:ext>
            </a:extLst>
          </p:cNvPr>
          <p:cNvSpPr/>
          <p:nvPr/>
        </p:nvSpPr>
        <p:spPr>
          <a:xfrm>
            <a:off x="3074412" y="3252765"/>
            <a:ext cx="779730" cy="731861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47529A5-2715-5020-F91E-F01A806B638F}"/>
              </a:ext>
            </a:extLst>
          </p:cNvPr>
          <p:cNvSpPr txBox="1"/>
          <p:nvPr/>
        </p:nvSpPr>
        <p:spPr>
          <a:xfrm>
            <a:off x="4325042" y="4463824"/>
            <a:ext cx="654051" cy="15388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U=3%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AF6BEAF2-1409-36D9-81A8-13D6A93AA2F2}"/>
              </a:ext>
            </a:extLst>
          </p:cNvPr>
          <p:cNvSpPr/>
          <p:nvPr/>
        </p:nvSpPr>
        <p:spPr>
          <a:xfrm>
            <a:off x="5435625" y="3220081"/>
            <a:ext cx="1145915" cy="731861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101A8D7-C077-C2BC-0A7E-98AC1F7F846D}"/>
              </a:ext>
            </a:extLst>
          </p:cNvPr>
          <p:cNvSpPr txBox="1"/>
          <p:nvPr/>
        </p:nvSpPr>
        <p:spPr>
          <a:xfrm>
            <a:off x="6874992" y="3224308"/>
            <a:ext cx="2219478" cy="8617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Total </a:t>
            </a:r>
            <a:r>
              <a:rPr lang="it-IT" sz="20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Uncertainty</a:t>
            </a:r>
            <a:endParaRPr lang="it-IT" sz="20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it-IT" sz="12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neutron</a:t>
            </a:r>
            <a:r>
              <a:rPr lang="it-IT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yield)</a:t>
            </a:r>
          </a:p>
          <a:p>
            <a:pPr algn="ctr"/>
            <a:r>
              <a:rPr lang="it-IT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27240E-A5F4-AE4F-0852-362E99652BAC}"/>
              </a:ext>
            </a:extLst>
          </p:cNvPr>
          <p:cNvSpPr txBox="1"/>
          <p:nvPr/>
        </p:nvSpPr>
        <p:spPr>
          <a:xfrm>
            <a:off x="2154071" y="2350004"/>
            <a:ext cx="4995994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GB" sz="1600" b="1" u="sng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Reference Metrological Chain for FNG calibration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C33118C-0ACE-5D42-15C1-03006CB3671A}"/>
              </a:ext>
            </a:extLst>
          </p:cNvPr>
          <p:cNvSpPr txBox="1"/>
          <p:nvPr/>
        </p:nvSpPr>
        <p:spPr>
          <a:xfrm>
            <a:off x="5307192" y="3963019"/>
            <a:ext cx="1517681" cy="3077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GB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of </a:t>
            </a:r>
            <a:r>
              <a:rPr lang="en-GB" sz="10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acrtivation</a:t>
            </a:r>
            <a:r>
              <a:rPr lang="en-GB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foils for FNG calibration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63076B2-AA15-3112-9B09-678310A1463A}"/>
              </a:ext>
            </a:extLst>
          </p:cNvPr>
          <p:cNvSpPr txBox="1"/>
          <p:nvPr/>
        </p:nvSpPr>
        <p:spPr>
          <a:xfrm>
            <a:off x="2911285" y="2879675"/>
            <a:ext cx="1030404" cy="30777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Calibration</a:t>
            </a:r>
            <a:r>
              <a:rPr lang="it-IT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HPGE detector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CD6B7117-D802-546D-18BE-2E289F8291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811"/>
          <a:stretch/>
        </p:blipFill>
        <p:spPr>
          <a:xfrm>
            <a:off x="7953936" y="1074415"/>
            <a:ext cx="948126" cy="82981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5" name="Immagine 3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40335259-790E-7C98-109A-20FFA89299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9" t="10222" r="10361" b="4837"/>
          <a:stretch/>
        </p:blipFill>
        <p:spPr>
          <a:xfrm>
            <a:off x="4309890" y="3635071"/>
            <a:ext cx="1090998" cy="740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egnaposto piè di pagina 6">
            <a:extLst>
              <a:ext uri="{FF2B5EF4-FFF2-40B4-BE49-F238E27FC236}">
                <a16:creationId xmlns:a16="http://schemas.microsoft.com/office/drawing/2014/main" id="{BE26A98D-8EB3-7CF3-1F67-F8A1168A4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</p:spPr>
        <p:txBody>
          <a:bodyPr/>
          <a:lstStyle/>
          <a:p>
            <a:r>
              <a:rPr lang="en-US" sz="900" dirty="0"/>
              <a:t>The Frascati Neutron Generator (FNG): capabilities and applications for radiation testing on electronics devices</a:t>
            </a:r>
          </a:p>
          <a:p>
            <a:r>
              <a:rPr lang="en-US" sz="900" dirty="0"/>
              <a:t>SATIF conference, 31/05/2024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1077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26</TotalTime>
  <Words>2530</Words>
  <Application>Microsoft Office PowerPoint</Application>
  <PresentationFormat>Presentazione su schermo (16:9)</PresentationFormat>
  <Paragraphs>286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Garamond</vt:lpstr>
      <vt:lpstr>Roboto</vt:lpstr>
      <vt:lpstr>Symbol</vt:lpstr>
      <vt:lpstr>Titillium</vt:lpstr>
      <vt:lpstr>Verdana</vt:lpstr>
      <vt:lpstr>ModelloTemplateENEAita</vt:lpstr>
      <vt:lpstr>The Frascati Neutron Generator (FNG): capabilities and applications for radiation testing on electronic devices</vt:lpstr>
      <vt:lpstr>Contributors list</vt:lpstr>
      <vt:lpstr>Summary</vt:lpstr>
      <vt:lpstr>The Frascati Neutron Generator</vt:lpstr>
      <vt:lpstr>The Frascati neutron generator: main characteristics</vt:lpstr>
      <vt:lpstr>The Frascati Neutron Generator: bunker hall</vt:lpstr>
      <vt:lpstr>14 MeV Neutron flux measurement at FNG</vt:lpstr>
      <vt:lpstr>MCNP Model of FNG target and neutron source</vt:lpstr>
      <vt:lpstr>FNG Quality assurance process</vt:lpstr>
      <vt:lpstr>Activities at the Frascati Neutron Generator</vt:lpstr>
      <vt:lpstr>Activities at the Frascati Neutron Generator</vt:lpstr>
      <vt:lpstr>Radiation effects on electronics in a nutshell</vt:lpstr>
      <vt:lpstr>FNG for radiation testing of electronic components</vt:lpstr>
      <vt:lpstr>The RADNEXT project</vt:lpstr>
      <vt:lpstr>FNG in RADNEXT</vt:lpstr>
      <vt:lpstr>The ASIF program: space radiation conditions</vt:lpstr>
      <vt:lpstr>The ASIF Program: ASI supported Irradiation facilities</vt:lpstr>
      <vt:lpstr>The GENeuSIS project</vt:lpstr>
      <vt:lpstr>The GENeuSIS project: Design requirements &amp; features</vt:lpstr>
      <vt:lpstr>The Geneusis project</vt:lpstr>
      <vt:lpstr>The Geneusis project</vt:lpstr>
      <vt:lpstr>Conclusions</vt:lpstr>
      <vt:lpstr>Conclusions</vt:lpstr>
      <vt:lpstr>Presentazione standard di PowerPoint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Andrea Colangeli</cp:lastModifiedBy>
  <cp:revision>2</cp:revision>
  <cp:lastPrinted>2017-01-17T13:52:56Z</cp:lastPrinted>
  <dcterms:created xsi:type="dcterms:W3CDTF">2017-01-03T12:35:40Z</dcterms:created>
  <dcterms:modified xsi:type="dcterms:W3CDTF">2024-05-30T21:07:36Z</dcterms:modified>
</cp:coreProperties>
</file>