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sldIdLst>
    <p:sldId id="256" r:id="rId2"/>
    <p:sldId id="461" r:id="rId3"/>
    <p:sldId id="452" r:id="rId4"/>
    <p:sldId id="498" r:id="rId5"/>
    <p:sldId id="480" r:id="rId6"/>
    <p:sldId id="462" r:id="rId7"/>
    <p:sldId id="473" r:id="rId8"/>
    <p:sldId id="486" r:id="rId9"/>
    <p:sldId id="476" r:id="rId10"/>
    <p:sldId id="479" r:id="rId11"/>
    <p:sldId id="491" r:id="rId12"/>
    <p:sldId id="492" r:id="rId13"/>
    <p:sldId id="465" r:id="rId14"/>
    <p:sldId id="467" r:id="rId15"/>
    <p:sldId id="471" r:id="rId16"/>
    <p:sldId id="490" r:id="rId17"/>
    <p:sldId id="493" r:id="rId18"/>
    <p:sldId id="494" r:id="rId19"/>
    <p:sldId id="495" r:id="rId20"/>
    <p:sldId id="49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밝은 스타일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보통 스타일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보통 스타일 3 - 강조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보통 스타일 3 - 강조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202B0CA-FC54-4496-8BCA-5EF66A818D29}" styleName="어두운 스타일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1057" autoAdjust="0"/>
  </p:normalViewPr>
  <p:slideViewPr>
    <p:cSldViewPr snapToGrid="0">
      <p:cViewPr varScale="1">
        <p:scale>
          <a:sx n="147" d="100"/>
          <a:sy n="147" d="100"/>
        </p:scale>
        <p:origin x="672" y="12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3C5E8B-AF3E-46B7-9811-6373F2F9EE82}" type="datetimeFigureOut">
              <a:rPr lang="ko-KR" altLang="en-US" smtClean="0"/>
              <a:t>2024-06-05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F6C29-F0BD-4817-ABE2-BCC439BD9C69}" type="slidenum">
              <a:rPr lang="ko-KR" altLang="en-US" smtClean="0"/>
              <a:t>‹#›</a:t>
            </a:fld>
            <a:endParaRPr lang="ko-KR" altLang="en-US"/>
          </a:p>
        </p:txBody>
      </p:sp>
    </p:spTree>
    <p:extLst>
      <p:ext uri="{BB962C8B-B14F-4D97-AF65-F5344CB8AC3E}">
        <p14:creationId xmlns:p14="http://schemas.microsoft.com/office/powerpoint/2010/main" val="83371424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321AA-CFC7-81B7-9309-E98B38285511}"/>
            </a:ext>
          </a:extLst>
        </p:cNvPr>
        <p:cNvGrpSpPr/>
        <p:nvPr/>
      </p:nvGrpSpPr>
      <p:grpSpPr>
        <a:xfrm>
          <a:off x="0" y="0"/>
          <a:ext cx="0" cy="0"/>
          <a:chOff x="0" y="0"/>
          <a:chExt cx="0" cy="0"/>
        </a:xfrm>
      </p:grpSpPr>
    </p:spTree>
    <p:extLst>
      <p:ext uri="{BB962C8B-B14F-4D97-AF65-F5344CB8AC3E}">
        <p14:creationId xmlns:p14="http://schemas.microsoft.com/office/powerpoint/2010/main" val="1481654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321AA-CFC7-81B7-9309-E98B38285511}"/>
            </a:ext>
          </a:extLst>
        </p:cNvPr>
        <p:cNvGrpSpPr/>
        <p:nvPr/>
      </p:nvGrpSpPr>
      <p:grpSpPr>
        <a:xfrm>
          <a:off x="0" y="0"/>
          <a:ext cx="0" cy="0"/>
          <a:chOff x="0" y="0"/>
          <a:chExt cx="0" cy="0"/>
        </a:xfrm>
      </p:grpSpPr>
    </p:spTree>
    <p:extLst>
      <p:ext uri="{BB962C8B-B14F-4D97-AF65-F5344CB8AC3E}">
        <p14:creationId xmlns:p14="http://schemas.microsoft.com/office/powerpoint/2010/main" val="4217073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321AA-CFC7-81B7-9309-E98B38285511}"/>
            </a:ext>
          </a:extLst>
        </p:cNvPr>
        <p:cNvGrpSpPr/>
        <p:nvPr/>
      </p:nvGrpSpPr>
      <p:grpSpPr>
        <a:xfrm>
          <a:off x="0" y="0"/>
          <a:ext cx="0" cy="0"/>
          <a:chOff x="0" y="0"/>
          <a:chExt cx="0" cy="0"/>
        </a:xfrm>
      </p:grpSpPr>
    </p:spTree>
    <p:extLst>
      <p:ext uri="{BB962C8B-B14F-4D97-AF65-F5344CB8AC3E}">
        <p14:creationId xmlns:p14="http://schemas.microsoft.com/office/powerpoint/2010/main" val="340385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t>This</a:t>
            </a:r>
            <a:r>
              <a:rPr lang="en-US" baseline="0"/>
              <a:t> is the plot about count rate history for each run from SSB detector during the measurement.</a:t>
            </a:r>
          </a:p>
          <a:p>
            <a:endParaRPr lang="en-US"/>
          </a:p>
        </p:txBody>
      </p:sp>
      <p:sp>
        <p:nvSpPr>
          <p:cNvPr id="4" name="슬라이드 번호 개체 틀 3"/>
          <p:cNvSpPr>
            <a:spLocks noGrp="1"/>
          </p:cNvSpPr>
          <p:nvPr>
            <p:ph type="sldNum" sz="quarter" idx="10"/>
          </p:nvPr>
        </p:nvSpPr>
        <p:spPr/>
        <p:txBody>
          <a:bodyPr/>
          <a:lstStyle/>
          <a:p>
            <a:fld id="{14AF6C29-F0BD-4817-ABE2-BCC439BD9C69}" type="slidenum">
              <a:rPr lang="ko-KR" altLang="en-US" smtClean="0"/>
              <a:t>4</a:t>
            </a:fld>
            <a:endParaRPr lang="ko-KR" altLang="en-US"/>
          </a:p>
        </p:txBody>
      </p:sp>
    </p:spTree>
    <p:extLst>
      <p:ext uri="{BB962C8B-B14F-4D97-AF65-F5344CB8AC3E}">
        <p14:creationId xmlns:p14="http://schemas.microsoft.com/office/powerpoint/2010/main" val="2707945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FC95A-F2EE-F2A1-F2FD-CD2621D16E41}"/>
            </a:ext>
          </a:extLst>
        </p:cNvPr>
        <p:cNvGrpSpPr/>
        <p:nvPr/>
      </p:nvGrpSpPr>
      <p:grpSpPr>
        <a:xfrm>
          <a:off x="0" y="0"/>
          <a:ext cx="0" cy="0"/>
          <a:chOff x="0" y="0"/>
          <a:chExt cx="0" cy="0"/>
        </a:xfrm>
      </p:grpSpPr>
    </p:spTree>
    <p:extLst>
      <p:ext uri="{BB962C8B-B14F-4D97-AF65-F5344CB8AC3E}">
        <p14:creationId xmlns:p14="http://schemas.microsoft.com/office/powerpoint/2010/main" val="4121573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321AA-CFC7-81B7-9309-E98B38285511}"/>
            </a:ext>
          </a:extLst>
        </p:cNvPr>
        <p:cNvGrpSpPr/>
        <p:nvPr/>
      </p:nvGrpSpPr>
      <p:grpSpPr>
        <a:xfrm>
          <a:off x="0" y="0"/>
          <a:ext cx="0" cy="0"/>
          <a:chOff x="0" y="0"/>
          <a:chExt cx="0" cy="0"/>
        </a:xfrm>
      </p:grpSpPr>
    </p:spTree>
    <p:extLst>
      <p:ext uri="{BB962C8B-B14F-4D97-AF65-F5344CB8AC3E}">
        <p14:creationId xmlns:p14="http://schemas.microsoft.com/office/powerpoint/2010/main" val="1456711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321AA-CFC7-81B7-9309-E98B38285511}"/>
            </a:ext>
          </a:extLst>
        </p:cNvPr>
        <p:cNvGrpSpPr/>
        <p:nvPr/>
      </p:nvGrpSpPr>
      <p:grpSpPr>
        <a:xfrm>
          <a:off x="0" y="0"/>
          <a:ext cx="0" cy="0"/>
          <a:chOff x="0" y="0"/>
          <a:chExt cx="0" cy="0"/>
        </a:xfrm>
      </p:grpSpPr>
    </p:spTree>
    <p:extLst>
      <p:ext uri="{BB962C8B-B14F-4D97-AF65-F5344CB8AC3E}">
        <p14:creationId xmlns:p14="http://schemas.microsoft.com/office/powerpoint/2010/main" val="2349706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0D03D-CD83-1337-EAF3-B264E2EAFF8C}"/>
            </a:ext>
          </a:extLst>
        </p:cNvPr>
        <p:cNvGrpSpPr/>
        <p:nvPr/>
      </p:nvGrpSpPr>
      <p:grpSpPr>
        <a:xfrm>
          <a:off x="0" y="0"/>
          <a:ext cx="0" cy="0"/>
          <a:chOff x="0" y="0"/>
          <a:chExt cx="0" cy="0"/>
        </a:xfrm>
      </p:grpSpPr>
    </p:spTree>
    <p:extLst>
      <p:ext uri="{BB962C8B-B14F-4D97-AF65-F5344CB8AC3E}">
        <p14:creationId xmlns:p14="http://schemas.microsoft.com/office/powerpoint/2010/main" val="307733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321AA-CFC7-81B7-9309-E98B38285511}"/>
            </a:ext>
          </a:extLst>
        </p:cNvPr>
        <p:cNvGrpSpPr/>
        <p:nvPr/>
      </p:nvGrpSpPr>
      <p:grpSpPr>
        <a:xfrm>
          <a:off x="0" y="0"/>
          <a:ext cx="0" cy="0"/>
          <a:chOff x="0" y="0"/>
          <a:chExt cx="0" cy="0"/>
        </a:xfrm>
      </p:grpSpPr>
    </p:spTree>
    <p:extLst>
      <p:ext uri="{BB962C8B-B14F-4D97-AF65-F5344CB8AC3E}">
        <p14:creationId xmlns:p14="http://schemas.microsoft.com/office/powerpoint/2010/main" val="2401500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321AA-CFC7-81B7-9309-E98B38285511}"/>
            </a:ext>
          </a:extLst>
        </p:cNvPr>
        <p:cNvGrpSpPr/>
        <p:nvPr/>
      </p:nvGrpSpPr>
      <p:grpSpPr>
        <a:xfrm>
          <a:off x="0" y="0"/>
          <a:ext cx="0" cy="0"/>
          <a:chOff x="0" y="0"/>
          <a:chExt cx="0" cy="0"/>
        </a:xfrm>
      </p:grpSpPr>
      <p:sp>
        <p:nvSpPr>
          <p:cNvPr id="2" name="슬라이드 노트 개체 틀 1"/>
          <p:cNvSpPr>
            <a:spLocks noGrp="1"/>
          </p:cNvSpPr>
          <p:nvPr>
            <p:ph type="body" idx="1"/>
          </p:nvPr>
        </p:nvSpPr>
        <p:spPr/>
        <p:txBody>
          <a:bodyPr/>
          <a:lstStyle/>
          <a:p>
            <a:endParaRPr lang="en-US"/>
          </a:p>
        </p:txBody>
      </p:sp>
    </p:spTree>
    <p:extLst>
      <p:ext uri="{BB962C8B-B14F-4D97-AF65-F5344CB8AC3E}">
        <p14:creationId xmlns:p14="http://schemas.microsoft.com/office/powerpoint/2010/main" val="2454615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321AA-CFC7-81B7-9309-E98B38285511}"/>
            </a:ext>
          </a:extLst>
        </p:cNvPr>
        <p:cNvGrpSpPr/>
        <p:nvPr/>
      </p:nvGrpSpPr>
      <p:grpSpPr>
        <a:xfrm>
          <a:off x="0" y="0"/>
          <a:ext cx="0" cy="0"/>
          <a:chOff x="0" y="0"/>
          <a:chExt cx="0" cy="0"/>
        </a:xfrm>
      </p:grpSpPr>
      <p:sp>
        <p:nvSpPr>
          <p:cNvPr id="2" name="슬라이드 노트 개체 틀 1"/>
          <p:cNvSpPr>
            <a:spLocks noGrp="1"/>
          </p:cNvSpPr>
          <p:nvPr>
            <p:ph type="body" idx="1"/>
          </p:nvPr>
        </p:nvSpPr>
        <p:spPr/>
        <p:txBody>
          <a:bodyPr/>
          <a:lstStyle/>
          <a:p>
            <a:endParaRPr lang="en-US"/>
          </a:p>
        </p:txBody>
      </p:sp>
    </p:spTree>
    <p:extLst>
      <p:ext uri="{BB962C8B-B14F-4D97-AF65-F5344CB8AC3E}">
        <p14:creationId xmlns:p14="http://schemas.microsoft.com/office/powerpoint/2010/main" val="19834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a:p>
        </p:txBody>
      </p:sp>
      <p:sp>
        <p:nvSpPr>
          <p:cNvPr id="4" name="날짜 개체 틀 3"/>
          <p:cNvSpPr>
            <a:spLocks noGrp="1"/>
          </p:cNvSpPr>
          <p:nvPr>
            <p:ph type="dt" sz="half" idx="10"/>
          </p:nvPr>
        </p:nvSpPr>
        <p:spPr/>
        <p:txBody>
          <a:bodyPr/>
          <a:lstStyle/>
          <a:p>
            <a:fld id="{5ECC1441-7701-466D-A04F-B101019ADAE6}" type="datetimeFigureOut">
              <a:rPr lang="en-US" smtClean="0"/>
              <a:t>6/5/2024</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CA7DB0EC-8204-4CCD-83CC-A4DC6B4A4B84}" type="slidenum">
              <a:rPr lang="en-US" smtClean="0"/>
              <a:t>‹#›</a:t>
            </a:fld>
            <a:endParaRPr lang="en-US"/>
          </a:p>
        </p:txBody>
      </p:sp>
    </p:spTree>
    <p:extLst>
      <p:ext uri="{BB962C8B-B14F-4D97-AF65-F5344CB8AC3E}">
        <p14:creationId xmlns:p14="http://schemas.microsoft.com/office/powerpoint/2010/main" val="403210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US"/>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3"/>
          <p:cNvSpPr>
            <a:spLocks noGrp="1"/>
          </p:cNvSpPr>
          <p:nvPr>
            <p:ph type="dt" sz="half" idx="10"/>
          </p:nvPr>
        </p:nvSpPr>
        <p:spPr/>
        <p:txBody>
          <a:bodyPr/>
          <a:lstStyle/>
          <a:p>
            <a:fld id="{5ECC1441-7701-466D-A04F-B101019ADAE6}" type="datetimeFigureOut">
              <a:rPr lang="en-US" smtClean="0"/>
              <a:t>6/5/2024</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CA7DB0EC-8204-4CCD-83CC-A4DC6B4A4B84}" type="slidenum">
              <a:rPr lang="en-US" smtClean="0"/>
              <a:t>‹#›</a:t>
            </a:fld>
            <a:endParaRPr lang="en-US"/>
          </a:p>
        </p:txBody>
      </p:sp>
    </p:spTree>
    <p:extLst>
      <p:ext uri="{BB962C8B-B14F-4D97-AF65-F5344CB8AC3E}">
        <p14:creationId xmlns:p14="http://schemas.microsoft.com/office/powerpoint/2010/main" val="4270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3"/>
          <p:cNvSpPr>
            <a:spLocks noGrp="1"/>
          </p:cNvSpPr>
          <p:nvPr>
            <p:ph type="dt" sz="half" idx="10"/>
          </p:nvPr>
        </p:nvSpPr>
        <p:spPr/>
        <p:txBody>
          <a:bodyPr/>
          <a:lstStyle/>
          <a:p>
            <a:fld id="{5ECC1441-7701-466D-A04F-B101019ADAE6}" type="datetimeFigureOut">
              <a:rPr lang="en-US" smtClean="0"/>
              <a:t>6/5/2024</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CA7DB0EC-8204-4CCD-83CC-A4DC6B4A4B84}" type="slidenum">
              <a:rPr lang="en-US" smtClean="0"/>
              <a:t>‹#›</a:t>
            </a:fld>
            <a:endParaRPr lang="en-US"/>
          </a:p>
        </p:txBody>
      </p:sp>
    </p:spTree>
    <p:extLst>
      <p:ext uri="{BB962C8B-B14F-4D97-AF65-F5344CB8AC3E}">
        <p14:creationId xmlns:p14="http://schemas.microsoft.com/office/powerpoint/2010/main" val="66699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빈 화면">
    <p:spTree>
      <p:nvGrpSpPr>
        <p:cNvPr id="1" name=""/>
        <p:cNvGrpSpPr/>
        <p:nvPr/>
      </p:nvGrpSpPr>
      <p:grpSpPr>
        <a:xfrm>
          <a:off x="0" y="0"/>
          <a:ext cx="0" cy="0"/>
          <a:chOff x="0" y="0"/>
          <a:chExt cx="0" cy="0"/>
        </a:xfrm>
      </p:grpSpPr>
      <p:sp>
        <p:nvSpPr>
          <p:cNvPr id="19" name="직사각형 18"/>
          <p:cNvSpPr/>
          <p:nvPr userDrawn="1"/>
        </p:nvSpPr>
        <p:spPr>
          <a:xfrm>
            <a:off x="1" y="6596391"/>
            <a:ext cx="12177587" cy="266909"/>
          </a:xfrm>
          <a:prstGeom prst="rect">
            <a:avLst/>
          </a:prstGeom>
          <a:solidFill>
            <a:srgbClr val="012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5" name="직사각형 4"/>
          <p:cNvSpPr/>
          <p:nvPr userDrawn="1"/>
        </p:nvSpPr>
        <p:spPr>
          <a:xfrm>
            <a:off x="1" y="4"/>
            <a:ext cx="12177587" cy="638501"/>
          </a:xfrm>
          <a:prstGeom prst="rect">
            <a:avLst/>
          </a:prstGeom>
          <a:solidFill>
            <a:srgbClr val="0122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11" name="제목 개체 틀 1"/>
          <p:cNvSpPr>
            <a:spLocks noGrp="1"/>
          </p:cNvSpPr>
          <p:nvPr>
            <p:ph type="title" hasCustomPrompt="1"/>
          </p:nvPr>
        </p:nvSpPr>
        <p:spPr>
          <a:xfrm>
            <a:off x="30017" y="27462"/>
            <a:ext cx="8952067" cy="578090"/>
          </a:xfrm>
          <a:prstGeom prst="rect">
            <a:avLst/>
          </a:prstGeom>
        </p:spPr>
        <p:txBody>
          <a:bodyPr vert="horz" lIns="91440" tIns="45720" rIns="91440" bIns="45720" rtlCol="0" anchor="ctr">
            <a:noAutofit/>
          </a:bodyPr>
          <a:lstStyle>
            <a:lvl1pPr>
              <a:defRPr sz="2100">
                <a:solidFill>
                  <a:schemeClr val="bg1"/>
                </a:solidFill>
                <a:latin typeface="Arial" panose="020B0604020202020204" pitchFamily="34" charset="0"/>
                <a:cs typeface="Arial" panose="020B0604020202020204" pitchFamily="34" charset="0"/>
              </a:defRPr>
            </a:lvl1pPr>
          </a:lstStyle>
          <a:p>
            <a:r>
              <a:rPr lang="ko-KR" altLang="en-US" dirty="0"/>
              <a:t>마스터 제목 스타일 편집</a:t>
            </a:r>
          </a:p>
        </p:txBody>
      </p:sp>
      <p:sp>
        <p:nvSpPr>
          <p:cNvPr id="12" name="Slide Number Placeholder 5"/>
          <p:cNvSpPr>
            <a:spLocks noGrp="1"/>
          </p:cNvSpPr>
          <p:nvPr>
            <p:ph type="sldNum" sz="quarter" idx="12"/>
          </p:nvPr>
        </p:nvSpPr>
        <p:spPr>
          <a:xfrm>
            <a:off x="9434388" y="6558751"/>
            <a:ext cx="2743200" cy="327485"/>
          </a:xfrm>
        </p:spPr>
        <p:txBody>
          <a:bodyPr/>
          <a:lstStyle>
            <a:lvl1pPr>
              <a:defRPr>
                <a:solidFill>
                  <a:schemeClr val="bg1"/>
                </a:solidFill>
              </a:defRPr>
            </a:lvl1pPr>
          </a:lstStyle>
          <a:p>
            <a:fld id="{7848A623-3772-472A-B0C7-E1E6B8DC229C}" type="slidenum">
              <a:rPr lang="ko-KR" altLang="en-US" smtClean="0"/>
              <a:pPr/>
              <a:t>‹#›</a:t>
            </a:fld>
            <a:endParaRPr lang="ko-KR" altLang="en-US" dirty="0"/>
          </a:p>
        </p:txBody>
      </p:sp>
      <p:sp>
        <p:nvSpPr>
          <p:cNvPr id="17" name="텍스트 개체 틀 16"/>
          <p:cNvSpPr>
            <a:spLocks noGrp="1"/>
          </p:cNvSpPr>
          <p:nvPr>
            <p:ph type="body" sz="quarter" idx="13"/>
          </p:nvPr>
        </p:nvSpPr>
        <p:spPr>
          <a:xfrm>
            <a:off x="1032933" y="1722438"/>
            <a:ext cx="5820948" cy="2931940"/>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18" name="TextBox 17"/>
          <p:cNvSpPr txBox="1"/>
          <p:nvPr userDrawn="1"/>
        </p:nvSpPr>
        <p:spPr>
          <a:xfrm>
            <a:off x="2" y="6596390"/>
            <a:ext cx="4227319" cy="261610"/>
          </a:xfrm>
          <a:prstGeom prst="rect">
            <a:avLst/>
          </a:prstGeom>
          <a:noFill/>
        </p:spPr>
        <p:txBody>
          <a:bodyPr wrap="square" rtlCol="0">
            <a:spAutoFit/>
          </a:bodyPr>
          <a:lstStyle/>
          <a:p>
            <a:r>
              <a:rPr lang="en-US" altLang="ko-KR" sz="1100">
                <a:solidFill>
                  <a:schemeClr val="bg1"/>
                </a:solidFill>
                <a:latin typeface="Arial" panose="020B0604020202020204" pitchFamily="34" charset="0"/>
                <a:cs typeface="Arial" panose="020B0604020202020204" pitchFamily="34" charset="0"/>
              </a:rPr>
              <a:t>Y.H. Kim</a:t>
            </a:r>
            <a:endParaRPr lang="ko-KR" altLang="en-US" sz="1100" dirty="0">
              <a:solidFill>
                <a:schemeClr val="bg1"/>
              </a:solidFill>
              <a:latin typeface="Arial" panose="020B0604020202020204" pitchFamily="34" charset="0"/>
              <a:cs typeface="Arial" panose="020B0604020202020204" pitchFamily="34" charset="0"/>
            </a:endParaRPr>
          </a:p>
        </p:txBody>
      </p:sp>
      <p:pic>
        <p:nvPicPr>
          <p:cNvPr id="21" name="그림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86655" y="41615"/>
            <a:ext cx="3437541" cy="553252"/>
          </a:xfrm>
          <a:prstGeom prst="rect">
            <a:avLst/>
          </a:prstGeom>
        </p:spPr>
      </p:pic>
      <p:sp>
        <p:nvSpPr>
          <p:cNvPr id="9" name="TextBox 8">
            <a:extLst>
              <a:ext uri="{FF2B5EF4-FFF2-40B4-BE49-F238E27FC236}">
                <a16:creationId xmlns:a16="http://schemas.microsoft.com/office/drawing/2014/main" id="{B0D95246-50C5-4E9C-AB6A-C53C6FDE7EDA}"/>
              </a:ext>
            </a:extLst>
          </p:cNvPr>
          <p:cNvSpPr txBox="1"/>
          <p:nvPr userDrawn="1"/>
        </p:nvSpPr>
        <p:spPr>
          <a:xfrm>
            <a:off x="1135482" y="6599040"/>
            <a:ext cx="4312817" cy="261610"/>
          </a:xfrm>
          <a:prstGeom prst="rect">
            <a:avLst/>
          </a:prstGeom>
          <a:noFill/>
        </p:spPr>
        <p:txBody>
          <a:bodyPr wrap="square" rtlCol="0">
            <a:spAutoFit/>
          </a:bodyPr>
          <a:lstStyle/>
          <a:p>
            <a:r>
              <a:rPr lang="en-US" altLang="ko-KR" sz="1100">
                <a:solidFill>
                  <a:schemeClr val="bg1"/>
                </a:solidFill>
                <a:latin typeface="Arial" panose="020B0604020202020204" pitchFamily="34" charset="0"/>
                <a:cs typeface="Arial" panose="020B0604020202020204" pitchFamily="34" charset="0"/>
              </a:rPr>
              <a:t>SATIF-16 </a:t>
            </a:r>
            <a:r>
              <a:rPr lang="en-US" altLang="ko-KR" sz="1100" baseline="0">
                <a:solidFill>
                  <a:schemeClr val="bg1"/>
                </a:solidFill>
                <a:latin typeface="Arial" panose="020B0604020202020204" pitchFamily="34" charset="0"/>
                <a:cs typeface="Arial" panose="020B0604020202020204" pitchFamily="34" charset="0"/>
              </a:rPr>
              <a:t>     INFN-LNF, Italy, May 2024 </a:t>
            </a:r>
            <a:endParaRPr lang="ko-KR" altLang="en-US"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4987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US"/>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3"/>
          <p:cNvSpPr>
            <a:spLocks noGrp="1"/>
          </p:cNvSpPr>
          <p:nvPr>
            <p:ph type="dt" sz="half" idx="10"/>
          </p:nvPr>
        </p:nvSpPr>
        <p:spPr/>
        <p:txBody>
          <a:bodyPr/>
          <a:lstStyle/>
          <a:p>
            <a:fld id="{5ECC1441-7701-466D-A04F-B101019ADAE6}" type="datetimeFigureOut">
              <a:rPr lang="en-US" smtClean="0"/>
              <a:t>6/5/2024</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CA7DB0EC-8204-4CCD-83CC-A4DC6B4A4B84}" type="slidenum">
              <a:rPr lang="en-US" smtClean="0"/>
              <a:t>‹#›</a:t>
            </a:fld>
            <a:endParaRPr lang="en-US"/>
          </a:p>
        </p:txBody>
      </p:sp>
    </p:spTree>
    <p:extLst>
      <p:ext uri="{BB962C8B-B14F-4D97-AF65-F5344CB8AC3E}">
        <p14:creationId xmlns:p14="http://schemas.microsoft.com/office/powerpoint/2010/main" val="206654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5ECC1441-7701-466D-A04F-B101019ADAE6}" type="datetimeFigureOut">
              <a:rPr lang="en-US" smtClean="0"/>
              <a:t>6/5/2024</a:t>
            </a:fld>
            <a:endParaRPr lang="en-US"/>
          </a:p>
        </p:txBody>
      </p:sp>
      <p:sp>
        <p:nvSpPr>
          <p:cNvPr id="5" name="바닥글 개체 틀 4"/>
          <p:cNvSpPr>
            <a:spLocks noGrp="1"/>
          </p:cNvSpPr>
          <p:nvPr>
            <p:ph type="ftr" sz="quarter" idx="11"/>
          </p:nvPr>
        </p:nvSpPr>
        <p:spPr/>
        <p:txBody>
          <a:bodyPr/>
          <a:lstStyle/>
          <a:p>
            <a:endParaRPr lang="en-US"/>
          </a:p>
        </p:txBody>
      </p:sp>
      <p:sp>
        <p:nvSpPr>
          <p:cNvPr id="6" name="슬라이드 번호 개체 틀 5"/>
          <p:cNvSpPr>
            <a:spLocks noGrp="1"/>
          </p:cNvSpPr>
          <p:nvPr>
            <p:ph type="sldNum" sz="quarter" idx="12"/>
          </p:nvPr>
        </p:nvSpPr>
        <p:spPr/>
        <p:txBody>
          <a:bodyPr/>
          <a:lstStyle/>
          <a:p>
            <a:fld id="{CA7DB0EC-8204-4CCD-83CC-A4DC6B4A4B84}" type="slidenum">
              <a:rPr lang="en-US" smtClean="0"/>
              <a:t>‹#›</a:t>
            </a:fld>
            <a:endParaRPr lang="en-US"/>
          </a:p>
        </p:txBody>
      </p:sp>
    </p:spTree>
    <p:extLst>
      <p:ext uri="{BB962C8B-B14F-4D97-AF65-F5344CB8AC3E}">
        <p14:creationId xmlns:p14="http://schemas.microsoft.com/office/powerpoint/2010/main" val="147762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US"/>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5" name="날짜 개체 틀 4"/>
          <p:cNvSpPr>
            <a:spLocks noGrp="1"/>
          </p:cNvSpPr>
          <p:nvPr>
            <p:ph type="dt" sz="half" idx="10"/>
          </p:nvPr>
        </p:nvSpPr>
        <p:spPr/>
        <p:txBody>
          <a:bodyPr/>
          <a:lstStyle/>
          <a:p>
            <a:fld id="{5ECC1441-7701-466D-A04F-B101019ADAE6}" type="datetimeFigureOut">
              <a:rPr lang="en-US" smtClean="0"/>
              <a:t>6/5/2024</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CA7DB0EC-8204-4CCD-83CC-A4DC6B4A4B84}" type="slidenum">
              <a:rPr lang="en-US" smtClean="0"/>
              <a:t>‹#›</a:t>
            </a:fld>
            <a:endParaRPr lang="en-US"/>
          </a:p>
        </p:txBody>
      </p:sp>
    </p:spTree>
    <p:extLst>
      <p:ext uri="{BB962C8B-B14F-4D97-AF65-F5344CB8AC3E}">
        <p14:creationId xmlns:p14="http://schemas.microsoft.com/office/powerpoint/2010/main" val="391282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endParaRPr lang="en-US"/>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7" name="날짜 개체 틀 6"/>
          <p:cNvSpPr>
            <a:spLocks noGrp="1"/>
          </p:cNvSpPr>
          <p:nvPr>
            <p:ph type="dt" sz="half" idx="10"/>
          </p:nvPr>
        </p:nvSpPr>
        <p:spPr/>
        <p:txBody>
          <a:bodyPr/>
          <a:lstStyle/>
          <a:p>
            <a:fld id="{5ECC1441-7701-466D-A04F-B101019ADAE6}" type="datetimeFigureOut">
              <a:rPr lang="en-US" smtClean="0"/>
              <a:t>6/5/2024</a:t>
            </a:fld>
            <a:endParaRPr lang="en-US"/>
          </a:p>
        </p:txBody>
      </p:sp>
      <p:sp>
        <p:nvSpPr>
          <p:cNvPr id="8" name="바닥글 개체 틀 7"/>
          <p:cNvSpPr>
            <a:spLocks noGrp="1"/>
          </p:cNvSpPr>
          <p:nvPr>
            <p:ph type="ftr" sz="quarter" idx="11"/>
          </p:nvPr>
        </p:nvSpPr>
        <p:spPr/>
        <p:txBody>
          <a:bodyPr/>
          <a:lstStyle/>
          <a:p>
            <a:endParaRPr lang="en-US"/>
          </a:p>
        </p:txBody>
      </p:sp>
      <p:sp>
        <p:nvSpPr>
          <p:cNvPr id="9" name="슬라이드 번호 개체 틀 8"/>
          <p:cNvSpPr>
            <a:spLocks noGrp="1"/>
          </p:cNvSpPr>
          <p:nvPr>
            <p:ph type="sldNum" sz="quarter" idx="12"/>
          </p:nvPr>
        </p:nvSpPr>
        <p:spPr/>
        <p:txBody>
          <a:bodyPr/>
          <a:lstStyle/>
          <a:p>
            <a:fld id="{CA7DB0EC-8204-4CCD-83CC-A4DC6B4A4B84}" type="slidenum">
              <a:rPr lang="en-US" smtClean="0"/>
              <a:t>‹#›</a:t>
            </a:fld>
            <a:endParaRPr lang="en-US"/>
          </a:p>
        </p:txBody>
      </p:sp>
    </p:spTree>
    <p:extLst>
      <p:ext uri="{BB962C8B-B14F-4D97-AF65-F5344CB8AC3E}">
        <p14:creationId xmlns:p14="http://schemas.microsoft.com/office/powerpoint/2010/main" val="279441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endParaRPr lang="en-US"/>
          </a:p>
        </p:txBody>
      </p:sp>
      <p:sp>
        <p:nvSpPr>
          <p:cNvPr id="3" name="날짜 개체 틀 2"/>
          <p:cNvSpPr>
            <a:spLocks noGrp="1"/>
          </p:cNvSpPr>
          <p:nvPr>
            <p:ph type="dt" sz="half" idx="10"/>
          </p:nvPr>
        </p:nvSpPr>
        <p:spPr/>
        <p:txBody>
          <a:bodyPr/>
          <a:lstStyle/>
          <a:p>
            <a:fld id="{5ECC1441-7701-466D-A04F-B101019ADAE6}" type="datetimeFigureOut">
              <a:rPr lang="en-US" smtClean="0"/>
              <a:t>6/5/2024</a:t>
            </a:fld>
            <a:endParaRPr lang="en-US"/>
          </a:p>
        </p:txBody>
      </p:sp>
      <p:sp>
        <p:nvSpPr>
          <p:cNvPr id="4" name="바닥글 개체 틀 3"/>
          <p:cNvSpPr>
            <a:spLocks noGrp="1"/>
          </p:cNvSpPr>
          <p:nvPr>
            <p:ph type="ftr" sz="quarter" idx="11"/>
          </p:nvPr>
        </p:nvSpPr>
        <p:spPr/>
        <p:txBody>
          <a:bodyPr/>
          <a:lstStyle/>
          <a:p>
            <a:endParaRPr lang="en-US"/>
          </a:p>
        </p:txBody>
      </p:sp>
      <p:sp>
        <p:nvSpPr>
          <p:cNvPr id="5" name="슬라이드 번호 개체 틀 4"/>
          <p:cNvSpPr>
            <a:spLocks noGrp="1"/>
          </p:cNvSpPr>
          <p:nvPr>
            <p:ph type="sldNum" sz="quarter" idx="12"/>
          </p:nvPr>
        </p:nvSpPr>
        <p:spPr/>
        <p:txBody>
          <a:bodyPr/>
          <a:lstStyle/>
          <a:p>
            <a:fld id="{CA7DB0EC-8204-4CCD-83CC-A4DC6B4A4B84}" type="slidenum">
              <a:rPr lang="en-US" smtClean="0"/>
              <a:t>‹#›</a:t>
            </a:fld>
            <a:endParaRPr lang="en-US"/>
          </a:p>
        </p:txBody>
      </p:sp>
    </p:spTree>
    <p:extLst>
      <p:ext uri="{BB962C8B-B14F-4D97-AF65-F5344CB8AC3E}">
        <p14:creationId xmlns:p14="http://schemas.microsoft.com/office/powerpoint/2010/main" val="198420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ECC1441-7701-466D-A04F-B101019ADAE6}" type="datetimeFigureOut">
              <a:rPr lang="en-US" smtClean="0"/>
              <a:t>6/5/2024</a:t>
            </a:fld>
            <a:endParaRPr lang="en-US"/>
          </a:p>
        </p:txBody>
      </p:sp>
      <p:sp>
        <p:nvSpPr>
          <p:cNvPr id="3" name="바닥글 개체 틀 2"/>
          <p:cNvSpPr>
            <a:spLocks noGrp="1"/>
          </p:cNvSpPr>
          <p:nvPr>
            <p:ph type="ftr" sz="quarter" idx="11"/>
          </p:nvPr>
        </p:nvSpPr>
        <p:spPr/>
        <p:txBody>
          <a:bodyPr/>
          <a:lstStyle/>
          <a:p>
            <a:endParaRPr lang="en-US"/>
          </a:p>
        </p:txBody>
      </p:sp>
      <p:sp>
        <p:nvSpPr>
          <p:cNvPr id="4" name="슬라이드 번호 개체 틀 3"/>
          <p:cNvSpPr>
            <a:spLocks noGrp="1"/>
          </p:cNvSpPr>
          <p:nvPr>
            <p:ph type="sldNum" sz="quarter" idx="12"/>
          </p:nvPr>
        </p:nvSpPr>
        <p:spPr/>
        <p:txBody>
          <a:bodyPr/>
          <a:lstStyle/>
          <a:p>
            <a:fld id="{CA7DB0EC-8204-4CCD-83CC-A4DC6B4A4B84}" type="slidenum">
              <a:rPr lang="en-US" smtClean="0"/>
              <a:t>‹#›</a:t>
            </a:fld>
            <a:endParaRPr lang="en-US"/>
          </a:p>
        </p:txBody>
      </p:sp>
    </p:spTree>
    <p:extLst>
      <p:ext uri="{BB962C8B-B14F-4D97-AF65-F5344CB8AC3E}">
        <p14:creationId xmlns:p14="http://schemas.microsoft.com/office/powerpoint/2010/main" val="218322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5ECC1441-7701-466D-A04F-B101019ADAE6}" type="datetimeFigureOut">
              <a:rPr lang="en-US" smtClean="0"/>
              <a:t>6/5/2024</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CA7DB0EC-8204-4CCD-83CC-A4DC6B4A4B84}" type="slidenum">
              <a:rPr lang="en-US" smtClean="0"/>
              <a:t>‹#›</a:t>
            </a:fld>
            <a:endParaRPr lang="en-US"/>
          </a:p>
        </p:txBody>
      </p:sp>
    </p:spTree>
    <p:extLst>
      <p:ext uri="{BB962C8B-B14F-4D97-AF65-F5344CB8AC3E}">
        <p14:creationId xmlns:p14="http://schemas.microsoft.com/office/powerpoint/2010/main" val="131754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5ECC1441-7701-466D-A04F-B101019ADAE6}" type="datetimeFigureOut">
              <a:rPr lang="en-US" smtClean="0"/>
              <a:t>6/5/2024</a:t>
            </a:fld>
            <a:endParaRPr lang="en-US"/>
          </a:p>
        </p:txBody>
      </p:sp>
      <p:sp>
        <p:nvSpPr>
          <p:cNvPr id="6" name="바닥글 개체 틀 5"/>
          <p:cNvSpPr>
            <a:spLocks noGrp="1"/>
          </p:cNvSpPr>
          <p:nvPr>
            <p:ph type="ftr" sz="quarter" idx="11"/>
          </p:nvPr>
        </p:nvSpPr>
        <p:spPr/>
        <p:txBody>
          <a:bodyPr/>
          <a:lstStyle/>
          <a:p>
            <a:endParaRPr lang="en-US"/>
          </a:p>
        </p:txBody>
      </p:sp>
      <p:sp>
        <p:nvSpPr>
          <p:cNvPr id="7" name="슬라이드 번호 개체 틀 6"/>
          <p:cNvSpPr>
            <a:spLocks noGrp="1"/>
          </p:cNvSpPr>
          <p:nvPr>
            <p:ph type="sldNum" sz="quarter" idx="12"/>
          </p:nvPr>
        </p:nvSpPr>
        <p:spPr/>
        <p:txBody>
          <a:bodyPr/>
          <a:lstStyle/>
          <a:p>
            <a:fld id="{CA7DB0EC-8204-4CCD-83CC-A4DC6B4A4B84}" type="slidenum">
              <a:rPr lang="en-US" smtClean="0"/>
              <a:t>‹#›</a:t>
            </a:fld>
            <a:endParaRPr lang="en-US"/>
          </a:p>
        </p:txBody>
      </p:sp>
    </p:spTree>
    <p:extLst>
      <p:ext uri="{BB962C8B-B14F-4D97-AF65-F5344CB8AC3E}">
        <p14:creationId xmlns:p14="http://schemas.microsoft.com/office/powerpoint/2010/main" val="225286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C1441-7701-466D-A04F-B101019ADAE6}" type="datetimeFigureOut">
              <a:rPr lang="en-US" smtClean="0"/>
              <a:t>6/5/2024</a:t>
            </a:fld>
            <a:endParaRPr 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DB0EC-8204-4CCD-83CC-A4DC6B4A4B84}" type="slidenum">
              <a:rPr lang="en-US" smtClean="0"/>
              <a:t>‹#›</a:t>
            </a:fld>
            <a:endParaRPr lang="en-US"/>
          </a:p>
        </p:txBody>
      </p:sp>
    </p:spTree>
    <p:extLst>
      <p:ext uri="{BB962C8B-B14F-4D97-AF65-F5344CB8AC3E}">
        <p14:creationId xmlns:p14="http://schemas.microsoft.com/office/powerpoint/2010/main" val="3033334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11.png"/><Relationship Id="rId4" Type="http://schemas.openxmlformats.org/officeDocument/2006/relationships/image" Target="../media/image501.png"/></Relationships>
</file>

<file path=ppt/slides/_rels/slide11.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5.png"/><Relationship Id="rId7"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10" Type="http://schemas.openxmlformats.org/officeDocument/2006/relationships/image" Target="../media/image73.png"/><Relationship Id="rId4" Type="http://schemas.openxmlformats.org/officeDocument/2006/relationships/image" Target="../media/image63.png"/><Relationship Id="rId9" Type="http://schemas.openxmlformats.org/officeDocument/2006/relationships/image" Target="../media/image72.png"/></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1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1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image" Target="../media/image160.png"/><Relationship Id="rId7" Type="http://schemas.openxmlformats.org/officeDocument/2006/relationships/image" Target="../media/image201.png"/><Relationship Id="rId2"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image" Target="../media/image280.png"/><Relationship Id="rId10" Type="http://schemas.openxmlformats.org/officeDocument/2006/relationships/image" Target="../media/image230.png"/><Relationship Id="rId4" Type="http://schemas.openxmlformats.org/officeDocument/2006/relationships/image" Target="../media/image170.png"/><Relationship Id="rId9" Type="http://schemas.openxmlformats.org/officeDocument/2006/relationships/image" Target="../media/image220.png"/></Relationships>
</file>

<file path=ppt/slides/_rels/slide19.xml.rels><?xml version="1.0" encoding="UTF-8" standalone="yes"?>
<Relationships xmlns="http://schemas.openxmlformats.org/package/2006/relationships"><Relationship Id="rId8" Type="http://schemas.openxmlformats.org/officeDocument/2006/relationships/image" Target="../media/image230.png"/><Relationship Id="rId26" Type="http://schemas.openxmlformats.org/officeDocument/2006/relationships/image" Target="../media/image610.png"/><Relationship Id="rId3" Type="http://schemas.openxmlformats.org/officeDocument/2006/relationships/image" Target="../media/image301.png"/><Relationship Id="rId21" Type="http://schemas.openxmlformats.org/officeDocument/2006/relationships/image" Target="../media/image69.png"/><Relationship Id="rId7" Type="http://schemas.openxmlformats.org/officeDocument/2006/relationships/image" Target="../media/image220.png"/><Relationship Id="rId25" Type="http://schemas.openxmlformats.org/officeDocument/2006/relationships/image" Target="../media/image83.png"/><Relationship Id="rId2" Type="http://schemas.openxmlformats.org/officeDocument/2006/relationships/image" Target="../media/image250.png"/><Relationship Id="rId20" Type="http://schemas.openxmlformats.org/officeDocument/2006/relationships/image" Target="../media/image600.png"/><Relationship Id="rId1" Type="http://schemas.openxmlformats.org/officeDocument/2006/relationships/slideLayout" Target="../slideLayouts/slideLayout2.xml"/><Relationship Id="rId6" Type="http://schemas.openxmlformats.org/officeDocument/2006/relationships/image" Target="../media/image210.png"/><Relationship Id="rId24" Type="http://schemas.openxmlformats.org/officeDocument/2006/relationships/image" Target="../media/image82.png"/><Relationship Id="rId5" Type="http://schemas.openxmlformats.org/officeDocument/2006/relationships/image" Target="../media/image200.png"/><Relationship Id="rId23" Type="http://schemas.openxmlformats.org/officeDocument/2006/relationships/image" Target="../media/image74.png"/><Relationship Id="rId28" Type="http://schemas.openxmlformats.org/officeDocument/2006/relationships/image" Target="../media/image630.png"/><Relationship Id="rId10" Type="http://schemas.openxmlformats.org/officeDocument/2006/relationships/image" Target="../media/image330.png"/><Relationship Id="rId4" Type="http://schemas.openxmlformats.org/officeDocument/2006/relationships/image" Target="../media/image190.png"/><Relationship Id="rId9" Type="http://schemas.openxmlformats.org/officeDocument/2006/relationships/image" Target="../media/image270.png"/><Relationship Id="rId22" Type="http://schemas.openxmlformats.org/officeDocument/2006/relationships/image" Target="../media/image70.png"/><Relationship Id="rId27" Type="http://schemas.openxmlformats.org/officeDocument/2006/relationships/image" Target="../media/image6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8" Type="http://schemas.openxmlformats.org/officeDocument/2006/relationships/image" Target="../media/image440.png"/><Relationship Id="rId13" Type="http://schemas.openxmlformats.org/officeDocument/2006/relationships/image" Target="../media/image70.png"/><Relationship Id="rId18" Type="http://schemas.openxmlformats.org/officeDocument/2006/relationships/image" Target="../media/image510.png"/><Relationship Id="rId26" Type="http://schemas.openxmlformats.org/officeDocument/2006/relationships/image" Target="../media/image360.png"/><Relationship Id="rId3" Type="http://schemas.openxmlformats.org/officeDocument/2006/relationships/image" Target="../media/image290.png"/><Relationship Id="rId21" Type="http://schemas.openxmlformats.org/officeDocument/2006/relationships/image" Target="../media/image310.png"/><Relationship Id="rId7" Type="http://schemas.openxmlformats.org/officeDocument/2006/relationships/image" Target="../media/image431.png"/><Relationship Id="rId12" Type="http://schemas.openxmlformats.org/officeDocument/2006/relationships/image" Target="../media/image69.png"/><Relationship Id="rId17" Type="http://schemas.openxmlformats.org/officeDocument/2006/relationships/image" Target="../media/image500.png"/><Relationship Id="rId25" Type="http://schemas.openxmlformats.org/officeDocument/2006/relationships/image" Target="../media/image350.png"/><Relationship Id="rId2" Type="http://schemas.openxmlformats.org/officeDocument/2006/relationships/image" Target="../media/image281.png"/><Relationship Id="rId16" Type="http://schemas.openxmlformats.org/officeDocument/2006/relationships/image" Target="../media/image83.png"/><Relationship Id="rId20" Type="http://schemas.openxmlformats.org/officeDocument/2006/relationships/image" Target="../media/image531.png"/><Relationship Id="rId1" Type="http://schemas.openxmlformats.org/officeDocument/2006/relationships/slideLayout" Target="../slideLayouts/slideLayout2.xml"/><Relationship Id="rId6" Type="http://schemas.openxmlformats.org/officeDocument/2006/relationships/image" Target="../media/image421.png"/><Relationship Id="rId11" Type="http://schemas.openxmlformats.org/officeDocument/2006/relationships/image" Target="../media/image490.png"/><Relationship Id="rId24" Type="http://schemas.openxmlformats.org/officeDocument/2006/relationships/image" Target="../media/image340.png"/><Relationship Id="rId5" Type="http://schemas.openxmlformats.org/officeDocument/2006/relationships/image" Target="../media/image480.png"/><Relationship Id="rId15" Type="http://schemas.openxmlformats.org/officeDocument/2006/relationships/image" Target="../media/image82.png"/><Relationship Id="rId23" Type="http://schemas.openxmlformats.org/officeDocument/2006/relationships/image" Target="../media/image560.png"/><Relationship Id="rId19" Type="http://schemas.openxmlformats.org/officeDocument/2006/relationships/image" Target="../media/image520.png"/><Relationship Id="rId4" Type="http://schemas.openxmlformats.org/officeDocument/2006/relationships/image" Target="../media/image300.png"/><Relationship Id="rId9" Type="http://schemas.openxmlformats.org/officeDocument/2006/relationships/image" Target="../media/image451.png"/><Relationship Id="rId14" Type="http://schemas.openxmlformats.org/officeDocument/2006/relationships/image" Target="../media/image74.png"/><Relationship Id="rId22" Type="http://schemas.openxmlformats.org/officeDocument/2006/relationships/image" Target="../media/image32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062445" y="1759156"/>
            <a:ext cx="10036629" cy="1511949"/>
          </a:xfrm>
          <a:solidFill>
            <a:srgbClr val="01227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r>
              <a:rPr lang="en-US" altLang="ko-KR" sz="2800" kern="100" dirty="0">
                <a:solidFill>
                  <a:schemeClr val="bg1"/>
                </a:solidFill>
                <a:latin typeface="Times New Roman" panose="02020603050405020304" pitchFamily="18" charset="0"/>
                <a:ea typeface="맑은 고딕" panose="020B0503020000020004" pitchFamily="50" charset="-127"/>
                <a:cs typeface="Times New Roman" panose="02020603050405020304" pitchFamily="18" charset="0"/>
              </a:rPr>
              <a:t>Exploring the Durability of thin carbon-backed lithium fluoride targets bombarded by 68 MeV </a:t>
            </a:r>
            <a:r>
              <a:rPr lang="en-US" altLang="ko-KR" sz="2800" kern="100" baseline="30000" dirty="0">
                <a:solidFill>
                  <a:schemeClr val="bg1"/>
                </a:solidFill>
                <a:latin typeface="Times New Roman" panose="02020603050405020304" pitchFamily="18" charset="0"/>
                <a:ea typeface="맑은 고딕" panose="020B0503020000020004" pitchFamily="50" charset="-127"/>
                <a:cs typeface="Times New Roman" panose="02020603050405020304" pitchFamily="18" charset="0"/>
              </a:rPr>
              <a:t>17</a:t>
            </a:r>
            <a:r>
              <a:rPr lang="en-US" altLang="ko-KR" sz="2800" kern="100" dirty="0">
                <a:solidFill>
                  <a:schemeClr val="bg1"/>
                </a:solidFill>
                <a:latin typeface="Times New Roman" panose="02020603050405020304" pitchFamily="18" charset="0"/>
                <a:ea typeface="맑은 고딕" panose="020B0503020000020004" pitchFamily="50" charset="-127"/>
                <a:cs typeface="Times New Roman" panose="02020603050405020304" pitchFamily="18" charset="0"/>
              </a:rPr>
              <a:t>O beams:</a:t>
            </a:r>
            <a:br>
              <a:rPr lang="en-US" altLang="ko-KR" sz="2800" kern="100" dirty="0">
                <a:solidFill>
                  <a:schemeClr val="bg1"/>
                </a:solidFill>
                <a:latin typeface="Times New Roman" panose="02020603050405020304" pitchFamily="18" charset="0"/>
                <a:ea typeface="맑은 고딕" panose="020B0503020000020004" pitchFamily="50" charset="-127"/>
                <a:cs typeface="Times New Roman" panose="02020603050405020304" pitchFamily="18" charset="0"/>
              </a:rPr>
            </a:br>
            <a:r>
              <a:rPr lang="en-US" altLang="ko-KR" sz="2800" kern="100" dirty="0">
                <a:solidFill>
                  <a:schemeClr val="bg1"/>
                </a:solidFill>
                <a:latin typeface="Times New Roman" panose="02020603050405020304" pitchFamily="18" charset="0"/>
                <a:ea typeface="맑은 고딕" panose="020B0503020000020004" pitchFamily="50" charset="-127"/>
                <a:cs typeface="Times New Roman" panose="02020603050405020304" pitchFamily="18" charset="0"/>
              </a:rPr>
              <a:t> A Theoretical and Experimental Analysis</a:t>
            </a:r>
            <a:endParaRPr lang="ko-KR" altLang="en-US" b="1" spc="-30" dirty="0">
              <a:ln w="3175">
                <a:solidFill>
                  <a:srgbClr val="282828">
                    <a:alpha val="10000"/>
                  </a:srgbClr>
                </a:solidFill>
              </a:ln>
              <a:solidFill>
                <a:schemeClr val="bg1"/>
              </a:solidFill>
              <a:latin typeface="+mj-lt"/>
            </a:endParaRPr>
          </a:p>
        </p:txBody>
      </p:sp>
      <p:pic>
        <p:nvPicPr>
          <p:cNvPr id="4" name="그림 3">
            <a:extLst>
              <a:ext uri="{FF2B5EF4-FFF2-40B4-BE49-F238E27FC236}">
                <a16:creationId xmlns:a16="http://schemas.microsoft.com/office/drawing/2014/main" id="{59920D9B-D6F5-4200-AB7D-4DB40689C9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75274" y="48052"/>
            <a:ext cx="3048145" cy="490581"/>
          </a:xfrm>
          <a:prstGeom prst="rect">
            <a:avLst/>
          </a:prstGeom>
        </p:spPr>
      </p:pic>
      <p:sp>
        <p:nvSpPr>
          <p:cNvPr id="6" name="직사각형 5">
            <a:extLst>
              <a:ext uri="{FF2B5EF4-FFF2-40B4-BE49-F238E27FC236}">
                <a16:creationId xmlns:a16="http://schemas.microsoft.com/office/drawing/2014/main" id="{EF0E4A6A-757F-4FA4-979E-689206D872CB}"/>
              </a:ext>
            </a:extLst>
          </p:cNvPr>
          <p:cNvSpPr/>
          <p:nvPr/>
        </p:nvSpPr>
        <p:spPr>
          <a:xfrm>
            <a:off x="1127079" y="3401821"/>
            <a:ext cx="9907358" cy="369332"/>
          </a:xfrm>
          <a:prstGeom prst="rect">
            <a:avLst/>
          </a:prstGeom>
        </p:spPr>
        <p:txBody>
          <a:bodyPr wrap="square">
            <a:spAutoFit/>
          </a:bodyPr>
          <a:lstStyle/>
          <a:p>
            <a:pPr algn="ctr"/>
            <a:r>
              <a:rPr lang="en-US" altLang="ko-KR" b="1" dirty="0">
                <a:latin typeface="Arial" panose="020B0604020202020204" pitchFamily="34" charset="0"/>
                <a:cs typeface="Arial" panose="020B0604020202020204" pitchFamily="34" charset="0"/>
              </a:rPr>
              <a:t>Yong Hyun Kim</a:t>
            </a:r>
            <a:r>
              <a:rPr lang="en-US" altLang="ko-KR" b="1" baseline="30000" dirty="0">
                <a:latin typeface="Arial" panose="020B0604020202020204" pitchFamily="34" charset="0"/>
                <a:cs typeface="Arial" panose="020B0604020202020204" pitchFamily="34" charset="0"/>
              </a:rPr>
              <a:t>1,2</a:t>
            </a:r>
            <a:r>
              <a:rPr lang="en-US" altLang="ko-KR" dirty="0">
                <a:latin typeface="Arial" panose="020B0604020202020204" pitchFamily="34" charset="0"/>
                <a:cs typeface="Arial" panose="020B0604020202020204" pitchFamily="34" charset="0"/>
              </a:rPr>
              <a:t>, </a:t>
            </a:r>
            <a:r>
              <a:rPr lang="en-US" altLang="ko-KR" dirty="0" err="1">
                <a:latin typeface="Arial" panose="020B0604020202020204" pitchFamily="34" charset="0"/>
                <a:cs typeface="Arial" panose="020B0604020202020204" pitchFamily="34" charset="0"/>
              </a:rPr>
              <a:t>Hee-Seock</a:t>
            </a:r>
            <a:r>
              <a:rPr lang="en-US" altLang="ko-KR" dirty="0">
                <a:latin typeface="Arial" panose="020B0604020202020204" pitchFamily="34" charset="0"/>
                <a:cs typeface="Arial" panose="020B0604020202020204" pitchFamily="34" charset="0"/>
              </a:rPr>
              <a:t> Lee</a:t>
            </a:r>
            <a:r>
              <a:rPr lang="en-US" altLang="ko-KR" baseline="30000" dirty="0">
                <a:latin typeface="Arial" panose="020B0604020202020204" pitchFamily="34" charset="0"/>
                <a:cs typeface="Arial" panose="020B0604020202020204" pitchFamily="34" charset="0"/>
              </a:rPr>
              <a:t>1</a:t>
            </a:r>
            <a:r>
              <a:rPr lang="en-US" altLang="ko-KR" dirty="0">
                <a:latin typeface="Arial" panose="020B0604020202020204" pitchFamily="34" charset="0"/>
                <a:cs typeface="Arial" panose="020B0604020202020204" pitchFamily="34" charset="0"/>
              </a:rPr>
              <a:t>, Mahdi Bakhtiari</a:t>
            </a:r>
            <a:r>
              <a:rPr lang="en-US" altLang="ko-KR" baseline="30000" dirty="0">
                <a:latin typeface="Arial" panose="020B0604020202020204" pitchFamily="34" charset="0"/>
                <a:cs typeface="Arial" panose="020B0604020202020204" pitchFamily="34" charset="0"/>
              </a:rPr>
              <a:t>1</a:t>
            </a:r>
            <a:r>
              <a:rPr lang="en-US" altLang="ko-KR" dirty="0">
                <a:latin typeface="Arial" panose="020B0604020202020204" pitchFamily="34" charset="0"/>
                <a:cs typeface="Arial" panose="020B0604020202020204" pitchFamily="34" charset="0"/>
              </a:rPr>
              <a:t>, Barry </a:t>
            </a:r>
            <a:r>
              <a:rPr lang="en-US" altLang="ko-KR" dirty="0" err="1">
                <a:latin typeface="Arial" panose="020B0604020202020204" pitchFamily="34" charset="0"/>
                <a:cs typeface="Arial" panose="020B0604020202020204" pitchFamily="34" charset="0"/>
              </a:rPr>
              <a:t>Davids</a:t>
            </a:r>
            <a:r>
              <a:rPr lang="en-US" altLang="ko-KR" dirty="0">
                <a:latin typeface="Arial" panose="020B0604020202020204" pitchFamily="34" charset="0"/>
                <a:cs typeface="Arial" panose="020B0604020202020204" pitchFamily="34" charset="0"/>
              </a:rPr>
              <a:t> </a:t>
            </a:r>
            <a:r>
              <a:rPr lang="en-US" altLang="ko-KR" baseline="30000" dirty="0">
                <a:latin typeface="Arial" panose="020B0604020202020204" pitchFamily="34" charset="0"/>
                <a:cs typeface="Arial" panose="020B0604020202020204" pitchFamily="34" charset="0"/>
              </a:rPr>
              <a:t>3</a:t>
            </a:r>
            <a:r>
              <a:rPr lang="en-US" altLang="ko-KR" dirty="0">
                <a:latin typeface="Arial" panose="020B0604020202020204" pitchFamily="34" charset="0"/>
                <a:cs typeface="Arial" panose="020B0604020202020204" pitchFamily="34" charset="0"/>
              </a:rPr>
              <a:t> </a:t>
            </a:r>
          </a:p>
        </p:txBody>
      </p:sp>
      <p:pic>
        <p:nvPicPr>
          <p:cNvPr id="1026" name="Picture 2" descr="SATIF-16     Shielding aspects of Accelerators, Targets and Irradiation Facilities">
            <a:extLst>
              <a:ext uri="{FF2B5EF4-FFF2-40B4-BE49-F238E27FC236}">
                <a16:creationId xmlns:a16="http://schemas.microsoft.com/office/drawing/2014/main" id="{7DDD7795-B160-463D-A286-5B2A260F776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560"/>
          <a:stretch/>
        </p:blipFill>
        <p:spPr bwMode="auto">
          <a:xfrm>
            <a:off x="10599347" y="6025007"/>
            <a:ext cx="1499302" cy="716233"/>
          </a:xfrm>
          <a:prstGeom prst="rect">
            <a:avLst/>
          </a:prstGeom>
          <a:solidFill>
            <a:schemeClr val="tx1">
              <a:lumMod val="65000"/>
              <a:lumOff val="35000"/>
            </a:schemeClr>
          </a:solidFill>
        </p:spPr>
      </p:pic>
      <p:grpSp>
        <p:nvGrpSpPr>
          <p:cNvPr id="10" name="그룹 9">
            <a:extLst>
              <a:ext uri="{FF2B5EF4-FFF2-40B4-BE49-F238E27FC236}">
                <a16:creationId xmlns:a16="http://schemas.microsoft.com/office/drawing/2014/main" id="{1288CE41-C6BB-4DFB-879A-66DB770DDFF3}"/>
              </a:ext>
            </a:extLst>
          </p:cNvPr>
          <p:cNvGrpSpPr/>
          <p:nvPr/>
        </p:nvGrpSpPr>
        <p:grpSpPr>
          <a:xfrm>
            <a:off x="1180638" y="1759156"/>
            <a:ext cx="241329" cy="489296"/>
            <a:chOff x="183568" y="1"/>
            <a:chExt cx="215688" cy="734057"/>
          </a:xfrm>
        </p:grpSpPr>
        <p:sp>
          <p:nvSpPr>
            <p:cNvPr id="11" name="직사각형 10">
              <a:extLst>
                <a:ext uri="{FF2B5EF4-FFF2-40B4-BE49-F238E27FC236}">
                  <a16:creationId xmlns:a16="http://schemas.microsoft.com/office/drawing/2014/main" id="{E75452DF-629A-406D-AAD5-B35114D48E09}"/>
                </a:ext>
              </a:extLst>
            </p:cNvPr>
            <p:cNvSpPr/>
            <p:nvPr/>
          </p:nvSpPr>
          <p:spPr>
            <a:xfrm>
              <a:off x="183568" y="391357"/>
              <a:ext cx="45719" cy="342701"/>
            </a:xfrm>
            <a:prstGeom prst="rect">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nvGrpSpPr>
            <p:cNvPr id="12" name="그룹 11">
              <a:extLst>
                <a:ext uri="{FF2B5EF4-FFF2-40B4-BE49-F238E27FC236}">
                  <a16:creationId xmlns:a16="http://schemas.microsoft.com/office/drawing/2014/main" id="{5C3ED822-6653-482E-83A0-BFB4B1D4DFF8}"/>
                </a:ext>
              </a:extLst>
            </p:cNvPr>
            <p:cNvGrpSpPr/>
            <p:nvPr/>
          </p:nvGrpSpPr>
          <p:grpSpPr>
            <a:xfrm>
              <a:off x="275643" y="1"/>
              <a:ext cx="123613" cy="446867"/>
              <a:chOff x="275643" y="1"/>
              <a:chExt cx="123613" cy="446867"/>
            </a:xfrm>
          </p:grpSpPr>
          <p:sp>
            <p:nvSpPr>
              <p:cNvPr id="13" name="직사각형 12">
                <a:extLst>
                  <a:ext uri="{FF2B5EF4-FFF2-40B4-BE49-F238E27FC236}">
                    <a16:creationId xmlns:a16="http://schemas.microsoft.com/office/drawing/2014/main" id="{CA7F2BEF-313A-422F-8C78-36D63073D1E0}"/>
                  </a:ext>
                </a:extLst>
              </p:cNvPr>
              <p:cNvSpPr/>
              <p:nvPr/>
            </p:nvSpPr>
            <p:spPr>
              <a:xfrm>
                <a:off x="275643" y="135321"/>
                <a:ext cx="45719" cy="311546"/>
              </a:xfrm>
              <a:prstGeom prst="rect">
                <a:avLst/>
              </a:prstGeom>
              <a:solidFill>
                <a:srgbClr val="2E6B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14" name="자유형: 도형 13">
                <a:extLst>
                  <a:ext uri="{FF2B5EF4-FFF2-40B4-BE49-F238E27FC236}">
                    <a16:creationId xmlns:a16="http://schemas.microsoft.com/office/drawing/2014/main" id="{565569E2-40BE-4BA5-BCAF-7315AB8ED705}"/>
                  </a:ext>
                </a:extLst>
              </p:cNvPr>
              <p:cNvSpPr/>
              <p:nvPr/>
            </p:nvSpPr>
            <p:spPr>
              <a:xfrm>
                <a:off x="353537" y="1"/>
                <a:ext cx="45719" cy="446867"/>
              </a:xfrm>
              <a:custGeom>
                <a:avLst/>
                <a:gdLst>
                  <a:gd name="connsiteX0" fmla="*/ 0 w 45719"/>
                  <a:gd name="connsiteY0" fmla="*/ 0 h 446867"/>
                  <a:gd name="connsiteX1" fmla="*/ 45719 w 45719"/>
                  <a:gd name="connsiteY1" fmla="*/ 0 h 446867"/>
                  <a:gd name="connsiteX2" fmla="*/ 45719 w 45719"/>
                  <a:gd name="connsiteY2" fmla="*/ 242888 h 446867"/>
                  <a:gd name="connsiteX3" fmla="*/ 45719 w 45719"/>
                  <a:gd name="connsiteY3" fmla="*/ 311546 h 446867"/>
                  <a:gd name="connsiteX4" fmla="*/ 45719 w 45719"/>
                  <a:gd name="connsiteY4" fmla="*/ 446867 h 446867"/>
                  <a:gd name="connsiteX5" fmla="*/ 0 w 45719"/>
                  <a:gd name="connsiteY5" fmla="*/ 446867 h 446867"/>
                  <a:gd name="connsiteX6" fmla="*/ 0 w 45719"/>
                  <a:gd name="connsiteY6" fmla="*/ 311546 h 446867"/>
                  <a:gd name="connsiteX7" fmla="*/ 0 w 45719"/>
                  <a:gd name="connsiteY7" fmla="*/ 242888 h 4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446867">
                    <a:moveTo>
                      <a:pt x="0" y="0"/>
                    </a:moveTo>
                    <a:lnTo>
                      <a:pt x="45719" y="0"/>
                    </a:lnTo>
                    <a:lnTo>
                      <a:pt x="45719" y="242888"/>
                    </a:lnTo>
                    <a:lnTo>
                      <a:pt x="45719" y="311546"/>
                    </a:lnTo>
                    <a:lnTo>
                      <a:pt x="45719" y="446867"/>
                    </a:lnTo>
                    <a:lnTo>
                      <a:pt x="0" y="446867"/>
                    </a:lnTo>
                    <a:lnTo>
                      <a:pt x="0" y="311546"/>
                    </a:lnTo>
                    <a:lnTo>
                      <a:pt x="0" y="242888"/>
                    </a:lnTo>
                    <a:close/>
                  </a:path>
                </a:pathLst>
              </a:custGeom>
              <a:solidFill>
                <a:srgbClr val="629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grpSp>
      <p:sp>
        <p:nvSpPr>
          <p:cNvPr id="8" name="직사각형 7">
            <a:extLst>
              <a:ext uri="{FF2B5EF4-FFF2-40B4-BE49-F238E27FC236}">
                <a16:creationId xmlns:a16="http://schemas.microsoft.com/office/drawing/2014/main" id="{5245413A-0210-44C2-AF3D-33473CA33F58}"/>
              </a:ext>
            </a:extLst>
          </p:cNvPr>
          <p:cNvSpPr/>
          <p:nvPr/>
        </p:nvSpPr>
        <p:spPr>
          <a:xfrm>
            <a:off x="540549" y="100628"/>
            <a:ext cx="8724900" cy="284693"/>
          </a:xfrm>
          <a:prstGeom prst="rect">
            <a:avLst/>
          </a:prstGeom>
        </p:spPr>
        <p:txBody>
          <a:bodyPr wrap="square">
            <a:spAutoFit/>
          </a:bodyPr>
          <a:lstStyle/>
          <a:p>
            <a:r>
              <a:rPr lang="en-US" altLang="ko-KR" sz="1250" dirty="0">
                <a:solidFill>
                  <a:srgbClr val="000000"/>
                </a:solidFill>
                <a:latin typeface="Arial" panose="020B0604020202020204" pitchFamily="34" charset="0"/>
                <a:cs typeface="Arial" panose="020B0604020202020204" pitchFamily="34" charset="0"/>
              </a:rPr>
              <a:t>The 16</a:t>
            </a:r>
            <a:r>
              <a:rPr lang="en-US" altLang="ko-KR" sz="1250" baseline="30000" dirty="0">
                <a:solidFill>
                  <a:srgbClr val="000000"/>
                </a:solidFill>
                <a:latin typeface="Arial" panose="020B0604020202020204" pitchFamily="34" charset="0"/>
                <a:cs typeface="Arial" panose="020B0604020202020204" pitchFamily="34" charset="0"/>
              </a:rPr>
              <a:t>th</a:t>
            </a:r>
            <a:r>
              <a:rPr lang="en-US" altLang="ko-KR" sz="1250" dirty="0">
                <a:solidFill>
                  <a:srgbClr val="000000"/>
                </a:solidFill>
                <a:latin typeface="Arial" panose="020B0604020202020204" pitchFamily="34" charset="0"/>
                <a:cs typeface="Arial" panose="020B0604020202020204" pitchFamily="34" charset="0"/>
              </a:rPr>
              <a:t> workshop on Shielding aspects of Accelerators, Targets and Irradiation Facilities, May 28-31, INFN-LNF, Italy</a:t>
            </a:r>
            <a:endParaRPr lang="ko-KR" altLang="en-US" sz="1250" dirty="0">
              <a:latin typeface="Arial" panose="020B0604020202020204" pitchFamily="34" charset="0"/>
              <a:cs typeface="Arial" panose="020B0604020202020204" pitchFamily="34" charset="0"/>
            </a:endParaRPr>
          </a:p>
        </p:txBody>
      </p:sp>
      <p:sp>
        <p:nvSpPr>
          <p:cNvPr id="15" name="직사각형 14">
            <a:extLst>
              <a:ext uri="{FF2B5EF4-FFF2-40B4-BE49-F238E27FC236}">
                <a16:creationId xmlns:a16="http://schemas.microsoft.com/office/drawing/2014/main" id="{A89CF549-5E23-442A-8A63-F221A6FB960B}"/>
              </a:ext>
            </a:extLst>
          </p:cNvPr>
          <p:cNvSpPr/>
          <p:nvPr/>
        </p:nvSpPr>
        <p:spPr>
          <a:xfrm>
            <a:off x="4984945" y="5423067"/>
            <a:ext cx="1821332" cy="400110"/>
          </a:xfrm>
          <a:prstGeom prst="rect">
            <a:avLst/>
          </a:prstGeom>
        </p:spPr>
        <p:txBody>
          <a:bodyPr wrap="none">
            <a:spAutoFit/>
          </a:bodyPr>
          <a:lstStyle/>
          <a:p>
            <a:r>
              <a:rPr kumimoji="1" lang="en-US" altLang="ko-KR" sz="2000" b="1" dirty="0">
                <a:latin typeface="Arial" panose="020B0604020202020204" pitchFamily="34" charset="0"/>
                <a:ea typeface="맑은 고딕" panose="020B0503020000020004" pitchFamily="50" charset="-127"/>
                <a:cs typeface="Arial" panose="020B0604020202020204" pitchFamily="34" charset="0"/>
              </a:rPr>
              <a:t>May 31, 2024 </a:t>
            </a:r>
            <a:endParaRPr kumimoji="1" lang="ko-KR" altLang="en-US" sz="2000" b="1" dirty="0">
              <a:latin typeface="Arial" panose="020B0604020202020204" pitchFamily="34" charset="0"/>
              <a:ea typeface="맑은 고딕" panose="020B0503020000020004" pitchFamily="50" charset="-127"/>
              <a:cs typeface="Arial" panose="020B0604020202020204" pitchFamily="34" charset="0"/>
            </a:endParaRPr>
          </a:p>
        </p:txBody>
      </p:sp>
      <p:sp>
        <p:nvSpPr>
          <p:cNvPr id="22" name="직사각형 21">
            <a:extLst>
              <a:ext uri="{FF2B5EF4-FFF2-40B4-BE49-F238E27FC236}">
                <a16:creationId xmlns:a16="http://schemas.microsoft.com/office/drawing/2014/main" id="{649CF322-4968-4D73-8586-28D51B26D82C}"/>
              </a:ext>
            </a:extLst>
          </p:cNvPr>
          <p:cNvSpPr/>
          <p:nvPr/>
        </p:nvSpPr>
        <p:spPr>
          <a:xfrm>
            <a:off x="4014176" y="3915330"/>
            <a:ext cx="4947829" cy="984885"/>
          </a:xfrm>
          <a:prstGeom prst="rect">
            <a:avLst/>
          </a:prstGeom>
        </p:spPr>
        <p:txBody>
          <a:bodyPr wrap="none">
            <a:spAutoFit/>
          </a:bodyPr>
          <a:lstStyle/>
          <a:p>
            <a:pPr>
              <a:spcBef>
                <a:spcPts val="600"/>
              </a:spcBef>
            </a:pPr>
            <a:r>
              <a:rPr lang="en-US" altLang="ko-KR" sz="1600" baseline="30000" dirty="0">
                <a:latin typeface="Arial" panose="020B0604020202020204" pitchFamily="34" charset="0"/>
                <a:cs typeface="Arial" panose="020B0604020202020204" pitchFamily="34" charset="0"/>
              </a:rPr>
              <a:t>1 </a:t>
            </a:r>
            <a:r>
              <a:rPr lang="en-US" altLang="ko-KR" sz="1600" dirty="0">
                <a:latin typeface="Arial" panose="020B0604020202020204" pitchFamily="34" charset="0"/>
                <a:cs typeface="Arial" panose="020B0604020202020204" pitchFamily="34" charset="0"/>
              </a:rPr>
              <a:t>Pohang Accelerator Laboratory (PAL), South Korea</a:t>
            </a:r>
          </a:p>
          <a:p>
            <a:pPr>
              <a:spcBef>
                <a:spcPts val="600"/>
              </a:spcBef>
            </a:pPr>
            <a:r>
              <a:rPr lang="en-US" altLang="ko-KR" sz="1600" baseline="30000" dirty="0">
                <a:latin typeface="Arial" panose="020B0604020202020204" pitchFamily="34" charset="0"/>
                <a:cs typeface="Arial" panose="020B0604020202020204" pitchFamily="34" charset="0"/>
              </a:rPr>
              <a:t>2 </a:t>
            </a:r>
            <a:r>
              <a:rPr lang="en-US" altLang="ko-KR" sz="1600" dirty="0" err="1">
                <a:latin typeface="Arial" panose="020B0604020202020204" pitchFamily="34" charset="0"/>
                <a:cs typeface="Arial" panose="020B0604020202020204" pitchFamily="34" charset="0"/>
              </a:rPr>
              <a:t>Hanyang</a:t>
            </a:r>
            <a:r>
              <a:rPr lang="en-US" altLang="ko-KR" sz="1600" dirty="0">
                <a:latin typeface="Arial" panose="020B0604020202020204" pitchFamily="34" charset="0"/>
                <a:cs typeface="Arial" panose="020B0604020202020204" pitchFamily="34" charset="0"/>
              </a:rPr>
              <a:t> university, South Korea</a:t>
            </a:r>
          </a:p>
          <a:p>
            <a:pPr>
              <a:spcBef>
                <a:spcPts val="600"/>
              </a:spcBef>
            </a:pPr>
            <a:r>
              <a:rPr lang="en-US" altLang="ko-KR" sz="1600" baseline="30000" dirty="0">
                <a:latin typeface="Arial" panose="020B0604020202020204" pitchFamily="34" charset="0"/>
                <a:cs typeface="Arial" panose="020B0604020202020204" pitchFamily="34" charset="0"/>
              </a:rPr>
              <a:t>3 </a:t>
            </a:r>
            <a:r>
              <a:rPr lang="en-US" altLang="ko-KR" sz="1600" dirty="0">
                <a:latin typeface="Arial" panose="020B0604020202020204" pitchFamily="34" charset="0"/>
                <a:cs typeface="Arial" panose="020B0604020202020204" pitchFamily="34" charset="0"/>
              </a:rPr>
              <a:t>TRIUMF, Canada</a:t>
            </a:r>
            <a:endParaRPr lang="ko-KR" altLang="en-US" sz="1600" dirty="0"/>
          </a:p>
        </p:txBody>
      </p:sp>
      <p:grpSp>
        <p:nvGrpSpPr>
          <p:cNvPr id="25" name="그룹 24">
            <a:extLst>
              <a:ext uri="{FF2B5EF4-FFF2-40B4-BE49-F238E27FC236}">
                <a16:creationId xmlns:a16="http://schemas.microsoft.com/office/drawing/2014/main" id="{9C3D0F51-1442-4E6E-8C16-6F58655E5C77}"/>
              </a:ext>
            </a:extLst>
          </p:cNvPr>
          <p:cNvGrpSpPr/>
          <p:nvPr/>
        </p:nvGrpSpPr>
        <p:grpSpPr>
          <a:xfrm>
            <a:off x="173356" y="116092"/>
            <a:ext cx="241329" cy="489296"/>
            <a:chOff x="183568" y="1"/>
            <a:chExt cx="215688" cy="734057"/>
          </a:xfrm>
        </p:grpSpPr>
        <p:sp>
          <p:nvSpPr>
            <p:cNvPr id="26" name="직사각형 25">
              <a:extLst>
                <a:ext uri="{FF2B5EF4-FFF2-40B4-BE49-F238E27FC236}">
                  <a16:creationId xmlns:a16="http://schemas.microsoft.com/office/drawing/2014/main" id="{E2F28AA8-148E-4D9E-8C85-666FD5B08842}"/>
                </a:ext>
              </a:extLst>
            </p:cNvPr>
            <p:cNvSpPr/>
            <p:nvPr/>
          </p:nvSpPr>
          <p:spPr>
            <a:xfrm>
              <a:off x="183568" y="391357"/>
              <a:ext cx="45719" cy="342701"/>
            </a:xfrm>
            <a:prstGeom prst="rect">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nvGrpSpPr>
            <p:cNvPr id="27" name="그룹 26">
              <a:extLst>
                <a:ext uri="{FF2B5EF4-FFF2-40B4-BE49-F238E27FC236}">
                  <a16:creationId xmlns:a16="http://schemas.microsoft.com/office/drawing/2014/main" id="{3355CC7E-20F0-4E0A-A651-DC90501858C3}"/>
                </a:ext>
              </a:extLst>
            </p:cNvPr>
            <p:cNvGrpSpPr/>
            <p:nvPr/>
          </p:nvGrpSpPr>
          <p:grpSpPr>
            <a:xfrm>
              <a:off x="275643" y="1"/>
              <a:ext cx="123613" cy="446867"/>
              <a:chOff x="275643" y="1"/>
              <a:chExt cx="123613" cy="446867"/>
            </a:xfrm>
          </p:grpSpPr>
          <p:sp>
            <p:nvSpPr>
              <p:cNvPr id="28" name="직사각형 27">
                <a:extLst>
                  <a:ext uri="{FF2B5EF4-FFF2-40B4-BE49-F238E27FC236}">
                    <a16:creationId xmlns:a16="http://schemas.microsoft.com/office/drawing/2014/main" id="{E3E57F8C-81D4-4418-9A98-805B14FEC580}"/>
                  </a:ext>
                </a:extLst>
              </p:cNvPr>
              <p:cNvSpPr/>
              <p:nvPr/>
            </p:nvSpPr>
            <p:spPr>
              <a:xfrm>
                <a:off x="275643" y="135321"/>
                <a:ext cx="45719" cy="311546"/>
              </a:xfrm>
              <a:prstGeom prst="rect">
                <a:avLst/>
              </a:prstGeom>
              <a:solidFill>
                <a:srgbClr val="2E6B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29" name="자유형: 도형 28">
                <a:extLst>
                  <a:ext uri="{FF2B5EF4-FFF2-40B4-BE49-F238E27FC236}">
                    <a16:creationId xmlns:a16="http://schemas.microsoft.com/office/drawing/2014/main" id="{F4A0488F-857A-4C2C-80F0-789F73147C9D}"/>
                  </a:ext>
                </a:extLst>
              </p:cNvPr>
              <p:cNvSpPr/>
              <p:nvPr/>
            </p:nvSpPr>
            <p:spPr>
              <a:xfrm>
                <a:off x="353537" y="1"/>
                <a:ext cx="45719" cy="446867"/>
              </a:xfrm>
              <a:custGeom>
                <a:avLst/>
                <a:gdLst>
                  <a:gd name="connsiteX0" fmla="*/ 0 w 45719"/>
                  <a:gd name="connsiteY0" fmla="*/ 0 h 446867"/>
                  <a:gd name="connsiteX1" fmla="*/ 45719 w 45719"/>
                  <a:gd name="connsiteY1" fmla="*/ 0 h 446867"/>
                  <a:gd name="connsiteX2" fmla="*/ 45719 w 45719"/>
                  <a:gd name="connsiteY2" fmla="*/ 242888 h 446867"/>
                  <a:gd name="connsiteX3" fmla="*/ 45719 w 45719"/>
                  <a:gd name="connsiteY3" fmla="*/ 311546 h 446867"/>
                  <a:gd name="connsiteX4" fmla="*/ 45719 w 45719"/>
                  <a:gd name="connsiteY4" fmla="*/ 446867 h 446867"/>
                  <a:gd name="connsiteX5" fmla="*/ 0 w 45719"/>
                  <a:gd name="connsiteY5" fmla="*/ 446867 h 446867"/>
                  <a:gd name="connsiteX6" fmla="*/ 0 w 45719"/>
                  <a:gd name="connsiteY6" fmla="*/ 311546 h 446867"/>
                  <a:gd name="connsiteX7" fmla="*/ 0 w 45719"/>
                  <a:gd name="connsiteY7" fmla="*/ 242888 h 4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446867">
                    <a:moveTo>
                      <a:pt x="0" y="0"/>
                    </a:moveTo>
                    <a:lnTo>
                      <a:pt x="45719" y="0"/>
                    </a:lnTo>
                    <a:lnTo>
                      <a:pt x="45719" y="242888"/>
                    </a:lnTo>
                    <a:lnTo>
                      <a:pt x="45719" y="311546"/>
                    </a:lnTo>
                    <a:lnTo>
                      <a:pt x="45719" y="446867"/>
                    </a:lnTo>
                    <a:lnTo>
                      <a:pt x="0" y="446867"/>
                    </a:lnTo>
                    <a:lnTo>
                      <a:pt x="0" y="311546"/>
                    </a:lnTo>
                    <a:lnTo>
                      <a:pt x="0" y="242888"/>
                    </a:lnTo>
                    <a:close/>
                  </a:path>
                </a:pathLst>
              </a:custGeom>
              <a:solidFill>
                <a:srgbClr val="629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grpSp>
    </p:spTree>
    <p:extLst>
      <p:ext uri="{BB962C8B-B14F-4D97-AF65-F5344CB8AC3E}">
        <p14:creationId xmlns:p14="http://schemas.microsoft.com/office/powerpoint/2010/main" val="1559940063"/>
      </p:ext>
    </p:extLst>
  </p:cSld>
  <p:clrMapOvr>
    <a:masterClrMapping/>
  </p:clrMapOvr>
  <mc:AlternateContent xmlns:mc="http://schemas.openxmlformats.org/markup-compatibility/2006" xmlns:p14="http://schemas.microsoft.com/office/powerpoint/2010/main">
    <mc:Choice Requires="p14">
      <p:transition spd="slow" p14:dur="2000" advTm="6257"/>
    </mc:Choice>
    <mc:Fallback xmlns="">
      <p:transition spd="slow" advTm="625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7769A-F4A8-5DD4-EF9A-9F9C9F93DEF4}"/>
            </a:ext>
          </a:extLst>
        </p:cNvPr>
        <p:cNvGrpSpPr/>
        <p:nvPr/>
      </p:nvGrpSpPr>
      <p:grpSpPr>
        <a:xfrm>
          <a:off x="0" y="0"/>
          <a:ext cx="0" cy="0"/>
          <a:chOff x="0" y="0"/>
          <a:chExt cx="0" cy="0"/>
        </a:xfrm>
      </p:grpSpPr>
      <p:sp>
        <p:nvSpPr>
          <p:cNvPr id="10" name="Rectangle 6">
            <a:extLst>
              <a:ext uri="{FF2B5EF4-FFF2-40B4-BE49-F238E27FC236}">
                <a16:creationId xmlns:a16="http://schemas.microsoft.com/office/drawing/2014/main" id="{FE5AD975-D112-4781-9E0D-1C644A69D5E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68" name="Slide Number Placeholder 2">
            <a:extLst>
              <a:ext uri="{FF2B5EF4-FFF2-40B4-BE49-F238E27FC236}">
                <a16:creationId xmlns:a16="http://schemas.microsoft.com/office/drawing/2014/main" id="{EC87E957-E91E-01E2-CFDC-A3A03ADB6586}"/>
              </a:ext>
            </a:extLst>
          </p:cNvPr>
          <p:cNvSpPr txBox="1">
            <a:spLocks/>
          </p:cNvSpPr>
          <p:nvPr/>
        </p:nvSpPr>
        <p:spPr>
          <a:xfrm>
            <a:off x="9434388" y="6558751"/>
            <a:ext cx="2743200" cy="32748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48A623-3772-472A-B0C7-E1E6B8DC229C}" type="slidenum">
              <a:rPr lang="ko-KR" altLang="en-US" smtClean="0"/>
              <a:pPr/>
              <a:t>10</a:t>
            </a:fld>
            <a:endParaRPr lang="ko-KR" altLang="en-US" dirty="0"/>
          </a:p>
        </p:txBody>
      </p:sp>
      <mc:AlternateContent xmlns:mc="http://schemas.openxmlformats.org/markup-compatibility/2006" xmlns:a14="http://schemas.microsoft.com/office/drawing/2010/main">
        <mc:Choice Requires="a14">
          <p:graphicFrame>
            <p:nvGraphicFramePr>
              <p:cNvPr id="6" name="표 5">
                <a:extLst>
                  <a:ext uri="{FF2B5EF4-FFF2-40B4-BE49-F238E27FC236}">
                    <a16:creationId xmlns:a16="http://schemas.microsoft.com/office/drawing/2014/main" id="{F366FD4D-4202-4D7B-8233-0D1262B9E2B4}"/>
                  </a:ext>
                </a:extLst>
              </p:cNvPr>
              <p:cNvGraphicFramePr>
                <a:graphicFrameLocks noGrp="1"/>
              </p:cNvGraphicFramePr>
              <p:nvPr>
                <p:extLst>
                  <p:ext uri="{D42A27DB-BD31-4B8C-83A1-F6EECF244321}">
                    <p14:modId xmlns:p14="http://schemas.microsoft.com/office/powerpoint/2010/main" val="3251719997"/>
                  </p:ext>
                </p:extLst>
              </p:nvPr>
            </p:nvGraphicFramePr>
            <p:xfrm>
              <a:off x="956308" y="4840261"/>
              <a:ext cx="10674664" cy="1319833"/>
            </p:xfrm>
            <a:graphic>
              <a:graphicData uri="http://schemas.openxmlformats.org/drawingml/2006/table">
                <a:tbl>
                  <a:tblPr>
                    <a:tableStyleId>{9D7B26C5-4107-4FEC-AEDC-1716B250A1EF}</a:tableStyleId>
                  </a:tblPr>
                  <a:tblGrid>
                    <a:gridCol w="295723">
                      <a:extLst>
                        <a:ext uri="{9D8B030D-6E8A-4147-A177-3AD203B41FA5}">
                          <a16:colId xmlns:a16="http://schemas.microsoft.com/office/drawing/2014/main" val="1712382409"/>
                        </a:ext>
                      </a:extLst>
                    </a:gridCol>
                    <a:gridCol w="1648991">
                      <a:extLst>
                        <a:ext uri="{9D8B030D-6E8A-4147-A177-3AD203B41FA5}">
                          <a16:colId xmlns:a16="http://schemas.microsoft.com/office/drawing/2014/main" val="30043562"/>
                        </a:ext>
                      </a:extLst>
                    </a:gridCol>
                    <a:gridCol w="1901189">
                      <a:extLst>
                        <a:ext uri="{9D8B030D-6E8A-4147-A177-3AD203B41FA5}">
                          <a16:colId xmlns:a16="http://schemas.microsoft.com/office/drawing/2014/main" val="228439182"/>
                        </a:ext>
                      </a:extLst>
                    </a:gridCol>
                    <a:gridCol w="1862389">
                      <a:extLst>
                        <a:ext uri="{9D8B030D-6E8A-4147-A177-3AD203B41FA5}">
                          <a16:colId xmlns:a16="http://schemas.microsoft.com/office/drawing/2014/main" val="1163218873"/>
                        </a:ext>
                      </a:extLst>
                    </a:gridCol>
                    <a:gridCol w="1639291">
                      <a:extLst>
                        <a:ext uri="{9D8B030D-6E8A-4147-A177-3AD203B41FA5}">
                          <a16:colId xmlns:a16="http://schemas.microsoft.com/office/drawing/2014/main" val="539270795"/>
                        </a:ext>
                      </a:extLst>
                    </a:gridCol>
                    <a:gridCol w="1574480">
                      <a:extLst>
                        <a:ext uri="{9D8B030D-6E8A-4147-A177-3AD203B41FA5}">
                          <a16:colId xmlns:a16="http://schemas.microsoft.com/office/drawing/2014/main" val="750751159"/>
                        </a:ext>
                      </a:extLst>
                    </a:gridCol>
                    <a:gridCol w="1752601">
                      <a:extLst>
                        <a:ext uri="{9D8B030D-6E8A-4147-A177-3AD203B41FA5}">
                          <a16:colId xmlns:a16="http://schemas.microsoft.com/office/drawing/2014/main" val="3593135777"/>
                        </a:ext>
                      </a:extLst>
                    </a:gridCol>
                  </a:tblGrid>
                  <a:tr h="263833">
                    <a:tc rowSpan="2">
                      <a:txBody>
                        <a:bodyPr/>
                        <a:lstStyle/>
                        <a:p>
                          <a:pPr algn="l" fontAlgn="ctr"/>
                          <a:endParaRPr lang="ko-KR" alt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u="none" strike="noStrike" dirty="0">
                              <a:effectLst/>
                            </a:rPr>
                            <a:t>Nuclear sputtering </a:t>
                          </a:r>
                          <a:r>
                            <a:rPr lang="ko-KR" altLang="en-US" sz="1400" b="1" dirty="0">
                              <a:latin typeface="Arial" panose="020B0604020202020204" pitchFamily="34" charset="0"/>
                              <a:cs typeface="Arial" panose="020B0604020202020204" pitchFamily="34" charset="0"/>
                            </a:rPr>
                            <a:t>𝑌</a:t>
                          </a:r>
                          <a:r>
                            <a:rPr lang="en-US" altLang="ko-KR" sz="1400" b="1" baseline="-25000" dirty="0">
                              <a:latin typeface="Arial" panose="020B0604020202020204" pitchFamily="34" charset="0"/>
                              <a:cs typeface="Arial" panose="020B0604020202020204" pitchFamily="34" charset="0"/>
                            </a:rPr>
                            <a:t>n</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u="none" strike="noStrike" dirty="0">
                              <a:effectLst/>
                            </a:rPr>
                            <a:t>Electronic</a:t>
                          </a:r>
                          <a:r>
                            <a:rPr lang="en-US" altLang="ko-KR" sz="1400" u="none" strike="noStrike" dirty="0">
                              <a:effectLst/>
                            </a:rPr>
                            <a:t> sputtering </a:t>
                          </a:r>
                          <a:r>
                            <a:rPr lang="ko-KR" altLang="en-US" sz="1400" b="1" dirty="0">
                              <a:latin typeface="Arial" panose="020B0604020202020204" pitchFamily="34" charset="0"/>
                              <a:cs typeface="Arial" panose="020B0604020202020204" pitchFamily="34" charset="0"/>
                            </a:rPr>
                            <a:t>𝑌</a:t>
                          </a:r>
                          <a:r>
                            <a:rPr lang="en-US" altLang="ko-KR" sz="1400" b="1" baseline="-25000" dirty="0">
                              <a:latin typeface="Arial" panose="020B0604020202020204" pitchFamily="34" charset="0"/>
                              <a:cs typeface="Arial" panose="020B0604020202020204" pitchFamily="34" charset="0"/>
                            </a:rPr>
                            <a:t>e</a:t>
                          </a:r>
                          <a:r>
                            <a:rPr lang="en-US" altLang="ko-KR" sz="1400" b="1" dirty="0">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u="none" strike="noStrike" dirty="0">
                              <a:effectLst/>
                            </a:rPr>
                            <a:t>chemical</a:t>
                          </a:r>
                          <a:r>
                            <a:rPr lang="en-US" altLang="ko-KR" sz="1400" u="none" strike="noStrike" dirty="0">
                              <a:effectLst/>
                            </a:rPr>
                            <a:t> sputtering </a:t>
                          </a:r>
                          <a:r>
                            <a:rPr lang="ko-KR" altLang="en-US" sz="1400" b="1" dirty="0">
                              <a:latin typeface="Arial" panose="020B0604020202020204" pitchFamily="34" charset="0"/>
                              <a:cs typeface="Arial" panose="020B0604020202020204" pitchFamily="34" charset="0"/>
                            </a:rPr>
                            <a:t>𝑌</a:t>
                          </a:r>
                          <a:r>
                            <a:rPr lang="en-US" altLang="ko-KR" sz="1400" b="1" baseline="-25000" dirty="0" err="1">
                              <a:latin typeface="Arial" panose="020B0604020202020204" pitchFamily="34" charset="0"/>
                              <a:cs typeface="Arial" panose="020B0604020202020204" pitchFamily="34" charset="0"/>
                            </a:rPr>
                            <a:t>ch</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b="1" u="none" strike="noStrike" dirty="0">
                              <a:effectLst/>
                            </a:rPr>
                            <a:t>Total sputtering 𝑌</a:t>
                          </a:r>
                          <a:r>
                            <a:rPr lang="en-US" sz="1400" b="1" u="none" strike="noStrike" baseline="-25000" dirty="0">
                              <a:effectLst/>
                            </a:rPr>
                            <a:t>s</a:t>
                          </a:r>
                          <a:r>
                            <a:rPr lang="en-US" sz="1400" b="1" u="none" strike="noStrike" dirty="0">
                              <a:effectLst/>
                            </a:rPr>
                            <a:t> </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rowSpan="2">
                      <a:txBody>
                        <a:bodyPr/>
                        <a:lstStyle/>
                        <a:p>
                          <a:pPr algn="ctr" fontAlgn="ctr"/>
                          <a:r>
                            <a:rPr lang="en-US" sz="1400" b="1" u="none" strike="noStrike">
                              <a:effectLst/>
                            </a:rPr>
                            <a:t>Calculated lifetime,</a:t>
                          </a:r>
                        </a:p>
                        <a:p>
                          <a:pPr algn="ctr" fontAlgn="ctr"/>
                          <a14:m>
                            <m:oMath xmlns:m="http://schemas.openxmlformats.org/officeDocument/2006/math">
                              <m:sSub>
                                <m:sSubPr>
                                  <m:ctrlPr>
                                    <a:rPr lang="en-US" altLang="ko-KR" sz="1200" i="1" smtClean="0">
                                      <a:latin typeface="Cambria Math" panose="02040503050406030204" pitchFamily="18" charset="0"/>
                                      <a:cs typeface="Arial" panose="020B0604020202020204" pitchFamily="34" charset="0"/>
                                    </a:rPr>
                                  </m:ctrlPr>
                                </m:sSubPr>
                                <m:e>
                                  <m:r>
                                    <a:rPr lang="en-US" altLang="ko-KR" sz="1200" i="1">
                                      <a:latin typeface="Cambria Math" panose="02040503050406030204" pitchFamily="18" charset="0"/>
                                      <a:cs typeface="Arial" panose="020B0604020202020204" pitchFamily="34" charset="0"/>
                                    </a:rPr>
                                    <m:t>𝑡</m:t>
                                  </m:r>
                                </m:e>
                                <m:sub>
                                  <m:r>
                                    <a:rPr lang="en-US" altLang="ko-KR" sz="1200" b="0" i="1" smtClean="0">
                                      <a:latin typeface="Cambria Math" panose="02040503050406030204" pitchFamily="18" charset="0"/>
                                      <a:cs typeface="Arial" panose="020B0604020202020204" pitchFamily="34" charset="0"/>
                                    </a:rPr>
                                    <m:t>𝑆</m:t>
                                  </m:r>
                                </m:sub>
                              </m:sSub>
                            </m:oMath>
                          </a14:m>
                          <a:r>
                            <a:rPr lang="en-US" sz="1200" b="0" u="none" strike="noStrike">
                              <a:effectLst/>
                            </a:rPr>
                            <a:t> [hour</a:t>
                          </a:r>
                          <a:r>
                            <a:rPr lang="en-US" sz="1200" b="0" u="none" strike="noStrike" dirty="0">
                              <a:effectLst/>
                            </a:rPr>
                            <a:t>]</a:t>
                          </a:r>
                          <a:endParaRPr lang="en-US" sz="12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400" b="1" u="none" strike="noStrike">
                              <a:effectLst/>
                            </a:rPr>
                            <a:t>Experimental lifetime,</a:t>
                          </a:r>
                        </a:p>
                        <a:p>
                          <a:pPr marL="0" marR="0" indent="0" algn="ctr" defTabSz="914400" rtl="0" eaLnBrk="1" fontAlgn="ctr" latinLnBrk="0" hangingPunct="1">
                            <a:lnSpc>
                              <a:spcPct val="100000"/>
                            </a:lnSpc>
                            <a:spcBef>
                              <a:spcPts val="0"/>
                            </a:spcBef>
                            <a:spcAft>
                              <a:spcPts val="0"/>
                            </a:spcAft>
                            <a:buClrTx/>
                            <a:buSzTx/>
                            <a:buFontTx/>
                            <a:buNone/>
                            <a:tabLst/>
                            <a:defRPr/>
                          </a:pPr>
                          <a14:m>
                            <m:oMath xmlns:m="http://schemas.openxmlformats.org/officeDocument/2006/math">
                              <m:r>
                                <a:rPr lang="en-US" sz="1200" b="0" i="1" u="none" strike="noStrike" smtClean="0">
                                  <a:effectLst/>
                                  <a:latin typeface="Cambria Math" panose="02040503050406030204" pitchFamily="18" charset="0"/>
                                </a:rPr>
                                <m:t>𝑡</m:t>
                              </m:r>
                            </m:oMath>
                          </a14:m>
                          <a:r>
                            <a:rPr lang="en-US" sz="1200" b="0" u="none" strike="noStrike">
                              <a:effectLst/>
                            </a:rPr>
                            <a:t> [hour]</a:t>
                          </a:r>
                          <a:endParaRPr lang="en-US" sz="12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extLst>
                      <a:ext uri="{0D108BD9-81ED-4DB2-BD59-A6C34878D82A}">
                        <a16:rowId xmlns:a16="http://schemas.microsoft.com/office/drawing/2014/main" val="4115962626"/>
                      </a:ext>
                    </a:extLst>
                  </a:tr>
                  <a:tr h="263833">
                    <a:tc vMerge="1">
                      <a:txBody>
                        <a:bodyPr/>
                        <a:lstStyle/>
                        <a:p>
                          <a:endParaRPr lang="en-US"/>
                        </a:p>
                      </a:txBody>
                      <a:tcPr/>
                    </a:tc>
                    <a:tc gridSpan="4">
                      <a:txBody>
                        <a:bodyPr/>
                        <a:lstStyle/>
                        <a:p>
                          <a:pPr algn="ctr" fontAlgn="ctr"/>
                          <a:r>
                            <a:rPr lang="en-US" sz="12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[emitted/incident</a:t>
                          </a:r>
                          <a:r>
                            <a:rPr lang="en-US" sz="1200" b="0" i="0" u="none" strike="noStrike" baseline="0">
                              <a:solidFill>
                                <a:srgbClr val="000000"/>
                              </a:solidFill>
                              <a:effectLst/>
                              <a:latin typeface="Arial" panose="020B0604020202020204" pitchFamily="34" charset="0"/>
                              <a:ea typeface="맑은 고딕" panose="020B0503020000020004" pitchFamily="50" charset="-127"/>
                              <a:cs typeface="Arial" panose="020B0604020202020204" pitchFamily="34" charset="0"/>
                            </a:rPr>
                            <a:t> particle]</a:t>
                          </a:r>
                          <a:endParaRPr lang="en-US" sz="12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hMerge="1">
                      <a:txBody>
                        <a:bodyPr/>
                        <a:lstStyle/>
                        <a:p>
                          <a:pPr algn="ctr" fontAlgn="ct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hMerge="1">
                      <a:txBody>
                        <a:bodyPr/>
                        <a:lstStyle/>
                        <a:p>
                          <a:pPr algn="ctr" fontAlgn="ct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hMerge="1">
                      <a:txBody>
                        <a:bodyPr/>
                        <a:lstStyle/>
                        <a:p>
                          <a:pPr algn="ctr" fontAlgn="ct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6070927"/>
                      </a:ext>
                    </a:extLst>
                  </a:tr>
                  <a:tr h="346397">
                    <a:tc>
                      <a:txBody>
                        <a:bodyPr/>
                        <a:lstStyle/>
                        <a:p>
                          <a:pPr algn="l" fontAlgn="ctr"/>
                          <a:r>
                            <a:rPr lang="en-US" sz="1400" b="1" u="none" strike="noStrike" dirty="0">
                              <a:effectLst/>
                            </a:rPr>
                            <a:t>C</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u="none" strike="noStrike" dirty="0">
                              <a:effectLst/>
                            </a:rPr>
                            <a:t>3.50E-03</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u="none" strike="noStrike" dirty="0">
                              <a:effectLst/>
                            </a:rPr>
                            <a:t>9.74E-04</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altLang="ko-KR" sz="1400" u="none" strike="noStrike" dirty="0">
                              <a:effectLst/>
                            </a:rPr>
                            <a:t>1</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14:m>
                            <m:oMath xmlns:m="http://schemas.openxmlformats.org/officeDocument/2006/math">
                              <m:r>
                                <a:rPr lang="en-US" altLang="ko-KR" sz="1400" b="1" i="1" smtClean="0">
                                  <a:latin typeface="Cambria Math" panose="02040503050406030204" pitchFamily="18" charset="0"/>
                                  <a:cs typeface="Arial" panose="020B0604020202020204" pitchFamily="34" charset="0"/>
                                </a:rPr>
                                <m:t>≈</m:t>
                              </m:r>
                            </m:oMath>
                          </a14:m>
                          <a:r>
                            <a:rPr lang="en-US" sz="1400" b="1" u="none" strike="noStrike" dirty="0">
                              <a:effectLst/>
                            </a:rPr>
                            <a:t> 1</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14:m>
                            <m:oMath xmlns:m="http://schemas.openxmlformats.org/officeDocument/2006/math">
                              <m:r>
                                <a:rPr lang="en-US" altLang="ko-KR" sz="1400" b="1" i="1" smtClean="0">
                                  <a:latin typeface="Cambria Math" panose="02040503050406030204" pitchFamily="18" charset="0"/>
                                  <a:cs typeface="Arial" panose="020B0604020202020204" pitchFamily="34" charset="0"/>
                                </a:rPr>
                                <m:t> </m:t>
                              </m:r>
                            </m:oMath>
                          </a14:m>
                          <a:r>
                            <a:rPr lang="en-US" sz="1400" b="1" u="none" strike="noStrike" dirty="0">
                              <a:effectLst/>
                            </a:rPr>
                            <a:t>650</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400" b="1" i="0" u="none" strike="noStrike">
                              <a:solidFill>
                                <a:srgbClr val="000000"/>
                              </a:solidFill>
                              <a:effectLst/>
                              <a:latin typeface="맑은 고딕" panose="020B0503020000020004" pitchFamily="50" charset="-127"/>
                              <a:ea typeface="맑은 고딕" panose="020B0503020000020004" pitchFamily="50" charset="-127"/>
                            </a:rPr>
                            <a:t>5~20</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extLst>
                      <a:ext uri="{0D108BD9-81ED-4DB2-BD59-A6C34878D82A}">
                        <a16:rowId xmlns:a16="http://schemas.microsoft.com/office/drawing/2014/main" val="1388563633"/>
                      </a:ext>
                    </a:extLst>
                  </a:tr>
                  <a:tr h="173199">
                    <a:tc>
                      <a:txBody>
                        <a:bodyPr/>
                        <a:lstStyle/>
                        <a:p>
                          <a:pPr algn="l" fontAlgn="ctr"/>
                          <a:r>
                            <a:rPr lang="en-US" sz="1400" b="1" u="none" strike="noStrike" baseline="30000">
                              <a:effectLst/>
                            </a:rPr>
                            <a:t>7</a:t>
                          </a:r>
                          <a:r>
                            <a:rPr lang="en-US" sz="1400" b="1" u="none" strike="noStrike">
                              <a:effectLst/>
                            </a:rPr>
                            <a:t>LiF</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u="none" strike="noStrike" dirty="0">
                              <a:effectLst/>
                            </a:rPr>
                            <a:t>2.05E-02</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u="none" strike="noStrike" dirty="0">
                              <a:effectLst/>
                            </a:rPr>
                            <a:t>4.80E-07</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altLang="ko-KR" sz="1400" u="none" strike="noStrike" dirty="0">
                              <a:effectLst/>
                            </a:rPr>
                            <a:t>0</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b="1" u="none" strike="noStrike" dirty="0">
                              <a:effectLst/>
                            </a:rPr>
                            <a:t>2.05E-02</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400" b="1" u="none" strike="noStrike" dirty="0">
                              <a:effectLst/>
                            </a:rPr>
                            <a:t> 90,100</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extLst>
                      <a:ext uri="{0D108BD9-81ED-4DB2-BD59-A6C34878D82A}">
                        <a16:rowId xmlns:a16="http://schemas.microsoft.com/office/drawing/2014/main" val="3139480797"/>
                      </a:ext>
                    </a:extLst>
                  </a:tr>
                  <a:tr h="173199">
                    <a:tc>
                      <a:txBody>
                        <a:bodyPr/>
                        <a:lstStyle/>
                        <a:p>
                          <a:pPr algn="l" fontAlgn="ct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extLst>
                      <a:ext uri="{0D108BD9-81ED-4DB2-BD59-A6C34878D82A}">
                        <a16:rowId xmlns:a16="http://schemas.microsoft.com/office/drawing/2014/main" val="1101896992"/>
                      </a:ext>
                    </a:extLst>
                  </a:tr>
                </a:tbl>
              </a:graphicData>
            </a:graphic>
          </p:graphicFrame>
        </mc:Choice>
        <mc:Fallback xmlns="">
          <p:graphicFrame>
            <p:nvGraphicFramePr>
              <p:cNvPr id="6" name="표 5">
                <a:extLst>
                  <a:ext uri="{FF2B5EF4-FFF2-40B4-BE49-F238E27FC236}">
                    <a16:creationId xmlns:a16="http://schemas.microsoft.com/office/drawing/2014/main" id="{F366FD4D-4202-4D7B-8233-0D1262B9E2B4}"/>
                  </a:ext>
                </a:extLst>
              </p:cNvPr>
              <p:cNvGraphicFramePr>
                <a:graphicFrameLocks noGrp="1"/>
              </p:cNvGraphicFramePr>
              <p:nvPr>
                <p:extLst>
                  <p:ext uri="{D42A27DB-BD31-4B8C-83A1-F6EECF244321}">
                    <p14:modId xmlns:p14="http://schemas.microsoft.com/office/powerpoint/2010/main" val="3251719997"/>
                  </p:ext>
                </p:extLst>
              </p:nvPr>
            </p:nvGraphicFramePr>
            <p:xfrm>
              <a:off x="956308" y="4840261"/>
              <a:ext cx="10674664" cy="1319833"/>
            </p:xfrm>
            <a:graphic>
              <a:graphicData uri="http://schemas.openxmlformats.org/drawingml/2006/table">
                <a:tbl>
                  <a:tblPr>
                    <a:tableStyleId>{9D7B26C5-4107-4FEC-AEDC-1716B250A1EF}</a:tableStyleId>
                  </a:tblPr>
                  <a:tblGrid>
                    <a:gridCol w="295723">
                      <a:extLst>
                        <a:ext uri="{9D8B030D-6E8A-4147-A177-3AD203B41FA5}">
                          <a16:colId xmlns:a16="http://schemas.microsoft.com/office/drawing/2014/main" val="1712382409"/>
                        </a:ext>
                      </a:extLst>
                    </a:gridCol>
                    <a:gridCol w="1648991">
                      <a:extLst>
                        <a:ext uri="{9D8B030D-6E8A-4147-A177-3AD203B41FA5}">
                          <a16:colId xmlns:a16="http://schemas.microsoft.com/office/drawing/2014/main" val="30043562"/>
                        </a:ext>
                      </a:extLst>
                    </a:gridCol>
                    <a:gridCol w="1901189">
                      <a:extLst>
                        <a:ext uri="{9D8B030D-6E8A-4147-A177-3AD203B41FA5}">
                          <a16:colId xmlns:a16="http://schemas.microsoft.com/office/drawing/2014/main" val="228439182"/>
                        </a:ext>
                      </a:extLst>
                    </a:gridCol>
                    <a:gridCol w="1862389">
                      <a:extLst>
                        <a:ext uri="{9D8B030D-6E8A-4147-A177-3AD203B41FA5}">
                          <a16:colId xmlns:a16="http://schemas.microsoft.com/office/drawing/2014/main" val="1163218873"/>
                        </a:ext>
                      </a:extLst>
                    </a:gridCol>
                    <a:gridCol w="1639291">
                      <a:extLst>
                        <a:ext uri="{9D8B030D-6E8A-4147-A177-3AD203B41FA5}">
                          <a16:colId xmlns:a16="http://schemas.microsoft.com/office/drawing/2014/main" val="539270795"/>
                        </a:ext>
                      </a:extLst>
                    </a:gridCol>
                    <a:gridCol w="1574480">
                      <a:extLst>
                        <a:ext uri="{9D8B030D-6E8A-4147-A177-3AD203B41FA5}">
                          <a16:colId xmlns:a16="http://schemas.microsoft.com/office/drawing/2014/main" val="750751159"/>
                        </a:ext>
                      </a:extLst>
                    </a:gridCol>
                    <a:gridCol w="1752601">
                      <a:extLst>
                        <a:ext uri="{9D8B030D-6E8A-4147-A177-3AD203B41FA5}">
                          <a16:colId xmlns:a16="http://schemas.microsoft.com/office/drawing/2014/main" val="3593135777"/>
                        </a:ext>
                      </a:extLst>
                    </a:gridCol>
                  </a:tblGrid>
                  <a:tr h="263833">
                    <a:tc rowSpan="2">
                      <a:txBody>
                        <a:bodyPr/>
                        <a:lstStyle/>
                        <a:p>
                          <a:pPr algn="l" fontAlgn="ctr"/>
                          <a:endParaRPr lang="ko-KR" alt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u="none" strike="noStrike" dirty="0">
                              <a:effectLst/>
                            </a:rPr>
                            <a:t>Nuclear sputtering </a:t>
                          </a:r>
                          <a:r>
                            <a:rPr lang="ko-KR" altLang="en-US" sz="1400" b="1" dirty="0">
                              <a:latin typeface="Arial" panose="020B0604020202020204" pitchFamily="34" charset="0"/>
                              <a:cs typeface="Arial" panose="020B0604020202020204" pitchFamily="34" charset="0"/>
                            </a:rPr>
                            <a:t>𝑌</a:t>
                          </a:r>
                          <a:r>
                            <a:rPr lang="en-US" altLang="ko-KR" sz="1400" b="1" baseline="-25000" dirty="0">
                              <a:latin typeface="Arial" panose="020B0604020202020204" pitchFamily="34" charset="0"/>
                              <a:cs typeface="Arial" panose="020B0604020202020204" pitchFamily="34" charset="0"/>
                            </a:rPr>
                            <a:t>n</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u="none" strike="noStrike" dirty="0">
                              <a:effectLst/>
                            </a:rPr>
                            <a:t>Electronic</a:t>
                          </a:r>
                          <a:r>
                            <a:rPr lang="en-US" altLang="ko-KR" sz="1400" u="none" strike="noStrike" dirty="0">
                              <a:effectLst/>
                            </a:rPr>
                            <a:t> sputtering </a:t>
                          </a:r>
                          <a:r>
                            <a:rPr lang="ko-KR" altLang="en-US" sz="1400" b="1" dirty="0">
                              <a:latin typeface="Arial" panose="020B0604020202020204" pitchFamily="34" charset="0"/>
                              <a:cs typeface="Arial" panose="020B0604020202020204" pitchFamily="34" charset="0"/>
                            </a:rPr>
                            <a:t>𝑌</a:t>
                          </a:r>
                          <a:r>
                            <a:rPr lang="en-US" altLang="ko-KR" sz="1400" b="1" baseline="-25000" dirty="0">
                              <a:latin typeface="Arial" panose="020B0604020202020204" pitchFamily="34" charset="0"/>
                              <a:cs typeface="Arial" panose="020B0604020202020204" pitchFamily="34" charset="0"/>
                            </a:rPr>
                            <a:t>e</a:t>
                          </a:r>
                          <a:r>
                            <a:rPr lang="en-US" altLang="ko-KR" sz="1400" b="1" dirty="0">
                              <a:latin typeface="Arial" panose="020B0604020202020204" pitchFamily="34" charset="0"/>
                              <a:cs typeface="Arial" panose="020B0604020202020204" pitchFamily="34" charset="0"/>
                            </a:rPr>
                            <a:t> </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u="none" strike="noStrike" dirty="0">
                              <a:effectLst/>
                            </a:rPr>
                            <a:t>chemical</a:t>
                          </a:r>
                          <a:r>
                            <a:rPr lang="en-US" altLang="ko-KR" sz="1400" u="none" strike="noStrike" dirty="0">
                              <a:effectLst/>
                            </a:rPr>
                            <a:t> sputtering </a:t>
                          </a:r>
                          <a:r>
                            <a:rPr lang="ko-KR" altLang="en-US" sz="1400" b="1" dirty="0">
                              <a:latin typeface="Arial" panose="020B0604020202020204" pitchFamily="34" charset="0"/>
                              <a:cs typeface="Arial" panose="020B0604020202020204" pitchFamily="34" charset="0"/>
                            </a:rPr>
                            <a:t>𝑌</a:t>
                          </a:r>
                          <a:r>
                            <a:rPr lang="en-US" altLang="ko-KR" sz="1400" b="1" baseline="-25000" dirty="0" err="1">
                              <a:latin typeface="Arial" panose="020B0604020202020204" pitchFamily="34" charset="0"/>
                              <a:cs typeface="Arial" panose="020B0604020202020204" pitchFamily="34" charset="0"/>
                            </a:rPr>
                            <a:t>ch</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b="1" u="none" strike="noStrike" dirty="0">
                              <a:effectLst/>
                            </a:rPr>
                            <a:t>Total sputtering 𝑌</a:t>
                          </a:r>
                          <a:r>
                            <a:rPr lang="en-US" sz="1400" b="1" u="none" strike="noStrike" baseline="-25000" dirty="0">
                              <a:effectLst/>
                            </a:rPr>
                            <a:t>s</a:t>
                          </a:r>
                          <a:r>
                            <a:rPr lang="en-US" sz="1400" b="1" u="none" strike="noStrike" dirty="0">
                              <a:effectLst/>
                            </a:rPr>
                            <a:t> </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rowSpan="2">
                      <a:txBody>
                        <a:bodyPr/>
                        <a:lstStyle/>
                        <a:p>
                          <a:endParaRPr lang="en-US"/>
                        </a:p>
                      </a:txBody>
                      <a:tcPr marL="9525" marR="9525" marT="9525" marB="0" anchor="ctr">
                        <a:lnL w="12700" cap="flat" cmpd="sng" algn="ctr">
                          <a:solidFill>
                            <a:schemeClr val="tx1"/>
                          </a:solidFill>
                          <a:prstDash val="solid"/>
                          <a:round/>
                          <a:headEnd type="none" w="med" len="med"/>
                          <a:tailEnd type="none" w="med" len="med"/>
                        </a:lnL>
                        <a:blipFill>
                          <a:blip r:embed="rId3"/>
                          <a:stretch>
                            <a:fillRect l="-467442" t="-4598" r="-112403" b="-151724"/>
                          </a:stretch>
                        </a:blipFill>
                      </a:tcPr>
                    </a:tc>
                    <a:tc rowSpan="2">
                      <a:txBody>
                        <a:bodyPr/>
                        <a:lstStyle/>
                        <a:p>
                          <a:endParaRPr lang="en-US"/>
                        </a:p>
                      </a:txBody>
                      <a:tcPr marL="9525" marR="9525" marT="9525" marB="0" anchor="ctr">
                        <a:blipFill>
                          <a:blip r:embed="rId3"/>
                          <a:stretch>
                            <a:fillRect l="-508333" t="-4598" r="-694" b="-151724"/>
                          </a:stretch>
                        </a:blipFill>
                      </a:tcPr>
                    </a:tc>
                    <a:extLst>
                      <a:ext uri="{0D108BD9-81ED-4DB2-BD59-A6C34878D82A}">
                        <a16:rowId xmlns:a16="http://schemas.microsoft.com/office/drawing/2014/main" val="4115962626"/>
                      </a:ext>
                    </a:extLst>
                  </a:tr>
                  <a:tr h="263833">
                    <a:tc vMerge="1">
                      <a:txBody>
                        <a:bodyPr/>
                        <a:lstStyle/>
                        <a:p>
                          <a:endParaRPr lang="en-US"/>
                        </a:p>
                      </a:txBody>
                      <a:tcPr/>
                    </a:tc>
                    <a:tc gridSpan="4">
                      <a:txBody>
                        <a:bodyPr/>
                        <a:lstStyle/>
                        <a:p>
                          <a:pPr algn="ctr" fontAlgn="ctr"/>
                          <a:r>
                            <a:rPr lang="en-US" sz="1200" b="0" i="0" u="none" strike="noStrike">
                              <a:solidFill>
                                <a:srgbClr val="000000"/>
                              </a:solidFill>
                              <a:effectLst/>
                              <a:latin typeface="Arial" panose="020B0604020202020204" pitchFamily="34" charset="0"/>
                              <a:ea typeface="맑은 고딕" panose="020B0503020000020004" pitchFamily="50" charset="-127"/>
                              <a:cs typeface="Arial" panose="020B0604020202020204" pitchFamily="34" charset="0"/>
                            </a:rPr>
                            <a:t>[emitted/incident</a:t>
                          </a:r>
                          <a:r>
                            <a:rPr lang="en-US" sz="1200" b="0" i="0" u="none" strike="noStrike" baseline="0">
                              <a:solidFill>
                                <a:srgbClr val="000000"/>
                              </a:solidFill>
                              <a:effectLst/>
                              <a:latin typeface="Arial" panose="020B0604020202020204" pitchFamily="34" charset="0"/>
                              <a:ea typeface="맑은 고딕" panose="020B0503020000020004" pitchFamily="50" charset="-127"/>
                              <a:cs typeface="Arial" panose="020B0604020202020204" pitchFamily="34" charset="0"/>
                            </a:rPr>
                            <a:t> particle]</a:t>
                          </a:r>
                          <a:endParaRPr lang="en-US" sz="1200" b="0" i="0" u="none" strike="noStrike"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hMerge="1">
                      <a:txBody>
                        <a:bodyPr/>
                        <a:lstStyle/>
                        <a:p>
                          <a:pPr algn="ctr" fontAlgn="ct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hMerge="1">
                      <a:txBody>
                        <a:bodyPr/>
                        <a:lstStyle/>
                        <a:p>
                          <a:pPr algn="ctr" fontAlgn="ct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hMerge="1">
                      <a:txBody>
                        <a:bodyPr/>
                        <a:lstStyle/>
                        <a:p>
                          <a:pPr algn="ctr" fontAlgn="ct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6070927"/>
                      </a:ext>
                    </a:extLst>
                  </a:tr>
                  <a:tr h="346397">
                    <a:tc>
                      <a:txBody>
                        <a:bodyPr/>
                        <a:lstStyle/>
                        <a:p>
                          <a:pPr algn="l" fontAlgn="ctr"/>
                          <a:r>
                            <a:rPr lang="en-US" sz="1400" b="1" u="none" strike="noStrike" dirty="0">
                              <a:effectLst/>
                            </a:rPr>
                            <a:t>C</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u="none" strike="noStrike" dirty="0">
                              <a:effectLst/>
                            </a:rPr>
                            <a:t>3.50E-03</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u="none" strike="noStrike" dirty="0">
                              <a:effectLst/>
                            </a:rPr>
                            <a:t>9.74E-04</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altLang="ko-KR" sz="1400" u="none" strike="noStrike" dirty="0">
                              <a:effectLst/>
                            </a:rPr>
                            <a:t>1</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endParaRPr lang="en-US"/>
                        </a:p>
                      </a:txBody>
                      <a:tcPr marL="9525" marR="9525" marT="9525" marB="0" anchor="ctr">
                        <a:lnR w="12700" cap="flat" cmpd="sng" algn="ctr">
                          <a:solidFill>
                            <a:schemeClr val="tx1"/>
                          </a:solidFill>
                          <a:prstDash val="solid"/>
                          <a:round/>
                          <a:headEnd type="none" w="med" len="med"/>
                          <a:tailEnd type="none" w="med" len="med"/>
                        </a:lnR>
                        <a:blipFill>
                          <a:blip r:embed="rId3"/>
                          <a:stretch>
                            <a:fillRect l="-348327" t="-159649" r="-203717" b="-131579"/>
                          </a:stretch>
                        </a:blipFill>
                      </a:tcPr>
                    </a:tc>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blipFill>
                          <a:blip r:embed="rId3"/>
                          <a:stretch>
                            <a:fillRect l="-467442" t="-159649" r="-112403" b="-131579"/>
                          </a:stretch>
                        </a:blipFill>
                      </a:tcPr>
                    </a:tc>
                    <a:tc>
                      <a:txBody>
                        <a:bodyPr/>
                        <a:lstStyle/>
                        <a:p>
                          <a:pPr algn="ctr" fontAlgn="ctr"/>
                          <a:r>
                            <a:rPr lang="en-US" sz="1400" b="1" i="0" u="none" strike="noStrike">
                              <a:solidFill>
                                <a:srgbClr val="000000"/>
                              </a:solidFill>
                              <a:effectLst/>
                              <a:latin typeface="맑은 고딕" panose="020B0503020000020004" pitchFamily="50" charset="-127"/>
                              <a:ea typeface="맑은 고딕" panose="020B0503020000020004" pitchFamily="50" charset="-127"/>
                            </a:rPr>
                            <a:t>5~20</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extLst>
                      <a:ext uri="{0D108BD9-81ED-4DB2-BD59-A6C34878D82A}">
                        <a16:rowId xmlns:a16="http://schemas.microsoft.com/office/drawing/2014/main" val="1388563633"/>
                      </a:ext>
                    </a:extLst>
                  </a:tr>
                  <a:tr h="222885">
                    <a:tc>
                      <a:txBody>
                        <a:bodyPr/>
                        <a:lstStyle/>
                        <a:p>
                          <a:pPr algn="l" fontAlgn="ctr"/>
                          <a:r>
                            <a:rPr lang="en-US" sz="1400" b="1" u="none" strike="noStrike" baseline="30000" smtClean="0">
                              <a:effectLst/>
                            </a:rPr>
                            <a:t>7</a:t>
                          </a:r>
                          <a:r>
                            <a:rPr lang="en-US" sz="1400" b="1" u="none" strike="noStrike" smtClean="0">
                              <a:effectLst/>
                            </a:rPr>
                            <a:t>LiF</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u="none" strike="noStrike" dirty="0">
                              <a:effectLst/>
                            </a:rPr>
                            <a:t>2.05E-02</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u="none" strike="noStrike" dirty="0">
                              <a:effectLst/>
                            </a:rPr>
                            <a:t>4.80E-07</a:t>
                          </a: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altLang="ko-KR" sz="1400" u="none" strike="noStrike" dirty="0">
                              <a:effectLst/>
                            </a:rPr>
                            <a:t>0</a:t>
                          </a: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400" b="1" u="none" strike="noStrike" dirty="0">
                              <a:effectLst/>
                            </a:rPr>
                            <a:t>2.05E-02</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400" b="1" u="none" strike="noStrike" dirty="0">
                              <a:effectLst/>
                            </a:rPr>
                            <a:t> 90,100</a:t>
                          </a: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extLst>
                      <a:ext uri="{0D108BD9-81ED-4DB2-BD59-A6C34878D82A}">
                        <a16:rowId xmlns:a16="http://schemas.microsoft.com/office/drawing/2014/main" val="3139480797"/>
                      </a:ext>
                    </a:extLst>
                  </a:tr>
                  <a:tr h="222885">
                    <a:tc>
                      <a:txBody>
                        <a:bodyPr/>
                        <a:lstStyle/>
                        <a:p>
                          <a:pPr algn="l" fontAlgn="ct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endParaRPr lang="en-US"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endParaRPr lang="en-US" altLang="ko-KR" sz="14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endParaRPr lang="en-US" sz="14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extLst>
                      <a:ext uri="{0D108BD9-81ED-4DB2-BD59-A6C34878D82A}">
                        <a16:rowId xmlns:a16="http://schemas.microsoft.com/office/drawing/2014/main" val="1101896992"/>
                      </a:ext>
                    </a:extLst>
                  </a:tr>
                </a:tbl>
              </a:graphicData>
            </a:graphic>
          </p:graphicFrame>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9B38ECDF-422D-49B4-984D-8817ABF965AB}"/>
                  </a:ext>
                </a:extLst>
              </p:cNvPr>
              <p:cNvSpPr txBox="1"/>
              <p:nvPr/>
            </p:nvSpPr>
            <p:spPr>
              <a:xfrm>
                <a:off x="2333851" y="5918162"/>
                <a:ext cx="5223197" cy="253916"/>
              </a:xfrm>
              <a:prstGeom prst="rect">
                <a:avLst/>
              </a:prstGeom>
              <a:noFill/>
            </p:spPr>
            <p:txBody>
              <a:bodyPr wrap="square">
                <a:spAutoFit/>
              </a:bodyPr>
              <a:lstStyle/>
              <a:p>
                <a:r>
                  <a:rPr lang="en-US" altLang="ko-KR" sz="1050" dirty="0">
                    <a:solidFill>
                      <a:srgbClr val="000000"/>
                    </a:solidFill>
                    <a:latin typeface="Times New Roman" panose="02020603050405020304" pitchFamily="18" charset="0"/>
                    <a:ea typeface="맑은 고딕" panose="020B0503020000020004" pitchFamily="50" charset="-127"/>
                  </a:rPr>
                  <a:t>Assumption: b</a:t>
                </a:r>
                <a:r>
                  <a:rPr lang="en-US" altLang="ko-KR" sz="1050" dirty="0">
                    <a:solidFill>
                      <a:srgbClr val="000000"/>
                    </a:solidFill>
                    <a:effectLst/>
                    <a:latin typeface="Times New Roman" panose="02020603050405020304" pitchFamily="18" charset="0"/>
                    <a:ea typeface="맑은 고딕" panose="020B0503020000020004" pitchFamily="50" charset="-127"/>
                  </a:rPr>
                  <a:t>eam intensity = 1.0 </a:t>
                </a:r>
                <a14:m>
                  <m:oMath xmlns:m="http://schemas.openxmlformats.org/officeDocument/2006/math">
                    <m:r>
                      <a:rPr lang="en-US" altLang="ko-KR" sz="105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sSup>
                      <m:sSupPr>
                        <m:ctrlPr>
                          <a:rPr lang="ko-KR" altLang="ko-KR" sz="105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ko-KR" sz="105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10</m:t>
                        </m:r>
                      </m:e>
                      <m:sup>
                        <m:r>
                          <a:rPr lang="en-US" altLang="ko-KR" sz="105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10</m:t>
                        </m:r>
                      </m:sup>
                    </m:sSup>
                  </m:oMath>
                </a14:m>
                <a:r>
                  <a:rPr lang="en-US" altLang="ko-KR" sz="1050" dirty="0">
                    <a:solidFill>
                      <a:srgbClr val="000000"/>
                    </a:solidFill>
                    <a:effectLst/>
                    <a:latin typeface="Times New Roman" panose="02020603050405020304" pitchFamily="18" charset="0"/>
                    <a:ea typeface="맑은 고딕" panose="020B0503020000020004" pitchFamily="50" charset="-127"/>
                  </a:rPr>
                  <a:t> ions/</a:t>
                </a:r>
                <a:r>
                  <a:rPr lang="en-US" altLang="ko-KR" sz="1050" dirty="0">
                    <a:solidFill>
                      <a:srgbClr val="000000"/>
                    </a:solidFill>
                    <a:latin typeface="Times New Roman" panose="02020603050405020304" pitchFamily="18" charset="0"/>
                  </a:rPr>
                  <a:t>s  (the largest value used in the experiment)</a:t>
                </a:r>
                <a:endParaRPr lang="ko-KR" altLang="en-US" sz="1050" dirty="0"/>
              </a:p>
            </p:txBody>
          </p:sp>
        </mc:Choice>
        <mc:Fallback xmlns="">
          <p:sp>
            <p:nvSpPr>
              <p:cNvPr id="41" name="TextBox 40">
                <a:extLst>
                  <a:ext uri="{FF2B5EF4-FFF2-40B4-BE49-F238E27FC236}">
                    <a16:creationId xmlns:a16="http://schemas.microsoft.com/office/drawing/2014/main" id="{9B38ECDF-422D-49B4-984D-8817ABF965AB}"/>
                  </a:ext>
                </a:extLst>
              </p:cNvPr>
              <p:cNvSpPr txBox="1">
                <a:spLocks noRot="1" noChangeAspect="1" noMove="1" noResize="1" noEditPoints="1" noAdjustHandles="1" noChangeArrowheads="1" noChangeShapeType="1" noTextEdit="1"/>
              </p:cNvSpPr>
              <p:nvPr/>
            </p:nvSpPr>
            <p:spPr>
              <a:xfrm>
                <a:off x="2333851" y="5918162"/>
                <a:ext cx="5223197" cy="253916"/>
              </a:xfrm>
              <a:prstGeom prst="rect">
                <a:avLst/>
              </a:prstGeom>
              <a:blipFill>
                <a:blip r:embed="rId4"/>
                <a:stretch>
                  <a:fillRect b="-14634"/>
                </a:stretch>
              </a:blipFill>
            </p:spPr>
            <p:txBody>
              <a:bodyPr/>
              <a:lstStyle/>
              <a:p>
                <a:r>
                  <a:rPr lang="en-US">
                    <a:noFill/>
                  </a:rPr>
                  <a:t> </a:t>
                </a:r>
              </a:p>
            </p:txBody>
          </p:sp>
        </mc:Fallback>
      </mc:AlternateContent>
      <p:grpSp>
        <p:nvGrpSpPr>
          <p:cNvPr id="53" name="그룹 52">
            <a:extLst>
              <a:ext uri="{FF2B5EF4-FFF2-40B4-BE49-F238E27FC236}">
                <a16:creationId xmlns:a16="http://schemas.microsoft.com/office/drawing/2014/main" id="{6E98A28B-CEC1-462C-80AD-F118337BE4C6}"/>
              </a:ext>
            </a:extLst>
          </p:cNvPr>
          <p:cNvGrpSpPr/>
          <p:nvPr/>
        </p:nvGrpSpPr>
        <p:grpSpPr>
          <a:xfrm>
            <a:off x="531905" y="126072"/>
            <a:ext cx="625505" cy="369332"/>
            <a:chOff x="5818543" y="4183038"/>
            <a:chExt cx="625505" cy="369332"/>
          </a:xfrm>
        </p:grpSpPr>
        <p:sp>
          <p:nvSpPr>
            <p:cNvPr id="54" name="TextBox 53">
              <a:extLst>
                <a:ext uri="{FF2B5EF4-FFF2-40B4-BE49-F238E27FC236}">
                  <a16:creationId xmlns:a16="http://schemas.microsoft.com/office/drawing/2014/main" id="{B9CB5272-B592-4FDD-BD4E-758B65026D92}"/>
                </a:ext>
              </a:extLst>
            </p:cNvPr>
            <p:cNvSpPr txBox="1"/>
            <p:nvPr/>
          </p:nvSpPr>
          <p:spPr>
            <a:xfrm>
              <a:off x="6259317" y="4206121"/>
              <a:ext cx="184731" cy="323165"/>
            </a:xfrm>
            <a:prstGeom prst="rect">
              <a:avLst/>
            </a:prstGeom>
            <a:noFill/>
          </p:spPr>
          <p:txBody>
            <a:bodyPr wrap="none" rtlCol="0">
              <a:spAutoFit/>
            </a:bodyPr>
            <a:lstStyle/>
            <a:p>
              <a:endParaRPr lang="ko-KR" altLang="en-US" sz="1500" dirty="0">
                <a:ln w="3175">
                  <a:solidFill>
                    <a:schemeClr val="tx1">
                      <a:lumMod val="65000"/>
                      <a:lumOff val="35000"/>
                      <a:alpha val="10000"/>
                    </a:schemeClr>
                  </a:solidFill>
                </a:ln>
                <a:solidFill>
                  <a:schemeClr val="bg1"/>
                </a:solidFill>
                <a:latin typeface="+mn-ea"/>
              </a:endParaRPr>
            </a:p>
          </p:txBody>
        </p:sp>
        <p:sp>
          <p:nvSpPr>
            <p:cNvPr id="55" name="TextBox 54">
              <a:extLst>
                <a:ext uri="{FF2B5EF4-FFF2-40B4-BE49-F238E27FC236}">
                  <a16:creationId xmlns:a16="http://schemas.microsoft.com/office/drawing/2014/main" id="{ADD494A5-CC89-4BBD-B003-2549D934C8E8}"/>
                </a:ext>
              </a:extLst>
            </p:cNvPr>
            <p:cNvSpPr txBox="1"/>
            <p:nvPr/>
          </p:nvSpPr>
          <p:spPr>
            <a:xfrm>
              <a:off x="5818543" y="4183038"/>
              <a:ext cx="407804" cy="369332"/>
            </a:xfrm>
            <a:prstGeom prst="rect">
              <a:avLst/>
            </a:prstGeom>
            <a:noFill/>
          </p:spPr>
          <p:txBody>
            <a:bodyPr wrap="none" rtlCol="0" anchor="ctr">
              <a:spAutoFit/>
            </a:bodyPr>
            <a:lstStyle/>
            <a:p>
              <a:r>
                <a:rPr lang="en-US" altLang="ko-KR" b="1" spc="-30" dirty="0">
                  <a:ln w="3175">
                    <a:solidFill>
                      <a:srgbClr val="0C3975">
                        <a:alpha val="10000"/>
                      </a:srgbClr>
                    </a:solidFill>
                  </a:ln>
                  <a:solidFill>
                    <a:schemeClr val="bg1"/>
                  </a:solidFill>
                  <a:latin typeface="+mj-lt"/>
                </a:rPr>
                <a:t>02</a:t>
              </a:r>
              <a:endParaRPr lang="en-US" altLang="ko-KR" b="1" spc="-30" dirty="0">
                <a:ln w="3175">
                  <a:solidFill>
                    <a:srgbClr val="282828">
                      <a:alpha val="10000"/>
                    </a:srgbClr>
                  </a:solidFill>
                </a:ln>
                <a:solidFill>
                  <a:schemeClr val="bg1"/>
                </a:solidFill>
                <a:latin typeface="+mj-lt"/>
              </a:endParaRPr>
            </a:p>
          </p:txBody>
        </p:sp>
        <p:cxnSp>
          <p:nvCxnSpPr>
            <p:cNvPr id="56" name="직선 연결선 55">
              <a:extLst>
                <a:ext uri="{FF2B5EF4-FFF2-40B4-BE49-F238E27FC236}">
                  <a16:creationId xmlns:a16="http://schemas.microsoft.com/office/drawing/2014/main" id="{596E54DE-8E8B-4B22-97FE-E4E536459AF6}"/>
                </a:ext>
              </a:extLst>
            </p:cNvPr>
            <p:cNvCxnSpPr>
              <a:cxnSpLocks/>
            </p:cNvCxnSpPr>
            <p:nvPr/>
          </p:nvCxnSpPr>
          <p:spPr>
            <a:xfrm rot="2700000">
              <a:off x="6217947" y="4320218"/>
              <a:ext cx="0" cy="94970"/>
            </a:xfrm>
            <a:prstGeom prst="lin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7" name="그룹 56">
            <a:extLst>
              <a:ext uri="{FF2B5EF4-FFF2-40B4-BE49-F238E27FC236}">
                <a16:creationId xmlns:a16="http://schemas.microsoft.com/office/drawing/2014/main" id="{FF554A80-A99F-4AAA-80A6-D78E862319AE}"/>
              </a:ext>
            </a:extLst>
          </p:cNvPr>
          <p:cNvGrpSpPr/>
          <p:nvPr/>
        </p:nvGrpSpPr>
        <p:grpSpPr>
          <a:xfrm>
            <a:off x="151555" y="87754"/>
            <a:ext cx="241329" cy="489296"/>
            <a:chOff x="183568" y="1"/>
            <a:chExt cx="215688" cy="734057"/>
          </a:xfrm>
        </p:grpSpPr>
        <p:sp>
          <p:nvSpPr>
            <p:cNvPr id="58" name="직사각형 57">
              <a:extLst>
                <a:ext uri="{FF2B5EF4-FFF2-40B4-BE49-F238E27FC236}">
                  <a16:creationId xmlns:a16="http://schemas.microsoft.com/office/drawing/2014/main" id="{973C124A-9B6F-4CEA-B878-9A8127A4A886}"/>
                </a:ext>
              </a:extLst>
            </p:cNvPr>
            <p:cNvSpPr/>
            <p:nvPr/>
          </p:nvSpPr>
          <p:spPr>
            <a:xfrm>
              <a:off x="183568" y="391357"/>
              <a:ext cx="45719" cy="342701"/>
            </a:xfrm>
            <a:prstGeom prst="rect">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nvGrpSpPr>
            <p:cNvPr id="60" name="그룹 59">
              <a:extLst>
                <a:ext uri="{FF2B5EF4-FFF2-40B4-BE49-F238E27FC236}">
                  <a16:creationId xmlns:a16="http://schemas.microsoft.com/office/drawing/2014/main" id="{8B4609CC-BAB6-4697-AF04-DD37FB3CE8B2}"/>
                </a:ext>
              </a:extLst>
            </p:cNvPr>
            <p:cNvGrpSpPr/>
            <p:nvPr/>
          </p:nvGrpSpPr>
          <p:grpSpPr>
            <a:xfrm>
              <a:off x="275643" y="1"/>
              <a:ext cx="123613" cy="446867"/>
              <a:chOff x="275643" y="1"/>
              <a:chExt cx="123613" cy="446867"/>
            </a:xfrm>
          </p:grpSpPr>
          <p:sp>
            <p:nvSpPr>
              <p:cNvPr id="61" name="직사각형 60">
                <a:extLst>
                  <a:ext uri="{FF2B5EF4-FFF2-40B4-BE49-F238E27FC236}">
                    <a16:creationId xmlns:a16="http://schemas.microsoft.com/office/drawing/2014/main" id="{057506DB-97FD-42E9-BF9D-114E57972909}"/>
                  </a:ext>
                </a:extLst>
              </p:cNvPr>
              <p:cNvSpPr/>
              <p:nvPr/>
            </p:nvSpPr>
            <p:spPr>
              <a:xfrm>
                <a:off x="275643" y="135321"/>
                <a:ext cx="45719" cy="311546"/>
              </a:xfrm>
              <a:prstGeom prst="rect">
                <a:avLst/>
              </a:prstGeom>
              <a:solidFill>
                <a:srgbClr val="2E6B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62" name="자유형: 도형 61">
                <a:extLst>
                  <a:ext uri="{FF2B5EF4-FFF2-40B4-BE49-F238E27FC236}">
                    <a16:creationId xmlns:a16="http://schemas.microsoft.com/office/drawing/2014/main" id="{03368230-DB97-458C-B8CC-E5F470F3A2C0}"/>
                  </a:ext>
                </a:extLst>
              </p:cNvPr>
              <p:cNvSpPr/>
              <p:nvPr/>
            </p:nvSpPr>
            <p:spPr>
              <a:xfrm>
                <a:off x="353537" y="1"/>
                <a:ext cx="45719" cy="446867"/>
              </a:xfrm>
              <a:custGeom>
                <a:avLst/>
                <a:gdLst>
                  <a:gd name="connsiteX0" fmla="*/ 0 w 45719"/>
                  <a:gd name="connsiteY0" fmla="*/ 0 h 446867"/>
                  <a:gd name="connsiteX1" fmla="*/ 45719 w 45719"/>
                  <a:gd name="connsiteY1" fmla="*/ 0 h 446867"/>
                  <a:gd name="connsiteX2" fmla="*/ 45719 w 45719"/>
                  <a:gd name="connsiteY2" fmla="*/ 242888 h 446867"/>
                  <a:gd name="connsiteX3" fmla="*/ 45719 w 45719"/>
                  <a:gd name="connsiteY3" fmla="*/ 311546 h 446867"/>
                  <a:gd name="connsiteX4" fmla="*/ 45719 w 45719"/>
                  <a:gd name="connsiteY4" fmla="*/ 446867 h 446867"/>
                  <a:gd name="connsiteX5" fmla="*/ 0 w 45719"/>
                  <a:gd name="connsiteY5" fmla="*/ 446867 h 446867"/>
                  <a:gd name="connsiteX6" fmla="*/ 0 w 45719"/>
                  <a:gd name="connsiteY6" fmla="*/ 311546 h 446867"/>
                  <a:gd name="connsiteX7" fmla="*/ 0 w 45719"/>
                  <a:gd name="connsiteY7" fmla="*/ 242888 h 4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446867">
                    <a:moveTo>
                      <a:pt x="0" y="0"/>
                    </a:moveTo>
                    <a:lnTo>
                      <a:pt x="45719" y="0"/>
                    </a:lnTo>
                    <a:lnTo>
                      <a:pt x="45719" y="242888"/>
                    </a:lnTo>
                    <a:lnTo>
                      <a:pt x="45719" y="311546"/>
                    </a:lnTo>
                    <a:lnTo>
                      <a:pt x="45719" y="446867"/>
                    </a:lnTo>
                    <a:lnTo>
                      <a:pt x="0" y="446867"/>
                    </a:lnTo>
                    <a:lnTo>
                      <a:pt x="0" y="311546"/>
                    </a:lnTo>
                    <a:lnTo>
                      <a:pt x="0" y="242888"/>
                    </a:lnTo>
                    <a:close/>
                  </a:path>
                </a:pathLst>
              </a:custGeom>
              <a:solidFill>
                <a:srgbClr val="629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grpSp>
      <p:sp>
        <p:nvSpPr>
          <p:cNvPr id="63" name="TextBox 62">
            <a:extLst>
              <a:ext uri="{FF2B5EF4-FFF2-40B4-BE49-F238E27FC236}">
                <a16:creationId xmlns:a16="http://schemas.microsoft.com/office/drawing/2014/main" id="{E5E7A0EB-DAEC-41DC-822E-2C1D41B047D6}"/>
              </a:ext>
            </a:extLst>
          </p:cNvPr>
          <p:cNvSpPr txBox="1"/>
          <p:nvPr/>
        </p:nvSpPr>
        <p:spPr>
          <a:xfrm>
            <a:off x="1157410" y="95294"/>
            <a:ext cx="6109062" cy="400110"/>
          </a:xfrm>
          <a:prstGeom prst="rect">
            <a:avLst/>
          </a:prstGeom>
          <a:noFill/>
        </p:spPr>
        <p:txBody>
          <a:bodyPr wrap="square">
            <a:spAutoFit/>
          </a:bodyPr>
          <a:lstStyle/>
          <a:p>
            <a:r>
              <a:rPr lang="en-US" altLang="ko-KR" sz="2000" dirty="0">
                <a:solidFill>
                  <a:schemeClr val="bg1"/>
                </a:solidFill>
                <a:latin typeface="Arial" panose="020B0604020202020204" pitchFamily="34" charset="0"/>
                <a:cs typeface="Arial" panose="020B0604020202020204" pitchFamily="34" charset="0"/>
              </a:rPr>
              <a:t>Analysis on the target degradation</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62F3CA57-DBCE-4B5B-9052-B0B43D794790}"/>
                  </a:ext>
                </a:extLst>
              </p:cNvPr>
              <p:cNvSpPr txBox="1"/>
              <p:nvPr/>
            </p:nvSpPr>
            <p:spPr>
              <a:xfrm>
                <a:off x="1290966" y="4439114"/>
                <a:ext cx="9294961" cy="307777"/>
              </a:xfrm>
              <a:prstGeom prst="rect">
                <a:avLst/>
              </a:prstGeom>
              <a:noFill/>
            </p:spPr>
            <p:txBody>
              <a:bodyPr wrap="square">
                <a:spAutoFit/>
              </a:bodyPr>
              <a:lstStyle/>
              <a:p>
                <a:r>
                  <a:rPr lang="en-US" altLang="ko-KR" sz="1400" b="1" dirty="0">
                    <a:latin typeface="Arial" panose="020B0604020202020204" pitchFamily="34" charset="0"/>
                    <a:cs typeface="Arial" panose="020B0604020202020204" pitchFamily="34" charset="0"/>
                  </a:rPr>
                  <a:t>Calculated lifetime </a:t>
                </a:r>
                <a14:m>
                  <m:oMath xmlns:m="http://schemas.openxmlformats.org/officeDocument/2006/math">
                    <m:sSub>
                      <m:sSubPr>
                        <m:ctrlPr>
                          <a:rPr lang="en-US" altLang="ko-KR" sz="1400" i="1">
                            <a:latin typeface="Cambria Math" panose="02040503050406030204" pitchFamily="18" charset="0"/>
                            <a:cs typeface="Arial" panose="020B0604020202020204" pitchFamily="34" charset="0"/>
                          </a:rPr>
                        </m:ctrlPr>
                      </m:sSubPr>
                      <m:e>
                        <m:r>
                          <a:rPr lang="en-US" altLang="ko-KR" sz="1400" i="1">
                            <a:latin typeface="Cambria Math" panose="02040503050406030204" pitchFamily="18" charset="0"/>
                            <a:cs typeface="Arial" panose="020B0604020202020204" pitchFamily="34" charset="0"/>
                          </a:rPr>
                          <m:t>𝑡</m:t>
                        </m:r>
                      </m:e>
                      <m:sub>
                        <m:r>
                          <a:rPr lang="en-US" altLang="ko-KR" sz="1400" b="0" i="1" smtClean="0">
                            <a:latin typeface="Cambria Math" panose="02040503050406030204" pitchFamily="18" charset="0"/>
                            <a:cs typeface="Arial" panose="020B0604020202020204" pitchFamily="34" charset="0"/>
                          </a:rPr>
                          <m:t>𝑆</m:t>
                        </m:r>
                      </m:sub>
                    </m:sSub>
                  </m:oMath>
                </a14:m>
                <a:r>
                  <a:rPr lang="en-US" altLang="ko-KR" sz="1400" b="1" dirty="0">
                    <a:latin typeface="Arial" panose="020B0604020202020204" pitchFamily="34" charset="0"/>
                    <a:cs typeface="Arial" panose="020B0604020202020204" pitchFamily="34" charset="0"/>
                  </a:rPr>
                  <a:t> determined </a:t>
                </a:r>
                <a:r>
                  <a:rPr lang="en-US" altLang="ko-KR" sz="1400" b="1">
                    <a:latin typeface="Arial" panose="020B0604020202020204" pitchFamily="34" charset="0"/>
                    <a:cs typeface="Arial" panose="020B0604020202020204" pitchFamily="34" charset="0"/>
                  </a:rPr>
                  <a:t>by sputtering (</a:t>
                </a:r>
                <a:r>
                  <a:rPr lang="ko-KR" altLang="en-US" sz="1400" b="1" dirty="0">
                    <a:latin typeface="Arial" panose="020B0604020202020204" pitchFamily="34" charset="0"/>
                    <a:cs typeface="Arial" panose="020B0604020202020204" pitchFamily="34" charset="0"/>
                  </a:rPr>
                  <a:t>𝑌</a:t>
                </a:r>
                <a:r>
                  <a:rPr lang="en-US" altLang="ko-KR" sz="1400" b="1" baseline="-25000" dirty="0">
                    <a:latin typeface="Arial" panose="020B0604020202020204" pitchFamily="34" charset="0"/>
                    <a:cs typeface="Arial" panose="020B0604020202020204" pitchFamily="34" charset="0"/>
                  </a:rPr>
                  <a:t>s</a:t>
                </a:r>
                <a:r>
                  <a:rPr lang="en-US" altLang="ko-KR" sz="1400" b="1" dirty="0">
                    <a:latin typeface="Arial" panose="020B0604020202020204" pitchFamily="34" charset="0"/>
                    <a:cs typeface="Arial" panose="020B0604020202020204" pitchFamily="34" charset="0"/>
                  </a:rPr>
                  <a:t> = nuclear </a:t>
                </a:r>
                <a:r>
                  <a:rPr lang="ko-KR" altLang="en-US" sz="1400" b="1" dirty="0">
                    <a:latin typeface="Arial" panose="020B0604020202020204" pitchFamily="34" charset="0"/>
                    <a:cs typeface="Arial" panose="020B0604020202020204" pitchFamily="34" charset="0"/>
                  </a:rPr>
                  <a:t>𝑌</a:t>
                </a:r>
                <a:r>
                  <a:rPr lang="en-US" altLang="ko-KR" sz="1400" b="1" baseline="-25000" dirty="0">
                    <a:latin typeface="Arial" panose="020B0604020202020204" pitchFamily="34" charset="0"/>
                    <a:cs typeface="Arial" panose="020B0604020202020204" pitchFamily="34" charset="0"/>
                  </a:rPr>
                  <a:t>n</a:t>
                </a:r>
                <a:r>
                  <a:rPr lang="en-US" altLang="ko-KR" sz="1400" b="1" dirty="0">
                    <a:latin typeface="Arial" panose="020B0604020202020204" pitchFamily="34" charset="0"/>
                    <a:cs typeface="Arial" panose="020B0604020202020204" pitchFamily="34" charset="0"/>
                  </a:rPr>
                  <a:t> + electronic </a:t>
                </a:r>
                <a:r>
                  <a:rPr lang="ko-KR" altLang="en-US" sz="1400" b="1" dirty="0">
                    <a:latin typeface="Arial" panose="020B0604020202020204" pitchFamily="34" charset="0"/>
                    <a:cs typeface="Arial" panose="020B0604020202020204" pitchFamily="34" charset="0"/>
                  </a:rPr>
                  <a:t>𝑌</a:t>
                </a:r>
                <a:r>
                  <a:rPr lang="en-US" altLang="ko-KR" sz="1400" b="1" baseline="-25000" dirty="0">
                    <a:latin typeface="Arial" panose="020B0604020202020204" pitchFamily="34" charset="0"/>
                    <a:cs typeface="Arial" panose="020B0604020202020204" pitchFamily="34" charset="0"/>
                  </a:rPr>
                  <a:t>e</a:t>
                </a:r>
                <a:r>
                  <a:rPr lang="en-US" altLang="ko-KR" sz="1400" b="1" dirty="0">
                    <a:latin typeface="Arial" panose="020B0604020202020204" pitchFamily="34" charset="0"/>
                    <a:cs typeface="Arial" panose="020B0604020202020204" pitchFamily="34" charset="0"/>
                  </a:rPr>
                  <a:t> + chemical sputtering </a:t>
                </a:r>
                <a:r>
                  <a:rPr lang="ko-KR" altLang="en-US" sz="1400" b="1" dirty="0">
                    <a:latin typeface="Arial" panose="020B0604020202020204" pitchFamily="34" charset="0"/>
                    <a:cs typeface="Arial" panose="020B0604020202020204" pitchFamily="34" charset="0"/>
                  </a:rPr>
                  <a:t>𝑌</a:t>
                </a:r>
                <a:r>
                  <a:rPr lang="en-US" altLang="ko-KR" sz="1400" b="1" baseline="-25000" dirty="0" err="1">
                    <a:latin typeface="Arial" panose="020B0604020202020204" pitchFamily="34" charset="0"/>
                    <a:cs typeface="Arial" panose="020B0604020202020204" pitchFamily="34" charset="0"/>
                  </a:rPr>
                  <a:t>ch</a:t>
                </a:r>
                <a:r>
                  <a:rPr lang="en-US" altLang="ko-KR" sz="1400" b="1" dirty="0">
                    <a:latin typeface="Arial" panose="020B0604020202020204" pitchFamily="34" charset="0"/>
                    <a:cs typeface="Arial" panose="020B0604020202020204" pitchFamily="34" charset="0"/>
                  </a:rPr>
                  <a:t>)</a:t>
                </a:r>
                <a:endParaRPr lang="ko-KR" altLang="en-US" sz="1400" dirty="0">
                  <a:latin typeface="Arial" panose="020B0604020202020204" pitchFamily="34" charset="0"/>
                  <a:cs typeface="Arial" panose="020B0604020202020204" pitchFamily="34" charset="0"/>
                </a:endParaRPr>
              </a:p>
            </p:txBody>
          </p:sp>
        </mc:Choice>
        <mc:Fallback xmlns="">
          <p:sp>
            <p:nvSpPr>
              <p:cNvPr id="72" name="TextBox 71">
                <a:extLst>
                  <a:ext uri="{FF2B5EF4-FFF2-40B4-BE49-F238E27FC236}">
                    <a16:creationId xmlns:a16="http://schemas.microsoft.com/office/drawing/2014/main" id="{62F3CA57-DBCE-4B5B-9052-B0B43D794790}"/>
                  </a:ext>
                </a:extLst>
              </p:cNvPr>
              <p:cNvSpPr txBox="1">
                <a:spLocks noRot="1" noChangeAspect="1" noMove="1" noResize="1" noEditPoints="1" noAdjustHandles="1" noChangeArrowheads="1" noChangeShapeType="1" noTextEdit="1"/>
              </p:cNvSpPr>
              <p:nvPr/>
            </p:nvSpPr>
            <p:spPr>
              <a:xfrm>
                <a:off x="1290966" y="4439114"/>
                <a:ext cx="9294961" cy="307777"/>
              </a:xfrm>
              <a:prstGeom prst="rect">
                <a:avLst/>
              </a:prstGeom>
              <a:blipFill>
                <a:blip r:embed="rId5"/>
                <a:stretch>
                  <a:fillRect l="-197" t="-5882" b="-19608"/>
                </a:stretch>
              </a:blipFill>
            </p:spPr>
            <p:txBody>
              <a:bodyPr/>
              <a:lstStyle/>
              <a:p>
                <a:r>
                  <a:rPr lang="en-US">
                    <a:noFill/>
                  </a:rPr>
                  <a:t> </a:t>
                </a:r>
              </a:p>
            </p:txBody>
          </p:sp>
        </mc:Fallback>
      </mc:AlternateContent>
      <p:sp>
        <p:nvSpPr>
          <p:cNvPr id="73" name="화살표: 오른쪽 72">
            <a:extLst>
              <a:ext uri="{FF2B5EF4-FFF2-40B4-BE49-F238E27FC236}">
                <a16:creationId xmlns:a16="http://schemas.microsoft.com/office/drawing/2014/main" id="{F3EE7FFD-EE6D-42E7-AD6A-F527256A01FA}"/>
              </a:ext>
            </a:extLst>
          </p:cNvPr>
          <p:cNvSpPr/>
          <p:nvPr/>
        </p:nvSpPr>
        <p:spPr>
          <a:xfrm>
            <a:off x="853062" y="4463798"/>
            <a:ext cx="437904" cy="31564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TextBox 73">
            <a:extLst>
              <a:ext uri="{FF2B5EF4-FFF2-40B4-BE49-F238E27FC236}">
                <a16:creationId xmlns:a16="http://schemas.microsoft.com/office/drawing/2014/main" id="{DA8BCAE6-1472-4713-B9AE-143188EFF3B1}"/>
              </a:ext>
            </a:extLst>
          </p:cNvPr>
          <p:cNvSpPr txBox="1"/>
          <p:nvPr/>
        </p:nvSpPr>
        <p:spPr>
          <a:xfrm>
            <a:off x="3178685" y="6239090"/>
            <a:ext cx="6613015" cy="338554"/>
          </a:xfrm>
          <a:prstGeom prst="rect">
            <a:avLst/>
          </a:prstGeom>
          <a:noFill/>
        </p:spPr>
        <p:txBody>
          <a:bodyPr wrap="square">
            <a:spAutoFit/>
          </a:bodyPr>
          <a:lstStyle/>
          <a:p>
            <a:r>
              <a:rPr lang="pt-PT" altLang="ko-KR" sz="1600" u="sng">
                <a:latin typeface="Arial" panose="020B0604020202020204" pitchFamily="34" charset="0"/>
                <a:cs typeface="Arial" panose="020B0604020202020204" pitchFamily="34" charset="0"/>
              </a:rPr>
              <a:t>-&gt; </a:t>
            </a:r>
            <a:r>
              <a:rPr lang="en-US" sz="1600" u="sng">
                <a:solidFill>
                  <a:srgbClr val="0D0D0D"/>
                </a:solidFill>
                <a:latin typeface="Arial" panose="020B0604020202020204" pitchFamily="34" charset="0"/>
                <a:cs typeface="Arial" panose="020B0604020202020204" pitchFamily="34" charset="0"/>
              </a:rPr>
              <a:t>No meaningful effect on the degradation or longevity of the target</a:t>
            </a:r>
            <a:endParaRPr lang="ko-KR" altLang="en-US" sz="1600" u="sng" dirty="0">
              <a:latin typeface="Arial" panose="020B0604020202020204" pitchFamily="34" charset="0"/>
              <a:cs typeface="Arial" panose="020B0604020202020204" pitchFamily="34" charset="0"/>
            </a:endParaRPr>
          </a:p>
        </p:txBody>
      </p:sp>
      <p:sp>
        <p:nvSpPr>
          <p:cNvPr id="75" name="직사각형 74">
            <a:extLst>
              <a:ext uri="{FF2B5EF4-FFF2-40B4-BE49-F238E27FC236}">
                <a16:creationId xmlns:a16="http://schemas.microsoft.com/office/drawing/2014/main" id="{B3B4AD3D-9671-4D25-AF35-0863CA6C108B}"/>
              </a:ext>
            </a:extLst>
          </p:cNvPr>
          <p:cNvSpPr/>
          <p:nvPr/>
        </p:nvSpPr>
        <p:spPr>
          <a:xfrm>
            <a:off x="8324850" y="4895849"/>
            <a:ext cx="1466850" cy="12129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화살표: 왼쪽/오른쪽 20">
            <a:extLst>
              <a:ext uri="{FF2B5EF4-FFF2-40B4-BE49-F238E27FC236}">
                <a16:creationId xmlns:a16="http://schemas.microsoft.com/office/drawing/2014/main" id="{01C707A3-0DF9-4D4A-8C51-E668C2183498}"/>
              </a:ext>
            </a:extLst>
          </p:cNvPr>
          <p:cNvSpPr/>
          <p:nvPr/>
        </p:nvSpPr>
        <p:spPr>
          <a:xfrm>
            <a:off x="9714973" y="5273398"/>
            <a:ext cx="339504" cy="236405"/>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6" name="TextBox 75">
            <a:extLst>
              <a:ext uri="{FF2B5EF4-FFF2-40B4-BE49-F238E27FC236}">
                <a16:creationId xmlns:a16="http://schemas.microsoft.com/office/drawing/2014/main" id="{09BDA4A0-AEE4-49B3-B837-982172E79E0F}"/>
              </a:ext>
            </a:extLst>
          </p:cNvPr>
          <p:cNvSpPr txBox="1"/>
          <p:nvPr/>
        </p:nvSpPr>
        <p:spPr>
          <a:xfrm>
            <a:off x="90138" y="645238"/>
            <a:ext cx="6105524" cy="369332"/>
          </a:xfrm>
          <a:prstGeom prst="rect">
            <a:avLst/>
          </a:prstGeom>
          <a:noFill/>
        </p:spPr>
        <p:txBody>
          <a:bodyPr wrap="square">
            <a:spAutoFit/>
          </a:bodyPr>
          <a:lstStyle/>
          <a:p>
            <a:pPr marL="0" indent="0">
              <a:buNone/>
            </a:pPr>
            <a:r>
              <a:rPr lang="en-US" altLang="ko-KR" u="sng" dirty="0">
                <a:latin typeface="Arial" panose="020B0604020202020204" pitchFamily="34" charset="0"/>
                <a:cs typeface="Arial" panose="020B0604020202020204" pitchFamily="34" charset="0"/>
              </a:rPr>
              <a:t>b) Sputtering</a:t>
            </a:r>
          </a:p>
        </p:txBody>
      </p:sp>
      <p:grpSp>
        <p:nvGrpSpPr>
          <p:cNvPr id="9" name="그룹 8"/>
          <p:cNvGrpSpPr/>
          <p:nvPr/>
        </p:nvGrpSpPr>
        <p:grpSpPr>
          <a:xfrm>
            <a:off x="6353996" y="955532"/>
            <a:ext cx="5838004" cy="3249767"/>
            <a:chOff x="6353996" y="955532"/>
            <a:chExt cx="5838004" cy="3249767"/>
          </a:xfrm>
        </p:grpSpPr>
        <p:sp>
          <p:nvSpPr>
            <p:cNvPr id="65" name="직사각형 64">
              <a:extLst>
                <a:ext uri="{FF2B5EF4-FFF2-40B4-BE49-F238E27FC236}">
                  <a16:creationId xmlns:a16="http://schemas.microsoft.com/office/drawing/2014/main" id="{AA6D9FB2-56FE-4CC7-9080-B18BCAB77BC5}"/>
                </a:ext>
              </a:extLst>
            </p:cNvPr>
            <p:cNvSpPr/>
            <p:nvPr/>
          </p:nvSpPr>
          <p:spPr>
            <a:xfrm>
              <a:off x="9096057" y="1591664"/>
              <a:ext cx="3081531" cy="246221"/>
            </a:xfrm>
            <a:prstGeom prst="rect">
              <a:avLst/>
            </a:prstGeom>
          </p:spPr>
          <p:txBody>
            <a:bodyPr wrap="square">
              <a:spAutoFit/>
            </a:bodyPr>
            <a:lstStyle/>
            <a:p>
              <a:r>
                <a:rPr lang="en-US" altLang="ko-KR" sz="1000" kern="0" dirty="0">
                  <a:solidFill>
                    <a:srgbClr val="000000"/>
                  </a:solidFill>
                  <a:latin typeface="Times New Roman" panose="02020603050405020304" pitchFamily="18" charset="0"/>
                </a:rPr>
                <a:t>Ref.: A. </a:t>
              </a:r>
              <a:r>
                <a:rPr lang="en-US" altLang="ko-KR" sz="1000" kern="0" dirty="0" err="1">
                  <a:solidFill>
                    <a:srgbClr val="000000"/>
                  </a:solidFill>
                  <a:latin typeface="Times New Roman" panose="02020603050405020304" pitchFamily="18" charset="0"/>
                </a:rPr>
                <a:t>Guentherschulze</a:t>
              </a:r>
              <a:r>
                <a:rPr lang="en-US" altLang="ko-KR" sz="1000" kern="0" dirty="0">
                  <a:solidFill>
                    <a:srgbClr val="000000"/>
                  </a:solidFill>
                  <a:latin typeface="Times New Roman" panose="02020603050405020304" pitchFamily="18" charset="0"/>
                </a:rPr>
                <a:t>, Vacuum. 3 (1953) 360–374</a:t>
              </a:r>
              <a:endParaRPr lang="ko-KR" altLang="en-US" sz="1000" dirty="0"/>
            </a:p>
          </p:txBody>
        </p:sp>
        <p:sp>
          <p:nvSpPr>
            <p:cNvPr id="66" name="직사각형 65">
              <a:extLst>
                <a:ext uri="{FF2B5EF4-FFF2-40B4-BE49-F238E27FC236}">
                  <a16:creationId xmlns:a16="http://schemas.microsoft.com/office/drawing/2014/main" id="{DA2F9779-FEBC-4AD0-A199-A13B194CCB67}"/>
                </a:ext>
              </a:extLst>
            </p:cNvPr>
            <p:cNvSpPr/>
            <p:nvPr/>
          </p:nvSpPr>
          <p:spPr>
            <a:xfrm>
              <a:off x="6353996" y="1325658"/>
              <a:ext cx="5838004" cy="1420902"/>
            </a:xfrm>
            <a:prstGeom prst="rect">
              <a:avLst/>
            </a:prstGeom>
          </p:spPr>
          <p:txBody>
            <a:bodyPr wrap="square">
              <a:spAutoFit/>
            </a:bodyPr>
            <a:lstStyle/>
            <a:p>
              <a:pPr marL="285750" indent="-285750">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Chemical reaction only between </a:t>
              </a:r>
              <a:r>
                <a:rPr lang="en-US" altLang="ko-KR" sz="1400" baseline="30000" dirty="0">
                  <a:latin typeface="Arial" panose="020B0604020202020204" pitchFamily="34" charset="0"/>
                  <a:cs typeface="Arial" panose="020B0604020202020204" pitchFamily="34" charset="0"/>
                </a:rPr>
                <a:t>17</a:t>
              </a:r>
              <a:r>
                <a:rPr lang="en-US" altLang="ko-KR" sz="1400" dirty="0">
                  <a:latin typeface="Arial" panose="020B0604020202020204" pitchFamily="34" charset="0"/>
                  <a:cs typeface="Arial" panose="020B0604020202020204" pitchFamily="34" charset="0"/>
                </a:rPr>
                <a:t>O beam and carbon film :</a:t>
              </a:r>
            </a:p>
            <a:p>
              <a:r>
                <a:rPr lang="en-US" altLang="ko-KR" sz="1400" dirty="0">
                  <a:latin typeface="Arial" panose="020B0604020202020204" pitchFamily="34" charset="0"/>
                  <a:cs typeface="Arial" panose="020B0604020202020204" pitchFamily="34" charset="0"/>
                </a:rPr>
                <a:t>  </a:t>
              </a:r>
              <a:r>
                <a:rPr lang="en-US" altLang="ko-KR" sz="1400" baseline="30000" dirty="0">
                  <a:latin typeface="Arial" panose="020B0604020202020204" pitchFamily="34" charset="0"/>
                  <a:cs typeface="Arial" panose="020B0604020202020204" pitchFamily="34" charset="0"/>
                </a:rPr>
                <a:t>17</a:t>
              </a:r>
              <a:r>
                <a:rPr lang="en-US" altLang="ko-KR" sz="1400" dirty="0">
                  <a:latin typeface="Arial" panose="020B0604020202020204" pitchFamily="34" charset="0"/>
                  <a:cs typeface="Arial" panose="020B0604020202020204" pitchFamily="34" charset="0"/>
                </a:rPr>
                <a:t>O + C -&gt; CO or CO</a:t>
              </a:r>
              <a:r>
                <a:rPr lang="en-US" altLang="ko-KR" sz="1400" baseline="-25000" dirty="0">
                  <a:latin typeface="Arial" panose="020B0604020202020204" pitchFamily="34" charset="0"/>
                  <a:cs typeface="Arial" panose="020B0604020202020204" pitchFamily="34" charset="0"/>
                </a:rPr>
                <a:t>2</a:t>
              </a:r>
              <a:endParaRPr lang="en-US" altLang="ko-KR" sz="1400" dirty="0">
                <a:latin typeface="Arial" panose="020B0604020202020204" pitchFamily="34" charset="0"/>
                <a:cs typeface="Arial" panose="020B0604020202020204" pitchFamily="34" charset="0"/>
              </a:endParaRPr>
            </a:p>
            <a:p>
              <a:pPr>
                <a:lnSpc>
                  <a:spcPct val="150000"/>
                </a:lnSpc>
              </a:pPr>
              <a:r>
                <a:rPr lang="en-US" altLang="ko-KR" sz="1400" dirty="0">
                  <a:latin typeface="Arial" panose="020B0604020202020204" pitchFamily="34" charset="0"/>
                  <a:cs typeface="Arial" panose="020B0604020202020204" pitchFamily="34" charset="0"/>
                </a:rPr>
                <a:t>    -&gt; Chemical erosion in the form of volatile CO and CO</a:t>
              </a:r>
              <a:r>
                <a:rPr lang="en-US" altLang="ko-KR" sz="1400" baseline="-25000" dirty="0">
                  <a:latin typeface="Arial" panose="020B0604020202020204" pitchFamily="34" charset="0"/>
                  <a:cs typeface="Arial" panose="020B0604020202020204" pitchFamily="34" charset="0"/>
                </a:rPr>
                <a:t>2 </a:t>
              </a:r>
            </a:p>
            <a:p>
              <a:endParaRPr lang="en-US" altLang="ko-KR" sz="1400" baseline="-25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sz="1400">
                  <a:latin typeface="Arial" panose="020B0604020202020204" pitchFamily="34" charset="0"/>
                  <a:cs typeface="Arial" panose="020B0604020202020204" pitchFamily="34" charset="0"/>
                </a:rPr>
                <a:t>Total yield from both reactions is approximately </a:t>
              </a:r>
              <a:r>
                <a:rPr lang="en-US" altLang="ko-KR" sz="1400" b="1">
                  <a:latin typeface="Arial" panose="020B0604020202020204" pitchFamily="34" charset="0"/>
                  <a:cs typeface="Arial" panose="020B0604020202020204" pitchFamily="34" charset="0"/>
                </a:rPr>
                <a:t>1</a:t>
              </a:r>
              <a:r>
                <a:rPr lang="en-US" altLang="ko-KR" sz="1400">
                  <a:latin typeface="Arial" panose="020B0604020202020204" pitchFamily="34" charset="0"/>
                  <a:cs typeface="Arial" panose="020B0604020202020204" pitchFamily="34" charset="0"/>
                </a:rPr>
                <a:t>, independent of the oxygen beam energy</a:t>
              </a:r>
              <a:endParaRPr lang="en-US" altLang="ko-KR" sz="1400" dirty="0">
                <a:latin typeface="Arial" panose="020B0604020202020204" pitchFamily="34" charset="0"/>
                <a:cs typeface="Arial" panose="020B0604020202020204" pitchFamily="34" charset="0"/>
              </a:endParaRPr>
            </a:p>
          </p:txBody>
        </p:sp>
        <p:sp>
          <p:nvSpPr>
            <p:cNvPr id="67" name="직사각형 66">
              <a:extLst>
                <a:ext uri="{FF2B5EF4-FFF2-40B4-BE49-F238E27FC236}">
                  <a16:creationId xmlns:a16="http://schemas.microsoft.com/office/drawing/2014/main" id="{5E2E5AAA-FB1E-4A8A-B6AE-ABF6B7BC44AF}"/>
                </a:ext>
              </a:extLst>
            </p:cNvPr>
            <p:cNvSpPr/>
            <p:nvPr/>
          </p:nvSpPr>
          <p:spPr>
            <a:xfrm>
              <a:off x="7738534" y="3208756"/>
              <a:ext cx="3292140" cy="99654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dirty="0">
                <a:solidFill>
                  <a:schemeClr val="tx1"/>
                </a:solidFill>
              </a:endParaRPr>
            </a:p>
          </p:txBody>
        </p:sp>
        <p:sp>
          <p:nvSpPr>
            <p:cNvPr id="70" name="직사각형 69">
              <a:extLst>
                <a:ext uri="{FF2B5EF4-FFF2-40B4-BE49-F238E27FC236}">
                  <a16:creationId xmlns:a16="http://schemas.microsoft.com/office/drawing/2014/main" id="{8B6277DF-F107-4CCF-A40F-FC76F3A41E0E}"/>
                </a:ext>
              </a:extLst>
            </p:cNvPr>
            <p:cNvSpPr/>
            <p:nvPr/>
          </p:nvSpPr>
          <p:spPr>
            <a:xfrm>
              <a:off x="7814591" y="3183508"/>
              <a:ext cx="3639906" cy="1015663"/>
            </a:xfrm>
            <a:prstGeom prst="rect">
              <a:avLst/>
            </a:prstGeom>
          </p:spPr>
          <p:txBody>
            <a:bodyPr wrap="square">
              <a:spAutoFit/>
            </a:bodyPr>
            <a:lstStyle/>
            <a:p>
              <a:r>
                <a:rPr lang="en-US" altLang="ko-KR" sz="1200" dirty="0">
                  <a:latin typeface="Arial" panose="020B0604020202020204" pitchFamily="34" charset="0"/>
                  <a:cs typeface="Arial" panose="020B0604020202020204" pitchFamily="34" charset="0"/>
                </a:rPr>
                <a:t>Carbon film</a:t>
              </a:r>
              <a:endParaRPr lang="en-US" altLang="ko-KR" sz="1200" b="1" i="1"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è"/>
              </a:pPr>
              <a:r>
                <a:rPr lang="en-US" altLang="ko-KR" sz="1200" b="1" i="1" dirty="0" err="1">
                  <a:latin typeface="Arial" panose="020B0604020202020204" pitchFamily="34" charset="0"/>
                  <a:cs typeface="Arial" panose="020B0604020202020204" pitchFamily="34" charset="0"/>
                </a:rPr>
                <a:t>Y</a:t>
              </a:r>
              <a:r>
                <a:rPr lang="en-US" altLang="ko-KR" sz="1200" b="1" baseline="-25000" dirty="0" err="1">
                  <a:latin typeface="Arial" panose="020B0604020202020204" pitchFamily="34" charset="0"/>
                  <a:cs typeface="Arial" panose="020B0604020202020204" pitchFamily="34" charset="0"/>
                </a:rPr>
                <a:t>ch_C</a:t>
              </a:r>
              <a:r>
                <a:rPr lang="en-US" altLang="ko-KR" sz="1200" b="1" dirty="0">
                  <a:latin typeface="Arial" panose="020B0604020202020204" pitchFamily="34" charset="0"/>
                  <a:cs typeface="Arial" panose="020B0604020202020204" pitchFamily="34" charset="0"/>
                </a:rPr>
                <a:t> = 1  </a:t>
              </a:r>
              <a:r>
                <a:rPr lang="en-US" altLang="ko-KR" sz="1200" dirty="0">
                  <a:latin typeface="Arial" panose="020B0604020202020204" pitchFamily="34" charset="0"/>
                  <a:cs typeface="Arial" panose="020B0604020202020204" pitchFamily="34" charset="0"/>
                </a:rPr>
                <a:t>[emitted /incident particle]</a:t>
              </a:r>
            </a:p>
            <a:p>
              <a:endParaRPr lang="en-US" altLang="ko-KR" sz="1200" dirty="0">
                <a:latin typeface="Arial" panose="020B0604020202020204" pitchFamily="34" charset="0"/>
                <a:cs typeface="Arial" panose="020B0604020202020204" pitchFamily="34" charset="0"/>
              </a:endParaRPr>
            </a:p>
            <a:p>
              <a:r>
                <a:rPr lang="en-US" altLang="ko-KR" sz="1200" baseline="30000">
                  <a:latin typeface="Arial" panose="020B0604020202020204" pitchFamily="34" charset="0"/>
                  <a:cs typeface="Arial" panose="020B0604020202020204" pitchFamily="34" charset="0"/>
                </a:rPr>
                <a:t>7</a:t>
              </a:r>
              <a:r>
                <a:rPr lang="en-US" altLang="ko-KR" sz="1200">
                  <a:latin typeface="Arial" panose="020B0604020202020204" pitchFamily="34" charset="0"/>
                  <a:cs typeface="Arial" panose="020B0604020202020204" pitchFamily="34" charset="0"/>
                </a:rPr>
                <a:t>LiF </a:t>
              </a:r>
              <a:r>
                <a:rPr lang="en-US" altLang="ko-KR" sz="1200" dirty="0">
                  <a:latin typeface="Arial" panose="020B0604020202020204" pitchFamily="34" charset="0"/>
                  <a:cs typeface="Arial" panose="020B0604020202020204" pitchFamily="34" charset="0"/>
                </a:rPr>
                <a:t>film</a:t>
              </a:r>
            </a:p>
            <a:p>
              <a:pPr marL="171450" indent="-171450">
                <a:buFont typeface="Wingdings" panose="05000000000000000000" pitchFamily="2" charset="2"/>
                <a:buChar char="è"/>
              </a:pPr>
              <a:r>
                <a:rPr lang="en-US" altLang="ko-KR" sz="1200" b="1" i="1" dirty="0" err="1">
                  <a:latin typeface="Arial" panose="020B0604020202020204" pitchFamily="34" charset="0"/>
                  <a:cs typeface="Arial" panose="020B0604020202020204" pitchFamily="34" charset="0"/>
                </a:rPr>
                <a:t>Y</a:t>
              </a:r>
              <a:r>
                <a:rPr lang="en-US" altLang="ko-KR" sz="1200" b="1" baseline="-25000" dirty="0" err="1">
                  <a:latin typeface="Arial" panose="020B0604020202020204" pitchFamily="34" charset="0"/>
                  <a:cs typeface="Arial" panose="020B0604020202020204" pitchFamily="34" charset="0"/>
                </a:rPr>
                <a:t>ch_LiF</a:t>
              </a:r>
              <a:r>
                <a:rPr lang="en-US" altLang="ko-KR" sz="1200" b="1" dirty="0">
                  <a:latin typeface="Arial" panose="020B0604020202020204" pitchFamily="34" charset="0"/>
                  <a:cs typeface="Arial" panose="020B0604020202020204" pitchFamily="34" charset="0"/>
                </a:rPr>
                <a:t> = 0 </a:t>
              </a:r>
              <a:r>
                <a:rPr lang="en-US" altLang="ko-KR" sz="1200" dirty="0">
                  <a:latin typeface="Arial" panose="020B0604020202020204" pitchFamily="34" charset="0"/>
                  <a:cs typeface="Arial" panose="020B0604020202020204" pitchFamily="34" charset="0"/>
                </a:rPr>
                <a:t>[emitted /incident particle]</a:t>
              </a:r>
            </a:p>
          </p:txBody>
        </p:sp>
        <p:sp>
          <p:nvSpPr>
            <p:cNvPr id="77" name="TextBox 76">
              <a:extLst>
                <a:ext uri="{FF2B5EF4-FFF2-40B4-BE49-F238E27FC236}">
                  <a16:creationId xmlns:a16="http://schemas.microsoft.com/office/drawing/2014/main" id="{B98A1DDD-DC9E-4E48-9E78-61753160EF10}"/>
                </a:ext>
              </a:extLst>
            </p:cNvPr>
            <p:cNvSpPr txBox="1"/>
            <p:nvPr/>
          </p:nvSpPr>
          <p:spPr>
            <a:xfrm>
              <a:off x="8010564" y="955532"/>
              <a:ext cx="2043913" cy="307777"/>
            </a:xfrm>
            <a:prstGeom prst="rect">
              <a:avLst/>
            </a:prstGeom>
            <a:noFill/>
          </p:spPr>
          <p:txBody>
            <a:bodyPr wrap="square">
              <a:spAutoFit/>
            </a:bodyPr>
            <a:lstStyle/>
            <a:p>
              <a:r>
                <a:rPr lang="en-US" altLang="ko-KR" sz="1400" b="1" u="sng" dirty="0">
                  <a:latin typeface="Arial" panose="020B0604020202020204" pitchFamily="34" charset="0"/>
                  <a:cs typeface="Arial" panose="020B0604020202020204" pitchFamily="34" charset="0"/>
                </a:rPr>
                <a:t>Chemical sputtering</a:t>
              </a:r>
              <a:endParaRPr lang="ko-KR" altLang="en-US" sz="1400" b="1" u="sng" dirty="0">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216DA146-2ABF-430D-93F8-3C2C1BF0A345}"/>
                </a:ext>
              </a:extLst>
            </p:cNvPr>
            <p:cNvSpPr txBox="1"/>
            <p:nvPr/>
          </p:nvSpPr>
          <p:spPr>
            <a:xfrm>
              <a:off x="7706559" y="2840721"/>
              <a:ext cx="3209013" cy="307777"/>
            </a:xfrm>
            <a:prstGeom prst="rect">
              <a:avLst/>
            </a:prstGeom>
            <a:noFill/>
          </p:spPr>
          <p:txBody>
            <a:bodyPr wrap="square">
              <a:spAutoFit/>
            </a:bodyPr>
            <a:lstStyle/>
            <a:p>
              <a:r>
                <a:rPr lang="en-US" altLang="ko-KR" sz="1400" b="1">
                  <a:latin typeface="Arial" panose="020B0604020202020204" pitchFamily="34" charset="0"/>
                  <a:cs typeface="Arial" panose="020B0604020202020204" pitchFamily="34" charset="0"/>
                </a:rPr>
                <a:t>Reported chemical </a:t>
              </a:r>
              <a:r>
                <a:rPr lang="en-US" altLang="ko-KR" sz="1400" b="1" dirty="0">
                  <a:latin typeface="Arial" panose="020B0604020202020204" pitchFamily="34" charset="0"/>
                  <a:cs typeface="Arial" panose="020B0604020202020204" pitchFamily="34" charset="0"/>
                </a:rPr>
                <a:t>sputtering yield</a:t>
              </a:r>
              <a:endParaRPr lang="ko-KR" altLang="en-US" sz="1400" b="1" dirty="0">
                <a:latin typeface="Arial" panose="020B0604020202020204" pitchFamily="34" charset="0"/>
                <a:cs typeface="Arial" panose="020B0604020202020204" pitchFamily="34" charset="0"/>
              </a:endParaRPr>
            </a:p>
          </p:txBody>
        </p:sp>
      </p:grpSp>
      <p:grpSp>
        <p:nvGrpSpPr>
          <p:cNvPr id="4" name="그룹 3"/>
          <p:cNvGrpSpPr/>
          <p:nvPr/>
        </p:nvGrpSpPr>
        <p:grpSpPr>
          <a:xfrm>
            <a:off x="90138" y="979276"/>
            <a:ext cx="6146684" cy="3116939"/>
            <a:chOff x="13237" y="956477"/>
            <a:chExt cx="6146684" cy="3116939"/>
          </a:xfrm>
        </p:grpSpPr>
        <p:sp>
          <p:nvSpPr>
            <p:cNvPr id="2" name="TextBox 1">
              <a:extLst>
                <a:ext uri="{FF2B5EF4-FFF2-40B4-BE49-F238E27FC236}">
                  <a16:creationId xmlns:a16="http://schemas.microsoft.com/office/drawing/2014/main" id="{D2B89393-2341-6D05-4789-A5EB281B29A4}"/>
                </a:ext>
              </a:extLst>
            </p:cNvPr>
            <p:cNvSpPr txBox="1"/>
            <p:nvPr/>
          </p:nvSpPr>
          <p:spPr>
            <a:xfrm>
              <a:off x="2137523" y="956477"/>
              <a:ext cx="1928869" cy="307777"/>
            </a:xfrm>
            <a:prstGeom prst="rect">
              <a:avLst/>
            </a:prstGeom>
            <a:noFill/>
          </p:spPr>
          <p:txBody>
            <a:bodyPr wrap="square">
              <a:spAutoFit/>
            </a:bodyPr>
            <a:lstStyle/>
            <a:p>
              <a:r>
                <a:rPr lang="en-US" altLang="ko-KR" sz="1400" b="1" u="sng" dirty="0">
                  <a:latin typeface="Arial" panose="020B0604020202020204" pitchFamily="34" charset="0"/>
                  <a:cs typeface="Arial" panose="020B0604020202020204" pitchFamily="34" charset="0"/>
                </a:rPr>
                <a:t>Nuclear sputtering</a:t>
              </a:r>
              <a:endParaRPr lang="ko-KR" altLang="en-US" sz="1400" b="1" u="sng"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83741D5-CAF5-D343-8C1E-F6EF49920156}"/>
                </a:ext>
              </a:extLst>
            </p:cNvPr>
            <p:cNvSpPr txBox="1"/>
            <p:nvPr/>
          </p:nvSpPr>
          <p:spPr>
            <a:xfrm>
              <a:off x="2735698" y="2644429"/>
              <a:ext cx="3209013" cy="992579"/>
            </a:xfrm>
            <a:prstGeom prst="rect">
              <a:avLst/>
            </a:prstGeom>
            <a:noFill/>
          </p:spPr>
          <p:txBody>
            <a:bodyPr wrap="square">
              <a:spAutoFit/>
            </a:bodyPr>
            <a:lstStyle/>
            <a:p>
              <a:r>
                <a:rPr lang="en-US" altLang="ko-KR" sz="1200" dirty="0">
                  <a:latin typeface="Arial" panose="020B0604020202020204" pitchFamily="34" charset="0"/>
                  <a:cs typeface="Arial" panose="020B0604020202020204" pitchFamily="34" charset="0"/>
                </a:rPr>
                <a:t>Carbon film</a:t>
              </a:r>
            </a:p>
            <a:p>
              <a:pPr marL="171450" indent="-171450">
                <a:buFont typeface="Wingdings" panose="05000000000000000000" pitchFamily="2" charset="2"/>
                <a:buChar char="è"/>
              </a:pPr>
              <a:r>
                <a:rPr lang="en-US" altLang="ko-KR" sz="1200" b="1" i="1" dirty="0" err="1">
                  <a:latin typeface="Arial" panose="020B0604020202020204" pitchFamily="34" charset="0"/>
                  <a:cs typeface="Arial" panose="020B0604020202020204" pitchFamily="34" charset="0"/>
                </a:rPr>
                <a:t>Y</a:t>
              </a:r>
              <a:r>
                <a:rPr lang="en-US" altLang="ko-KR" sz="1200" b="1" baseline="-25000" dirty="0" err="1">
                  <a:latin typeface="Arial" panose="020B0604020202020204" pitchFamily="34" charset="0"/>
                  <a:cs typeface="Arial" panose="020B0604020202020204" pitchFamily="34" charset="0"/>
                </a:rPr>
                <a:t>n_c</a:t>
              </a:r>
              <a:r>
                <a:rPr lang="en-US" altLang="ko-KR" sz="1200" b="1" dirty="0">
                  <a:latin typeface="Arial" panose="020B0604020202020204" pitchFamily="34" charset="0"/>
                  <a:cs typeface="Arial" panose="020B0604020202020204" pitchFamily="34" charset="0"/>
                </a:rPr>
                <a:t> = 3.5e-3 </a:t>
              </a:r>
              <a:r>
                <a:rPr lang="en-US" altLang="ko-KR" sz="1200" dirty="0">
                  <a:latin typeface="Arial" panose="020B0604020202020204" pitchFamily="34" charset="0"/>
                  <a:cs typeface="Arial" panose="020B0604020202020204" pitchFamily="34" charset="0"/>
                </a:rPr>
                <a:t>[emitted /incident particle]</a:t>
              </a:r>
            </a:p>
            <a:p>
              <a:endParaRPr lang="en-US" altLang="ko-KR" sz="1050" dirty="0">
                <a:latin typeface="Arial" panose="020B0604020202020204" pitchFamily="34" charset="0"/>
                <a:cs typeface="Arial" panose="020B0604020202020204" pitchFamily="34" charset="0"/>
              </a:endParaRPr>
            </a:p>
            <a:p>
              <a:r>
                <a:rPr lang="en-US" altLang="ko-KR" sz="1200" baseline="30000">
                  <a:latin typeface="Arial" panose="020B0604020202020204" pitchFamily="34" charset="0"/>
                  <a:cs typeface="Arial" panose="020B0604020202020204" pitchFamily="34" charset="0"/>
                </a:rPr>
                <a:t>7</a:t>
              </a:r>
              <a:r>
                <a:rPr lang="en-US" altLang="ko-KR" sz="1200">
                  <a:latin typeface="Arial" panose="020B0604020202020204" pitchFamily="34" charset="0"/>
                  <a:cs typeface="Arial" panose="020B0604020202020204" pitchFamily="34" charset="0"/>
                </a:rPr>
                <a:t>LiF </a:t>
              </a:r>
              <a:r>
                <a:rPr lang="en-US" altLang="ko-KR" sz="1200" dirty="0">
                  <a:latin typeface="Arial" panose="020B0604020202020204" pitchFamily="34" charset="0"/>
                  <a:cs typeface="Arial" panose="020B0604020202020204" pitchFamily="34" charset="0"/>
                </a:rPr>
                <a:t>film</a:t>
              </a:r>
            </a:p>
            <a:p>
              <a:pPr marL="171450" indent="-171450">
                <a:buFont typeface="Wingdings" panose="05000000000000000000" pitchFamily="2" charset="2"/>
                <a:buChar char="è"/>
              </a:pPr>
              <a:r>
                <a:rPr lang="en-US" altLang="ko-KR" sz="1200" b="1" i="1" dirty="0" err="1">
                  <a:latin typeface="Arial" panose="020B0604020202020204" pitchFamily="34" charset="0"/>
                  <a:cs typeface="Arial" panose="020B0604020202020204" pitchFamily="34" charset="0"/>
                </a:rPr>
                <a:t>Y</a:t>
              </a:r>
              <a:r>
                <a:rPr lang="en-US" altLang="ko-KR" sz="1200" b="1" baseline="-25000" dirty="0" err="1">
                  <a:latin typeface="Arial" panose="020B0604020202020204" pitchFamily="34" charset="0"/>
                  <a:cs typeface="Arial" panose="020B0604020202020204" pitchFamily="34" charset="0"/>
                </a:rPr>
                <a:t>n_LiF</a:t>
              </a:r>
              <a:r>
                <a:rPr lang="en-US" altLang="ko-KR" sz="1200" b="1" dirty="0">
                  <a:latin typeface="Arial" panose="020B0604020202020204" pitchFamily="34" charset="0"/>
                  <a:cs typeface="Arial" panose="020B0604020202020204" pitchFamily="34" charset="0"/>
                </a:rPr>
                <a:t> = 2.05e-2 </a:t>
              </a:r>
              <a:r>
                <a:rPr lang="en-US" altLang="ko-KR" sz="1200" dirty="0">
                  <a:latin typeface="Arial" panose="020B0604020202020204" pitchFamily="34" charset="0"/>
                  <a:cs typeface="Arial" panose="020B0604020202020204" pitchFamily="34" charset="0"/>
                </a:rPr>
                <a:t>[emitted /incident particle]</a:t>
              </a:r>
            </a:p>
          </p:txBody>
        </p:sp>
        <p:pic>
          <p:nvPicPr>
            <p:cNvPr id="5" name="그림 4">
              <a:extLst>
                <a:ext uri="{FF2B5EF4-FFF2-40B4-BE49-F238E27FC236}">
                  <a16:creationId xmlns:a16="http://schemas.microsoft.com/office/drawing/2014/main" id="{1B2DAEC4-325C-807B-B3EF-CE97E4671B32}"/>
                </a:ext>
              </a:extLst>
            </p:cNvPr>
            <p:cNvPicPr>
              <a:picLocks noChangeAspect="1"/>
            </p:cNvPicPr>
            <p:nvPr/>
          </p:nvPicPr>
          <p:blipFill>
            <a:blip r:embed="rId6"/>
            <a:stretch>
              <a:fillRect/>
            </a:stretch>
          </p:blipFill>
          <p:spPr>
            <a:xfrm>
              <a:off x="227754" y="2202654"/>
              <a:ext cx="2338454" cy="1870762"/>
            </a:xfrm>
            <a:prstGeom prst="rect">
              <a:avLst/>
            </a:prstGeom>
          </p:spPr>
        </p:pic>
        <p:sp>
          <p:nvSpPr>
            <p:cNvPr id="71" name="직사각형 70">
              <a:extLst>
                <a:ext uri="{FF2B5EF4-FFF2-40B4-BE49-F238E27FC236}">
                  <a16:creationId xmlns:a16="http://schemas.microsoft.com/office/drawing/2014/main" id="{6D54F9BE-590F-AD2D-043A-01C29A646329}"/>
                </a:ext>
              </a:extLst>
            </p:cNvPr>
            <p:cNvSpPr/>
            <p:nvPr/>
          </p:nvSpPr>
          <p:spPr>
            <a:xfrm>
              <a:off x="1224414" y="3054533"/>
              <a:ext cx="712521" cy="2896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7" name="직선 화살표 연결선 16">
              <a:extLst>
                <a:ext uri="{FF2B5EF4-FFF2-40B4-BE49-F238E27FC236}">
                  <a16:creationId xmlns:a16="http://schemas.microsoft.com/office/drawing/2014/main" id="{B3926E42-0946-3DF3-E2AF-CD849326E23E}"/>
                </a:ext>
              </a:extLst>
            </p:cNvPr>
            <p:cNvCxnSpPr>
              <a:cxnSpLocks/>
            </p:cNvCxnSpPr>
            <p:nvPr/>
          </p:nvCxnSpPr>
          <p:spPr>
            <a:xfrm flipV="1">
              <a:off x="1920187" y="2663548"/>
              <a:ext cx="746813" cy="3951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직사각형 58">
              <a:extLst>
                <a:ext uri="{FF2B5EF4-FFF2-40B4-BE49-F238E27FC236}">
                  <a16:creationId xmlns:a16="http://schemas.microsoft.com/office/drawing/2014/main" id="{B0569508-314B-1582-A38B-80505476A1CD}"/>
                </a:ext>
              </a:extLst>
            </p:cNvPr>
            <p:cNvSpPr/>
            <p:nvPr/>
          </p:nvSpPr>
          <p:spPr>
            <a:xfrm>
              <a:off x="2769517" y="2663548"/>
              <a:ext cx="3292140" cy="99654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dirty="0">
                <a:solidFill>
                  <a:schemeClr val="tx1"/>
                </a:solidFill>
              </a:endParaRPr>
            </a:p>
          </p:txBody>
        </p:sp>
        <p:sp>
          <p:nvSpPr>
            <p:cNvPr id="7" name="직사각형 6">
              <a:extLst>
                <a:ext uri="{FF2B5EF4-FFF2-40B4-BE49-F238E27FC236}">
                  <a16:creationId xmlns:a16="http://schemas.microsoft.com/office/drawing/2014/main" id="{E8401AF7-6C23-6DC7-5FA9-B1394B04115F}"/>
                </a:ext>
              </a:extLst>
            </p:cNvPr>
            <p:cNvSpPr/>
            <p:nvPr/>
          </p:nvSpPr>
          <p:spPr>
            <a:xfrm>
              <a:off x="4354619" y="3615345"/>
              <a:ext cx="1805302" cy="261610"/>
            </a:xfrm>
            <a:prstGeom prst="rect">
              <a:avLst/>
            </a:prstGeom>
          </p:spPr>
          <p:txBody>
            <a:bodyPr wrap="none">
              <a:spAutoFit/>
            </a:bodyPr>
            <a:lstStyle/>
            <a:p>
              <a:r>
                <a:rPr lang="en-US" altLang="ko-KR" sz="1100" dirty="0">
                  <a:latin typeface="Arial" panose="020B0604020202020204" pitchFamily="34" charset="0"/>
                  <a:cs typeface="Arial" panose="020B0604020202020204" pitchFamily="34" charset="0"/>
                </a:rPr>
                <a:t> (by TRIM MC Simulation)</a:t>
              </a:r>
              <a:endParaRPr lang="ko-KR" altLang="en-US" sz="1100" dirty="0">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9A67824D-F46F-78F0-1646-848597810FA1}"/>
                </a:ext>
              </a:extLst>
            </p:cNvPr>
            <p:cNvSpPr txBox="1"/>
            <p:nvPr/>
          </p:nvSpPr>
          <p:spPr>
            <a:xfrm>
              <a:off x="2751111" y="2311531"/>
              <a:ext cx="3268995" cy="307777"/>
            </a:xfrm>
            <a:prstGeom prst="rect">
              <a:avLst/>
            </a:prstGeom>
            <a:noFill/>
          </p:spPr>
          <p:txBody>
            <a:bodyPr wrap="square">
              <a:spAutoFit/>
            </a:bodyPr>
            <a:lstStyle/>
            <a:p>
              <a:r>
                <a:rPr lang="en-US" altLang="ko-KR" sz="1400" b="1" dirty="0">
                  <a:latin typeface="Arial" panose="020B0604020202020204" pitchFamily="34" charset="0"/>
                  <a:cs typeface="Arial" panose="020B0604020202020204" pitchFamily="34" charset="0"/>
                </a:rPr>
                <a:t>Calculated nuclear sputtering yield</a:t>
              </a:r>
              <a:endParaRPr lang="ko-KR" altLang="en-US" sz="14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E502E9A4-B8D8-5181-A887-4D9ABE8BA5C3}"/>
                </a:ext>
              </a:extLst>
            </p:cNvPr>
            <p:cNvSpPr txBox="1"/>
            <p:nvPr/>
          </p:nvSpPr>
          <p:spPr>
            <a:xfrm>
              <a:off x="58687" y="1252103"/>
              <a:ext cx="5979791" cy="523220"/>
            </a:xfrm>
            <a:prstGeom prst="rect">
              <a:avLst/>
            </a:prstGeom>
            <a:noFill/>
          </p:spPr>
          <p:txBody>
            <a:bodyPr wrap="square">
              <a:spAutoFit/>
            </a:bodyPr>
            <a:lstStyle/>
            <a:p>
              <a:pPr marL="285750" indent="-285750">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Caused by atomic collision cascades between the incoming particles and the atoms in the surface layers of a solid</a:t>
              </a:r>
            </a:p>
          </p:txBody>
        </p:sp>
        <p:sp>
          <p:nvSpPr>
            <p:cNvPr id="16" name="TextBox 15">
              <a:extLst>
                <a:ext uri="{FF2B5EF4-FFF2-40B4-BE49-F238E27FC236}">
                  <a16:creationId xmlns:a16="http://schemas.microsoft.com/office/drawing/2014/main" id="{5F961DF0-019C-B1C8-064A-E6ACD475DB75}"/>
                </a:ext>
              </a:extLst>
            </p:cNvPr>
            <p:cNvSpPr txBox="1"/>
            <p:nvPr/>
          </p:nvSpPr>
          <p:spPr>
            <a:xfrm>
              <a:off x="13237" y="1692831"/>
              <a:ext cx="6100762" cy="523220"/>
            </a:xfrm>
            <a:prstGeom prst="rect">
              <a:avLst/>
            </a:prstGeom>
            <a:noFill/>
          </p:spPr>
          <p:txBody>
            <a:bodyPr wrap="square">
              <a:spAutoFit/>
            </a:bodyPr>
            <a:lstStyle/>
            <a:p>
              <a:pPr marL="285750" indent="-285750">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heavy ions in the MeV energy region, the transmission sputtering and back sputtering occur</a:t>
              </a:r>
              <a:endParaRPr lang="ko-KR" altLang="en-US" sz="1400" dirty="0">
                <a:latin typeface="Arial" panose="020B0604020202020204" pitchFamily="34" charset="0"/>
                <a:cs typeface="Arial" panose="020B0604020202020204" pitchFamily="34" charset="0"/>
              </a:endParaRPr>
            </a:p>
          </p:txBody>
        </p:sp>
      </p:grpSp>
      <p:cxnSp>
        <p:nvCxnSpPr>
          <p:cNvPr id="13" name="직선 연결선 12"/>
          <p:cNvCxnSpPr/>
          <p:nvPr/>
        </p:nvCxnSpPr>
        <p:spPr>
          <a:xfrm>
            <a:off x="9884744" y="4759218"/>
            <a:ext cx="0" cy="1454364"/>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47" name="직사각형 46">
            <a:extLst>
              <a:ext uri="{FF2B5EF4-FFF2-40B4-BE49-F238E27FC236}">
                <a16:creationId xmlns:a16="http://schemas.microsoft.com/office/drawing/2014/main" id="{B3B4AD3D-9671-4D25-AF35-0863CA6C108B}"/>
              </a:ext>
            </a:extLst>
          </p:cNvPr>
          <p:cNvSpPr/>
          <p:nvPr/>
        </p:nvSpPr>
        <p:spPr>
          <a:xfrm>
            <a:off x="9925050" y="4905375"/>
            <a:ext cx="1847850" cy="1203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43" name="직사각형 42">
                <a:extLst>
                  <a:ext uri="{FF2B5EF4-FFF2-40B4-BE49-F238E27FC236}">
                    <a16:creationId xmlns:a16="http://schemas.microsoft.com/office/drawing/2014/main" id="{38327203-F870-4AE2-9278-62C1A25284FD}"/>
                  </a:ext>
                </a:extLst>
              </p:cNvPr>
              <p:cNvSpPr/>
              <p:nvPr/>
            </p:nvSpPr>
            <p:spPr>
              <a:xfrm>
                <a:off x="10207717" y="5687468"/>
                <a:ext cx="1415709" cy="430887"/>
              </a:xfrm>
              <a:prstGeom prst="rect">
                <a:avLst/>
              </a:prstGeom>
            </p:spPr>
            <p:txBody>
              <a:bodyPr wrap="square">
                <a:spAutoFit/>
              </a:bodyPr>
              <a:lstStyle/>
              <a:p>
                <a:r>
                  <a:rPr lang="en-US" altLang="ko-KR" sz="1100"/>
                  <a:t>beam intensity range: </a:t>
                </a:r>
                <a14:m>
                  <m:oMath xmlns:m="http://schemas.openxmlformats.org/officeDocument/2006/math">
                    <m:sSup>
                      <m:sSupPr>
                        <m:ctrlPr>
                          <a:rPr lang="ko-KR" altLang="ko-KR" sz="1100" i="1">
                            <a:latin typeface="Cambria Math" panose="02040503050406030204" pitchFamily="18" charset="0"/>
                          </a:rPr>
                        </m:ctrlPr>
                      </m:sSupPr>
                      <m:e>
                        <m:r>
                          <a:rPr lang="en-US" altLang="ko-KR" sz="1100">
                            <a:latin typeface="Cambria Math" panose="02040503050406030204" pitchFamily="18" charset="0"/>
                          </a:rPr>
                          <m:t>10</m:t>
                        </m:r>
                      </m:e>
                      <m:sup>
                        <m:r>
                          <a:rPr lang="en-US" altLang="ko-KR" sz="1100" b="0" i="1" smtClean="0">
                            <a:latin typeface="Cambria Math" panose="02040503050406030204" pitchFamily="18" charset="0"/>
                          </a:rPr>
                          <m:t>9</m:t>
                        </m:r>
                      </m:sup>
                    </m:sSup>
                    <m:r>
                      <a:rPr lang="en-US" altLang="ko-KR" sz="1100" b="0" i="1" smtClean="0">
                        <a:latin typeface="Cambria Math" panose="02040503050406030204" pitchFamily="18" charset="0"/>
                      </a:rPr>
                      <m:t> ~</m:t>
                    </m:r>
                    <m:r>
                      <a:rPr lang="en-US" altLang="ko-KR" sz="1100" b="0" i="0" smtClean="0">
                        <a:latin typeface="Cambria Math" panose="02040503050406030204" pitchFamily="18" charset="0"/>
                      </a:rPr>
                      <m:t> </m:t>
                    </m:r>
                    <m:sSup>
                      <m:sSupPr>
                        <m:ctrlPr>
                          <a:rPr lang="ko-KR" altLang="ko-KR" sz="1100" i="1">
                            <a:latin typeface="Cambria Math" panose="02040503050406030204" pitchFamily="18" charset="0"/>
                          </a:rPr>
                        </m:ctrlPr>
                      </m:sSupPr>
                      <m:e>
                        <m:r>
                          <a:rPr lang="en-US" altLang="ko-KR" sz="1100" b="0">
                            <a:latin typeface="Cambria Math" panose="02040503050406030204" pitchFamily="18" charset="0"/>
                          </a:rPr>
                          <m:t>10</m:t>
                        </m:r>
                      </m:e>
                      <m:sup>
                        <m:r>
                          <a:rPr lang="en-US" altLang="ko-KR" sz="1100" b="0">
                            <a:latin typeface="Cambria Math" panose="02040503050406030204" pitchFamily="18" charset="0"/>
                          </a:rPr>
                          <m:t>10</m:t>
                        </m:r>
                      </m:sup>
                    </m:sSup>
                  </m:oMath>
                </a14:m>
                <a:r>
                  <a:rPr lang="en-US" altLang="ko-KR" sz="1100" dirty="0"/>
                  <a:t> ions/s </a:t>
                </a:r>
                <a:endParaRPr lang="ko-KR" altLang="en-US" sz="1100" dirty="0"/>
              </a:p>
            </p:txBody>
          </p:sp>
        </mc:Choice>
        <mc:Fallback xmlns="">
          <p:sp>
            <p:nvSpPr>
              <p:cNvPr id="43" name="직사각형 42">
                <a:extLst>
                  <a:ext uri="{FF2B5EF4-FFF2-40B4-BE49-F238E27FC236}">
                    <a16:creationId xmlns:a16="http://schemas.microsoft.com/office/drawing/2014/main" id="{38327203-F870-4AE2-9278-62C1A25284FD}"/>
                  </a:ext>
                </a:extLst>
              </p:cNvPr>
              <p:cNvSpPr>
                <a:spLocks noRot="1" noChangeAspect="1" noMove="1" noResize="1" noEditPoints="1" noAdjustHandles="1" noChangeArrowheads="1" noChangeShapeType="1" noTextEdit="1"/>
              </p:cNvSpPr>
              <p:nvPr/>
            </p:nvSpPr>
            <p:spPr>
              <a:xfrm>
                <a:off x="10207717" y="5687468"/>
                <a:ext cx="1415709" cy="430887"/>
              </a:xfrm>
              <a:prstGeom prst="rect">
                <a:avLst/>
              </a:prstGeom>
              <a:blipFill>
                <a:blip r:embed="rId7"/>
                <a:stretch>
                  <a:fillRect t="-1408" r="-2146" b="-8451"/>
                </a:stretch>
              </a:blipFill>
            </p:spPr>
            <p:txBody>
              <a:bodyPr/>
              <a:lstStyle/>
              <a:p>
                <a:r>
                  <a:rPr lang="en-US">
                    <a:noFill/>
                  </a:rPr>
                  <a:t> </a:t>
                </a:r>
              </a:p>
            </p:txBody>
          </p:sp>
        </mc:Fallback>
      </mc:AlternateContent>
    </p:spTree>
    <p:extLst>
      <p:ext uri="{BB962C8B-B14F-4D97-AF65-F5344CB8AC3E}">
        <p14:creationId xmlns:p14="http://schemas.microsoft.com/office/powerpoint/2010/main" val="420604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500" fill="hold"/>
                                        <p:tgtEl>
                                          <p:spTgt spid="72"/>
                                        </p:tgtEl>
                                        <p:attrNameLst>
                                          <p:attrName>ppt_x</p:attrName>
                                        </p:attrNameLst>
                                      </p:cBhvr>
                                      <p:tavLst>
                                        <p:tav tm="0">
                                          <p:val>
                                            <p:strVal val="#ppt_x"/>
                                          </p:val>
                                        </p:tav>
                                        <p:tav tm="100000">
                                          <p:val>
                                            <p:strVal val="#ppt_x"/>
                                          </p:val>
                                        </p:tav>
                                      </p:tavLst>
                                    </p:anim>
                                    <p:anim calcmode="lin" valueType="num">
                                      <p:cBhvr additive="base">
                                        <p:cTn id="28" dur="500" fill="hold"/>
                                        <p:tgtEl>
                                          <p:spTgt spid="7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 calcmode="lin" valueType="num">
                                      <p:cBhvr additive="base">
                                        <p:cTn id="31" dur="500" fill="hold"/>
                                        <p:tgtEl>
                                          <p:spTgt spid="73"/>
                                        </p:tgtEl>
                                        <p:attrNameLst>
                                          <p:attrName>ppt_x</p:attrName>
                                        </p:attrNameLst>
                                      </p:cBhvr>
                                      <p:tavLst>
                                        <p:tav tm="0">
                                          <p:val>
                                            <p:strVal val="#ppt_x"/>
                                          </p:val>
                                        </p:tav>
                                        <p:tav tm="100000">
                                          <p:val>
                                            <p:strVal val="#ppt_x"/>
                                          </p:val>
                                        </p:tav>
                                      </p:tavLst>
                                    </p:anim>
                                    <p:anim calcmode="lin" valueType="num">
                                      <p:cBhvr additive="base">
                                        <p:cTn id="32" dur="500" fill="hold"/>
                                        <p:tgtEl>
                                          <p:spTgt spid="7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 calcmode="lin" valueType="num">
                                      <p:cBhvr additive="base">
                                        <p:cTn id="35" dur="500" fill="hold"/>
                                        <p:tgtEl>
                                          <p:spTgt spid="75"/>
                                        </p:tgtEl>
                                        <p:attrNameLst>
                                          <p:attrName>ppt_x</p:attrName>
                                        </p:attrNameLst>
                                      </p:cBhvr>
                                      <p:tavLst>
                                        <p:tav tm="0">
                                          <p:val>
                                            <p:strVal val="#ppt_x"/>
                                          </p:val>
                                        </p:tav>
                                        <p:tav tm="100000">
                                          <p:val>
                                            <p:strVal val="#ppt_x"/>
                                          </p:val>
                                        </p:tav>
                                      </p:tavLst>
                                    </p:anim>
                                    <p:anim calcmode="lin" valueType="num">
                                      <p:cBhvr additive="base">
                                        <p:cTn id="36" dur="500" fill="hold"/>
                                        <p:tgtEl>
                                          <p:spTgt spid="7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4"/>
                                        </p:tgtEl>
                                        <p:attrNameLst>
                                          <p:attrName>style.visibility</p:attrName>
                                        </p:attrNameLst>
                                      </p:cBhvr>
                                      <p:to>
                                        <p:strVal val="visible"/>
                                      </p:to>
                                    </p:set>
                                    <p:anim calcmode="lin" valueType="num">
                                      <p:cBhvr additive="base">
                                        <p:cTn id="57" dur="500" fill="hold"/>
                                        <p:tgtEl>
                                          <p:spTgt spid="74"/>
                                        </p:tgtEl>
                                        <p:attrNameLst>
                                          <p:attrName>ppt_x</p:attrName>
                                        </p:attrNameLst>
                                      </p:cBhvr>
                                      <p:tavLst>
                                        <p:tav tm="0">
                                          <p:val>
                                            <p:strVal val="#ppt_x"/>
                                          </p:val>
                                        </p:tav>
                                        <p:tav tm="100000">
                                          <p:val>
                                            <p:strVal val="#ppt_x"/>
                                          </p:val>
                                        </p:tav>
                                      </p:tavLst>
                                    </p:anim>
                                    <p:anim calcmode="lin" valueType="num">
                                      <p:cBhvr additive="base">
                                        <p:cTn id="58"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72" grpId="0"/>
      <p:bldP spid="73" grpId="0" animBg="1"/>
      <p:bldP spid="74" grpId="0"/>
      <p:bldP spid="75" grpId="0" animBg="1"/>
      <p:bldP spid="21" grpId="0" animBg="1"/>
      <p:bldP spid="47" grpId="0" animBg="1"/>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7769A-F4A8-5DD4-EF9A-9F9C9F93DEF4}"/>
            </a:ext>
          </a:extLst>
        </p:cNvPr>
        <p:cNvGrpSpPr/>
        <p:nvPr/>
      </p:nvGrpSpPr>
      <p:grpSpPr>
        <a:xfrm>
          <a:off x="0" y="0"/>
          <a:ext cx="0" cy="0"/>
          <a:chOff x="0" y="0"/>
          <a:chExt cx="0" cy="0"/>
        </a:xfrm>
      </p:grpSpPr>
      <p:sp>
        <p:nvSpPr>
          <p:cNvPr id="10" name="Rectangle 6">
            <a:extLst>
              <a:ext uri="{FF2B5EF4-FFF2-40B4-BE49-F238E27FC236}">
                <a16:creationId xmlns:a16="http://schemas.microsoft.com/office/drawing/2014/main" id="{FE5AD975-D112-4781-9E0D-1C644A69D5E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43" name="그룹 42">
            <a:extLst>
              <a:ext uri="{FF2B5EF4-FFF2-40B4-BE49-F238E27FC236}">
                <a16:creationId xmlns:a16="http://schemas.microsoft.com/office/drawing/2014/main" id="{673F9503-0881-41A0-BCD5-55BB83270BB8}"/>
              </a:ext>
            </a:extLst>
          </p:cNvPr>
          <p:cNvGrpSpPr/>
          <p:nvPr/>
        </p:nvGrpSpPr>
        <p:grpSpPr>
          <a:xfrm>
            <a:off x="531905" y="126072"/>
            <a:ext cx="625505" cy="369332"/>
            <a:chOff x="5818543" y="4183038"/>
            <a:chExt cx="625505" cy="369332"/>
          </a:xfrm>
        </p:grpSpPr>
        <p:sp>
          <p:nvSpPr>
            <p:cNvPr id="44" name="TextBox 43">
              <a:extLst>
                <a:ext uri="{FF2B5EF4-FFF2-40B4-BE49-F238E27FC236}">
                  <a16:creationId xmlns:a16="http://schemas.microsoft.com/office/drawing/2014/main" id="{5EE88941-3738-43F8-B4BD-9D2342F40CAE}"/>
                </a:ext>
              </a:extLst>
            </p:cNvPr>
            <p:cNvSpPr txBox="1"/>
            <p:nvPr/>
          </p:nvSpPr>
          <p:spPr>
            <a:xfrm>
              <a:off x="6259317" y="4206121"/>
              <a:ext cx="184731" cy="323165"/>
            </a:xfrm>
            <a:prstGeom prst="rect">
              <a:avLst/>
            </a:prstGeom>
            <a:noFill/>
          </p:spPr>
          <p:txBody>
            <a:bodyPr wrap="none" rtlCol="0">
              <a:spAutoFit/>
            </a:bodyPr>
            <a:lstStyle/>
            <a:p>
              <a:endParaRPr lang="ko-KR" altLang="en-US" sz="1500" dirty="0">
                <a:ln w="3175">
                  <a:solidFill>
                    <a:schemeClr val="tx1">
                      <a:lumMod val="65000"/>
                      <a:lumOff val="35000"/>
                      <a:alpha val="10000"/>
                    </a:schemeClr>
                  </a:solidFill>
                </a:ln>
                <a:solidFill>
                  <a:schemeClr val="bg1"/>
                </a:solidFill>
                <a:latin typeface="+mn-ea"/>
              </a:endParaRPr>
            </a:p>
          </p:txBody>
        </p:sp>
        <p:sp>
          <p:nvSpPr>
            <p:cNvPr id="45" name="TextBox 44">
              <a:extLst>
                <a:ext uri="{FF2B5EF4-FFF2-40B4-BE49-F238E27FC236}">
                  <a16:creationId xmlns:a16="http://schemas.microsoft.com/office/drawing/2014/main" id="{44E74537-3201-4E3A-AC65-2AD61C99D29A}"/>
                </a:ext>
              </a:extLst>
            </p:cNvPr>
            <p:cNvSpPr txBox="1"/>
            <p:nvPr/>
          </p:nvSpPr>
          <p:spPr>
            <a:xfrm>
              <a:off x="5818543" y="4183038"/>
              <a:ext cx="407804" cy="369332"/>
            </a:xfrm>
            <a:prstGeom prst="rect">
              <a:avLst/>
            </a:prstGeom>
            <a:noFill/>
          </p:spPr>
          <p:txBody>
            <a:bodyPr wrap="none" rtlCol="0" anchor="ctr">
              <a:spAutoFit/>
            </a:bodyPr>
            <a:lstStyle/>
            <a:p>
              <a:r>
                <a:rPr lang="en-US" altLang="ko-KR" b="1" spc="-30" dirty="0">
                  <a:ln w="3175">
                    <a:solidFill>
                      <a:srgbClr val="0C3975">
                        <a:alpha val="10000"/>
                      </a:srgbClr>
                    </a:solidFill>
                  </a:ln>
                  <a:solidFill>
                    <a:schemeClr val="bg1"/>
                  </a:solidFill>
                  <a:latin typeface="+mj-lt"/>
                </a:rPr>
                <a:t>02</a:t>
              </a:r>
              <a:endParaRPr lang="en-US" altLang="ko-KR" b="1" spc="-30" dirty="0">
                <a:ln w="3175">
                  <a:solidFill>
                    <a:srgbClr val="282828">
                      <a:alpha val="10000"/>
                    </a:srgbClr>
                  </a:solidFill>
                </a:ln>
                <a:solidFill>
                  <a:schemeClr val="bg1"/>
                </a:solidFill>
                <a:latin typeface="+mj-lt"/>
              </a:endParaRPr>
            </a:p>
          </p:txBody>
        </p:sp>
        <p:cxnSp>
          <p:nvCxnSpPr>
            <p:cNvPr id="46" name="직선 연결선 45">
              <a:extLst>
                <a:ext uri="{FF2B5EF4-FFF2-40B4-BE49-F238E27FC236}">
                  <a16:creationId xmlns:a16="http://schemas.microsoft.com/office/drawing/2014/main" id="{D99724E1-1A8C-45E8-86F3-BBC48688B0FF}"/>
                </a:ext>
              </a:extLst>
            </p:cNvPr>
            <p:cNvCxnSpPr>
              <a:cxnSpLocks/>
            </p:cNvCxnSpPr>
            <p:nvPr/>
          </p:nvCxnSpPr>
          <p:spPr>
            <a:xfrm rot="2700000">
              <a:off x="6217947" y="4320218"/>
              <a:ext cx="0" cy="94970"/>
            </a:xfrm>
            <a:prstGeom prst="lin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7" name="그룹 46">
            <a:extLst>
              <a:ext uri="{FF2B5EF4-FFF2-40B4-BE49-F238E27FC236}">
                <a16:creationId xmlns:a16="http://schemas.microsoft.com/office/drawing/2014/main" id="{F0FCA9FF-3B24-4417-AE71-A6D47C3E7E6B}"/>
              </a:ext>
            </a:extLst>
          </p:cNvPr>
          <p:cNvGrpSpPr/>
          <p:nvPr/>
        </p:nvGrpSpPr>
        <p:grpSpPr>
          <a:xfrm>
            <a:off x="151555" y="87754"/>
            <a:ext cx="241329" cy="489296"/>
            <a:chOff x="183568" y="1"/>
            <a:chExt cx="215688" cy="734057"/>
          </a:xfrm>
        </p:grpSpPr>
        <p:sp>
          <p:nvSpPr>
            <p:cNvPr id="56" name="직사각형 55">
              <a:extLst>
                <a:ext uri="{FF2B5EF4-FFF2-40B4-BE49-F238E27FC236}">
                  <a16:creationId xmlns:a16="http://schemas.microsoft.com/office/drawing/2014/main" id="{0C3B1969-2A25-43AB-B62A-F28C68C0B61F}"/>
                </a:ext>
              </a:extLst>
            </p:cNvPr>
            <p:cNvSpPr/>
            <p:nvPr/>
          </p:nvSpPr>
          <p:spPr>
            <a:xfrm>
              <a:off x="183568" y="391357"/>
              <a:ext cx="45719" cy="342701"/>
            </a:xfrm>
            <a:prstGeom prst="rect">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nvGrpSpPr>
            <p:cNvPr id="57" name="그룹 56">
              <a:extLst>
                <a:ext uri="{FF2B5EF4-FFF2-40B4-BE49-F238E27FC236}">
                  <a16:creationId xmlns:a16="http://schemas.microsoft.com/office/drawing/2014/main" id="{6F731716-9D4D-4DDC-855E-8B74E8802C14}"/>
                </a:ext>
              </a:extLst>
            </p:cNvPr>
            <p:cNvGrpSpPr/>
            <p:nvPr/>
          </p:nvGrpSpPr>
          <p:grpSpPr>
            <a:xfrm>
              <a:off x="275643" y="1"/>
              <a:ext cx="123613" cy="446867"/>
              <a:chOff x="275643" y="1"/>
              <a:chExt cx="123613" cy="446867"/>
            </a:xfrm>
          </p:grpSpPr>
          <p:sp>
            <p:nvSpPr>
              <p:cNvPr id="58" name="직사각형 57">
                <a:extLst>
                  <a:ext uri="{FF2B5EF4-FFF2-40B4-BE49-F238E27FC236}">
                    <a16:creationId xmlns:a16="http://schemas.microsoft.com/office/drawing/2014/main" id="{EC665C55-9FDE-43EA-9628-CE5AE5CE11F5}"/>
                  </a:ext>
                </a:extLst>
              </p:cNvPr>
              <p:cNvSpPr/>
              <p:nvPr/>
            </p:nvSpPr>
            <p:spPr>
              <a:xfrm>
                <a:off x="275643" y="135321"/>
                <a:ext cx="45719" cy="311546"/>
              </a:xfrm>
              <a:prstGeom prst="rect">
                <a:avLst/>
              </a:prstGeom>
              <a:solidFill>
                <a:srgbClr val="2E6B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59" name="자유형: 도형 58">
                <a:extLst>
                  <a:ext uri="{FF2B5EF4-FFF2-40B4-BE49-F238E27FC236}">
                    <a16:creationId xmlns:a16="http://schemas.microsoft.com/office/drawing/2014/main" id="{C55ADED1-DBEA-44CE-89D3-81BC61B328E4}"/>
                  </a:ext>
                </a:extLst>
              </p:cNvPr>
              <p:cNvSpPr/>
              <p:nvPr/>
            </p:nvSpPr>
            <p:spPr>
              <a:xfrm>
                <a:off x="353537" y="1"/>
                <a:ext cx="45719" cy="446867"/>
              </a:xfrm>
              <a:custGeom>
                <a:avLst/>
                <a:gdLst>
                  <a:gd name="connsiteX0" fmla="*/ 0 w 45719"/>
                  <a:gd name="connsiteY0" fmla="*/ 0 h 446867"/>
                  <a:gd name="connsiteX1" fmla="*/ 45719 w 45719"/>
                  <a:gd name="connsiteY1" fmla="*/ 0 h 446867"/>
                  <a:gd name="connsiteX2" fmla="*/ 45719 w 45719"/>
                  <a:gd name="connsiteY2" fmla="*/ 242888 h 446867"/>
                  <a:gd name="connsiteX3" fmla="*/ 45719 w 45719"/>
                  <a:gd name="connsiteY3" fmla="*/ 311546 h 446867"/>
                  <a:gd name="connsiteX4" fmla="*/ 45719 w 45719"/>
                  <a:gd name="connsiteY4" fmla="*/ 446867 h 446867"/>
                  <a:gd name="connsiteX5" fmla="*/ 0 w 45719"/>
                  <a:gd name="connsiteY5" fmla="*/ 446867 h 446867"/>
                  <a:gd name="connsiteX6" fmla="*/ 0 w 45719"/>
                  <a:gd name="connsiteY6" fmla="*/ 311546 h 446867"/>
                  <a:gd name="connsiteX7" fmla="*/ 0 w 45719"/>
                  <a:gd name="connsiteY7" fmla="*/ 242888 h 4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446867">
                    <a:moveTo>
                      <a:pt x="0" y="0"/>
                    </a:moveTo>
                    <a:lnTo>
                      <a:pt x="45719" y="0"/>
                    </a:lnTo>
                    <a:lnTo>
                      <a:pt x="45719" y="242888"/>
                    </a:lnTo>
                    <a:lnTo>
                      <a:pt x="45719" y="311546"/>
                    </a:lnTo>
                    <a:lnTo>
                      <a:pt x="45719" y="446867"/>
                    </a:lnTo>
                    <a:lnTo>
                      <a:pt x="0" y="446867"/>
                    </a:lnTo>
                    <a:lnTo>
                      <a:pt x="0" y="311546"/>
                    </a:lnTo>
                    <a:lnTo>
                      <a:pt x="0" y="242888"/>
                    </a:lnTo>
                    <a:close/>
                  </a:path>
                </a:pathLst>
              </a:custGeom>
              <a:solidFill>
                <a:srgbClr val="629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grpSp>
      <p:sp>
        <p:nvSpPr>
          <p:cNvPr id="60" name="TextBox 59">
            <a:extLst>
              <a:ext uri="{FF2B5EF4-FFF2-40B4-BE49-F238E27FC236}">
                <a16:creationId xmlns:a16="http://schemas.microsoft.com/office/drawing/2014/main" id="{FE975428-7A2C-44D2-89E0-61B4779F6ADC}"/>
              </a:ext>
            </a:extLst>
          </p:cNvPr>
          <p:cNvSpPr txBox="1"/>
          <p:nvPr/>
        </p:nvSpPr>
        <p:spPr>
          <a:xfrm>
            <a:off x="1157410" y="95294"/>
            <a:ext cx="6109062" cy="400110"/>
          </a:xfrm>
          <a:prstGeom prst="rect">
            <a:avLst/>
          </a:prstGeom>
          <a:noFill/>
        </p:spPr>
        <p:txBody>
          <a:bodyPr wrap="square">
            <a:spAutoFit/>
          </a:bodyPr>
          <a:lstStyle/>
          <a:p>
            <a:r>
              <a:rPr lang="en-US" altLang="ko-KR" sz="2000" dirty="0">
                <a:solidFill>
                  <a:schemeClr val="bg1"/>
                </a:solidFill>
                <a:latin typeface="Arial" panose="020B0604020202020204" pitchFamily="34" charset="0"/>
                <a:cs typeface="Arial" panose="020B0604020202020204" pitchFamily="34" charset="0"/>
              </a:rPr>
              <a:t>Analysis on the target degradation</a:t>
            </a:r>
          </a:p>
        </p:txBody>
      </p:sp>
      <p:sp>
        <p:nvSpPr>
          <p:cNvPr id="61" name="TextBox 60">
            <a:extLst>
              <a:ext uri="{FF2B5EF4-FFF2-40B4-BE49-F238E27FC236}">
                <a16:creationId xmlns:a16="http://schemas.microsoft.com/office/drawing/2014/main" id="{6DC85443-5A48-48FA-A831-6C52FE9A191A}"/>
              </a:ext>
            </a:extLst>
          </p:cNvPr>
          <p:cNvSpPr txBox="1"/>
          <p:nvPr/>
        </p:nvSpPr>
        <p:spPr>
          <a:xfrm>
            <a:off x="90138" y="645238"/>
            <a:ext cx="6105524" cy="369332"/>
          </a:xfrm>
          <a:prstGeom prst="rect">
            <a:avLst/>
          </a:prstGeom>
          <a:noFill/>
        </p:spPr>
        <p:txBody>
          <a:bodyPr wrap="square">
            <a:spAutoFit/>
          </a:bodyPr>
          <a:lstStyle/>
          <a:p>
            <a:pPr marL="0" indent="0">
              <a:buNone/>
            </a:pPr>
            <a:r>
              <a:rPr lang="en-US" altLang="ko-KR" u="sng" dirty="0">
                <a:latin typeface="Arial" panose="020B0604020202020204" pitchFamily="34" charset="0"/>
                <a:cs typeface="Arial" panose="020B0604020202020204" pitchFamily="34" charset="0"/>
              </a:rPr>
              <a:t>c) Radiation damage</a:t>
            </a:r>
          </a:p>
        </p:txBody>
      </p:sp>
      <p:sp>
        <p:nvSpPr>
          <p:cNvPr id="42" name="Slide Number Placeholder 2">
            <a:extLst>
              <a:ext uri="{FF2B5EF4-FFF2-40B4-BE49-F238E27FC236}">
                <a16:creationId xmlns:a16="http://schemas.microsoft.com/office/drawing/2014/main" id="{EC87E957-E91E-01E2-CFDC-A3A03ADB6586}"/>
              </a:ext>
            </a:extLst>
          </p:cNvPr>
          <p:cNvSpPr txBox="1">
            <a:spLocks/>
          </p:cNvSpPr>
          <p:nvPr/>
        </p:nvSpPr>
        <p:spPr>
          <a:xfrm>
            <a:off x="9434388" y="6558751"/>
            <a:ext cx="2743200" cy="32748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a:t>11</a:t>
            </a:r>
            <a:endParaRPr lang="ko-KR" altLang="en-US" dirty="0"/>
          </a:p>
        </p:txBody>
      </p:sp>
      <mc:AlternateContent xmlns:mc="http://schemas.openxmlformats.org/markup-compatibility/2006" xmlns:a14="http://schemas.microsoft.com/office/drawing/2010/main">
        <mc:Choice Requires="a14">
          <p:sp>
            <p:nvSpPr>
              <p:cNvPr id="3" name="직사각형 2"/>
              <p:cNvSpPr/>
              <p:nvPr/>
            </p:nvSpPr>
            <p:spPr>
              <a:xfrm>
                <a:off x="0" y="4282246"/>
                <a:ext cx="12177588" cy="630942"/>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ko-KR" sz="1400">
                    <a:latin typeface="Arial" panose="020B0604020202020204" pitchFamily="34" charset="0"/>
                    <a:ea typeface="+mj-ea"/>
                    <a:cs typeface="Arial" panose="020B0604020202020204" pitchFamily="34" charset="0"/>
                  </a:rPr>
                  <a:t>Displacements of target were calculated using TRIM, FLUKA[1,2], PHITS[3] codes for estimation of target lifetime.</a:t>
                </a:r>
              </a:p>
              <a:p>
                <a:pPr marL="285750" indent="-285750" algn="just">
                  <a:buFont typeface="Wingdings" panose="05000000000000000000" pitchFamily="2" charset="2"/>
                  <a:buChar char="Ø"/>
                </a:pPr>
                <a:r>
                  <a:rPr lang="en-US" altLang="ko-KR" sz="1400">
                    <a:latin typeface="Arial" panose="020B0604020202020204" pitchFamily="34" charset="0"/>
                    <a:cs typeface="Arial" panose="020B0604020202020204" pitchFamily="34" charset="0"/>
                  </a:rPr>
                  <a:t>Different radiation damage models used for each simulation</a:t>
                </a:r>
                <a:r>
                  <a:rPr lang="en-US" altLang="ko-KR" sz="1400">
                    <a:latin typeface="Arial" panose="020B0604020202020204" pitchFamily="34" charset="0"/>
                    <a:ea typeface="+mj-ea"/>
                    <a:cs typeface="Arial" panose="020B0604020202020204" pitchFamily="34" charset="0"/>
                  </a:rPr>
                  <a:t>. </a:t>
                </a:r>
                <a:r>
                  <a:rPr lang="en-US" altLang="ko-KR" sz="1400">
                    <a:latin typeface="Arial" panose="020B0604020202020204" pitchFamily="34" charset="0"/>
                    <a:cs typeface="Arial" panose="020B0604020202020204" pitchFamily="34" charset="0"/>
                  </a:rPr>
                  <a:t>In case of TRIM, threshold displacement energy </a:t>
                </a:r>
                <a14:m>
                  <m:oMath xmlns:m="http://schemas.openxmlformats.org/officeDocument/2006/math">
                    <m:sSub>
                      <m:sSubPr>
                        <m:ctrlPr>
                          <a:rPr lang="en-US" altLang="ko-KR" sz="1400" i="1">
                            <a:latin typeface="Cambria Math" panose="02040503050406030204" pitchFamily="18" charset="0"/>
                            <a:cs typeface="Arial" panose="020B0604020202020204" pitchFamily="34" charset="0"/>
                          </a:rPr>
                        </m:ctrlPr>
                      </m:sSubPr>
                      <m:e>
                        <m:r>
                          <a:rPr lang="en-US" altLang="ko-KR" sz="1400" i="1">
                            <a:latin typeface="Cambria Math" panose="02040503050406030204" pitchFamily="18" charset="0"/>
                            <a:cs typeface="Arial" panose="020B0604020202020204" pitchFamily="34" charset="0"/>
                          </a:rPr>
                          <m:t>𝐸</m:t>
                        </m:r>
                      </m:e>
                      <m:sub>
                        <m:r>
                          <a:rPr lang="en-US" altLang="ko-KR" sz="1400" i="1">
                            <a:latin typeface="Cambria Math" panose="02040503050406030204" pitchFamily="18" charset="0"/>
                            <a:cs typeface="Arial" panose="020B0604020202020204" pitchFamily="34" charset="0"/>
                          </a:rPr>
                          <m:t>𝑡h</m:t>
                        </m:r>
                      </m:sub>
                    </m:sSub>
                  </m:oMath>
                </a14:m>
                <a:r>
                  <a:rPr lang="en-US" sz="1400" b="1"/>
                  <a:t> </a:t>
                </a:r>
                <a:r>
                  <a:rPr lang="en-US" altLang="ko-KR" sz="1400">
                    <a:latin typeface="Arial" panose="020B0604020202020204" pitchFamily="34" charset="0"/>
                    <a:cs typeface="Arial" panose="020B0604020202020204" pitchFamily="34" charset="0"/>
                  </a:rPr>
                  <a:t>could not be adjusted by the user</a:t>
                </a:r>
              </a:p>
            </p:txBody>
          </p:sp>
        </mc:Choice>
        <mc:Fallback xmlns="">
          <p:sp>
            <p:nvSpPr>
              <p:cNvPr id="3" name="직사각형 2"/>
              <p:cNvSpPr>
                <a:spLocks noRot="1" noChangeAspect="1" noMove="1" noResize="1" noEditPoints="1" noAdjustHandles="1" noChangeArrowheads="1" noChangeShapeType="1" noTextEdit="1"/>
              </p:cNvSpPr>
              <p:nvPr/>
            </p:nvSpPr>
            <p:spPr>
              <a:xfrm>
                <a:off x="0" y="4282246"/>
                <a:ext cx="12177588" cy="630942"/>
              </a:xfrm>
              <a:prstGeom prst="rect">
                <a:avLst/>
              </a:prstGeom>
              <a:blipFill>
                <a:blip r:embed="rId3"/>
                <a:stretch>
                  <a:fillRect l="-50" b="-8654"/>
                </a:stretch>
              </a:blipFill>
            </p:spPr>
            <p:txBody>
              <a:bodyPr/>
              <a:lstStyle/>
              <a:p>
                <a:r>
                  <a:rPr lang="en-US">
                    <a:noFill/>
                  </a:rPr>
                  <a:t> </a:t>
                </a:r>
              </a:p>
            </p:txBody>
          </p:sp>
        </mc:Fallback>
      </mc:AlternateContent>
      <p:grpSp>
        <p:nvGrpSpPr>
          <p:cNvPr id="5" name="그룹 4"/>
          <p:cNvGrpSpPr/>
          <p:nvPr/>
        </p:nvGrpSpPr>
        <p:grpSpPr>
          <a:xfrm>
            <a:off x="0" y="982633"/>
            <a:ext cx="12177588" cy="3404088"/>
            <a:chOff x="-8709" y="982633"/>
            <a:chExt cx="12186297" cy="3404088"/>
          </a:xfrm>
        </p:grpSpPr>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9B0772CF-B301-4140-AD44-7D129FCB856A}"/>
                    </a:ext>
                  </a:extLst>
                </p:cNvPr>
                <p:cNvSpPr txBox="1"/>
                <p:nvPr/>
              </p:nvSpPr>
              <p:spPr>
                <a:xfrm>
                  <a:off x="-8709" y="982633"/>
                  <a:ext cx="12186297" cy="2677656"/>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ko-KR" sz="1400" dirty="0">
                      <a:latin typeface="Arial" panose="020B0604020202020204" pitchFamily="34" charset="0"/>
                      <a:ea typeface="+mj-ea"/>
                      <a:cs typeface="Arial" panose="020B0604020202020204" pitchFamily="34" charset="0"/>
                    </a:rPr>
                    <a:t>The energy loss of energetic heavy ions caused by elastic atomic (nuclear stopping power) leads to atom displacements in solid-state </a:t>
                  </a:r>
                  <a:r>
                    <a:rPr lang="en-US" altLang="ko-KR" sz="1400">
                      <a:latin typeface="Arial" panose="020B0604020202020204" pitchFamily="34" charset="0"/>
                      <a:ea typeface="+mj-ea"/>
                      <a:cs typeface="Arial" panose="020B0604020202020204" pitchFamily="34" charset="0"/>
                    </a:rPr>
                    <a:t>targets.</a:t>
                  </a:r>
                </a:p>
                <a:p>
                  <a:pPr>
                    <a:lnSpc>
                      <a:spcPct val="150000"/>
                    </a:lnSpc>
                  </a:pPr>
                  <a:endParaRPr lang="en-US" altLang="ko-KR" sz="1400">
                    <a:latin typeface="Arial" panose="020B0604020202020204" pitchFamily="34" charset="0"/>
                    <a:ea typeface="+mj-ea"/>
                    <a:cs typeface="Arial" panose="020B0604020202020204" pitchFamily="34" charset="0"/>
                  </a:endParaRPr>
                </a:p>
                <a:p>
                  <a:pPr>
                    <a:lnSpc>
                      <a:spcPct val="150000"/>
                    </a:lnSpc>
                  </a:pPr>
                  <a:endParaRPr lang="en-US" altLang="ko-KR" sz="1400">
                    <a:latin typeface="Arial" panose="020B0604020202020204" pitchFamily="34" charset="0"/>
                    <a:ea typeface="+mj-ea"/>
                    <a:cs typeface="Arial" panose="020B0604020202020204" pitchFamily="34" charset="0"/>
                  </a:endParaRPr>
                </a:p>
                <a:p>
                  <a:pPr>
                    <a:lnSpc>
                      <a:spcPct val="150000"/>
                    </a:lnSpc>
                  </a:pPr>
                  <a:endParaRPr lang="en-US" altLang="ko-KR" sz="1400">
                    <a:latin typeface="Arial" panose="020B0604020202020204" pitchFamily="34" charset="0"/>
                    <a:ea typeface="+mj-ea"/>
                    <a:cs typeface="Arial" panose="020B0604020202020204" pitchFamily="34" charset="0"/>
                  </a:endParaRPr>
                </a:p>
                <a:p>
                  <a:pPr>
                    <a:lnSpc>
                      <a:spcPct val="150000"/>
                    </a:lnSpc>
                  </a:pPr>
                  <a:endParaRPr lang="en-US" altLang="ko-KR" sz="1400">
                    <a:latin typeface="Arial" panose="020B0604020202020204" pitchFamily="34" charset="0"/>
                    <a:ea typeface="+mj-ea"/>
                    <a:cs typeface="Arial" panose="020B0604020202020204" pitchFamily="34" charset="0"/>
                  </a:endParaRPr>
                </a:p>
                <a:p>
                  <a:pPr marL="285750" indent="-285750">
                    <a:lnSpc>
                      <a:spcPct val="150000"/>
                    </a:lnSpc>
                    <a:buFont typeface="Wingdings" panose="05000000000000000000" pitchFamily="2" charset="2"/>
                    <a:buChar char="Ø"/>
                  </a:pPr>
                  <a:r>
                    <a:rPr lang="en-US" altLang="ko-KR" sz="1400">
                      <a:latin typeface="Arial" panose="020B0604020202020204" pitchFamily="34" charset="0"/>
                      <a:ea typeface="+mj-ea"/>
                      <a:cs typeface="Arial" panose="020B0604020202020204" pitchFamily="34" charset="0"/>
                    </a:rPr>
                    <a:t>Displacements </a:t>
                  </a:r>
                  <a:r>
                    <a:rPr lang="en-US" altLang="ko-KR" sz="1400" dirty="0">
                      <a:latin typeface="Arial" panose="020B0604020202020204" pitchFamily="34" charset="0"/>
                      <a:ea typeface="+mj-ea"/>
                      <a:cs typeface="Arial" panose="020B0604020202020204" pitchFamily="34" charset="0"/>
                    </a:rPr>
                    <a:t>used to measure the amount of radiation damage, </a:t>
                  </a:r>
                  <a:r>
                    <a:rPr lang="en-US" altLang="ko-KR" sz="1400">
                      <a:latin typeface="Arial" panose="020B0604020202020204" pitchFamily="34" charset="0"/>
                      <a:ea typeface="+mj-ea"/>
                      <a:cs typeface="Arial" panose="020B0604020202020204" pitchFamily="34" charset="0"/>
                    </a:rPr>
                    <a:t>which can change the mechanical properties; ex) </a:t>
                  </a:r>
                  <a:r>
                    <a:rPr lang="en-US" sz="1400">
                      <a:latin typeface="Arial" panose="020B0604020202020204" pitchFamily="34" charset="0"/>
                      <a:ea typeface="+mj-ea"/>
                      <a:cs typeface="Arial" panose="020B0604020202020204" pitchFamily="34" charset="0"/>
                    </a:rPr>
                    <a:t>tensile strength, embrittlement, cracks, swelling, elongation, irradiation creep, etc.</a:t>
                  </a:r>
                  <a:endParaRPr lang="en-US" altLang="ko-KR" sz="140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en-US" altLang="ko-KR" sz="1400">
                      <a:latin typeface="Arial" panose="020B0604020202020204" pitchFamily="34" charset="0"/>
                      <a:cs typeface="Arial" panose="020B0604020202020204" pitchFamily="34" charset="0"/>
                    </a:rPr>
                    <a:t>Thin </a:t>
                  </a:r>
                  <a:r>
                    <a:rPr lang="en-US" altLang="ko-KR" sz="1400" dirty="0">
                      <a:latin typeface="Arial" panose="020B0604020202020204" pitchFamily="34" charset="0"/>
                      <a:cs typeface="Arial" panose="020B0604020202020204" pitchFamily="34" charset="0"/>
                    </a:rPr>
                    <a:t>target lifetime </a:t>
                  </a:r>
                  <a14:m>
                    <m:oMath xmlns:m="http://schemas.openxmlformats.org/officeDocument/2006/math">
                      <m:sSub>
                        <m:sSubPr>
                          <m:ctrlPr>
                            <a:rPr lang="en-US" altLang="ko-KR" sz="1400" i="1">
                              <a:latin typeface="Cambria Math" panose="02040503050406030204" pitchFamily="18" charset="0"/>
                              <a:cs typeface="Arial" panose="020B0604020202020204" pitchFamily="34" charset="0"/>
                            </a:rPr>
                          </m:ctrlPr>
                        </m:sSubPr>
                        <m:e>
                          <m:r>
                            <a:rPr lang="en-US" altLang="ko-KR" sz="1400" i="1">
                              <a:latin typeface="Cambria Math" panose="02040503050406030204" pitchFamily="18" charset="0"/>
                              <a:cs typeface="Arial" panose="020B0604020202020204" pitchFamily="34" charset="0"/>
                            </a:rPr>
                            <m:t>𝑡</m:t>
                          </m:r>
                        </m:e>
                        <m:sub>
                          <m:r>
                            <a:rPr lang="en-US" altLang="ko-KR" sz="1400" i="1">
                              <a:latin typeface="Cambria Math" panose="02040503050406030204" pitchFamily="18" charset="0"/>
                              <a:cs typeface="Arial" panose="020B0604020202020204" pitchFamily="34" charset="0"/>
                            </a:rPr>
                            <m:t>𝑠</m:t>
                          </m:r>
                        </m:sub>
                      </m:sSub>
                      <m:r>
                        <a:rPr lang="en-US" altLang="ko-KR" sz="1400" i="1">
                          <a:latin typeface="Cambria Math" panose="02040503050406030204" pitchFamily="18" charset="0"/>
                          <a:cs typeface="Arial" panose="020B0604020202020204" pitchFamily="34" charset="0"/>
                        </a:rPr>
                        <m:t> </m:t>
                      </m:r>
                    </m:oMath>
                  </a14:m>
                  <a:r>
                    <a:rPr lang="en-US" altLang="ko-KR" sz="1400" dirty="0">
                      <a:latin typeface="Arial" panose="020B0604020202020204" pitchFamily="34" charset="0"/>
                      <a:cs typeface="Arial" panose="020B0604020202020204" pitchFamily="34" charset="0"/>
                    </a:rPr>
                    <a:t>with respect to radiation damage can be expressed as: </a:t>
                  </a:r>
                  <a:endParaRPr lang="en-US" altLang="ko-KR" sz="1400" dirty="0">
                    <a:latin typeface="Arial" panose="020B0604020202020204" pitchFamily="34" charset="0"/>
                    <a:ea typeface="+mj-ea"/>
                    <a:cs typeface="Arial" panose="020B0604020202020204" pitchFamily="34" charset="0"/>
                  </a:endParaRPr>
                </a:p>
              </p:txBody>
            </p:sp>
          </mc:Choice>
          <mc:Fallback xmlns="">
            <p:sp>
              <p:nvSpPr>
                <p:cNvPr id="80" name="TextBox 79">
                  <a:extLst>
                    <a:ext uri="{FF2B5EF4-FFF2-40B4-BE49-F238E27FC236}">
                      <a16:creationId xmlns:a16="http://schemas.microsoft.com/office/drawing/2014/main" id="{9B0772CF-B301-4140-AD44-7D129FCB856A}"/>
                    </a:ext>
                  </a:extLst>
                </p:cNvPr>
                <p:cNvSpPr txBox="1">
                  <a:spLocks noRot="1" noChangeAspect="1" noMove="1" noResize="1" noEditPoints="1" noAdjustHandles="1" noChangeArrowheads="1" noChangeShapeType="1" noTextEdit="1"/>
                </p:cNvSpPr>
                <p:nvPr/>
              </p:nvSpPr>
              <p:spPr>
                <a:xfrm>
                  <a:off x="-8709" y="982633"/>
                  <a:ext cx="12186297" cy="2677656"/>
                </a:xfrm>
                <a:prstGeom prst="rect">
                  <a:avLst/>
                </a:prstGeom>
                <a:blipFill>
                  <a:blip r:embed="rId4"/>
                  <a:stretch>
                    <a:fillRect l="-50" b="-2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8FCF6263-633D-4F0B-B343-401B6C24E89B}"/>
                    </a:ext>
                  </a:extLst>
                </p:cNvPr>
                <p:cNvSpPr txBox="1"/>
                <p:nvPr/>
              </p:nvSpPr>
              <p:spPr>
                <a:xfrm>
                  <a:off x="6947999" y="3478940"/>
                  <a:ext cx="2090977" cy="758990"/>
                </a:xfrm>
                <a:prstGeom prst="rect">
                  <a:avLst/>
                </a:prstGeom>
                <a:noFill/>
              </p:spPr>
              <p:txBody>
                <a:bodyPr wrap="square">
                  <a:spAutoFit/>
                </a:bodyPr>
                <a:lstStyle/>
                <a:p>
                  <a:pPr>
                    <a:lnSpc>
                      <a:spcPct val="150000"/>
                    </a:lnSpc>
                  </a:pPr>
                  <a14:m>
                    <m:oMath xmlns:m="http://schemas.openxmlformats.org/officeDocument/2006/math">
                      <m:sSub>
                        <m:sSubPr>
                          <m:ctrlPr>
                            <a:rPr lang="en-US" altLang="ko-KR" i="1" smtClean="0">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𝑡</m:t>
                          </m:r>
                        </m:e>
                        <m:sub>
                          <m:r>
                            <a:rPr lang="en-US" altLang="ko-KR" b="0" i="1" smtClean="0">
                              <a:latin typeface="Cambria Math" panose="02040503050406030204" pitchFamily="18" charset="0"/>
                              <a:cs typeface="Arial" panose="020B0604020202020204" pitchFamily="34" charset="0"/>
                            </a:rPr>
                            <m:t>𝐷</m:t>
                          </m:r>
                        </m:sub>
                      </m:sSub>
                      <m:r>
                        <a:rPr lang="en-US" altLang="ko-KR" i="1">
                          <a:latin typeface="Cambria Math" panose="02040503050406030204" pitchFamily="18" charset="0"/>
                          <a:cs typeface="Arial" panose="020B0604020202020204" pitchFamily="34" charset="0"/>
                        </a:rPr>
                        <m:t>≈</m:t>
                      </m:r>
                      <m:f>
                        <m:fPr>
                          <m:ctrlPr>
                            <a:rPr lang="en-US" altLang="ko-KR" b="0" i="1" smtClean="0">
                              <a:latin typeface="Cambria Math" panose="02040503050406030204" pitchFamily="18" charset="0"/>
                              <a:cs typeface="Arial" panose="020B0604020202020204" pitchFamily="34" charset="0"/>
                            </a:rPr>
                          </m:ctrlPr>
                        </m:fPr>
                        <m:num>
                          <m:sSub>
                            <m:sSubPr>
                              <m:ctrlPr>
                                <a:rPr lang="en-US" altLang="ko-KR" i="1">
                                  <a:latin typeface="Cambria Math" panose="02040503050406030204" pitchFamily="18" charset="0"/>
                                  <a:cs typeface="Arial" panose="020B0604020202020204" pitchFamily="34" charset="0"/>
                                </a:rPr>
                              </m:ctrlPr>
                            </m:sSubPr>
                            <m:e>
                              <m:r>
                                <a:rPr lang="en-US" altLang="ko-KR" b="0" i="1" smtClean="0">
                                  <a:latin typeface="Cambria Math" panose="02040503050406030204" pitchFamily="18" charset="0"/>
                                  <a:cs typeface="Arial" panose="020B0604020202020204" pitchFamily="34" charset="0"/>
                                </a:rPr>
                                <m:t>𝑁</m:t>
                              </m:r>
                            </m:e>
                            <m:sub>
                              <m:r>
                                <a:rPr lang="en-US" altLang="ko-KR" b="0" i="1" smtClean="0">
                                  <a:latin typeface="Cambria Math" panose="02040503050406030204" pitchFamily="18" charset="0"/>
                                  <a:cs typeface="Arial" panose="020B0604020202020204" pitchFamily="34" charset="0"/>
                                </a:rPr>
                                <m:t>0</m:t>
                              </m:r>
                            </m:sub>
                          </m:sSub>
                        </m:num>
                        <m:den>
                          <m:r>
                            <m:rPr>
                              <m:nor/>
                            </m:rPr>
                            <a:rPr lang="en-US" altLang="ko-KR" b="0" i="0" dirty="0" smtClean="0"/>
                            <m:t>2</m:t>
                          </m:r>
                          <m:r>
                            <m:rPr>
                              <m:nor/>
                            </m:rPr>
                            <a:rPr lang="ko-KR" altLang="en-US" dirty="0"/>
                            <m:t>∙</m:t>
                          </m:r>
                          <m:acc>
                            <m:accPr>
                              <m:chr m:val="̇"/>
                              <m:ctrlPr>
                                <a:rPr lang="ko-KR" altLang="en-US" sz="2000" i="1">
                                  <a:latin typeface="Cambria Math" panose="02040503050406030204" pitchFamily="18" charset="0"/>
                                </a:rPr>
                              </m:ctrlPr>
                            </m:accPr>
                            <m:e>
                              <m:sSub>
                                <m:sSubPr>
                                  <m:ctrlPr>
                                    <a:rPr lang="ko-KR" altLang="en-US" sz="2000" i="1">
                                      <a:latin typeface="Cambria Math" panose="02040503050406030204" pitchFamily="18" charset="0"/>
                                    </a:rPr>
                                  </m:ctrlPr>
                                </m:sSubPr>
                                <m:e>
                                  <m:r>
                                    <a:rPr lang="en-US" altLang="ko-KR" sz="2000" i="1">
                                      <a:latin typeface="Cambria Math" panose="02040503050406030204" pitchFamily="18" charset="0"/>
                                    </a:rPr>
                                    <m:t>𝑁</m:t>
                                  </m:r>
                                </m:e>
                                <m:sub>
                                  <m:r>
                                    <a:rPr lang="en-US" altLang="ko-KR" sz="2000" i="1">
                                      <a:latin typeface="Cambria Math" panose="02040503050406030204" pitchFamily="18" charset="0"/>
                                    </a:rPr>
                                    <m:t>𝐷</m:t>
                                  </m:r>
                                </m:sub>
                              </m:sSub>
                            </m:e>
                          </m:acc>
                        </m:den>
                      </m:f>
                    </m:oMath>
                  </a14:m>
                  <a:r>
                    <a:rPr lang="en-US" altLang="ko-KR" dirty="0">
                      <a:latin typeface="Arial" panose="020B0604020202020204" pitchFamily="34" charset="0"/>
                      <a:cs typeface="Arial" panose="020B0604020202020204" pitchFamily="34" charset="0"/>
                    </a:rPr>
                    <a:t>=</a:t>
                  </a:r>
                  <a:r>
                    <a:rPr lang="en-US" altLang="ko-KR" dirty="0">
                      <a:cs typeface="Arial" panose="020B0604020202020204" pitchFamily="34" charset="0"/>
                    </a:rPr>
                    <a:t> </a:t>
                  </a:r>
                  <a14:m>
                    <m:oMath xmlns:m="http://schemas.openxmlformats.org/officeDocument/2006/math">
                      <m:f>
                        <m:fPr>
                          <m:ctrlPr>
                            <a:rPr lang="en-US" altLang="ko-KR" i="1">
                              <a:latin typeface="Cambria Math" panose="02040503050406030204" pitchFamily="18" charset="0"/>
                              <a:cs typeface="Arial" panose="020B0604020202020204" pitchFamily="34" charset="0"/>
                            </a:rPr>
                          </m:ctrlPr>
                        </m:fPr>
                        <m:num>
                          <m:sSub>
                            <m:sSubPr>
                              <m:ctrlPr>
                                <a:rPr lang="en-US" altLang="ko-KR" i="1">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𝑁</m:t>
                              </m:r>
                            </m:e>
                            <m:sub>
                              <m:r>
                                <a:rPr lang="en-US" altLang="ko-KR" i="1">
                                  <a:latin typeface="Cambria Math" panose="02040503050406030204" pitchFamily="18" charset="0"/>
                                  <a:cs typeface="Arial" panose="020B0604020202020204" pitchFamily="34" charset="0"/>
                                </a:rPr>
                                <m:t>0</m:t>
                              </m:r>
                            </m:sub>
                          </m:sSub>
                        </m:num>
                        <m:den>
                          <m:r>
                            <m:rPr>
                              <m:nor/>
                            </m:rPr>
                            <a:rPr lang="en-US" altLang="ko-KR" dirty="0"/>
                            <m:t>2</m:t>
                          </m:r>
                          <m:r>
                            <m:rPr>
                              <m:nor/>
                            </m:rPr>
                            <a:rPr lang="ko-KR" altLang="en-US" dirty="0"/>
                            <m:t>∙</m:t>
                          </m:r>
                          <m:sSub>
                            <m:sSubPr>
                              <m:ctrlPr>
                                <a:rPr lang="en-US" altLang="ko-KR" i="1">
                                  <a:latin typeface="Cambria Math" panose="02040503050406030204" pitchFamily="18" charset="0"/>
                                  <a:cs typeface="Arial" panose="020B0604020202020204" pitchFamily="34" charset="0"/>
                                </a:rPr>
                              </m:ctrlPr>
                            </m:sSubPr>
                            <m:e>
                              <m:r>
                                <a:rPr lang="en-US" altLang="ko-KR" i="1">
                                  <a:latin typeface="Cambria Math" panose="02040503050406030204" pitchFamily="18" charset="0"/>
                                  <a:cs typeface="Arial" panose="020B0604020202020204" pitchFamily="34" charset="0"/>
                                </a:rPr>
                                <m:t>𝑁</m:t>
                              </m:r>
                            </m:e>
                            <m:sub>
                              <m:r>
                                <a:rPr lang="en-US" altLang="ko-KR" b="0" i="1" smtClean="0">
                                  <a:latin typeface="Cambria Math" panose="02040503050406030204" pitchFamily="18" charset="0"/>
                                  <a:cs typeface="Arial" panose="020B0604020202020204" pitchFamily="34" charset="0"/>
                                </a:rPr>
                                <m:t>𝐷</m:t>
                              </m:r>
                            </m:sub>
                          </m:sSub>
                          <m:r>
                            <m:rPr>
                              <m:nor/>
                            </m:rPr>
                            <a:rPr lang="ko-KR" altLang="en-US" dirty="0"/>
                            <m:t>∙</m:t>
                          </m:r>
                          <m:r>
                            <a:rPr lang="en-US" altLang="ko-KR" i="1" dirty="0">
                              <a:latin typeface="Cambria Math" panose="02040503050406030204" pitchFamily="18" charset="0"/>
                            </a:rPr>
                            <m:t>𝐼</m:t>
                          </m:r>
                        </m:den>
                      </m:f>
                    </m:oMath>
                  </a14:m>
                  <a:endParaRPr lang="en-US" altLang="ko-KR" dirty="0">
                    <a:latin typeface="Arial" panose="020B0604020202020204" pitchFamily="34" charset="0"/>
                    <a:cs typeface="Arial" panose="020B0604020202020204" pitchFamily="34" charset="0"/>
                  </a:endParaRPr>
                </a:p>
              </p:txBody>
            </p:sp>
          </mc:Choice>
          <mc:Fallback xmlns="">
            <p:sp>
              <p:nvSpPr>
                <p:cNvPr id="62" name="TextBox 61">
                  <a:extLst>
                    <a:ext uri="{FF2B5EF4-FFF2-40B4-BE49-F238E27FC236}">
                      <a16:creationId xmlns:a16="http://schemas.microsoft.com/office/drawing/2014/main" id="{8FCF6263-633D-4F0B-B343-401B6C24E89B}"/>
                    </a:ext>
                  </a:extLst>
                </p:cNvPr>
                <p:cNvSpPr txBox="1">
                  <a:spLocks noRot="1" noChangeAspect="1" noMove="1" noResize="1" noEditPoints="1" noAdjustHandles="1" noChangeArrowheads="1" noChangeShapeType="1" noTextEdit="1"/>
                </p:cNvSpPr>
                <p:nvPr/>
              </p:nvSpPr>
              <p:spPr>
                <a:xfrm>
                  <a:off x="6947999" y="3478940"/>
                  <a:ext cx="2090977" cy="758990"/>
                </a:xfrm>
                <a:prstGeom prst="rect">
                  <a:avLst/>
                </a:prstGeom>
                <a:blipFill>
                  <a:blip r:embed="rId5"/>
                  <a:stretch>
                    <a:fillRect/>
                  </a:stretch>
                </a:blipFill>
              </p:spPr>
              <p:txBody>
                <a:bodyPr/>
                <a:lstStyle/>
                <a:p>
                  <a:r>
                    <a:rPr lang="en-US">
                      <a:noFill/>
                    </a:rPr>
                    <a:t> </a:t>
                  </a:r>
                </a:p>
              </p:txBody>
            </p:sp>
          </mc:Fallback>
        </mc:AlternateContent>
        <p:sp>
          <p:nvSpPr>
            <p:cNvPr id="64" name="직사각형 63">
              <a:extLst>
                <a:ext uri="{FF2B5EF4-FFF2-40B4-BE49-F238E27FC236}">
                  <a16:creationId xmlns:a16="http://schemas.microsoft.com/office/drawing/2014/main" id="{50DF69F3-D416-4777-817E-0AFDA43B03EB}"/>
                </a:ext>
              </a:extLst>
            </p:cNvPr>
            <p:cNvSpPr/>
            <p:nvPr/>
          </p:nvSpPr>
          <p:spPr>
            <a:xfrm>
              <a:off x="6763804" y="3434624"/>
              <a:ext cx="2319131" cy="88017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5" name="그룹 64">
              <a:extLst>
                <a:ext uri="{FF2B5EF4-FFF2-40B4-BE49-F238E27FC236}">
                  <a16:creationId xmlns:a16="http://schemas.microsoft.com/office/drawing/2014/main" id="{8B3691D8-DE58-462B-AFB5-8A689EA6A51A}"/>
                </a:ext>
              </a:extLst>
            </p:cNvPr>
            <p:cNvGrpSpPr/>
            <p:nvPr/>
          </p:nvGrpSpPr>
          <p:grpSpPr>
            <a:xfrm>
              <a:off x="6739284" y="3190418"/>
              <a:ext cx="2390689" cy="461665"/>
              <a:chOff x="347607" y="2393687"/>
              <a:chExt cx="1535154" cy="508588"/>
            </a:xfrm>
          </p:grpSpPr>
          <p:sp>
            <p:nvSpPr>
              <p:cNvPr id="66" name="사각형: 둥근 대각선 방향 모서리 65">
                <a:extLst>
                  <a:ext uri="{FF2B5EF4-FFF2-40B4-BE49-F238E27FC236}">
                    <a16:creationId xmlns:a16="http://schemas.microsoft.com/office/drawing/2014/main" id="{663C2BD2-BEA3-4484-AE24-67FBA0448054}"/>
                  </a:ext>
                </a:extLst>
              </p:cNvPr>
              <p:cNvSpPr/>
              <p:nvPr/>
            </p:nvSpPr>
            <p:spPr>
              <a:xfrm>
                <a:off x="347607" y="2466113"/>
                <a:ext cx="1504950" cy="363736"/>
              </a:xfrm>
              <a:prstGeom prst="round2DiagRect">
                <a:avLst>
                  <a:gd name="adj1" fmla="val 17021"/>
                  <a:gd name="adj2" fmla="val 0"/>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dirty="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67" name="TextBox 66">
                <a:extLst>
                  <a:ext uri="{FF2B5EF4-FFF2-40B4-BE49-F238E27FC236}">
                    <a16:creationId xmlns:a16="http://schemas.microsoft.com/office/drawing/2014/main" id="{C196EF1C-3AA1-44E3-BC9A-0CA970144912}"/>
                  </a:ext>
                </a:extLst>
              </p:cNvPr>
              <p:cNvSpPr txBox="1"/>
              <p:nvPr/>
            </p:nvSpPr>
            <p:spPr>
              <a:xfrm>
                <a:off x="424831" y="2393687"/>
                <a:ext cx="1457930" cy="508588"/>
              </a:xfrm>
              <a:prstGeom prst="rect">
                <a:avLst/>
              </a:prstGeom>
              <a:noFill/>
            </p:spPr>
            <p:txBody>
              <a:bodyPr wrap="square" rtlCol="0" anchor="ctr">
                <a:spAutoFit/>
              </a:bodyPr>
              <a:lstStyle/>
              <a:p>
                <a:r>
                  <a:rPr lang="en-US" altLang="ko-KR" sz="1200" b="1" dirty="0">
                    <a:ln w="3175">
                      <a:solidFill>
                        <a:schemeClr val="bg1">
                          <a:alpha val="10000"/>
                        </a:schemeClr>
                      </a:solidFill>
                    </a:ln>
                    <a:solidFill>
                      <a:schemeClr val="bg1"/>
                    </a:solidFill>
                    <a:latin typeface="+mj-ea"/>
                    <a:ea typeface="+mj-ea"/>
                  </a:rPr>
                  <a:t>Radiation damage  lifetime</a:t>
                </a:r>
                <a:endParaRPr lang="ko-KR" altLang="en-US" sz="1200" b="1" dirty="0">
                  <a:ln w="3175">
                    <a:solidFill>
                      <a:schemeClr val="bg1">
                        <a:alpha val="10000"/>
                      </a:schemeClr>
                    </a:solidFill>
                  </a:ln>
                  <a:solidFill>
                    <a:schemeClr val="bg1"/>
                  </a:solidFill>
                  <a:latin typeface="+mj-ea"/>
                  <a:ea typeface="+mj-ea"/>
                </a:endParaRPr>
              </a:p>
            </p:txBody>
          </p:sp>
        </p:grpSp>
        <mc:AlternateContent xmlns:mc="http://schemas.openxmlformats.org/markup-compatibility/2006" xmlns:a14="http://schemas.microsoft.com/office/drawing/2010/main">
          <mc:Choice Requires="a14">
            <p:sp>
              <p:nvSpPr>
                <p:cNvPr id="21" name="직사각형 20">
                  <a:extLst>
                    <a:ext uri="{FF2B5EF4-FFF2-40B4-BE49-F238E27FC236}">
                      <a16:creationId xmlns:a16="http://schemas.microsoft.com/office/drawing/2014/main" id="{D11F335E-16EB-4D3B-87AD-41ECE901573A}"/>
                    </a:ext>
                  </a:extLst>
                </p:cNvPr>
                <p:cNvSpPr/>
                <p:nvPr/>
              </p:nvSpPr>
              <p:spPr>
                <a:xfrm>
                  <a:off x="9127430" y="3520137"/>
                  <a:ext cx="3050158" cy="866584"/>
                </a:xfrm>
                <a:prstGeom prst="rect">
                  <a:avLst/>
                </a:prstGeom>
              </p:spPr>
              <p:txBody>
                <a:bodyPr wrap="square">
                  <a:spAutoFit/>
                </a:bodyPr>
                <a:lstStyle/>
                <a:p>
                  <a14:m>
                    <m:oMath xmlns:m="http://schemas.openxmlformats.org/officeDocument/2006/math">
                      <m:sSub>
                        <m:sSubPr>
                          <m:ctrlPr>
                            <a:rPr lang="en-US" altLang="ko-KR" sz="1000" i="1">
                              <a:latin typeface="Cambria Math" panose="02040503050406030204" pitchFamily="18" charset="0"/>
                              <a:cs typeface="Arial" panose="020B0604020202020204" pitchFamily="34" charset="0"/>
                            </a:rPr>
                          </m:ctrlPr>
                        </m:sSubPr>
                        <m:e>
                          <m:r>
                            <a:rPr lang="en-US" altLang="ko-KR" sz="1000" i="1">
                              <a:latin typeface="Cambria Math" panose="02040503050406030204" pitchFamily="18" charset="0"/>
                              <a:cs typeface="Arial" panose="020B0604020202020204" pitchFamily="34" charset="0"/>
                            </a:rPr>
                            <m:t>𝑁</m:t>
                          </m:r>
                        </m:e>
                        <m:sub>
                          <m:r>
                            <a:rPr lang="en-US" altLang="ko-KR" sz="1000" i="1">
                              <a:latin typeface="Cambria Math" panose="02040503050406030204" pitchFamily="18" charset="0"/>
                              <a:cs typeface="Arial" panose="020B0604020202020204" pitchFamily="34" charset="0"/>
                            </a:rPr>
                            <m:t>0</m:t>
                          </m:r>
                        </m:sub>
                      </m:sSub>
                    </m:oMath>
                  </a14:m>
                  <a:r>
                    <a:rPr lang="en-US" altLang="ko-KR" sz="1000" i="1">
                      <a:solidFill>
                        <a:srgbClr val="000000"/>
                      </a:solidFill>
                      <a:latin typeface="Cambria Math" panose="02040503050406030204" pitchFamily="18" charset="0"/>
                      <a:ea typeface="맑은 고딕" panose="020B0503020000020004" pitchFamily="50" charset="-127"/>
                    </a:rPr>
                    <a:t> </a:t>
                  </a:r>
                  <a:r>
                    <a:rPr lang="en-US" altLang="ko-KR" sz="1000">
                      <a:solidFill>
                        <a:srgbClr val="000000"/>
                      </a:solidFill>
                      <a:latin typeface="Cambria Math" panose="02040503050406030204" pitchFamily="18" charset="0"/>
                      <a:ea typeface="맑은 고딕" panose="020B0503020000020004" pitchFamily="50" charset="-127"/>
                    </a:rPr>
                    <a:t>: atomic desnity number</a:t>
                  </a:r>
                </a:p>
                <a:p>
                  <a14:m>
                    <m:oMath xmlns:m="http://schemas.openxmlformats.org/officeDocument/2006/math">
                      <m:acc>
                        <m:accPr>
                          <m:chr m:val="̇"/>
                          <m:ctrlPr>
                            <a:rPr lang="ko-KR" altLang="ko-KR" sz="1000" i="1">
                              <a:solidFill>
                                <a:srgbClr val="000000"/>
                              </a:solidFill>
                              <a:latin typeface="Cambria Math" panose="02040503050406030204" pitchFamily="18" charset="0"/>
                              <a:ea typeface="맑은 고딕" panose="020B0503020000020004" pitchFamily="50" charset="-127"/>
                            </a:rPr>
                          </m:ctrlPr>
                        </m:accPr>
                        <m:e>
                          <m:sSub>
                            <m:sSubPr>
                              <m:ctrlPr>
                                <a:rPr lang="ko-KR" altLang="ko-KR" sz="1000" i="1">
                                  <a:solidFill>
                                    <a:srgbClr val="000000"/>
                                  </a:solidFill>
                                  <a:latin typeface="Cambria Math" panose="02040503050406030204" pitchFamily="18" charset="0"/>
                                  <a:ea typeface="맑은 고딕" panose="020B0503020000020004" pitchFamily="50" charset="-127"/>
                                </a:rPr>
                              </m:ctrlPr>
                            </m:sSubPr>
                            <m:e>
                              <m:r>
                                <a:rPr lang="en-US" altLang="ko-KR" sz="1000">
                                  <a:solidFill>
                                    <a:srgbClr val="000000"/>
                                  </a:solidFill>
                                  <a:latin typeface="Cambria Math" panose="02040503050406030204" pitchFamily="18" charset="0"/>
                                  <a:ea typeface="맑은 고딕" panose="020B0503020000020004" pitchFamily="50" charset="-127"/>
                                </a:rPr>
                                <m:t>𝑁</m:t>
                              </m:r>
                            </m:e>
                            <m:sub>
                              <m:r>
                                <a:rPr lang="en-US" altLang="ko-KR" sz="1000">
                                  <a:solidFill>
                                    <a:srgbClr val="000000"/>
                                  </a:solidFill>
                                  <a:latin typeface="Cambria Math" panose="02040503050406030204" pitchFamily="18" charset="0"/>
                                  <a:ea typeface="맑은 고딕" panose="020B0503020000020004" pitchFamily="50" charset="-127"/>
                                </a:rPr>
                                <m:t>𝐷</m:t>
                              </m:r>
                            </m:sub>
                          </m:sSub>
                        </m:e>
                      </m:acc>
                    </m:oMath>
                  </a14:m>
                  <a:r>
                    <a:rPr lang="en-US" altLang="ko-KR" sz="1000" dirty="0">
                      <a:solidFill>
                        <a:srgbClr val="000000"/>
                      </a:solidFill>
                      <a:latin typeface="Times New Roman" panose="02020603050405020304" pitchFamily="18" charset="0"/>
                      <a:ea typeface="맑은 고딕" panose="020B0503020000020004" pitchFamily="50" charset="-127"/>
                    </a:rPr>
                    <a:t> : </a:t>
                  </a:r>
                  <a:r>
                    <a:rPr lang="en-US" altLang="ko-KR" sz="1000" dirty="0">
                      <a:solidFill>
                        <a:srgbClr val="000000"/>
                      </a:solidFill>
                      <a:latin typeface="Times New Roman" panose="02020603050405020304" pitchFamily="18" charset="0"/>
                    </a:rPr>
                    <a:t>displacements rate per unit volume </a:t>
                  </a:r>
                  <a:endParaRPr lang="en-US" altLang="ko-KR" sz="1000" i="1" dirty="0">
                    <a:latin typeface="Cambria Math" panose="02040503050406030204" pitchFamily="18" charset="0"/>
                    <a:cs typeface="Arial" panose="020B0604020202020204" pitchFamily="34" charset="0"/>
                  </a:endParaRPr>
                </a:p>
                <a:p>
                  <a14:m>
                    <m:oMath xmlns:m="http://schemas.openxmlformats.org/officeDocument/2006/math">
                      <m:sSub>
                        <m:sSubPr>
                          <m:ctrlPr>
                            <a:rPr lang="en-US" altLang="ko-KR" sz="1000" i="1">
                              <a:latin typeface="Cambria Math" panose="02040503050406030204" pitchFamily="18" charset="0"/>
                              <a:cs typeface="Arial" panose="020B0604020202020204" pitchFamily="34" charset="0"/>
                            </a:rPr>
                          </m:ctrlPr>
                        </m:sSubPr>
                        <m:e>
                          <m:r>
                            <a:rPr lang="en-US" altLang="ko-KR" sz="1000" i="1">
                              <a:latin typeface="Cambria Math" panose="02040503050406030204" pitchFamily="18" charset="0"/>
                              <a:cs typeface="Arial" panose="020B0604020202020204" pitchFamily="34" charset="0"/>
                            </a:rPr>
                            <m:t>𝑁</m:t>
                          </m:r>
                        </m:e>
                        <m:sub>
                          <m:r>
                            <a:rPr lang="en-US" altLang="ko-KR" sz="1000" i="1">
                              <a:latin typeface="Cambria Math" panose="02040503050406030204" pitchFamily="18" charset="0"/>
                              <a:cs typeface="Arial" panose="020B0604020202020204" pitchFamily="34" charset="0"/>
                            </a:rPr>
                            <m:t>𝐷</m:t>
                          </m:r>
                        </m:sub>
                      </m:sSub>
                    </m:oMath>
                  </a14:m>
                  <a:r>
                    <a:rPr lang="en-US" altLang="ko-KR" sz="1000" dirty="0">
                      <a:solidFill>
                        <a:srgbClr val="000000"/>
                      </a:solidFill>
                      <a:latin typeface="Times New Roman" panose="02020603050405020304" pitchFamily="18" charset="0"/>
                    </a:rPr>
                    <a:t>: displacements per </a:t>
                  </a:r>
                  <a:r>
                    <a:rPr lang="en-US" altLang="ko-KR" sz="1000">
                      <a:solidFill>
                        <a:srgbClr val="000000"/>
                      </a:solidFill>
                      <a:latin typeface="Times New Roman" panose="02020603050405020304" pitchFamily="18" charset="0"/>
                    </a:rPr>
                    <a:t>unit volume </a:t>
                  </a:r>
                  <a:r>
                    <a:rPr lang="en-US" altLang="ko-KR" sz="1000" dirty="0">
                      <a:solidFill>
                        <a:srgbClr val="000000"/>
                      </a:solidFill>
                      <a:latin typeface="Times New Roman" panose="02020603050405020304" pitchFamily="18" charset="0"/>
                    </a:rPr>
                    <a:t>per </a:t>
                  </a:r>
                  <a:r>
                    <a:rPr lang="en-US" altLang="ko-KR" sz="1000">
                      <a:solidFill>
                        <a:srgbClr val="000000"/>
                      </a:solidFill>
                      <a:latin typeface="Times New Roman" panose="02020603050405020304" pitchFamily="18" charset="0"/>
                    </a:rPr>
                    <a:t>incident particle </a:t>
                  </a:r>
                </a:p>
                <a:p>
                  <a:r>
                    <a:rPr lang="en-US" altLang="ko-KR" sz="1000">
                      <a:solidFill>
                        <a:srgbClr val="000000"/>
                      </a:solidFill>
                      <a:latin typeface="Times New Roman" panose="02020603050405020304" pitchFamily="18" charset="0"/>
                    </a:rPr>
                    <a:t>        (=</a:t>
                  </a:r>
                  <a14:m>
                    <m:oMath xmlns:m="http://schemas.openxmlformats.org/officeDocument/2006/math">
                      <m:sSub>
                        <m:sSubPr>
                          <m:ctrlPr>
                            <a:rPr lang="en-US" altLang="ko-KR" sz="1000" i="1">
                              <a:latin typeface="Cambria Math" panose="02040503050406030204" pitchFamily="18" charset="0"/>
                              <a:cs typeface="Arial" panose="020B0604020202020204" pitchFamily="34" charset="0"/>
                            </a:rPr>
                          </m:ctrlPr>
                        </m:sSubPr>
                        <m:e>
                          <m:r>
                            <a:rPr lang="en-US" altLang="ko-KR" sz="1000" i="1">
                              <a:latin typeface="Cambria Math" panose="02040503050406030204" pitchFamily="18" charset="0"/>
                              <a:cs typeface="Arial" panose="020B0604020202020204" pitchFamily="34" charset="0"/>
                            </a:rPr>
                            <m:t>𝑁</m:t>
                          </m:r>
                        </m:e>
                        <m:sub>
                          <m:r>
                            <a:rPr lang="en-US" altLang="ko-KR" sz="1000" i="1">
                              <a:latin typeface="Cambria Math" panose="02040503050406030204" pitchFamily="18" charset="0"/>
                              <a:cs typeface="Arial" panose="020B0604020202020204" pitchFamily="34" charset="0"/>
                            </a:rPr>
                            <m:t>0</m:t>
                          </m:r>
                        </m:sub>
                      </m:sSub>
                    </m:oMath>
                  </a14:m>
                  <a:r>
                    <a:rPr lang="en-US" altLang="ko-KR" sz="1000">
                      <a:solidFill>
                        <a:srgbClr val="000000"/>
                      </a:solidFill>
                      <a:latin typeface="맑은 고딕" panose="020B0503020000020004" pitchFamily="50" charset="-127"/>
                    </a:rPr>
                    <a:t> ∙ </a:t>
                  </a:r>
                  <a:r>
                    <a:rPr lang="en-US" altLang="ko-KR" sz="1000">
                      <a:solidFill>
                        <a:srgbClr val="000000"/>
                      </a:solidFill>
                      <a:latin typeface="Times New Roman" panose="02020603050405020304" pitchFamily="18" charset="0"/>
                    </a:rPr>
                    <a:t>dpa/particle)</a:t>
                  </a:r>
                  <a:endParaRPr lang="en-US" altLang="ko-KR" sz="1000" dirty="0">
                    <a:solidFill>
                      <a:srgbClr val="000000"/>
                    </a:solidFill>
                    <a:latin typeface="Times New Roman" panose="02020603050405020304" pitchFamily="18" charset="0"/>
                  </a:endParaRPr>
                </a:p>
                <a:p>
                  <a14:m>
                    <m:oMath xmlns:m="http://schemas.openxmlformats.org/officeDocument/2006/math">
                      <m:r>
                        <a:rPr lang="en-US" altLang="ko-KR" sz="1000" i="1" dirty="0">
                          <a:latin typeface="Cambria Math" panose="02040503050406030204" pitchFamily="18" charset="0"/>
                        </a:rPr>
                        <m:t>𝐼</m:t>
                      </m:r>
                    </m:oMath>
                  </a14:m>
                  <a:r>
                    <a:rPr lang="en-US" altLang="ko-KR" sz="1000" dirty="0">
                      <a:solidFill>
                        <a:srgbClr val="000000"/>
                      </a:solidFill>
                      <a:latin typeface="Times New Roman" panose="02020603050405020304" pitchFamily="18" charset="0"/>
                    </a:rPr>
                    <a:t> : beam intensity  </a:t>
                  </a:r>
                  <a:endParaRPr lang="ko-KR" altLang="en-US" sz="1000" dirty="0">
                    <a:solidFill>
                      <a:srgbClr val="000000"/>
                    </a:solidFill>
                    <a:latin typeface="Times New Roman" panose="02020603050405020304" pitchFamily="18" charset="0"/>
                    <a:ea typeface="맑은 고딕" panose="020B0503020000020004" pitchFamily="50" charset="-127"/>
                  </a:endParaRPr>
                </a:p>
              </p:txBody>
            </p:sp>
          </mc:Choice>
          <mc:Fallback xmlns="">
            <p:sp>
              <p:nvSpPr>
                <p:cNvPr id="21" name="직사각형 20">
                  <a:extLst>
                    <a:ext uri="{FF2B5EF4-FFF2-40B4-BE49-F238E27FC236}">
                      <a16:creationId xmlns:a16="http://schemas.microsoft.com/office/drawing/2014/main" id="{D11F335E-16EB-4D3B-87AD-41ECE901573A}"/>
                    </a:ext>
                  </a:extLst>
                </p:cNvPr>
                <p:cNvSpPr>
                  <a:spLocks noRot="1" noChangeAspect="1" noMove="1" noResize="1" noEditPoints="1" noAdjustHandles="1" noChangeArrowheads="1" noChangeShapeType="1" noTextEdit="1"/>
                </p:cNvSpPr>
                <p:nvPr/>
              </p:nvSpPr>
              <p:spPr>
                <a:xfrm>
                  <a:off x="9127430" y="3520137"/>
                  <a:ext cx="3050158" cy="866584"/>
                </a:xfrm>
                <a:prstGeom prst="rect">
                  <a:avLst/>
                </a:prstGeom>
                <a:blipFill>
                  <a:blip r:embed="rId6"/>
                  <a:stretch>
                    <a:fillRect b="-2797"/>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579F6758-5423-4870-AEC8-D43AEE9D28E8}"/>
                </a:ext>
              </a:extLst>
            </p:cNvPr>
            <p:cNvSpPr txBox="1"/>
            <p:nvPr/>
          </p:nvSpPr>
          <p:spPr>
            <a:xfrm>
              <a:off x="9107455" y="3265623"/>
              <a:ext cx="1953543" cy="256993"/>
            </a:xfrm>
            <a:prstGeom prst="rect">
              <a:avLst/>
            </a:prstGeom>
            <a:noFill/>
          </p:spPr>
          <p:txBody>
            <a:bodyPr wrap="square">
              <a:spAutoFit/>
            </a:bodyPr>
            <a:lstStyle/>
            <a:p>
              <a:pPr indent="-406400">
                <a:lnSpc>
                  <a:spcPct val="107000"/>
                </a:lnSpc>
                <a:spcAft>
                  <a:spcPts val="800"/>
                </a:spcAft>
              </a:pPr>
              <a:r>
                <a:rPr lang="en-US" altLang="ko-KR" sz="1000">
                  <a:solidFill>
                    <a:srgbClr val="000000"/>
                  </a:solidFill>
                  <a:latin typeface="Times New Roman" panose="02020603050405020304" pitchFamily="18" charset="0"/>
                  <a:ea typeface="맑은 고딕" panose="020B0503020000020004" pitchFamily="50" charset="-127"/>
                </a:rPr>
                <a:t>By </a:t>
              </a:r>
              <a:r>
                <a:rPr lang="en-US" altLang="ko-KR" sz="1000" dirty="0">
                  <a:solidFill>
                    <a:srgbClr val="000000"/>
                  </a:solidFill>
                  <a:latin typeface="Times New Roman" panose="02020603050405020304" pitchFamily="18" charset="0"/>
                  <a:ea typeface="맑은 고딕" panose="020B0503020000020004" pitchFamily="50" charset="-127"/>
                </a:rPr>
                <a:t>F. Nickel (1978)</a:t>
              </a:r>
              <a:endParaRPr lang="ko-KR" altLang="ko-KR" sz="1000" dirty="0">
                <a:solidFill>
                  <a:srgbClr val="000000"/>
                </a:solidFill>
                <a:latin typeface="Times New Roman" panose="02020603050405020304" pitchFamily="18" charset="0"/>
                <a:ea typeface="맑은 고딕" panose="020B0503020000020004" pitchFamily="50" charset="-127"/>
              </a:endParaRPr>
            </a:p>
          </p:txBody>
        </p:sp>
        <p:sp>
          <p:nvSpPr>
            <p:cNvPr id="50" name="직사각형 49">
              <a:extLst>
                <a:ext uri="{FF2B5EF4-FFF2-40B4-BE49-F238E27FC236}">
                  <a16:creationId xmlns:a16="http://schemas.microsoft.com/office/drawing/2014/main" id="{2A7E97C4-4788-B83D-919A-AF6E6B139A07}"/>
                </a:ext>
              </a:extLst>
            </p:cNvPr>
            <p:cNvSpPr/>
            <p:nvPr/>
          </p:nvSpPr>
          <p:spPr>
            <a:xfrm>
              <a:off x="8301086" y="3918251"/>
              <a:ext cx="252786" cy="2606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83818ADC-1D5C-45DA-83C3-890C62EF3AB1}"/>
                    </a:ext>
                  </a:extLst>
                </p:cNvPr>
                <p:cNvSpPr txBox="1"/>
                <p:nvPr/>
              </p:nvSpPr>
              <p:spPr>
                <a:xfrm>
                  <a:off x="1253909" y="1944943"/>
                  <a:ext cx="1863521" cy="539058"/>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en-US" altLang="ko-KR" sz="1400" i="1">
                                <a:latin typeface="Cambria Math" panose="02040503050406030204" pitchFamily="18" charset="0"/>
                                <a:cs typeface="Arial" panose="020B0604020202020204" pitchFamily="34" charset="0"/>
                              </a:rPr>
                            </m:ctrlPr>
                          </m:sSubPr>
                          <m:e>
                            <m:r>
                              <a:rPr lang="en-US" altLang="ko-KR" sz="1400" i="1">
                                <a:latin typeface="Cambria Math" panose="02040503050406030204" pitchFamily="18" charset="0"/>
                                <a:cs typeface="Arial" panose="020B0604020202020204" pitchFamily="34" charset="0"/>
                              </a:rPr>
                              <m:t>𝑁</m:t>
                            </m:r>
                          </m:e>
                          <m:sub>
                            <m:r>
                              <a:rPr lang="en-US" altLang="ko-KR" sz="1400" i="1">
                                <a:latin typeface="Cambria Math" panose="02040503050406030204" pitchFamily="18" charset="0"/>
                                <a:cs typeface="Arial" panose="020B0604020202020204" pitchFamily="34" charset="0"/>
                              </a:rPr>
                              <m:t>𝐹</m:t>
                            </m:r>
                          </m:sub>
                        </m:sSub>
                        <m:r>
                          <a:rPr lang="en-US" altLang="ko-KR" sz="1400" i="1">
                            <a:latin typeface="Cambria Math" panose="02040503050406030204" pitchFamily="18" charset="0"/>
                            <a:cs typeface="Arial" panose="020B0604020202020204" pitchFamily="34" charset="0"/>
                          </a:rPr>
                          <m:t>=</m:t>
                        </m:r>
                        <m:r>
                          <m:rPr>
                            <m:sty m:val="p"/>
                          </m:rPr>
                          <a:rPr lang="el-GR" altLang="ko-KR" sz="1400" i="1">
                            <a:latin typeface="Cambria Math" panose="02040503050406030204" pitchFamily="18" charset="0"/>
                            <a:cs typeface="Arial" panose="020B0604020202020204" pitchFamily="34" charset="0"/>
                          </a:rPr>
                          <m:t>κ</m:t>
                        </m:r>
                        <m:f>
                          <m:fPr>
                            <m:ctrlPr>
                              <a:rPr lang="el-GR" altLang="ko-KR" sz="1400" i="1">
                                <a:latin typeface="Cambria Math" panose="02040503050406030204" pitchFamily="18" charset="0"/>
                                <a:cs typeface="Arial" panose="020B0604020202020204" pitchFamily="34" charset="0"/>
                              </a:rPr>
                            </m:ctrlPr>
                          </m:fPr>
                          <m:num>
                            <m:r>
                              <m:rPr>
                                <m:nor/>
                              </m:rPr>
                              <a:rPr lang="el-GR" altLang="ko-KR" sz="1400" i="1" dirty="0">
                                <a:latin typeface="Cambria Math" panose="02040503050406030204" pitchFamily="18" charset="0"/>
                                <a:cs typeface="Arial" panose="020B0604020202020204" pitchFamily="34" charset="0"/>
                              </a:rPr>
                              <m:t>ξ</m:t>
                            </m:r>
                            <m:r>
                              <m:rPr>
                                <m:nor/>
                              </m:rPr>
                              <a:rPr lang="en-US" altLang="ko-KR" sz="1400" i="1" dirty="0">
                                <a:latin typeface="Cambria Math" panose="02040503050406030204" pitchFamily="18" charset="0"/>
                                <a:cs typeface="Arial" panose="020B0604020202020204" pitchFamily="34" charset="0"/>
                              </a:rPr>
                              <m:t>(</m:t>
                            </m:r>
                            <m:r>
                              <a:rPr lang="en-US" altLang="ko-KR" sz="1400" i="1" dirty="0">
                                <a:latin typeface="Cambria Math" panose="02040503050406030204" pitchFamily="18" charset="0"/>
                                <a:cs typeface="Arial" panose="020B0604020202020204" pitchFamily="34" charset="0"/>
                              </a:rPr>
                              <m:t>𝑇</m:t>
                            </m:r>
                            <m:r>
                              <m:rPr>
                                <m:nor/>
                              </m:rPr>
                              <a:rPr lang="en-US" altLang="ko-KR" sz="1400" i="1" dirty="0">
                                <a:latin typeface="Cambria Math" panose="02040503050406030204" pitchFamily="18" charset="0"/>
                                <a:cs typeface="Arial" panose="020B0604020202020204" pitchFamily="34" charset="0"/>
                              </a:rPr>
                              <m:t>)</m:t>
                            </m:r>
                            <m:r>
                              <a:rPr lang="en-US" altLang="ko-KR" sz="1400" i="1" dirty="0">
                                <a:latin typeface="Cambria Math" panose="02040503050406030204" pitchFamily="18" charset="0"/>
                                <a:cs typeface="Arial" panose="020B0604020202020204" pitchFamily="34" charset="0"/>
                              </a:rPr>
                              <m:t>𝑇</m:t>
                            </m:r>
                          </m:num>
                          <m:den>
                            <m:r>
                              <a:rPr lang="en-US" altLang="ko-KR" sz="1400" i="1">
                                <a:latin typeface="Cambria Math" panose="02040503050406030204" pitchFamily="18" charset="0"/>
                                <a:cs typeface="Arial" panose="020B0604020202020204" pitchFamily="34" charset="0"/>
                              </a:rPr>
                              <m:t>2</m:t>
                            </m:r>
                            <m:sSub>
                              <m:sSubPr>
                                <m:ctrlPr>
                                  <a:rPr lang="en-US" altLang="ko-KR" sz="1400" i="1">
                                    <a:latin typeface="Cambria Math" panose="02040503050406030204" pitchFamily="18" charset="0"/>
                                    <a:cs typeface="Arial" panose="020B0604020202020204" pitchFamily="34" charset="0"/>
                                  </a:rPr>
                                </m:ctrlPr>
                              </m:sSubPr>
                              <m:e>
                                <m:r>
                                  <a:rPr lang="en-US" altLang="ko-KR" sz="1400" i="1">
                                    <a:latin typeface="Cambria Math" panose="02040503050406030204" pitchFamily="18" charset="0"/>
                                    <a:cs typeface="Arial" panose="020B0604020202020204" pitchFamily="34" charset="0"/>
                                  </a:rPr>
                                  <m:t>𝐸</m:t>
                                </m:r>
                              </m:e>
                              <m:sub>
                                <m:r>
                                  <a:rPr lang="en-US" altLang="ko-KR" sz="1400" i="1">
                                    <a:latin typeface="Cambria Math" panose="02040503050406030204" pitchFamily="18" charset="0"/>
                                    <a:cs typeface="Arial" panose="020B0604020202020204" pitchFamily="34" charset="0"/>
                                  </a:rPr>
                                  <m:t>𝑡h</m:t>
                                </m:r>
                              </m:sub>
                            </m:sSub>
                          </m:den>
                        </m:f>
                      </m:oMath>
                    </m:oMathPara>
                  </a14:m>
                  <a:endParaRPr lang="en-US" altLang="ko-KR" sz="1400" i="1" dirty="0">
                    <a:latin typeface="Cambria Math" panose="02040503050406030204" pitchFamily="18" charset="0"/>
                    <a:cs typeface="Arial" panose="020B0604020202020204" pitchFamily="34" charset="0"/>
                  </a:endParaRPr>
                </a:p>
              </p:txBody>
            </p:sp>
          </mc:Choice>
          <mc:Fallback xmlns="">
            <p:sp>
              <p:nvSpPr>
                <p:cNvPr id="52" name="TextBox 51">
                  <a:extLst>
                    <a:ext uri="{FF2B5EF4-FFF2-40B4-BE49-F238E27FC236}">
                      <a16:creationId xmlns:a16="http://schemas.microsoft.com/office/drawing/2014/main" id="{83818ADC-1D5C-45DA-83C3-890C62EF3AB1}"/>
                    </a:ext>
                  </a:extLst>
                </p:cNvPr>
                <p:cNvSpPr txBox="1">
                  <a:spLocks noRot="1" noChangeAspect="1" noMove="1" noResize="1" noEditPoints="1" noAdjustHandles="1" noChangeArrowheads="1" noChangeShapeType="1" noTextEdit="1"/>
                </p:cNvSpPr>
                <p:nvPr/>
              </p:nvSpPr>
              <p:spPr>
                <a:xfrm>
                  <a:off x="1253909" y="1944943"/>
                  <a:ext cx="1863521" cy="539058"/>
                </a:xfrm>
                <a:prstGeom prst="rect">
                  <a:avLst/>
                </a:prstGeom>
                <a:blipFill>
                  <a:blip r:embed="rId7"/>
                  <a:stretch>
                    <a:fillRect/>
                  </a:stretch>
                </a:blipFill>
              </p:spPr>
              <p:txBody>
                <a:bodyPr/>
                <a:lstStyle/>
                <a:p>
                  <a:r>
                    <a:rPr lang="en-US">
                      <a:noFill/>
                    </a:rPr>
                    <a:t> </a:t>
                  </a:r>
                </a:p>
              </p:txBody>
            </p:sp>
          </mc:Fallback>
        </mc:AlternateContent>
        <p:sp>
          <p:nvSpPr>
            <p:cNvPr id="54" name="직사각형 53">
              <a:extLst>
                <a:ext uri="{FF2B5EF4-FFF2-40B4-BE49-F238E27FC236}">
                  <a16:creationId xmlns:a16="http://schemas.microsoft.com/office/drawing/2014/main" id="{76D6873E-45A5-4814-AC62-40FE85A7FE3F}"/>
                </a:ext>
              </a:extLst>
            </p:cNvPr>
            <p:cNvSpPr/>
            <p:nvPr/>
          </p:nvSpPr>
          <p:spPr>
            <a:xfrm>
              <a:off x="1179344" y="1603345"/>
              <a:ext cx="3486504" cy="307777"/>
            </a:xfrm>
            <a:prstGeom prst="rect">
              <a:avLst/>
            </a:prstGeom>
          </p:spPr>
          <p:txBody>
            <a:bodyPr wrap="square">
              <a:spAutoFit/>
            </a:bodyPr>
            <a:lstStyle/>
            <a:p>
              <a:r>
                <a:rPr lang="en-US" altLang="ko-KR" sz="1400">
                  <a:latin typeface="Arial" panose="020B0604020202020204" pitchFamily="34" charset="0"/>
                  <a:cs typeface="Arial" panose="020B0604020202020204" pitchFamily="34" charset="0"/>
                </a:rPr>
                <a:t>- Number of displacement (NRT model)</a:t>
              </a:r>
              <a:endParaRPr lang="ko-KR" altLang="en-US" sz="1400" dirty="0">
                <a:latin typeface="Arial" panose="020B0604020202020204" pitchFamily="34" charset="0"/>
                <a:cs typeface="Arial" panose="020B0604020202020204" pitchFamily="34" charset="0"/>
              </a:endParaRPr>
            </a:p>
          </p:txBody>
        </p:sp>
        <p:sp>
          <p:nvSpPr>
            <p:cNvPr id="41" name="직사각형 40">
              <a:extLst>
                <a:ext uri="{FF2B5EF4-FFF2-40B4-BE49-F238E27FC236}">
                  <a16:creationId xmlns:a16="http://schemas.microsoft.com/office/drawing/2014/main" id="{CB49F4B8-BE46-45E5-8E30-F158352C37BE}"/>
                </a:ext>
              </a:extLst>
            </p:cNvPr>
            <p:cNvSpPr/>
            <p:nvPr/>
          </p:nvSpPr>
          <p:spPr>
            <a:xfrm>
              <a:off x="506480" y="1347929"/>
              <a:ext cx="6874728" cy="307777"/>
            </a:xfrm>
            <a:prstGeom prst="rect">
              <a:avLst/>
            </a:prstGeom>
          </p:spPr>
          <p:txBody>
            <a:bodyPr wrap="square">
              <a:spAutoFit/>
            </a:bodyPr>
            <a:lstStyle/>
            <a:p>
              <a:pPr marL="171450" indent="-171450">
                <a:buFont typeface="Arial" panose="020B0604020202020204" pitchFamily="34" charset="0"/>
                <a:buChar char="•"/>
              </a:pPr>
              <a:r>
                <a:rPr lang="en-US" altLang="ko-KR" sz="1400">
                  <a:latin typeface="Arial" panose="020B0604020202020204" pitchFamily="34" charset="0"/>
                  <a:cs typeface="Arial" panose="020B0604020202020204" pitchFamily="34" charset="0"/>
                </a:rPr>
                <a:t>Displacements </a:t>
              </a:r>
              <a:r>
                <a:rPr lang="en-US" altLang="ko-KR" sz="1400" dirty="0">
                  <a:latin typeface="Arial" panose="020B0604020202020204" pitchFamily="34" charset="0"/>
                  <a:cs typeface="Arial" panose="020B0604020202020204" pitchFamily="34" charset="0"/>
                </a:rPr>
                <a:t>: The number </a:t>
              </a:r>
              <a:r>
                <a:rPr lang="en-US" altLang="ko-KR" sz="1400">
                  <a:latin typeface="Arial" panose="020B0604020202020204" pitchFamily="34" charset="0"/>
                  <a:cs typeface="Arial" panose="020B0604020202020204" pitchFamily="34" charset="0"/>
                </a:rPr>
                <a:t>of interstitial atoms and vacancies in the lattice</a:t>
              </a:r>
              <a:endParaRPr lang="ko-KR" altLang="en-US"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6212FBCE-86B3-4C9F-B530-DB58010A0A6F}"/>
                    </a:ext>
                  </a:extLst>
                </p:cNvPr>
                <p:cNvSpPr txBox="1"/>
                <p:nvPr/>
              </p:nvSpPr>
              <p:spPr>
                <a:xfrm>
                  <a:off x="3010534" y="1822403"/>
                  <a:ext cx="3310627" cy="861774"/>
                </a:xfrm>
                <a:prstGeom prst="rect">
                  <a:avLst/>
                </a:prstGeom>
                <a:noFill/>
              </p:spPr>
              <p:txBody>
                <a:bodyPr wrap="square">
                  <a:spAutoFit/>
                </a:bodyPr>
                <a:lstStyle/>
                <a:p>
                  <a:pPr algn="just"/>
                  <a14:m>
                    <m:oMath xmlns:m="http://schemas.openxmlformats.org/officeDocument/2006/math">
                      <m:sSub>
                        <m:sSubPr>
                          <m:ctrlPr>
                            <a:rPr lang="en-US" altLang="ko-KR" sz="1000" i="1" smtClean="0">
                              <a:latin typeface="Cambria Math" panose="02040503050406030204" pitchFamily="18" charset="0"/>
                            </a:rPr>
                          </m:ctrlPr>
                        </m:sSubPr>
                        <m:e>
                          <m:r>
                            <a:rPr lang="en-US" altLang="ko-KR" sz="1000">
                              <a:latin typeface="Cambria Math" panose="02040503050406030204" pitchFamily="18" charset="0"/>
                            </a:rPr>
                            <m:t>𝑁</m:t>
                          </m:r>
                        </m:e>
                        <m:sub>
                          <m:r>
                            <a:rPr lang="en-US" altLang="ko-KR" sz="1000">
                              <a:latin typeface="Cambria Math" panose="02040503050406030204" pitchFamily="18" charset="0"/>
                            </a:rPr>
                            <m:t>𝐹</m:t>
                          </m:r>
                        </m:sub>
                      </m:sSub>
                    </m:oMath>
                  </a14:m>
                  <a:r>
                    <a:rPr lang="en-US" altLang="ko-KR" sz="1000" dirty="0">
                      <a:latin typeface="Arial" panose="020B0604020202020204" pitchFamily="34" charset="0"/>
                      <a:cs typeface="Arial" panose="020B0604020202020204" pitchFamily="34" charset="0"/>
                    </a:rPr>
                    <a:t>: Frenkel </a:t>
                  </a:r>
                  <a:r>
                    <a:rPr lang="en-US" altLang="ko-KR" sz="1000">
                      <a:latin typeface="Arial" panose="020B0604020202020204" pitchFamily="34" charset="0"/>
                      <a:cs typeface="Arial" panose="020B0604020202020204" pitchFamily="34" charset="0"/>
                    </a:rPr>
                    <a:t>pairs (number of defects)</a:t>
                  </a:r>
                  <a:endParaRPr lang="en-US" altLang="ko-KR" sz="1000" dirty="0">
                    <a:latin typeface="Arial" panose="020B0604020202020204" pitchFamily="34" charset="0"/>
                    <a:cs typeface="Arial" panose="020B0604020202020204" pitchFamily="34" charset="0"/>
                  </a:endParaRPr>
                </a:p>
                <a:p>
                  <a:pPr algn="just"/>
                  <a14:m>
                    <m:oMath xmlns:m="http://schemas.openxmlformats.org/officeDocument/2006/math">
                      <m:r>
                        <m:rPr>
                          <m:sty m:val="p"/>
                        </m:rPr>
                        <a:rPr lang="el-GR" altLang="ko-KR" sz="1000" b="0" i="1" smtClean="0">
                          <a:latin typeface="Cambria Math" panose="02040503050406030204" pitchFamily="18" charset="0"/>
                          <a:cs typeface="Arial" panose="020B0604020202020204" pitchFamily="34" charset="0"/>
                        </a:rPr>
                        <m:t>κ</m:t>
                      </m:r>
                    </m:oMath>
                  </a14:m>
                  <a:r>
                    <a:rPr lang="en-US" altLang="ko-KR" sz="1000" dirty="0">
                      <a:latin typeface="Arial" panose="020B0604020202020204" pitchFamily="34" charset="0"/>
                      <a:cs typeface="Arial" panose="020B0604020202020204" pitchFamily="34" charset="0"/>
                    </a:rPr>
                    <a:t>:displacement efficiency</a:t>
                  </a:r>
                </a:p>
                <a:p>
                  <a:pPr algn="just"/>
                  <a14:m>
                    <m:oMath xmlns:m="http://schemas.openxmlformats.org/officeDocument/2006/math">
                      <m:r>
                        <m:rPr>
                          <m:nor/>
                        </m:rPr>
                        <a:rPr lang="el-GR" altLang="ko-KR" sz="1000" dirty="0" smtClean="0">
                          <a:latin typeface="Arial" panose="020B0604020202020204" pitchFamily="34" charset="0"/>
                          <a:cs typeface="Arial" panose="020B0604020202020204" pitchFamily="34" charset="0"/>
                        </a:rPr>
                        <m:t>ξ</m:t>
                      </m:r>
                    </m:oMath>
                  </a14:m>
                  <a:r>
                    <a:rPr lang="en-US" altLang="ko-KR" sz="1000" dirty="0">
                      <a:latin typeface="Arial" panose="020B0604020202020204" pitchFamily="34" charset="0"/>
                      <a:cs typeface="Arial" panose="020B0604020202020204" pitchFamily="34" charset="0"/>
                    </a:rPr>
                    <a:t>: </a:t>
                  </a:r>
                  <a:r>
                    <a:rPr lang="en-US" altLang="ko-KR" sz="1000" dirty="0" err="1">
                      <a:latin typeface="Arial" panose="020B0604020202020204" pitchFamily="34" charset="0"/>
                      <a:cs typeface="Arial" panose="020B0604020202020204" pitchFamily="34" charset="0"/>
                    </a:rPr>
                    <a:t>Lindhard</a:t>
                  </a:r>
                  <a:r>
                    <a:rPr lang="en-US" altLang="ko-KR" sz="1000" dirty="0">
                      <a:latin typeface="Arial" panose="020B0604020202020204" pitchFamily="34" charset="0"/>
                      <a:cs typeface="Arial" panose="020B0604020202020204" pitchFamily="34" charset="0"/>
                    </a:rPr>
                    <a:t> </a:t>
                  </a:r>
                  <a:r>
                    <a:rPr lang="en-US" altLang="ko-KR" sz="1000">
                      <a:latin typeface="Arial" panose="020B0604020202020204" pitchFamily="34" charset="0"/>
                      <a:cs typeface="Arial" panose="020B0604020202020204" pitchFamily="34" charset="0"/>
                    </a:rPr>
                    <a:t>partition function</a:t>
                  </a:r>
                </a:p>
                <a:p>
                  <a:pPr algn="just"/>
                  <a:r>
                    <a:rPr lang="en-US" altLang="ko-KR" sz="1000">
                      <a:latin typeface="Arial" panose="020B0604020202020204" pitchFamily="34" charset="0"/>
                      <a:cs typeface="Arial" panose="020B0604020202020204" pitchFamily="34" charset="0"/>
                    </a:rPr>
                    <a:t>T : energy transfer</a:t>
                  </a:r>
                </a:p>
                <a:p>
                  <a:pPr algn="just"/>
                  <a14:m>
                    <m:oMath xmlns:m="http://schemas.openxmlformats.org/officeDocument/2006/math">
                      <m:sSub>
                        <m:sSubPr>
                          <m:ctrlPr>
                            <a:rPr lang="en-US" altLang="ko-KR" sz="1000" i="1">
                              <a:latin typeface="Cambria Math" panose="02040503050406030204" pitchFamily="18" charset="0"/>
                              <a:cs typeface="Arial" panose="020B0604020202020204" pitchFamily="34" charset="0"/>
                            </a:rPr>
                          </m:ctrlPr>
                        </m:sSubPr>
                        <m:e>
                          <m:r>
                            <a:rPr lang="en-US" altLang="ko-KR" sz="1000" i="1">
                              <a:latin typeface="Cambria Math" panose="02040503050406030204" pitchFamily="18" charset="0"/>
                              <a:cs typeface="Arial" panose="020B0604020202020204" pitchFamily="34" charset="0"/>
                            </a:rPr>
                            <m:t>𝐸</m:t>
                          </m:r>
                        </m:e>
                        <m:sub>
                          <m:r>
                            <a:rPr lang="en-US" altLang="ko-KR" sz="1000" b="0" i="1" smtClean="0">
                              <a:latin typeface="Cambria Math" panose="02040503050406030204" pitchFamily="18" charset="0"/>
                              <a:cs typeface="Arial" panose="020B0604020202020204" pitchFamily="34" charset="0"/>
                            </a:rPr>
                            <m:t>𝑡h</m:t>
                          </m:r>
                        </m:sub>
                      </m:sSub>
                    </m:oMath>
                  </a14:m>
                  <a:r>
                    <a:rPr lang="en-US" altLang="ko-KR" sz="1000">
                      <a:latin typeface="Arial" panose="020B0604020202020204" pitchFamily="34" charset="0"/>
                      <a:cs typeface="Arial" panose="020B0604020202020204" pitchFamily="34" charset="0"/>
                    </a:rPr>
                    <a:t> : Threshold displacement energy</a:t>
                  </a:r>
                </a:p>
              </p:txBody>
            </p:sp>
          </mc:Choice>
          <mc:Fallback xmlns="">
            <p:sp>
              <p:nvSpPr>
                <p:cNvPr id="71" name="TextBox 70">
                  <a:extLst>
                    <a:ext uri="{FF2B5EF4-FFF2-40B4-BE49-F238E27FC236}">
                      <a16:creationId xmlns:a16="http://schemas.microsoft.com/office/drawing/2014/main" id="{6212FBCE-86B3-4C9F-B530-DB58010A0A6F}"/>
                    </a:ext>
                  </a:extLst>
                </p:cNvPr>
                <p:cNvSpPr txBox="1">
                  <a:spLocks noRot="1" noChangeAspect="1" noMove="1" noResize="1" noEditPoints="1" noAdjustHandles="1" noChangeArrowheads="1" noChangeShapeType="1" noTextEdit="1"/>
                </p:cNvSpPr>
                <p:nvPr/>
              </p:nvSpPr>
              <p:spPr>
                <a:xfrm>
                  <a:off x="3010534" y="1822403"/>
                  <a:ext cx="3310627" cy="861774"/>
                </a:xfrm>
                <a:prstGeom prst="rect">
                  <a:avLst/>
                </a:prstGeom>
                <a:blipFill>
                  <a:blip r:embed="rId8"/>
                  <a:stretch>
                    <a:fillRect b="-2128"/>
                  </a:stretch>
                </a:blipFill>
              </p:spPr>
              <p:txBody>
                <a:bodyPr/>
                <a:lstStyle/>
                <a:p>
                  <a:r>
                    <a:rPr lang="en-US">
                      <a:noFill/>
                    </a:rPr>
                    <a:t> </a:t>
                  </a:r>
                </a:p>
              </p:txBody>
            </p:sp>
          </mc:Fallback>
        </mc:AlternateContent>
        <p:sp>
          <p:nvSpPr>
            <p:cNvPr id="4" name="직사각형 3"/>
            <p:cNvSpPr/>
            <p:nvPr/>
          </p:nvSpPr>
          <p:spPr>
            <a:xfrm>
              <a:off x="5355065" y="2866912"/>
              <a:ext cx="2214068" cy="415498"/>
            </a:xfrm>
            <a:prstGeom prst="rect">
              <a:avLst/>
            </a:prstGeom>
          </p:spPr>
          <p:txBody>
            <a:bodyPr wrap="none">
              <a:spAutoFit/>
            </a:bodyPr>
            <a:lstStyle/>
            <a:p>
              <a:pPr>
                <a:lnSpc>
                  <a:spcPct val="150000"/>
                </a:lnSpc>
              </a:pPr>
              <a:r>
                <a:rPr lang="en-US" altLang="ko-KR" sz="1400">
                  <a:latin typeface="Arial" panose="020B0604020202020204" pitchFamily="34" charset="0"/>
                  <a:cs typeface="Arial" panose="020B0604020202020204" pitchFamily="34" charset="0"/>
                </a:rPr>
                <a:t>limitation of target lifetime</a:t>
              </a:r>
            </a:p>
          </p:txBody>
        </p:sp>
        <p:sp>
          <p:nvSpPr>
            <p:cNvPr id="72" name="화살표: 오른쪽 72">
              <a:extLst>
                <a:ext uri="{FF2B5EF4-FFF2-40B4-BE49-F238E27FC236}">
                  <a16:creationId xmlns:a16="http://schemas.microsoft.com/office/drawing/2014/main" id="{F3EE7FFD-EE6D-42E7-AD6A-F527256A01FA}"/>
                </a:ext>
              </a:extLst>
            </p:cNvPr>
            <p:cNvSpPr/>
            <p:nvPr/>
          </p:nvSpPr>
          <p:spPr>
            <a:xfrm>
              <a:off x="4736842" y="3007571"/>
              <a:ext cx="437904" cy="15722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aphicFrame>
        <p:nvGraphicFramePr>
          <p:cNvPr id="74" name="표 73">
            <a:extLst>
              <a:ext uri="{FF2B5EF4-FFF2-40B4-BE49-F238E27FC236}">
                <a16:creationId xmlns:a16="http://schemas.microsoft.com/office/drawing/2014/main" id="{E10032D0-8630-47F9-9ACE-B0BF6EF79103}"/>
              </a:ext>
            </a:extLst>
          </p:cNvPr>
          <p:cNvGraphicFramePr>
            <a:graphicFrameLocks noGrp="1"/>
          </p:cNvGraphicFramePr>
          <p:nvPr>
            <p:extLst>
              <p:ext uri="{D42A27DB-BD31-4B8C-83A1-F6EECF244321}">
                <p14:modId xmlns:p14="http://schemas.microsoft.com/office/powerpoint/2010/main" val="3854924529"/>
              </p:ext>
            </p:extLst>
          </p:nvPr>
        </p:nvGraphicFramePr>
        <p:xfrm>
          <a:off x="305730" y="4977977"/>
          <a:ext cx="7243506" cy="1566775"/>
        </p:xfrm>
        <a:graphic>
          <a:graphicData uri="http://schemas.openxmlformats.org/drawingml/2006/table">
            <a:tbl>
              <a:tblPr>
                <a:tableStyleId>{8EC20E35-A176-4012-BC5E-935CFFF8708E}</a:tableStyleId>
              </a:tblPr>
              <a:tblGrid>
                <a:gridCol w="674434">
                  <a:extLst>
                    <a:ext uri="{9D8B030D-6E8A-4147-A177-3AD203B41FA5}">
                      <a16:colId xmlns:a16="http://schemas.microsoft.com/office/drawing/2014/main" val="3126406817"/>
                    </a:ext>
                  </a:extLst>
                </a:gridCol>
                <a:gridCol w="3065521">
                  <a:extLst>
                    <a:ext uri="{9D8B030D-6E8A-4147-A177-3AD203B41FA5}">
                      <a16:colId xmlns:a16="http://schemas.microsoft.com/office/drawing/2014/main" val="3805075585"/>
                    </a:ext>
                  </a:extLst>
                </a:gridCol>
                <a:gridCol w="1585924">
                  <a:extLst>
                    <a:ext uri="{9D8B030D-6E8A-4147-A177-3AD203B41FA5}">
                      <a16:colId xmlns:a16="http://schemas.microsoft.com/office/drawing/2014/main" val="3252474639"/>
                    </a:ext>
                  </a:extLst>
                </a:gridCol>
                <a:gridCol w="1917627">
                  <a:extLst>
                    <a:ext uri="{9D8B030D-6E8A-4147-A177-3AD203B41FA5}">
                      <a16:colId xmlns:a16="http://schemas.microsoft.com/office/drawing/2014/main" val="2159001538"/>
                    </a:ext>
                  </a:extLst>
                </a:gridCol>
              </a:tblGrid>
              <a:tr h="145851">
                <a:tc rowSpan="2">
                  <a:txBody>
                    <a:bodyPr/>
                    <a:lstStyle/>
                    <a:p>
                      <a:pPr algn="ctr" fontAlgn="ct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B w="12700" cap="flat" cmpd="sng" algn="ctr">
                      <a:solidFill>
                        <a:schemeClr val="tx1"/>
                      </a:solidFill>
                      <a:prstDash val="solid"/>
                      <a:round/>
                      <a:headEnd type="none" w="med" len="med"/>
                      <a:tailEnd type="none" w="med" len="med"/>
                    </a:lnB>
                  </a:tcPr>
                </a:tc>
                <a:tc rowSpan="2">
                  <a:txBody>
                    <a:bodyPr/>
                    <a:lstStyle/>
                    <a:p>
                      <a:pPr algn="ctr" fontAlgn="ctr"/>
                      <a:r>
                        <a:rPr lang="en-US" sz="1200" b="1" u="none" strike="noStrike" dirty="0">
                          <a:effectLst/>
                        </a:rPr>
                        <a:t>Used model for radiation damage</a:t>
                      </a:r>
                      <a:endParaRPr lang="en-US" sz="12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B w="12700" cap="flat" cmpd="sng" algn="ctr">
                      <a:solidFill>
                        <a:schemeClr val="tx1"/>
                      </a:solidFill>
                      <a:prstDash val="solid"/>
                      <a:round/>
                      <a:headEnd type="none" w="med" len="med"/>
                      <a:tailEnd type="none" w="med" len="med"/>
                    </a:lnB>
                  </a:tcPr>
                </a:tc>
                <a:tc gridSpan="2">
                  <a:txBody>
                    <a:bodyPr/>
                    <a:lstStyle/>
                    <a:p>
                      <a:pPr algn="ctr" fontAlgn="ctr"/>
                      <a:r>
                        <a:rPr lang="en-US" altLang="ko-KR" sz="1200" b="1" u="none" strike="noStrike" dirty="0">
                          <a:effectLst/>
                        </a:rPr>
                        <a:t>Threshold d</a:t>
                      </a:r>
                      <a:r>
                        <a:rPr lang="en-US" sz="1200" b="1" u="none" strike="noStrike" dirty="0">
                          <a:effectLst/>
                        </a:rPr>
                        <a:t>isplacement Energy, E</a:t>
                      </a:r>
                      <a:r>
                        <a:rPr lang="en-US" sz="1200" b="1" u="none" strike="noStrike" baseline="-25000" dirty="0">
                          <a:effectLst/>
                        </a:rPr>
                        <a:t>d</a:t>
                      </a:r>
                      <a:r>
                        <a:rPr lang="en-US" sz="1200" b="1" u="none" strike="noStrike" dirty="0">
                          <a:effectLst/>
                        </a:rPr>
                        <a:t> (eV)</a:t>
                      </a:r>
                      <a:endParaRPr lang="en-US" sz="12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hMerge="1">
                  <a:txBody>
                    <a:bodyPr/>
                    <a:lstStyle/>
                    <a:p>
                      <a:pPr latinLnBrk="1"/>
                      <a:endParaRPr lang="ko-KR" altLang="en-US"/>
                    </a:p>
                  </a:txBody>
                  <a:tcPr/>
                </a:tc>
                <a:extLst>
                  <a:ext uri="{0D108BD9-81ED-4DB2-BD59-A6C34878D82A}">
                    <a16:rowId xmlns:a16="http://schemas.microsoft.com/office/drawing/2014/main" val="2776873462"/>
                  </a:ext>
                </a:extLst>
              </a:tr>
              <a:tr h="145851">
                <a:tc vMerge="1">
                  <a:txBody>
                    <a:bodyPr/>
                    <a:lstStyle/>
                    <a:p>
                      <a:pPr algn="ctr" fontAlgn="ct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vMerge="1">
                  <a:txBody>
                    <a:bodyPr/>
                    <a:lstStyle/>
                    <a:p>
                      <a:pPr latinLnBrk="1"/>
                      <a:endParaRPr lang="ko-KR" altLang="en-US"/>
                    </a:p>
                  </a:txBody>
                  <a:tcPr/>
                </a:tc>
                <a:tc>
                  <a:txBody>
                    <a:bodyPr/>
                    <a:lstStyle/>
                    <a:p>
                      <a:pPr algn="ctr" fontAlgn="ctr"/>
                      <a:r>
                        <a:rPr lang="en-US" sz="1200" u="none" strike="noStrike" dirty="0">
                          <a:effectLst/>
                        </a:rPr>
                        <a:t>C</a:t>
                      </a:r>
                      <a:endParaRPr lang="en-US" sz="1200" b="0" i="0" u="none" strike="noStrike" baseline="30000"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baseline="30000" dirty="0">
                          <a:effectLst/>
                        </a:rPr>
                        <a:t>7</a:t>
                      </a:r>
                      <a:r>
                        <a:rPr lang="en-US" sz="1200" u="none" strike="noStrike" dirty="0">
                          <a:effectLst/>
                        </a:rPr>
                        <a:t>LiF</a:t>
                      </a:r>
                      <a:endParaRPr lang="en-US" sz="1200" b="0" i="0" u="none" strike="noStrike" baseline="30000"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2811972"/>
                  </a:ext>
                </a:extLst>
              </a:tr>
              <a:tr h="421870">
                <a:tc>
                  <a:txBody>
                    <a:bodyPr/>
                    <a:lstStyle/>
                    <a:p>
                      <a:pPr algn="ctr" fontAlgn="ctr"/>
                      <a:r>
                        <a:rPr lang="en-US" sz="1200" b="1" u="none" strike="noStrike" dirty="0">
                          <a:effectLst/>
                        </a:rPr>
                        <a:t>TRIM</a:t>
                      </a:r>
                    </a:p>
                  </a:txBody>
                  <a:tcPr marL="9525" marR="9525" marT="9525" marB="0" anchor="ct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Full </a:t>
                      </a:r>
                      <a:r>
                        <a:rPr lang="en-US" sz="1200" u="none" strike="noStrike">
                          <a:effectLst/>
                        </a:rPr>
                        <a:t>damage cascade </a:t>
                      </a:r>
                    </a:p>
                    <a:p>
                      <a:pPr algn="ctr" fontAlgn="ctr"/>
                      <a:r>
                        <a:rPr lang="en-US" sz="1200" u="none" strike="noStrike">
                          <a:effectLst/>
                        </a:rPr>
                        <a:t>(Binary </a:t>
                      </a:r>
                      <a:r>
                        <a:rPr lang="en-US" sz="1200" u="none" strike="noStrike" dirty="0">
                          <a:effectLst/>
                        </a:rPr>
                        <a:t>collision approximation, BCA simulation)</a:t>
                      </a:r>
                      <a:endParaRPr lang="en-US" sz="12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ko-KR" sz="1200" u="none" strike="noStrike">
                          <a:effectLst/>
                        </a:rPr>
                        <a:t>21</a:t>
                      </a:r>
                      <a:r>
                        <a:rPr lang="en-US" altLang="ko-KR" sz="1200" u="none" strike="noStrike" baseline="30000">
                          <a:effectLst/>
                        </a:rPr>
                        <a:t>[4]</a:t>
                      </a:r>
                      <a:endParaRPr lang="en-US" altLang="ko-KR" sz="12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ko-KR" sz="1200" u="none" strike="noStrike">
                          <a:effectLst/>
                        </a:rPr>
                        <a:t>1.40</a:t>
                      </a:r>
                      <a:r>
                        <a:rPr lang="en-US" altLang="ko-KR" sz="1200" u="none" strike="noStrike" baseline="30000">
                          <a:effectLst/>
                        </a:rPr>
                        <a:t>[5]</a:t>
                      </a:r>
                      <a:endParaRPr lang="en-US" altLang="ko-KR" sz="12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2336710"/>
                  </a:ext>
                </a:extLst>
              </a:tr>
              <a:tr h="145851">
                <a:tc>
                  <a:txBody>
                    <a:bodyPr/>
                    <a:lstStyle/>
                    <a:p>
                      <a:pPr algn="ctr" fontAlgn="ctr"/>
                      <a:r>
                        <a:rPr lang="en-US" sz="1200" b="1" u="none" strike="noStrike">
                          <a:effectLst/>
                        </a:rPr>
                        <a:t>FLUKA </a:t>
                      </a:r>
                    </a:p>
                    <a:p>
                      <a:pPr algn="ctr" fontAlgn="ctr"/>
                      <a:r>
                        <a:rPr lang="en-US" sz="1200" b="1" u="none" strike="noStrike">
                          <a:effectLst/>
                        </a:rPr>
                        <a:t>4-4.0</a:t>
                      </a:r>
                      <a:endParaRPr lang="en-US" sz="12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NRT using restricted loss</a:t>
                      </a:r>
                      <a:endParaRPr lang="en-US" sz="12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ko-KR" sz="1200" u="none" strike="noStrike">
                          <a:effectLst/>
                        </a:rPr>
                        <a:t>21</a:t>
                      </a:r>
                      <a:r>
                        <a:rPr lang="en-US" altLang="ko-KR" sz="1200" u="none" strike="noStrike" baseline="30000">
                          <a:effectLst/>
                        </a:rPr>
                        <a:t>[4]</a:t>
                      </a:r>
                      <a:endParaRPr lang="en-US" altLang="ko-KR" sz="12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altLang="ko-KR" sz="1200" u="none" strike="noStrike">
                          <a:effectLst/>
                        </a:rPr>
                        <a:t>1.40</a:t>
                      </a:r>
                      <a:r>
                        <a:rPr lang="en-US" altLang="ko-KR" sz="1200" u="none" strike="noStrike" baseline="30000">
                          <a:effectLst/>
                        </a:rPr>
                        <a:t>[5]</a:t>
                      </a:r>
                      <a:endParaRPr lang="en-US" altLang="ko-KR" sz="12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6789312"/>
                  </a:ext>
                </a:extLst>
              </a:tr>
              <a:tr h="145851">
                <a:tc rowSpan="2">
                  <a:txBody>
                    <a:bodyPr/>
                    <a:lstStyle/>
                    <a:p>
                      <a:pPr algn="ctr" fontAlgn="ctr"/>
                      <a:r>
                        <a:rPr lang="en-US" sz="1200" b="1" u="none" strike="noStrike" dirty="0">
                          <a:effectLst/>
                        </a:rPr>
                        <a:t>PHITS-3.34.1</a:t>
                      </a:r>
                      <a:endParaRPr lang="en-US" sz="12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T w="9525" cap="flat" cmpd="sng" algn="ctr">
                      <a:solidFill>
                        <a:schemeClr val="tx1"/>
                      </a:solidFill>
                      <a:prstDash val="solid"/>
                      <a:round/>
                      <a:headEnd type="none" w="med" len="med"/>
                      <a:tailEnd type="none" w="med" len="med"/>
                    </a:lnT>
                  </a:tcPr>
                </a:tc>
                <a:tc rowSpan="2">
                  <a:txBody>
                    <a:bodyPr/>
                    <a:lstStyle/>
                    <a:p>
                      <a:pPr algn="ctr" fontAlgn="ctr"/>
                      <a:r>
                        <a:rPr lang="en-US" sz="1200" u="none" strike="noStrike" dirty="0">
                          <a:effectLst/>
                        </a:rPr>
                        <a:t>NRT</a:t>
                      </a:r>
                      <a:endParaRPr lang="en-US" sz="12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T w="9525" cap="flat" cmpd="sng" algn="ctr">
                      <a:solidFill>
                        <a:schemeClr val="tx1"/>
                      </a:solidFill>
                      <a:prstDash val="solid"/>
                      <a:round/>
                      <a:headEnd type="none" w="med" len="med"/>
                      <a:tailEnd type="none" w="med" len="med"/>
                    </a:lnT>
                  </a:tcPr>
                </a:tc>
                <a:tc>
                  <a:txBody>
                    <a:bodyPr/>
                    <a:lstStyle/>
                    <a:p>
                      <a:pPr algn="ctr" fontAlgn="ctr"/>
                      <a:r>
                        <a:rPr lang="en-US" sz="1200" u="none" strike="noStrike" dirty="0">
                          <a:effectLst/>
                        </a:rPr>
                        <a:t>31</a:t>
                      </a:r>
                    </a:p>
                  </a:txBody>
                  <a:tcPr marL="9525" marR="9525" marT="9525" marB="0" anchor="ctr">
                    <a:lnT w="9525" cap="flat" cmpd="sng" algn="ctr">
                      <a:solidFill>
                        <a:schemeClr val="tx1"/>
                      </a:solidFill>
                      <a:prstDash val="solid"/>
                      <a:round/>
                      <a:headEnd type="none" w="med" len="med"/>
                      <a:tailEnd type="none" w="med" len="med"/>
                    </a:lnT>
                  </a:tcPr>
                </a:tc>
                <a:tc>
                  <a:txBody>
                    <a:bodyPr/>
                    <a:lstStyle/>
                    <a:p>
                      <a:pPr algn="ctr" fontAlgn="ctr"/>
                      <a:r>
                        <a:rPr lang="en-US" sz="1200" u="none" strike="noStrike" dirty="0">
                          <a:effectLst/>
                        </a:rPr>
                        <a:t>22</a:t>
                      </a:r>
                    </a:p>
                  </a:txBody>
                  <a:tcPr marL="9525" marR="9525" marT="9525" marB="0" anchor="ctr">
                    <a:lnT w="952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49655581"/>
                  </a:ext>
                </a:extLst>
              </a:tr>
              <a:tr h="145851">
                <a:tc vMerge="1">
                  <a:txBody>
                    <a:bodyPr/>
                    <a:lstStyle/>
                    <a:p>
                      <a:pPr latinLnBrk="1"/>
                      <a:endParaRPr lang="ko-KR" altLang="en-US"/>
                    </a:p>
                  </a:txBody>
                  <a:tcPr/>
                </a:tc>
                <a:tc vMerge="1">
                  <a:txBody>
                    <a:bodyPr/>
                    <a:lstStyle/>
                    <a:p>
                      <a:pPr latinLnBrk="1"/>
                      <a:endParaRPr lang="ko-KR"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ko-KR" sz="1200" u="none" strike="noStrike" dirty="0">
                          <a:effectLst/>
                        </a:rPr>
                        <a:t>(built hard-coded variable)</a:t>
                      </a:r>
                      <a:endParaRPr lang="en-US" altLang="ko-KR" sz="1200" b="0" i="0" u="none" strike="noStrike" dirty="0">
                        <a:solidFill>
                          <a:srgbClr val="000000"/>
                        </a:solidFill>
                        <a:effectLst/>
                        <a:latin typeface="맑은 고딕" panose="020B0503020000020004" pitchFamily="50" charset="-127"/>
                        <a:ea typeface="+mn-ea"/>
                      </a:endParaRPr>
                    </a:p>
                  </a:txBody>
                  <a:tcPr marL="9525" marR="9525" marT="9525" marB="0" anchor="ctr"/>
                </a:tc>
                <a:tc hMerge="1">
                  <a:txBody>
                    <a:bodyPr/>
                    <a:lstStyle/>
                    <a:p>
                      <a:pPr algn="ctr" fontAlgn="ctr"/>
                      <a:endParaRPr lang="en-US" sz="1100" u="none" strike="noStrike" dirty="0">
                        <a:effectLst/>
                      </a:endParaRPr>
                    </a:p>
                  </a:txBody>
                  <a:tcPr marL="9525" marR="9525" marT="9525" marB="0" anchor="ctr"/>
                </a:tc>
                <a:extLst>
                  <a:ext uri="{0D108BD9-81ED-4DB2-BD59-A6C34878D82A}">
                    <a16:rowId xmlns:a16="http://schemas.microsoft.com/office/drawing/2014/main" val="3241088862"/>
                  </a:ext>
                </a:extLst>
              </a:tr>
            </a:tbl>
          </a:graphicData>
        </a:graphic>
      </p:graphicFrame>
      <p:sp>
        <p:nvSpPr>
          <p:cNvPr id="75" name="직사각형 74">
            <a:extLst>
              <a:ext uri="{FF2B5EF4-FFF2-40B4-BE49-F238E27FC236}">
                <a16:creationId xmlns:a16="http://schemas.microsoft.com/office/drawing/2014/main" id="{1AC72695-20F2-45C7-920A-98E3A0D0DD88}"/>
              </a:ext>
            </a:extLst>
          </p:cNvPr>
          <p:cNvSpPr/>
          <p:nvPr/>
        </p:nvSpPr>
        <p:spPr>
          <a:xfrm>
            <a:off x="7650802" y="5908301"/>
            <a:ext cx="4541198" cy="584775"/>
          </a:xfrm>
          <a:prstGeom prst="rect">
            <a:avLst/>
          </a:prstGeom>
        </p:spPr>
        <p:txBody>
          <a:bodyPr wrap="square">
            <a:spAutoFit/>
          </a:bodyPr>
          <a:lstStyle/>
          <a:p>
            <a:pPr algn="just"/>
            <a:r>
              <a:rPr lang="en-US" altLang="ko-KR" sz="800" kern="0">
                <a:solidFill>
                  <a:srgbClr val="000000"/>
                </a:solidFill>
                <a:latin typeface="Times New Roman" panose="02020603050405020304" pitchFamily="18" charset="0"/>
              </a:rPr>
              <a:t>[4] </a:t>
            </a:r>
            <a:r>
              <a:rPr lang="en-US" altLang="ko-KR" sz="800" kern="0" dirty="0">
                <a:solidFill>
                  <a:srgbClr val="000000"/>
                </a:solidFill>
                <a:latin typeface="Times New Roman" panose="02020603050405020304" pitchFamily="18" charset="0"/>
              </a:rPr>
              <a:t>F. </a:t>
            </a:r>
            <a:r>
              <a:rPr lang="en-US" altLang="ko-KR" sz="800" kern="0" dirty="0" err="1">
                <a:solidFill>
                  <a:srgbClr val="000000"/>
                </a:solidFill>
                <a:latin typeface="Times New Roman" panose="02020603050405020304" pitchFamily="18" charset="0"/>
              </a:rPr>
              <a:t>Vuković</a:t>
            </a:r>
            <a:r>
              <a:rPr lang="en-US" altLang="ko-KR" sz="800" kern="0" dirty="0">
                <a:solidFill>
                  <a:srgbClr val="000000"/>
                </a:solidFill>
                <a:latin typeface="Times New Roman" panose="02020603050405020304" pitchFamily="18" charset="0"/>
              </a:rPr>
              <a:t>, J.M. </a:t>
            </a:r>
            <a:r>
              <a:rPr lang="en-US" altLang="ko-KR" sz="800" kern="0" dirty="0" err="1">
                <a:solidFill>
                  <a:srgbClr val="000000"/>
                </a:solidFill>
                <a:latin typeface="Times New Roman" panose="02020603050405020304" pitchFamily="18" charset="0"/>
              </a:rPr>
              <a:t>Leyssale</a:t>
            </a:r>
            <a:r>
              <a:rPr lang="en-US" altLang="ko-KR" sz="800" kern="0" dirty="0">
                <a:solidFill>
                  <a:srgbClr val="000000"/>
                </a:solidFill>
                <a:latin typeface="Times New Roman" panose="02020603050405020304" pitchFamily="18" charset="0"/>
              </a:rPr>
              <a:t>, P. </a:t>
            </a:r>
            <a:r>
              <a:rPr lang="en-US" altLang="ko-KR" sz="800" kern="0" dirty="0" err="1">
                <a:solidFill>
                  <a:srgbClr val="000000"/>
                </a:solidFill>
                <a:latin typeface="Times New Roman" panose="02020603050405020304" pitchFamily="18" charset="0"/>
              </a:rPr>
              <a:t>Aurel</a:t>
            </a:r>
            <a:r>
              <a:rPr lang="en-US" altLang="ko-KR" sz="800" kern="0" dirty="0">
                <a:solidFill>
                  <a:srgbClr val="000000"/>
                </a:solidFill>
                <a:latin typeface="Times New Roman" panose="02020603050405020304" pitchFamily="18" charset="0"/>
              </a:rPr>
              <a:t>, N.A. Marks, Evolution of Threshold Displacement Energy in Irradiated Graphite, Phys. Rev. Appl. 10 (2018) 1–12</a:t>
            </a:r>
            <a:r>
              <a:rPr lang="en-US" altLang="ko-KR" sz="800" kern="0">
                <a:solidFill>
                  <a:srgbClr val="000000"/>
                </a:solidFill>
                <a:latin typeface="Times New Roman" panose="02020603050405020304" pitchFamily="18" charset="0"/>
              </a:rPr>
              <a:t>. </a:t>
            </a:r>
          </a:p>
          <a:p>
            <a:pPr algn="just"/>
            <a:r>
              <a:rPr lang="en-US" altLang="ko-KR" sz="800" kern="0">
                <a:solidFill>
                  <a:srgbClr val="000000"/>
                </a:solidFill>
                <a:latin typeface="Times New Roman" panose="02020603050405020304" pitchFamily="18" charset="0"/>
              </a:rPr>
              <a:t>[</a:t>
            </a:r>
            <a:r>
              <a:rPr lang="en-US" altLang="ko-KR" sz="800" kern="0" dirty="0">
                <a:solidFill>
                  <a:srgbClr val="000000"/>
                </a:solidFill>
                <a:latin typeface="Times New Roman" panose="02020603050405020304" pitchFamily="18" charset="0"/>
              </a:rPr>
              <a:t>5</a:t>
            </a:r>
            <a:r>
              <a:rPr lang="en-US" altLang="ko-KR" sz="800" kern="0">
                <a:solidFill>
                  <a:srgbClr val="000000"/>
                </a:solidFill>
                <a:latin typeface="Times New Roman" panose="02020603050405020304" pitchFamily="18" charset="0"/>
              </a:rPr>
              <a:t>] </a:t>
            </a:r>
            <a:r>
              <a:rPr lang="en-US" altLang="ko-KR" sz="800" kern="0" dirty="0">
                <a:solidFill>
                  <a:srgbClr val="000000"/>
                </a:solidFill>
                <a:latin typeface="Times New Roman" panose="02020603050405020304" pitchFamily="18" charset="0"/>
              </a:rPr>
              <a:t>F. Herrmann, P. </a:t>
            </a:r>
            <a:r>
              <a:rPr lang="en-US" altLang="ko-KR" sz="800" kern="0" dirty="0" err="1">
                <a:solidFill>
                  <a:srgbClr val="000000"/>
                </a:solidFill>
                <a:latin typeface="Times New Roman" panose="02020603050405020304" pitchFamily="18" charset="0"/>
              </a:rPr>
              <a:t>Pinard</a:t>
            </a:r>
            <a:r>
              <a:rPr lang="en-US" altLang="ko-KR" sz="800" kern="0" dirty="0">
                <a:solidFill>
                  <a:srgbClr val="000000"/>
                </a:solidFill>
                <a:latin typeface="Times New Roman" panose="02020603050405020304" pitchFamily="18" charset="0"/>
              </a:rPr>
              <a:t>, Y. </a:t>
            </a:r>
            <a:r>
              <a:rPr lang="en-US" altLang="ko-KR" sz="800" kern="0" dirty="0" err="1">
                <a:solidFill>
                  <a:srgbClr val="000000"/>
                </a:solidFill>
                <a:latin typeface="Times New Roman" panose="02020603050405020304" pitchFamily="18" charset="0"/>
              </a:rPr>
              <a:t>Farge</a:t>
            </a:r>
            <a:r>
              <a:rPr lang="en-US" altLang="ko-KR" sz="800" kern="0" dirty="0">
                <a:solidFill>
                  <a:srgbClr val="000000"/>
                </a:solidFill>
                <a:latin typeface="Times New Roman" panose="02020603050405020304" pitchFamily="18" charset="0"/>
              </a:rPr>
              <a:t>, About the displacement of the lithium ion in lithium fluoride by accelerated electrons, J. Phys. C Solid State Phys. 7 (1974).</a:t>
            </a:r>
            <a:endParaRPr lang="ko-KR" altLang="en-US" sz="800" dirty="0"/>
          </a:p>
        </p:txBody>
      </p:sp>
      <p:sp>
        <p:nvSpPr>
          <p:cNvPr id="2" name="Rectangle 1">
            <a:extLst>
              <a:ext uri="{FF2B5EF4-FFF2-40B4-BE49-F238E27FC236}">
                <a16:creationId xmlns:a16="http://schemas.microsoft.com/office/drawing/2014/main" id="{EC49C09A-3DF5-48AF-A8A0-DD1DF78A1ED7}"/>
              </a:ext>
            </a:extLst>
          </p:cNvPr>
          <p:cNvSpPr/>
          <p:nvPr/>
        </p:nvSpPr>
        <p:spPr>
          <a:xfrm>
            <a:off x="8790908" y="6599382"/>
            <a:ext cx="3177706" cy="246221"/>
          </a:xfrm>
          <a:prstGeom prst="rect">
            <a:avLst/>
          </a:prstGeom>
          <a:noFill/>
        </p:spPr>
        <p:txBody>
          <a:bodyPr wrap="square">
            <a:spAutoFit/>
          </a:bodyPr>
          <a:lstStyle/>
          <a:p>
            <a:r>
              <a:rPr lang="en-US" sz="1000" kern="0">
                <a:solidFill>
                  <a:schemeClr val="bg1">
                    <a:lumMod val="85000"/>
                  </a:schemeClr>
                </a:solidFill>
                <a:latin typeface="Times New Roman" panose="02020603050405020304" pitchFamily="18" charset="0"/>
                <a:ea typeface="맑은 고딕" panose="020B0503020000020004" pitchFamily="50" charset="-127"/>
              </a:rPr>
              <a:t>[2]T</a:t>
            </a:r>
            <a:r>
              <a:rPr lang="en-US" sz="1000" kern="0" dirty="0">
                <a:solidFill>
                  <a:schemeClr val="bg1">
                    <a:lumMod val="85000"/>
                  </a:schemeClr>
                </a:solidFill>
                <a:latin typeface="Times New Roman" panose="02020603050405020304" pitchFamily="18" charset="0"/>
                <a:ea typeface="맑은 고딕" panose="020B0503020000020004" pitchFamily="50" charset="-127"/>
              </a:rPr>
              <a:t>. Sato et al, J. </a:t>
            </a:r>
            <a:r>
              <a:rPr lang="en-US" sz="1000" kern="0" dirty="0" err="1">
                <a:solidFill>
                  <a:schemeClr val="bg1">
                    <a:lumMod val="85000"/>
                  </a:schemeClr>
                </a:solidFill>
                <a:latin typeface="Times New Roman" panose="02020603050405020304" pitchFamily="18" charset="0"/>
                <a:ea typeface="맑은 고딕" panose="020B0503020000020004" pitchFamily="50" charset="-127"/>
              </a:rPr>
              <a:t>Nucl</a:t>
            </a:r>
            <a:r>
              <a:rPr lang="en-US" sz="1000" kern="0" dirty="0">
                <a:solidFill>
                  <a:schemeClr val="bg1">
                    <a:lumMod val="85000"/>
                  </a:schemeClr>
                </a:solidFill>
                <a:latin typeface="Times New Roman" panose="02020603050405020304" pitchFamily="18" charset="0"/>
                <a:ea typeface="맑은 고딕" panose="020B0503020000020004" pitchFamily="50" charset="-127"/>
              </a:rPr>
              <a:t>. Sci. Technol. 61, 127-135 (2024)</a:t>
            </a:r>
          </a:p>
        </p:txBody>
      </p:sp>
      <p:sp>
        <p:nvSpPr>
          <p:cNvPr id="37" name="Rectangle 1">
            <a:extLst>
              <a:ext uri="{FF2B5EF4-FFF2-40B4-BE49-F238E27FC236}">
                <a16:creationId xmlns:a16="http://schemas.microsoft.com/office/drawing/2014/main" id="{EC49C09A-3DF5-48AF-A8A0-DD1DF78A1ED7}"/>
              </a:ext>
            </a:extLst>
          </p:cNvPr>
          <p:cNvSpPr/>
          <p:nvPr/>
        </p:nvSpPr>
        <p:spPr>
          <a:xfrm>
            <a:off x="7650802" y="5488637"/>
            <a:ext cx="3177706" cy="461665"/>
          </a:xfrm>
          <a:prstGeom prst="rect">
            <a:avLst/>
          </a:prstGeom>
          <a:noFill/>
        </p:spPr>
        <p:txBody>
          <a:bodyPr wrap="square">
            <a:spAutoFit/>
          </a:bodyPr>
          <a:lstStyle/>
          <a:p>
            <a:r>
              <a:rPr lang="en-US" sz="800" kern="0">
                <a:solidFill>
                  <a:srgbClr val="000000"/>
                </a:solidFill>
                <a:latin typeface="Times New Roman" panose="02020603050405020304" pitchFamily="18" charset="0"/>
              </a:rPr>
              <a:t>[1]</a:t>
            </a:r>
            <a:r>
              <a:rPr lang="fr-FR" sz="800" kern="0">
                <a:solidFill>
                  <a:srgbClr val="000000"/>
                </a:solidFill>
                <a:latin typeface="Times New Roman" panose="02020603050405020304" pitchFamily="18" charset="0"/>
              </a:rPr>
              <a:t> C. Ahdida et al, Frontiers in Physics 9, 788253 (2022).</a:t>
            </a:r>
            <a:endParaRPr lang="en-US" sz="800" kern="0">
              <a:solidFill>
                <a:srgbClr val="000000"/>
              </a:solidFill>
              <a:latin typeface="Times New Roman" panose="02020603050405020304" pitchFamily="18" charset="0"/>
            </a:endParaRPr>
          </a:p>
          <a:p>
            <a:r>
              <a:rPr lang="en-US" sz="800" kern="0">
                <a:solidFill>
                  <a:srgbClr val="000000"/>
                </a:solidFill>
                <a:latin typeface="Times New Roman" panose="02020603050405020304" pitchFamily="18" charset="0"/>
              </a:rPr>
              <a:t>[2] G. Battistoni et al, Annals of Nuclear Energy 82, 10-18 (2015).</a:t>
            </a:r>
          </a:p>
          <a:p>
            <a:r>
              <a:rPr lang="en-US" sz="800" kern="0">
                <a:solidFill>
                  <a:srgbClr val="000000"/>
                </a:solidFill>
                <a:latin typeface="Times New Roman" panose="02020603050405020304" pitchFamily="18" charset="0"/>
              </a:rPr>
              <a:t>[3]T</a:t>
            </a:r>
            <a:r>
              <a:rPr lang="en-US" sz="800" kern="0" dirty="0">
                <a:solidFill>
                  <a:srgbClr val="000000"/>
                </a:solidFill>
                <a:latin typeface="Times New Roman" panose="02020603050405020304" pitchFamily="18" charset="0"/>
              </a:rPr>
              <a:t>. Sato et al, J. </a:t>
            </a:r>
            <a:r>
              <a:rPr lang="en-US" sz="800" kern="0" dirty="0" err="1">
                <a:solidFill>
                  <a:srgbClr val="000000"/>
                </a:solidFill>
                <a:latin typeface="Times New Roman" panose="02020603050405020304" pitchFamily="18" charset="0"/>
              </a:rPr>
              <a:t>Nucl</a:t>
            </a:r>
            <a:r>
              <a:rPr lang="en-US" sz="800" kern="0" dirty="0">
                <a:solidFill>
                  <a:srgbClr val="000000"/>
                </a:solidFill>
                <a:latin typeface="Times New Roman" panose="02020603050405020304" pitchFamily="18" charset="0"/>
              </a:rPr>
              <a:t>. Sci. Technol. 61, 127-135 (2024)</a:t>
            </a:r>
          </a:p>
        </p:txBody>
      </p:sp>
    </p:spTree>
    <p:extLst>
      <p:ext uri="{BB962C8B-B14F-4D97-AF65-F5344CB8AC3E}">
        <p14:creationId xmlns:p14="http://schemas.microsoft.com/office/powerpoint/2010/main" val="220911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additive="base">
                                        <p:cTn id="17" dur="500" fill="hold"/>
                                        <p:tgtEl>
                                          <p:spTgt spid="74"/>
                                        </p:tgtEl>
                                        <p:attrNameLst>
                                          <p:attrName>ppt_x</p:attrName>
                                        </p:attrNameLst>
                                      </p:cBhvr>
                                      <p:tavLst>
                                        <p:tav tm="0">
                                          <p:val>
                                            <p:strVal val="#ppt_x"/>
                                          </p:val>
                                        </p:tav>
                                        <p:tav tm="100000">
                                          <p:val>
                                            <p:strVal val="#ppt_x"/>
                                          </p:val>
                                        </p:tav>
                                      </p:tavLst>
                                    </p:anim>
                                    <p:anim calcmode="lin" valueType="num">
                                      <p:cBhvr additive="base">
                                        <p:cTn id="18" dur="500" fill="hold"/>
                                        <p:tgtEl>
                                          <p:spTgt spid="7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500" fill="hold"/>
                                        <p:tgtEl>
                                          <p:spTgt spid="75"/>
                                        </p:tgtEl>
                                        <p:attrNameLst>
                                          <p:attrName>ppt_x</p:attrName>
                                        </p:attrNameLst>
                                      </p:cBhvr>
                                      <p:tavLst>
                                        <p:tav tm="0">
                                          <p:val>
                                            <p:strVal val="#ppt_x"/>
                                          </p:val>
                                        </p:tav>
                                        <p:tav tm="100000">
                                          <p:val>
                                            <p:strVal val="#ppt_x"/>
                                          </p:val>
                                        </p:tav>
                                      </p:tavLst>
                                    </p:anim>
                                    <p:anim calcmode="lin" valueType="num">
                                      <p:cBhvr additive="base">
                                        <p:cTn id="22" dur="500" fill="hold"/>
                                        <p:tgtEl>
                                          <p:spTgt spid="7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5"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7769A-F4A8-5DD4-EF9A-9F9C9F93DEF4}"/>
            </a:ext>
          </a:extLst>
        </p:cNvPr>
        <p:cNvGrpSpPr/>
        <p:nvPr/>
      </p:nvGrpSpPr>
      <p:grpSpPr>
        <a:xfrm>
          <a:off x="0" y="0"/>
          <a:ext cx="0" cy="0"/>
          <a:chOff x="0" y="0"/>
          <a:chExt cx="0" cy="0"/>
        </a:xfrm>
      </p:grpSpPr>
      <p:sp>
        <p:nvSpPr>
          <p:cNvPr id="10" name="Rectangle 6">
            <a:extLst>
              <a:ext uri="{FF2B5EF4-FFF2-40B4-BE49-F238E27FC236}">
                <a16:creationId xmlns:a16="http://schemas.microsoft.com/office/drawing/2014/main" id="{FE5AD975-D112-4781-9E0D-1C644A69D5E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43" name="그룹 42">
            <a:extLst>
              <a:ext uri="{FF2B5EF4-FFF2-40B4-BE49-F238E27FC236}">
                <a16:creationId xmlns:a16="http://schemas.microsoft.com/office/drawing/2014/main" id="{673F9503-0881-41A0-BCD5-55BB83270BB8}"/>
              </a:ext>
            </a:extLst>
          </p:cNvPr>
          <p:cNvGrpSpPr/>
          <p:nvPr/>
        </p:nvGrpSpPr>
        <p:grpSpPr>
          <a:xfrm>
            <a:off x="531905" y="126072"/>
            <a:ext cx="625505" cy="369332"/>
            <a:chOff x="5818543" y="4183038"/>
            <a:chExt cx="625505" cy="369332"/>
          </a:xfrm>
        </p:grpSpPr>
        <p:sp>
          <p:nvSpPr>
            <p:cNvPr id="44" name="TextBox 43">
              <a:extLst>
                <a:ext uri="{FF2B5EF4-FFF2-40B4-BE49-F238E27FC236}">
                  <a16:creationId xmlns:a16="http://schemas.microsoft.com/office/drawing/2014/main" id="{5EE88941-3738-43F8-B4BD-9D2342F40CAE}"/>
                </a:ext>
              </a:extLst>
            </p:cNvPr>
            <p:cNvSpPr txBox="1"/>
            <p:nvPr/>
          </p:nvSpPr>
          <p:spPr>
            <a:xfrm>
              <a:off x="6259317" y="4206121"/>
              <a:ext cx="184731" cy="323165"/>
            </a:xfrm>
            <a:prstGeom prst="rect">
              <a:avLst/>
            </a:prstGeom>
            <a:noFill/>
          </p:spPr>
          <p:txBody>
            <a:bodyPr wrap="none" rtlCol="0">
              <a:spAutoFit/>
            </a:bodyPr>
            <a:lstStyle/>
            <a:p>
              <a:endParaRPr lang="ko-KR" altLang="en-US" sz="1500" dirty="0">
                <a:ln w="3175">
                  <a:solidFill>
                    <a:schemeClr val="tx1">
                      <a:lumMod val="65000"/>
                      <a:lumOff val="35000"/>
                      <a:alpha val="10000"/>
                    </a:schemeClr>
                  </a:solidFill>
                </a:ln>
                <a:solidFill>
                  <a:schemeClr val="bg1"/>
                </a:solidFill>
                <a:latin typeface="+mn-ea"/>
              </a:endParaRPr>
            </a:p>
          </p:txBody>
        </p:sp>
        <p:sp>
          <p:nvSpPr>
            <p:cNvPr id="45" name="TextBox 44">
              <a:extLst>
                <a:ext uri="{FF2B5EF4-FFF2-40B4-BE49-F238E27FC236}">
                  <a16:creationId xmlns:a16="http://schemas.microsoft.com/office/drawing/2014/main" id="{44E74537-3201-4E3A-AC65-2AD61C99D29A}"/>
                </a:ext>
              </a:extLst>
            </p:cNvPr>
            <p:cNvSpPr txBox="1"/>
            <p:nvPr/>
          </p:nvSpPr>
          <p:spPr>
            <a:xfrm>
              <a:off x="5818543" y="4183038"/>
              <a:ext cx="407804" cy="369332"/>
            </a:xfrm>
            <a:prstGeom prst="rect">
              <a:avLst/>
            </a:prstGeom>
            <a:noFill/>
          </p:spPr>
          <p:txBody>
            <a:bodyPr wrap="none" rtlCol="0" anchor="ctr">
              <a:spAutoFit/>
            </a:bodyPr>
            <a:lstStyle/>
            <a:p>
              <a:r>
                <a:rPr lang="en-US" altLang="ko-KR" b="1" spc="-30">
                  <a:ln w="3175">
                    <a:solidFill>
                      <a:srgbClr val="0C3975">
                        <a:alpha val="10000"/>
                      </a:srgbClr>
                    </a:solidFill>
                  </a:ln>
                  <a:solidFill>
                    <a:schemeClr val="bg1"/>
                  </a:solidFill>
                  <a:latin typeface="+mj-lt"/>
                </a:rPr>
                <a:t>03</a:t>
              </a:r>
              <a:endParaRPr lang="en-US" altLang="ko-KR" b="1" spc="-30" dirty="0">
                <a:ln w="3175">
                  <a:solidFill>
                    <a:srgbClr val="282828">
                      <a:alpha val="10000"/>
                    </a:srgbClr>
                  </a:solidFill>
                </a:ln>
                <a:solidFill>
                  <a:schemeClr val="bg1"/>
                </a:solidFill>
                <a:latin typeface="+mj-lt"/>
              </a:endParaRPr>
            </a:p>
          </p:txBody>
        </p:sp>
        <p:cxnSp>
          <p:nvCxnSpPr>
            <p:cNvPr id="46" name="직선 연결선 45">
              <a:extLst>
                <a:ext uri="{FF2B5EF4-FFF2-40B4-BE49-F238E27FC236}">
                  <a16:creationId xmlns:a16="http://schemas.microsoft.com/office/drawing/2014/main" id="{D99724E1-1A8C-45E8-86F3-BBC48688B0FF}"/>
                </a:ext>
              </a:extLst>
            </p:cNvPr>
            <p:cNvCxnSpPr>
              <a:cxnSpLocks/>
            </p:cNvCxnSpPr>
            <p:nvPr/>
          </p:nvCxnSpPr>
          <p:spPr>
            <a:xfrm rot="2700000">
              <a:off x="6217947" y="4320218"/>
              <a:ext cx="0" cy="94970"/>
            </a:xfrm>
            <a:prstGeom prst="lin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7" name="그룹 46">
            <a:extLst>
              <a:ext uri="{FF2B5EF4-FFF2-40B4-BE49-F238E27FC236}">
                <a16:creationId xmlns:a16="http://schemas.microsoft.com/office/drawing/2014/main" id="{F0FCA9FF-3B24-4417-AE71-A6D47C3E7E6B}"/>
              </a:ext>
            </a:extLst>
          </p:cNvPr>
          <p:cNvGrpSpPr/>
          <p:nvPr/>
        </p:nvGrpSpPr>
        <p:grpSpPr>
          <a:xfrm>
            <a:off x="151555" y="87754"/>
            <a:ext cx="241329" cy="489296"/>
            <a:chOff x="183568" y="1"/>
            <a:chExt cx="215688" cy="734057"/>
          </a:xfrm>
        </p:grpSpPr>
        <p:sp>
          <p:nvSpPr>
            <p:cNvPr id="56" name="직사각형 55">
              <a:extLst>
                <a:ext uri="{FF2B5EF4-FFF2-40B4-BE49-F238E27FC236}">
                  <a16:creationId xmlns:a16="http://schemas.microsoft.com/office/drawing/2014/main" id="{0C3B1969-2A25-43AB-B62A-F28C68C0B61F}"/>
                </a:ext>
              </a:extLst>
            </p:cNvPr>
            <p:cNvSpPr/>
            <p:nvPr/>
          </p:nvSpPr>
          <p:spPr>
            <a:xfrm>
              <a:off x="183568" y="391357"/>
              <a:ext cx="45719" cy="342701"/>
            </a:xfrm>
            <a:prstGeom prst="rect">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nvGrpSpPr>
            <p:cNvPr id="57" name="그룹 56">
              <a:extLst>
                <a:ext uri="{FF2B5EF4-FFF2-40B4-BE49-F238E27FC236}">
                  <a16:creationId xmlns:a16="http://schemas.microsoft.com/office/drawing/2014/main" id="{6F731716-9D4D-4DDC-855E-8B74E8802C14}"/>
                </a:ext>
              </a:extLst>
            </p:cNvPr>
            <p:cNvGrpSpPr/>
            <p:nvPr/>
          </p:nvGrpSpPr>
          <p:grpSpPr>
            <a:xfrm>
              <a:off x="275643" y="1"/>
              <a:ext cx="123613" cy="446867"/>
              <a:chOff x="275643" y="1"/>
              <a:chExt cx="123613" cy="446867"/>
            </a:xfrm>
          </p:grpSpPr>
          <p:sp>
            <p:nvSpPr>
              <p:cNvPr id="58" name="직사각형 57">
                <a:extLst>
                  <a:ext uri="{FF2B5EF4-FFF2-40B4-BE49-F238E27FC236}">
                    <a16:creationId xmlns:a16="http://schemas.microsoft.com/office/drawing/2014/main" id="{EC665C55-9FDE-43EA-9628-CE5AE5CE11F5}"/>
                  </a:ext>
                </a:extLst>
              </p:cNvPr>
              <p:cNvSpPr/>
              <p:nvPr/>
            </p:nvSpPr>
            <p:spPr>
              <a:xfrm>
                <a:off x="275643" y="135321"/>
                <a:ext cx="45719" cy="311546"/>
              </a:xfrm>
              <a:prstGeom prst="rect">
                <a:avLst/>
              </a:prstGeom>
              <a:solidFill>
                <a:srgbClr val="2E6B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59" name="자유형: 도형 58">
                <a:extLst>
                  <a:ext uri="{FF2B5EF4-FFF2-40B4-BE49-F238E27FC236}">
                    <a16:creationId xmlns:a16="http://schemas.microsoft.com/office/drawing/2014/main" id="{C55ADED1-DBEA-44CE-89D3-81BC61B328E4}"/>
                  </a:ext>
                </a:extLst>
              </p:cNvPr>
              <p:cNvSpPr/>
              <p:nvPr/>
            </p:nvSpPr>
            <p:spPr>
              <a:xfrm>
                <a:off x="353537" y="1"/>
                <a:ext cx="45719" cy="446867"/>
              </a:xfrm>
              <a:custGeom>
                <a:avLst/>
                <a:gdLst>
                  <a:gd name="connsiteX0" fmla="*/ 0 w 45719"/>
                  <a:gd name="connsiteY0" fmla="*/ 0 h 446867"/>
                  <a:gd name="connsiteX1" fmla="*/ 45719 w 45719"/>
                  <a:gd name="connsiteY1" fmla="*/ 0 h 446867"/>
                  <a:gd name="connsiteX2" fmla="*/ 45719 w 45719"/>
                  <a:gd name="connsiteY2" fmla="*/ 242888 h 446867"/>
                  <a:gd name="connsiteX3" fmla="*/ 45719 w 45719"/>
                  <a:gd name="connsiteY3" fmla="*/ 311546 h 446867"/>
                  <a:gd name="connsiteX4" fmla="*/ 45719 w 45719"/>
                  <a:gd name="connsiteY4" fmla="*/ 446867 h 446867"/>
                  <a:gd name="connsiteX5" fmla="*/ 0 w 45719"/>
                  <a:gd name="connsiteY5" fmla="*/ 446867 h 446867"/>
                  <a:gd name="connsiteX6" fmla="*/ 0 w 45719"/>
                  <a:gd name="connsiteY6" fmla="*/ 311546 h 446867"/>
                  <a:gd name="connsiteX7" fmla="*/ 0 w 45719"/>
                  <a:gd name="connsiteY7" fmla="*/ 242888 h 4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446867">
                    <a:moveTo>
                      <a:pt x="0" y="0"/>
                    </a:moveTo>
                    <a:lnTo>
                      <a:pt x="45719" y="0"/>
                    </a:lnTo>
                    <a:lnTo>
                      <a:pt x="45719" y="242888"/>
                    </a:lnTo>
                    <a:lnTo>
                      <a:pt x="45719" y="311546"/>
                    </a:lnTo>
                    <a:lnTo>
                      <a:pt x="45719" y="446867"/>
                    </a:lnTo>
                    <a:lnTo>
                      <a:pt x="0" y="446867"/>
                    </a:lnTo>
                    <a:lnTo>
                      <a:pt x="0" y="311546"/>
                    </a:lnTo>
                    <a:lnTo>
                      <a:pt x="0" y="242888"/>
                    </a:lnTo>
                    <a:close/>
                  </a:path>
                </a:pathLst>
              </a:custGeom>
              <a:solidFill>
                <a:srgbClr val="629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grpSp>
      <p:sp>
        <p:nvSpPr>
          <p:cNvPr id="61" name="TextBox 60">
            <a:extLst>
              <a:ext uri="{FF2B5EF4-FFF2-40B4-BE49-F238E27FC236}">
                <a16:creationId xmlns:a16="http://schemas.microsoft.com/office/drawing/2014/main" id="{6DC85443-5A48-48FA-A831-6C52FE9A191A}"/>
              </a:ext>
            </a:extLst>
          </p:cNvPr>
          <p:cNvSpPr txBox="1"/>
          <p:nvPr/>
        </p:nvSpPr>
        <p:spPr>
          <a:xfrm>
            <a:off x="1448919" y="664831"/>
            <a:ext cx="2089040" cy="369332"/>
          </a:xfrm>
          <a:prstGeom prst="rect">
            <a:avLst/>
          </a:prstGeom>
          <a:noFill/>
        </p:spPr>
        <p:txBody>
          <a:bodyPr wrap="square">
            <a:spAutoFit/>
          </a:bodyPr>
          <a:lstStyle/>
          <a:p>
            <a:pPr marL="0" indent="0">
              <a:buNone/>
            </a:pPr>
            <a:r>
              <a:rPr lang="en-US" altLang="ko-KR" u="sng">
                <a:latin typeface="Arial" panose="020B0604020202020204" pitchFamily="34" charset="0"/>
                <a:cs typeface="Arial" panose="020B0604020202020204" pitchFamily="34" charset="0"/>
              </a:rPr>
              <a:t>Radiation </a:t>
            </a:r>
            <a:r>
              <a:rPr lang="en-US" altLang="ko-KR" u="sng" dirty="0">
                <a:latin typeface="Arial" panose="020B0604020202020204" pitchFamily="34" charset="0"/>
                <a:cs typeface="Arial" panose="020B0604020202020204" pitchFamily="34" charset="0"/>
              </a:rPr>
              <a:t>damage</a:t>
            </a:r>
          </a:p>
        </p:txBody>
      </p:sp>
      <p:grpSp>
        <p:nvGrpSpPr>
          <p:cNvPr id="3" name="그룹 2"/>
          <p:cNvGrpSpPr/>
          <p:nvPr/>
        </p:nvGrpSpPr>
        <p:grpSpPr>
          <a:xfrm>
            <a:off x="202709" y="1289060"/>
            <a:ext cx="4312141" cy="3286514"/>
            <a:chOff x="202709" y="1289060"/>
            <a:chExt cx="4312141" cy="3286514"/>
          </a:xfrm>
        </p:grpSpPr>
        <p:grpSp>
          <p:nvGrpSpPr>
            <p:cNvPr id="2" name="그룹 1"/>
            <p:cNvGrpSpPr/>
            <p:nvPr/>
          </p:nvGrpSpPr>
          <p:grpSpPr>
            <a:xfrm>
              <a:off x="202709" y="1360335"/>
              <a:ext cx="4201246" cy="3215239"/>
              <a:chOff x="202709" y="1360335"/>
              <a:chExt cx="4201246" cy="3215239"/>
            </a:xfrm>
          </p:grpSpPr>
          <p:pic>
            <p:nvPicPr>
              <p:cNvPr id="95" name="그림 94">
                <a:extLst>
                  <a:ext uri="{FF2B5EF4-FFF2-40B4-BE49-F238E27FC236}">
                    <a16:creationId xmlns:a16="http://schemas.microsoft.com/office/drawing/2014/main" id="{730A3200-AADD-4A23-912B-E79553C1AA26}"/>
                  </a:ext>
                </a:extLst>
              </p:cNvPr>
              <p:cNvPicPr>
                <a:picLocks noChangeAspect="1"/>
              </p:cNvPicPr>
              <p:nvPr/>
            </p:nvPicPr>
            <p:blipFill>
              <a:blip r:embed="rId3"/>
              <a:stretch>
                <a:fillRect/>
              </a:stretch>
            </p:blipFill>
            <p:spPr>
              <a:xfrm>
                <a:off x="202709" y="1360335"/>
                <a:ext cx="4201246" cy="3215239"/>
              </a:xfrm>
              <a:prstGeom prst="rect">
                <a:avLst/>
              </a:prstGeom>
            </p:spPr>
          </p:pic>
          <p:cxnSp>
            <p:nvCxnSpPr>
              <p:cNvPr id="24" name="직선 연결선 23">
                <a:extLst>
                  <a:ext uri="{FF2B5EF4-FFF2-40B4-BE49-F238E27FC236}">
                    <a16:creationId xmlns:a16="http://schemas.microsoft.com/office/drawing/2014/main" id="{80004A01-37CC-45E6-B22D-4905ED30F587}"/>
                  </a:ext>
                </a:extLst>
              </p:cNvPr>
              <p:cNvCxnSpPr>
                <a:cxnSpLocks/>
              </p:cNvCxnSpPr>
              <p:nvPr/>
            </p:nvCxnSpPr>
            <p:spPr>
              <a:xfrm>
                <a:off x="1733690" y="2082930"/>
                <a:ext cx="0" cy="210991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직선 화살표 연결선 31">
                <a:extLst>
                  <a:ext uri="{FF2B5EF4-FFF2-40B4-BE49-F238E27FC236}">
                    <a16:creationId xmlns:a16="http://schemas.microsoft.com/office/drawing/2014/main" id="{58F08F04-5446-4B45-B7C2-C1DEE7F83ADB}"/>
                  </a:ext>
                </a:extLst>
              </p:cNvPr>
              <p:cNvCxnSpPr>
                <a:cxnSpLocks/>
              </p:cNvCxnSpPr>
              <p:nvPr/>
            </p:nvCxnSpPr>
            <p:spPr>
              <a:xfrm>
                <a:off x="1749489" y="3923479"/>
                <a:ext cx="2378275"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7" name="직사각형 76">
                <a:extLst>
                  <a:ext uri="{FF2B5EF4-FFF2-40B4-BE49-F238E27FC236}">
                    <a16:creationId xmlns:a16="http://schemas.microsoft.com/office/drawing/2014/main" id="{F9AAF69D-3127-4BC4-BD9E-07F9B4EC5205}"/>
                  </a:ext>
                </a:extLst>
              </p:cNvPr>
              <p:cNvSpPr/>
              <p:nvPr/>
            </p:nvSpPr>
            <p:spPr>
              <a:xfrm>
                <a:off x="2901104" y="3684202"/>
                <a:ext cx="478200" cy="307777"/>
              </a:xfrm>
              <a:prstGeom prst="rect">
                <a:avLst/>
              </a:prstGeom>
            </p:spPr>
            <p:txBody>
              <a:bodyPr wrap="square">
                <a:spAutoFit/>
              </a:bodyPr>
              <a:lstStyle/>
              <a:p>
                <a:r>
                  <a:rPr lang="en-US" altLang="ko-KR" sz="1400" dirty="0" err="1">
                    <a:solidFill>
                      <a:srgbClr val="FF0000"/>
                    </a:solidFill>
                    <a:latin typeface="AdvOT863180fb"/>
                  </a:rPr>
                  <a:t>LiF</a:t>
                </a:r>
                <a:endParaRPr lang="ko-KR" altLang="en-US" sz="1400" dirty="0">
                  <a:solidFill>
                    <a:srgbClr val="FF0000"/>
                  </a:solidFill>
                  <a:latin typeface="AdvOT863180fb"/>
                </a:endParaRPr>
              </a:p>
            </p:txBody>
          </p:sp>
          <p:sp>
            <p:nvSpPr>
              <p:cNvPr id="78" name="직사각형 77">
                <a:extLst>
                  <a:ext uri="{FF2B5EF4-FFF2-40B4-BE49-F238E27FC236}">
                    <a16:creationId xmlns:a16="http://schemas.microsoft.com/office/drawing/2014/main" id="{BFAFC973-BBE8-40CE-8645-DAABD16E2336}"/>
                  </a:ext>
                </a:extLst>
              </p:cNvPr>
              <p:cNvSpPr/>
              <p:nvPr/>
            </p:nvSpPr>
            <p:spPr>
              <a:xfrm>
                <a:off x="1068477" y="3684202"/>
                <a:ext cx="478200" cy="307777"/>
              </a:xfrm>
              <a:prstGeom prst="rect">
                <a:avLst/>
              </a:prstGeom>
            </p:spPr>
            <p:txBody>
              <a:bodyPr wrap="square">
                <a:spAutoFit/>
              </a:bodyPr>
              <a:lstStyle/>
              <a:p>
                <a:r>
                  <a:rPr lang="en-US" altLang="ko-KR" sz="1400" dirty="0">
                    <a:solidFill>
                      <a:srgbClr val="FF0000"/>
                    </a:solidFill>
                    <a:latin typeface="AdvOT863180fb"/>
                  </a:rPr>
                  <a:t>C</a:t>
                </a:r>
                <a:endParaRPr lang="ko-KR" altLang="en-US" sz="1400" dirty="0">
                  <a:solidFill>
                    <a:srgbClr val="FF0000"/>
                  </a:solidFill>
                  <a:latin typeface="AdvOT863180fb"/>
                </a:endParaRPr>
              </a:p>
            </p:txBody>
          </p:sp>
          <p:cxnSp>
            <p:nvCxnSpPr>
              <p:cNvPr id="79" name="직선 화살표 연결선 78">
                <a:extLst>
                  <a:ext uri="{FF2B5EF4-FFF2-40B4-BE49-F238E27FC236}">
                    <a16:creationId xmlns:a16="http://schemas.microsoft.com/office/drawing/2014/main" id="{38A35725-CB07-4535-AAC3-2B9E2F540EB3}"/>
                  </a:ext>
                </a:extLst>
              </p:cNvPr>
              <p:cNvCxnSpPr>
                <a:cxnSpLocks/>
              </p:cNvCxnSpPr>
              <p:nvPr/>
            </p:nvCxnSpPr>
            <p:spPr>
              <a:xfrm>
                <a:off x="820806" y="3926369"/>
                <a:ext cx="912884"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0" name="직사각형 99">
                    <a:extLst>
                      <a:ext uri="{FF2B5EF4-FFF2-40B4-BE49-F238E27FC236}">
                        <a16:creationId xmlns:a16="http://schemas.microsoft.com/office/drawing/2014/main" id="{76566D98-91FE-4CEE-A9E9-DD0455ED6BF7}"/>
                      </a:ext>
                    </a:extLst>
                  </p:cNvPr>
                  <p:cNvSpPr/>
                  <p:nvPr/>
                </p:nvSpPr>
                <p:spPr>
                  <a:xfrm rot="16200000">
                    <a:off x="308351" y="1996794"/>
                    <a:ext cx="372410" cy="2462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ko-KR" sz="1000" i="1">
                                  <a:latin typeface="Cambria Math" panose="02040503050406030204" pitchFamily="18" charset="0"/>
                                  <a:cs typeface="Arial" panose="020B0604020202020204" pitchFamily="34" charset="0"/>
                                </a:rPr>
                              </m:ctrlPr>
                            </m:sSubPr>
                            <m:e>
                              <m:r>
                                <a:rPr lang="en-US" altLang="ko-KR" sz="1000" i="1">
                                  <a:latin typeface="Cambria Math" panose="02040503050406030204" pitchFamily="18" charset="0"/>
                                  <a:cs typeface="Arial" panose="020B0604020202020204" pitchFamily="34" charset="0"/>
                                </a:rPr>
                                <m:t>𝑁</m:t>
                              </m:r>
                            </m:e>
                            <m:sub>
                              <m:r>
                                <a:rPr lang="en-US" altLang="ko-KR" sz="1000" i="1">
                                  <a:latin typeface="Cambria Math" panose="02040503050406030204" pitchFamily="18" charset="0"/>
                                  <a:cs typeface="Arial" panose="020B0604020202020204" pitchFamily="34" charset="0"/>
                                </a:rPr>
                                <m:t>𝐷</m:t>
                              </m:r>
                            </m:sub>
                          </m:sSub>
                        </m:oMath>
                      </m:oMathPara>
                    </a14:m>
                    <a:endParaRPr lang="ko-KR" altLang="en-US" sz="1000" dirty="0"/>
                  </a:p>
                </p:txBody>
              </p:sp>
            </mc:Choice>
            <mc:Fallback xmlns="">
              <p:sp>
                <p:nvSpPr>
                  <p:cNvPr id="100" name="직사각형 99">
                    <a:extLst>
                      <a:ext uri="{FF2B5EF4-FFF2-40B4-BE49-F238E27FC236}">
                        <a16:creationId xmlns:a16="http://schemas.microsoft.com/office/drawing/2014/main" id="{76566D98-91FE-4CEE-A9E9-DD0455ED6BF7}"/>
                      </a:ext>
                    </a:extLst>
                  </p:cNvPr>
                  <p:cNvSpPr>
                    <a:spLocks noRot="1" noChangeAspect="1" noMove="1" noResize="1" noEditPoints="1" noAdjustHandles="1" noChangeArrowheads="1" noChangeShapeType="1" noTextEdit="1"/>
                  </p:cNvSpPr>
                  <p:nvPr/>
                </p:nvSpPr>
                <p:spPr>
                  <a:xfrm rot="16200000">
                    <a:off x="308351" y="1996794"/>
                    <a:ext cx="372410" cy="246221"/>
                  </a:xfrm>
                  <a:prstGeom prst="rect">
                    <a:avLst/>
                  </a:prstGeom>
                  <a:blipFill>
                    <a:blip r:embed="rId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0" name="직사각형 69">
                  <a:extLst>
                    <a:ext uri="{FF2B5EF4-FFF2-40B4-BE49-F238E27FC236}">
                      <a16:creationId xmlns:a16="http://schemas.microsoft.com/office/drawing/2014/main" id="{2CE4A0B7-F080-4681-94B3-AE86CA6F713E}"/>
                    </a:ext>
                  </a:extLst>
                </p:cNvPr>
                <p:cNvSpPr/>
                <p:nvPr/>
              </p:nvSpPr>
              <p:spPr>
                <a:xfrm>
                  <a:off x="820806" y="1289060"/>
                  <a:ext cx="3694044" cy="261610"/>
                </a:xfrm>
                <a:prstGeom prst="rect">
                  <a:avLst/>
                </a:prstGeom>
              </p:spPr>
              <p:txBody>
                <a:bodyPr wrap="square">
                  <a:spAutoFit/>
                </a:bodyPr>
                <a:lstStyle/>
                <a:p>
                  <a:r>
                    <a:rPr lang="en-US" altLang="ko-KR" sz="1100" dirty="0">
                      <a:latin typeface="Arial" panose="020B0604020202020204" pitchFamily="34" charset="0"/>
                      <a:cs typeface="Arial" panose="020B0604020202020204" pitchFamily="34" charset="0"/>
                    </a:rPr>
                    <a:t>Displacements per </a:t>
                  </a:r>
                  <a:r>
                    <a:rPr lang="en-US" altLang="ko-KR" sz="1100">
                      <a:latin typeface="Arial" panose="020B0604020202020204" pitchFamily="34" charset="0"/>
                      <a:cs typeface="Arial" panose="020B0604020202020204" pitchFamily="34" charset="0"/>
                    </a:rPr>
                    <a:t>unit volume </a:t>
                  </a:r>
                  <a14:m>
                    <m:oMath xmlns:m="http://schemas.openxmlformats.org/officeDocument/2006/math">
                      <m:sSub>
                        <m:sSubPr>
                          <m:ctrlPr>
                            <a:rPr lang="en-US" altLang="ko-KR" sz="1100" i="1">
                              <a:latin typeface="Cambria Math" panose="02040503050406030204" pitchFamily="18" charset="0"/>
                              <a:cs typeface="Arial" panose="020B0604020202020204" pitchFamily="34" charset="0"/>
                            </a:rPr>
                          </m:ctrlPr>
                        </m:sSubPr>
                        <m:e>
                          <m:r>
                            <a:rPr lang="en-US" altLang="ko-KR" sz="1100" i="1">
                              <a:latin typeface="Cambria Math" panose="02040503050406030204" pitchFamily="18" charset="0"/>
                              <a:cs typeface="Arial" panose="020B0604020202020204" pitchFamily="34" charset="0"/>
                            </a:rPr>
                            <m:t>𝑁</m:t>
                          </m:r>
                        </m:e>
                        <m:sub>
                          <m:r>
                            <a:rPr lang="en-US" altLang="ko-KR" sz="1100" i="1">
                              <a:latin typeface="Cambria Math" panose="02040503050406030204" pitchFamily="18" charset="0"/>
                              <a:cs typeface="Arial" panose="020B0604020202020204" pitchFamily="34" charset="0"/>
                            </a:rPr>
                            <m:t>𝐷</m:t>
                          </m:r>
                        </m:sub>
                      </m:sSub>
                    </m:oMath>
                  </a14:m>
                  <a:r>
                    <a:rPr lang="en-US" altLang="ko-KR" sz="1100" dirty="0">
                      <a:latin typeface="Arial" panose="020B0604020202020204" pitchFamily="34" charset="0"/>
                      <a:cs typeface="Arial" panose="020B0604020202020204" pitchFamily="34" charset="0"/>
                    </a:rPr>
                    <a:t> for each simulation</a:t>
                  </a:r>
                  <a:endParaRPr lang="ko-KR" altLang="en-US" sz="1100" dirty="0">
                    <a:latin typeface="Arial" panose="020B0604020202020204" pitchFamily="34" charset="0"/>
                    <a:cs typeface="Arial" panose="020B0604020202020204" pitchFamily="34" charset="0"/>
                  </a:endParaRPr>
                </a:p>
              </p:txBody>
            </p:sp>
          </mc:Choice>
          <mc:Fallback xmlns="">
            <p:sp>
              <p:nvSpPr>
                <p:cNvPr id="70" name="직사각형 69">
                  <a:extLst>
                    <a:ext uri="{FF2B5EF4-FFF2-40B4-BE49-F238E27FC236}">
                      <a16:creationId xmlns:a16="http://schemas.microsoft.com/office/drawing/2014/main" id="{2CE4A0B7-F080-4681-94B3-AE86CA6F713E}"/>
                    </a:ext>
                  </a:extLst>
                </p:cNvPr>
                <p:cNvSpPr>
                  <a:spLocks noRot="1" noChangeAspect="1" noMove="1" noResize="1" noEditPoints="1" noAdjustHandles="1" noChangeArrowheads="1" noChangeShapeType="1" noTextEdit="1"/>
                </p:cNvSpPr>
                <p:nvPr/>
              </p:nvSpPr>
              <p:spPr>
                <a:xfrm>
                  <a:off x="820806" y="1289060"/>
                  <a:ext cx="3694044" cy="261610"/>
                </a:xfrm>
                <a:prstGeom prst="rect">
                  <a:avLst/>
                </a:prstGeom>
                <a:blipFill>
                  <a:blip r:embed="rId5"/>
                  <a:stretch>
                    <a:fillRect t="-2326" b="-13953"/>
                  </a:stretch>
                </a:blipFill>
              </p:spPr>
              <p:txBody>
                <a:bodyPr/>
                <a:lstStyle/>
                <a:p>
                  <a:r>
                    <a:rPr lang="en-US">
                      <a:noFill/>
                    </a:rPr>
                    <a:t> </a:t>
                  </a:r>
                </a:p>
              </p:txBody>
            </p:sp>
          </mc:Fallback>
        </mc:AlternateContent>
      </p:grpSp>
      <p:sp>
        <p:nvSpPr>
          <p:cNvPr id="42" name="Slide Number Placeholder 2">
            <a:extLst>
              <a:ext uri="{FF2B5EF4-FFF2-40B4-BE49-F238E27FC236}">
                <a16:creationId xmlns:a16="http://schemas.microsoft.com/office/drawing/2014/main" id="{EC87E957-E91E-01E2-CFDC-A3A03ADB6586}"/>
              </a:ext>
            </a:extLst>
          </p:cNvPr>
          <p:cNvSpPr txBox="1">
            <a:spLocks/>
          </p:cNvSpPr>
          <p:nvPr/>
        </p:nvSpPr>
        <p:spPr>
          <a:xfrm>
            <a:off x="9434388" y="6558751"/>
            <a:ext cx="2743200" cy="32748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a:t>11</a:t>
            </a:r>
            <a:endParaRPr lang="ko-KR" altLang="en-US" dirty="0"/>
          </a:p>
        </p:txBody>
      </p:sp>
      <p:sp>
        <p:nvSpPr>
          <p:cNvPr id="63" name="TextBox 62">
            <a:extLst>
              <a:ext uri="{FF2B5EF4-FFF2-40B4-BE49-F238E27FC236}">
                <a16:creationId xmlns:a16="http://schemas.microsoft.com/office/drawing/2014/main" id="{FE975428-7A2C-44D2-89E0-61B4779F6ADC}"/>
              </a:ext>
            </a:extLst>
          </p:cNvPr>
          <p:cNvSpPr txBox="1"/>
          <p:nvPr/>
        </p:nvSpPr>
        <p:spPr>
          <a:xfrm>
            <a:off x="1157410" y="95294"/>
            <a:ext cx="6109062" cy="400110"/>
          </a:xfrm>
          <a:prstGeom prst="rect">
            <a:avLst/>
          </a:prstGeom>
          <a:noFill/>
        </p:spPr>
        <p:txBody>
          <a:bodyPr wrap="square">
            <a:spAutoFit/>
          </a:bodyPr>
          <a:lstStyle/>
          <a:p>
            <a:r>
              <a:rPr lang="en-US" altLang="ko-KR" sz="2000" dirty="0">
                <a:solidFill>
                  <a:schemeClr val="bg1"/>
                </a:solidFill>
                <a:latin typeface="Arial" panose="020B0604020202020204" pitchFamily="34" charset="0"/>
                <a:cs typeface="Arial" panose="020B0604020202020204" pitchFamily="34" charset="0"/>
              </a:rPr>
              <a:t>Result &amp; Discussion</a:t>
            </a:r>
          </a:p>
        </p:txBody>
      </p:sp>
      <p:sp>
        <p:nvSpPr>
          <p:cNvPr id="31" name="TextBox 30">
            <a:extLst>
              <a:ext uri="{FF2B5EF4-FFF2-40B4-BE49-F238E27FC236}">
                <a16:creationId xmlns:a16="http://schemas.microsoft.com/office/drawing/2014/main" id="{9B0772CF-B301-4140-AD44-7D129FCB856A}"/>
              </a:ext>
            </a:extLst>
          </p:cNvPr>
          <p:cNvSpPr txBox="1"/>
          <p:nvPr/>
        </p:nvSpPr>
        <p:spPr>
          <a:xfrm>
            <a:off x="0" y="1009377"/>
            <a:ext cx="11813359" cy="307777"/>
          </a:xfrm>
          <a:prstGeom prst="rect">
            <a:avLst/>
          </a:prstGeom>
          <a:noFill/>
        </p:spPr>
        <p:txBody>
          <a:bodyPr wrap="square">
            <a:spAutoFit/>
          </a:bodyPr>
          <a:lstStyle/>
          <a:p>
            <a:pPr marL="285750" indent="-285750">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Average displacements results of TRIM were </a:t>
            </a:r>
            <a:r>
              <a:rPr lang="en-US" altLang="ko-KR" sz="1400" b="1" dirty="0">
                <a:latin typeface="Arial" panose="020B0604020202020204" pitchFamily="34" charset="0"/>
                <a:cs typeface="Arial" panose="020B0604020202020204" pitchFamily="34" charset="0"/>
              </a:rPr>
              <a:t>2 to 3 times higher</a:t>
            </a:r>
            <a:r>
              <a:rPr lang="en-US" altLang="ko-KR" sz="1400" dirty="0">
                <a:latin typeface="Arial" panose="020B0604020202020204" pitchFamily="34" charset="0"/>
                <a:cs typeface="Arial" panose="020B0604020202020204" pitchFamily="34" charset="0"/>
              </a:rPr>
              <a:t> than FLUKA results and </a:t>
            </a:r>
            <a:r>
              <a:rPr lang="en-US" altLang="ko-KR" sz="1400" b="1" dirty="0">
                <a:latin typeface="Arial" panose="020B0604020202020204" pitchFamily="34" charset="0"/>
                <a:cs typeface="Arial" panose="020B0604020202020204" pitchFamily="34" charset="0"/>
              </a:rPr>
              <a:t>10 to 100 times higher </a:t>
            </a:r>
            <a:r>
              <a:rPr lang="en-US" altLang="ko-KR" sz="1400" dirty="0">
                <a:latin typeface="Arial" panose="020B0604020202020204" pitchFamily="34" charset="0"/>
                <a:cs typeface="Arial" panose="020B0604020202020204" pitchFamily="34" charset="0"/>
              </a:rPr>
              <a:t>than</a:t>
            </a:r>
            <a:r>
              <a:rPr lang="en-US" altLang="ko-KR" sz="1400" b="1" dirty="0">
                <a:latin typeface="Arial" panose="020B0604020202020204" pitchFamily="34" charset="0"/>
                <a:cs typeface="Arial" panose="020B0604020202020204" pitchFamily="34" charset="0"/>
              </a:rPr>
              <a:t> </a:t>
            </a:r>
            <a:r>
              <a:rPr lang="en-US" altLang="ko-KR" sz="1400" dirty="0">
                <a:latin typeface="Arial" panose="020B0604020202020204" pitchFamily="34" charset="0"/>
                <a:cs typeface="Arial" panose="020B0604020202020204" pitchFamily="34" charset="0"/>
              </a:rPr>
              <a:t>PHITS results.</a:t>
            </a:r>
          </a:p>
        </p:txBody>
      </p:sp>
      <mc:AlternateContent xmlns:mc="http://schemas.openxmlformats.org/markup-compatibility/2006" xmlns:a14="http://schemas.microsoft.com/office/drawing/2010/main">
        <mc:Choice Requires="a14">
          <p:graphicFrame>
            <p:nvGraphicFramePr>
              <p:cNvPr id="38" name="표 37">
                <a:extLst>
                  <a:ext uri="{FF2B5EF4-FFF2-40B4-BE49-F238E27FC236}">
                    <a16:creationId xmlns:a16="http://schemas.microsoft.com/office/drawing/2014/main" id="{F8C06CB1-A3B3-4DAF-9817-5208A7969124}"/>
                  </a:ext>
                </a:extLst>
              </p:cNvPr>
              <p:cNvGraphicFramePr>
                <a:graphicFrameLocks noGrp="1"/>
              </p:cNvGraphicFramePr>
              <p:nvPr>
                <p:extLst>
                  <p:ext uri="{D42A27DB-BD31-4B8C-83A1-F6EECF244321}">
                    <p14:modId xmlns:p14="http://schemas.microsoft.com/office/powerpoint/2010/main" val="1890808760"/>
                  </p:ext>
                </p:extLst>
              </p:nvPr>
            </p:nvGraphicFramePr>
            <p:xfrm>
              <a:off x="5269723" y="2065115"/>
              <a:ext cx="5398279" cy="1782986"/>
            </p:xfrm>
            <a:graphic>
              <a:graphicData uri="http://schemas.openxmlformats.org/drawingml/2006/table">
                <a:tbl>
                  <a:tblPr>
                    <a:tableStyleId>{8EC20E35-A176-4012-BC5E-935CFFF8708E}</a:tableStyleId>
                  </a:tblPr>
                  <a:tblGrid>
                    <a:gridCol w="695980">
                      <a:extLst>
                        <a:ext uri="{9D8B030D-6E8A-4147-A177-3AD203B41FA5}">
                          <a16:colId xmlns:a16="http://schemas.microsoft.com/office/drawing/2014/main" val="146020954"/>
                        </a:ext>
                      </a:extLst>
                    </a:gridCol>
                    <a:gridCol w="970438">
                      <a:extLst>
                        <a:ext uri="{9D8B030D-6E8A-4147-A177-3AD203B41FA5}">
                          <a16:colId xmlns:a16="http://schemas.microsoft.com/office/drawing/2014/main" val="1873528851"/>
                        </a:ext>
                      </a:extLst>
                    </a:gridCol>
                    <a:gridCol w="970438">
                      <a:extLst>
                        <a:ext uri="{9D8B030D-6E8A-4147-A177-3AD203B41FA5}">
                          <a16:colId xmlns:a16="http://schemas.microsoft.com/office/drawing/2014/main" val="2752864559"/>
                        </a:ext>
                      </a:extLst>
                    </a:gridCol>
                    <a:gridCol w="931619">
                      <a:extLst>
                        <a:ext uri="{9D8B030D-6E8A-4147-A177-3AD203B41FA5}">
                          <a16:colId xmlns:a16="http://schemas.microsoft.com/office/drawing/2014/main" val="332772119"/>
                        </a:ext>
                      </a:extLst>
                    </a:gridCol>
                    <a:gridCol w="927623">
                      <a:extLst>
                        <a:ext uri="{9D8B030D-6E8A-4147-A177-3AD203B41FA5}">
                          <a16:colId xmlns:a16="http://schemas.microsoft.com/office/drawing/2014/main" val="1860423191"/>
                        </a:ext>
                      </a:extLst>
                    </a:gridCol>
                    <a:gridCol w="902181">
                      <a:extLst>
                        <a:ext uri="{9D8B030D-6E8A-4147-A177-3AD203B41FA5}">
                          <a16:colId xmlns:a16="http://schemas.microsoft.com/office/drawing/2014/main" val="1448493991"/>
                        </a:ext>
                      </a:extLst>
                    </a:gridCol>
                  </a:tblGrid>
                  <a:tr h="480687">
                    <a:tc rowSpan="2">
                      <a:txBody>
                        <a:bodyPr/>
                        <a:lstStyle/>
                        <a:p>
                          <a:pPr algn="ctr" fontAlgn="ctr"/>
                          <a:r>
                            <a:rPr lang="en-US" altLang="ko-KR" sz="1100" u="none" strike="noStrike" dirty="0">
                              <a:effectLst/>
                            </a:rPr>
                            <a:t>Target material</a:t>
                          </a: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effectLst/>
                            </a:rPr>
                            <a:t>Average</a:t>
                          </a:r>
                          <a:r>
                            <a:rPr lang="en-US" sz="1200" b="1" u="none" strike="noStrike" baseline="0" dirty="0">
                              <a:effectLst/>
                            </a:rPr>
                            <a:t> d</a:t>
                          </a:r>
                          <a:r>
                            <a:rPr lang="en-US" sz="1200" b="1" u="none" strike="noStrike" dirty="0">
                              <a:effectLst/>
                            </a:rPr>
                            <a:t>isplacements per unit volume </a:t>
                          </a:r>
                          <a14:m>
                            <m:oMath xmlns:m="http://schemas.openxmlformats.org/officeDocument/2006/math">
                              <m:sSub>
                                <m:sSubPr>
                                  <m:ctrlPr>
                                    <a:rPr lang="en-US" altLang="ko-KR" sz="1200" b="1" i="1" smtClean="0">
                                      <a:latin typeface="Cambria Math" panose="02040503050406030204" pitchFamily="18" charset="0"/>
                                      <a:cs typeface="Arial" panose="020B0604020202020204" pitchFamily="34" charset="0"/>
                                    </a:rPr>
                                  </m:ctrlPr>
                                </m:sSubPr>
                                <m:e>
                                  <m:r>
                                    <a:rPr lang="en-US" altLang="ko-KR" sz="1200" b="1" i="1">
                                      <a:latin typeface="Cambria Math" panose="02040503050406030204" pitchFamily="18" charset="0"/>
                                      <a:cs typeface="Arial" panose="020B0604020202020204" pitchFamily="34" charset="0"/>
                                    </a:rPr>
                                    <m:t>𝑵</m:t>
                                  </m:r>
                                </m:e>
                                <m:sub>
                                  <m:r>
                                    <a:rPr lang="en-US" altLang="ko-KR" sz="1200" b="1" i="1" smtClean="0">
                                      <a:latin typeface="Cambria Math" panose="02040503050406030204" pitchFamily="18" charset="0"/>
                                      <a:cs typeface="Arial" panose="020B0604020202020204" pitchFamily="34" charset="0"/>
                                    </a:rPr>
                                    <m:t>𝑫</m:t>
                                  </m:r>
                                </m:sub>
                              </m:sSub>
                            </m:oMath>
                          </a14:m>
                          <a:endParaRPr lang="en-US" altLang="ko-KR" sz="1200" b="1" dirty="0"/>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ko-KR" sz="1100" dirty="0"/>
                            <a:t>[displacement/cm</a:t>
                          </a:r>
                          <a:r>
                            <a:rPr lang="en-US" altLang="ko-KR" sz="1100" baseline="30000" dirty="0"/>
                            <a:t>3</a:t>
                          </a:r>
                          <a:r>
                            <a:rPr lang="en-US" altLang="ko-KR" sz="1100" baseline="0" dirty="0"/>
                            <a:t>/incident particle</a:t>
                          </a:r>
                          <a:r>
                            <a:rPr lang="en-US" altLang="ko-KR" sz="1100" dirty="0"/>
                            <a:t>]</a:t>
                          </a:r>
                          <a:endParaRPr lang="ko-KR" altLang="en-US" sz="1100" dirty="0"/>
                        </a:p>
                      </a:txBody>
                      <a:tcPr marL="9525" marR="9525" marT="9525" marB="0" anchor="ctr">
                        <a:lnR w="12700" cap="flat" cmpd="sng" algn="ctr">
                          <a:solidFill>
                            <a:schemeClr val="tx1"/>
                          </a:solidFill>
                          <a:prstDash val="solid"/>
                          <a:round/>
                          <a:headEnd type="none" w="med" len="med"/>
                          <a:tailEnd type="none" w="med" len="med"/>
                        </a:lnR>
                      </a:tcPr>
                    </a:tc>
                    <a:tc hMerge="1">
                      <a:txBody>
                        <a:bodyPr/>
                        <a:lstStyle/>
                        <a:p>
                          <a:pPr algn="ctr" fontAlgn="ct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hMerge="1">
                      <a:txBody>
                        <a:bodyPr/>
                        <a:lstStyle/>
                        <a:p>
                          <a:pPr algn="ctr" fontAlgn="ct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Ratio</a:t>
                          </a:r>
                        </a:p>
                      </a:txBody>
                      <a:tcPr marL="9525" marR="9525" marT="9525" marB="0" anchor="ctr">
                        <a:lnL w="12700" cap="flat" cmpd="sng" algn="ctr">
                          <a:solidFill>
                            <a:schemeClr val="tx1"/>
                          </a:solidFill>
                          <a:prstDash val="solid"/>
                          <a:round/>
                          <a:headEnd type="none" w="med" len="med"/>
                          <a:tailEnd type="none" w="med" len="med"/>
                        </a:lnL>
                      </a:tcPr>
                    </a:tc>
                    <a:tc hMerge="1">
                      <a:txBody>
                        <a:bodyPr/>
                        <a:lstStyle/>
                        <a:p>
                          <a:pPr latinLnBrk="1"/>
                          <a:endParaRPr lang="ko-KR" altLang="en-US"/>
                        </a:p>
                      </a:txBody>
                      <a:tcPr/>
                    </a:tc>
                    <a:extLst>
                      <a:ext uri="{0D108BD9-81ED-4DB2-BD59-A6C34878D82A}">
                        <a16:rowId xmlns:a16="http://schemas.microsoft.com/office/drawing/2014/main" val="2823873123"/>
                      </a:ext>
                    </a:extLst>
                  </a:tr>
                  <a:tr h="587819">
                    <a:tc vMerge="1">
                      <a:txBody>
                        <a:bodyPr/>
                        <a:lstStyle/>
                        <a:p>
                          <a:pPr algn="ctr" fontAlgn="ct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100" b="1" u="none" strike="noStrike" dirty="0">
                              <a:effectLst/>
                            </a:rPr>
                            <a:t>TRIM</a:t>
                          </a:r>
                          <a:endParaRPr lang="en-US" sz="11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100" b="1" u="none" strike="noStrike" dirty="0">
                              <a:effectLst/>
                            </a:rPr>
                            <a:t>FLUKA</a:t>
                          </a:r>
                          <a:endParaRPr lang="en-US" sz="11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100" b="1" u="none" strike="noStrike" dirty="0">
                              <a:effectLst/>
                            </a:rPr>
                            <a:t>PHITS</a:t>
                          </a:r>
                          <a:endParaRPr lang="en-US" sz="11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100" b="1" u="none" strike="noStrike" dirty="0">
                              <a:effectLst/>
                            </a:rPr>
                            <a:t>(FLUKA/TRIM)</a:t>
                          </a:r>
                          <a:endParaRPr lang="en-US" sz="11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altLang="ko-KR" sz="1100" b="1" u="none" strike="noStrike" dirty="0">
                              <a:effectLst/>
                            </a:rPr>
                            <a:t>(PHITS/TRIM)</a:t>
                          </a:r>
                          <a:endParaRPr lang="en-US" altLang="ko-KR" sz="1100" b="1" i="0" u="none" strike="noStrike" dirty="0">
                            <a:solidFill>
                              <a:srgbClr val="000000"/>
                            </a:solidFill>
                            <a:effectLst/>
                            <a:latin typeface="맑은 고딕" panose="020B0503020000020004" pitchFamily="50" charset="-127"/>
                            <a:ea typeface="+mn-ea"/>
                          </a:endParaRPr>
                        </a:p>
                      </a:txBody>
                      <a:tcPr marL="9525" marR="9525" marT="9525" marB="0" anchor="ctr"/>
                    </a:tc>
                    <a:extLst>
                      <a:ext uri="{0D108BD9-81ED-4DB2-BD59-A6C34878D82A}">
                        <a16:rowId xmlns:a16="http://schemas.microsoft.com/office/drawing/2014/main" val="3837664603"/>
                      </a:ext>
                    </a:extLst>
                  </a:tr>
                  <a:tr h="357240">
                    <a:tc>
                      <a:txBody>
                        <a:bodyPr/>
                        <a:lstStyle/>
                        <a:p>
                          <a:pPr algn="ctr" fontAlgn="ctr"/>
                          <a:r>
                            <a:rPr lang="en-US" sz="1200" u="none" strike="noStrike" dirty="0">
                              <a:effectLst/>
                            </a:rPr>
                            <a:t>C</a:t>
                          </a:r>
                          <a:endParaRPr lang="en-US" sz="12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100" u="none" strike="noStrike" dirty="0">
                              <a:effectLst/>
                            </a:rPr>
                            <a:t>4.82</a:t>
                          </a:r>
                          <a14:m>
                            <m:oMath xmlns:m="http://schemas.openxmlformats.org/officeDocument/2006/math">
                              <m:r>
                                <a:rPr lang="en-US" sz="1100" u="none" strike="noStrike" smtClean="0">
                                  <a:effectLst/>
                                  <a:latin typeface="Cambria Math" panose="02040503050406030204" pitchFamily="18" charset="0"/>
                                </a:rPr>
                                <m:t>×</m:t>
                              </m:r>
                            </m:oMath>
                          </a14:m>
                          <a:r>
                            <a:rPr lang="en-US" sz="1100" u="none" strike="noStrike" dirty="0">
                              <a:effectLst/>
                            </a:rPr>
                            <a:t>10</a:t>
                          </a:r>
                          <a:r>
                            <a:rPr lang="en-US" sz="1100" u="none" strike="noStrike" baseline="30000" dirty="0">
                              <a:effectLst/>
                            </a:rPr>
                            <a:t>6</a:t>
                          </a:r>
                          <a:endParaRPr lang="en-US" sz="1100" b="0" i="0" u="none" strike="noStrike" baseline="30000"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100" u="none" strike="noStrike" dirty="0">
                              <a:effectLst/>
                            </a:rPr>
                            <a:t>1.98</a:t>
                          </a:r>
                          <a14:m>
                            <m:oMath xmlns:m="http://schemas.openxmlformats.org/officeDocument/2006/math">
                              <m:r>
                                <a:rPr lang="en-US" altLang="ko-KR" sz="1100" u="none" strike="noStrike" smtClean="0">
                                  <a:effectLst/>
                                  <a:latin typeface="Cambria Math" panose="02040503050406030204" pitchFamily="18" charset="0"/>
                                </a:rPr>
                                <m:t>×</m:t>
                              </m:r>
                            </m:oMath>
                          </a14:m>
                          <a:r>
                            <a:rPr lang="en-US" altLang="ko-KR" sz="1100" u="none" strike="noStrike" dirty="0">
                              <a:effectLst/>
                            </a:rPr>
                            <a:t>10</a:t>
                          </a:r>
                          <a:r>
                            <a:rPr lang="en-US" altLang="ko-KR" sz="1100" u="none" strike="noStrike" baseline="30000" dirty="0">
                              <a:effectLst/>
                            </a:rPr>
                            <a:t>6</a:t>
                          </a: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100" u="none" strike="noStrike" dirty="0">
                              <a:effectLst/>
                            </a:rPr>
                            <a:t>6.76</a:t>
                          </a:r>
                          <a14:m>
                            <m:oMath xmlns:m="http://schemas.openxmlformats.org/officeDocument/2006/math">
                              <m:r>
                                <a:rPr lang="en-US" altLang="ko-KR" sz="1100" u="none" strike="noStrike" smtClean="0">
                                  <a:effectLst/>
                                  <a:latin typeface="Cambria Math" panose="02040503050406030204" pitchFamily="18" charset="0"/>
                                </a:rPr>
                                <m:t>×</m:t>
                              </m:r>
                            </m:oMath>
                          </a14:m>
                          <a:r>
                            <a:rPr lang="en-US" altLang="ko-KR" sz="1100" u="none" strike="noStrike" dirty="0">
                              <a:effectLst/>
                            </a:rPr>
                            <a:t>10</a:t>
                          </a:r>
                          <a:r>
                            <a:rPr lang="en-US" altLang="ko-KR" sz="1100" u="none" strike="noStrike" baseline="30000" dirty="0">
                              <a:effectLst/>
                            </a:rPr>
                            <a:t>5</a:t>
                          </a: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0.41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0.14</a:t>
                          </a:r>
                        </a:p>
                      </a:txBody>
                      <a:tcPr marL="9525" marR="9525" marT="9525" marB="0" anchor="ctr"/>
                    </a:tc>
                    <a:extLst>
                      <a:ext uri="{0D108BD9-81ED-4DB2-BD59-A6C34878D82A}">
                        <a16:rowId xmlns:a16="http://schemas.microsoft.com/office/drawing/2014/main" val="2252559096"/>
                      </a:ext>
                    </a:extLst>
                  </a:tr>
                  <a:tr h="357240">
                    <a:tc>
                      <a:txBody>
                        <a:bodyPr/>
                        <a:lstStyle/>
                        <a:p>
                          <a:pPr algn="ctr" fontAlgn="ctr"/>
                          <a:r>
                            <a:rPr lang="en-US" sz="1200" u="none" strike="noStrike" baseline="30000">
                              <a:effectLst/>
                            </a:rPr>
                            <a:t>7</a:t>
                          </a:r>
                          <a:r>
                            <a:rPr lang="en-US" sz="1200" u="none" strike="noStrike">
                              <a:effectLst/>
                            </a:rPr>
                            <a:t>LiF</a:t>
                          </a:r>
                          <a:endParaRPr lang="en-US" sz="12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100" u="none" strike="noStrike" dirty="0">
                              <a:effectLst/>
                            </a:rPr>
                            <a:t>9.48</a:t>
                          </a:r>
                          <a14:m>
                            <m:oMath xmlns:m="http://schemas.openxmlformats.org/officeDocument/2006/math">
                              <m:r>
                                <a:rPr lang="en-US" altLang="ko-KR" sz="1100" u="none" strike="noStrike" smtClean="0">
                                  <a:effectLst/>
                                  <a:latin typeface="Cambria Math" panose="02040503050406030204" pitchFamily="18" charset="0"/>
                                </a:rPr>
                                <m:t>×</m:t>
                              </m:r>
                            </m:oMath>
                          </a14:m>
                          <a:r>
                            <a:rPr lang="en-US" altLang="ko-KR" sz="1100" u="none" strike="noStrike" dirty="0">
                              <a:effectLst/>
                            </a:rPr>
                            <a:t>10</a:t>
                          </a:r>
                          <a:r>
                            <a:rPr lang="en-US" altLang="ko-KR" sz="1100" u="none" strike="noStrike" baseline="30000" dirty="0">
                              <a:effectLst/>
                            </a:rPr>
                            <a:t>7</a:t>
                          </a: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100" u="none" strike="noStrike" dirty="0">
                              <a:effectLst/>
                            </a:rPr>
                            <a:t>2.98</a:t>
                          </a:r>
                          <a14:m>
                            <m:oMath xmlns:m="http://schemas.openxmlformats.org/officeDocument/2006/math">
                              <m:r>
                                <a:rPr lang="en-US" altLang="ko-KR" sz="1100" u="none" strike="noStrike" smtClean="0">
                                  <a:effectLst/>
                                  <a:latin typeface="Cambria Math" panose="02040503050406030204" pitchFamily="18" charset="0"/>
                                </a:rPr>
                                <m:t>×</m:t>
                              </m:r>
                            </m:oMath>
                          </a14:m>
                          <a:r>
                            <a:rPr lang="en-US" altLang="ko-KR" sz="1100" u="none" strike="noStrike" dirty="0">
                              <a:effectLst/>
                            </a:rPr>
                            <a:t>10</a:t>
                          </a:r>
                          <a:r>
                            <a:rPr lang="en-US" altLang="ko-KR" sz="1100" u="none" strike="noStrike" baseline="30000" dirty="0">
                              <a:effectLst/>
                            </a:rPr>
                            <a:t>7</a:t>
                          </a: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100" u="none" strike="noStrike" dirty="0">
                              <a:effectLst/>
                            </a:rPr>
                            <a:t>2.13</a:t>
                          </a:r>
                          <a14:m>
                            <m:oMath xmlns:m="http://schemas.openxmlformats.org/officeDocument/2006/math">
                              <m:r>
                                <a:rPr lang="en-US" altLang="ko-KR" sz="1100" u="none" strike="noStrike" smtClean="0">
                                  <a:effectLst/>
                                  <a:latin typeface="Cambria Math" panose="02040503050406030204" pitchFamily="18" charset="0"/>
                                </a:rPr>
                                <m:t>×</m:t>
                              </m:r>
                            </m:oMath>
                          </a14:m>
                          <a:r>
                            <a:rPr lang="en-US" altLang="ko-KR" sz="1100" u="none" strike="noStrike" dirty="0">
                              <a:effectLst/>
                            </a:rPr>
                            <a:t>10</a:t>
                          </a:r>
                          <a:r>
                            <a:rPr lang="en-US" altLang="ko-KR" sz="1100" u="none" strike="noStrike" baseline="30000" dirty="0">
                              <a:effectLst/>
                            </a:rPr>
                            <a:t>6</a:t>
                          </a: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0.31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0.02</a:t>
                          </a:r>
                        </a:p>
                      </a:txBody>
                      <a:tcPr marL="9525" marR="9525" marT="9525" marB="0" anchor="ctr"/>
                    </a:tc>
                    <a:extLst>
                      <a:ext uri="{0D108BD9-81ED-4DB2-BD59-A6C34878D82A}">
                        <a16:rowId xmlns:a16="http://schemas.microsoft.com/office/drawing/2014/main" val="657134412"/>
                      </a:ext>
                    </a:extLst>
                  </a:tr>
                </a:tbl>
              </a:graphicData>
            </a:graphic>
          </p:graphicFrame>
        </mc:Choice>
        <mc:Fallback xmlns="">
          <p:graphicFrame>
            <p:nvGraphicFramePr>
              <p:cNvPr id="38" name="표 37">
                <a:extLst>
                  <a:ext uri="{FF2B5EF4-FFF2-40B4-BE49-F238E27FC236}">
                    <a16:creationId xmlns:a16="http://schemas.microsoft.com/office/drawing/2014/main" id="{F8C06CB1-A3B3-4DAF-9817-5208A7969124}"/>
                  </a:ext>
                </a:extLst>
              </p:cNvPr>
              <p:cNvGraphicFramePr>
                <a:graphicFrameLocks noGrp="1"/>
              </p:cNvGraphicFramePr>
              <p:nvPr>
                <p:extLst>
                  <p:ext uri="{D42A27DB-BD31-4B8C-83A1-F6EECF244321}">
                    <p14:modId xmlns:p14="http://schemas.microsoft.com/office/powerpoint/2010/main" val="1890808760"/>
                  </p:ext>
                </p:extLst>
              </p:nvPr>
            </p:nvGraphicFramePr>
            <p:xfrm>
              <a:off x="5269723" y="2065115"/>
              <a:ext cx="5398279" cy="1782986"/>
            </p:xfrm>
            <a:graphic>
              <a:graphicData uri="http://schemas.openxmlformats.org/drawingml/2006/table">
                <a:tbl>
                  <a:tblPr>
                    <a:tableStyleId>{8EC20E35-A176-4012-BC5E-935CFFF8708E}</a:tableStyleId>
                  </a:tblPr>
                  <a:tblGrid>
                    <a:gridCol w="695980">
                      <a:extLst>
                        <a:ext uri="{9D8B030D-6E8A-4147-A177-3AD203B41FA5}">
                          <a16:colId xmlns:a16="http://schemas.microsoft.com/office/drawing/2014/main" val="146020954"/>
                        </a:ext>
                      </a:extLst>
                    </a:gridCol>
                    <a:gridCol w="970438">
                      <a:extLst>
                        <a:ext uri="{9D8B030D-6E8A-4147-A177-3AD203B41FA5}">
                          <a16:colId xmlns:a16="http://schemas.microsoft.com/office/drawing/2014/main" val="1873528851"/>
                        </a:ext>
                      </a:extLst>
                    </a:gridCol>
                    <a:gridCol w="970438">
                      <a:extLst>
                        <a:ext uri="{9D8B030D-6E8A-4147-A177-3AD203B41FA5}">
                          <a16:colId xmlns:a16="http://schemas.microsoft.com/office/drawing/2014/main" val="2752864559"/>
                        </a:ext>
                      </a:extLst>
                    </a:gridCol>
                    <a:gridCol w="931619">
                      <a:extLst>
                        <a:ext uri="{9D8B030D-6E8A-4147-A177-3AD203B41FA5}">
                          <a16:colId xmlns:a16="http://schemas.microsoft.com/office/drawing/2014/main" val="332772119"/>
                        </a:ext>
                      </a:extLst>
                    </a:gridCol>
                    <a:gridCol w="927623">
                      <a:extLst>
                        <a:ext uri="{9D8B030D-6E8A-4147-A177-3AD203B41FA5}">
                          <a16:colId xmlns:a16="http://schemas.microsoft.com/office/drawing/2014/main" val="1860423191"/>
                        </a:ext>
                      </a:extLst>
                    </a:gridCol>
                    <a:gridCol w="902181">
                      <a:extLst>
                        <a:ext uri="{9D8B030D-6E8A-4147-A177-3AD203B41FA5}">
                          <a16:colId xmlns:a16="http://schemas.microsoft.com/office/drawing/2014/main" val="1448493991"/>
                        </a:ext>
                      </a:extLst>
                    </a:gridCol>
                  </a:tblGrid>
                  <a:tr h="480687">
                    <a:tc rowSpan="2">
                      <a:txBody>
                        <a:bodyPr/>
                        <a:lstStyle/>
                        <a:p>
                          <a:pPr algn="ctr" fontAlgn="ctr"/>
                          <a:r>
                            <a:rPr lang="en-US" altLang="ko-KR" sz="1100" u="none" strike="noStrike" dirty="0">
                              <a:effectLst/>
                            </a:rPr>
                            <a:t>Target material</a:t>
                          </a: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gridSpan="3">
                      <a:txBody>
                        <a:bodyPr/>
                        <a:lstStyle/>
                        <a:p>
                          <a:endParaRPr lang="en-US"/>
                        </a:p>
                      </a:txBody>
                      <a:tcPr marL="9525" marR="9525" marT="9525" marB="0" anchor="ctr">
                        <a:lnR w="12700" cap="flat" cmpd="sng" algn="ctr">
                          <a:solidFill>
                            <a:schemeClr val="tx1"/>
                          </a:solidFill>
                          <a:prstDash val="solid"/>
                          <a:round/>
                          <a:headEnd type="none" w="med" len="med"/>
                          <a:tailEnd type="none" w="med" len="med"/>
                        </a:lnR>
                        <a:blipFill>
                          <a:blip r:embed="rId6"/>
                          <a:stretch>
                            <a:fillRect l="-24153" t="-2532" r="-64195" b="-275949"/>
                          </a:stretch>
                        </a:blipFill>
                      </a:tcPr>
                    </a:tc>
                    <a:tc hMerge="1">
                      <a:txBody>
                        <a:bodyPr/>
                        <a:lstStyle/>
                        <a:p>
                          <a:pPr algn="ctr" fontAlgn="ct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hMerge="1">
                      <a:txBody>
                        <a:bodyPr/>
                        <a:lstStyle/>
                        <a:p>
                          <a:pPr algn="ctr" fontAlgn="ct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gridSpan="2">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Ratio</a:t>
                          </a:r>
                        </a:p>
                      </a:txBody>
                      <a:tcPr marL="9525" marR="9525" marT="9525" marB="0" anchor="ctr">
                        <a:lnL w="12700" cap="flat" cmpd="sng" algn="ctr">
                          <a:solidFill>
                            <a:schemeClr val="tx1"/>
                          </a:solidFill>
                          <a:prstDash val="solid"/>
                          <a:round/>
                          <a:headEnd type="none" w="med" len="med"/>
                          <a:tailEnd type="none" w="med" len="med"/>
                        </a:lnL>
                      </a:tcPr>
                    </a:tc>
                    <a:tc hMerge="1">
                      <a:txBody>
                        <a:bodyPr/>
                        <a:lstStyle/>
                        <a:p>
                          <a:pPr latinLnBrk="1"/>
                          <a:endParaRPr lang="ko-KR" altLang="en-US"/>
                        </a:p>
                      </a:txBody>
                      <a:tcPr/>
                    </a:tc>
                    <a:extLst>
                      <a:ext uri="{0D108BD9-81ED-4DB2-BD59-A6C34878D82A}">
                        <a16:rowId xmlns:a16="http://schemas.microsoft.com/office/drawing/2014/main" val="2823873123"/>
                      </a:ext>
                    </a:extLst>
                  </a:tr>
                  <a:tr h="587819">
                    <a:tc vMerge="1">
                      <a:txBody>
                        <a:bodyPr/>
                        <a:lstStyle/>
                        <a:p>
                          <a:pPr algn="ctr" fontAlgn="ctr"/>
                          <a:endParaRPr lang="ko-KR" alt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100" b="1" u="none" strike="noStrike" dirty="0">
                              <a:effectLst/>
                            </a:rPr>
                            <a:t>TRIM</a:t>
                          </a:r>
                          <a:endParaRPr lang="en-US" sz="11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100" b="1" u="none" strike="noStrike" dirty="0">
                              <a:effectLst/>
                            </a:rPr>
                            <a:t>FLUKA</a:t>
                          </a:r>
                          <a:endParaRPr lang="en-US" sz="11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pPr algn="ctr" fontAlgn="ctr"/>
                          <a:r>
                            <a:rPr lang="en-US" sz="1100" b="1" u="none" strike="noStrike" dirty="0">
                              <a:effectLst/>
                            </a:rPr>
                            <a:t>PHITS</a:t>
                          </a:r>
                          <a:endParaRPr lang="en-US" sz="11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100" b="1" u="none" strike="noStrike" dirty="0">
                              <a:effectLst/>
                            </a:rPr>
                            <a:t>(FLUKA/TRIM)</a:t>
                          </a:r>
                          <a:endParaRPr lang="en-US" sz="11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altLang="ko-KR" sz="1100" b="1" u="none" strike="noStrike" dirty="0">
                              <a:effectLst/>
                            </a:rPr>
                            <a:t>(PHITS/TRIM)</a:t>
                          </a:r>
                          <a:endParaRPr lang="en-US" altLang="ko-KR" sz="1100" b="1" i="0" u="none" strike="noStrike" dirty="0">
                            <a:solidFill>
                              <a:srgbClr val="000000"/>
                            </a:solidFill>
                            <a:effectLst/>
                            <a:latin typeface="맑은 고딕" panose="020B0503020000020004" pitchFamily="50" charset="-127"/>
                            <a:ea typeface="+mn-ea"/>
                          </a:endParaRPr>
                        </a:p>
                      </a:txBody>
                      <a:tcPr marL="9525" marR="9525" marT="9525" marB="0" anchor="ctr"/>
                    </a:tc>
                    <a:extLst>
                      <a:ext uri="{0D108BD9-81ED-4DB2-BD59-A6C34878D82A}">
                        <a16:rowId xmlns:a16="http://schemas.microsoft.com/office/drawing/2014/main" val="3837664603"/>
                      </a:ext>
                    </a:extLst>
                  </a:tr>
                  <a:tr h="357240">
                    <a:tc>
                      <a:txBody>
                        <a:bodyPr/>
                        <a:lstStyle/>
                        <a:p>
                          <a:pPr algn="ctr" fontAlgn="ctr"/>
                          <a:r>
                            <a:rPr lang="en-US" sz="1200" u="none" strike="noStrike" dirty="0">
                              <a:effectLst/>
                            </a:rPr>
                            <a:t>C</a:t>
                          </a:r>
                          <a:endParaRPr lang="en-US" sz="12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endParaRPr lang="en-US"/>
                        </a:p>
                      </a:txBody>
                      <a:tcPr marL="9525" marR="9525" marT="9525" marB="0" anchor="ctr">
                        <a:blipFill>
                          <a:blip r:embed="rId6"/>
                          <a:stretch>
                            <a:fillRect l="-71250" t="-301695" r="-384375" b="-105085"/>
                          </a:stretch>
                        </a:blipFill>
                      </a:tcPr>
                    </a:tc>
                    <a:tc>
                      <a:txBody>
                        <a:bodyPr/>
                        <a:lstStyle/>
                        <a:p>
                          <a:endParaRPr lang="en-US"/>
                        </a:p>
                      </a:txBody>
                      <a:tcPr marL="9525" marR="9525" marT="9525" marB="0" anchor="ctr">
                        <a:blipFill>
                          <a:blip r:embed="rId6"/>
                          <a:stretch>
                            <a:fillRect l="-172327" t="-301695" r="-286792" b="-105085"/>
                          </a:stretch>
                        </a:blipFill>
                      </a:tcPr>
                    </a:tc>
                    <a:tc>
                      <a:txBody>
                        <a:bodyPr/>
                        <a:lstStyle/>
                        <a:p>
                          <a:endParaRPr lang="en-US"/>
                        </a:p>
                      </a:txBody>
                      <a:tcPr marL="9525" marR="9525" marT="9525" marB="0" anchor="ctr">
                        <a:lnR w="12700" cap="flat" cmpd="sng" algn="ctr">
                          <a:solidFill>
                            <a:schemeClr val="tx1"/>
                          </a:solidFill>
                          <a:prstDash val="solid"/>
                          <a:round/>
                          <a:headEnd type="none" w="med" len="med"/>
                          <a:tailEnd type="none" w="med" len="med"/>
                        </a:lnR>
                        <a:blipFill>
                          <a:blip r:embed="rId6"/>
                          <a:stretch>
                            <a:fillRect l="-283007" t="-301695" r="-198039" b="-105085"/>
                          </a:stretch>
                        </a:blipFill>
                      </a:tcPr>
                    </a:tc>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0.41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0.14</a:t>
                          </a:r>
                        </a:p>
                      </a:txBody>
                      <a:tcPr marL="9525" marR="9525" marT="9525" marB="0" anchor="ctr"/>
                    </a:tc>
                    <a:extLst>
                      <a:ext uri="{0D108BD9-81ED-4DB2-BD59-A6C34878D82A}">
                        <a16:rowId xmlns:a16="http://schemas.microsoft.com/office/drawing/2014/main" val="2252559096"/>
                      </a:ext>
                    </a:extLst>
                  </a:tr>
                  <a:tr h="357240">
                    <a:tc>
                      <a:txBody>
                        <a:bodyPr/>
                        <a:lstStyle/>
                        <a:p>
                          <a:pPr algn="ctr" fontAlgn="ctr"/>
                          <a:r>
                            <a:rPr lang="en-US" sz="1200" u="none" strike="noStrike" baseline="30000" smtClean="0">
                              <a:effectLst/>
                            </a:rPr>
                            <a:t>7</a:t>
                          </a:r>
                          <a:r>
                            <a:rPr lang="en-US" sz="1200" u="none" strike="noStrike" smtClean="0">
                              <a:effectLst/>
                            </a:rPr>
                            <a:t>LiF</a:t>
                          </a:r>
                          <a:endParaRPr lang="en-US" sz="12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a:txBody>
                        <a:bodyPr/>
                        <a:lstStyle/>
                        <a:p>
                          <a:endParaRPr lang="en-US"/>
                        </a:p>
                      </a:txBody>
                      <a:tcPr marL="9525" marR="9525" marT="9525" marB="0" anchor="ctr">
                        <a:blipFill>
                          <a:blip r:embed="rId6"/>
                          <a:stretch>
                            <a:fillRect l="-71250" t="-401695" r="-384375" b="-5085"/>
                          </a:stretch>
                        </a:blipFill>
                      </a:tcPr>
                    </a:tc>
                    <a:tc>
                      <a:txBody>
                        <a:bodyPr/>
                        <a:lstStyle/>
                        <a:p>
                          <a:endParaRPr lang="en-US"/>
                        </a:p>
                      </a:txBody>
                      <a:tcPr marL="9525" marR="9525" marT="9525" marB="0" anchor="ctr">
                        <a:blipFill>
                          <a:blip r:embed="rId6"/>
                          <a:stretch>
                            <a:fillRect l="-172327" t="-401695" r="-286792" b="-5085"/>
                          </a:stretch>
                        </a:blipFill>
                      </a:tcPr>
                    </a:tc>
                    <a:tc>
                      <a:txBody>
                        <a:bodyPr/>
                        <a:lstStyle/>
                        <a:p>
                          <a:endParaRPr lang="en-US"/>
                        </a:p>
                      </a:txBody>
                      <a:tcPr marL="9525" marR="9525" marT="9525" marB="0" anchor="ctr">
                        <a:lnR w="12700" cap="flat" cmpd="sng" algn="ctr">
                          <a:solidFill>
                            <a:schemeClr val="tx1"/>
                          </a:solidFill>
                          <a:prstDash val="solid"/>
                          <a:round/>
                          <a:headEnd type="none" w="med" len="med"/>
                          <a:tailEnd type="none" w="med" len="med"/>
                        </a:lnR>
                        <a:blipFill>
                          <a:blip r:embed="rId6"/>
                          <a:stretch>
                            <a:fillRect l="-283007" t="-401695" r="-198039" b="-5085"/>
                          </a:stretch>
                        </a:blipFill>
                      </a:tcPr>
                    </a:tc>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0.31</a:t>
                          </a: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100" b="0" i="0" u="none" strike="noStrike" dirty="0">
                              <a:solidFill>
                                <a:srgbClr val="000000"/>
                              </a:solidFill>
                              <a:effectLst/>
                              <a:latin typeface="맑은 고딕" panose="020B0503020000020004" pitchFamily="50" charset="-127"/>
                              <a:ea typeface="맑은 고딕" panose="020B0503020000020004" pitchFamily="50" charset="-127"/>
                            </a:rPr>
                            <a:t>0.02</a:t>
                          </a:r>
                        </a:p>
                      </a:txBody>
                      <a:tcPr marL="9525" marR="9525" marT="9525" marB="0" anchor="ctr"/>
                    </a:tc>
                    <a:extLst>
                      <a:ext uri="{0D108BD9-81ED-4DB2-BD59-A6C34878D82A}">
                        <a16:rowId xmlns:a16="http://schemas.microsoft.com/office/drawing/2014/main" val="657134412"/>
                      </a:ext>
                    </a:extLst>
                  </a:tr>
                </a:tbl>
              </a:graphicData>
            </a:graphic>
          </p:graphicFrame>
        </mc:Fallback>
      </mc:AlternateContent>
      <p:sp>
        <p:nvSpPr>
          <p:cNvPr id="40" name="TextBox 39">
            <a:extLst>
              <a:ext uri="{FF2B5EF4-FFF2-40B4-BE49-F238E27FC236}">
                <a16:creationId xmlns:a16="http://schemas.microsoft.com/office/drawing/2014/main" id="{9BB07B36-0F5F-4CCB-92E3-19528A0A439E}"/>
              </a:ext>
            </a:extLst>
          </p:cNvPr>
          <p:cNvSpPr txBox="1"/>
          <p:nvPr/>
        </p:nvSpPr>
        <p:spPr>
          <a:xfrm>
            <a:off x="7206" y="4354322"/>
            <a:ext cx="12177588" cy="738664"/>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Based on the calculations</a:t>
            </a:r>
            <a:r>
              <a:rPr lang="en-US" altLang="ko-KR" sz="140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LiF film seems to be degraded due to lattice damage, and the moment the LiF film is perforated or torn, the carbon film which was intact may also be torn. L</a:t>
            </a:r>
            <a:r>
              <a:rPr lang="en-US" altLang="ko-KR" sz="1400">
                <a:latin typeface="Arial" panose="020B0604020202020204" pitchFamily="34" charset="0"/>
                <a:cs typeface="Arial" panose="020B0604020202020204" pitchFamily="34" charset="0"/>
              </a:rPr>
              <a:t>ifetime </a:t>
            </a:r>
            <a:r>
              <a:rPr lang="en-US" altLang="ko-KR" sz="1400" dirty="0">
                <a:latin typeface="Arial" panose="020B0604020202020204" pitchFamily="34" charset="0"/>
                <a:cs typeface="Arial" panose="020B0604020202020204" pitchFamily="34" charset="0"/>
              </a:rPr>
              <a:t>of the target was </a:t>
            </a:r>
            <a:r>
              <a:rPr lang="en-US" altLang="ko-KR" sz="1400">
                <a:latin typeface="Arial" panose="020B0604020202020204" pitchFamily="34" charset="0"/>
                <a:cs typeface="Arial" panose="020B0604020202020204" pitchFamily="34" charset="0"/>
              </a:rPr>
              <a:t>determined by radiation lattice damage </a:t>
            </a:r>
            <a:r>
              <a:rPr lang="en-US" altLang="ko-KR" sz="1400" dirty="0">
                <a:latin typeface="Arial" panose="020B0604020202020204" pitchFamily="34" charset="0"/>
                <a:cs typeface="Arial" panose="020B0604020202020204" pitchFamily="34" charset="0"/>
              </a:rPr>
              <a:t>to </a:t>
            </a:r>
            <a:r>
              <a:rPr lang="en-US" altLang="ko-KR" sz="1400">
                <a:latin typeface="Arial" panose="020B0604020202020204" pitchFamily="34" charset="0"/>
                <a:cs typeface="Arial" panose="020B0604020202020204" pitchFamily="34" charset="0"/>
              </a:rPr>
              <a:t>the </a:t>
            </a:r>
            <a:r>
              <a:rPr lang="en-US" altLang="ko-KR" sz="1400" baseline="30000">
                <a:latin typeface="Arial" panose="020B0604020202020204" pitchFamily="34" charset="0"/>
                <a:cs typeface="Arial" panose="020B0604020202020204" pitchFamily="34" charset="0"/>
              </a:rPr>
              <a:t>7</a:t>
            </a:r>
            <a:r>
              <a:rPr lang="en-US" altLang="ko-KR" sz="1400">
                <a:latin typeface="Arial" panose="020B0604020202020204" pitchFamily="34" charset="0"/>
                <a:cs typeface="Arial" panose="020B0604020202020204" pitchFamily="34" charset="0"/>
              </a:rPr>
              <a:t>LiF film</a:t>
            </a:r>
            <a:endParaRPr lang="en-US" altLang="ko-KR" sz="1400" dirty="0">
              <a:latin typeface="Arial" panose="020B0604020202020204" pitchFamily="34" charset="0"/>
              <a:ea typeface="+mj-ea"/>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41" name="표 40">
                <a:extLst>
                  <a:ext uri="{FF2B5EF4-FFF2-40B4-BE49-F238E27FC236}">
                    <a16:creationId xmlns:a16="http://schemas.microsoft.com/office/drawing/2014/main" id="{CB372EE2-B4A3-469D-BD09-FF0224097DC8}"/>
                  </a:ext>
                </a:extLst>
              </p:cNvPr>
              <p:cNvGraphicFramePr>
                <a:graphicFrameLocks noGrp="1"/>
              </p:cNvGraphicFramePr>
              <p:nvPr>
                <p:extLst>
                  <p:ext uri="{D42A27DB-BD31-4B8C-83A1-F6EECF244321}">
                    <p14:modId xmlns:p14="http://schemas.microsoft.com/office/powerpoint/2010/main" val="2292395787"/>
                  </p:ext>
                </p:extLst>
              </p:nvPr>
            </p:nvGraphicFramePr>
            <p:xfrm>
              <a:off x="392884" y="5071002"/>
              <a:ext cx="6703241" cy="1325241"/>
            </p:xfrm>
            <a:graphic>
              <a:graphicData uri="http://schemas.openxmlformats.org/drawingml/2006/table">
                <a:tbl>
                  <a:tblPr>
                    <a:tableStyleId>{8EC20E35-A176-4012-BC5E-935CFFF8708E}</a:tableStyleId>
                  </a:tblPr>
                  <a:tblGrid>
                    <a:gridCol w="1259134">
                      <a:extLst>
                        <a:ext uri="{9D8B030D-6E8A-4147-A177-3AD203B41FA5}">
                          <a16:colId xmlns:a16="http://schemas.microsoft.com/office/drawing/2014/main" val="3560122733"/>
                        </a:ext>
                      </a:extLst>
                    </a:gridCol>
                    <a:gridCol w="1611523">
                      <a:extLst>
                        <a:ext uri="{9D8B030D-6E8A-4147-A177-3AD203B41FA5}">
                          <a16:colId xmlns:a16="http://schemas.microsoft.com/office/drawing/2014/main" val="2490504563"/>
                        </a:ext>
                      </a:extLst>
                    </a:gridCol>
                    <a:gridCol w="1669971">
                      <a:extLst>
                        <a:ext uri="{9D8B030D-6E8A-4147-A177-3AD203B41FA5}">
                          <a16:colId xmlns:a16="http://schemas.microsoft.com/office/drawing/2014/main" val="2009500584"/>
                        </a:ext>
                      </a:extLst>
                    </a:gridCol>
                    <a:gridCol w="907156">
                      <a:extLst>
                        <a:ext uri="{9D8B030D-6E8A-4147-A177-3AD203B41FA5}">
                          <a16:colId xmlns:a16="http://schemas.microsoft.com/office/drawing/2014/main" val="955839584"/>
                        </a:ext>
                      </a:extLst>
                    </a:gridCol>
                    <a:gridCol w="726438">
                      <a:extLst>
                        <a:ext uri="{9D8B030D-6E8A-4147-A177-3AD203B41FA5}">
                          <a16:colId xmlns:a16="http://schemas.microsoft.com/office/drawing/2014/main" val="3373965394"/>
                        </a:ext>
                      </a:extLst>
                    </a:gridCol>
                    <a:gridCol w="529019">
                      <a:extLst>
                        <a:ext uri="{9D8B030D-6E8A-4147-A177-3AD203B41FA5}">
                          <a16:colId xmlns:a16="http://schemas.microsoft.com/office/drawing/2014/main" val="246287237"/>
                        </a:ext>
                      </a:extLst>
                    </a:gridCol>
                  </a:tblGrid>
                  <a:tr h="232497">
                    <a:tc rowSpan="3">
                      <a:txBody>
                        <a:bodyPr/>
                        <a:lstStyle/>
                        <a:p>
                          <a:pPr algn="ctr" fontAlgn="ctr"/>
                          <a:r>
                            <a:rPr lang="en-US" sz="1200" b="0" kern="1200" dirty="0">
                              <a:solidFill>
                                <a:schemeClr val="dk1"/>
                              </a:solidFill>
                              <a:latin typeface="+mn-lt"/>
                              <a:ea typeface="+mn-ea"/>
                              <a:cs typeface="Arial" panose="020B0604020202020204" pitchFamily="34" charset="0"/>
                            </a:rPr>
                            <a:t>Target material</a:t>
                          </a:r>
                        </a:p>
                      </a:txBody>
                      <a:tcPr marL="9525" marR="9525" marT="9525" marB="0" anchor="ctr"/>
                    </a:tc>
                    <a:tc gridSpan="5">
                      <a:txBody>
                        <a:bodyPr/>
                        <a:lstStyle/>
                        <a:p>
                          <a:pPr algn="ctr" fontAlgn="ctr"/>
                          <a:r>
                            <a:rPr lang="en-US" sz="1200" b="1" kern="1200">
                              <a:solidFill>
                                <a:schemeClr val="dk1"/>
                              </a:solidFill>
                              <a:latin typeface="+mn-lt"/>
                              <a:ea typeface="+mn-ea"/>
                              <a:cs typeface="Arial" panose="020B0604020202020204" pitchFamily="34" charset="0"/>
                            </a:rPr>
                            <a:t>Calculated Target </a:t>
                          </a:r>
                          <a:r>
                            <a:rPr lang="en-US" sz="1200" b="1" kern="1200" dirty="0">
                              <a:solidFill>
                                <a:schemeClr val="dk1"/>
                              </a:solidFill>
                              <a:latin typeface="+mn-lt"/>
                              <a:ea typeface="+mn-ea"/>
                              <a:cs typeface="Arial" panose="020B0604020202020204" pitchFamily="34" charset="0"/>
                            </a:rPr>
                            <a:t>lifetime [hour]</a:t>
                          </a:r>
                        </a:p>
                      </a:txBody>
                      <a:tcPr marL="9525" marR="9525" marT="9525"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376828808"/>
                      </a:ext>
                    </a:extLst>
                  </a:tr>
                  <a:tr h="473034">
                    <a:tc vMerge="1">
                      <a:txBody>
                        <a:bodyPr/>
                        <a:lstStyle/>
                        <a:p>
                          <a:pPr algn="ctr" fontAlgn="ct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rowSpan="2">
                      <a:txBody>
                        <a:bodyPr/>
                        <a:lstStyle/>
                        <a:p>
                          <a:pPr algn="ctr" fontAlgn="ctr"/>
                          <a:r>
                            <a:rPr lang="en-US" altLang="ko-KR" sz="1200" b="0" kern="1200" dirty="0">
                              <a:solidFill>
                                <a:schemeClr val="dk1"/>
                              </a:solidFill>
                              <a:latin typeface="+mn-lt"/>
                              <a:ea typeface="+mn-ea"/>
                              <a:cs typeface="Arial" panose="020B0604020202020204" pitchFamily="34" charset="0"/>
                            </a:rPr>
                            <a:t> Evaporation lifetime, </a:t>
                          </a:r>
                          <a14:m>
                            <m:oMath xmlns:m="http://schemas.openxmlformats.org/officeDocument/2006/math">
                              <m:sSub>
                                <m:sSubPr>
                                  <m:ctrlPr>
                                    <a:rPr lang="en-US" altLang="ko-KR" sz="1200" b="0" i="1" kern="1200" smtClean="0">
                                      <a:solidFill>
                                        <a:schemeClr val="dk1"/>
                                      </a:solidFill>
                                      <a:latin typeface="Cambria Math" panose="02040503050406030204" pitchFamily="18" charset="0"/>
                                      <a:ea typeface="+mn-ea"/>
                                      <a:cs typeface="Arial" panose="020B0604020202020204" pitchFamily="34" charset="0"/>
                                    </a:rPr>
                                  </m:ctrlPr>
                                </m:sSubPr>
                                <m:e>
                                  <m:r>
                                    <m:rPr>
                                      <m:sty m:val="p"/>
                                    </m:rPr>
                                    <a:rPr lang="en-US" altLang="ko-KR" sz="1200" b="0" i="1" kern="1200">
                                      <a:solidFill>
                                        <a:schemeClr val="dk1"/>
                                      </a:solidFill>
                                      <a:latin typeface="Cambria Math" panose="02040503050406030204" pitchFamily="18" charset="0"/>
                                      <a:ea typeface="+mn-ea"/>
                                      <a:cs typeface="Arial" panose="020B0604020202020204" pitchFamily="34" charset="0"/>
                                    </a:rPr>
                                    <m:t>t</m:t>
                                  </m:r>
                                </m:e>
                                <m:sub>
                                  <m:r>
                                    <m:rPr>
                                      <m:sty m:val="p"/>
                                    </m:rPr>
                                    <a:rPr lang="en-US" altLang="ko-KR" sz="1200" b="0" i="1" kern="1200">
                                      <a:solidFill>
                                        <a:schemeClr val="dk1"/>
                                      </a:solidFill>
                                      <a:latin typeface="Cambria Math" panose="02040503050406030204" pitchFamily="18" charset="0"/>
                                      <a:ea typeface="+mn-ea"/>
                                      <a:cs typeface="Arial" panose="020B0604020202020204" pitchFamily="34" charset="0"/>
                                    </a:rPr>
                                    <m:t>E</m:t>
                                  </m:r>
                                </m:sub>
                              </m:sSub>
                            </m:oMath>
                          </a14:m>
                          <a:endParaRPr lang="en-US" sz="1200" b="0" kern="1200" dirty="0">
                            <a:solidFill>
                              <a:schemeClr val="dk1"/>
                            </a:solidFill>
                            <a:latin typeface="+mn-lt"/>
                            <a:ea typeface="+mn-ea"/>
                            <a:cs typeface="Arial" panose="020B0604020202020204" pitchFamily="34" charset="0"/>
                          </a:endParaRPr>
                        </a:p>
                      </a:txBody>
                      <a:tcPr marL="9525" marR="9525" marT="9525" marB="0" anchor="ctr"/>
                    </a:tc>
                    <a:tc rowSpan="2">
                      <a:txBody>
                        <a:bodyPr/>
                        <a:lstStyle/>
                        <a:p>
                          <a:pPr algn="ctr" fontAlgn="ctr"/>
                          <a:r>
                            <a:rPr lang="en-US" altLang="ko-KR" sz="1200" b="0" kern="1200" dirty="0">
                              <a:solidFill>
                                <a:schemeClr val="dk1"/>
                              </a:solidFill>
                              <a:latin typeface="+mn-lt"/>
                              <a:ea typeface="+mn-ea"/>
                              <a:cs typeface="Arial" panose="020B0604020202020204" pitchFamily="34" charset="0"/>
                            </a:rPr>
                            <a:t>Sputtering lifetime, </a:t>
                          </a:r>
                          <a14:m>
                            <m:oMath xmlns:m="http://schemas.openxmlformats.org/officeDocument/2006/math">
                              <m:sSub>
                                <m:sSubPr>
                                  <m:ctrlPr>
                                    <a:rPr lang="en-US" altLang="ko-KR" sz="1200" b="0" i="1" kern="1200" smtClean="0">
                                      <a:solidFill>
                                        <a:schemeClr val="dk1"/>
                                      </a:solidFill>
                                      <a:latin typeface="Cambria Math" panose="02040503050406030204" pitchFamily="18" charset="0"/>
                                      <a:ea typeface="+mn-ea"/>
                                      <a:cs typeface="Arial" panose="020B0604020202020204" pitchFamily="34" charset="0"/>
                                    </a:rPr>
                                  </m:ctrlPr>
                                </m:sSubPr>
                                <m:e>
                                  <m:r>
                                    <m:rPr>
                                      <m:sty m:val="p"/>
                                    </m:rPr>
                                    <a:rPr lang="en-US" altLang="ko-KR" sz="1200" b="0" i="1" kern="1200">
                                      <a:solidFill>
                                        <a:schemeClr val="dk1"/>
                                      </a:solidFill>
                                      <a:latin typeface="Cambria Math" panose="02040503050406030204" pitchFamily="18" charset="0"/>
                                      <a:ea typeface="+mn-ea"/>
                                      <a:cs typeface="Arial" panose="020B0604020202020204" pitchFamily="34" charset="0"/>
                                    </a:rPr>
                                    <m:t>t</m:t>
                                  </m:r>
                                </m:e>
                                <m:sub>
                                  <m:r>
                                    <m:rPr>
                                      <m:sty m:val="p"/>
                                    </m:rPr>
                                    <a:rPr lang="en-US" altLang="ko-KR" sz="1200" b="0" i="1" kern="1200" smtClean="0">
                                      <a:solidFill>
                                        <a:schemeClr val="dk1"/>
                                      </a:solidFill>
                                      <a:latin typeface="Cambria Math" panose="02040503050406030204" pitchFamily="18" charset="0"/>
                                      <a:ea typeface="+mn-ea"/>
                                      <a:cs typeface="Arial" panose="020B0604020202020204" pitchFamily="34" charset="0"/>
                                    </a:rPr>
                                    <m:t>S</m:t>
                                  </m:r>
                                </m:sub>
                              </m:sSub>
                            </m:oMath>
                          </a14:m>
                          <a:endParaRPr lang="en-US" sz="1200" b="0" kern="1200" dirty="0">
                            <a:solidFill>
                              <a:schemeClr val="dk1"/>
                            </a:solidFill>
                            <a:latin typeface="+mn-lt"/>
                            <a:ea typeface="+mn-ea"/>
                            <a:cs typeface="Arial" panose="020B0604020202020204" pitchFamily="34" charset="0"/>
                          </a:endParaRPr>
                        </a:p>
                      </a:txBody>
                      <a:tcPr marL="9525" marR="9525" marT="9525" marB="0" anchor="ctr"/>
                    </a:tc>
                    <a:tc gridSpan="3">
                      <a:txBody>
                        <a:bodyPr/>
                        <a:lstStyle/>
                        <a:p>
                          <a:pPr algn="ctr" fontAlgn="ctr"/>
                          <a:r>
                            <a:rPr lang="en-US" altLang="ko-KR" sz="1200" b="0" kern="1200" dirty="0">
                              <a:solidFill>
                                <a:schemeClr val="dk1"/>
                              </a:solidFill>
                              <a:latin typeface="+mn-lt"/>
                              <a:ea typeface="+mn-ea"/>
                              <a:cs typeface="Arial" panose="020B0604020202020204" pitchFamily="34" charset="0"/>
                            </a:rPr>
                            <a:t>Radiation damage lifetime, </a:t>
                          </a:r>
                          <a14:m>
                            <m:oMath xmlns:m="http://schemas.openxmlformats.org/officeDocument/2006/math">
                              <m:sSub>
                                <m:sSubPr>
                                  <m:ctrlPr>
                                    <a:rPr lang="en-US" altLang="ko-KR" sz="1200" b="0" i="1" kern="1200" smtClean="0">
                                      <a:solidFill>
                                        <a:schemeClr val="dk1"/>
                                      </a:solidFill>
                                      <a:latin typeface="Cambria Math" panose="02040503050406030204" pitchFamily="18" charset="0"/>
                                      <a:ea typeface="+mn-ea"/>
                                      <a:cs typeface="Arial" panose="020B0604020202020204" pitchFamily="34" charset="0"/>
                                    </a:rPr>
                                  </m:ctrlPr>
                                </m:sSubPr>
                                <m:e>
                                  <m:r>
                                    <m:rPr>
                                      <m:sty m:val="p"/>
                                    </m:rPr>
                                    <a:rPr lang="en-US" altLang="ko-KR" sz="1200" b="0" i="1" kern="1200" smtClean="0">
                                      <a:solidFill>
                                        <a:schemeClr val="dk1"/>
                                      </a:solidFill>
                                      <a:latin typeface="Cambria Math" panose="02040503050406030204" pitchFamily="18" charset="0"/>
                                      <a:ea typeface="+mn-ea"/>
                                      <a:cs typeface="Arial" panose="020B0604020202020204" pitchFamily="34" charset="0"/>
                                    </a:rPr>
                                    <m:t>t</m:t>
                                  </m:r>
                                </m:e>
                                <m:sub>
                                  <m:r>
                                    <m:rPr>
                                      <m:sty m:val="p"/>
                                    </m:rPr>
                                    <a:rPr lang="en-US" altLang="ko-KR" sz="1200" b="0" i="1" kern="1200" smtClean="0">
                                      <a:solidFill>
                                        <a:schemeClr val="dk1"/>
                                      </a:solidFill>
                                      <a:latin typeface="Cambria Math" panose="02040503050406030204" pitchFamily="18" charset="0"/>
                                      <a:ea typeface="+mn-ea"/>
                                      <a:cs typeface="Arial" panose="020B0604020202020204" pitchFamily="34" charset="0"/>
                                    </a:rPr>
                                    <m:t>D</m:t>
                                  </m:r>
                                </m:sub>
                              </m:sSub>
                            </m:oMath>
                          </a14:m>
                          <a:endParaRPr lang="en-US" sz="1200" b="0" kern="1200" dirty="0">
                            <a:solidFill>
                              <a:schemeClr val="dk1"/>
                            </a:solidFill>
                            <a:latin typeface="+mn-lt"/>
                            <a:ea typeface="+mn-ea"/>
                            <a:cs typeface="Arial" panose="020B0604020202020204" pitchFamily="34" charset="0"/>
                          </a:endParaRPr>
                        </a:p>
                      </a:txBody>
                      <a:tcPr marL="9525" marR="9525" marT="9525" marB="0" anchor="ct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691999581"/>
                      </a:ext>
                    </a:extLst>
                  </a:tr>
                  <a:tr h="0">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200" b="0" kern="1200" dirty="0">
                              <a:solidFill>
                                <a:schemeClr val="dk1"/>
                              </a:solidFill>
                              <a:latin typeface="+mn-lt"/>
                              <a:ea typeface="+mn-ea"/>
                              <a:cs typeface="Arial" panose="020B0604020202020204" pitchFamily="34" charset="0"/>
                            </a:rPr>
                            <a:t>TRIM</a:t>
                          </a:r>
                        </a:p>
                      </a:txBody>
                      <a:tcPr marL="9525" marR="9525" marT="9525" marB="0" anchor="ctr"/>
                    </a:tc>
                    <a:tc>
                      <a:txBody>
                        <a:bodyPr/>
                        <a:lstStyle/>
                        <a:p>
                          <a:pPr algn="ctr" fontAlgn="ctr"/>
                          <a:r>
                            <a:rPr lang="en-US" sz="1200" b="0" kern="1200" dirty="0">
                              <a:solidFill>
                                <a:schemeClr val="dk1"/>
                              </a:solidFill>
                              <a:latin typeface="+mn-lt"/>
                              <a:ea typeface="+mn-ea"/>
                              <a:cs typeface="Arial" panose="020B0604020202020204" pitchFamily="34" charset="0"/>
                            </a:rPr>
                            <a:t>FLUKA</a:t>
                          </a:r>
                        </a:p>
                      </a:txBody>
                      <a:tcPr marL="9525" marR="9525" marT="9525" marB="0" anchor="ctr"/>
                    </a:tc>
                    <a:tc>
                      <a:txBody>
                        <a:bodyPr/>
                        <a:lstStyle/>
                        <a:p>
                          <a:pPr algn="ctr" fontAlgn="ctr"/>
                          <a:r>
                            <a:rPr lang="en-US" sz="1200" b="0" kern="1200" dirty="0">
                              <a:solidFill>
                                <a:schemeClr val="dk1"/>
                              </a:solidFill>
                              <a:latin typeface="+mn-lt"/>
                              <a:ea typeface="+mn-ea"/>
                              <a:cs typeface="Arial" panose="020B0604020202020204" pitchFamily="34" charset="0"/>
                            </a:rPr>
                            <a:t>PHITS</a:t>
                          </a:r>
                        </a:p>
                      </a:txBody>
                      <a:tcPr marL="9525" marR="9525" marT="9525" marB="0" anchor="ctr"/>
                    </a:tc>
                    <a:extLst>
                      <a:ext uri="{0D108BD9-81ED-4DB2-BD59-A6C34878D82A}">
                        <a16:rowId xmlns:a16="http://schemas.microsoft.com/office/drawing/2014/main" val="4079724136"/>
                      </a:ext>
                    </a:extLst>
                  </a:tr>
                  <a:tr h="158170">
                    <a:tc>
                      <a:txBody>
                        <a:bodyPr/>
                        <a:lstStyle/>
                        <a:p>
                          <a:pPr algn="ctr" fontAlgn="ctr"/>
                          <a:r>
                            <a:rPr lang="en-US" sz="1200" b="0" kern="1200" dirty="0">
                              <a:solidFill>
                                <a:schemeClr val="dk1"/>
                              </a:solidFill>
                              <a:latin typeface="+mn-lt"/>
                              <a:ea typeface="+mn-ea"/>
                              <a:cs typeface="Arial" panose="020B0604020202020204" pitchFamily="34" charset="0"/>
                            </a:rPr>
                            <a:t>C</a:t>
                          </a:r>
                        </a:p>
                      </a:txBody>
                      <a:tcPr marL="9525" marR="9525" marT="9525" marB="0" anchor="ctr"/>
                    </a:tc>
                    <a:tc>
                      <a:txBody>
                        <a:bodyPr/>
                        <a:lstStyle/>
                        <a:p>
                          <a:pPr algn="ctr" fontAlgn="ctr"/>
                          <a:r>
                            <a:rPr lang="en-US" sz="1200" b="0" kern="1200" dirty="0">
                              <a:solidFill>
                                <a:schemeClr val="dk1"/>
                              </a:solidFill>
                              <a:latin typeface="+mn-lt"/>
                              <a:ea typeface="+mn-ea"/>
                              <a:cs typeface="Arial" panose="020B0604020202020204" pitchFamily="34" charset="0"/>
                            </a:rPr>
                            <a:t>1.60E+108</a:t>
                          </a:r>
                        </a:p>
                      </a:txBody>
                      <a:tcPr marL="9525" marR="9525" marT="9525" marB="0" anchor="ctr"/>
                    </a:tc>
                    <a:tc>
                      <a:txBody>
                        <a:bodyPr/>
                        <a:lstStyle/>
                        <a:p>
                          <a:pPr algn="ctr" fontAlgn="ctr"/>
                          <a:r>
                            <a:rPr lang="en-US" altLang="ko-KR" sz="1200" b="0" kern="1200" dirty="0">
                              <a:solidFill>
                                <a:schemeClr val="dk1"/>
                              </a:solidFill>
                              <a:latin typeface="+mn-lt"/>
                              <a:ea typeface="+mn-ea"/>
                              <a:cs typeface="Arial" panose="020B0604020202020204" pitchFamily="34" charset="0"/>
                            </a:rPr>
                            <a:t>650</a:t>
                          </a:r>
                        </a:p>
                      </a:txBody>
                      <a:tcPr marL="9525" marR="9525" marT="9525" marB="0" anchor="ctr"/>
                    </a:tc>
                    <a:tc>
                      <a:txBody>
                        <a:bodyPr/>
                        <a:lstStyle/>
                        <a:p>
                          <a:pPr algn="ctr" fontAlgn="ctr"/>
                          <a:r>
                            <a:rPr lang="en-US" altLang="ko-KR" sz="1200" b="0" kern="1200" dirty="0">
                              <a:solidFill>
                                <a:schemeClr val="dk1"/>
                              </a:solidFill>
                              <a:latin typeface="+mn-lt"/>
                              <a:ea typeface="+mn-ea"/>
                              <a:cs typeface="Arial" panose="020B0604020202020204" pitchFamily="34" charset="0"/>
                            </a:rPr>
                            <a:t>293</a:t>
                          </a:r>
                        </a:p>
                      </a:txBody>
                      <a:tcPr marL="9525" marR="9525" marT="9525" marB="0" anchor="ctr"/>
                    </a:tc>
                    <a:tc>
                      <a:txBody>
                        <a:bodyPr/>
                        <a:lstStyle/>
                        <a:p>
                          <a:pPr algn="ctr" fontAlgn="ctr"/>
                          <a:r>
                            <a:rPr lang="en-US" altLang="ko-KR" sz="1200" b="0" kern="1200" dirty="0">
                              <a:solidFill>
                                <a:schemeClr val="dk1"/>
                              </a:solidFill>
                              <a:latin typeface="+mn-lt"/>
                              <a:ea typeface="+mn-ea"/>
                              <a:cs typeface="Arial" panose="020B0604020202020204" pitchFamily="34" charset="0"/>
                            </a:rPr>
                            <a:t>712</a:t>
                          </a:r>
                        </a:p>
                      </a:txBody>
                      <a:tcPr marL="9525" marR="9525" marT="9525" marB="0" anchor="ctr"/>
                    </a:tc>
                    <a:tc>
                      <a:txBody>
                        <a:bodyPr/>
                        <a:lstStyle/>
                        <a:p>
                          <a:pPr marL="0" algn="ctr" defTabSz="914400" rtl="0" eaLnBrk="1" fontAlgn="ctr" latinLnBrk="0" hangingPunct="1"/>
                          <a:r>
                            <a:rPr lang="en-US" altLang="ko-KR" sz="1200" b="0" kern="1200" dirty="0">
                              <a:solidFill>
                                <a:schemeClr val="dk1"/>
                              </a:solidFill>
                              <a:latin typeface="+mn-lt"/>
                              <a:ea typeface="+mn-ea"/>
                              <a:cs typeface="Arial" panose="020B0604020202020204" pitchFamily="34" charset="0"/>
                            </a:rPr>
                            <a:t>2,089</a:t>
                          </a:r>
                        </a:p>
                      </a:txBody>
                      <a:tcPr marL="9525" marR="9525" marT="9525" marB="0" anchor="ctr"/>
                    </a:tc>
                    <a:extLst>
                      <a:ext uri="{0D108BD9-81ED-4DB2-BD59-A6C34878D82A}">
                        <a16:rowId xmlns:a16="http://schemas.microsoft.com/office/drawing/2014/main" val="1330412270"/>
                      </a:ext>
                    </a:extLst>
                  </a:tr>
                  <a:tr h="234900">
                    <a:tc>
                      <a:txBody>
                        <a:bodyPr/>
                        <a:lstStyle/>
                        <a:p>
                          <a:pPr algn="ctr" fontAlgn="ctr"/>
                          <a:r>
                            <a:rPr lang="en-US" sz="1200" b="0" kern="1200" baseline="30000">
                              <a:solidFill>
                                <a:schemeClr val="dk1"/>
                              </a:solidFill>
                              <a:latin typeface="+mn-lt"/>
                              <a:ea typeface="+mn-ea"/>
                              <a:cs typeface="Arial" panose="020B0604020202020204" pitchFamily="34" charset="0"/>
                            </a:rPr>
                            <a:t>7</a:t>
                          </a:r>
                          <a:r>
                            <a:rPr lang="en-US" sz="1200" b="0" kern="1200">
                              <a:solidFill>
                                <a:schemeClr val="dk1"/>
                              </a:solidFill>
                              <a:latin typeface="+mn-lt"/>
                              <a:ea typeface="+mn-ea"/>
                              <a:cs typeface="Arial" panose="020B0604020202020204" pitchFamily="34" charset="0"/>
                            </a:rPr>
                            <a:t>LiF</a:t>
                          </a:r>
                          <a:endParaRPr lang="en-US" sz="1200" b="0" kern="1200" dirty="0">
                            <a:solidFill>
                              <a:schemeClr val="dk1"/>
                            </a:solidFill>
                            <a:latin typeface="+mn-lt"/>
                            <a:ea typeface="+mn-ea"/>
                            <a:cs typeface="Arial" panose="020B0604020202020204" pitchFamily="34" charset="0"/>
                          </a:endParaRPr>
                        </a:p>
                      </a:txBody>
                      <a:tcPr marL="9525" marR="9525" marT="9525" marB="0" anchor="ctr"/>
                    </a:tc>
                    <a:tc>
                      <a:txBody>
                        <a:bodyPr/>
                        <a:lstStyle/>
                        <a:p>
                          <a:pPr algn="ctr" fontAlgn="ctr"/>
                          <a:r>
                            <a:rPr lang="en-US" sz="1200" b="0" kern="1200" dirty="0">
                              <a:solidFill>
                                <a:schemeClr val="dk1"/>
                              </a:solidFill>
                              <a:latin typeface="+mn-lt"/>
                              <a:ea typeface="+mn-ea"/>
                              <a:cs typeface="Arial" panose="020B0604020202020204" pitchFamily="34" charset="0"/>
                            </a:rPr>
                            <a:t>1.18E+34</a:t>
                          </a:r>
                        </a:p>
                      </a:txBody>
                      <a:tcPr marL="9525" marR="9525" marT="9525" marB="0" anchor="ctr"/>
                    </a:tc>
                    <a:tc>
                      <a:txBody>
                        <a:bodyPr/>
                        <a:lstStyle/>
                        <a:p>
                          <a:pPr algn="ctr" fontAlgn="ctr"/>
                          <a:r>
                            <a:rPr lang="en-US" altLang="ko-KR" sz="1200" b="0" kern="1200" dirty="0">
                              <a:solidFill>
                                <a:schemeClr val="dk1"/>
                              </a:solidFill>
                              <a:latin typeface="+mn-lt"/>
                              <a:ea typeface="+mn-ea"/>
                              <a:cs typeface="Arial" panose="020B0604020202020204" pitchFamily="34" charset="0"/>
                            </a:rPr>
                            <a:t>90,100</a:t>
                          </a:r>
                        </a:p>
                      </a:txBody>
                      <a:tcPr marL="9525" marR="9525" marT="9525" marB="0" anchor="ctr"/>
                    </a:tc>
                    <a:tc>
                      <a:txBody>
                        <a:bodyPr/>
                        <a:lstStyle/>
                        <a:p>
                          <a:pPr algn="ctr" fontAlgn="ctr"/>
                          <a:r>
                            <a:rPr lang="en-US" altLang="ko-KR" sz="1200" b="1" kern="1200" dirty="0">
                              <a:solidFill>
                                <a:schemeClr val="dk1"/>
                              </a:solidFill>
                              <a:latin typeface="+mn-lt"/>
                              <a:ea typeface="+mn-ea"/>
                              <a:cs typeface="Arial" panose="020B0604020202020204" pitchFamily="34" charset="0"/>
                            </a:rPr>
                            <a:t>8</a:t>
                          </a:r>
                        </a:p>
                      </a:txBody>
                      <a:tcPr marL="9525" marR="9525" marT="9525" marB="0" anchor="ctr"/>
                    </a:tc>
                    <a:tc>
                      <a:txBody>
                        <a:bodyPr/>
                        <a:lstStyle/>
                        <a:p>
                          <a:pPr marL="0" algn="ctr" defTabSz="914400" rtl="0" eaLnBrk="1" fontAlgn="ctr" latinLnBrk="0" hangingPunct="1"/>
                          <a:r>
                            <a:rPr lang="en-US" altLang="ko-KR" sz="1200" b="1" kern="1200" dirty="0">
                              <a:solidFill>
                                <a:schemeClr val="dk1"/>
                              </a:solidFill>
                              <a:latin typeface="+mn-lt"/>
                              <a:ea typeface="+mn-ea"/>
                              <a:cs typeface="Arial" panose="020B0604020202020204" pitchFamily="34" charset="0"/>
                            </a:rPr>
                            <a:t>26</a:t>
                          </a:r>
                        </a:p>
                      </a:txBody>
                      <a:tcPr marL="9525" marR="9525" marT="9525" marB="0" anchor="ctr"/>
                    </a:tc>
                    <a:tc>
                      <a:txBody>
                        <a:bodyPr/>
                        <a:lstStyle/>
                        <a:p>
                          <a:pPr algn="ctr" fontAlgn="ctr"/>
                          <a:r>
                            <a:rPr lang="en-US" altLang="ko-KR" sz="1200" b="1" kern="1200" dirty="0">
                              <a:solidFill>
                                <a:schemeClr val="dk1"/>
                              </a:solidFill>
                              <a:latin typeface="+mn-lt"/>
                              <a:ea typeface="+mn-ea"/>
                              <a:cs typeface="Arial" panose="020B0604020202020204" pitchFamily="34" charset="0"/>
                            </a:rPr>
                            <a:t>359</a:t>
                          </a:r>
                        </a:p>
                      </a:txBody>
                      <a:tcPr marL="9525" marR="9525" marT="9525" marB="0" anchor="ctr"/>
                    </a:tc>
                    <a:extLst>
                      <a:ext uri="{0D108BD9-81ED-4DB2-BD59-A6C34878D82A}">
                        <a16:rowId xmlns:a16="http://schemas.microsoft.com/office/drawing/2014/main" val="4098915493"/>
                      </a:ext>
                    </a:extLst>
                  </a:tr>
                </a:tbl>
              </a:graphicData>
            </a:graphic>
          </p:graphicFrame>
        </mc:Choice>
        <mc:Fallback xmlns="">
          <p:graphicFrame>
            <p:nvGraphicFramePr>
              <p:cNvPr id="41" name="표 40">
                <a:extLst>
                  <a:ext uri="{FF2B5EF4-FFF2-40B4-BE49-F238E27FC236}">
                    <a16:creationId xmlns:a16="http://schemas.microsoft.com/office/drawing/2014/main" id="{CB372EE2-B4A3-469D-BD09-FF0224097DC8}"/>
                  </a:ext>
                </a:extLst>
              </p:cNvPr>
              <p:cNvGraphicFramePr>
                <a:graphicFrameLocks noGrp="1"/>
              </p:cNvGraphicFramePr>
              <p:nvPr>
                <p:extLst>
                  <p:ext uri="{D42A27DB-BD31-4B8C-83A1-F6EECF244321}">
                    <p14:modId xmlns:p14="http://schemas.microsoft.com/office/powerpoint/2010/main" val="2292395787"/>
                  </p:ext>
                </p:extLst>
              </p:nvPr>
            </p:nvGraphicFramePr>
            <p:xfrm>
              <a:off x="392884" y="5071002"/>
              <a:ext cx="6703241" cy="1325241"/>
            </p:xfrm>
            <a:graphic>
              <a:graphicData uri="http://schemas.openxmlformats.org/drawingml/2006/table">
                <a:tbl>
                  <a:tblPr>
                    <a:tableStyleId>{8EC20E35-A176-4012-BC5E-935CFFF8708E}</a:tableStyleId>
                  </a:tblPr>
                  <a:tblGrid>
                    <a:gridCol w="1259134">
                      <a:extLst>
                        <a:ext uri="{9D8B030D-6E8A-4147-A177-3AD203B41FA5}">
                          <a16:colId xmlns:a16="http://schemas.microsoft.com/office/drawing/2014/main" val="3560122733"/>
                        </a:ext>
                      </a:extLst>
                    </a:gridCol>
                    <a:gridCol w="1611523">
                      <a:extLst>
                        <a:ext uri="{9D8B030D-6E8A-4147-A177-3AD203B41FA5}">
                          <a16:colId xmlns:a16="http://schemas.microsoft.com/office/drawing/2014/main" val="2490504563"/>
                        </a:ext>
                      </a:extLst>
                    </a:gridCol>
                    <a:gridCol w="1669971">
                      <a:extLst>
                        <a:ext uri="{9D8B030D-6E8A-4147-A177-3AD203B41FA5}">
                          <a16:colId xmlns:a16="http://schemas.microsoft.com/office/drawing/2014/main" val="2009500584"/>
                        </a:ext>
                      </a:extLst>
                    </a:gridCol>
                    <a:gridCol w="907156">
                      <a:extLst>
                        <a:ext uri="{9D8B030D-6E8A-4147-A177-3AD203B41FA5}">
                          <a16:colId xmlns:a16="http://schemas.microsoft.com/office/drawing/2014/main" val="955839584"/>
                        </a:ext>
                      </a:extLst>
                    </a:gridCol>
                    <a:gridCol w="726438">
                      <a:extLst>
                        <a:ext uri="{9D8B030D-6E8A-4147-A177-3AD203B41FA5}">
                          <a16:colId xmlns:a16="http://schemas.microsoft.com/office/drawing/2014/main" val="3373965394"/>
                        </a:ext>
                      </a:extLst>
                    </a:gridCol>
                    <a:gridCol w="529019">
                      <a:extLst>
                        <a:ext uri="{9D8B030D-6E8A-4147-A177-3AD203B41FA5}">
                          <a16:colId xmlns:a16="http://schemas.microsoft.com/office/drawing/2014/main" val="246287237"/>
                        </a:ext>
                      </a:extLst>
                    </a:gridCol>
                  </a:tblGrid>
                  <a:tr h="232497">
                    <a:tc rowSpan="3">
                      <a:txBody>
                        <a:bodyPr/>
                        <a:lstStyle/>
                        <a:p>
                          <a:pPr algn="ctr" fontAlgn="ctr"/>
                          <a:r>
                            <a:rPr lang="en-US" sz="1200" b="0" kern="1200" dirty="0">
                              <a:solidFill>
                                <a:schemeClr val="dk1"/>
                              </a:solidFill>
                              <a:latin typeface="+mn-lt"/>
                              <a:ea typeface="+mn-ea"/>
                              <a:cs typeface="Arial" panose="020B0604020202020204" pitchFamily="34" charset="0"/>
                            </a:rPr>
                            <a:t>Target material</a:t>
                          </a:r>
                        </a:p>
                      </a:txBody>
                      <a:tcPr marL="9525" marR="9525" marT="9525" marB="0" anchor="ctr"/>
                    </a:tc>
                    <a:tc gridSpan="5">
                      <a:txBody>
                        <a:bodyPr/>
                        <a:lstStyle/>
                        <a:p>
                          <a:pPr algn="ctr" fontAlgn="ctr"/>
                          <a:r>
                            <a:rPr lang="en-US" sz="1200" b="1" kern="1200">
                              <a:solidFill>
                                <a:schemeClr val="dk1"/>
                              </a:solidFill>
                              <a:latin typeface="+mn-lt"/>
                              <a:ea typeface="+mn-ea"/>
                              <a:cs typeface="Arial" panose="020B0604020202020204" pitchFamily="34" charset="0"/>
                            </a:rPr>
                            <a:t>Calculated Target </a:t>
                          </a:r>
                          <a:r>
                            <a:rPr lang="en-US" sz="1200" b="1" kern="1200" dirty="0">
                              <a:solidFill>
                                <a:schemeClr val="dk1"/>
                              </a:solidFill>
                              <a:latin typeface="+mn-lt"/>
                              <a:ea typeface="+mn-ea"/>
                              <a:cs typeface="Arial" panose="020B0604020202020204" pitchFamily="34" charset="0"/>
                            </a:rPr>
                            <a:t>lifetime [hour]</a:t>
                          </a:r>
                        </a:p>
                      </a:txBody>
                      <a:tcPr marL="9525" marR="9525" marT="9525" marB="0" anchor="ct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376828808"/>
                      </a:ext>
                    </a:extLst>
                  </a:tr>
                  <a:tr h="473034">
                    <a:tc vMerge="1">
                      <a:txBody>
                        <a:bodyPr/>
                        <a:lstStyle/>
                        <a:p>
                          <a:pPr algn="ctr" fontAlgn="ctr"/>
                          <a:endParaRPr lang="en-US" sz="1100" b="0"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tc rowSpan="2">
                      <a:txBody>
                        <a:bodyPr/>
                        <a:lstStyle/>
                        <a:p>
                          <a:endParaRPr lang="en-US"/>
                        </a:p>
                      </a:txBody>
                      <a:tcPr marL="9525" marR="9525" marT="9525" marB="0" anchor="ctr">
                        <a:blipFill>
                          <a:blip r:embed="rId7"/>
                          <a:stretch>
                            <a:fillRect l="-78113" t="-36364" r="-238113" b="-74545"/>
                          </a:stretch>
                        </a:blipFill>
                      </a:tcPr>
                    </a:tc>
                    <a:tc rowSpan="2">
                      <a:txBody>
                        <a:bodyPr/>
                        <a:lstStyle/>
                        <a:p>
                          <a:endParaRPr lang="en-US"/>
                        </a:p>
                      </a:txBody>
                      <a:tcPr marL="9525" marR="9525" marT="9525" marB="0" anchor="ctr">
                        <a:blipFill>
                          <a:blip r:embed="rId7"/>
                          <a:stretch>
                            <a:fillRect l="-172263" t="-36364" r="-130292" b="-74545"/>
                          </a:stretch>
                        </a:blipFill>
                      </a:tcPr>
                    </a:tc>
                    <a:tc gridSpan="3">
                      <a:txBody>
                        <a:bodyPr/>
                        <a:lstStyle/>
                        <a:p>
                          <a:endParaRPr lang="en-US"/>
                        </a:p>
                      </a:txBody>
                      <a:tcPr marL="9525" marR="9525" marT="9525" marB="0" anchor="ctr">
                        <a:blipFill>
                          <a:blip r:embed="rId7"/>
                          <a:stretch>
                            <a:fillRect l="-210141" t="-50633" r="-563" b="-143038"/>
                          </a:stretch>
                        </a:blipFill>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2691999581"/>
                      </a:ext>
                    </a:extLst>
                  </a:tr>
                  <a:tr h="192405">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tc>
                      <a:txBody>
                        <a:bodyPr/>
                        <a:lstStyle/>
                        <a:p>
                          <a:pPr algn="ctr" fontAlgn="ctr"/>
                          <a:r>
                            <a:rPr lang="en-US" sz="1200" b="0" kern="1200" dirty="0">
                              <a:solidFill>
                                <a:schemeClr val="dk1"/>
                              </a:solidFill>
                              <a:latin typeface="+mn-lt"/>
                              <a:ea typeface="+mn-ea"/>
                              <a:cs typeface="Arial" panose="020B0604020202020204" pitchFamily="34" charset="0"/>
                            </a:rPr>
                            <a:t>TRIM</a:t>
                          </a:r>
                        </a:p>
                      </a:txBody>
                      <a:tcPr marL="9525" marR="9525" marT="9525" marB="0" anchor="ctr"/>
                    </a:tc>
                    <a:tc>
                      <a:txBody>
                        <a:bodyPr/>
                        <a:lstStyle/>
                        <a:p>
                          <a:pPr algn="ctr" fontAlgn="ctr"/>
                          <a:r>
                            <a:rPr lang="en-US" sz="1200" b="0" kern="1200" dirty="0">
                              <a:solidFill>
                                <a:schemeClr val="dk1"/>
                              </a:solidFill>
                              <a:latin typeface="+mn-lt"/>
                              <a:ea typeface="+mn-ea"/>
                              <a:cs typeface="Arial" panose="020B0604020202020204" pitchFamily="34" charset="0"/>
                            </a:rPr>
                            <a:t>FLUKA</a:t>
                          </a:r>
                        </a:p>
                      </a:txBody>
                      <a:tcPr marL="9525" marR="9525" marT="9525" marB="0" anchor="ctr"/>
                    </a:tc>
                    <a:tc>
                      <a:txBody>
                        <a:bodyPr/>
                        <a:lstStyle/>
                        <a:p>
                          <a:pPr algn="ctr" fontAlgn="ctr"/>
                          <a:r>
                            <a:rPr lang="en-US" sz="1200" b="0" kern="1200" dirty="0">
                              <a:solidFill>
                                <a:schemeClr val="dk1"/>
                              </a:solidFill>
                              <a:latin typeface="+mn-lt"/>
                              <a:ea typeface="+mn-ea"/>
                              <a:cs typeface="Arial" panose="020B0604020202020204" pitchFamily="34" charset="0"/>
                            </a:rPr>
                            <a:t>PHITS</a:t>
                          </a:r>
                        </a:p>
                      </a:txBody>
                      <a:tcPr marL="9525" marR="9525" marT="9525" marB="0" anchor="ctr"/>
                    </a:tc>
                    <a:extLst>
                      <a:ext uri="{0D108BD9-81ED-4DB2-BD59-A6C34878D82A}">
                        <a16:rowId xmlns:a16="http://schemas.microsoft.com/office/drawing/2014/main" val="4079724136"/>
                      </a:ext>
                    </a:extLst>
                  </a:tr>
                  <a:tr h="192405">
                    <a:tc>
                      <a:txBody>
                        <a:bodyPr/>
                        <a:lstStyle/>
                        <a:p>
                          <a:pPr algn="ctr" fontAlgn="ctr"/>
                          <a:r>
                            <a:rPr lang="en-US" sz="1200" b="0" kern="1200" dirty="0">
                              <a:solidFill>
                                <a:schemeClr val="dk1"/>
                              </a:solidFill>
                              <a:latin typeface="+mn-lt"/>
                              <a:ea typeface="+mn-ea"/>
                              <a:cs typeface="Arial" panose="020B0604020202020204" pitchFamily="34" charset="0"/>
                            </a:rPr>
                            <a:t>C</a:t>
                          </a:r>
                        </a:p>
                      </a:txBody>
                      <a:tcPr marL="9525" marR="9525" marT="9525" marB="0" anchor="ctr"/>
                    </a:tc>
                    <a:tc>
                      <a:txBody>
                        <a:bodyPr/>
                        <a:lstStyle/>
                        <a:p>
                          <a:pPr algn="ctr" fontAlgn="ctr"/>
                          <a:r>
                            <a:rPr lang="en-US" sz="1200" b="0" kern="1200" dirty="0">
                              <a:solidFill>
                                <a:schemeClr val="dk1"/>
                              </a:solidFill>
                              <a:latin typeface="+mn-lt"/>
                              <a:ea typeface="+mn-ea"/>
                              <a:cs typeface="Arial" panose="020B0604020202020204" pitchFamily="34" charset="0"/>
                            </a:rPr>
                            <a:t>1.60E+108</a:t>
                          </a:r>
                        </a:p>
                      </a:txBody>
                      <a:tcPr marL="9525" marR="9525" marT="9525" marB="0" anchor="ctr"/>
                    </a:tc>
                    <a:tc>
                      <a:txBody>
                        <a:bodyPr/>
                        <a:lstStyle/>
                        <a:p>
                          <a:pPr algn="ctr" fontAlgn="ctr"/>
                          <a:r>
                            <a:rPr lang="en-US" altLang="ko-KR" sz="1200" b="0" kern="1200" dirty="0">
                              <a:solidFill>
                                <a:schemeClr val="dk1"/>
                              </a:solidFill>
                              <a:latin typeface="+mn-lt"/>
                              <a:ea typeface="+mn-ea"/>
                              <a:cs typeface="Arial" panose="020B0604020202020204" pitchFamily="34" charset="0"/>
                            </a:rPr>
                            <a:t>650</a:t>
                          </a:r>
                        </a:p>
                      </a:txBody>
                      <a:tcPr marL="9525" marR="9525" marT="9525" marB="0" anchor="ctr"/>
                    </a:tc>
                    <a:tc>
                      <a:txBody>
                        <a:bodyPr/>
                        <a:lstStyle/>
                        <a:p>
                          <a:pPr algn="ctr" fontAlgn="ctr"/>
                          <a:r>
                            <a:rPr lang="en-US" altLang="ko-KR" sz="1200" b="0" kern="1200" dirty="0">
                              <a:solidFill>
                                <a:schemeClr val="dk1"/>
                              </a:solidFill>
                              <a:latin typeface="+mn-lt"/>
                              <a:ea typeface="+mn-ea"/>
                              <a:cs typeface="Arial" panose="020B0604020202020204" pitchFamily="34" charset="0"/>
                            </a:rPr>
                            <a:t>293</a:t>
                          </a:r>
                        </a:p>
                      </a:txBody>
                      <a:tcPr marL="9525" marR="9525" marT="9525" marB="0" anchor="ctr"/>
                    </a:tc>
                    <a:tc>
                      <a:txBody>
                        <a:bodyPr/>
                        <a:lstStyle/>
                        <a:p>
                          <a:pPr algn="ctr" fontAlgn="ctr"/>
                          <a:r>
                            <a:rPr lang="en-US" altLang="ko-KR" sz="1200" b="0" kern="1200" dirty="0">
                              <a:solidFill>
                                <a:schemeClr val="dk1"/>
                              </a:solidFill>
                              <a:latin typeface="+mn-lt"/>
                              <a:ea typeface="+mn-ea"/>
                              <a:cs typeface="Arial" panose="020B0604020202020204" pitchFamily="34" charset="0"/>
                            </a:rPr>
                            <a:t>712</a:t>
                          </a:r>
                        </a:p>
                      </a:txBody>
                      <a:tcPr marL="9525" marR="9525" marT="9525" marB="0" anchor="ctr"/>
                    </a:tc>
                    <a:tc>
                      <a:txBody>
                        <a:bodyPr/>
                        <a:lstStyle/>
                        <a:p>
                          <a:pPr marL="0" algn="ctr" defTabSz="914400" rtl="0" eaLnBrk="1" fontAlgn="ctr" latinLnBrk="0" hangingPunct="1"/>
                          <a:r>
                            <a:rPr lang="en-US" altLang="ko-KR" sz="1200" b="0" kern="1200" dirty="0">
                              <a:solidFill>
                                <a:schemeClr val="dk1"/>
                              </a:solidFill>
                              <a:latin typeface="+mn-lt"/>
                              <a:ea typeface="+mn-ea"/>
                              <a:cs typeface="Arial" panose="020B0604020202020204" pitchFamily="34" charset="0"/>
                            </a:rPr>
                            <a:t>2,089</a:t>
                          </a:r>
                        </a:p>
                      </a:txBody>
                      <a:tcPr marL="9525" marR="9525" marT="9525" marB="0" anchor="ctr"/>
                    </a:tc>
                    <a:extLst>
                      <a:ext uri="{0D108BD9-81ED-4DB2-BD59-A6C34878D82A}">
                        <a16:rowId xmlns:a16="http://schemas.microsoft.com/office/drawing/2014/main" val="1330412270"/>
                      </a:ext>
                    </a:extLst>
                  </a:tr>
                  <a:tr h="234900">
                    <a:tc>
                      <a:txBody>
                        <a:bodyPr/>
                        <a:lstStyle/>
                        <a:p>
                          <a:pPr algn="ctr" fontAlgn="ctr"/>
                          <a:r>
                            <a:rPr lang="en-US" sz="1200" b="0" kern="1200" baseline="30000" smtClean="0">
                              <a:solidFill>
                                <a:schemeClr val="dk1"/>
                              </a:solidFill>
                              <a:latin typeface="+mn-lt"/>
                              <a:ea typeface="+mn-ea"/>
                              <a:cs typeface="Arial" panose="020B0604020202020204" pitchFamily="34" charset="0"/>
                            </a:rPr>
                            <a:t>7</a:t>
                          </a:r>
                          <a:r>
                            <a:rPr lang="en-US" sz="1200" b="0" kern="1200" smtClean="0">
                              <a:solidFill>
                                <a:schemeClr val="dk1"/>
                              </a:solidFill>
                              <a:latin typeface="+mn-lt"/>
                              <a:ea typeface="+mn-ea"/>
                              <a:cs typeface="Arial" panose="020B0604020202020204" pitchFamily="34" charset="0"/>
                            </a:rPr>
                            <a:t>LiF</a:t>
                          </a:r>
                          <a:endParaRPr lang="en-US" sz="1200" b="0" kern="1200" dirty="0">
                            <a:solidFill>
                              <a:schemeClr val="dk1"/>
                            </a:solidFill>
                            <a:latin typeface="+mn-lt"/>
                            <a:ea typeface="+mn-ea"/>
                            <a:cs typeface="Arial" panose="020B0604020202020204" pitchFamily="34" charset="0"/>
                          </a:endParaRPr>
                        </a:p>
                      </a:txBody>
                      <a:tcPr marL="9525" marR="9525" marT="9525" marB="0" anchor="ctr"/>
                    </a:tc>
                    <a:tc>
                      <a:txBody>
                        <a:bodyPr/>
                        <a:lstStyle/>
                        <a:p>
                          <a:pPr algn="ctr" fontAlgn="ctr"/>
                          <a:r>
                            <a:rPr lang="en-US" sz="1200" b="0" kern="1200" dirty="0">
                              <a:solidFill>
                                <a:schemeClr val="dk1"/>
                              </a:solidFill>
                              <a:latin typeface="+mn-lt"/>
                              <a:ea typeface="+mn-ea"/>
                              <a:cs typeface="Arial" panose="020B0604020202020204" pitchFamily="34" charset="0"/>
                            </a:rPr>
                            <a:t>1.18E+34</a:t>
                          </a:r>
                        </a:p>
                      </a:txBody>
                      <a:tcPr marL="9525" marR="9525" marT="9525" marB="0" anchor="ctr"/>
                    </a:tc>
                    <a:tc>
                      <a:txBody>
                        <a:bodyPr/>
                        <a:lstStyle/>
                        <a:p>
                          <a:pPr algn="ctr" fontAlgn="ctr"/>
                          <a:r>
                            <a:rPr lang="en-US" altLang="ko-KR" sz="1200" b="0" kern="1200" dirty="0">
                              <a:solidFill>
                                <a:schemeClr val="dk1"/>
                              </a:solidFill>
                              <a:latin typeface="+mn-lt"/>
                              <a:ea typeface="+mn-ea"/>
                              <a:cs typeface="Arial" panose="020B0604020202020204" pitchFamily="34" charset="0"/>
                            </a:rPr>
                            <a:t>90,100</a:t>
                          </a:r>
                        </a:p>
                      </a:txBody>
                      <a:tcPr marL="9525" marR="9525" marT="9525" marB="0" anchor="ctr"/>
                    </a:tc>
                    <a:tc>
                      <a:txBody>
                        <a:bodyPr/>
                        <a:lstStyle/>
                        <a:p>
                          <a:pPr algn="ctr" fontAlgn="ctr"/>
                          <a:r>
                            <a:rPr lang="en-US" altLang="ko-KR" sz="1200" b="1" kern="1200" dirty="0">
                              <a:solidFill>
                                <a:schemeClr val="dk1"/>
                              </a:solidFill>
                              <a:latin typeface="+mn-lt"/>
                              <a:ea typeface="+mn-ea"/>
                              <a:cs typeface="Arial" panose="020B0604020202020204" pitchFamily="34" charset="0"/>
                            </a:rPr>
                            <a:t>8</a:t>
                          </a:r>
                        </a:p>
                      </a:txBody>
                      <a:tcPr marL="9525" marR="9525" marT="9525" marB="0" anchor="ctr"/>
                    </a:tc>
                    <a:tc>
                      <a:txBody>
                        <a:bodyPr/>
                        <a:lstStyle/>
                        <a:p>
                          <a:pPr marL="0" algn="ctr" defTabSz="914400" rtl="0" eaLnBrk="1" fontAlgn="ctr" latinLnBrk="0" hangingPunct="1"/>
                          <a:r>
                            <a:rPr lang="en-US" altLang="ko-KR" sz="1200" b="1" kern="1200" dirty="0">
                              <a:solidFill>
                                <a:schemeClr val="dk1"/>
                              </a:solidFill>
                              <a:latin typeface="+mn-lt"/>
                              <a:ea typeface="+mn-ea"/>
                              <a:cs typeface="Arial" panose="020B0604020202020204" pitchFamily="34" charset="0"/>
                            </a:rPr>
                            <a:t>26</a:t>
                          </a:r>
                        </a:p>
                      </a:txBody>
                      <a:tcPr marL="9525" marR="9525" marT="9525" marB="0" anchor="ctr"/>
                    </a:tc>
                    <a:tc>
                      <a:txBody>
                        <a:bodyPr/>
                        <a:lstStyle/>
                        <a:p>
                          <a:pPr algn="ctr" fontAlgn="ctr"/>
                          <a:r>
                            <a:rPr lang="en-US" altLang="ko-KR" sz="1200" b="1" kern="1200" dirty="0">
                              <a:solidFill>
                                <a:schemeClr val="dk1"/>
                              </a:solidFill>
                              <a:latin typeface="+mn-lt"/>
                              <a:ea typeface="+mn-ea"/>
                              <a:cs typeface="Arial" panose="020B0604020202020204" pitchFamily="34" charset="0"/>
                            </a:rPr>
                            <a:t>359</a:t>
                          </a:r>
                        </a:p>
                      </a:txBody>
                      <a:tcPr marL="9525" marR="9525" marT="9525" marB="0" anchor="ctr"/>
                    </a:tc>
                    <a:extLst>
                      <a:ext uri="{0D108BD9-81ED-4DB2-BD59-A6C34878D82A}">
                        <a16:rowId xmlns:a16="http://schemas.microsoft.com/office/drawing/2014/main" val="4098915493"/>
                      </a:ext>
                    </a:extLst>
                  </a:tr>
                </a:tbl>
              </a:graphicData>
            </a:graphic>
          </p:graphicFrame>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1E5CCFB5-E9EC-4215-B96D-3E60438E50E9}"/>
                  </a:ext>
                </a:extLst>
              </p:cNvPr>
              <p:cNvSpPr txBox="1"/>
              <p:nvPr/>
            </p:nvSpPr>
            <p:spPr>
              <a:xfrm>
                <a:off x="1342019" y="6371540"/>
                <a:ext cx="5223197" cy="253916"/>
              </a:xfrm>
              <a:prstGeom prst="rect">
                <a:avLst/>
              </a:prstGeom>
              <a:noFill/>
            </p:spPr>
            <p:txBody>
              <a:bodyPr wrap="square">
                <a:spAutoFit/>
              </a:bodyPr>
              <a:lstStyle/>
              <a:p>
                <a:r>
                  <a:rPr lang="en-US" altLang="ko-KR" sz="1050" dirty="0">
                    <a:solidFill>
                      <a:srgbClr val="000000"/>
                    </a:solidFill>
                    <a:latin typeface="Times New Roman" panose="02020603050405020304" pitchFamily="18" charset="0"/>
                    <a:ea typeface="맑은 고딕" panose="020B0503020000020004" pitchFamily="50" charset="-127"/>
                  </a:rPr>
                  <a:t>Assumption: b</a:t>
                </a:r>
                <a:r>
                  <a:rPr lang="en-US" altLang="ko-KR" sz="1050" dirty="0">
                    <a:solidFill>
                      <a:srgbClr val="000000"/>
                    </a:solidFill>
                    <a:effectLst/>
                    <a:latin typeface="Times New Roman" panose="02020603050405020304" pitchFamily="18" charset="0"/>
                    <a:ea typeface="맑은 고딕" panose="020B0503020000020004" pitchFamily="50" charset="-127"/>
                  </a:rPr>
                  <a:t>eam intensity = 1.0 </a:t>
                </a:r>
                <a14:m>
                  <m:oMath xmlns:m="http://schemas.openxmlformats.org/officeDocument/2006/math">
                    <m:r>
                      <a:rPr lang="en-US" altLang="ko-KR" sz="105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sSup>
                      <m:sSupPr>
                        <m:ctrlPr>
                          <a:rPr lang="ko-KR" altLang="ko-KR" sz="105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ko-KR" sz="105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10</m:t>
                        </m:r>
                      </m:e>
                      <m:sup>
                        <m:r>
                          <a:rPr lang="en-US" altLang="ko-KR" sz="105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10</m:t>
                        </m:r>
                      </m:sup>
                    </m:sSup>
                  </m:oMath>
                </a14:m>
                <a:r>
                  <a:rPr lang="en-US" altLang="ko-KR" sz="1050" dirty="0">
                    <a:solidFill>
                      <a:srgbClr val="000000"/>
                    </a:solidFill>
                    <a:effectLst/>
                    <a:latin typeface="Times New Roman" panose="02020603050405020304" pitchFamily="18" charset="0"/>
                    <a:ea typeface="맑은 고딕" panose="020B0503020000020004" pitchFamily="50" charset="-127"/>
                  </a:rPr>
                  <a:t> ions/</a:t>
                </a:r>
                <a:r>
                  <a:rPr lang="en-US" altLang="ko-KR" sz="1050" dirty="0">
                    <a:solidFill>
                      <a:srgbClr val="000000"/>
                    </a:solidFill>
                    <a:latin typeface="Times New Roman" panose="02020603050405020304" pitchFamily="18" charset="0"/>
                  </a:rPr>
                  <a:t>s  (the largest value used in the experiment)</a:t>
                </a:r>
                <a:endParaRPr lang="ko-KR" altLang="en-US" sz="1050" dirty="0"/>
              </a:p>
            </p:txBody>
          </p:sp>
        </mc:Choice>
        <mc:Fallback xmlns="">
          <p:sp>
            <p:nvSpPr>
              <p:cNvPr id="51" name="TextBox 50">
                <a:extLst>
                  <a:ext uri="{FF2B5EF4-FFF2-40B4-BE49-F238E27FC236}">
                    <a16:creationId xmlns:a16="http://schemas.microsoft.com/office/drawing/2014/main" id="{1E5CCFB5-E9EC-4215-B96D-3E60438E50E9}"/>
                  </a:ext>
                </a:extLst>
              </p:cNvPr>
              <p:cNvSpPr txBox="1">
                <a:spLocks noRot="1" noChangeAspect="1" noMove="1" noResize="1" noEditPoints="1" noAdjustHandles="1" noChangeArrowheads="1" noChangeShapeType="1" noTextEdit="1"/>
              </p:cNvSpPr>
              <p:nvPr/>
            </p:nvSpPr>
            <p:spPr>
              <a:xfrm>
                <a:off x="1342019" y="6371540"/>
                <a:ext cx="5223197" cy="253916"/>
              </a:xfrm>
              <a:prstGeom prst="rect">
                <a:avLst/>
              </a:prstGeom>
              <a:blipFill>
                <a:blip r:embed="rId8"/>
                <a:stretch>
                  <a:fillRect b="-11905"/>
                </a:stretch>
              </a:blipFill>
            </p:spPr>
            <p:txBody>
              <a:bodyPr/>
              <a:lstStyle/>
              <a:p>
                <a:r>
                  <a:rPr lang="en-US">
                    <a:noFill/>
                  </a:rPr>
                  <a:t> </a:t>
                </a:r>
              </a:p>
            </p:txBody>
          </p:sp>
        </mc:Fallback>
      </mc:AlternateContent>
      <p:sp>
        <p:nvSpPr>
          <p:cNvPr id="52" name="직사각형 51">
            <a:extLst>
              <a:ext uri="{FF2B5EF4-FFF2-40B4-BE49-F238E27FC236}">
                <a16:creationId xmlns:a16="http://schemas.microsoft.com/office/drawing/2014/main" id="{09121544-ECCA-48CE-A03E-3DBF0ED6C448}"/>
              </a:ext>
            </a:extLst>
          </p:cNvPr>
          <p:cNvSpPr/>
          <p:nvPr/>
        </p:nvSpPr>
        <p:spPr>
          <a:xfrm>
            <a:off x="5061870" y="6174746"/>
            <a:ext cx="1946046" cy="2055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graphicFrame>
            <p:nvGraphicFramePr>
              <p:cNvPr id="62" name="표 61">
                <a:extLst>
                  <a:ext uri="{FF2B5EF4-FFF2-40B4-BE49-F238E27FC236}">
                    <a16:creationId xmlns:a16="http://schemas.microsoft.com/office/drawing/2014/main" id="{F366FD4D-4202-4D7B-8233-0D1262B9E2B4}"/>
                  </a:ext>
                </a:extLst>
              </p:cNvPr>
              <p:cNvGraphicFramePr>
                <a:graphicFrameLocks noGrp="1"/>
              </p:cNvGraphicFramePr>
              <p:nvPr>
                <p:extLst>
                  <p:ext uri="{D42A27DB-BD31-4B8C-83A1-F6EECF244321}">
                    <p14:modId xmlns:p14="http://schemas.microsoft.com/office/powerpoint/2010/main" val="3762742206"/>
                  </p:ext>
                </p:extLst>
              </p:nvPr>
            </p:nvGraphicFramePr>
            <p:xfrm>
              <a:off x="7096125" y="5071002"/>
              <a:ext cx="2029535" cy="1325243"/>
            </p:xfrm>
            <a:graphic>
              <a:graphicData uri="http://schemas.openxmlformats.org/drawingml/2006/table">
                <a:tbl>
                  <a:tblPr>
                    <a:tableStyleId>{9D7B26C5-4107-4FEC-AEDC-1716B250A1EF}</a:tableStyleId>
                  </a:tblPr>
                  <a:tblGrid>
                    <a:gridCol w="2029535">
                      <a:extLst>
                        <a:ext uri="{9D8B030D-6E8A-4147-A177-3AD203B41FA5}">
                          <a16:colId xmlns:a16="http://schemas.microsoft.com/office/drawing/2014/main" val="3593135777"/>
                        </a:ext>
                      </a:extLst>
                    </a:gridCol>
                  </a:tblGrid>
                  <a:tr h="2777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u="none" strike="noStrike">
                              <a:effectLst/>
                            </a:rPr>
                            <a:t>Experimental lifetime,</a:t>
                          </a:r>
                          <a14:m>
                            <m:oMath xmlns:m="http://schemas.openxmlformats.org/officeDocument/2006/math">
                              <m:r>
                                <a:rPr lang="en-US" sz="1200" b="0" i="1" u="none" strike="noStrike" smtClean="0">
                                  <a:effectLst/>
                                  <a:latin typeface="Cambria Math" panose="02040503050406030204" pitchFamily="18" charset="0"/>
                                </a:rPr>
                                <m:t>𝑡</m:t>
                              </m:r>
                            </m:oMath>
                          </a14:m>
                          <a:r>
                            <a:rPr lang="en-US" sz="1200" b="0" u="none" strike="noStrike">
                              <a:effectLst/>
                            </a:rPr>
                            <a:t> [hour]</a:t>
                          </a:r>
                          <a:endParaRPr lang="en-US" sz="12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extLst>
                      <a:ext uri="{0D108BD9-81ED-4DB2-BD59-A6C34878D82A}">
                        <a16:rowId xmlns:a16="http://schemas.microsoft.com/office/drawing/2014/main" val="4115962626"/>
                      </a:ext>
                    </a:extLst>
                  </a:tr>
                  <a:tr h="2777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extLst>
                      <a:ext uri="{0D108BD9-81ED-4DB2-BD59-A6C34878D82A}">
                        <a16:rowId xmlns:a16="http://schemas.microsoft.com/office/drawing/2014/main" val="2379342841"/>
                      </a:ext>
                    </a:extLst>
                  </a:tr>
                  <a:tr h="364659">
                    <a:tc>
                      <a:txBody>
                        <a:bodyPr/>
                        <a:lstStyle/>
                        <a:p>
                          <a:pPr algn="ctr" fontAlgn="ctr"/>
                          <a:r>
                            <a:rPr lang="en-US" sz="1200" b="1" i="0" u="none" strike="noStrike">
                              <a:solidFill>
                                <a:srgbClr val="000000"/>
                              </a:solidFill>
                              <a:effectLst/>
                              <a:latin typeface="+mn-lt"/>
                              <a:ea typeface="맑은 고딕" panose="020B0503020000020004" pitchFamily="50" charset="-127"/>
                              <a:cs typeface="Arial" panose="020B0604020202020204" pitchFamily="34" charset="0"/>
                            </a:rPr>
                            <a:t>5 ~ 20</a:t>
                          </a:r>
                          <a:endParaRPr lang="en-US" sz="1200" b="1" i="0" u="none" strike="noStrike" dirty="0">
                            <a:solidFill>
                              <a:srgbClr val="000000"/>
                            </a:solidFill>
                            <a:effectLst/>
                            <a:latin typeface="+mn-lt"/>
                            <a:ea typeface="맑은 고딕" panose="020B0503020000020004" pitchFamily="50" charset="-127"/>
                            <a:cs typeface="Arial" panose="020B0604020202020204" pitchFamily="34" charset="0"/>
                          </a:endParaRPr>
                        </a:p>
                      </a:txBody>
                      <a:tcPr marL="9525" marR="9525" marT="9525" marB="0" anchor="ctr"/>
                    </a:tc>
                    <a:extLst>
                      <a:ext uri="{0D108BD9-81ED-4DB2-BD59-A6C34878D82A}">
                        <a16:rowId xmlns:a16="http://schemas.microsoft.com/office/drawing/2014/main" val="1388563633"/>
                      </a:ext>
                    </a:extLst>
                  </a:tr>
                  <a:tr h="202549">
                    <a:tc>
                      <a:txBody>
                        <a:bodyPr/>
                        <a:lstStyle/>
                        <a:p>
                          <a:pPr algn="ctr" fontAlgn="ctr"/>
                          <a:endParaRPr lang="en-US" sz="12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extLst>
                      <a:ext uri="{0D108BD9-81ED-4DB2-BD59-A6C34878D82A}">
                        <a16:rowId xmlns:a16="http://schemas.microsoft.com/office/drawing/2014/main" val="3139480797"/>
                      </a:ext>
                    </a:extLst>
                  </a:tr>
                  <a:tr h="202549">
                    <a:tc>
                      <a:txBody>
                        <a:bodyPr/>
                        <a:lstStyle/>
                        <a:p>
                          <a:pPr algn="ctr" fontAlgn="ctr"/>
                          <a:endParaRPr lang="en-US" sz="12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extLst>
                      <a:ext uri="{0D108BD9-81ED-4DB2-BD59-A6C34878D82A}">
                        <a16:rowId xmlns:a16="http://schemas.microsoft.com/office/drawing/2014/main" val="1101896992"/>
                      </a:ext>
                    </a:extLst>
                  </a:tr>
                </a:tbl>
              </a:graphicData>
            </a:graphic>
          </p:graphicFrame>
        </mc:Choice>
        <mc:Fallback xmlns="">
          <p:graphicFrame>
            <p:nvGraphicFramePr>
              <p:cNvPr id="62" name="표 61">
                <a:extLst>
                  <a:ext uri="{FF2B5EF4-FFF2-40B4-BE49-F238E27FC236}">
                    <a16:creationId xmlns:a16="http://schemas.microsoft.com/office/drawing/2014/main" id="{F366FD4D-4202-4D7B-8233-0D1262B9E2B4}"/>
                  </a:ext>
                </a:extLst>
              </p:cNvPr>
              <p:cNvGraphicFramePr>
                <a:graphicFrameLocks noGrp="1"/>
              </p:cNvGraphicFramePr>
              <p:nvPr>
                <p:extLst>
                  <p:ext uri="{D42A27DB-BD31-4B8C-83A1-F6EECF244321}">
                    <p14:modId xmlns:p14="http://schemas.microsoft.com/office/powerpoint/2010/main" val="3762742206"/>
                  </p:ext>
                </p:extLst>
              </p:nvPr>
            </p:nvGraphicFramePr>
            <p:xfrm>
              <a:off x="7096125" y="5071002"/>
              <a:ext cx="2029535" cy="1325243"/>
            </p:xfrm>
            <a:graphic>
              <a:graphicData uri="http://schemas.openxmlformats.org/drawingml/2006/table">
                <a:tbl>
                  <a:tblPr>
                    <a:tableStyleId>{9D7B26C5-4107-4FEC-AEDC-1716B250A1EF}</a:tableStyleId>
                  </a:tblPr>
                  <a:tblGrid>
                    <a:gridCol w="2029535">
                      <a:extLst>
                        <a:ext uri="{9D8B030D-6E8A-4147-A177-3AD203B41FA5}">
                          <a16:colId xmlns:a16="http://schemas.microsoft.com/office/drawing/2014/main" val="3593135777"/>
                        </a:ext>
                      </a:extLst>
                    </a:gridCol>
                  </a:tblGrid>
                  <a:tr h="277743">
                    <a:tc>
                      <a:txBody>
                        <a:bodyPr/>
                        <a:lstStyle/>
                        <a:p>
                          <a:endParaRPr lang="en-US"/>
                        </a:p>
                      </a:txBody>
                      <a:tcPr marL="9525" marR="9525" marT="9525" marB="0" anchor="ctr">
                        <a:blipFill>
                          <a:blip r:embed="rId9"/>
                          <a:stretch>
                            <a:fillRect t="-2174" r="-601" b="-378261"/>
                          </a:stretch>
                        </a:blipFill>
                      </a:tcPr>
                    </a:tc>
                    <a:extLst>
                      <a:ext uri="{0D108BD9-81ED-4DB2-BD59-A6C34878D82A}">
                        <a16:rowId xmlns:a16="http://schemas.microsoft.com/office/drawing/2014/main" val="4115962626"/>
                      </a:ext>
                    </a:extLst>
                  </a:tr>
                  <a:tr h="2777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200" b="0" i="0" u="none" strike="noStrike" smtClean="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extLst>
                      <a:ext uri="{0D108BD9-81ED-4DB2-BD59-A6C34878D82A}">
                        <a16:rowId xmlns:a16="http://schemas.microsoft.com/office/drawing/2014/main" val="2379342841"/>
                      </a:ext>
                    </a:extLst>
                  </a:tr>
                  <a:tr h="364659">
                    <a:tc>
                      <a:txBody>
                        <a:bodyPr/>
                        <a:lstStyle/>
                        <a:p>
                          <a:pPr algn="ctr" fontAlgn="ctr"/>
                          <a:r>
                            <a:rPr lang="en-US" sz="1200" b="1" i="0" u="none" strike="noStrike" smtClean="0">
                              <a:solidFill>
                                <a:srgbClr val="000000"/>
                              </a:solidFill>
                              <a:effectLst/>
                              <a:latin typeface="+mn-lt"/>
                              <a:ea typeface="맑은 고딕" panose="020B0503020000020004" pitchFamily="50" charset="-127"/>
                              <a:cs typeface="Arial" panose="020B0604020202020204" pitchFamily="34" charset="0"/>
                            </a:rPr>
                            <a:t>5 ~ 20</a:t>
                          </a:r>
                          <a:endParaRPr lang="en-US" sz="1200" b="1" i="0" u="none" strike="noStrike" dirty="0">
                            <a:solidFill>
                              <a:srgbClr val="000000"/>
                            </a:solidFill>
                            <a:effectLst/>
                            <a:latin typeface="+mn-lt"/>
                            <a:ea typeface="맑은 고딕" panose="020B0503020000020004" pitchFamily="50" charset="-127"/>
                            <a:cs typeface="Arial" panose="020B0604020202020204" pitchFamily="34" charset="0"/>
                          </a:endParaRPr>
                        </a:p>
                      </a:txBody>
                      <a:tcPr marL="9525" marR="9525" marT="9525" marB="0" anchor="ctr"/>
                    </a:tc>
                    <a:extLst>
                      <a:ext uri="{0D108BD9-81ED-4DB2-BD59-A6C34878D82A}">
                        <a16:rowId xmlns:a16="http://schemas.microsoft.com/office/drawing/2014/main" val="1388563633"/>
                      </a:ext>
                    </a:extLst>
                  </a:tr>
                  <a:tr h="202549">
                    <a:tc>
                      <a:txBody>
                        <a:bodyPr/>
                        <a:lstStyle/>
                        <a:p>
                          <a:pPr algn="ctr" fontAlgn="ctr"/>
                          <a:endParaRPr lang="en-US" sz="12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extLst>
                      <a:ext uri="{0D108BD9-81ED-4DB2-BD59-A6C34878D82A}">
                        <a16:rowId xmlns:a16="http://schemas.microsoft.com/office/drawing/2014/main" val="3139480797"/>
                      </a:ext>
                    </a:extLst>
                  </a:tr>
                  <a:tr h="202549">
                    <a:tc>
                      <a:txBody>
                        <a:bodyPr/>
                        <a:lstStyle/>
                        <a:p>
                          <a:pPr algn="ctr" fontAlgn="ctr"/>
                          <a:endParaRPr lang="en-US" sz="1200" b="1" i="0" u="none" strike="noStrike" dirty="0">
                            <a:solidFill>
                              <a:srgbClr val="000000"/>
                            </a:solidFill>
                            <a:effectLst/>
                            <a:latin typeface="맑은 고딕" panose="020B0503020000020004" pitchFamily="50" charset="-127"/>
                            <a:ea typeface="맑은 고딕" panose="020B0503020000020004" pitchFamily="50" charset="-127"/>
                          </a:endParaRPr>
                        </a:p>
                      </a:txBody>
                      <a:tcPr marL="9525" marR="9525" marT="9525" marB="0" anchor="ctr"/>
                    </a:tc>
                    <a:extLst>
                      <a:ext uri="{0D108BD9-81ED-4DB2-BD59-A6C34878D82A}">
                        <a16:rowId xmlns:a16="http://schemas.microsoft.com/office/drawing/2014/main" val="1101896992"/>
                      </a:ext>
                    </a:extLst>
                  </a:tr>
                </a:tbl>
              </a:graphicData>
            </a:graphic>
          </p:graphicFrame>
        </mc:Fallback>
      </mc:AlternateContent>
      <mc:AlternateContent xmlns:mc="http://schemas.openxmlformats.org/markup-compatibility/2006" xmlns:a14="http://schemas.microsoft.com/office/drawing/2010/main">
        <mc:Choice Requires="a14">
          <p:sp>
            <p:nvSpPr>
              <p:cNvPr id="64" name="직사각형 63">
                <a:extLst>
                  <a:ext uri="{FF2B5EF4-FFF2-40B4-BE49-F238E27FC236}">
                    <a16:creationId xmlns:a16="http://schemas.microsoft.com/office/drawing/2014/main" id="{38327203-F870-4AE2-9278-62C1A25284FD}"/>
                  </a:ext>
                </a:extLst>
              </p:cNvPr>
              <p:cNvSpPr/>
              <p:nvPr/>
            </p:nvSpPr>
            <p:spPr>
              <a:xfrm>
                <a:off x="7446280" y="5960042"/>
                <a:ext cx="1415709" cy="430887"/>
              </a:xfrm>
              <a:prstGeom prst="rect">
                <a:avLst/>
              </a:prstGeom>
            </p:spPr>
            <p:txBody>
              <a:bodyPr wrap="square">
                <a:spAutoFit/>
              </a:bodyPr>
              <a:lstStyle/>
              <a:p>
                <a:r>
                  <a:rPr lang="en-US" altLang="ko-KR" sz="1100"/>
                  <a:t>beam intensity range: </a:t>
                </a:r>
                <a14:m>
                  <m:oMath xmlns:m="http://schemas.openxmlformats.org/officeDocument/2006/math">
                    <m:sSup>
                      <m:sSupPr>
                        <m:ctrlPr>
                          <a:rPr lang="ko-KR" altLang="ko-KR" sz="1100" i="1">
                            <a:latin typeface="Cambria Math" panose="02040503050406030204" pitchFamily="18" charset="0"/>
                          </a:rPr>
                        </m:ctrlPr>
                      </m:sSupPr>
                      <m:e>
                        <m:r>
                          <a:rPr lang="en-US" altLang="ko-KR" sz="1100">
                            <a:latin typeface="Cambria Math" panose="02040503050406030204" pitchFamily="18" charset="0"/>
                          </a:rPr>
                          <m:t>10</m:t>
                        </m:r>
                      </m:e>
                      <m:sup>
                        <m:r>
                          <a:rPr lang="en-US" altLang="ko-KR" sz="1100" b="0" i="1" smtClean="0">
                            <a:latin typeface="Cambria Math" panose="02040503050406030204" pitchFamily="18" charset="0"/>
                          </a:rPr>
                          <m:t>9</m:t>
                        </m:r>
                      </m:sup>
                    </m:sSup>
                    <m:r>
                      <a:rPr lang="en-US" altLang="ko-KR" sz="1100" b="0" i="1" smtClean="0">
                        <a:latin typeface="Cambria Math" panose="02040503050406030204" pitchFamily="18" charset="0"/>
                      </a:rPr>
                      <m:t> ~</m:t>
                    </m:r>
                    <m:r>
                      <a:rPr lang="en-US" altLang="ko-KR" sz="1100" b="0" i="0" smtClean="0">
                        <a:latin typeface="Cambria Math" panose="02040503050406030204" pitchFamily="18" charset="0"/>
                      </a:rPr>
                      <m:t> </m:t>
                    </m:r>
                    <m:sSup>
                      <m:sSupPr>
                        <m:ctrlPr>
                          <a:rPr lang="ko-KR" altLang="ko-KR" sz="1100" i="1">
                            <a:latin typeface="Cambria Math" panose="02040503050406030204" pitchFamily="18" charset="0"/>
                          </a:rPr>
                        </m:ctrlPr>
                      </m:sSupPr>
                      <m:e>
                        <m:r>
                          <a:rPr lang="en-US" altLang="ko-KR" sz="1100" b="0">
                            <a:latin typeface="Cambria Math" panose="02040503050406030204" pitchFamily="18" charset="0"/>
                          </a:rPr>
                          <m:t>10</m:t>
                        </m:r>
                      </m:e>
                      <m:sup>
                        <m:r>
                          <a:rPr lang="en-US" altLang="ko-KR" sz="1100" b="0">
                            <a:latin typeface="Cambria Math" panose="02040503050406030204" pitchFamily="18" charset="0"/>
                          </a:rPr>
                          <m:t>10</m:t>
                        </m:r>
                      </m:sup>
                    </m:sSup>
                  </m:oMath>
                </a14:m>
                <a:r>
                  <a:rPr lang="en-US" altLang="ko-KR" sz="1100" dirty="0"/>
                  <a:t> ions/s </a:t>
                </a:r>
                <a:endParaRPr lang="ko-KR" altLang="en-US" sz="1100" dirty="0"/>
              </a:p>
            </p:txBody>
          </p:sp>
        </mc:Choice>
        <mc:Fallback xmlns="">
          <p:sp>
            <p:nvSpPr>
              <p:cNvPr id="64" name="직사각형 63">
                <a:extLst>
                  <a:ext uri="{FF2B5EF4-FFF2-40B4-BE49-F238E27FC236}">
                    <a16:creationId xmlns:a16="http://schemas.microsoft.com/office/drawing/2014/main" id="{38327203-F870-4AE2-9278-62C1A25284FD}"/>
                  </a:ext>
                </a:extLst>
              </p:cNvPr>
              <p:cNvSpPr>
                <a:spLocks noRot="1" noChangeAspect="1" noMove="1" noResize="1" noEditPoints="1" noAdjustHandles="1" noChangeArrowheads="1" noChangeShapeType="1" noTextEdit="1"/>
              </p:cNvSpPr>
              <p:nvPr/>
            </p:nvSpPr>
            <p:spPr>
              <a:xfrm>
                <a:off x="7446280" y="5960042"/>
                <a:ext cx="1415709" cy="430887"/>
              </a:xfrm>
              <a:prstGeom prst="rect">
                <a:avLst/>
              </a:prstGeom>
              <a:blipFill>
                <a:blip r:embed="rId10"/>
                <a:stretch>
                  <a:fillRect t="-1429" r="-2155" b="-10000"/>
                </a:stretch>
              </a:blipFill>
            </p:spPr>
            <p:txBody>
              <a:bodyPr/>
              <a:lstStyle/>
              <a:p>
                <a:r>
                  <a:rPr lang="en-US">
                    <a:noFill/>
                  </a:rPr>
                  <a:t> </a:t>
                </a:r>
              </a:p>
            </p:txBody>
          </p:sp>
        </mc:Fallback>
      </mc:AlternateContent>
      <p:cxnSp>
        <p:nvCxnSpPr>
          <p:cNvPr id="65" name="직선 연결선 64"/>
          <p:cNvCxnSpPr/>
          <p:nvPr/>
        </p:nvCxnSpPr>
        <p:spPr>
          <a:xfrm>
            <a:off x="7096125" y="5008554"/>
            <a:ext cx="0" cy="1454364"/>
          </a:xfrm>
          <a:prstGeom prst="line">
            <a:avLst/>
          </a:prstGeom>
          <a:ln>
            <a:prstDash val="dashDot"/>
          </a:ln>
        </p:spPr>
        <p:style>
          <a:lnRef idx="1">
            <a:schemeClr val="dk1"/>
          </a:lnRef>
          <a:fillRef idx="0">
            <a:schemeClr val="dk1"/>
          </a:fillRef>
          <a:effectRef idx="0">
            <a:schemeClr val="dk1"/>
          </a:effectRef>
          <a:fontRef idx="minor">
            <a:schemeClr val="tx1"/>
          </a:fontRef>
        </p:style>
      </p:cxnSp>
      <p:cxnSp>
        <p:nvCxnSpPr>
          <p:cNvPr id="5" name="직선 연결선 4"/>
          <p:cNvCxnSpPr/>
          <p:nvPr/>
        </p:nvCxnSpPr>
        <p:spPr>
          <a:xfrm>
            <a:off x="341730" y="5071002"/>
            <a:ext cx="878393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6" name="직선 연결선 65"/>
          <p:cNvCxnSpPr/>
          <p:nvPr/>
        </p:nvCxnSpPr>
        <p:spPr>
          <a:xfrm>
            <a:off x="392884" y="6396243"/>
            <a:ext cx="8783930" cy="0"/>
          </a:xfrm>
          <a:prstGeom prst="line">
            <a:avLst/>
          </a:prstGeom>
          <a:ln w="28575"/>
        </p:spPr>
        <p:style>
          <a:lnRef idx="1">
            <a:schemeClr val="dk1"/>
          </a:lnRef>
          <a:fillRef idx="0">
            <a:schemeClr val="dk1"/>
          </a:fillRef>
          <a:effectRef idx="0">
            <a:schemeClr val="dk1"/>
          </a:effectRef>
          <a:fontRef idx="minor">
            <a:schemeClr val="tx1"/>
          </a:fontRef>
        </p:style>
      </p:cxnSp>
      <p:sp>
        <p:nvSpPr>
          <p:cNvPr id="37" name="화살표: 왼쪽/오른쪽 20">
            <a:extLst>
              <a:ext uri="{FF2B5EF4-FFF2-40B4-BE49-F238E27FC236}">
                <a16:creationId xmlns:a16="http://schemas.microsoft.com/office/drawing/2014/main" id="{01C707A3-0DF9-4D4A-8C51-E668C2183498}"/>
              </a:ext>
            </a:extLst>
          </p:cNvPr>
          <p:cNvSpPr/>
          <p:nvPr/>
        </p:nvSpPr>
        <p:spPr>
          <a:xfrm>
            <a:off x="6960655" y="6158844"/>
            <a:ext cx="305817" cy="170725"/>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직사각형 38">
            <a:extLst>
              <a:ext uri="{FF2B5EF4-FFF2-40B4-BE49-F238E27FC236}">
                <a16:creationId xmlns:a16="http://schemas.microsoft.com/office/drawing/2014/main" id="{B3B4AD3D-9671-4D25-AF35-0863CA6C108B}"/>
              </a:ext>
            </a:extLst>
          </p:cNvPr>
          <p:cNvSpPr/>
          <p:nvPr/>
        </p:nvSpPr>
        <p:spPr>
          <a:xfrm>
            <a:off x="7154037" y="5136649"/>
            <a:ext cx="1847850" cy="12034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9847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additive="base">
                                        <p:cTn id="17" dur="500" fill="hold"/>
                                        <p:tgtEl>
                                          <p:spTgt spid="38"/>
                                        </p:tgtEl>
                                        <p:attrNameLst>
                                          <p:attrName>ppt_x</p:attrName>
                                        </p:attrNameLst>
                                      </p:cBhvr>
                                      <p:tavLst>
                                        <p:tav tm="0">
                                          <p:val>
                                            <p:strVal val="#ppt_x"/>
                                          </p:val>
                                        </p:tav>
                                        <p:tav tm="100000">
                                          <p:val>
                                            <p:strVal val="#ppt_x"/>
                                          </p:val>
                                        </p:tav>
                                      </p:tavLst>
                                    </p:anim>
                                    <p:anim calcmode="lin" valueType="num">
                                      <p:cBhvr additive="base">
                                        <p:cTn id="1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ppt_x"/>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ppt_x"/>
                                          </p:val>
                                        </p:tav>
                                        <p:tav tm="100000">
                                          <p:val>
                                            <p:strVal val="#ppt_x"/>
                                          </p:val>
                                        </p:tav>
                                      </p:tavLst>
                                    </p:anim>
                                    <p:anim calcmode="lin" valueType="num">
                                      <p:cBhvr additive="base">
                                        <p:cTn id="28" dur="500" fill="hold"/>
                                        <p:tgtEl>
                                          <p:spTgt spid="5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ppt_x"/>
                                          </p:val>
                                        </p:tav>
                                        <p:tav tm="100000">
                                          <p:val>
                                            <p:strVal val="#ppt_x"/>
                                          </p:val>
                                        </p:tav>
                                      </p:tavLst>
                                    </p:anim>
                                    <p:anim calcmode="lin" valueType="num">
                                      <p:cBhvr additive="base">
                                        <p:cTn id="36" dur="500" fill="hold"/>
                                        <p:tgtEl>
                                          <p:spTgt spid="6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ppt_x"/>
                                          </p:val>
                                        </p:tav>
                                        <p:tav tm="100000">
                                          <p:val>
                                            <p:strVal val="#ppt_x"/>
                                          </p:val>
                                        </p:tav>
                                      </p:tavLst>
                                    </p:anim>
                                    <p:anim calcmode="lin" valueType="num">
                                      <p:cBhvr additive="base">
                                        <p:cTn id="40" dur="500" fill="hold"/>
                                        <p:tgtEl>
                                          <p:spTgt spid="6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ppt_x"/>
                                          </p:val>
                                        </p:tav>
                                        <p:tav tm="100000">
                                          <p:val>
                                            <p:strVal val="#ppt_x"/>
                                          </p:val>
                                        </p:tav>
                                      </p:tavLst>
                                    </p:anim>
                                    <p:anim calcmode="lin" valueType="num">
                                      <p:cBhvr additive="base">
                                        <p:cTn id="48" dur="500" fill="hold"/>
                                        <p:tgtEl>
                                          <p:spTgt spid="6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fill="hold"/>
                                        <p:tgtEl>
                                          <p:spTgt spid="37"/>
                                        </p:tgtEl>
                                        <p:attrNameLst>
                                          <p:attrName>ppt_x</p:attrName>
                                        </p:attrNameLst>
                                      </p:cBhvr>
                                      <p:tavLst>
                                        <p:tav tm="0">
                                          <p:val>
                                            <p:strVal val="#ppt_x"/>
                                          </p:val>
                                        </p:tav>
                                        <p:tav tm="100000">
                                          <p:val>
                                            <p:strVal val="#ppt_x"/>
                                          </p:val>
                                        </p:tav>
                                      </p:tavLst>
                                    </p:anim>
                                    <p:anim calcmode="lin" valueType="num">
                                      <p:cBhvr additive="base">
                                        <p:cTn id="52" dur="500" fill="hold"/>
                                        <p:tgtEl>
                                          <p:spTgt spid="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ppt_x"/>
                                          </p:val>
                                        </p:tav>
                                        <p:tav tm="100000">
                                          <p:val>
                                            <p:strVal val="#ppt_x"/>
                                          </p:val>
                                        </p:tav>
                                      </p:tavLst>
                                    </p:anim>
                                    <p:anim calcmode="lin" valueType="num">
                                      <p:cBhvr additive="base">
                                        <p:cTn id="60" dur="500" fill="hold"/>
                                        <p:tgtEl>
                                          <p:spTgt spid="4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additive="base">
                                        <p:cTn id="63" dur="500" fill="hold"/>
                                        <p:tgtEl>
                                          <p:spTgt spid="51"/>
                                        </p:tgtEl>
                                        <p:attrNameLst>
                                          <p:attrName>ppt_x</p:attrName>
                                        </p:attrNameLst>
                                      </p:cBhvr>
                                      <p:tavLst>
                                        <p:tav tm="0">
                                          <p:val>
                                            <p:strVal val="#ppt_x"/>
                                          </p:val>
                                        </p:tav>
                                        <p:tav tm="100000">
                                          <p:val>
                                            <p:strVal val="#ppt_x"/>
                                          </p:val>
                                        </p:tav>
                                      </p:tavLst>
                                    </p:anim>
                                    <p:anim calcmode="lin" valueType="num">
                                      <p:cBhvr additive="base">
                                        <p:cTn id="6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0" grpId="0"/>
      <p:bldP spid="51" grpId="0"/>
      <p:bldP spid="52" grpId="0" animBg="1"/>
      <p:bldP spid="64" grpId="0"/>
      <p:bldP spid="37"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7769A-F4A8-5DD4-EF9A-9F9C9F93DEF4}"/>
            </a:ext>
          </a:extLst>
        </p:cNvPr>
        <p:cNvGrpSpPr/>
        <p:nvPr/>
      </p:nvGrpSpPr>
      <p:grpSpPr>
        <a:xfrm>
          <a:off x="0" y="0"/>
          <a:ext cx="0" cy="0"/>
          <a:chOff x="0" y="0"/>
          <a:chExt cx="0" cy="0"/>
        </a:xfrm>
      </p:grpSpPr>
      <p:sp>
        <p:nvSpPr>
          <p:cNvPr id="10" name="Rectangle 6">
            <a:extLst>
              <a:ext uri="{FF2B5EF4-FFF2-40B4-BE49-F238E27FC236}">
                <a16:creationId xmlns:a16="http://schemas.microsoft.com/office/drawing/2014/main" id="{FE5AD975-D112-4781-9E0D-1C644A69D5E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43" name="그룹 42">
            <a:extLst>
              <a:ext uri="{FF2B5EF4-FFF2-40B4-BE49-F238E27FC236}">
                <a16:creationId xmlns:a16="http://schemas.microsoft.com/office/drawing/2014/main" id="{673F9503-0881-41A0-BCD5-55BB83270BB8}"/>
              </a:ext>
            </a:extLst>
          </p:cNvPr>
          <p:cNvGrpSpPr/>
          <p:nvPr/>
        </p:nvGrpSpPr>
        <p:grpSpPr>
          <a:xfrm>
            <a:off x="531905" y="126072"/>
            <a:ext cx="625505" cy="369332"/>
            <a:chOff x="5818543" y="4183038"/>
            <a:chExt cx="625505" cy="369332"/>
          </a:xfrm>
        </p:grpSpPr>
        <p:sp>
          <p:nvSpPr>
            <p:cNvPr id="44" name="TextBox 43">
              <a:extLst>
                <a:ext uri="{FF2B5EF4-FFF2-40B4-BE49-F238E27FC236}">
                  <a16:creationId xmlns:a16="http://schemas.microsoft.com/office/drawing/2014/main" id="{5EE88941-3738-43F8-B4BD-9D2342F40CAE}"/>
                </a:ext>
              </a:extLst>
            </p:cNvPr>
            <p:cNvSpPr txBox="1"/>
            <p:nvPr/>
          </p:nvSpPr>
          <p:spPr>
            <a:xfrm>
              <a:off x="6259317" y="4206121"/>
              <a:ext cx="184731" cy="323165"/>
            </a:xfrm>
            <a:prstGeom prst="rect">
              <a:avLst/>
            </a:prstGeom>
            <a:noFill/>
          </p:spPr>
          <p:txBody>
            <a:bodyPr wrap="none" rtlCol="0">
              <a:spAutoFit/>
            </a:bodyPr>
            <a:lstStyle/>
            <a:p>
              <a:endParaRPr lang="ko-KR" altLang="en-US" sz="1500" dirty="0">
                <a:ln w="3175">
                  <a:solidFill>
                    <a:schemeClr val="tx1">
                      <a:lumMod val="65000"/>
                      <a:lumOff val="35000"/>
                      <a:alpha val="10000"/>
                    </a:schemeClr>
                  </a:solidFill>
                </a:ln>
                <a:solidFill>
                  <a:schemeClr val="bg1"/>
                </a:solidFill>
                <a:latin typeface="+mn-ea"/>
              </a:endParaRPr>
            </a:p>
          </p:txBody>
        </p:sp>
        <p:sp>
          <p:nvSpPr>
            <p:cNvPr id="45" name="TextBox 44">
              <a:extLst>
                <a:ext uri="{FF2B5EF4-FFF2-40B4-BE49-F238E27FC236}">
                  <a16:creationId xmlns:a16="http://schemas.microsoft.com/office/drawing/2014/main" id="{44E74537-3201-4E3A-AC65-2AD61C99D29A}"/>
                </a:ext>
              </a:extLst>
            </p:cNvPr>
            <p:cNvSpPr txBox="1"/>
            <p:nvPr/>
          </p:nvSpPr>
          <p:spPr>
            <a:xfrm>
              <a:off x="5818543" y="4183038"/>
              <a:ext cx="407804" cy="369332"/>
            </a:xfrm>
            <a:prstGeom prst="rect">
              <a:avLst/>
            </a:prstGeom>
            <a:noFill/>
          </p:spPr>
          <p:txBody>
            <a:bodyPr wrap="none" rtlCol="0" anchor="ctr">
              <a:spAutoFit/>
            </a:bodyPr>
            <a:lstStyle/>
            <a:p>
              <a:r>
                <a:rPr lang="en-US" altLang="ko-KR" b="1" spc="-30">
                  <a:ln w="3175">
                    <a:solidFill>
                      <a:srgbClr val="0C3975">
                        <a:alpha val="10000"/>
                      </a:srgbClr>
                    </a:solidFill>
                  </a:ln>
                  <a:solidFill>
                    <a:schemeClr val="bg1"/>
                  </a:solidFill>
                  <a:latin typeface="+mj-lt"/>
                </a:rPr>
                <a:t>03</a:t>
              </a:r>
              <a:endParaRPr lang="en-US" altLang="ko-KR" b="1" spc="-30" dirty="0">
                <a:ln w="3175">
                  <a:solidFill>
                    <a:srgbClr val="282828">
                      <a:alpha val="10000"/>
                    </a:srgbClr>
                  </a:solidFill>
                </a:ln>
                <a:solidFill>
                  <a:schemeClr val="bg1"/>
                </a:solidFill>
                <a:latin typeface="+mj-lt"/>
              </a:endParaRPr>
            </a:p>
          </p:txBody>
        </p:sp>
        <p:cxnSp>
          <p:nvCxnSpPr>
            <p:cNvPr id="46" name="직선 연결선 45">
              <a:extLst>
                <a:ext uri="{FF2B5EF4-FFF2-40B4-BE49-F238E27FC236}">
                  <a16:creationId xmlns:a16="http://schemas.microsoft.com/office/drawing/2014/main" id="{D99724E1-1A8C-45E8-86F3-BBC48688B0FF}"/>
                </a:ext>
              </a:extLst>
            </p:cNvPr>
            <p:cNvCxnSpPr>
              <a:cxnSpLocks/>
            </p:cNvCxnSpPr>
            <p:nvPr/>
          </p:nvCxnSpPr>
          <p:spPr>
            <a:xfrm rot="2700000">
              <a:off x="6217947" y="4320218"/>
              <a:ext cx="0" cy="94970"/>
            </a:xfrm>
            <a:prstGeom prst="lin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7" name="그룹 46">
            <a:extLst>
              <a:ext uri="{FF2B5EF4-FFF2-40B4-BE49-F238E27FC236}">
                <a16:creationId xmlns:a16="http://schemas.microsoft.com/office/drawing/2014/main" id="{F0FCA9FF-3B24-4417-AE71-A6D47C3E7E6B}"/>
              </a:ext>
            </a:extLst>
          </p:cNvPr>
          <p:cNvGrpSpPr/>
          <p:nvPr/>
        </p:nvGrpSpPr>
        <p:grpSpPr>
          <a:xfrm>
            <a:off x="151555" y="87754"/>
            <a:ext cx="241329" cy="489296"/>
            <a:chOff x="183568" y="1"/>
            <a:chExt cx="215688" cy="734057"/>
          </a:xfrm>
        </p:grpSpPr>
        <p:sp>
          <p:nvSpPr>
            <p:cNvPr id="56" name="직사각형 55">
              <a:extLst>
                <a:ext uri="{FF2B5EF4-FFF2-40B4-BE49-F238E27FC236}">
                  <a16:creationId xmlns:a16="http://schemas.microsoft.com/office/drawing/2014/main" id="{0C3B1969-2A25-43AB-B62A-F28C68C0B61F}"/>
                </a:ext>
              </a:extLst>
            </p:cNvPr>
            <p:cNvSpPr/>
            <p:nvPr/>
          </p:nvSpPr>
          <p:spPr>
            <a:xfrm>
              <a:off x="183568" y="391357"/>
              <a:ext cx="45719" cy="342701"/>
            </a:xfrm>
            <a:prstGeom prst="rect">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nvGrpSpPr>
            <p:cNvPr id="57" name="그룹 56">
              <a:extLst>
                <a:ext uri="{FF2B5EF4-FFF2-40B4-BE49-F238E27FC236}">
                  <a16:creationId xmlns:a16="http://schemas.microsoft.com/office/drawing/2014/main" id="{6F731716-9D4D-4DDC-855E-8B74E8802C14}"/>
                </a:ext>
              </a:extLst>
            </p:cNvPr>
            <p:cNvGrpSpPr/>
            <p:nvPr/>
          </p:nvGrpSpPr>
          <p:grpSpPr>
            <a:xfrm>
              <a:off x="275643" y="1"/>
              <a:ext cx="123613" cy="446867"/>
              <a:chOff x="275643" y="1"/>
              <a:chExt cx="123613" cy="446867"/>
            </a:xfrm>
          </p:grpSpPr>
          <p:sp>
            <p:nvSpPr>
              <p:cNvPr id="58" name="직사각형 57">
                <a:extLst>
                  <a:ext uri="{FF2B5EF4-FFF2-40B4-BE49-F238E27FC236}">
                    <a16:creationId xmlns:a16="http://schemas.microsoft.com/office/drawing/2014/main" id="{EC665C55-9FDE-43EA-9628-CE5AE5CE11F5}"/>
                  </a:ext>
                </a:extLst>
              </p:cNvPr>
              <p:cNvSpPr/>
              <p:nvPr/>
            </p:nvSpPr>
            <p:spPr>
              <a:xfrm>
                <a:off x="275643" y="135321"/>
                <a:ext cx="45719" cy="311546"/>
              </a:xfrm>
              <a:prstGeom prst="rect">
                <a:avLst/>
              </a:prstGeom>
              <a:solidFill>
                <a:srgbClr val="2E6B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59" name="자유형: 도형 58">
                <a:extLst>
                  <a:ext uri="{FF2B5EF4-FFF2-40B4-BE49-F238E27FC236}">
                    <a16:creationId xmlns:a16="http://schemas.microsoft.com/office/drawing/2014/main" id="{C55ADED1-DBEA-44CE-89D3-81BC61B328E4}"/>
                  </a:ext>
                </a:extLst>
              </p:cNvPr>
              <p:cNvSpPr/>
              <p:nvPr/>
            </p:nvSpPr>
            <p:spPr>
              <a:xfrm>
                <a:off x="353537" y="1"/>
                <a:ext cx="45719" cy="446867"/>
              </a:xfrm>
              <a:custGeom>
                <a:avLst/>
                <a:gdLst>
                  <a:gd name="connsiteX0" fmla="*/ 0 w 45719"/>
                  <a:gd name="connsiteY0" fmla="*/ 0 h 446867"/>
                  <a:gd name="connsiteX1" fmla="*/ 45719 w 45719"/>
                  <a:gd name="connsiteY1" fmla="*/ 0 h 446867"/>
                  <a:gd name="connsiteX2" fmla="*/ 45719 w 45719"/>
                  <a:gd name="connsiteY2" fmla="*/ 242888 h 446867"/>
                  <a:gd name="connsiteX3" fmla="*/ 45719 w 45719"/>
                  <a:gd name="connsiteY3" fmla="*/ 311546 h 446867"/>
                  <a:gd name="connsiteX4" fmla="*/ 45719 w 45719"/>
                  <a:gd name="connsiteY4" fmla="*/ 446867 h 446867"/>
                  <a:gd name="connsiteX5" fmla="*/ 0 w 45719"/>
                  <a:gd name="connsiteY5" fmla="*/ 446867 h 446867"/>
                  <a:gd name="connsiteX6" fmla="*/ 0 w 45719"/>
                  <a:gd name="connsiteY6" fmla="*/ 311546 h 446867"/>
                  <a:gd name="connsiteX7" fmla="*/ 0 w 45719"/>
                  <a:gd name="connsiteY7" fmla="*/ 242888 h 4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446867">
                    <a:moveTo>
                      <a:pt x="0" y="0"/>
                    </a:moveTo>
                    <a:lnTo>
                      <a:pt x="45719" y="0"/>
                    </a:lnTo>
                    <a:lnTo>
                      <a:pt x="45719" y="242888"/>
                    </a:lnTo>
                    <a:lnTo>
                      <a:pt x="45719" y="311546"/>
                    </a:lnTo>
                    <a:lnTo>
                      <a:pt x="45719" y="446867"/>
                    </a:lnTo>
                    <a:lnTo>
                      <a:pt x="0" y="446867"/>
                    </a:lnTo>
                    <a:lnTo>
                      <a:pt x="0" y="311546"/>
                    </a:lnTo>
                    <a:lnTo>
                      <a:pt x="0" y="242888"/>
                    </a:lnTo>
                    <a:close/>
                  </a:path>
                </a:pathLst>
              </a:custGeom>
              <a:solidFill>
                <a:srgbClr val="629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grpSp>
      <p:sp>
        <p:nvSpPr>
          <p:cNvPr id="42" name="Slide Number Placeholder 2">
            <a:extLst>
              <a:ext uri="{FF2B5EF4-FFF2-40B4-BE49-F238E27FC236}">
                <a16:creationId xmlns:a16="http://schemas.microsoft.com/office/drawing/2014/main" id="{EC87E957-E91E-01E2-CFDC-A3A03ADB6586}"/>
              </a:ext>
            </a:extLst>
          </p:cNvPr>
          <p:cNvSpPr txBox="1">
            <a:spLocks/>
          </p:cNvSpPr>
          <p:nvPr/>
        </p:nvSpPr>
        <p:spPr>
          <a:xfrm>
            <a:off x="9434388" y="6558751"/>
            <a:ext cx="2743200" cy="32748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a:t>11</a:t>
            </a:r>
            <a:endParaRPr lang="ko-KR" altLang="en-US" dirty="0"/>
          </a:p>
        </p:txBody>
      </p:sp>
      <p:sp>
        <p:nvSpPr>
          <p:cNvPr id="63" name="TextBox 62">
            <a:extLst>
              <a:ext uri="{FF2B5EF4-FFF2-40B4-BE49-F238E27FC236}">
                <a16:creationId xmlns:a16="http://schemas.microsoft.com/office/drawing/2014/main" id="{FE975428-7A2C-44D2-89E0-61B4779F6ADC}"/>
              </a:ext>
            </a:extLst>
          </p:cNvPr>
          <p:cNvSpPr txBox="1"/>
          <p:nvPr/>
        </p:nvSpPr>
        <p:spPr>
          <a:xfrm>
            <a:off x="1157410" y="95294"/>
            <a:ext cx="6109062" cy="400110"/>
          </a:xfrm>
          <a:prstGeom prst="rect">
            <a:avLst/>
          </a:prstGeom>
          <a:noFill/>
        </p:spPr>
        <p:txBody>
          <a:bodyPr wrap="square">
            <a:spAutoFit/>
          </a:bodyPr>
          <a:lstStyle/>
          <a:p>
            <a:r>
              <a:rPr lang="en-US" altLang="ko-KR" sz="2000" dirty="0">
                <a:solidFill>
                  <a:schemeClr val="bg1"/>
                </a:solidFill>
                <a:latin typeface="Arial" panose="020B0604020202020204" pitchFamily="34" charset="0"/>
                <a:cs typeface="Arial" panose="020B0604020202020204" pitchFamily="34" charset="0"/>
              </a:rPr>
              <a:t>Result &amp; Discussion</a:t>
            </a:r>
          </a:p>
        </p:txBody>
      </p:sp>
      <p:sp>
        <p:nvSpPr>
          <p:cNvPr id="68" name="직사각형 67">
            <a:extLst>
              <a:ext uri="{FF2B5EF4-FFF2-40B4-BE49-F238E27FC236}">
                <a16:creationId xmlns:a16="http://schemas.microsoft.com/office/drawing/2014/main" id="{8072A593-D0AB-4051-80D1-2A3B77C19FA3}"/>
              </a:ext>
            </a:extLst>
          </p:cNvPr>
          <p:cNvSpPr/>
          <p:nvPr/>
        </p:nvSpPr>
        <p:spPr>
          <a:xfrm>
            <a:off x="585888" y="1158447"/>
            <a:ext cx="5798344" cy="261610"/>
          </a:xfrm>
          <a:prstGeom prst="rect">
            <a:avLst/>
          </a:prstGeom>
        </p:spPr>
        <p:txBody>
          <a:bodyPr wrap="square">
            <a:spAutoFit/>
          </a:bodyPr>
          <a:lstStyle/>
          <a:p>
            <a:r>
              <a:rPr lang="en-US" altLang="ko-KR" sz="1100" b="1" dirty="0">
                <a:latin typeface="Arial" panose="020B0604020202020204" pitchFamily="34" charset="0"/>
                <a:cs typeface="Arial" panose="020B0604020202020204" pitchFamily="34" charset="0"/>
              </a:rPr>
              <a:t>Experimental and calculated lifetime for thin </a:t>
            </a:r>
            <a:r>
              <a:rPr lang="en-US" altLang="ko-KR" sz="1100" b="1" dirty="0" err="1">
                <a:latin typeface="Arial" panose="020B0604020202020204" pitchFamily="34" charset="0"/>
                <a:cs typeface="Arial" panose="020B0604020202020204" pitchFamily="34" charset="0"/>
              </a:rPr>
              <a:t>LiF</a:t>
            </a:r>
            <a:r>
              <a:rPr lang="en-US" altLang="ko-KR" sz="1100" b="1" dirty="0">
                <a:latin typeface="Arial" panose="020B0604020202020204" pitchFamily="34" charset="0"/>
                <a:cs typeface="Arial" panose="020B0604020202020204" pitchFamily="34" charset="0"/>
              </a:rPr>
              <a:t> targets on carbon backings</a:t>
            </a:r>
            <a:endParaRPr lang="ko-KR" altLang="en-US" sz="1100" b="1" dirty="0">
              <a:latin typeface="Arial" panose="020B0604020202020204" pitchFamily="34" charset="0"/>
              <a:cs typeface="Arial" panose="020B0604020202020204" pitchFamily="34" charset="0"/>
            </a:endParaRPr>
          </a:p>
        </p:txBody>
      </p:sp>
      <p:pic>
        <p:nvPicPr>
          <p:cNvPr id="69" name="그림 68">
            <a:extLst>
              <a:ext uri="{FF2B5EF4-FFF2-40B4-BE49-F238E27FC236}">
                <a16:creationId xmlns:a16="http://schemas.microsoft.com/office/drawing/2014/main" id="{5EB7509D-E902-4A01-AC03-2810F2CCC5F4}"/>
              </a:ext>
            </a:extLst>
          </p:cNvPr>
          <p:cNvPicPr>
            <a:picLocks noChangeAspect="1"/>
          </p:cNvPicPr>
          <p:nvPr/>
        </p:nvPicPr>
        <p:blipFill>
          <a:blip r:embed="rId3"/>
          <a:stretch>
            <a:fillRect/>
          </a:stretch>
        </p:blipFill>
        <p:spPr>
          <a:xfrm>
            <a:off x="254576" y="1402192"/>
            <a:ext cx="5137945" cy="3214568"/>
          </a:xfrm>
          <a:prstGeom prst="rect">
            <a:avLst/>
          </a:prstGeom>
        </p:spPr>
      </p:pic>
      <p:sp>
        <p:nvSpPr>
          <p:cNvPr id="72" name="TextBox 71">
            <a:extLst>
              <a:ext uri="{FF2B5EF4-FFF2-40B4-BE49-F238E27FC236}">
                <a16:creationId xmlns:a16="http://schemas.microsoft.com/office/drawing/2014/main" id="{9BB07B36-0F5F-4CCB-92E3-19528A0A439E}"/>
              </a:ext>
            </a:extLst>
          </p:cNvPr>
          <p:cNvSpPr txBox="1"/>
          <p:nvPr/>
        </p:nvSpPr>
        <p:spPr>
          <a:xfrm>
            <a:off x="0" y="749480"/>
            <a:ext cx="11445240" cy="375552"/>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The theoretically calculated lifetime of the target was compared to the experimental lifetime which was the period of use before </a:t>
            </a:r>
            <a:r>
              <a:rPr lang="en-US" altLang="ko-KR" sz="1400">
                <a:latin typeface="Arial" panose="020B0604020202020204" pitchFamily="34" charset="0"/>
                <a:cs typeface="Arial" panose="020B0604020202020204" pitchFamily="34" charset="0"/>
              </a:rPr>
              <a:t>disposal.</a:t>
            </a:r>
            <a:endParaRPr lang="en-US" altLang="ko-KR" sz="1400" dirty="0">
              <a:latin typeface="Arial" panose="020B0604020202020204" pitchFamily="34" charset="0"/>
              <a:cs typeface="Arial" panose="020B0604020202020204" pitchFamily="34" charset="0"/>
            </a:endParaRPr>
          </a:p>
        </p:txBody>
      </p:sp>
      <p:sp>
        <p:nvSpPr>
          <p:cNvPr id="73" name="직사각형 72">
            <a:extLst>
              <a:ext uri="{FF2B5EF4-FFF2-40B4-BE49-F238E27FC236}">
                <a16:creationId xmlns:a16="http://schemas.microsoft.com/office/drawing/2014/main" id="{426FC1DD-BEBF-4993-A2BD-A96E2575C0F3}"/>
              </a:ext>
            </a:extLst>
          </p:cNvPr>
          <p:cNvSpPr/>
          <p:nvPr/>
        </p:nvSpPr>
        <p:spPr>
          <a:xfrm>
            <a:off x="0" y="4608911"/>
            <a:ext cx="12177588" cy="2031325"/>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In this study, the lifetime calculated with </a:t>
            </a:r>
            <a:r>
              <a:rPr lang="en-US" altLang="ko-KR" sz="1400" b="1" u="sng" dirty="0">
                <a:latin typeface="Arial" panose="020B0604020202020204" pitchFamily="34" charset="0"/>
                <a:cs typeface="Arial" panose="020B0604020202020204" pitchFamily="34" charset="0"/>
              </a:rPr>
              <a:t>TRIM agreed well with the observed target lifetime </a:t>
            </a:r>
            <a:r>
              <a:rPr lang="en-US" altLang="ko-KR" sz="1400" dirty="0">
                <a:latin typeface="Arial" panose="020B0604020202020204" pitchFamily="34" charset="0"/>
                <a:cs typeface="Arial" panose="020B0604020202020204" pitchFamily="34" charset="0"/>
              </a:rPr>
              <a:t>during the experiment.</a:t>
            </a:r>
          </a:p>
          <a:p>
            <a:pPr marL="285750" indent="-285750">
              <a:lnSpc>
                <a:spcPct val="150000"/>
              </a:lnSpc>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Discrepancy in displacements occurred in </a:t>
            </a:r>
            <a:r>
              <a:rPr lang="en-US" altLang="ko-KR" sz="1400" u="sng" dirty="0">
                <a:latin typeface="Arial" panose="020B0604020202020204" pitchFamily="34" charset="0"/>
                <a:cs typeface="Arial" panose="020B0604020202020204" pitchFamily="34" charset="0"/>
              </a:rPr>
              <a:t>different radiation damage </a:t>
            </a:r>
            <a:r>
              <a:rPr lang="en-US" altLang="ko-KR" sz="1400" u="sng">
                <a:latin typeface="Arial" panose="020B0604020202020204" pitchFamily="34" charset="0"/>
                <a:cs typeface="Arial" panose="020B0604020202020204" pitchFamily="34" charset="0"/>
              </a:rPr>
              <a:t>models</a:t>
            </a:r>
            <a:r>
              <a:rPr lang="en-US" altLang="ko-KR" sz="1400">
                <a:latin typeface="Arial" panose="020B0604020202020204" pitchFamily="34" charset="0"/>
                <a:cs typeface="Arial" panose="020B0604020202020204" pitchFamily="34" charset="0"/>
              </a:rPr>
              <a:t>.</a:t>
            </a:r>
          </a:p>
          <a:p>
            <a:pPr marL="285750" indent="-285750">
              <a:lnSpc>
                <a:spcPct val="150000"/>
              </a:lnSpc>
              <a:buFont typeface="Wingdings" panose="05000000000000000000" pitchFamily="2" charset="2"/>
              <a:buChar char="Ø"/>
            </a:pPr>
            <a:r>
              <a:rPr lang="ko-KR" altLang="en-US" sz="1400">
                <a:latin typeface="Arial" panose="020B0604020202020204" pitchFamily="34" charset="0"/>
                <a:cs typeface="Arial" panose="020B0604020202020204" pitchFamily="34" charset="0"/>
              </a:rPr>
              <a:t>FLUKA </a:t>
            </a:r>
            <a:r>
              <a:rPr lang="en-US" altLang="ko-KR" sz="1400">
                <a:latin typeface="Arial" panose="020B0604020202020204" pitchFamily="34" charset="0"/>
                <a:cs typeface="Arial" panose="020B0604020202020204" pitchFamily="34" charset="0"/>
              </a:rPr>
              <a:t>and PHITS provide an average estimate of atomic displacements, but they do not detail the complex chain of successive collisions as TRIM's radiation damage model does. TRIM keeps track of all displaced atoms and counts them.</a:t>
            </a:r>
            <a:endParaRPr lang="en-US" altLang="ko-KR" sz="1400" dirty="0">
              <a:latin typeface="Arial" panose="020B0604020202020204" pitchFamily="34" charset="0"/>
              <a:cs typeface="Arial" panose="020B0604020202020204" pitchFamily="34" charset="0"/>
            </a:endParaRPr>
          </a:p>
          <a:p>
            <a:pPr marL="285750" indent="-285750">
              <a:lnSpc>
                <a:spcPct val="150000"/>
              </a:lnSpc>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In the case of PHITS, the simulation results differed significantly from the other two simulations </a:t>
            </a:r>
            <a:r>
              <a:rPr lang="en-US" altLang="ko-KR" sz="1400" u="sng" dirty="0">
                <a:latin typeface="Arial" panose="020B0604020202020204" pitchFamily="34" charset="0"/>
                <a:cs typeface="Arial" panose="020B0604020202020204" pitchFamily="34" charset="0"/>
              </a:rPr>
              <a:t>due to the use of an inherent higher threshold displacement energy</a:t>
            </a:r>
            <a:r>
              <a:rPr lang="en-US" altLang="ko-KR" sz="1400">
                <a:latin typeface="Arial" panose="020B0604020202020204" pitchFamily="34" charset="0"/>
                <a:cs typeface="Arial" panose="020B0604020202020204" pitchFamily="34" charset="0"/>
              </a:rPr>
              <a:t>. </a:t>
            </a:r>
            <a:endParaRPr lang="en-US" altLang="ko-KR" sz="1400" dirty="0">
              <a:latin typeface="Arial" panose="020B0604020202020204" pitchFamily="34" charset="0"/>
              <a:cs typeface="Arial" panose="020B0604020202020204" pitchFamily="34" charset="0"/>
            </a:endParaRPr>
          </a:p>
        </p:txBody>
      </p:sp>
      <p:graphicFrame>
        <p:nvGraphicFramePr>
          <p:cNvPr id="3" name="표 2"/>
          <p:cNvGraphicFramePr>
            <a:graphicFrameLocks noGrp="1"/>
          </p:cNvGraphicFramePr>
          <p:nvPr>
            <p:extLst>
              <p:ext uri="{D42A27DB-BD31-4B8C-83A1-F6EECF244321}">
                <p14:modId xmlns:p14="http://schemas.microsoft.com/office/powerpoint/2010/main" val="3395134147"/>
              </p:ext>
            </p:extLst>
          </p:nvPr>
        </p:nvGraphicFramePr>
        <p:xfrm>
          <a:off x="5542330" y="2503119"/>
          <a:ext cx="6253951" cy="1772227"/>
        </p:xfrm>
        <a:graphic>
          <a:graphicData uri="http://schemas.openxmlformats.org/drawingml/2006/table">
            <a:tbl>
              <a:tblPr firstRow="1" firstCol="1" bandRow="1">
                <a:tableStyleId>{5202B0CA-FC54-4496-8BCA-5EF66A818D29}</a:tableStyleId>
              </a:tblPr>
              <a:tblGrid>
                <a:gridCol w="1853023">
                  <a:extLst>
                    <a:ext uri="{9D8B030D-6E8A-4147-A177-3AD203B41FA5}">
                      <a16:colId xmlns:a16="http://schemas.microsoft.com/office/drawing/2014/main" val="2567158476"/>
                    </a:ext>
                  </a:extLst>
                </a:gridCol>
                <a:gridCol w="733488">
                  <a:extLst>
                    <a:ext uri="{9D8B030D-6E8A-4147-A177-3AD203B41FA5}">
                      <a16:colId xmlns:a16="http://schemas.microsoft.com/office/drawing/2014/main" val="3056669898"/>
                    </a:ext>
                  </a:extLst>
                </a:gridCol>
                <a:gridCol w="733488">
                  <a:extLst>
                    <a:ext uri="{9D8B030D-6E8A-4147-A177-3AD203B41FA5}">
                      <a16:colId xmlns:a16="http://schemas.microsoft.com/office/drawing/2014/main" val="2165680212"/>
                    </a:ext>
                  </a:extLst>
                </a:gridCol>
                <a:gridCol w="733488">
                  <a:extLst>
                    <a:ext uri="{9D8B030D-6E8A-4147-A177-3AD203B41FA5}">
                      <a16:colId xmlns:a16="http://schemas.microsoft.com/office/drawing/2014/main" val="3805795419"/>
                    </a:ext>
                  </a:extLst>
                </a:gridCol>
                <a:gridCol w="733488">
                  <a:extLst>
                    <a:ext uri="{9D8B030D-6E8A-4147-A177-3AD203B41FA5}">
                      <a16:colId xmlns:a16="http://schemas.microsoft.com/office/drawing/2014/main" val="492572816"/>
                    </a:ext>
                  </a:extLst>
                </a:gridCol>
                <a:gridCol w="733488">
                  <a:extLst>
                    <a:ext uri="{9D8B030D-6E8A-4147-A177-3AD203B41FA5}">
                      <a16:colId xmlns:a16="http://schemas.microsoft.com/office/drawing/2014/main" val="2376535822"/>
                    </a:ext>
                  </a:extLst>
                </a:gridCol>
                <a:gridCol w="733488">
                  <a:extLst>
                    <a:ext uri="{9D8B030D-6E8A-4147-A177-3AD203B41FA5}">
                      <a16:colId xmlns:a16="http://schemas.microsoft.com/office/drawing/2014/main" val="2796948243"/>
                    </a:ext>
                  </a:extLst>
                </a:gridCol>
              </a:tblGrid>
              <a:tr h="356658">
                <a:tc gridSpan="7">
                  <a:txBody>
                    <a:bodyPr/>
                    <a:lstStyle/>
                    <a:p>
                      <a:pPr indent="127000" algn="ctr">
                        <a:spcAft>
                          <a:spcPts val="0"/>
                        </a:spcAft>
                      </a:pPr>
                      <a:r>
                        <a:rPr lang="en-US" sz="1100">
                          <a:effectLst/>
                        </a:rPr>
                        <a:t> Comparison between the calculated lifetime at the beam spot and the experimental time</a:t>
                      </a:r>
                      <a:endParaRPr lang="en-US" sz="1100">
                        <a:solidFill>
                          <a:schemeClr val="tx1"/>
                        </a:solidFill>
                        <a:effectLst/>
                        <a:latin typeface="Times New Roman" panose="02020603050405020304" pitchFamily="18" charset="0"/>
                        <a:ea typeface="Times New Roman" panose="02020603050405020304" pitchFamily="18" charset="0"/>
                        <a:cs typeface="바탕" panose="02030600000101010101" pitchFamily="18" charset="-127"/>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86152918"/>
                  </a:ext>
                </a:extLst>
              </a:tr>
              <a:tr h="271739">
                <a:tc>
                  <a:txBody>
                    <a:bodyPr/>
                    <a:lstStyle/>
                    <a:p>
                      <a:pPr indent="127000" algn="l">
                        <a:spcAft>
                          <a:spcPts val="0"/>
                        </a:spcAft>
                      </a:pPr>
                      <a:r>
                        <a:rPr lang="en-US" sz="1000">
                          <a:effectLst/>
                        </a:rPr>
                        <a:t> </a:t>
                      </a:r>
                      <a:endParaRPr lang="en-US" sz="1100">
                        <a:solidFill>
                          <a:schemeClr val="tx1"/>
                        </a:solidFill>
                        <a:effectLst/>
                        <a:latin typeface="Times New Roman" panose="02020603050405020304" pitchFamily="18" charset="0"/>
                        <a:ea typeface="MS Mincho"/>
                      </a:endParaRPr>
                    </a:p>
                  </a:txBody>
                  <a:tcPr marL="68580" marR="68580" marT="0" marB="0"/>
                </a:tc>
                <a:tc>
                  <a:txBody>
                    <a:bodyPr/>
                    <a:lstStyle/>
                    <a:p>
                      <a:pPr indent="127000" algn="ctr">
                        <a:spcAft>
                          <a:spcPts val="0"/>
                        </a:spcAft>
                      </a:pPr>
                      <a:r>
                        <a:rPr lang="en-US" sz="900">
                          <a:effectLst/>
                        </a:rPr>
                        <a:t>Sample#1 center</a:t>
                      </a:r>
                      <a:endParaRPr lang="en-US" sz="1050">
                        <a:solidFill>
                          <a:schemeClr val="tx1"/>
                        </a:solidFill>
                        <a:effectLst/>
                        <a:latin typeface="Times New Roman" panose="02020603050405020304" pitchFamily="18" charset="0"/>
                        <a:ea typeface="MS Mincho"/>
                      </a:endParaRPr>
                    </a:p>
                  </a:txBody>
                  <a:tcPr marL="68580" marR="68580" marT="0" marB="0"/>
                </a:tc>
                <a:tc>
                  <a:txBody>
                    <a:bodyPr/>
                    <a:lstStyle/>
                    <a:p>
                      <a:pPr indent="127000" algn="ctr">
                        <a:spcAft>
                          <a:spcPts val="0"/>
                        </a:spcAft>
                      </a:pPr>
                      <a:r>
                        <a:rPr lang="en-US" sz="900">
                          <a:effectLst/>
                        </a:rPr>
                        <a:t>Sample#1 right</a:t>
                      </a:r>
                      <a:endParaRPr lang="en-US" sz="1050">
                        <a:solidFill>
                          <a:schemeClr val="tx1"/>
                        </a:solidFill>
                        <a:effectLst/>
                        <a:latin typeface="Times New Roman" panose="02020603050405020304" pitchFamily="18" charset="0"/>
                        <a:ea typeface="MS Mincho"/>
                      </a:endParaRPr>
                    </a:p>
                  </a:txBody>
                  <a:tcPr marL="68580" marR="68580" marT="0" marB="0"/>
                </a:tc>
                <a:tc>
                  <a:txBody>
                    <a:bodyPr/>
                    <a:lstStyle/>
                    <a:p>
                      <a:pPr indent="127000" algn="ctr">
                        <a:spcAft>
                          <a:spcPts val="0"/>
                        </a:spcAft>
                      </a:pPr>
                      <a:r>
                        <a:rPr lang="en-US" sz="900">
                          <a:effectLst/>
                        </a:rPr>
                        <a:t>Sample#1</a:t>
                      </a:r>
                      <a:endParaRPr lang="en-US" sz="1050">
                        <a:effectLst/>
                      </a:endParaRPr>
                    </a:p>
                    <a:p>
                      <a:pPr indent="127000" algn="ctr">
                        <a:spcAft>
                          <a:spcPts val="0"/>
                        </a:spcAft>
                      </a:pPr>
                      <a:r>
                        <a:rPr lang="en-US" sz="900">
                          <a:effectLst/>
                        </a:rPr>
                        <a:t>left</a:t>
                      </a:r>
                      <a:endParaRPr lang="en-US" sz="1050">
                        <a:solidFill>
                          <a:schemeClr val="tx1"/>
                        </a:solidFill>
                        <a:effectLst/>
                        <a:latin typeface="Times New Roman" panose="02020603050405020304" pitchFamily="18" charset="0"/>
                        <a:ea typeface="MS Mincho"/>
                      </a:endParaRPr>
                    </a:p>
                  </a:txBody>
                  <a:tcPr marL="68580" marR="68580" marT="0" marB="0"/>
                </a:tc>
                <a:tc>
                  <a:txBody>
                    <a:bodyPr/>
                    <a:lstStyle/>
                    <a:p>
                      <a:pPr indent="127000" algn="ctr">
                        <a:spcAft>
                          <a:spcPts val="0"/>
                        </a:spcAft>
                      </a:pPr>
                      <a:r>
                        <a:rPr lang="en-US" sz="900">
                          <a:effectLst/>
                        </a:rPr>
                        <a:t>Sample#2 center</a:t>
                      </a:r>
                      <a:endParaRPr lang="en-US" sz="1050">
                        <a:solidFill>
                          <a:schemeClr val="tx1"/>
                        </a:solidFill>
                        <a:effectLst/>
                        <a:latin typeface="Times New Roman" panose="02020603050405020304" pitchFamily="18" charset="0"/>
                        <a:ea typeface="MS Mincho"/>
                      </a:endParaRPr>
                    </a:p>
                  </a:txBody>
                  <a:tcPr marL="68580" marR="68580" marT="0" marB="0"/>
                </a:tc>
                <a:tc>
                  <a:txBody>
                    <a:bodyPr/>
                    <a:lstStyle/>
                    <a:p>
                      <a:pPr indent="127000" algn="ctr">
                        <a:spcAft>
                          <a:spcPts val="0"/>
                        </a:spcAft>
                      </a:pPr>
                      <a:r>
                        <a:rPr lang="en-US" sz="900">
                          <a:effectLst/>
                        </a:rPr>
                        <a:t>Sample#2 right</a:t>
                      </a:r>
                      <a:endParaRPr lang="en-US" sz="1050">
                        <a:solidFill>
                          <a:schemeClr val="tx1"/>
                        </a:solidFill>
                        <a:effectLst/>
                        <a:latin typeface="Times New Roman" panose="02020603050405020304" pitchFamily="18" charset="0"/>
                        <a:ea typeface="MS Mincho"/>
                      </a:endParaRPr>
                    </a:p>
                  </a:txBody>
                  <a:tcPr marL="68580" marR="68580" marT="0" marB="0"/>
                </a:tc>
                <a:tc>
                  <a:txBody>
                    <a:bodyPr/>
                    <a:lstStyle/>
                    <a:p>
                      <a:pPr indent="127000" algn="ctr">
                        <a:spcAft>
                          <a:spcPts val="0"/>
                        </a:spcAft>
                      </a:pPr>
                      <a:r>
                        <a:rPr lang="en-US" sz="900">
                          <a:effectLst/>
                        </a:rPr>
                        <a:t>Sample#3 center</a:t>
                      </a:r>
                      <a:endParaRPr lang="en-US" sz="1050">
                        <a:solidFill>
                          <a:schemeClr val="tx1"/>
                        </a:solidFill>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263923246"/>
                  </a:ext>
                </a:extLst>
              </a:tr>
              <a:tr h="176914">
                <a:tc>
                  <a:txBody>
                    <a:bodyPr/>
                    <a:lstStyle/>
                    <a:p>
                      <a:pPr indent="127000" algn="just">
                        <a:spcAft>
                          <a:spcPts val="0"/>
                        </a:spcAft>
                      </a:pPr>
                      <a:r>
                        <a:rPr lang="en-US" sz="1000" b="0">
                          <a:effectLst/>
                        </a:rPr>
                        <a:t>Average intensity [ions/s]</a:t>
                      </a:r>
                      <a:endParaRPr lang="en-US" sz="1100" b="0">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a:effectLst/>
                        </a:rPr>
                        <a:t>3.90E+09</a:t>
                      </a:r>
                      <a:endParaRPr lang="en-US" sz="1050">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a:effectLst/>
                        </a:rPr>
                        <a:t>4.72E+09</a:t>
                      </a:r>
                      <a:endParaRPr lang="en-US" sz="1050">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a:effectLst/>
                        </a:rPr>
                        <a:t>6.07E+09</a:t>
                      </a:r>
                      <a:endParaRPr lang="en-US" sz="1050">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a:effectLst/>
                        </a:rPr>
                        <a:t>5.35E+09</a:t>
                      </a:r>
                      <a:endParaRPr lang="en-US" sz="1050">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a:effectLst/>
                        </a:rPr>
                        <a:t>3.18E+09</a:t>
                      </a:r>
                      <a:endParaRPr lang="en-US" sz="1050">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a:effectLst/>
                        </a:rPr>
                        <a:t>5.39E+09</a:t>
                      </a:r>
                      <a:endParaRPr lang="en-US" sz="1050">
                        <a:solidFill>
                          <a:schemeClr val="tx1"/>
                        </a:solidFill>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2188068840"/>
                  </a:ext>
                </a:extLst>
              </a:tr>
              <a:tr h="176914">
                <a:tc>
                  <a:txBody>
                    <a:bodyPr/>
                    <a:lstStyle/>
                    <a:p>
                      <a:pPr indent="127000" algn="just">
                        <a:spcAft>
                          <a:spcPts val="0"/>
                        </a:spcAft>
                      </a:pPr>
                      <a:r>
                        <a:rPr lang="en-US" sz="1000" b="0">
                          <a:effectLst/>
                        </a:rPr>
                        <a:t>Fluence [ions/cm</a:t>
                      </a:r>
                      <a:r>
                        <a:rPr lang="en-US" sz="1000" b="0" baseline="30000">
                          <a:effectLst/>
                        </a:rPr>
                        <a:t>2</a:t>
                      </a:r>
                      <a:r>
                        <a:rPr lang="en-US" sz="1000" b="0">
                          <a:effectLst/>
                        </a:rPr>
                        <a:t>]</a:t>
                      </a:r>
                      <a:endParaRPr lang="en-US" sz="1100" b="0">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a:effectLst/>
                        </a:rPr>
                        <a:t>4.09E+16</a:t>
                      </a:r>
                      <a:endParaRPr lang="en-US" sz="1050">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a:effectLst/>
                        </a:rPr>
                        <a:t>4.82E+16</a:t>
                      </a:r>
                      <a:endParaRPr lang="en-US" sz="1050">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a:effectLst/>
                        </a:rPr>
                        <a:t>3.73E+16</a:t>
                      </a:r>
                      <a:endParaRPr lang="en-US" sz="1050">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a:effectLst/>
                        </a:rPr>
                        <a:t>4.34E+16</a:t>
                      </a:r>
                      <a:endParaRPr lang="en-US" sz="1050">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a:effectLst/>
                        </a:rPr>
                        <a:t>2.90E+16</a:t>
                      </a:r>
                      <a:endParaRPr lang="en-US" sz="1050">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a:effectLst/>
                        </a:rPr>
                        <a:t>1.19E+16</a:t>
                      </a:r>
                      <a:endParaRPr lang="en-US" sz="1050">
                        <a:solidFill>
                          <a:schemeClr val="tx1"/>
                        </a:solidFill>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3230731004"/>
                  </a:ext>
                </a:extLst>
              </a:tr>
              <a:tr h="271739">
                <a:tc>
                  <a:txBody>
                    <a:bodyPr/>
                    <a:lstStyle/>
                    <a:p>
                      <a:pPr indent="127000" algn="just">
                        <a:spcAft>
                          <a:spcPts val="0"/>
                        </a:spcAft>
                      </a:pPr>
                      <a:r>
                        <a:rPr lang="en-US" sz="1000">
                          <a:effectLst/>
                        </a:rPr>
                        <a:t>Calculated</a:t>
                      </a:r>
                      <a:r>
                        <a:rPr lang="en-US" sz="1000" baseline="0">
                          <a:effectLst/>
                        </a:rPr>
                        <a:t> </a:t>
                      </a:r>
                      <a:r>
                        <a:rPr lang="en-US" sz="1000">
                          <a:effectLst/>
                        </a:rPr>
                        <a:t>DPA by TRIM</a:t>
                      </a:r>
                    </a:p>
                    <a:p>
                      <a:pPr indent="127000" algn="just">
                        <a:spcAft>
                          <a:spcPts val="0"/>
                        </a:spcAft>
                      </a:pPr>
                      <a:r>
                        <a:rPr lang="en-US" sz="1000" b="0">
                          <a:effectLst/>
                        </a:rPr>
                        <a:t>[Displacements/atom]</a:t>
                      </a:r>
                      <a:endParaRPr lang="en-US" sz="1100" b="0">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5.55E-01</a:t>
                      </a:r>
                      <a:endParaRPr lang="en-US" sz="1050" b="1">
                        <a:effectLst/>
                      </a:endParaRPr>
                    </a:p>
                    <a:p>
                      <a:pPr indent="127000" algn="ctr">
                        <a:spcAft>
                          <a:spcPts val="0"/>
                        </a:spcAft>
                      </a:pPr>
                      <a:r>
                        <a:rPr lang="en-US" sz="900" b="1">
                          <a:effectLst/>
                        </a:rPr>
                        <a:t>±2.04E-01</a:t>
                      </a:r>
                      <a:endParaRPr lang="en-US" sz="1050" b="1">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6.54E-01</a:t>
                      </a:r>
                      <a:endParaRPr lang="en-US" sz="1050" b="1">
                        <a:effectLst/>
                      </a:endParaRPr>
                    </a:p>
                    <a:p>
                      <a:pPr indent="127000" algn="ctr">
                        <a:spcAft>
                          <a:spcPts val="0"/>
                        </a:spcAft>
                      </a:pPr>
                      <a:r>
                        <a:rPr lang="en-US" sz="900" b="1">
                          <a:effectLst/>
                        </a:rPr>
                        <a:t>±2.23E-01</a:t>
                      </a:r>
                      <a:endParaRPr lang="en-US" sz="1050" b="1">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5.06E-01</a:t>
                      </a:r>
                      <a:endParaRPr lang="en-US" sz="1050" b="1">
                        <a:effectLst/>
                      </a:endParaRPr>
                    </a:p>
                    <a:p>
                      <a:pPr indent="127000" algn="ctr">
                        <a:spcAft>
                          <a:spcPts val="0"/>
                        </a:spcAft>
                      </a:pPr>
                      <a:r>
                        <a:rPr lang="en-US" sz="900" b="1">
                          <a:effectLst/>
                        </a:rPr>
                        <a:t>±1.82E-01</a:t>
                      </a:r>
                      <a:endParaRPr lang="en-US" sz="1050" b="1">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5.89E-01</a:t>
                      </a:r>
                      <a:endParaRPr lang="en-US" sz="1050" b="1">
                        <a:effectLst/>
                      </a:endParaRPr>
                    </a:p>
                    <a:p>
                      <a:pPr indent="127000" algn="ctr">
                        <a:spcAft>
                          <a:spcPts val="0"/>
                        </a:spcAft>
                      </a:pPr>
                      <a:r>
                        <a:rPr lang="en-US" sz="900" b="1">
                          <a:effectLst/>
                        </a:rPr>
                        <a:t>±2.12E-01</a:t>
                      </a:r>
                      <a:endParaRPr lang="en-US" sz="1050" b="1">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3.93E-01</a:t>
                      </a:r>
                      <a:endParaRPr lang="en-US" sz="1050" b="1">
                        <a:effectLst/>
                      </a:endParaRPr>
                    </a:p>
                    <a:p>
                      <a:pPr indent="127000" algn="ctr">
                        <a:spcAft>
                          <a:spcPts val="0"/>
                        </a:spcAft>
                      </a:pPr>
                      <a:r>
                        <a:rPr lang="en-US" sz="900" b="1">
                          <a:effectLst/>
                        </a:rPr>
                        <a:t>±1.41E-01</a:t>
                      </a:r>
                      <a:endParaRPr lang="en-US" sz="1050" b="1">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1.61E-01</a:t>
                      </a:r>
                      <a:endParaRPr lang="en-US" sz="1050" b="1">
                        <a:effectLst/>
                      </a:endParaRPr>
                    </a:p>
                    <a:p>
                      <a:pPr indent="127000" algn="ctr">
                        <a:spcAft>
                          <a:spcPts val="0"/>
                        </a:spcAft>
                      </a:pPr>
                      <a:r>
                        <a:rPr lang="en-US" sz="900" b="1">
                          <a:effectLst/>
                        </a:rPr>
                        <a:t>±5.80E-02</a:t>
                      </a:r>
                      <a:endParaRPr lang="en-US" sz="1050" b="1">
                        <a:solidFill>
                          <a:schemeClr val="tx1"/>
                        </a:solidFill>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2136307561"/>
                  </a:ext>
                </a:extLst>
              </a:tr>
              <a:tr h="305707">
                <a:tc>
                  <a:txBody>
                    <a:bodyPr/>
                    <a:lstStyle/>
                    <a:p>
                      <a:pPr indent="127000" algn="just">
                        <a:spcAft>
                          <a:spcPts val="0"/>
                        </a:spcAft>
                      </a:pPr>
                      <a:r>
                        <a:rPr lang="en-US" sz="1000">
                          <a:effectLst/>
                        </a:rPr>
                        <a:t>Experimental time to</a:t>
                      </a:r>
                    </a:p>
                    <a:p>
                      <a:pPr indent="127000" algn="just">
                        <a:spcAft>
                          <a:spcPts val="0"/>
                        </a:spcAft>
                      </a:pPr>
                      <a:r>
                        <a:rPr lang="en-US" sz="1000">
                          <a:effectLst/>
                        </a:rPr>
                        <a:t>rejection </a:t>
                      </a:r>
                      <a:r>
                        <a:rPr lang="en-US" sz="1000" b="0">
                          <a:effectLst/>
                        </a:rPr>
                        <a:t>[hours]</a:t>
                      </a:r>
                      <a:r>
                        <a:rPr lang="en-US" sz="1000" b="0" baseline="30000">
                          <a:effectLst/>
                        </a:rPr>
                        <a:t>*</a:t>
                      </a:r>
                      <a:endParaRPr lang="en-US" sz="1100" b="0">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22.8</a:t>
                      </a:r>
                      <a:endParaRPr lang="en-US" sz="1050" b="1">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22.3</a:t>
                      </a:r>
                      <a:endParaRPr lang="en-US" sz="1050" b="1">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13.4</a:t>
                      </a:r>
                      <a:endParaRPr lang="en-US" sz="1050" b="1">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17.7</a:t>
                      </a:r>
                      <a:endParaRPr lang="en-US" sz="1050" b="1">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19.9</a:t>
                      </a:r>
                      <a:endParaRPr lang="en-US" sz="1050" b="1">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4.8</a:t>
                      </a:r>
                      <a:endParaRPr lang="en-US" sz="1050" b="1">
                        <a:solidFill>
                          <a:schemeClr val="tx1"/>
                        </a:solidFill>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155150673"/>
                  </a:ext>
                </a:extLst>
              </a:tr>
              <a:tr h="176914">
                <a:tc>
                  <a:txBody>
                    <a:bodyPr/>
                    <a:lstStyle/>
                    <a:p>
                      <a:pPr indent="127000" algn="just">
                        <a:spcAft>
                          <a:spcPts val="0"/>
                        </a:spcAft>
                      </a:pPr>
                      <a:r>
                        <a:rPr lang="en-US" sz="1000">
                          <a:effectLst/>
                        </a:rPr>
                        <a:t>Calculated lifetime [hours]</a:t>
                      </a:r>
                      <a:endParaRPr lang="en-US" sz="1100">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22.9±8.2</a:t>
                      </a:r>
                      <a:endParaRPr lang="en-US" sz="1050" b="1">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18.9±6.8</a:t>
                      </a:r>
                      <a:endParaRPr lang="en-US" sz="1050" b="1">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14.7±5.3</a:t>
                      </a:r>
                      <a:endParaRPr lang="en-US" sz="1050" b="1">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16.7±6.0</a:t>
                      </a:r>
                      <a:endParaRPr lang="en-US" sz="1050" b="1">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28.1±10.1</a:t>
                      </a:r>
                      <a:endParaRPr lang="en-US" sz="1050" b="1">
                        <a:solidFill>
                          <a:schemeClr val="tx1"/>
                        </a:solidFill>
                        <a:effectLst/>
                        <a:latin typeface="Times New Roman" panose="02020603050405020304" pitchFamily="18" charset="0"/>
                        <a:ea typeface="MS Mincho"/>
                      </a:endParaRPr>
                    </a:p>
                  </a:txBody>
                  <a:tcPr marL="68580" marR="68580" marT="0" marB="0" anchor="ctr"/>
                </a:tc>
                <a:tc>
                  <a:txBody>
                    <a:bodyPr/>
                    <a:lstStyle/>
                    <a:p>
                      <a:pPr indent="127000" algn="ctr">
                        <a:spcAft>
                          <a:spcPts val="0"/>
                        </a:spcAft>
                      </a:pPr>
                      <a:r>
                        <a:rPr lang="en-US" sz="900" b="1">
                          <a:effectLst/>
                        </a:rPr>
                        <a:t>16.6±6.0</a:t>
                      </a:r>
                      <a:endParaRPr lang="en-US" sz="1050" b="1">
                        <a:solidFill>
                          <a:schemeClr val="tx1"/>
                        </a:solidFill>
                        <a:effectLst/>
                        <a:latin typeface="Times New Roman" panose="02020603050405020304" pitchFamily="18" charset="0"/>
                        <a:ea typeface="MS Mincho"/>
                      </a:endParaRPr>
                    </a:p>
                  </a:txBody>
                  <a:tcPr marL="68580" marR="68580" marT="0" marB="0" anchor="ctr"/>
                </a:tc>
                <a:extLst>
                  <a:ext uri="{0D108BD9-81ED-4DB2-BD59-A6C34878D82A}">
                    <a16:rowId xmlns:a16="http://schemas.microsoft.com/office/drawing/2014/main" val="1387099874"/>
                  </a:ext>
                </a:extLst>
              </a:tr>
            </a:tbl>
          </a:graphicData>
        </a:graphic>
      </p:graphicFrame>
      <p:sp>
        <p:nvSpPr>
          <p:cNvPr id="4" name="Rectangle 1"/>
          <p:cNvSpPr>
            <a:spLocks noChangeArrowheads="1"/>
          </p:cNvSpPr>
          <p:nvPr/>
        </p:nvSpPr>
        <p:spPr bwMode="auto">
          <a:xfrm>
            <a:off x="6088794" y="4282930"/>
            <a:ext cx="557553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66675" algn="l" defTabSz="914400" rtl="0" eaLnBrk="0" fontAlgn="base" latinLnBrk="0" hangingPunct="0">
              <a:lnSpc>
                <a:spcPct val="100000"/>
              </a:lnSpc>
              <a:spcBef>
                <a:spcPct val="0"/>
              </a:spcBef>
              <a:spcAft>
                <a:spcPct val="0"/>
              </a:spcAft>
              <a:buClrTx/>
              <a:buSzTx/>
              <a:buFontTx/>
              <a:buNone/>
              <a:tabLst/>
            </a:pPr>
            <a:r>
              <a:rPr kumimoji="0" lang="en-US" altLang="ko-KR" sz="900" b="0" i="0" u="none" strike="noStrike" cap="none" normalizeH="0" baseline="0">
                <a:ln>
                  <a:noFill/>
                </a:ln>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a:t>
            </a:r>
            <a:r>
              <a:rPr kumimoji="0" lang="en-US" altLang="ko-KR" sz="900" b="0" i="0" u="none" strike="noStrike" cap="none" normalizeH="0" baseline="0" bmk="">
                <a:ln>
                  <a:noFill/>
                </a:ln>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 Experimental time to rejection is the time it takes for the SSB count to reach 0, after which the target is replaced.</a:t>
            </a:r>
            <a:endParaRPr kumimoji="0" lang="en-US" altLang="ko-K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643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anim calcmode="lin" valueType="num">
                                      <p:cBhvr additive="base">
                                        <p:cTn id="29" dur="500" fill="hold"/>
                                        <p:tgtEl>
                                          <p:spTgt spid="73"/>
                                        </p:tgtEl>
                                        <p:attrNameLst>
                                          <p:attrName>ppt_x</p:attrName>
                                        </p:attrNameLst>
                                      </p:cBhvr>
                                      <p:tavLst>
                                        <p:tav tm="0">
                                          <p:val>
                                            <p:strVal val="#ppt_x"/>
                                          </p:val>
                                        </p:tav>
                                        <p:tav tm="100000">
                                          <p:val>
                                            <p:strVal val="#ppt_x"/>
                                          </p:val>
                                        </p:tav>
                                      </p:tavLst>
                                    </p:anim>
                                    <p:anim calcmode="lin" valueType="num">
                                      <p:cBhvr additive="base">
                                        <p:cTn id="30"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72" grpId="0"/>
      <p:bldP spid="7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7769A-F4A8-5DD4-EF9A-9F9C9F93DEF4}"/>
            </a:ext>
          </a:extLst>
        </p:cNvPr>
        <p:cNvGrpSpPr/>
        <p:nvPr/>
      </p:nvGrpSpPr>
      <p:grpSpPr>
        <a:xfrm>
          <a:off x="0" y="0"/>
          <a:ext cx="0" cy="0"/>
          <a:chOff x="0" y="0"/>
          <a:chExt cx="0" cy="0"/>
        </a:xfrm>
      </p:grpSpPr>
      <p:sp>
        <p:nvSpPr>
          <p:cNvPr id="10" name="Rectangle 6">
            <a:extLst>
              <a:ext uri="{FF2B5EF4-FFF2-40B4-BE49-F238E27FC236}">
                <a16:creationId xmlns:a16="http://schemas.microsoft.com/office/drawing/2014/main" id="{FE5AD975-D112-4781-9E0D-1C644A69D5E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6" name="TextBox 5">
            <a:extLst>
              <a:ext uri="{FF2B5EF4-FFF2-40B4-BE49-F238E27FC236}">
                <a16:creationId xmlns:a16="http://schemas.microsoft.com/office/drawing/2014/main" id="{67D4770D-19EB-A221-9A49-C80A8A0D0654}"/>
              </a:ext>
            </a:extLst>
          </p:cNvPr>
          <p:cNvSpPr txBox="1"/>
          <p:nvPr/>
        </p:nvSpPr>
        <p:spPr>
          <a:xfrm>
            <a:off x="1030044" y="57090"/>
            <a:ext cx="6109062" cy="400110"/>
          </a:xfrm>
          <a:prstGeom prst="rect">
            <a:avLst/>
          </a:prstGeom>
          <a:noFill/>
        </p:spPr>
        <p:txBody>
          <a:bodyPr wrap="square">
            <a:spAutoFit/>
          </a:bodyPr>
          <a:lstStyle/>
          <a:p>
            <a:r>
              <a:rPr lang="en-US" altLang="ko-KR" sz="2000" dirty="0">
                <a:solidFill>
                  <a:schemeClr val="bg1"/>
                </a:solidFill>
                <a:latin typeface="Arial" panose="020B0604020202020204" pitchFamily="34" charset="0"/>
                <a:cs typeface="Arial" panose="020B0604020202020204" pitchFamily="34" charset="0"/>
              </a:rPr>
              <a:t>Conclusion</a:t>
            </a:r>
          </a:p>
        </p:txBody>
      </p:sp>
      <p:grpSp>
        <p:nvGrpSpPr>
          <p:cNvPr id="7" name="그룹 6">
            <a:extLst>
              <a:ext uri="{FF2B5EF4-FFF2-40B4-BE49-F238E27FC236}">
                <a16:creationId xmlns:a16="http://schemas.microsoft.com/office/drawing/2014/main" id="{6BBDC11E-82D0-B47B-CD22-9AE2C72DD216}"/>
              </a:ext>
            </a:extLst>
          </p:cNvPr>
          <p:cNvGrpSpPr/>
          <p:nvPr/>
        </p:nvGrpSpPr>
        <p:grpSpPr>
          <a:xfrm>
            <a:off x="496905" y="82049"/>
            <a:ext cx="625505" cy="369332"/>
            <a:chOff x="5818543" y="4183038"/>
            <a:chExt cx="625505" cy="369332"/>
          </a:xfrm>
        </p:grpSpPr>
        <p:sp>
          <p:nvSpPr>
            <p:cNvPr id="8" name="TextBox 7">
              <a:extLst>
                <a:ext uri="{FF2B5EF4-FFF2-40B4-BE49-F238E27FC236}">
                  <a16:creationId xmlns:a16="http://schemas.microsoft.com/office/drawing/2014/main" id="{79F84D06-234A-B24A-A5E3-E6E16A8D72E7}"/>
                </a:ext>
              </a:extLst>
            </p:cNvPr>
            <p:cNvSpPr txBox="1"/>
            <p:nvPr/>
          </p:nvSpPr>
          <p:spPr>
            <a:xfrm>
              <a:off x="6259317" y="4206121"/>
              <a:ext cx="184731" cy="323165"/>
            </a:xfrm>
            <a:prstGeom prst="rect">
              <a:avLst/>
            </a:prstGeom>
            <a:noFill/>
          </p:spPr>
          <p:txBody>
            <a:bodyPr wrap="none" rtlCol="0">
              <a:spAutoFit/>
            </a:bodyPr>
            <a:lstStyle/>
            <a:p>
              <a:endParaRPr lang="ko-KR" altLang="en-US" sz="1500" dirty="0">
                <a:ln w="3175">
                  <a:solidFill>
                    <a:schemeClr val="tx1">
                      <a:lumMod val="65000"/>
                      <a:lumOff val="35000"/>
                      <a:alpha val="10000"/>
                    </a:schemeClr>
                  </a:solidFill>
                </a:ln>
                <a:solidFill>
                  <a:schemeClr val="bg1"/>
                </a:solidFill>
                <a:latin typeface="+mn-ea"/>
              </a:endParaRPr>
            </a:p>
          </p:txBody>
        </p:sp>
        <p:sp>
          <p:nvSpPr>
            <p:cNvPr id="9" name="TextBox 8">
              <a:extLst>
                <a:ext uri="{FF2B5EF4-FFF2-40B4-BE49-F238E27FC236}">
                  <a16:creationId xmlns:a16="http://schemas.microsoft.com/office/drawing/2014/main" id="{FF581B18-877D-C1E0-8A8C-E24F04E7584D}"/>
                </a:ext>
              </a:extLst>
            </p:cNvPr>
            <p:cNvSpPr txBox="1"/>
            <p:nvPr/>
          </p:nvSpPr>
          <p:spPr>
            <a:xfrm>
              <a:off x="5818543" y="4183038"/>
              <a:ext cx="407804" cy="369332"/>
            </a:xfrm>
            <a:prstGeom prst="rect">
              <a:avLst/>
            </a:prstGeom>
            <a:noFill/>
          </p:spPr>
          <p:txBody>
            <a:bodyPr wrap="none" rtlCol="0" anchor="ctr">
              <a:spAutoFit/>
            </a:bodyPr>
            <a:lstStyle/>
            <a:p>
              <a:r>
                <a:rPr lang="en-US" altLang="ko-KR" b="1" spc="-30" dirty="0">
                  <a:ln w="3175">
                    <a:solidFill>
                      <a:srgbClr val="0C3975">
                        <a:alpha val="10000"/>
                      </a:srgbClr>
                    </a:solidFill>
                  </a:ln>
                  <a:solidFill>
                    <a:schemeClr val="bg1"/>
                  </a:solidFill>
                  <a:latin typeface="+mj-lt"/>
                </a:rPr>
                <a:t>04</a:t>
              </a:r>
              <a:endParaRPr lang="en-US" altLang="ko-KR" b="1" spc="-30" dirty="0">
                <a:ln w="3175">
                  <a:solidFill>
                    <a:srgbClr val="282828">
                      <a:alpha val="10000"/>
                    </a:srgbClr>
                  </a:solidFill>
                </a:ln>
                <a:solidFill>
                  <a:schemeClr val="bg1"/>
                </a:solidFill>
                <a:latin typeface="+mj-lt"/>
              </a:endParaRPr>
            </a:p>
          </p:txBody>
        </p:sp>
        <p:cxnSp>
          <p:nvCxnSpPr>
            <p:cNvPr id="11" name="직선 연결선 10">
              <a:extLst>
                <a:ext uri="{FF2B5EF4-FFF2-40B4-BE49-F238E27FC236}">
                  <a16:creationId xmlns:a16="http://schemas.microsoft.com/office/drawing/2014/main" id="{3E47FF50-665F-81B3-C415-D0F44AA33FE2}"/>
                </a:ext>
              </a:extLst>
            </p:cNvPr>
            <p:cNvCxnSpPr>
              <a:cxnSpLocks/>
            </p:cNvCxnSpPr>
            <p:nvPr/>
          </p:nvCxnSpPr>
          <p:spPr>
            <a:xfrm rot="2700000">
              <a:off x="6217947" y="4320218"/>
              <a:ext cx="0" cy="94970"/>
            </a:xfrm>
            <a:prstGeom prst="lin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그룹 11">
            <a:extLst>
              <a:ext uri="{FF2B5EF4-FFF2-40B4-BE49-F238E27FC236}">
                <a16:creationId xmlns:a16="http://schemas.microsoft.com/office/drawing/2014/main" id="{A8644192-6207-2DFA-7559-64D66E3FF596}"/>
              </a:ext>
            </a:extLst>
          </p:cNvPr>
          <p:cNvGrpSpPr/>
          <p:nvPr/>
        </p:nvGrpSpPr>
        <p:grpSpPr>
          <a:xfrm>
            <a:off x="116555" y="115208"/>
            <a:ext cx="241329" cy="489296"/>
            <a:chOff x="183568" y="1"/>
            <a:chExt cx="215688" cy="734057"/>
          </a:xfrm>
        </p:grpSpPr>
        <p:sp>
          <p:nvSpPr>
            <p:cNvPr id="13" name="직사각형 12">
              <a:extLst>
                <a:ext uri="{FF2B5EF4-FFF2-40B4-BE49-F238E27FC236}">
                  <a16:creationId xmlns:a16="http://schemas.microsoft.com/office/drawing/2014/main" id="{40D43750-8951-A007-564F-CD3CDA4AB619}"/>
                </a:ext>
              </a:extLst>
            </p:cNvPr>
            <p:cNvSpPr/>
            <p:nvPr/>
          </p:nvSpPr>
          <p:spPr>
            <a:xfrm>
              <a:off x="183568" y="391357"/>
              <a:ext cx="45719" cy="342701"/>
            </a:xfrm>
            <a:prstGeom prst="rect">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nvGrpSpPr>
            <p:cNvPr id="14" name="그룹 13">
              <a:extLst>
                <a:ext uri="{FF2B5EF4-FFF2-40B4-BE49-F238E27FC236}">
                  <a16:creationId xmlns:a16="http://schemas.microsoft.com/office/drawing/2014/main" id="{85613717-E9B4-4F2D-759D-8B5DC418FD5A}"/>
                </a:ext>
              </a:extLst>
            </p:cNvPr>
            <p:cNvGrpSpPr/>
            <p:nvPr/>
          </p:nvGrpSpPr>
          <p:grpSpPr>
            <a:xfrm>
              <a:off x="275643" y="1"/>
              <a:ext cx="123613" cy="446867"/>
              <a:chOff x="275643" y="1"/>
              <a:chExt cx="123613" cy="446867"/>
            </a:xfrm>
          </p:grpSpPr>
          <p:sp>
            <p:nvSpPr>
              <p:cNvPr id="15" name="직사각형 14">
                <a:extLst>
                  <a:ext uri="{FF2B5EF4-FFF2-40B4-BE49-F238E27FC236}">
                    <a16:creationId xmlns:a16="http://schemas.microsoft.com/office/drawing/2014/main" id="{355656C2-AC8A-F8C4-4D0B-1505A69BDAA5}"/>
                  </a:ext>
                </a:extLst>
              </p:cNvPr>
              <p:cNvSpPr/>
              <p:nvPr/>
            </p:nvSpPr>
            <p:spPr>
              <a:xfrm>
                <a:off x="275643" y="135321"/>
                <a:ext cx="45719" cy="311546"/>
              </a:xfrm>
              <a:prstGeom prst="rect">
                <a:avLst/>
              </a:prstGeom>
              <a:solidFill>
                <a:srgbClr val="2E6B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16" name="자유형: 도형 15">
                <a:extLst>
                  <a:ext uri="{FF2B5EF4-FFF2-40B4-BE49-F238E27FC236}">
                    <a16:creationId xmlns:a16="http://schemas.microsoft.com/office/drawing/2014/main" id="{2D8B21E5-D144-917C-9C25-BDED260EC1A7}"/>
                  </a:ext>
                </a:extLst>
              </p:cNvPr>
              <p:cNvSpPr/>
              <p:nvPr/>
            </p:nvSpPr>
            <p:spPr>
              <a:xfrm>
                <a:off x="353537" y="1"/>
                <a:ext cx="45719" cy="446867"/>
              </a:xfrm>
              <a:custGeom>
                <a:avLst/>
                <a:gdLst>
                  <a:gd name="connsiteX0" fmla="*/ 0 w 45719"/>
                  <a:gd name="connsiteY0" fmla="*/ 0 h 446867"/>
                  <a:gd name="connsiteX1" fmla="*/ 45719 w 45719"/>
                  <a:gd name="connsiteY1" fmla="*/ 0 h 446867"/>
                  <a:gd name="connsiteX2" fmla="*/ 45719 w 45719"/>
                  <a:gd name="connsiteY2" fmla="*/ 242888 h 446867"/>
                  <a:gd name="connsiteX3" fmla="*/ 45719 w 45719"/>
                  <a:gd name="connsiteY3" fmla="*/ 311546 h 446867"/>
                  <a:gd name="connsiteX4" fmla="*/ 45719 w 45719"/>
                  <a:gd name="connsiteY4" fmla="*/ 446867 h 446867"/>
                  <a:gd name="connsiteX5" fmla="*/ 0 w 45719"/>
                  <a:gd name="connsiteY5" fmla="*/ 446867 h 446867"/>
                  <a:gd name="connsiteX6" fmla="*/ 0 w 45719"/>
                  <a:gd name="connsiteY6" fmla="*/ 311546 h 446867"/>
                  <a:gd name="connsiteX7" fmla="*/ 0 w 45719"/>
                  <a:gd name="connsiteY7" fmla="*/ 242888 h 4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446867">
                    <a:moveTo>
                      <a:pt x="0" y="0"/>
                    </a:moveTo>
                    <a:lnTo>
                      <a:pt x="45719" y="0"/>
                    </a:lnTo>
                    <a:lnTo>
                      <a:pt x="45719" y="242888"/>
                    </a:lnTo>
                    <a:lnTo>
                      <a:pt x="45719" y="311546"/>
                    </a:lnTo>
                    <a:lnTo>
                      <a:pt x="45719" y="446867"/>
                    </a:lnTo>
                    <a:lnTo>
                      <a:pt x="0" y="446867"/>
                    </a:lnTo>
                    <a:lnTo>
                      <a:pt x="0" y="311546"/>
                    </a:lnTo>
                    <a:lnTo>
                      <a:pt x="0" y="242888"/>
                    </a:lnTo>
                    <a:close/>
                  </a:path>
                </a:pathLst>
              </a:custGeom>
              <a:solidFill>
                <a:srgbClr val="629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grpSp>
      <p:sp>
        <p:nvSpPr>
          <p:cNvPr id="68" name="Slide Number Placeholder 2">
            <a:extLst>
              <a:ext uri="{FF2B5EF4-FFF2-40B4-BE49-F238E27FC236}">
                <a16:creationId xmlns:a16="http://schemas.microsoft.com/office/drawing/2014/main" id="{EC87E957-E91E-01E2-CFDC-A3A03ADB6586}"/>
              </a:ext>
            </a:extLst>
          </p:cNvPr>
          <p:cNvSpPr txBox="1">
            <a:spLocks/>
          </p:cNvSpPr>
          <p:nvPr/>
        </p:nvSpPr>
        <p:spPr>
          <a:xfrm>
            <a:off x="9434388" y="6558751"/>
            <a:ext cx="2743200" cy="32748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48A623-3772-472A-B0C7-E1E6B8DC229C}" type="slidenum">
              <a:rPr lang="ko-KR" altLang="en-US" smtClean="0"/>
              <a:pPr/>
              <a:t>14</a:t>
            </a:fld>
            <a:endParaRPr lang="ko-KR" altLang="en-US" dirty="0"/>
          </a:p>
        </p:txBody>
      </p:sp>
      <p:sp>
        <p:nvSpPr>
          <p:cNvPr id="90" name="TextBox 89">
            <a:extLst>
              <a:ext uri="{FF2B5EF4-FFF2-40B4-BE49-F238E27FC236}">
                <a16:creationId xmlns:a16="http://schemas.microsoft.com/office/drawing/2014/main" id="{BE067F47-5CE8-4F22-AE15-0741ECBF802F}"/>
              </a:ext>
            </a:extLst>
          </p:cNvPr>
          <p:cNvSpPr txBox="1"/>
          <p:nvPr/>
        </p:nvSpPr>
        <p:spPr>
          <a:xfrm>
            <a:off x="0" y="859310"/>
            <a:ext cx="12192000" cy="4278094"/>
          </a:xfrm>
          <a:prstGeom prst="rect">
            <a:avLst/>
          </a:prstGeom>
          <a:noFill/>
        </p:spPr>
        <p:txBody>
          <a:bodyPr wrap="square">
            <a:spAutoFit/>
          </a:bodyPr>
          <a:lstStyle/>
          <a:p>
            <a:pPr marL="285750" indent="-285750">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The cause of the destruction of thin, </a:t>
            </a:r>
            <a:r>
              <a:rPr lang="en-US" altLang="ko-KR" sz="1600" b="1" dirty="0">
                <a:latin typeface="Arial" panose="020B0604020202020204" pitchFamily="34" charset="0"/>
                <a:cs typeface="Arial" panose="020B0604020202020204" pitchFamily="34" charset="0"/>
              </a:rPr>
              <a:t>carbon-backed lithium fluoride targets </a:t>
            </a:r>
            <a:r>
              <a:rPr lang="en-US" altLang="ko-KR" sz="1600" dirty="0">
                <a:latin typeface="Arial" panose="020B0604020202020204" pitchFamily="34" charset="0"/>
                <a:cs typeface="Arial" panose="020B0604020202020204" pitchFamily="34" charset="0"/>
              </a:rPr>
              <a:t>during a measurement of the fusion of </a:t>
            </a:r>
            <a:r>
              <a:rPr lang="en-US" altLang="ko-KR" sz="1600" baseline="30000" dirty="0">
                <a:latin typeface="Arial" panose="020B0604020202020204" pitchFamily="34" charset="0"/>
                <a:cs typeface="Arial" panose="020B0604020202020204" pitchFamily="34" charset="0"/>
              </a:rPr>
              <a:t>7</a:t>
            </a:r>
            <a:r>
              <a:rPr lang="en-US" altLang="ko-KR" sz="1600" dirty="0">
                <a:latin typeface="Arial" panose="020B0604020202020204" pitchFamily="34" charset="0"/>
                <a:cs typeface="Arial" panose="020B0604020202020204" pitchFamily="34" charset="0"/>
              </a:rPr>
              <a:t>Li and </a:t>
            </a:r>
            <a:r>
              <a:rPr lang="en-US" altLang="ko-KR" sz="1600" baseline="30000" dirty="0">
                <a:latin typeface="Arial" panose="020B0604020202020204" pitchFamily="34" charset="0"/>
                <a:cs typeface="Arial" panose="020B0604020202020204" pitchFamily="34" charset="0"/>
              </a:rPr>
              <a:t>17</a:t>
            </a:r>
            <a:r>
              <a:rPr lang="en-US" altLang="ko-KR" sz="1600" dirty="0">
                <a:latin typeface="Arial" panose="020B0604020202020204" pitchFamily="34" charset="0"/>
                <a:cs typeface="Arial" panose="020B0604020202020204" pitchFamily="34" charset="0"/>
              </a:rPr>
              <a:t>O were </a:t>
            </a:r>
            <a:r>
              <a:rPr lang="en-US" altLang="ko-KR" sz="1600">
                <a:latin typeface="Arial" panose="020B0604020202020204" pitchFamily="34" charset="0"/>
                <a:cs typeface="Arial" panose="020B0604020202020204" pitchFamily="34" charset="0"/>
              </a:rPr>
              <a:t>analyzed.</a:t>
            </a:r>
          </a:p>
          <a:p>
            <a:pPr marL="285750" indent="-285750">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The lifetimes of carbon and </a:t>
            </a:r>
            <a:r>
              <a:rPr lang="en-US" altLang="ko-KR" sz="1600" dirty="0" err="1">
                <a:latin typeface="Arial" panose="020B0604020202020204" pitchFamily="34" charset="0"/>
                <a:cs typeface="Arial" panose="020B0604020202020204" pitchFamily="34" charset="0"/>
              </a:rPr>
              <a:t>LiF</a:t>
            </a:r>
            <a:r>
              <a:rPr lang="en-US" altLang="ko-KR" sz="1600" dirty="0">
                <a:latin typeface="Arial" panose="020B0604020202020204" pitchFamily="34" charset="0"/>
                <a:cs typeface="Arial" panose="020B0604020202020204" pitchFamily="34" charset="0"/>
              </a:rPr>
              <a:t> films due to thermal evaporation, sputtering, and lattice damage were estimated and compared with the lifetime observed in the experiment. </a:t>
            </a:r>
          </a:p>
          <a:p>
            <a:endParaRPr lang="en-US" altLang="ko-KR"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sz="1600" b="1" dirty="0">
                <a:latin typeface="Arial" panose="020B0604020202020204" pitchFamily="34" charset="0"/>
                <a:cs typeface="Arial" panose="020B0604020202020204" pitchFamily="34" charset="0"/>
              </a:rPr>
              <a:t>Thermal evaporation and sputtering did not affect the target degradation </a:t>
            </a:r>
          </a:p>
          <a:p>
            <a:endParaRPr lang="en-US" altLang="ko-KR"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The lifetime of </a:t>
            </a:r>
            <a:r>
              <a:rPr lang="en-US" altLang="ko-KR" sz="1600" dirty="0" err="1">
                <a:latin typeface="Arial" panose="020B0604020202020204" pitchFamily="34" charset="0"/>
                <a:cs typeface="Arial" panose="020B0604020202020204" pitchFamily="34" charset="0"/>
              </a:rPr>
              <a:t>LiF</a:t>
            </a:r>
            <a:r>
              <a:rPr lang="en-US" altLang="ko-KR" sz="1600" dirty="0">
                <a:latin typeface="Arial" panose="020B0604020202020204" pitchFamily="34" charset="0"/>
                <a:cs typeface="Arial" panose="020B0604020202020204" pitchFamily="34" charset="0"/>
              </a:rPr>
              <a:t> film is calculated for the first time using the radiation lattice damage model suggested by Nickel et al.</a:t>
            </a:r>
          </a:p>
          <a:p>
            <a:pPr marL="285750" indent="-285750">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It was confirmed that the radiation damage and target life estimation using </a:t>
            </a:r>
            <a:r>
              <a:rPr lang="en-US" altLang="ko-KR" sz="1600" b="1" dirty="0">
                <a:latin typeface="Arial" panose="020B0604020202020204" pitchFamily="34" charset="0"/>
                <a:cs typeface="Arial" panose="020B0604020202020204" pitchFamily="34" charset="0"/>
              </a:rPr>
              <a:t>TRIM closely matched the experimental results</a:t>
            </a:r>
            <a:r>
              <a:rPr lang="en-US" altLang="ko-KR" sz="1600" dirty="0">
                <a:latin typeface="Arial" panose="020B0604020202020204" pitchFamily="34" charset="0"/>
                <a:cs typeface="Arial" panose="020B0604020202020204" pitchFamily="34" charset="0"/>
              </a:rPr>
              <a:t>, compared to those using FLUKA and PHITS.</a:t>
            </a:r>
          </a:p>
          <a:p>
            <a:pPr marL="285750" indent="-285750">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Radiation damage calculation varied according to the model used and the threshold displacement energy set by user.</a:t>
            </a:r>
          </a:p>
          <a:p>
            <a:pPr marL="285750" indent="-285750">
              <a:buFont typeface="Wingdings" panose="05000000000000000000" pitchFamily="2" charset="2"/>
              <a:buChar char="Ø"/>
            </a:pPr>
            <a:endParaRPr lang="en-US" altLang="ko-KR"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This study suggested methods for predicting the lifetimes of thin </a:t>
            </a:r>
            <a:r>
              <a:rPr lang="en-US" altLang="ko-KR" sz="1600" dirty="0" err="1">
                <a:latin typeface="Arial" panose="020B0604020202020204" pitchFamily="34" charset="0"/>
                <a:cs typeface="Arial" panose="020B0604020202020204" pitchFamily="34" charset="0"/>
              </a:rPr>
              <a:t>LiF</a:t>
            </a:r>
            <a:r>
              <a:rPr lang="en-US" altLang="ko-KR" sz="1600" dirty="0">
                <a:latin typeface="Arial" panose="020B0604020202020204" pitchFamily="34" charset="0"/>
                <a:cs typeface="Arial" panose="020B0604020202020204" pitchFamily="34" charset="0"/>
              </a:rPr>
              <a:t> films, which are used to induce nuclear reactions, allowing for increased experimental efficiency.</a:t>
            </a:r>
          </a:p>
        </p:txBody>
      </p:sp>
      <p:sp>
        <p:nvSpPr>
          <p:cNvPr id="23" name="직사각형 22">
            <a:extLst>
              <a:ext uri="{FF2B5EF4-FFF2-40B4-BE49-F238E27FC236}">
                <a16:creationId xmlns:a16="http://schemas.microsoft.com/office/drawing/2014/main" id="{948D3576-8EC8-42F9-9F05-3B1BC2600A03}"/>
              </a:ext>
            </a:extLst>
          </p:cNvPr>
          <p:cNvSpPr/>
          <p:nvPr/>
        </p:nvSpPr>
        <p:spPr>
          <a:xfrm>
            <a:off x="270730" y="5969844"/>
            <a:ext cx="6175838" cy="276999"/>
          </a:xfrm>
          <a:prstGeom prst="rect">
            <a:avLst/>
          </a:prstGeom>
        </p:spPr>
        <p:txBody>
          <a:bodyPr wrap="square">
            <a:spAutoFit/>
          </a:bodyPr>
          <a:lstStyle/>
          <a:p>
            <a:pPr marL="171450" indent="-171450">
              <a:buFont typeface="Wingdings" panose="05000000000000000000" pitchFamily="2" charset="2"/>
              <a:buChar char="è"/>
            </a:pPr>
            <a:r>
              <a:rPr lang="en-US" altLang="ko-KR" sz="1200" dirty="0">
                <a:latin typeface="Arial" panose="020B0604020202020204" pitchFamily="34" charset="0"/>
                <a:cs typeface="Arial" panose="020B0604020202020204" pitchFamily="34" charset="0"/>
              </a:rPr>
              <a:t>Kim, Yong Hyun, et al. Nuclear Engineering and Technology 55.3 (2023): 919-926.</a:t>
            </a:r>
          </a:p>
        </p:txBody>
      </p:sp>
      <p:sp>
        <p:nvSpPr>
          <p:cNvPr id="24" name="TextBox 23">
            <a:extLst>
              <a:ext uri="{FF2B5EF4-FFF2-40B4-BE49-F238E27FC236}">
                <a16:creationId xmlns:a16="http://schemas.microsoft.com/office/drawing/2014/main" id="{2D730926-5001-4528-94BC-F362576D7962}"/>
              </a:ext>
            </a:extLst>
          </p:cNvPr>
          <p:cNvSpPr txBox="1"/>
          <p:nvPr/>
        </p:nvSpPr>
        <p:spPr>
          <a:xfrm>
            <a:off x="245153" y="5384347"/>
            <a:ext cx="4625231" cy="338554"/>
          </a:xfrm>
          <a:prstGeom prst="rect">
            <a:avLst/>
          </a:prstGeom>
          <a:noFill/>
        </p:spPr>
        <p:txBody>
          <a:bodyPr wrap="square">
            <a:spAutoFit/>
          </a:bodyPr>
          <a:lstStyle/>
          <a:p>
            <a:pPr marL="285750" indent="-285750">
              <a:buFont typeface="Arial" panose="020B0604020202020204" pitchFamily="34" charset="0"/>
              <a:buChar char="•"/>
            </a:pPr>
            <a:r>
              <a:rPr lang="en-US" altLang="ko-KR" sz="1600" b="1" dirty="0">
                <a:latin typeface="Arial" panose="020B0604020202020204" pitchFamily="34" charset="0"/>
                <a:cs typeface="Arial" panose="020B0604020202020204" pitchFamily="34" charset="0"/>
              </a:rPr>
              <a:t>Details in the published paper</a:t>
            </a:r>
          </a:p>
        </p:txBody>
      </p:sp>
    </p:spTree>
    <p:extLst>
      <p:ext uri="{BB962C8B-B14F-4D97-AF65-F5344CB8AC3E}">
        <p14:creationId xmlns:p14="http://schemas.microsoft.com/office/powerpoint/2010/main" val="3242638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C471396-17A1-4AEB-947C-F853B14D7AEA}"/>
              </a:ext>
            </a:extLst>
          </p:cNvPr>
          <p:cNvSpPr txBox="1"/>
          <p:nvPr/>
        </p:nvSpPr>
        <p:spPr>
          <a:xfrm>
            <a:off x="3740268" y="1147763"/>
            <a:ext cx="4711463" cy="584775"/>
          </a:xfrm>
          <a:prstGeom prst="rect">
            <a:avLst/>
          </a:prstGeom>
          <a:noFill/>
        </p:spPr>
        <p:txBody>
          <a:bodyPr wrap="square">
            <a:spAutoFit/>
          </a:bodyPr>
          <a:lstStyle/>
          <a:p>
            <a:r>
              <a:rPr lang="pt-PT" altLang="ko-KR" sz="3200" b="1" spc="-30" dirty="0">
                <a:ln w="3175">
                  <a:solidFill>
                    <a:srgbClr val="0C3975">
                      <a:alpha val="10000"/>
                    </a:srgbClr>
                  </a:solidFill>
                </a:ln>
                <a:solidFill>
                  <a:srgbClr val="0C3975"/>
                </a:solidFill>
                <a:latin typeface="+mj-lt"/>
              </a:rPr>
              <a:t>Thank you </a:t>
            </a:r>
            <a:r>
              <a:rPr lang="pt-PT" altLang="ko-KR" sz="3200" b="1" spc="-30">
                <a:ln w="3175">
                  <a:solidFill>
                    <a:srgbClr val="0C3975">
                      <a:alpha val="10000"/>
                    </a:srgbClr>
                  </a:solidFill>
                </a:ln>
                <a:solidFill>
                  <a:srgbClr val="0C3975"/>
                </a:solidFill>
                <a:latin typeface="+mj-lt"/>
              </a:rPr>
              <a:t>for attention</a:t>
            </a:r>
            <a:endParaRPr lang="ko-KR" altLang="en-US" sz="3200" b="1" spc="-30" dirty="0">
              <a:ln w="3175">
                <a:solidFill>
                  <a:srgbClr val="282828">
                    <a:alpha val="10000"/>
                  </a:srgbClr>
                </a:solidFill>
              </a:ln>
              <a:solidFill>
                <a:srgbClr val="282828"/>
              </a:solidFill>
              <a:latin typeface="+mj-lt"/>
            </a:endParaRPr>
          </a:p>
        </p:txBody>
      </p:sp>
      <p:grpSp>
        <p:nvGrpSpPr>
          <p:cNvPr id="6" name="그룹 5">
            <a:extLst>
              <a:ext uri="{FF2B5EF4-FFF2-40B4-BE49-F238E27FC236}">
                <a16:creationId xmlns:a16="http://schemas.microsoft.com/office/drawing/2014/main" id="{E7A22EB0-DEF5-42E9-9B66-8950045BA73D}"/>
              </a:ext>
            </a:extLst>
          </p:cNvPr>
          <p:cNvGrpSpPr/>
          <p:nvPr/>
        </p:nvGrpSpPr>
        <p:grpSpPr>
          <a:xfrm>
            <a:off x="197698" y="2"/>
            <a:ext cx="241329" cy="692149"/>
            <a:chOff x="183568" y="1"/>
            <a:chExt cx="215688" cy="734057"/>
          </a:xfrm>
        </p:grpSpPr>
        <p:sp>
          <p:nvSpPr>
            <p:cNvPr id="7" name="직사각형 6">
              <a:extLst>
                <a:ext uri="{FF2B5EF4-FFF2-40B4-BE49-F238E27FC236}">
                  <a16:creationId xmlns:a16="http://schemas.microsoft.com/office/drawing/2014/main" id="{6173507E-EECA-4F9C-B83B-72FFA5DD0E0E}"/>
                </a:ext>
              </a:extLst>
            </p:cNvPr>
            <p:cNvSpPr/>
            <p:nvPr/>
          </p:nvSpPr>
          <p:spPr>
            <a:xfrm>
              <a:off x="183568" y="391357"/>
              <a:ext cx="45719" cy="342701"/>
            </a:xfrm>
            <a:prstGeom prst="rect">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nvGrpSpPr>
            <p:cNvPr id="8" name="그룹 7">
              <a:extLst>
                <a:ext uri="{FF2B5EF4-FFF2-40B4-BE49-F238E27FC236}">
                  <a16:creationId xmlns:a16="http://schemas.microsoft.com/office/drawing/2014/main" id="{E5616D9B-9ACF-4031-9070-BA529C5709F9}"/>
                </a:ext>
              </a:extLst>
            </p:cNvPr>
            <p:cNvGrpSpPr/>
            <p:nvPr/>
          </p:nvGrpSpPr>
          <p:grpSpPr>
            <a:xfrm>
              <a:off x="275643" y="1"/>
              <a:ext cx="123613" cy="446867"/>
              <a:chOff x="275643" y="1"/>
              <a:chExt cx="123613" cy="446867"/>
            </a:xfrm>
          </p:grpSpPr>
          <p:sp>
            <p:nvSpPr>
              <p:cNvPr id="9" name="직사각형 8">
                <a:extLst>
                  <a:ext uri="{FF2B5EF4-FFF2-40B4-BE49-F238E27FC236}">
                    <a16:creationId xmlns:a16="http://schemas.microsoft.com/office/drawing/2014/main" id="{123C7DFC-42BE-46AB-AF51-320AB02B1D57}"/>
                  </a:ext>
                </a:extLst>
              </p:cNvPr>
              <p:cNvSpPr/>
              <p:nvPr/>
            </p:nvSpPr>
            <p:spPr>
              <a:xfrm>
                <a:off x="275643" y="135321"/>
                <a:ext cx="45719" cy="311546"/>
              </a:xfrm>
              <a:prstGeom prst="rect">
                <a:avLst/>
              </a:prstGeom>
              <a:solidFill>
                <a:srgbClr val="2E6B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10" name="자유형: 도형 9">
                <a:extLst>
                  <a:ext uri="{FF2B5EF4-FFF2-40B4-BE49-F238E27FC236}">
                    <a16:creationId xmlns:a16="http://schemas.microsoft.com/office/drawing/2014/main" id="{4121F1AA-F7B8-4A23-8E86-D4EA55C91A88}"/>
                  </a:ext>
                </a:extLst>
              </p:cNvPr>
              <p:cNvSpPr/>
              <p:nvPr/>
            </p:nvSpPr>
            <p:spPr>
              <a:xfrm>
                <a:off x="353537" y="1"/>
                <a:ext cx="45719" cy="446867"/>
              </a:xfrm>
              <a:custGeom>
                <a:avLst/>
                <a:gdLst>
                  <a:gd name="connsiteX0" fmla="*/ 0 w 45719"/>
                  <a:gd name="connsiteY0" fmla="*/ 0 h 446867"/>
                  <a:gd name="connsiteX1" fmla="*/ 45719 w 45719"/>
                  <a:gd name="connsiteY1" fmla="*/ 0 h 446867"/>
                  <a:gd name="connsiteX2" fmla="*/ 45719 w 45719"/>
                  <a:gd name="connsiteY2" fmla="*/ 242888 h 446867"/>
                  <a:gd name="connsiteX3" fmla="*/ 45719 w 45719"/>
                  <a:gd name="connsiteY3" fmla="*/ 311546 h 446867"/>
                  <a:gd name="connsiteX4" fmla="*/ 45719 w 45719"/>
                  <a:gd name="connsiteY4" fmla="*/ 446867 h 446867"/>
                  <a:gd name="connsiteX5" fmla="*/ 0 w 45719"/>
                  <a:gd name="connsiteY5" fmla="*/ 446867 h 446867"/>
                  <a:gd name="connsiteX6" fmla="*/ 0 w 45719"/>
                  <a:gd name="connsiteY6" fmla="*/ 311546 h 446867"/>
                  <a:gd name="connsiteX7" fmla="*/ 0 w 45719"/>
                  <a:gd name="connsiteY7" fmla="*/ 242888 h 4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446867">
                    <a:moveTo>
                      <a:pt x="0" y="0"/>
                    </a:moveTo>
                    <a:lnTo>
                      <a:pt x="45719" y="0"/>
                    </a:lnTo>
                    <a:lnTo>
                      <a:pt x="45719" y="242888"/>
                    </a:lnTo>
                    <a:lnTo>
                      <a:pt x="45719" y="311546"/>
                    </a:lnTo>
                    <a:lnTo>
                      <a:pt x="45719" y="446867"/>
                    </a:lnTo>
                    <a:lnTo>
                      <a:pt x="0" y="446867"/>
                    </a:lnTo>
                    <a:lnTo>
                      <a:pt x="0" y="311546"/>
                    </a:lnTo>
                    <a:lnTo>
                      <a:pt x="0" y="242888"/>
                    </a:lnTo>
                    <a:close/>
                  </a:path>
                </a:pathLst>
              </a:custGeom>
              <a:solidFill>
                <a:srgbClr val="629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grpSp>
      <p:pic>
        <p:nvPicPr>
          <p:cNvPr id="2050" name="Picture 2" descr="http://d3b39vpyptsv01.cloudfront.net/photo/1/2/17f552dbb8d76670480cd3ec5e9ac0c2.jpg">
            <a:extLst>
              <a:ext uri="{FF2B5EF4-FFF2-40B4-BE49-F238E27FC236}">
                <a16:creationId xmlns:a16="http://schemas.microsoft.com/office/drawing/2014/main" id="{70165CA5-EF5F-4468-BBD5-9D8B3AF52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1099" y="1967389"/>
            <a:ext cx="4310233" cy="29232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8" name="Picture 2" descr="SATIF-16     Shielding aspects of Accelerators, Targets and Irradiation Facilities">
            <a:extLst>
              <a:ext uri="{FF2B5EF4-FFF2-40B4-BE49-F238E27FC236}">
                <a16:creationId xmlns:a16="http://schemas.microsoft.com/office/drawing/2014/main" id="{36A61D0B-41D1-4254-A39B-C07EC92C94F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560"/>
          <a:stretch/>
        </p:blipFill>
        <p:spPr bwMode="auto">
          <a:xfrm>
            <a:off x="10599347" y="6025007"/>
            <a:ext cx="1499302" cy="716233"/>
          </a:xfrm>
          <a:prstGeom prst="rect">
            <a:avLst/>
          </a:prstGeom>
          <a:solidFill>
            <a:schemeClr val="tx1">
              <a:lumMod val="65000"/>
              <a:lumOff val="35000"/>
            </a:schemeClr>
          </a:solidFill>
        </p:spPr>
      </p:pic>
      <p:pic>
        <p:nvPicPr>
          <p:cNvPr id="19" name="그림 18">
            <a:extLst>
              <a:ext uri="{FF2B5EF4-FFF2-40B4-BE49-F238E27FC236}">
                <a16:creationId xmlns:a16="http://schemas.microsoft.com/office/drawing/2014/main" id="{DAEEFD08-A1CB-4E07-88CD-910B7A2990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5275" y="93741"/>
            <a:ext cx="3048145" cy="490581"/>
          </a:xfrm>
          <a:prstGeom prst="rect">
            <a:avLst/>
          </a:prstGeom>
        </p:spPr>
      </p:pic>
      <p:sp>
        <p:nvSpPr>
          <p:cNvPr id="2" name="직사각형 1">
            <a:extLst>
              <a:ext uri="{FF2B5EF4-FFF2-40B4-BE49-F238E27FC236}">
                <a16:creationId xmlns:a16="http://schemas.microsoft.com/office/drawing/2014/main" id="{24CD0166-7782-B589-FE52-184569889688}"/>
              </a:ext>
            </a:extLst>
          </p:cNvPr>
          <p:cNvSpPr/>
          <p:nvPr/>
        </p:nvSpPr>
        <p:spPr>
          <a:xfrm>
            <a:off x="93351" y="6453405"/>
            <a:ext cx="6175838" cy="276999"/>
          </a:xfrm>
          <a:prstGeom prst="rect">
            <a:avLst/>
          </a:prstGeom>
        </p:spPr>
        <p:txBody>
          <a:bodyPr wrap="square">
            <a:spAutoFit/>
          </a:bodyPr>
          <a:lstStyle/>
          <a:p>
            <a:r>
              <a:rPr lang="en-US" altLang="ko-KR" sz="1200" dirty="0">
                <a:latin typeface="Arial" panose="020B0604020202020204" pitchFamily="34" charset="0"/>
                <a:cs typeface="Arial" panose="020B0604020202020204" pitchFamily="34" charset="0"/>
              </a:rPr>
              <a:t>E-mail: kimyh0411@postech.ac.kr</a:t>
            </a:r>
          </a:p>
        </p:txBody>
      </p:sp>
      <p:sp>
        <p:nvSpPr>
          <p:cNvPr id="4" name="TextBox 3">
            <a:extLst>
              <a:ext uri="{FF2B5EF4-FFF2-40B4-BE49-F238E27FC236}">
                <a16:creationId xmlns:a16="http://schemas.microsoft.com/office/drawing/2014/main" id="{93872AB4-915B-BF28-DF43-6CCB1D8ED0AE}"/>
              </a:ext>
            </a:extLst>
          </p:cNvPr>
          <p:cNvSpPr txBox="1"/>
          <p:nvPr/>
        </p:nvSpPr>
        <p:spPr>
          <a:xfrm>
            <a:off x="93351" y="6119653"/>
            <a:ext cx="1903370" cy="369332"/>
          </a:xfrm>
          <a:prstGeom prst="rect">
            <a:avLst/>
          </a:prstGeom>
          <a:noFill/>
        </p:spPr>
        <p:txBody>
          <a:bodyPr wrap="square">
            <a:spAutoFit/>
          </a:bodyPr>
          <a:lstStyle/>
          <a:p>
            <a:r>
              <a:rPr lang="en-US" altLang="ko-KR" b="1" dirty="0">
                <a:latin typeface="Arial" panose="020B0604020202020204" pitchFamily="34" charset="0"/>
                <a:cs typeface="Arial" panose="020B0604020202020204" pitchFamily="34" charset="0"/>
              </a:rPr>
              <a:t>Yong Hyun Kim</a:t>
            </a:r>
            <a:endParaRPr lang="ko-KR" altLang="en-US" dirty="0"/>
          </a:p>
        </p:txBody>
      </p:sp>
    </p:spTree>
    <p:extLst>
      <p:ext uri="{BB962C8B-B14F-4D97-AF65-F5344CB8AC3E}">
        <p14:creationId xmlns:p14="http://schemas.microsoft.com/office/powerpoint/2010/main" val="432448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D52898-2B6A-69F5-EEA4-85EE7EC1C812}"/>
              </a:ext>
            </a:extLst>
          </p:cNvPr>
          <p:cNvSpPr>
            <a:spLocks noGrp="1"/>
          </p:cNvSpPr>
          <p:nvPr>
            <p:ph type="title"/>
          </p:nvPr>
        </p:nvSpPr>
        <p:spPr/>
        <p:txBody>
          <a:bodyPr/>
          <a:lstStyle/>
          <a:p>
            <a:r>
              <a:rPr lang="en-US" altLang="ko-KR" dirty="0"/>
              <a:t>Support</a:t>
            </a:r>
            <a:endParaRPr lang="ko-KR" altLang="en-US" dirty="0"/>
          </a:p>
        </p:txBody>
      </p:sp>
      <p:sp>
        <p:nvSpPr>
          <p:cNvPr id="23" name="TextBox 22">
            <a:extLst>
              <a:ext uri="{FF2B5EF4-FFF2-40B4-BE49-F238E27FC236}">
                <a16:creationId xmlns:a16="http://schemas.microsoft.com/office/drawing/2014/main" id="{063D9879-76E9-48E1-95CF-83BB91C6DF08}"/>
              </a:ext>
            </a:extLst>
          </p:cNvPr>
          <p:cNvSpPr txBox="1"/>
          <p:nvPr/>
        </p:nvSpPr>
        <p:spPr>
          <a:xfrm>
            <a:off x="2678947" y="897308"/>
            <a:ext cx="6521032" cy="3077766"/>
          </a:xfrm>
          <a:prstGeom prst="rect">
            <a:avLst/>
          </a:prstGeom>
          <a:noFill/>
        </p:spPr>
        <p:txBody>
          <a:bodyPr wrap="square" rtlCol="0">
            <a:spAutoFit/>
          </a:bodyPr>
          <a:lstStyle/>
          <a:p>
            <a:endParaRPr lang="en-US" sz="1000" dirty="0">
              <a:solidFill>
                <a:srgbClr val="22222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altLang="ko-KR" sz="1600" dirty="0">
                <a:latin typeface="Arial" panose="020B0604020202020204" pitchFamily="34" charset="0"/>
                <a:cs typeface="Arial" panose="020B0604020202020204" pitchFamily="34" charset="0"/>
              </a:rPr>
              <a:t>FLUKA : </a:t>
            </a:r>
            <a:r>
              <a:rPr lang="en-US" altLang="ko-KR" sz="1600" u="sng" dirty="0">
                <a:latin typeface="Arial" panose="020B0604020202020204" pitchFamily="34" charset="0"/>
                <a:cs typeface="Arial" panose="020B0604020202020204" pitchFamily="34" charset="0"/>
              </a:rPr>
              <a:t>NRT model using restricted loss (stopping power)*</a:t>
            </a:r>
          </a:p>
          <a:p>
            <a:pPr algn="just"/>
            <a:endParaRPr lang="en-US" altLang="ko-KR" sz="1400" u="sng" dirty="0">
              <a:latin typeface="Arial" panose="020B0604020202020204" pitchFamily="34" charset="0"/>
              <a:cs typeface="Arial" panose="020B0604020202020204" pitchFamily="34" charset="0"/>
            </a:endParaRPr>
          </a:p>
          <a:p>
            <a:pPr algn="just"/>
            <a:endParaRPr lang="en-US" altLang="ko-KR" sz="1400" u="sng" dirty="0">
              <a:latin typeface="Arial" panose="020B0604020202020204" pitchFamily="34" charset="0"/>
              <a:cs typeface="Arial" panose="020B0604020202020204" pitchFamily="34" charset="0"/>
            </a:endParaRPr>
          </a:p>
          <a:p>
            <a:pPr algn="just"/>
            <a:endParaRPr lang="en-US" altLang="ko-KR" sz="1400" u="sng" dirty="0">
              <a:latin typeface="Arial" panose="020B0604020202020204" pitchFamily="34" charset="0"/>
              <a:cs typeface="Arial" panose="020B0604020202020204" pitchFamily="34" charset="0"/>
            </a:endParaRPr>
          </a:p>
          <a:p>
            <a:pPr algn="just"/>
            <a:endParaRPr lang="en-US" altLang="ko-KR" sz="1400" u="sng" dirty="0">
              <a:latin typeface="Arial" panose="020B0604020202020204" pitchFamily="34" charset="0"/>
              <a:cs typeface="Arial" panose="020B0604020202020204" pitchFamily="34" charset="0"/>
            </a:endParaRPr>
          </a:p>
          <a:p>
            <a:pPr algn="just"/>
            <a:endParaRPr lang="en-US" altLang="ko-KR" sz="1400" u="sng" dirty="0">
              <a:latin typeface="Arial" panose="020B0604020202020204" pitchFamily="34" charset="0"/>
              <a:cs typeface="Arial" panose="020B0604020202020204" pitchFamily="34" charset="0"/>
            </a:endParaRPr>
          </a:p>
          <a:p>
            <a:pPr algn="just"/>
            <a:endParaRPr lang="en-US" altLang="ko-KR" sz="1400" u="sng" dirty="0">
              <a:latin typeface="Arial" panose="020B0604020202020204" pitchFamily="34" charset="0"/>
              <a:cs typeface="Arial" panose="020B0604020202020204" pitchFamily="34" charset="0"/>
            </a:endParaRPr>
          </a:p>
          <a:p>
            <a:pPr algn="just"/>
            <a:endParaRPr lang="en-US" altLang="ko-KR" sz="1400" u="sng" dirty="0">
              <a:latin typeface="Arial" panose="020B0604020202020204" pitchFamily="34" charset="0"/>
              <a:cs typeface="Arial" panose="020B0604020202020204" pitchFamily="34" charset="0"/>
            </a:endParaRPr>
          </a:p>
          <a:p>
            <a:pPr algn="just"/>
            <a:endParaRPr lang="en-US" altLang="ko-KR" sz="1400" u="sng" dirty="0">
              <a:latin typeface="Arial" panose="020B0604020202020204" pitchFamily="34" charset="0"/>
              <a:cs typeface="Arial" panose="020B0604020202020204" pitchFamily="34" charset="0"/>
            </a:endParaRPr>
          </a:p>
          <a:p>
            <a:pPr algn="just"/>
            <a:endParaRPr lang="en-US" altLang="ko-KR" sz="1400" u="sng" dirty="0">
              <a:latin typeface="Arial" panose="020B0604020202020204" pitchFamily="34" charset="0"/>
              <a:cs typeface="Arial" panose="020B0604020202020204" pitchFamily="34" charset="0"/>
            </a:endParaRPr>
          </a:p>
          <a:p>
            <a:pPr algn="just"/>
            <a:endParaRPr lang="en-US" altLang="ko-KR" sz="1400" u="sng" dirty="0">
              <a:latin typeface="Arial" panose="020B0604020202020204" pitchFamily="34" charset="0"/>
              <a:cs typeface="Arial" panose="020B0604020202020204" pitchFamily="34" charset="0"/>
            </a:endParaRPr>
          </a:p>
          <a:p>
            <a:pPr algn="just"/>
            <a:endParaRPr lang="en-US" altLang="ko-KR" sz="1400" u="sng" dirty="0">
              <a:latin typeface="Arial" panose="020B0604020202020204" pitchFamily="34" charset="0"/>
              <a:cs typeface="Arial" panose="020B0604020202020204" pitchFamily="34" charset="0"/>
            </a:endParaRPr>
          </a:p>
          <a:p>
            <a:pPr algn="just"/>
            <a:endParaRPr lang="en-US" altLang="ko-KR" sz="1400" u="sng"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B8C5EA2-B641-4B13-BE23-F5D7DB4EBCB9}"/>
                  </a:ext>
                </a:extLst>
              </p:cNvPr>
              <p:cNvSpPr txBox="1"/>
              <p:nvPr/>
            </p:nvSpPr>
            <p:spPr>
              <a:xfrm>
                <a:off x="4015092" y="2829916"/>
                <a:ext cx="1863521" cy="307777"/>
              </a:xfrm>
              <a:prstGeom prst="rect">
                <a:avLst/>
              </a:prstGeom>
              <a:noFill/>
            </p:spPr>
            <p:txBody>
              <a:bodyPr wrap="square">
                <a:spAutoFit/>
              </a:bodyPr>
              <a:lstStyle/>
              <a:p>
                <a:pPr algn="just"/>
                <a:r>
                  <a:rPr lang="en-US" altLang="ko-KR" sz="1400" dirty="0">
                    <a:latin typeface="Arial" panose="020B0604020202020204" pitchFamily="34" charset="0"/>
                    <a:ea typeface="맑은 고딕" panose="020B0503020000020004" pitchFamily="50" charset="-127"/>
                    <a:cs typeface="Arial" panose="020B0604020202020204" pitchFamily="34" charset="0"/>
                  </a:rPr>
                  <a:t>where </a:t>
                </a:r>
                <a14:m>
                  <m:oMath xmlns:m="http://schemas.openxmlformats.org/officeDocument/2006/math">
                    <m:r>
                      <m:rPr>
                        <m:nor/>
                      </m:rPr>
                      <a:rPr lang="el-GR" altLang="ko-KR" sz="1400" dirty="0" smtClean="0">
                        <a:latin typeface="Arial" panose="020B0604020202020204" pitchFamily="34" charset="0"/>
                        <a:cs typeface="Arial" panose="020B0604020202020204" pitchFamily="34" charset="0"/>
                      </a:rPr>
                      <m:t>ξ</m:t>
                    </m:r>
                    <m:r>
                      <m:rPr>
                        <m:nor/>
                      </m:rPr>
                      <a:rPr lang="en-US" altLang="ko-KR" sz="1400" dirty="0" smtClean="0">
                        <a:latin typeface="Arial" panose="020B0604020202020204" pitchFamily="34" charset="0"/>
                        <a:cs typeface="Arial" panose="020B0604020202020204" pitchFamily="34" charset="0"/>
                      </a:rPr>
                      <m:t>(</m:t>
                    </m:r>
                    <m:r>
                      <a:rPr lang="en-US" altLang="ko-KR" sz="1400" i="1" dirty="0">
                        <a:latin typeface="Cambria Math" panose="02040503050406030204" pitchFamily="18" charset="0"/>
                        <a:cs typeface="Arial" panose="020B0604020202020204" pitchFamily="34" charset="0"/>
                      </a:rPr>
                      <m:t>𝑇</m:t>
                    </m:r>
                    <m:r>
                      <m:rPr>
                        <m:nor/>
                      </m:rPr>
                      <a:rPr lang="en-US" altLang="ko-KR" sz="1400" dirty="0">
                        <a:latin typeface="Arial" panose="020B0604020202020204" pitchFamily="34" charset="0"/>
                        <a:cs typeface="Arial" panose="020B0604020202020204" pitchFamily="34" charset="0"/>
                      </a:rPr>
                      <m:t>)</m:t>
                    </m:r>
                    <m:r>
                      <a:rPr lang="en-US" altLang="ko-KR" sz="1400" i="1" dirty="0">
                        <a:latin typeface="Cambria Math" panose="02040503050406030204" pitchFamily="18" charset="0"/>
                        <a:cs typeface="Arial" panose="020B0604020202020204" pitchFamily="34" charset="0"/>
                      </a:rPr>
                      <m:t> </m:t>
                    </m:r>
                  </m:oMath>
                </a14:m>
                <a:r>
                  <a:rPr lang="en-US" altLang="ko-KR" sz="1400" dirty="0">
                    <a:latin typeface="Arial" panose="020B0604020202020204" pitchFamily="34" charset="0"/>
                    <a:cs typeface="Arial" panose="020B0604020202020204" pitchFamily="34" charset="0"/>
                  </a:rPr>
                  <a:t>=Sn’/S,</a:t>
                </a:r>
              </a:p>
            </p:txBody>
          </p:sp>
        </mc:Choice>
        <mc:Fallback xmlns="">
          <p:sp>
            <p:nvSpPr>
              <p:cNvPr id="24" name="TextBox 23">
                <a:extLst>
                  <a:ext uri="{FF2B5EF4-FFF2-40B4-BE49-F238E27FC236}">
                    <a16:creationId xmlns:a16="http://schemas.microsoft.com/office/drawing/2014/main" id="{EB8C5EA2-B641-4B13-BE23-F5D7DB4EBCB9}"/>
                  </a:ext>
                </a:extLst>
              </p:cNvPr>
              <p:cNvSpPr txBox="1">
                <a:spLocks noRot="1" noChangeAspect="1" noMove="1" noResize="1" noEditPoints="1" noAdjustHandles="1" noChangeArrowheads="1" noChangeShapeType="1" noTextEdit="1"/>
              </p:cNvSpPr>
              <p:nvPr/>
            </p:nvSpPr>
            <p:spPr>
              <a:xfrm>
                <a:off x="4015092" y="2829916"/>
                <a:ext cx="1863521" cy="307777"/>
              </a:xfrm>
              <a:prstGeom prst="rect">
                <a:avLst/>
              </a:prstGeom>
              <a:blipFill>
                <a:blip r:embed="rId2"/>
                <a:stretch>
                  <a:fillRect l="-984" t="-3922"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AFC7D08C-0601-42F5-9943-23B433C426C0}"/>
                  </a:ext>
                </a:extLst>
              </p:cNvPr>
              <p:cNvSpPr txBox="1"/>
              <p:nvPr/>
            </p:nvSpPr>
            <p:spPr>
              <a:xfrm>
                <a:off x="3448879" y="3276206"/>
                <a:ext cx="3310627" cy="414729"/>
              </a:xfrm>
              <a:prstGeom prst="rect">
                <a:avLst/>
              </a:prstGeom>
              <a:noFill/>
            </p:spPr>
            <p:txBody>
              <a:bodyPr wrap="square">
                <a:spAutoFit/>
              </a:bodyPr>
              <a:lstStyle/>
              <a:p>
                <a:pPr algn="just"/>
                <a:r>
                  <a:rPr lang="en-US" altLang="ko-KR" sz="1400" dirty="0">
                    <a:latin typeface="Arial" panose="020B0604020202020204" pitchFamily="34" charset="0"/>
                    <a:cs typeface="Arial" panose="020B0604020202020204" pitchFamily="34" charset="0"/>
                  </a:rPr>
                  <a:t>where S</a:t>
                </a:r>
                <a:r>
                  <a:rPr lang="en-US" altLang="ko-KR" sz="1400" baseline="-25000" dirty="0">
                    <a:latin typeface="Arial" panose="020B0604020202020204" pitchFamily="34" charset="0"/>
                    <a:cs typeface="Arial" panose="020B0604020202020204" pitchFamily="34" charset="0"/>
                  </a:rPr>
                  <a:t>n</a:t>
                </a:r>
                <a:r>
                  <a:rPr lang="en-US" altLang="ko-KR" sz="1400" dirty="0">
                    <a:latin typeface="Arial" panose="020B0604020202020204" pitchFamily="34" charset="0"/>
                    <a:cs typeface="Arial" panose="020B0604020202020204" pitchFamily="34" charset="0"/>
                  </a:rPr>
                  <a:t>’(</a:t>
                </a:r>
                <a:r>
                  <a:rPr lang="en-US" altLang="ko-KR" sz="1400" dirty="0" err="1">
                    <a:latin typeface="Arial" panose="020B0604020202020204" pitchFamily="34" charset="0"/>
                    <a:cs typeface="Arial" panose="020B0604020202020204" pitchFamily="34" charset="0"/>
                  </a:rPr>
                  <a:t>E,</a:t>
                </a:r>
                <a:r>
                  <a:rPr lang="en-US" altLang="ko-KR" sz="1400" b="1" dirty="0" err="1">
                    <a:latin typeface="Arial" panose="020B0604020202020204" pitchFamily="34" charset="0"/>
                    <a:cs typeface="Arial" panose="020B0604020202020204" pitchFamily="34" charset="0"/>
                  </a:rPr>
                  <a:t>E</a:t>
                </a:r>
                <a:r>
                  <a:rPr lang="en-US" altLang="ko-KR" sz="1400" b="1" baseline="-25000" dirty="0" err="1">
                    <a:latin typeface="Arial" panose="020B0604020202020204" pitchFamily="34" charset="0"/>
                    <a:cs typeface="Arial" panose="020B0604020202020204" pitchFamily="34" charset="0"/>
                  </a:rPr>
                  <a:t>th</a:t>
                </a:r>
                <a:r>
                  <a:rPr lang="en-US" altLang="ko-KR" sz="1400" dirty="0">
                    <a:latin typeface="Arial" panose="020B0604020202020204" pitchFamily="34" charset="0"/>
                    <a:cs typeface="Arial" panose="020B0604020202020204" pitchFamily="34" charset="0"/>
                  </a:rPr>
                  <a:t>)= N</a:t>
                </a:r>
                <a14:m>
                  <m:oMath xmlns:m="http://schemas.openxmlformats.org/officeDocument/2006/math">
                    <m:nary>
                      <m:naryPr>
                        <m:ctrlPr>
                          <a:rPr lang="en-US" altLang="ko-KR" sz="1400" i="1" smtClean="0">
                            <a:latin typeface="Cambria Math" panose="02040503050406030204" pitchFamily="18" charset="0"/>
                            <a:cs typeface="Arial" panose="020B0604020202020204" pitchFamily="34" charset="0"/>
                          </a:rPr>
                        </m:ctrlPr>
                      </m:naryPr>
                      <m:sub>
                        <m:r>
                          <m:rPr>
                            <m:brk m:alnAt="23"/>
                          </m:rPr>
                          <a:rPr lang="en-US" altLang="ko-KR" sz="1400" b="1" i="1" smtClean="0">
                            <a:latin typeface="Cambria Math" panose="02040503050406030204" pitchFamily="18" charset="0"/>
                            <a:cs typeface="Arial" panose="020B0604020202020204" pitchFamily="34" charset="0"/>
                          </a:rPr>
                          <m:t>𝑬</m:t>
                        </m:r>
                        <m:r>
                          <a:rPr lang="en-US" altLang="ko-KR" sz="1400" b="1" i="1" baseline="-25000" smtClean="0">
                            <a:latin typeface="Cambria Math" panose="02040503050406030204" pitchFamily="18" charset="0"/>
                            <a:cs typeface="Arial" panose="020B0604020202020204" pitchFamily="34" charset="0"/>
                          </a:rPr>
                          <m:t>𝒕𝒉</m:t>
                        </m:r>
                      </m:sub>
                      <m:sup>
                        <m:r>
                          <m:rPr>
                            <m:sty m:val="p"/>
                          </m:rPr>
                          <a:rPr lang="el-GR" altLang="ko-KR" sz="1400" i="1" smtClean="0">
                            <a:latin typeface="Cambria Math" panose="02040503050406030204" pitchFamily="18" charset="0"/>
                            <a:cs typeface="Arial" panose="020B0604020202020204" pitchFamily="34" charset="0"/>
                          </a:rPr>
                          <m:t>γ</m:t>
                        </m:r>
                        <m:r>
                          <a:rPr lang="en-US" altLang="ko-KR" sz="1400" b="0" i="1" smtClean="0">
                            <a:latin typeface="Cambria Math" panose="02040503050406030204" pitchFamily="18" charset="0"/>
                            <a:cs typeface="Arial" panose="020B0604020202020204" pitchFamily="34" charset="0"/>
                          </a:rPr>
                          <m:t>𝐸</m:t>
                        </m:r>
                      </m:sup>
                      <m:e>
                        <m:r>
                          <a:rPr lang="en-US" altLang="ko-KR" sz="1400" b="0" i="1" smtClean="0">
                            <a:latin typeface="Cambria Math" panose="02040503050406030204" pitchFamily="18" charset="0"/>
                            <a:cs typeface="Arial" panose="020B0604020202020204" pitchFamily="34" charset="0"/>
                          </a:rPr>
                          <m:t>𝑇</m:t>
                        </m:r>
                        <m:d>
                          <m:dPr>
                            <m:ctrlPr>
                              <a:rPr lang="en-US" altLang="ko-KR" sz="1400" b="0" i="1" smtClean="0">
                                <a:latin typeface="Cambria Math" panose="02040503050406030204" pitchFamily="18" charset="0"/>
                                <a:cs typeface="Arial" panose="020B0604020202020204" pitchFamily="34" charset="0"/>
                              </a:rPr>
                            </m:ctrlPr>
                          </m:dPr>
                          <m:e>
                            <m:f>
                              <m:fPr>
                                <m:ctrlPr>
                                  <a:rPr lang="en-US" altLang="ko-KR" sz="1400" i="1">
                                    <a:latin typeface="Cambria Math" panose="02040503050406030204" pitchFamily="18" charset="0"/>
                                    <a:cs typeface="Arial" panose="020B0604020202020204" pitchFamily="34" charset="0"/>
                                  </a:rPr>
                                </m:ctrlPr>
                              </m:fPr>
                              <m:num>
                                <m:r>
                                  <a:rPr lang="en-US" altLang="ko-KR" sz="1400" i="1">
                                    <a:latin typeface="Cambria Math" panose="02040503050406030204" pitchFamily="18" charset="0"/>
                                    <a:cs typeface="Arial" panose="020B0604020202020204" pitchFamily="34" charset="0"/>
                                  </a:rPr>
                                  <m:t>𝑑</m:t>
                                </m:r>
                                <m:r>
                                  <m:rPr>
                                    <m:sty m:val="p"/>
                                  </m:rPr>
                                  <a:rPr lang="el-GR" altLang="ko-KR" sz="1400" i="1">
                                    <a:latin typeface="Cambria Math" panose="02040503050406030204" pitchFamily="18" charset="0"/>
                                    <a:cs typeface="Arial" panose="020B0604020202020204" pitchFamily="34" charset="0"/>
                                  </a:rPr>
                                  <m:t>σ</m:t>
                                </m:r>
                              </m:num>
                              <m:den>
                                <m:r>
                                  <a:rPr lang="en-US" altLang="ko-KR" sz="1400" i="1">
                                    <a:latin typeface="Cambria Math" panose="02040503050406030204" pitchFamily="18" charset="0"/>
                                    <a:cs typeface="Arial" panose="020B0604020202020204" pitchFamily="34" charset="0"/>
                                  </a:rPr>
                                  <m:t>𝑑𝑇</m:t>
                                </m:r>
                              </m:den>
                            </m:f>
                          </m:e>
                        </m:d>
                        <m:r>
                          <a:rPr lang="en-US" altLang="ko-KR" sz="1400" b="0" i="1" smtClean="0">
                            <a:latin typeface="Cambria Math" panose="02040503050406030204" pitchFamily="18" charset="0"/>
                            <a:cs typeface="Arial" panose="020B0604020202020204" pitchFamily="34" charset="0"/>
                          </a:rPr>
                          <m:t>𝑑𝑇</m:t>
                        </m:r>
                      </m:e>
                    </m:nary>
                  </m:oMath>
                </a14:m>
                <a:endParaRPr lang="en-US" altLang="ko-KR" sz="1400" dirty="0">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AFC7D08C-0601-42F5-9943-23B433C426C0}"/>
                  </a:ext>
                </a:extLst>
              </p:cNvPr>
              <p:cNvSpPr txBox="1">
                <a:spLocks noRot="1" noChangeAspect="1" noMove="1" noResize="1" noEditPoints="1" noAdjustHandles="1" noChangeArrowheads="1" noChangeShapeType="1" noTextEdit="1"/>
              </p:cNvSpPr>
              <p:nvPr/>
            </p:nvSpPr>
            <p:spPr>
              <a:xfrm>
                <a:off x="3448879" y="3276206"/>
                <a:ext cx="3310627" cy="414729"/>
              </a:xfrm>
              <a:prstGeom prst="rect">
                <a:avLst/>
              </a:prstGeom>
              <a:blipFill>
                <a:blip r:embed="rId3"/>
                <a:stretch>
                  <a:fillRect l="-552" t="-82353" b="-138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6212FBCE-86B3-4C9F-B530-DB58010A0A6F}"/>
                  </a:ext>
                </a:extLst>
              </p:cNvPr>
              <p:cNvSpPr txBox="1"/>
              <p:nvPr/>
            </p:nvSpPr>
            <p:spPr>
              <a:xfrm>
                <a:off x="6238239" y="2380405"/>
                <a:ext cx="3310627" cy="1477328"/>
              </a:xfrm>
              <a:prstGeom prst="rect">
                <a:avLst/>
              </a:prstGeom>
              <a:noFill/>
            </p:spPr>
            <p:txBody>
              <a:bodyPr wrap="square">
                <a:spAutoFit/>
              </a:bodyPr>
              <a:lstStyle/>
              <a:p>
                <a:pPr algn="just"/>
                <a14:m>
                  <m:oMath xmlns:m="http://schemas.openxmlformats.org/officeDocument/2006/math">
                    <m:sSub>
                      <m:sSubPr>
                        <m:ctrlPr>
                          <a:rPr lang="en-US" altLang="ko-KR" sz="1000" i="1" smtClean="0">
                            <a:latin typeface="Cambria Math" panose="02040503050406030204" pitchFamily="18" charset="0"/>
                          </a:rPr>
                        </m:ctrlPr>
                      </m:sSubPr>
                      <m:e>
                        <m:r>
                          <a:rPr lang="en-US" altLang="ko-KR" sz="1000">
                            <a:latin typeface="Cambria Math" panose="02040503050406030204" pitchFamily="18" charset="0"/>
                          </a:rPr>
                          <m:t>𝑁</m:t>
                        </m:r>
                      </m:e>
                      <m:sub>
                        <m:r>
                          <m:rPr>
                            <m:sty m:val="p"/>
                          </m:rPr>
                          <a:rPr lang="en-US" altLang="ko-KR" sz="1000" b="0" i="0" smtClean="0">
                            <a:latin typeface="Cambria Math" panose="02040503050406030204" pitchFamily="18" charset="0"/>
                          </a:rPr>
                          <m:t>NRT</m:t>
                        </m:r>
                      </m:sub>
                    </m:sSub>
                  </m:oMath>
                </a14:m>
                <a:r>
                  <a:rPr lang="en-US" altLang="ko-KR" sz="1000" dirty="0">
                    <a:latin typeface="Arial" panose="020B0604020202020204" pitchFamily="34" charset="0"/>
                    <a:cs typeface="Arial" panose="020B0604020202020204" pitchFamily="34" charset="0"/>
                  </a:rPr>
                  <a:t>: number of defects by </a:t>
                </a:r>
                <a:r>
                  <a:rPr lang="en-US" altLang="ko-KR" sz="1000" dirty="0" err="1">
                    <a:latin typeface="Arial" panose="020B0604020202020204" pitchFamily="34" charset="0"/>
                    <a:cs typeface="Arial" panose="020B0604020202020204" pitchFamily="34" charset="0"/>
                  </a:rPr>
                  <a:t>Norgert</a:t>
                </a:r>
                <a:r>
                  <a:rPr lang="en-US" altLang="ko-KR" sz="1000" dirty="0">
                    <a:latin typeface="Arial" panose="020B0604020202020204" pitchFamily="34" charset="0"/>
                    <a:cs typeface="Arial" panose="020B0604020202020204" pitchFamily="34" charset="0"/>
                  </a:rPr>
                  <a:t>, Robinson and Torrens (NRT)</a:t>
                </a:r>
              </a:p>
              <a:p>
                <a:pPr algn="just"/>
                <a14:m>
                  <m:oMath xmlns:m="http://schemas.openxmlformats.org/officeDocument/2006/math">
                    <m:r>
                      <m:rPr>
                        <m:sty m:val="p"/>
                      </m:rPr>
                      <a:rPr lang="el-GR" altLang="ko-KR" sz="1000" b="0" i="1" smtClean="0">
                        <a:latin typeface="Cambria Math" panose="02040503050406030204" pitchFamily="18" charset="0"/>
                        <a:cs typeface="Arial" panose="020B0604020202020204" pitchFamily="34" charset="0"/>
                      </a:rPr>
                      <m:t>κ</m:t>
                    </m:r>
                  </m:oMath>
                </a14:m>
                <a:r>
                  <a:rPr lang="en-US" altLang="ko-KR" sz="1000" dirty="0">
                    <a:latin typeface="Arial" panose="020B0604020202020204" pitchFamily="34" charset="0"/>
                    <a:cs typeface="Arial" panose="020B0604020202020204" pitchFamily="34" charset="0"/>
                  </a:rPr>
                  <a:t>:displacement efficiency</a:t>
                </a:r>
              </a:p>
              <a:p>
                <a:pPr algn="just"/>
                <a14:m>
                  <m:oMath xmlns:m="http://schemas.openxmlformats.org/officeDocument/2006/math">
                    <m:r>
                      <m:rPr>
                        <m:nor/>
                      </m:rPr>
                      <a:rPr lang="el-GR" altLang="ko-KR" sz="1000" dirty="0" smtClean="0">
                        <a:latin typeface="Arial" panose="020B0604020202020204" pitchFamily="34" charset="0"/>
                        <a:cs typeface="Arial" panose="020B0604020202020204" pitchFamily="34" charset="0"/>
                      </a:rPr>
                      <m:t>ξ</m:t>
                    </m:r>
                  </m:oMath>
                </a14:m>
                <a:r>
                  <a:rPr lang="en-US" altLang="ko-KR" sz="1000" dirty="0">
                    <a:latin typeface="Arial" panose="020B0604020202020204" pitchFamily="34" charset="0"/>
                    <a:cs typeface="Arial" panose="020B0604020202020204" pitchFamily="34" charset="0"/>
                  </a:rPr>
                  <a:t>: </a:t>
                </a:r>
                <a:r>
                  <a:rPr lang="en-US" altLang="ko-KR" sz="1000" dirty="0" err="1">
                    <a:latin typeface="Arial" panose="020B0604020202020204" pitchFamily="34" charset="0"/>
                    <a:cs typeface="Arial" panose="020B0604020202020204" pitchFamily="34" charset="0"/>
                  </a:rPr>
                  <a:t>Lindhard</a:t>
                </a:r>
                <a:r>
                  <a:rPr lang="en-US" altLang="ko-KR" sz="1000" dirty="0">
                    <a:latin typeface="Arial" panose="020B0604020202020204" pitchFamily="34" charset="0"/>
                    <a:cs typeface="Arial" panose="020B0604020202020204" pitchFamily="34" charset="0"/>
                  </a:rPr>
                  <a:t> partition function</a:t>
                </a:r>
              </a:p>
              <a:p>
                <a:pPr algn="just"/>
                <a:r>
                  <a:rPr lang="en-US" altLang="ko-KR" sz="1000" dirty="0">
                    <a:latin typeface="Arial" panose="020B0604020202020204" pitchFamily="34" charset="0"/>
                    <a:cs typeface="Arial" panose="020B0604020202020204" pitchFamily="34" charset="0"/>
                  </a:rPr>
                  <a:t>Sn’ : restricted nuclear stopping power(energy loss)</a:t>
                </a:r>
              </a:p>
              <a:p>
                <a:pPr algn="just"/>
                <a:r>
                  <a:rPr lang="en-US" altLang="ko-KR" sz="1000" dirty="0">
                    <a:latin typeface="Arial" panose="020B0604020202020204" pitchFamily="34" charset="0"/>
                    <a:cs typeface="Arial" panose="020B0604020202020204" pitchFamily="34" charset="0"/>
                  </a:rPr>
                  <a:t>N : atomic density</a:t>
                </a:r>
              </a:p>
              <a:p>
                <a:pPr algn="just"/>
                <a:r>
                  <a:rPr lang="en-US" altLang="ko-KR" sz="1000" dirty="0">
                    <a:latin typeface="Arial" panose="020B0604020202020204" pitchFamily="34" charset="0"/>
                    <a:cs typeface="Arial" panose="020B0604020202020204" pitchFamily="34" charset="0"/>
                  </a:rPr>
                  <a:t>T : energy transfer</a:t>
                </a:r>
              </a:p>
              <a:p>
                <a:pPr algn="just"/>
                <a14:m>
                  <m:oMath xmlns:m="http://schemas.openxmlformats.org/officeDocument/2006/math">
                    <m:r>
                      <a:rPr lang="en-US" altLang="ko-KR" sz="1000" i="1" smtClean="0">
                        <a:latin typeface="Cambria Math" panose="02040503050406030204" pitchFamily="18" charset="0"/>
                        <a:cs typeface="Arial" panose="020B0604020202020204" pitchFamily="34" charset="0"/>
                      </a:rPr>
                      <m:t>𝑑</m:t>
                    </m:r>
                    <m:r>
                      <m:rPr>
                        <m:sty m:val="p"/>
                      </m:rPr>
                      <a:rPr lang="el-GR" altLang="ko-KR" sz="1000" i="1">
                        <a:latin typeface="Cambria Math" panose="02040503050406030204" pitchFamily="18" charset="0"/>
                        <a:cs typeface="Arial" panose="020B0604020202020204" pitchFamily="34" charset="0"/>
                      </a:rPr>
                      <m:t>σ</m:t>
                    </m:r>
                    <m:r>
                      <a:rPr lang="el-GR" altLang="ko-KR" sz="1000" i="1">
                        <a:latin typeface="Cambria Math" panose="02040503050406030204" pitchFamily="18" charset="0"/>
                        <a:cs typeface="Arial" panose="020B0604020202020204" pitchFamily="34" charset="0"/>
                      </a:rPr>
                      <m:t> /</m:t>
                    </m:r>
                    <m:r>
                      <a:rPr lang="en-US" altLang="ko-KR" sz="1000" i="1">
                        <a:latin typeface="Cambria Math" panose="02040503050406030204" pitchFamily="18" charset="0"/>
                        <a:cs typeface="Arial" panose="020B0604020202020204" pitchFamily="34" charset="0"/>
                      </a:rPr>
                      <m:t>𝑑</m:t>
                    </m:r>
                    <m:r>
                      <a:rPr lang="en-US" altLang="ko-KR" sz="1000" b="0" i="1" smtClean="0">
                        <a:latin typeface="Cambria Math" panose="02040503050406030204" pitchFamily="18" charset="0"/>
                        <a:cs typeface="Arial" panose="020B0604020202020204" pitchFamily="34" charset="0"/>
                      </a:rPr>
                      <m:t>𝑇</m:t>
                    </m:r>
                    <m:r>
                      <a:rPr lang="el-GR" altLang="ko-KR" sz="1000" i="1">
                        <a:latin typeface="Cambria Math" panose="02040503050406030204" pitchFamily="18" charset="0"/>
                        <a:cs typeface="Arial" panose="020B0604020202020204" pitchFamily="34" charset="0"/>
                      </a:rPr>
                      <m:t> </m:t>
                    </m:r>
                  </m:oMath>
                </a14:m>
                <a:r>
                  <a:rPr lang="en-US" altLang="ko-KR" sz="1000" dirty="0">
                    <a:latin typeface="Arial" panose="020B0604020202020204" pitchFamily="34" charset="0"/>
                    <a:cs typeface="Arial" panose="020B0604020202020204" pitchFamily="34" charset="0"/>
                  </a:rPr>
                  <a:t>: differential scattering cross section </a:t>
                </a:r>
              </a:p>
              <a:p>
                <a:pPr algn="just"/>
                <a:r>
                  <a:rPr lang="en-US" altLang="ko-KR" sz="1000" dirty="0">
                    <a:latin typeface="Arial" panose="020B0604020202020204" pitchFamily="34" charset="0"/>
                    <a:cs typeface="Arial" panose="020B0604020202020204" pitchFamily="34" charset="0"/>
                  </a:rPr>
                  <a:t>E</a:t>
                </a:r>
                <a:r>
                  <a:rPr lang="en-US" altLang="ko-KR" sz="1000" baseline="-25000" dirty="0">
                    <a:latin typeface="Arial" panose="020B0604020202020204" pitchFamily="34" charset="0"/>
                    <a:cs typeface="Arial" panose="020B0604020202020204" pitchFamily="34" charset="0"/>
                  </a:rPr>
                  <a:t>th </a:t>
                </a:r>
                <a:r>
                  <a:rPr lang="en-US" altLang="ko-KR" sz="1000" dirty="0">
                    <a:latin typeface="Arial" panose="020B0604020202020204" pitchFamily="34" charset="0"/>
                    <a:cs typeface="Arial" panose="020B0604020202020204" pitchFamily="34" charset="0"/>
                  </a:rPr>
                  <a:t>: displacement damage threshold</a:t>
                </a:r>
              </a:p>
            </p:txBody>
          </p:sp>
        </mc:Choice>
        <mc:Fallback xmlns="">
          <p:sp>
            <p:nvSpPr>
              <p:cNvPr id="26" name="TextBox 25">
                <a:extLst>
                  <a:ext uri="{FF2B5EF4-FFF2-40B4-BE49-F238E27FC236}">
                    <a16:creationId xmlns:a16="http://schemas.microsoft.com/office/drawing/2014/main" id="{6212FBCE-86B3-4C9F-B530-DB58010A0A6F}"/>
                  </a:ext>
                </a:extLst>
              </p:cNvPr>
              <p:cNvSpPr txBox="1">
                <a:spLocks noRot="1" noChangeAspect="1" noMove="1" noResize="1" noEditPoints="1" noAdjustHandles="1" noChangeArrowheads="1" noChangeShapeType="1" noTextEdit="1"/>
              </p:cNvSpPr>
              <p:nvPr/>
            </p:nvSpPr>
            <p:spPr>
              <a:xfrm>
                <a:off x="6238239" y="2380405"/>
                <a:ext cx="3310627" cy="1477328"/>
              </a:xfrm>
              <a:prstGeom prst="rect">
                <a:avLst/>
              </a:prstGeom>
              <a:blipFill>
                <a:blip r:embed="rId4"/>
                <a:stretch>
                  <a:fillRect b="-8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3818ADC-1D5C-45DA-83C3-890C62EF3AB1}"/>
                  </a:ext>
                </a:extLst>
              </p:cNvPr>
              <p:cNvSpPr txBox="1"/>
              <p:nvPr/>
            </p:nvSpPr>
            <p:spPr>
              <a:xfrm>
                <a:off x="3975877" y="2394027"/>
                <a:ext cx="1863521" cy="472437"/>
              </a:xfrm>
              <a:prstGeom prst="rect">
                <a:avLst/>
              </a:prstGeom>
              <a:noFill/>
            </p:spPr>
            <p:txBody>
              <a:bodyPr wrap="square">
                <a:spAutoFit/>
              </a:bodyPr>
              <a:lstStyle/>
              <a:p>
                <a:pPr algn="just"/>
                <a:r>
                  <a:rPr lang="en-US" altLang="ko-KR" sz="1400">
                    <a:latin typeface="Arial" panose="020B0604020202020204" pitchFamily="34" charset="0"/>
                    <a:ea typeface="맑은 고딕" panose="020B0503020000020004" pitchFamily="50" charset="-127"/>
                    <a:cs typeface="Arial" panose="020B0604020202020204" pitchFamily="34" charset="0"/>
                  </a:rPr>
                  <a:t>where </a:t>
                </a:r>
                <a14:m>
                  <m:oMath xmlns:m="http://schemas.openxmlformats.org/officeDocument/2006/math">
                    <m:sSub>
                      <m:sSubPr>
                        <m:ctrlPr>
                          <a:rPr lang="en-US" altLang="ko-KR" sz="1400" i="1">
                            <a:latin typeface="Cambria Math" panose="02040503050406030204" pitchFamily="18" charset="0"/>
                            <a:cs typeface="Arial" panose="020B0604020202020204" pitchFamily="34" charset="0"/>
                          </a:rPr>
                        </m:ctrlPr>
                      </m:sSubPr>
                      <m:e>
                        <m:r>
                          <a:rPr lang="en-US" altLang="ko-KR" sz="1400" i="1">
                            <a:latin typeface="Cambria Math" panose="02040503050406030204" pitchFamily="18" charset="0"/>
                            <a:cs typeface="Arial" panose="020B0604020202020204" pitchFamily="34" charset="0"/>
                          </a:rPr>
                          <m:t>𝑁</m:t>
                        </m:r>
                      </m:e>
                      <m:sub>
                        <m:r>
                          <a:rPr lang="en-US" altLang="ko-KR" sz="1400" i="1">
                            <a:latin typeface="Cambria Math" panose="02040503050406030204" pitchFamily="18" charset="0"/>
                            <a:cs typeface="Arial" panose="020B0604020202020204" pitchFamily="34" charset="0"/>
                          </a:rPr>
                          <m:t>𝐹</m:t>
                        </m:r>
                      </m:sub>
                    </m:sSub>
                    <m:r>
                      <a:rPr lang="en-US" altLang="ko-KR" sz="1400" i="1">
                        <a:latin typeface="Cambria Math" panose="02040503050406030204" pitchFamily="18" charset="0"/>
                        <a:cs typeface="Arial" panose="020B0604020202020204" pitchFamily="34" charset="0"/>
                      </a:rPr>
                      <m:t>=</m:t>
                    </m:r>
                    <m:r>
                      <m:rPr>
                        <m:sty m:val="p"/>
                      </m:rPr>
                      <a:rPr lang="el-GR" altLang="ko-KR" sz="1400" i="1">
                        <a:latin typeface="Cambria Math" panose="02040503050406030204" pitchFamily="18" charset="0"/>
                        <a:cs typeface="Arial" panose="020B0604020202020204" pitchFamily="34" charset="0"/>
                      </a:rPr>
                      <m:t>κ</m:t>
                    </m:r>
                    <m:f>
                      <m:fPr>
                        <m:ctrlPr>
                          <a:rPr lang="el-GR" altLang="ko-KR" sz="1400" i="1">
                            <a:latin typeface="Cambria Math" panose="02040503050406030204" pitchFamily="18" charset="0"/>
                            <a:cs typeface="Arial" panose="020B0604020202020204" pitchFamily="34" charset="0"/>
                          </a:rPr>
                        </m:ctrlPr>
                      </m:fPr>
                      <m:num>
                        <m:r>
                          <m:rPr>
                            <m:nor/>
                          </m:rPr>
                          <a:rPr lang="el-GR" altLang="ko-KR" sz="1400" i="1" dirty="0">
                            <a:latin typeface="Cambria Math" panose="02040503050406030204" pitchFamily="18" charset="0"/>
                            <a:cs typeface="Arial" panose="020B0604020202020204" pitchFamily="34" charset="0"/>
                          </a:rPr>
                          <m:t>ξ</m:t>
                        </m:r>
                        <m:r>
                          <m:rPr>
                            <m:nor/>
                          </m:rPr>
                          <a:rPr lang="en-US" altLang="ko-KR" sz="1400" i="1" dirty="0">
                            <a:latin typeface="Cambria Math" panose="02040503050406030204" pitchFamily="18" charset="0"/>
                            <a:cs typeface="Arial" panose="020B0604020202020204" pitchFamily="34" charset="0"/>
                          </a:rPr>
                          <m:t>(</m:t>
                        </m:r>
                        <m:r>
                          <a:rPr lang="en-US" altLang="ko-KR" sz="1400" i="1" dirty="0">
                            <a:latin typeface="Cambria Math" panose="02040503050406030204" pitchFamily="18" charset="0"/>
                            <a:cs typeface="Arial" panose="020B0604020202020204" pitchFamily="34" charset="0"/>
                          </a:rPr>
                          <m:t>𝑇</m:t>
                        </m:r>
                        <m:r>
                          <m:rPr>
                            <m:nor/>
                          </m:rPr>
                          <a:rPr lang="en-US" altLang="ko-KR" sz="1400" i="1" dirty="0">
                            <a:latin typeface="Cambria Math" panose="02040503050406030204" pitchFamily="18" charset="0"/>
                            <a:cs typeface="Arial" panose="020B0604020202020204" pitchFamily="34" charset="0"/>
                          </a:rPr>
                          <m:t>)</m:t>
                        </m:r>
                        <m:r>
                          <a:rPr lang="en-US" altLang="ko-KR" sz="1400" i="1" dirty="0">
                            <a:latin typeface="Cambria Math" panose="02040503050406030204" pitchFamily="18" charset="0"/>
                            <a:cs typeface="Arial" panose="020B0604020202020204" pitchFamily="34" charset="0"/>
                          </a:rPr>
                          <m:t>𝑇</m:t>
                        </m:r>
                      </m:num>
                      <m:den>
                        <m:r>
                          <a:rPr lang="en-US" altLang="ko-KR" sz="1400" i="1">
                            <a:latin typeface="Cambria Math" panose="02040503050406030204" pitchFamily="18" charset="0"/>
                            <a:cs typeface="Arial" panose="020B0604020202020204" pitchFamily="34" charset="0"/>
                          </a:rPr>
                          <m:t>2</m:t>
                        </m:r>
                        <m:sSub>
                          <m:sSubPr>
                            <m:ctrlPr>
                              <a:rPr lang="en-US" altLang="ko-KR" sz="1400" i="1">
                                <a:latin typeface="Cambria Math" panose="02040503050406030204" pitchFamily="18" charset="0"/>
                                <a:cs typeface="Arial" panose="020B0604020202020204" pitchFamily="34" charset="0"/>
                              </a:rPr>
                            </m:ctrlPr>
                          </m:sSubPr>
                          <m:e>
                            <m:r>
                              <a:rPr lang="en-US" altLang="ko-KR" sz="1400" i="1">
                                <a:latin typeface="Cambria Math" panose="02040503050406030204" pitchFamily="18" charset="0"/>
                                <a:cs typeface="Arial" panose="020B0604020202020204" pitchFamily="34" charset="0"/>
                              </a:rPr>
                              <m:t>𝐸</m:t>
                            </m:r>
                          </m:e>
                          <m:sub>
                            <m:r>
                              <a:rPr lang="en-US" altLang="ko-KR" sz="1400" i="1">
                                <a:latin typeface="Cambria Math" panose="02040503050406030204" pitchFamily="18" charset="0"/>
                                <a:cs typeface="Arial" panose="020B0604020202020204" pitchFamily="34" charset="0"/>
                              </a:rPr>
                              <m:t>𝑡h</m:t>
                            </m:r>
                          </m:sub>
                        </m:sSub>
                      </m:den>
                    </m:f>
                  </m:oMath>
                </a14:m>
                <a:endParaRPr lang="en-US" altLang="ko-KR" sz="1400" i="1" dirty="0">
                  <a:latin typeface="Cambria Math" panose="02040503050406030204" pitchFamily="18"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83818ADC-1D5C-45DA-83C3-890C62EF3AB1}"/>
                  </a:ext>
                </a:extLst>
              </p:cNvPr>
              <p:cNvSpPr txBox="1">
                <a:spLocks noRot="1" noChangeAspect="1" noMove="1" noResize="1" noEditPoints="1" noAdjustHandles="1" noChangeArrowheads="1" noChangeShapeType="1" noTextEdit="1"/>
              </p:cNvSpPr>
              <p:nvPr/>
            </p:nvSpPr>
            <p:spPr>
              <a:xfrm>
                <a:off x="3975877" y="2394027"/>
                <a:ext cx="1863521" cy="472437"/>
              </a:xfrm>
              <a:prstGeom prst="rect">
                <a:avLst/>
              </a:prstGeom>
              <a:blipFill>
                <a:blip r:embed="rId5"/>
                <a:stretch>
                  <a:fillRect l="-9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ABDE17C-6F5D-4AF5-906D-1FC62B25F2E5}"/>
                  </a:ext>
                </a:extLst>
              </p:cNvPr>
              <p:cNvSpPr txBox="1"/>
              <p:nvPr/>
            </p:nvSpPr>
            <p:spPr>
              <a:xfrm>
                <a:off x="3762444" y="1757231"/>
                <a:ext cx="1863521" cy="533544"/>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r>
                        <a:rPr lang="en-US" altLang="ko-KR" sz="1400" b="0" i="1" smtClean="0">
                          <a:latin typeface="Cambria Math" panose="02040503050406030204" pitchFamily="18" charset="0"/>
                          <a:cs typeface="Arial" panose="020B0604020202020204" pitchFamily="34" charset="0"/>
                        </a:rPr>
                        <m:t>𝑑𝑝𝑎</m:t>
                      </m:r>
                      <m:r>
                        <a:rPr lang="en-US" altLang="ko-KR" sz="1400" b="0" i="1" smtClean="0">
                          <a:latin typeface="Cambria Math" panose="02040503050406030204" pitchFamily="18" charset="0"/>
                          <a:cs typeface="Arial" panose="020B0604020202020204" pitchFamily="34" charset="0"/>
                        </a:rPr>
                        <m:t>=</m:t>
                      </m:r>
                      <m:f>
                        <m:fPr>
                          <m:ctrlPr>
                            <a:rPr lang="el-GR" altLang="ko-KR" sz="1400" i="1">
                              <a:latin typeface="Cambria Math" panose="02040503050406030204" pitchFamily="18" charset="0"/>
                              <a:cs typeface="Arial" panose="020B0604020202020204" pitchFamily="34" charset="0"/>
                            </a:rPr>
                          </m:ctrlPr>
                        </m:fPr>
                        <m:num>
                          <m:r>
                            <a:rPr lang="en-US" altLang="ko-KR" sz="1400" b="0" i="1" dirty="0" smtClean="0">
                              <a:latin typeface="Cambria Math" panose="02040503050406030204" pitchFamily="18" charset="0"/>
                              <a:cs typeface="Arial" panose="020B0604020202020204" pitchFamily="34" charset="0"/>
                            </a:rPr>
                            <m:t>𝐴</m:t>
                          </m:r>
                        </m:num>
                        <m:den>
                          <m:r>
                            <a:rPr lang="en-US" altLang="ko-KR" sz="1400" i="1">
                              <a:latin typeface="Cambria Math" panose="02040503050406030204" pitchFamily="18" charset="0"/>
                              <a:cs typeface="Arial" panose="020B0604020202020204" pitchFamily="34" charset="0"/>
                            </a:rPr>
                            <m:t>2</m:t>
                          </m:r>
                          <m:sSub>
                            <m:sSubPr>
                              <m:ctrlPr>
                                <a:rPr lang="en-US" altLang="ko-KR" sz="1400" i="1">
                                  <a:latin typeface="Cambria Math" panose="02040503050406030204" pitchFamily="18" charset="0"/>
                                  <a:cs typeface="Arial" panose="020B0604020202020204" pitchFamily="34" charset="0"/>
                                </a:rPr>
                              </m:ctrlPr>
                            </m:sSubPr>
                            <m:e>
                              <m:r>
                                <a:rPr lang="en-US" altLang="ko-KR" sz="1400" b="0" i="1" smtClean="0">
                                  <a:latin typeface="Cambria Math" panose="02040503050406030204" pitchFamily="18" charset="0"/>
                                  <a:cs typeface="Arial" panose="020B0604020202020204" pitchFamily="34" charset="0"/>
                                </a:rPr>
                                <m:t>𝑁</m:t>
                              </m:r>
                            </m:e>
                            <m:sub>
                              <m:r>
                                <a:rPr lang="en-US" altLang="ko-KR" sz="1400" b="0" i="1" smtClean="0">
                                  <a:latin typeface="Cambria Math" panose="02040503050406030204" pitchFamily="18" charset="0"/>
                                  <a:cs typeface="Arial" panose="020B0604020202020204" pitchFamily="34" charset="0"/>
                                </a:rPr>
                                <m:t>𝐴</m:t>
                              </m:r>
                            </m:sub>
                          </m:sSub>
                          <m:r>
                            <a:rPr lang="ko-KR" altLang="en-US" sz="1400" i="1">
                              <a:latin typeface="Cambria Math" panose="02040503050406030204" pitchFamily="18" charset="0"/>
                              <a:cs typeface="Arial" panose="020B0604020202020204" pitchFamily="34" charset="0"/>
                            </a:rPr>
                            <m:t>𝜌</m:t>
                          </m:r>
                        </m:den>
                      </m:f>
                      <m:sSub>
                        <m:sSubPr>
                          <m:ctrlPr>
                            <a:rPr lang="en-US" altLang="ko-KR" sz="1400" i="1">
                              <a:latin typeface="Cambria Math" panose="02040503050406030204" pitchFamily="18" charset="0"/>
                              <a:cs typeface="Arial" panose="020B0604020202020204" pitchFamily="34" charset="0"/>
                            </a:rPr>
                          </m:ctrlPr>
                        </m:sSubPr>
                        <m:e>
                          <m:r>
                            <a:rPr lang="en-US" altLang="ko-KR" sz="1400" i="1">
                              <a:latin typeface="Cambria Math" panose="02040503050406030204" pitchFamily="18" charset="0"/>
                              <a:cs typeface="Arial" panose="020B0604020202020204" pitchFamily="34" charset="0"/>
                            </a:rPr>
                            <m:t>𝑁</m:t>
                          </m:r>
                        </m:e>
                        <m:sub>
                          <m:r>
                            <a:rPr lang="en-US" altLang="ko-KR" sz="1400" b="0" i="1" smtClean="0">
                              <a:latin typeface="Cambria Math" panose="02040503050406030204" pitchFamily="18" charset="0"/>
                              <a:cs typeface="Arial" panose="020B0604020202020204" pitchFamily="34" charset="0"/>
                            </a:rPr>
                            <m:t>𝐹</m:t>
                          </m:r>
                        </m:sub>
                      </m:sSub>
                    </m:oMath>
                  </m:oMathPara>
                </a14:m>
                <a:endParaRPr lang="en-US" altLang="ko-KR" sz="1400" dirty="0">
                  <a:latin typeface="Arial" panose="020B0604020202020204" pitchFamily="34" charset="0"/>
                  <a:cs typeface="Arial" panose="020B0604020202020204" pitchFamily="34" charset="0"/>
                </a:endParaRPr>
              </a:p>
            </p:txBody>
          </p:sp>
        </mc:Choice>
        <mc:Fallback xmlns="">
          <p:sp>
            <p:nvSpPr>
              <p:cNvPr id="28" name="TextBox 27">
                <a:extLst>
                  <a:ext uri="{FF2B5EF4-FFF2-40B4-BE49-F238E27FC236}">
                    <a16:creationId xmlns:a16="http://schemas.microsoft.com/office/drawing/2014/main" id="{5ABDE17C-6F5D-4AF5-906D-1FC62B25F2E5}"/>
                  </a:ext>
                </a:extLst>
              </p:cNvPr>
              <p:cNvSpPr txBox="1">
                <a:spLocks noRot="1" noChangeAspect="1" noMove="1" noResize="1" noEditPoints="1" noAdjustHandles="1" noChangeArrowheads="1" noChangeShapeType="1" noTextEdit="1"/>
              </p:cNvSpPr>
              <p:nvPr/>
            </p:nvSpPr>
            <p:spPr>
              <a:xfrm>
                <a:off x="3762444" y="1757231"/>
                <a:ext cx="1863521" cy="533544"/>
              </a:xfrm>
              <a:prstGeom prst="rect">
                <a:avLst/>
              </a:prstGeom>
              <a:blipFill>
                <a:blip r:embed="rId6"/>
                <a:stretch>
                  <a:fillRect b="-11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202CEF9-D0ED-4D1D-B464-823A368B7C96}"/>
                  </a:ext>
                </a:extLst>
              </p:cNvPr>
              <p:cNvSpPr txBox="1"/>
              <p:nvPr/>
            </p:nvSpPr>
            <p:spPr>
              <a:xfrm>
                <a:off x="6224343" y="1630229"/>
                <a:ext cx="3324523" cy="707886"/>
              </a:xfrm>
              <a:prstGeom prst="rect">
                <a:avLst/>
              </a:prstGeom>
              <a:noFill/>
            </p:spPr>
            <p:txBody>
              <a:bodyPr wrap="square">
                <a:spAutoFit/>
              </a:bodyPr>
              <a:lstStyle/>
              <a:p>
                <a:pPr algn="just"/>
                <a:r>
                  <a:rPr lang="en-US" altLang="ko-KR" sz="1000" dirty="0">
                    <a:latin typeface="Arial" panose="020B0604020202020204" pitchFamily="34" charset="0"/>
                    <a:cs typeface="Arial" panose="020B0604020202020204" pitchFamily="34" charset="0"/>
                  </a:rPr>
                  <a:t>A : mass number</a:t>
                </a:r>
              </a:p>
              <a:p>
                <a:pPr algn="just"/>
                <a14:m>
                  <m:oMath xmlns:m="http://schemas.openxmlformats.org/officeDocument/2006/math">
                    <m:sSub>
                      <m:sSubPr>
                        <m:ctrlPr>
                          <a:rPr lang="en-US" altLang="ko-KR" sz="1000" i="1">
                            <a:latin typeface="Cambria Math" panose="02040503050406030204" pitchFamily="18" charset="0"/>
                          </a:rPr>
                        </m:ctrlPr>
                      </m:sSubPr>
                      <m:e>
                        <m:r>
                          <a:rPr lang="en-US" altLang="ko-KR" sz="1000">
                            <a:latin typeface="Cambria Math" panose="02040503050406030204" pitchFamily="18" charset="0"/>
                          </a:rPr>
                          <m:t>𝑁</m:t>
                        </m:r>
                      </m:e>
                      <m:sub>
                        <m:r>
                          <m:rPr>
                            <m:sty m:val="p"/>
                          </m:rPr>
                          <a:rPr lang="en-US" altLang="ko-KR" sz="1000" b="0" i="0" smtClean="0">
                            <a:latin typeface="Cambria Math" panose="02040503050406030204" pitchFamily="18" charset="0"/>
                          </a:rPr>
                          <m:t>A</m:t>
                        </m:r>
                      </m:sub>
                    </m:sSub>
                    <m:r>
                      <a:rPr lang="en-US" altLang="ko-KR" sz="1000">
                        <a:latin typeface="Cambria Math" panose="02040503050406030204" pitchFamily="18" charset="0"/>
                      </a:rPr>
                      <m:t>:</m:t>
                    </m:r>
                  </m:oMath>
                </a14:m>
                <a:r>
                  <a:rPr lang="en-US" altLang="ko-KR" sz="1000" dirty="0">
                    <a:latin typeface="Arial" panose="020B0604020202020204" pitchFamily="34" charset="0"/>
                    <a:cs typeface="Arial" panose="020B0604020202020204" pitchFamily="34" charset="0"/>
                  </a:rPr>
                  <a:t> Avogadro number</a:t>
                </a:r>
              </a:p>
              <a:p>
                <a:pPr algn="just"/>
                <a14:m>
                  <m:oMath xmlns:m="http://schemas.openxmlformats.org/officeDocument/2006/math">
                    <m:sSub>
                      <m:sSubPr>
                        <m:ctrlPr>
                          <a:rPr lang="en-US" altLang="ko-KR" sz="1000" i="1">
                            <a:latin typeface="Cambria Math" panose="02040503050406030204" pitchFamily="18" charset="0"/>
                          </a:rPr>
                        </m:ctrlPr>
                      </m:sSubPr>
                      <m:e>
                        <m:r>
                          <a:rPr lang="en-US" altLang="ko-KR" sz="1000">
                            <a:latin typeface="Cambria Math" panose="02040503050406030204" pitchFamily="18" charset="0"/>
                          </a:rPr>
                          <m:t>𝑁</m:t>
                        </m:r>
                      </m:e>
                      <m:sub>
                        <m:r>
                          <a:rPr lang="en-US" altLang="ko-KR" sz="1000">
                            <a:latin typeface="Cambria Math" panose="02040503050406030204" pitchFamily="18" charset="0"/>
                          </a:rPr>
                          <m:t>𝐹</m:t>
                        </m:r>
                      </m:sub>
                    </m:sSub>
                  </m:oMath>
                </a14:m>
                <a:r>
                  <a:rPr lang="en-US" altLang="ko-KR" sz="1000" dirty="0">
                    <a:latin typeface="Arial" panose="020B0604020202020204" pitchFamily="34" charset="0"/>
                    <a:cs typeface="Arial" panose="020B0604020202020204" pitchFamily="34" charset="0"/>
                  </a:rPr>
                  <a:t>: Frenkel </a:t>
                </a:r>
                <a:r>
                  <a:rPr lang="en-US" altLang="ko-KR" sz="1000">
                    <a:latin typeface="Arial" panose="020B0604020202020204" pitchFamily="34" charset="0"/>
                    <a:cs typeface="Arial" panose="020B0604020202020204" pitchFamily="34" charset="0"/>
                  </a:rPr>
                  <a:t>pairs (number of defects)</a:t>
                </a:r>
                <a:endParaRPr lang="en-US" altLang="ko-KR" sz="1000" dirty="0">
                  <a:latin typeface="Arial" panose="020B0604020202020204" pitchFamily="34" charset="0"/>
                  <a:cs typeface="Arial" panose="020B0604020202020204" pitchFamily="34" charset="0"/>
                </a:endParaRPr>
              </a:p>
              <a:p>
                <a:pPr algn="just"/>
                <a14:m>
                  <m:oMath xmlns:m="http://schemas.openxmlformats.org/officeDocument/2006/math">
                    <m:r>
                      <a:rPr lang="ko-KR" altLang="en-US" sz="1000">
                        <a:latin typeface="Cambria Math" panose="02040503050406030204" pitchFamily="18" charset="0"/>
                      </a:rPr>
                      <m:t>𝜌</m:t>
                    </m:r>
                  </m:oMath>
                </a14:m>
                <a:r>
                  <a:rPr lang="en-US" altLang="ko-KR" sz="1000" dirty="0">
                    <a:latin typeface="Arial" panose="020B0604020202020204" pitchFamily="34" charset="0"/>
                    <a:cs typeface="Arial" panose="020B0604020202020204" pitchFamily="34" charset="0"/>
                  </a:rPr>
                  <a:t>: density</a:t>
                </a:r>
              </a:p>
            </p:txBody>
          </p:sp>
        </mc:Choice>
        <mc:Fallback xmlns="">
          <p:sp>
            <p:nvSpPr>
              <p:cNvPr id="29" name="TextBox 28">
                <a:extLst>
                  <a:ext uri="{FF2B5EF4-FFF2-40B4-BE49-F238E27FC236}">
                    <a16:creationId xmlns:a16="http://schemas.microsoft.com/office/drawing/2014/main" id="{7202CEF9-D0ED-4D1D-B464-823A368B7C96}"/>
                  </a:ext>
                </a:extLst>
              </p:cNvPr>
              <p:cNvSpPr txBox="1">
                <a:spLocks noRot="1" noChangeAspect="1" noMove="1" noResize="1" noEditPoints="1" noAdjustHandles="1" noChangeArrowheads="1" noChangeShapeType="1" noTextEdit="1"/>
              </p:cNvSpPr>
              <p:nvPr/>
            </p:nvSpPr>
            <p:spPr>
              <a:xfrm>
                <a:off x="6224343" y="1630229"/>
                <a:ext cx="3324523" cy="707886"/>
              </a:xfrm>
              <a:prstGeom prst="rect">
                <a:avLst/>
              </a:prstGeom>
              <a:blipFill>
                <a:blip r:embed="rId7"/>
                <a:stretch>
                  <a:fillRect b="-2564"/>
                </a:stretch>
              </a:blipFill>
            </p:spPr>
            <p:txBody>
              <a:bodyPr/>
              <a:lstStyle/>
              <a:p>
                <a:r>
                  <a:rPr lang="en-US">
                    <a:noFill/>
                  </a:rPr>
                  <a:t> </a:t>
                </a:r>
              </a:p>
            </p:txBody>
          </p:sp>
        </mc:Fallback>
      </mc:AlternateContent>
      <p:sp>
        <p:nvSpPr>
          <p:cNvPr id="30" name="타원 29">
            <a:extLst>
              <a:ext uri="{FF2B5EF4-FFF2-40B4-BE49-F238E27FC236}">
                <a16:creationId xmlns:a16="http://schemas.microsoft.com/office/drawing/2014/main" id="{BD3624ED-D886-40EE-A8D4-E04F7DA11660}"/>
              </a:ext>
            </a:extLst>
          </p:cNvPr>
          <p:cNvSpPr/>
          <p:nvPr/>
        </p:nvSpPr>
        <p:spPr>
          <a:xfrm>
            <a:off x="5104192" y="3483570"/>
            <a:ext cx="262566" cy="20736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1" name="TextBox 30">
            <a:extLst>
              <a:ext uri="{FF2B5EF4-FFF2-40B4-BE49-F238E27FC236}">
                <a16:creationId xmlns:a16="http://schemas.microsoft.com/office/drawing/2014/main" id="{D2F6DD5F-F85F-4E39-800D-3A4B33EBC541}"/>
              </a:ext>
            </a:extLst>
          </p:cNvPr>
          <p:cNvSpPr txBox="1"/>
          <p:nvPr/>
        </p:nvSpPr>
        <p:spPr>
          <a:xfrm>
            <a:off x="3293295" y="4098458"/>
            <a:ext cx="5889888" cy="246221"/>
          </a:xfrm>
          <a:prstGeom prst="rect">
            <a:avLst/>
          </a:prstGeom>
          <a:noFill/>
        </p:spPr>
        <p:txBody>
          <a:bodyPr wrap="square">
            <a:spAutoFit/>
          </a:bodyPr>
          <a:lstStyle/>
          <a:p>
            <a:r>
              <a:rPr lang="en-US" altLang="ko-KR" sz="1000" dirty="0">
                <a:solidFill>
                  <a:srgbClr val="222222"/>
                </a:solidFill>
                <a:latin typeface="Arial" panose="020B0604020202020204" pitchFamily="34" charset="0"/>
                <a:cs typeface="Arial" panose="020B0604020202020204" pitchFamily="34" charset="0"/>
              </a:rPr>
              <a:t> *Ref: </a:t>
            </a:r>
            <a:r>
              <a:rPr lang="en-US" altLang="ko-KR" sz="1000" dirty="0" err="1">
                <a:solidFill>
                  <a:srgbClr val="222222"/>
                </a:solidFill>
                <a:latin typeface="Arial" panose="020B0604020202020204" pitchFamily="34" charset="0"/>
                <a:cs typeface="Arial" panose="020B0604020202020204" pitchFamily="34" charset="0"/>
              </a:rPr>
              <a:t>Fasso</a:t>
            </a:r>
            <a:r>
              <a:rPr lang="en-US" altLang="ko-KR" sz="1000" dirty="0">
                <a:solidFill>
                  <a:srgbClr val="222222"/>
                </a:solidFill>
                <a:latin typeface="Arial" panose="020B0604020202020204" pitchFamily="34" charset="0"/>
                <a:cs typeface="Arial" panose="020B0604020202020204" pitchFamily="34" charset="0"/>
              </a:rPr>
              <a:t>, Alberto, et al., </a:t>
            </a:r>
            <a:r>
              <a:rPr lang="en-US" altLang="ko-KR" sz="1000" i="1" dirty="0">
                <a:solidFill>
                  <a:srgbClr val="222222"/>
                </a:solidFill>
                <a:latin typeface="Arial" panose="020B0604020202020204" pitchFamily="34" charset="0"/>
                <a:cs typeface="Arial" panose="020B0604020202020204" pitchFamily="34" charset="0"/>
              </a:rPr>
              <a:t>Progress in Nuclear Science and Technology</a:t>
            </a:r>
            <a:r>
              <a:rPr lang="en-US" altLang="ko-KR" sz="1000" dirty="0">
                <a:solidFill>
                  <a:srgbClr val="222222"/>
                </a:solidFill>
                <a:latin typeface="Arial" panose="020B0604020202020204" pitchFamily="34" charset="0"/>
                <a:cs typeface="Arial" panose="020B0604020202020204" pitchFamily="34" charset="0"/>
              </a:rPr>
              <a:t> 2 (2011): 769-775.</a:t>
            </a:r>
            <a:endParaRPr lang="ko-KR" altLang="en-US" sz="1000" dirty="0"/>
          </a:p>
        </p:txBody>
      </p:sp>
      <p:sp>
        <p:nvSpPr>
          <p:cNvPr id="32" name="직사각형 31"/>
          <p:cNvSpPr/>
          <p:nvPr/>
        </p:nvSpPr>
        <p:spPr>
          <a:xfrm>
            <a:off x="2886673" y="3625669"/>
            <a:ext cx="2060179" cy="253916"/>
          </a:xfrm>
          <a:prstGeom prst="rect">
            <a:avLst/>
          </a:prstGeom>
        </p:spPr>
        <p:txBody>
          <a:bodyPr wrap="none">
            <a:spAutoFit/>
          </a:bodyPr>
          <a:lstStyle/>
          <a:p>
            <a:r>
              <a:rPr lang="en-US" altLang="ko-KR" sz="1050">
                <a:solidFill>
                  <a:srgbClr val="FF0000"/>
                </a:solidFill>
                <a:latin typeface="Arial" panose="020B0604020202020204" pitchFamily="34" charset="0"/>
                <a:cs typeface="Arial" panose="020B0604020202020204" pitchFamily="34" charset="0"/>
              </a:rPr>
              <a:t>restricted loss (stopping power)</a:t>
            </a:r>
            <a:endParaRPr lang="en-US" sz="1050">
              <a:solidFill>
                <a:srgbClr val="FF0000"/>
              </a:solidFill>
            </a:endParaRPr>
          </a:p>
        </p:txBody>
      </p:sp>
      <p:cxnSp>
        <p:nvCxnSpPr>
          <p:cNvPr id="33" name="직선 연결선 32"/>
          <p:cNvCxnSpPr/>
          <p:nvPr/>
        </p:nvCxnSpPr>
        <p:spPr>
          <a:xfrm>
            <a:off x="4078907" y="3625669"/>
            <a:ext cx="72120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직사각형 33"/>
          <p:cNvSpPr/>
          <p:nvPr/>
        </p:nvSpPr>
        <p:spPr>
          <a:xfrm>
            <a:off x="5818333" y="3863227"/>
            <a:ext cx="801823" cy="253916"/>
          </a:xfrm>
          <a:prstGeom prst="rect">
            <a:avLst/>
          </a:prstGeom>
        </p:spPr>
        <p:txBody>
          <a:bodyPr wrap="none">
            <a:spAutoFit/>
          </a:bodyPr>
          <a:lstStyle/>
          <a:p>
            <a:r>
              <a:rPr lang="en-US" sz="1050">
                <a:solidFill>
                  <a:srgbClr val="FF0000"/>
                </a:solidFill>
                <a:latin typeface="Arial" panose="020B0604020202020204" pitchFamily="34" charset="0"/>
                <a:cs typeface="Arial" panose="020B0604020202020204" pitchFamily="34" charset="0"/>
              </a:rPr>
              <a:t>adjustable</a:t>
            </a:r>
            <a:endParaRPr lang="en-US" sz="1050">
              <a:solidFill>
                <a:srgbClr val="FF0000"/>
              </a:solidFill>
            </a:endParaRPr>
          </a:p>
        </p:txBody>
      </p:sp>
      <p:cxnSp>
        <p:nvCxnSpPr>
          <p:cNvPr id="35" name="직선 화살표 연결선 34"/>
          <p:cNvCxnSpPr>
            <a:stCxn id="34" idx="1"/>
          </p:cNvCxnSpPr>
          <p:nvPr/>
        </p:nvCxnSpPr>
        <p:spPr>
          <a:xfrm flipH="1" flipV="1">
            <a:off x="5424890" y="3690935"/>
            <a:ext cx="393443" cy="2992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a:stCxn id="34" idx="1"/>
          </p:cNvCxnSpPr>
          <p:nvPr/>
        </p:nvCxnSpPr>
        <p:spPr>
          <a:xfrm flipH="1" flipV="1">
            <a:off x="5496276" y="2860847"/>
            <a:ext cx="322057" cy="1129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타원 36">
            <a:extLst>
              <a:ext uri="{FF2B5EF4-FFF2-40B4-BE49-F238E27FC236}">
                <a16:creationId xmlns:a16="http://schemas.microsoft.com/office/drawing/2014/main" id="{BD3624ED-D886-40EE-A8D4-E04F7DA11660}"/>
              </a:ext>
            </a:extLst>
          </p:cNvPr>
          <p:cNvSpPr/>
          <p:nvPr/>
        </p:nvSpPr>
        <p:spPr>
          <a:xfrm>
            <a:off x="5235475" y="2653482"/>
            <a:ext cx="262566" cy="20736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3" name="직사각형 2"/>
          <p:cNvSpPr/>
          <p:nvPr/>
        </p:nvSpPr>
        <p:spPr>
          <a:xfrm>
            <a:off x="2678947" y="4707995"/>
            <a:ext cx="8439132" cy="338554"/>
          </a:xfrm>
          <a:prstGeom prst="rect">
            <a:avLst/>
          </a:prstGeom>
        </p:spPr>
        <p:txBody>
          <a:bodyPr wrap="square">
            <a:spAutoFit/>
          </a:bodyPr>
          <a:lstStyle/>
          <a:p>
            <a:pPr marL="285750" indent="-285750">
              <a:buFont typeface="Arial" panose="020B0604020202020204" pitchFamily="34" charset="0"/>
              <a:buChar char="•"/>
            </a:pPr>
            <a:r>
              <a:rPr lang="en-US" altLang="ko-KR" sz="1600">
                <a:latin typeface="Arial" panose="020B0604020202020204" pitchFamily="34" charset="0"/>
                <a:cs typeface="Arial" panose="020B0604020202020204" pitchFamily="34" charset="0"/>
              </a:rPr>
              <a:t>TRIM(Full Cascade calculation) : </a:t>
            </a:r>
            <a:r>
              <a:rPr lang="en-US" altLang="ko-KR" sz="1600" u="sng">
                <a:latin typeface="Arial" panose="020B0604020202020204" pitchFamily="34" charset="0"/>
                <a:cs typeface="Arial" panose="020B0604020202020204" pitchFamily="34" charset="0"/>
              </a:rPr>
              <a:t>Binary collision approximation (BCA) simulation model</a:t>
            </a:r>
            <a:endParaRPr lang="en-US" altLang="ko-KR" sz="1600" u="sng"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3818ADC-1D5C-45DA-83C3-890C62EF3AB1}"/>
                  </a:ext>
                </a:extLst>
              </p:cNvPr>
              <p:cNvSpPr txBox="1"/>
              <p:nvPr/>
            </p:nvSpPr>
            <p:spPr>
              <a:xfrm>
                <a:off x="2678947" y="5381251"/>
                <a:ext cx="1863521" cy="539058"/>
              </a:xfrm>
              <a:prstGeom prst="rect">
                <a:avLst/>
              </a:prstGeom>
              <a:noFill/>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en-US" altLang="ko-KR" sz="1400" i="1">
                              <a:latin typeface="Cambria Math" panose="02040503050406030204" pitchFamily="18" charset="0"/>
                              <a:cs typeface="Arial" panose="020B0604020202020204" pitchFamily="34" charset="0"/>
                            </a:rPr>
                          </m:ctrlPr>
                        </m:sSubPr>
                        <m:e>
                          <m:r>
                            <a:rPr lang="en-US" altLang="ko-KR" sz="1400" i="1">
                              <a:latin typeface="Cambria Math" panose="02040503050406030204" pitchFamily="18" charset="0"/>
                              <a:cs typeface="Arial" panose="020B0604020202020204" pitchFamily="34" charset="0"/>
                            </a:rPr>
                            <m:t>𝑁</m:t>
                          </m:r>
                        </m:e>
                        <m:sub>
                          <m:r>
                            <a:rPr lang="en-US" altLang="ko-KR" sz="1400" i="1">
                              <a:latin typeface="Cambria Math" panose="02040503050406030204" pitchFamily="18" charset="0"/>
                              <a:cs typeface="Arial" panose="020B0604020202020204" pitchFamily="34" charset="0"/>
                            </a:rPr>
                            <m:t>𝐹</m:t>
                          </m:r>
                        </m:sub>
                      </m:sSub>
                      <m:r>
                        <a:rPr lang="en-US" altLang="ko-KR" sz="1400" i="1">
                          <a:latin typeface="Cambria Math" panose="02040503050406030204" pitchFamily="18" charset="0"/>
                          <a:cs typeface="Arial" panose="020B0604020202020204" pitchFamily="34" charset="0"/>
                        </a:rPr>
                        <m:t>=</m:t>
                      </m:r>
                      <m:r>
                        <m:rPr>
                          <m:sty m:val="p"/>
                        </m:rPr>
                        <a:rPr lang="el-GR" altLang="ko-KR" sz="1400" i="1">
                          <a:latin typeface="Cambria Math" panose="02040503050406030204" pitchFamily="18" charset="0"/>
                          <a:cs typeface="Arial" panose="020B0604020202020204" pitchFamily="34" charset="0"/>
                        </a:rPr>
                        <m:t>κ</m:t>
                      </m:r>
                      <m:f>
                        <m:fPr>
                          <m:ctrlPr>
                            <a:rPr lang="el-GR" altLang="ko-KR" sz="1400" i="1">
                              <a:latin typeface="Cambria Math" panose="02040503050406030204" pitchFamily="18" charset="0"/>
                              <a:cs typeface="Arial" panose="020B0604020202020204" pitchFamily="34" charset="0"/>
                            </a:rPr>
                          </m:ctrlPr>
                        </m:fPr>
                        <m:num>
                          <m:r>
                            <m:rPr>
                              <m:nor/>
                            </m:rPr>
                            <a:rPr lang="el-GR" altLang="ko-KR" sz="1400" i="1" dirty="0">
                              <a:latin typeface="Cambria Math" panose="02040503050406030204" pitchFamily="18" charset="0"/>
                              <a:cs typeface="Arial" panose="020B0604020202020204" pitchFamily="34" charset="0"/>
                            </a:rPr>
                            <m:t>ξ</m:t>
                          </m:r>
                          <m:r>
                            <m:rPr>
                              <m:nor/>
                            </m:rPr>
                            <a:rPr lang="en-US" altLang="ko-KR" sz="1400" i="1" dirty="0">
                              <a:latin typeface="Cambria Math" panose="02040503050406030204" pitchFamily="18" charset="0"/>
                              <a:cs typeface="Arial" panose="020B0604020202020204" pitchFamily="34" charset="0"/>
                            </a:rPr>
                            <m:t>(</m:t>
                          </m:r>
                          <m:r>
                            <a:rPr lang="en-US" altLang="ko-KR" sz="1400" i="1" dirty="0">
                              <a:latin typeface="Cambria Math" panose="02040503050406030204" pitchFamily="18" charset="0"/>
                              <a:cs typeface="Arial" panose="020B0604020202020204" pitchFamily="34" charset="0"/>
                            </a:rPr>
                            <m:t>𝑇</m:t>
                          </m:r>
                          <m:r>
                            <m:rPr>
                              <m:nor/>
                            </m:rPr>
                            <a:rPr lang="en-US" altLang="ko-KR" sz="1400" i="1" dirty="0">
                              <a:latin typeface="Cambria Math" panose="02040503050406030204" pitchFamily="18" charset="0"/>
                              <a:cs typeface="Arial" panose="020B0604020202020204" pitchFamily="34" charset="0"/>
                            </a:rPr>
                            <m:t>)</m:t>
                          </m:r>
                          <m:r>
                            <a:rPr lang="en-US" altLang="ko-KR" sz="1400" i="1" dirty="0">
                              <a:latin typeface="Cambria Math" panose="02040503050406030204" pitchFamily="18" charset="0"/>
                              <a:cs typeface="Arial" panose="020B0604020202020204" pitchFamily="34" charset="0"/>
                            </a:rPr>
                            <m:t>𝑇</m:t>
                          </m:r>
                        </m:num>
                        <m:den>
                          <m:r>
                            <a:rPr lang="en-US" altLang="ko-KR" sz="1400" i="1">
                              <a:latin typeface="Cambria Math" panose="02040503050406030204" pitchFamily="18" charset="0"/>
                              <a:cs typeface="Arial" panose="020B0604020202020204" pitchFamily="34" charset="0"/>
                            </a:rPr>
                            <m:t>2</m:t>
                          </m:r>
                          <m:sSub>
                            <m:sSubPr>
                              <m:ctrlPr>
                                <a:rPr lang="en-US" altLang="ko-KR" sz="1400" i="1">
                                  <a:latin typeface="Cambria Math" panose="02040503050406030204" pitchFamily="18" charset="0"/>
                                  <a:cs typeface="Arial" panose="020B0604020202020204" pitchFamily="34" charset="0"/>
                                </a:rPr>
                              </m:ctrlPr>
                            </m:sSubPr>
                            <m:e>
                              <m:r>
                                <a:rPr lang="en-US" altLang="ko-KR" sz="1400" i="1">
                                  <a:latin typeface="Cambria Math" panose="02040503050406030204" pitchFamily="18" charset="0"/>
                                  <a:cs typeface="Arial" panose="020B0604020202020204" pitchFamily="34" charset="0"/>
                                </a:rPr>
                                <m:t>𝐸</m:t>
                              </m:r>
                            </m:e>
                            <m:sub>
                              <m:r>
                                <a:rPr lang="en-US" altLang="ko-KR" sz="1400" i="1">
                                  <a:latin typeface="Cambria Math" panose="02040503050406030204" pitchFamily="18" charset="0"/>
                                  <a:cs typeface="Arial" panose="020B0604020202020204" pitchFamily="34" charset="0"/>
                                </a:rPr>
                                <m:t>𝑡h</m:t>
                              </m:r>
                            </m:sub>
                          </m:sSub>
                        </m:den>
                      </m:f>
                    </m:oMath>
                  </m:oMathPara>
                </a14:m>
                <a:endParaRPr lang="en-US" altLang="ko-KR" sz="1400" i="1" dirty="0">
                  <a:latin typeface="Cambria Math" panose="02040503050406030204" pitchFamily="18" charset="0"/>
                  <a:cs typeface="Arial" panose="020B0604020202020204" pitchFamily="34" charset="0"/>
                </a:endParaRPr>
              </a:p>
            </p:txBody>
          </p:sp>
        </mc:Choice>
        <mc:Fallback xmlns="">
          <p:sp>
            <p:nvSpPr>
              <p:cNvPr id="38" name="TextBox 37">
                <a:extLst>
                  <a:ext uri="{FF2B5EF4-FFF2-40B4-BE49-F238E27FC236}">
                    <a16:creationId xmlns:a16="http://schemas.microsoft.com/office/drawing/2014/main" id="{83818ADC-1D5C-45DA-83C3-890C62EF3AB1}"/>
                  </a:ext>
                </a:extLst>
              </p:cNvPr>
              <p:cNvSpPr txBox="1">
                <a:spLocks noRot="1" noChangeAspect="1" noMove="1" noResize="1" noEditPoints="1" noAdjustHandles="1" noChangeArrowheads="1" noChangeShapeType="1" noTextEdit="1"/>
              </p:cNvSpPr>
              <p:nvPr/>
            </p:nvSpPr>
            <p:spPr>
              <a:xfrm>
                <a:off x="2678947" y="5381251"/>
                <a:ext cx="1863521" cy="539058"/>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3134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2F06ABDF-2089-425F-BD8F-B1ABAFD9121C}"/>
              </a:ext>
            </a:extLst>
          </p:cNvPr>
          <p:cNvPicPr>
            <a:picLocks noChangeAspect="1"/>
          </p:cNvPicPr>
          <p:nvPr/>
        </p:nvPicPr>
        <p:blipFill rotWithShape="1">
          <a:blip r:embed="rId2"/>
          <a:srcRect t="6779"/>
          <a:stretch/>
        </p:blipFill>
        <p:spPr>
          <a:xfrm>
            <a:off x="555990" y="2011192"/>
            <a:ext cx="4482238" cy="3376819"/>
          </a:xfrm>
          <a:prstGeom prst="rect">
            <a:avLst/>
          </a:prstGeom>
        </p:spPr>
      </p:pic>
      <p:sp>
        <p:nvSpPr>
          <p:cNvPr id="2" name="제목 1">
            <a:extLst>
              <a:ext uri="{FF2B5EF4-FFF2-40B4-BE49-F238E27FC236}">
                <a16:creationId xmlns:a16="http://schemas.microsoft.com/office/drawing/2014/main" id="{B3D52898-2B6A-69F5-EEA4-85EE7EC1C812}"/>
              </a:ext>
            </a:extLst>
          </p:cNvPr>
          <p:cNvSpPr>
            <a:spLocks noGrp="1"/>
          </p:cNvSpPr>
          <p:nvPr>
            <p:ph type="title"/>
          </p:nvPr>
        </p:nvSpPr>
        <p:spPr/>
        <p:txBody>
          <a:bodyPr/>
          <a:lstStyle/>
          <a:p>
            <a:r>
              <a:rPr lang="en-US" altLang="ko-KR" dirty="0"/>
              <a:t>Support</a:t>
            </a:r>
            <a:endParaRPr lang="ko-KR" altLang="en-US" dirty="0"/>
          </a:p>
        </p:txBody>
      </p:sp>
      <p:sp>
        <p:nvSpPr>
          <p:cNvPr id="11" name="직사각형 10">
            <a:extLst>
              <a:ext uri="{FF2B5EF4-FFF2-40B4-BE49-F238E27FC236}">
                <a16:creationId xmlns:a16="http://schemas.microsoft.com/office/drawing/2014/main" id="{C8710961-5AE1-3775-498D-C7F808B63098}"/>
              </a:ext>
            </a:extLst>
          </p:cNvPr>
          <p:cNvSpPr/>
          <p:nvPr/>
        </p:nvSpPr>
        <p:spPr>
          <a:xfrm>
            <a:off x="5378369" y="2542689"/>
            <a:ext cx="2726708" cy="369332"/>
          </a:xfrm>
          <a:prstGeom prst="rect">
            <a:avLst/>
          </a:prstGeom>
        </p:spPr>
        <p:txBody>
          <a:bodyPr wrap="none">
            <a:spAutoFit/>
          </a:bodyPr>
          <a:lstStyle/>
          <a:p>
            <a:pPr marL="285750" indent="-285750">
              <a:buFontTx/>
              <a:buChar char="-"/>
            </a:pPr>
            <a:r>
              <a:rPr lang="en-US" altLang="ko-KR" dirty="0"/>
              <a:t>Two peaks comes from?</a:t>
            </a:r>
          </a:p>
        </p:txBody>
      </p:sp>
      <p:sp>
        <p:nvSpPr>
          <p:cNvPr id="12" name="직사각형 11">
            <a:extLst>
              <a:ext uri="{FF2B5EF4-FFF2-40B4-BE49-F238E27FC236}">
                <a16:creationId xmlns:a16="http://schemas.microsoft.com/office/drawing/2014/main" id="{89AAC2EF-88C6-1B1E-F04F-DC61C3EFE1D7}"/>
              </a:ext>
            </a:extLst>
          </p:cNvPr>
          <p:cNvSpPr/>
          <p:nvPr/>
        </p:nvSpPr>
        <p:spPr>
          <a:xfrm>
            <a:off x="5162550" y="2984500"/>
            <a:ext cx="7029450" cy="1169551"/>
          </a:xfrm>
          <a:prstGeom prst="rect">
            <a:avLst/>
          </a:prstGeom>
        </p:spPr>
        <p:txBody>
          <a:bodyPr wrap="square">
            <a:spAutoFit/>
          </a:bodyPr>
          <a:lstStyle/>
          <a:p>
            <a:r>
              <a:rPr lang="en-US" altLang="ko-KR" sz="1400" b="0" i="0" dirty="0">
                <a:solidFill>
                  <a:srgbClr val="222222"/>
                </a:solidFill>
                <a:effectLst/>
                <a:latin typeface="Arial" panose="020B0604020202020204" pitchFamily="34" charset="0"/>
              </a:rPr>
              <a:t>Displacement and ion(17O)&amp;recoil(</a:t>
            </a:r>
            <a:r>
              <a:rPr lang="en-US" altLang="ko-KR" sz="1400" b="0" i="0" dirty="0" err="1">
                <a:solidFill>
                  <a:srgbClr val="222222"/>
                </a:solidFill>
                <a:effectLst/>
                <a:latin typeface="Arial" panose="020B0604020202020204" pitchFamily="34" charset="0"/>
              </a:rPr>
              <a:t>Li,F</a:t>
            </a:r>
            <a:r>
              <a:rPr lang="en-US" altLang="ko-KR" sz="1400" b="0" i="0" dirty="0">
                <a:solidFill>
                  <a:srgbClr val="222222"/>
                </a:solidFill>
                <a:effectLst/>
                <a:latin typeface="Arial" panose="020B0604020202020204" pitchFamily="34" charset="0"/>
              </a:rPr>
              <a:t>) distributions according to depth were examined for each particle. And, simulations were performed according to the thickness of </a:t>
            </a:r>
            <a:r>
              <a:rPr lang="en-US" altLang="ko-KR" sz="1400" b="0" i="0" dirty="0" err="1">
                <a:solidFill>
                  <a:srgbClr val="222222"/>
                </a:solidFill>
                <a:effectLst/>
                <a:latin typeface="Arial" panose="020B0604020202020204" pitchFamily="34" charset="0"/>
              </a:rPr>
              <a:t>LiF</a:t>
            </a:r>
            <a:r>
              <a:rPr lang="en-US" altLang="ko-KR" sz="1400" b="0" i="0" dirty="0">
                <a:solidFill>
                  <a:srgbClr val="222222"/>
                </a:solidFill>
                <a:effectLst/>
                <a:latin typeface="Arial" panose="020B0604020202020204" pitchFamily="34" charset="0"/>
              </a:rPr>
              <a:t>. As a result, the bonding force between Li and F on the surface is rather weak compared to that one in the bulk, so it is estimated that vacancy and replacement increased near the boundaries by recoil of Li and F from the surface.</a:t>
            </a:r>
          </a:p>
        </p:txBody>
      </p:sp>
      <p:sp>
        <p:nvSpPr>
          <p:cNvPr id="13" name="타원 12">
            <a:extLst>
              <a:ext uri="{FF2B5EF4-FFF2-40B4-BE49-F238E27FC236}">
                <a16:creationId xmlns:a16="http://schemas.microsoft.com/office/drawing/2014/main" id="{A90D6C21-6712-AF17-BDB6-DF065CD5F789}"/>
              </a:ext>
            </a:extLst>
          </p:cNvPr>
          <p:cNvSpPr/>
          <p:nvPr/>
        </p:nvSpPr>
        <p:spPr>
          <a:xfrm>
            <a:off x="2603500" y="2622580"/>
            <a:ext cx="797946" cy="1166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타원 13">
            <a:extLst>
              <a:ext uri="{FF2B5EF4-FFF2-40B4-BE49-F238E27FC236}">
                <a16:creationId xmlns:a16="http://schemas.microsoft.com/office/drawing/2014/main" id="{52ED5E4C-A97C-F6CE-6F76-9D7C6455DC06}"/>
              </a:ext>
            </a:extLst>
          </p:cNvPr>
          <p:cNvSpPr/>
          <p:nvPr/>
        </p:nvSpPr>
        <p:spPr>
          <a:xfrm>
            <a:off x="4190816" y="2224238"/>
            <a:ext cx="797946" cy="1166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57031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D26EE62-2436-4048-9AF9-162662A87AE8}"/>
                  </a:ext>
                </a:extLst>
              </p:cNvPr>
              <p:cNvSpPr txBox="1"/>
              <p:nvPr/>
            </p:nvSpPr>
            <p:spPr>
              <a:xfrm>
                <a:off x="1" y="1734418"/>
                <a:ext cx="4775199" cy="5123582"/>
              </a:xfrm>
              <a:prstGeom prst="rect">
                <a:avLst/>
              </a:prstGeom>
              <a:noFill/>
            </p:spPr>
            <p:txBody>
              <a:bodyPr wrap="square" rtlCol="0">
                <a:spAutoFit/>
              </a:bodyPr>
              <a:lstStyle/>
              <a:p>
                <a:r>
                  <a:rPr lang="en-US" dirty="0"/>
                  <a:t>Forward Difference :</a:t>
                </a:r>
              </a:p>
              <a:p>
                <a:endParaRPr lang="en-US" dirty="0"/>
              </a:p>
              <a:p>
                <a:pPr marL="285750" indent="-285750">
                  <a:buFont typeface="Arial" panose="020B0604020202020204" pitchFamily="34" charset="0"/>
                  <a:buChar char="•"/>
                </a:pP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𝑇𝑒</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oMath>
                </a14:m>
                <a:r>
                  <a:rPr lang="en-US" dirty="0"/>
                  <a:t> = </a:t>
                </a:r>
                <a14:m>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𝑇</m:t>
                        </m:r>
                        <m:r>
                          <a:rPr lang="en-US" b="0" i="1" baseline="-25000" smtClean="0">
                            <a:latin typeface="Cambria Math" panose="02040503050406030204" pitchFamily="18" charset="0"/>
                            <a:ea typeface="Cambria Math" panose="02040503050406030204" pitchFamily="18" charset="0"/>
                          </a:rPr>
                          <m:t>𝑒</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𝑇𝑒</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num>
                      <m:den>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𝑡</m:t>
                        </m:r>
                      </m:den>
                    </m:f>
                  </m:oMath>
                </a14:m>
                <a:r>
                  <a:rPr lang="en-US" dirty="0"/>
                  <a:t> + </a:t>
                </a:r>
                <a14:m>
                  <m:oMath xmlns:m="http://schemas.openxmlformats.org/officeDocument/2006/math">
                    <m:r>
                      <a:rPr lang="en-US" i="1" smtClean="0">
                        <a:latin typeface="Cambria Math" panose="02040503050406030204" pitchFamily="18" charset="0"/>
                      </a:rPr>
                      <m:t>𝒪</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𝑡</m:t>
                        </m:r>
                      </m:e>
                    </m:d>
                  </m:oMath>
                </a14:m>
                <a:br>
                  <a:rPr lang="en-US" dirty="0"/>
                </a:br>
                <a:endParaRPr lang="en-US" dirty="0"/>
              </a:p>
              <a:p>
                <a:r>
                  <a:rPr lang="en-US" dirty="0"/>
                  <a:t>             = </a:t>
                </a:r>
                <a14:m>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num>
                      <m:den>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𝑡</m:t>
                        </m:r>
                      </m:den>
                    </m:f>
                    <m:r>
                      <m:rPr>
                        <m:nor/>
                      </m:rPr>
                      <a:rPr lang="en-US" dirty="0" smtClean="0"/>
                      <m:t>+ </m:t>
                    </m:r>
                    <m:r>
                      <a:rPr lang="en-US" i="1" smtClean="0">
                        <a:latin typeface="Cambria Math" panose="02040503050406030204" pitchFamily="18" charset="0"/>
                      </a:rPr>
                      <m:t>𝒪</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rPr>
                      <m:t>)</m:t>
                    </m:r>
                  </m:oMath>
                </a14:m>
                <a:endParaRPr lang="en-US" dirty="0"/>
              </a:p>
              <a:p>
                <a:endParaRPr lang="en-US"/>
              </a:p>
              <a:p>
                <a:r>
                  <a:rPr lang="en-US" dirty="0"/>
                  <a:t>Symmetric Central difference :</a:t>
                </a:r>
              </a:p>
              <a:p>
                <a:endParaRPr lang="en-US" dirty="0"/>
              </a:p>
              <a:p>
                <a:pPr marL="285750" indent="-285750">
                  <a:buFont typeface="Arial" panose="020B0604020202020204" pitchFamily="34" charset="0"/>
                  <a:buChar char="•"/>
                </a:pP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𝑇𝑒</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𝑇</m:t>
                        </m:r>
                        <m:r>
                          <a:rPr lang="en-US" b="0" i="1" baseline="-25000" smtClean="0">
                            <a:latin typeface="Cambria Math" panose="02040503050406030204" pitchFamily="18" charset="0"/>
                            <a:ea typeface="Cambria Math" panose="02040503050406030204" pitchFamily="18" charset="0"/>
                          </a:rPr>
                          <m:t>𝑒</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𝑇𝑒</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den>
                    </m:f>
                    <m:r>
                      <a:rPr lang="en-US"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rPr>
                      <m:t>𝒪</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rPr>
                      <m:t>)</m:t>
                    </m:r>
                  </m:oMath>
                </a14:m>
                <a:endParaRPr lang="en-US" b="0" dirty="0">
                  <a:ea typeface="Cambria Math" panose="02040503050406030204" pitchFamily="18" charset="0"/>
                </a:endParaRPr>
              </a:p>
              <a:p>
                <a:endParaRPr lang="en-US" dirty="0">
                  <a:ea typeface="Cambria Math" panose="02040503050406030204" pitchFamily="18" charset="0"/>
                </a:endParaRPr>
              </a:p>
              <a:p>
                <a:r>
                  <a:rPr lang="en-US" dirty="0">
                    <a:ea typeface="Cambria Math" panose="02040503050406030204" pitchFamily="18" charset="0"/>
                  </a:rPr>
                  <a:t>             </a:t>
                </a:r>
                <a14:m>
                  <m:oMath xmlns:m="http://schemas.openxmlformats.org/officeDocument/2006/math">
                    <m:r>
                      <a:rPr lang="en-US" b="0" i="0"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sub>
                        </m:sSub>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den>
                    </m:f>
                    <m:r>
                      <m:rPr>
                        <m:nor/>
                      </m:rPr>
                      <a:rPr lang="en-US" dirty="0" smtClean="0"/>
                      <m:t>+ </m:t>
                    </m:r>
                    <m:r>
                      <a:rPr lang="en-US" i="1" smtClean="0">
                        <a:latin typeface="Cambria Math" panose="02040503050406030204" pitchFamily="18" charset="0"/>
                      </a:rPr>
                      <m:t>𝒪</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rPr>
                      <m:t>)</m:t>
                    </m:r>
                  </m:oMath>
                </a14:m>
                <a:endParaRPr lang="en-US" dirty="0"/>
              </a:p>
              <a:p>
                <a:endParaRPr lang="en-US" b="0" dirty="0">
                  <a:ea typeface="Cambria Math" panose="02040503050406030204" pitchFamily="18" charset="0"/>
                </a:endParaRPr>
              </a:p>
              <a:p>
                <a:pPr marL="285750" indent="-285750">
                  <a:buFont typeface="Arial" panose="020B0604020202020204" pitchFamily="34" charset="0"/>
                  <a:buChar char="•"/>
                </a:pP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𝑇</m:t>
                        </m:r>
                        <m:r>
                          <a:rPr lang="en-US" b="0" i="1" baseline="-25000" smtClean="0">
                            <a:latin typeface="Cambria Math" panose="02040503050406030204" pitchFamily="18" charset="0"/>
                            <a:ea typeface="Cambria Math" panose="02040503050406030204" pitchFamily="18" charset="0"/>
                          </a:rPr>
                          <m:t>𝑒</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baseline="30000"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𝑇</m:t>
                        </m:r>
                        <m:r>
                          <a:rPr lang="en-US" b="0" i="1" baseline="-25000" smtClean="0">
                            <a:latin typeface="Cambria Math" panose="02040503050406030204" pitchFamily="18" charset="0"/>
                            <a:ea typeface="Cambria Math" panose="02040503050406030204" pitchFamily="18" charset="0"/>
                          </a:rPr>
                          <m:t>𝑒</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𝑇𝑒</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𝑇𝑒</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)2</m:t>
                        </m:r>
                      </m:den>
                    </m:f>
                  </m:oMath>
                </a14:m>
                <a:r>
                  <a:rPr lang="en-US" b="0"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rPr>
                      <m:t>𝒪</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baseline="30000" smtClean="0">
                            <a:latin typeface="Cambria Math" panose="02040503050406030204" pitchFamily="18" charset="0"/>
                            <a:ea typeface="Cambria Math" panose="02040503050406030204" pitchFamily="18" charset="0"/>
                          </a:rPr>
                          <m:t>2</m:t>
                        </m:r>
                      </m:e>
                    </m:d>
                  </m:oMath>
                </a14:m>
                <a:endParaRPr lang="en-US" b="0" dirty="0"/>
              </a:p>
              <a:p>
                <a:pPr marL="285750" indent="-285750">
                  <a:buFont typeface="Arial" panose="020B0604020202020204" pitchFamily="34" charset="0"/>
                  <a:buChar char="•"/>
                </a:pPr>
                <a:endParaRPr lang="en-US" b="0" dirty="0"/>
              </a:p>
              <a:p>
                <a:r>
                  <a:rPr lang="en-US" dirty="0">
                    <a:ea typeface="Cambria Math" panose="02040503050406030204" pitchFamily="18" charset="0"/>
                  </a:rPr>
                  <a:t> </a:t>
                </a:r>
                <a14:m>
                  <m:oMath xmlns:m="http://schemas.openxmlformats.org/officeDocument/2006/math">
                    <m:r>
                      <a:rPr lang="en-US" b="0" i="0" smtClean="0">
                        <a:latin typeface="Cambria Math" panose="02040503050406030204" pitchFamily="18" charset="0"/>
                        <a:ea typeface="Cambria Math" panose="02040503050406030204" pitchFamily="18" charset="0"/>
                      </a:rPr>
                      <m:t>             = </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 −2</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 +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sub>
                        </m:sSub>
                      </m:num>
                      <m:den>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e>
                        </m:d>
                        <m:r>
                          <a:rPr lang="en-US" b="0" i="1" baseline="30000" smtClean="0">
                            <a:latin typeface="Cambria Math" panose="02040503050406030204" pitchFamily="18" charset="0"/>
                            <a:ea typeface="Cambria Math" panose="02040503050406030204" pitchFamily="18" charset="0"/>
                          </a:rPr>
                          <m:t>2</m:t>
                        </m:r>
                      </m:den>
                    </m:f>
                    <m:r>
                      <m:rPr>
                        <m:nor/>
                      </m:rPr>
                      <a:rPr lang="en-US" dirty="0" smtClean="0"/>
                      <m:t>+ </m:t>
                    </m:r>
                    <m:r>
                      <a:rPr lang="en-US" i="1" smtClean="0">
                        <a:latin typeface="Cambria Math" panose="02040503050406030204" pitchFamily="18" charset="0"/>
                      </a:rPr>
                      <m:t>𝒪</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rPr>
                      <m:t>)</m:t>
                    </m:r>
                  </m:oMath>
                </a14:m>
                <a:endParaRPr lang="en-US" dirty="0"/>
              </a:p>
            </p:txBody>
          </p:sp>
        </mc:Choice>
        <mc:Fallback xmlns="">
          <p:sp>
            <p:nvSpPr>
              <p:cNvPr id="3" name="TextBox 2">
                <a:extLst>
                  <a:ext uri="{FF2B5EF4-FFF2-40B4-BE49-F238E27FC236}">
                    <a16:creationId xmlns:a16="http://schemas.microsoft.com/office/drawing/2014/main" id="{5D26EE62-2436-4048-9AF9-162662A87AE8}"/>
                  </a:ext>
                </a:extLst>
              </p:cNvPr>
              <p:cNvSpPr txBox="1">
                <a:spLocks noRot="1" noChangeAspect="1" noMove="1" noResize="1" noEditPoints="1" noAdjustHandles="1" noChangeArrowheads="1" noChangeShapeType="1" noTextEdit="1"/>
              </p:cNvSpPr>
              <p:nvPr/>
            </p:nvSpPr>
            <p:spPr>
              <a:xfrm>
                <a:off x="1" y="1734418"/>
                <a:ext cx="4775199" cy="5123582"/>
              </a:xfrm>
              <a:prstGeom prst="rect">
                <a:avLst/>
              </a:prstGeom>
              <a:blipFill>
                <a:blip r:embed="rId2"/>
                <a:stretch>
                  <a:fillRect l="-1022" t="-714"/>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 name="직사각형 4">
                <a:extLst>
                  <a:ext uri="{FF2B5EF4-FFF2-40B4-BE49-F238E27FC236}">
                    <a16:creationId xmlns:a16="http://schemas.microsoft.com/office/drawing/2014/main" id="{6CF53CC7-F17E-4198-BE9F-17922A95E111}"/>
                  </a:ext>
                </a:extLst>
              </p:cNvPr>
              <p:cNvSpPr/>
              <p:nvPr/>
            </p:nvSpPr>
            <p:spPr>
              <a:xfrm>
                <a:off x="0" y="399452"/>
                <a:ext cx="5561215" cy="1195455"/>
              </a:xfrm>
              <a:prstGeom prst="rect">
                <a:avLst/>
              </a:prstGeom>
            </p:spPr>
            <p:txBody>
              <a:bodyPr wrap="square">
                <a:spAutoFit/>
              </a:bodyPr>
              <a:lstStyle/>
              <a:p>
                <a:r>
                  <a:rPr lang="en-US" dirty="0"/>
                  <a:t>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C</m:t>
                    </m:r>
                    <m:r>
                      <m:rPr>
                        <m:sty m:val="p"/>
                      </m:rPr>
                      <a:rPr lang="en-US" b="0" i="0" baseline="-25000" smtClean="0">
                        <a:latin typeface="Cambria Math" panose="02040503050406030204" pitchFamily="18" charset="0"/>
                      </a:rPr>
                      <m:t>e</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𝑇𝑒</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oMath>
                </a14:m>
                <a:r>
                  <a:rPr lang="en-US" dirty="0"/>
                  <a:t>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𝑟</m:t>
                        </m:r>
                      </m:den>
                    </m:f>
                  </m:oMath>
                </a14:m>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den>
                    </m:f>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𝑟𝐾</m:t>
                        </m:r>
                        <m:r>
                          <a:rPr lang="en-US" b="0" i="1" baseline="-25000" smtClean="0">
                            <a:latin typeface="Cambria Math" panose="02040503050406030204" pitchFamily="18" charset="0"/>
                            <a:ea typeface="Cambria Math" panose="02040503050406030204" pitchFamily="18" charset="0"/>
                          </a:rPr>
                          <m:t>𝑒</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𝑒</m:t>
                                </m:r>
                              </m:sub>
                            </m:sSub>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den>
                        </m:f>
                      </m:e>
                    </m:d>
                  </m:oMath>
                </a14:m>
                <a:r>
                  <a:rPr lang="en-US" dirty="0"/>
                  <a:t> -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𝑒</m:t>
                        </m:r>
                      </m:sub>
                    </m:sSub>
                    <m:r>
                      <a:rPr lang="en-US"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b="0" i="1" smtClean="0">
                            <a:latin typeface="Cambria Math" panose="02040503050406030204" pitchFamily="18" charset="0"/>
                          </a:rPr>
                          <m:t>𝑎</m:t>
                        </m:r>
                      </m:sub>
                    </m:sSub>
                    <m:r>
                      <a:rPr lang="en-US" b="0" i="1" smtClean="0">
                        <a:latin typeface="Cambria Math" panose="02040503050406030204" pitchFamily="18" charset="0"/>
                      </a:rPr>
                      <m:t>)</m:t>
                    </m:r>
                  </m:oMath>
                </a14:m>
                <a:r>
                  <a:rPr lang="en-US" dirty="0"/>
                  <a:t> + </a:t>
                </a:r>
                <a14:m>
                  <m:oMath xmlns:m="http://schemas.openxmlformats.org/officeDocument/2006/math">
                    <m:r>
                      <m:rPr>
                        <m:sty m:val="p"/>
                      </m:rPr>
                      <a:rPr lang="en-US" b="0" i="0" smtClean="0">
                        <a:latin typeface="Cambria Math" panose="02040503050406030204" pitchFamily="18" charset="0"/>
                      </a:rPr>
                      <m:t>A</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𝑡</m:t>
                        </m:r>
                      </m:e>
                    </m:d>
                  </m:oMath>
                </a14:m>
                <a:br>
                  <a:rPr lang="en-US" dirty="0"/>
                </a:br>
                <a:endParaRPr lang="en-US" dirty="0"/>
              </a:p>
              <a:p>
                <a:r>
                  <a:rPr lang="en-US" dirty="0"/>
                  <a:t>             =</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𝐾</m:t>
                    </m:r>
                    <m:r>
                      <a:rPr lang="en-US" b="0" i="1" baseline="-25000" smtClean="0">
                        <a:latin typeface="Cambria Math" panose="02040503050406030204" pitchFamily="18" charset="0"/>
                        <a:ea typeface="Cambria Math" panose="02040503050406030204" pitchFamily="18" charset="0"/>
                      </a:rPr>
                      <m:t>𝑒</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𝑟</m:t>
                            </m:r>
                          </m:den>
                        </m:f>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𝑒</m:t>
                                </m:r>
                              </m:sub>
                            </m:sSub>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baseline="30000" smtClean="0">
                                <a:latin typeface="Cambria Math" panose="02040503050406030204" pitchFamily="18" charset="0"/>
                                <a:ea typeface="Cambria Math" panose="02040503050406030204" pitchFamily="18" charset="0"/>
                              </a:rPr>
                              <m:t>2</m:t>
                            </m:r>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𝑒</m:t>
                                </m:r>
                              </m:sub>
                            </m:sSub>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baseline="30000"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 </m:t>
                        </m:r>
                      </m:e>
                    </m:d>
                  </m:oMath>
                </a14:m>
                <a:r>
                  <a:rPr lang="en-US" dirty="0"/>
                  <a:t> -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𝑒</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𝑎</m:t>
                        </m:r>
                      </m:sub>
                    </m:sSub>
                    <m:r>
                      <a:rPr lang="en-US" b="0" i="1" smtClean="0">
                        <a:latin typeface="Cambria Math" panose="02040503050406030204" pitchFamily="18" charset="0"/>
                      </a:rPr>
                      <m:t>)</m:t>
                    </m:r>
                  </m:oMath>
                </a14:m>
                <a:r>
                  <a:rPr lang="en-US" dirty="0"/>
                  <a:t> + </a:t>
                </a:r>
                <a14:m>
                  <m:oMath xmlns:m="http://schemas.openxmlformats.org/officeDocument/2006/math">
                    <m:r>
                      <m:rPr>
                        <m:sty m:val="p"/>
                      </m:rPr>
                      <a:rPr lang="en-US" b="0" i="0" smtClean="0">
                        <a:latin typeface="Cambria Math" panose="02040503050406030204" pitchFamily="18" charset="0"/>
                      </a:rPr>
                      <m:t>A</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oMath>
                </a14:m>
                <a:endParaRPr lang="en-US" dirty="0"/>
              </a:p>
            </p:txBody>
          </p:sp>
        </mc:Choice>
        <mc:Fallback xmlns="">
          <p:sp>
            <p:nvSpPr>
              <p:cNvPr id="5" name="직사각형 4">
                <a:extLst>
                  <a:ext uri="{FF2B5EF4-FFF2-40B4-BE49-F238E27FC236}">
                    <a16:creationId xmlns:a16="http://schemas.microsoft.com/office/drawing/2014/main" id="{6CF53CC7-F17E-4198-BE9F-17922A95E111}"/>
                  </a:ext>
                </a:extLst>
              </p:cNvPr>
              <p:cNvSpPr>
                <a:spLocks noRot="1" noChangeAspect="1" noMove="1" noResize="1" noEditPoints="1" noAdjustHandles="1" noChangeArrowheads="1" noChangeShapeType="1" noTextEdit="1"/>
              </p:cNvSpPr>
              <p:nvPr/>
            </p:nvSpPr>
            <p:spPr>
              <a:xfrm>
                <a:off x="0" y="399452"/>
                <a:ext cx="5561215" cy="1195455"/>
              </a:xfrm>
              <a:prstGeom prst="rect">
                <a:avLst/>
              </a:prstGeom>
              <a:blipFill>
                <a:blip r:embed="rId3"/>
                <a:stretch>
                  <a:fillRect b="-1020"/>
                </a:stretch>
              </a:blipFill>
            </p:spPr>
            <p:txBody>
              <a:bodyPr/>
              <a:lstStyle/>
              <a:p>
                <a:r>
                  <a:rPr lang="ko-KR" altLang="en-US">
                    <a:noFill/>
                  </a:rPr>
                  <a:t> </a:t>
                </a:r>
              </a:p>
            </p:txBody>
          </p:sp>
        </mc:Fallback>
      </mc:AlternateContent>
      <p:sp>
        <p:nvSpPr>
          <p:cNvPr id="8" name="직사각형 7">
            <a:extLst>
              <a:ext uri="{FF2B5EF4-FFF2-40B4-BE49-F238E27FC236}">
                <a16:creationId xmlns:a16="http://schemas.microsoft.com/office/drawing/2014/main" id="{35376A65-D5E3-4618-BFD8-75FEEB1C442E}"/>
              </a:ext>
            </a:extLst>
          </p:cNvPr>
          <p:cNvSpPr/>
          <p:nvPr/>
        </p:nvSpPr>
        <p:spPr>
          <a:xfrm>
            <a:off x="4216057" y="0"/>
            <a:ext cx="5738171" cy="461665"/>
          </a:xfrm>
          <a:prstGeom prst="rect">
            <a:avLst/>
          </a:prstGeom>
        </p:spPr>
        <p:txBody>
          <a:bodyPr wrap="square">
            <a:spAutoFit/>
          </a:bodyPr>
          <a:lstStyle/>
          <a:p>
            <a:r>
              <a:rPr lang="en-US" altLang="ko-KR" sz="2400" b="1">
                <a:solidFill>
                  <a:srgbClr val="211D1E"/>
                </a:solidFill>
                <a:latin typeface="Times" panose="02020603050405020304" pitchFamily="18" charset="0"/>
              </a:rPr>
              <a:t>FDA-Explicit scheme (electronic system)</a:t>
            </a:r>
            <a:endParaRPr lang="ko-KR" altLang="en-US" sz="2400" b="1"/>
          </a:p>
        </p:txBody>
      </p:sp>
      <mc:AlternateContent xmlns:mc="http://schemas.openxmlformats.org/markup-compatibility/2006" xmlns:a14="http://schemas.microsoft.com/office/drawing/2010/main">
        <mc:Choice Requires="a14">
          <p:sp>
            <p:nvSpPr>
              <p:cNvPr id="11" name="직사각형 10">
                <a:extLst>
                  <a:ext uri="{FF2B5EF4-FFF2-40B4-BE49-F238E27FC236}">
                    <a16:creationId xmlns:a16="http://schemas.microsoft.com/office/drawing/2014/main" id="{B59F590A-CEA9-438D-A755-F68F0EE9F3EE}"/>
                  </a:ext>
                </a:extLst>
              </p:cNvPr>
              <p:cNvSpPr/>
              <p:nvPr/>
            </p:nvSpPr>
            <p:spPr>
              <a:xfrm>
                <a:off x="4784205" y="2617364"/>
                <a:ext cx="7244547" cy="434927"/>
              </a:xfrm>
              <a:prstGeom prst="rect">
                <a:avLst/>
              </a:prstGeom>
            </p:spPr>
            <p:txBody>
              <a:bodyPr wrap="none">
                <a:spAutoFit/>
              </a:bodyPr>
              <a:lstStyle/>
              <a:p>
                <a14:m>
                  <m:oMath xmlns:m="http://schemas.openxmlformats.org/officeDocument/2006/math">
                    <m:r>
                      <m:rPr>
                        <m:sty m:val="p"/>
                      </m:rPr>
                      <a:rPr lang="en-US" altLang="ko-KR" sz="1400" smtClean="0">
                        <a:latin typeface="Cambria Math" panose="02040503050406030204" pitchFamily="18" charset="0"/>
                        <a:ea typeface="Cambria Math" panose="02040503050406030204" pitchFamily="18" charset="0"/>
                      </a:rPr>
                      <m:t>C</m:t>
                    </m:r>
                    <m:r>
                      <m:rPr>
                        <m:sty m:val="p"/>
                      </m:rPr>
                      <a:rPr lang="en-US" altLang="ko-KR" sz="1400" baseline="-25000">
                        <a:latin typeface="Cambria Math" panose="02040503050406030204" pitchFamily="18" charset="0"/>
                      </a:rPr>
                      <m:t>e</m:t>
                    </m:r>
                    <m:r>
                      <a:rPr lang="en-US" altLang="ko-KR" sz="1400" i="1" baseline="-25000">
                        <a:latin typeface="Cambria Math" panose="02040503050406030204" pitchFamily="18" charset="0"/>
                      </a:rPr>
                      <m:t> </m:t>
                    </m:r>
                    <m:f>
                      <m:fPr>
                        <m:ctrlPr>
                          <a:rPr lang="en-US" altLang="ko-KR" sz="1400" i="1">
                            <a:latin typeface="Cambria Math" panose="02040503050406030204" pitchFamily="18" charset="0"/>
                            <a:ea typeface="Cambria Math" panose="02040503050406030204" pitchFamily="18" charset="0"/>
                          </a:rPr>
                        </m:ctrlPr>
                      </m:fPr>
                      <m:num>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r>
                              <a:rPr lang="en-US" altLang="ko-KR" sz="1400" b="0" i="1" smtClean="0">
                                <a:latin typeface="Cambria Math" panose="02040503050406030204" pitchFamily="18" charset="0"/>
                                <a:ea typeface="Cambria Math" panose="02040503050406030204" pitchFamily="18" charset="0"/>
                              </a:rPr>
                              <m:t>+1</m:t>
                            </m:r>
                          </m:sub>
                        </m:sSub>
                        <m:r>
                          <a:rPr lang="en-US" altLang="ko-KR" sz="1400" i="1">
                            <a:latin typeface="Cambria Math" panose="02040503050406030204" pitchFamily="18" charset="0"/>
                            <a:ea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sub>
                        </m:sSub>
                      </m:num>
                      <m:den>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𝑡</m:t>
                        </m:r>
                      </m:den>
                    </m:f>
                  </m:oMath>
                </a14:m>
                <a:r>
                  <a:rPr lang="en-US" altLang="ko-KR" sz="1400" dirty="0"/>
                  <a:t>=</a:t>
                </a:r>
                <a:r>
                  <a:rPr lang="en-US" altLang="ko-KR" sz="1400">
                    <a:ea typeface="Cambria Math" panose="02040503050406030204" pitchFamily="18" charset="0"/>
                  </a:rPr>
                  <a:t> </a:t>
                </a:r>
                <a14:m>
                  <m:oMath xmlns:m="http://schemas.openxmlformats.org/officeDocument/2006/math">
                    <m:r>
                      <a:rPr lang="en-US" altLang="ko-KR" sz="1400" i="1">
                        <a:latin typeface="Cambria Math" panose="02040503050406030204" pitchFamily="18" charset="0"/>
                        <a:ea typeface="Cambria Math" panose="02040503050406030204" pitchFamily="18" charset="0"/>
                      </a:rPr>
                      <m:t>𝐾</m:t>
                    </m:r>
                    <m:r>
                      <a:rPr lang="en-US" altLang="ko-KR" sz="1400" i="1" baseline="-25000">
                        <a:latin typeface="Cambria Math" panose="02040503050406030204" pitchFamily="18" charset="0"/>
                        <a:ea typeface="Cambria Math" panose="02040503050406030204" pitchFamily="18" charset="0"/>
                      </a:rPr>
                      <m:t>𝑒</m:t>
                    </m:r>
                    <m:d>
                      <m:dPr>
                        <m:begChr m:val="["/>
                        <m:endChr m:val="]"/>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 </m:t>
                        </m:r>
                        <m:f>
                          <m:fPr>
                            <m:ctrlPr>
                              <a:rPr lang="en-US" altLang="ko-KR" sz="1400" i="1">
                                <a:latin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1</m:t>
                            </m:r>
                          </m:num>
                          <m:den>
                            <m:r>
                              <a:rPr lang="en-US" altLang="ko-KR" sz="1400" i="1">
                                <a:latin typeface="Cambria Math" panose="02040503050406030204" pitchFamily="18" charset="0"/>
                                <a:ea typeface="Cambria Math" panose="02040503050406030204" pitchFamily="18" charset="0"/>
                              </a:rPr>
                              <m:t>𝑟</m:t>
                            </m:r>
                            <m:r>
                              <a:rPr lang="en-US" altLang="ko-KR" sz="1400" b="0" i="1" baseline="-25000" smtClean="0">
                                <a:latin typeface="Cambria Math" panose="02040503050406030204" pitchFamily="18" charset="0"/>
                                <a:ea typeface="Cambria Math" panose="02040503050406030204" pitchFamily="18" charset="0"/>
                              </a:rPr>
                              <m:t>𝑖</m:t>
                            </m:r>
                          </m:den>
                        </m:f>
                        <m:r>
                          <a:rPr lang="en-US" altLang="ko-KR" sz="1400" b="0" i="1" smtClean="0">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r>
                              <a:rPr lang="en-US" altLang="ko-KR" sz="1400" i="1">
                                <a:latin typeface="Cambria Math" panose="02040503050406030204" pitchFamily="18" charset="0"/>
                                <a:ea typeface="Cambria Math" panose="02040503050406030204" pitchFamily="18" charset="0"/>
                              </a:rPr>
                              <m:t> −</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num>
                          <m:den>
                            <m:r>
                              <a:rPr lang="en-US" altLang="ko-KR" sz="1400" i="1">
                                <a:latin typeface="Cambria Math" panose="02040503050406030204" pitchFamily="18" charset="0"/>
                                <a:ea typeface="Cambria Math" panose="02040503050406030204" pitchFamily="18" charset="0"/>
                              </a:rPr>
                              <m:t>2</m:t>
                            </m:r>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𝑟</m:t>
                            </m:r>
                          </m:den>
                        </m:f>
                        <m:r>
                          <a:rPr lang="en-US" altLang="ko-KR" sz="1400" b="0" i="1" smtClean="0">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+1, </m:t>
                                </m:r>
                                <m:r>
                                  <a:rPr lang="en-US" altLang="ko-KR" sz="1400" i="1">
                                    <a:latin typeface="Cambria Math" panose="02040503050406030204" pitchFamily="18" charset="0"/>
                                    <a:ea typeface="Cambria Math" panose="02040503050406030204" pitchFamily="18" charset="0"/>
                                  </a:rPr>
                                  <m:t>𝑗</m:t>
                                </m:r>
                              </m:sub>
                            </m:sSub>
                            <m:r>
                              <a:rPr lang="en-US" altLang="ko-KR" sz="1400" i="1">
                                <a:latin typeface="Cambria Math" panose="02040503050406030204" pitchFamily="18" charset="0"/>
                                <a:ea typeface="Cambria Math" panose="02040503050406030204" pitchFamily="18" charset="0"/>
                              </a:rPr>
                              <m:t> −2</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𝑗</m:t>
                                </m:r>
                              </m:sub>
                            </m:sSub>
                            <m:r>
                              <a:rPr lang="en-US" altLang="ko-KR" sz="1400" i="1">
                                <a:latin typeface="Cambria Math" panose="02040503050406030204" pitchFamily="18" charset="0"/>
                                <a:ea typeface="Cambria Math" panose="02040503050406030204" pitchFamily="18" charset="0"/>
                              </a:rPr>
                              <m:t> + </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num>
                          <m:den>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𝑟</m:t>
                                </m:r>
                              </m:e>
                            </m:d>
                            <m:r>
                              <a:rPr lang="en-US" altLang="ko-KR" sz="1400" i="1" baseline="30000">
                                <a:latin typeface="Cambria Math" panose="02040503050406030204" pitchFamily="18" charset="0"/>
                                <a:ea typeface="Cambria Math" panose="02040503050406030204" pitchFamily="18" charset="0"/>
                              </a:rPr>
                              <m:t>2</m:t>
                            </m:r>
                          </m:den>
                        </m:f>
                      </m:e>
                    </m:d>
                  </m:oMath>
                </a14:m>
                <a:r>
                  <a:rPr lang="en-US" altLang="ko-KR" sz="1400" dirty="0"/>
                  <a:t>- </a:t>
                </a:r>
                <a14:m>
                  <m:oMath xmlns:m="http://schemas.openxmlformats.org/officeDocument/2006/math">
                    <m:r>
                      <m:rPr>
                        <m:sty m:val="p"/>
                      </m:rPr>
                      <a:rPr lang="en-US" altLang="ko-KR" sz="1400">
                        <a:latin typeface="Cambria Math" panose="02040503050406030204" pitchFamily="18" charset="0"/>
                        <a:ea typeface="Cambria Math" panose="02040503050406030204" pitchFamily="18" charset="0"/>
                      </a:rPr>
                      <m:t>g</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𝑗</m:t>
                        </m:r>
                      </m:sub>
                    </m:sSub>
                    <m:r>
                      <a:rPr lang="en-US" altLang="ko-KR" sz="1400" i="1">
                        <a:latin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𝑗</m:t>
                        </m:r>
                      </m:sub>
                    </m:sSub>
                    <m:r>
                      <a:rPr lang="en-US" altLang="ko-KR" sz="1400" i="1">
                        <a:latin typeface="Cambria Math" panose="02040503050406030204" pitchFamily="18" charset="0"/>
                      </a:rPr>
                      <m:t>)</m:t>
                    </m:r>
                  </m:oMath>
                </a14:m>
                <a:r>
                  <a:rPr lang="en-US" altLang="ko-KR" sz="1400" dirty="0"/>
                  <a:t> +</a:t>
                </a:r>
                <a14:m>
                  <m:oMath xmlns:m="http://schemas.openxmlformats.org/officeDocument/2006/math">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b="0" i="1" smtClean="0">
                            <a:latin typeface="Cambria Math" panose="02040503050406030204" pitchFamily="18" charset="0"/>
                            <a:ea typeface="Cambria Math" panose="02040503050406030204" pitchFamily="18" charset="0"/>
                          </a:rPr>
                          <m:t>𝐴</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𝑗</m:t>
                        </m:r>
                      </m:sub>
                    </m:sSub>
                  </m:oMath>
                </a14:m>
                <a:r>
                  <a:rPr lang="en-US" altLang="ko-KR" sz="1400" dirty="0"/>
                  <a:t>+ </a:t>
                </a:r>
                <a14:m>
                  <m:oMath xmlns:m="http://schemas.openxmlformats.org/officeDocument/2006/math">
                    <m:r>
                      <a:rPr lang="en-US" altLang="ko-KR" sz="1400" i="1">
                        <a:latin typeface="Cambria Math" panose="02040503050406030204" pitchFamily="18" charset="0"/>
                      </a:rPr>
                      <m:t>𝒪</m:t>
                    </m:r>
                    <m:d>
                      <m:dPr>
                        <m:ctrlPr>
                          <a:rPr lang="en-US" altLang="ko-KR" sz="1400" i="1">
                            <a:latin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𝑡</m:t>
                        </m:r>
                        <m:r>
                          <a:rPr lang="en-US" altLang="ko-KR" sz="1400" b="0" i="1" smtClean="0">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𝑟</m:t>
                        </m:r>
                        <m:r>
                          <a:rPr lang="en-US" altLang="ko-KR" sz="1400" i="1" baseline="30000">
                            <a:latin typeface="Cambria Math" panose="02040503050406030204" pitchFamily="18" charset="0"/>
                            <a:ea typeface="Cambria Math" panose="02040503050406030204" pitchFamily="18" charset="0"/>
                          </a:rPr>
                          <m:t>2</m:t>
                        </m:r>
                      </m:e>
                    </m:d>
                  </m:oMath>
                </a14:m>
                <a:endParaRPr lang="en-US" altLang="ko-KR" sz="1400" dirty="0"/>
              </a:p>
            </p:txBody>
          </p:sp>
        </mc:Choice>
        <mc:Fallback xmlns="">
          <p:sp>
            <p:nvSpPr>
              <p:cNvPr id="11" name="직사각형 10">
                <a:extLst>
                  <a:ext uri="{FF2B5EF4-FFF2-40B4-BE49-F238E27FC236}">
                    <a16:creationId xmlns:a16="http://schemas.microsoft.com/office/drawing/2014/main" id="{B59F590A-CEA9-438D-A755-F68F0EE9F3EE}"/>
                  </a:ext>
                </a:extLst>
              </p:cNvPr>
              <p:cNvSpPr>
                <a:spLocks noRot="1" noChangeAspect="1" noMove="1" noResize="1" noEditPoints="1" noAdjustHandles="1" noChangeArrowheads="1" noChangeShapeType="1" noTextEdit="1"/>
              </p:cNvSpPr>
              <p:nvPr/>
            </p:nvSpPr>
            <p:spPr>
              <a:xfrm>
                <a:off x="4784205" y="2617364"/>
                <a:ext cx="7244547" cy="434927"/>
              </a:xfrm>
              <a:prstGeom prst="rect">
                <a:avLst/>
              </a:prstGeom>
              <a:blipFill>
                <a:blip r:embed="rId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직사각형 12">
                <a:extLst>
                  <a:ext uri="{FF2B5EF4-FFF2-40B4-BE49-F238E27FC236}">
                    <a16:creationId xmlns:a16="http://schemas.microsoft.com/office/drawing/2014/main" id="{EBAF2DBE-F73D-454E-A347-936E7B86936A}"/>
                  </a:ext>
                </a:extLst>
              </p:cNvPr>
              <p:cNvSpPr/>
              <p:nvPr/>
            </p:nvSpPr>
            <p:spPr>
              <a:xfrm>
                <a:off x="4915146" y="3365569"/>
                <a:ext cx="4289347" cy="2468433"/>
              </a:xfrm>
              <a:prstGeom prst="rect">
                <a:avLst/>
              </a:prstGeom>
            </p:spPr>
            <p:txBody>
              <a:bodyPr wrap="square">
                <a:spAutoFit/>
              </a:bodyPr>
              <a:lstStyle/>
              <a:p>
                <a14:m>
                  <m:oMath xmlns:m="http://schemas.openxmlformats.org/officeDocument/2006/math">
                    <m:sSub>
                      <m:sSubPr>
                        <m:ctrlPr>
                          <a:rPr lang="en-US" altLang="ko-KR" sz="1400" i="1" smtClean="0">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r>
                          <a:rPr lang="en-US" altLang="ko-KR" sz="1400" i="1">
                            <a:latin typeface="Cambria Math" panose="02040503050406030204" pitchFamily="18" charset="0"/>
                            <a:ea typeface="Cambria Math" panose="02040503050406030204" pitchFamily="18" charset="0"/>
                          </a:rPr>
                          <m:t>+1</m:t>
                        </m:r>
                      </m:sub>
                    </m:sSub>
                    <m:r>
                      <a:rPr lang="en-US" altLang="ko-KR" sz="1400" i="1">
                        <a:latin typeface="Cambria Math" panose="02040503050406030204" pitchFamily="18" charset="0"/>
                        <a:ea typeface="Cambria Math" panose="02040503050406030204" pitchFamily="18" charset="0"/>
                      </a:rPr>
                      <m:t> </m:t>
                    </m:r>
                  </m:oMath>
                </a14:m>
                <a:r>
                  <a:rPr lang="en-US" altLang="ko-KR" sz="1400" i="1">
                    <a:latin typeface="Cambria Math" panose="02040503050406030204" pitchFamily="18" charset="0"/>
                    <a:ea typeface="Cambria Math" panose="02040503050406030204" pitchFamily="18" charset="0"/>
                  </a:rPr>
                  <a:t>= </a:t>
                </a:r>
                <a14:m>
                  <m:oMath xmlns:m="http://schemas.openxmlformats.org/officeDocument/2006/math">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𝑑𝑡</m:t>
                        </m:r>
                      </m:num>
                      <m:den>
                        <m:r>
                          <a:rPr lang="en-US" altLang="ko-KR" sz="1400" i="1">
                            <a:latin typeface="Cambria Math" panose="02040503050406030204" pitchFamily="18" charset="0"/>
                            <a:ea typeface="Cambria Math" panose="02040503050406030204" pitchFamily="18" charset="0"/>
                          </a:rPr>
                          <m:t>𝐶</m:t>
                        </m:r>
                        <m:r>
                          <a:rPr lang="en-US" altLang="ko-KR" sz="1400" i="1">
                            <a:latin typeface="Cambria Math" panose="02040503050406030204" pitchFamily="18" charset="0"/>
                            <a:ea typeface="Cambria Math" panose="02040503050406030204" pitchFamily="18" charset="0"/>
                          </a:rPr>
                          <m:t> </m:t>
                        </m:r>
                      </m:den>
                    </m:f>
                  </m:oMath>
                </a14:m>
                <a:r>
                  <a:rPr lang="en-US" altLang="ko-KR" sz="1400">
                    <a:latin typeface="Cambria Math" panose="02040503050406030204" pitchFamily="18" charset="0"/>
                    <a:ea typeface="Cambria Math" panose="02040503050406030204" pitchFamily="18" charset="0"/>
                  </a:rPr>
                  <a:t> [</a:t>
                </a:r>
                <a:endParaRPr lang="en-US" altLang="ko-KR" sz="1600">
                  <a:latin typeface="Cambria Math" panose="02040503050406030204" pitchFamily="18" charset="0"/>
                  <a:ea typeface="Cambria Math" panose="02040503050406030204" pitchFamily="18" charset="0"/>
                </a:endParaRPr>
              </a:p>
              <a:p>
                <a:r>
                  <a:rPr lang="en-US" altLang="ko-KR" sz="1400" i="1">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d>
                      <m:dPr>
                        <m:ctrlPr>
                          <a:rPr lang="en-US" altLang="ko-KR" sz="1400" i="1">
                            <a:latin typeface="Cambria Math" panose="02040503050406030204" pitchFamily="18" charset="0"/>
                            <a:ea typeface="Cambria Math" panose="02040503050406030204" pitchFamily="18" charset="0"/>
                          </a:rPr>
                        </m:ctrlPr>
                      </m:dPr>
                      <m:e>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𝐾</m:t>
                            </m:r>
                          </m:num>
                          <m:den>
                            <m:r>
                              <a:rPr lang="en-US" altLang="ko-KR" sz="1400" i="1">
                                <a:latin typeface="Cambria Math" panose="02040503050406030204" pitchFamily="18" charset="0"/>
                                <a:ea typeface="Cambria Math" panose="02040503050406030204" pitchFamily="18" charset="0"/>
                              </a:rPr>
                              <m:t>2 </m:t>
                            </m:r>
                            <m:r>
                              <a:rPr lang="en-US" altLang="ko-KR" sz="1400" i="1">
                                <a:latin typeface="Cambria Math" panose="02040503050406030204" pitchFamily="18" charset="0"/>
                                <a:ea typeface="Cambria Math" panose="02040503050406030204" pitchFamily="18" charset="0"/>
                              </a:rPr>
                              <m:t>𝑑𝑟</m:t>
                            </m:r>
                            <m:sSub>
                              <m:sSubPr>
                                <m:ctrlPr>
                                  <a:rPr lang="en-US" altLang="ko-KR" sz="1400" i="1">
                                    <a:latin typeface="Cambria Math" panose="02040503050406030204" pitchFamily="18" charset="0"/>
                                    <a:ea typeface="Cambria Math" panose="02040503050406030204" pitchFamily="18" charset="0"/>
                                  </a:rPr>
                                </m:ctrlPr>
                              </m:sSubPr>
                              <m:e>
                                <m:r>
                                  <a:rPr lang="en-US" altLang="ko-KR" sz="1400" b="0" i="1" smtClean="0">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𝑟</m:t>
                                </m:r>
                              </m:e>
                              <m:sub>
                                <m:r>
                                  <a:rPr lang="en-US" altLang="ko-KR" sz="1400" i="1">
                                    <a:latin typeface="Cambria Math" panose="02040503050406030204" pitchFamily="18" charset="0"/>
                                    <a:ea typeface="Cambria Math" panose="02040503050406030204" pitchFamily="18" charset="0"/>
                                  </a:rPr>
                                  <m:t>𝑖</m:t>
                                </m:r>
                              </m:sub>
                            </m:sSub>
                          </m:den>
                        </m:f>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𝐾</m:t>
                            </m:r>
                          </m:num>
                          <m:den>
                            <m:sSup>
                              <m:sSupPr>
                                <m:ctrlPr>
                                  <a:rPr lang="en-US" altLang="ko-KR" sz="1400" i="1">
                                    <a:latin typeface="Cambria Math" panose="02040503050406030204" pitchFamily="18" charset="0"/>
                                    <a:ea typeface="Cambria Math" panose="02040503050406030204" pitchFamily="18" charset="0"/>
                                  </a:rPr>
                                </m:ctrlPr>
                              </m:sSupPr>
                              <m:e>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𝑑𝑟</m:t>
                                    </m:r>
                                  </m:e>
                                </m:d>
                              </m:e>
                              <m:sup>
                                <m:r>
                                  <a:rPr lang="en-US" altLang="ko-KR" sz="1400" i="1">
                                    <a:latin typeface="Cambria Math" panose="02040503050406030204" pitchFamily="18" charset="0"/>
                                    <a:ea typeface="Cambria Math" panose="02040503050406030204" pitchFamily="18" charset="0"/>
                                  </a:rPr>
                                  <m:t>2</m:t>
                                </m:r>
                              </m:sup>
                            </m:sSup>
                          </m:den>
                        </m:f>
                      </m:e>
                    </m:d>
                  </m:oMath>
                </a14:m>
                <a:endParaRPr lang="en-US" altLang="ko-KR" sz="1400" i="1">
                  <a:latin typeface="Cambria Math" panose="02040503050406030204" pitchFamily="18" charset="0"/>
                  <a:ea typeface="Cambria Math" panose="02040503050406030204" pitchFamily="18" charset="0"/>
                </a:endParaRPr>
              </a:p>
              <a:p>
                <a:endParaRPr lang="en-US" altLang="ko-KR" sz="1600" i="1">
                  <a:latin typeface="Cambria Math" panose="02040503050406030204" pitchFamily="18" charset="0"/>
                  <a:ea typeface="Cambria Math" panose="02040503050406030204" pitchFamily="18" charset="0"/>
                </a:endParaRPr>
              </a:p>
              <a:p>
                <a:r>
                  <a:rPr lang="en-US" altLang="ko-KR" sz="1400">
                    <a:ea typeface="Cambria Math" panose="02040503050406030204" pitchFamily="18" charset="0"/>
                  </a:rPr>
                  <a:t>	</a:t>
                </a:r>
                <a14:m>
                  <m:oMath xmlns:m="http://schemas.openxmlformats.org/officeDocument/2006/math">
                    <m:r>
                      <a:rPr lang="en-US" altLang="ko-KR" sz="1400" i="1">
                        <a:latin typeface="Cambria Math" panose="02040503050406030204" pitchFamily="18" charset="0"/>
                        <a:ea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sub>
                    </m:sSub>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2 </m:t>
                            </m:r>
                            <m:r>
                              <a:rPr lang="en-US" altLang="ko-KR" sz="1400" i="1">
                                <a:latin typeface="Cambria Math" panose="02040503050406030204" pitchFamily="18" charset="0"/>
                                <a:ea typeface="Cambria Math" panose="02040503050406030204" pitchFamily="18" charset="0"/>
                              </a:rPr>
                              <m:t>𝐾</m:t>
                            </m:r>
                          </m:num>
                          <m:den>
                            <m:sSup>
                              <m:sSupPr>
                                <m:ctrlPr>
                                  <a:rPr lang="en-US" altLang="ko-KR" sz="1400" i="1">
                                    <a:latin typeface="Cambria Math" panose="02040503050406030204" pitchFamily="18" charset="0"/>
                                    <a:ea typeface="Cambria Math" panose="02040503050406030204" pitchFamily="18" charset="0"/>
                                  </a:rPr>
                                </m:ctrlPr>
                              </m:sSupPr>
                              <m:e>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𝑑𝑟</m:t>
                                    </m:r>
                                  </m:e>
                                </m:d>
                              </m:e>
                              <m:sup>
                                <m:r>
                                  <a:rPr lang="en-US" altLang="ko-KR" sz="1400" i="1">
                                    <a:latin typeface="Cambria Math" panose="02040503050406030204" pitchFamily="18" charset="0"/>
                                    <a:ea typeface="Cambria Math" panose="02040503050406030204" pitchFamily="18" charset="0"/>
                                  </a:rPr>
                                  <m:t>2</m:t>
                                </m:r>
                              </m:sup>
                            </m:sSup>
                          </m:den>
                        </m:f>
                        <m:r>
                          <a:rPr lang="en-US" altLang="ko-KR" sz="1400" i="1">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𝑔</m:t>
                        </m:r>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b="0" i="1" smtClean="0">
                                <a:latin typeface="Cambria Math" panose="02040503050406030204" pitchFamily="18" charset="0"/>
                                <a:ea typeface="Cambria Math" panose="02040503050406030204" pitchFamily="18" charset="0"/>
                              </a:rPr>
                              <m:t>𝐶</m:t>
                            </m:r>
                          </m:num>
                          <m:den>
                            <m:r>
                              <a:rPr lang="en-US" altLang="ko-KR" sz="1400" b="0" i="1" smtClean="0">
                                <a:latin typeface="Cambria Math" panose="02040503050406030204" pitchFamily="18" charset="0"/>
                                <a:ea typeface="Cambria Math" panose="02040503050406030204" pitchFamily="18" charset="0"/>
                              </a:rPr>
                              <m:t>𝑑𝑡</m:t>
                            </m:r>
                          </m:den>
                        </m:f>
                      </m:e>
                    </m:d>
                  </m:oMath>
                </a14:m>
                <a:endParaRPr lang="en-US" altLang="ko-KR" sz="1400">
                  <a:ea typeface="Cambria Math" panose="02040503050406030204" pitchFamily="18" charset="0"/>
                </a:endParaRPr>
              </a:p>
              <a:p>
                <a:endParaRPr lang="en-US" altLang="ko-KR" sz="1400" i="1">
                  <a:latin typeface="Cambria Math" panose="02040503050406030204" pitchFamily="18" charset="0"/>
                  <a:ea typeface="Cambria Math" panose="02040503050406030204" pitchFamily="18" charset="0"/>
                </a:endParaRPr>
              </a:p>
              <a:p>
                <a:r>
                  <a:rPr lang="en-US" altLang="ko-KR" sz="1400">
                    <a:ea typeface="Cambria Math" panose="02040503050406030204" pitchFamily="18" charset="0"/>
                  </a:rPr>
                  <a:t>	</a:t>
                </a:r>
                <a14:m>
                  <m:oMath xmlns:m="http://schemas.openxmlformats.org/officeDocument/2006/math">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d>
                      <m:dPr>
                        <m:ctrlPr>
                          <a:rPr lang="en-US" altLang="ko-KR" sz="1400" i="1">
                            <a:latin typeface="Cambria Math" panose="02040503050406030204" pitchFamily="18" charset="0"/>
                            <a:ea typeface="Cambria Math" panose="02040503050406030204" pitchFamily="18" charset="0"/>
                          </a:rPr>
                        </m:ctrlPr>
                      </m:dPr>
                      <m:e>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𝐾</m:t>
                            </m:r>
                          </m:num>
                          <m:den>
                            <m:r>
                              <a:rPr lang="en-US" altLang="ko-KR" sz="1400" i="1">
                                <a:latin typeface="Cambria Math" panose="02040503050406030204" pitchFamily="18" charset="0"/>
                                <a:ea typeface="Cambria Math" panose="02040503050406030204" pitchFamily="18" charset="0"/>
                              </a:rPr>
                              <m:t>2 </m:t>
                            </m:r>
                            <m:r>
                              <a:rPr lang="en-US" altLang="ko-KR" sz="1400" i="1">
                                <a:latin typeface="Cambria Math" panose="02040503050406030204" pitchFamily="18" charset="0"/>
                                <a:ea typeface="Cambria Math" panose="02040503050406030204" pitchFamily="18" charset="0"/>
                              </a:rPr>
                              <m:t>𝑑𝑟</m:t>
                            </m:r>
                            <m:r>
                              <a:rPr lang="en-US" altLang="ko-KR" sz="1400" b="0" i="1" smtClean="0">
                                <a:latin typeface="Cambria Math" panose="02040503050406030204" pitchFamily="18" charset="0"/>
                                <a:ea typeface="Cambria Math" panose="02040503050406030204" pitchFamily="18" charset="0"/>
                              </a:rPr>
                              <m:t> </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𝑟</m:t>
                                </m:r>
                              </m:e>
                              <m:sub>
                                <m:r>
                                  <a:rPr lang="en-US" altLang="ko-KR" sz="1400" i="1">
                                    <a:latin typeface="Cambria Math" panose="02040503050406030204" pitchFamily="18" charset="0"/>
                                    <a:ea typeface="Cambria Math" panose="02040503050406030204" pitchFamily="18" charset="0"/>
                                  </a:rPr>
                                  <m:t>𝑖</m:t>
                                </m:r>
                              </m:sub>
                            </m:sSub>
                          </m:den>
                        </m:f>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𝐾</m:t>
                            </m:r>
                          </m:num>
                          <m:den>
                            <m:sSup>
                              <m:sSupPr>
                                <m:ctrlPr>
                                  <a:rPr lang="en-US" altLang="ko-KR" sz="1400" i="1">
                                    <a:latin typeface="Cambria Math" panose="02040503050406030204" pitchFamily="18" charset="0"/>
                                    <a:ea typeface="Cambria Math" panose="02040503050406030204" pitchFamily="18" charset="0"/>
                                  </a:rPr>
                                </m:ctrlPr>
                              </m:sSupPr>
                              <m:e>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𝑑𝑟</m:t>
                                    </m:r>
                                  </m:e>
                                </m:d>
                              </m:e>
                              <m:sup>
                                <m:r>
                                  <a:rPr lang="en-US" altLang="ko-KR" sz="1400" i="1">
                                    <a:latin typeface="Cambria Math" panose="02040503050406030204" pitchFamily="18" charset="0"/>
                                    <a:ea typeface="Cambria Math" panose="02040503050406030204" pitchFamily="18" charset="0"/>
                                  </a:rPr>
                                  <m:t>2</m:t>
                                </m:r>
                              </m:sup>
                            </m:sSup>
                          </m:den>
                        </m:f>
                      </m:e>
                    </m:d>
                  </m:oMath>
                </a14:m>
                <a:endParaRPr lang="en-US" altLang="ko-KR" sz="1400">
                  <a:ea typeface="Cambria Math" panose="02040503050406030204" pitchFamily="18" charset="0"/>
                </a:endParaRPr>
              </a:p>
              <a:p>
                <a:endParaRPr lang="en-US" altLang="ko-KR" sz="1400" i="1">
                  <a:latin typeface="Cambria Math" panose="02040503050406030204" pitchFamily="18" charset="0"/>
                  <a:ea typeface="Cambria Math" panose="02040503050406030204" pitchFamily="18" charset="0"/>
                </a:endParaRPr>
              </a:p>
              <a:p>
                <a:r>
                  <a:rPr lang="en-US" altLang="ko-KR" sz="1400">
                    <a:ea typeface="Cambria Math" panose="02040503050406030204" pitchFamily="18" charset="0"/>
                  </a:rPr>
                  <a:t>	</a:t>
                </a:r>
                <a14:m>
                  <m:oMath xmlns:m="http://schemas.openxmlformats.org/officeDocument/2006/math">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sSup>
                          <m:sSupPr>
                            <m:ctrlPr>
                              <a:rPr lang="en-US" altLang="ko-KR" sz="1400" i="1">
                                <a:latin typeface="Cambria Math" panose="02040503050406030204" pitchFamily="18" charset="0"/>
                                <a:ea typeface="Cambria Math" panose="02040503050406030204" pitchFamily="18" charset="0"/>
                              </a:rPr>
                            </m:ctrlPr>
                          </m:sSupPr>
                          <m:e>
                            <m:r>
                              <a:rPr lang="en-US" altLang="ko-KR" sz="1400" i="1">
                                <a:latin typeface="Cambria Math" panose="02040503050406030204" pitchFamily="18" charset="0"/>
                                <a:ea typeface="Cambria Math" panose="02040503050406030204" pitchFamily="18" charset="0"/>
                              </a:rPr>
                              <m:t>𝑇</m:t>
                            </m:r>
                          </m:e>
                          <m:sup>
                            <m:r>
                              <a:rPr lang="en-US" altLang="ko-KR" sz="1400" i="1">
                                <a:latin typeface="Cambria Math" panose="02040503050406030204" pitchFamily="18" charset="0"/>
                                <a:ea typeface="Cambria Math" panose="02040503050406030204" pitchFamily="18" charset="0"/>
                              </a:rPr>
                              <m:t>′</m:t>
                            </m:r>
                          </m:sup>
                        </m:sSup>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sub>
                    </m:sSub>
                    <m:r>
                      <a:rPr lang="en-US" altLang="ko-KR" sz="1400" b="0" i="1" smtClean="0">
                        <a:latin typeface="Cambria Math" panose="02040503050406030204" pitchFamily="18" charset="0"/>
                        <a:ea typeface="Cambria Math" panose="02040503050406030204" pitchFamily="18" charset="0"/>
                      </a:rPr>
                      <m:t> </m:t>
                    </m:r>
                    <m:r>
                      <a:rPr lang="en-US" altLang="ko-KR" sz="1400" b="0" i="1" smtClean="0">
                        <a:latin typeface="Cambria Math" panose="02040503050406030204" pitchFamily="18" charset="0"/>
                        <a:ea typeface="Cambria Math" panose="02040503050406030204" pitchFamily="18" charset="0"/>
                      </a:rPr>
                      <m:t>𝑔</m:t>
                    </m:r>
                    <m:r>
                      <a:rPr lang="en-US" altLang="ko-KR" sz="1400" i="1">
                        <a:latin typeface="Cambria Math" panose="02040503050406030204" pitchFamily="18" charset="0"/>
                        <a:ea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𝐴</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𝑗</m:t>
                        </m:r>
                      </m:sub>
                    </m:sSub>
                  </m:oMath>
                </a14:m>
                <a:r>
                  <a:rPr lang="en-US" altLang="ko-KR" sz="1400" i="1" dirty="0">
                    <a:latin typeface="Cambria Math" panose="02040503050406030204" pitchFamily="18" charset="0"/>
                    <a:ea typeface="Cambria Math" panose="02040503050406030204" pitchFamily="18" charset="0"/>
                  </a:rPr>
                  <a:t> </a:t>
                </a:r>
                <a:r>
                  <a:rPr lang="en-US" altLang="ko-KR" sz="1400" dirty="0">
                    <a:latin typeface="Cambria Math" panose="02040503050406030204" pitchFamily="18" charset="0"/>
                    <a:ea typeface="Cambria Math" panose="02040503050406030204" pitchFamily="18" charset="0"/>
                  </a:rPr>
                  <a:t>]</a:t>
                </a:r>
              </a:p>
            </p:txBody>
          </p:sp>
        </mc:Choice>
        <mc:Fallback xmlns="">
          <p:sp>
            <p:nvSpPr>
              <p:cNvPr id="13" name="직사각형 12">
                <a:extLst>
                  <a:ext uri="{FF2B5EF4-FFF2-40B4-BE49-F238E27FC236}">
                    <a16:creationId xmlns:a16="http://schemas.microsoft.com/office/drawing/2014/main" id="{EBAF2DBE-F73D-454E-A347-936E7B86936A}"/>
                  </a:ext>
                </a:extLst>
              </p:cNvPr>
              <p:cNvSpPr>
                <a:spLocks noRot="1" noChangeAspect="1" noMove="1" noResize="1" noEditPoints="1" noAdjustHandles="1" noChangeArrowheads="1" noChangeShapeType="1" noTextEdit="1"/>
              </p:cNvSpPr>
              <p:nvPr/>
            </p:nvSpPr>
            <p:spPr>
              <a:xfrm>
                <a:off x="4915146" y="3365569"/>
                <a:ext cx="4289347" cy="2468433"/>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6" name="직사각형 45">
                <a:extLst>
                  <a:ext uri="{FF2B5EF4-FFF2-40B4-BE49-F238E27FC236}">
                    <a16:creationId xmlns:a16="http://schemas.microsoft.com/office/drawing/2014/main" id="{EF9EF9DB-513A-4173-A4B2-7E945FA73A57}"/>
                  </a:ext>
                </a:extLst>
              </p:cNvPr>
              <p:cNvSpPr/>
              <p:nvPr/>
            </p:nvSpPr>
            <p:spPr>
              <a:xfrm>
                <a:off x="6117701" y="738668"/>
                <a:ext cx="2004780" cy="307777"/>
              </a:xfrm>
              <a:prstGeom prst="rect">
                <a:avLst/>
              </a:prstGeom>
            </p:spPr>
            <p:txBody>
              <a:bodyPr wrap="none">
                <a:spAutoFit/>
              </a:bodyPr>
              <a:lstStyle/>
              <a:p>
                <a14:m>
                  <m:oMath xmlns:m="http://schemas.openxmlformats.org/officeDocument/2006/math">
                    <m:r>
                      <a:rPr lang="en-US" altLang="ko-KR" sz="1400" i="1">
                        <a:latin typeface="Cambria Math" panose="02040503050406030204" pitchFamily="18" charset="0"/>
                        <a:ea typeface="Cambria Math" panose="02040503050406030204" pitchFamily="18" charset="0"/>
                      </a:rPr>
                      <m:t>𝑇</m:t>
                    </m:r>
                    <m:r>
                      <a:rPr lang="en-US" altLang="ko-KR" sz="1400" i="1" baseline="-25000">
                        <a:latin typeface="Cambria Math" panose="02040503050406030204" pitchFamily="18" charset="0"/>
                        <a:ea typeface="Cambria Math" panose="02040503050406030204" pitchFamily="18" charset="0"/>
                      </a:rPr>
                      <m:t>𝑒</m:t>
                    </m:r>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𝑟</m:t>
                        </m:r>
                        <m:r>
                          <a:rPr lang="en-US" altLang="ko-KR" sz="1400" i="1">
                            <a:latin typeface="Cambria Math" panose="02040503050406030204" pitchFamily="18" charset="0"/>
                            <a:ea typeface="Cambria Math" panose="02040503050406030204" pitchFamily="18" charset="0"/>
                          </a:rPr>
                          <m:t>,0</m:t>
                        </m:r>
                      </m:e>
                    </m:d>
                  </m:oMath>
                </a14:m>
                <a:r>
                  <a:rPr lang="ko-KR" altLang="en-US" sz="1400"/>
                  <a:t> </a:t>
                </a:r>
                <a:r>
                  <a:rPr lang="en-US" altLang="ko-KR" sz="1400"/>
                  <a:t>= </a:t>
                </a:r>
                <a14:m>
                  <m:oMath xmlns:m="http://schemas.openxmlformats.org/officeDocument/2006/math">
                    <m:r>
                      <a:rPr lang="en-US" altLang="ko-KR" sz="1400" i="1">
                        <a:latin typeface="Cambria Math" panose="02040503050406030204" pitchFamily="18" charset="0"/>
                        <a:ea typeface="Cambria Math" panose="02040503050406030204" pitchFamily="18" charset="0"/>
                      </a:rPr>
                      <m:t>𝑇</m:t>
                    </m:r>
                    <m:r>
                      <a:rPr lang="en-US" altLang="ko-KR" sz="1400" i="1" baseline="-25000">
                        <a:latin typeface="Cambria Math" panose="02040503050406030204" pitchFamily="18" charset="0"/>
                        <a:ea typeface="Cambria Math" panose="02040503050406030204" pitchFamily="18" charset="0"/>
                      </a:rPr>
                      <m:t>𝑎</m:t>
                    </m:r>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𝑟</m:t>
                        </m:r>
                        <m:r>
                          <a:rPr lang="en-US" altLang="ko-KR" sz="1400" i="1">
                            <a:latin typeface="Cambria Math" panose="02040503050406030204" pitchFamily="18" charset="0"/>
                            <a:ea typeface="Cambria Math" panose="02040503050406030204" pitchFamily="18" charset="0"/>
                          </a:rPr>
                          <m:t>,0</m:t>
                        </m:r>
                      </m:e>
                    </m:d>
                  </m:oMath>
                </a14:m>
                <a:r>
                  <a:rPr lang="ko-KR" altLang="en-US" sz="1400"/>
                  <a:t> </a:t>
                </a:r>
                <a:r>
                  <a:rPr lang="en-US" altLang="ko-KR" sz="1400"/>
                  <a:t>= T</a:t>
                </a:r>
                <a:r>
                  <a:rPr lang="en-US" altLang="ko-KR" sz="1400" baseline="-25000"/>
                  <a:t>0</a:t>
                </a:r>
                <a:endParaRPr lang="ko-KR" altLang="en-US" sz="1400" baseline="-25000"/>
              </a:p>
            </p:txBody>
          </p:sp>
        </mc:Choice>
        <mc:Fallback xmlns="">
          <p:sp>
            <p:nvSpPr>
              <p:cNvPr id="46" name="직사각형 45">
                <a:extLst>
                  <a:ext uri="{FF2B5EF4-FFF2-40B4-BE49-F238E27FC236}">
                    <a16:creationId xmlns:a16="http://schemas.microsoft.com/office/drawing/2014/main" id="{EF9EF9DB-513A-4173-A4B2-7E945FA73A57}"/>
                  </a:ext>
                </a:extLst>
              </p:cNvPr>
              <p:cNvSpPr>
                <a:spLocks noRot="1" noChangeAspect="1" noMove="1" noResize="1" noEditPoints="1" noAdjustHandles="1" noChangeArrowheads="1" noChangeShapeType="1" noTextEdit="1"/>
              </p:cNvSpPr>
              <p:nvPr/>
            </p:nvSpPr>
            <p:spPr>
              <a:xfrm>
                <a:off x="6117701" y="738668"/>
                <a:ext cx="2004780" cy="307777"/>
              </a:xfrm>
              <a:prstGeom prst="rect">
                <a:avLst/>
              </a:prstGeom>
              <a:blipFill>
                <a:blip r:embed="rId6"/>
                <a:stretch>
                  <a:fillRect t="-3922" b="-1960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직사각형 46">
                <a:extLst>
                  <a:ext uri="{FF2B5EF4-FFF2-40B4-BE49-F238E27FC236}">
                    <a16:creationId xmlns:a16="http://schemas.microsoft.com/office/drawing/2014/main" id="{71129F31-EB8C-48CB-A81C-DF013BA5DD4F}"/>
                  </a:ext>
                </a:extLst>
              </p:cNvPr>
              <p:cNvSpPr/>
              <p:nvPr/>
            </p:nvSpPr>
            <p:spPr>
              <a:xfrm>
                <a:off x="6084263" y="1291995"/>
                <a:ext cx="2456891" cy="409086"/>
              </a:xfrm>
              <a:prstGeom prst="rect">
                <a:avLst/>
              </a:prstGeom>
            </p:spPr>
            <p:txBody>
              <a:bodyPr wrap="none">
                <a:spAutoFit/>
              </a:bodyPr>
              <a:lstStyle/>
              <a:p>
                <a14:m>
                  <m:oMath xmlns:m="http://schemas.openxmlformats.org/officeDocument/2006/math">
                    <m:sSub>
                      <m:sSubPr>
                        <m:ctrlPr>
                          <a:rPr lang="en-US" altLang="ko-KR" sz="1400" i="1" smtClean="0">
                            <a:latin typeface="Cambria Math" panose="02040503050406030204" pitchFamily="18" charset="0"/>
                          </a:rPr>
                        </m:ctrlPr>
                      </m:sSubPr>
                      <m:e>
                        <m:r>
                          <m:rPr>
                            <m:nor/>
                          </m:rPr>
                          <a:rPr lang="en-US" altLang="ko-KR" sz="1400"/>
                          <m:t>(</m:t>
                        </m:r>
                        <m:f>
                          <m:fPr>
                            <m:ctrlPr>
                              <a:rPr lang="en-US" altLang="ko-KR" sz="1400" i="1">
                                <a:latin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𝑇𝑒</m:t>
                            </m:r>
                          </m:num>
                          <m:den>
                            <m:r>
                              <a:rPr lang="en-US" altLang="ko-KR" sz="1400" i="1">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𝑟</m:t>
                            </m:r>
                          </m:den>
                        </m:f>
                        <m:r>
                          <m:rPr>
                            <m:nor/>
                          </m:rPr>
                          <a:rPr lang="en-US" altLang="ko-KR" sz="1400"/>
                          <m:t>)</m:t>
                        </m:r>
                      </m:e>
                      <m:sub>
                        <m:r>
                          <a:rPr lang="en-US" altLang="ko-KR" sz="1400" b="0" i="1" smtClean="0">
                            <a:latin typeface="Cambria Math" panose="02040503050406030204" pitchFamily="18" charset="0"/>
                          </a:rPr>
                          <m:t>𝑟</m:t>
                        </m:r>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𝑟𝑚𝑖𝑛</m:t>
                        </m:r>
                      </m:sub>
                    </m:sSub>
                  </m:oMath>
                </a14:m>
                <a:r>
                  <a:rPr lang="en-US" altLang="ko-KR" sz="1400"/>
                  <a:t>, </a:t>
                </a:r>
                <a14:m>
                  <m:oMath xmlns:m="http://schemas.openxmlformats.org/officeDocument/2006/math">
                    <m:sSub>
                      <m:sSubPr>
                        <m:ctrlPr>
                          <a:rPr lang="en-US" altLang="ko-KR" sz="1400" i="1">
                            <a:latin typeface="Cambria Math" panose="02040503050406030204" pitchFamily="18" charset="0"/>
                          </a:rPr>
                        </m:ctrlPr>
                      </m:sSubPr>
                      <m:e>
                        <m:r>
                          <m:rPr>
                            <m:nor/>
                          </m:rPr>
                          <a:rPr lang="en-US" altLang="ko-KR" sz="1400"/>
                          <m:t>(</m:t>
                        </m:r>
                        <m:f>
                          <m:fPr>
                            <m:ctrlPr>
                              <a:rPr lang="en-US" altLang="ko-KR" sz="1400" i="1">
                                <a:latin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𝑇𝑎</m:t>
                            </m:r>
                          </m:num>
                          <m:den>
                            <m:r>
                              <a:rPr lang="en-US" altLang="ko-KR" sz="1400" i="1">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𝑟</m:t>
                            </m:r>
                          </m:den>
                        </m:f>
                        <m:r>
                          <m:rPr>
                            <m:nor/>
                          </m:rPr>
                          <a:rPr lang="en-US" altLang="ko-KR" sz="1400"/>
                          <m:t>)</m:t>
                        </m:r>
                      </m:e>
                      <m:sub>
                        <m:r>
                          <a:rPr lang="en-US" altLang="ko-KR" sz="1400" i="1">
                            <a:latin typeface="Cambria Math" panose="02040503050406030204" pitchFamily="18" charset="0"/>
                          </a:rPr>
                          <m:t>𝑟</m:t>
                        </m:r>
                        <m:r>
                          <a:rPr lang="en-US" altLang="ko-KR" sz="1400" i="1">
                            <a:latin typeface="Cambria Math" panose="02040503050406030204" pitchFamily="18" charset="0"/>
                          </a:rPr>
                          <m:t>=</m:t>
                        </m:r>
                        <m:r>
                          <a:rPr lang="en-US" altLang="ko-KR" sz="1400" i="1">
                            <a:latin typeface="Cambria Math" panose="02040503050406030204" pitchFamily="18" charset="0"/>
                          </a:rPr>
                          <m:t>𝑟𝑚𝑖𝑛</m:t>
                        </m:r>
                      </m:sub>
                    </m:sSub>
                  </m:oMath>
                </a14:m>
                <a:r>
                  <a:rPr lang="ko-KR" altLang="en-US" sz="1400"/>
                  <a:t> </a:t>
                </a:r>
                <a:r>
                  <a:rPr lang="en-US" altLang="ko-KR" sz="1400"/>
                  <a:t>= 0</a:t>
                </a:r>
                <a:endParaRPr lang="ko-KR" altLang="en-US" sz="1400"/>
              </a:p>
            </p:txBody>
          </p:sp>
        </mc:Choice>
        <mc:Fallback xmlns="">
          <p:sp>
            <p:nvSpPr>
              <p:cNvPr id="47" name="직사각형 46">
                <a:extLst>
                  <a:ext uri="{FF2B5EF4-FFF2-40B4-BE49-F238E27FC236}">
                    <a16:creationId xmlns:a16="http://schemas.microsoft.com/office/drawing/2014/main" id="{71129F31-EB8C-48CB-A81C-DF013BA5DD4F}"/>
                  </a:ext>
                </a:extLst>
              </p:cNvPr>
              <p:cNvSpPr>
                <a:spLocks noRot="1" noChangeAspect="1" noMove="1" noResize="1" noEditPoints="1" noAdjustHandles="1" noChangeArrowheads="1" noChangeShapeType="1" noTextEdit="1"/>
              </p:cNvSpPr>
              <p:nvPr/>
            </p:nvSpPr>
            <p:spPr>
              <a:xfrm>
                <a:off x="6084263" y="1291995"/>
                <a:ext cx="2456891" cy="409086"/>
              </a:xfrm>
              <a:prstGeom prst="rect">
                <a:avLst/>
              </a:prstGeom>
              <a:blipFill>
                <a:blip r:embed="rId7"/>
                <a:stretch>
                  <a:fillRect b="-149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8" name="직사각형 47">
                <a:extLst>
                  <a:ext uri="{FF2B5EF4-FFF2-40B4-BE49-F238E27FC236}">
                    <a16:creationId xmlns:a16="http://schemas.microsoft.com/office/drawing/2014/main" id="{5E23790E-1ECF-4DB7-BFE5-00BF3799EA9E}"/>
                  </a:ext>
                </a:extLst>
              </p:cNvPr>
              <p:cNvSpPr/>
              <p:nvPr/>
            </p:nvSpPr>
            <p:spPr>
              <a:xfrm>
                <a:off x="6117701" y="1011223"/>
                <a:ext cx="2423612" cy="307777"/>
              </a:xfrm>
              <a:prstGeom prst="rect">
                <a:avLst/>
              </a:prstGeom>
            </p:spPr>
            <p:txBody>
              <a:bodyPr wrap="none">
                <a:spAutoFit/>
              </a:bodyPr>
              <a:lstStyle/>
              <a:p>
                <a14:m>
                  <m:oMath xmlns:m="http://schemas.openxmlformats.org/officeDocument/2006/math">
                    <m:r>
                      <a:rPr lang="en-US" altLang="ko-KR" sz="1400" i="1" smtClean="0">
                        <a:latin typeface="Cambria Math" panose="02040503050406030204" pitchFamily="18" charset="0"/>
                        <a:ea typeface="Cambria Math" panose="02040503050406030204" pitchFamily="18" charset="0"/>
                      </a:rPr>
                      <m:t>𝑇</m:t>
                    </m:r>
                    <m:r>
                      <a:rPr lang="en-US" altLang="ko-KR" sz="1400" i="1" baseline="-25000">
                        <a:latin typeface="Cambria Math" panose="02040503050406030204" pitchFamily="18" charset="0"/>
                        <a:ea typeface="Cambria Math" panose="02040503050406030204" pitchFamily="18" charset="0"/>
                      </a:rPr>
                      <m:t>𝑒</m:t>
                    </m:r>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𝑟</m:t>
                        </m:r>
                        <m:r>
                          <a:rPr lang="en-US" altLang="ko-KR" sz="1400" b="0" i="1" baseline="-25000" smtClean="0">
                            <a:latin typeface="Cambria Math" panose="02040503050406030204" pitchFamily="18" charset="0"/>
                            <a:ea typeface="Cambria Math" panose="02040503050406030204" pitchFamily="18" charset="0"/>
                          </a:rPr>
                          <m:t>𝑚𝑎𝑥</m:t>
                        </m:r>
                        <m:r>
                          <a:rPr lang="en-US" altLang="ko-KR" sz="1400" i="1">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𝑡</m:t>
                        </m:r>
                      </m:e>
                    </m:d>
                  </m:oMath>
                </a14:m>
                <a:r>
                  <a:rPr lang="ko-KR" altLang="en-US" sz="1400"/>
                  <a:t> </a:t>
                </a:r>
                <a:r>
                  <a:rPr lang="en-US" altLang="ko-KR" sz="1400"/>
                  <a:t>= </a:t>
                </a:r>
                <a14:m>
                  <m:oMath xmlns:m="http://schemas.openxmlformats.org/officeDocument/2006/math">
                    <m:r>
                      <a:rPr lang="en-US" altLang="ko-KR" sz="1400" i="1" smtClean="0">
                        <a:latin typeface="Cambria Math" panose="02040503050406030204" pitchFamily="18" charset="0"/>
                        <a:ea typeface="Cambria Math" panose="02040503050406030204" pitchFamily="18" charset="0"/>
                      </a:rPr>
                      <m:t>𝑇</m:t>
                    </m:r>
                    <m:r>
                      <a:rPr lang="en-US" altLang="ko-KR" sz="1400" i="1" baseline="-25000" smtClean="0">
                        <a:latin typeface="Cambria Math" panose="02040503050406030204" pitchFamily="18" charset="0"/>
                        <a:ea typeface="Cambria Math" panose="02040503050406030204" pitchFamily="18" charset="0"/>
                      </a:rPr>
                      <m:t>𝑎</m:t>
                    </m:r>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𝑟</m:t>
                        </m:r>
                        <m:r>
                          <a:rPr lang="en-US" altLang="ko-KR" sz="1400" i="1" baseline="-25000">
                            <a:latin typeface="Cambria Math" panose="02040503050406030204" pitchFamily="18" charset="0"/>
                            <a:ea typeface="Cambria Math" panose="02040503050406030204" pitchFamily="18" charset="0"/>
                          </a:rPr>
                          <m:t>𝑚𝑎𝑥</m:t>
                        </m:r>
                        <m:r>
                          <a:rPr lang="en-US" altLang="ko-KR" sz="1400" i="1">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𝑡</m:t>
                        </m:r>
                      </m:e>
                    </m:d>
                  </m:oMath>
                </a14:m>
                <a:r>
                  <a:rPr lang="ko-KR" altLang="en-US" sz="1400"/>
                  <a:t> </a:t>
                </a:r>
                <a:r>
                  <a:rPr lang="en-US" altLang="ko-KR" sz="1400"/>
                  <a:t>= T</a:t>
                </a:r>
                <a:r>
                  <a:rPr lang="en-US" altLang="ko-KR" sz="1400" baseline="-25000"/>
                  <a:t>0</a:t>
                </a:r>
                <a:endParaRPr lang="ko-KR" altLang="en-US" sz="1400" baseline="-25000"/>
              </a:p>
            </p:txBody>
          </p:sp>
        </mc:Choice>
        <mc:Fallback xmlns="">
          <p:sp>
            <p:nvSpPr>
              <p:cNvPr id="48" name="직사각형 47">
                <a:extLst>
                  <a:ext uri="{FF2B5EF4-FFF2-40B4-BE49-F238E27FC236}">
                    <a16:creationId xmlns:a16="http://schemas.microsoft.com/office/drawing/2014/main" id="{5E23790E-1ECF-4DB7-BFE5-00BF3799EA9E}"/>
                  </a:ext>
                </a:extLst>
              </p:cNvPr>
              <p:cNvSpPr>
                <a:spLocks noRot="1" noChangeAspect="1" noMove="1" noResize="1" noEditPoints="1" noAdjustHandles="1" noChangeArrowheads="1" noChangeShapeType="1" noTextEdit="1"/>
              </p:cNvSpPr>
              <p:nvPr/>
            </p:nvSpPr>
            <p:spPr>
              <a:xfrm>
                <a:off x="6117701" y="1011223"/>
                <a:ext cx="2423612" cy="307777"/>
              </a:xfrm>
              <a:prstGeom prst="rect">
                <a:avLst/>
              </a:prstGeom>
              <a:blipFill>
                <a:blip r:embed="rId8"/>
                <a:stretch>
                  <a:fillRect t="-4000" b="-20000"/>
                </a:stretch>
              </a:blipFill>
            </p:spPr>
            <p:txBody>
              <a:bodyPr/>
              <a:lstStyle/>
              <a:p>
                <a:r>
                  <a:rPr lang="ko-KR" altLang="en-US">
                    <a:noFill/>
                  </a:rPr>
                  <a:t> </a:t>
                </a:r>
              </a:p>
            </p:txBody>
          </p:sp>
        </mc:Fallback>
      </mc:AlternateContent>
      <p:sp>
        <p:nvSpPr>
          <p:cNvPr id="49" name="TextBox 48">
            <a:extLst>
              <a:ext uri="{FF2B5EF4-FFF2-40B4-BE49-F238E27FC236}">
                <a16:creationId xmlns:a16="http://schemas.microsoft.com/office/drawing/2014/main" id="{A623CFDC-AD26-43E2-8E36-41EBF21FA630}"/>
              </a:ext>
            </a:extLst>
          </p:cNvPr>
          <p:cNvSpPr txBox="1"/>
          <p:nvPr/>
        </p:nvSpPr>
        <p:spPr>
          <a:xfrm>
            <a:off x="6117701" y="1745573"/>
            <a:ext cx="3019145" cy="307777"/>
          </a:xfrm>
          <a:prstGeom prst="rect">
            <a:avLst/>
          </a:prstGeom>
          <a:noFill/>
        </p:spPr>
        <p:txBody>
          <a:bodyPr wrap="square" rtlCol="0">
            <a:spAutoFit/>
          </a:bodyPr>
          <a:lstStyle/>
          <a:p>
            <a:r>
              <a:rPr lang="en-US" altLang="ko-KR" sz="1400"/>
              <a:t>(r</a:t>
            </a:r>
            <a:r>
              <a:rPr lang="en-US" altLang="ko-KR" sz="1400" baseline="-25000"/>
              <a:t>min</a:t>
            </a:r>
            <a:r>
              <a:rPr lang="en-US" altLang="ko-KR" sz="1400"/>
              <a:t>=0.1 nm, r</a:t>
            </a:r>
            <a:r>
              <a:rPr lang="en-US" altLang="ko-KR" sz="1400" baseline="-25000"/>
              <a:t>max</a:t>
            </a:r>
            <a:r>
              <a:rPr lang="en-US" altLang="ko-KR" sz="1400"/>
              <a:t>=100 nm)</a:t>
            </a:r>
          </a:p>
        </p:txBody>
      </p:sp>
      <p:sp>
        <p:nvSpPr>
          <p:cNvPr id="50" name="직사각형 49">
            <a:extLst>
              <a:ext uri="{FF2B5EF4-FFF2-40B4-BE49-F238E27FC236}">
                <a16:creationId xmlns:a16="http://schemas.microsoft.com/office/drawing/2014/main" id="{77707AFF-F00D-4F32-9D90-A34696E1DBF1}"/>
              </a:ext>
            </a:extLst>
          </p:cNvPr>
          <p:cNvSpPr/>
          <p:nvPr/>
        </p:nvSpPr>
        <p:spPr>
          <a:xfrm>
            <a:off x="6084263" y="520124"/>
            <a:ext cx="5353408" cy="17755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직사각형 50">
            <a:extLst>
              <a:ext uri="{FF2B5EF4-FFF2-40B4-BE49-F238E27FC236}">
                <a16:creationId xmlns:a16="http://schemas.microsoft.com/office/drawing/2014/main" id="{2DC5A85E-5E21-4FD7-9DA6-B62A47E48E29}"/>
              </a:ext>
            </a:extLst>
          </p:cNvPr>
          <p:cNvSpPr/>
          <p:nvPr/>
        </p:nvSpPr>
        <p:spPr>
          <a:xfrm>
            <a:off x="6118416" y="475632"/>
            <a:ext cx="3103299" cy="307777"/>
          </a:xfrm>
          <a:prstGeom prst="rect">
            <a:avLst/>
          </a:prstGeom>
        </p:spPr>
        <p:txBody>
          <a:bodyPr wrap="square">
            <a:spAutoFit/>
          </a:bodyPr>
          <a:lstStyle/>
          <a:p>
            <a:r>
              <a:rPr lang="en-US" altLang="ko-KR" sz="1400" b="1">
                <a:solidFill>
                  <a:srgbClr val="211D1E"/>
                </a:solidFill>
                <a:latin typeface="Times" panose="02020603050405020304" pitchFamily="18" charset="0"/>
              </a:rPr>
              <a:t>Boundary Conditions</a:t>
            </a:r>
          </a:p>
        </p:txBody>
      </p:sp>
      <p:sp>
        <p:nvSpPr>
          <p:cNvPr id="52" name="직사각형 51">
            <a:extLst>
              <a:ext uri="{FF2B5EF4-FFF2-40B4-BE49-F238E27FC236}">
                <a16:creationId xmlns:a16="http://schemas.microsoft.com/office/drawing/2014/main" id="{92AB2B8D-D9A5-4C09-AA60-70461B349035}"/>
              </a:ext>
            </a:extLst>
          </p:cNvPr>
          <p:cNvSpPr/>
          <p:nvPr/>
        </p:nvSpPr>
        <p:spPr>
          <a:xfrm>
            <a:off x="8920877" y="465694"/>
            <a:ext cx="2750704" cy="307777"/>
          </a:xfrm>
          <a:prstGeom prst="rect">
            <a:avLst/>
          </a:prstGeom>
        </p:spPr>
        <p:txBody>
          <a:bodyPr wrap="square">
            <a:spAutoFit/>
          </a:bodyPr>
          <a:lstStyle/>
          <a:p>
            <a:r>
              <a:rPr lang="en-US" altLang="ko-KR" sz="1400" b="1">
                <a:solidFill>
                  <a:srgbClr val="211D1E"/>
                </a:solidFill>
                <a:latin typeface="Times" panose="02020603050405020304" pitchFamily="18" charset="0"/>
              </a:rPr>
              <a:t>Convergence Conditions</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F2BE283-474A-4045-B172-8A4C8F1AF08B}"/>
                  </a:ext>
                </a:extLst>
              </p:cNvPr>
              <p:cNvSpPr txBox="1"/>
              <p:nvPr/>
            </p:nvSpPr>
            <p:spPr>
              <a:xfrm>
                <a:off x="9029862" y="853693"/>
                <a:ext cx="1683176" cy="307777"/>
              </a:xfrm>
              <a:prstGeom prst="rect">
                <a:avLst/>
              </a:prstGeom>
              <a:noFill/>
            </p:spPr>
            <p:txBody>
              <a:bodyPr wrap="square" rtlCol="0">
                <a:spAutoFit/>
              </a:bodyPr>
              <a:lstStyle/>
              <a:p>
                <a:r>
                  <a:rPr lang="en-US" altLang="ko-KR" sz="1400"/>
                  <a:t>2D</a:t>
                </a:r>
                <a:r>
                  <a:rPr lang="en-US" altLang="ko-KR" sz="1400" baseline="-25000"/>
                  <a:t>e</a:t>
                </a:r>
                <a:r>
                  <a:rPr lang="en-US" altLang="ko-KR" sz="1400">
                    <a:ea typeface="Cambria Math" panose="02040503050406030204" pitchFamily="18" charset="0"/>
                  </a:rPr>
                  <a:t> </a:t>
                </a:r>
                <a14:m>
                  <m:oMath xmlns:m="http://schemas.openxmlformats.org/officeDocument/2006/math">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𝑡</m:t>
                    </m:r>
                  </m:oMath>
                </a14:m>
                <a:r>
                  <a:rPr lang="en-US" altLang="ko-KR" sz="1400"/>
                  <a:t> / (</a:t>
                </a:r>
                <a14:m>
                  <m:oMath xmlns:m="http://schemas.openxmlformats.org/officeDocument/2006/math">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𝑟</m:t>
                    </m:r>
                  </m:oMath>
                </a14:m>
                <a:r>
                  <a:rPr lang="en-US" altLang="ko-KR" sz="1400"/>
                  <a:t>)</a:t>
                </a:r>
                <a:r>
                  <a:rPr lang="en-US" altLang="ko-KR" sz="1400" baseline="30000"/>
                  <a:t>2 </a:t>
                </a:r>
                <a:r>
                  <a:rPr lang="en-US" altLang="ko-KR" sz="1400"/>
                  <a:t>&lt; 1</a:t>
                </a:r>
                <a:endParaRPr lang="ko-KR" altLang="en-US" sz="1400"/>
              </a:p>
            </p:txBody>
          </p:sp>
        </mc:Choice>
        <mc:Fallback xmlns="">
          <p:sp>
            <p:nvSpPr>
              <p:cNvPr id="53" name="TextBox 52">
                <a:extLst>
                  <a:ext uri="{FF2B5EF4-FFF2-40B4-BE49-F238E27FC236}">
                    <a16:creationId xmlns:a16="http://schemas.microsoft.com/office/drawing/2014/main" id="{6F2BE283-474A-4045-B172-8A4C8F1AF08B}"/>
                  </a:ext>
                </a:extLst>
              </p:cNvPr>
              <p:cNvSpPr txBox="1">
                <a:spLocks noRot="1" noChangeAspect="1" noMove="1" noResize="1" noEditPoints="1" noAdjustHandles="1" noChangeArrowheads="1" noChangeShapeType="1" noTextEdit="1"/>
              </p:cNvSpPr>
              <p:nvPr/>
            </p:nvSpPr>
            <p:spPr>
              <a:xfrm>
                <a:off x="9029862" y="853693"/>
                <a:ext cx="1683176" cy="307777"/>
              </a:xfrm>
              <a:prstGeom prst="rect">
                <a:avLst/>
              </a:prstGeom>
              <a:blipFill>
                <a:blip r:embed="rId9"/>
                <a:stretch>
                  <a:fillRect l="-1087" t="-3922" b="-1960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BFDF961-C52B-4763-955B-872441151C9A}"/>
                  </a:ext>
                </a:extLst>
              </p:cNvPr>
              <p:cNvSpPr txBox="1"/>
              <p:nvPr/>
            </p:nvSpPr>
            <p:spPr>
              <a:xfrm>
                <a:off x="9000283" y="1195138"/>
                <a:ext cx="2219637" cy="523220"/>
              </a:xfrm>
              <a:prstGeom prst="rect">
                <a:avLst/>
              </a:prstGeom>
              <a:noFill/>
            </p:spPr>
            <p:txBody>
              <a:bodyPr wrap="square" rtlCol="0">
                <a:spAutoFit/>
              </a:bodyPr>
              <a:lstStyle/>
              <a:p>
                <a14:m>
                  <m:oMath xmlns:m="http://schemas.openxmlformats.org/officeDocument/2006/math">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𝑟</m:t>
                    </m:r>
                    <m:r>
                      <a:rPr lang="en-US" altLang="ko-KR" sz="1400" i="1">
                        <a:latin typeface="Cambria Math" panose="02040503050406030204" pitchFamily="18" charset="0"/>
                        <a:ea typeface="Cambria Math" panose="02040503050406030204" pitchFamily="18" charset="0"/>
                      </a:rPr>
                      <m:t> </m:t>
                    </m:r>
                  </m:oMath>
                </a14:m>
                <a:r>
                  <a:rPr lang="en-US" altLang="ko-KR" sz="1400">
                    <a:ea typeface="Cambria Math" panose="02040503050406030204" pitchFamily="18" charset="0"/>
                  </a:rPr>
                  <a:t>= 0.1 nm</a:t>
                </a:r>
              </a:p>
              <a:p>
                <a14:m>
                  <m:oMath xmlns:m="http://schemas.openxmlformats.org/officeDocument/2006/math">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𝑡</m:t>
                    </m:r>
                  </m:oMath>
                </a14:m>
                <a:r>
                  <a:rPr lang="ko-KR" altLang="en-US" sz="1400" baseline="30000"/>
                  <a:t> </a:t>
                </a:r>
                <a:r>
                  <a:rPr lang="en-US" altLang="ko-KR" sz="1400"/>
                  <a:t>= 2.0 x10</a:t>
                </a:r>
                <a:r>
                  <a:rPr lang="en-US" altLang="ko-KR" sz="1400" baseline="30000"/>
                  <a:t>-17 </a:t>
                </a:r>
                <a:r>
                  <a:rPr lang="en-US" altLang="ko-KR" sz="1400"/>
                  <a:t>s</a:t>
                </a:r>
                <a:endParaRPr lang="ko-KR" altLang="en-US" sz="1400"/>
              </a:p>
            </p:txBody>
          </p:sp>
        </mc:Choice>
        <mc:Fallback xmlns="">
          <p:sp>
            <p:nvSpPr>
              <p:cNvPr id="54" name="TextBox 53">
                <a:extLst>
                  <a:ext uri="{FF2B5EF4-FFF2-40B4-BE49-F238E27FC236}">
                    <a16:creationId xmlns:a16="http://schemas.microsoft.com/office/drawing/2014/main" id="{FBFDF961-C52B-4763-955B-872441151C9A}"/>
                  </a:ext>
                </a:extLst>
              </p:cNvPr>
              <p:cNvSpPr txBox="1">
                <a:spLocks noRot="1" noChangeAspect="1" noMove="1" noResize="1" noEditPoints="1" noAdjustHandles="1" noChangeArrowheads="1" noChangeShapeType="1" noTextEdit="1"/>
              </p:cNvSpPr>
              <p:nvPr/>
            </p:nvSpPr>
            <p:spPr>
              <a:xfrm>
                <a:off x="9000283" y="1195138"/>
                <a:ext cx="2219637" cy="523220"/>
              </a:xfrm>
              <a:prstGeom prst="rect">
                <a:avLst/>
              </a:prstGeom>
              <a:blipFill>
                <a:blip r:embed="rId10"/>
                <a:stretch>
                  <a:fillRect t="-2326" b="-11628"/>
                </a:stretch>
              </a:blipFill>
            </p:spPr>
            <p:txBody>
              <a:bodyPr/>
              <a:lstStyle/>
              <a:p>
                <a:r>
                  <a:rPr lang="ko-KR" altLang="en-US">
                    <a:noFill/>
                  </a:rPr>
                  <a:t> </a:t>
                </a:r>
              </a:p>
            </p:txBody>
          </p:sp>
        </mc:Fallback>
      </mc:AlternateContent>
      <p:sp>
        <p:nvSpPr>
          <p:cNvPr id="55" name="TextBox 54">
            <a:extLst>
              <a:ext uri="{FF2B5EF4-FFF2-40B4-BE49-F238E27FC236}">
                <a16:creationId xmlns:a16="http://schemas.microsoft.com/office/drawing/2014/main" id="{7CB4FE8A-4D49-4BDF-93D6-F5A190B4CC37}"/>
              </a:ext>
            </a:extLst>
          </p:cNvPr>
          <p:cNvSpPr txBox="1"/>
          <p:nvPr/>
        </p:nvSpPr>
        <p:spPr>
          <a:xfrm>
            <a:off x="8973802" y="1694251"/>
            <a:ext cx="2463869" cy="523220"/>
          </a:xfrm>
          <a:prstGeom prst="rect">
            <a:avLst/>
          </a:prstGeom>
          <a:noFill/>
        </p:spPr>
        <p:txBody>
          <a:bodyPr wrap="square" rtlCol="0">
            <a:spAutoFit/>
          </a:bodyPr>
          <a:lstStyle/>
          <a:p>
            <a:r>
              <a:rPr lang="en-US" altLang="ko-KR" sz="1400"/>
              <a:t>0.1&lt; r &lt;100 nm</a:t>
            </a:r>
          </a:p>
          <a:p>
            <a:r>
              <a:rPr lang="en-US" altLang="ko-KR" sz="1400"/>
              <a:t>2.0x10</a:t>
            </a:r>
            <a:r>
              <a:rPr lang="en-US" altLang="ko-KR" sz="1400" baseline="30000"/>
              <a:t>-17</a:t>
            </a:r>
            <a:r>
              <a:rPr lang="en-US" altLang="ko-KR" sz="1400"/>
              <a:t>&lt; t &lt; 2.0x10</a:t>
            </a:r>
            <a:r>
              <a:rPr lang="en-US" altLang="ko-KR" sz="1400" baseline="30000"/>
              <a:t>-11 </a:t>
            </a:r>
            <a:r>
              <a:rPr lang="en-US" altLang="ko-KR" sz="1400"/>
              <a:t>s</a:t>
            </a:r>
            <a:endParaRPr lang="ko-KR" altLang="en-US" sz="1400"/>
          </a:p>
        </p:txBody>
      </p:sp>
      <p:sp>
        <p:nvSpPr>
          <p:cNvPr id="61" name="직사각형 60">
            <a:extLst>
              <a:ext uri="{FF2B5EF4-FFF2-40B4-BE49-F238E27FC236}">
                <a16:creationId xmlns:a16="http://schemas.microsoft.com/office/drawing/2014/main" id="{51B03244-017B-4508-87FE-66DE21BB3B2F}"/>
              </a:ext>
            </a:extLst>
          </p:cNvPr>
          <p:cNvSpPr/>
          <p:nvPr/>
        </p:nvSpPr>
        <p:spPr>
          <a:xfrm>
            <a:off x="4923273" y="6065031"/>
            <a:ext cx="7244547" cy="707886"/>
          </a:xfrm>
          <a:prstGeom prst="rect">
            <a:avLst/>
          </a:prstGeom>
        </p:spPr>
        <p:txBody>
          <a:bodyPr wrap="square">
            <a:spAutoFit/>
          </a:bodyPr>
          <a:lstStyle/>
          <a:p>
            <a:r>
              <a:rPr lang="en-US" altLang="ko-KR" sz="1000">
                <a:latin typeface="AdvGulliv-R"/>
              </a:rPr>
              <a:t>Ref: [1]Thermal spike model interpretation of sputtering yield data for Bi thin films irradiated by MeV 84Kr15+ ions [2]</a:t>
            </a:r>
            <a:r>
              <a:rPr lang="ko-KR" altLang="en-US" sz="1000">
                <a:latin typeface="AdvGulliv-R"/>
              </a:rPr>
              <a:t> Transient thermal process after a high-energy heavy-ion irradiation of amorphous metals and semiconductors</a:t>
            </a:r>
            <a:r>
              <a:rPr lang="en-US" altLang="ko-KR" sz="1000">
                <a:latin typeface="AdvGulliv-R"/>
              </a:rPr>
              <a:t>[3] Bell, R. O., M. Toulemonde, and P. Siffert. "Calculated temperature distribution during laser annealing in silicon and cadmium telluride." Applied physics 19.3 (1979): 313-319.[3]</a:t>
            </a:r>
            <a:r>
              <a:rPr lang="ko-KR" altLang="en-US" sz="1000">
                <a:latin typeface="AdvGulliv-R"/>
              </a:rPr>
              <a:t> THERMAL SPIKE MODEL OF TRACK FORMATION IN YBa2Cu3O7−x </a:t>
            </a:r>
          </a:p>
        </p:txBody>
      </p:sp>
      <p:sp>
        <p:nvSpPr>
          <p:cNvPr id="24" name="직사각형 23">
            <a:extLst>
              <a:ext uri="{FF2B5EF4-FFF2-40B4-BE49-F238E27FC236}">
                <a16:creationId xmlns:a16="http://schemas.microsoft.com/office/drawing/2014/main" id="{C95FACC0-7893-4EA7-9BA9-E9561D648742}"/>
              </a:ext>
            </a:extLst>
          </p:cNvPr>
          <p:cNvSpPr/>
          <p:nvPr/>
        </p:nvSpPr>
        <p:spPr>
          <a:xfrm>
            <a:off x="754329" y="870100"/>
            <a:ext cx="6096000" cy="261610"/>
          </a:xfrm>
          <a:prstGeom prst="rect">
            <a:avLst/>
          </a:prstGeom>
        </p:spPr>
        <p:txBody>
          <a:bodyPr>
            <a:spAutoFit/>
          </a:bodyPr>
          <a:lstStyle/>
          <a:p>
            <a:r>
              <a:rPr lang="en-US" altLang="ko-KR" sz="1100">
                <a:solidFill>
                  <a:srgbClr val="FF0000"/>
                </a:solidFill>
                <a:latin typeface="AdvEPSTIM"/>
              </a:rPr>
              <a:t>the classical equations of heat flow according to Fick’s law</a:t>
            </a:r>
            <a:endParaRPr lang="ko-KR" altLang="en-US" sz="1100">
              <a:solidFill>
                <a:srgbClr val="FF0000"/>
              </a:solidFill>
            </a:endParaRPr>
          </a:p>
        </p:txBody>
      </p:sp>
    </p:spTree>
    <p:extLst>
      <p:ext uri="{BB962C8B-B14F-4D97-AF65-F5344CB8AC3E}">
        <p14:creationId xmlns:p14="http://schemas.microsoft.com/office/powerpoint/2010/main" val="360014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직사각형 10">
                <a:extLst>
                  <a:ext uri="{FF2B5EF4-FFF2-40B4-BE49-F238E27FC236}">
                    <a16:creationId xmlns:a16="http://schemas.microsoft.com/office/drawing/2014/main" id="{B59F590A-CEA9-438D-A755-F68F0EE9F3EE}"/>
                  </a:ext>
                </a:extLst>
              </p:cNvPr>
              <p:cNvSpPr/>
              <p:nvPr/>
            </p:nvSpPr>
            <p:spPr>
              <a:xfrm>
                <a:off x="4784205" y="2617364"/>
                <a:ext cx="7194983" cy="434927"/>
              </a:xfrm>
              <a:prstGeom prst="rect">
                <a:avLst/>
              </a:prstGeom>
            </p:spPr>
            <p:txBody>
              <a:bodyPr wrap="none">
                <a:spAutoFit/>
              </a:bodyPr>
              <a:lstStyle/>
              <a:p>
                <a14:m>
                  <m:oMath xmlns:m="http://schemas.openxmlformats.org/officeDocument/2006/math">
                    <m:r>
                      <a:rPr lang="ko-KR" altLang="en-US" sz="1400" i="1">
                        <a:latin typeface="Cambria Math" panose="02040503050406030204" pitchFamily="18" charset="0"/>
                      </a:rPr>
                      <m:t>𝜌</m:t>
                    </m:r>
                    <m:r>
                      <a:rPr lang="ko-KR" altLang="en-US" sz="1400" i="1">
                        <a:latin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𝐶</m:t>
                    </m:r>
                    <m:r>
                      <a:rPr lang="en-US" altLang="ko-KR" sz="1400" i="1" baseline="-25000">
                        <a:latin typeface="Cambria Math" panose="02040503050406030204" pitchFamily="18" charset="0"/>
                        <a:ea typeface="Cambria Math" panose="02040503050406030204" pitchFamily="18" charset="0"/>
                      </a:rPr>
                      <m:t>𝑎</m:t>
                    </m:r>
                    <m:f>
                      <m:fPr>
                        <m:ctrlPr>
                          <a:rPr lang="en-US" altLang="ko-KR" sz="1400" i="1">
                            <a:latin typeface="Cambria Math" panose="02040503050406030204" pitchFamily="18" charset="0"/>
                            <a:ea typeface="Cambria Math" panose="02040503050406030204" pitchFamily="18" charset="0"/>
                          </a:rPr>
                        </m:ctrlPr>
                      </m:fPr>
                      <m:num>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r>
                              <a:rPr lang="en-US" altLang="ko-KR" sz="1400" b="0" i="1" smtClean="0">
                                <a:latin typeface="Cambria Math" panose="02040503050406030204" pitchFamily="18" charset="0"/>
                                <a:ea typeface="Cambria Math" panose="02040503050406030204" pitchFamily="18" charset="0"/>
                              </a:rPr>
                              <m:t>+1</m:t>
                            </m:r>
                          </m:sub>
                        </m:sSub>
                        <m:r>
                          <a:rPr lang="en-US" altLang="ko-KR" sz="1400" i="1">
                            <a:latin typeface="Cambria Math" panose="02040503050406030204" pitchFamily="18" charset="0"/>
                            <a:ea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sub>
                        </m:sSub>
                      </m:num>
                      <m:den>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𝑡</m:t>
                        </m:r>
                      </m:den>
                    </m:f>
                  </m:oMath>
                </a14:m>
                <a:r>
                  <a:rPr lang="en-US" altLang="ko-KR" sz="1400" dirty="0"/>
                  <a:t>=</a:t>
                </a:r>
                <a:r>
                  <a:rPr lang="en-US" altLang="ko-KR" sz="1400">
                    <a:ea typeface="Cambria Math" panose="02040503050406030204" pitchFamily="18" charset="0"/>
                  </a:rPr>
                  <a:t> </a:t>
                </a:r>
                <a14:m>
                  <m:oMath xmlns:m="http://schemas.openxmlformats.org/officeDocument/2006/math">
                    <m:r>
                      <a:rPr lang="en-US" altLang="ko-KR" sz="1400" i="1">
                        <a:latin typeface="Cambria Math" panose="02040503050406030204" pitchFamily="18" charset="0"/>
                        <a:ea typeface="Cambria Math" panose="02040503050406030204" pitchFamily="18" charset="0"/>
                      </a:rPr>
                      <m:t>𝐾</m:t>
                    </m:r>
                    <m:r>
                      <a:rPr lang="en-US" altLang="ko-KR" sz="1400" b="0" i="1" baseline="-25000" smtClean="0">
                        <a:latin typeface="Cambria Math" panose="02040503050406030204" pitchFamily="18" charset="0"/>
                        <a:ea typeface="Cambria Math" panose="02040503050406030204" pitchFamily="18" charset="0"/>
                      </a:rPr>
                      <m:t>𝑎</m:t>
                    </m:r>
                    <m:d>
                      <m:dPr>
                        <m:begChr m:val="["/>
                        <m:endChr m:val="]"/>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 </m:t>
                        </m:r>
                        <m:f>
                          <m:fPr>
                            <m:ctrlPr>
                              <a:rPr lang="en-US" altLang="ko-KR" sz="1400" i="1">
                                <a:latin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1</m:t>
                            </m:r>
                          </m:num>
                          <m:den>
                            <m:r>
                              <a:rPr lang="en-US" altLang="ko-KR" sz="1400" i="1">
                                <a:latin typeface="Cambria Math" panose="02040503050406030204" pitchFamily="18" charset="0"/>
                                <a:ea typeface="Cambria Math" panose="02040503050406030204" pitchFamily="18" charset="0"/>
                              </a:rPr>
                              <m:t>𝑟</m:t>
                            </m:r>
                            <m:r>
                              <a:rPr lang="en-US" altLang="ko-KR" sz="1400" b="0" i="1" baseline="-25000" smtClean="0">
                                <a:latin typeface="Cambria Math" panose="02040503050406030204" pitchFamily="18" charset="0"/>
                                <a:ea typeface="Cambria Math" panose="02040503050406030204" pitchFamily="18" charset="0"/>
                              </a:rPr>
                              <m:t>𝑖</m:t>
                            </m:r>
                          </m:den>
                        </m:f>
                        <m:r>
                          <a:rPr lang="en-US" altLang="ko-KR" sz="1400" b="0" i="1" smtClean="0">
                            <a:latin typeface="Cambria Math" panose="02040503050406030204" pitchFamily="18" charset="0"/>
                            <a:ea typeface="Cambria Math" panose="02040503050406030204" pitchFamily="18" charset="0"/>
                          </a:rPr>
                          <m:t> (</m:t>
                        </m:r>
                        <m:f>
                          <m:fPr>
                            <m:ctrlPr>
                              <a:rPr lang="en-US" altLang="ko-KR" sz="1400" i="1">
                                <a:latin typeface="Cambria Math" panose="02040503050406030204" pitchFamily="18" charset="0"/>
                                <a:ea typeface="Cambria Math" panose="02040503050406030204" pitchFamily="18" charset="0"/>
                              </a:rPr>
                            </m:ctrlPr>
                          </m:fPr>
                          <m:num>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r>
                              <a:rPr lang="en-US" altLang="ko-KR" sz="1400" i="1">
                                <a:latin typeface="Cambria Math" panose="02040503050406030204" pitchFamily="18" charset="0"/>
                                <a:ea typeface="Cambria Math" panose="02040503050406030204" pitchFamily="18" charset="0"/>
                              </a:rPr>
                              <m:t> −</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num>
                          <m:den>
                            <m:r>
                              <a:rPr lang="en-US" altLang="ko-KR" sz="1400" i="1">
                                <a:latin typeface="Cambria Math" panose="02040503050406030204" pitchFamily="18" charset="0"/>
                                <a:ea typeface="Cambria Math" panose="02040503050406030204" pitchFamily="18" charset="0"/>
                              </a:rPr>
                              <m:t>2</m:t>
                            </m:r>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𝑟</m:t>
                            </m:r>
                          </m:den>
                        </m:f>
                        <m:r>
                          <a:rPr lang="en-US" altLang="ko-KR" sz="1400" b="0" i="1" smtClean="0">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+1, </m:t>
                                </m:r>
                                <m:r>
                                  <a:rPr lang="en-US" altLang="ko-KR" sz="1400" i="1">
                                    <a:latin typeface="Cambria Math" panose="02040503050406030204" pitchFamily="18" charset="0"/>
                                    <a:ea typeface="Cambria Math" panose="02040503050406030204" pitchFamily="18" charset="0"/>
                                  </a:rPr>
                                  <m:t>𝑗</m:t>
                                </m:r>
                              </m:sub>
                            </m:sSub>
                            <m:r>
                              <a:rPr lang="en-US" altLang="ko-KR" sz="1400" i="1">
                                <a:latin typeface="Cambria Math" panose="02040503050406030204" pitchFamily="18" charset="0"/>
                                <a:ea typeface="Cambria Math" panose="02040503050406030204" pitchFamily="18" charset="0"/>
                              </a:rPr>
                              <m:t> −2</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𝑗</m:t>
                                </m:r>
                              </m:sub>
                            </m:sSub>
                            <m:r>
                              <a:rPr lang="en-US" altLang="ko-KR" sz="1400" i="1">
                                <a:latin typeface="Cambria Math" panose="02040503050406030204" pitchFamily="18" charset="0"/>
                                <a:ea typeface="Cambria Math" panose="02040503050406030204" pitchFamily="18" charset="0"/>
                              </a:rPr>
                              <m:t> + </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num>
                          <m:den>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𝑟</m:t>
                                </m:r>
                              </m:e>
                            </m:d>
                            <m:r>
                              <a:rPr lang="en-US" altLang="ko-KR" sz="1400" i="1" baseline="30000">
                                <a:latin typeface="Cambria Math" panose="02040503050406030204" pitchFamily="18" charset="0"/>
                                <a:ea typeface="Cambria Math" panose="02040503050406030204" pitchFamily="18" charset="0"/>
                              </a:rPr>
                              <m:t>2</m:t>
                            </m:r>
                          </m:den>
                        </m:f>
                      </m:e>
                    </m:d>
                  </m:oMath>
                </a14:m>
                <a:r>
                  <a:rPr lang="en-US" altLang="ko-KR" sz="1400" dirty="0"/>
                  <a:t>+ </a:t>
                </a:r>
                <a14:m>
                  <m:oMath xmlns:m="http://schemas.openxmlformats.org/officeDocument/2006/math">
                    <m:r>
                      <m:rPr>
                        <m:sty m:val="p"/>
                      </m:rPr>
                      <a:rPr lang="en-US" altLang="ko-KR" sz="1400">
                        <a:latin typeface="Cambria Math" panose="02040503050406030204" pitchFamily="18" charset="0"/>
                        <a:ea typeface="Cambria Math" panose="02040503050406030204" pitchFamily="18" charset="0"/>
                      </a:rPr>
                      <m:t>g</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𝑗</m:t>
                        </m:r>
                      </m:sub>
                    </m:sSub>
                    <m:r>
                      <a:rPr lang="en-US" altLang="ko-KR" sz="1400" i="1">
                        <a:latin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𝑗</m:t>
                        </m:r>
                      </m:sub>
                    </m:sSub>
                    <m:r>
                      <a:rPr lang="en-US" altLang="ko-KR" sz="1400" i="1">
                        <a:latin typeface="Cambria Math" panose="02040503050406030204" pitchFamily="18" charset="0"/>
                      </a:rPr>
                      <m:t>)</m:t>
                    </m:r>
                  </m:oMath>
                </a14:m>
                <a:r>
                  <a:rPr lang="en-US" altLang="ko-KR" sz="1400" dirty="0"/>
                  <a:t> </a:t>
                </a:r>
                <a14:m>
                  <m:oMath xmlns:m="http://schemas.openxmlformats.org/officeDocument/2006/math">
                    <m:r>
                      <a:rPr lang="en-US" altLang="ko-KR" sz="1400" b="0" i="0" smtClean="0">
                        <a:latin typeface="Cambria Math" panose="02040503050406030204" pitchFamily="18" charset="0"/>
                      </a:rPr>
                      <m:t>+ </m:t>
                    </m:r>
                    <m:r>
                      <a:rPr lang="en-US" altLang="ko-KR" sz="1400" i="1">
                        <a:latin typeface="Cambria Math" panose="02040503050406030204" pitchFamily="18" charset="0"/>
                      </a:rPr>
                      <m:t>𝒪</m:t>
                    </m:r>
                    <m:d>
                      <m:dPr>
                        <m:ctrlPr>
                          <a:rPr lang="en-US" altLang="ko-KR" sz="1400" i="1">
                            <a:latin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𝑡</m:t>
                        </m:r>
                        <m:r>
                          <a:rPr lang="en-US" altLang="ko-KR" sz="1400" b="0" i="1" smtClean="0">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𝑟</m:t>
                        </m:r>
                        <m:r>
                          <a:rPr lang="en-US" altLang="ko-KR" sz="1400" i="1" baseline="30000">
                            <a:latin typeface="Cambria Math" panose="02040503050406030204" pitchFamily="18" charset="0"/>
                            <a:ea typeface="Cambria Math" panose="02040503050406030204" pitchFamily="18" charset="0"/>
                          </a:rPr>
                          <m:t>2</m:t>
                        </m:r>
                      </m:e>
                    </m:d>
                  </m:oMath>
                </a14:m>
                <a:endParaRPr lang="en-US" altLang="ko-KR" sz="1400" dirty="0"/>
              </a:p>
            </p:txBody>
          </p:sp>
        </mc:Choice>
        <mc:Fallback xmlns="">
          <p:sp>
            <p:nvSpPr>
              <p:cNvPr id="11" name="직사각형 10">
                <a:extLst>
                  <a:ext uri="{FF2B5EF4-FFF2-40B4-BE49-F238E27FC236}">
                    <a16:creationId xmlns:a16="http://schemas.microsoft.com/office/drawing/2014/main" id="{B59F590A-CEA9-438D-A755-F68F0EE9F3EE}"/>
                  </a:ext>
                </a:extLst>
              </p:cNvPr>
              <p:cNvSpPr>
                <a:spLocks noRot="1" noChangeAspect="1" noMove="1" noResize="1" noEditPoints="1" noAdjustHandles="1" noChangeArrowheads="1" noChangeShapeType="1" noTextEdit="1"/>
              </p:cNvSpPr>
              <p:nvPr/>
            </p:nvSpPr>
            <p:spPr>
              <a:xfrm>
                <a:off x="4784205" y="2617364"/>
                <a:ext cx="7194983" cy="434927"/>
              </a:xfrm>
              <a:prstGeom prst="rect">
                <a:avLst/>
              </a:prstGeom>
              <a:blipFill>
                <a:blip r:embed="rId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3" name="직사각형 12">
                <a:extLst>
                  <a:ext uri="{FF2B5EF4-FFF2-40B4-BE49-F238E27FC236}">
                    <a16:creationId xmlns:a16="http://schemas.microsoft.com/office/drawing/2014/main" id="{EBAF2DBE-F73D-454E-A347-936E7B86936A}"/>
                  </a:ext>
                </a:extLst>
              </p:cNvPr>
              <p:cNvSpPr/>
              <p:nvPr/>
            </p:nvSpPr>
            <p:spPr>
              <a:xfrm>
                <a:off x="4635904" y="3650899"/>
                <a:ext cx="3044928" cy="2468433"/>
              </a:xfrm>
              <a:prstGeom prst="rect">
                <a:avLst/>
              </a:prstGeom>
            </p:spPr>
            <p:txBody>
              <a:bodyPr wrap="square">
                <a:spAutoFit/>
              </a:bodyPr>
              <a:lstStyle/>
              <a:p>
                <a14:m>
                  <m:oMath xmlns:m="http://schemas.openxmlformats.org/officeDocument/2006/math">
                    <m:sSub>
                      <m:sSubPr>
                        <m:ctrlPr>
                          <a:rPr lang="en-US" altLang="ko-KR" sz="1400" i="1" smtClean="0">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r>
                          <a:rPr lang="en-US" altLang="ko-KR" sz="1400" i="1">
                            <a:latin typeface="Cambria Math" panose="02040503050406030204" pitchFamily="18" charset="0"/>
                            <a:ea typeface="Cambria Math" panose="02040503050406030204" pitchFamily="18" charset="0"/>
                          </a:rPr>
                          <m:t>+1</m:t>
                        </m:r>
                      </m:sub>
                    </m:sSub>
                    <m:r>
                      <a:rPr lang="en-US" altLang="ko-KR" sz="1400" i="1">
                        <a:latin typeface="Cambria Math" panose="02040503050406030204" pitchFamily="18" charset="0"/>
                        <a:ea typeface="Cambria Math" panose="02040503050406030204" pitchFamily="18" charset="0"/>
                      </a:rPr>
                      <m:t> </m:t>
                    </m:r>
                  </m:oMath>
                </a14:m>
                <a:r>
                  <a:rPr lang="en-US" altLang="ko-KR" sz="1400" i="1">
                    <a:latin typeface="Cambria Math" panose="02040503050406030204" pitchFamily="18" charset="0"/>
                    <a:ea typeface="Cambria Math" panose="02040503050406030204" pitchFamily="18" charset="0"/>
                  </a:rPr>
                  <a:t>= </a:t>
                </a:r>
                <a14:m>
                  <m:oMath xmlns:m="http://schemas.openxmlformats.org/officeDocument/2006/math">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𝑑𝑡</m:t>
                        </m:r>
                      </m:num>
                      <m:den>
                        <m:r>
                          <a:rPr lang="ko-KR" altLang="en-US" sz="1400" i="1">
                            <a:latin typeface="Cambria Math" panose="02040503050406030204" pitchFamily="18" charset="0"/>
                          </a:rPr>
                          <m:t>𝜌</m:t>
                        </m:r>
                        <m:r>
                          <a:rPr lang="en-US" altLang="ko-KR" sz="1400" i="1">
                            <a:latin typeface="Cambria Math" panose="02040503050406030204" pitchFamily="18" charset="0"/>
                            <a:ea typeface="Cambria Math" panose="02040503050406030204" pitchFamily="18" charset="0"/>
                          </a:rPr>
                          <m:t>𝐶</m:t>
                        </m:r>
                        <m:r>
                          <a:rPr lang="en-US" altLang="ko-KR" sz="1400" b="0" i="1" smtClean="0">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 </m:t>
                        </m:r>
                      </m:den>
                    </m:f>
                  </m:oMath>
                </a14:m>
                <a:r>
                  <a:rPr lang="en-US" altLang="ko-KR" sz="1400">
                    <a:latin typeface="Cambria Math" panose="02040503050406030204" pitchFamily="18" charset="0"/>
                    <a:ea typeface="Cambria Math" panose="02040503050406030204" pitchFamily="18" charset="0"/>
                  </a:rPr>
                  <a:t> [</a:t>
                </a:r>
                <a:endParaRPr lang="en-US" altLang="ko-KR" sz="1600">
                  <a:latin typeface="Cambria Math" panose="02040503050406030204" pitchFamily="18" charset="0"/>
                  <a:ea typeface="Cambria Math" panose="02040503050406030204" pitchFamily="18" charset="0"/>
                </a:endParaRPr>
              </a:p>
              <a:p>
                <a:r>
                  <a:rPr lang="en-US" altLang="ko-KR" sz="1400" i="1">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d>
                      <m:dPr>
                        <m:ctrlPr>
                          <a:rPr lang="en-US" altLang="ko-KR" sz="1400" i="1">
                            <a:latin typeface="Cambria Math" panose="02040503050406030204" pitchFamily="18" charset="0"/>
                            <a:ea typeface="Cambria Math" panose="02040503050406030204" pitchFamily="18" charset="0"/>
                          </a:rPr>
                        </m:ctrlPr>
                      </m:dPr>
                      <m:e>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𝐾</m:t>
                            </m:r>
                            <m:r>
                              <a:rPr lang="en-US" altLang="ko-KR" sz="1400" b="0" i="1" smtClean="0">
                                <a:latin typeface="Cambria Math" panose="02040503050406030204" pitchFamily="18" charset="0"/>
                                <a:ea typeface="Cambria Math" panose="02040503050406030204" pitchFamily="18" charset="0"/>
                              </a:rPr>
                              <m:t>′</m:t>
                            </m:r>
                          </m:num>
                          <m:den>
                            <m:r>
                              <a:rPr lang="en-US" altLang="ko-KR" sz="1400" i="1">
                                <a:latin typeface="Cambria Math" panose="02040503050406030204" pitchFamily="18" charset="0"/>
                                <a:ea typeface="Cambria Math" panose="02040503050406030204" pitchFamily="18" charset="0"/>
                              </a:rPr>
                              <m:t>2 </m:t>
                            </m:r>
                            <m:r>
                              <a:rPr lang="en-US" altLang="ko-KR" sz="1400" i="1">
                                <a:latin typeface="Cambria Math" panose="02040503050406030204" pitchFamily="18" charset="0"/>
                                <a:ea typeface="Cambria Math" panose="02040503050406030204" pitchFamily="18" charset="0"/>
                              </a:rPr>
                              <m:t>𝑑𝑟</m:t>
                            </m:r>
                            <m:sSub>
                              <m:sSubPr>
                                <m:ctrlPr>
                                  <a:rPr lang="en-US" altLang="ko-KR" sz="1400" i="1">
                                    <a:latin typeface="Cambria Math" panose="02040503050406030204" pitchFamily="18" charset="0"/>
                                    <a:ea typeface="Cambria Math" panose="02040503050406030204" pitchFamily="18" charset="0"/>
                                  </a:rPr>
                                </m:ctrlPr>
                              </m:sSubPr>
                              <m:e>
                                <m:r>
                                  <a:rPr lang="en-US" altLang="ko-KR" sz="1400" b="0" i="1" smtClean="0">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𝑟</m:t>
                                </m:r>
                              </m:e>
                              <m:sub>
                                <m:r>
                                  <a:rPr lang="en-US" altLang="ko-KR" sz="1400" i="1">
                                    <a:latin typeface="Cambria Math" panose="02040503050406030204" pitchFamily="18" charset="0"/>
                                    <a:ea typeface="Cambria Math" panose="02040503050406030204" pitchFamily="18" charset="0"/>
                                  </a:rPr>
                                  <m:t>𝑖</m:t>
                                </m:r>
                              </m:sub>
                            </m:sSub>
                          </m:den>
                        </m:f>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𝐾</m:t>
                            </m:r>
                            <m:r>
                              <a:rPr lang="en-US" altLang="ko-KR" sz="1400" b="0" i="1" smtClean="0">
                                <a:latin typeface="Cambria Math" panose="02040503050406030204" pitchFamily="18" charset="0"/>
                                <a:ea typeface="Cambria Math" panose="02040503050406030204" pitchFamily="18" charset="0"/>
                              </a:rPr>
                              <m:t>′</m:t>
                            </m:r>
                          </m:num>
                          <m:den>
                            <m:sSup>
                              <m:sSupPr>
                                <m:ctrlPr>
                                  <a:rPr lang="en-US" altLang="ko-KR" sz="1400" i="1">
                                    <a:latin typeface="Cambria Math" panose="02040503050406030204" pitchFamily="18" charset="0"/>
                                    <a:ea typeface="Cambria Math" panose="02040503050406030204" pitchFamily="18" charset="0"/>
                                  </a:rPr>
                                </m:ctrlPr>
                              </m:sSupPr>
                              <m:e>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𝑑𝑟</m:t>
                                    </m:r>
                                  </m:e>
                                </m:d>
                              </m:e>
                              <m:sup>
                                <m:r>
                                  <a:rPr lang="en-US" altLang="ko-KR" sz="1400" i="1">
                                    <a:latin typeface="Cambria Math" panose="02040503050406030204" pitchFamily="18" charset="0"/>
                                    <a:ea typeface="Cambria Math" panose="02040503050406030204" pitchFamily="18" charset="0"/>
                                  </a:rPr>
                                  <m:t>2</m:t>
                                </m:r>
                              </m:sup>
                            </m:sSup>
                          </m:den>
                        </m:f>
                      </m:e>
                    </m:d>
                  </m:oMath>
                </a14:m>
                <a:endParaRPr lang="en-US" altLang="ko-KR" sz="1400" i="1">
                  <a:latin typeface="Cambria Math" panose="02040503050406030204" pitchFamily="18" charset="0"/>
                  <a:ea typeface="Cambria Math" panose="02040503050406030204" pitchFamily="18" charset="0"/>
                </a:endParaRPr>
              </a:p>
              <a:p>
                <a:endParaRPr lang="en-US" altLang="ko-KR" sz="1600" i="1">
                  <a:latin typeface="Cambria Math" panose="02040503050406030204" pitchFamily="18" charset="0"/>
                  <a:ea typeface="Cambria Math" panose="02040503050406030204" pitchFamily="18" charset="0"/>
                </a:endParaRPr>
              </a:p>
              <a:p>
                <a:r>
                  <a:rPr lang="en-US" altLang="ko-KR" sz="1400">
                    <a:ea typeface="Cambria Math" panose="02040503050406030204" pitchFamily="18" charset="0"/>
                  </a:rPr>
                  <a:t>	</a:t>
                </a:r>
                <a14:m>
                  <m:oMath xmlns:m="http://schemas.openxmlformats.org/officeDocument/2006/math">
                    <m:r>
                      <a:rPr lang="en-US" altLang="ko-KR" sz="1400" i="1">
                        <a:latin typeface="Cambria Math" panose="02040503050406030204" pitchFamily="18" charset="0"/>
                        <a:ea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sub>
                    </m:sSub>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2 </m:t>
                            </m:r>
                            <m:r>
                              <a:rPr lang="en-US" altLang="ko-KR" sz="1400" i="1">
                                <a:latin typeface="Cambria Math" panose="02040503050406030204" pitchFamily="18" charset="0"/>
                                <a:ea typeface="Cambria Math" panose="02040503050406030204" pitchFamily="18" charset="0"/>
                              </a:rPr>
                              <m:t>𝐾</m:t>
                            </m:r>
                            <m:r>
                              <a:rPr lang="en-US" altLang="ko-KR" sz="1400" b="0" i="1" smtClean="0">
                                <a:latin typeface="Cambria Math" panose="02040503050406030204" pitchFamily="18" charset="0"/>
                                <a:ea typeface="Cambria Math" panose="02040503050406030204" pitchFamily="18" charset="0"/>
                              </a:rPr>
                              <m:t>′</m:t>
                            </m:r>
                          </m:num>
                          <m:den>
                            <m:sSup>
                              <m:sSupPr>
                                <m:ctrlPr>
                                  <a:rPr lang="en-US" altLang="ko-KR" sz="1400" i="1">
                                    <a:latin typeface="Cambria Math" panose="02040503050406030204" pitchFamily="18" charset="0"/>
                                    <a:ea typeface="Cambria Math" panose="02040503050406030204" pitchFamily="18" charset="0"/>
                                  </a:rPr>
                                </m:ctrlPr>
                              </m:sSupPr>
                              <m:e>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𝑑𝑟</m:t>
                                    </m:r>
                                  </m:e>
                                </m:d>
                              </m:e>
                              <m:sup>
                                <m:r>
                                  <a:rPr lang="en-US" altLang="ko-KR" sz="1400" i="1">
                                    <a:latin typeface="Cambria Math" panose="02040503050406030204" pitchFamily="18" charset="0"/>
                                    <a:ea typeface="Cambria Math" panose="02040503050406030204" pitchFamily="18" charset="0"/>
                                  </a:rPr>
                                  <m:t>2</m:t>
                                </m:r>
                              </m:sup>
                            </m:sSup>
                          </m:den>
                        </m:f>
                        <m:r>
                          <a:rPr lang="en-US" altLang="ko-KR" sz="1400" i="1">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𝑔</m:t>
                        </m:r>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ko-KR" altLang="en-US" sz="1400" i="1">
                                <a:latin typeface="Cambria Math" panose="02040503050406030204" pitchFamily="18" charset="0"/>
                              </a:rPr>
                              <m:t>𝜌</m:t>
                            </m:r>
                            <m:r>
                              <a:rPr lang="en-US" altLang="ko-KR" sz="1400" b="0" i="1" smtClean="0">
                                <a:latin typeface="Cambria Math" panose="02040503050406030204" pitchFamily="18" charset="0"/>
                                <a:ea typeface="Cambria Math" panose="02040503050406030204" pitchFamily="18" charset="0"/>
                              </a:rPr>
                              <m:t>𝐶</m:t>
                            </m:r>
                            <m:r>
                              <a:rPr lang="en-US" altLang="ko-KR" sz="1400" b="0" i="1" smtClean="0">
                                <a:latin typeface="Cambria Math" panose="02040503050406030204" pitchFamily="18" charset="0"/>
                                <a:ea typeface="Cambria Math" panose="02040503050406030204" pitchFamily="18" charset="0"/>
                              </a:rPr>
                              <m:t>′</m:t>
                            </m:r>
                          </m:num>
                          <m:den>
                            <m:r>
                              <a:rPr lang="en-US" altLang="ko-KR" sz="1400" b="0" i="1" smtClean="0">
                                <a:latin typeface="Cambria Math" panose="02040503050406030204" pitchFamily="18" charset="0"/>
                                <a:ea typeface="Cambria Math" panose="02040503050406030204" pitchFamily="18" charset="0"/>
                              </a:rPr>
                              <m:t>𝑑𝑡</m:t>
                            </m:r>
                          </m:den>
                        </m:f>
                      </m:e>
                    </m:d>
                  </m:oMath>
                </a14:m>
                <a:endParaRPr lang="en-US" altLang="ko-KR" sz="1400">
                  <a:ea typeface="Cambria Math" panose="02040503050406030204" pitchFamily="18" charset="0"/>
                </a:endParaRPr>
              </a:p>
              <a:p>
                <a:endParaRPr lang="en-US" altLang="ko-KR" sz="1400" i="1">
                  <a:latin typeface="Cambria Math" panose="02040503050406030204" pitchFamily="18" charset="0"/>
                  <a:ea typeface="Cambria Math" panose="02040503050406030204" pitchFamily="18" charset="0"/>
                </a:endParaRPr>
              </a:p>
              <a:p>
                <a:r>
                  <a:rPr lang="en-US" altLang="ko-KR" sz="1400">
                    <a:ea typeface="Cambria Math" panose="02040503050406030204" pitchFamily="18" charset="0"/>
                  </a:rPr>
                  <a:t>	</a:t>
                </a:r>
                <a14:m>
                  <m:oMath xmlns:m="http://schemas.openxmlformats.org/officeDocument/2006/math">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d>
                      <m:dPr>
                        <m:ctrlPr>
                          <a:rPr lang="en-US" altLang="ko-KR" sz="1400" i="1">
                            <a:latin typeface="Cambria Math" panose="02040503050406030204" pitchFamily="18" charset="0"/>
                            <a:ea typeface="Cambria Math" panose="02040503050406030204" pitchFamily="18" charset="0"/>
                          </a:rPr>
                        </m:ctrlPr>
                      </m:dPr>
                      <m:e>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𝐾</m:t>
                            </m:r>
                            <m:r>
                              <a:rPr lang="en-US" altLang="ko-KR" sz="1400" b="0" i="1" smtClean="0">
                                <a:latin typeface="Cambria Math" panose="02040503050406030204" pitchFamily="18" charset="0"/>
                                <a:ea typeface="Cambria Math" panose="02040503050406030204" pitchFamily="18" charset="0"/>
                              </a:rPr>
                              <m:t>′</m:t>
                            </m:r>
                          </m:num>
                          <m:den>
                            <m:r>
                              <a:rPr lang="en-US" altLang="ko-KR" sz="1400" i="1">
                                <a:latin typeface="Cambria Math" panose="02040503050406030204" pitchFamily="18" charset="0"/>
                                <a:ea typeface="Cambria Math" panose="02040503050406030204" pitchFamily="18" charset="0"/>
                              </a:rPr>
                              <m:t>2 </m:t>
                            </m:r>
                            <m:r>
                              <a:rPr lang="en-US" altLang="ko-KR" sz="1400" i="1">
                                <a:latin typeface="Cambria Math" panose="02040503050406030204" pitchFamily="18" charset="0"/>
                                <a:ea typeface="Cambria Math" panose="02040503050406030204" pitchFamily="18" charset="0"/>
                              </a:rPr>
                              <m:t>𝑑𝑟</m:t>
                            </m:r>
                            <m:r>
                              <a:rPr lang="en-US" altLang="ko-KR" sz="1400" b="0" i="1" smtClean="0">
                                <a:latin typeface="Cambria Math" panose="02040503050406030204" pitchFamily="18" charset="0"/>
                                <a:ea typeface="Cambria Math" panose="02040503050406030204" pitchFamily="18" charset="0"/>
                              </a:rPr>
                              <m:t> </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𝑟</m:t>
                                </m:r>
                              </m:e>
                              <m:sub>
                                <m:r>
                                  <a:rPr lang="en-US" altLang="ko-KR" sz="1400" i="1">
                                    <a:latin typeface="Cambria Math" panose="02040503050406030204" pitchFamily="18" charset="0"/>
                                    <a:ea typeface="Cambria Math" panose="02040503050406030204" pitchFamily="18" charset="0"/>
                                  </a:rPr>
                                  <m:t>𝑖</m:t>
                                </m:r>
                              </m:sub>
                            </m:sSub>
                          </m:den>
                        </m:f>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𝐾</m:t>
                            </m:r>
                            <m:r>
                              <a:rPr lang="en-US" altLang="ko-KR" sz="1400" b="0" i="1" smtClean="0">
                                <a:latin typeface="Cambria Math" panose="02040503050406030204" pitchFamily="18" charset="0"/>
                                <a:ea typeface="Cambria Math" panose="02040503050406030204" pitchFamily="18" charset="0"/>
                              </a:rPr>
                              <m:t>′</m:t>
                            </m:r>
                          </m:num>
                          <m:den>
                            <m:sSup>
                              <m:sSupPr>
                                <m:ctrlPr>
                                  <a:rPr lang="en-US" altLang="ko-KR" sz="1400" i="1">
                                    <a:latin typeface="Cambria Math" panose="02040503050406030204" pitchFamily="18" charset="0"/>
                                    <a:ea typeface="Cambria Math" panose="02040503050406030204" pitchFamily="18" charset="0"/>
                                  </a:rPr>
                                </m:ctrlPr>
                              </m:sSupPr>
                              <m:e>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𝑑𝑟</m:t>
                                    </m:r>
                                  </m:e>
                                </m:d>
                              </m:e>
                              <m:sup>
                                <m:r>
                                  <a:rPr lang="en-US" altLang="ko-KR" sz="1400" i="1">
                                    <a:latin typeface="Cambria Math" panose="02040503050406030204" pitchFamily="18" charset="0"/>
                                    <a:ea typeface="Cambria Math" panose="02040503050406030204" pitchFamily="18" charset="0"/>
                                  </a:rPr>
                                  <m:t>2</m:t>
                                </m:r>
                              </m:sup>
                            </m:sSup>
                          </m:den>
                        </m:f>
                      </m:e>
                    </m:d>
                  </m:oMath>
                </a14:m>
                <a:endParaRPr lang="en-US" altLang="ko-KR" sz="1400">
                  <a:ea typeface="Cambria Math" panose="02040503050406030204" pitchFamily="18" charset="0"/>
                </a:endParaRPr>
              </a:p>
              <a:p>
                <a:endParaRPr lang="en-US" altLang="ko-KR" sz="1400" i="1">
                  <a:latin typeface="Cambria Math" panose="02040503050406030204" pitchFamily="18" charset="0"/>
                  <a:ea typeface="Cambria Math" panose="02040503050406030204" pitchFamily="18" charset="0"/>
                </a:endParaRPr>
              </a:p>
              <a:p>
                <a:r>
                  <a:rPr lang="en-US" altLang="ko-KR" sz="1400">
                    <a:ea typeface="Cambria Math" panose="02040503050406030204" pitchFamily="18" charset="0"/>
                  </a:rPr>
                  <a:t>	</a:t>
                </a:r>
                <a14:m>
                  <m:oMath xmlns:m="http://schemas.openxmlformats.org/officeDocument/2006/math">
                    <m:sSub>
                      <m:sSubPr>
                        <m:ctrlPr>
                          <a:rPr lang="en-US" altLang="ko-KR" sz="1400" i="1">
                            <a:latin typeface="Cambria Math" panose="02040503050406030204" pitchFamily="18" charset="0"/>
                            <a:ea typeface="Cambria Math" panose="02040503050406030204" pitchFamily="18" charset="0"/>
                          </a:rPr>
                        </m:ctrlPr>
                      </m:sSubPr>
                      <m:e>
                        <m:r>
                          <a:rPr lang="en-US" altLang="ko-KR" sz="1400" b="0" i="1" smtClean="0">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sub>
                    </m:sSub>
                    <m:r>
                      <a:rPr lang="en-US" altLang="ko-KR" sz="1400" b="0" i="1" smtClean="0">
                        <a:latin typeface="Cambria Math" panose="02040503050406030204" pitchFamily="18" charset="0"/>
                        <a:ea typeface="Cambria Math" panose="02040503050406030204" pitchFamily="18" charset="0"/>
                      </a:rPr>
                      <m:t> </m:t>
                    </m:r>
                    <m:r>
                      <a:rPr lang="en-US" altLang="ko-KR" sz="1400" b="0" i="1" smtClean="0">
                        <a:latin typeface="Cambria Math" panose="02040503050406030204" pitchFamily="18" charset="0"/>
                        <a:ea typeface="Cambria Math" panose="02040503050406030204" pitchFamily="18" charset="0"/>
                      </a:rPr>
                      <m:t>𝑔</m:t>
                    </m:r>
                  </m:oMath>
                </a14:m>
                <a:r>
                  <a:rPr lang="en-US" altLang="ko-KR" sz="1400" i="1" dirty="0">
                    <a:latin typeface="Cambria Math" panose="02040503050406030204" pitchFamily="18" charset="0"/>
                    <a:ea typeface="Cambria Math" panose="02040503050406030204" pitchFamily="18" charset="0"/>
                  </a:rPr>
                  <a:t> </a:t>
                </a:r>
                <a:r>
                  <a:rPr lang="en-US" altLang="ko-KR" sz="1400" dirty="0">
                    <a:latin typeface="Cambria Math" panose="02040503050406030204" pitchFamily="18" charset="0"/>
                    <a:ea typeface="Cambria Math" panose="02040503050406030204" pitchFamily="18" charset="0"/>
                  </a:rPr>
                  <a:t>]</a:t>
                </a:r>
              </a:p>
            </p:txBody>
          </p:sp>
        </mc:Choice>
        <mc:Fallback xmlns="">
          <p:sp>
            <p:nvSpPr>
              <p:cNvPr id="13" name="직사각형 12">
                <a:extLst>
                  <a:ext uri="{FF2B5EF4-FFF2-40B4-BE49-F238E27FC236}">
                    <a16:creationId xmlns:a16="http://schemas.microsoft.com/office/drawing/2014/main" id="{EBAF2DBE-F73D-454E-A347-936E7B86936A}"/>
                  </a:ext>
                </a:extLst>
              </p:cNvPr>
              <p:cNvSpPr>
                <a:spLocks noRot="1" noChangeAspect="1" noMove="1" noResize="1" noEditPoints="1" noAdjustHandles="1" noChangeArrowheads="1" noChangeShapeType="1" noTextEdit="1"/>
              </p:cNvSpPr>
              <p:nvPr/>
            </p:nvSpPr>
            <p:spPr>
              <a:xfrm>
                <a:off x="4635904" y="3650899"/>
                <a:ext cx="3044928" cy="2468433"/>
              </a:xfrm>
              <a:prstGeom prst="rect">
                <a:avLst/>
              </a:prstGeom>
              <a:blipFill>
                <a:blip r:embed="rId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6" name="직사각형 45">
                <a:extLst>
                  <a:ext uri="{FF2B5EF4-FFF2-40B4-BE49-F238E27FC236}">
                    <a16:creationId xmlns:a16="http://schemas.microsoft.com/office/drawing/2014/main" id="{EF9EF9DB-513A-4173-A4B2-7E945FA73A57}"/>
                  </a:ext>
                </a:extLst>
              </p:cNvPr>
              <p:cNvSpPr/>
              <p:nvPr/>
            </p:nvSpPr>
            <p:spPr>
              <a:xfrm>
                <a:off x="6117701" y="738668"/>
                <a:ext cx="2004780" cy="307777"/>
              </a:xfrm>
              <a:prstGeom prst="rect">
                <a:avLst/>
              </a:prstGeom>
            </p:spPr>
            <p:txBody>
              <a:bodyPr wrap="none">
                <a:spAutoFit/>
              </a:bodyPr>
              <a:lstStyle/>
              <a:p>
                <a14:m>
                  <m:oMath xmlns:m="http://schemas.openxmlformats.org/officeDocument/2006/math">
                    <m:r>
                      <a:rPr lang="en-US" altLang="ko-KR" sz="1400" i="1">
                        <a:latin typeface="Cambria Math" panose="02040503050406030204" pitchFamily="18" charset="0"/>
                        <a:ea typeface="Cambria Math" panose="02040503050406030204" pitchFamily="18" charset="0"/>
                      </a:rPr>
                      <m:t>𝑇</m:t>
                    </m:r>
                    <m:r>
                      <a:rPr lang="en-US" altLang="ko-KR" sz="1400" i="1" baseline="-25000">
                        <a:latin typeface="Cambria Math" panose="02040503050406030204" pitchFamily="18" charset="0"/>
                        <a:ea typeface="Cambria Math" panose="02040503050406030204" pitchFamily="18" charset="0"/>
                      </a:rPr>
                      <m:t>𝑒</m:t>
                    </m:r>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𝑟</m:t>
                        </m:r>
                        <m:r>
                          <a:rPr lang="en-US" altLang="ko-KR" sz="1400" i="1">
                            <a:latin typeface="Cambria Math" panose="02040503050406030204" pitchFamily="18" charset="0"/>
                            <a:ea typeface="Cambria Math" panose="02040503050406030204" pitchFamily="18" charset="0"/>
                          </a:rPr>
                          <m:t>,0</m:t>
                        </m:r>
                      </m:e>
                    </m:d>
                  </m:oMath>
                </a14:m>
                <a:r>
                  <a:rPr lang="ko-KR" altLang="en-US" sz="1400"/>
                  <a:t> </a:t>
                </a:r>
                <a:r>
                  <a:rPr lang="en-US" altLang="ko-KR" sz="1400"/>
                  <a:t>= </a:t>
                </a:r>
                <a14:m>
                  <m:oMath xmlns:m="http://schemas.openxmlformats.org/officeDocument/2006/math">
                    <m:r>
                      <a:rPr lang="en-US" altLang="ko-KR" sz="1400" i="1">
                        <a:latin typeface="Cambria Math" panose="02040503050406030204" pitchFamily="18" charset="0"/>
                        <a:ea typeface="Cambria Math" panose="02040503050406030204" pitchFamily="18" charset="0"/>
                      </a:rPr>
                      <m:t>𝑇</m:t>
                    </m:r>
                    <m:r>
                      <a:rPr lang="en-US" altLang="ko-KR" sz="1400" i="1" baseline="-25000">
                        <a:latin typeface="Cambria Math" panose="02040503050406030204" pitchFamily="18" charset="0"/>
                        <a:ea typeface="Cambria Math" panose="02040503050406030204" pitchFamily="18" charset="0"/>
                      </a:rPr>
                      <m:t>𝑎</m:t>
                    </m:r>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𝑟</m:t>
                        </m:r>
                        <m:r>
                          <a:rPr lang="en-US" altLang="ko-KR" sz="1400" i="1">
                            <a:latin typeface="Cambria Math" panose="02040503050406030204" pitchFamily="18" charset="0"/>
                            <a:ea typeface="Cambria Math" panose="02040503050406030204" pitchFamily="18" charset="0"/>
                          </a:rPr>
                          <m:t>,0</m:t>
                        </m:r>
                      </m:e>
                    </m:d>
                  </m:oMath>
                </a14:m>
                <a:r>
                  <a:rPr lang="ko-KR" altLang="en-US" sz="1400"/>
                  <a:t> </a:t>
                </a:r>
                <a:r>
                  <a:rPr lang="en-US" altLang="ko-KR" sz="1400"/>
                  <a:t>= T</a:t>
                </a:r>
                <a:r>
                  <a:rPr lang="en-US" altLang="ko-KR" sz="1400" baseline="-25000"/>
                  <a:t>0</a:t>
                </a:r>
                <a:endParaRPr lang="ko-KR" altLang="en-US" sz="1400" baseline="-25000"/>
              </a:p>
            </p:txBody>
          </p:sp>
        </mc:Choice>
        <mc:Fallback xmlns="">
          <p:sp>
            <p:nvSpPr>
              <p:cNvPr id="46" name="직사각형 45">
                <a:extLst>
                  <a:ext uri="{FF2B5EF4-FFF2-40B4-BE49-F238E27FC236}">
                    <a16:creationId xmlns:a16="http://schemas.microsoft.com/office/drawing/2014/main" id="{EF9EF9DB-513A-4173-A4B2-7E945FA73A57}"/>
                  </a:ext>
                </a:extLst>
              </p:cNvPr>
              <p:cNvSpPr>
                <a:spLocks noRot="1" noChangeAspect="1" noMove="1" noResize="1" noEditPoints="1" noAdjustHandles="1" noChangeArrowheads="1" noChangeShapeType="1" noTextEdit="1"/>
              </p:cNvSpPr>
              <p:nvPr/>
            </p:nvSpPr>
            <p:spPr>
              <a:xfrm>
                <a:off x="6117701" y="738668"/>
                <a:ext cx="2004780" cy="307777"/>
              </a:xfrm>
              <a:prstGeom prst="rect">
                <a:avLst/>
              </a:prstGeom>
              <a:blipFill>
                <a:blip r:embed="rId4"/>
                <a:stretch>
                  <a:fillRect t="-3922" b="-1960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직사각형 46">
                <a:extLst>
                  <a:ext uri="{FF2B5EF4-FFF2-40B4-BE49-F238E27FC236}">
                    <a16:creationId xmlns:a16="http://schemas.microsoft.com/office/drawing/2014/main" id="{71129F31-EB8C-48CB-A81C-DF013BA5DD4F}"/>
                  </a:ext>
                </a:extLst>
              </p:cNvPr>
              <p:cNvSpPr/>
              <p:nvPr/>
            </p:nvSpPr>
            <p:spPr>
              <a:xfrm>
                <a:off x="6084263" y="1291995"/>
                <a:ext cx="2237279" cy="409086"/>
              </a:xfrm>
              <a:prstGeom prst="rect">
                <a:avLst/>
              </a:prstGeom>
            </p:spPr>
            <p:txBody>
              <a:bodyPr wrap="none">
                <a:spAutoFit/>
              </a:bodyPr>
              <a:lstStyle/>
              <a:p>
                <a14:m>
                  <m:oMath xmlns:m="http://schemas.openxmlformats.org/officeDocument/2006/math">
                    <m:sSub>
                      <m:sSubPr>
                        <m:ctrlPr>
                          <a:rPr lang="en-US" altLang="ko-KR" sz="1400" i="1" smtClean="0">
                            <a:latin typeface="Cambria Math" panose="02040503050406030204" pitchFamily="18" charset="0"/>
                          </a:rPr>
                        </m:ctrlPr>
                      </m:sSubPr>
                      <m:e>
                        <m:r>
                          <m:rPr>
                            <m:nor/>
                          </m:rPr>
                          <a:rPr lang="en-US" altLang="ko-KR" sz="1400"/>
                          <m:t>(</m:t>
                        </m:r>
                        <m:f>
                          <m:fPr>
                            <m:ctrlPr>
                              <a:rPr lang="en-US" altLang="ko-KR" sz="1400" i="1">
                                <a:latin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𝑇𝑒</m:t>
                            </m:r>
                          </m:num>
                          <m:den>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𝑡</m:t>
                            </m:r>
                          </m:den>
                        </m:f>
                        <m:r>
                          <m:rPr>
                            <m:nor/>
                          </m:rPr>
                          <a:rPr lang="en-US" altLang="ko-KR" sz="1400"/>
                          <m:t>)</m:t>
                        </m:r>
                      </m:e>
                      <m:sub>
                        <m:r>
                          <a:rPr lang="en-US" altLang="ko-KR" sz="1400" b="0" i="1" smtClean="0">
                            <a:latin typeface="Cambria Math" panose="02040503050406030204" pitchFamily="18" charset="0"/>
                          </a:rPr>
                          <m:t>𝑟</m:t>
                        </m:r>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𝑟𝑚𝑖𝑛</m:t>
                        </m:r>
                      </m:sub>
                    </m:sSub>
                  </m:oMath>
                </a14:m>
                <a:r>
                  <a:rPr lang="en-US" altLang="ko-KR" sz="1400"/>
                  <a:t>, </a:t>
                </a:r>
                <a14:m>
                  <m:oMath xmlns:m="http://schemas.openxmlformats.org/officeDocument/2006/math">
                    <m:sSub>
                      <m:sSubPr>
                        <m:ctrlPr>
                          <a:rPr lang="en-US" altLang="ko-KR" sz="1400" i="1">
                            <a:latin typeface="Cambria Math" panose="02040503050406030204" pitchFamily="18" charset="0"/>
                          </a:rPr>
                        </m:ctrlPr>
                      </m:sSubPr>
                      <m:e>
                        <m:r>
                          <m:rPr>
                            <m:nor/>
                          </m:rPr>
                          <a:rPr lang="en-US" altLang="ko-KR" sz="1400"/>
                          <m:t>(</m:t>
                        </m:r>
                        <m:f>
                          <m:fPr>
                            <m:ctrlPr>
                              <a:rPr lang="en-US" altLang="ko-KR" sz="1400" i="1">
                                <a:latin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𝑇𝑎</m:t>
                            </m:r>
                          </m:num>
                          <m:den>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𝑡</m:t>
                            </m:r>
                          </m:den>
                        </m:f>
                        <m:r>
                          <m:rPr>
                            <m:nor/>
                          </m:rPr>
                          <a:rPr lang="en-US" altLang="ko-KR" sz="1400"/>
                          <m:t>)</m:t>
                        </m:r>
                      </m:e>
                      <m:sub>
                        <m:r>
                          <a:rPr lang="en-US" altLang="ko-KR" sz="1400" i="1">
                            <a:latin typeface="Cambria Math" panose="02040503050406030204" pitchFamily="18" charset="0"/>
                          </a:rPr>
                          <m:t>𝑟</m:t>
                        </m:r>
                        <m:r>
                          <a:rPr lang="en-US" altLang="ko-KR" sz="1400" i="1">
                            <a:latin typeface="Cambria Math" panose="02040503050406030204" pitchFamily="18" charset="0"/>
                          </a:rPr>
                          <m:t>=</m:t>
                        </m:r>
                        <m:r>
                          <a:rPr lang="en-US" altLang="ko-KR" sz="1400" i="1">
                            <a:latin typeface="Cambria Math" panose="02040503050406030204" pitchFamily="18" charset="0"/>
                          </a:rPr>
                          <m:t>𝑟𝑚𝑖𝑛</m:t>
                        </m:r>
                      </m:sub>
                    </m:sSub>
                  </m:oMath>
                </a14:m>
                <a:r>
                  <a:rPr lang="ko-KR" altLang="en-US" sz="1400"/>
                  <a:t> </a:t>
                </a:r>
                <a:r>
                  <a:rPr lang="en-US" altLang="ko-KR" sz="1400"/>
                  <a:t>= 0</a:t>
                </a:r>
                <a:endParaRPr lang="ko-KR" altLang="en-US" sz="1400"/>
              </a:p>
            </p:txBody>
          </p:sp>
        </mc:Choice>
        <mc:Fallback xmlns="">
          <p:sp>
            <p:nvSpPr>
              <p:cNvPr id="47" name="직사각형 46">
                <a:extLst>
                  <a:ext uri="{FF2B5EF4-FFF2-40B4-BE49-F238E27FC236}">
                    <a16:creationId xmlns:a16="http://schemas.microsoft.com/office/drawing/2014/main" id="{71129F31-EB8C-48CB-A81C-DF013BA5DD4F}"/>
                  </a:ext>
                </a:extLst>
              </p:cNvPr>
              <p:cNvSpPr>
                <a:spLocks noRot="1" noChangeAspect="1" noMove="1" noResize="1" noEditPoints="1" noAdjustHandles="1" noChangeArrowheads="1" noChangeShapeType="1" noTextEdit="1"/>
              </p:cNvSpPr>
              <p:nvPr/>
            </p:nvSpPr>
            <p:spPr>
              <a:xfrm>
                <a:off x="6084263" y="1291995"/>
                <a:ext cx="2237279" cy="409086"/>
              </a:xfrm>
              <a:prstGeom prst="rect">
                <a:avLst/>
              </a:prstGeom>
              <a:blipFill>
                <a:blip r:embed="rId5"/>
                <a:stretch>
                  <a:fillRect b="-149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8" name="직사각형 47">
                <a:extLst>
                  <a:ext uri="{FF2B5EF4-FFF2-40B4-BE49-F238E27FC236}">
                    <a16:creationId xmlns:a16="http://schemas.microsoft.com/office/drawing/2014/main" id="{5E23790E-1ECF-4DB7-BFE5-00BF3799EA9E}"/>
                  </a:ext>
                </a:extLst>
              </p:cNvPr>
              <p:cNvSpPr/>
              <p:nvPr/>
            </p:nvSpPr>
            <p:spPr>
              <a:xfrm>
                <a:off x="6117701" y="1011223"/>
                <a:ext cx="2423612" cy="307777"/>
              </a:xfrm>
              <a:prstGeom prst="rect">
                <a:avLst/>
              </a:prstGeom>
            </p:spPr>
            <p:txBody>
              <a:bodyPr wrap="none">
                <a:spAutoFit/>
              </a:bodyPr>
              <a:lstStyle/>
              <a:p>
                <a14:m>
                  <m:oMath xmlns:m="http://schemas.openxmlformats.org/officeDocument/2006/math">
                    <m:r>
                      <a:rPr lang="en-US" altLang="ko-KR" sz="1400" i="1" smtClean="0">
                        <a:latin typeface="Cambria Math" panose="02040503050406030204" pitchFamily="18" charset="0"/>
                        <a:ea typeface="Cambria Math" panose="02040503050406030204" pitchFamily="18" charset="0"/>
                      </a:rPr>
                      <m:t>𝑇</m:t>
                    </m:r>
                    <m:r>
                      <a:rPr lang="en-US" altLang="ko-KR" sz="1400" i="1" baseline="-25000">
                        <a:latin typeface="Cambria Math" panose="02040503050406030204" pitchFamily="18" charset="0"/>
                        <a:ea typeface="Cambria Math" panose="02040503050406030204" pitchFamily="18" charset="0"/>
                      </a:rPr>
                      <m:t>𝑒</m:t>
                    </m:r>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𝑟</m:t>
                        </m:r>
                        <m:r>
                          <a:rPr lang="en-US" altLang="ko-KR" sz="1400" b="0" i="1" baseline="-25000" smtClean="0">
                            <a:latin typeface="Cambria Math" panose="02040503050406030204" pitchFamily="18" charset="0"/>
                            <a:ea typeface="Cambria Math" panose="02040503050406030204" pitchFamily="18" charset="0"/>
                          </a:rPr>
                          <m:t>𝑚𝑎𝑥</m:t>
                        </m:r>
                        <m:r>
                          <a:rPr lang="en-US" altLang="ko-KR" sz="1400" i="1">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𝑡</m:t>
                        </m:r>
                      </m:e>
                    </m:d>
                  </m:oMath>
                </a14:m>
                <a:r>
                  <a:rPr lang="ko-KR" altLang="en-US" sz="1400"/>
                  <a:t> </a:t>
                </a:r>
                <a:r>
                  <a:rPr lang="en-US" altLang="ko-KR" sz="1400"/>
                  <a:t>= </a:t>
                </a:r>
                <a14:m>
                  <m:oMath xmlns:m="http://schemas.openxmlformats.org/officeDocument/2006/math">
                    <m:r>
                      <a:rPr lang="en-US" altLang="ko-KR" sz="1400" i="1" smtClean="0">
                        <a:latin typeface="Cambria Math" panose="02040503050406030204" pitchFamily="18" charset="0"/>
                        <a:ea typeface="Cambria Math" panose="02040503050406030204" pitchFamily="18" charset="0"/>
                      </a:rPr>
                      <m:t>𝑇</m:t>
                    </m:r>
                    <m:r>
                      <a:rPr lang="en-US" altLang="ko-KR" sz="1400" i="1" baseline="-25000" smtClean="0">
                        <a:latin typeface="Cambria Math" panose="02040503050406030204" pitchFamily="18" charset="0"/>
                        <a:ea typeface="Cambria Math" panose="02040503050406030204" pitchFamily="18" charset="0"/>
                      </a:rPr>
                      <m:t>𝑎</m:t>
                    </m:r>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𝑟</m:t>
                        </m:r>
                        <m:r>
                          <a:rPr lang="en-US" altLang="ko-KR" sz="1400" i="1" baseline="-25000">
                            <a:latin typeface="Cambria Math" panose="02040503050406030204" pitchFamily="18" charset="0"/>
                            <a:ea typeface="Cambria Math" panose="02040503050406030204" pitchFamily="18" charset="0"/>
                          </a:rPr>
                          <m:t>𝑚𝑎𝑥</m:t>
                        </m:r>
                        <m:r>
                          <a:rPr lang="en-US" altLang="ko-KR" sz="1400" i="1">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𝑡</m:t>
                        </m:r>
                      </m:e>
                    </m:d>
                  </m:oMath>
                </a14:m>
                <a:r>
                  <a:rPr lang="ko-KR" altLang="en-US" sz="1400"/>
                  <a:t> </a:t>
                </a:r>
                <a:r>
                  <a:rPr lang="en-US" altLang="ko-KR" sz="1400"/>
                  <a:t>= T</a:t>
                </a:r>
                <a:r>
                  <a:rPr lang="en-US" altLang="ko-KR" sz="1400" baseline="-25000"/>
                  <a:t>0</a:t>
                </a:r>
                <a:endParaRPr lang="ko-KR" altLang="en-US" sz="1400" baseline="-25000"/>
              </a:p>
            </p:txBody>
          </p:sp>
        </mc:Choice>
        <mc:Fallback xmlns="">
          <p:sp>
            <p:nvSpPr>
              <p:cNvPr id="48" name="직사각형 47">
                <a:extLst>
                  <a:ext uri="{FF2B5EF4-FFF2-40B4-BE49-F238E27FC236}">
                    <a16:creationId xmlns:a16="http://schemas.microsoft.com/office/drawing/2014/main" id="{5E23790E-1ECF-4DB7-BFE5-00BF3799EA9E}"/>
                  </a:ext>
                </a:extLst>
              </p:cNvPr>
              <p:cNvSpPr>
                <a:spLocks noRot="1" noChangeAspect="1" noMove="1" noResize="1" noEditPoints="1" noAdjustHandles="1" noChangeArrowheads="1" noChangeShapeType="1" noTextEdit="1"/>
              </p:cNvSpPr>
              <p:nvPr/>
            </p:nvSpPr>
            <p:spPr>
              <a:xfrm>
                <a:off x="6117701" y="1011223"/>
                <a:ext cx="2423612" cy="307777"/>
              </a:xfrm>
              <a:prstGeom prst="rect">
                <a:avLst/>
              </a:prstGeom>
              <a:blipFill>
                <a:blip r:embed="rId6"/>
                <a:stretch>
                  <a:fillRect t="-4000" b="-20000"/>
                </a:stretch>
              </a:blipFill>
            </p:spPr>
            <p:txBody>
              <a:bodyPr/>
              <a:lstStyle/>
              <a:p>
                <a:r>
                  <a:rPr lang="ko-KR" altLang="en-US">
                    <a:noFill/>
                  </a:rPr>
                  <a:t> </a:t>
                </a:r>
              </a:p>
            </p:txBody>
          </p:sp>
        </mc:Fallback>
      </mc:AlternateContent>
      <p:sp>
        <p:nvSpPr>
          <p:cNvPr id="49" name="TextBox 48">
            <a:extLst>
              <a:ext uri="{FF2B5EF4-FFF2-40B4-BE49-F238E27FC236}">
                <a16:creationId xmlns:a16="http://schemas.microsoft.com/office/drawing/2014/main" id="{A623CFDC-AD26-43E2-8E36-41EBF21FA630}"/>
              </a:ext>
            </a:extLst>
          </p:cNvPr>
          <p:cNvSpPr txBox="1"/>
          <p:nvPr/>
        </p:nvSpPr>
        <p:spPr>
          <a:xfrm>
            <a:off x="6117701" y="1745573"/>
            <a:ext cx="3019145" cy="307777"/>
          </a:xfrm>
          <a:prstGeom prst="rect">
            <a:avLst/>
          </a:prstGeom>
          <a:noFill/>
        </p:spPr>
        <p:txBody>
          <a:bodyPr wrap="square" rtlCol="0">
            <a:spAutoFit/>
          </a:bodyPr>
          <a:lstStyle/>
          <a:p>
            <a:r>
              <a:rPr lang="en-US" altLang="ko-KR" sz="1400"/>
              <a:t>(r</a:t>
            </a:r>
            <a:r>
              <a:rPr lang="en-US" altLang="ko-KR" sz="1400" baseline="-25000"/>
              <a:t>min</a:t>
            </a:r>
            <a:r>
              <a:rPr lang="en-US" altLang="ko-KR" sz="1400"/>
              <a:t>=0.1 nm, r</a:t>
            </a:r>
            <a:r>
              <a:rPr lang="en-US" altLang="ko-KR" sz="1400" baseline="-25000"/>
              <a:t>max</a:t>
            </a:r>
            <a:r>
              <a:rPr lang="en-US" altLang="ko-KR" sz="1400"/>
              <a:t>=100 nm)</a:t>
            </a:r>
          </a:p>
        </p:txBody>
      </p:sp>
      <p:sp>
        <p:nvSpPr>
          <p:cNvPr id="50" name="직사각형 49">
            <a:extLst>
              <a:ext uri="{FF2B5EF4-FFF2-40B4-BE49-F238E27FC236}">
                <a16:creationId xmlns:a16="http://schemas.microsoft.com/office/drawing/2014/main" id="{77707AFF-F00D-4F32-9D90-A34696E1DBF1}"/>
              </a:ext>
            </a:extLst>
          </p:cNvPr>
          <p:cNvSpPr/>
          <p:nvPr/>
        </p:nvSpPr>
        <p:spPr>
          <a:xfrm>
            <a:off x="6084263" y="520124"/>
            <a:ext cx="5353408" cy="17755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직사각형 50">
            <a:extLst>
              <a:ext uri="{FF2B5EF4-FFF2-40B4-BE49-F238E27FC236}">
                <a16:creationId xmlns:a16="http://schemas.microsoft.com/office/drawing/2014/main" id="{2DC5A85E-5E21-4FD7-9DA6-B62A47E48E29}"/>
              </a:ext>
            </a:extLst>
          </p:cNvPr>
          <p:cNvSpPr/>
          <p:nvPr/>
        </p:nvSpPr>
        <p:spPr>
          <a:xfrm>
            <a:off x="6118416" y="475632"/>
            <a:ext cx="3103299" cy="307777"/>
          </a:xfrm>
          <a:prstGeom prst="rect">
            <a:avLst/>
          </a:prstGeom>
        </p:spPr>
        <p:txBody>
          <a:bodyPr wrap="square">
            <a:spAutoFit/>
          </a:bodyPr>
          <a:lstStyle/>
          <a:p>
            <a:r>
              <a:rPr lang="en-US" altLang="ko-KR" sz="1400" b="1">
                <a:solidFill>
                  <a:srgbClr val="211D1E"/>
                </a:solidFill>
                <a:latin typeface="Times" panose="02020603050405020304" pitchFamily="18" charset="0"/>
              </a:rPr>
              <a:t>Boundary Conditions</a:t>
            </a:r>
          </a:p>
        </p:txBody>
      </p:sp>
      <p:sp>
        <p:nvSpPr>
          <p:cNvPr id="52" name="직사각형 51">
            <a:extLst>
              <a:ext uri="{FF2B5EF4-FFF2-40B4-BE49-F238E27FC236}">
                <a16:creationId xmlns:a16="http://schemas.microsoft.com/office/drawing/2014/main" id="{92AB2B8D-D9A5-4C09-AA60-70461B349035}"/>
              </a:ext>
            </a:extLst>
          </p:cNvPr>
          <p:cNvSpPr/>
          <p:nvPr/>
        </p:nvSpPr>
        <p:spPr>
          <a:xfrm>
            <a:off x="8920877" y="465694"/>
            <a:ext cx="2750704" cy="307777"/>
          </a:xfrm>
          <a:prstGeom prst="rect">
            <a:avLst/>
          </a:prstGeom>
        </p:spPr>
        <p:txBody>
          <a:bodyPr wrap="square">
            <a:spAutoFit/>
          </a:bodyPr>
          <a:lstStyle/>
          <a:p>
            <a:r>
              <a:rPr lang="en-US" altLang="ko-KR" sz="1400" b="1">
                <a:solidFill>
                  <a:srgbClr val="211D1E"/>
                </a:solidFill>
                <a:latin typeface="Times" panose="02020603050405020304" pitchFamily="18" charset="0"/>
              </a:rPr>
              <a:t>Convergence Conditions</a:t>
            </a:r>
          </a:p>
        </p:txBody>
      </p: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6F2BE283-474A-4045-B172-8A4C8F1AF08B}"/>
                  </a:ext>
                </a:extLst>
              </p:cNvPr>
              <p:cNvSpPr txBox="1"/>
              <p:nvPr/>
            </p:nvSpPr>
            <p:spPr>
              <a:xfrm>
                <a:off x="9029862" y="853693"/>
                <a:ext cx="1683176" cy="307777"/>
              </a:xfrm>
              <a:prstGeom prst="rect">
                <a:avLst/>
              </a:prstGeom>
              <a:noFill/>
            </p:spPr>
            <p:txBody>
              <a:bodyPr wrap="square" rtlCol="0">
                <a:spAutoFit/>
              </a:bodyPr>
              <a:lstStyle/>
              <a:p>
                <a:r>
                  <a:rPr lang="en-US" altLang="ko-KR" sz="1400"/>
                  <a:t>2D</a:t>
                </a:r>
                <a:r>
                  <a:rPr lang="en-US" altLang="ko-KR" sz="1400" baseline="-25000"/>
                  <a:t>e</a:t>
                </a:r>
                <a:r>
                  <a:rPr lang="en-US" altLang="ko-KR" sz="1400">
                    <a:ea typeface="Cambria Math" panose="02040503050406030204" pitchFamily="18" charset="0"/>
                  </a:rPr>
                  <a:t> </a:t>
                </a:r>
                <a14:m>
                  <m:oMath xmlns:m="http://schemas.openxmlformats.org/officeDocument/2006/math">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𝑡</m:t>
                    </m:r>
                  </m:oMath>
                </a14:m>
                <a:r>
                  <a:rPr lang="en-US" altLang="ko-KR" sz="1400"/>
                  <a:t> / (</a:t>
                </a:r>
                <a14:m>
                  <m:oMath xmlns:m="http://schemas.openxmlformats.org/officeDocument/2006/math">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𝑟</m:t>
                    </m:r>
                  </m:oMath>
                </a14:m>
                <a:r>
                  <a:rPr lang="en-US" altLang="ko-KR" sz="1400"/>
                  <a:t>)</a:t>
                </a:r>
                <a:r>
                  <a:rPr lang="en-US" altLang="ko-KR" sz="1400" baseline="30000"/>
                  <a:t>2 </a:t>
                </a:r>
                <a:r>
                  <a:rPr lang="en-US" altLang="ko-KR" sz="1400"/>
                  <a:t>&lt; 1</a:t>
                </a:r>
                <a:endParaRPr lang="ko-KR" altLang="en-US" sz="1400"/>
              </a:p>
            </p:txBody>
          </p:sp>
        </mc:Choice>
        <mc:Fallback xmlns="">
          <p:sp>
            <p:nvSpPr>
              <p:cNvPr id="53" name="TextBox 52">
                <a:extLst>
                  <a:ext uri="{FF2B5EF4-FFF2-40B4-BE49-F238E27FC236}">
                    <a16:creationId xmlns:a16="http://schemas.microsoft.com/office/drawing/2014/main" id="{6F2BE283-474A-4045-B172-8A4C8F1AF08B}"/>
                  </a:ext>
                </a:extLst>
              </p:cNvPr>
              <p:cNvSpPr txBox="1">
                <a:spLocks noRot="1" noChangeAspect="1" noMove="1" noResize="1" noEditPoints="1" noAdjustHandles="1" noChangeArrowheads="1" noChangeShapeType="1" noTextEdit="1"/>
              </p:cNvSpPr>
              <p:nvPr/>
            </p:nvSpPr>
            <p:spPr>
              <a:xfrm>
                <a:off x="9029862" y="853693"/>
                <a:ext cx="1683176" cy="307777"/>
              </a:xfrm>
              <a:prstGeom prst="rect">
                <a:avLst/>
              </a:prstGeom>
              <a:blipFill>
                <a:blip r:embed="rId7"/>
                <a:stretch>
                  <a:fillRect l="-1087" t="-3922" b="-19608"/>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FBFDF961-C52B-4763-955B-872441151C9A}"/>
                  </a:ext>
                </a:extLst>
              </p:cNvPr>
              <p:cNvSpPr txBox="1"/>
              <p:nvPr/>
            </p:nvSpPr>
            <p:spPr>
              <a:xfrm>
                <a:off x="9000283" y="1195138"/>
                <a:ext cx="2219637" cy="523220"/>
              </a:xfrm>
              <a:prstGeom prst="rect">
                <a:avLst/>
              </a:prstGeom>
              <a:noFill/>
            </p:spPr>
            <p:txBody>
              <a:bodyPr wrap="square" rtlCol="0">
                <a:spAutoFit/>
              </a:bodyPr>
              <a:lstStyle/>
              <a:p>
                <a14:m>
                  <m:oMath xmlns:m="http://schemas.openxmlformats.org/officeDocument/2006/math">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𝑟</m:t>
                    </m:r>
                    <m:r>
                      <a:rPr lang="en-US" altLang="ko-KR" sz="1400" i="1">
                        <a:latin typeface="Cambria Math" panose="02040503050406030204" pitchFamily="18" charset="0"/>
                        <a:ea typeface="Cambria Math" panose="02040503050406030204" pitchFamily="18" charset="0"/>
                      </a:rPr>
                      <m:t> </m:t>
                    </m:r>
                  </m:oMath>
                </a14:m>
                <a:r>
                  <a:rPr lang="en-US" altLang="ko-KR" sz="1400">
                    <a:ea typeface="Cambria Math" panose="02040503050406030204" pitchFamily="18" charset="0"/>
                  </a:rPr>
                  <a:t>= 0.1 nm</a:t>
                </a:r>
              </a:p>
              <a:p>
                <a14:m>
                  <m:oMath xmlns:m="http://schemas.openxmlformats.org/officeDocument/2006/math">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𝑡</m:t>
                    </m:r>
                  </m:oMath>
                </a14:m>
                <a:r>
                  <a:rPr lang="ko-KR" altLang="en-US" sz="1400" baseline="30000"/>
                  <a:t> </a:t>
                </a:r>
                <a:r>
                  <a:rPr lang="en-US" altLang="ko-KR" sz="1400"/>
                  <a:t>= 2.0 x10</a:t>
                </a:r>
                <a:r>
                  <a:rPr lang="en-US" altLang="ko-KR" sz="1400" baseline="30000"/>
                  <a:t>-17 </a:t>
                </a:r>
                <a:r>
                  <a:rPr lang="en-US" altLang="ko-KR" sz="1400"/>
                  <a:t>s</a:t>
                </a:r>
                <a:endParaRPr lang="ko-KR" altLang="en-US" sz="1400"/>
              </a:p>
            </p:txBody>
          </p:sp>
        </mc:Choice>
        <mc:Fallback xmlns="">
          <p:sp>
            <p:nvSpPr>
              <p:cNvPr id="54" name="TextBox 53">
                <a:extLst>
                  <a:ext uri="{FF2B5EF4-FFF2-40B4-BE49-F238E27FC236}">
                    <a16:creationId xmlns:a16="http://schemas.microsoft.com/office/drawing/2014/main" id="{FBFDF961-C52B-4763-955B-872441151C9A}"/>
                  </a:ext>
                </a:extLst>
              </p:cNvPr>
              <p:cNvSpPr txBox="1">
                <a:spLocks noRot="1" noChangeAspect="1" noMove="1" noResize="1" noEditPoints="1" noAdjustHandles="1" noChangeArrowheads="1" noChangeShapeType="1" noTextEdit="1"/>
              </p:cNvSpPr>
              <p:nvPr/>
            </p:nvSpPr>
            <p:spPr>
              <a:xfrm>
                <a:off x="9000283" y="1195138"/>
                <a:ext cx="2219637" cy="523220"/>
              </a:xfrm>
              <a:prstGeom prst="rect">
                <a:avLst/>
              </a:prstGeom>
              <a:blipFill>
                <a:blip r:embed="rId8"/>
                <a:stretch>
                  <a:fillRect t="-2326" b="-11628"/>
                </a:stretch>
              </a:blipFill>
            </p:spPr>
            <p:txBody>
              <a:bodyPr/>
              <a:lstStyle/>
              <a:p>
                <a:r>
                  <a:rPr lang="ko-KR" altLang="en-US">
                    <a:noFill/>
                  </a:rPr>
                  <a:t> </a:t>
                </a:r>
              </a:p>
            </p:txBody>
          </p:sp>
        </mc:Fallback>
      </mc:AlternateContent>
      <p:sp>
        <p:nvSpPr>
          <p:cNvPr id="55" name="TextBox 54">
            <a:extLst>
              <a:ext uri="{FF2B5EF4-FFF2-40B4-BE49-F238E27FC236}">
                <a16:creationId xmlns:a16="http://schemas.microsoft.com/office/drawing/2014/main" id="{7CB4FE8A-4D49-4BDF-93D6-F5A190B4CC37}"/>
              </a:ext>
            </a:extLst>
          </p:cNvPr>
          <p:cNvSpPr txBox="1"/>
          <p:nvPr/>
        </p:nvSpPr>
        <p:spPr>
          <a:xfrm>
            <a:off x="8973802" y="1694251"/>
            <a:ext cx="2463869" cy="523220"/>
          </a:xfrm>
          <a:prstGeom prst="rect">
            <a:avLst/>
          </a:prstGeom>
          <a:noFill/>
        </p:spPr>
        <p:txBody>
          <a:bodyPr wrap="square" rtlCol="0">
            <a:spAutoFit/>
          </a:bodyPr>
          <a:lstStyle/>
          <a:p>
            <a:r>
              <a:rPr lang="en-US" altLang="ko-KR" sz="1400"/>
              <a:t>0.1&lt; r &lt;100 nm</a:t>
            </a:r>
          </a:p>
          <a:p>
            <a:r>
              <a:rPr lang="en-US" altLang="ko-KR" sz="1400"/>
              <a:t>2.0x10</a:t>
            </a:r>
            <a:r>
              <a:rPr lang="en-US" altLang="ko-KR" sz="1400" baseline="30000"/>
              <a:t>-17</a:t>
            </a:r>
            <a:r>
              <a:rPr lang="en-US" altLang="ko-KR" sz="1400"/>
              <a:t>&lt; t &lt; 2.0x10</a:t>
            </a:r>
            <a:r>
              <a:rPr lang="en-US" altLang="ko-KR" sz="1400" baseline="30000"/>
              <a:t>-11 </a:t>
            </a:r>
            <a:r>
              <a:rPr lang="en-US" altLang="ko-KR" sz="1400"/>
              <a:t>s</a:t>
            </a:r>
            <a:endParaRPr lang="ko-KR" altLang="en-US" sz="1400"/>
          </a:p>
        </p:txBody>
      </p:sp>
      <mc:AlternateContent xmlns:mc="http://schemas.openxmlformats.org/markup-compatibility/2006" xmlns:a14="http://schemas.microsoft.com/office/drawing/2010/main">
        <mc:Choice Requires="a14">
          <p:sp>
            <p:nvSpPr>
              <p:cNvPr id="25" name="직사각형 24">
                <a:extLst>
                  <a:ext uri="{FF2B5EF4-FFF2-40B4-BE49-F238E27FC236}">
                    <a16:creationId xmlns:a16="http://schemas.microsoft.com/office/drawing/2014/main" id="{E5AB2012-4669-49C4-9332-C082D84A49D8}"/>
                  </a:ext>
                </a:extLst>
              </p:cNvPr>
              <p:cNvSpPr/>
              <p:nvPr/>
            </p:nvSpPr>
            <p:spPr>
              <a:xfrm>
                <a:off x="21479" y="426270"/>
                <a:ext cx="5673822" cy="1195455"/>
              </a:xfrm>
              <a:prstGeom prst="rect">
                <a:avLst/>
              </a:prstGeom>
            </p:spPr>
            <p:txBody>
              <a:bodyPr wrap="square">
                <a:spAutoFit/>
              </a:bodyPr>
              <a:lstStyle/>
              <a:p>
                <a:r>
                  <a:rPr lang="en-US" dirty="0"/>
                  <a:t> </a:t>
                </a:r>
                <a14:m>
                  <m:oMath xmlns:m="http://schemas.openxmlformats.org/officeDocument/2006/math">
                    <m:r>
                      <a:rPr lang="ko-KR" altLang="en-US" i="1">
                        <a:latin typeface="Cambria Math" panose="02040503050406030204" pitchFamily="18" charset="0"/>
                      </a:rPr>
                      <m:t>𝜌</m:t>
                    </m:r>
                    <m:r>
                      <m:rPr>
                        <m:sty m:val="p"/>
                      </m:rPr>
                      <a:rPr lang="en-US" b="0" i="0" smtClean="0">
                        <a:latin typeface="Cambria Math" panose="02040503050406030204" pitchFamily="18" charset="0"/>
                        <a:ea typeface="Cambria Math" panose="02040503050406030204" pitchFamily="18" charset="0"/>
                      </a:rPr>
                      <m:t>C</m:t>
                    </m:r>
                    <m:r>
                      <m:rPr>
                        <m:sty m:val="p"/>
                      </m:rPr>
                      <a:rPr lang="en-US" b="0" i="0" baseline="-25000" smtClean="0">
                        <a:latin typeface="Cambria Math" panose="02040503050406030204" pitchFamily="18" charset="0"/>
                      </a:rPr>
                      <m:t>a</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𝑇𝑎</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oMath>
                </a14:m>
                <a:r>
                  <a:rPr lang="en-US" dirty="0"/>
                  <a:t>  =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𝑟</m:t>
                        </m:r>
                      </m:den>
                    </m:f>
                  </m:oMath>
                </a14:m>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den>
                    </m:f>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𝑟𝐾</m:t>
                        </m:r>
                        <m:r>
                          <a:rPr lang="en-US" b="0" i="1" baseline="-25000" smtClean="0">
                            <a:latin typeface="Cambria Math" panose="02040503050406030204" pitchFamily="18" charset="0"/>
                            <a:ea typeface="Cambria Math" panose="02040503050406030204" pitchFamily="18" charset="0"/>
                          </a:rPr>
                          <m:t>𝑎</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𝑎</m:t>
                                </m:r>
                              </m:sub>
                            </m:sSub>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den>
                        </m:f>
                      </m:e>
                    </m:d>
                  </m:oMath>
                </a14:m>
                <a:r>
                  <a:rPr lang="en-US" dirty="0"/>
                  <a:t> +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𝑒</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𝑎</m:t>
                        </m:r>
                      </m:sub>
                    </m:sSub>
                    <m:r>
                      <a:rPr lang="en-US" b="0" i="1" smtClean="0">
                        <a:latin typeface="Cambria Math" panose="02040503050406030204" pitchFamily="18" charset="0"/>
                      </a:rPr>
                      <m:t>)</m:t>
                    </m:r>
                  </m:oMath>
                </a14:m>
                <a:br>
                  <a:rPr lang="en-US" dirty="0"/>
                </a:br>
                <a:endParaRPr lang="en-US" dirty="0"/>
              </a:p>
              <a:p>
                <a:r>
                  <a:rPr lang="en-US" dirty="0"/>
                  <a:t>             =</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𝐾</m:t>
                    </m:r>
                    <m:r>
                      <a:rPr lang="en-US" b="0" i="1" baseline="-25000" smtClean="0">
                        <a:latin typeface="Cambria Math" panose="02040503050406030204" pitchFamily="18" charset="0"/>
                        <a:ea typeface="Cambria Math" panose="02040503050406030204" pitchFamily="18" charset="0"/>
                      </a:rPr>
                      <m:t>𝑎</m:t>
                    </m:r>
                    <m:d>
                      <m:dPr>
                        <m:begChr m:val="["/>
                        <m:endChr m:val="]"/>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𝑟</m:t>
                            </m:r>
                          </m:den>
                        </m:f>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𝑎</m:t>
                                </m:r>
                              </m:sub>
                            </m:sSub>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baseline="30000" smtClean="0">
                                <a:latin typeface="Cambria Math" panose="02040503050406030204" pitchFamily="18" charset="0"/>
                                <a:ea typeface="Cambria Math" panose="02040503050406030204" pitchFamily="18" charset="0"/>
                              </a:rPr>
                              <m:t>2</m:t>
                            </m:r>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𝑎</m:t>
                                </m:r>
                              </m:sub>
                            </m:sSub>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baseline="30000"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 </m:t>
                        </m:r>
                      </m:e>
                    </m:d>
                  </m:oMath>
                </a14:m>
                <a:r>
                  <a:rPr lang="en-US" dirty="0"/>
                  <a:t> + </a:t>
                </a:r>
                <a14:m>
                  <m:oMath xmlns:m="http://schemas.openxmlformats.org/officeDocument/2006/math">
                    <m:r>
                      <m:rPr>
                        <m:sty m:val="p"/>
                      </m:rPr>
                      <a:rPr lang="en-US" b="0" i="0" smtClean="0">
                        <a:latin typeface="Cambria Math" panose="02040503050406030204" pitchFamily="18" charset="0"/>
                        <a:ea typeface="Cambria Math" panose="02040503050406030204" pitchFamily="18" charset="0"/>
                      </a:rPr>
                      <m:t>g</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𝑒</m:t>
                        </m:r>
                      </m:sub>
                    </m:sSub>
                    <m:r>
                      <a:rPr lang="en-US" altLang="ko-KR" i="1">
                        <a:latin typeface="Cambria Math" panose="02040503050406030204" pitchFamily="18" charset="0"/>
                      </a:rPr>
                      <m:t>−</m:t>
                    </m:r>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𝑎</m:t>
                        </m:r>
                      </m:sub>
                    </m:sSub>
                    <m:r>
                      <a:rPr lang="en-US" b="0" i="1" smtClean="0">
                        <a:latin typeface="Cambria Math" panose="02040503050406030204" pitchFamily="18" charset="0"/>
                      </a:rPr>
                      <m:t>)</m:t>
                    </m:r>
                  </m:oMath>
                </a14:m>
                <a:endParaRPr lang="en-US" dirty="0"/>
              </a:p>
            </p:txBody>
          </p:sp>
        </mc:Choice>
        <mc:Fallback xmlns="">
          <p:sp>
            <p:nvSpPr>
              <p:cNvPr id="25" name="직사각형 24">
                <a:extLst>
                  <a:ext uri="{FF2B5EF4-FFF2-40B4-BE49-F238E27FC236}">
                    <a16:creationId xmlns:a16="http://schemas.microsoft.com/office/drawing/2014/main" id="{E5AB2012-4669-49C4-9332-C082D84A49D8}"/>
                  </a:ext>
                </a:extLst>
              </p:cNvPr>
              <p:cNvSpPr>
                <a:spLocks noRot="1" noChangeAspect="1" noMove="1" noResize="1" noEditPoints="1" noAdjustHandles="1" noChangeArrowheads="1" noChangeShapeType="1" noTextEdit="1"/>
              </p:cNvSpPr>
              <p:nvPr/>
            </p:nvSpPr>
            <p:spPr>
              <a:xfrm>
                <a:off x="21479" y="426270"/>
                <a:ext cx="5673822" cy="1195455"/>
              </a:xfrm>
              <a:prstGeom prst="rect">
                <a:avLst/>
              </a:prstGeom>
              <a:blipFill>
                <a:blip r:embed="rId9"/>
                <a:stretch>
                  <a:fillRect b="-102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5D23263-04E5-4BC6-AD05-66C07979B5C6}"/>
                  </a:ext>
                </a:extLst>
              </p:cNvPr>
              <p:cNvSpPr txBox="1"/>
              <p:nvPr/>
            </p:nvSpPr>
            <p:spPr>
              <a:xfrm>
                <a:off x="-5580" y="1692047"/>
                <a:ext cx="5023075" cy="5123582"/>
              </a:xfrm>
              <a:prstGeom prst="rect">
                <a:avLst/>
              </a:prstGeom>
              <a:noFill/>
            </p:spPr>
            <p:txBody>
              <a:bodyPr wrap="square" rtlCol="0">
                <a:spAutoFit/>
              </a:bodyPr>
              <a:lstStyle/>
              <a:p>
                <a:r>
                  <a:rPr lang="en-US" dirty="0"/>
                  <a:t>Forward Difference :</a:t>
                </a:r>
              </a:p>
              <a:p>
                <a:endParaRPr lang="en-US" dirty="0"/>
              </a:p>
              <a:p>
                <a:pPr marL="285750" indent="-285750">
                  <a:buFont typeface="Arial" panose="020B0604020202020204" pitchFamily="34" charset="0"/>
                  <a:buChar char="•"/>
                </a:pP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𝑇𝑎</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den>
                    </m:f>
                  </m:oMath>
                </a14:m>
                <a:r>
                  <a:rPr lang="en-US" dirty="0"/>
                  <a:t> = </a:t>
                </a:r>
                <a14:m>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𝑇</m:t>
                        </m:r>
                        <m:r>
                          <a:rPr lang="en-US" b="0" i="1" baseline="-25000" smtClean="0">
                            <a:latin typeface="Cambria Math" panose="02040503050406030204" pitchFamily="18" charset="0"/>
                            <a:ea typeface="Cambria Math" panose="02040503050406030204" pitchFamily="18" charset="0"/>
                          </a:rPr>
                          <m:t>𝑎</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𝑇𝑎</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num>
                      <m:den>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𝑡</m:t>
                        </m:r>
                      </m:den>
                    </m:f>
                  </m:oMath>
                </a14:m>
                <a:r>
                  <a:rPr lang="en-US" dirty="0"/>
                  <a:t> + </a:t>
                </a:r>
                <a14:m>
                  <m:oMath xmlns:m="http://schemas.openxmlformats.org/officeDocument/2006/math">
                    <m:r>
                      <a:rPr lang="en-US" i="1" smtClean="0">
                        <a:latin typeface="Cambria Math" panose="02040503050406030204" pitchFamily="18" charset="0"/>
                      </a:rPr>
                      <m:t>𝒪</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𝑡</m:t>
                        </m:r>
                      </m:e>
                    </m:d>
                  </m:oMath>
                </a14:m>
                <a:br>
                  <a:rPr lang="en-US" dirty="0"/>
                </a:br>
                <a:endParaRPr lang="en-US" dirty="0"/>
              </a:p>
              <a:p>
                <a:r>
                  <a:rPr lang="en-US" dirty="0"/>
                  <a:t>             = </a:t>
                </a:r>
                <a14:m>
                  <m:oMath xmlns:m="http://schemas.openxmlformats.org/officeDocument/2006/math">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sub>
                        </m:sSub>
                      </m:num>
                      <m:den>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𝑡</m:t>
                        </m:r>
                      </m:den>
                    </m:f>
                    <m:r>
                      <m:rPr>
                        <m:nor/>
                      </m:rPr>
                      <a:rPr lang="en-US" dirty="0" smtClean="0"/>
                      <m:t>+ </m:t>
                    </m:r>
                    <m:r>
                      <a:rPr lang="en-US" i="1" smtClean="0">
                        <a:latin typeface="Cambria Math" panose="02040503050406030204" pitchFamily="18" charset="0"/>
                      </a:rPr>
                      <m:t>𝒪</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rPr>
                      <m:t>)</m:t>
                    </m:r>
                  </m:oMath>
                </a14:m>
                <a:endParaRPr lang="en-US" dirty="0"/>
              </a:p>
              <a:p>
                <a:endParaRPr lang="en-US" dirty="0"/>
              </a:p>
              <a:p>
                <a:r>
                  <a:rPr lang="en-US" dirty="0"/>
                  <a:t>Symmetric Central difference :</a:t>
                </a:r>
              </a:p>
              <a:p>
                <a:endParaRPr lang="en-US" dirty="0"/>
              </a:p>
              <a:p>
                <a:pPr marL="285750" indent="-285750">
                  <a:buFont typeface="Arial" panose="020B0604020202020204" pitchFamily="34" charset="0"/>
                  <a:buChar char="•"/>
                </a:pP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𝑇𝑎</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𝑇</m:t>
                        </m:r>
                        <m:r>
                          <a:rPr lang="en-US" b="0" i="1" baseline="-25000" smtClean="0">
                            <a:latin typeface="Cambria Math" panose="02040503050406030204" pitchFamily="18" charset="0"/>
                            <a:ea typeface="Cambria Math" panose="02040503050406030204" pitchFamily="18" charset="0"/>
                          </a:rPr>
                          <m:t>𝑎</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𝑇𝑎</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den>
                    </m:f>
                    <m:r>
                      <a:rPr lang="en-US"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rPr>
                      <m:t>𝒪</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rPr>
                      <m:t>)</m:t>
                    </m:r>
                  </m:oMath>
                </a14:m>
                <a:endParaRPr lang="en-US" b="0" dirty="0">
                  <a:ea typeface="Cambria Math" panose="02040503050406030204" pitchFamily="18" charset="0"/>
                </a:endParaRPr>
              </a:p>
              <a:p>
                <a:endParaRPr lang="en-US" dirty="0">
                  <a:ea typeface="Cambria Math" panose="02040503050406030204" pitchFamily="18" charset="0"/>
                </a:endParaRPr>
              </a:p>
              <a:p>
                <a:r>
                  <a:rPr lang="en-US" dirty="0">
                    <a:ea typeface="Cambria Math" panose="02040503050406030204" pitchFamily="18" charset="0"/>
                  </a:rPr>
                  <a:t>             </a:t>
                </a:r>
                <a14:m>
                  <m:oMath xmlns:m="http://schemas.openxmlformats.org/officeDocument/2006/math">
                    <m:r>
                      <a:rPr lang="en-US" b="0" i="0"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sub>
                        </m:sSub>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den>
                    </m:f>
                    <m:r>
                      <m:rPr>
                        <m:nor/>
                      </m:rPr>
                      <a:rPr lang="en-US" dirty="0" smtClean="0"/>
                      <m:t>+ </m:t>
                    </m:r>
                    <m:r>
                      <a:rPr lang="en-US" i="1" smtClean="0">
                        <a:latin typeface="Cambria Math" panose="02040503050406030204" pitchFamily="18" charset="0"/>
                      </a:rPr>
                      <m:t>𝒪</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rPr>
                      <m:t>)</m:t>
                    </m:r>
                  </m:oMath>
                </a14:m>
                <a:endParaRPr lang="en-US" dirty="0"/>
              </a:p>
              <a:p>
                <a:endParaRPr lang="en-US" b="0" dirty="0">
                  <a:ea typeface="Cambria Math" panose="02040503050406030204" pitchFamily="18" charset="0"/>
                </a:endParaRPr>
              </a:p>
              <a:p>
                <a:pPr marL="285750" indent="-285750">
                  <a:buFont typeface="Arial" panose="020B0604020202020204" pitchFamily="34" charset="0"/>
                  <a:buChar char="•"/>
                </a:pP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𝑇</m:t>
                        </m:r>
                        <m:r>
                          <a:rPr lang="en-US" b="0" i="1" baseline="-25000" smtClean="0">
                            <a:latin typeface="Cambria Math" panose="02040503050406030204" pitchFamily="18" charset="0"/>
                            <a:ea typeface="Cambria Math" panose="02040503050406030204" pitchFamily="18" charset="0"/>
                          </a:rPr>
                          <m:t>𝑎</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baseline="30000"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𝑇</m:t>
                        </m:r>
                        <m:r>
                          <a:rPr lang="en-US" b="0" i="1" baseline="-25000" smtClean="0">
                            <a:latin typeface="Cambria Math" panose="02040503050406030204" pitchFamily="18" charset="0"/>
                            <a:ea typeface="Cambria Math" panose="02040503050406030204" pitchFamily="18" charset="0"/>
                          </a:rPr>
                          <m:t>𝑎</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𝑇𝑎</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𝑇𝑎</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e>
                        </m:d>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)2</m:t>
                        </m:r>
                      </m:den>
                    </m:f>
                  </m:oMath>
                </a14:m>
                <a:r>
                  <a:rPr lang="en-US" b="0"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rPr>
                      <m:t>𝒪</m:t>
                    </m:r>
                    <m:d>
                      <m:dPr>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baseline="30000" smtClean="0">
                            <a:latin typeface="Cambria Math" panose="02040503050406030204" pitchFamily="18" charset="0"/>
                            <a:ea typeface="Cambria Math" panose="02040503050406030204" pitchFamily="18" charset="0"/>
                          </a:rPr>
                          <m:t>2</m:t>
                        </m:r>
                      </m:e>
                    </m:d>
                  </m:oMath>
                </a14:m>
                <a:endParaRPr lang="en-US" b="0" dirty="0"/>
              </a:p>
              <a:p>
                <a:pPr marL="285750" indent="-285750">
                  <a:buFont typeface="Arial" panose="020B0604020202020204" pitchFamily="34" charset="0"/>
                  <a:buChar char="•"/>
                </a:pPr>
                <a:endParaRPr lang="en-US" b="0" dirty="0"/>
              </a:p>
              <a:p>
                <a:r>
                  <a:rPr lang="en-US" dirty="0">
                    <a:ea typeface="Cambria Math" panose="02040503050406030204" pitchFamily="18" charset="0"/>
                  </a:rPr>
                  <a:t> </a:t>
                </a:r>
                <a14:m>
                  <m:oMath xmlns:m="http://schemas.openxmlformats.org/officeDocument/2006/math">
                    <m:r>
                      <a:rPr lang="en-US" b="0" i="0" smtClean="0">
                        <a:latin typeface="Cambria Math" panose="02040503050406030204" pitchFamily="18" charset="0"/>
                        <a:ea typeface="Cambria Math" panose="02040503050406030204" pitchFamily="18" charset="0"/>
                      </a:rPr>
                      <m:t>             = </m:t>
                    </m:r>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+1, </m:t>
                            </m:r>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 −2</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𝑗</m:t>
                            </m:r>
                          </m:sub>
                        </m:sSub>
                        <m:r>
                          <a:rPr lang="en-US" b="0" i="1" smtClean="0">
                            <a:latin typeface="Cambria Math" panose="02040503050406030204" pitchFamily="18" charset="0"/>
                            <a:ea typeface="Cambria Math" panose="02040503050406030204" pitchFamily="18" charset="0"/>
                          </a:rPr>
                          <m:t> +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r>
                              <a:rPr lang="en-US" b="0" i="1" smtClean="0">
                                <a:latin typeface="Cambria Math" panose="02040503050406030204" pitchFamily="18" charset="0"/>
                                <a:ea typeface="Cambria Math" panose="02040503050406030204" pitchFamily="18" charset="0"/>
                              </a:rPr>
                              <m:t>′</m:t>
                            </m:r>
                          </m:e>
                          <m:sub>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𝑗</m:t>
                            </m:r>
                          </m:sub>
                        </m:sSub>
                      </m:num>
                      <m:den>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e>
                        </m:d>
                        <m:r>
                          <a:rPr lang="en-US" b="0" i="1" baseline="30000" smtClean="0">
                            <a:latin typeface="Cambria Math" panose="02040503050406030204" pitchFamily="18" charset="0"/>
                            <a:ea typeface="Cambria Math" panose="02040503050406030204" pitchFamily="18" charset="0"/>
                          </a:rPr>
                          <m:t>2</m:t>
                        </m:r>
                      </m:den>
                    </m:f>
                    <m:r>
                      <m:rPr>
                        <m:nor/>
                      </m:rPr>
                      <a:rPr lang="en-US" dirty="0" smtClean="0"/>
                      <m:t>+ </m:t>
                    </m:r>
                    <m:r>
                      <a:rPr lang="en-US" i="1" smtClean="0">
                        <a:latin typeface="Cambria Math" panose="02040503050406030204" pitchFamily="18" charset="0"/>
                      </a:rPr>
                      <m:t>𝒪</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𝑟</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rPr>
                      <m:t>)</m:t>
                    </m:r>
                  </m:oMath>
                </a14:m>
                <a:endParaRPr lang="en-US" dirty="0"/>
              </a:p>
            </p:txBody>
          </p:sp>
        </mc:Choice>
        <mc:Fallback xmlns="">
          <p:sp>
            <p:nvSpPr>
              <p:cNvPr id="26" name="TextBox 25">
                <a:extLst>
                  <a:ext uri="{FF2B5EF4-FFF2-40B4-BE49-F238E27FC236}">
                    <a16:creationId xmlns:a16="http://schemas.microsoft.com/office/drawing/2014/main" id="{55D23263-04E5-4BC6-AD05-66C07979B5C6}"/>
                  </a:ext>
                </a:extLst>
              </p:cNvPr>
              <p:cNvSpPr txBox="1">
                <a:spLocks noRot="1" noChangeAspect="1" noMove="1" noResize="1" noEditPoints="1" noAdjustHandles="1" noChangeArrowheads="1" noChangeShapeType="1" noTextEdit="1"/>
              </p:cNvSpPr>
              <p:nvPr/>
            </p:nvSpPr>
            <p:spPr>
              <a:xfrm>
                <a:off x="-5580" y="1692047"/>
                <a:ext cx="5023075" cy="5123582"/>
              </a:xfrm>
              <a:prstGeom prst="rect">
                <a:avLst/>
              </a:prstGeom>
              <a:blipFill>
                <a:blip r:embed="rId10"/>
                <a:stretch>
                  <a:fillRect l="-971" t="-714"/>
                </a:stretch>
              </a:blipFill>
            </p:spPr>
            <p:txBody>
              <a:bodyPr/>
              <a:lstStyle/>
              <a:p>
                <a:r>
                  <a:rPr lang="ko-KR" altLang="en-US">
                    <a:noFill/>
                  </a:rPr>
                  <a:t> </a:t>
                </a:r>
              </a:p>
            </p:txBody>
          </p:sp>
        </mc:Fallback>
      </mc:AlternateContent>
      <p:sp>
        <p:nvSpPr>
          <p:cNvPr id="27" name="직사각형 26">
            <a:extLst>
              <a:ext uri="{FF2B5EF4-FFF2-40B4-BE49-F238E27FC236}">
                <a16:creationId xmlns:a16="http://schemas.microsoft.com/office/drawing/2014/main" id="{9C32FDCD-C289-4E48-8E49-BA96D5454EB4}"/>
              </a:ext>
            </a:extLst>
          </p:cNvPr>
          <p:cNvSpPr/>
          <p:nvPr/>
        </p:nvSpPr>
        <p:spPr>
          <a:xfrm>
            <a:off x="4216057" y="0"/>
            <a:ext cx="5738171" cy="461665"/>
          </a:xfrm>
          <a:prstGeom prst="rect">
            <a:avLst/>
          </a:prstGeom>
        </p:spPr>
        <p:txBody>
          <a:bodyPr wrap="square">
            <a:spAutoFit/>
          </a:bodyPr>
          <a:lstStyle/>
          <a:p>
            <a:r>
              <a:rPr lang="en-US" altLang="ko-KR" sz="2400" b="1">
                <a:solidFill>
                  <a:srgbClr val="211D1E"/>
                </a:solidFill>
                <a:latin typeface="Times" panose="02020603050405020304" pitchFamily="18" charset="0"/>
              </a:rPr>
              <a:t>FDA-Explicit scheme (lattice system)</a:t>
            </a:r>
            <a:endParaRPr lang="ko-KR" altLang="en-US" sz="2400" b="1"/>
          </a:p>
        </p:txBody>
      </p:sp>
      <p:sp>
        <p:nvSpPr>
          <p:cNvPr id="17" name="직사각형 16">
            <a:extLst>
              <a:ext uri="{FF2B5EF4-FFF2-40B4-BE49-F238E27FC236}">
                <a16:creationId xmlns:a16="http://schemas.microsoft.com/office/drawing/2014/main" id="{F32FABCD-B08E-458E-82B9-7C335C7BF5C1}"/>
              </a:ext>
            </a:extLst>
          </p:cNvPr>
          <p:cNvSpPr/>
          <p:nvPr/>
        </p:nvSpPr>
        <p:spPr>
          <a:xfrm>
            <a:off x="754329" y="870100"/>
            <a:ext cx="6096000" cy="261610"/>
          </a:xfrm>
          <a:prstGeom prst="rect">
            <a:avLst/>
          </a:prstGeom>
        </p:spPr>
        <p:txBody>
          <a:bodyPr>
            <a:spAutoFit/>
          </a:bodyPr>
          <a:lstStyle/>
          <a:p>
            <a:r>
              <a:rPr lang="en-US" altLang="ko-KR" sz="1100">
                <a:solidFill>
                  <a:srgbClr val="FF0000"/>
                </a:solidFill>
                <a:latin typeface="AdvEPSTIM"/>
              </a:rPr>
              <a:t>the classical equations of heat flow according to Fick’s law</a:t>
            </a:r>
            <a:endParaRPr lang="ko-KR" altLang="en-US" sz="1100">
              <a:solidFill>
                <a:srgbClr val="FF0000"/>
              </a:solidFill>
            </a:endParaRPr>
          </a:p>
        </p:txBody>
      </p:sp>
      <p:sp>
        <p:nvSpPr>
          <p:cNvPr id="2" name="TextBox 1">
            <a:extLst>
              <a:ext uri="{FF2B5EF4-FFF2-40B4-BE49-F238E27FC236}">
                <a16:creationId xmlns:a16="http://schemas.microsoft.com/office/drawing/2014/main" id="{C04655AC-D4AD-4688-971E-86BDF695D3E9}"/>
              </a:ext>
            </a:extLst>
          </p:cNvPr>
          <p:cNvSpPr txBox="1"/>
          <p:nvPr/>
        </p:nvSpPr>
        <p:spPr>
          <a:xfrm>
            <a:off x="4653757" y="3052291"/>
            <a:ext cx="897121" cy="369332"/>
          </a:xfrm>
          <a:prstGeom prst="rect">
            <a:avLst/>
          </a:prstGeom>
          <a:noFill/>
        </p:spPr>
        <p:txBody>
          <a:bodyPr wrap="square" rtlCol="0">
            <a:spAutoFit/>
          </a:bodyPr>
          <a:lstStyle/>
          <a:p>
            <a:r>
              <a:rPr lang="en-US" altLang="ko-KR"/>
              <a:t>Sol.1</a:t>
            </a:r>
            <a:endParaRPr lang="ko-KR" altLang="en-US"/>
          </a:p>
        </p:txBody>
      </p:sp>
      <p:sp>
        <p:nvSpPr>
          <p:cNvPr id="19" name="TextBox 18">
            <a:extLst>
              <a:ext uri="{FF2B5EF4-FFF2-40B4-BE49-F238E27FC236}">
                <a16:creationId xmlns:a16="http://schemas.microsoft.com/office/drawing/2014/main" id="{CAC4AFCF-1676-4573-A04F-AEDB58A0A204}"/>
              </a:ext>
            </a:extLst>
          </p:cNvPr>
          <p:cNvSpPr txBox="1"/>
          <p:nvPr/>
        </p:nvSpPr>
        <p:spPr>
          <a:xfrm>
            <a:off x="7680832" y="3056167"/>
            <a:ext cx="897121" cy="369332"/>
          </a:xfrm>
          <a:prstGeom prst="rect">
            <a:avLst/>
          </a:prstGeom>
          <a:noFill/>
        </p:spPr>
        <p:txBody>
          <a:bodyPr wrap="square" rtlCol="0">
            <a:spAutoFit/>
          </a:bodyPr>
          <a:lstStyle/>
          <a:p>
            <a:r>
              <a:rPr lang="en-US" altLang="ko-KR"/>
              <a:t>Sol.2</a:t>
            </a:r>
            <a:endParaRPr lang="ko-KR" altLang="en-US"/>
          </a:p>
        </p:txBody>
      </p:sp>
      <mc:AlternateContent xmlns:mc="http://schemas.openxmlformats.org/markup-compatibility/2006" xmlns:a14="http://schemas.microsoft.com/office/drawing/2010/main">
        <mc:Choice Requires="a14">
          <p:sp>
            <p:nvSpPr>
              <p:cNvPr id="3" name="직사각형 2">
                <a:extLst>
                  <a:ext uri="{FF2B5EF4-FFF2-40B4-BE49-F238E27FC236}">
                    <a16:creationId xmlns:a16="http://schemas.microsoft.com/office/drawing/2014/main" id="{4EAB9BD9-0625-4A44-97F9-7458792A3225}"/>
                  </a:ext>
                </a:extLst>
              </p:cNvPr>
              <p:cNvSpPr/>
              <p:nvPr/>
            </p:nvSpPr>
            <p:spPr>
              <a:xfrm>
                <a:off x="7907773" y="3356815"/>
                <a:ext cx="2022605" cy="358368"/>
              </a:xfrm>
              <a:prstGeom prst="rect">
                <a:avLst/>
              </a:prstGeom>
            </p:spPr>
            <p:txBody>
              <a:bodyPr wrap="none">
                <a:spAutoFit/>
              </a:bodyPr>
              <a:lstStyle/>
              <a:p>
                <a14:m>
                  <m:oMath xmlns:m="http://schemas.openxmlformats.org/officeDocument/2006/math">
                    <m:r>
                      <m:rPr>
                        <m:sty m:val="p"/>
                      </m:rPr>
                      <a:rPr lang="en-US" altLang="ko-KR" sz="1600">
                        <a:latin typeface="Cambria Math" panose="02040503050406030204" pitchFamily="18" charset="0"/>
                        <a:ea typeface="Cambria Math" panose="02040503050406030204" pitchFamily="18" charset="0"/>
                      </a:rPr>
                      <m:t>g</m:t>
                    </m:r>
                    <m:r>
                      <a:rPr lang="en-US" altLang="ko-KR" sz="1600" i="1">
                        <a:latin typeface="Cambria Math" panose="02040503050406030204" pitchFamily="18" charset="0"/>
                        <a:ea typeface="Cambria Math" panose="02040503050406030204" pitchFamily="18" charset="0"/>
                      </a:rPr>
                      <m:t>∙</m:t>
                    </m:r>
                    <m:r>
                      <a:rPr lang="en-US" altLang="ko-KR" sz="1600" i="1">
                        <a:latin typeface="Cambria Math" panose="02040503050406030204" pitchFamily="18" charset="0"/>
                      </a:rPr>
                      <m:t>(</m:t>
                    </m:r>
                    <m:sSub>
                      <m:sSubPr>
                        <m:ctrlPr>
                          <a:rPr lang="en-US" altLang="ko-KR" sz="1600" i="1">
                            <a:latin typeface="Cambria Math" panose="02040503050406030204" pitchFamily="18" charset="0"/>
                            <a:ea typeface="Cambria Math" panose="02040503050406030204" pitchFamily="18" charset="0"/>
                          </a:rPr>
                        </m:ctrlPr>
                      </m:sSubPr>
                      <m:e>
                        <m:r>
                          <a:rPr lang="en-US" altLang="ko-KR" sz="1600" i="1">
                            <a:latin typeface="Cambria Math" panose="02040503050406030204" pitchFamily="18" charset="0"/>
                            <a:ea typeface="Cambria Math" panose="02040503050406030204" pitchFamily="18" charset="0"/>
                          </a:rPr>
                          <m:t> </m:t>
                        </m:r>
                        <m:r>
                          <a:rPr lang="en-US" altLang="ko-KR" sz="1600" i="1">
                            <a:latin typeface="Cambria Math" panose="02040503050406030204" pitchFamily="18" charset="0"/>
                            <a:ea typeface="Cambria Math" panose="02040503050406030204" pitchFamily="18" charset="0"/>
                          </a:rPr>
                          <m:t>𝑇</m:t>
                        </m:r>
                      </m:e>
                      <m:sub>
                        <m:r>
                          <a:rPr lang="en-US" altLang="ko-KR" sz="1600" i="1">
                            <a:latin typeface="Cambria Math" panose="02040503050406030204" pitchFamily="18" charset="0"/>
                            <a:ea typeface="Cambria Math" panose="02040503050406030204" pitchFamily="18" charset="0"/>
                          </a:rPr>
                          <m:t>𝑖</m:t>
                        </m:r>
                        <m:r>
                          <a:rPr lang="en-US" altLang="ko-KR" sz="1600" i="1">
                            <a:latin typeface="Cambria Math" panose="02040503050406030204" pitchFamily="18" charset="0"/>
                            <a:ea typeface="Cambria Math" panose="02040503050406030204" pitchFamily="18" charset="0"/>
                          </a:rPr>
                          <m:t>, </m:t>
                        </m:r>
                        <m:r>
                          <a:rPr lang="en-US" altLang="ko-KR" sz="1600" i="1">
                            <a:latin typeface="Cambria Math" panose="02040503050406030204" pitchFamily="18" charset="0"/>
                            <a:ea typeface="Cambria Math" panose="02040503050406030204" pitchFamily="18" charset="0"/>
                          </a:rPr>
                          <m:t>𝑗</m:t>
                        </m:r>
                      </m:sub>
                    </m:sSub>
                    <m:r>
                      <a:rPr lang="en-US" altLang="ko-KR" sz="1600" i="1">
                        <a:latin typeface="Cambria Math" panose="02040503050406030204" pitchFamily="18" charset="0"/>
                      </a:rPr>
                      <m:t>−</m:t>
                    </m:r>
                    <m:sSub>
                      <m:sSubPr>
                        <m:ctrlPr>
                          <a:rPr lang="en-US" altLang="ko-KR" sz="1600" i="1">
                            <a:latin typeface="Cambria Math" panose="02040503050406030204" pitchFamily="18" charset="0"/>
                            <a:ea typeface="Cambria Math" panose="02040503050406030204" pitchFamily="18" charset="0"/>
                          </a:rPr>
                        </m:ctrlPr>
                      </m:sSubPr>
                      <m:e>
                        <m:r>
                          <a:rPr lang="en-US" altLang="ko-KR" sz="1600" i="1">
                            <a:latin typeface="Cambria Math" panose="02040503050406030204" pitchFamily="18" charset="0"/>
                            <a:ea typeface="Cambria Math" panose="02040503050406030204" pitchFamily="18" charset="0"/>
                          </a:rPr>
                          <m:t> </m:t>
                        </m:r>
                        <m:r>
                          <a:rPr lang="en-US" altLang="ko-KR" sz="1600" i="1">
                            <a:latin typeface="Cambria Math" panose="02040503050406030204" pitchFamily="18" charset="0"/>
                            <a:ea typeface="Cambria Math" panose="02040503050406030204" pitchFamily="18" charset="0"/>
                          </a:rPr>
                          <m:t>𝑇</m:t>
                        </m:r>
                        <m:r>
                          <a:rPr lang="en-US" altLang="ko-KR" sz="1600" i="1">
                            <a:latin typeface="Cambria Math" panose="02040503050406030204" pitchFamily="18" charset="0"/>
                            <a:ea typeface="Cambria Math" panose="02040503050406030204" pitchFamily="18" charset="0"/>
                          </a:rPr>
                          <m:t>′</m:t>
                        </m:r>
                      </m:e>
                      <m:sub>
                        <m:r>
                          <a:rPr lang="en-US" altLang="ko-KR" sz="1600" i="1">
                            <a:latin typeface="Cambria Math" panose="02040503050406030204" pitchFamily="18" charset="0"/>
                            <a:ea typeface="Cambria Math" panose="02040503050406030204" pitchFamily="18" charset="0"/>
                          </a:rPr>
                          <m:t>𝑖</m:t>
                        </m:r>
                        <m:r>
                          <a:rPr lang="en-US" altLang="ko-KR" sz="1600" i="1">
                            <a:latin typeface="Cambria Math" panose="02040503050406030204" pitchFamily="18" charset="0"/>
                            <a:ea typeface="Cambria Math" panose="02040503050406030204" pitchFamily="18" charset="0"/>
                          </a:rPr>
                          <m:t>, </m:t>
                        </m:r>
                        <m:r>
                          <a:rPr lang="en-US" altLang="ko-KR" sz="1600" i="1">
                            <a:latin typeface="Cambria Math" panose="02040503050406030204" pitchFamily="18" charset="0"/>
                            <a:ea typeface="Cambria Math" panose="02040503050406030204" pitchFamily="18" charset="0"/>
                          </a:rPr>
                          <m:t>𝑗</m:t>
                        </m:r>
                      </m:sub>
                    </m:sSub>
                    <m:r>
                      <a:rPr lang="en-US" altLang="ko-KR" sz="1600" i="1">
                        <a:latin typeface="Cambria Math" panose="02040503050406030204" pitchFamily="18" charset="0"/>
                      </a:rPr>
                      <m:t>)</m:t>
                    </m:r>
                  </m:oMath>
                </a14:m>
                <a:r>
                  <a:rPr lang="en-US" altLang="ko-KR" sz="1200" dirty="0"/>
                  <a:t> </a:t>
                </a:r>
                <a:r>
                  <a:rPr lang="en-US" altLang="ko-KR" sz="1200"/>
                  <a:t>= N(r,t)</a:t>
                </a:r>
                <a:endParaRPr lang="ko-KR" altLang="en-US" sz="1200"/>
              </a:p>
            </p:txBody>
          </p:sp>
        </mc:Choice>
        <mc:Fallback xmlns="">
          <p:sp>
            <p:nvSpPr>
              <p:cNvPr id="3" name="직사각형 2">
                <a:extLst>
                  <a:ext uri="{FF2B5EF4-FFF2-40B4-BE49-F238E27FC236}">
                    <a16:creationId xmlns:a16="http://schemas.microsoft.com/office/drawing/2014/main" id="{4EAB9BD9-0625-4A44-97F9-7458792A3225}"/>
                  </a:ext>
                </a:extLst>
              </p:cNvPr>
              <p:cNvSpPr>
                <a:spLocks noRot="1" noChangeAspect="1" noMove="1" noResize="1" noEditPoints="1" noAdjustHandles="1" noChangeArrowheads="1" noChangeShapeType="1" noTextEdit="1"/>
              </p:cNvSpPr>
              <p:nvPr/>
            </p:nvSpPr>
            <p:spPr>
              <a:xfrm>
                <a:off x="7907773" y="3356815"/>
                <a:ext cx="2022605" cy="358368"/>
              </a:xfrm>
              <a:prstGeom prst="rect">
                <a:avLst/>
              </a:prstGeom>
              <a:blipFill>
                <a:blip r:embed="rId20"/>
                <a:stretch>
                  <a:fillRect b="-8621"/>
                </a:stretch>
              </a:blipFill>
            </p:spPr>
            <p:txBody>
              <a:bodyPr/>
              <a:lstStyle/>
              <a:p>
                <a:r>
                  <a:rPr lang="ko-KR" altLang="en-US">
                    <a:noFill/>
                  </a:rPr>
                  <a:t> </a:t>
                </a:r>
              </a:p>
            </p:txBody>
          </p:sp>
        </mc:Fallback>
      </mc:AlternateContent>
      <p:pic>
        <p:nvPicPr>
          <p:cNvPr id="4" name="그림 3">
            <a:extLst>
              <a:ext uri="{FF2B5EF4-FFF2-40B4-BE49-F238E27FC236}">
                <a16:creationId xmlns:a16="http://schemas.microsoft.com/office/drawing/2014/main" id="{DD142562-8F03-4142-9861-9528D0E95324}"/>
              </a:ext>
            </a:extLst>
          </p:cNvPr>
          <p:cNvPicPr>
            <a:picLocks noChangeAspect="1"/>
          </p:cNvPicPr>
          <p:nvPr/>
        </p:nvPicPr>
        <p:blipFill>
          <a:blip r:embed="rId21"/>
          <a:stretch>
            <a:fillRect/>
          </a:stretch>
        </p:blipFill>
        <p:spPr>
          <a:xfrm>
            <a:off x="7893149" y="3706050"/>
            <a:ext cx="2658482" cy="511937"/>
          </a:xfrm>
          <a:prstGeom prst="rect">
            <a:avLst/>
          </a:prstGeom>
        </p:spPr>
      </p:pic>
      <p:pic>
        <p:nvPicPr>
          <p:cNvPr id="5" name="그림 4">
            <a:extLst>
              <a:ext uri="{FF2B5EF4-FFF2-40B4-BE49-F238E27FC236}">
                <a16:creationId xmlns:a16="http://schemas.microsoft.com/office/drawing/2014/main" id="{382C36FA-267C-4FDD-9F59-D78D23AB9681}"/>
              </a:ext>
            </a:extLst>
          </p:cNvPr>
          <p:cNvPicPr>
            <a:picLocks noChangeAspect="1"/>
          </p:cNvPicPr>
          <p:nvPr/>
        </p:nvPicPr>
        <p:blipFill>
          <a:blip r:embed="rId22"/>
          <a:stretch>
            <a:fillRect/>
          </a:stretch>
        </p:blipFill>
        <p:spPr>
          <a:xfrm>
            <a:off x="8919076" y="4204279"/>
            <a:ext cx="1929356" cy="338323"/>
          </a:xfrm>
          <a:prstGeom prst="rect">
            <a:avLst/>
          </a:prstGeom>
        </p:spPr>
      </p:pic>
      <p:pic>
        <p:nvPicPr>
          <p:cNvPr id="6" name="그림 5">
            <a:extLst>
              <a:ext uri="{FF2B5EF4-FFF2-40B4-BE49-F238E27FC236}">
                <a16:creationId xmlns:a16="http://schemas.microsoft.com/office/drawing/2014/main" id="{20758144-CE27-4131-9E37-3C0A4E18CD7F}"/>
              </a:ext>
            </a:extLst>
          </p:cNvPr>
          <p:cNvPicPr>
            <a:picLocks noChangeAspect="1"/>
          </p:cNvPicPr>
          <p:nvPr/>
        </p:nvPicPr>
        <p:blipFill>
          <a:blip r:embed="rId23"/>
          <a:stretch>
            <a:fillRect/>
          </a:stretch>
        </p:blipFill>
        <p:spPr>
          <a:xfrm>
            <a:off x="9447948" y="4526623"/>
            <a:ext cx="736458" cy="176750"/>
          </a:xfrm>
          <a:prstGeom prst="rect">
            <a:avLst/>
          </a:prstGeom>
        </p:spPr>
      </p:pic>
      <p:pic>
        <p:nvPicPr>
          <p:cNvPr id="7" name="그림 6">
            <a:extLst>
              <a:ext uri="{FF2B5EF4-FFF2-40B4-BE49-F238E27FC236}">
                <a16:creationId xmlns:a16="http://schemas.microsoft.com/office/drawing/2014/main" id="{F3C99F55-DEFE-452A-BABF-0B17FF44E649}"/>
              </a:ext>
            </a:extLst>
          </p:cNvPr>
          <p:cNvPicPr>
            <a:picLocks noChangeAspect="1"/>
          </p:cNvPicPr>
          <p:nvPr/>
        </p:nvPicPr>
        <p:blipFill rotWithShape="1">
          <a:blip r:embed="rId24"/>
          <a:srcRect t="1" b="13396"/>
          <a:stretch/>
        </p:blipFill>
        <p:spPr>
          <a:xfrm>
            <a:off x="8230864" y="4551766"/>
            <a:ext cx="1106053" cy="176750"/>
          </a:xfrm>
          <a:prstGeom prst="rect">
            <a:avLst/>
          </a:prstGeom>
        </p:spPr>
      </p:pic>
      <p:pic>
        <p:nvPicPr>
          <p:cNvPr id="8" name="그림 7">
            <a:extLst>
              <a:ext uri="{FF2B5EF4-FFF2-40B4-BE49-F238E27FC236}">
                <a16:creationId xmlns:a16="http://schemas.microsoft.com/office/drawing/2014/main" id="{0D58CB19-F026-4F44-B3C8-C46A7BCF2BE2}"/>
              </a:ext>
            </a:extLst>
          </p:cNvPr>
          <p:cNvPicPr>
            <a:picLocks noChangeAspect="1"/>
          </p:cNvPicPr>
          <p:nvPr/>
        </p:nvPicPr>
        <p:blipFill>
          <a:blip r:embed="rId25"/>
          <a:stretch>
            <a:fillRect/>
          </a:stretch>
        </p:blipFill>
        <p:spPr>
          <a:xfrm>
            <a:off x="10255326" y="4527192"/>
            <a:ext cx="1613077" cy="207624"/>
          </a:xfrm>
          <a:prstGeom prst="rect">
            <a:avLst/>
          </a:prstGeom>
        </p:spPr>
      </p:pic>
      <p:sp>
        <p:nvSpPr>
          <p:cNvPr id="9" name="직사각형 8">
            <a:extLst>
              <a:ext uri="{FF2B5EF4-FFF2-40B4-BE49-F238E27FC236}">
                <a16:creationId xmlns:a16="http://schemas.microsoft.com/office/drawing/2014/main" id="{E3F16007-2EE5-4117-A466-D8AA8FD5B63B}"/>
              </a:ext>
            </a:extLst>
          </p:cNvPr>
          <p:cNvSpPr/>
          <p:nvPr/>
        </p:nvSpPr>
        <p:spPr>
          <a:xfrm>
            <a:off x="7739149" y="4180660"/>
            <a:ext cx="4452851" cy="146110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3E3E629-A468-422C-B687-12654210A452}"/>
                  </a:ext>
                </a:extLst>
              </p:cNvPr>
              <p:cNvSpPr txBox="1"/>
              <p:nvPr/>
            </p:nvSpPr>
            <p:spPr>
              <a:xfrm>
                <a:off x="7975437" y="4737679"/>
                <a:ext cx="4161699" cy="2704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100" b="0" i="1" smtClean="0">
                          <a:latin typeface="Cambria Math" panose="02040503050406030204" pitchFamily="18" charset="0"/>
                        </a:rPr>
                        <m:t>𝐿</m:t>
                      </m:r>
                      <m:r>
                        <a:rPr lang="en-US" altLang="ko-KR" sz="1100" b="0" i="1" smtClean="0">
                          <a:latin typeface="Cambria Math" panose="02040503050406030204" pitchFamily="18" charset="0"/>
                        </a:rPr>
                        <m:t>=</m:t>
                      </m:r>
                      <m:r>
                        <a:rPr lang="en-US" altLang="ko-KR" sz="1100" b="0" i="1" smtClean="0">
                          <a:latin typeface="Cambria Math" panose="02040503050406030204" pitchFamily="18" charset="0"/>
                        </a:rPr>
                        <m:t>𝐻𝑎𝑙𝑓</m:t>
                      </m:r>
                      <m:r>
                        <a:rPr lang="en-US" altLang="ko-KR" sz="1100" b="0" i="1" smtClean="0">
                          <a:latin typeface="Cambria Math" panose="02040503050406030204" pitchFamily="18" charset="0"/>
                        </a:rPr>
                        <m:t> </m:t>
                      </m:r>
                      <m:r>
                        <a:rPr lang="en-US" altLang="ko-KR" sz="1100" b="0" i="1" smtClean="0">
                          <a:latin typeface="Cambria Math" panose="02040503050406030204" pitchFamily="18" charset="0"/>
                        </a:rPr>
                        <m:t>𝑤𝑖𝑑𝑡h</m:t>
                      </m:r>
                      <m:r>
                        <a:rPr lang="en-US" altLang="ko-KR" sz="1100" b="0" i="1" smtClean="0">
                          <a:latin typeface="Cambria Math" panose="02040503050406030204" pitchFamily="18" charset="0"/>
                        </a:rPr>
                        <m:t> </m:t>
                      </m:r>
                      <m:r>
                        <a:rPr lang="en-US" altLang="ko-KR" sz="1100" b="0" i="1" smtClean="0">
                          <a:latin typeface="Cambria Math" panose="02040503050406030204" pitchFamily="18" charset="0"/>
                        </a:rPr>
                        <m:t>𝑜𝑓</m:t>
                      </m:r>
                      <m:r>
                        <a:rPr lang="en-US" altLang="ko-KR" sz="1100" b="0" i="1" smtClean="0">
                          <a:latin typeface="Cambria Math" panose="02040503050406030204" pitchFamily="18" charset="0"/>
                        </a:rPr>
                        <m:t> </m:t>
                      </m:r>
                      <m:r>
                        <a:rPr lang="en-US" altLang="ko-KR" sz="1100" b="0" i="1" smtClean="0">
                          <a:latin typeface="Cambria Math" panose="02040503050406030204" pitchFamily="18" charset="0"/>
                        </a:rPr>
                        <m:t>𝑟𝑎𝑑𝑖𝑎𝑙</m:t>
                      </m:r>
                      <m:r>
                        <a:rPr lang="en-US" altLang="ko-KR" sz="1100" b="0" i="1" smtClean="0">
                          <a:latin typeface="Cambria Math" panose="02040503050406030204" pitchFamily="18" charset="0"/>
                        </a:rPr>
                        <m:t> </m:t>
                      </m:r>
                      <m:r>
                        <a:rPr lang="en-US" altLang="ko-KR" sz="1100" b="0" i="1" smtClean="0">
                          <a:latin typeface="Cambria Math" panose="02040503050406030204" pitchFamily="18" charset="0"/>
                        </a:rPr>
                        <m:t>𝑑𝑖𝑠𝑡𝑟𝑖𝑏𝑢𝑡𝑖𝑜𝑛</m:t>
                      </m:r>
                      <m:r>
                        <a:rPr lang="en-US" altLang="ko-KR" sz="1100" b="0" i="1" smtClean="0">
                          <a:latin typeface="Cambria Math" panose="02040503050406030204" pitchFamily="18" charset="0"/>
                        </a:rPr>
                        <m:t> </m:t>
                      </m:r>
                      <m:r>
                        <a:rPr lang="en-US" altLang="ko-KR" sz="1100" b="0" i="1" smtClean="0">
                          <a:latin typeface="Cambria Math" panose="02040503050406030204" pitchFamily="18" charset="0"/>
                        </a:rPr>
                        <m:t>𝑜𝑓</m:t>
                      </m:r>
                      <m:r>
                        <a:rPr lang="en-US" altLang="ko-KR" sz="1100" b="0" i="1" smtClean="0">
                          <a:latin typeface="Cambria Math" panose="02040503050406030204" pitchFamily="18" charset="0"/>
                        </a:rPr>
                        <m:t> </m:t>
                      </m:r>
                      <m:r>
                        <a:rPr lang="en-US" altLang="ko-KR" sz="1100" b="0" i="1" smtClean="0">
                          <a:latin typeface="Cambria Math" panose="02040503050406030204" pitchFamily="18" charset="0"/>
                        </a:rPr>
                        <m:t>𝑡h𝑒</m:t>
                      </m:r>
                      <m:r>
                        <a:rPr lang="en-US" altLang="ko-KR" sz="1100" b="0" i="1" smtClean="0">
                          <a:latin typeface="Cambria Math" panose="02040503050406030204" pitchFamily="18" charset="0"/>
                        </a:rPr>
                        <m:t> </m:t>
                      </m:r>
                      <m:r>
                        <a:rPr lang="en-US" altLang="ko-KR" sz="1100" b="0" i="1" smtClean="0">
                          <a:latin typeface="Cambria Math" panose="02040503050406030204" pitchFamily="18" charset="0"/>
                        </a:rPr>
                        <m:t>𝑒𝑛𝑟𝑔𝑦</m:t>
                      </m:r>
                      <m:r>
                        <a:rPr lang="en-US" altLang="ko-KR" sz="1100" b="0" i="1" smtClean="0">
                          <a:latin typeface="Cambria Math" panose="02040503050406030204" pitchFamily="18" charset="0"/>
                        </a:rPr>
                        <m:t> </m:t>
                      </m:r>
                      <m:r>
                        <a:rPr lang="en-US" altLang="ko-KR" sz="1100" b="0" i="1" smtClean="0">
                          <a:latin typeface="Cambria Math" panose="02040503050406030204" pitchFamily="18" charset="0"/>
                        </a:rPr>
                        <m:t>𝑑𝑒𝑝𝑜𝑠𝑖𝑡𝑖𝑜𝑛</m:t>
                      </m:r>
                    </m:oMath>
                  </m:oMathPara>
                </a14:m>
                <a:endParaRPr lang="ko-KR" altLang="en-US" sz="1100"/>
              </a:p>
            </p:txBody>
          </p:sp>
        </mc:Choice>
        <mc:Fallback xmlns="">
          <p:sp>
            <p:nvSpPr>
              <p:cNvPr id="10" name="TextBox 9">
                <a:extLst>
                  <a:ext uri="{FF2B5EF4-FFF2-40B4-BE49-F238E27FC236}">
                    <a16:creationId xmlns:a16="http://schemas.microsoft.com/office/drawing/2014/main" id="{C3E3E629-A468-422C-B687-12654210A452}"/>
                  </a:ext>
                </a:extLst>
              </p:cNvPr>
              <p:cNvSpPr txBox="1">
                <a:spLocks noRot="1" noChangeAspect="1" noMove="1" noResize="1" noEditPoints="1" noAdjustHandles="1" noChangeArrowheads="1" noChangeShapeType="1" noTextEdit="1"/>
              </p:cNvSpPr>
              <p:nvPr/>
            </p:nvSpPr>
            <p:spPr>
              <a:xfrm>
                <a:off x="7975437" y="4737679"/>
                <a:ext cx="4161699" cy="270453"/>
              </a:xfrm>
              <a:prstGeom prst="rect">
                <a:avLst/>
              </a:prstGeom>
              <a:blipFill>
                <a:blip r:embed="rId26"/>
                <a:stretch>
                  <a:fillRect b="-2222"/>
                </a:stretch>
              </a:blipFill>
            </p:spPr>
            <p:txBody>
              <a:bodyPr/>
              <a:lstStyle/>
              <a:p>
                <a:r>
                  <a:rPr lang="ko-KR" altLang="en-US">
                    <a:noFill/>
                  </a:rPr>
                  <a:t> </a:t>
                </a:r>
              </a:p>
            </p:txBody>
          </p:sp>
        </mc:Fallback>
      </mc:AlternateContent>
      <p:sp>
        <p:nvSpPr>
          <p:cNvPr id="12" name="TextBox 11">
            <a:extLst>
              <a:ext uri="{FF2B5EF4-FFF2-40B4-BE49-F238E27FC236}">
                <a16:creationId xmlns:a16="http://schemas.microsoft.com/office/drawing/2014/main" id="{D06B886D-06B9-4A35-B841-171D84B2CC74}"/>
              </a:ext>
            </a:extLst>
          </p:cNvPr>
          <p:cNvSpPr txBox="1"/>
          <p:nvPr/>
        </p:nvSpPr>
        <p:spPr>
          <a:xfrm>
            <a:off x="8017648" y="4935867"/>
            <a:ext cx="2315072" cy="646331"/>
          </a:xfrm>
          <a:prstGeom prst="rect">
            <a:avLst/>
          </a:prstGeom>
          <a:noFill/>
        </p:spPr>
        <p:txBody>
          <a:bodyPr wrap="square" rtlCol="0">
            <a:spAutoFit/>
          </a:bodyPr>
          <a:lstStyle/>
          <a:p>
            <a:r>
              <a:rPr lang="en-US" altLang="ko-KR" sz="1200"/>
              <a:t>L = 0.15 nm (z= end of target)</a:t>
            </a:r>
          </a:p>
          <a:p>
            <a:r>
              <a:rPr lang="en-US" altLang="ko-KR" sz="1200"/>
              <a:t>De = 2 cm</a:t>
            </a:r>
            <a:r>
              <a:rPr lang="en-US" altLang="ko-KR" sz="1200" baseline="30000"/>
              <a:t>2</a:t>
            </a:r>
            <a:r>
              <a:rPr lang="en-US" altLang="ko-KR" sz="1200"/>
              <a:t>/s</a:t>
            </a:r>
          </a:p>
          <a:p>
            <a:r>
              <a:rPr lang="en-US" altLang="ko-KR" sz="1200"/>
              <a:t>dE/dx = 1.1E+10 ev/cm</a:t>
            </a:r>
            <a:endParaRPr lang="ko-KR" altLang="en-US" sz="1200"/>
          </a:p>
        </p:txBody>
      </p:sp>
      <mc:AlternateContent xmlns:mc="http://schemas.openxmlformats.org/markup-compatibility/2006" xmlns:a14="http://schemas.microsoft.com/office/drawing/2010/main">
        <mc:Choice Requires="a14">
          <p:sp>
            <p:nvSpPr>
              <p:cNvPr id="29" name="직사각형 28">
                <a:extLst>
                  <a:ext uri="{FF2B5EF4-FFF2-40B4-BE49-F238E27FC236}">
                    <a16:creationId xmlns:a16="http://schemas.microsoft.com/office/drawing/2014/main" id="{9D6C0C05-4C53-4C64-96FC-47E15E730BDD}"/>
                  </a:ext>
                </a:extLst>
              </p:cNvPr>
              <p:cNvSpPr/>
              <p:nvPr/>
            </p:nvSpPr>
            <p:spPr>
              <a:xfrm>
                <a:off x="7499617" y="5744041"/>
                <a:ext cx="4743666" cy="805285"/>
              </a:xfrm>
              <a:prstGeom prst="rect">
                <a:avLst/>
              </a:prstGeom>
            </p:spPr>
            <p:txBody>
              <a:bodyPr wrap="square">
                <a:spAutoFit/>
              </a:bodyPr>
              <a:lstStyle/>
              <a:p>
                <a14:m>
                  <m:oMath xmlns:m="http://schemas.openxmlformats.org/officeDocument/2006/math">
                    <m:sSub>
                      <m:sSubPr>
                        <m:ctrlPr>
                          <a:rPr lang="en-US" altLang="ko-KR" sz="1400" i="1" smtClean="0">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r>
                          <a:rPr lang="en-US" altLang="ko-KR" sz="1400" i="1">
                            <a:latin typeface="Cambria Math" panose="02040503050406030204" pitchFamily="18" charset="0"/>
                            <a:ea typeface="Cambria Math" panose="02040503050406030204" pitchFamily="18" charset="0"/>
                          </a:rPr>
                          <m:t>+1</m:t>
                        </m:r>
                      </m:sub>
                    </m:sSub>
                  </m:oMath>
                </a14:m>
                <a:r>
                  <a:rPr lang="en-US" altLang="ko-KR" sz="1400" i="1">
                    <a:latin typeface="Cambria Math" panose="02040503050406030204" pitchFamily="18" charset="0"/>
                    <a:ea typeface="Cambria Math" panose="02040503050406030204" pitchFamily="18" charset="0"/>
                  </a:rPr>
                  <a:t>= </a:t>
                </a:r>
                <a14:m>
                  <m:oMath xmlns:m="http://schemas.openxmlformats.org/officeDocument/2006/math">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𝑑𝑡</m:t>
                        </m:r>
                      </m:num>
                      <m:den>
                        <m:r>
                          <a:rPr lang="ko-KR" altLang="en-US" sz="1400" i="1">
                            <a:latin typeface="Cambria Math" panose="02040503050406030204" pitchFamily="18" charset="0"/>
                          </a:rPr>
                          <m:t>𝜌</m:t>
                        </m:r>
                        <m:r>
                          <a:rPr lang="en-US" altLang="ko-KR" sz="1400" i="1">
                            <a:latin typeface="Cambria Math" panose="02040503050406030204" pitchFamily="18" charset="0"/>
                            <a:ea typeface="Cambria Math" panose="02040503050406030204" pitchFamily="18" charset="0"/>
                          </a:rPr>
                          <m:t>𝐶</m:t>
                        </m:r>
                        <m:r>
                          <a:rPr lang="en-US" altLang="ko-KR" sz="1400" b="0" i="1" smtClean="0">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 </m:t>
                        </m:r>
                      </m:den>
                    </m:f>
                  </m:oMath>
                </a14:m>
                <a:r>
                  <a:rPr lang="en-US" altLang="ko-KR" sz="140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ko-KR" sz="1400" i="1" smtClean="0">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d>
                      <m:dPr>
                        <m:ctrlPr>
                          <a:rPr lang="en-US" altLang="ko-KR" sz="1400" i="1">
                            <a:latin typeface="Cambria Math" panose="02040503050406030204" pitchFamily="18" charset="0"/>
                            <a:ea typeface="Cambria Math" panose="02040503050406030204" pitchFamily="18" charset="0"/>
                          </a:rPr>
                        </m:ctrlPr>
                      </m:dPr>
                      <m:e>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𝐾</m:t>
                            </m:r>
                            <m:r>
                              <a:rPr lang="en-US" altLang="ko-KR" sz="1400" b="0" i="1" smtClean="0">
                                <a:latin typeface="Cambria Math" panose="02040503050406030204" pitchFamily="18" charset="0"/>
                                <a:ea typeface="Cambria Math" panose="02040503050406030204" pitchFamily="18" charset="0"/>
                              </a:rPr>
                              <m:t>′</m:t>
                            </m:r>
                          </m:num>
                          <m:den>
                            <m:r>
                              <a:rPr lang="en-US" altLang="ko-KR" sz="1400" i="1">
                                <a:latin typeface="Cambria Math" panose="02040503050406030204" pitchFamily="18" charset="0"/>
                                <a:ea typeface="Cambria Math" panose="02040503050406030204" pitchFamily="18" charset="0"/>
                              </a:rPr>
                              <m:t>2 </m:t>
                            </m:r>
                            <m:r>
                              <a:rPr lang="en-US" altLang="ko-KR" sz="1400" i="1">
                                <a:latin typeface="Cambria Math" panose="02040503050406030204" pitchFamily="18" charset="0"/>
                                <a:ea typeface="Cambria Math" panose="02040503050406030204" pitchFamily="18" charset="0"/>
                              </a:rPr>
                              <m:t>𝑑𝑟</m:t>
                            </m:r>
                            <m:sSub>
                              <m:sSubPr>
                                <m:ctrlPr>
                                  <a:rPr lang="en-US" altLang="ko-KR" sz="1400" i="1">
                                    <a:latin typeface="Cambria Math" panose="02040503050406030204" pitchFamily="18" charset="0"/>
                                    <a:ea typeface="Cambria Math" panose="02040503050406030204" pitchFamily="18" charset="0"/>
                                  </a:rPr>
                                </m:ctrlPr>
                              </m:sSubPr>
                              <m:e>
                                <m:r>
                                  <a:rPr lang="en-US" altLang="ko-KR" sz="1400" b="0" i="1" smtClean="0">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𝑟</m:t>
                                </m:r>
                              </m:e>
                              <m:sub>
                                <m:r>
                                  <a:rPr lang="en-US" altLang="ko-KR" sz="1400" i="1">
                                    <a:latin typeface="Cambria Math" panose="02040503050406030204" pitchFamily="18" charset="0"/>
                                    <a:ea typeface="Cambria Math" panose="02040503050406030204" pitchFamily="18" charset="0"/>
                                  </a:rPr>
                                  <m:t>𝑖</m:t>
                                </m:r>
                              </m:sub>
                            </m:sSub>
                          </m:den>
                        </m:f>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𝐾</m:t>
                            </m:r>
                            <m:r>
                              <a:rPr lang="en-US" altLang="ko-KR" sz="1400" b="0" i="1" smtClean="0">
                                <a:latin typeface="Cambria Math" panose="02040503050406030204" pitchFamily="18" charset="0"/>
                                <a:ea typeface="Cambria Math" panose="02040503050406030204" pitchFamily="18" charset="0"/>
                              </a:rPr>
                              <m:t>′</m:t>
                            </m:r>
                          </m:num>
                          <m:den>
                            <m:sSup>
                              <m:sSupPr>
                                <m:ctrlPr>
                                  <a:rPr lang="en-US" altLang="ko-KR" sz="1400" i="1">
                                    <a:latin typeface="Cambria Math" panose="02040503050406030204" pitchFamily="18" charset="0"/>
                                    <a:ea typeface="Cambria Math" panose="02040503050406030204" pitchFamily="18" charset="0"/>
                                  </a:rPr>
                                </m:ctrlPr>
                              </m:sSupPr>
                              <m:e>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𝑑𝑟</m:t>
                                    </m:r>
                                  </m:e>
                                </m:d>
                              </m:e>
                              <m:sup>
                                <m:r>
                                  <a:rPr lang="en-US" altLang="ko-KR" sz="1400" i="1">
                                    <a:latin typeface="Cambria Math" panose="02040503050406030204" pitchFamily="18" charset="0"/>
                                    <a:ea typeface="Cambria Math" panose="02040503050406030204" pitchFamily="18" charset="0"/>
                                  </a:rPr>
                                  <m:t>2</m:t>
                                </m:r>
                              </m:sup>
                            </m:sSup>
                          </m:den>
                        </m:f>
                      </m:e>
                    </m:d>
                    <m:r>
                      <a:rPr lang="en-US" altLang="ko-KR" sz="1400" i="1">
                        <a:latin typeface="Cambria Math" panose="02040503050406030204" pitchFamily="18" charset="0"/>
                        <a:ea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sub>
                    </m:sSub>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2 </m:t>
                            </m:r>
                            <m:r>
                              <a:rPr lang="en-US" altLang="ko-KR" sz="1400" i="1">
                                <a:latin typeface="Cambria Math" panose="02040503050406030204" pitchFamily="18" charset="0"/>
                                <a:ea typeface="Cambria Math" panose="02040503050406030204" pitchFamily="18" charset="0"/>
                              </a:rPr>
                              <m:t>𝐾</m:t>
                            </m:r>
                            <m:r>
                              <a:rPr lang="en-US" altLang="ko-KR" sz="1400" b="0" i="1" smtClean="0">
                                <a:latin typeface="Cambria Math" panose="02040503050406030204" pitchFamily="18" charset="0"/>
                                <a:ea typeface="Cambria Math" panose="02040503050406030204" pitchFamily="18" charset="0"/>
                              </a:rPr>
                              <m:t>′</m:t>
                            </m:r>
                          </m:num>
                          <m:den>
                            <m:sSup>
                              <m:sSupPr>
                                <m:ctrlPr>
                                  <a:rPr lang="en-US" altLang="ko-KR" sz="1400" i="1">
                                    <a:latin typeface="Cambria Math" panose="02040503050406030204" pitchFamily="18" charset="0"/>
                                    <a:ea typeface="Cambria Math" panose="02040503050406030204" pitchFamily="18" charset="0"/>
                                  </a:rPr>
                                </m:ctrlPr>
                              </m:sSupPr>
                              <m:e>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𝑑𝑟</m:t>
                                    </m:r>
                                  </m:e>
                                </m:d>
                              </m:e>
                              <m:sup>
                                <m:r>
                                  <a:rPr lang="en-US" altLang="ko-KR" sz="1400" i="1">
                                    <a:latin typeface="Cambria Math" panose="02040503050406030204" pitchFamily="18" charset="0"/>
                                    <a:ea typeface="Cambria Math" panose="02040503050406030204" pitchFamily="18" charset="0"/>
                                  </a:rPr>
                                  <m:t>2</m:t>
                                </m:r>
                              </m:sup>
                            </m:sSup>
                          </m:den>
                        </m:f>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ko-KR" altLang="en-US" sz="1400" i="1">
                                <a:latin typeface="Cambria Math" panose="02040503050406030204" pitchFamily="18" charset="0"/>
                              </a:rPr>
                              <m:t>𝜌</m:t>
                            </m:r>
                            <m:r>
                              <a:rPr lang="en-US" altLang="ko-KR" sz="1400" b="0" i="1" smtClean="0">
                                <a:latin typeface="Cambria Math" panose="02040503050406030204" pitchFamily="18" charset="0"/>
                                <a:ea typeface="Cambria Math" panose="02040503050406030204" pitchFamily="18" charset="0"/>
                              </a:rPr>
                              <m:t>𝐶</m:t>
                            </m:r>
                            <m:r>
                              <a:rPr lang="en-US" altLang="ko-KR" sz="1400" b="0" i="1" smtClean="0">
                                <a:latin typeface="Cambria Math" panose="02040503050406030204" pitchFamily="18" charset="0"/>
                                <a:ea typeface="Cambria Math" panose="02040503050406030204" pitchFamily="18" charset="0"/>
                              </a:rPr>
                              <m:t>′</m:t>
                            </m:r>
                          </m:num>
                          <m:den>
                            <m:r>
                              <a:rPr lang="en-US" altLang="ko-KR" sz="1400" b="0" i="1" smtClean="0">
                                <a:latin typeface="Cambria Math" panose="02040503050406030204" pitchFamily="18" charset="0"/>
                                <a:ea typeface="Cambria Math" panose="02040503050406030204" pitchFamily="18" charset="0"/>
                              </a:rPr>
                              <m:t>𝑑𝑡</m:t>
                            </m:r>
                          </m:den>
                        </m:f>
                      </m:e>
                    </m:d>
                  </m:oMath>
                </a14:m>
                <a:endParaRPr lang="en-US" altLang="ko-KR" sz="1400">
                  <a:ea typeface="Cambria Math" panose="02040503050406030204" pitchFamily="18" charset="0"/>
                </a:endParaRPr>
              </a:p>
              <a:p>
                <a:r>
                  <a:rPr lang="en-US" altLang="ko-KR" sz="1200">
                    <a:ea typeface="Cambria Math" panose="02040503050406030204" pitchFamily="18" charset="0"/>
                  </a:rPr>
                  <a:t>	</a:t>
                </a:r>
                <a14:m>
                  <m:oMath xmlns:m="http://schemas.openxmlformats.org/officeDocument/2006/math">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𝑇</m:t>
                        </m:r>
                        <m:r>
                          <a:rPr lang="en-US" altLang="ko-KR" sz="1200" b="0" i="1" smtClean="0">
                            <a:latin typeface="Cambria Math" panose="02040503050406030204" pitchFamily="18" charset="0"/>
                            <a:ea typeface="Cambria Math" panose="02040503050406030204" pitchFamily="18" charset="0"/>
                          </a:rPr>
                          <m:t>′</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+1,</m:t>
                        </m:r>
                        <m:r>
                          <a:rPr lang="en-US" altLang="ko-KR" sz="1200" i="1">
                            <a:latin typeface="Cambria Math" panose="02040503050406030204" pitchFamily="18" charset="0"/>
                            <a:ea typeface="Cambria Math" panose="02040503050406030204" pitchFamily="18" charset="0"/>
                          </a:rPr>
                          <m:t>𝑗</m:t>
                        </m:r>
                      </m:sub>
                    </m:sSub>
                    <m:d>
                      <m:dPr>
                        <m:ctrlPr>
                          <a:rPr lang="en-US" altLang="ko-KR" sz="1200" i="1">
                            <a:latin typeface="Cambria Math" panose="02040503050406030204" pitchFamily="18" charset="0"/>
                            <a:ea typeface="Cambria Math" panose="02040503050406030204" pitchFamily="18" charset="0"/>
                          </a:rPr>
                        </m:ctrlPr>
                      </m:dPr>
                      <m:e>
                        <m:f>
                          <m:fPr>
                            <m:ctrlPr>
                              <a:rPr lang="en-US" altLang="ko-KR" sz="1200" i="1">
                                <a:latin typeface="Cambria Math" panose="02040503050406030204" pitchFamily="18" charset="0"/>
                                <a:ea typeface="Cambria Math" panose="02040503050406030204" pitchFamily="18" charset="0"/>
                              </a:rPr>
                            </m:ctrlPr>
                          </m:fPr>
                          <m:num>
                            <m:r>
                              <a:rPr lang="en-US" altLang="ko-KR" sz="1200" i="1">
                                <a:latin typeface="Cambria Math" panose="02040503050406030204" pitchFamily="18" charset="0"/>
                                <a:ea typeface="Cambria Math" panose="02040503050406030204" pitchFamily="18" charset="0"/>
                              </a:rPr>
                              <m:t>𝐾</m:t>
                            </m:r>
                            <m:r>
                              <a:rPr lang="en-US" altLang="ko-KR" sz="1200" b="0" i="1" smtClean="0">
                                <a:latin typeface="Cambria Math" panose="02040503050406030204" pitchFamily="18" charset="0"/>
                                <a:ea typeface="Cambria Math" panose="02040503050406030204" pitchFamily="18" charset="0"/>
                              </a:rPr>
                              <m:t>′</m:t>
                            </m:r>
                          </m:num>
                          <m:den>
                            <m:r>
                              <a:rPr lang="en-US" altLang="ko-KR" sz="1200" i="1">
                                <a:latin typeface="Cambria Math" panose="02040503050406030204" pitchFamily="18" charset="0"/>
                                <a:ea typeface="Cambria Math" panose="02040503050406030204" pitchFamily="18" charset="0"/>
                              </a:rPr>
                              <m:t>2 </m:t>
                            </m:r>
                            <m:r>
                              <a:rPr lang="en-US" altLang="ko-KR" sz="1200" i="1">
                                <a:latin typeface="Cambria Math" panose="02040503050406030204" pitchFamily="18" charset="0"/>
                                <a:ea typeface="Cambria Math" panose="02040503050406030204" pitchFamily="18" charset="0"/>
                              </a:rPr>
                              <m:t>𝑑𝑟</m:t>
                            </m:r>
                            <m:r>
                              <a:rPr lang="en-US" altLang="ko-KR" sz="1200" b="0" i="1" smtClean="0">
                                <a:latin typeface="Cambria Math" panose="02040503050406030204" pitchFamily="18" charset="0"/>
                                <a:ea typeface="Cambria Math" panose="02040503050406030204" pitchFamily="18" charset="0"/>
                              </a:rPr>
                              <m:t> </m:t>
                            </m:r>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𝑟</m:t>
                                </m:r>
                              </m:e>
                              <m:sub>
                                <m:r>
                                  <a:rPr lang="en-US" altLang="ko-KR" sz="1200" i="1">
                                    <a:latin typeface="Cambria Math" panose="02040503050406030204" pitchFamily="18" charset="0"/>
                                    <a:ea typeface="Cambria Math" panose="02040503050406030204" pitchFamily="18" charset="0"/>
                                  </a:rPr>
                                  <m:t>𝑖</m:t>
                                </m:r>
                              </m:sub>
                            </m:sSub>
                          </m:den>
                        </m:f>
                        <m:r>
                          <a:rPr lang="en-US" altLang="ko-KR" sz="1200" i="1">
                            <a:latin typeface="Cambria Math" panose="02040503050406030204" pitchFamily="18" charset="0"/>
                            <a:ea typeface="Cambria Math" panose="02040503050406030204" pitchFamily="18" charset="0"/>
                          </a:rPr>
                          <m:t>+</m:t>
                        </m:r>
                        <m:f>
                          <m:fPr>
                            <m:ctrlPr>
                              <a:rPr lang="en-US" altLang="ko-KR" sz="1200" i="1">
                                <a:latin typeface="Cambria Math" panose="02040503050406030204" pitchFamily="18" charset="0"/>
                                <a:ea typeface="Cambria Math" panose="02040503050406030204" pitchFamily="18" charset="0"/>
                              </a:rPr>
                            </m:ctrlPr>
                          </m:fPr>
                          <m:num>
                            <m:r>
                              <a:rPr lang="en-US" altLang="ko-KR" sz="1200" i="1">
                                <a:latin typeface="Cambria Math" panose="02040503050406030204" pitchFamily="18" charset="0"/>
                                <a:ea typeface="Cambria Math" panose="02040503050406030204" pitchFamily="18" charset="0"/>
                              </a:rPr>
                              <m:t>𝐾</m:t>
                            </m:r>
                            <m:r>
                              <a:rPr lang="en-US" altLang="ko-KR" sz="1200" b="0" i="1" smtClean="0">
                                <a:latin typeface="Cambria Math" panose="02040503050406030204" pitchFamily="18" charset="0"/>
                                <a:ea typeface="Cambria Math" panose="02040503050406030204" pitchFamily="18" charset="0"/>
                              </a:rPr>
                              <m:t>′</m:t>
                            </m:r>
                          </m:num>
                          <m:den>
                            <m:sSup>
                              <m:sSupPr>
                                <m:ctrlPr>
                                  <a:rPr lang="en-US" altLang="ko-KR" sz="1200" i="1">
                                    <a:latin typeface="Cambria Math" panose="02040503050406030204" pitchFamily="18" charset="0"/>
                                    <a:ea typeface="Cambria Math" panose="02040503050406030204" pitchFamily="18" charset="0"/>
                                  </a:rPr>
                                </m:ctrlPr>
                              </m:sSupPr>
                              <m:e>
                                <m:d>
                                  <m:dPr>
                                    <m:ctrlPr>
                                      <a:rPr lang="en-US" altLang="ko-KR" sz="1200" i="1">
                                        <a:latin typeface="Cambria Math" panose="02040503050406030204" pitchFamily="18" charset="0"/>
                                        <a:ea typeface="Cambria Math" panose="02040503050406030204" pitchFamily="18" charset="0"/>
                                      </a:rPr>
                                    </m:ctrlPr>
                                  </m:dPr>
                                  <m:e>
                                    <m:r>
                                      <a:rPr lang="en-US" altLang="ko-KR" sz="1200" i="1">
                                        <a:latin typeface="Cambria Math" panose="02040503050406030204" pitchFamily="18" charset="0"/>
                                        <a:ea typeface="Cambria Math" panose="02040503050406030204" pitchFamily="18" charset="0"/>
                                      </a:rPr>
                                      <m:t>𝑑𝑟</m:t>
                                    </m:r>
                                  </m:e>
                                </m:d>
                              </m:e>
                              <m:sup>
                                <m:r>
                                  <a:rPr lang="en-US" altLang="ko-KR" sz="1200" i="1">
                                    <a:latin typeface="Cambria Math" panose="02040503050406030204" pitchFamily="18" charset="0"/>
                                    <a:ea typeface="Cambria Math" panose="02040503050406030204" pitchFamily="18" charset="0"/>
                                  </a:rPr>
                                  <m:t>2</m:t>
                                </m:r>
                              </m:sup>
                            </m:sSup>
                          </m:den>
                        </m:f>
                      </m:e>
                    </m:d>
                  </m:oMath>
                </a14:m>
                <a:r>
                  <a:rPr lang="en-US" altLang="ko-KR" sz="1400" dirty="0">
                    <a:latin typeface="Cambria Math" panose="02040503050406030204" pitchFamily="18" charset="0"/>
                    <a:ea typeface="Cambria Math" panose="02040503050406030204" pitchFamily="18" charset="0"/>
                  </a:rPr>
                  <a:t> </a:t>
                </a:r>
                <a:r>
                  <a:rPr lang="en-US" altLang="ko-KR" sz="1400">
                    <a:latin typeface="Cambria Math" panose="02040503050406030204" pitchFamily="18" charset="0"/>
                    <a:ea typeface="Cambria Math" panose="02040503050406030204" pitchFamily="18" charset="0"/>
                  </a:rPr>
                  <a:t>+</a:t>
                </a:r>
                <a14:m>
                  <m:oMath xmlns:m="http://schemas.openxmlformats.org/officeDocument/2006/math">
                    <m:sSub>
                      <m:sSubPr>
                        <m:ctrlPr>
                          <a:rPr lang="en-US" altLang="ko-KR" sz="1200" i="1">
                            <a:latin typeface="Cambria Math" panose="02040503050406030204" pitchFamily="18" charset="0"/>
                            <a:ea typeface="Cambria Math" panose="02040503050406030204" pitchFamily="18" charset="0"/>
                          </a:rPr>
                        </m:ctrlPr>
                      </m:sSubPr>
                      <m:e>
                        <m:r>
                          <a:rPr lang="en-US" altLang="ko-KR" sz="1200" b="0" i="1" smtClean="0">
                            <a:latin typeface="Cambria Math" panose="02040503050406030204" pitchFamily="18" charset="0"/>
                            <a:ea typeface="Cambria Math" panose="02040503050406030204" pitchFamily="18" charset="0"/>
                          </a:rPr>
                          <m:t>𝑆</m:t>
                        </m:r>
                      </m:e>
                      <m:sub>
                        <m:r>
                          <a:rPr lang="en-US" altLang="ko-KR" sz="1200" b="0" i="1" smtClean="0">
                            <a:latin typeface="Cambria Math" panose="02040503050406030204" pitchFamily="18" charset="0"/>
                            <a:ea typeface="Cambria Math" panose="02040503050406030204" pitchFamily="18" charset="0"/>
                          </a:rPr>
                          <m:t>𝑒</m:t>
                        </m:r>
                      </m:sub>
                    </m:sSub>
                    <m:f>
                      <m:fPr>
                        <m:ctrlPr>
                          <a:rPr lang="en-US" altLang="ko-KR" sz="1200" i="1">
                            <a:latin typeface="Cambria Math" panose="02040503050406030204" pitchFamily="18" charset="0"/>
                            <a:ea typeface="Cambria Math" panose="02040503050406030204" pitchFamily="18" charset="0"/>
                          </a:rPr>
                        </m:ctrlPr>
                      </m:fPr>
                      <m:num>
                        <m:r>
                          <a:rPr lang="en-US" altLang="ko-KR" sz="1200" b="0" i="1" smtClean="0">
                            <a:latin typeface="Cambria Math" panose="02040503050406030204" pitchFamily="18" charset="0"/>
                            <a:ea typeface="Cambria Math" panose="02040503050406030204" pitchFamily="18" charset="0"/>
                          </a:rPr>
                          <m:t>1</m:t>
                        </m:r>
                      </m:num>
                      <m:den>
                        <m:sSub>
                          <m:sSubPr>
                            <m:ctrlPr>
                              <a:rPr lang="en-US" altLang="ko-KR" sz="1200" i="1">
                                <a:latin typeface="Cambria Math" panose="02040503050406030204" pitchFamily="18" charset="0"/>
                                <a:ea typeface="Cambria Math" panose="02040503050406030204" pitchFamily="18" charset="0"/>
                              </a:rPr>
                            </m:ctrlPr>
                          </m:sSubPr>
                          <m:e>
                            <m:r>
                              <m:rPr>
                                <m:sty m:val="p"/>
                              </m:rPr>
                              <a:rPr lang="el-GR" altLang="ko-KR" sz="1200" i="1">
                                <a:latin typeface="Cambria Math" panose="02040503050406030204" pitchFamily="18" charset="0"/>
                              </a:rPr>
                              <m:t>τ</m:t>
                            </m:r>
                          </m:e>
                          <m:sub>
                            <m:r>
                              <a:rPr lang="en-US" altLang="ko-KR" sz="1200" b="0" i="1" smtClean="0">
                                <a:latin typeface="Cambria Math" panose="02040503050406030204" pitchFamily="18" charset="0"/>
                                <a:ea typeface="Cambria Math" panose="02040503050406030204" pitchFamily="18" charset="0"/>
                              </a:rPr>
                              <m:t>𝑎</m:t>
                            </m:r>
                          </m:sub>
                        </m:sSub>
                      </m:den>
                    </m:f>
                    <m:r>
                      <m:rPr>
                        <m:sty m:val="p"/>
                      </m:rPr>
                      <a:rPr lang="en-US" altLang="ko-KR" sz="1200" b="0" i="0" smtClean="0">
                        <a:latin typeface="Cambria Math" panose="02040503050406030204" pitchFamily="18" charset="0"/>
                        <a:ea typeface="Cambria Math" panose="02040503050406030204" pitchFamily="18" charset="0"/>
                      </a:rPr>
                      <m:t>exp</m:t>
                    </m:r>
                    <m:r>
                      <a:rPr lang="en-US" altLang="ko-KR" sz="1200" b="0" i="1" smtClean="0">
                        <a:latin typeface="Cambria Math" panose="02040503050406030204" pitchFamily="18" charset="0"/>
                        <a:ea typeface="Cambria Math" panose="02040503050406030204" pitchFamily="18" charset="0"/>
                      </a:rPr>
                      <m:t>⁡(−</m:t>
                    </m:r>
                    <m:f>
                      <m:fPr>
                        <m:ctrlPr>
                          <a:rPr lang="en-US" altLang="ko-KR" sz="1200" i="1">
                            <a:latin typeface="Cambria Math" panose="02040503050406030204" pitchFamily="18" charset="0"/>
                            <a:ea typeface="Cambria Math" panose="02040503050406030204" pitchFamily="18" charset="0"/>
                          </a:rPr>
                        </m:ctrlPr>
                      </m:fPr>
                      <m:num>
                        <m:r>
                          <a:rPr lang="en-US" altLang="ko-KR" sz="1200" b="0" i="1" smtClean="0">
                            <a:latin typeface="Cambria Math" panose="02040503050406030204" pitchFamily="18" charset="0"/>
                            <a:ea typeface="Cambria Math" panose="02040503050406030204" pitchFamily="18" charset="0"/>
                          </a:rPr>
                          <m:t>𝑡</m:t>
                        </m:r>
                      </m:num>
                      <m:den>
                        <m:sSub>
                          <m:sSubPr>
                            <m:ctrlPr>
                              <a:rPr lang="en-US" altLang="ko-KR" sz="1200" i="1">
                                <a:latin typeface="Cambria Math" panose="02040503050406030204" pitchFamily="18" charset="0"/>
                                <a:ea typeface="Cambria Math" panose="02040503050406030204" pitchFamily="18" charset="0"/>
                              </a:rPr>
                            </m:ctrlPr>
                          </m:sSubPr>
                          <m:e>
                            <m:r>
                              <m:rPr>
                                <m:sty m:val="p"/>
                              </m:rPr>
                              <a:rPr lang="el-GR" altLang="ko-KR" sz="1200" i="1">
                                <a:latin typeface="Cambria Math" panose="02040503050406030204" pitchFamily="18" charset="0"/>
                              </a:rPr>
                              <m:t>τ</m:t>
                            </m:r>
                          </m:e>
                          <m:sub>
                            <m:r>
                              <a:rPr lang="en-US" altLang="ko-KR" sz="1200" i="1">
                                <a:latin typeface="Cambria Math" panose="02040503050406030204" pitchFamily="18" charset="0"/>
                                <a:ea typeface="Cambria Math" panose="02040503050406030204" pitchFamily="18" charset="0"/>
                              </a:rPr>
                              <m:t>𝑎</m:t>
                            </m:r>
                          </m:sub>
                        </m:sSub>
                      </m:den>
                    </m:f>
                    <m:r>
                      <a:rPr lang="en-US" altLang="ko-KR" sz="1200" b="0" i="1" smtClean="0">
                        <a:latin typeface="Cambria Math" panose="02040503050406030204" pitchFamily="18" charset="0"/>
                        <a:ea typeface="Cambria Math" panose="02040503050406030204" pitchFamily="18" charset="0"/>
                      </a:rPr>
                      <m:t>)</m:t>
                    </m:r>
                    <m:f>
                      <m:fPr>
                        <m:ctrlPr>
                          <a:rPr lang="en-US" altLang="ko-KR" sz="1200" i="1">
                            <a:latin typeface="Cambria Math" panose="02040503050406030204" pitchFamily="18" charset="0"/>
                            <a:ea typeface="Cambria Math" panose="02040503050406030204" pitchFamily="18" charset="0"/>
                          </a:rPr>
                        </m:ctrlPr>
                      </m:fPr>
                      <m:num>
                        <m:r>
                          <a:rPr lang="en-US" altLang="ko-KR" sz="1200" b="0" i="1" smtClean="0">
                            <a:latin typeface="Cambria Math" panose="02040503050406030204" pitchFamily="18" charset="0"/>
                            <a:ea typeface="Cambria Math" panose="02040503050406030204" pitchFamily="18" charset="0"/>
                          </a:rPr>
                          <m:t>1</m:t>
                        </m:r>
                      </m:num>
                      <m:den>
                        <m:r>
                          <a:rPr lang="en-US" altLang="ko-KR" sz="1200" b="0" i="1" smtClean="0">
                            <a:latin typeface="Cambria Math" panose="02040503050406030204" pitchFamily="18" charset="0"/>
                            <a:ea typeface="Cambria Math" panose="02040503050406030204" pitchFamily="18" charset="0"/>
                          </a:rPr>
                          <m:t>4</m:t>
                        </m:r>
                        <m:r>
                          <a:rPr lang="ko-KR" altLang="en-US" sz="1200" i="1">
                            <a:latin typeface="Cambria Math" panose="02040503050406030204" pitchFamily="18" charset="0"/>
                            <a:ea typeface="Cambria Math" panose="02040503050406030204" pitchFamily="18" charset="0"/>
                          </a:rPr>
                          <m:t>𝜋𝜎</m:t>
                        </m:r>
                        <m:r>
                          <a:rPr lang="en-US" altLang="ko-KR" sz="1200" i="1" baseline="30000">
                            <a:latin typeface="Cambria Math" panose="02040503050406030204" pitchFamily="18" charset="0"/>
                            <a:ea typeface="Cambria Math" panose="02040503050406030204" pitchFamily="18" charset="0"/>
                          </a:rPr>
                          <m:t>2</m:t>
                        </m:r>
                      </m:den>
                    </m:f>
                    <m:r>
                      <m:rPr>
                        <m:sty m:val="p"/>
                      </m:rPr>
                      <a:rPr lang="en-US" altLang="ko-KR" sz="1200">
                        <a:latin typeface="Cambria Math" panose="02040503050406030204" pitchFamily="18" charset="0"/>
                        <a:ea typeface="Cambria Math" panose="02040503050406030204" pitchFamily="18" charset="0"/>
                      </a:rPr>
                      <m:t>exp</m:t>
                    </m:r>
                    <m:r>
                      <a:rPr lang="en-US" altLang="ko-KR" sz="1200" i="1">
                        <a:latin typeface="Cambria Math" panose="02040503050406030204" pitchFamily="18" charset="0"/>
                        <a:ea typeface="Cambria Math" panose="02040503050406030204" pitchFamily="18" charset="0"/>
                      </a:rPr>
                      <m:t>⁡(−</m:t>
                    </m:r>
                    <m:f>
                      <m:fPr>
                        <m:ctrlPr>
                          <a:rPr lang="en-US" altLang="ko-KR" sz="1200" i="1">
                            <a:latin typeface="Cambria Math" panose="02040503050406030204" pitchFamily="18" charset="0"/>
                            <a:ea typeface="Cambria Math" panose="02040503050406030204" pitchFamily="18" charset="0"/>
                          </a:rPr>
                        </m:ctrlPr>
                      </m:fPr>
                      <m:num>
                        <m:r>
                          <a:rPr lang="en-US" altLang="ko-KR" sz="1200" b="0" i="1" smtClean="0">
                            <a:latin typeface="Cambria Math" panose="02040503050406030204" pitchFamily="18" charset="0"/>
                            <a:ea typeface="Cambria Math" panose="02040503050406030204" pitchFamily="18" charset="0"/>
                          </a:rPr>
                          <m:t>𝑟</m:t>
                        </m:r>
                        <m:r>
                          <a:rPr lang="en-US" altLang="ko-KR" sz="1200" b="0" i="1" baseline="30000" smtClean="0">
                            <a:latin typeface="Cambria Math" panose="02040503050406030204" pitchFamily="18" charset="0"/>
                            <a:ea typeface="Cambria Math" panose="02040503050406030204" pitchFamily="18" charset="0"/>
                          </a:rPr>
                          <m:t>2</m:t>
                        </m:r>
                      </m:num>
                      <m:den>
                        <m:r>
                          <a:rPr lang="en-US" altLang="ko-KR" sz="1200" b="0" i="1" smtClean="0">
                            <a:latin typeface="Cambria Math" panose="02040503050406030204" pitchFamily="18" charset="0"/>
                            <a:ea typeface="Cambria Math" panose="02040503050406030204" pitchFamily="18" charset="0"/>
                          </a:rPr>
                          <m:t>4</m:t>
                        </m:r>
                        <m:r>
                          <a:rPr lang="ko-KR" altLang="en-US" sz="1200" i="1">
                            <a:latin typeface="Cambria Math" panose="02040503050406030204" pitchFamily="18" charset="0"/>
                            <a:ea typeface="Cambria Math" panose="02040503050406030204" pitchFamily="18" charset="0"/>
                          </a:rPr>
                          <m:t>𝜎</m:t>
                        </m:r>
                        <m:r>
                          <a:rPr lang="en-US" altLang="ko-KR" sz="1200" i="1" baseline="30000">
                            <a:latin typeface="Cambria Math" panose="02040503050406030204" pitchFamily="18" charset="0"/>
                            <a:ea typeface="Cambria Math" panose="02040503050406030204" pitchFamily="18" charset="0"/>
                          </a:rPr>
                          <m:t>2</m:t>
                        </m:r>
                      </m:den>
                    </m:f>
                    <m:r>
                      <a:rPr lang="en-US" altLang="ko-KR" sz="1200" i="1">
                        <a:latin typeface="Cambria Math" panose="02040503050406030204" pitchFamily="18" charset="0"/>
                        <a:ea typeface="Cambria Math" panose="02040503050406030204" pitchFamily="18" charset="0"/>
                      </a:rPr>
                      <m:t>)</m:t>
                    </m:r>
                  </m:oMath>
                </a14:m>
                <a:endParaRPr lang="en-US" altLang="ko-KR" sz="1400" baseline="30000" dirty="0">
                  <a:latin typeface="Cambria Math" panose="02040503050406030204" pitchFamily="18" charset="0"/>
                  <a:ea typeface="Cambria Math" panose="02040503050406030204" pitchFamily="18" charset="0"/>
                </a:endParaRPr>
              </a:p>
            </p:txBody>
          </p:sp>
        </mc:Choice>
        <mc:Fallback xmlns="">
          <p:sp>
            <p:nvSpPr>
              <p:cNvPr id="29" name="직사각형 28">
                <a:extLst>
                  <a:ext uri="{FF2B5EF4-FFF2-40B4-BE49-F238E27FC236}">
                    <a16:creationId xmlns:a16="http://schemas.microsoft.com/office/drawing/2014/main" id="{9D6C0C05-4C53-4C64-96FC-47E15E730BDD}"/>
                  </a:ext>
                </a:extLst>
              </p:cNvPr>
              <p:cNvSpPr>
                <a:spLocks noRot="1" noChangeAspect="1" noMove="1" noResize="1" noEditPoints="1" noAdjustHandles="1" noChangeArrowheads="1" noChangeShapeType="1" noTextEdit="1"/>
              </p:cNvSpPr>
              <p:nvPr/>
            </p:nvSpPr>
            <p:spPr>
              <a:xfrm>
                <a:off x="7499617" y="5744041"/>
                <a:ext cx="4743666" cy="805285"/>
              </a:xfrm>
              <a:prstGeom prst="rect">
                <a:avLst/>
              </a:prstGeom>
              <a:blipFill>
                <a:blip r:embed="rId2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C513CBE-AE3D-4782-8B12-4F201C01DF2B}"/>
                  </a:ext>
                </a:extLst>
              </p:cNvPr>
              <p:cNvSpPr txBox="1"/>
              <p:nvPr/>
            </p:nvSpPr>
            <p:spPr>
              <a:xfrm>
                <a:off x="10337112" y="4964735"/>
                <a:ext cx="1970436" cy="430887"/>
              </a:xfrm>
              <a:prstGeom prst="rect">
                <a:avLst/>
              </a:prstGeom>
              <a:noFill/>
            </p:spPr>
            <p:txBody>
              <a:bodyPr wrap="square" rtlCol="0">
                <a:spAutoFit/>
              </a:bodyPr>
              <a:lstStyle/>
              <a:p>
                <a14:m>
                  <m:oMath xmlns:m="http://schemas.openxmlformats.org/officeDocument/2006/math">
                    <m:r>
                      <m:rPr>
                        <m:sty m:val="p"/>
                      </m:rPr>
                      <a:rPr lang="el-GR" altLang="ko-KR" sz="1100" b="0" i="1" smtClean="0">
                        <a:latin typeface="Cambria Math" panose="02040503050406030204" pitchFamily="18" charset="0"/>
                      </a:rPr>
                      <m:t>τ</m:t>
                    </m:r>
                  </m:oMath>
                </a14:m>
                <a:r>
                  <a:rPr lang="en-US" altLang="ko-KR" sz="1100" baseline="-25000"/>
                  <a:t>a : </a:t>
                </a:r>
                <a:r>
                  <a:rPr lang="en-US" altLang="ko-KR" sz="1100"/>
                  <a:t>electron-lattice</a:t>
                </a:r>
              </a:p>
              <a:p>
                <a:r>
                  <a:rPr lang="en-US" altLang="ko-KR" sz="1100"/>
                  <a:t>     relaxation time(1E-12s )</a:t>
                </a:r>
                <a:endParaRPr lang="ko-KR" altLang="en-US" sz="1100"/>
              </a:p>
            </p:txBody>
          </p:sp>
        </mc:Choice>
        <mc:Fallback xmlns="">
          <p:sp>
            <p:nvSpPr>
              <p:cNvPr id="30" name="TextBox 29">
                <a:extLst>
                  <a:ext uri="{FF2B5EF4-FFF2-40B4-BE49-F238E27FC236}">
                    <a16:creationId xmlns:a16="http://schemas.microsoft.com/office/drawing/2014/main" id="{EC513CBE-AE3D-4782-8B12-4F201C01DF2B}"/>
                  </a:ext>
                </a:extLst>
              </p:cNvPr>
              <p:cNvSpPr txBox="1">
                <a:spLocks noRot="1" noChangeAspect="1" noMove="1" noResize="1" noEditPoints="1" noAdjustHandles="1" noChangeArrowheads="1" noChangeShapeType="1" noTextEdit="1"/>
              </p:cNvSpPr>
              <p:nvPr/>
            </p:nvSpPr>
            <p:spPr>
              <a:xfrm>
                <a:off x="10337112" y="4964735"/>
                <a:ext cx="1970436" cy="430887"/>
              </a:xfrm>
              <a:prstGeom prst="rect">
                <a:avLst/>
              </a:prstGeom>
              <a:blipFill>
                <a:blip r:embed="rId28"/>
                <a:stretch>
                  <a:fillRect t="-1408" b="-8451"/>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90978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DE76B5-4371-48DE-84AB-EAA9AD1A7753}"/>
              </a:ext>
            </a:extLst>
          </p:cNvPr>
          <p:cNvSpPr txBox="1"/>
          <p:nvPr/>
        </p:nvSpPr>
        <p:spPr>
          <a:xfrm>
            <a:off x="5930960" y="1323885"/>
            <a:ext cx="5552380" cy="3570208"/>
          </a:xfrm>
          <a:prstGeom prst="rect">
            <a:avLst/>
          </a:prstGeom>
          <a:noFill/>
        </p:spPr>
        <p:txBody>
          <a:bodyPr wrap="square">
            <a:spAutoFit/>
          </a:bodyPr>
          <a:lstStyle/>
          <a:p>
            <a:r>
              <a:rPr lang="en-US" altLang="ko-KR" sz="2800" b="1" spc="-30" dirty="0">
                <a:ln w="3175">
                  <a:solidFill>
                    <a:srgbClr val="0C3975">
                      <a:alpha val="10000"/>
                    </a:srgbClr>
                  </a:solidFill>
                </a:ln>
                <a:latin typeface="+mj-lt"/>
              </a:rPr>
              <a:t>1. Introduction</a:t>
            </a:r>
          </a:p>
          <a:p>
            <a:r>
              <a:rPr lang="en-US" altLang="ko-KR" sz="2000" dirty="0">
                <a:latin typeface="Arial" panose="020B0604020202020204" pitchFamily="34" charset="0"/>
                <a:ea typeface="+mj-ea"/>
                <a:cs typeface="Arial" panose="020B0604020202020204" pitchFamily="34" charset="0"/>
              </a:rPr>
              <a:t>     </a:t>
            </a:r>
            <a:endParaRPr lang="en-US" altLang="ko-KR" sz="1400" dirty="0">
              <a:latin typeface="Arial" panose="020B0604020202020204" pitchFamily="34" charset="0"/>
              <a:ea typeface="+mj-ea"/>
              <a:cs typeface="Arial" panose="020B0604020202020204" pitchFamily="34" charset="0"/>
            </a:endParaRPr>
          </a:p>
          <a:p>
            <a:r>
              <a:rPr lang="en-US" altLang="ko-KR" sz="2800" b="1" spc="-30" dirty="0">
                <a:ln w="3175">
                  <a:solidFill>
                    <a:srgbClr val="0C3975">
                      <a:alpha val="10000"/>
                    </a:srgbClr>
                  </a:solidFill>
                </a:ln>
                <a:latin typeface="+mj-lt"/>
              </a:rPr>
              <a:t>2. Analysis on the target degradation</a:t>
            </a:r>
          </a:p>
          <a:p>
            <a:r>
              <a:rPr lang="en-US" altLang="ko-KR" sz="2000" dirty="0">
                <a:latin typeface="Arial" panose="020B0604020202020204" pitchFamily="34" charset="0"/>
                <a:cs typeface="Arial" panose="020B0604020202020204" pitchFamily="34" charset="0"/>
              </a:rPr>
              <a:t>     a) Thermal evaporation (Sublimation)</a:t>
            </a:r>
          </a:p>
          <a:p>
            <a:r>
              <a:rPr lang="en-US" altLang="ko-KR" sz="2000" dirty="0">
                <a:latin typeface="Arial" panose="020B0604020202020204" pitchFamily="34" charset="0"/>
                <a:cs typeface="Arial" panose="020B0604020202020204" pitchFamily="34" charset="0"/>
              </a:rPr>
              <a:t>     b) Sputtering</a:t>
            </a:r>
          </a:p>
          <a:p>
            <a:r>
              <a:rPr lang="en-US" altLang="ko-KR" sz="2000" dirty="0">
                <a:latin typeface="Arial" panose="020B0604020202020204" pitchFamily="34" charset="0"/>
                <a:cs typeface="Arial" panose="020B0604020202020204" pitchFamily="34" charset="0"/>
              </a:rPr>
              <a:t>     c) Radiation damage</a:t>
            </a:r>
          </a:p>
          <a:p>
            <a:endParaRPr lang="en-US" altLang="ko-KR" sz="1400" dirty="0">
              <a:latin typeface="Arial" panose="020B0604020202020204" pitchFamily="34" charset="0"/>
              <a:cs typeface="Arial" panose="020B0604020202020204" pitchFamily="34" charset="0"/>
            </a:endParaRPr>
          </a:p>
          <a:p>
            <a:r>
              <a:rPr lang="en-US" altLang="ko-KR" sz="2800" b="1" spc="-30" dirty="0">
                <a:ln w="3175">
                  <a:solidFill>
                    <a:srgbClr val="0C3975">
                      <a:alpha val="10000"/>
                    </a:srgbClr>
                  </a:solidFill>
                </a:ln>
                <a:latin typeface="+mj-lt"/>
              </a:rPr>
              <a:t>3. Result &amp; discussion</a:t>
            </a:r>
          </a:p>
          <a:p>
            <a:endParaRPr lang="en-US" altLang="ko-KR" sz="2000" dirty="0">
              <a:latin typeface="Arial" panose="020B0604020202020204" pitchFamily="34" charset="0"/>
              <a:cs typeface="Arial" panose="020B0604020202020204" pitchFamily="34" charset="0"/>
            </a:endParaRPr>
          </a:p>
          <a:p>
            <a:r>
              <a:rPr lang="en-US" altLang="ko-KR" sz="2800" b="1" spc="-30" dirty="0">
                <a:ln w="3175">
                  <a:solidFill>
                    <a:srgbClr val="0C3975">
                      <a:alpha val="10000"/>
                    </a:srgbClr>
                  </a:solidFill>
                </a:ln>
                <a:latin typeface="+mj-lt"/>
              </a:rPr>
              <a:t>4. Conclusion</a:t>
            </a:r>
          </a:p>
        </p:txBody>
      </p:sp>
      <p:sp>
        <p:nvSpPr>
          <p:cNvPr id="5" name="TextBox 4">
            <a:extLst>
              <a:ext uri="{FF2B5EF4-FFF2-40B4-BE49-F238E27FC236}">
                <a16:creationId xmlns:a16="http://schemas.microsoft.com/office/drawing/2014/main" id="{CC471396-17A1-4AEB-947C-F853B14D7AEA}"/>
              </a:ext>
            </a:extLst>
          </p:cNvPr>
          <p:cNvSpPr txBox="1"/>
          <p:nvPr/>
        </p:nvSpPr>
        <p:spPr>
          <a:xfrm>
            <a:off x="683458" y="107405"/>
            <a:ext cx="3720745" cy="523220"/>
          </a:xfrm>
          <a:prstGeom prst="rect">
            <a:avLst/>
          </a:prstGeom>
          <a:noFill/>
        </p:spPr>
        <p:txBody>
          <a:bodyPr wrap="square">
            <a:spAutoFit/>
          </a:bodyPr>
          <a:lstStyle/>
          <a:p>
            <a:r>
              <a:rPr lang="pt-PT" altLang="ko-KR" sz="2800" b="1" spc="-30" dirty="0">
                <a:ln w="3175">
                  <a:solidFill>
                    <a:srgbClr val="0C3975">
                      <a:alpha val="10000"/>
                    </a:srgbClr>
                  </a:solidFill>
                </a:ln>
                <a:solidFill>
                  <a:srgbClr val="0C3975"/>
                </a:solidFill>
                <a:latin typeface="+mj-lt"/>
              </a:rPr>
              <a:t>Table of Contents</a:t>
            </a:r>
            <a:endParaRPr lang="ko-KR" altLang="en-US" sz="2800" b="1" spc="-30" dirty="0">
              <a:ln w="3175">
                <a:solidFill>
                  <a:srgbClr val="282828">
                    <a:alpha val="10000"/>
                  </a:srgbClr>
                </a:solidFill>
              </a:ln>
              <a:solidFill>
                <a:srgbClr val="282828"/>
              </a:solidFill>
              <a:latin typeface="+mj-lt"/>
            </a:endParaRPr>
          </a:p>
        </p:txBody>
      </p:sp>
      <p:grpSp>
        <p:nvGrpSpPr>
          <p:cNvPr id="6" name="그룹 5">
            <a:extLst>
              <a:ext uri="{FF2B5EF4-FFF2-40B4-BE49-F238E27FC236}">
                <a16:creationId xmlns:a16="http://schemas.microsoft.com/office/drawing/2014/main" id="{E7A22EB0-DEF5-42E9-9B66-8950045BA73D}"/>
              </a:ext>
            </a:extLst>
          </p:cNvPr>
          <p:cNvGrpSpPr/>
          <p:nvPr/>
        </p:nvGrpSpPr>
        <p:grpSpPr>
          <a:xfrm>
            <a:off x="188173" y="93741"/>
            <a:ext cx="241329" cy="630623"/>
            <a:chOff x="183568" y="1"/>
            <a:chExt cx="215688" cy="734057"/>
          </a:xfrm>
        </p:grpSpPr>
        <p:sp>
          <p:nvSpPr>
            <p:cNvPr id="7" name="직사각형 6">
              <a:extLst>
                <a:ext uri="{FF2B5EF4-FFF2-40B4-BE49-F238E27FC236}">
                  <a16:creationId xmlns:a16="http://schemas.microsoft.com/office/drawing/2014/main" id="{6173507E-EECA-4F9C-B83B-72FFA5DD0E0E}"/>
                </a:ext>
              </a:extLst>
            </p:cNvPr>
            <p:cNvSpPr/>
            <p:nvPr/>
          </p:nvSpPr>
          <p:spPr>
            <a:xfrm>
              <a:off x="183568" y="391357"/>
              <a:ext cx="45719" cy="342701"/>
            </a:xfrm>
            <a:prstGeom prst="rect">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nvGrpSpPr>
            <p:cNvPr id="8" name="그룹 7">
              <a:extLst>
                <a:ext uri="{FF2B5EF4-FFF2-40B4-BE49-F238E27FC236}">
                  <a16:creationId xmlns:a16="http://schemas.microsoft.com/office/drawing/2014/main" id="{E5616D9B-9ACF-4031-9070-BA529C5709F9}"/>
                </a:ext>
              </a:extLst>
            </p:cNvPr>
            <p:cNvGrpSpPr/>
            <p:nvPr/>
          </p:nvGrpSpPr>
          <p:grpSpPr>
            <a:xfrm>
              <a:off x="275643" y="1"/>
              <a:ext cx="123613" cy="446867"/>
              <a:chOff x="275643" y="1"/>
              <a:chExt cx="123613" cy="446867"/>
            </a:xfrm>
          </p:grpSpPr>
          <p:sp>
            <p:nvSpPr>
              <p:cNvPr id="9" name="직사각형 8">
                <a:extLst>
                  <a:ext uri="{FF2B5EF4-FFF2-40B4-BE49-F238E27FC236}">
                    <a16:creationId xmlns:a16="http://schemas.microsoft.com/office/drawing/2014/main" id="{123C7DFC-42BE-46AB-AF51-320AB02B1D57}"/>
                  </a:ext>
                </a:extLst>
              </p:cNvPr>
              <p:cNvSpPr/>
              <p:nvPr/>
            </p:nvSpPr>
            <p:spPr>
              <a:xfrm>
                <a:off x="275643" y="135321"/>
                <a:ext cx="45719" cy="311546"/>
              </a:xfrm>
              <a:prstGeom prst="rect">
                <a:avLst/>
              </a:prstGeom>
              <a:solidFill>
                <a:srgbClr val="2E6B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10" name="자유형: 도형 9">
                <a:extLst>
                  <a:ext uri="{FF2B5EF4-FFF2-40B4-BE49-F238E27FC236}">
                    <a16:creationId xmlns:a16="http://schemas.microsoft.com/office/drawing/2014/main" id="{4121F1AA-F7B8-4A23-8E86-D4EA55C91A88}"/>
                  </a:ext>
                </a:extLst>
              </p:cNvPr>
              <p:cNvSpPr/>
              <p:nvPr/>
            </p:nvSpPr>
            <p:spPr>
              <a:xfrm>
                <a:off x="353537" y="1"/>
                <a:ext cx="45719" cy="446867"/>
              </a:xfrm>
              <a:custGeom>
                <a:avLst/>
                <a:gdLst>
                  <a:gd name="connsiteX0" fmla="*/ 0 w 45719"/>
                  <a:gd name="connsiteY0" fmla="*/ 0 h 446867"/>
                  <a:gd name="connsiteX1" fmla="*/ 45719 w 45719"/>
                  <a:gd name="connsiteY1" fmla="*/ 0 h 446867"/>
                  <a:gd name="connsiteX2" fmla="*/ 45719 w 45719"/>
                  <a:gd name="connsiteY2" fmla="*/ 242888 h 446867"/>
                  <a:gd name="connsiteX3" fmla="*/ 45719 w 45719"/>
                  <a:gd name="connsiteY3" fmla="*/ 311546 h 446867"/>
                  <a:gd name="connsiteX4" fmla="*/ 45719 w 45719"/>
                  <a:gd name="connsiteY4" fmla="*/ 446867 h 446867"/>
                  <a:gd name="connsiteX5" fmla="*/ 0 w 45719"/>
                  <a:gd name="connsiteY5" fmla="*/ 446867 h 446867"/>
                  <a:gd name="connsiteX6" fmla="*/ 0 w 45719"/>
                  <a:gd name="connsiteY6" fmla="*/ 311546 h 446867"/>
                  <a:gd name="connsiteX7" fmla="*/ 0 w 45719"/>
                  <a:gd name="connsiteY7" fmla="*/ 242888 h 4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446867">
                    <a:moveTo>
                      <a:pt x="0" y="0"/>
                    </a:moveTo>
                    <a:lnTo>
                      <a:pt x="45719" y="0"/>
                    </a:lnTo>
                    <a:lnTo>
                      <a:pt x="45719" y="242888"/>
                    </a:lnTo>
                    <a:lnTo>
                      <a:pt x="45719" y="311546"/>
                    </a:lnTo>
                    <a:lnTo>
                      <a:pt x="45719" y="446867"/>
                    </a:lnTo>
                    <a:lnTo>
                      <a:pt x="0" y="446867"/>
                    </a:lnTo>
                    <a:lnTo>
                      <a:pt x="0" y="311546"/>
                    </a:lnTo>
                    <a:lnTo>
                      <a:pt x="0" y="242888"/>
                    </a:lnTo>
                    <a:close/>
                  </a:path>
                </a:pathLst>
              </a:custGeom>
              <a:solidFill>
                <a:srgbClr val="629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grpSp>
      <p:pic>
        <p:nvPicPr>
          <p:cNvPr id="2050" name="Picture 2" descr="http://d3b39vpyptsv01.cloudfront.net/photo/1/2/17f552dbb8d76670480cd3ec5e9ac0c2.jpg">
            <a:extLst>
              <a:ext uri="{FF2B5EF4-FFF2-40B4-BE49-F238E27FC236}">
                <a16:creationId xmlns:a16="http://schemas.microsoft.com/office/drawing/2014/main" id="{70165CA5-EF5F-4468-BBD5-9D8B3AF52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21" y="1540194"/>
            <a:ext cx="4310233" cy="292322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8" name="Picture 2" descr="SATIF-16     Shielding aspects of Accelerators, Targets and Irradiation Facilities">
            <a:extLst>
              <a:ext uri="{FF2B5EF4-FFF2-40B4-BE49-F238E27FC236}">
                <a16:creationId xmlns:a16="http://schemas.microsoft.com/office/drawing/2014/main" id="{36A61D0B-41D1-4254-A39B-C07EC92C94F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560"/>
          <a:stretch/>
        </p:blipFill>
        <p:spPr bwMode="auto">
          <a:xfrm>
            <a:off x="10599347" y="6025007"/>
            <a:ext cx="1499302" cy="716233"/>
          </a:xfrm>
          <a:prstGeom prst="rect">
            <a:avLst/>
          </a:prstGeom>
          <a:solidFill>
            <a:schemeClr val="tx1">
              <a:lumMod val="65000"/>
              <a:lumOff val="35000"/>
            </a:schemeClr>
          </a:solidFill>
        </p:spPr>
      </p:pic>
      <p:pic>
        <p:nvPicPr>
          <p:cNvPr id="19" name="그림 18">
            <a:extLst>
              <a:ext uri="{FF2B5EF4-FFF2-40B4-BE49-F238E27FC236}">
                <a16:creationId xmlns:a16="http://schemas.microsoft.com/office/drawing/2014/main" id="{DAEEFD08-A1CB-4E07-88CD-910B7A2990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5275" y="93741"/>
            <a:ext cx="3048145" cy="490581"/>
          </a:xfrm>
          <a:prstGeom prst="rect">
            <a:avLst/>
          </a:prstGeom>
        </p:spPr>
      </p:pic>
    </p:spTree>
    <p:extLst>
      <p:ext uri="{BB962C8B-B14F-4D97-AF65-F5344CB8AC3E}">
        <p14:creationId xmlns:p14="http://schemas.microsoft.com/office/powerpoint/2010/main" val="405668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9C32FDCD-C289-4E48-8E49-BA96D5454EB4}"/>
              </a:ext>
            </a:extLst>
          </p:cNvPr>
          <p:cNvSpPr/>
          <p:nvPr/>
        </p:nvSpPr>
        <p:spPr>
          <a:xfrm>
            <a:off x="4216057" y="0"/>
            <a:ext cx="5738171" cy="461665"/>
          </a:xfrm>
          <a:prstGeom prst="rect">
            <a:avLst/>
          </a:prstGeom>
        </p:spPr>
        <p:txBody>
          <a:bodyPr wrap="square">
            <a:spAutoFit/>
          </a:bodyPr>
          <a:lstStyle/>
          <a:p>
            <a:r>
              <a:rPr lang="en-US" altLang="ko-KR" sz="2400" b="1">
                <a:solidFill>
                  <a:srgbClr val="211D1E"/>
                </a:solidFill>
                <a:latin typeface="Times" panose="02020603050405020304" pitchFamily="18" charset="0"/>
              </a:rPr>
              <a:t>FDA-Explicit scheme (calculation)</a:t>
            </a:r>
            <a:endParaRPr lang="ko-KR" altLang="en-US" sz="2400" b="1"/>
          </a:p>
        </p:txBody>
      </p:sp>
      <mc:AlternateContent xmlns:mc="http://schemas.openxmlformats.org/markup-compatibility/2006" xmlns:a14="http://schemas.microsoft.com/office/drawing/2010/main">
        <mc:Choice Requires="a14">
          <p:sp>
            <p:nvSpPr>
              <p:cNvPr id="17" name="직사각형 16">
                <a:extLst>
                  <a:ext uri="{FF2B5EF4-FFF2-40B4-BE49-F238E27FC236}">
                    <a16:creationId xmlns:a16="http://schemas.microsoft.com/office/drawing/2014/main" id="{FBEEEA51-A853-42AE-B65A-4925AEAD0239}"/>
                  </a:ext>
                </a:extLst>
              </p:cNvPr>
              <p:cNvSpPr/>
              <p:nvPr/>
            </p:nvSpPr>
            <p:spPr>
              <a:xfrm>
                <a:off x="4712198" y="2523025"/>
                <a:ext cx="2884829" cy="307777"/>
              </a:xfrm>
              <a:prstGeom prst="rect">
                <a:avLst/>
              </a:prstGeom>
            </p:spPr>
            <p:txBody>
              <a:bodyPr wrap="none">
                <a:spAutoFit/>
              </a:bodyPr>
              <a:lstStyle/>
              <a:p>
                <a:pPr marL="285750" indent="-285750">
                  <a:buFont typeface="Arial" panose="020B0604020202020204" pitchFamily="34" charset="0"/>
                  <a:buChar char="•"/>
                </a:pPr>
                <a14:m>
                  <m:oMath xmlns:m="http://schemas.openxmlformats.org/officeDocument/2006/math">
                    <m:r>
                      <a:rPr lang="en-US" altLang="ko-KR" sz="1400" i="1">
                        <a:latin typeface="Cambria Math" panose="02040503050406030204" pitchFamily="18" charset="0"/>
                        <a:ea typeface="Cambria Math" panose="02040503050406030204" pitchFamily="18" charset="0"/>
                      </a:rPr>
                      <m:t>𝑇</m:t>
                    </m:r>
                    <m:r>
                      <a:rPr lang="en-US" altLang="ko-KR" sz="1400" i="1" baseline="-25000">
                        <a:latin typeface="Cambria Math" panose="02040503050406030204" pitchFamily="18" charset="0"/>
                        <a:ea typeface="Cambria Math" panose="02040503050406030204" pitchFamily="18" charset="0"/>
                      </a:rPr>
                      <m:t>𝑒</m:t>
                    </m:r>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𝑟</m:t>
                        </m:r>
                        <m:r>
                          <a:rPr lang="en-US" altLang="ko-KR" sz="1400" i="1">
                            <a:latin typeface="Cambria Math" panose="02040503050406030204" pitchFamily="18" charset="0"/>
                            <a:ea typeface="Cambria Math" panose="02040503050406030204" pitchFamily="18" charset="0"/>
                          </a:rPr>
                          <m:t>,0</m:t>
                        </m:r>
                      </m:e>
                    </m:d>
                  </m:oMath>
                </a14:m>
                <a:r>
                  <a:rPr lang="ko-KR" altLang="en-US" sz="1400"/>
                  <a:t> </a:t>
                </a:r>
                <a:r>
                  <a:rPr lang="en-US" altLang="ko-KR" sz="1400"/>
                  <a:t>= </a:t>
                </a:r>
                <a14:m>
                  <m:oMath xmlns:m="http://schemas.openxmlformats.org/officeDocument/2006/math">
                    <m:r>
                      <a:rPr lang="en-US" altLang="ko-KR" sz="1400" i="1">
                        <a:latin typeface="Cambria Math" panose="02040503050406030204" pitchFamily="18" charset="0"/>
                        <a:ea typeface="Cambria Math" panose="02040503050406030204" pitchFamily="18" charset="0"/>
                      </a:rPr>
                      <m:t>𝑇</m:t>
                    </m:r>
                    <m:r>
                      <a:rPr lang="en-US" altLang="ko-KR" sz="1400" i="1" baseline="-25000">
                        <a:latin typeface="Cambria Math" panose="02040503050406030204" pitchFamily="18" charset="0"/>
                        <a:ea typeface="Cambria Math" panose="02040503050406030204" pitchFamily="18" charset="0"/>
                      </a:rPr>
                      <m:t>𝑎</m:t>
                    </m:r>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𝑟</m:t>
                        </m:r>
                        <m:r>
                          <a:rPr lang="en-US" altLang="ko-KR" sz="1400" i="1">
                            <a:latin typeface="Cambria Math" panose="02040503050406030204" pitchFamily="18" charset="0"/>
                            <a:ea typeface="Cambria Math" panose="02040503050406030204" pitchFamily="18" charset="0"/>
                          </a:rPr>
                          <m:t>,0</m:t>
                        </m:r>
                      </m:e>
                    </m:d>
                  </m:oMath>
                </a14:m>
                <a:r>
                  <a:rPr lang="ko-KR" altLang="en-US" sz="1400"/>
                  <a:t> </a:t>
                </a:r>
                <a:r>
                  <a:rPr lang="en-US" altLang="ko-KR" sz="1400"/>
                  <a:t>= T</a:t>
                </a:r>
                <a:r>
                  <a:rPr lang="en-US" altLang="ko-KR" sz="1400" baseline="-25000"/>
                  <a:t>0</a:t>
                </a:r>
                <a:r>
                  <a:rPr lang="en-US" altLang="ko-KR" sz="1400"/>
                  <a:t>=320 K</a:t>
                </a:r>
                <a:endParaRPr lang="ko-KR" altLang="en-US" sz="1400"/>
              </a:p>
            </p:txBody>
          </p:sp>
        </mc:Choice>
        <mc:Fallback xmlns="">
          <p:sp>
            <p:nvSpPr>
              <p:cNvPr id="17" name="직사각형 16">
                <a:extLst>
                  <a:ext uri="{FF2B5EF4-FFF2-40B4-BE49-F238E27FC236}">
                    <a16:creationId xmlns:a16="http://schemas.microsoft.com/office/drawing/2014/main" id="{FBEEEA51-A853-42AE-B65A-4925AEAD0239}"/>
                  </a:ext>
                </a:extLst>
              </p:cNvPr>
              <p:cNvSpPr>
                <a:spLocks noRot="1" noChangeAspect="1" noMove="1" noResize="1" noEditPoints="1" noAdjustHandles="1" noChangeArrowheads="1" noChangeShapeType="1" noTextEdit="1"/>
              </p:cNvSpPr>
              <p:nvPr/>
            </p:nvSpPr>
            <p:spPr>
              <a:xfrm>
                <a:off x="4712198" y="2523025"/>
                <a:ext cx="2884829" cy="307777"/>
              </a:xfrm>
              <a:prstGeom prst="rect">
                <a:avLst/>
              </a:prstGeom>
              <a:blipFill>
                <a:blip r:embed="rId2"/>
                <a:stretch>
                  <a:fillRect l="-423" t="-4000" b="-2000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직사각형 17">
                <a:extLst>
                  <a:ext uri="{FF2B5EF4-FFF2-40B4-BE49-F238E27FC236}">
                    <a16:creationId xmlns:a16="http://schemas.microsoft.com/office/drawing/2014/main" id="{1A4B6289-54E1-4670-9524-6C266C5BD446}"/>
                  </a:ext>
                </a:extLst>
              </p:cNvPr>
              <p:cNvSpPr/>
              <p:nvPr/>
            </p:nvSpPr>
            <p:spPr>
              <a:xfrm>
                <a:off x="4699125" y="1648261"/>
                <a:ext cx="2981072" cy="725840"/>
              </a:xfrm>
              <a:prstGeom prst="rect">
                <a:avLst/>
              </a:prstGeom>
            </p:spPr>
            <p:txBody>
              <a:bodyPr wrap="none">
                <a:spAutoFit/>
              </a:bodyPr>
              <a:lstStyle/>
              <a:p>
                <a:pPr marL="285750" indent="-285750">
                  <a:buFont typeface="Arial" panose="020B0604020202020204" pitchFamily="34" charset="0"/>
                  <a:buChar char="•"/>
                </a:pPr>
                <a:r>
                  <a:rPr lang="en-US" altLang="ko-KR" sz="1400"/>
                  <a:t> </a:t>
                </a:r>
                <a14:m>
                  <m:oMath xmlns:m="http://schemas.openxmlformats.org/officeDocument/2006/math">
                    <m:sSub>
                      <m:sSubPr>
                        <m:ctrlPr>
                          <a:rPr lang="en-US" altLang="ko-KR" sz="1400" i="1" smtClean="0">
                            <a:latin typeface="Cambria Math" panose="02040503050406030204" pitchFamily="18" charset="0"/>
                          </a:rPr>
                        </m:ctrlPr>
                      </m:sSubPr>
                      <m:e>
                        <m:r>
                          <m:rPr>
                            <m:nor/>
                          </m:rPr>
                          <a:rPr lang="en-US" altLang="ko-KR" sz="1400"/>
                          <m:t>(</m:t>
                        </m:r>
                        <m:f>
                          <m:fPr>
                            <m:ctrlPr>
                              <a:rPr lang="en-US" altLang="ko-KR" sz="1400" i="1">
                                <a:latin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𝑇𝑒</m:t>
                            </m:r>
                          </m:num>
                          <m:den>
                            <m:r>
                              <a:rPr lang="en-US" altLang="ko-KR" sz="1400" i="1">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𝑟</m:t>
                            </m:r>
                          </m:den>
                        </m:f>
                        <m:r>
                          <m:rPr>
                            <m:nor/>
                          </m:rPr>
                          <a:rPr lang="en-US" altLang="ko-KR" sz="1400"/>
                          <m:t>)</m:t>
                        </m:r>
                      </m:e>
                      <m:sub>
                        <m:r>
                          <a:rPr lang="en-US" altLang="ko-KR" sz="1400" b="0" i="1" smtClean="0">
                            <a:latin typeface="Cambria Math" panose="02040503050406030204" pitchFamily="18" charset="0"/>
                          </a:rPr>
                          <m:t>𝑟</m:t>
                        </m:r>
                        <m:r>
                          <a:rPr lang="en-US" altLang="ko-KR" sz="1400" b="0" i="1" smtClean="0">
                            <a:latin typeface="Cambria Math" panose="02040503050406030204" pitchFamily="18" charset="0"/>
                          </a:rPr>
                          <m:t>=</m:t>
                        </m:r>
                        <m:r>
                          <a:rPr lang="en-US" altLang="ko-KR" sz="1400" b="0" i="1" smtClean="0">
                            <a:latin typeface="Cambria Math" panose="02040503050406030204" pitchFamily="18" charset="0"/>
                          </a:rPr>
                          <m:t>𝑟𝑚𝑖𝑛</m:t>
                        </m:r>
                      </m:sub>
                    </m:sSub>
                  </m:oMath>
                </a14:m>
                <a:r>
                  <a:rPr lang="en-US" altLang="ko-KR" sz="1400"/>
                  <a:t>, </a:t>
                </a:r>
                <a14:m>
                  <m:oMath xmlns:m="http://schemas.openxmlformats.org/officeDocument/2006/math">
                    <m:sSub>
                      <m:sSubPr>
                        <m:ctrlPr>
                          <a:rPr lang="en-US" altLang="ko-KR" sz="1400" i="1">
                            <a:latin typeface="Cambria Math" panose="02040503050406030204" pitchFamily="18" charset="0"/>
                          </a:rPr>
                        </m:ctrlPr>
                      </m:sSubPr>
                      <m:e>
                        <m:r>
                          <m:rPr>
                            <m:nor/>
                          </m:rPr>
                          <a:rPr lang="en-US" altLang="ko-KR" sz="1400"/>
                          <m:t>(</m:t>
                        </m:r>
                        <m:f>
                          <m:fPr>
                            <m:ctrlPr>
                              <a:rPr lang="en-US" altLang="ko-KR" sz="1400" i="1">
                                <a:latin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𝑇𝑎</m:t>
                            </m:r>
                          </m:num>
                          <m:den>
                            <m:r>
                              <a:rPr lang="en-US" altLang="ko-KR" sz="1400" i="1">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𝑟</m:t>
                            </m:r>
                          </m:den>
                        </m:f>
                        <m:r>
                          <m:rPr>
                            <m:nor/>
                          </m:rPr>
                          <a:rPr lang="en-US" altLang="ko-KR" sz="1400"/>
                          <m:t>)</m:t>
                        </m:r>
                      </m:e>
                      <m:sub>
                        <m:r>
                          <a:rPr lang="en-US" altLang="ko-KR" sz="1400" i="1">
                            <a:latin typeface="Cambria Math" panose="02040503050406030204" pitchFamily="18" charset="0"/>
                          </a:rPr>
                          <m:t>𝑟</m:t>
                        </m:r>
                        <m:r>
                          <a:rPr lang="en-US" altLang="ko-KR" sz="1400" i="1">
                            <a:latin typeface="Cambria Math" panose="02040503050406030204" pitchFamily="18" charset="0"/>
                          </a:rPr>
                          <m:t>=</m:t>
                        </m:r>
                        <m:r>
                          <a:rPr lang="en-US" altLang="ko-KR" sz="1400" i="1">
                            <a:latin typeface="Cambria Math" panose="02040503050406030204" pitchFamily="18" charset="0"/>
                          </a:rPr>
                          <m:t>𝑟𝑚𝑖𝑛</m:t>
                        </m:r>
                      </m:sub>
                    </m:sSub>
                  </m:oMath>
                </a14:m>
                <a:r>
                  <a:rPr lang="ko-KR" altLang="en-US" sz="1400"/>
                  <a:t> </a:t>
                </a:r>
                <a:r>
                  <a:rPr lang="en-US" altLang="ko-KR" sz="1400"/>
                  <a:t>= 0</a:t>
                </a:r>
              </a:p>
              <a:p>
                <a:r>
                  <a:rPr lang="en-US" altLang="ko-KR" sz="1400"/>
                  <a:t>     =</a:t>
                </a:r>
                <a:r>
                  <a:rPr lang="en-US" altLang="ko-KR" sz="1400" baseline="-25000"/>
                  <a:t> </a:t>
                </a:r>
                <a14:m>
                  <m:oMath xmlns:m="http://schemas.openxmlformats.org/officeDocument/2006/math">
                    <m:sSub>
                      <m:sSubPr>
                        <m:ctrlPr>
                          <a:rPr lang="en-US" altLang="ko-KR" sz="1400" i="1">
                            <a:latin typeface="Cambria Math" panose="02040503050406030204" pitchFamily="18" charset="0"/>
                          </a:rPr>
                        </m:ctrlPr>
                      </m:sSubPr>
                      <m:e>
                        <m:r>
                          <m:rPr>
                            <m:nor/>
                          </m:rPr>
                          <a:rPr lang="en-US" altLang="ko-KR" sz="1400"/>
                          <m:t>(</m:t>
                        </m:r>
                        <m:f>
                          <m:fPr>
                            <m:ctrlPr>
                              <a:rPr lang="en-US" altLang="ko-KR" sz="1400" i="1">
                                <a:latin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𝑇𝑒</m:t>
                            </m:r>
                          </m:num>
                          <m:den>
                            <m:r>
                              <a:rPr lang="en-US" altLang="ko-KR" sz="1400" i="1">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𝑟</m:t>
                            </m:r>
                          </m:den>
                        </m:f>
                        <m:r>
                          <m:rPr>
                            <m:nor/>
                          </m:rPr>
                          <a:rPr lang="en-US" altLang="ko-KR" sz="1400"/>
                          <m:t>)</m:t>
                        </m:r>
                      </m:e>
                      <m:sub>
                        <m:r>
                          <a:rPr lang="en-US" altLang="ko-KR" sz="1400" i="1">
                            <a:latin typeface="Cambria Math" panose="02040503050406030204" pitchFamily="18" charset="0"/>
                          </a:rPr>
                          <m:t>𝑟</m:t>
                        </m:r>
                        <m:r>
                          <a:rPr lang="en-US" altLang="ko-KR" sz="1400" i="1">
                            <a:latin typeface="Cambria Math" panose="02040503050406030204" pitchFamily="18" charset="0"/>
                          </a:rPr>
                          <m:t>=0</m:t>
                        </m:r>
                        <m:r>
                          <a:rPr lang="en-US" altLang="ko-KR" sz="1400" b="0" i="1" smtClean="0">
                            <a:latin typeface="Cambria Math" panose="02040503050406030204" pitchFamily="18" charset="0"/>
                          </a:rPr>
                          <m:t>𝑛𝑚</m:t>
                        </m:r>
                      </m:sub>
                    </m:sSub>
                  </m:oMath>
                </a14:m>
                <a:r>
                  <a:rPr lang="en-US" altLang="ko-KR" sz="1400"/>
                  <a:t> , </a:t>
                </a:r>
                <a14:m>
                  <m:oMath xmlns:m="http://schemas.openxmlformats.org/officeDocument/2006/math">
                    <m:sSub>
                      <m:sSubPr>
                        <m:ctrlPr>
                          <a:rPr lang="en-US" altLang="ko-KR" sz="1400" i="1">
                            <a:latin typeface="Cambria Math" panose="02040503050406030204" pitchFamily="18" charset="0"/>
                          </a:rPr>
                        </m:ctrlPr>
                      </m:sSubPr>
                      <m:e>
                        <m:r>
                          <m:rPr>
                            <m:nor/>
                          </m:rPr>
                          <a:rPr lang="en-US" altLang="ko-KR" sz="1400"/>
                          <m:t>(</m:t>
                        </m:r>
                        <m:f>
                          <m:fPr>
                            <m:ctrlPr>
                              <a:rPr lang="en-US" altLang="ko-KR" sz="1400" i="1">
                                <a:latin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𝑇𝑎</m:t>
                            </m:r>
                          </m:num>
                          <m:den>
                            <m:r>
                              <a:rPr lang="en-US" altLang="ko-KR" sz="1400" i="1">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𝑟</m:t>
                            </m:r>
                          </m:den>
                        </m:f>
                        <m:r>
                          <m:rPr>
                            <m:nor/>
                          </m:rPr>
                          <a:rPr lang="en-US" altLang="ko-KR" sz="1400"/>
                          <m:t>)</m:t>
                        </m:r>
                      </m:e>
                      <m:sub>
                        <m:r>
                          <a:rPr lang="en-US" altLang="ko-KR" sz="1400" i="1">
                            <a:latin typeface="Cambria Math" panose="02040503050406030204" pitchFamily="18" charset="0"/>
                          </a:rPr>
                          <m:t>𝑟</m:t>
                        </m:r>
                        <m:r>
                          <a:rPr lang="en-US" altLang="ko-KR" sz="1400" i="1">
                            <a:latin typeface="Cambria Math" panose="02040503050406030204" pitchFamily="18" charset="0"/>
                          </a:rPr>
                          <m:t>=0</m:t>
                        </m:r>
                        <m:r>
                          <a:rPr lang="en-US" altLang="ko-KR" sz="1400" i="1">
                            <a:latin typeface="Cambria Math" panose="02040503050406030204" pitchFamily="18" charset="0"/>
                          </a:rPr>
                          <m:t>𝑛𝑚</m:t>
                        </m:r>
                      </m:sub>
                    </m:sSub>
                  </m:oMath>
                </a14:m>
                <a:r>
                  <a:rPr lang="ko-KR" altLang="en-US" sz="1400"/>
                  <a:t> </a:t>
                </a:r>
                <a:r>
                  <a:rPr lang="en-US" altLang="ko-KR" sz="1400"/>
                  <a:t>= 0 </a:t>
                </a:r>
                <a:endParaRPr lang="ko-KR" altLang="en-US" sz="1400"/>
              </a:p>
            </p:txBody>
          </p:sp>
        </mc:Choice>
        <mc:Fallback xmlns="">
          <p:sp>
            <p:nvSpPr>
              <p:cNvPr id="18" name="직사각형 17">
                <a:extLst>
                  <a:ext uri="{FF2B5EF4-FFF2-40B4-BE49-F238E27FC236}">
                    <a16:creationId xmlns:a16="http://schemas.microsoft.com/office/drawing/2014/main" id="{1A4B6289-54E1-4670-9524-6C266C5BD446}"/>
                  </a:ext>
                </a:extLst>
              </p:cNvPr>
              <p:cNvSpPr>
                <a:spLocks noRot="1" noChangeAspect="1" noMove="1" noResize="1" noEditPoints="1" noAdjustHandles="1" noChangeArrowheads="1" noChangeShapeType="1" noTextEdit="1"/>
              </p:cNvSpPr>
              <p:nvPr/>
            </p:nvSpPr>
            <p:spPr>
              <a:xfrm>
                <a:off x="4699125" y="1648261"/>
                <a:ext cx="2981072" cy="725840"/>
              </a:xfrm>
              <a:prstGeom prst="rect">
                <a:avLst/>
              </a:prstGeom>
              <a:blipFill>
                <a:blip r:embed="rId3"/>
                <a:stretch>
                  <a:fillRect l="-409" b="-840"/>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9" name="직사각형 18">
                <a:extLst>
                  <a:ext uri="{FF2B5EF4-FFF2-40B4-BE49-F238E27FC236}">
                    <a16:creationId xmlns:a16="http://schemas.microsoft.com/office/drawing/2014/main" id="{49788308-B3F2-446C-830C-14F262F342C9}"/>
                  </a:ext>
                </a:extLst>
              </p:cNvPr>
              <p:cNvSpPr/>
              <p:nvPr/>
            </p:nvSpPr>
            <p:spPr>
              <a:xfrm>
                <a:off x="4663036" y="900224"/>
                <a:ext cx="4724691" cy="666849"/>
              </a:xfrm>
              <a:prstGeom prst="rect">
                <a:avLst/>
              </a:prstGeom>
            </p:spPr>
            <p:txBody>
              <a:bodyPr wrap="none">
                <a:spAutoFit/>
              </a:bodyPr>
              <a:lstStyle/>
              <a:p>
                <a:pPr marL="285750" indent="-285750">
                  <a:buFont typeface="Arial" panose="020B0604020202020204" pitchFamily="34" charset="0"/>
                  <a:buChar char="•"/>
                </a:pPr>
                <a:r>
                  <a:rPr lang="en-US" altLang="ko-KR" sz="1400">
                    <a:ea typeface="Cambria Math" panose="02040503050406030204" pitchFamily="18" charset="0"/>
                  </a:rPr>
                  <a:t>  </a:t>
                </a:r>
                <a14:m>
                  <m:oMath xmlns:m="http://schemas.openxmlformats.org/officeDocument/2006/math">
                    <m:r>
                      <a:rPr lang="en-US" altLang="ko-KR" sz="1400" i="1" smtClean="0">
                        <a:latin typeface="Cambria Math" panose="02040503050406030204" pitchFamily="18" charset="0"/>
                        <a:ea typeface="Cambria Math" panose="02040503050406030204" pitchFamily="18" charset="0"/>
                      </a:rPr>
                      <m:t>𝑇</m:t>
                    </m:r>
                    <m:r>
                      <a:rPr lang="en-US" altLang="ko-KR" sz="1400" i="1" baseline="-25000">
                        <a:latin typeface="Cambria Math" panose="02040503050406030204" pitchFamily="18" charset="0"/>
                        <a:ea typeface="Cambria Math" panose="02040503050406030204" pitchFamily="18" charset="0"/>
                      </a:rPr>
                      <m:t>𝑒</m:t>
                    </m:r>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𝑟</m:t>
                        </m:r>
                        <m:r>
                          <a:rPr lang="en-US" altLang="ko-KR" sz="1400" b="0" i="1" baseline="-25000" smtClean="0">
                            <a:latin typeface="Cambria Math" panose="02040503050406030204" pitchFamily="18" charset="0"/>
                            <a:ea typeface="Cambria Math" panose="02040503050406030204" pitchFamily="18" charset="0"/>
                          </a:rPr>
                          <m:t>𝑚𝑎𝑥</m:t>
                        </m:r>
                        <m:r>
                          <a:rPr lang="en-US" altLang="ko-KR" sz="1400" i="1">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𝑡</m:t>
                        </m:r>
                      </m:e>
                    </m:d>
                  </m:oMath>
                </a14:m>
                <a:r>
                  <a:rPr lang="ko-KR" altLang="en-US" sz="1400"/>
                  <a:t> </a:t>
                </a:r>
                <a:r>
                  <a:rPr lang="en-US" altLang="ko-KR" sz="1400"/>
                  <a:t>= </a:t>
                </a:r>
                <a14:m>
                  <m:oMath xmlns:m="http://schemas.openxmlformats.org/officeDocument/2006/math">
                    <m:r>
                      <a:rPr lang="en-US" altLang="ko-KR" sz="1400" i="1" smtClean="0">
                        <a:latin typeface="Cambria Math" panose="02040503050406030204" pitchFamily="18" charset="0"/>
                        <a:ea typeface="Cambria Math" panose="02040503050406030204" pitchFamily="18" charset="0"/>
                      </a:rPr>
                      <m:t>𝑇</m:t>
                    </m:r>
                    <m:r>
                      <a:rPr lang="en-US" altLang="ko-KR" sz="1400" i="1" baseline="-25000" smtClean="0">
                        <a:latin typeface="Cambria Math" panose="02040503050406030204" pitchFamily="18" charset="0"/>
                        <a:ea typeface="Cambria Math" panose="02040503050406030204" pitchFamily="18" charset="0"/>
                      </a:rPr>
                      <m:t>𝑎</m:t>
                    </m:r>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𝑟</m:t>
                        </m:r>
                        <m:r>
                          <a:rPr lang="en-US" altLang="ko-KR" sz="1400" i="1" baseline="-25000">
                            <a:latin typeface="Cambria Math" panose="02040503050406030204" pitchFamily="18" charset="0"/>
                            <a:ea typeface="Cambria Math" panose="02040503050406030204" pitchFamily="18" charset="0"/>
                          </a:rPr>
                          <m:t>𝑚𝑎𝑥</m:t>
                        </m:r>
                        <m:r>
                          <a:rPr lang="en-US" altLang="ko-KR" sz="1400" i="1">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𝑡</m:t>
                        </m:r>
                      </m:e>
                    </m:d>
                  </m:oMath>
                </a14:m>
                <a:r>
                  <a:rPr lang="ko-KR" altLang="en-US" sz="1400"/>
                  <a:t> </a:t>
                </a:r>
                <a:r>
                  <a:rPr lang="en-US" altLang="ko-KR" sz="1400"/>
                  <a:t>= T</a:t>
                </a:r>
                <a:r>
                  <a:rPr lang="en-US" altLang="ko-KR" sz="1400" baseline="-25000"/>
                  <a:t>0 </a:t>
                </a:r>
                <a:r>
                  <a:rPr lang="en-US" altLang="ko-KR" sz="1400"/>
                  <a:t>= 320 K</a:t>
                </a:r>
              </a:p>
              <a:p>
                <a:endParaRPr lang="en-US" altLang="ko-KR" sz="1400" baseline="-25000"/>
              </a:p>
              <a:p>
                <a:r>
                  <a:rPr lang="en-US" altLang="ko-KR" sz="1400"/>
                  <a:t>     =</a:t>
                </a:r>
                <a:r>
                  <a:rPr lang="en-US" altLang="ko-KR" sz="1400" baseline="-25000"/>
                  <a:t> </a:t>
                </a:r>
                <a14:m>
                  <m:oMath xmlns:m="http://schemas.openxmlformats.org/officeDocument/2006/math">
                    <m:r>
                      <a:rPr lang="en-US" altLang="ko-KR" sz="1400" i="1">
                        <a:latin typeface="Cambria Math" panose="02040503050406030204" pitchFamily="18" charset="0"/>
                        <a:ea typeface="Cambria Math" panose="02040503050406030204" pitchFamily="18" charset="0"/>
                      </a:rPr>
                      <m:t>𝑇</m:t>
                    </m:r>
                    <m:r>
                      <a:rPr lang="en-US" altLang="ko-KR" sz="1400" i="1" baseline="-25000">
                        <a:latin typeface="Cambria Math" panose="02040503050406030204" pitchFamily="18" charset="0"/>
                        <a:ea typeface="Cambria Math" panose="02040503050406030204" pitchFamily="18" charset="0"/>
                      </a:rPr>
                      <m:t>𝑒</m:t>
                    </m:r>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𝑟</m:t>
                        </m:r>
                        <m:r>
                          <a:rPr lang="en-US" altLang="ko-KR" sz="1400" b="0" i="1" smtClean="0">
                            <a:latin typeface="Cambria Math" panose="02040503050406030204" pitchFamily="18" charset="0"/>
                            <a:ea typeface="Cambria Math" panose="02040503050406030204" pitchFamily="18" charset="0"/>
                          </a:rPr>
                          <m:t>=100 </m:t>
                        </m:r>
                        <m:r>
                          <a:rPr lang="en-US" altLang="ko-KR" sz="1400" b="0" i="1" smtClean="0">
                            <a:latin typeface="Cambria Math" panose="02040503050406030204" pitchFamily="18" charset="0"/>
                            <a:ea typeface="Cambria Math" panose="02040503050406030204" pitchFamily="18" charset="0"/>
                          </a:rPr>
                          <m:t>𝑛𝑚</m:t>
                        </m:r>
                        <m:r>
                          <a:rPr lang="en-US" altLang="ko-KR" sz="1400" b="0" i="1" smtClean="0">
                            <a:latin typeface="Cambria Math" panose="02040503050406030204" pitchFamily="18" charset="0"/>
                            <a:ea typeface="Cambria Math" panose="02040503050406030204" pitchFamily="18" charset="0"/>
                          </a:rPr>
                          <m:t> ,</m:t>
                        </m:r>
                        <m:r>
                          <a:rPr lang="en-US" altLang="ko-KR" sz="1400" b="0" i="1" smtClean="0">
                            <a:latin typeface="Cambria Math" panose="02040503050406030204" pitchFamily="18" charset="0"/>
                            <a:ea typeface="Cambria Math" panose="02040503050406030204" pitchFamily="18" charset="0"/>
                          </a:rPr>
                          <m:t>𝑡</m:t>
                        </m:r>
                      </m:e>
                    </m:d>
                  </m:oMath>
                </a14:m>
                <a:r>
                  <a:rPr lang="ko-KR" altLang="en-US" sz="1400"/>
                  <a:t> </a:t>
                </a:r>
                <a:r>
                  <a:rPr lang="en-US" altLang="ko-KR" sz="1400"/>
                  <a:t>= </a:t>
                </a:r>
                <a14:m>
                  <m:oMath xmlns:m="http://schemas.openxmlformats.org/officeDocument/2006/math">
                    <m:r>
                      <a:rPr lang="en-US" altLang="ko-KR" sz="1400" i="1">
                        <a:latin typeface="Cambria Math" panose="02040503050406030204" pitchFamily="18" charset="0"/>
                        <a:ea typeface="Cambria Math" panose="02040503050406030204" pitchFamily="18" charset="0"/>
                      </a:rPr>
                      <m:t>𝑇</m:t>
                    </m:r>
                    <m:r>
                      <a:rPr lang="en-US" altLang="ko-KR" sz="1400" i="1" baseline="-25000">
                        <a:latin typeface="Cambria Math" panose="02040503050406030204" pitchFamily="18" charset="0"/>
                        <a:ea typeface="Cambria Math" panose="02040503050406030204" pitchFamily="18" charset="0"/>
                      </a:rPr>
                      <m:t>𝑎</m:t>
                    </m:r>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𝑟</m:t>
                        </m:r>
                        <m:r>
                          <a:rPr lang="en-US" altLang="ko-KR" sz="1400" b="0" i="1" smtClean="0">
                            <a:latin typeface="Cambria Math" panose="02040503050406030204" pitchFamily="18" charset="0"/>
                            <a:ea typeface="Cambria Math" panose="02040503050406030204" pitchFamily="18" charset="0"/>
                          </a:rPr>
                          <m:t>=100 </m:t>
                        </m:r>
                        <m:r>
                          <a:rPr lang="en-US" altLang="ko-KR" sz="1400" b="0" i="1" smtClean="0">
                            <a:latin typeface="Cambria Math" panose="02040503050406030204" pitchFamily="18" charset="0"/>
                            <a:ea typeface="Cambria Math" panose="02040503050406030204" pitchFamily="18" charset="0"/>
                          </a:rPr>
                          <m:t>𝑛𝑚</m:t>
                        </m:r>
                        <m:r>
                          <a:rPr lang="en-US" altLang="ko-KR" sz="1400" i="1">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𝑡</m:t>
                        </m:r>
                      </m:e>
                    </m:d>
                  </m:oMath>
                </a14:m>
                <a:r>
                  <a:rPr lang="en-US" altLang="ko-KR" sz="1400"/>
                  <a:t> = T</a:t>
                </a:r>
                <a:r>
                  <a:rPr lang="en-US" altLang="ko-KR" sz="1400" baseline="-25000"/>
                  <a:t>0</a:t>
                </a:r>
                <a:r>
                  <a:rPr lang="en-US" altLang="ko-KR" sz="1400"/>
                  <a:t>=320 K</a:t>
                </a:r>
                <a:endParaRPr lang="ko-KR" altLang="en-US" sz="1400" baseline="-25000"/>
              </a:p>
            </p:txBody>
          </p:sp>
        </mc:Choice>
        <mc:Fallback xmlns="">
          <p:sp>
            <p:nvSpPr>
              <p:cNvPr id="19" name="직사각형 18">
                <a:extLst>
                  <a:ext uri="{FF2B5EF4-FFF2-40B4-BE49-F238E27FC236}">
                    <a16:creationId xmlns:a16="http://schemas.microsoft.com/office/drawing/2014/main" id="{49788308-B3F2-446C-830C-14F262F342C9}"/>
                  </a:ext>
                </a:extLst>
              </p:cNvPr>
              <p:cNvSpPr>
                <a:spLocks noRot="1" noChangeAspect="1" noMove="1" noResize="1" noEditPoints="1" noAdjustHandles="1" noChangeArrowheads="1" noChangeShapeType="1" noTextEdit="1"/>
              </p:cNvSpPr>
              <p:nvPr/>
            </p:nvSpPr>
            <p:spPr>
              <a:xfrm>
                <a:off x="4663036" y="900224"/>
                <a:ext cx="4724691" cy="666849"/>
              </a:xfrm>
              <a:prstGeom prst="rect">
                <a:avLst/>
              </a:prstGeom>
              <a:blipFill>
                <a:blip r:embed="rId4"/>
                <a:stretch>
                  <a:fillRect l="-258" t="-1835" b="-8257"/>
                </a:stretch>
              </a:blipFill>
            </p:spPr>
            <p:txBody>
              <a:bodyPr/>
              <a:lstStyle/>
              <a:p>
                <a:r>
                  <a:rPr lang="ko-KR" altLang="en-US">
                    <a:noFill/>
                  </a:rPr>
                  <a:t> </a:t>
                </a:r>
              </a:p>
            </p:txBody>
          </p:sp>
        </mc:Fallback>
      </mc:AlternateContent>
      <p:sp>
        <p:nvSpPr>
          <p:cNvPr id="22" name="직사각형 21">
            <a:extLst>
              <a:ext uri="{FF2B5EF4-FFF2-40B4-BE49-F238E27FC236}">
                <a16:creationId xmlns:a16="http://schemas.microsoft.com/office/drawing/2014/main" id="{5D4EF361-7CE8-4E14-B350-A85B0DD8A042}"/>
              </a:ext>
            </a:extLst>
          </p:cNvPr>
          <p:cNvSpPr/>
          <p:nvPr/>
        </p:nvSpPr>
        <p:spPr>
          <a:xfrm>
            <a:off x="399807" y="627185"/>
            <a:ext cx="3103299" cy="307777"/>
          </a:xfrm>
          <a:prstGeom prst="rect">
            <a:avLst/>
          </a:prstGeom>
        </p:spPr>
        <p:txBody>
          <a:bodyPr wrap="square">
            <a:spAutoFit/>
          </a:bodyPr>
          <a:lstStyle/>
          <a:p>
            <a:r>
              <a:rPr lang="en-US" altLang="ko-KR" sz="1400" b="1">
                <a:solidFill>
                  <a:srgbClr val="211D1E"/>
                </a:solidFill>
                <a:latin typeface="Times" panose="02020603050405020304" pitchFamily="18" charset="0"/>
              </a:rPr>
              <a:t>Boundary Conditions</a:t>
            </a:r>
          </a:p>
        </p:txBody>
      </p:sp>
      <mc:AlternateContent xmlns:mc="http://schemas.openxmlformats.org/markup-compatibility/2006" xmlns:a14="http://schemas.microsoft.com/office/drawing/2010/main">
        <mc:Choice Requires="a14">
          <p:sp>
            <p:nvSpPr>
              <p:cNvPr id="23" name="직사각형 22">
                <a:extLst>
                  <a:ext uri="{FF2B5EF4-FFF2-40B4-BE49-F238E27FC236}">
                    <a16:creationId xmlns:a16="http://schemas.microsoft.com/office/drawing/2014/main" id="{D53C5E83-1557-4393-8EA4-FA22FCA3B3F6}"/>
                  </a:ext>
                </a:extLst>
              </p:cNvPr>
              <p:cNvSpPr/>
              <p:nvPr/>
            </p:nvSpPr>
            <p:spPr>
              <a:xfrm>
                <a:off x="187058" y="4091190"/>
                <a:ext cx="5817964" cy="291875"/>
              </a:xfrm>
              <a:prstGeom prst="rect">
                <a:avLst/>
              </a:prstGeom>
            </p:spPr>
            <p:txBody>
              <a:bodyPr wrap="square">
                <a:spAutoFit/>
              </a:bodyPr>
              <a:lstStyle/>
              <a:p>
                <a14:m>
                  <m:oMath xmlns:m="http://schemas.openxmlformats.org/officeDocument/2006/math">
                    <m:sSub>
                      <m:sSubPr>
                        <m:ctrlPr>
                          <a:rPr lang="en-US" altLang="ko-KR" sz="1200" i="1" smtClean="0">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m:t>
                        </m:r>
                        <m:r>
                          <a:rPr lang="en-US" altLang="ko-KR" sz="1200" i="1">
                            <a:latin typeface="Cambria Math" panose="02040503050406030204" pitchFamily="18" charset="0"/>
                            <a:ea typeface="Cambria Math" panose="02040503050406030204" pitchFamily="18" charset="0"/>
                          </a:rPr>
                          <m:t>𝑗</m:t>
                        </m:r>
                        <m:r>
                          <a:rPr lang="en-US" altLang="ko-KR" sz="1200" i="1">
                            <a:latin typeface="Cambria Math" panose="02040503050406030204" pitchFamily="18" charset="0"/>
                            <a:ea typeface="Cambria Math" panose="02040503050406030204" pitchFamily="18" charset="0"/>
                          </a:rPr>
                          <m:t>+1</m:t>
                        </m:r>
                      </m:sub>
                    </m:sSub>
                  </m:oMath>
                </a14:m>
                <a:r>
                  <a:rPr lang="en-US" altLang="ko-KR" sz="1200" i="1">
                    <a:latin typeface="Cambria Math" panose="02040503050406030204" pitchFamily="18" charset="0"/>
                    <a:ea typeface="Cambria Math" panose="02040503050406030204" pitchFamily="18" charset="0"/>
                  </a:rPr>
                  <a:t> =</a:t>
                </a:r>
                <a:r>
                  <a:rPr lang="en-US" altLang="ko-KR" sz="1200" dirty="0"/>
                  <a:t> </a:t>
                </a:r>
                <a14:m>
                  <m:oMath xmlns:m="http://schemas.openxmlformats.org/officeDocument/2006/math">
                    <m:r>
                      <m:rPr>
                        <m:nor/>
                      </m:rPr>
                      <a:rPr lang="en-US" altLang="ko-KR" sz="1200" dirty="0"/>
                      <m:t>−</m:t>
                    </m:r>
                    <m:r>
                      <a:rPr lang="en-US" altLang="ko-KR" sz="1200" i="1">
                        <a:latin typeface="Cambria Math" panose="02040503050406030204" pitchFamily="18" charset="0"/>
                        <a:ea typeface="Cambria Math" panose="02040503050406030204" pitchFamily="18" charset="0"/>
                      </a:rPr>
                      <m:t>𝛿</m:t>
                    </m:r>
                    <m:r>
                      <a:rPr lang="en-US" altLang="ko-KR" sz="1200" i="1">
                        <a:latin typeface="Cambria Math" panose="02040503050406030204" pitchFamily="18" charset="0"/>
                        <a:ea typeface="Cambria Math" panose="02040503050406030204" pitchFamily="18" charset="0"/>
                      </a:rPr>
                      <m:t>𝑡</m:t>
                    </m:r>
                    <m:r>
                      <a:rPr lang="en-US" altLang="ko-KR" sz="1200" i="1">
                        <a:latin typeface="Cambria Math" panose="02040503050406030204" pitchFamily="18" charset="0"/>
                        <a:ea typeface="Cambria Math" panose="02040503050406030204" pitchFamily="18" charset="0"/>
                      </a:rPr>
                      <m:t>∙</m:t>
                    </m:r>
                    <m:r>
                      <m:rPr>
                        <m:sty m:val="p"/>
                      </m:rPr>
                      <a:rPr lang="en-US" altLang="ko-KR" sz="1200">
                        <a:latin typeface="Cambria Math" panose="02040503050406030204" pitchFamily="18" charset="0"/>
                        <a:ea typeface="Cambria Math" panose="02040503050406030204" pitchFamily="18" charset="0"/>
                      </a:rPr>
                      <m:t>g</m:t>
                    </m:r>
                    <m:r>
                      <a:rPr lang="en-US" altLang="ko-KR" sz="1200" i="1">
                        <a:latin typeface="Cambria Math" panose="02040503050406030204" pitchFamily="18" charset="0"/>
                        <a:ea typeface="Cambria Math" panose="02040503050406030204" pitchFamily="18" charset="0"/>
                      </a:rPr>
                      <m:t>∙</m:t>
                    </m:r>
                    <m:r>
                      <a:rPr lang="en-US" altLang="ko-KR" sz="1200" i="1">
                        <a:latin typeface="Cambria Math" panose="02040503050406030204" pitchFamily="18" charset="0"/>
                      </a:rPr>
                      <m:t>(</m:t>
                    </m:r>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𝑗</m:t>
                        </m:r>
                      </m:sub>
                    </m:sSub>
                    <m:r>
                      <a:rPr lang="en-US" altLang="ko-KR" sz="1200" i="1">
                        <a:latin typeface="Cambria Math" panose="02040503050406030204" pitchFamily="18" charset="0"/>
                      </a:rPr>
                      <m:t>−</m:t>
                    </m:r>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 </m:t>
                        </m:r>
                        <m:sSup>
                          <m:sSupPr>
                            <m:ctrlPr>
                              <a:rPr lang="en-US" altLang="ko-KR" sz="1200" i="1">
                                <a:latin typeface="Cambria Math" panose="02040503050406030204" pitchFamily="18" charset="0"/>
                                <a:ea typeface="Cambria Math" panose="02040503050406030204" pitchFamily="18" charset="0"/>
                              </a:rPr>
                            </m:ctrlPr>
                          </m:sSupPr>
                          <m:e>
                            <m:r>
                              <a:rPr lang="en-US" altLang="ko-KR" sz="1200" i="1">
                                <a:latin typeface="Cambria Math" panose="02040503050406030204" pitchFamily="18" charset="0"/>
                                <a:ea typeface="Cambria Math" panose="02040503050406030204" pitchFamily="18" charset="0"/>
                              </a:rPr>
                              <m:t>𝑇</m:t>
                            </m:r>
                          </m:e>
                          <m:sup>
                            <m:r>
                              <a:rPr lang="en-US" altLang="ko-KR" sz="1200" i="1">
                                <a:latin typeface="Cambria Math" panose="02040503050406030204" pitchFamily="18" charset="0"/>
                                <a:ea typeface="Cambria Math" panose="02040503050406030204" pitchFamily="18" charset="0"/>
                              </a:rPr>
                              <m:t>′</m:t>
                            </m:r>
                          </m:sup>
                        </m:sSup>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𝑗</m:t>
                        </m:r>
                      </m:sub>
                    </m:sSub>
                    <m:r>
                      <a:rPr lang="en-US" altLang="ko-KR" sz="1200" i="1">
                        <a:latin typeface="Cambria Math" panose="02040503050406030204" pitchFamily="18" charset="0"/>
                      </a:rPr>
                      <m:t>)</m:t>
                    </m:r>
                    <m:r>
                      <a:rPr lang="en-US" altLang="ko-KR" sz="1200" b="0" i="0" smtClean="0">
                        <a:latin typeface="Cambria Math" panose="02040503050406030204" pitchFamily="18" charset="0"/>
                      </a:rPr>
                      <m:t>/</m:t>
                    </m:r>
                    <m:r>
                      <m:rPr>
                        <m:sty m:val="p"/>
                      </m:rPr>
                      <a:rPr lang="en-US" altLang="ko-KR" sz="1200">
                        <a:latin typeface="Cambria Math" panose="02040503050406030204" pitchFamily="18" charset="0"/>
                        <a:ea typeface="Cambria Math" panose="02040503050406030204" pitchFamily="18" charset="0"/>
                      </a:rPr>
                      <m:t>C</m:t>
                    </m:r>
                    <m:r>
                      <m:rPr>
                        <m:sty m:val="p"/>
                      </m:rPr>
                      <a:rPr lang="en-US" altLang="ko-KR" sz="1200" baseline="-25000">
                        <a:latin typeface="Cambria Math" panose="02040503050406030204" pitchFamily="18" charset="0"/>
                      </a:rPr>
                      <m:t>e</m:t>
                    </m:r>
                    <m:r>
                      <m:rPr>
                        <m:nor/>
                      </m:rPr>
                      <a:rPr lang="en-US" altLang="ko-KR" sz="1200" dirty="0"/>
                      <m:t>+</m:t>
                    </m:r>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𝛿</m:t>
                        </m:r>
                        <m:r>
                          <a:rPr lang="en-US" altLang="ko-KR" sz="1200" i="1">
                            <a:latin typeface="Cambria Math" panose="02040503050406030204" pitchFamily="18" charset="0"/>
                            <a:ea typeface="Cambria Math" panose="02040503050406030204" pitchFamily="18" charset="0"/>
                          </a:rPr>
                          <m:t>𝑡</m:t>
                        </m:r>
                        <m:r>
                          <a:rPr lang="en-US" altLang="ko-KR" sz="1200" i="1">
                            <a:latin typeface="Cambria Math" panose="02040503050406030204" pitchFamily="18" charset="0"/>
                            <a:ea typeface="Cambria Math" panose="02040503050406030204" pitchFamily="18" charset="0"/>
                          </a:rPr>
                          <m:t>∙</m:t>
                        </m:r>
                        <m:r>
                          <a:rPr lang="en-US" altLang="ko-KR" sz="1200" i="1">
                            <a:latin typeface="Cambria Math" panose="02040503050406030204" pitchFamily="18" charset="0"/>
                            <a:ea typeface="Cambria Math" panose="02040503050406030204" pitchFamily="18" charset="0"/>
                          </a:rPr>
                          <m:t>𝐴</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𝑗</m:t>
                        </m:r>
                      </m:sub>
                    </m:sSub>
                  </m:oMath>
                </a14:m>
                <a:r>
                  <a:rPr lang="en-US" altLang="ko-KR" sz="1200" dirty="0">
                    <a:latin typeface="Cambria Math" panose="02040503050406030204" pitchFamily="18" charset="0"/>
                    <a:ea typeface="Cambria Math" panose="02040503050406030204" pitchFamily="18" charset="0"/>
                  </a:rPr>
                  <a:t>/</a:t>
                </a:r>
                <a:r>
                  <a:rPr lang="en-US" altLang="ko-KR" sz="1200">
                    <a:ea typeface="Cambria Math" panose="02040503050406030204" pitchFamily="18" charset="0"/>
                  </a:rPr>
                  <a:t> </a:t>
                </a:r>
                <a14:m>
                  <m:oMath xmlns:m="http://schemas.openxmlformats.org/officeDocument/2006/math">
                    <m:r>
                      <m:rPr>
                        <m:sty m:val="p"/>
                      </m:rPr>
                      <a:rPr lang="en-US" altLang="ko-KR" sz="1200">
                        <a:latin typeface="Cambria Math" panose="02040503050406030204" pitchFamily="18" charset="0"/>
                        <a:ea typeface="Cambria Math" panose="02040503050406030204" pitchFamily="18" charset="0"/>
                      </a:rPr>
                      <m:t>C</m:t>
                    </m:r>
                    <m:r>
                      <m:rPr>
                        <m:sty m:val="p"/>
                      </m:rPr>
                      <a:rPr lang="en-US" altLang="ko-KR" sz="1200" baseline="-25000">
                        <a:latin typeface="Cambria Math" panose="02040503050406030204" pitchFamily="18" charset="0"/>
                      </a:rPr>
                      <m:t>e</m:t>
                    </m:r>
                  </m:oMath>
                </a14:m>
                <a:r>
                  <a:rPr lang="en-US" altLang="ko-KR" sz="1200" dirty="0">
                    <a:latin typeface="Cambria Math" panose="02040503050406030204" pitchFamily="18" charset="0"/>
                    <a:ea typeface="Cambria Math" panose="02040503050406030204" pitchFamily="18" charset="0"/>
                  </a:rPr>
                  <a:t> +</a:t>
                </a:r>
                <a:r>
                  <a:rPr lang="en-US" altLang="ko-KR" sz="1200">
                    <a:ea typeface="Cambria Math" panose="02040503050406030204" pitchFamily="18" charset="0"/>
                  </a:rPr>
                  <a:t> </a:t>
                </a:r>
                <a14:m>
                  <m:oMath xmlns:m="http://schemas.openxmlformats.org/officeDocument/2006/math">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m:t>
                        </m:r>
                        <m:r>
                          <a:rPr lang="en-US" altLang="ko-KR" sz="1200" i="1">
                            <a:latin typeface="Cambria Math" panose="02040503050406030204" pitchFamily="18" charset="0"/>
                            <a:ea typeface="Cambria Math" panose="02040503050406030204" pitchFamily="18" charset="0"/>
                          </a:rPr>
                          <m:t>𝑗</m:t>
                        </m:r>
                      </m:sub>
                    </m:sSub>
                  </m:oMath>
                </a14:m>
                <a:r>
                  <a:rPr lang="en-US" altLang="ko-KR" sz="1200" dirty="0">
                    <a:latin typeface="Cambria Math" panose="02040503050406030204" pitchFamily="18" charset="0"/>
                    <a:ea typeface="Cambria Math" panose="02040503050406030204" pitchFamily="18" charset="0"/>
                  </a:rPr>
                  <a:t> </a:t>
                </a:r>
              </a:p>
            </p:txBody>
          </p:sp>
        </mc:Choice>
        <mc:Fallback xmlns="">
          <p:sp>
            <p:nvSpPr>
              <p:cNvPr id="23" name="직사각형 22">
                <a:extLst>
                  <a:ext uri="{FF2B5EF4-FFF2-40B4-BE49-F238E27FC236}">
                    <a16:creationId xmlns:a16="http://schemas.microsoft.com/office/drawing/2014/main" id="{D53C5E83-1557-4393-8EA4-FA22FCA3B3F6}"/>
                  </a:ext>
                </a:extLst>
              </p:cNvPr>
              <p:cNvSpPr>
                <a:spLocks noRot="1" noChangeAspect="1" noMove="1" noResize="1" noEditPoints="1" noAdjustHandles="1" noChangeArrowheads="1" noChangeShapeType="1" noTextEdit="1"/>
              </p:cNvSpPr>
              <p:nvPr/>
            </p:nvSpPr>
            <p:spPr>
              <a:xfrm>
                <a:off x="187058" y="4091190"/>
                <a:ext cx="5817964" cy="291875"/>
              </a:xfrm>
              <a:prstGeom prst="rect">
                <a:avLst/>
              </a:prstGeom>
              <a:blipFill>
                <a:blip r:embed="rId5"/>
                <a:stretch>
                  <a:fillRect b="-1041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4" name="직사각형 23">
                <a:extLst>
                  <a:ext uri="{FF2B5EF4-FFF2-40B4-BE49-F238E27FC236}">
                    <a16:creationId xmlns:a16="http://schemas.microsoft.com/office/drawing/2014/main" id="{B16D79F5-0426-49A6-B3C4-C8DD204946F7}"/>
                  </a:ext>
                </a:extLst>
              </p:cNvPr>
              <p:cNvSpPr/>
              <p:nvPr/>
            </p:nvSpPr>
            <p:spPr>
              <a:xfrm>
                <a:off x="134214" y="3282235"/>
                <a:ext cx="5159554" cy="386131"/>
              </a:xfrm>
              <a:prstGeom prst="rect">
                <a:avLst/>
              </a:prstGeom>
            </p:spPr>
            <p:txBody>
              <a:bodyPr wrap="none">
                <a:spAutoFit/>
              </a:bodyPr>
              <a:lstStyle/>
              <a:p>
                <a14:m>
                  <m:oMath xmlns:m="http://schemas.openxmlformats.org/officeDocument/2006/math">
                    <m:r>
                      <m:rPr>
                        <m:sty m:val="p"/>
                      </m:rPr>
                      <a:rPr lang="en-US" altLang="ko-KR" sz="1200" smtClean="0">
                        <a:latin typeface="Cambria Math" panose="02040503050406030204" pitchFamily="18" charset="0"/>
                        <a:ea typeface="Cambria Math" panose="02040503050406030204" pitchFamily="18" charset="0"/>
                      </a:rPr>
                      <m:t>C</m:t>
                    </m:r>
                    <m:r>
                      <m:rPr>
                        <m:sty m:val="p"/>
                      </m:rPr>
                      <a:rPr lang="en-US" altLang="ko-KR" sz="1200" baseline="-25000">
                        <a:latin typeface="Cambria Math" panose="02040503050406030204" pitchFamily="18" charset="0"/>
                      </a:rPr>
                      <m:t>e</m:t>
                    </m:r>
                    <m:r>
                      <a:rPr lang="en-US" altLang="ko-KR" sz="1200" i="1" baseline="-25000">
                        <a:latin typeface="Cambria Math" panose="02040503050406030204" pitchFamily="18" charset="0"/>
                      </a:rPr>
                      <m:t> </m:t>
                    </m:r>
                    <m:f>
                      <m:fPr>
                        <m:ctrlPr>
                          <a:rPr lang="en-US" altLang="ko-KR" sz="1200" i="1">
                            <a:latin typeface="Cambria Math" panose="02040503050406030204" pitchFamily="18" charset="0"/>
                            <a:ea typeface="Cambria Math" panose="02040503050406030204" pitchFamily="18" charset="0"/>
                          </a:rPr>
                        </m:ctrlPr>
                      </m:fPr>
                      <m:num>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m:t>
                            </m:r>
                            <m:r>
                              <a:rPr lang="en-US" altLang="ko-KR" sz="1200" i="1">
                                <a:latin typeface="Cambria Math" panose="02040503050406030204" pitchFamily="18" charset="0"/>
                                <a:ea typeface="Cambria Math" panose="02040503050406030204" pitchFamily="18" charset="0"/>
                              </a:rPr>
                              <m:t>𝑗</m:t>
                            </m:r>
                            <m:r>
                              <a:rPr lang="en-US" altLang="ko-KR" sz="1200" b="0" i="1" smtClean="0">
                                <a:latin typeface="Cambria Math" panose="02040503050406030204" pitchFamily="18" charset="0"/>
                                <a:ea typeface="Cambria Math" panose="02040503050406030204" pitchFamily="18" charset="0"/>
                              </a:rPr>
                              <m:t>+1</m:t>
                            </m:r>
                          </m:sub>
                        </m:sSub>
                        <m:r>
                          <a:rPr lang="en-US" altLang="ko-KR" sz="1200" i="1">
                            <a:latin typeface="Cambria Math" panose="02040503050406030204" pitchFamily="18" charset="0"/>
                            <a:ea typeface="Cambria Math" panose="02040503050406030204" pitchFamily="18" charset="0"/>
                          </a:rPr>
                          <m:t>−</m:t>
                        </m:r>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m:t>
                            </m:r>
                            <m:r>
                              <a:rPr lang="en-US" altLang="ko-KR" sz="1200" i="1">
                                <a:latin typeface="Cambria Math" panose="02040503050406030204" pitchFamily="18" charset="0"/>
                                <a:ea typeface="Cambria Math" panose="02040503050406030204" pitchFamily="18" charset="0"/>
                              </a:rPr>
                              <m:t>𝑗</m:t>
                            </m:r>
                          </m:sub>
                        </m:sSub>
                      </m:num>
                      <m:den>
                        <m:r>
                          <a:rPr lang="en-US" altLang="ko-KR" sz="1200" i="1">
                            <a:latin typeface="Cambria Math" panose="02040503050406030204" pitchFamily="18" charset="0"/>
                            <a:ea typeface="Cambria Math" panose="02040503050406030204" pitchFamily="18" charset="0"/>
                          </a:rPr>
                          <m:t>𝛿</m:t>
                        </m:r>
                        <m:r>
                          <a:rPr lang="en-US" altLang="ko-KR" sz="1200" i="1" smtClean="0">
                            <a:latin typeface="Cambria Math" panose="02040503050406030204" pitchFamily="18" charset="0"/>
                            <a:ea typeface="Cambria Math" panose="02040503050406030204" pitchFamily="18" charset="0"/>
                          </a:rPr>
                          <m:t>𝑡</m:t>
                        </m:r>
                      </m:den>
                    </m:f>
                  </m:oMath>
                </a14:m>
                <a:r>
                  <a:rPr lang="en-US" altLang="ko-KR" sz="1200" dirty="0"/>
                  <a:t>=</a:t>
                </a:r>
                <a:r>
                  <a:rPr lang="en-US" altLang="ko-KR" sz="1200">
                    <a:ea typeface="Cambria Math" panose="02040503050406030204" pitchFamily="18" charset="0"/>
                  </a:rPr>
                  <a:t> </a:t>
                </a:r>
                <a14:m>
                  <m:oMath xmlns:m="http://schemas.openxmlformats.org/officeDocument/2006/math">
                    <m:r>
                      <a:rPr lang="en-US" altLang="ko-KR" sz="1200" i="1">
                        <a:latin typeface="Cambria Math" panose="02040503050406030204" pitchFamily="18" charset="0"/>
                        <a:ea typeface="Cambria Math" panose="02040503050406030204" pitchFamily="18" charset="0"/>
                      </a:rPr>
                      <m:t>𝐾</m:t>
                    </m:r>
                    <m:r>
                      <a:rPr lang="en-US" altLang="ko-KR" sz="1200" i="1" baseline="-25000">
                        <a:latin typeface="Cambria Math" panose="02040503050406030204" pitchFamily="18" charset="0"/>
                        <a:ea typeface="Cambria Math" panose="02040503050406030204" pitchFamily="18" charset="0"/>
                      </a:rPr>
                      <m:t>𝑒</m:t>
                    </m:r>
                    <m:d>
                      <m:dPr>
                        <m:begChr m:val="["/>
                        <m:endChr m:val="]"/>
                        <m:ctrlPr>
                          <a:rPr lang="en-US" altLang="ko-KR" sz="1200" i="1">
                            <a:latin typeface="Cambria Math" panose="02040503050406030204" pitchFamily="18" charset="0"/>
                            <a:ea typeface="Cambria Math" panose="02040503050406030204" pitchFamily="18" charset="0"/>
                          </a:rPr>
                        </m:ctrlPr>
                      </m:dPr>
                      <m:e>
                        <m:r>
                          <a:rPr lang="en-US" altLang="ko-KR" sz="1200" i="1">
                            <a:latin typeface="Cambria Math" panose="02040503050406030204" pitchFamily="18" charset="0"/>
                            <a:ea typeface="Cambria Math" panose="02040503050406030204" pitchFamily="18" charset="0"/>
                          </a:rPr>
                          <m:t> </m:t>
                        </m:r>
                        <m:f>
                          <m:fPr>
                            <m:ctrlPr>
                              <a:rPr lang="en-US" altLang="ko-KR" sz="1200" i="1">
                                <a:latin typeface="Cambria Math" panose="02040503050406030204" pitchFamily="18" charset="0"/>
                              </a:rPr>
                            </m:ctrlPr>
                          </m:fPr>
                          <m:num>
                            <m:r>
                              <a:rPr lang="en-US" altLang="ko-KR" sz="1200" i="1">
                                <a:latin typeface="Cambria Math" panose="02040503050406030204" pitchFamily="18" charset="0"/>
                                <a:ea typeface="Cambria Math" panose="02040503050406030204" pitchFamily="18" charset="0"/>
                              </a:rPr>
                              <m:t>1</m:t>
                            </m:r>
                          </m:num>
                          <m:den>
                            <m:r>
                              <a:rPr lang="en-US" altLang="ko-KR" sz="1200" i="1">
                                <a:latin typeface="Cambria Math" panose="02040503050406030204" pitchFamily="18" charset="0"/>
                                <a:ea typeface="Cambria Math" panose="02040503050406030204" pitchFamily="18" charset="0"/>
                              </a:rPr>
                              <m:t>𝑟</m:t>
                            </m:r>
                            <m:r>
                              <a:rPr lang="en-US" altLang="ko-KR" sz="1200" b="0" i="1" baseline="-25000" smtClean="0">
                                <a:latin typeface="Cambria Math" panose="02040503050406030204" pitchFamily="18" charset="0"/>
                                <a:ea typeface="Cambria Math" panose="02040503050406030204" pitchFamily="18" charset="0"/>
                              </a:rPr>
                              <m:t>𝑖</m:t>
                            </m:r>
                          </m:den>
                        </m:f>
                        <m:r>
                          <a:rPr lang="en-US" altLang="ko-KR" sz="1200" b="0" i="1" smtClean="0">
                            <a:latin typeface="Cambria Math" panose="02040503050406030204" pitchFamily="18" charset="0"/>
                            <a:ea typeface="Cambria Math" panose="02040503050406030204" pitchFamily="18" charset="0"/>
                          </a:rPr>
                          <m:t>(</m:t>
                        </m:r>
                        <m:f>
                          <m:fPr>
                            <m:ctrlPr>
                              <a:rPr lang="en-US" altLang="ko-KR" sz="1200" i="1">
                                <a:latin typeface="Cambria Math" panose="02040503050406030204" pitchFamily="18" charset="0"/>
                                <a:ea typeface="Cambria Math" panose="02040503050406030204" pitchFamily="18" charset="0"/>
                              </a:rPr>
                            </m:ctrlPr>
                          </m:fPr>
                          <m:num>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+1,</m:t>
                                </m:r>
                                <m:r>
                                  <a:rPr lang="en-US" altLang="ko-KR" sz="1200" i="1">
                                    <a:latin typeface="Cambria Math" panose="02040503050406030204" pitchFamily="18" charset="0"/>
                                    <a:ea typeface="Cambria Math" panose="02040503050406030204" pitchFamily="18" charset="0"/>
                                  </a:rPr>
                                  <m:t>𝑗</m:t>
                                </m:r>
                              </m:sub>
                            </m:sSub>
                            <m:r>
                              <a:rPr lang="en-US" altLang="ko-KR" sz="1200" i="1">
                                <a:latin typeface="Cambria Math" panose="02040503050406030204" pitchFamily="18" charset="0"/>
                                <a:ea typeface="Cambria Math" panose="02040503050406030204" pitchFamily="18" charset="0"/>
                              </a:rPr>
                              <m:t> −</m:t>
                            </m:r>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−1,</m:t>
                                </m:r>
                                <m:r>
                                  <a:rPr lang="en-US" altLang="ko-KR" sz="1200" i="1">
                                    <a:latin typeface="Cambria Math" panose="02040503050406030204" pitchFamily="18" charset="0"/>
                                    <a:ea typeface="Cambria Math" panose="02040503050406030204" pitchFamily="18" charset="0"/>
                                  </a:rPr>
                                  <m:t>𝑗</m:t>
                                </m:r>
                              </m:sub>
                            </m:sSub>
                          </m:num>
                          <m:den>
                            <m:r>
                              <a:rPr lang="en-US" altLang="ko-KR" sz="1200" i="1">
                                <a:latin typeface="Cambria Math" panose="02040503050406030204" pitchFamily="18" charset="0"/>
                                <a:ea typeface="Cambria Math" panose="02040503050406030204" pitchFamily="18" charset="0"/>
                              </a:rPr>
                              <m:t>2</m:t>
                            </m:r>
                            <m:r>
                              <a:rPr lang="en-US" altLang="ko-KR" sz="1200" i="1">
                                <a:latin typeface="Cambria Math" panose="02040503050406030204" pitchFamily="18" charset="0"/>
                                <a:ea typeface="Cambria Math" panose="02040503050406030204" pitchFamily="18" charset="0"/>
                              </a:rPr>
                              <m:t>𝛿</m:t>
                            </m:r>
                            <m:r>
                              <a:rPr lang="en-US" altLang="ko-KR" sz="1200" i="1">
                                <a:latin typeface="Cambria Math" panose="02040503050406030204" pitchFamily="18" charset="0"/>
                                <a:ea typeface="Cambria Math" panose="02040503050406030204" pitchFamily="18" charset="0"/>
                              </a:rPr>
                              <m:t>𝑟</m:t>
                            </m:r>
                          </m:den>
                        </m:f>
                        <m:r>
                          <a:rPr lang="en-US" altLang="ko-KR" sz="1200" b="0" i="1" smtClean="0">
                            <a:latin typeface="Cambria Math" panose="02040503050406030204" pitchFamily="18" charset="0"/>
                            <a:ea typeface="Cambria Math" panose="02040503050406030204" pitchFamily="18" charset="0"/>
                          </a:rPr>
                          <m:t>)</m:t>
                        </m:r>
                        <m:r>
                          <a:rPr lang="en-US" altLang="ko-KR" sz="1200" i="1">
                            <a:latin typeface="Cambria Math" panose="02040503050406030204" pitchFamily="18" charset="0"/>
                            <a:ea typeface="Cambria Math" panose="02040503050406030204" pitchFamily="18" charset="0"/>
                          </a:rPr>
                          <m:t>+</m:t>
                        </m:r>
                        <m:f>
                          <m:fPr>
                            <m:ctrlPr>
                              <a:rPr lang="en-US" altLang="ko-KR" sz="1200" i="1">
                                <a:latin typeface="Cambria Math" panose="02040503050406030204" pitchFamily="18" charset="0"/>
                                <a:ea typeface="Cambria Math" panose="02040503050406030204" pitchFamily="18" charset="0"/>
                              </a:rPr>
                            </m:ctrlPr>
                          </m:fPr>
                          <m:num>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+1, </m:t>
                                </m:r>
                                <m:r>
                                  <a:rPr lang="en-US" altLang="ko-KR" sz="1200" i="1">
                                    <a:latin typeface="Cambria Math" panose="02040503050406030204" pitchFamily="18" charset="0"/>
                                    <a:ea typeface="Cambria Math" panose="02040503050406030204" pitchFamily="18" charset="0"/>
                                  </a:rPr>
                                  <m:t>𝑗</m:t>
                                </m:r>
                              </m:sub>
                            </m:sSub>
                            <m:r>
                              <a:rPr lang="en-US" altLang="ko-KR" sz="1200" i="1">
                                <a:latin typeface="Cambria Math" panose="02040503050406030204" pitchFamily="18" charset="0"/>
                                <a:ea typeface="Cambria Math" panose="02040503050406030204" pitchFamily="18" charset="0"/>
                              </a:rPr>
                              <m:t> −2</m:t>
                            </m:r>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𝑗</m:t>
                                </m:r>
                              </m:sub>
                            </m:sSub>
                            <m:r>
                              <a:rPr lang="en-US" altLang="ko-KR" sz="1200" i="1">
                                <a:latin typeface="Cambria Math" panose="02040503050406030204" pitchFamily="18" charset="0"/>
                                <a:ea typeface="Cambria Math" panose="02040503050406030204" pitchFamily="18" charset="0"/>
                              </a:rPr>
                              <m:t> + </m:t>
                            </m:r>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−1,</m:t>
                                </m:r>
                                <m:r>
                                  <a:rPr lang="en-US" altLang="ko-KR" sz="1200" i="1">
                                    <a:latin typeface="Cambria Math" panose="02040503050406030204" pitchFamily="18" charset="0"/>
                                    <a:ea typeface="Cambria Math" panose="02040503050406030204" pitchFamily="18" charset="0"/>
                                  </a:rPr>
                                  <m:t>𝑗</m:t>
                                </m:r>
                              </m:sub>
                            </m:sSub>
                          </m:num>
                          <m:den>
                            <m:d>
                              <m:dPr>
                                <m:ctrlPr>
                                  <a:rPr lang="en-US" altLang="ko-KR" sz="1200" i="1">
                                    <a:latin typeface="Cambria Math" panose="02040503050406030204" pitchFamily="18" charset="0"/>
                                    <a:ea typeface="Cambria Math" panose="02040503050406030204" pitchFamily="18" charset="0"/>
                                  </a:rPr>
                                </m:ctrlPr>
                              </m:dPr>
                              <m:e>
                                <m:r>
                                  <a:rPr lang="en-US" altLang="ko-KR" sz="1200" i="1">
                                    <a:latin typeface="Cambria Math" panose="02040503050406030204" pitchFamily="18" charset="0"/>
                                    <a:ea typeface="Cambria Math" panose="02040503050406030204" pitchFamily="18" charset="0"/>
                                  </a:rPr>
                                  <m:t>𝛿</m:t>
                                </m:r>
                                <m:r>
                                  <a:rPr lang="en-US" altLang="ko-KR" sz="1200" i="1">
                                    <a:latin typeface="Cambria Math" panose="02040503050406030204" pitchFamily="18" charset="0"/>
                                    <a:ea typeface="Cambria Math" panose="02040503050406030204" pitchFamily="18" charset="0"/>
                                  </a:rPr>
                                  <m:t>𝑟</m:t>
                                </m:r>
                              </m:e>
                            </m:d>
                            <m:r>
                              <a:rPr lang="en-US" altLang="ko-KR" sz="1200" i="1" baseline="30000">
                                <a:latin typeface="Cambria Math" panose="02040503050406030204" pitchFamily="18" charset="0"/>
                                <a:ea typeface="Cambria Math" panose="02040503050406030204" pitchFamily="18" charset="0"/>
                              </a:rPr>
                              <m:t>2</m:t>
                            </m:r>
                          </m:den>
                        </m:f>
                      </m:e>
                    </m:d>
                  </m:oMath>
                </a14:m>
                <a:r>
                  <a:rPr lang="en-US" altLang="ko-KR" sz="1200" dirty="0"/>
                  <a:t>- </a:t>
                </a:r>
                <a14:m>
                  <m:oMath xmlns:m="http://schemas.openxmlformats.org/officeDocument/2006/math">
                    <m:r>
                      <m:rPr>
                        <m:sty m:val="p"/>
                      </m:rPr>
                      <a:rPr lang="en-US" altLang="ko-KR" sz="1200">
                        <a:latin typeface="Cambria Math" panose="02040503050406030204" pitchFamily="18" charset="0"/>
                        <a:ea typeface="Cambria Math" panose="02040503050406030204" pitchFamily="18" charset="0"/>
                      </a:rPr>
                      <m:t>g</m:t>
                    </m:r>
                    <m:r>
                      <a:rPr lang="en-US" altLang="ko-KR" sz="1200" i="1">
                        <a:latin typeface="Cambria Math" panose="02040503050406030204" pitchFamily="18" charset="0"/>
                        <a:ea typeface="Cambria Math" panose="02040503050406030204" pitchFamily="18" charset="0"/>
                      </a:rPr>
                      <m:t>∙</m:t>
                    </m:r>
                    <m:r>
                      <a:rPr lang="en-US" altLang="ko-KR" sz="1200" i="1">
                        <a:latin typeface="Cambria Math" panose="02040503050406030204" pitchFamily="18" charset="0"/>
                      </a:rPr>
                      <m:t>(</m:t>
                    </m:r>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𝑗</m:t>
                        </m:r>
                      </m:sub>
                    </m:sSub>
                    <m:r>
                      <a:rPr lang="en-US" altLang="ko-KR" sz="1200" i="1">
                        <a:latin typeface="Cambria Math" panose="02040503050406030204" pitchFamily="18" charset="0"/>
                      </a:rPr>
                      <m:t>−</m:t>
                    </m:r>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𝑇</m:t>
                        </m:r>
                        <m:r>
                          <a:rPr lang="en-US" altLang="ko-KR" sz="1200" b="0" i="1" smtClean="0">
                            <a:latin typeface="Cambria Math" panose="02040503050406030204" pitchFamily="18" charset="0"/>
                            <a:ea typeface="Cambria Math" panose="02040503050406030204" pitchFamily="18" charset="0"/>
                          </a:rPr>
                          <m:t>′</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𝑗</m:t>
                        </m:r>
                      </m:sub>
                    </m:sSub>
                    <m:r>
                      <a:rPr lang="en-US" altLang="ko-KR" sz="1200" i="1">
                        <a:latin typeface="Cambria Math" panose="02040503050406030204" pitchFamily="18" charset="0"/>
                      </a:rPr>
                      <m:t>)</m:t>
                    </m:r>
                  </m:oMath>
                </a14:m>
                <a:r>
                  <a:rPr lang="en-US" altLang="ko-KR" sz="1200" dirty="0"/>
                  <a:t> +</a:t>
                </a:r>
                <a14:m>
                  <m:oMath xmlns:m="http://schemas.openxmlformats.org/officeDocument/2006/math">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 </m:t>
                        </m:r>
                        <m:r>
                          <a:rPr lang="en-US" altLang="ko-KR" sz="1200" b="0" i="1" smtClean="0">
                            <a:latin typeface="Cambria Math" panose="02040503050406030204" pitchFamily="18" charset="0"/>
                            <a:ea typeface="Cambria Math" panose="02040503050406030204" pitchFamily="18" charset="0"/>
                          </a:rPr>
                          <m:t>𝐴</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𝑗</m:t>
                        </m:r>
                      </m:sub>
                    </m:sSub>
                  </m:oMath>
                </a14:m>
                <a:endParaRPr lang="en-US" altLang="ko-KR" sz="1200" dirty="0"/>
              </a:p>
            </p:txBody>
          </p:sp>
        </mc:Choice>
        <mc:Fallback xmlns="">
          <p:sp>
            <p:nvSpPr>
              <p:cNvPr id="24" name="직사각형 23">
                <a:extLst>
                  <a:ext uri="{FF2B5EF4-FFF2-40B4-BE49-F238E27FC236}">
                    <a16:creationId xmlns:a16="http://schemas.microsoft.com/office/drawing/2014/main" id="{B16D79F5-0426-49A6-B3C4-C8DD204946F7}"/>
                  </a:ext>
                </a:extLst>
              </p:cNvPr>
              <p:cNvSpPr>
                <a:spLocks noRot="1" noChangeAspect="1" noMove="1" noResize="1" noEditPoints="1" noAdjustHandles="1" noChangeArrowheads="1" noChangeShapeType="1" noTextEdit="1"/>
              </p:cNvSpPr>
              <p:nvPr/>
            </p:nvSpPr>
            <p:spPr>
              <a:xfrm>
                <a:off x="134214" y="3282235"/>
                <a:ext cx="5159554" cy="386131"/>
              </a:xfrm>
              <a:prstGeom prst="rect">
                <a:avLst/>
              </a:prstGeom>
              <a:blipFill>
                <a:blip r:embed="rId6"/>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5" name="직사각형 24">
                <a:extLst>
                  <a:ext uri="{FF2B5EF4-FFF2-40B4-BE49-F238E27FC236}">
                    <a16:creationId xmlns:a16="http://schemas.microsoft.com/office/drawing/2014/main" id="{9A76D0B0-E39E-4629-8D12-DDE9F1C5BF70}"/>
                  </a:ext>
                </a:extLst>
              </p:cNvPr>
              <p:cNvSpPr/>
              <p:nvPr/>
            </p:nvSpPr>
            <p:spPr>
              <a:xfrm>
                <a:off x="155695" y="3678448"/>
                <a:ext cx="2806474" cy="367152"/>
              </a:xfrm>
              <a:prstGeom prst="rect">
                <a:avLst/>
              </a:prstGeom>
            </p:spPr>
            <p:txBody>
              <a:bodyPr wrap="none">
                <a:spAutoFit/>
              </a:bodyPr>
              <a:lstStyle/>
              <a:p>
                <a14:m>
                  <m:oMath xmlns:m="http://schemas.openxmlformats.org/officeDocument/2006/math">
                    <m:r>
                      <m:rPr>
                        <m:sty m:val="p"/>
                      </m:rPr>
                      <a:rPr lang="en-US" altLang="ko-KR" sz="1200">
                        <a:latin typeface="Cambria Math" panose="02040503050406030204" pitchFamily="18" charset="0"/>
                        <a:ea typeface="Cambria Math" panose="02040503050406030204" pitchFamily="18" charset="0"/>
                      </a:rPr>
                      <m:t>C</m:t>
                    </m:r>
                    <m:r>
                      <m:rPr>
                        <m:sty m:val="p"/>
                      </m:rPr>
                      <a:rPr lang="en-US" altLang="ko-KR" sz="1200" baseline="-25000">
                        <a:latin typeface="Cambria Math" panose="02040503050406030204" pitchFamily="18" charset="0"/>
                      </a:rPr>
                      <m:t>e</m:t>
                    </m:r>
                    <m:r>
                      <a:rPr lang="en-US" altLang="ko-KR" sz="1200" i="1" baseline="-25000">
                        <a:latin typeface="Cambria Math" panose="02040503050406030204" pitchFamily="18" charset="0"/>
                      </a:rPr>
                      <m:t> </m:t>
                    </m:r>
                    <m:f>
                      <m:fPr>
                        <m:ctrlPr>
                          <a:rPr lang="en-US" altLang="ko-KR" sz="1200" i="1">
                            <a:latin typeface="Cambria Math" panose="02040503050406030204" pitchFamily="18" charset="0"/>
                            <a:ea typeface="Cambria Math" panose="02040503050406030204" pitchFamily="18" charset="0"/>
                          </a:rPr>
                        </m:ctrlPr>
                      </m:fPr>
                      <m:num>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m:t>
                            </m:r>
                            <m:r>
                              <a:rPr lang="en-US" altLang="ko-KR" sz="1200" i="1">
                                <a:latin typeface="Cambria Math" panose="02040503050406030204" pitchFamily="18" charset="0"/>
                                <a:ea typeface="Cambria Math" panose="02040503050406030204" pitchFamily="18" charset="0"/>
                              </a:rPr>
                              <m:t>𝑗</m:t>
                            </m:r>
                            <m:r>
                              <a:rPr lang="en-US" altLang="ko-KR" sz="1200" i="1">
                                <a:latin typeface="Cambria Math" panose="02040503050406030204" pitchFamily="18" charset="0"/>
                                <a:ea typeface="Cambria Math" panose="02040503050406030204" pitchFamily="18" charset="0"/>
                              </a:rPr>
                              <m:t>+1</m:t>
                            </m:r>
                          </m:sub>
                        </m:sSub>
                        <m:r>
                          <a:rPr lang="en-US" altLang="ko-KR" sz="1200" i="1">
                            <a:latin typeface="Cambria Math" panose="02040503050406030204" pitchFamily="18" charset="0"/>
                            <a:ea typeface="Cambria Math" panose="02040503050406030204" pitchFamily="18" charset="0"/>
                          </a:rPr>
                          <m:t>−</m:t>
                        </m:r>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m:t>
                            </m:r>
                            <m:r>
                              <a:rPr lang="en-US" altLang="ko-KR" sz="1200" i="1">
                                <a:latin typeface="Cambria Math" panose="02040503050406030204" pitchFamily="18" charset="0"/>
                                <a:ea typeface="Cambria Math" panose="02040503050406030204" pitchFamily="18" charset="0"/>
                              </a:rPr>
                              <m:t>𝑗</m:t>
                            </m:r>
                          </m:sub>
                        </m:sSub>
                      </m:num>
                      <m:den>
                        <m:r>
                          <a:rPr lang="en-US" altLang="ko-KR" sz="1200" i="1">
                            <a:latin typeface="Cambria Math" panose="02040503050406030204" pitchFamily="18" charset="0"/>
                            <a:ea typeface="Cambria Math" panose="02040503050406030204" pitchFamily="18" charset="0"/>
                          </a:rPr>
                          <m:t>𝛿</m:t>
                        </m:r>
                        <m:r>
                          <a:rPr lang="en-US" altLang="ko-KR" sz="1200" i="1">
                            <a:latin typeface="Cambria Math" panose="02040503050406030204" pitchFamily="18" charset="0"/>
                            <a:ea typeface="Cambria Math" panose="02040503050406030204" pitchFamily="18" charset="0"/>
                          </a:rPr>
                          <m:t>𝑡</m:t>
                        </m:r>
                      </m:den>
                    </m:f>
                  </m:oMath>
                </a14:m>
                <a:r>
                  <a:rPr lang="en-US" altLang="ko-KR" sz="1200"/>
                  <a:t> =</a:t>
                </a:r>
                <a:r>
                  <a:rPr lang="en-US" altLang="ko-KR" sz="1200">
                    <a:ea typeface="Cambria Math" panose="02040503050406030204" pitchFamily="18" charset="0"/>
                  </a:rPr>
                  <a:t> 0 </a:t>
                </a:r>
                <a14:m>
                  <m:oMath xmlns:m="http://schemas.openxmlformats.org/officeDocument/2006/math">
                    <m:r>
                      <m:rPr>
                        <m:nor/>
                      </m:rPr>
                      <a:rPr lang="en-US" altLang="ko-KR" sz="1200" dirty="0"/>
                      <m:t>− </m:t>
                    </m:r>
                    <m:r>
                      <m:rPr>
                        <m:sty m:val="p"/>
                      </m:rPr>
                      <a:rPr lang="en-US" altLang="ko-KR" sz="1200">
                        <a:latin typeface="Cambria Math" panose="02040503050406030204" pitchFamily="18" charset="0"/>
                        <a:ea typeface="Cambria Math" panose="02040503050406030204" pitchFamily="18" charset="0"/>
                      </a:rPr>
                      <m:t>g</m:t>
                    </m:r>
                    <m:r>
                      <a:rPr lang="en-US" altLang="ko-KR" sz="1200" i="1">
                        <a:latin typeface="Cambria Math" panose="02040503050406030204" pitchFamily="18" charset="0"/>
                        <a:ea typeface="Cambria Math" panose="02040503050406030204" pitchFamily="18" charset="0"/>
                      </a:rPr>
                      <m:t>∙</m:t>
                    </m:r>
                    <m:r>
                      <a:rPr lang="en-US" altLang="ko-KR" sz="1200" i="1">
                        <a:latin typeface="Cambria Math" panose="02040503050406030204" pitchFamily="18" charset="0"/>
                      </a:rPr>
                      <m:t>(</m:t>
                    </m:r>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𝑗</m:t>
                        </m:r>
                      </m:sub>
                    </m:sSub>
                    <m:r>
                      <a:rPr lang="en-US" altLang="ko-KR" sz="1200" i="1">
                        <a:latin typeface="Cambria Math" panose="02040503050406030204" pitchFamily="18" charset="0"/>
                      </a:rPr>
                      <m:t>−</m:t>
                    </m:r>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𝑇</m:t>
                        </m:r>
                        <m:r>
                          <a:rPr lang="en-US" altLang="ko-KR" sz="1200" i="1">
                            <a:latin typeface="Cambria Math" panose="02040503050406030204" pitchFamily="18" charset="0"/>
                            <a:ea typeface="Cambria Math" panose="02040503050406030204" pitchFamily="18" charset="0"/>
                          </a:rPr>
                          <m:t>′</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𝑗</m:t>
                        </m:r>
                      </m:sub>
                    </m:sSub>
                    <m:r>
                      <a:rPr lang="en-US" altLang="ko-KR" sz="1200" i="1">
                        <a:latin typeface="Cambria Math" panose="02040503050406030204" pitchFamily="18" charset="0"/>
                      </a:rPr>
                      <m:t>)</m:t>
                    </m:r>
                    <m:r>
                      <m:rPr>
                        <m:nor/>
                      </m:rPr>
                      <a:rPr lang="en-US" altLang="ko-KR" sz="1200" dirty="0"/>
                      <m:t> +</m:t>
                    </m:r>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𝐴</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𝑗</m:t>
                        </m:r>
                      </m:sub>
                    </m:sSub>
                  </m:oMath>
                </a14:m>
                <a:endParaRPr lang="en-US" altLang="ko-KR" sz="1200" dirty="0"/>
              </a:p>
            </p:txBody>
          </p:sp>
        </mc:Choice>
        <mc:Fallback xmlns="">
          <p:sp>
            <p:nvSpPr>
              <p:cNvPr id="25" name="직사각형 24">
                <a:extLst>
                  <a:ext uri="{FF2B5EF4-FFF2-40B4-BE49-F238E27FC236}">
                    <a16:creationId xmlns:a16="http://schemas.microsoft.com/office/drawing/2014/main" id="{9A76D0B0-E39E-4629-8D12-DDE9F1C5BF70}"/>
                  </a:ext>
                </a:extLst>
              </p:cNvPr>
              <p:cNvSpPr>
                <a:spLocks noRot="1" noChangeAspect="1" noMove="1" noResize="1" noEditPoints="1" noAdjustHandles="1" noChangeArrowheads="1" noChangeShapeType="1" noTextEdit="1"/>
              </p:cNvSpPr>
              <p:nvPr/>
            </p:nvSpPr>
            <p:spPr>
              <a:xfrm>
                <a:off x="155695" y="3678448"/>
                <a:ext cx="2806474" cy="367152"/>
              </a:xfrm>
              <a:prstGeom prst="rect">
                <a:avLst/>
              </a:prstGeom>
              <a:blipFill>
                <a:blip r:embed="rId7"/>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6" name="직사각형 25">
                <a:extLst>
                  <a:ext uri="{FF2B5EF4-FFF2-40B4-BE49-F238E27FC236}">
                    <a16:creationId xmlns:a16="http://schemas.microsoft.com/office/drawing/2014/main" id="{6709DFB7-1FC1-4D17-B936-5A5AF1FF4BC3}"/>
                  </a:ext>
                </a:extLst>
              </p:cNvPr>
              <p:cNvSpPr/>
              <p:nvPr/>
            </p:nvSpPr>
            <p:spPr>
              <a:xfrm>
                <a:off x="5605132" y="3307304"/>
                <a:ext cx="6072303" cy="434927"/>
              </a:xfrm>
              <a:prstGeom prst="rect">
                <a:avLst/>
              </a:prstGeom>
            </p:spPr>
            <p:txBody>
              <a:bodyPr wrap="none">
                <a:spAutoFit/>
              </a:bodyPr>
              <a:lstStyle/>
              <a:p>
                <a14:m>
                  <m:oMath xmlns:m="http://schemas.openxmlformats.org/officeDocument/2006/math">
                    <m:r>
                      <a:rPr lang="ko-KR" altLang="en-US" sz="1400" i="1">
                        <a:latin typeface="Cambria Math" panose="02040503050406030204" pitchFamily="18" charset="0"/>
                      </a:rPr>
                      <m:t>𝜌</m:t>
                    </m:r>
                    <m:r>
                      <a:rPr lang="en-US" altLang="ko-KR" sz="1400" i="1">
                        <a:latin typeface="Cambria Math" panose="02040503050406030204" pitchFamily="18" charset="0"/>
                        <a:ea typeface="Cambria Math" panose="02040503050406030204" pitchFamily="18" charset="0"/>
                      </a:rPr>
                      <m:t>𝐶</m:t>
                    </m:r>
                    <m:r>
                      <a:rPr lang="en-US" altLang="ko-KR" sz="1400" i="1" baseline="-25000">
                        <a:latin typeface="Cambria Math" panose="02040503050406030204" pitchFamily="18" charset="0"/>
                        <a:ea typeface="Cambria Math" panose="02040503050406030204" pitchFamily="18" charset="0"/>
                      </a:rPr>
                      <m:t>𝑎</m:t>
                    </m:r>
                    <m:f>
                      <m:fPr>
                        <m:ctrlPr>
                          <a:rPr lang="en-US" altLang="ko-KR" sz="1400" i="1">
                            <a:latin typeface="Cambria Math" panose="02040503050406030204" pitchFamily="18" charset="0"/>
                            <a:ea typeface="Cambria Math" panose="02040503050406030204" pitchFamily="18" charset="0"/>
                          </a:rPr>
                        </m:ctrlPr>
                      </m:fPr>
                      <m:num>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r>
                              <a:rPr lang="en-US" altLang="ko-KR" sz="1400" b="0" i="1" smtClean="0">
                                <a:latin typeface="Cambria Math" panose="02040503050406030204" pitchFamily="18" charset="0"/>
                                <a:ea typeface="Cambria Math" panose="02040503050406030204" pitchFamily="18" charset="0"/>
                              </a:rPr>
                              <m:t>+1</m:t>
                            </m:r>
                          </m:sub>
                        </m:sSub>
                        <m:r>
                          <a:rPr lang="en-US" altLang="ko-KR" sz="1400" i="1">
                            <a:latin typeface="Cambria Math" panose="02040503050406030204" pitchFamily="18" charset="0"/>
                            <a:ea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sub>
                        </m:sSub>
                      </m:num>
                      <m:den>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𝑡</m:t>
                        </m:r>
                      </m:den>
                    </m:f>
                  </m:oMath>
                </a14:m>
                <a:r>
                  <a:rPr lang="en-US" altLang="ko-KR" sz="1400" dirty="0"/>
                  <a:t> =</a:t>
                </a:r>
                <a:r>
                  <a:rPr lang="en-US" altLang="ko-KR" sz="1400">
                    <a:ea typeface="Cambria Math" panose="02040503050406030204" pitchFamily="18" charset="0"/>
                  </a:rPr>
                  <a:t> </a:t>
                </a:r>
                <a14:m>
                  <m:oMath xmlns:m="http://schemas.openxmlformats.org/officeDocument/2006/math">
                    <m:r>
                      <a:rPr lang="en-US" altLang="ko-KR" sz="1400" i="1">
                        <a:latin typeface="Cambria Math" panose="02040503050406030204" pitchFamily="18" charset="0"/>
                        <a:ea typeface="Cambria Math" panose="02040503050406030204" pitchFamily="18" charset="0"/>
                      </a:rPr>
                      <m:t>𝐾</m:t>
                    </m:r>
                    <m:r>
                      <a:rPr lang="en-US" altLang="ko-KR" sz="1400" b="0" i="1" baseline="-25000" smtClean="0">
                        <a:latin typeface="Cambria Math" panose="02040503050406030204" pitchFamily="18" charset="0"/>
                        <a:ea typeface="Cambria Math" panose="02040503050406030204" pitchFamily="18" charset="0"/>
                      </a:rPr>
                      <m:t>𝑎</m:t>
                    </m:r>
                    <m:d>
                      <m:dPr>
                        <m:begChr m:val="["/>
                        <m:endChr m:val="]"/>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 </m:t>
                        </m:r>
                        <m:f>
                          <m:fPr>
                            <m:ctrlPr>
                              <a:rPr lang="en-US" altLang="ko-KR" sz="1400" i="1">
                                <a:latin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1</m:t>
                            </m:r>
                          </m:num>
                          <m:den>
                            <m:r>
                              <a:rPr lang="en-US" altLang="ko-KR" sz="1400" i="1">
                                <a:latin typeface="Cambria Math" panose="02040503050406030204" pitchFamily="18" charset="0"/>
                                <a:ea typeface="Cambria Math" panose="02040503050406030204" pitchFamily="18" charset="0"/>
                              </a:rPr>
                              <m:t>𝑟</m:t>
                            </m:r>
                            <m:r>
                              <a:rPr lang="en-US" altLang="ko-KR" sz="1400" b="0" i="1" baseline="-25000" smtClean="0">
                                <a:latin typeface="Cambria Math" panose="02040503050406030204" pitchFamily="18" charset="0"/>
                                <a:ea typeface="Cambria Math" panose="02040503050406030204" pitchFamily="18" charset="0"/>
                              </a:rPr>
                              <m:t>𝑖</m:t>
                            </m:r>
                          </m:den>
                        </m:f>
                        <m:r>
                          <a:rPr lang="en-US" altLang="ko-KR" sz="1400" b="0" i="1" smtClean="0">
                            <a:latin typeface="Cambria Math" panose="02040503050406030204" pitchFamily="18" charset="0"/>
                            <a:ea typeface="Cambria Math" panose="02040503050406030204" pitchFamily="18" charset="0"/>
                          </a:rPr>
                          <m:t> (</m:t>
                        </m:r>
                        <m:f>
                          <m:fPr>
                            <m:ctrlPr>
                              <a:rPr lang="en-US" altLang="ko-KR" sz="1400" i="1">
                                <a:latin typeface="Cambria Math" panose="02040503050406030204" pitchFamily="18" charset="0"/>
                                <a:ea typeface="Cambria Math" panose="02040503050406030204" pitchFamily="18" charset="0"/>
                              </a:rPr>
                            </m:ctrlPr>
                          </m:fPr>
                          <m:num>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r>
                              <a:rPr lang="en-US" altLang="ko-KR" sz="1400" i="1">
                                <a:latin typeface="Cambria Math" panose="02040503050406030204" pitchFamily="18" charset="0"/>
                                <a:ea typeface="Cambria Math" panose="02040503050406030204" pitchFamily="18" charset="0"/>
                              </a:rPr>
                              <m:t> −</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num>
                          <m:den>
                            <m:r>
                              <a:rPr lang="en-US" altLang="ko-KR" sz="1400" i="1">
                                <a:latin typeface="Cambria Math" panose="02040503050406030204" pitchFamily="18" charset="0"/>
                                <a:ea typeface="Cambria Math" panose="02040503050406030204" pitchFamily="18" charset="0"/>
                              </a:rPr>
                              <m:t>2</m:t>
                            </m:r>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𝑟</m:t>
                            </m:r>
                          </m:den>
                        </m:f>
                        <m:r>
                          <a:rPr lang="en-US" altLang="ko-KR" sz="1400" b="0" i="1" smtClean="0">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+1, </m:t>
                                </m:r>
                                <m:r>
                                  <a:rPr lang="en-US" altLang="ko-KR" sz="1400" i="1">
                                    <a:latin typeface="Cambria Math" panose="02040503050406030204" pitchFamily="18" charset="0"/>
                                    <a:ea typeface="Cambria Math" panose="02040503050406030204" pitchFamily="18" charset="0"/>
                                  </a:rPr>
                                  <m:t>𝑗</m:t>
                                </m:r>
                              </m:sub>
                            </m:sSub>
                            <m:r>
                              <a:rPr lang="en-US" altLang="ko-KR" sz="1400" i="1">
                                <a:latin typeface="Cambria Math" panose="02040503050406030204" pitchFamily="18" charset="0"/>
                                <a:ea typeface="Cambria Math" panose="02040503050406030204" pitchFamily="18" charset="0"/>
                              </a:rPr>
                              <m:t> −2</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𝑗</m:t>
                                </m:r>
                              </m:sub>
                            </m:sSub>
                            <m:r>
                              <a:rPr lang="en-US" altLang="ko-KR" sz="1400" i="1">
                                <a:latin typeface="Cambria Math" panose="02040503050406030204" pitchFamily="18" charset="0"/>
                                <a:ea typeface="Cambria Math" panose="02040503050406030204" pitchFamily="18" charset="0"/>
                              </a:rPr>
                              <m:t> + </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num>
                          <m:den>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𝛿</m:t>
                                </m:r>
                                <m:r>
                                  <a:rPr lang="en-US" altLang="ko-KR" sz="1400" i="1">
                                    <a:latin typeface="Cambria Math" panose="02040503050406030204" pitchFamily="18" charset="0"/>
                                    <a:ea typeface="Cambria Math" panose="02040503050406030204" pitchFamily="18" charset="0"/>
                                  </a:rPr>
                                  <m:t>𝑟</m:t>
                                </m:r>
                              </m:e>
                            </m:d>
                            <m:r>
                              <a:rPr lang="en-US" altLang="ko-KR" sz="1400" i="1" baseline="30000">
                                <a:latin typeface="Cambria Math" panose="02040503050406030204" pitchFamily="18" charset="0"/>
                                <a:ea typeface="Cambria Math" panose="02040503050406030204" pitchFamily="18" charset="0"/>
                              </a:rPr>
                              <m:t>2</m:t>
                            </m:r>
                          </m:den>
                        </m:f>
                      </m:e>
                    </m:d>
                  </m:oMath>
                </a14:m>
                <a:r>
                  <a:rPr lang="en-US" altLang="ko-KR" sz="1400" dirty="0"/>
                  <a:t>+ </a:t>
                </a:r>
                <a14:m>
                  <m:oMath xmlns:m="http://schemas.openxmlformats.org/officeDocument/2006/math">
                    <m:r>
                      <m:rPr>
                        <m:sty m:val="p"/>
                      </m:rPr>
                      <a:rPr lang="en-US" altLang="ko-KR" sz="1400">
                        <a:latin typeface="Cambria Math" panose="02040503050406030204" pitchFamily="18" charset="0"/>
                        <a:ea typeface="Cambria Math" panose="02040503050406030204" pitchFamily="18" charset="0"/>
                      </a:rPr>
                      <m:t>g</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𝑗</m:t>
                        </m:r>
                      </m:sub>
                    </m:sSub>
                    <m:r>
                      <a:rPr lang="en-US" altLang="ko-KR" sz="1400" i="1">
                        <a:latin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𝑗</m:t>
                        </m:r>
                      </m:sub>
                    </m:sSub>
                    <m:r>
                      <a:rPr lang="en-US" altLang="ko-KR" sz="1400" i="1">
                        <a:latin typeface="Cambria Math" panose="02040503050406030204" pitchFamily="18" charset="0"/>
                      </a:rPr>
                      <m:t>)</m:t>
                    </m:r>
                  </m:oMath>
                </a14:m>
                <a:endParaRPr lang="en-US" altLang="ko-KR" sz="1400" dirty="0"/>
              </a:p>
            </p:txBody>
          </p:sp>
        </mc:Choice>
        <mc:Fallback xmlns="">
          <p:sp>
            <p:nvSpPr>
              <p:cNvPr id="26" name="직사각형 25">
                <a:extLst>
                  <a:ext uri="{FF2B5EF4-FFF2-40B4-BE49-F238E27FC236}">
                    <a16:creationId xmlns:a16="http://schemas.microsoft.com/office/drawing/2014/main" id="{6709DFB7-1FC1-4D17-B936-5A5AF1FF4BC3}"/>
                  </a:ext>
                </a:extLst>
              </p:cNvPr>
              <p:cNvSpPr>
                <a:spLocks noRot="1" noChangeAspect="1" noMove="1" noResize="1" noEditPoints="1" noAdjustHandles="1" noChangeArrowheads="1" noChangeShapeType="1" noTextEdit="1"/>
              </p:cNvSpPr>
              <p:nvPr/>
            </p:nvSpPr>
            <p:spPr>
              <a:xfrm>
                <a:off x="5605132" y="3307304"/>
                <a:ext cx="6072303" cy="434927"/>
              </a:xfrm>
              <a:prstGeom prst="rect">
                <a:avLst/>
              </a:prstGeom>
              <a:blipFill>
                <a:blip r:embed="rId8"/>
                <a:stretch>
                  <a:fillRect/>
                </a:stretch>
              </a:blipFill>
            </p:spPr>
            <p:txBody>
              <a:bodyPr/>
              <a:lstStyle/>
              <a:p>
                <a:r>
                  <a:rPr lang="ko-KR" altLang="en-US">
                    <a:noFill/>
                  </a:rPr>
                  <a:t> </a:t>
                </a:r>
              </a:p>
            </p:txBody>
          </p:sp>
        </mc:Fallback>
      </mc:AlternateContent>
      <p:cxnSp>
        <p:nvCxnSpPr>
          <p:cNvPr id="4" name="직선 연결선 3">
            <a:extLst>
              <a:ext uri="{FF2B5EF4-FFF2-40B4-BE49-F238E27FC236}">
                <a16:creationId xmlns:a16="http://schemas.microsoft.com/office/drawing/2014/main" id="{46607E26-FB13-4E4E-8D58-9425BF69A43F}"/>
              </a:ext>
            </a:extLst>
          </p:cNvPr>
          <p:cNvCxnSpPr>
            <a:cxnSpLocks/>
          </p:cNvCxnSpPr>
          <p:nvPr/>
        </p:nvCxnSpPr>
        <p:spPr>
          <a:xfrm>
            <a:off x="5323127" y="3450316"/>
            <a:ext cx="0" cy="32572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직사각형 42">
                <a:extLst>
                  <a:ext uri="{FF2B5EF4-FFF2-40B4-BE49-F238E27FC236}">
                    <a16:creationId xmlns:a16="http://schemas.microsoft.com/office/drawing/2014/main" id="{A039FFA9-03CB-4E0D-A2AE-2D255AE7A20D}"/>
                  </a:ext>
                </a:extLst>
              </p:cNvPr>
              <p:cNvSpPr/>
              <p:nvPr/>
            </p:nvSpPr>
            <p:spPr>
              <a:xfrm>
                <a:off x="820717" y="4652315"/>
                <a:ext cx="3608350" cy="364139"/>
              </a:xfrm>
              <a:prstGeom prst="rect">
                <a:avLst/>
              </a:prstGeom>
            </p:spPr>
            <p:txBody>
              <a:bodyPr wrap="square">
                <a:spAutoFit/>
              </a:bodyPr>
              <a:lstStyle/>
              <a:p>
                <a14:m>
                  <m:oMath xmlns:m="http://schemas.openxmlformats.org/officeDocument/2006/math">
                    <m:sSub>
                      <m:sSubPr>
                        <m:ctrlPr>
                          <a:rPr lang="en-US" altLang="ko-KR" sz="1200" i="1" smtClean="0">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m:t>
                        </m:r>
                        <m:r>
                          <a:rPr lang="en-US" altLang="ko-KR" sz="1200" i="1">
                            <a:latin typeface="Cambria Math" panose="02040503050406030204" pitchFamily="18" charset="0"/>
                            <a:ea typeface="Cambria Math" panose="02040503050406030204" pitchFamily="18" charset="0"/>
                          </a:rPr>
                          <m:t>𝑗</m:t>
                        </m:r>
                        <m:r>
                          <a:rPr lang="en-US" altLang="ko-KR" sz="1200" i="1">
                            <a:latin typeface="Cambria Math" panose="02040503050406030204" pitchFamily="18" charset="0"/>
                            <a:ea typeface="Cambria Math" panose="02040503050406030204" pitchFamily="18" charset="0"/>
                          </a:rPr>
                          <m:t>+1</m:t>
                        </m:r>
                      </m:sub>
                    </m:sSub>
                  </m:oMath>
                </a14:m>
                <a:r>
                  <a:rPr lang="en-US" altLang="ko-KR" sz="1200" i="1">
                    <a:latin typeface="Cambria Math" panose="02040503050406030204" pitchFamily="18" charset="0"/>
                    <a:ea typeface="Cambria Math" panose="02040503050406030204" pitchFamily="18" charset="0"/>
                  </a:rPr>
                  <a:t> =</a:t>
                </a:r>
                <a:r>
                  <a:rPr lang="en-US" altLang="ko-KR" sz="1200"/>
                  <a:t> </a:t>
                </a:r>
                <a:r>
                  <a:rPr lang="en-US" altLang="ko-KR" sz="1200">
                    <a:latin typeface="Cambria Math" panose="02040503050406030204" pitchFamily="18" charset="0"/>
                    <a:ea typeface="Cambria Math" panose="02040503050406030204" pitchFamily="18" charset="0"/>
                  </a:rPr>
                  <a:t>+</a:t>
                </a:r>
                <a:r>
                  <a:rPr lang="en-US" altLang="ko-KR" sz="1200">
                    <a:ea typeface="Cambria Math" panose="02040503050406030204" pitchFamily="18" charset="0"/>
                  </a:rPr>
                  <a:t> </a:t>
                </a:r>
                <a14:m>
                  <m:oMath xmlns:m="http://schemas.openxmlformats.org/officeDocument/2006/math">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m:t>
                        </m:r>
                        <m:r>
                          <a:rPr lang="en-US" altLang="ko-KR" sz="1200" i="1">
                            <a:latin typeface="Cambria Math" panose="02040503050406030204" pitchFamily="18" charset="0"/>
                            <a:ea typeface="Cambria Math" panose="02040503050406030204" pitchFamily="18" charset="0"/>
                          </a:rPr>
                          <m:t>𝑗</m:t>
                        </m:r>
                      </m:sub>
                    </m:sSub>
                  </m:oMath>
                </a14:m>
                <a:r>
                  <a:rPr lang="en-US" altLang="ko-KR" sz="1200">
                    <a:latin typeface="Cambria Math" panose="02040503050406030204" pitchFamily="18" charset="0"/>
                    <a:ea typeface="Cambria Math" panose="02040503050406030204" pitchFamily="18" charset="0"/>
                  </a:rPr>
                  <a:t>(1-</a:t>
                </a:r>
                <a14:m>
                  <m:oMath xmlns:m="http://schemas.openxmlformats.org/officeDocument/2006/math">
                    <m:f>
                      <m:fPr>
                        <m:ctrlPr>
                          <a:rPr lang="en-US" altLang="ko-KR" sz="1200" i="1" smtClean="0">
                            <a:latin typeface="Cambria Math" panose="02040503050406030204" pitchFamily="18" charset="0"/>
                            <a:ea typeface="Cambria Math" panose="02040503050406030204" pitchFamily="18" charset="0"/>
                          </a:rPr>
                        </m:ctrlPr>
                      </m:fPr>
                      <m:num>
                        <m:r>
                          <a:rPr lang="en-US" altLang="ko-KR" sz="1200" i="1">
                            <a:latin typeface="Cambria Math" panose="02040503050406030204" pitchFamily="18" charset="0"/>
                            <a:ea typeface="Cambria Math" panose="02040503050406030204" pitchFamily="18" charset="0"/>
                          </a:rPr>
                          <m:t>𝛿</m:t>
                        </m:r>
                        <m:r>
                          <a:rPr lang="en-US" altLang="ko-KR" sz="1200" i="1">
                            <a:latin typeface="Cambria Math" panose="02040503050406030204" pitchFamily="18" charset="0"/>
                            <a:ea typeface="Cambria Math" panose="02040503050406030204" pitchFamily="18" charset="0"/>
                          </a:rPr>
                          <m:t>𝑡</m:t>
                        </m:r>
                        <m:r>
                          <a:rPr lang="en-US" altLang="ko-KR" sz="1200" i="1">
                            <a:latin typeface="Cambria Math" panose="02040503050406030204" pitchFamily="18" charset="0"/>
                            <a:ea typeface="Cambria Math" panose="02040503050406030204" pitchFamily="18" charset="0"/>
                          </a:rPr>
                          <m:t>∙</m:t>
                        </m:r>
                        <m:r>
                          <m:rPr>
                            <m:sty m:val="p"/>
                          </m:rPr>
                          <a:rPr lang="en-US" altLang="ko-KR" sz="1200">
                            <a:latin typeface="Cambria Math" panose="02040503050406030204" pitchFamily="18" charset="0"/>
                            <a:ea typeface="Cambria Math" panose="02040503050406030204" pitchFamily="18" charset="0"/>
                          </a:rPr>
                          <m:t>g</m:t>
                        </m:r>
                      </m:num>
                      <m:den>
                        <m:r>
                          <m:rPr>
                            <m:sty m:val="p"/>
                          </m:rPr>
                          <a:rPr lang="en-US" altLang="ko-KR" sz="1200">
                            <a:latin typeface="Cambria Math" panose="02040503050406030204" pitchFamily="18" charset="0"/>
                            <a:ea typeface="Cambria Math" panose="02040503050406030204" pitchFamily="18" charset="0"/>
                          </a:rPr>
                          <m:t>C</m:t>
                        </m:r>
                        <m:r>
                          <m:rPr>
                            <m:sty m:val="p"/>
                          </m:rPr>
                          <a:rPr lang="en-US" altLang="ko-KR" sz="1200" baseline="-25000">
                            <a:latin typeface="Cambria Math" panose="02040503050406030204" pitchFamily="18" charset="0"/>
                          </a:rPr>
                          <m:t>e</m:t>
                        </m:r>
                      </m:den>
                    </m:f>
                  </m:oMath>
                </a14:m>
                <a:r>
                  <a:rPr lang="en-US" altLang="ko-KR" sz="1200">
                    <a:latin typeface="Cambria Math" panose="02040503050406030204" pitchFamily="18" charset="0"/>
                    <a:ea typeface="Cambria Math" panose="02040503050406030204" pitchFamily="18" charset="0"/>
                  </a:rPr>
                  <a:t>) +</a:t>
                </a:r>
                <a:r>
                  <a:rPr lang="en-US" altLang="ko-KR" sz="1200">
                    <a:ea typeface="Cambria Math" panose="02040503050406030204" pitchFamily="18" charset="0"/>
                  </a:rPr>
                  <a:t> </a:t>
                </a:r>
                <a14:m>
                  <m:oMath xmlns:m="http://schemas.openxmlformats.org/officeDocument/2006/math">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 </m:t>
                        </m:r>
                        <m:sSup>
                          <m:sSupPr>
                            <m:ctrlPr>
                              <a:rPr lang="en-US" altLang="ko-KR" sz="1200" i="1">
                                <a:latin typeface="Cambria Math" panose="02040503050406030204" pitchFamily="18" charset="0"/>
                                <a:ea typeface="Cambria Math" panose="02040503050406030204" pitchFamily="18" charset="0"/>
                              </a:rPr>
                            </m:ctrlPr>
                          </m:sSupPr>
                          <m:e>
                            <m:r>
                              <a:rPr lang="en-US" altLang="ko-KR" sz="1200" i="1">
                                <a:latin typeface="Cambria Math" panose="02040503050406030204" pitchFamily="18" charset="0"/>
                                <a:ea typeface="Cambria Math" panose="02040503050406030204" pitchFamily="18" charset="0"/>
                              </a:rPr>
                              <m:t>𝑇</m:t>
                            </m:r>
                          </m:e>
                          <m:sup>
                            <m:r>
                              <a:rPr lang="en-US" altLang="ko-KR" sz="1200" i="1">
                                <a:latin typeface="Cambria Math" panose="02040503050406030204" pitchFamily="18" charset="0"/>
                                <a:ea typeface="Cambria Math" panose="02040503050406030204" pitchFamily="18" charset="0"/>
                              </a:rPr>
                              <m:t>′</m:t>
                            </m:r>
                          </m:sup>
                        </m:sSup>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𝑗</m:t>
                        </m:r>
                      </m:sub>
                    </m:sSub>
                    <m:r>
                      <a:rPr lang="en-US" altLang="ko-KR" sz="1200" i="1">
                        <a:latin typeface="Cambria Math" panose="02040503050406030204" pitchFamily="18" charset="0"/>
                        <a:ea typeface="Cambria Math" panose="02040503050406030204" pitchFamily="18" charset="0"/>
                      </a:rPr>
                      <m:t> </m:t>
                    </m:r>
                    <m:r>
                      <a:rPr lang="en-US" altLang="ko-KR" sz="1200" b="0" i="1" smtClean="0">
                        <a:latin typeface="Cambria Math" panose="02040503050406030204" pitchFamily="18" charset="0"/>
                        <a:ea typeface="Cambria Math" panose="02040503050406030204" pitchFamily="18" charset="0"/>
                      </a:rPr>
                      <m:t>(</m:t>
                    </m:r>
                    <m:f>
                      <m:fPr>
                        <m:ctrlPr>
                          <a:rPr lang="en-US" altLang="ko-KR" sz="1200" i="1">
                            <a:latin typeface="Cambria Math" panose="02040503050406030204" pitchFamily="18" charset="0"/>
                            <a:ea typeface="Cambria Math" panose="02040503050406030204" pitchFamily="18" charset="0"/>
                          </a:rPr>
                        </m:ctrlPr>
                      </m:fPr>
                      <m:num>
                        <m:r>
                          <a:rPr lang="en-US" altLang="ko-KR" sz="1200" i="1">
                            <a:latin typeface="Cambria Math" panose="02040503050406030204" pitchFamily="18" charset="0"/>
                            <a:ea typeface="Cambria Math" panose="02040503050406030204" pitchFamily="18" charset="0"/>
                          </a:rPr>
                          <m:t>𝛿</m:t>
                        </m:r>
                        <m:r>
                          <a:rPr lang="en-US" altLang="ko-KR" sz="1200" i="1">
                            <a:latin typeface="Cambria Math" panose="02040503050406030204" pitchFamily="18" charset="0"/>
                            <a:ea typeface="Cambria Math" panose="02040503050406030204" pitchFamily="18" charset="0"/>
                          </a:rPr>
                          <m:t>𝑡</m:t>
                        </m:r>
                        <m:r>
                          <a:rPr lang="en-US" altLang="ko-KR" sz="1200" i="1">
                            <a:latin typeface="Cambria Math" panose="02040503050406030204" pitchFamily="18" charset="0"/>
                            <a:ea typeface="Cambria Math" panose="02040503050406030204" pitchFamily="18" charset="0"/>
                          </a:rPr>
                          <m:t>∙</m:t>
                        </m:r>
                        <m:r>
                          <m:rPr>
                            <m:sty m:val="p"/>
                          </m:rPr>
                          <a:rPr lang="en-US" altLang="ko-KR" sz="1200">
                            <a:latin typeface="Cambria Math" panose="02040503050406030204" pitchFamily="18" charset="0"/>
                            <a:ea typeface="Cambria Math" panose="02040503050406030204" pitchFamily="18" charset="0"/>
                          </a:rPr>
                          <m:t>g</m:t>
                        </m:r>
                      </m:num>
                      <m:den>
                        <m:r>
                          <m:rPr>
                            <m:sty m:val="p"/>
                          </m:rPr>
                          <a:rPr lang="en-US" altLang="ko-KR" sz="1200">
                            <a:latin typeface="Cambria Math" panose="02040503050406030204" pitchFamily="18" charset="0"/>
                            <a:ea typeface="Cambria Math" panose="02040503050406030204" pitchFamily="18" charset="0"/>
                          </a:rPr>
                          <m:t>C</m:t>
                        </m:r>
                        <m:r>
                          <m:rPr>
                            <m:sty m:val="p"/>
                          </m:rPr>
                          <a:rPr lang="en-US" altLang="ko-KR" sz="1200" baseline="-25000">
                            <a:latin typeface="Cambria Math" panose="02040503050406030204" pitchFamily="18" charset="0"/>
                          </a:rPr>
                          <m:t>e</m:t>
                        </m:r>
                      </m:den>
                    </m:f>
                  </m:oMath>
                </a14:m>
                <a:r>
                  <a:rPr lang="en-US" altLang="ko-KR" sz="1200">
                    <a:latin typeface="Cambria Math" panose="02040503050406030204" pitchFamily="18" charset="0"/>
                    <a:ea typeface="Cambria Math" panose="02040503050406030204" pitchFamily="18" charset="0"/>
                  </a:rPr>
                  <a:t>) +</a:t>
                </a:r>
                <a:r>
                  <a:rPr lang="en-US" altLang="ko-KR" sz="1200">
                    <a:ea typeface="Cambria Math" panose="02040503050406030204" pitchFamily="18" charset="0"/>
                  </a:rPr>
                  <a:t> </a:t>
                </a:r>
                <a14:m>
                  <m:oMath xmlns:m="http://schemas.openxmlformats.org/officeDocument/2006/math">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𝐴</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𝑗</m:t>
                        </m:r>
                      </m:sub>
                    </m:sSub>
                    <m:r>
                      <a:rPr lang="en-US" altLang="ko-KR" sz="1200" i="1">
                        <a:latin typeface="Cambria Math" panose="02040503050406030204" pitchFamily="18" charset="0"/>
                        <a:ea typeface="Cambria Math" panose="02040503050406030204" pitchFamily="18" charset="0"/>
                      </a:rPr>
                      <m:t>(</m:t>
                    </m:r>
                    <m:f>
                      <m:fPr>
                        <m:ctrlPr>
                          <a:rPr lang="en-US" altLang="ko-KR" sz="1200" i="1">
                            <a:latin typeface="Cambria Math" panose="02040503050406030204" pitchFamily="18" charset="0"/>
                            <a:ea typeface="Cambria Math" panose="02040503050406030204" pitchFamily="18" charset="0"/>
                          </a:rPr>
                        </m:ctrlPr>
                      </m:fPr>
                      <m:num>
                        <m:r>
                          <a:rPr lang="en-US" altLang="ko-KR" sz="1200" i="1">
                            <a:latin typeface="Cambria Math" panose="02040503050406030204" pitchFamily="18" charset="0"/>
                            <a:ea typeface="Cambria Math" panose="02040503050406030204" pitchFamily="18" charset="0"/>
                          </a:rPr>
                          <m:t>𝛿</m:t>
                        </m:r>
                        <m:r>
                          <a:rPr lang="en-US" altLang="ko-KR" sz="1200" i="1">
                            <a:latin typeface="Cambria Math" panose="02040503050406030204" pitchFamily="18" charset="0"/>
                            <a:ea typeface="Cambria Math" panose="02040503050406030204" pitchFamily="18" charset="0"/>
                          </a:rPr>
                          <m:t>𝑡</m:t>
                        </m:r>
                      </m:num>
                      <m:den>
                        <m:r>
                          <m:rPr>
                            <m:sty m:val="p"/>
                          </m:rPr>
                          <a:rPr lang="en-US" altLang="ko-KR" sz="1200">
                            <a:latin typeface="Cambria Math" panose="02040503050406030204" pitchFamily="18" charset="0"/>
                            <a:ea typeface="Cambria Math" panose="02040503050406030204" pitchFamily="18" charset="0"/>
                          </a:rPr>
                          <m:t>C</m:t>
                        </m:r>
                        <m:r>
                          <m:rPr>
                            <m:sty m:val="p"/>
                          </m:rPr>
                          <a:rPr lang="en-US" altLang="ko-KR" sz="1200" baseline="-25000">
                            <a:latin typeface="Cambria Math" panose="02040503050406030204" pitchFamily="18" charset="0"/>
                          </a:rPr>
                          <m:t>e</m:t>
                        </m:r>
                      </m:den>
                    </m:f>
                  </m:oMath>
                </a14:m>
                <a:r>
                  <a:rPr lang="en-US" altLang="ko-KR" sz="1200">
                    <a:latin typeface="Cambria Math" panose="02040503050406030204" pitchFamily="18" charset="0"/>
                    <a:ea typeface="Cambria Math" panose="02040503050406030204" pitchFamily="18" charset="0"/>
                  </a:rPr>
                  <a:t>)</a:t>
                </a:r>
                <a:endParaRPr lang="en-US" altLang="ko-KR" sz="1200" dirty="0">
                  <a:latin typeface="Cambria Math" panose="02040503050406030204" pitchFamily="18" charset="0"/>
                  <a:ea typeface="Cambria Math" panose="02040503050406030204" pitchFamily="18" charset="0"/>
                </a:endParaRPr>
              </a:p>
            </p:txBody>
          </p:sp>
        </mc:Choice>
        <mc:Fallback xmlns="">
          <p:sp>
            <p:nvSpPr>
              <p:cNvPr id="43" name="직사각형 42">
                <a:extLst>
                  <a:ext uri="{FF2B5EF4-FFF2-40B4-BE49-F238E27FC236}">
                    <a16:creationId xmlns:a16="http://schemas.microsoft.com/office/drawing/2014/main" id="{A039FFA9-03CB-4E0D-A2AE-2D255AE7A20D}"/>
                  </a:ext>
                </a:extLst>
              </p:cNvPr>
              <p:cNvSpPr>
                <a:spLocks noRot="1" noChangeAspect="1" noMove="1" noResize="1" noEditPoints="1" noAdjustHandles="1" noChangeArrowheads="1" noChangeShapeType="1" noTextEdit="1"/>
              </p:cNvSpPr>
              <p:nvPr/>
            </p:nvSpPr>
            <p:spPr>
              <a:xfrm>
                <a:off x="820717" y="4652315"/>
                <a:ext cx="3608350" cy="364139"/>
              </a:xfrm>
              <a:prstGeom prst="rect">
                <a:avLst/>
              </a:prstGeom>
              <a:blipFill>
                <a:blip r:embed="rId9"/>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0" name="직사각형 29">
                <a:extLst>
                  <a:ext uri="{FF2B5EF4-FFF2-40B4-BE49-F238E27FC236}">
                    <a16:creationId xmlns:a16="http://schemas.microsoft.com/office/drawing/2014/main" id="{DF30ABBB-83A0-42C2-91EF-F3AD87674D1A}"/>
                  </a:ext>
                </a:extLst>
              </p:cNvPr>
              <p:cNvSpPr/>
              <p:nvPr/>
            </p:nvSpPr>
            <p:spPr>
              <a:xfrm>
                <a:off x="5611830" y="3055323"/>
                <a:ext cx="1891287" cy="294504"/>
              </a:xfrm>
              <a:prstGeom prst="rect">
                <a:avLst/>
              </a:prstGeom>
            </p:spPr>
            <p:txBody>
              <a:bodyPr wrap="none">
                <a:spAutoFit/>
              </a:bodyPr>
              <a:lstStyle/>
              <a:p>
                <a:r>
                  <a:rPr lang="en-US" altLang="ko-KR" sz="1200" b="1">
                    <a:ea typeface="Cambria Math" panose="02040503050406030204" pitchFamily="18" charset="0"/>
                  </a:rPr>
                  <a:t>1. </a:t>
                </a:r>
                <a14:m>
                  <m:oMath xmlns:m="http://schemas.openxmlformats.org/officeDocument/2006/math">
                    <m:r>
                      <a:rPr lang="en-US" altLang="ko-KR" sz="1200" b="1" i="1">
                        <a:latin typeface="Cambria Math" panose="02040503050406030204" pitchFamily="18" charset="0"/>
                        <a:ea typeface="Cambria Math" panose="02040503050406030204" pitchFamily="18" charset="0"/>
                      </a:rPr>
                      <m:t>𝒈</m:t>
                    </m:r>
                    <m:r>
                      <a:rPr lang="en-US" altLang="ko-KR" sz="1200" b="1" i="1">
                        <a:latin typeface="Cambria Math" panose="02040503050406030204" pitchFamily="18" charset="0"/>
                        <a:ea typeface="Cambria Math" panose="02040503050406030204" pitchFamily="18" charset="0"/>
                      </a:rPr>
                      <m:t>∙(</m:t>
                    </m:r>
                    <m:sSub>
                      <m:sSubPr>
                        <m:ctrlPr>
                          <a:rPr lang="en-US" altLang="ko-KR" sz="1200" b="1" i="1">
                            <a:latin typeface="Cambria Math" panose="02040503050406030204" pitchFamily="18" charset="0"/>
                            <a:ea typeface="Cambria Math" panose="02040503050406030204" pitchFamily="18" charset="0"/>
                          </a:rPr>
                        </m:ctrlPr>
                      </m:sSubPr>
                      <m:e>
                        <m:r>
                          <a:rPr lang="en-US" altLang="ko-KR" sz="1200" b="1" i="1">
                            <a:latin typeface="Cambria Math" panose="02040503050406030204" pitchFamily="18" charset="0"/>
                            <a:ea typeface="Cambria Math" panose="02040503050406030204" pitchFamily="18" charset="0"/>
                          </a:rPr>
                          <m:t> </m:t>
                        </m:r>
                        <m:r>
                          <a:rPr lang="en-US" altLang="ko-KR" sz="1200" b="1" i="1">
                            <a:latin typeface="Cambria Math" panose="02040503050406030204" pitchFamily="18" charset="0"/>
                            <a:ea typeface="Cambria Math" panose="02040503050406030204" pitchFamily="18" charset="0"/>
                          </a:rPr>
                          <m:t>𝑻</m:t>
                        </m:r>
                      </m:e>
                      <m:sub>
                        <m:r>
                          <a:rPr lang="en-US" altLang="ko-KR" sz="1200" b="1" i="1">
                            <a:latin typeface="Cambria Math" panose="02040503050406030204" pitchFamily="18" charset="0"/>
                            <a:ea typeface="Cambria Math" panose="02040503050406030204" pitchFamily="18" charset="0"/>
                          </a:rPr>
                          <m:t>𝒊</m:t>
                        </m:r>
                        <m:r>
                          <a:rPr lang="en-US" altLang="ko-KR" sz="1200" b="1" i="1">
                            <a:latin typeface="Cambria Math" panose="02040503050406030204" pitchFamily="18" charset="0"/>
                            <a:ea typeface="Cambria Math" panose="02040503050406030204" pitchFamily="18" charset="0"/>
                          </a:rPr>
                          <m:t>, </m:t>
                        </m:r>
                        <m:r>
                          <a:rPr lang="en-US" altLang="ko-KR" sz="1200" b="1" i="1">
                            <a:latin typeface="Cambria Math" panose="02040503050406030204" pitchFamily="18" charset="0"/>
                            <a:ea typeface="Cambria Math" panose="02040503050406030204" pitchFamily="18" charset="0"/>
                          </a:rPr>
                          <m:t>𝒋</m:t>
                        </m:r>
                      </m:sub>
                    </m:sSub>
                    <m:r>
                      <a:rPr lang="en-US" altLang="ko-KR" sz="1200" b="1" i="1">
                        <a:latin typeface="Cambria Math" panose="02040503050406030204" pitchFamily="18" charset="0"/>
                      </a:rPr>
                      <m:t>−</m:t>
                    </m:r>
                    <m:sSub>
                      <m:sSubPr>
                        <m:ctrlPr>
                          <a:rPr lang="en-US" altLang="ko-KR" sz="1200" b="1" i="1">
                            <a:latin typeface="Cambria Math" panose="02040503050406030204" pitchFamily="18" charset="0"/>
                            <a:ea typeface="Cambria Math" panose="02040503050406030204" pitchFamily="18" charset="0"/>
                          </a:rPr>
                        </m:ctrlPr>
                      </m:sSubPr>
                      <m:e>
                        <m:r>
                          <a:rPr lang="en-US" altLang="ko-KR" sz="1200" b="1" i="1">
                            <a:latin typeface="Cambria Math" panose="02040503050406030204" pitchFamily="18" charset="0"/>
                            <a:ea typeface="Cambria Math" panose="02040503050406030204" pitchFamily="18" charset="0"/>
                          </a:rPr>
                          <m:t> </m:t>
                        </m:r>
                        <m:r>
                          <a:rPr lang="en-US" altLang="ko-KR" sz="1200" b="1" i="1">
                            <a:latin typeface="Cambria Math" panose="02040503050406030204" pitchFamily="18" charset="0"/>
                            <a:ea typeface="Cambria Math" panose="02040503050406030204" pitchFamily="18" charset="0"/>
                          </a:rPr>
                          <m:t>𝑻</m:t>
                        </m:r>
                        <m:r>
                          <a:rPr lang="en-US" altLang="ko-KR" sz="1200" b="1" i="1">
                            <a:latin typeface="Cambria Math" panose="02040503050406030204" pitchFamily="18" charset="0"/>
                            <a:ea typeface="Cambria Math" panose="02040503050406030204" pitchFamily="18" charset="0"/>
                          </a:rPr>
                          <m:t>′</m:t>
                        </m:r>
                      </m:e>
                      <m:sub>
                        <m:r>
                          <a:rPr lang="en-US" altLang="ko-KR" sz="1200" b="1" i="1">
                            <a:latin typeface="Cambria Math" panose="02040503050406030204" pitchFamily="18" charset="0"/>
                            <a:ea typeface="Cambria Math" panose="02040503050406030204" pitchFamily="18" charset="0"/>
                          </a:rPr>
                          <m:t>𝒊</m:t>
                        </m:r>
                        <m:r>
                          <a:rPr lang="en-US" altLang="ko-KR" sz="1200" b="1" i="1">
                            <a:latin typeface="Cambria Math" panose="02040503050406030204" pitchFamily="18" charset="0"/>
                            <a:ea typeface="Cambria Math" panose="02040503050406030204" pitchFamily="18" charset="0"/>
                          </a:rPr>
                          <m:t>, </m:t>
                        </m:r>
                        <m:r>
                          <a:rPr lang="en-US" altLang="ko-KR" sz="1200" b="1" i="1">
                            <a:latin typeface="Cambria Math" panose="02040503050406030204" pitchFamily="18" charset="0"/>
                            <a:ea typeface="Cambria Math" panose="02040503050406030204" pitchFamily="18" charset="0"/>
                          </a:rPr>
                          <m:t>𝒋</m:t>
                        </m:r>
                      </m:sub>
                    </m:sSub>
                    <m:r>
                      <a:rPr lang="en-US" altLang="ko-KR" sz="1200" b="1" i="1">
                        <a:latin typeface="Cambria Math" panose="02040503050406030204" pitchFamily="18" charset="0"/>
                      </a:rPr>
                      <m:t>)</m:t>
                    </m:r>
                  </m:oMath>
                </a14:m>
                <a:r>
                  <a:rPr lang="en-US" altLang="ko-KR" sz="1050" b="1" dirty="0"/>
                  <a:t> </a:t>
                </a:r>
                <a:r>
                  <a:rPr lang="en-US" altLang="ko-KR" sz="1050" b="1"/>
                  <a:t>= N(r,t)</a:t>
                </a:r>
                <a:endParaRPr lang="ko-KR" altLang="en-US" sz="1050" b="1"/>
              </a:p>
            </p:txBody>
          </p:sp>
        </mc:Choice>
        <mc:Fallback xmlns="">
          <p:sp>
            <p:nvSpPr>
              <p:cNvPr id="30" name="직사각형 29">
                <a:extLst>
                  <a:ext uri="{FF2B5EF4-FFF2-40B4-BE49-F238E27FC236}">
                    <a16:creationId xmlns:a16="http://schemas.microsoft.com/office/drawing/2014/main" id="{DF30ABBB-83A0-42C2-91EF-F3AD87674D1A}"/>
                  </a:ext>
                </a:extLst>
              </p:cNvPr>
              <p:cNvSpPr>
                <a:spLocks noRot="1" noChangeAspect="1" noMove="1" noResize="1" noEditPoints="1" noAdjustHandles="1" noChangeArrowheads="1" noChangeShapeType="1" noTextEdit="1"/>
              </p:cNvSpPr>
              <p:nvPr/>
            </p:nvSpPr>
            <p:spPr>
              <a:xfrm>
                <a:off x="5611830" y="3055323"/>
                <a:ext cx="1891287" cy="294504"/>
              </a:xfrm>
              <a:prstGeom prst="rect">
                <a:avLst/>
              </a:prstGeom>
              <a:blipFill>
                <a:blip r:embed="rId11"/>
                <a:stretch>
                  <a:fillRect l="-323" t="-2041" b="-6122"/>
                </a:stretch>
              </a:blipFill>
            </p:spPr>
            <p:txBody>
              <a:bodyPr/>
              <a:lstStyle/>
              <a:p>
                <a:r>
                  <a:rPr lang="ko-KR" altLang="en-US">
                    <a:noFill/>
                  </a:rPr>
                  <a:t> </a:t>
                </a:r>
              </a:p>
            </p:txBody>
          </p:sp>
        </mc:Fallback>
      </mc:AlternateContent>
      <p:pic>
        <p:nvPicPr>
          <p:cNvPr id="31" name="그림 30">
            <a:extLst>
              <a:ext uri="{FF2B5EF4-FFF2-40B4-BE49-F238E27FC236}">
                <a16:creationId xmlns:a16="http://schemas.microsoft.com/office/drawing/2014/main" id="{DC9062A1-4332-4359-B99D-D1690D1B3C64}"/>
              </a:ext>
            </a:extLst>
          </p:cNvPr>
          <p:cNvPicPr>
            <a:picLocks noChangeAspect="1"/>
          </p:cNvPicPr>
          <p:nvPr/>
        </p:nvPicPr>
        <p:blipFill>
          <a:blip r:embed="rId12"/>
          <a:stretch>
            <a:fillRect/>
          </a:stretch>
        </p:blipFill>
        <p:spPr>
          <a:xfrm>
            <a:off x="5729798" y="3705776"/>
            <a:ext cx="2658482" cy="511937"/>
          </a:xfrm>
          <a:prstGeom prst="rect">
            <a:avLst/>
          </a:prstGeom>
        </p:spPr>
      </p:pic>
      <p:pic>
        <p:nvPicPr>
          <p:cNvPr id="32" name="그림 31">
            <a:extLst>
              <a:ext uri="{FF2B5EF4-FFF2-40B4-BE49-F238E27FC236}">
                <a16:creationId xmlns:a16="http://schemas.microsoft.com/office/drawing/2014/main" id="{FA74E04A-63D1-4BA4-8A7C-187DCED9AB14}"/>
              </a:ext>
            </a:extLst>
          </p:cNvPr>
          <p:cNvPicPr>
            <a:picLocks noChangeAspect="1"/>
          </p:cNvPicPr>
          <p:nvPr/>
        </p:nvPicPr>
        <p:blipFill>
          <a:blip r:embed="rId13"/>
          <a:stretch>
            <a:fillRect/>
          </a:stretch>
        </p:blipFill>
        <p:spPr>
          <a:xfrm>
            <a:off x="1611402" y="5329607"/>
            <a:ext cx="1929356" cy="338323"/>
          </a:xfrm>
          <a:prstGeom prst="rect">
            <a:avLst/>
          </a:prstGeom>
        </p:spPr>
      </p:pic>
      <p:pic>
        <p:nvPicPr>
          <p:cNvPr id="33" name="그림 32">
            <a:extLst>
              <a:ext uri="{FF2B5EF4-FFF2-40B4-BE49-F238E27FC236}">
                <a16:creationId xmlns:a16="http://schemas.microsoft.com/office/drawing/2014/main" id="{7DE68CF0-F98B-42AF-ACAC-DAA08B657E34}"/>
              </a:ext>
            </a:extLst>
          </p:cNvPr>
          <p:cNvPicPr>
            <a:picLocks noChangeAspect="1"/>
          </p:cNvPicPr>
          <p:nvPr/>
        </p:nvPicPr>
        <p:blipFill>
          <a:blip r:embed="rId14"/>
          <a:stretch>
            <a:fillRect/>
          </a:stretch>
        </p:blipFill>
        <p:spPr>
          <a:xfrm>
            <a:off x="2140274" y="5651951"/>
            <a:ext cx="736458" cy="176750"/>
          </a:xfrm>
          <a:prstGeom prst="rect">
            <a:avLst/>
          </a:prstGeom>
        </p:spPr>
      </p:pic>
      <p:pic>
        <p:nvPicPr>
          <p:cNvPr id="34" name="그림 33">
            <a:extLst>
              <a:ext uri="{FF2B5EF4-FFF2-40B4-BE49-F238E27FC236}">
                <a16:creationId xmlns:a16="http://schemas.microsoft.com/office/drawing/2014/main" id="{C3173848-57F2-4B38-8201-E454E65AADF1}"/>
              </a:ext>
            </a:extLst>
          </p:cNvPr>
          <p:cNvPicPr>
            <a:picLocks noChangeAspect="1"/>
          </p:cNvPicPr>
          <p:nvPr/>
        </p:nvPicPr>
        <p:blipFill rotWithShape="1">
          <a:blip r:embed="rId15"/>
          <a:srcRect t="1" b="13396"/>
          <a:stretch/>
        </p:blipFill>
        <p:spPr>
          <a:xfrm>
            <a:off x="923190" y="5677094"/>
            <a:ext cx="1106053" cy="176750"/>
          </a:xfrm>
          <a:prstGeom prst="rect">
            <a:avLst/>
          </a:prstGeom>
        </p:spPr>
      </p:pic>
      <p:pic>
        <p:nvPicPr>
          <p:cNvPr id="35" name="그림 34">
            <a:extLst>
              <a:ext uri="{FF2B5EF4-FFF2-40B4-BE49-F238E27FC236}">
                <a16:creationId xmlns:a16="http://schemas.microsoft.com/office/drawing/2014/main" id="{A50966C2-9453-4388-A9FA-A2A942E398B0}"/>
              </a:ext>
            </a:extLst>
          </p:cNvPr>
          <p:cNvPicPr>
            <a:picLocks noChangeAspect="1"/>
          </p:cNvPicPr>
          <p:nvPr/>
        </p:nvPicPr>
        <p:blipFill>
          <a:blip r:embed="rId16"/>
          <a:stretch>
            <a:fillRect/>
          </a:stretch>
        </p:blipFill>
        <p:spPr>
          <a:xfrm>
            <a:off x="2947652" y="5652520"/>
            <a:ext cx="1613077" cy="207624"/>
          </a:xfrm>
          <a:prstGeom prst="rect">
            <a:avLst/>
          </a:prstGeom>
        </p:spPr>
      </p:pic>
      <p:sp>
        <p:nvSpPr>
          <p:cNvPr id="36" name="직사각형 35">
            <a:extLst>
              <a:ext uri="{FF2B5EF4-FFF2-40B4-BE49-F238E27FC236}">
                <a16:creationId xmlns:a16="http://schemas.microsoft.com/office/drawing/2014/main" id="{2E762B19-EF54-4A40-BFB0-9FC15BEA7D75}"/>
              </a:ext>
            </a:extLst>
          </p:cNvPr>
          <p:cNvSpPr/>
          <p:nvPr/>
        </p:nvSpPr>
        <p:spPr>
          <a:xfrm>
            <a:off x="431475" y="5305988"/>
            <a:ext cx="4452851" cy="1461108"/>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6D87956-AF71-451E-AB86-8E9DC3097DD0}"/>
                  </a:ext>
                </a:extLst>
              </p:cNvPr>
              <p:cNvSpPr txBox="1"/>
              <p:nvPr/>
            </p:nvSpPr>
            <p:spPr>
              <a:xfrm>
                <a:off x="667763" y="5863007"/>
                <a:ext cx="4161699" cy="2704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100" b="0" i="1" smtClean="0">
                          <a:latin typeface="Cambria Math" panose="02040503050406030204" pitchFamily="18" charset="0"/>
                        </a:rPr>
                        <m:t>𝐿</m:t>
                      </m:r>
                      <m:r>
                        <a:rPr lang="en-US" altLang="ko-KR" sz="1100" b="0" i="1" smtClean="0">
                          <a:latin typeface="Cambria Math" panose="02040503050406030204" pitchFamily="18" charset="0"/>
                        </a:rPr>
                        <m:t>=</m:t>
                      </m:r>
                      <m:r>
                        <a:rPr lang="en-US" altLang="ko-KR" sz="1100" b="0" i="1" smtClean="0">
                          <a:latin typeface="Cambria Math" panose="02040503050406030204" pitchFamily="18" charset="0"/>
                        </a:rPr>
                        <m:t>𝐻𝑎𝑙𝑓</m:t>
                      </m:r>
                      <m:r>
                        <a:rPr lang="en-US" altLang="ko-KR" sz="1100" b="0" i="1" smtClean="0">
                          <a:latin typeface="Cambria Math" panose="02040503050406030204" pitchFamily="18" charset="0"/>
                        </a:rPr>
                        <m:t> </m:t>
                      </m:r>
                      <m:r>
                        <a:rPr lang="en-US" altLang="ko-KR" sz="1100" b="0" i="1" smtClean="0">
                          <a:latin typeface="Cambria Math" panose="02040503050406030204" pitchFamily="18" charset="0"/>
                        </a:rPr>
                        <m:t>𝑤𝑖𝑑𝑡h</m:t>
                      </m:r>
                      <m:r>
                        <a:rPr lang="en-US" altLang="ko-KR" sz="1100" b="0" i="1" smtClean="0">
                          <a:latin typeface="Cambria Math" panose="02040503050406030204" pitchFamily="18" charset="0"/>
                        </a:rPr>
                        <m:t> </m:t>
                      </m:r>
                      <m:r>
                        <a:rPr lang="en-US" altLang="ko-KR" sz="1100" b="0" i="1" smtClean="0">
                          <a:latin typeface="Cambria Math" panose="02040503050406030204" pitchFamily="18" charset="0"/>
                        </a:rPr>
                        <m:t>𝑜𝑓</m:t>
                      </m:r>
                      <m:r>
                        <a:rPr lang="en-US" altLang="ko-KR" sz="1100" b="0" i="1" smtClean="0">
                          <a:latin typeface="Cambria Math" panose="02040503050406030204" pitchFamily="18" charset="0"/>
                        </a:rPr>
                        <m:t> </m:t>
                      </m:r>
                      <m:r>
                        <a:rPr lang="en-US" altLang="ko-KR" sz="1100" b="0" i="1" smtClean="0">
                          <a:latin typeface="Cambria Math" panose="02040503050406030204" pitchFamily="18" charset="0"/>
                        </a:rPr>
                        <m:t>𝑟𝑎𝑑𝑖𝑎𝑙</m:t>
                      </m:r>
                      <m:r>
                        <a:rPr lang="en-US" altLang="ko-KR" sz="1100" b="0" i="1" smtClean="0">
                          <a:latin typeface="Cambria Math" panose="02040503050406030204" pitchFamily="18" charset="0"/>
                        </a:rPr>
                        <m:t> </m:t>
                      </m:r>
                      <m:r>
                        <a:rPr lang="en-US" altLang="ko-KR" sz="1100" b="0" i="1" smtClean="0">
                          <a:latin typeface="Cambria Math" panose="02040503050406030204" pitchFamily="18" charset="0"/>
                        </a:rPr>
                        <m:t>𝑑𝑖𝑠𝑡𝑟𝑖𝑏𝑢𝑡𝑖𝑜𝑛</m:t>
                      </m:r>
                      <m:r>
                        <a:rPr lang="en-US" altLang="ko-KR" sz="1100" b="0" i="1" smtClean="0">
                          <a:latin typeface="Cambria Math" panose="02040503050406030204" pitchFamily="18" charset="0"/>
                        </a:rPr>
                        <m:t> </m:t>
                      </m:r>
                      <m:r>
                        <a:rPr lang="en-US" altLang="ko-KR" sz="1100" b="0" i="1" smtClean="0">
                          <a:latin typeface="Cambria Math" panose="02040503050406030204" pitchFamily="18" charset="0"/>
                        </a:rPr>
                        <m:t>𝑜𝑓</m:t>
                      </m:r>
                      <m:r>
                        <a:rPr lang="en-US" altLang="ko-KR" sz="1100" b="0" i="1" smtClean="0">
                          <a:latin typeface="Cambria Math" panose="02040503050406030204" pitchFamily="18" charset="0"/>
                        </a:rPr>
                        <m:t> </m:t>
                      </m:r>
                      <m:r>
                        <a:rPr lang="en-US" altLang="ko-KR" sz="1100" b="0" i="1" smtClean="0">
                          <a:latin typeface="Cambria Math" panose="02040503050406030204" pitchFamily="18" charset="0"/>
                        </a:rPr>
                        <m:t>𝑡h𝑒</m:t>
                      </m:r>
                      <m:r>
                        <a:rPr lang="en-US" altLang="ko-KR" sz="1100" b="0" i="1" smtClean="0">
                          <a:latin typeface="Cambria Math" panose="02040503050406030204" pitchFamily="18" charset="0"/>
                        </a:rPr>
                        <m:t> </m:t>
                      </m:r>
                      <m:r>
                        <a:rPr lang="en-US" altLang="ko-KR" sz="1100" b="0" i="1" smtClean="0">
                          <a:latin typeface="Cambria Math" panose="02040503050406030204" pitchFamily="18" charset="0"/>
                        </a:rPr>
                        <m:t>𝑒𝑛𝑟𝑔𝑦</m:t>
                      </m:r>
                      <m:r>
                        <a:rPr lang="en-US" altLang="ko-KR" sz="1100" b="0" i="1" smtClean="0">
                          <a:latin typeface="Cambria Math" panose="02040503050406030204" pitchFamily="18" charset="0"/>
                        </a:rPr>
                        <m:t> </m:t>
                      </m:r>
                      <m:r>
                        <a:rPr lang="en-US" altLang="ko-KR" sz="1100" b="0" i="1" smtClean="0">
                          <a:latin typeface="Cambria Math" panose="02040503050406030204" pitchFamily="18" charset="0"/>
                        </a:rPr>
                        <m:t>𝑑𝑒𝑝𝑜𝑠𝑖𝑡𝑖𝑜𝑛</m:t>
                      </m:r>
                    </m:oMath>
                  </m:oMathPara>
                </a14:m>
                <a:endParaRPr lang="ko-KR" altLang="en-US" sz="1100"/>
              </a:p>
            </p:txBody>
          </p:sp>
        </mc:Choice>
        <mc:Fallback xmlns="">
          <p:sp>
            <p:nvSpPr>
              <p:cNvPr id="37" name="TextBox 36">
                <a:extLst>
                  <a:ext uri="{FF2B5EF4-FFF2-40B4-BE49-F238E27FC236}">
                    <a16:creationId xmlns:a16="http://schemas.microsoft.com/office/drawing/2014/main" id="{06D87956-AF71-451E-AB86-8E9DC3097DD0}"/>
                  </a:ext>
                </a:extLst>
              </p:cNvPr>
              <p:cNvSpPr txBox="1">
                <a:spLocks noRot="1" noChangeAspect="1" noMove="1" noResize="1" noEditPoints="1" noAdjustHandles="1" noChangeArrowheads="1" noChangeShapeType="1" noTextEdit="1"/>
              </p:cNvSpPr>
              <p:nvPr/>
            </p:nvSpPr>
            <p:spPr>
              <a:xfrm>
                <a:off x="667763" y="5863007"/>
                <a:ext cx="4161699" cy="270453"/>
              </a:xfrm>
              <a:prstGeom prst="rect">
                <a:avLst/>
              </a:prstGeom>
              <a:blipFill>
                <a:blip r:embed="rId17"/>
                <a:stretch>
                  <a:fillRect b="-2273"/>
                </a:stretch>
              </a:blipFill>
            </p:spPr>
            <p:txBody>
              <a:bodyPr/>
              <a:lstStyle/>
              <a:p>
                <a:r>
                  <a:rPr lang="ko-KR" altLang="en-US">
                    <a:noFill/>
                  </a:rPr>
                  <a:t> </a:t>
                </a:r>
              </a:p>
            </p:txBody>
          </p:sp>
        </mc:Fallback>
      </mc:AlternateContent>
      <p:sp>
        <p:nvSpPr>
          <p:cNvPr id="38" name="TextBox 37">
            <a:extLst>
              <a:ext uri="{FF2B5EF4-FFF2-40B4-BE49-F238E27FC236}">
                <a16:creationId xmlns:a16="http://schemas.microsoft.com/office/drawing/2014/main" id="{80691DA5-9FF8-4082-AA9B-267D4DD154BD}"/>
              </a:ext>
            </a:extLst>
          </p:cNvPr>
          <p:cNvSpPr txBox="1"/>
          <p:nvPr/>
        </p:nvSpPr>
        <p:spPr>
          <a:xfrm>
            <a:off x="709974" y="6061195"/>
            <a:ext cx="2315072" cy="646331"/>
          </a:xfrm>
          <a:prstGeom prst="rect">
            <a:avLst/>
          </a:prstGeom>
          <a:noFill/>
        </p:spPr>
        <p:txBody>
          <a:bodyPr wrap="square" rtlCol="0">
            <a:spAutoFit/>
          </a:bodyPr>
          <a:lstStyle/>
          <a:p>
            <a:r>
              <a:rPr lang="en-US" altLang="ko-KR" sz="1200"/>
              <a:t>L = 0.15 nm (z= end of target)</a:t>
            </a:r>
          </a:p>
          <a:p>
            <a:r>
              <a:rPr lang="en-US" altLang="ko-KR" sz="1200"/>
              <a:t>De = 2 cm</a:t>
            </a:r>
            <a:r>
              <a:rPr lang="en-US" altLang="ko-KR" sz="1200" baseline="30000"/>
              <a:t>2</a:t>
            </a:r>
            <a:r>
              <a:rPr lang="en-US" altLang="ko-KR" sz="1200"/>
              <a:t>/s</a:t>
            </a:r>
          </a:p>
          <a:p>
            <a:r>
              <a:rPr lang="en-US" altLang="ko-KR" sz="1200"/>
              <a:t>dE/dx = 1.1E+10 ev/cm</a:t>
            </a:r>
            <a:endParaRPr lang="ko-KR" altLang="en-US" sz="1200"/>
          </a:p>
        </p:txBody>
      </p:sp>
      <mc:AlternateContent xmlns:mc="http://schemas.openxmlformats.org/markup-compatibility/2006" xmlns:a14="http://schemas.microsoft.com/office/drawing/2010/main">
        <mc:Choice Requires="a14">
          <p:sp>
            <p:nvSpPr>
              <p:cNvPr id="39" name="직사각형 38">
                <a:extLst>
                  <a:ext uri="{FF2B5EF4-FFF2-40B4-BE49-F238E27FC236}">
                    <a16:creationId xmlns:a16="http://schemas.microsoft.com/office/drawing/2014/main" id="{D9F3B372-0B5B-4B17-B67B-8DA4354E6D21}"/>
                  </a:ext>
                </a:extLst>
              </p:cNvPr>
              <p:cNvSpPr/>
              <p:nvPr/>
            </p:nvSpPr>
            <p:spPr>
              <a:xfrm>
                <a:off x="5727827" y="4208299"/>
                <a:ext cx="6200915" cy="805285"/>
              </a:xfrm>
              <a:prstGeom prst="rect">
                <a:avLst/>
              </a:prstGeom>
            </p:spPr>
            <p:txBody>
              <a:bodyPr wrap="square">
                <a:spAutoFit/>
              </a:bodyPr>
              <a:lstStyle/>
              <a:p>
                <a14:m>
                  <m:oMath xmlns:m="http://schemas.openxmlformats.org/officeDocument/2006/math">
                    <m:sSub>
                      <m:sSubPr>
                        <m:ctrlPr>
                          <a:rPr lang="en-US" altLang="ko-KR" sz="1400" i="1" smtClean="0">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r>
                          <a:rPr lang="en-US" altLang="ko-KR" sz="1400" i="1">
                            <a:latin typeface="Cambria Math" panose="02040503050406030204" pitchFamily="18" charset="0"/>
                            <a:ea typeface="Cambria Math" panose="02040503050406030204" pitchFamily="18" charset="0"/>
                          </a:rPr>
                          <m:t>+1</m:t>
                        </m:r>
                      </m:sub>
                    </m:sSub>
                  </m:oMath>
                </a14:m>
                <a:r>
                  <a:rPr lang="en-US" altLang="ko-KR" sz="1400" i="1">
                    <a:latin typeface="Cambria Math" panose="02040503050406030204" pitchFamily="18" charset="0"/>
                    <a:ea typeface="Cambria Math" panose="02040503050406030204" pitchFamily="18" charset="0"/>
                  </a:rPr>
                  <a:t>= </a:t>
                </a:r>
                <a14:m>
                  <m:oMath xmlns:m="http://schemas.openxmlformats.org/officeDocument/2006/math">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𝑑𝑡</m:t>
                        </m:r>
                      </m:num>
                      <m:den>
                        <m:r>
                          <a:rPr lang="ko-KR" altLang="en-US" sz="1400" i="1">
                            <a:latin typeface="Cambria Math" panose="02040503050406030204" pitchFamily="18" charset="0"/>
                          </a:rPr>
                          <m:t>𝜌</m:t>
                        </m:r>
                        <m:r>
                          <a:rPr lang="en-US" altLang="ko-KR" sz="1400" i="1">
                            <a:latin typeface="Cambria Math" panose="02040503050406030204" pitchFamily="18" charset="0"/>
                            <a:ea typeface="Cambria Math" panose="02040503050406030204" pitchFamily="18" charset="0"/>
                          </a:rPr>
                          <m:t>𝐶</m:t>
                        </m:r>
                        <m:r>
                          <a:rPr lang="en-US" altLang="ko-KR" sz="1400" b="0" i="1" smtClean="0">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 </m:t>
                        </m:r>
                      </m:den>
                    </m:f>
                  </m:oMath>
                </a14:m>
                <a:r>
                  <a:rPr lang="en-US" altLang="ko-KR" sz="140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ko-KR" sz="1400" i="1" smtClean="0">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d>
                      <m:dPr>
                        <m:ctrlPr>
                          <a:rPr lang="en-US" altLang="ko-KR" sz="1400" i="1">
                            <a:latin typeface="Cambria Math" panose="02040503050406030204" pitchFamily="18" charset="0"/>
                            <a:ea typeface="Cambria Math" panose="02040503050406030204" pitchFamily="18" charset="0"/>
                          </a:rPr>
                        </m:ctrlPr>
                      </m:dPr>
                      <m:e>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𝐾</m:t>
                            </m:r>
                            <m:r>
                              <a:rPr lang="en-US" altLang="ko-KR" sz="1400" b="0" i="1" smtClean="0">
                                <a:latin typeface="Cambria Math" panose="02040503050406030204" pitchFamily="18" charset="0"/>
                                <a:ea typeface="Cambria Math" panose="02040503050406030204" pitchFamily="18" charset="0"/>
                              </a:rPr>
                              <m:t>′</m:t>
                            </m:r>
                          </m:num>
                          <m:den>
                            <m:r>
                              <a:rPr lang="en-US" altLang="ko-KR" sz="1400" i="1">
                                <a:latin typeface="Cambria Math" panose="02040503050406030204" pitchFamily="18" charset="0"/>
                                <a:ea typeface="Cambria Math" panose="02040503050406030204" pitchFamily="18" charset="0"/>
                              </a:rPr>
                              <m:t>2 </m:t>
                            </m:r>
                            <m:r>
                              <a:rPr lang="en-US" altLang="ko-KR" sz="1400" i="1">
                                <a:latin typeface="Cambria Math" panose="02040503050406030204" pitchFamily="18" charset="0"/>
                                <a:ea typeface="Cambria Math" panose="02040503050406030204" pitchFamily="18" charset="0"/>
                              </a:rPr>
                              <m:t>𝑑𝑟</m:t>
                            </m:r>
                            <m:sSub>
                              <m:sSubPr>
                                <m:ctrlPr>
                                  <a:rPr lang="en-US" altLang="ko-KR" sz="1400" i="1">
                                    <a:latin typeface="Cambria Math" panose="02040503050406030204" pitchFamily="18" charset="0"/>
                                    <a:ea typeface="Cambria Math" panose="02040503050406030204" pitchFamily="18" charset="0"/>
                                  </a:rPr>
                                </m:ctrlPr>
                              </m:sSubPr>
                              <m:e>
                                <m:r>
                                  <a:rPr lang="en-US" altLang="ko-KR" sz="1400" b="0" i="1" smtClean="0">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𝑟</m:t>
                                </m:r>
                              </m:e>
                              <m:sub>
                                <m:r>
                                  <a:rPr lang="en-US" altLang="ko-KR" sz="1400" i="1">
                                    <a:latin typeface="Cambria Math" panose="02040503050406030204" pitchFamily="18" charset="0"/>
                                    <a:ea typeface="Cambria Math" panose="02040503050406030204" pitchFamily="18" charset="0"/>
                                  </a:rPr>
                                  <m:t>𝑖</m:t>
                                </m:r>
                              </m:sub>
                            </m:sSub>
                          </m:den>
                        </m:f>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𝐾</m:t>
                            </m:r>
                            <m:r>
                              <a:rPr lang="en-US" altLang="ko-KR" sz="1400" b="0" i="1" smtClean="0">
                                <a:latin typeface="Cambria Math" panose="02040503050406030204" pitchFamily="18" charset="0"/>
                                <a:ea typeface="Cambria Math" panose="02040503050406030204" pitchFamily="18" charset="0"/>
                              </a:rPr>
                              <m:t>′</m:t>
                            </m:r>
                          </m:num>
                          <m:den>
                            <m:sSup>
                              <m:sSupPr>
                                <m:ctrlPr>
                                  <a:rPr lang="en-US" altLang="ko-KR" sz="1400" i="1">
                                    <a:latin typeface="Cambria Math" panose="02040503050406030204" pitchFamily="18" charset="0"/>
                                    <a:ea typeface="Cambria Math" panose="02040503050406030204" pitchFamily="18" charset="0"/>
                                  </a:rPr>
                                </m:ctrlPr>
                              </m:sSupPr>
                              <m:e>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𝑑𝑟</m:t>
                                    </m:r>
                                  </m:e>
                                </m:d>
                              </m:e>
                              <m:sup>
                                <m:r>
                                  <a:rPr lang="en-US" altLang="ko-KR" sz="1400" i="1">
                                    <a:latin typeface="Cambria Math" panose="02040503050406030204" pitchFamily="18" charset="0"/>
                                    <a:ea typeface="Cambria Math" panose="02040503050406030204" pitchFamily="18" charset="0"/>
                                  </a:rPr>
                                  <m:t>2</m:t>
                                </m:r>
                              </m:sup>
                            </m:sSup>
                          </m:den>
                        </m:f>
                      </m:e>
                    </m:d>
                    <m:r>
                      <a:rPr lang="en-US" altLang="ko-KR" sz="1400" i="1">
                        <a:latin typeface="Cambria Math" panose="02040503050406030204" pitchFamily="18" charset="0"/>
                        <a:ea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b="0" i="1" smtClean="0">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sub>
                    </m:sSub>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2 </m:t>
                            </m:r>
                            <m:r>
                              <a:rPr lang="en-US" altLang="ko-KR" sz="1400" i="1">
                                <a:latin typeface="Cambria Math" panose="02040503050406030204" pitchFamily="18" charset="0"/>
                                <a:ea typeface="Cambria Math" panose="02040503050406030204" pitchFamily="18" charset="0"/>
                              </a:rPr>
                              <m:t>𝐾</m:t>
                            </m:r>
                            <m:r>
                              <a:rPr lang="en-US" altLang="ko-KR" sz="1400" b="0" i="1" smtClean="0">
                                <a:latin typeface="Cambria Math" panose="02040503050406030204" pitchFamily="18" charset="0"/>
                                <a:ea typeface="Cambria Math" panose="02040503050406030204" pitchFamily="18" charset="0"/>
                              </a:rPr>
                              <m:t>′</m:t>
                            </m:r>
                          </m:num>
                          <m:den>
                            <m:sSup>
                              <m:sSupPr>
                                <m:ctrlPr>
                                  <a:rPr lang="en-US" altLang="ko-KR" sz="1400" i="1">
                                    <a:latin typeface="Cambria Math" panose="02040503050406030204" pitchFamily="18" charset="0"/>
                                    <a:ea typeface="Cambria Math" panose="02040503050406030204" pitchFamily="18" charset="0"/>
                                  </a:rPr>
                                </m:ctrlPr>
                              </m:sSupPr>
                              <m:e>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𝑑𝑟</m:t>
                                    </m:r>
                                  </m:e>
                                </m:d>
                              </m:e>
                              <m:sup>
                                <m:r>
                                  <a:rPr lang="en-US" altLang="ko-KR" sz="1400" i="1">
                                    <a:latin typeface="Cambria Math" panose="02040503050406030204" pitchFamily="18" charset="0"/>
                                    <a:ea typeface="Cambria Math" panose="02040503050406030204" pitchFamily="18" charset="0"/>
                                  </a:rPr>
                                  <m:t>2</m:t>
                                </m:r>
                              </m:sup>
                            </m:sSup>
                          </m:den>
                        </m:f>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ko-KR" altLang="en-US" sz="1400" i="1">
                                <a:latin typeface="Cambria Math" panose="02040503050406030204" pitchFamily="18" charset="0"/>
                              </a:rPr>
                              <m:t>𝜌</m:t>
                            </m:r>
                            <m:r>
                              <a:rPr lang="en-US" altLang="ko-KR" sz="1400" b="0" i="1" smtClean="0">
                                <a:latin typeface="Cambria Math" panose="02040503050406030204" pitchFamily="18" charset="0"/>
                                <a:ea typeface="Cambria Math" panose="02040503050406030204" pitchFamily="18" charset="0"/>
                              </a:rPr>
                              <m:t>𝐶</m:t>
                            </m:r>
                            <m:r>
                              <a:rPr lang="en-US" altLang="ko-KR" sz="1400" b="0" i="1" smtClean="0">
                                <a:latin typeface="Cambria Math" panose="02040503050406030204" pitchFamily="18" charset="0"/>
                                <a:ea typeface="Cambria Math" panose="02040503050406030204" pitchFamily="18" charset="0"/>
                              </a:rPr>
                              <m:t>′</m:t>
                            </m:r>
                          </m:num>
                          <m:den>
                            <m:r>
                              <a:rPr lang="en-US" altLang="ko-KR" sz="1400" b="0" i="1" smtClean="0">
                                <a:latin typeface="Cambria Math" panose="02040503050406030204" pitchFamily="18" charset="0"/>
                                <a:ea typeface="Cambria Math" panose="02040503050406030204" pitchFamily="18" charset="0"/>
                              </a:rPr>
                              <m:t>𝑑𝑡</m:t>
                            </m:r>
                          </m:den>
                        </m:f>
                      </m:e>
                    </m:d>
                  </m:oMath>
                </a14:m>
                <a:endParaRPr lang="en-US" altLang="ko-KR" sz="1400">
                  <a:ea typeface="Cambria Math" panose="02040503050406030204" pitchFamily="18" charset="0"/>
                </a:endParaRPr>
              </a:p>
              <a:p>
                <a:r>
                  <a:rPr lang="en-US" altLang="ko-KR" sz="1200">
                    <a:ea typeface="Cambria Math" panose="02040503050406030204" pitchFamily="18" charset="0"/>
                  </a:rPr>
                  <a:t>	</a:t>
                </a:r>
                <a14:m>
                  <m:oMath xmlns:m="http://schemas.openxmlformats.org/officeDocument/2006/math">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𝑇</m:t>
                        </m:r>
                        <m:r>
                          <a:rPr lang="en-US" altLang="ko-KR" sz="1200" b="0" i="1" smtClean="0">
                            <a:latin typeface="Cambria Math" panose="02040503050406030204" pitchFamily="18" charset="0"/>
                            <a:ea typeface="Cambria Math" panose="02040503050406030204" pitchFamily="18" charset="0"/>
                          </a:rPr>
                          <m:t>′</m:t>
                        </m:r>
                      </m:e>
                      <m:sub>
                        <m:r>
                          <a:rPr lang="en-US" altLang="ko-KR" sz="1200" i="1">
                            <a:latin typeface="Cambria Math" panose="02040503050406030204" pitchFamily="18" charset="0"/>
                            <a:ea typeface="Cambria Math" panose="02040503050406030204" pitchFamily="18" charset="0"/>
                          </a:rPr>
                          <m:t>𝑖</m:t>
                        </m:r>
                        <m:r>
                          <a:rPr lang="en-US" altLang="ko-KR" sz="1200" i="1">
                            <a:latin typeface="Cambria Math" panose="02040503050406030204" pitchFamily="18" charset="0"/>
                            <a:ea typeface="Cambria Math" panose="02040503050406030204" pitchFamily="18" charset="0"/>
                          </a:rPr>
                          <m:t>+1,</m:t>
                        </m:r>
                        <m:r>
                          <a:rPr lang="en-US" altLang="ko-KR" sz="1200" i="1">
                            <a:latin typeface="Cambria Math" panose="02040503050406030204" pitchFamily="18" charset="0"/>
                            <a:ea typeface="Cambria Math" panose="02040503050406030204" pitchFamily="18" charset="0"/>
                          </a:rPr>
                          <m:t>𝑗</m:t>
                        </m:r>
                      </m:sub>
                    </m:sSub>
                    <m:d>
                      <m:dPr>
                        <m:ctrlPr>
                          <a:rPr lang="en-US" altLang="ko-KR" sz="1200" i="1">
                            <a:latin typeface="Cambria Math" panose="02040503050406030204" pitchFamily="18" charset="0"/>
                            <a:ea typeface="Cambria Math" panose="02040503050406030204" pitchFamily="18" charset="0"/>
                          </a:rPr>
                        </m:ctrlPr>
                      </m:dPr>
                      <m:e>
                        <m:f>
                          <m:fPr>
                            <m:ctrlPr>
                              <a:rPr lang="en-US" altLang="ko-KR" sz="1200" i="1">
                                <a:latin typeface="Cambria Math" panose="02040503050406030204" pitchFamily="18" charset="0"/>
                                <a:ea typeface="Cambria Math" panose="02040503050406030204" pitchFamily="18" charset="0"/>
                              </a:rPr>
                            </m:ctrlPr>
                          </m:fPr>
                          <m:num>
                            <m:r>
                              <a:rPr lang="en-US" altLang="ko-KR" sz="1200" i="1">
                                <a:latin typeface="Cambria Math" panose="02040503050406030204" pitchFamily="18" charset="0"/>
                                <a:ea typeface="Cambria Math" panose="02040503050406030204" pitchFamily="18" charset="0"/>
                              </a:rPr>
                              <m:t>𝐾</m:t>
                            </m:r>
                            <m:r>
                              <a:rPr lang="en-US" altLang="ko-KR" sz="1200" b="0" i="1" smtClean="0">
                                <a:latin typeface="Cambria Math" panose="02040503050406030204" pitchFamily="18" charset="0"/>
                                <a:ea typeface="Cambria Math" panose="02040503050406030204" pitchFamily="18" charset="0"/>
                              </a:rPr>
                              <m:t>′</m:t>
                            </m:r>
                          </m:num>
                          <m:den>
                            <m:r>
                              <a:rPr lang="en-US" altLang="ko-KR" sz="1200" i="1">
                                <a:latin typeface="Cambria Math" panose="02040503050406030204" pitchFamily="18" charset="0"/>
                                <a:ea typeface="Cambria Math" panose="02040503050406030204" pitchFamily="18" charset="0"/>
                              </a:rPr>
                              <m:t>2 </m:t>
                            </m:r>
                            <m:r>
                              <a:rPr lang="en-US" altLang="ko-KR" sz="1200" i="1">
                                <a:latin typeface="Cambria Math" panose="02040503050406030204" pitchFamily="18" charset="0"/>
                                <a:ea typeface="Cambria Math" panose="02040503050406030204" pitchFamily="18" charset="0"/>
                              </a:rPr>
                              <m:t>𝑑𝑟</m:t>
                            </m:r>
                            <m:r>
                              <a:rPr lang="en-US" altLang="ko-KR" sz="1200" b="0" i="1" smtClean="0">
                                <a:latin typeface="Cambria Math" panose="02040503050406030204" pitchFamily="18" charset="0"/>
                                <a:ea typeface="Cambria Math" panose="02040503050406030204" pitchFamily="18" charset="0"/>
                              </a:rPr>
                              <m:t> </m:t>
                            </m:r>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𝑟</m:t>
                                </m:r>
                              </m:e>
                              <m:sub>
                                <m:r>
                                  <a:rPr lang="en-US" altLang="ko-KR" sz="1200" i="1">
                                    <a:latin typeface="Cambria Math" panose="02040503050406030204" pitchFamily="18" charset="0"/>
                                    <a:ea typeface="Cambria Math" panose="02040503050406030204" pitchFamily="18" charset="0"/>
                                  </a:rPr>
                                  <m:t>𝑖</m:t>
                                </m:r>
                              </m:sub>
                            </m:sSub>
                          </m:den>
                        </m:f>
                        <m:r>
                          <a:rPr lang="en-US" altLang="ko-KR" sz="1200" i="1">
                            <a:latin typeface="Cambria Math" panose="02040503050406030204" pitchFamily="18" charset="0"/>
                            <a:ea typeface="Cambria Math" panose="02040503050406030204" pitchFamily="18" charset="0"/>
                          </a:rPr>
                          <m:t>+</m:t>
                        </m:r>
                        <m:f>
                          <m:fPr>
                            <m:ctrlPr>
                              <a:rPr lang="en-US" altLang="ko-KR" sz="1200" i="1">
                                <a:latin typeface="Cambria Math" panose="02040503050406030204" pitchFamily="18" charset="0"/>
                                <a:ea typeface="Cambria Math" panose="02040503050406030204" pitchFamily="18" charset="0"/>
                              </a:rPr>
                            </m:ctrlPr>
                          </m:fPr>
                          <m:num>
                            <m:r>
                              <a:rPr lang="en-US" altLang="ko-KR" sz="1200" i="1">
                                <a:latin typeface="Cambria Math" panose="02040503050406030204" pitchFamily="18" charset="0"/>
                                <a:ea typeface="Cambria Math" panose="02040503050406030204" pitchFamily="18" charset="0"/>
                              </a:rPr>
                              <m:t>𝐾</m:t>
                            </m:r>
                            <m:r>
                              <a:rPr lang="en-US" altLang="ko-KR" sz="1200" b="0" i="1" smtClean="0">
                                <a:latin typeface="Cambria Math" panose="02040503050406030204" pitchFamily="18" charset="0"/>
                                <a:ea typeface="Cambria Math" panose="02040503050406030204" pitchFamily="18" charset="0"/>
                              </a:rPr>
                              <m:t>′</m:t>
                            </m:r>
                          </m:num>
                          <m:den>
                            <m:sSup>
                              <m:sSupPr>
                                <m:ctrlPr>
                                  <a:rPr lang="en-US" altLang="ko-KR" sz="1200" i="1">
                                    <a:latin typeface="Cambria Math" panose="02040503050406030204" pitchFamily="18" charset="0"/>
                                    <a:ea typeface="Cambria Math" panose="02040503050406030204" pitchFamily="18" charset="0"/>
                                  </a:rPr>
                                </m:ctrlPr>
                              </m:sSupPr>
                              <m:e>
                                <m:d>
                                  <m:dPr>
                                    <m:ctrlPr>
                                      <a:rPr lang="en-US" altLang="ko-KR" sz="1200" i="1">
                                        <a:latin typeface="Cambria Math" panose="02040503050406030204" pitchFamily="18" charset="0"/>
                                        <a:ea typeface="Cambria Math" panose="02040503050406030204" pitchFamily="18" charset="0"/>
                                      </a:rPr>
                                    </m:ctrlPr>
                                  </m:dPr>
                                  <m:e>
                                    <m:r>
                                      <a:rPr lang="en-US" altLang="ko-KR" sz="1200" i="1">
                                        <a:latin typeface="Cambria Math" panose="02040503050406030204" pitchFamily="18" charset="0"/>
                                        <a:ea typeface="Cambria Math" panose="02040503050406030204" pitchFamily="18" charset="0"/>
                                      </a:rPr>
                                      <m:t>𝑑𝑟</m:t>
                                    </m:r>
                                  </m:e>
                                </m:d>
                              </m:e>
                              <m:sup>
                                <m:r>
                                  <a:rPr lang="en-US" altLang="ko-KR" sz="1200" i="1">
                                    <a:latin typeface="Cambria Math" panose="02040503050406030204" pitchFamily="18" charset="0"/>
                                    <a:ea typeface="Cambria Math" panose="02040503050406030204" pitchFamily="18" charset="0"/>
                                  </a:rPr>
                                  <m:t>2</m:t>
                                </m:r>
                              </m:sup>
                            </m:sSup>
                          </m:den>
                        </m:f>
                      </m:e>
                    </m:d>
                  </m:oMath>
                </a14:m>
                <a:r>
                  <a:rPr lang="en-US" altLang="ko-KR" sz="1400" dirty="0">
                    <a:latin typeface="Cambria Math" panose="02040503050406030204" pitchFamily="18" charset="0"/>
                    <a:ea typeface="Cambria Math" panose="02040503050406030204" pitchFamily="18" charset="0"/>
                  </a:rPr>
                  <a:t> </a:t>
                </a:r>
                <a:r>
                  <a:rPr lang="en-US" altLang="ko-KR" sz="1400">
                    <a:latin typeface="Cambria Math" panose="02040503050406030204" pitchFamily="18" charset="0"/>
                    <a:ea typeface="Cambria Math" panose="02040503050406030204" pitchFamily="18" charset="0"/>
                  </a:rPr>
                  <a:t>+</a:t>
                </a:r>
                <a14:m>
                  <m:oMath xmlns:m="http://schemas.openxmlformats.org/officeDocument/2006/math">
                    <m:sSub>
                      <m:sSubPr>
                        <m:ctrlPr>
                          <a:rPr lang="en-US" altLang="ko-KR" sz="1200" i="1">
                            <a:latin typeface="Cambria Math" panose="02040503050406030204" pitchFamily="18" charset="0"/>
                            <a:ea typeface="Cambria Math" panose="02040503050406030204" pitchFamily="18" charset="0"/>
                          </a:rPr>
                        </m:ctrlPr>
                      </m:sSubPr>
                      <m:e>
                        <m:r>
                          <a:rPr lang="en-US" altLang="ko-KR" sz="1200" b="0" i="1" smtClean="0">
                            <a:latin typeface="Cambria Math" panose="02040503050406030204" pitchFamily="18" charset="0"/>
                            <a:ea typeface="Cambria Math" panose="02040503050406030204" pitchFamily="18" charset="0"/>
                          </a:rPr>
                          <m:t>𝑆</m:t>
                        </m:r>
                      </m:e>
                      <m:sub>
                        <m:r>
                          <a:rPr lang="en-US" altLang="ko-KR" sz="1200" b="0" i="1" smtClean="0">
                            <a:latin typeface="Cambria Math" panose="02040503050406030204" pitchFamily="18" charset="0"/>
                            <a:ea typeface="Cambria Math" panose="02040503050406030204" pitchFamily="18" charset="0"/>
                          </a:rPr>
                          <m:t>𝑒</m:t>
                        </m:r>
                      </m:sub>
                    </m:sSub>
                    <m:f>
                      <m:fPr>
                        <m:ctrlPr>
                          <a:rPr lang="en-US" altLang="ko-KR" sz="1200" i="1">
                            <a:latin typeface="Cambria Math" panose="02040503050406030204" pitchFamily="18" charset="0"/>
                            <a:ea typeface="Cambria Math" panose="02040503050406030204" pitchFamily="18" charset="0"/>
                          </a:rPr>
                        </m:ctrlPr>
                      </m:fPr>
                      <m:num>
                        <m:r>
                          <a:rPr lang="en-US" altLang="ko-KR" sz="1200" b="0" i="1" smtClean="0">
                            <a:latin typeface="Cambria Math" panose="02040503050406030204" pitchFamily="18" charset="0"/>
                            <a:ea typeface="Cambria Math" panose="02040503050406030204" pitchFamily="18" charset="0"/>
                          </a:rPr>
                          <m:t>1</m:t>
                        </m:r>
                      </m:num>
                      <m:den>
                        <m:sSub>
                          <m:sSubPr>
                            <m:ctrlPr>
                              <a:rPr lang="en-US" altLang="ko-KR" sz="1200" i="1">
                                <a:latin typeface="Cambria Math" panose="02040503050406030204" pitchFamily="18" charset="0"/>
                                <a:ea typeface="Cambria Math" panose="02040503050406030204" pitchFamily="18" charset="0"/>
                              </a:rPr>
                            </m:ctrlPr>
                          </m:sSubPr>
                          <m:e>
                            <m:r>
                              <m:rPr>
                                <m:sty m:val="p"/>
                              </m:rPr>
                              <a:rPr lang="el-GR" altLang="ko-KR" sz="1200" i="1">
                                <a:latin typeface="Cambria Math" panose="02040503050406030204" pitchFamily="18" charset="0"/>
                              </a:rPr>
                              <m:t>τ</m:t>
                            </m:r>
                          </m:e>
                          <m:sub>
                            <m:r>
                              <a:rPr lang="en-US" altLang="ko-KR" sz="1200" b="0" i="1" smtClean="0">
                                <a:latin typeface="Cambria Math" panose="02040503050406030204" pitchFamily="18" charset="0"/>
                                <a:ea typeface="Cambria Math" panose="02040503050406030204" pitchFamily="18" charset="0"/>
                              </a:rPr>
                              <m:t>𝑎</m:t>
                            </m:r>
                          </m:sub>
                        </m:sSub>
                      </m:den>
                    </m:f>
                    <m:r>
                      <m:rPr>
                        <m:sty m:val="p"/>
                      </m:rPr>
                      <a:rPr lang="en-US" altLang="ko-KR" sz="1200" b="0" i="0" smtClean="0">
                        <a:latin typeface="Cambria Math" panose="02040503050406030204" pitchFamily="18" charset="0"/>
                        <a:ea typeface="Cambria Math" panose="02040503050406030204" pitchFamily="18" charset="0"/>
                      </a:rPr>
                      <m:t>exp</m:t>
                    </m:r>
                    <m:r>
                      <a:rPr lang="en-US" altLang="ko-KR" sz="1200" b="0" i="1" smtClean="0">
                        <a:latin typeface="Cambria Math" panose="02040503050406030204" pitchFamily="18" charset="0"/>
                        <a:ea typeface="Cambria Math" panose="02040503050406030204" pitchFamily="18" charset="0"/>
                      </a:rPr>
                      <m:t>⁡(−</m:t>
                    </m:r>
                    <m:f>
                      <m:fPr>
                        <m:ctrlPr>
                          <a:rPr lang="en-US" altLang="ko-KR" sz="1200" i="1">
                            <a:latin typeface="Cambria Math" panose="02040503050406030204" pitchFamily="18" charset="0"/>
                            <a:ea typeface="Cambria Math" panose="02040503050406030204" pitchFamily="18" charset="0"/>
                          </a:rPr>
                        </m:ctrlPr>
                      </m:fPr>
                      <m:num>
                        <m:r>
                          <a:rPr lang="en-US" altLang="ko-KR" sz="1200" b="0" i="1" smtClean="0">
                            <a:latin typeface="Cambria Math" panose="02040503050406030204" pitchFamily="18" charset="0"/>
                            <a:ea typeface="Cambria Math" panose="02040503050406030204" pitchFamily="18" charset="0"/>
                          </a:rPr>
                          <m:t>𝑡</m:t>
                        </m:r>
                      </m:num>
                      <m:den>
                        <m:sSub>
                          <m:sSubPr>
                            <m:ctrlPr>
                              <a:rPr lang="en-US" altLang="ko-KR" sz="1200" i="1">
                                <a:latin typeface="Cambria Math" panose="02040503050406030204" pitchFamily="18" charset="0"/>
                                <a:ea typeface="Cambria Math" panose="02040503050406030204" pitchFamily="18" charset="0"/>
                              </a:rPr>
                            </m:ctrlPr>
                          </m:sSubPr>
                          <m:e>
                            <m:r>
                              <m:rPr>
                                <m:sty m:val="p"/>
                              </m:rPr>
                              <a:rPr lang="el-GR" altLang="ko-KR" sz="1200" i="1">
                                <a:latin typeface="Cambria Math" panose="02040503050406030204" pitchFamily="18" charset="0"/>
                              </a:rPr>
                              <m:t>τ</m:t>
                            </m:r>
                          </m:e>
                          <m:sub>
                            <m:r>
                              <a:rPr lang="en-US" altLang="ko-KR" sz="1200" i="1">
                                <a:latin typeface="Cambria Math" panose="02040503050406030204" pitchFamily="18" charset="0"/>
                                <a:ea typeface="Cambria Math" panose="02040503050406030204" pitchFamily="18" charset="0"/>
                              </a:rPr>
                              <m:t>𝑎</m:t>
                            </m:r>
                          </m:sub>
                        </m:sSub>
                      </m:den>
                    </m:f>
                    <m:r>
                      <a:rPr lang="en-US" altLang="ko-KR" sz="1200" b="0" i="1" smtClean="0">
                        <a:latin typeface="Cambria Math" panose="02040503050406030204" pitchFamily="18" charset="0"/>
                        <a:ea typeface="Cambria Math" panose="02040503050406030204" pitchFamily="18" charset="0"/>
                      </a:rPr>
                      <m:t>)</m:t>
                    </m:r>
                    <m:f>
                      <m:fPr>
                        <m:ctrlPr>
                          <a:rPr lang="en-US" altLang="ko-KR" sz="1200" i="1">
                            <a:latin typeface="Cambria Math" panose="02040503050406030204" pitchFamily="18" charset="0"/>
                            <a:ea typeface="Cambria Math" panose="02040503050406030204" pitchFamily="18" charset="0"/>
                          </a:rPr>
                        </m:ctrlPr>
                      </m:fPr>
                      <m:num>
                        <m:r>
                          <a:rPr lang="en-US" altLang="ko-KR" sz="1200" b="0" i="1" smtClean="0">
                            <a:latin typeface="Cambria Math" panose="02040503050406030204" pitchFamily="18" charset="0"/>
                            <a:ea typeface="Cambria Math" panose="02040503050406030204" pitchFamily="18" charset="0"/>
                          </a:rPr>
                          <m:t>1</m:t>
                        </m:r>
                      </m:num>
                      <m:den>
                        <m:r>
                          <a:rPr lang="en-US" altLang="ko-KR" sz="1200" b="0" i="1" smtClean="0">
                            <a:latin typeface="Cambria Math" panose="02040503050406030204" pitchFamily="18" charset="0"/>
                            <a:ea typeface="Cambria Math" panose="02040503050406030204" pitchFamily="18" charset="0"/>
                          </a:rPr>
                          <m:t>4</m:t>
                        </m:r>
                        <m:r>
                          <a:rPr lang="ko-KR" altLang="en-US" sz="1200" i="1">
                            <a:latin typeface="Cambria Math" panose="02040503050406030204" pitchFamily="18" charset="0"/>
                            <a:ea typeface="Cambria Math" panose="02040503050406030204" pitchFamily="18" charset="0"/>
                          </a:rPr>
                          <m:t>𝜋𝜎</m:t>
                        </m:r>
                        <m:r>
                          <a:rPr lang="en-US" altLang="ko-KR" sz="1200" i="1" baseline="30000">
                            <a:latin typeface="Cambria Math" panose="02040503050406030204" pitchFamily="18" charset="0"/>
                            <a:ea typeface="Cambria Math" panose="02040503050406030204" pitchFamily="18" charset="0"/>
                          </a:rPr>
                          <m:t>2</m:t>
                        </m:r>
                      </m:den>
                    </m:f>
                    <m:r>
                      <m:rPr>
                        <m:sty m:val="p"/>
                      </m:rPr>
                      <a:rPr lang="en-US" altLang="ko-KR" sz="1200">
                        <a:latin typeface="Cambria Math" panose="02040503050406030204" pitchFamily="18" charset="0"/>
                        <a:ea typeface="Cambria Math" panose="02040503050406030204" pitchFamily="18" charset="0"/>
                      </a:rPr>
                      <m:t>exp</m:t>
                    </m:r>
                    <m:r>
                      <a:rPr lang="en-US" altLang="ko-KR" sz="1200" i="1">
                        <a:latin typeface="Cambria Math" panose="02040503050406030204" pitchFamily="18" charset="0"/>
                        <a:ea typeface="Cambria Math" panose="02040503050406030204" pitchFamily="18" charset="0"/>
                      </a:rPr>
                      <m:t>⁡(−</m:t>
                    </m:r>
                    <m:f>
                      <m:fPr>
                        <m:ctrlPr>
                          <a:rPr lang="en-US" altLang="ko-KR" sz="1200" i="1">
                            <a:latin typeface="Cambria Math" panose="02040503050406030204" pitchFamily="18" charset="0"/>
                            <a:ea typeface="Cambria Math" panose="02040503050406030204" pitchFamily="18" charset="0"/>
                          </a:rPr>
                        </m:ctrlPr>
                      </m:fPr>
                      <m:num>
                        <m:r>
                          <a:rPr lang="en-US" altLang="ko-KR" sz="1200" b="0" i="1" smtClean="0">
                            <a:latin typeface="Cambria Math" panose="02040503050406030204" pitchFamily="18" charset="0"/>
                            <a:ea typeface="Cambria Math" panose="02040503050406030204" pitchFamily="18" charset="0"/>
                          </a:rPr>
                          <m:t>𝑟</m:t>
                        </m:r>
                        <m:r>
                          <a:rPr lang="en-US" altLang="ko-KR" sz="1200" b="0" i="1" baseline="30000" smtClean="0">
                            <a:latin typeface="Cambria Math" panose="02040503050406030204" pitchFamily="18" charset="0"/>
                            <a:ea typeface="Cambria Math" panose="02040503050406030204" pitchFamily="18" charset="0"/>
                          </a:rPr>
                          <m:t>2</m:t>
                        </m:r>
                      </m:num>
                      <m:den>
                        <m:r>
                          <a:rPr lang="en-US" altLang="ko-KR" sz="1200" b="0" i="1" smtClean="0">
                            <a:latin typeface="Cambria Math" panose="02040503050406030204" pitchFamily="18" charset="0"/>
                            <a:ea typeface="Cambria Math" panose="02040503050406030204" pitchFamily="18" charset="0"/>
                          </a:rPr>
                          <m:t>4</m:t>
                        </m:r>
                        <m:r>
                          <a:rPr lang="ko-KR" altLang="en-US" sz="1200" i="1">
                            <a:latin typeface="Cambria Math" panose="02040503050406030204" pitchFamily="18" charset="0"/>
                            <a:ea typeface="Cambria Math" panose="02040503050406030204" pitchFamily="18" charset="0"/>
                          </a:rPr>
                          <m:t>𝜎</m:t>
                        </m:r>
                        <m:r>
                          <a:rPr lang="en-US" altLang="ko-KR" sz="1200" i="1" baseline="30000">
                            <a:latin typeface="Cambria Math" panose="02040503050406030204" pitchFamily="18" charset="0"/>
                            <a:ea typeface="Cambria Math" panose="02040503050406030204" pitchFamily="18" charset="0"/>
                          </a:rPr>
                          <m:t>2</m:t>
                        </m:r>
                      </m:den>
                    </m:f>
                    <m:r>
                      <a:rPr lang="en-US" altLang="ko-KR" sz="1200" i="1">
                        <a:latin typeface="Cambria Math" panose="02040503050406030204" pitchFamily="18" charset="0"/>
                        <a:ea typeface="Cambria Math" panose="02040503050406030204" pitchFamily="18" charset="0"/>
                      </a:rPr>
                      <m:t>)</m:t>
                    </m:r>
                    <m:r>
                      <a:rPr lang="en-US" altLang="ko-KR" sz="1200" b="0" i="1" smtClean="0">
                        <a:latin typeface="Cambria Math" panose="02040503050406030204" pitchFamily="18" charset="0"/>
                        <a:ea typeface="Cambria Math" panose="02040503050406030204" pitchFamily="18" charset="0"/>
                      </a:rPr>
                      <m:t>]</m:t>
                    </m:r>
                  </m:oMath>
                </a14:m>
                <a:endParaRPr lang="en-US" altLang="ko-KR" sz="1400" baseline="30000" dirty="0">
                  <a:latin typeface="Cambria Math" panose="02040503050406030204" pitchFamily="18" charset="0"/>
                  <a:ea typeface="Cambria Math" panose="02040503050406030204" pitchFamily="18" charset="0"/>
                </a:endParaRPr>
              </a:p>
            </p:txBody>
          </p:sp>
        </mc:Choice>
        <mc:Fallback xmlns="">
          <p:sp>
            <p:nvSpPr>
              <p:cNvPr id="39" name="직사각형 38">
                <a:extLst>
                  <a:ext uri="{FF2B5EF4-FFF2-40B4-BE49-F238E27FC236}">
                    <a16:creationId xmlns:a16="http://schemas.microsoft.com/office/drawing/2014/main" id="{D9F3B372-0B5B-4B17-B67B-8DA4354E6D21}"/>
                  </a:ext>
                </a:extLst>
              </p:cNvPr>
              <p:cNvSpPr>
                <a:spLocks noRot="1" noChangeAspect="1" noMove="1" noResize="1" noEditPoints="1" noAdjustHandles="1" noChangeArrowheads="1" noChangeShapeType="1" noTextEdit="1"/>
              </p:cNvSpPr>
              <p:nvPr/>
            </p:nvSpPr>
            <p:spPr>
              <a:xfrm>
                <a:off x="5727827" y="4208299"/>
                <a:ext cx="6200915" cy="805285"/>
              </a:xfrm>
              <a:prstGeom prst="rect">
                <a:avLst/>
              </a:prstGeom>
              <a:blipFill>
                <a:blip r:embed="rId18"/>
                <a:stretch>
                  <a:fillRect/>
                </a:stretch>
              </a:blipFill>
            </p:spPr>
            <p:txBody>
              <a:bodyPr/>
              <a:lstStyle/>
              <a:p>
                <a:r>
                  <a:rPr lang="ko-KR" altLang="en-US">
                    <a:noFill/>
                  </a:rPr>
                  <a:t> </a:t>
                </a:r>
              </a:p>
            </p:txBody>
          </p:sp>
        </mc:Fallback>
      </mc:AlternateContent>
      <p:sp>
        <p:nvSpPr>
          <p:cNvPr id="40" name="직사각형 39">
            <a:extLst>
              <a:ext uri="{FF2B5EF4-FFF2-40B4-BE49-F238E27FC236}">
                <a16:creationId xmlns:a16="http://schemas.microsoft.com/office/drawing/2014/main" id="{011D1B92-34A4-4385-83F3-A5EE8F06182E}"/>
              </a:ext>
            </a:extLst>
          </p:cNvPr>
          <p:cNvSpPr/>
          <p:nvPr/>
        </p:nvSpPr>
        <p:spPr>
          <a:xfrm>
            <a:off x="5661709" y="3725846"/>
            <a:ext cx="2982141" cy="455412"/>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직사각형 40">
            <a:extLst>
              <a:ext uri="{FF2B5EF4-FFF2-40B4-BE49-F238E27FC236}">
                <a16:creationId xmlns:a16="http://schemas.microsoft.com/office/drawing/2014/main" id="{603DA301-A230-48FC-AF71-715C0A761239}"/>
              </a:ext>
            </a:extLst>
          </p:cNvPr>
          <p:cNvSpPr/>
          <p:nvPr/>
        </p:nvSpPr>
        <p:spPr>
          <a:xfrm>
            <a:off x="5661708" y="5254140"/>
            <a:ext cx="5542461" cy="291875"/>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5" name="직사각형 4">
                <a:extLst>
                  <a:ext uri="{FF2B5EF4-FFF2-40B4-BE49-F238E27FC236}">
                    <a16:creationId xmlns:a16="http://schemas.microsoft.com/office/drawing/2014/main" id="{55D4A92D-224F-441F-8A3C-0C19A42F11CB}"/>
                  </a:ext>
                </a:extLst>
              </p:cNvPr>
              <p:cNvSpPr/>
              <p:nvPr/>
            </p:nvSpPr>
            <p:spPr>
              <a:xfrm>
                <a:off x="6055344" y="5254912"/>
                <a:ext cx="1435201" cy="291875"/>
              </a:xfrm>
              <a:prstGeom prst="rect">
                <a:avLst/>
              </a:prstGeom>
            </p:spPr>
            <p:txBody>
              <a:bodyPr wrap="none">
                <a:spAutoFit/>
              </a:bodyPr>
              <a:lstStyle/>
              <a:p>
                <a14:m>
                  <m:oMath xmlns:m="http://schemas.openxmlformats.org/officeDocument/2006/math">
                    <m:sSub>
                      <m:sSubPr>
                        <m:ctrlPr>
                          <a:rPr lang="en-US" altLang="ko-KR" sz="1200" i="1" smtClean="0">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𝑇</m:t>
                        </m:r>
                      </m:e>
                      <m:sub>
                        <m:r>
                          <a:rPr lang="en-US" altLang="ko-KR" sz="1200" i="1">
                            <a:latin typeface="Cambria Math" panose="02040503050406030204" pitchFamily="18" charset="0"/>
                            <a:ea typeface="Cambria Math" panose="02040503050406030204" pitchFamily="18" charset="0"/>
                          </a:rPr>
                          <m:t>𝑖</m:t>
                        </m:r>
                        <m:r>
                          <a:rPr lang="en-US" altLang="ko-KR" sz="1200" b="0" i="1" smtClean="0">
                            <a:latin typeface="Cambria Math" panose="02040503050406030204" pitchFamily="18" charset="0"/>
                            <a:ea typeface="Cambria Math" panose="02040503050406030204" pitchFamily="18" charset="0"/>
                          </a:rPr>
                          <m:t>−1</m:t>
                        </m:r>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𝑗</m:t>
                        </m:r>
                      </m:sub>
                    </m:sSub>
                    <m:r>
                      <a:rPr lang="en-US" altLang="ko-KR" sz="1200" i="1">
                        <a:latin typeface="Cambria Math" panose="02040503050406030204" pitchFamily="18" charset="0"/>
                      </a:rPr>
                      <m:t>−</m:t>
                    </m:r>
                    <m:sSub>
                      <m:sSubPr>
                        <m:ctrlPr>
                          <a:rPr lang="en-US" altLang="ko-KR" sz="1200" i="1">
                            <a:latin typeface="Cambria Math" panose="02040503050406030204" pitchFamily="18" charset="0"/>
                            <a:ea typeface="Cambria Math" panose="02040503050406030204" pitchFamily="18" charset="0"/>
                          </a:rPr>
                        </m:ctrlPr>
                      </m:sSubPr>
                      <m:e>
                        <m:r>
                          <a:rPr lang="en-US" altLang="ko-KR" sz="1200" i="1">
                            <a:latin typeface="Cambria Math" panose="02040503050406030204" pitchFamily="18" charset="0"/>
                            <a:ea typeface="Cambria Math" panose="02040503050406030204" pitchFamily="18" charset="0"/>
                          </a:rPr>
                          <m:t> </m:t>
                        </m:r>
                        <m:sSup>
                          <m:sSupPr>
                            <m:ctrlPr>
                              <a:rPr lang="en-US" altLang="ko-KR" sz="1200" i="1">
                                <a:latin typeface="Cambria Math" panose="02040503050406030204" pitchFamily="18" charset="0"/>
                                <a:ea typeface="Cambria Math" panose="02040503050406030204" pitchFamily="18" charset="0"/>
                              </a:rPr>
                            </m:ctrlPr>
                          </m:sSupPr>
                          <m:e>
                            <m:r>
                              <a:rPr lang="en-US" altLang="ko-KR" sz="1200" i="1">
                                <a:latin typeface="Cambria Math" panose="02040503050406030204" pitchFamily="18" charset="0"/>
                                <a:ea typeface="Cambria Math" panose="02040503050406030204" pitchFamily="18" charset="0"/>
                              </a:rPr>
                              <m:t>𝑇</m:t>
                            </m:r>
                          </m:e>
                          <m:sup>
                            <m:r>
                              <a:rPr lang="en-US" altLang="ko-KR" sz="1200" i="1">
                                <a:latin typeface="Cambria Math" panose="02040503050406030204" pitchFamily="18" charset="0"/>
                                <a:ea typeface="Cambria Math" panose="02040503050406030204" pitchFamily="18" charset="0"/>
                              </a:rPr>
                              <m:t>′</m:t>
                            </m:r>
                          </m:sup>
                        </m:sSup>
                      </m:e>
                      <m:sub>
                        <m:r>
                          <a:rPr lang="en-US" altLang="ko-KR" sz="1200" i="1">
                            <a:latin typeface="Cambria Math" panose="02040503050406030204" pitchFamily="18" charset="0"/>
                            <a:ea typeface="Cambria Math" panose="02040503050406030204" pitchFamily="18" charset="0"/>
                          </a:rPr>
                          <m:t>𝑖</m:t>
                        </m:r>
                        <m:r>
                          <a:rPr lang="en-US" altLang="ko-KR" sz="1200" b="0" i="1" smtClean="0">
                            <a:latin typeface="Cambria Math" panose="02040503050406030204" pitchFamily="18" charset="0"/>
                            <a:ea typeface="Cambria Math" panose="02040503050406030204" pitchFamily="18" charset="0"/>
                          </a:rPr>
                          <m:t>+1</m:t>
                        </m:r>
                        <m:r>
                          <a:rPr lang="en-US" altLang="ko-KR" sz="1200" i="1">
                            <a:latin typeface="Cambria Math" panose="02040503050406030204" pitchFamily="18" charset="0"/>
                            <a:ea typeface="Cambria Math" panose="02040503050406030204" pitchFamily="18" charset="0"/>
                          </a:rPr>
                          <m:t>, </m:t>
                        </m:r>
                        <m:r>
                          <a:rPr lang="en-US" altLang="ko-KR" sz="1200" i="1">
                            <a:latin typeface="Cambria Math" panose="02040503050406030204" pitchFamily="18" charset="0"/>
                            <a:ea typeface="Cambria Math" panose="02040503050406030204" pitchFamily="18" charset="0"/>
                          </a:rPr>
                          <m:t>𝑗</m:t>
                        </m:r>
                      </m:sub>
                    </m:sSub>
                    <m:r>
                      <a:rPr lang="en-US" altLang="ko-KR" sz="1200" b="0" i="1" smtClean="0">
                        <a:latin typeface="Cambria Math" panose="02040503050406030204" pitchFamily="18" charset="0"/>
                        <a:ea typeface="Cambria Math" panose="02040503050406030204" pitchFamily="18" charset="0"/>
                      </a:rPr>
                      <m:t>=0</m:t>
                    </m:r>
                  </m:oMath>
                </a14:m>
                <a:r>
                  <a:rPr lang="en-US" altLang="ko-KR" sz="1050" dirty="0"/>
                  <a:t> </a:t>
                </a:r>
                <a:endParaRPr lang="ko-KR" altLang="en-US" sz="1200"/>
              </a:p>
            </p:txBody>
          </p:sp>
        </mc:Choice>
        <mc:Fallback xmlns="">
          <p:sp>
            <p:nvSpPr>
              <p:cNvPr id="5" name="직사각형 4">
                <a:extLst>
                  <a:ext uri="{FF2B5EF4-FFF2-40B4-BE49-F238E27FC236}">
                    <a16:creationId xmlns:a16="http://schemas.microsoft.com/office/drawing/2014/main" id="{55D4A92D-224F-441F-8A3C-0C19A42F11CB}"/>
                  </a:ext>
                </a:extLst>
              </p:cNvPr>
              <p:cNvSpPr>
                <a:spLocks noRot="1" noChangeAspect="1" noMove="1" noResize="1" noEditPoints="1" noAdjustHandles="1" noChangeArrowheads="1" noChangeShapeType="1" noTextEdit="1"/>
              </p:cNvSpPr>
              <p:nvPr/>
            </p:nvSpPr>
            <p:spPr>
              <a:xfrm>
                <a:off x="6055344" y="5254912"/>
                <a:ext cx="1435201" cy="291875"/>
              </a:xfrm>
              <a:prstGeom prst="rect">
                <a:avLst/>
              </a:prstGeom>
              <a:blipFill>
                <a:blip r:embed="rId19"/>
                <a:stretch>
                  <a:fillRect b="-4167"/>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2" name="직사각형 41">
                <a:extLst>
                  <a:ext uri="{FF2B5EF4-FFF2-40B4-BE49-F238E27FC236}">
                    <a16:creationId xmlns:a16="http://schemas.microsoft.com/office/drawing/2014/main" id="{85AF4C23-3881-4E20-8C98-CF169186F538}"/>
                  </a:ext>
                </a:extLst>
              </p:cNvPr>
              <p:cNvSpPr/>
              <p:nvPr/>
            </p:nvSpPr>
            <p:spPr>
              <a:xfrm>
                <a:off x="5525875" y="5655598"/>
                <a:ext cx="6402867" cy="431593"/>
              </a:xfrm>
              <a:prstGeom prst="rect">
                <a:avLst/>
              </a:prstGeom>
            </p:spPr>
            <p:txBody>
              <a:bodyPr wrap="square">
                <a:spAutoFit/>
              </a:bodyPr>
              <a:lstStyle/>
              <a:p>
                <a14:m>
                  <m:oMath xmlns:m="http://schemas.openxmlformats.org/officeDocument/2006/math">
                    <m:sSub>
                      <m:sSubPr>
                        <m:ctrlPr>
                          <a:rPr lang="en-US" altLang="ko-KR" sz="1400" i="1" smtClean="0">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r>
                          <a:rPr lang="en-US" altLang="ko-KR" sz="1400" i="1">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r>
                          <a:rPr lang="en-US" altLang="ko-KR" sz="1400" i="1">
                            <a:latin typeface="Cambria Math" panose="02040503050406030204" pitchFamily="18" charset="0"/>
                            <a:ea typeface="Cambria Math" panose="02040503050406030204" pitchFamily="18" charset="0"/>
                          </a:rPr>
                          <m:t>+1</m:t>
                        </m:r>
                      </m:sub>
                    </m:sSub>
                  </m:oMath>
                </a14:m>
                <a:r>
                  <a:rPr lang="en-US" altLang="ko-KR" sz="1400" i="1">
                    <a:latin typeface="Cambria Math" panose="02040503050406030204" pitchFamily="18" charset="0"/>
                    <a:ea typeface="Cambria Math" panose="02040503050406030204" pitchFamily="18" charset="0"/>
                  </a:rPr>
                  <a:t>= </a:t>
                </a:r>
                <a14:m>
                  <m:oMath xmlns:m="http://schemas.openxmlformats.org/officeDocument/2006/math">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𝑑𝑡</m:t>
                        </m:r>
                      </m:num>
                      <m:den>
                        <m:r>
                          <a:rPr lang="ko-KR" altLang="en-US" sz="1400" i="1">
                            <a:latin typeface="Cambria Math" panose="02040503050406030204" pitchFamily="18" charset="0"/>
                            <a:ea typeface="Cambria Math" panose="02040503050406030204" pitchFamily="18" charset="0"/>
                          </a:rPr>
                          <m:t>𝜌</m:t>
                        </m:r>
                        <m:r>
                          <a:rPr lang="en-US" altLang="ko-KR" sz="1400" i="1">
                            <a:latin typeface="Cambria Math" panose="02040503050406030204" pitchFamily="18" charset="0"/>
                            <a:ea typeface="Cambria Math" panose="02040503050406030204" pitchFamily="18" charset="0"/>
                          </a:rPr>
                          <m:t>𝐶</m:t>
                        </m:r>
                        <m:r>
                          <a:rPr lang="en-US" altLang="ko-KR" sz="1400" i="1">
                            <a:latin typeface="Cambria Math" panose="02040503050406030204" pitchFamily="18" charset="0"/>
                            <a:ea typeface="Cambria Math" panose="02040503050406030204" pitchFamily="18" charset="0"/>
                          </a:rPr>
                          <m:t>′ </m:t>
                        </m:r>
                      </m:den>
                    </m:f>
                  </m:oMath>
                </a14:m>
                <a:r>
                  <a:rPr lang="en-US" altLang="ko-KR" sz="1400" i="1">
                    <a:latin typeface="Cambria Math" panose="02040503050406030204" pitchFamily="18" charset="0"/>
                    <a:ea typeface="Cambria Math" panose="02040503050406030204" pitchFamily="18" charset="0"/>
                  </a:rPr>
                  <a:t> </a:t>
                </a:r>
                <a14:m>
                  <m:oMath xmlns:m="http://schemas.openxmlformats.org/officeDocument/2006/math">
                    <m:r>
                      <a:rPr lang="en-US" altLang="ko-KR" sz="1400" i="1">
                        <a:latin typeface="Cambria Math" panose="02040503050406030204" pitchFamily="18" charset="0"/>
                        <a:ea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i="1">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d>
                      <m:dPr>
                        <m:ctrlPr>
                          <a:rPr lang="en-US" altLang="ko-KR" sz="1400" i="1">
                            <a:latin typeface="Cambria Math" panose="02040503050406030204" pitchFamily="18" charset="0"/>
                            <a:ea typeface="Cambria Math" panose="02040503050406030204" pitchFamily="18" charset="0"/>
                          </a:rPr>
                        </m:ctrlPr>
                      </m:dPr>
                      <m:e>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2</m:t>
                            </m:r>
                            <m:r>
                              <a:rPr lang="en-US" altLang="ko-KR" sz="1400" i="1">
                                <a:latin typeface="Cambria Math" panose="02040503050406030204" pitchFamily="18" charset="0"/>
                                <a:ea typeface="Cambria Math" panose="02040503050406030204" pitchFamily="18" charset="0"/>
                              </a:rPr>
                              <m:t>𝐾</m:t>
                            </m:r>
                            <m:r>
                              <a:rPr lang="en-US" altLang="ko-KR" sz="1400" i="1">
                                <a:latin typeface="Cambria Math" panose="02040503050406030204" pitchFamily="18" charset="0"/>
                                <a:ea typeface="Cambria Math" panose="02040503050406030204" pitchFamily="18" charset="0"/>
                              </a:rPr>
                              <m:t>′</m:t>
                            </m:r>
                          </m:num>
                          <m:den>
                            <m:sSup>
                              <m:sSupPr>
                                <m:ctrlPr>
                                  <a:rPr lang="en-US" altLang="ko-KR" sz="1400" i="1">
                                    <a:latin typeface="Cambria Math" panose="02040503050406030204" pitchFamily="18" charset="0"/>
                                    <a:ea typeface="Cambria Math" panose="02040503050406030204" pitchFamily="18" charset="0"/>
                                  </a:rPr>
                                </m:ctrlPr>
                              </m:sSupPr>
                              <m:e>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𝑑𝑟</m:t>
                                    </m:r>
                                  </m:e>
                                </m:d>
                              </m:e>
                              <m:sup>
                                <m:r>
                                  <a:rPr lang="en-US" altLang="ko-KR" sz="1400" i="1">
                                    <a:latin typeface="Cambria Math" panose="02040503050406030204" pitchFamily="18" charset="0"/>
                                    <a:ea typeface="Cambria Math" panose="02040503050406030204" pitchFamily="18" charset="0"/>
                                  </a:rPr>
                                  <m:t>2</m:t>
                                </m:r>
                              </m:sup>
                            </m:sSup>
                          </m:den>
                        </m:f>
                      </m:e>
                    </m:d>
                    <m:r>
                      <a:rPr lang="en-US" altLang="ko-KR" sz="1400" i="1">
                        <a:latin typeface="Cambria Math" panose="02040503050406030204" pitchFamily="18" charset="0"/>
                        <a:ea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i="1">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𝑖</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sub>
                    </m:sSub>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2 </m:t>
                            </m:r>
                            <m:r>
                              <a:rPr lang="en-US" altLang="ko-KR" sz="1400" i="1">
                                <a:latin typeface="Cambria Math" panose="02040503050406030204" pitchFamily="18" charset="0"/>
                                <a:ea typeface="Cambria Math" panose="02040503050406030204" pitchFamily="18" charset="0"/>
                              </a:rPr>
                              <m:t>𝐾</m:t>
                            </m:r>
                            <m:r>
                              <a:rPr lang="en-US" altLang="ko-KR" sz="1400" i="1">
                                <a:latin typeface="Cambria Math" panose="02040503050406030204" pitchFamily="18" charset="0"/>
                                <a:ea typeface="Cambria Math" panose="02040503050406030204" pitchFamily="18" charset="0"/>
                              </a:rPr>
                              <m:t>′</m:t>
                            </m:r>
                          </m:num>
                          <m:den>
                            <m:sSup>
                              <m:sSupPr>
                                <m:ctrlPr>
                                  <a:rPr lang="en-US" altLang="ko-KR" sz="1400" i="1">
                                    <a:latin typeface="Cambria Math" panose="02040503050406030204" pitchFamily="18" charset="0"/>
                                    <a:ea typeface="Cambria Math" panose="02040503050406030204" pitchFamily="18" charset="0"/>
                                  </a:rPr>
                                </m:ctrlPr>
                              </m:sSupPr>
                              <m:e>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𝑑𝑟</m:t>
                                    </m:r>
                                  </m:e>
                                </m:d>
                              </m:e>
                              <m:sup>
                                <m:r>
                                  <a:rPr lang="en-US" altLang="ko-KR" sz="1400" i="1">
                                    <a:latin typeface="Cambria Math" panose="02040503050406030204" pitchFamily="18" charset="0"/>
                                    <a:ea typeface="Cambria Math" panose="02040503050406030204" pitchFamily="18" charset="0"/>
                                  </a:rPr>
                                  <m:t>2</m:t>
                                </m:r>
                              </m:sup>
                            </m:sSup>
                          </m:den>
                        </m:f>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ko-KR" altLang="en-US" sz="1400" i="1">
                                <a:latin typeface="Cambria Math" panose="02040503050406030204" pitchFamily="18" charset="0"/>
                                <a:ea typeface="Cambria Math" panose="02040503050406030204" pitchFamily="18" charset="0"/>
                              </a:rPr>
                              <m:t>𝜌</m:t>
                            </m:r>
                            <m:r>
                              <a:rPr lang="en-US" altLang="ko-KR" sz="1400" i="1">
                                <a:latin typeface="Cambria Math" panose="02040503050406030204" pitchFamily="18" charset="0"/>
                                <a:ea typeface="Cambria Math" panose="02040503050406030204" pitchFamily="18" charset="0"/>
                              </a:rPr>
                              <m:t>𝐶</m:t>
                            </m:r>
                            <m:r>
                              <a:rPr lang="en-US" altLang="ko-KR" sz="1400" i="1">
                                <a:latin typeface="Cambria Math" panose="02040503050406030204" pitchFamily="18" charset="0"/>
                                <a:ea typeface="Cambria Math" panose="02040503050406030204" pitchFamily="18" charset="0"/>
                              </a:rPr>
                              <m:t>′</m:t>
                            </m:r>
                          </m:num>
                          <m:den>
                            <m:r>
                              <a:rPr lang="en-US" altLang="ko-KR" sz="1400" i="1">
                                <a:latin typeface="Cambria Math" panose="02040503050406030204" pitchFamily="18" charset="0"/>
                                <a:ea typeface="Cambria Math" panose="02040503050406030204" pitchFamily="18" charset="0"/>
                              </a:rPr>
                              <m:t>𝑑𝑡</m:t>
                            </m:r>
                          </m:den>
                        </m:f>
                      </m:e>
                    </m:d>
                  </m:oMath>
                </a14:m>
                <a:r>
                  <a:rPr lang="en-US" altLang="ko-KR" sz="1400" i="1">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𝑆</m:t>
                        </m:r>
                      </m:e>
                      <m:sub>
                        <m:r>
                          <a:rPr lang="en-US" altLang="ko-KR" sz="1400" i="1">
                            <a:latin typeface="Cambria Math" panose="02040503050406030204" pitchFamily="18" charset="0"/>
                            <a:ea typeface="Cambria Math" panose="02040503050406030204" pitchFamily="18" charset="0"/>
                          </a:rPr>
                          <m:t>𝑒</m:t>
                        </m:r>
                      </m:sub>
                    </m:sSub>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1</m:t>
                        </m:r>
                      </m:num>
                      <m:den>
                        <m:sSub>
                          <m:sSubPr>
                            <m:ctrlPr>
                              <a:rPr lang="en-US" altLang="ko-KR" sz="1400" i="1">
                                <a:latin typeface="Cambria Math" panose="02040503050406030204" pitchFamily="18" charset="0"/>
                                <a:ea typeface="Cambria Math" panose="02040503050406030204" pitchFamily="18" charset="0"/>
                              </a:rPr>
                            </m:ctrlPr>
                          </m:sSubPr>
                          <m:e>
                            <m:r>
                              <m:rPr>
                                <m:sty m:val="p"/>
                              </m:rPr>
                              <a:rPr lang="el-GR" altLang="ko-KR" sz="1400" i="1">
                                <a:latin typeface="Cambria Math" panose="02040503050406030204" pitchFamily="18" charset="0"/>
                                <a:ea typeface="Cambria Math" panose="02040503050406030204" pitchFamily="18" charset="0"/>
                              </a:rPr>
                              <m:t>τ</m:t>
                            </m:r>
                          </m:e>
                          <m:sub>
                            <m:r>
                              <a:rPr lang="en-US" altLang="ko-KR" sz="1400" i="1">
                                <a:latin typeface="Cambria Math" panose="02040503050406030204" pitchFamily="18" charset="0"/>
                                <a:ea typeface="Cambria Math" panose="02040503050406030204" pitchFamily="18" charset="0"/>
                              </a:rPr>
                              <m:t>𝑎</m:t>
                            </m:r>
                          </m:sub>
                        </m:sSub>
                      </m:den>
                    </m:f>
                    <m:r>
                      <m:rPr>
                        <m:sty m:val="p"/>
                      </m:rPr>
                      <a:rPr lang="en-US" altLang="ko-KR" sz="1400" i="1">
                        <a:latin typeface="Cambria Math" panose="02040503050406030204" pitchFamily="18" charset="0"/>
                        <a:ea typeface="Cambria Math" panose="02040503050406030204" pitchFamily="18" charset="0"/>
                      </a:rPr>
                      <m:t>exp</m:t>
                    </m:r>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𝑡</m:t>
                        </m:r>
                      </m:num>
                      <m:den>
                        <m:sSub>
                          <m:sSubPr>
                            <m:ctrlPr>
                              <a:rPr lang="en-US" altLang="ko-KR" sz="1400" i="1">
                                <a:latin typeface="Cambria Math" panose="02040503050406030204" pitchFamily="18" charset="0"/>
                                <a:ea typeface="Cambria Math" panose="02040503050406030204" pitchFamily="18" charset="0"/>
                              </a:rPr>
                            </m:ctrlPr>
                          </m:sSubPr>
                          <m:e>
                            <m:r>
                              <m:rPr>
                                <m:sty m:val="p"/>
                              </m:rPr>
                              <a:rPr lang="el-GR" altLang="ko-KR" sz="1400" i="1">
                                <a:latin typeface="Cambria Math" panose="02040503050406030204" pitchFamily="18" charset="0"/>
                                <a:ea typeface="Cambria Math" panose="02040503050406030204" pitchFamily="18" charset="0"/>
                              </a:rPr>
                              <m:t>τ</m:t>
                            </m:r>
                          </m:e>
                          <m:sub>
                            <m:r>
                              <a:rPr lang="en-US" altLang="ko-KR" sz="1400" i="1">
                                <a:latin typeface="Cambria Math" panose="02040503050406030204" pitchFamily="18" charset="0"/>
                                <a:ea typeface="Cambria Math" panose="02040503050406030204" pitchFamily="18" charset="0"/>
                              </a:rPr>
                              <m:t>𝑎</m:t>
                            </m:r>
                          </m:sub>
                        </m:sSub>
                      </m:den>
                    </m:f>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1</m:t>
                        </m:r>
                      </m:num>
                      <m:den>
                        <m:r>
                          <a:rPr lang="en-US" altLang="ko-KR" sz="1400" i="1">
                            <a:latin typeface="Cambria Math" panose="02040503050406030204" pitchFamily="18" charset="0"/>
                            <a:ea typeface="Cambria Math" panose="02040503050406030204" pitchFamily="18" charset="0"/>
                          </a:rPr>
                          <m:t>4</m:t>
                        </m:r>
                        <m:r>
                          <a:rPr lang="ko-KR" altLang="en-US" sz="1400" i="1">
                            <a:latin typeface="Cambria Math" panose="02040503050406030204" pitchFamily="18" charset="0"/>
                            <a:ea typeface="Cambria Math" panose="02040503050406030204" pitchFamily="18" charset="0"/>
                          </a:rPr>
                          <m:t>𝜋𝜎</m:t>
                        </m:r>
                        <m:r>
                          <a:rPr lang="en-US" altLang="ko-KR" sz="1400" i="1">
                            <a:latin typeface="Cambria Math" panose="02040503050406030204" pitchFamily="18" charset="0"/>
                            <a:ea typeface="Cambria Math" panose="02040503050406030204" pitchFamily="18" charset="0"/>
                          </a:rPr>
                          <m:t>2</m:t>
                        </m:r>
                      </m:den>
                    </m:f>
                    <m:r>
                      <m:rPr>
                        <m:sty m:val="p"/>
                      </m:rPr>
                      <a:rPr lang="en-US" altLang="ko-KR" sz="1400" i="1">
                        <a:latin typeface="Cambria Math" panose="02040503050406030204" pitchFamily="18" charset="0"/>
                        <a:ea typeface="Cambria Math" panose="02040503050406030204" pitchFamily="18" charset="0"/>
                      </a:rPr>
                      <m:t>exp</m:t>
                    </m:r>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𝑟</m:t>
                        </m:r>
                        <m:r>
                          <a:rPr lang="en-US" altLang="ko-KR" sz="1400" i="1">
                            <a:latin typeface="Cambria Math" panose="02040503050406030204" pitchFamily="18" charset="0"/>
                            <a:ea typeface="Cambria Math" panose="02040503050406030204" pitchFamily="18" charset="0"/>
                          </a:rPr>
                          <m:t>2</m:t>
                        </m:r>
                      </m:num>
                      <m:den>
                        <m:r>
                          <a:rPr lang="en-US" altLang="ko-KR" sz="1400" i="1">
                            <a:latin typeface="Cambria Math" panose="02040503050406030204" pitchFamily="18" charset="0"/>
                            <a:ea typeface="Cambria Math" panose="02040503050406030204" pitchFamily="18" charset="0"/>
                          </a:rPr>
                          <m:t>4</m:t>
                        </m:r>
                        <m:r>
                          <a:rPr lang="ko-KR" altLang="en-US" sz="1400" i="1">
                            <a:latin typeface="Cambria Math" panose="02040503050406030204" pitchFamily="18" charset="0"/>
                            <a:ea typeface="Cambria Math" panose="02040503050406030204" pitchFamily="18" charset="0"/>
                          </a:rPr>
                          <m:t>𝜎</m:t>
                        </m:r>
                        <m:r>
                          <a:rPr lang="en-US" altLang="ko-KR" sz="1400" i="1">
                            <a:latin typeface="Cambria Math" panose="02040503050406030204" pitchFamily="18" charset="0"/>
                            <a:ea typeface="Cambria Math" panose="02040503050406030204" pitchFamily="18" charset="0"/>
                          </a:rPr>
                          <m:t>2</m:t>
                        </m:r>
                      </m:den>
                    </m:f>
                    <m:r>
                      <a:rPr lang="en-US" altLang="ko-KR" sz="1400" i="1">
                        <a:latin typeface="Cambria Math" panose="02040503050406030204" pitchFamily="18" charset="0"/>
                        <a:ea typeface="Cambria Math" panose="02040503050406030204" pitchFamily="18" charset="0"/>
                      </a:rPr>
                      <m:t>)]</m:t>
                    </m:r>
                  </m:oMath>
                </a14:m>
                <a:endParaRPr lang="en-US" altLang="ko-KR" sz="1400" i="1" dirty="0">
                  <a:latin typeface="Cambria Math" panose="02040503050406030204" pitchFamily="18" charset="0"/>
                  <a:ea typeface="Cambria Math" panose="02040503050406030204" pitchFamily="18" charset="0"/>
                </a:endParaRPr>
              </a:p>
            </p:txBody>
          </p:sp>
        </mc:Choice>
        <mc:Fallback xmlns="">
          <p:sp>
            <p:nvSpPr>
              <p:cNvPr id="42" name="직사각형 41">
                <a:extLst>
                  <a:ext uri="{FF2B5EF4-FFF2-40B4-BE49-F238E27FC236}">
                    <a16:creationId xmlns:a16="http://schemas.microsoft.com/office/drawing/2014/main" id="{85AF4C23-3881-4E20-8C98-CF169186F538}"/>
                  </a:ext>
                </a:extLst>
              </p:cNvPr>
              <p:cNvSpPr>
                <a:spLocks noRot="1" noChangeAspect="1" noMove="1" noResize="1" noEditPoints="1" noAdjustHandles="1" noChangeArrowheads="1" noChangeShapeType="1" noTextEdit="1"/>
              </p:cNvSpPr>
              <p:nvPr/>
            </p:nvSpPr>
            <p:spPr>
              <a:xfrm>
                <a:off x="5525875" y="5655598"/>
                <a:ext cx="6402867" cy="431593"/>
              </a:xfrm>
              <a:prstGeom prst="rect">
                <a:avLst/>
              </a:prstGeom>
              <a:blipFill>
                <a:blip r:embed="rId20"/>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6" name="직사각형 5">
                <a:extLst>
                  <a:ext uri="{FF2B5EF4-FFF2-40B4-BE49-F238E27FC236}">
                    <a16:creationId xmlns:a16="http://schemas.microsoft.com/office/drawing/2014/main" id="{9934110C-DC81-45C9-8F33-2E28E6FF194B}"/>
                  </a:ext>
                </a:extLst>
              </p:cNvPr>
              <p:cNvSpPr/>
              <p:nvPr/>
            </p:nvSpPr>
            <p:spPr>
              <a:xfrm>
                <a:off x="8368147" y="5261931"/>
                <a:ext cx="847348"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sz="1100" i="1" smtClean="0">
                          <a:latin typeface="Cambria Math" panose="02040503050406030204" pitchFamily="18" charset="0"/>
                        </a:rPr>
                        <m:t>𝑟</m:t>
                      </m:r>
                      <m:r>
                        <a:rPr lang="en-US" altLang="ko-KR" sz="1100" b="0" i="1" baseline="-25000" smtClean="0">
                          <a:latin typeface="Cambria Math" panose="02040503050406030204" pitchFamily="18" charset="0"/>
                        </a:rPr>
                        <m:t>0</m:t>
                      </m:r>
                      <m:r>
                        <a:rPr lang="en-US" altLang="ko-KR" sz="1100" i="1">
                          <a:latin typeface="Cambria Math" panose="02040503050406030204" pitchFamily="18" charset="0"/>
                        </a:rPr>
                        <m:t>=0 </m:t>
                      </m:r>
                      <m:r>
                        <a:rPr lang="en-US" altLang="ko-KR" sz="1100" i="1">
                          <a:latin typeface="Cambria Math" panose="02040503050406030204" pitchFamily="18" charset="0"/>
                        </a:rPr>
                        <m:t>𝑛𝑚</m:t>
                      </m:r>
                    </m:oMath>
                  </m:oMathPara>
                </a14:m>
                <a:endParaRPr lang="ko-KR" altLang="en-US" sz="1100"/>
              </a:p>
            </p:txBody>
          </p:sp>
        </mc:Choice>
        <mc:Fallback xmlns="">
          <p:sp>
            <p:nvSpPr>
              <p:cNvPr id="6" name="직사각형 5">
                <a:extLst>
                  <a:ext uri="{FF2B5EF4-FFF2-40B4-BE49-F238E27FC236}">
                    <a16:creationId xmlns:a16="http://schemas.microsoft.com/office/drawing/2014/main" id="{9934110C-DC81-45C9-8F33-2E28E6FF194B}"/>
                  </a:ext>
                </a:extLst>
              </p:cNvPr>
              <p:cNvSpPr>
                <a:spLocks noRot="1" noChangeAspect="1" noMove="1" noResize="1" noEditPoints="1" noAdjustHandles="1" noChangeArrowheads="1" noChangeShapeType="1" noTextEdit="1"/>
              </p:cNvSpPr>
              <p:nvPr/>
            </p:nvSpPr>
            <p:spPr>
              <a:xfrm>
                <a:off x="8368147" y="5261931"/>
                <a:ext cx="847348" cy="261610"/>
              </a:xfrm>
              <a:prstGeom prst="rect">
                <a:avLst/>
              </a:prstGeom>
              <a:blipFill>
                <a:blip r:embed="rId21"/>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6" name="직사각형 45">
                <a:extLst>
                  <a:ext uri="{FF2B5EF4-FFF2-40B4-BE49-F238E27FC236}">
                    <a16:creationId xmlns:a16="http://schemas.microsoft.com/office/drawing/2014/main" id="{03518FCF-862D-432D-B0C1-457A2D281A13}"/>
                  </a:ext>
                </a:extLst>
              </p:cNvPr>
              <p:cNvSpPr/>
              <p:nvPr/>
            </p:nvSpPr>
            <p:spPr>
              <a:xfrm>
                <a:off x="7361351" y="5269272"/>
                <a:ext cx="1196866"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sz="1100" i="1" smtClean="0">
                          <a:latin typeface="Cambria Math" panose="02040503050406030204" pitchFamily="18" charset="0"/>
                        </a:rPr>
                        <m:t>𝑟</m:t>
                      </m:r>
                      <m:r>
                        <a:rPr lang="en-US" altLang="ko-KR" sz="1100" b="0" i="1" baseline="-25000" smtClean="0">
                          <a:latin typeface="Cambria Math" panose="02040503050406030204" pitchFamily="18" charset="0"/>
                        </a:rPr>
                        <m:t>−1</m:t>
                      </m:r>
                      <m:r>
                        <a:rPr lang="en-US" altLang="ko-KR" sz="1100" i="1">
                          <a:latin typeface="Cambria Math" panose="02040503050406030204" pitchFamily="18" charset="0"/>
                        </a:rPr>
                        <m:t>=</m:t>
                      </m:r>
                      <m:r>
                        <a:rPr lang="en-US" altLang="ko-KR" sz="1100" b="0" i="1" smtClean="0">
                          <a:latin typeface="Cambria Math" panose="02040503050406030204" pitchFamily="18" charset="0"/>
                        </a:rPr>
                        <m:t>−</m:t>
                      </m:r>
                      <m:r>
                        <a:rPr lang="en-US" altLang="ko-KR" sz="1100" i="1">
                          <a:latin typeface="Cambria Math" panose="02040503050406030204" pitchFamily="18" charset="0"/>
                        </a:rPr>
                        <m:t>0</m:t>
                      </m:r>
                      <m:r>
                        <a:rPr lang="en-US" altLang="ko-KR" sz="1100" b="0" i="1" smtClean="0">
                          <a:latin typeface="Cambria Math" panose="02040503050406030204" pitchFamily="18" charset="0"/>
                        </a:rPr>
                        <m:t>.1</m:t>
                      </m:r>
                      <m:r>
                        <a:rPr lang="en-US" altLang="ko-KR" sz="1100" i="1">
                          <a:latin typeface="Cambria Math" panose="02040503050406030204" pitchFamily="18" charset="0"/>
                        </a:rPr>
                        <m:t> </m:t>
                      </m:r>
                      <m:r>
                        <a:rPr lang="en-US" altLang="ko-KR" sz="1100" i="1">
                          <a:latin typeface="Cambria Math" panose="02040503050406030204" pitchFamily="18" charset="0"/>
                        </a:rPr>
                        <m:t>𝑛𝑚</m:t>
                      </m:r>
                    </m:oMath>
                  </m:oMathPara>
                </a14:m>
                <a:endParaRPr lang="ko-KR" altLang="en-US" sz="1100"/>
              </a:p>
            </p:txBody>
          </p:sp>
        </mc:Choice>
        <mc:Fallback xmlns="">
          <p:sp>
            <p:nvSpPr>
              <p:cNvPr id="46" name="직사각형 45">
                <a:extLst>
                  <a:ext uri="{FF2B5EF4-FFF2-40B4-BE49-F238E27FC236}">
                    <a16:creationId xmlns:a16="http://schemas.microsoft.com/office/drawing/2014/main" id="{03518FCF-862D-432D-B0C1-457A2D281A13}"/>
                  </a:ext>
                </a:extLst>
              </p:cNvPr>
              <p:cNvSpPr>
                <a:spLocks noRot="1" noChangeAspect="1" noMove="1" noResize="1" noEditPoints="1" noAdjustHandles="1" noChangeArrowheads="1" noChangeShapeType="1" noTextEdit="1"/>
              </p:cNvSpPr>
              <p:nvPr/>
            </p:nvSpPr>
            <p:spPr>
              <a:xfrm>
                <a:off x="7361351" y="5269272"/>
                <a:ext cx="1196866" cy="261610"/>
              </a:xfrm>
              <a:prstGeom prst="rect">
                <a:avLst/>
              </a:prstGeom>
              <a:blipFill>
                <a:blip r:embed="rId22"/>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직사각형 46">
                <a:extLst>
                  <a:ext uri="{FF2B5EF4-FFF2-40B4-BE49-F238E27FC236}">
                    <a16:creationId xmlns:a16="http://schemas.microsoft.com/office/drawing/2014/main" id="{DCDA93B9-714B-4390-AAE2-9A2C6FF16E43}"/>
                  </a:ext>
                </a:extLst>
              </p:cNvPr>
              <p:cNvSpPr/>
              <p:nvPr/>
            </p:nvSpPr>
            <p:spPr>
              <a:xfrm>
                <a:off x="9267405" y="5261931"/>
                <a:ext cx="947824"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sz="1100" i="1" smtClean="0">
                          <a:latin typeface="Cambria Math" panose="02040503050406030204" pitchFamily="18" charset="0"/>
                        </a:rPr>
                        <m:t>𝑟</m:t>
                      </m:r>
                      <m:r>
                        <a:rPr lang="en-US" altLang="ko-KR" sz="1100" b="0" i="1" baseline="-25000" smtClean="0">
                          <a:latin typeface="Cambria Math" panose="02040503050406030204" pitchFamily="18" charset="0"/>
                        </a:rPr>
                        <m:t>1</m:t>
                      </m:r>
                      <m:r>
                        <a:rPr lang="en-US" altLang="ko-KR" sz="1100" i="1">
                          <a:latin typeface="Cambria Math" panose="02040503050406030204" pitchFamily="18" charset="0"/>
                        </a:rPr>
                        <m:t>=0</m:t>
                      </m:r>
                      <m:r>
                        <a:rPr lang="en-US" altLang="ko-KR" sz="1100" b="0" i="1" smtClean="0">
                          <a:latin typeface="Cambria Math" panose="02040503050406030204" pitchFamily="18" charset="0"/>
                        </a:rPr>
                        <m:t>.</m:t>
                      </m:r>
                      <m:r>
                        <a:rPr lang="en-US" altLang="ko-KR" sz="1100" i="1">
                          <a:latin typeface="Cambria Math" panose="02040503050406030204" pitchFamily="18" charset="0"/>
                        </a:rPr>
                        <m:t> </m:t>
                      </m:r>
                      <m:r>
                        <a:rPr lang="en-US" altLang="ko-KR" sz="1100" b="0" i="1" smtClean="0">
                          <a:latin typeface="Cambria Math" panose="02040503050406030204" pitchFamily="18" charset="0"/>
                        </a:rPr>
                        <m:t>1</m:t>
                      </m:r>
                      <m:r>
                        <a:rPr lang="en-US" altLang="ko-KR" sz="1100" i="1">
                          <a:latin typeface="Cambria Math" panose="02040503050406030204" pitchFamily="18" charset="0"/>
                        </a:rPr>
                        <m:t>𝑛𝑚</m:t>
                      </m:r>
                    </m:oMath>
                  </m:oMathPara>
                </a14:m>
                <a:endParaRPr lang="ko-KR" altLang="en-US" sz="1100"/>
              </a:p>
            </p:txBody>
          </p:sp>
        </mc:Choice>
        <mc:Fallback xmlns="">
          <p:sp>
            <p:nvSpPr>
              <p:cNvPr id="47" name="직사각형 46">
                <a:extLst>
                  <a:ext uri="{FF2B5EF4-FFF2-40B4-BE49-F238E27FC236}">
                    <a16:creationId xmlns:a16="http://schemas.microsoft.com/office/drawing/2014/main" id="{DCDA93B9-714B-4390-AAE2-9A2C6FF16E43}"/>
                  </a:ext>
                </a:extLst>
              </p:cNvPr>
              <p:cNvSpPr>
                <a:spLocks noRot="1" noChangeAspect="1" noMove="1" noResize="1" noEditPoints="1" noAdjustHandles="1" noChangeArrowheads="1" noChangeShapeType="1" noTextEdit="1"/>
              </p:cNvSpPr>
              <p:nvPr/>
            </p:nvSpPr>
            <p:spPr>
              <a:xfrm>
                <a:off x="9267405" y="5261931"/>
                <a:ext cx="947824" cy="261610"/>
              </a:xfrm>
              <a:prstGeom prst="rect">
                <a:avLst/>
              </a:prstGeom>
              <a:blipFill>
                <a:blip r:embed="rId23"/>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8" name="직사각형 47">
                <a:extLst>
                  <a:ext uri="{FF2B5EF4-FFF2-40B4-BE49-F238E27FC236}">
                    <a16:creationId xmlns:a16="http://schemas.microsoft.com/office/drawing/2014/main" id="{2F2ACEC4-27DF-4C35-B62B-54F5BC4539C8}"/>
                  </a:ext>
                </a:extLst>
              </p:cNvPr>
              <p:cNvSpPr/>
              <p:nvPr/>
            </p:nvSpPr>
            <p:spPr>
              <a:xfrm>
                <a:off x="10093726" y="5264918"/>
                <a:ext cx="981359" cy="261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ko-KR" sz="1100" i="1" smtClean="0">
                          <a:latin typeface="Cambria Math" panose="02040503050406030204" pitchFamily="18" charset="0"/>
                        </a:rPr>
                        <m:t>𝑑</m:t>
                      </m:r>
                      <m:r>
                        <a:rPr lang="en-US" altLang="ko-KR" sz="1100" b="0" i="1" smtClean="0">
                          <a:latin typeface="Cambria Math" panose="02040503050406030204" pitchFamily="18" charset="0"/>
                        </a:rPr>
                        <m:t>𝑟</m:t>
                      </m:r>
                      <m:r>
                        <a:rPr lang="en-US" altLang="ko-KR" sz="1100" b="0" i="1" smtClean="0">
                          <a:latin typeface="Cambria Math" panose="02040503050406030204" pitchFamily="18" charset="0"/>
                        </a:rPr>
                        <m:t>=0. 1</m:t>
                      </m:r>
                      <m:r>
                        <a:rPr lang="en-US" altLang="ko-KR" sz="1100" b="0" i="1" smtClean="0">
                          <a:latin typeface="Cambria Math" panose="02040503050406030204" pitchFamily="18" charset="0"/>
                        </a:rPr>
                        <m:t>𝑛𝑚</m:t>
                      </m:r>
                    </m:oMath>
                  </m:oMathPara>
                </a14:m>
                <a:endParaRPr lang="ko-KR" altLang="en-US" sz="1100"/>
              </a:p>
            </p:txBody>
          </p:sp>
        </mc:Choice>
        <mc:Fallback xmlns="">
          <p:sp>
            <p:nvSpPr>
              <p:cNvPr id="48" name="직사각형 47">
                <a:extLst>
                  <a:ext uri="{FF2B5EF4-FFF2-40B4-BE49-F238E27FC236}">
                    <a16:creationId xmlns:a16="http://schemas.microsoft.com/office/drawing/2014/main" id="{2F2ACEC4-27DF-4C35-B62B-54F5BC4539C8}"/>
                  </a:ext>
                </a:extLst>
              </p:cNvPr>
              <p:cNvSpPr>
                <a:spLocks noRot="1" noChangeAspect="1" noMove="1" noResize="1" noEditPoints="1" noAdjustHandles="1" noChangeArrowheads="1" noChangeShapeType="1" noTextEdit="1"/>
              </p:cNvSpPr>
              <p:nvPr/>
            </p:nvSpPr>
            <p:spPr>
              <a:xfrm>
                <a:off x="10093726" y="5264918"/>
                <a:ext cx="981359" cy="261610"/>
              </a:xfrm>
              <a:prstGeom prst="rect">
                <a:avLst/>
              </a:prstGeom>
              <a:blipFill>
                <a:blip r:embed="rId2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8" name="직사각형 7">
                <a:extLst>
                  <a:ext uri="{FF2B5EF4-FFF2-40B4-BE49-F238E27FC236}">
                    <a16:creationId xmlns:a16="http://schemas.microsoft.com/office/drawing/2014/main" id="{7DC24B5A-8474-443F-9DF1-7AE168AFE223}"/>
                  </a:ext>
                </a:extLst>
              </p:cNvPr>
              <p:cNvSpPr/>
              <p:nvPr/>
            </p:nvSpPr>
            <p:spPr>
              <a:xfrm>
                <a:off x="5568632" y="4915363"/>
                <a:ext cx="1518364" cy="362150"/>
              </a:xfrm>
              <a:prstGeom prst="rect">
                <a:avLst/>
              </a:prstGeom>
            </p:spPr>
            <p:txBody>
              <a:bodyPr wrap="none">
                <a:spAutoFit/>
              </a:bodyPr>
              <a:lstStyle/>
              <a:p>
                <a:r>
                  <a:rPr lang="en-US" altLang="ko-KR" sz="1200" b="1"/>
                  <a:t>2. </a:t>
                </a:r>
                <a14:m>
                  <m:oMath xmlns:m="http://schemas.openxmlformats.org/officeDocument/2006/math">
                    <m:sSub>
                      <m:sSubPr>
                        <m:ctrlPr>
                          <a:rPr lang="en-US" altLang="ko-KR" sz="1200" b="1" i="1" smtClean="0">
                            <a:latin typeface="Cambria Math" panose="02040503050406030204" pitchFamily="18" charset="0"/>
                          </a:rPr>
                        </m:ctrlPr>
                      </m:sSubPr>
                      <m:e>
                        <m:r>
                          <m:rPr>
                            <m:nor/>
                          </m:rPr>
                          <a:rPr lang="en-US" altLang="ko-KR" sz="1200" b="1"/>
                          <m:t>(</m:t>
                        </m:r>
                        <m:f>
                          <m:fPr>
                            <m:ctrlPr>
                              <a:rPr lang="en-US" altLang="ko-KR" sz="1200" b="1" i="1">
                                <a:latin typeface="Cambria Math" panose="02040503050406030204" pitchFamily="18" charset="0"/>
                              </a:rPr>
                            </m:ctrlPr>
                          </m:fPr>
                          <m:num>
                            <m:r>
                              <a:rPr lang="en-US" altLang="ko-KR" sz="1200" b="1" i="1">
                                <a:latin typeface="Cambria Math" panose="02040503050406030204" pitchFamily="18" charset="0"/>
                                <a:ea typeface="Cambria Math" panose="02040503050406030204" pitchFamily="18" charset="0"/>
                              </a:rPr>
                              <m:t>𝝏</m:t>
                            </m:r>
                            <m:r>
                              <a:rPr lang="en-US" altLang="ko-KR" sz="1200" b="1" i="1">
                                <a:latin typeface="Cambria Math" panose="02040503050406030204" pitchFamily="18" charset="0"/>
                                <a:ea typeface="Cambria Math" panose="02040503050406030204" pitchFamily="18" charset="0"/>
                              </a:rPr>
                              <m:t>𝑻𝒂</m:t>
                            </m:r>
                          </m:num>
                          <m:den>
                            <m:r>
                              <a:rPr lang="en-US" altLang="ko-KR" sz="1200" b="1" i="1">
                                <a:latin typeface="Cambria Math" panose="02040503050406030204" pitchFamily="18" charset="0"/>
                                <a:ea typeface="Cambria Math" panose="02040503050406030204" pitchFamily="18" charset="0"/>
                              </a:rPr>
                              <m:t>𝝏</m:t>
                            </m:r>
                            <m:r>
                              <a:rPr lang="en-US" altLang="ko-KR" sz="1200" b="1" i="1">
                                <a:latin typeface="Cambria Math" panose="02040503050406030204" pitchFamily="18" charset="0"/>
                                <a:ea typeface="Cambria Math" panose="02040503050406030204" pitchFamily="18" charset="0"/>
                              </a:rPr>
                              <m:t>𝒓</m:t>
                            </m:r>
                          </m:den>
                        </m:f>
                        <m:r>
                          <m:rPr>
                            <m:nor/>
                          </m:rPr>
                          <a:rPr lang="en-US" altLang="ko-KR" sz="1200" b="1"/>
                          <m:t>)</m:t>
                        </m:r>
                      </m:e>
                      <m:sub>
                        <m:r>
                          <a:rPr lang="en-US" altLang="ko-KR" sz="1200" b="1" i="1">
                            <a:latin typeface="Cambria Math" panose="02040503050406030204" pitchFamily="18" charset="0"/>
                          </a:rPr>
                          <m:t>𝒓</m:t>
                        </m:r>
                        <m:r>
                          <a:rPr lang="en-US" altLang="ko-KR" sz="1200" b="1" i="1">
                            <a:latin typeface="Cambria Math" panose="02040503050406030204" pitchFamily="18" charset="0"/>
                          </a:rPr>
                          <m:t>=</m:t>
                        </m:r>
                        <m:r>
                          <a:rPr lang="en-US" altLang="ko-KR" sz="1200" b="1" i="1">
                            <a:latin typeface="Cambria Math" panose="02040503050406030204" pitchFamily="18" charset="0"/>
                          </a:rPr>
                          <m:t>𝟎</m:t>
                        </m:r>
                        <m:r>
                          <a:rPr lang="en-US" altLang="ko-KR" sz="1200" b="1" i="1">
                            <a:latin typeface="Cambria Math" panose="02040503050406030204" pitchFamily="18" charset="0"/>
                          </a:rPr>
                          <m:t>𝒏𝒎</m:t>
                        </m:r>
                      </m:sub>
                    </m:sSub>
                  </m:oMath>
                </a14:m>
                <a:r>
                  <a:rPr lang="ko-KR" altLang="en-US" sz="1200" b="1"/>
                  <a:t> </a:t>
                </a:r>
                <a:r>
                  <a:rPr lang="en-US" altLang="ko-KR" sz="1200" b="1"/>
                  <a:t>= 0 </a:t>
                </a:r>
                <a:endParaRPr lang="ko-KR" altLang="en-US" sz="1200" b="1"/>
              </a:p>
            </p:txBody>
          </p:sp>
        </mc:Choice>
        <mc:Fallback xmlns="">
          <p:sp>
            <p:nvSpPr>
              <p:cNvPr id="8" name="직사각형 7">
                <a:extLst>
                  <a:ext uri="{FF2B5EF4-FFF2-40B4-BE49-F238E27FC236}">
                    <a16:creationId xmlns:a16="http://schemas.microsoft.com/office/drawing/2014/main" id="{7DC24B5A-8474-443F-9DF1-7AE168AFE223}"/>
                  </a:ext>
                </a:extLst>
              </p:cNvPr>
              <p:cNvSpPr>
                <a:spLocks noRot="1" noChangeAspect="1" noMove="1" noResize="1" noEditPoints="1" noAdjustHandles="1" noChangeArrowheads="1" noChangeShapeType="1" noTextEdit="1"/>
              </p:cNvSpPr>
              <p:nvPr/>
            </p:nvSpPr>
            <p:spPr>
              <a:xfrm>
                <a:off x="5568632" y="4915363"/>
                <a:ext cx="1518364" cy="362150"/>
              </a:xfrm>
              <a:prstGeom prst="rect">
                <a:avLst/>
              </a:prstGeom>
              <a:blipFill>
                <a:blip r:embed="rId2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9" name="직사각형 48">
                <a:extLst>
                  <a:ext uri="{FF2B5EF4-FFF2-40B4-BE49-F238E27FC236}">
                    <a16:creationId xmlns:a16="http://schemas.microsoft.com/office/drawing/2014/main" id="{4FF67F62-25C5-41D8-8D32-7C9759ED4528}"/>
                  </a:ext>
                </a:extLst>
              </p:cNvPr>
              <p:cNvSpPr/>
              <p:nvPr/>
            </p:nvSpPr>
            <p:spPr>
              <a:xfrm>
                <a:off x="5525875" y="6172896"/>
                <a:ext cx="6758114" cy="439929"/>
              </a:xfrm>
              <a:prstGeom prst="rect">
                <a:avLst/>
              </a:prstGeom>
            </p:spPr>
            <p:txBody>
              <a:bodyPr wrap="square">
                <a:spAutoFit/>
              </a:bodyPr>
              <a:lstStyle/>
              <a:p>
                <a14:m>
                  <m:oMath xmlns:m="http://schemas.openxmlformats.org/officeDocument/2006/math">
                    <m:sSub>
                      <m:sSubPr>
                        <m:ctrlPr>
                          <a:rPr lang="en-US" altLang="ko-KR" sz="1400" i="1" smtClean="0">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𝑇</m:t>
                        </m:r>
                        <m:r>
                          <a:rPr lang="en-US" altLang="ko-KR" sz="1400" i="1">
                            <a:latin typeface="Cambria Math" panose="02040503050406030204" pitchFamily="18" charset="0"/>
                            <a:ea typeface="Cambria Math" panose="02040503050406030204" pitchFamily="18" charset="0"/>
                          </a:rPr>
                          <m:t>′</m:t>
                        </m:r>
                      </m:e>
                      <m:sub>
                        <m:r>
                          <a:rPr lang="en-US" altLang="ko-KR" sz="1400" b="0" i="1" smtClean="0">
                            <a:latin typeface="Cambria Math" panose="02040503050406030204" pitchFamily="18" charset="0"/>
                            <a:ea typeface="Cambria Math" panose="02040503050406030204" pitchFamily="18" charset="0"/>
                          </a:rPr>
                          <m:t>0</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r>
                          <a:rPr lang="en-US" altLang="ko-KR" sz="1400" i="1">
                            <a:latin typeface="Cambria Math" panose="02040503050406030204" pitchFamily="18" charset="0"/>
                            <a:ea typeface="Cambria Math" panose="02040503050406030204" pitchFamily="18" charset="0"/>
                          </a:rPr>
                          <m:t>+1</m:t>
                        </m:r>
                      </m:sub>
                    </m:sSub>
                  </m:oMath>
                </a14:m>
                <a:r>
                  <a:rPr lang="en-US" altLang="ko-KR" sz="1400" i="1">
                    <a:latin typeface="Cambria Math" panose="02040503050406030204" pitchFamily="18" charset="0"/>
                    <a:ea typeface="Cambria Math" panose="02040503050406030204" pitchFamily="18" charset="0"/>
                  </a:rPr>
                  <a:t>= </a:t>
                </a:r>
                <a14:m>
                  <m:oMath xmlns:m="http://schemas.openxmlformats.org/officeDocument/2006/math">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𝑑𝑡</m:t>
                        </m:r>
                      </m:num>
                      <m:den>
                        <m:r>
                          <a:rPr lang="ko-KR" altLang="en-US" sz="1400" i="1">
                            <a:latin typeface="Cambria Math" panose="02040503050406030204" pitchFamily="18" charset="0"/>
                            <a:ea typeface="Cambria Math" panose="02040503050406030204" pitchFamily="18" charset="0"/>
                          </a:rPr>
                          <m:t>𝜌</m:t>
                        </m:r>
                        <m:r>
                          <a:rPr lang="en-US" altLang="ko-KR" sz="1400" i="1">
                            <a:latin typeface="Cambria Math" panose="02040503050406030204" pitchFamily="18" charset="0"/>
                            <a:ea typeface="Cambria Math" panose="02040503050406030204" pitchFamily="18" charset="0"/>
                          </a:rPr>
                          <m:t>𝐶</m:t>
                        </m:r>
                        <m:r>
                          <a:rPr lang="en-US" altLang="ko-KR" sz="1400" i="1">
                            <a:latin typeface="Cambria Math" panose="02040503050406030204" pitchFamily="18" charset="0"/>
                            <a:ea typeface="Cambria Math" panose="02040503050406030204" pitchFamily="18" charset="0"/>
                          </a:rPr>
                          <m:t>′ </m:t>
                        </m:r>
                      </m:den>
                    </m:f>
                  </m:oMath>
                </a14:m>
                <a:r>
                  <a:rPr lang="en-US" altLang="ko-KR" sz="1400" i="1">
                    <a:latin typeface="Cambria Math" panose="02040503050406030204" pitchFamily="18" charset="0"/>
                    <a:ea typeface="Cambria Math" panose="02040503050406030204" pitchFamily="18" charset="0"/>
                  </a:rPr>
                  <a:t> </a:t>
                </a:r>
                <a14:m>
                  <m:oMath xmlns:m="http://schemas.openxmlformats.org/officeDocument/2006/math">
                    <m:r>
                      <a:rPr lang="en-US" altLang="ko-KR" sz="1400" i="1">
                        <a:latin typeface="Cambria Math" panose="02040503050406030204" pitchFamily="18" charset="0"/>
                        <a:ea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i="1">
                            <a:latin typeface="Cambria Math" panose="02040503050406030204" pitchFamily="18" charset="0"/>
                            <a:ea typeface="Cambria Math" panose="02040503050406030204" pitchFamily="18" charset="0"/>
                          </a:rPr>
                          <m:t>′</m:t>
                        </m:r>
                      </m:e>
                      <m:sub>
                        <m:r>
                          <a:rPr lang="en-US" altLang="ko-KR" sz="1400" i="1">
                            <a:latin typeface="Cambria Math" panose="02040503050406030204" pitchFamily="18" charset="0"/>
                            <a:ea typeface="Cambria Math" panose="02040503050406030204" pitchFamily="18" charset="0"/>
                          </a:rPr>
                          <m:t>1,</m:t>
                        </m:r>
                        <m:r>
                          <a:rPr lang="en-US" altLang="ko-KR" sz="1400" i="1">
                            <a:latin typeface="Cambria Math" panose="02040503050406030204" pitchFamily="18" charset="0"/>
                            <a:ea typeface="Cambria Math" panose="02040503050406030204" pitchFamily="18" charset="0"/>
                          </a:rPr>
                          <m:t>𝑗</m:t>
                        </m:r>
                      </m:sub>
                    </m:sSub>
                    <m:d>
                      <m:dPr>
                        <m:ctrlPr>
                          <a:rPr lang="en-US" altLang="ko-KR" sz="1400" i="1">
                            <a:latin typeface="Cambria Math" panose="02040503050406030204" pitchFamily="18" charset="0"/>
                            <a:ea typeface="Cambria Math" panose="02040503050406030204" pitchFamily="18" charset="0"/>
                          </a:rPr>
                        </m:ctrlPr>
                      </m:dPr>
                      <m:e>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2</m:t>
                            </m:r>
                            <m:r>
                              <a:rPr lang="en-US" altLang="ko-KR" sz="1400" i="1">
                                <a:latin typeface="Cambria Math" panose="02040503050406030204" pitchFamily="18" charset="0"/>
                                <a:ea typeface="Cambria Math" panose="02040503050406030204" pitchFamily="18" charset="0"/>
                              </a:rPr>
                              <m:t>𝐾</m:t>
                            </m:r>
                            <m:r>
                              <a:rPr lang="en-US" altLang="ko-KR" sz="1400" i="1">
                                <a:latin typeface="Cambria Math" panose="02040503050406030204" pitchFamily="18" charset="0"/>
                                <a:ea typeface="Cambria Math" panose="02040503050406030204" pitchFamily="18" charset="0"/>
                              </a:rPr>
                              <m:t>′</m:t>
                            </m:r>
                          </m:num>
                          <m:den>
                            <m:sSup>
                              <m:sSupPr>
                                <m:ctrlPr>
                                  <a:rPr lang="en-US" altLang="ko-KR" sz="1400" i="1">
                                    <a:latin typeface="Cambria Math" panose="02040503050406030204" pitchFamily="18" charset="0"/>
                                    <a:ea typeface="Cambria Math" panose="02040503050406030204" pitchFamily="18" charset="0"/>
                                  </a:rPr>
                                </m:ctrlPr>
                              </m:sSupPr>
                              <m:e>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𝑑𝑟</m:t>
                                    </m:r>
                                  </m:e>
                                </m:d>
                              </m:e>
                              <m:sup>
                                <m:r>
                                  <a:rPr lang="en-US" altLang="ko-KR" sz="1400" i="1">
                                    <a:latin typeface="Cambria Math" panose="02040503050406030204" pitchFamily="18" charset="0"/>
                                    <a:ea typeface="Cambria Math" panose="02040503050406030204" pitchFamily="18" charset="0"/>
                                  </a:rPr>
                                  <m:t>2</m:t>
                                </m:r>
                              </m:sup>
                            </m:sSup>
                          </m:den>
                        </m:f>
                      </m:e>
                    </m:d>
                    <m:r>
                      <a:rPr lang="en-US" altLang="ko-KR" sz="1400" i="1">
                        <a:latin typeface="Cambria Math" panose="02040503050406030204" pitchFamily="18" charset="0"/>
                        <a:ea typeface="Cambria Math" panose="02040503050406030204" pitchFamily="18" charset="0"/>
                      </a:rPr>
                      <m:t>+</m:t>
                    </m:r>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 </m:t>
                        </m:r>
                        <m:r>
                          <a:rPr lang="en-US" altLang="ko-KR" sz="1400" i="1">
                            <a:latin typeface="Cambria Math" panose="02040503050406030204" pitchFamily="18" charset="0"/>
                            <a:ea typeface="Cambria Math" panose="02040503050406030204" pitchFamily="18" charset="0"/>
                          </a:rPr>
                          <m:t>𝑇</m:t>
                        </m:r>
                        <m:r>
                          <a:rPr lang="en-US" altLang="ko-KR" sz="1400" i="1">
                            <a:latin typeface="Cambria Math" panose="02040503050406030204" pitchFamily="18" charset="0"/>
                            <a:ea typeface="Cambria Math" panose="02040503050406030204" pitchFamily="18" charset="0"/>
                          </a:rPr>
                          <m:t>′</m:t>
                        </m:r>
                      </m:e>
                      <m:sub>
                        <m:r>
                          <a:rPr lang="en-US" altLang="ko-KR" sz="1400" b="0" i="1" smtClean="0">
                            <a:latin typeface="Cambria Math" panose="02040503050406030204" pitchFamily="18" charset="0"/>
                            <a:ea typeface="Cambria Math" panose="02040503050406030204" pitchFamily="18" charset="0"/>
                          </a:rPr>
                          <m:t>0</m:t>
                        </m:r>
                        <m:r>
                          <a:rPr lang="en-US" altLang="ko-KR" sz="1400" i="1">
                            <a:latin typeface="Cambria Math" panose="02040503050406030204" pitchFamily="18" charset="0"/>
                            <a:ea typeface="Cambria Math" panose="02040503050406030204" pitchFamily="18" charset="0"/>
                          </a:rPr>
                          <m:t>,</m:t>
                        </m:r>
                        <m:r>
                          <a:rPr lang="en-US" altLang="ko-KR" sz="1400" i="1">
                            <a:latin typeface="Cambria Math" panose="02040503050406030204" pitchFamily="18" charset="0"/>
                            <a:ea typeface="Cambria Math" panose="02040503050406030204" pitchFamily="18" charset="0"/>
                          </a:rPr>
                          <m:t>𝑗</m:t>
                        </m:r>
                      </m:sub>
                    </m:sSub>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2 </m:t>
                            </m:r>
                            <m:r>
                              <a:rPr lang="en-US" altLang="ko-KR" sz="1400" i="1">
                                <a:latin typeface="Cambria Math" panose="02040503050406030204" pitchFamily="18" charset="0"/>
                                <a:ea typeface="Cambria Math" panose="02040503050406030204" pitchFamily="18" charset="0"/>
                              </a:rPr>
                              <m:t>𝐾</m:t>
                            </m:r>
                            <m:r>
                              <a:rPr lang="en-US" altLang="ko-KR" sz="1400" i="1">
                                <a:latin typeface="Cambria Math" panose="02040503050406030204" pitchFamily="18" charset="0"/>
                                <a:ea typeface="Cambria Math" panose="02040503050406030204" pitchFamily="18" charset="0"/>
                              </a:rPr>
                              <m:t>′</m:t>
                            </m:r>
                          </m:num>
                          <m:den>
                            <m:sSup>
                              <m:sSupPr>
                                <m:ctrlPr>
                                  <a:rPr lang="en-US" altLang="ko-KR" sz="1400" i="1">
                                    <a:latin typeface="Cambria Math" panose="02040503050406030204" pitchFamily="18" charset="0"/>
                                    <a:ea typeface="Cambria Math" panose="02040503050406030204" pitchFamily="18" charset="0"/>
                                  </a:rPr>
                                </m:ctrlPr>
                              </m:sSupPr>
                              <m:e>
                                <m:d>
                                  <m:dPr>
                                    <m:ctrlPr>
                                      <a:rPr lang="en-US" altLang="ko-KR" sz="1400" i="1">
                                        <a:latin typeface="Cambria Math" panose="02040503050406030204" pitchFamily="18" charset="0"/>
                                        <a:ea typeface="Cambria Math" panose="02040503050406030204" pitchFamily="18" charset="0"/>
                                      </a:rPr>
                                    </m:ctrlPr>
                                  </m:dPr>
                                  <m:e>
                                    <m:r>
                                      <a:rPr lang="en-US" altLang="ko-KR" sz="1400" i="1">
                                        <a:latin typeface="Cambria Math" panose="02040503050406030204" pitchFamily="18" charset="0"/>
                                        <a:ea typeface="Cambria Math" panose="02040503050406030204" pitchFamily="18" charset="0"/>
                                      </a:rPr>
                                      <m:t>𝑑𝑟</m:t>
                                    </m:r>
                                  </m:e>
                                </m:d>
                              </m:e>
                              <m:sup>
                                <m:r>
                                  <a:rPr lang="en-US" altLang="ko-KR" sz="1400" i="1">
                                    <a:latin typeface="Cambria Math" panose="02040503050406030204" pitchFamily="18" charset="0"/>
                                    <a:ea typeface="Cambria Math" panose="02040503050406030204" pitchFamily="18" charset="0"/>
                                  </a:rPr>
                                  <m:t>2</m:t>
                                </m:r>
                              </m:sup>
                            </m:sSup>
                          </m:den>
                        </m:f>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ko-KR" altLang="en-US" sz="1400" i="1">
                                <a:latin typeface="Cambria Math" panose="02040503050406030204" pitchFamily="18" charset="0"/>
                                <a:ea typeface="Cambria Math" panose="02040503050406030204" pitchFamily="18" charset="0"/>
                              </a:rPr>
                              <m:t>𝜌</m:t>
                            </m:r>
                            <m:r>
                              <a:rPr lang="en-US" altLang="ko-KR" sz="1400" i="1">
                                <a:latin typeface="Cambria Math" panose="02040503050406030204" pitchFamily="18" charset="0"/>
                                <a:ea typeface="Cambria Math" panose="02040503050406030204" pitchFamily="18" charset="0"/>
                              </a:rPr>
                              <m:t>𝐶</m:t>
                            </m:r>
                            <m:r>
                              <a:rPr lang="en-US" altLang="ko-KR" sz="1400" i="1">
                                <a:latin typeface="Cambria Math" panose="02040503050406030204" pitchFamily="18" charset="0"/>
                                <a:ea typeface="Cambria Math" panose="02040503050406030204" pitchFamily="18" charset="0"/>
                              </a:rPr>
                              <m:t>′</m:t>
                            </m:r>
                          </m:num>
                          <m:den>
                            <m:r>
                              <a:rPr lang="en-US" altLang="ko-KR" sz="1400" i="1">
                                <a:latin typeface="Cambria Math" panose="02040503050406030204" pitchFamily="18" charset="0"/>
                                <a:ea typeface="Cambria Math" panose="02040503050406030204" pitchFamily="18" charset="0"/>
                              </a:rPr>
                              <m:t>𝑑𝑡</m:t>
                            </m:r>
                          </m:den>
                        </m:f>
                      </m:e>
                    </m:d>
                  </m:oMath>
                </a14:m>
                <a:r>
                  <a:rPr lang="en-US" altLang="ko-KR" sz="1400" i="1">
                    <a:latin typeface="Cambria Math" panose="02040503050406030204" pitchFamily="18" charset="0"/>
                    <a:ea typeface="Cambria Math" panose="02040503050406030204" pitchFamily="18" charset="0"/>
                  </a:rPr>
                  <a:t>+</a:t>
                </a:r>
                <a14:m>
                  <m:oMath xmlns:m="http://schemas.openxmlformats.org/officeDocument/2006/math">
                    <m:sSub>
                      <m:sSubPr>
                        <m:ctrlPr>
                          <a:rPr lang="en-US" altLang="ko-KR" sz="1400" i="1">
                            <a:latin typeface="Cambria Math" panose="02040503050406030204" pitchFamily="18" charset="0"/>
                            <a:ea typeface="Cambria Math" panose="02040503050406030204" pitchFamily="18" charset="0"/>
                          </a:rPr>
                        </m:ctrlPr>
                      </m:sSubPr>
                      <m:e>
                        <m:r>
                          <a:rPr lang="en-US" altLang="ko-KR" sz="1400" i="1">
                            <a:latin typeface="Cambria Math" panose="02040503050406030204" pitchFamily="18" charset="0"/>
                            <a:ea typeface="Cambria Math" panose="02040503050406030204" pitchFamily="18" charset="0"/>
                          </a:rPr>
                          <m:t>𝑆</m:t>
                        </m:r>
                      </m:e>
                      <m:sub>
                        <m:r>
                          <a:rPr lang="en-US" altLang="ko-KR" sz="1400" i="1">
                            <a:latin typeface="Cambria Math" panose="02040503050406030204" pitchFamily="18" charset="0"/>
                            <a:ea typeface="Cambria Math" panose="02040503050406030204" pitchFamily="18" charset="0"/>
                          </a:rPr>
                          <m:t>𝑒</m:t>
                        </m:r>
                      </m:sub>
                    </m:sSub>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1</m:t>
                        </m:r>
                      </m:num>
                      <m:den>
                        <m:sSub>
                          <m:sSubPr>
                            <m:ctrlPr>
                              <a:rPr lang="en-US" altLang="ko-KR" sz="1400" i="1">
                                <a:latin typeface="Cambria Math" panose="02040503050406030204" pitchFamily="18" charset="0"/>
                                <a:ea typeface="Cambria Math" panose="02040503050406030204" pitchFamily="18" charset="0"/>
                              </a:rPr>
                            </m:ctrlPr>
                          </m:sSubPr>
                          <m:e>
                            <m:r>
                              <m:rPr>
                                <m:sty m:val="p"/>
                              </m:rPr>
                              <a:rPr lang="el-GR" altLang="ko-KR" sz="1400" i="1">
                                <a:latin typeface="Cambria Math" panose="02040503050406030204" pitchFamily="18" charset="0"/>
                                <a:ea typeface="Cambria Math" panose="02040503050406030204" pitchFamily="18" charset="0"/>
                              </a:rPr>
                              <m:t>τ</m:t>
                            </m:r>
                          </m:e>
                          <m:sub>
                            <m:r>
                              <a:rPr lang="en-US" altLang="ko-KR" sz="1400" i="1">
                                <a:latin typeface="Cambria Math" panose="02040503050406030204" pitchFamily="18" charset="0"/>
                                <a:ea typeface="Cambria Math" panose="02040503050406030204" pitchFamily="18" charset="0"/>
                              </a:rPr>
                              <m:t>𝑎</m:t>
                            </m:r>
                          </m:sub>
                        </m:sSub>
                      </m:den>
                    </m:f>
                    <m:r>
                      <m:rPr>
                        <m:sty m:val="p"/>
                      </m:rPr>
                      <a:rPr lang="en-US" altLang="ko-KR" sz="1400" i="1">
                        <a:latin typeface="Cambria Math" panose="02040503050406030204" pitchFamily="18" charset="0"/>
                        <a:ea typeface="Cambria Math" panose="02040503050406030204" pitchFamily="18" charset="0"/>
                      </a:rPr>
                      <m:t>exp</m:t>
                    </m:r>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𝑡</m:t>
                        </m:r>
                      </m:num>
                      <m:den>
                        <m:sSub>
                          <m:sSubPr>
                            <m:ctrlPr>
                              <a:rPr lang="en-US" altLang="ko-KR" sz="1400" i="1">
                                <a:latin typeface="Cambria Math" panose="02040503050406030204" pitchFamily="18" charset="0"/>
                                <a:ea typeface="Cambria Math" panose="02040503050406030204" pitchFamily="18" charset="0"/>
                              </a:rPr>
                            </m:ctrlPr>
                          </m:sSubPr>
                          <m:e>
                            <m:r>
                              <m:rPr>
                                <m:sty m:val="p"/>
                              </m:rPr>
                              <a:rPr lang="el-GR" altLang="ko-KR" sz="1400" i="1">
                                <a:latin typeface="Cambria Math" panose="02040503050406030204" pitchFamily="18" charset="0"/>
                                <a:ea typeface="Cambria Math" panose="02040503050406030204" pitchFamily="18" charset="0"/>
                              </a:rPr>
                              <m:t>τ</m:t>
                            </m:r>
                          </m:e>
                          <m:sub>
                            <m:r>
                              <a:rPr lang="en-US" altLang="ko-KR" sz="1400" i="1">
                                <a:latin typeface="Cambria Math" panose="02040503050406030204" pitchFamily="18" charset="0"/>
                                <a:ea typeface="Cambria Math" panose="02040503050406030204" pitchFamily="18" charset="0"/>
                              </a:rPr>
                              <m:t>𝑎</m:t>
                            </m:r>
                          </m:sub>
                        </m:sSub>
                      </m:den>
                    </m:f>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i="1">
                            <a:latin typeface="Cambria Math" panose="02040503050406030204" pitchFamily="18" charset="0"/>
                            <a:ea typeface="Cambria Math" panose="02040503050406030204" pitchFamily="18" charset="0"/>
                          </a:rPr>
                          <m:t>1</m:t>
                        </m:r>
                      </m:num>
                      <m:den>
                        <m:r>
                          <a:rPr lang="en-US" altLang="ko-KR" sz="1400" i="1">
                            <a:latin typeface="Cambria Math" panose="02040503050406030204" pitchFamily="18" charset="0"/>
                            <a:ea typeface="Cambria Math" panose="02040503050406030204" pitchFamily="18" charset="0"/>
                          </a:rPr>
                          <m:t>4</m:t>
                        </m:r>
                        <m:r>
                          <a:rPr lang="ko-KR" altLang="en-US" sz="1400" i="1">
                            <a:latin typeface="Cambria Math" panose="02040503050406030204" pitchFamily="18" charset="0"/>
                            <a:ea typeface="Cambria Math" panose="02040503050406030204" pitchFamily="18" charset="0"/>
                          </a:rPr>
                          <m:t>𝜋𝜎</m:t>
                        </m:r>
                        <m:r>
                          <a:rPr lang="en-US" altLang="ko-KR" sz="1400" i="1">
                            <a:latin typeface="Cambria Math" panose="02040503050406030204" pitchFamily="18" charset="0"/>
                            <a:ea typeface="Cambria Math" panose="02040503050406030204" pitchFamily="18" charset="0"/>
                          </a:rPr>
                          <m:t>2</m:t>
                        </m:r>
                      </m:den>
                    </m:f>
                    <m:r>
                      <m:rPr>
                        <m:sty m:val="p"/>
                      </m:rPr>
                      <a:rPr lang="en-US" altLang="ko-KR" sz="1400" i="1">
                        <a:latin typeface="Cambria Math" panose="02040503050406030204" pitchFamily="18" charset="0"/>
                        <a:ea typeface="Cambria Math" panose="02040503050406030204" pitchFamily="18" charset="0"/>
                      </a:rPr>
                      <m:t>exp</m:t>
                    </m:r>
                    <m:r>
                      <a:rPr lang="en-US" altLang="ko-KR" sz="1400" i="1">
                        <a:latin typeface="Cambria Math" panose="02040503050406030204" pitchFamily="18" charset="0"/>
                        <a:ea typeface="Cambria Math" panose="02040503050406030204" pitchFamily="18" charset="0"/>
                      </a:rPr>
                      <m:t>⁡(−</m:t>
                    </m:r>
                    <m:f>
                      <m:fPr>
                        <m:ctrlPr>
                          <a:rPr lang="en-US" altLang="ko-KR" sz="1400" i="1">
                            <a:latin typeface="Cambria Math" panose="02040503050406030204" pitchFamily="18" charset="0"/>
                            <a:ea typeface="Cambria Math" panose="02040503050406030204" pitchFamily="18" charset="0"/>
                          </a:rPr>
                        </m:ctrlPr>
                      </m:fPr>
                      <m:num>
                        <m:r>
                          <a:rPr lang="en-US" altLang="ko-KR" sz="1400" b="0" i="1" smtClean="0">
                            <a:latin typeface="Cambria Math" panose="02040503050406030204" pitchFamily="18" charset="0"/>
                            <a:ea typeface="Cambria Math" panose="02040503050406030204" pitchFamily="18" charset="0"/>
                          </a:rPr>
                          <m:t>(</m:t>
                        </m:r>
                        <m:d>
                          <m:dPr>
                            <m:ctrlPr>
                              <a:rPr lang="en-US" altLang="ko-KR" sz="1400" b="0" i="1" smtClean="0">
                                <a:latin typeface="Cambria Math" panose="02040503050406030204" pitchFamily="18" charset="0"/>
                                <a:ea typeface="Cambria Math" panose="02040503050406030204" pitchFamily="18" charset="0"/>
                              </a:rPr>
                            </m:ctrlPr>
                          </m:dPr>
                          <m:e>
                            <m:r>
                              <a:rPr lang="en-US" altLang="ko-KR" sz="1400" b="0" i="1" smtClean="0">
                                <a:latin typeface="Cambria Math" panose="02040503050406030204" pitchFamily="18" charset="0"/>
                                <a:ea typeface="Cambria Math" panose="02040503050406030204" pitchFamily="18" charset="0"/>
                              </a:rPr>
                              <m:t>0</m:t>
                            </m:r>
                          </m:e>
                        </m:d>
                        <m:r>
                          <a:rPr lang="en-US" altLang="ko-KR" sz="1400" b="0" i="1" smtClean="0">
                            <a:latin typeface="Cambria Math" panose="02040503050406030204" pitchFamily="18" charset="0"/>
                            <a:ea typeface="Cambria Math" panose="02040503050406030204" pitchFamily="18" charset="0"/>
                          </a:rPr>
                          <m:t>∗</m:t>
                        </m:r>
                        <m:r>
                          <a:rPr lang="en-US" altLang="ko-KR" sz="1400" b="0" i="1" smtClean="0">
                            <a:latin typeface="Cambria Math" panose="02040503050406030204" pitchFamily="18" charset="0"/>
                            <a:ea typeface="Cambria Math" panose="02040503050406030204" pitchFamily="18" charset="0"/>
                          </a:rPr>
                          <m:t>𝑑𝑟</m:t>
                        </m:r>
                        <m:r>
                          <a:rPr lang="en-US" altLang="ko-KR" sz="1400" b="0" i="1" smtClean="0">
                            <a:latin typeface="Cambria Math" panose="02040503050406030204" pitchFamily="18" charset="0"/>
                            <a:ea typeface="Cambria Math" panose="02040503050406030204" pitchFamily="18" charset="0"/>
                          </a:rPr>
                          <m:t>)2</m:t>
                        </m:r>
                      </m:num>
                      <m:den>
                        <m:r>
                          <a:rPr lang="en-US" altLang="ko-KR" sz="1400" i="1">
                            <a:latin typeface="Cambria Math" panose="02040503050406030204" pitchFamily="18" charset="0"/>
                            <a:ea typeface="Cambria Math" panose="02040503050406030204" pitchFamily="18" charset="0"/>
                          </a:rPr>
                          <m:t>4</m:t>
                        </m:r>
                        <m:r>
                          <a:rPr lang="ko-KR" altLang="en-US" sz="1400" i="1">
                            <a:latin typeface="Cambria Math" panose="02040503050406030204" pitchFamily="18" charset="0"/>
                            <a:ea typeface="Cambria Math" panose="02040503050406030204" pitchFamily="18" charset="0"/>
                          </a:rPr>
                          <m:t>𝜎</m:t>
                        </m:r>
                        <m:r>
                          <a:rPr lang="en-US" altLang="ko-KR" sz="1400" i="1">
                            <a:latin typeface="Cambria Math" panose="02040503050406030204" pitchFamily="18" charset="0"/>
                            <a:ea typeface="Cambria Math" panose="02040503050406030204" pitchFamily="18" charset="0"/>
                          </a:rPr>
                          <m:t>2</m:t>
                        </m:r>
                      </m:den>
                    </m:f>
                    <m:r>
                      <a:rPr lang="en-US" altLang="ko-KR" sz="1400" i="1">
                        <a:latin typeface="Cambria Math" panose="02040503050406030204" pitchFamily="18" charset="0"/>
                        <a:ea typeface="Cambria Math" panose="02040503050406030204" pitchFamily="18" charset="0"/>
                      </a:rPr>
                      <m:t>)]</m:t>
                    </m:r>
                  </m:oMath>
                </a14:m>
                <a:endParaRPr lang="en-US" altLang="ko-KR" sz="1400" i="1" dirty="0">
                  <a:latin typeface="Cambria Math" panose="02040503050406030204" pitchFamily="18" charset="0"/>
                  <a:ea typeface="Cambria Math" panose="02040503050406030204" pitchFamily="18" charset="0"/>
                </a:endParaRPr>
              </a:p>
            </p:txBody>
          </p:sp>
        </mc:Choice>
        <mc:Fallback xmlns="">
          <p:sp>
            <p:nvSpPr>
              <p:cNvPr id="49" name="직사각형 48">
                <a:extLst>
                  <a:ext uri="{FF2B5EF4-FFF2-40B4-BE49-F238E27FC236}">
                    <a16:creationId xmlns:a16="http://schemas.microsoft.com/office/drawing/2014/main" id="{4FF67F62-25C5-41D8-8D32-7C9759ED4528}"/>
                  </a:ext>
                </a:extLst>
              </p:cNvPr>
              <p:cNvSpPr>
                <a:spLocks noRot="1" noChangeAspect="1" noMove="1" noResize="1" noEditPoints="1" noAdjustHandles="1" noChangeArrowheads="1" noChangeShapeType="1" noTextEdit="1"/>
              </p:cNvSpPr>
              <p:nvPr/>
            </p:nvSpPr>
            <p:spPr>
              <a:xfrm>
                <a:off x="5525875" y="6172896"/>
                <a:ext cx="6758114" cy="439929"/>
              </a:xfrm>
              <a:prstGeom prst="rect">
                <a:avLst/>
              </a:prstGeom>
              <a:blipFill>
                <a:blip r:embed="rId26"/>
                <a:stretch>
                  <a:fillRect/>
                </a:stretch>
              </a:blipFill>
            </p:spPr>
            <p:txBody>
              <a:bodyPr/>
              <a:lstStyle/>
              <a:p>
                <a:r>
                  <a:rPr lang="ko-KR" altLang="en-US">
                    <a:noFill/>
                  </a:rPr>
                  <a:t> </a:t>
                </a:r>
              </a:p>
            </p:txBody>
          </p:sp>
        </mc:Fallback>
      </mc:AlternateContent>
      <p:cxnSp>
        <p:nvCxnSpPr>
          <p:cNvPr id="9" name="직선 화살표 연결선 8">
            <a:extLst>
              <a:ext uri="{FF2B5EF4-FFF2-40B4-BE49-F238E27FC236}">
                <a16:creationId xmlns:a16="http://schemas.microsoft.com/office/drawing/2014/main" id="{33284D59-C28C-434A-A5AB-73FB684F0AC4}"/>
              </a:ext>
            </a:extLst>
          </p:cNvPr>
          <p:cNvCxnSpPr/>
          <p:nvPr/>
        </p:nvCxnSpPr>
        <p:spPr>
          <a:xfrm flipV="1">
            <a:off x="4884326" y="4045600"/>
            <a:ext cx="2882287" cy="1260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3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21DB8C-B906-4228-884E-FF221A984379}"/>
              </a:ext>
            </a:extLst>
          </p:cNvPr>
          <p:cNvSpPr>
            <a:spLocks noGrp="1"/>
          </p:cNvSpPr>
          <p:nvPr>
            <p:ph type="sldNum" sz="quarter" idx="12"/>
          </p:nvPr>
        </p:nvSpPr>
        <p:spPr/>
        <p:txBody>
          <a:bodyPr/>
          <a:lstStyle/>
          <a:p>
            <a:fld id="{7848A623-3772-472A-B0C7-E1E6B8DC229C}" type="slidenum">
              <a:rPr lang="ko-KR" altLang="en-US" smtClean="0"/>
              <a:pPr/>
              <a:t>3</a:t>
            </a:fld>
            <a:endParaRPr lang="ko-KR" altLang="en-US" dirty="0"/>
          </a:p>
        </p:txBody>
      </p:sp>
      <p:sp>
        <p:nvSpPr>
          <p:cNvPr id="10" name="Rectangle 6">
            <a:extLst>
              <a:ext uri="{FF2B5EF4-FFF2-40B4-BE49-F238E27FC236}">
                <a16:creationId xmlns:a16="http://schemas.microsoft.com/office/drawing/2014/main" id="{B5B6A093-528F-4C27-A7F7-70067FF7CB7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grpSp>
        <p:nvGrpSpPr>
          <p:cNvPr id="12" name="그룹 11">
            <a:extLst>
              <a:ext uri="{FF2B5EF4-FFF2-40B4-BE49-F238E27FC236}">
                <a16:creationId xmlns:a16="http://schemas.microsoft.com/office/drawing/2014/main" id="{D266AE95-A6BF-C213-0372-96BFF07264E5}"/>
              </a:ext>
            </a:extLst>
          </p:cNvPr>
          <p:cNvGrpSpPr/>
          <p:nvPr/>
        </p:nvGrpSpPr>
        <p:grpSpPr>
          <a:xfrm>
            <a:off x="151555" y="87754"/>
            <a:ext cx="241329" cy="489296"/>
            <a:chOff x="183568" y="1"/>
            <a:chExt cx="215688" cy="734057"/>
          </a:xfrm>
        </p:grpSpPr>
        <p:sp>
          <p:nvSpPr>
            <p:cNvPr id="13" name="직사각형 12">
              <a:extLst>
                <a:ext uri="{FF2B5EF4-FFF2-40B4-BE49-F238E27FC236}">
                  <a16:creationId xmlns:a16="http://schemas.microsoft.com/office/drawing/2014/main" id="{BE8EABC4-8CAC-FD71-2B8C-9C3D0B64460A}"/>
                </a:ext>
              </a:extLst>
            </p:cNvPr>
            <p:cNvSpPr/>
            <p:nvPr/>
          </p:nvSpPr>
          <p:spPr>
            <a:xfrm>
              <a:off x="183568" y="391357"/>
              <a:ext cx="45719" cy="342701"/>
            </a:xfrm>
            <a:prstGeom prst="rect">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nvGrpSpPr>
            <p:cNvPr id="14" name="그룹 13">
              <a:extLst>
                <a:ext uri="{FF2B5EF4-FFF2-40B4-BE49-F238E27FC236}">
                  <a16:creationId xmlns:a16="http://schemas.microsoft.com/office/drawing/2014/main" id="{79E006FC-A35B-47D6-C0B0-6DC07168A6BB}"/>
                </a:ext>
              </a:extLst>
            </p:cNvPr>
            <p:cNvGrpSpPr/>
            <p:nvPr/>
          </p:nvGrpSpPr>
          <p:grpSpPr>
            <a:xfrm>
              <a:off x="275643" y="1"/>
              <a:ext cx="123613" cy="446867"/>
              <a:chOff x="275643" y="1"/>
              <a:chExt cx="123613" cy="446867"/>
            </a:xfrm>
          </p:grpSpPr>
          <p:sp>
            <p:nvSpPr>
              <p:cNvPr id="15" name="직사각형 14">
                <a:extLst>
                  <a:ext uri="{FF2B5EF4-FFF2-40B4-BE49-F238E27FC236}">
                    <a16:creationId xmlns:a16="http://schemas.microsoft.com/office/drawing/2014/main" id="{BEE4241D-0D63-A875-974B-539BF45971D7}"/>
                  </a:ext>
                </a:extLst>
              </p:cNvPr>
              <p:cNvSpPr/>
              <p:nvPr/>
            </p:nvSpPr>
            <p:spPr>
              <a:xfrm>
                <a:off x="275643" y="135321"/>
                <a:ext cx="45719" cy="311546"/>
              </a:xfrm>
              <a:prstGeom prst="rect">
                <a:avLst/>
              </a:prstGeom>
              <a:solidFill>
                <a:srgbClr val="2E6B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16" name="자유형: 도형 15">
                <a:extLst>
                  <a:ext uri="{FF2B5EF4-FFF2-40B4-BE49-F238E27FC236}">
                    <a16:creationId xmlns:a16="http://schemas.microsoft.com/office/drawing/2014/main" id="{5FCEC263-59A8-FC80-664C-FE7B72725C97}"/>
                  </a:ext>
                </a:extLst>
              </p:cNvPr>
              <p:cNvSpPr/>
              <p:nvPr/>
            </p:nvSpPr>
            <p:spPr>
              <a:xfrm>
                <a:off x="353537" y="1"/>
                <a:ext cx="45719" cy="446867"/>
              </a:xfrm>
              <a:custGeom>
                <a:avLst/>
                <a:gdLst>
                  <a:gd name="connsiteX0" fmla="*/ 0 w 45719"/>
                  <a:gd name="connsiteY0" fmla="*/ 0 h 446867"/>
                  <a:gd name="connsiteX1" fmla="*/ 45719 w 45719"/>
                  <a:gd name="connsiteY1" fmla="*/ 0 h 446867"/>
                  <a:gd name="connsiteX2" fmla="*/ 45719 w 45719"/>
                  <a:gd name="connsiteY2" fmla="*/ 242888 h 446867"/>
                  <a:gd name="connsiteX3" fmla="*/ 45719 w 45719"/>
                  <a:gd name="connsiteY3" fmla="*/ 311546 h 446867"/>
                  <a:gd name="connsiteX4" fmla="*/ 45719 w 45719"/>
                  <a:gd name="connsiteY4" fmla="*/ 446867 h 446867"/>
                  <a:gd name="connsiteX5" fmla="*/ 0 w 45719"/>
                  <a:gd name="connsiteY5" fmla="*/ 446867 h 446867"/>
                  <a:gd name="connsiteX6" fmla="*/ 0 w 45719"/>
                  <a:gd name="connsiteY6" fmla="*/ 311546 h 446867"/>
                  <a:gd name="connsiteX7" fmla="*/ 0 w 45719"/>
                  <a:gd name="connsiteY7" fmla="*/ 242888 h 4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446867">
                    <a:moveTo>
                      <a:pt x="0" y="0"/>
                    </a:moveTo>
                    <a:lnTo>
                      <a:pt x="45719" y="0"/>
                    </a:lnTo>
                    <a:lnTo>
                      <a:pt x="45719" y="242888"/>
                    </a:lnTo>
                    <a:lnTo>
                      <a:pt x="45719" y="311546"/>
                    </a:lnTo>
                    <a:lnTo>
                      <a:pt x="45719" y="446867"/>
                    </a:lnTo>
                    <a:lnTo>
                      <a:pt x="0" y="446867"/>
                    </a:lnTo>
                    <a:lnTo>
                      <a:pt x="0" y="311546"/>
                    </a:lnTo>
                    <a:lnTo>
                      <a:pt x="0" y="242888"/>
                    </a:lnTo>
                    <a:close/>
                  </a:path>
                </a:pathLst>
              </a:custGeom>
              <a:solidFill>
                <a:srgbClr val="629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3FCBAC9-49EC-3EF3-B55F-E696D3E103BC}"/>
                  </a:ext>
                </a:extLst>
              </p:cNvPr>
              <p:cNvSpPr txBox="1"/>
              <p:nvPr/>
            </p:nvSpPr>
            <p:spPr>
              <a:xfrm>
                <a:off x="30018" y="692760"/>
                <a:ext cx="12147570" cy="1154675"/>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ko-KR" sz="1600" dirty="0">
                    <a:latin typeface="Arial" panose="020B0604020202020204" pitchFamily="34" charset="0"/>
                    <a:ea typeface="+mj-ea"/>
                    <a:cs typeface="Arial" panose="020B0604020202020204" pitchFamily="34" charset="0"/>
                  </a:rPr>
                  <a:t>Experiment to investigate the effect of oxygen on massive stars in the early universe:</a:t>
                </a:r>
              </a:p>
              <a:p>
                <a:pPr>
                  <a:lnSpc>
                    <a:spcPct val="150000"/>
                  </a:lnSpc>
                </a:pPr>
                <a:r>
                  <a:rPr lang="en-US" altLang="ko-KR" sz="1600" dirty="0">
                    <a:latin typeface="Arial" panose="020B0604020202020204" pitchFamily="34" charset="0"/>
                    <a:ea typeface="+mj-ea"/>
                    <a:cs typeface="Arial" panose="020B0604020202020204" pitchFamily="34" charset="0"/>
                  </a:rPr>
                  <a:t>      measuring the fusion reaction of </a:t>
                </a:r>
                <a:r>
                  <a:rPr lang="en-US" altLang="ko-KR" sz="1600" baseline="30000" dirty="0">
                    <a:latin typeface="Arial" panose="020B0604020202020204" pitchFamily="34" charset="0"/>
                    <a:ea typeface="+mj-ea"/>
                    <a:cs typeface="Arial" panose="020B0604020202020204" pitchFamily="34" charset="0"/>
                  </a:rPr>
                  <a:t>17</a:t>
                </a:r>
                <a:r>
                  <a:rPr lang="en-US" altLang="ko-KR" sz="1600" dirty="0">
                    <a:latin typeface="Arial" panose="020B0604020202020204" pitchFamily="34" charset="0"/>
                    <a:ea typeface="+mj-ea"/>
                    <a:cs typeface="Arial" panose="020B0604020202020204" pitchFamily="34" charset="0"/>
                  </a:rPr>
                  <a:t>O (α,</a:t>
                </a:r>
                <a14:m>
                  <m:oMath xmlns:m="http://schemas.openxmlformats.org/officeDocument/2006/math">
                    <m:r>
                      <a:rPr lang="en-US" altLang="ko-KR" sz="1600">
                        <a:latin typeface="Cambria Math" panose="02040503050406030204" pitchFamily="18" charset="0"/>
                        <a:ea typeface="+mj-ea"/>
                        <a:cs typeface="Arial" panose="020B0604020202020204" pitchFamily="34" charset="0"/>
                      </a:rPr>
                      <m:t>𝛾</m:t>
                    </m:r>
                  </m:oMath>
                </a14:m>
                <a:r>
                  <a:rPr lang="en-US" altLang="ko-KR" sz="1600" dirty="0">
                    <a:latin typeface="Arial" panose="020B0604020202020204" pitchFamily="34" charset="0"/>
                    <a:ea typeface="+mj-ea"/>
                    <a:cs typeface="Arial" panose="020B0604020202020204" pitchFamily="34" charset="0"/>
                  </a:rPr>
                  <a:t>)</a:t>
                </a:r>
                <a:r>
                  <a:rPr lang="en-US" altLang="ko-KR" sz="1600" baseline="30000" dirty="0">
                    <a:latin typeface="Arial" panose="020B0604020202020204" pitchFamily="34" charset="0"/>
                    <a:ea typeface="+mj-ea"/>
                    <a:cs typeface="Arial" panose="020B0604020202020204" pitchFamily="34" charset="0"/>
                  </a:rPr>
                  <a:t>21</a:t>
                </a:r>
                <a:r>
                  <a:rPr lang="en-US" altLang="ko-KR" sz="1600" dirty="0">
                    <a:latin typeface="Arial" panose="020B0604020202020204" pitchFamily="34" charset="0"/>
                    <a:ea typeface="+mj-ea"/>
                    <a:cs typeface="Arial" panose="020B0604020202020204" pitchFamily="34" charset="0"/>
                  </a:rPr>
                  <a:t>Ne at EMMA, TRIUMF</a:t>
                </a:r>
              </a:p>
              <a:p>
                <a:pPr marL="285750" indent="-285750">
                  <a:lnSpc>
                    <a:spcPct val="150000"/>
                  </a:lnSpc>
                  <a:buFont typeface="Wingdings" panose="05000000000000000000" pitchFamily="2" charset="2"/>
                  <a:buChar char="Ø"/>
                </a:pPr>
                <a:r>
                  <a:rPr lang="en-US" altLang="ko-KR" sz="1600" baseline="30000" dirty="0">
                    <a:latin typeface="Arial" panose="020B0604020202020204" pitchFamily="34" charset="0"/>
                    <a:ea typeface="+mj-ea"/>
                    <a:cs typeface="Arial" panose="020B0604020202020204" pitchFamily="34" charset="0"/>
                  </a:rPr>
                  <a:t>7</a:t>
                </a:r>
                <a:r>
                  <a:rPr lang="en-US" altLang="ko-KR" sz="1600" dirty="0">
                    <a:latin typeface="Arial" panose="020B0604020202020204" pitchFamily="34" charset="0"/>
                    <a:ea typeface="+mj-ea"/>
                    <a:cs typeface="Arial" panose="020B0604020202020204" pitchFamily="34" charset="0"/>
                  </a:rPr>
                  <a:t>Li(</a:t>
                </a:r>
                <a:r>
                  <a:rPr lang="en-US" altLang="ko-KR" sz="1600" baseline="30000" dirty="0">
                    <a:latin typeface="Arial" panose="020B0604020202020204" pitchFamily="34" charset="0"/>
                    <a:ea typeface="+mj-ea"/>
                    <a:cs typeface="Arial" panose="020B0604020202020204" pitchFamily="34" charset="0"/>
                  </a:rPr>
                  <a:t>17</a:t>
                </a:r>
                <a:r>
                  <a:rPr lang="en-US" altLang="ko-KR" sz="1600" dirty="0">
                    <a:latin typeface="Arial" panose="020B0604020202020204" pitchFamily="34" charset="0"/>
                    <a:ea typeface="+mj-ea"/>
                    <a:cs typeface="Arial" panose="020B0604020202020204" pitchFamily="34" charset="0"/>
                  </a:rPr>
                  <a:t>O,t)</a:t>
                </a:r>
                <a:r>
                  <a:rPr lang="en-US" altLang="ko-KR" sz="1600" baseline="30000" dirty="0">
                    <a:latin typeface="Arial" panose="020B0604020202020204" pitchFamily="34" charset="0"/>
                    <a:ea typeface="+mj-ea"/>
                    <a:cs typeface="Arial" panose="020B0604020202020204" pitchFamily="34" charset="0"/>
                  </a:rPr>
                  <a:t>21</a:t>
                </a:r>
                <a:r>
                  <a:rPr lang="en-US" altLang="ko-KR" sz="1600" dirty="0">
                    <a:latin typeface="Arial" panose="020B0604020202020204" pitchFamily="34" charset="0"/>
                    <a:ea typeface="+mj-ea"/>
                    <a:cs typeface="Arial" panose="020B0604020202020204" pitchFamily="34" charset="0"/>
                  </a:rPr>
                  <a:t>Ne*(</a:t>
                </a:r>
                <a14:m>
                  <m:oMath xmlns:m="http://schemas.openxmlformats.org/officeDocument/2006/math">
                    <m:r>
                      <a:rPr lang="en-US" altLang="ko-KR" sz="1600">
                        <a:latin typeface="Cambria Math" panose="02040503050406030204" pitchFamily="18" charset="0"/>
                        <a:ea typeface="+mj-ea"/>
                        <a:cs typeface="Arial" panose="020B0604020202020204" pitchFamily="34" charset="0"/>
                      </a:rPr>
                      <m:t>𝛾</m:t>
                    </m:r>
                  </m:oMath>
                </a14:m>
                <a:r>
                  <a:rPr lang="en-US" altLang="ko-KR" sz="1600" dirty="0">
                    <a:latin typeface="Arial" panose="020B0604020202020204" pitchFamily="34" charset="0"/>
                    <a:ea typeface="+mj-ea"/>
                    <a:cs typeface="Arial" panose="020B0604020202020204" pitchFamily="34" charset="0"/>
                  </a:rPr>
                  <a:t>)</a:t>
                </a:r>
                <a:r>
                  <a:rPr lang="en-US" altLang="ko-KR" sz="1600" baseline="30000" dirty="0">
                    <a:latin typeface="Arial" panose="020B0604020202020204" pitchFamily="34" charset="0"/>
                    <a:ea typeface="+mj-ea"/>
                    <a:cs typeface="Arial" panose="020B0604020202020204" pitchFamily="34" charset="0"/>
                  </a:rPr>
                  <a:t>21</a:t>
                </a:r>
                <a:r>
                  <a:rPr lang="en-US" altLang="ko-KR" sz="1600" dirty="0">
                    <a:latin typeface="Arial" panose="020B0604020202020204" pitchFamily="34" charset="0"/>
                    <a:ea typeface="+mj-ea"/>
                    <a:cs typeface="Arial" panose="020B0604020202020204" pitchFamily="34" charset="0"/>
                  </a:rPr>
                  <a:t>Ne reaction rate measured indirectly</a:t>
                </a:r>
              </a:p>
            </p:txBody>
          </p:sp>
        </mc:Choice>
        <mc:Fallback xmlns="">
          <p:sp>
            <p:nvSpPr>
              <p:cNvPr id="17" name="TextBox 16">
                <a:extLst>
                  <a:ext uri="{FF2B5EF4-FFF2-40B4-BE49-F238E27FC236}">
                    <a16:creationId xmlns:a16="http://schemas.microsoft.com/office/drawing/2014/main" id="{03FCBAC9-49EC-3EF3-B55F-E696D3E103BC}"/>
                  </a:ext>
                </a:extLst>
              </p:cNvPr>
              <p:cNvSpPr txBox="1">
                <a:spLocks noRot="1" noChangeAspect="1" noMove="1" noResize="1" noEditPoints="1" noAdjustHandles="1" noChangeArrowheads="1" noChangeShapeType="1" noTextEdit="1"/>
              </p:cNvSpPr>
              <p:nvPr/>
            </p:nvSpPr>
            <p:spPr>
              <a:xfrm>
                <a:off x="30018" y="692760"/>
                <a:ext cx="12147570" cy="1154675"/>
              </a:xfrm>
              <a:prstGeom prst="rect">
                <a:avLst/>
              </a:prstGeom>
              <a:blipFill>
                <a:blip r:embed="rId3"/>
                <a:stretch>
                  <a:fillRect l="-201" b="-6349"/>
                </a:stretch>
              </a:blipFill>
            </p:spPr>
            <p:txBody>
              <a:bodyPr/>
              <a:lstStyle/>
              <a:p>
                <a:r>
                  <a:rPr lang="ko-KR" altLang="en-US">
                    <a:noFill/>
                  </a:rPr>
                  <a:t> </a:t>
                </a:r>
              </a:p>
            </p:txBody>
          </p:sp>
        </mc:Fallback>
      </mc:AlternateContent>
      <p:pic>
        <p:nvPicPr>
          <p:cNvPr id="18" name="그림 17">
            <a:extLst>
              <a:ext uri="{FF2B5EF4-FFF2-40B4-BE49-F238E27FC236}">
                <a16:creationId xmlns:a16="http://schemas.microsoft.com/office/drawing/2014/main" id="{54064351-1C58-6CC1-8550-C27B6DCFC68E}"/>
              </a:ext>
            </a:extLst>
          </p:cNvPr>
          <p:cNvPicPr>
            <a:picLocks noChangeAspect="1"/>
          </p:cNvPicPr>
          <p:nvPr/>
        </p:nvPicPr>
        <p:blipFill>
          <a:blip r:embed="rId4"/>
          <a:stretch>
            <a:fillRect/>
          </a:stretch>
        </p:blipFill>
        <p:spPr>
          <a:xfrm>
            <a:off x="265755" y="4334753"/>
            <a:ext cx="5102316" cy="978131"/>
          </a:xfrm>
          <a:prstGeom prst="rect">
            <a:avLst/>
          </a:prstGeom>
        </p:spPr>
      </p:pic>
      <p:pic>
        <p:nvPicPr>
          <p:cNvPr id="19" name="그림 18">
            <a:extLst>
              <a:ext uri="{FF2B5EF4-FFF2-40B4-BE49-F238E27FC236}">
                <a16:creationId xmlns:a16="http://schemas.microsoft.com/office/drawing/2014/main" id="{6A19B200-D843-6C45-2657-858C80CDDD26}"/>
              </a:ext>
            </a:extLst>
          </p:cNvPr>
          <p:cNvPicPr>
            <a:picLocks noChangeAspect="1"/>
          </p:cNvPicPr>
          <p:nvPr/>
        </p:nvPicPr>
        <p:blipFill rotWithShape="1">
          <a:blip r:embed="rId5"/>
          <a:srcRect r="7389"/>
          <a:stretch/>
        </p:blipFill>
        <p:spPr>
          <a:xfrm flipH="1">
            <a:off x="682811" y="2255535"/>
            <a:ext cx="4331640" cy="1628161"/>
          </a:xfrm>
          <a:prstGeom prst="rect">
            <a:avLst/>
          </a:prstGeom>
        </p:spPr>
      </p:pic>
      <p:sp>
        <p:nvSpPr>
          <p:cNvPr id="20" name="TextBox 19">
            <a:extLst>
              <a:ext uri="{FF2B5EF4-FFF2-40B4-BE49-F238E27FC236}">
                <a16:creationId xmlns:a16="http://schemas.microsoft.com/office/drawing/2014/main" id="{9330B0FE-3BA1-E0C5-1F92-EFA20BE4451C}"/>
              </a:ext>
            </a:extLst>
          </p:cNvPr>
          <p:cNvSpPr txBox="1"/>
          <p:nvPr/>
        </p:nvSpPr>
        <p:spPr>
          <a:xfrm>
            <a:off x="2214334" y="2191608"/>
            <a:ext cx="922792" cy="246221"/>
          </a:xfrm>
          <a:prstGeom prst="rect">
            <a:avLst/>
          </a:prstGeom>
          <a:noFill/>
        </p:spPr>
        <p:txBody>
          <a:bodyPr wrap="square">
            <a:spAutoFit/>
          </a:bodyPr>
          <a:lstStyle/>
          <a:p>
            <a:r>
              <a:rPr lang="en-US" altLang="ko-KR" sz="1000" dirty="0">
                <a:solidFill>
                  <a:srgbClr val="FFC000"/>
                </a:solidFill>
                <a:latin typeface="Arial" panose="020B0604020202020204" pitchFamily="34" charset="0"/>
                <a:ea typeface="+mj-ea"/>
                <a:cs typeface="Arial" panose="020B0604020202020204" pitchFamily="34" charset="0"/>
              </a:rPr>
              <a:t>EMMA</a:t>
            </a:r>
            <a:endParaRPr lang="ko-KR" altLang="en-US" sz="1000" dirty="0">
              <a:solidFill>
                <a:srgbClr val="FFC000"/>
              </a:solidFill>
              <a:latin typeface="Arial" panose="020B0604020202020204" pitchFamily="34" charset="0"/>
              <a:ea typeface="+mj-ea"/>
              <a:cs typeface="Arial" panose="020B0604020202020204" pitchFamily="34" charset="0"/>
            </a:endParaRPr>
          </a:p>
        </p:txBody>
      </p:sp>
      <p:pic>
        <p:nvPicPr>
          <p:cNvPr id="21" name="그림 20">
            <a:extLst>
              <a:ext uri="{FF2B5EF4-FFF2-40B4-BE49-F238E27FC236}">
                <a16:creationId xmlns:a16="http://schemas.microsoft.com/office/drawing/2014/main" id="{650A1278-920A-4F02-0830-4803A5366363}"/>
              </a:ext>
            </a:extLst>
          </p:cNvPr>
          <p:cNvPicPr>
            <a:picLocks noChangeAspect="1"/>
          </p:cNvPicPr>
          <p:nvPr/>
        </p:nvPicPr>
        <p:blipFill>
          <a:blip r:embed="rId6"/>
          <a:stretch>
            <a:fillRect/>
          </a:stretch>
        </p:blipFill>
        <p:spPr>
          <a:xfrm>
            <a:off x="8443803" y="1858951"/>
            <a:ext cx="2924456" cy="2460368"/>
          </a:xfrm>
          <a:prstGeom prst="rect">
            <a:avLst/>
          </a:prstGeom>
        </p:spPr>
      </p:pic>
      <p:sp>
        <p:nvSpPr>
          <p:cNvPr id="22" name="직사각형 21">
            <a:extLst>
              <a:ext uri="{FF2B5EF4-FFF2-40B4-BE49-F238E27FC236}">
                <a16:creationId xmlns:a16="http://schemas.microsoft.com/office/drawing/2014/main" id="{15404FBF-8C29-2823-AED5-90B4F947848D}"/>
              </a:ext>
            </a:extLst>
          </p:cNvPr>
          <p:cNvSpPr/>
          <p:nvPr/>
        </p:nvSpPr>
        <p:spPr>
          <a:xfrm>
            <a:off x="790551" y="2709797"/>
            <a:ext cx="274493" cy="3807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3" name="직선 화살표 연결선 22">
            <a:extLst>
              <a:ext uri="{FF2B5EF4-FFF2-40B4-BE49-F238E27FC236}">
                <a16:creationId xmlns:a16="http://schemas.microsoft.com/office/drawing/2014/main" id="{A082B787-D4E7-B46D-B458-E8DD101D7EA8}"/>
              </a:ext>
            </a:extLst>
          </p:cNvPr>
          <p:cNvCxnSpPr>
            <a:cxnSpLocks/>
          </p:cNvCxnSpPr>
          <p:nvPr/>
        </p:nvCxnSpPr>
        <p:spPr>
          <a:xfrm>
            <a:off x="1091676" y="3085438"/>
            <a:ext cx="4784919" cy="72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그림 23">
            <a:extLst>
              <a:ext uri="{FF2B5EF4-FFF2-40B4-BE49-F238E27FC236}">
                <a16:creationId xmlns:a16="http://schemas.microsoft.com/office/drawing/2014/main" id="{659DD9EA-A172-27F5-A238-1E20BA0E14D9}"/>
              </a:ext>
            </a:extLst>
          </p:cNvPr>
          <p:cNvPicPr>
            <a:picLocks noChangeAspect="1"/>
          </p:cNvPicPr>
          <p:nvPr/>
        </p:nvPicPr>
        <p:blipFill rotWithShape="1">
          <a:blip r:embed="rId7"/>
          <a:srcRect l="13479" t="5145" r="13205" b="14247"/>
          <a:stretch/>
        </p:blipFill>
        <p:spPr>
          <a:xfrm>
            <a:off x="5963960" y="2139961"/>
            <a:ext cx="1734633" cy="1546477"/>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E9163FE6-BFCE-D75B-80ED-569E7C17C3F4}"/>
                  </a:ext>
                </a:extLst>
              </p:cNvPr>
              <p:cNvSpPr txBox="1"/>
              <p:nvPr/>
            </p:nvSpPr>
            <p:spPr>
              <a:xfrm>
                <a:off x="1404807" y="5372241"/>
                <a:ext cx="1983790" cy="253916"/>
              </a:xfrm>
              <a:prstGeom prst="rect">
                <a:avLst/>
              </a:prstGeom>
              <a:noFill/>
            </p:spPr>
            <p:txBody>
              <a:bodyPr wrap="square">
                <a:spAutoFit/>
              </a:bodyPr>
              <a:lstStyle/>
              <a:p>
                <a:r>
                  <a:rPr lang="en-US" altLang="ko-KR" sz="1000" baseline="30000" dirty="0">
                    <a:effectLst/>
                    <a:latin typeface="Arial" panose="020B0604020202020204" pitchFamily="34" charset="0"/>
                    <a:ea typeface="맑은 고딕" panose="020B0503020000020004" pitchFamily="50" charset="-127"/>
                    <a:cs typeface="Arial" panose="020B0604020202020204" pitchFamily="34" charset="0"/>
                  </a:rPr>
                  <a:t>7</a:t>
                </a:r>
                <a:r>
                  <a:rPr lang="en-US" altLang="ko-KR" sz="1000" dirty="0">
                    <a:effectLst/>
                    <a:latin typeface="Arial" panose="020B0604020202020204" pitchFamily="34" charset="0"/>
                    <a:ea typeface="맑은 고딕" panose="020B0503020000020004" pitchFamily="50" charset="-127"/>
                    <a:cs typeface="Arial" panose="020B0604020202020204" pitchFamily="34" charset="0"/>
                  </a:rPr>
                  <a:t>Li(</a:t>
                </a:r>
                <a:r>
                  <a:rPr lang="en-US" altLang="ko-KR" sz="1000" baseline="30000" dirty="0">
                    <a:effectLst/>
                    <a:latin typeface="Arial" panose="020B0604020202020204" pitchFamily="34" charset="0"/>
                    <a:ea typeface="맑은 고딕" panose="020B0503020000020004" pitchFamily="50" charset="-127"/>
                    <a:cs typeface="Arial" panose="020B0604020202020204" pitchFamily="34" charset="0"/>
                  </a:rPr>
                  <a:t>17</a:t>
                </a:r>
                <a:r>
                  <a:rPr lang="en-US" altLang="ko-KR" sz="1000" dirty="0">
                    <a:effectLst/>
                    <a:latin typeface="Arial" panose="020B0604020202020204" pitchFamily="34" charset="0"/>
                    <a:ea typeface="맑은 고딕" panose="020B0503020000020004" pitchFamily="50" charset="-127"/>
                    <a:cs typeface="Arial" panose="020B0604020202020204" pitchFamily="34" charset="0"/>
                  </a:rPr>
                  <a:t>O,t)</a:t>
                </a:r>
                <a:r>
                  <a:rPr lang="en-US" altLang="ko-KR" sz="1000" baseline="30000" dirty="0">
                    <a:effectLst/>
                    <a:latin typeface="Arial" panose="020B0604020202020204" pitchFamily="34" charset="0"/>
                    <a:ea typeface="맑은 고딕" panose="020B0503020000020004" pitchFamily="50" charset="-127"/>
                    <a:cs typeface="Arial" panose="020B0604020202020204" pitchFamily="34" charset="0"/>
                  </a:rPr>
                  <a:t>21</a:t>
                </a:r>
                <a:r>
                  <a:rPr lang="en-US" altLang="ko-KR" sz="1000" dirty="0">
                    <a:effectLst/>
                    <a:latin typeface="Arial" panose="020B0604020202020204" pitchFamily="34" charset="0"/>
                    <a:ea typeface="맑은 고딕" panose="020B0503020000020004" pitchFamily="50" charset="-127"/>
                    <a:cs typeface="Arial" panose="020B0604020202020204" pitchFamily="34" charset="0"/>
                  </a:rPr>
                  <a:t>Ne*(</a:t>
                </a:r>
                <a14:m>
                  <m:oMath xmlns:m="http://schemas.openxmlformats.org/officeDocument/2006/math">
                    <m:r>
                      <a:rPr lang="en-US" altLang="ko-KR" sz="1000" i="1">
                        <a:effectLst/>
                        <a:latin typeface="Cambria Math" panose="02040503050406030204" pitchFamily="18" charset="0"/>
                        <a:ea typeface="맑은 고딕" panose="020B0503020000020004" pitchFamily="50" charset="-127"/>
                        <a:cs typeface="Times New Roman" panose="02020603050405020304" pitchFamily="18" charset="0"/>
                      </a:rPr>
                      <m:t>𝛾</m:t>
                    </m:r>
                  </m:oMath>
                </a14:m>
                <a:r>
                  <a:rPr lang="en-US" altLang="ko-KR" sz="1000" dirty="0">
                    <a:effectLst/>
                    <a:latin typeface="Arial" panose="020B0604020202020204" pitchFamily="34" charset="0"/>
                    <a:ea typeface="맑은 고딕" panose="020B0503020000020004" pitchFamily="50" charset="-127"/>
                    <a:cs typeface="Arial" panose="020B0604020202020204" pitchFamily="34" charset="0"/>
                  </a:rPr>
                  <a:t>)</a:t>
                </a:r>
                <a:r>
                  <a:rPr lang="en-US" altLang="ko-KR" sz="1000" baseline="30000" dirty="0">
                    <a:effectLst/>
                    <a:latin typeface="Arial" panose="020B0604020202020204" pitchFamily="34" charset="0"/>
                    <a:ea typeface="맑은 고딕" panose="020B0503020000020004" pitchFamily="50" charset="-127"/>
                    <a:cs typeface="Arial" panose="020B0604020202020204" pitchFamily="34" charset="0"/>
                  </a:rPr>
                  <a:t>21</a:t>
                </a:r>
                <a:r>
                  <a:rPr lang="en-US" altLang="ko-KR" sz="1000" dirty="0">
                    <a:effectLst/>
                    <a:latin typeface="Arial" panose="020B0604020202020204" pitchFamily="34" charset="0"/>
                    <a:ea typeface="맑은 고딕" panose="020B0503020000020004" pitchFamily="50" charset="-127"/>
                    <a:cs typeface="Arial" panose="020B0604020202020204" pitchFamily="34" charset="0"/>
                  </a:rPr>
                  <a:t>Ne</a:t>
                </a:r>
                <a:r>
                  <a:rPr lang="en-US" altLang="ko-KR" sz="1050" dirty="0">
                    <a:effectLst/>
                    <a:latin typeface="Arial" panose="020B0604020202020204" pitchFamily="34" charset="0"/>
                    <a:ea typeface="맑은 고딕" panose="020B0503020000020004" pitchFamily="50" charset="-127"/>
                    <a:cs typeface="Arial" panose="020B0604020202020204" pitchFamily="34" charset="0"/>
                  </a:rPr>
                  <a:t> </a:t>
                </a:r>
                <a:r>
                  <a:rPr lang="en-US" altLang="ko-KR" sz="1000" dirty="0">
                    <a:latin typeface="Arial" panose="020B0604020202020204" pitchFamily="34" charset="0"/>
                    <a:cs typeface="Arial" panose="020B0604020202020204" pitchFamily="34" charset="0"/>
                  </a:rPr>
                  <a:t>reaction </a:t>
                </a:r>
                <a:endParaRPr lang="ko-KR" altLang="en-US" sz="1000" dirty="0">
                  <a:latin typeface="Arial" panose="020B0604020202020204" pitchFamily="34"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E9163FE6-BFCE-D75B-80ED-569E7C17C3F4}"/>
                  </a:ext>
                </a:extLst>
              </p:cNvPr>
              <p:cNvSpPr txBox="1">
                <a:spLocks noRot="1" noChangeAspect="1" noMove="1" noResize="1" noEditPoints="1" noAdjustHandles="1" noChangeArrowheads="1" noChangeShapeType="1" noTextEdit="1"/>
              </p:cNvSpPr>
              <p:nvPr/>
            </p:nvSpPr>
            <p:spPr>
              <a:xfrm>
                <a:off x="1404807" y="5372241"/>
                <a:ext cx="1983790" cy="253916"/>
              </a:xfrm>
              <a:prstGeom prst="rect">
                <a:avLst/>
              </a:prstGeom>
              <a:blipFill>
                <a:blip r:embed="rId8"/>
                <a:stretch>
                  <a:fillRect b="-9524"/>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7CF94747-7C5F-8BD5-2E07-6747544BE627}"/>
              </a:ext>
            </a:extLst>
          </p:cNvPr>
          <p:cNvSpPr txBox="1"/>
          <p:nvPr/>
        </p:nvSpPr>
        <p:spPr>
          <a:xfrm>
            <a:off x="6247195" y="3950538"/>
            <a:ext cx="1296409" cy="276999"/>
          </a:xfrm>
          <a:prstGeom prst="rect">
            <a:avLst/>
          </a:prstGeom>
          <a:noFill/>
        </p:spPr>
        <p:txBody>
          <a:bodyPr wrap="square">
            <a:spAutoFit/>
          </a:bodyPr>
          <a:lstStyle/>
          <a:p>
            <a:r>
              <a:rPr lang="en-US" altLang="ko-KR" sz="1200" dirty="0">
                <a:latin typeface="Arial" panose="020B0604020202020204" pitchFamily="34" charset="0"/>
                <a:ea typeface="+mj-ea"/>
                <a:cs typeface="Arial" panose="020B0604020202020204" pitchFamily="34" charset="0"/>
              </a:rPr>
              <a:t>Target chamber</a:t>
            </a:r>
            <a:endParaRPr lang="ko-KR" altLang="en-US" sz="1200" dirty="0">
              <a:latin typeface="Arial" panose="020B0604020202020204" pitchFamily="34" charset="0"/>
              <a:ea typeface="+mj-ea"/>
              <a:cs typeface="Arial" panose="020B0604020202020204" pitchFamily="34" charset="0"/>
            </a:endParaRPr>
          </a:p>
        </p:txBody>
      </p:sp>
      <p:sp>
        <p:nvSpPr>
          <p:cNvPr id="30" name="TextBox 29">
            <a:extLst>
              <a:ext uri="{FF2B5EF4-FFF2-40B4-BE49-F238E27FC236}">
                <a16:creationId xmlns:a16="http://schemas.microsoft.com/office/drawing/2014/main" id="{3FDE6F74-6C69-1C3F-FC60-E36CFD6355DB}"/>
              </a:ext>
            </a:extLst>
          </p:cNvPr>
          <p:cNvSpPr txBox="1"/>
          <p:nvPr/>
        </p:nvSpPr>
        <p:spPr>
          <a:xfrm>
            <a:off x="1114926" y="3575211"/>
            <a:ext cx="3403974" cy="276999"/>
          </a:xfrm>
          <a:prstGeom prst="rect">
            <a:avLst/>
          </a:prstGeom>
          <a:noFill/>
        </p:spPr>
        <p:txBody>
          <a:bodyPr wrap="square">
            <a:spAutoFit/>
          </a:bodyPr>
          <a:lstStyle/>
          <a:p>
            <a:r>
              <a:rPr lang="en-US" altLang="ko-KR" sz="1200" b="1" dirty="0">
                <a:latin typeface="Arial" panose="020B0604020202020204" pitchFamily="34" charset="0"/>
                <a:ea typeface="+mj-ea"/>
                <a:cs typeface="Arial" panose="020B0604020202020204" pitchFamily="34" charset="0"/>
              </a:rPr>
              <a:t>Electromagnetic recoil mass spectrometer</a:t>
            </a:r>
            <a:endParaRPr lang="ko-KR" altLang="en-US" sz="1200" b="1" dirty="0">
              <a:latin typeface="Arial" panose="020B0604020202020204" pitchFamily="34" charset="0"/>
              <a:ea typeface="+mj-ea"/>
              <a:cs typeface="Arial" panose="020B0604020202020204" pitchFamily="34" charset="0"/>
            </a:endParaRPr>
          </a:p>
        </p:txBody>
      </p:sp>
      <p:sp>
        <p:nvSpPr>
          <p:cNvPr id="33" name="TextBox 32">
            <a:extLst>
              <a:ext uri="{FF2B5EF4-FFF2-40B4-BE49-F238E27FC236}">
                <a16:creationId xmlns:a16="http://schemas.microsoft.com/office/drawing/2014/main" id="{845CB5C7-83BD-E505-C9C9-94F7955E2359}"/>
              </a:ext>
            </a:extLst>
          </p:cNvPr>
          <p:cNvSpPr txBox="1"/>
          <p:nvPr/>
        </p:nvSpPr>
        <p:spPr>
          <a:xfrm>
            <a:off x="306730" y="2196824"/>
            <a:ext cx="1596876" cy="246221"/>
          </a:xfrm>
          <a:prstGeom prst="rect">
            <a:avLst/>
          </a:prstGeom>
          <a:noFill/>
        </p:spPr>
        <p:txBody>
          <a:bodyPr wrap="square">
            <a:spAutoFit/>
          </a:bodyPr>
          <a:lstStyle/>
          <a:p>
            <a:r>
              <a:rPr lang="en-US" altLang="ko-KR" sz="1000" dirty="0">
                <a:solidFill>
                  <a:srgbClr val="FFC000"/>
                </a:solidFill>
                <a:latin typeface="Arial" panose="020B0604020202020204" pitchFamily="34" charset="0"/>
                <a:ea typeface="+mj-ea"/>
                <a:cs typeface="Arial" panose="020B0604020202020204" pitchFamily="34" charset="0"/>
              </a:rPr>
              <a:t>TIGRESS  &amp; SHARC</a:t>
            </a:r>
            <a:endParaRPr lang="ko-KR" altLang="en-US" sz="1000" dirty="0">
              <a:solidFill>
                <a:srgbClr val="FFC000"/>
              </a:solidFill>
              <a:latin typeface="Arial" panose="020B0604020202020204" pitchFamily="34" charset="0"/>
              <a:ea typeface="+mj-ea"/>
              <a:cs typeface="Arial" panose="020B0604020202020204" pitchFamily="34" charset="0"/>
            </a:endParaRPr>
          </a:p>
        </p:txBody>
      </p:sp>
      <p:sp>
        <p:nvSpPr>
          <p:cNvPr id="45" name="직사각형 44">
            <a:extLst>
              <a:ext uri="{FF2B5EF4-FFF2-40B4-BE49-F238E27FC236}">
                <a16:creationId xmlns:a16="http://schemas.microsoft.com/office/drawing/2014/main" id="{E20E6303-7900-FA72-4108-E24769658717}"/>
              </a:ext>
            </a:extLst>
          </p:cNvPr>
          <p:cNvSpPr/>
          <p:nvPr/>
        </p:nvSpPr>
        <p:spPr>
          <a:xfrm>
            <a:off x="5611121" y="1858951"/>
            <a:ext cx="6287384" cy="2536823"/>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58" name="직선 화살표 연결선 57">
            <a:extLst>
              <a:ext uri="{FF2B5EF4-FFF2-40B4-BE49-F238E27FC236}">
                <a16:creationId xmlns:a16="http://schemas.microsoft.com/office/drawing/2014/main" id="{71F71296-ABED-0882-0C08-B9823BCBE0F2}"/>
              </a:ext>
            </a:extLst>
          </p:cNvPr>
          <p:cNvCxnSpPr/>
          <p:nvPr/>
        </p:nvCxnSpPr>
        <p:spPr>
          <a:xfrm>
            <a:off x="412934" y="2880746"/>
            <a:ext cx="3429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969ABDB3-F81D-9A51-CB1B-A140C74DA92D}"/>
              </a:ext>
            </a:extLst>
          </p:cNvPr>
          <p:cNvSpPr txBox="1"/>
          <p:nvPr/>
        </p:nvSpPr>
        <p:spPr>
          <a:xfrm>
            <a:off x="137744" y="2623187"/>
            <a:ext cx="466323" cy="276999"/>
          </a:xfrm>
          <a:prstGeom prst="rect">
            <a:avLst/>
          </a:prstGeom>
          <a:noFill/>
        </p:spPr>
        <p:txBody>
          <a:bodyPr wrap="square">
            <a:spAutoFit/>
          </a:bodyPr>
          <a:lstStyle/>
          <a:p>
            <a:r>
              <a:rPr lang="en-US" altLang="ko-KR" sz="1200" baseline="30000" dirty="0">
                <a:latin typeface="Arial" panose="020B0604020202020204" pitchFamily="34" charset="0"/>
                <a:ea typeface="+mj-ea"/>
                <a:cs typeface="Arial" panose="020B0604020202020204" pitchFamily="34" charset="0"/>
              </a:rPr>
              <a:t>17</a:t>
            </a:r>
            <a:r>
              <a:rPr lang="en-US" altLang="ko-KR" sz="1200" dirty="0">
                <a:latin typeface="Arial" panose="020B0604020202020204" pitchFamily="34" charset="0"/>
                <a:ea typeface="+mj-ea"/>
                <a:cs typeface="Arial" panose="020B0604020202020204" pitchFamily="34" charset="0"/>
              </a:rPr>
              <a:t>O</a:t>
            </a:r>
            <a:endParaRPr lang="ko-KR" altLang="en-US" sz="1200" dirty="0">
              <a:latin typeface="Arial" panose="020B0604020202020204" pitchFamily="34" charset="0"/>
              <a:ea typeface="+mj-ea"/>
              <a:cs typeface="Arial" panose="020B0604020202020204" pitchFamily="34" charset="0"/>
            </a:endParaRPr>
          </a:p>
        </p:txBody>
      </p:sp>
      <p:grpSp>
        <p:nvGrpSpPr>
          <p:cNvPr id="2" name="그룹 1"/>
          <p:cNvGrpSpPr/>
          <p:nvPr/>
        </p:nvGrpSpPr>
        <p:grpSpPr>
          <a:xfrm>
            <a:off x="4518900" y="3988647"/>
            <a:ext cx="7679450" cy="2531728"/>
            <a:chOff x="4518900" y="3988647"/>
            <a:chExt cx="7679450" cy="2531728"/>
          </a:xfrm>
        </p:grpSpPr>
        <p:pic>
          <p:nvPicPr>
            <p:cNvPr id="34" name="그림 33">
              <a:extLst>
                <a:ext uri="{FF2B5EF4-FFF2-40B4-BE49-F238E27FC236}">
                  <a16:creationId xmlns:a16="http://schemas.microsoft.com/office/drawing/2014/main" id="{6C163CCE-D56F-E774-F7FB-70996F019260}"/>
                </a:ext>
              </a:extLst>
            </p:cNvPr>
            <p:cNvPicPr>
              <a:picLocks noChangeAspect="1"/>
            </p:cNvPicPr>
            <p:nvPr/>
          </p:nvPicPr>
          <p:blipFill>
            <a:blip r:embed="rId9"/>
            <a:stretch>
              <a:fillRect/>
            </a:stretch>
          </p:blipFill>
          <p:spPr>
            <a:xfrm>
              <a:off x="9463225" y="4607647"/>
              <a:ext cx="700646" cy="490452"/>
            </a:xfrm>
            <a:prstGeom prst="rect">
              <a:avLst/>
            </a:prstGeom>
          </p:spPr>
        </p:pic>
        <p:sp>
          <p:nvSpPr>
            <p:cNvPr id="64" name="제목 1">
              <a:extLst>
                <a:ext uri="{FF2B5EF4-FFF2-40B4-BE49-F238E27FC236}">
                  <a16:creationId xmlns:a16="http://schemas.microsoft.com/office/drawing/2014/main" id="{E130E72B-35C6-5127-E63A-F85479462D7F}"/>
                </a:ext>
              </a:extLst>
            </p:cNvPr>
            <p:cNvSpPr txBox="1">
              <a:spLocks/>
            </p:cNvSpPr>
            <p:nvPr/>
          </p:nvSpPr>
          <p:spPr>
            <a:xfrm>
              <a:off x="4758225" y="4545815"/>
              <a:ext cx="4131411" cy="522558"/>
            </a:xfrm>
            <a:prstGeom prst="rect">
              <a:avLst/>
            </a:prstGeom>
          </p:spPr>
          <p:txBody>
            <a:bodyPr vert="horz" lIns="91440" tIns="45720" rIns="91440" bIns="45720" rtlCol="0" anchor="ctr">
              <a:normAutofit fontScale="85000" lnSpcReduction="10000"/>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altLang="ko-KR" sz="2400" b="1" dirty="0"/>
                <a:t>SSB detector (particle rate in detector)</a:t>
              </a:r>
              <a:endParaRPr lang="ko-KR" altLang="en-US" sz="2400" b="1" dirty="0"/>
            </a:p>
          </p:txBody>
        </p:sp>
        <p:cxnSp>
          <p:nvCxnSpPr>
            <p:cNvPr id="67" name="직선 화살표 연결선 66">
              <a:extLst>
                <a:ext uri="{FF2B5EF4-FFF2-40B4-BE49-F238E27FC236}">
                  <a16:creationId xmlns:a16="http://schemas.microsoft.com/office/drawing/2014/main" id="{FB28BC54-1C3D-5D86-F82B-9E36FABACF6D}"/>
                </a:ext>
              </a:extLst>
            </p:cNvPr>
            <p:cNvCxnSpPr>
              <a:cxnSpLocks/>
            </p:cNvCxnSpPr>
            <p:nvPr/>
          </p:nvCxnSpPr>
          <p:spPr>
            <a:xfrm flipH="1">
              <a:off x="10241387" y="3988647"/>
              <a:ext cx="681937" cy="83517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545C172-6FDA-60A8-3DD9-85AF8FDE5359}"/>
                </a:ext>
              </a:extLst>
            </p:cNvPr>
            <p:cNvSpPr txBox="1"/>
            <p:nvPr/>
          </p:nvSpPr>
          <p:spPr>
            <a:xfrm>
              <a:off x="4606253" y="5141409"/>
              <a:ext cx="7592097" cy="276999"/>
            </a:xfrm>
            <a:prstGeom prst="rect">
              <a:avLst/>
            </a:prstGeom>
            <a:noFill/>
          </p:spPr>
          <p:txBody>
            <a:bodyPr wrap="square">
              <a:spAutoFit/>
            </a:bodyPr>
            <a:lstStyle/>
            <a:p>
              <a:r>
                <a:rPr lang="en-US" altLang="ko-KR" sz="1200" dirty="0">
                  <a:latin typeface="Arial" panose="020B0604020202020204" pitchFamily="34" charset="0"/>
                  <a:ea typeface="+mj-ea"/>
                  <a:cs typeface="Arial" panose="020B0604020202020204" pitchFamily="34" charset="0"/>
                </a:rPr>
                <a:t>- Detecting elastically scattered beam and target ions to monitor the beam flux and target content degradation </a:t>
              </a:r>
              <a:endParaRPr lang="ko-KR" altLang="en-US" sz="1200" dirty="0"/>
            </a:p>
          </p:txBody>
        </p:sp>
        <p:sp>
          <p:nvSpPr>
            <p:cNvPr id="71" name="TextBox 70">
              <a:extLst>
                <a:ext uri="{FF2B5EF4-FFF2-40B4-BE49-F238E27FC236}">
                  <a16:creationId xmlns:a16="http://schemas.microsoft.com/office/drawing/2014/main" id="{1F29C0A3-DBF5-E1D4-3D5C-BEEA726C8FA6}"/>
                </a:ext>
              </a:extLst>
            </p:cNvPr>
            <p:cNvSpPr txBox="1"/>
            <p:nvPr/>
          </p:nvSpPr>
          <p:spPr>
            <a:xfrm>
              <a:off x="10641184" y="5616515"/>
              <a:ext cx="1352430" cy="507831"/>
            </a:xfrm>
            <a:prstGeom prst="rect">
              <a:avLst/>
            </a:prstGeom>
            <a:noFill/>
          </p:spPr>
          <p:txBody>
            <a:bodyPr wrap="square">
              <a:spAutoFit/>
            </a:bodyPr>
            <a:lstStyle/>
            <a:p>
              <a:r>
                <a:rPr lang="en-US" altLang="ko-KR" sz="900" i="1"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sym typeface="Symbol" panose="05050102010706020507" pitchFamily="18" charset="2"/>
                </a:rPr>
                <a:t></a:t>
              </a:r>
              <a:r>
                <a:rPr lang="en-US" altLang="ko-KR" sz="900" i="1" dirty="0">
                  <a:solidFill>
                    <a:srgbClr val="000000"/>
                  </a:solidFill>
                  <a:effectLst/>
                  <a:latin typeface="Symbol" panose="05050102010706020507" pitchFamily="18" charset="2"/>
                  <a:ea typeface="맑은 고딕" panose="020B0503020000020004" pitchFamily="50" charset="-127"/>
                  <a:cs typeface="Times New Roman" panose="02020603050405020304" pitchFamily="18" charset="0"/>
                </a:rPr>
                <a:t>W   </a:t>
              </a:r>
              <a:r>
                <a:rPr lang="en-US" altLang="ko-KR" sz="900" dirty="0">
                  <a:solidFill>
                    <a:srgbClr val="000000"/>
                  </a:solidFill>
                  <a:effectLst/>
                  <a:latin typeface="Symbol" panose="05050102010706020507" pitchFamily="18" charset="2"/>
                  <a:ea typeface="맑은 고딕" panose="020B0503020000020004" pitchFamily="50" charset="-127"/>
                  <a:cs typeface="Times New Roman" panose="02020603050405020304" pitchFamily="18" charset="0"/>
                </a:rPr>
                <a:t>:</a:t>
              </a:r>
              <a:r>
                <a:rPr lang="en-US" altLang="ko-KR" sz="900" dirty="0">
                  <a:solidFill>
                    <a:srgbClr val="000000"/>
                  </a:solidFill>
                  <a:effectLst/>
                  <a:latin typeface="Times New Roman" panose="02020603050405020304" pitchFamily="18" charset="0"/>
                  <a:ea typeface="맑은 고딕" panose="020B0503020000020004" pitchFamily="50" charset="-127"/>
                </a:rPr>
                <a:t> solid angle</a:t>
              </a:r>
            </a:p>
            <a:p>
              <a:pPr marL="171450" indent="-171450">
                <a:buFont typeface="Symbol" panose="05050102010706020507" pitchFamily="18" charset="2"/>
                <a:buChar char="r"/>
              </a:pPr>
              <a:r>
                <a:rPr lang="en-US" altLang="ko-KR" sz="900" dirty="0">
                  <a:solidFill>
                    <a:srgbClr val="000000"/>
                  </a:solidFill>
                  <a:effectLst/>
                  <a:latin typeface="Symbol" panose="05050102010706020507" pitchFamily="18" charset="2"/>
                  <a:ea typeface="맑은 고딕" panose="020B0503020000020004" pitchFamily="50" charset="-127"/>
                  <a:cs typeface="Times New Roman" panose="02020603050405020304" pitchFamily="18" charset="0"/>
                </a:rPr>
                <a:t>  :</a:t>
              </a:r>
              <a:r>
                <a:rPr lang="en-US" altLang="ko-KR" sz="900" dirty="0">
                  <a:solidFill>
                    <a:srgbClr val="000000"/>
                  </a:solidFill>
                  <a:effectLst/>
                  <a:latin typeface="Times New Roman" panose="02020603050405020304" pitchFamily="18" charset="0"/>
                  <a:ea typeface="맑은 고딕" panose="020B0503020000020004" pitchFamily="50" charset="-127"/>
                </a:rPr>
                <a:t> target mass density</a:t>
              </a:r>
            </a:p>
            <a:p>
              <a:r>
                <a:rPr lang="en-US" altLang="ko-KR" sz="900" i="1"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sym typeface="Symbol" panose="05050102010706020507" pitchFamily="18" charset="2"/>
                </a:rPr>
                <a:t></a:t>
              </a:r>
              <a:r>
                <a:rPr lang="en-US" altLang="ko-KR" sz="900" i="1" dirty="0">
                  <a:solidFill>
                    <a:srgbClr val="000000"/>
                  </a:solidFill>
                  <a:effectLst/>
                  <a:latin typeface="Times New Roman" panose="02020603050405020304" pitchFamily="18" charset="0"/>
                  <a:ea typeface="맑은 고딕" panose="020B0503020000020004" pitchFamily="50" charset="-127"/>
                </a:rPr>
                <a:t>x</a:t>
              </a:r>
              <a:r>
                <a:rPr lang="en-US" altLang="ko-KR" sz="900" dirty="0">
                  <a:solidFill>
                    <a:srgbClr val="000000"/>
                  </a:solidFill>
                  <a:effectLst/>
                  <a:latin typeface="Times New Roman" panose="02020603050405020304" pitchFamily="18" charset="0"/>
                  <a:ea typeface="맑은 고딕" panose="020B0503020000020004" pitchFamily="50" charset="-127"/>
                </a:rPr>
                <a:t>    : target thickness</a:t>
              </a:r>
              <a:endParaRPr lang="en-US" altLang="ko-KR" sz="900" i="1" dirty="0">
                <a:solidFill>
                  <a:srgbClr val="000000"/>
                </a:solidFill>
                <a:effectLst/>
                <a:latin typeface="Symbol" panose="05050102010706020507" pitchFamily="18" charset="2"/>
                <a:ea typeface="맑은 고딕" panose="020B0503020000020004" pitchFamily="50" charset="-127"/>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FD27E05C-3B58-C29D-5BCA-A81027F2EAC4}"/>
                    </a:ext>
                  </a:extLst>
                </p:cNvPr>
                <p:cNvSpPr txBox="1"/>
                <p:nvPr/>
              </p:nvSpPr>
              <p:spPr>
                <a:xfrm>
                  <a:off x="4518900" y="5477032"/>
                  <a:ext cx="1913893" cy="60561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ko-KR" altLang="en-US" sz="1400" i="1" smtClean="0">
                            <a:latin typeface="Cambria Math" panose="02040503050406030204" pitchFamily="18" charset="0"/>
                          </a:rPr>
                          <m:t>𝑅</m:t>
                        </m:r>
                        <m:r>
                          <a:rPr lang="ko-KR" altLang="en-US" sz="1400" i="0">
                            <a:latin typeface="Cambria Math" panose="02040503050406030204" pitchFamily="18" charset="0"/>
                          </a:rPr>
                          <m:t>=</m:t>
                        </m:r>
                        <m:r>
                          <a:rPr lang="ko-KR" altLang="en-US" sz="1400" i="1">
                            <a:latin typeface="Cambria Math" panose="02040503050406030204" pitchFamily="18" charset="0"/>
                          </a:rPr>
                          <m:t>𝐼</m:t>
                        </m:r>
                        <m:sSub>
                          <m:sSubPr>
                            <m:ctrlPr>
                              <a:rPr lang="ko-KR" altLang="en-US" sz="1400" i="1">
                                <a:solidFill>
                                  <a:srgbClr val="836967"/>
                                </a:solidFill>
                                <a:latin typeface="Cambria Math" panose="02040503050406030204" pitchFamily="18" charset="0"/>
                              </a:rPr>
                            </m:ctrlPr>
                          </m:sSubPr>
                          <m:e>
                            <m:d>
                              <m:dPr>
                                <m:ctrlPr>
                                  <a:rPr lang="ko-KR" altLang="en-US" sz="1400" i="1">
                                    <a:solidFill>
                                      <a:srgbClr val="836967"/>
                                    </a:solidFill>
                                    <a:latin typeface="Cambria Math" panose="02040503050406030204" pitchFamily="18" charset="0"/>
                                  </a:rPr>
                                </m:ctrlPr>
                              </m:dPr>
                              <m:e>
                                <m:f>
                                  <m:fPr>
                                    <m:ctrlPr>
                                      <a:rPr lang="ko-KR" altLang="en-US" sz="1400" i="1">
                                        <a:solidFill>
                                          <a:srgbClr val="836967"/>
                                        </a:solidFill>
                                        <a:latin typeface="Cambria Math" panose="02040503050406030204" pitchFamily="18" charset="0"/>
                                      </a:rPr>
                                    </m:ctrlPr>
                                  </m:fPr>
                                  <m:num>
                                    <m:r>
                                      <a:rPr lang="ko-KR" altLang="en-US" sz="1400" i="1">
                                        <a:latin typeface="Cambria Math" panose="02040503050406030204" pitchFamily="18" charset="0"/>
                                      </a:rPr>
                                      <m:t>𝑑</m:t>
                                    </m:r>
                                    <m:r>
                                      <a:rPr lang="ko-KR" altLang="en-US" sz="1400" i="1">
                                        <a:latin typeface="Cambria Math" panose="02040503050406030204" pitchFamily="18" charset="0"/>
                                      </a:rPr>
                                      <m:t>𝜎</m:t>
                                    </m:r>
                                  </m:num>
                                  <m:den>
                                    <m:r>
                                      <a:rPr lang="ko-KR" altLang="en-US" sz="1400" i="1">
                                        <a:latin typeface="Cambria Math" panose="02040503050406030204" pitchFamily="18" charset="0"/>
                                      </a:rPr>
                                      <m:t>𝑑</m:t>
                                    </m:r>
                                    <m:r>
                                      <a:rPr lang="ko-KR" altLang="en-US" sz="1400" i="1">
                                        <a:latin typeface="Cambria Math" panose="02040503050406030204" pitchFamily="18" charset="0"/>
                                      </a:rPr>
                                      <m:t>𝛺</m:t>
                                    </m:r>
                                  </m:den>
                                </m:f>
                              </m:e>
                            </m:d>
                          </m:e>
                          <m:sub>
                            <m:r>
                              <a:rPr lang="ko-KR" altLang="en-US" sz="1400" i="1">
                                <a:latin typeface="Cambria Math" panose="02040503050406030204" pitchFamily="18" charset="0"/>
                              </a:rPr>
                              <m:t>𝑙𝑎𝑏</m:t>
                            </m:r>
                          </m:sub>
                        </m:sSub>
                        <m:r>
                          <a:rPr lang="ko-KR" altLang="en-US" sz="1400" i="0">
                            <a:latin typeface="Cambria Math" panose="02040503050406030204" pitchFamily="18" charset="0"/>
                          </a:rPr>
                          <m:t>∆</m:t>
                        </m:r>
                        <m:r>
                          <a:rPr lang="ko-KR" altLang="en-US" sz="1400" i="1">
                            <a:latin typeface="Cambria Math" panose="02040503050406030204" pitchFamily="18" charset="0"/>
                          </a:rPr>
                          <m:t>𝛺𝜌</m:t>
                        </m:r>
                        <m:r>
                          <a:rPr lang="ko-KR" altLang="en-US" sz="1400" i="0">
                            <a:latin typeface="Cambria Math" panose="02040503050406030204" pitchFamily="18" charset="0"/>
                          </a:rPr>
                          <m:t>∆</m:t>
                        </m:r>
                        <m:r>
                          <a:rPr lang="ko-KR" altLang="en-US" sz="1400" i="1">
                            <a:latin typeface="Cambria Math" panose="02040503050406030204" pitchFamily="18" charset="0"/>
                          </a:rPr>
                          <m:t>𝑥</m:t>
                        </m:r>
                      </m:oMath>
                    </m:oMathPara>
                  </a14:m>
                  <a:endParaRPr lang="ko-KR" altLang="en-US" sz="1400" dirty="0"/>
                </a:p>
              </p:txBody>
            </p:sp>
          </mc:Choice>
          <mc:Fallback xmlns="">
            <p:sp>
              <p:nvSpPr>
                <p:cNvPr id="73" name="TextBox 72">
                  <a:extLst>
                    <a:ext uri="{FF2B5EF4-FFF2-40B4-BE49-F238E27FC236}">
                      <a16:creationId xmlns:a16="http://schemas.microsoft.com/office/drawing/2014/main" id="{FD27E05C-3B58-C29D-5BCA-A81027F2EAC4}"/>
                    </a:ext>
                  </a:extLst>
                </p:cNvPr>
                <p:cNvSpPr txBox="1">
                  <a:spLocks noRot="1" noChangeAspect="1" noMove="1" noResize="1" noEditPoints="1" noAdjustHandles="1" noChangeArrowheads="1" noChangeShapeType="1" noTextEdit="1"/>
                </p:cNvSpPr>
                <p:nvPr/>
              </p:nvSpPr>
              <p:spPr>
                <a:xfrm>
                  <a:off x="4518900" y="5477032"/>
                  <a:ext cx="1913893" cy="60561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6FDE2E9-0827-054D-2284-6C325653074E}"/>
                    </a:ext>
                  </a:extLst>
                </p:cNvPr>
                <p:cNvSpPr txBox="1"/>
                <p:nvPr/>
              </p:nvSpPr>
              <p:spPr>
                <a:xfrm>
                  <a:off x="8019129" y="5571349"/>
                  <a:ext cx="3007012" cy="595419"/>
                </a:xfrm>
                <a:prstGeom prst="rect">
                  <a:avLst/>
                </a:prstGeom>
                <a:noFill/>
              </p:spPr>
              <p:txBody>
                <a:bodyPr wrap="square">
                  <a:spAutoFit/>
                </a:bodyPr>
                <a:lstStyle/>
                <a:p>
                  <a:r>
                    <a:rPr lang="en-US" altLang="ko-KR" sz="900" i="1" dirty="0">
                      <a:solidFill>
                        <a:srgbClr val="000000"/>
                      </a:solidFill>
                      <a:effectLst/>
                      <a:latin typeface="Times New Roman" panose="02020603050405020304" pitchFamily="18" charset="0"/>
                      <a:ea typeface="맑은 고딕" panose="020B0503020000020004" pitchFamily="50" charset="-127"/>
                    </a:rPr>
                    <a:t>R </a:t>
                  </a:r>
                  <a:r>
                    <a:rPr lang="en-US" altLang="ko-KR" sz="900" dirty="0">
                      <a:solidFill>
                        <a:srgbClr val="000000"/>
                      </a:solidFill>
                      <a:latin typeface="Symbol" panose="05050102010706020507" pitchFamily="18" charset="2"/>
                      <a:ea typeface="맑은 고딕" panose="020B0503020000020004" pitchFamily="50" charset="-127"/>
                      <a:cs typeface="Times New Roman" panose="02020603050405020304" pitchFamily="18" charset="0"/>
                    </a:rPr>
                    <a:t>            : </a:t>
                  </a:r>
                  <a:r>
                    <a:rPr lang="en-US" altLang="ko-KR" sz="900" dirty="0">
                      <a:solidFill>
                        <a:srgbClr val="000000"/>
                      </a:solidFill>
                      <a:latin typeface="Times New Roman" panose="02020603050405020304" pitchFamily="18" charset="0"/>
                      <a:ea typeface="맑은 고딕" panose="020B0503020000020004" pitchFamily="50" charset="-127"/>
                      <a:cs typeface="Times New Roman" panose="02020603050405020304" pitchFamily="18" charset="0"/>
                    </a:rPr>
                    <a:t>c</a:t>
                  </a:r>
                  <a:r>
                    <a:rPr lang="en-US" altLang="ko-KR" sz="900" dirty="0">
                      <a:solidFill>
                        <a:srgbClr val="000000"/>
                      </a:solidFill>
                      <a:effectLst/>
                      <a:latin typeface="Times New Roman" panose="02020603050405020304" pitchFamily="18" charset="0"/>
                      <a:ea typeface="맑은 고딕" panose="020B0503020000020004" pitchFamily="50" charset="-127"/>
                    </a:rPr>
                    <a:t>ount rate</a:t>
                  </a:r>
                  <a:endParaRPr lang="en-US" altLang="ko-KR" sz="900" dirty="0">
                    <a:solidFill>
                      <a:srgbClr val="000000"/>
                    </a:solidFill>
                    <a:effectLst/>
                    <a:latin typeface="Symbol" panose="05050102010706020507" pitchFamily="18" charset="2"/>
                    <a:ea typeface="맑은 고딕" panose="020B0503020000020004" pitchFamily="50" charset="-127"/>
                    <a:cs typeface="Times New Roman" panose="02020603050405020304" pitchFamily="18" charset="0"/>
                  </a:endParaRPr>
                </a:p>
                <a:p>
                  <a:r>
                    <a:rPr lang="en-US" altLang="ko-KR" sz="900" i="1" dirty="0">
                      <a:solidFill>
                        <a:srgbClr val="000000"/>
                      </a:solidFill>
                      <a:effectLst/>
                      <a:latin typeface="Times New Roman" panose="02020603050405020304" pitchFamily="18" charset="0"/>
                      <a:ea typeface="맑은 고딕" panose="020B0503020000020004" pitchFamily="50" charset="-127"/>
                    </a:rPr>
                    <a:t>I</a:t>
                  </a:r>
                  <a:r>
                    <a:rPr lang="en-US" altLang="ko-KR" sz="900" i="1" dirty="0">
                      <a:solidFill>
                        <a:srgbClr val="000000"/>
                      </a:solidFill>
                      <a:latin typeface="Times New Roman" panose="02020603050405020304" pitchFamily="18" charset="0"/>
                      <a:ea typeface="맑은 고딕" panose="020B0503020000020004" pitchFamily="50" charset="-127"/>
                    </a:rPr>
                    <a:t>              </a:t>
                  </a:r>
                  <a:r>
                    <a:rPr lang="en-US" altLang="ko-KR" sz="900" dirty="0">
                      <a:solidFill>
                        <a:srgbClr val="000000"/>
                      </a:solidFill>
                      <a:latin typeface="Times New Roman" panose="02020603050405020304" pitchFamily="18" charset="0"/>
                      <a:ea typeface="맑은 고딕" panose="020B0503020000020004" pitchFamily="50" charset="-127"/>
                    </a:rPr>
                    <a:t>: </a:t>
                  </a:r>
                  <a:r>
                    <a:rPr lang="en-US" altLang="ko-KR" sz="900" dirty="0">
                      <a:solidFill>
                        <a:srgbClr val="000000"/>
                      </a:solidFill>
                      <a:effectLst/>
                      <a:latin typeface="Times New Roman" panose="02020603050405020304" pitchFamily="18" charset="0"/>
                      <a:ea typeface="맑은 고딕" panose="020B0503020000020004" pitchFamily="50" charset="-127"/>
                    </a:rPr>
                    <a:t>beam intensity</a:t>
                  </a:r>
                </a:p>
                <a:p>
                  <a14:m>
                    <m:oMath xmlns:m="http://schemas.openxmlformats.org/officeDocument/2006/math">
                      <m:sSub>
                        <m:sSubPr>
                          <m:ctrlPr>
                            <a:rPr lang="ko-KR" altLang="ko-KR" sz="9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d>
                            <m:dPr>
                              <m:ctrlPr>
                                <a:rPr lang="ko-KR" altLang="ko-KR" sz="9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ko-KR" altLang="ko-KR" sz="9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ko-KR" sz="90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𝑑</m:t>
                                  </m:r>
                                  <m:r>
                                    <a:rPr lang="en-US" altLang="ko-KR" sz="90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𝜎</m:t>
                                  </m:r>
                                </m:num>
                                <m:den>
                                  <m:r>
                                    <a:rPr lang="en-US" altLang="ko-KR" sz="900" i="1">
                                      <a:solidFill>
                                        <a:srgbClr val="000000"/>
                                      </a:solidFill>
                                      <a:effectLst/>
                                      <a:latin typeface="Cambria Math" panose="02040503050406030204" pitchFamily="18" charset="0"/>
                                      <a:ea typeface="맑은 고딕" panose="020B0503020000020004" pitchFamily="50" charset="-127"/>
                                      <a:cs typeface="Arial" panose="020B0604020202020204" pitchFamily="34" charset="0"/>
                                    </a:rPr>
                                    <m:t>𝑑</m:t>
                                  </m:r>
                                  <m:r>
                                    <a:rPr lang="en-US" altLang="ko-KR" sz="900" i="1">
                                      <a:solidFill>
                                        <a:srgbClr val="000000"/>
                                      </a:solidFill>
                                      <a:effectLst/>
                                      <a:latin typeface="Cambria Math" panose="02040503050406030204" pitchFamily="18" charset="0"/>
                                      <a:ea typeface="맑은 고딕" panose="020B0503020000020004" pitchFamily="50" charset="-127"/>
                                      <a:cs typeface="Arial" panose="020B0604020202020204" pitchFamily="34" charset="0"/>
                                    </a:rPr>
                                    <m:t>𝛺</m:t>
                                  </m:r>
                                </m:den>
                              </m:f>
                            </m:e>
                          </m:d>
                        </m:e>
                        <m:sub>
                          <m:r>
                            <a:rPr lang="en-US" altLang="ko-KR" sz="90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𝑙𝑎𝑏</m:t>
                          </m:r>
                        </m:sub>
                      </m:sSub>
                    </m:oMath>
                  </a14:m>
                  <a:r>
                    <a:rPr lang="en-US" altLang="ko-KR" sz="900" dirty="0">
                      <a:solidFill>
                        <a:srgbClr val="000000"/>
                      </a:solidFill>
                      <a:latin typeface="Times New Roman" panose="02020603050405020304" pitchFamily="18" charset="0"/>
                    </a:rPr>
                    <a:t>   : differential elastic scattering cross section</a:t>
                  </a:r>
                  <a:r>
                    <a:rPr lang="en-US" altLang="ko-KR" sz="900" dirty="0">
                      <a:solidFill>
                        <a:srgbClr val="000000"/>
                      </a:solidFill>
                      <a:effectLst/>
                      <a:latin typeface="Times New Roman" panose="02020603050405020304" pitchFamily="18" charset="0"/>
                      <a:ea typeface="맑은 고딕" panose="020B0503020000020004" pitchFamily="50" charset="-127"/>
                    </a:rPr>
                    <a:t>,</a:t>
                  </a:r>
                </a:p>
              </p:txBody>
            </p:sp>
          </mc:Choice>
          <mc:Fallback xmlns="">
            <p:sp>
              <p:nvSpPr>
                <p:cNvPr id="75" name="TextBox 74">
                  <a:extLst>
                    <a:ext uri="{FF2B5EF4-FFF2-40B4-BE49-F238E27FC236}">
                      <a16:creationId xmlns:a16="http://schemas.microsoft.com/office/drawing/2014/main" id="{46FDE2E9-0827-054D-2284-6C325653074E}"/>
                    </a:ext>
                  </a:extLst>
                </p:cNvPr>
                <p:cNvSpPr txBox="1">
                  <a:spLocks noRot="1" noChangeAspect="1" noMove="1" noResize="1" noEditPoints="1" noAdjustHandles="1" noChangeArrowheads="1" noChangeShapeType="1" noTextEdit="1"/>
                </p:cNvSpPr>
                <p:nvPr/>
              </p:nvSpPr>
              <p:spPr>
                <a:xfrm>
                  <a:off x="8019129" y="5571349"/>
                  <a:ext cx="3007012" cy="59541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C5E94B6F-872D-6C4B-EB97-55DAEB2931C7}"/>
                    </a:ext>
                  </a:extLst>
                </p:cNvPr>
                <p:cNvSpPr txBox="1"/>
                <p:nvPr/>
              </p:nvSpPr>
              <p:spPr>
                <a:xfrm>
                  <a:off x="4544300" y="6181821"/>
                  <a:ext cx="3540146" cy="338554"/>
                </a:xfrm>
                <a:prstGeom prst="rect">
                  <a:avLst/>
                </a:prstGeom>
                <a:noFill/>
              </p:spPr>
              <p:txBody>
                <a:bodyPr wrap="square">
                  <a:spAutoFit/>
                </a:bodyPr>
                <a:lstStyle/>
                <a:p>
                  <a:r>
                    <a:rPr lang="en-US" altLang="ko-KR" sz="1600" i="1" dirty="0">
                      <a:solidFill>
                        <a:srgbClr val="000000"/>
                      </a:solidFill>
                      <a:effectLst/>
                      <a:latin typeface="Times New Roman" panose="02020603050405020304" pitchFamily="18" charset="0"/>
                      <a:ea typeface="맑은 고딕" panose="020B0503020000020004" pitchFamily="50" charset="-127"/>
                    </a:rPr>
                    <a:t>R/I</a:t>
                  </a:r>
                  <a:r>
                    <a:rPr lang="en-US" altLang="ko-KR" sz="1600" dirty="0">
                      <a:solidFill>
                        <a:srgbClr val="000000"/>
                      </a:solidFill>
                      <a:effectLst/>
                      <a:latin typeface="Times New Roman" panose="02020603050405020304" pitchFamily="18" charset="0"/>
                      <a:ea typeface="맑은 고딕" panose="020B0503020000020004" pitchFamily="50" charset="-127"/>
                    </a:rPr>
                    <a:t>  </a:t>
                  </a:r>
                  <a:r>
                    <a:rPr lang="en-US" altLang="ko-KR" sz="1600" dirty="0">
                      <a:solidFill>
                        <a:srgbClr val="000000"/>
                      </a:solidFill>
                      <a:effectLst/>
                      <a:latin typeface="맑은 고딕" panose="020B0503020000020004" pitchFamily="50" charset="-127"/>
                      <a:ea typeface="맑은 고딕" panose="020B0503020000020004" pitchFamily="50" charset="-127"/>
                    </a:rPr>
                    <a:t>∝</a:t>
                  </a:r>
                  <a:r>
                    <a:rPr lang="en-US" altLang="ko-KR" sz="1600" dirty="0">
                      <a:solidFill>
                        <a:srgbClr val="000000"/>
                      </a:solidFill>
                      <a:effectLst/>
                      <a:latin typeface="Times New Roman" panose="02020603050405020304" pitchFamily="18" charset="0"/>
                      <a:ea typeface="맑은 고딕" panose="020B0503020000020004" pitchFamily="50" charset="-127"/>
                    </a:rPr>
                    <a:t> </a:t>
                  </a:r>
                  <a14:m>
                    <m:oMath xmlns:m="http://schemas.openxmlformats.org/officeDocument/2006/math">
                      <m:r>
                        <a:rPr lang="en-US" altLang="ko-KR" sz="1600" i="1" smtClean="0">
                          <a:solidFill>
                            <a:srgbClr val="000000"/>
                          </a:solidFill>
                          <a:effectLst/>
                          <a:latin typeface="Cambria Math" panose="02040503050406030204" pitchFamily="18" charset="0"/>
                          <a:ea typeface="맑은 고딕" panose="020B0503020000020004" pitchFamily="50" charset="-127"/>
                          <a:cs typeface="Arial" panose="020B0604020202020204" pitchFamily="34" charset="0"/>
                        </a:rPr>
                        <m:t>𝜌</m:t>
                      </m:r>
                      <m:r>
                        <a:rPr lang="en-US" altLang="ko-KR" sz="160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60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𝑥</m:t>
                      </m:r>
                      <m:r>
                        <a:rPr lang="en-US" altLang="ko-KR" sz="160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 </m:t>
                      </m:r>
                    </m:oMath>
                  </a14:m>
                  <a:r>
                    <a:rPr lang="en-US" altLang="ko-KR" sz="1600" dirty="0">
                      <a:solidFill>
                        <a:srgbClr val="000000"/>
                      </a:solidFill>
                      <a:effectLst/>
                      <a:latin typeface="Times New Roman" panose="02020603050405020304" pitchFamily="18" charset="0"/>
                      <a:ea typeface="맑은 고딕" panose="020B0503020000020004" pitchFamily="50" charset="-127"/>
                    </a:rPr>
                    <a:t>(areal mass density of target)</a:t>
                  </a:r>
                  <a:endParaRPr lang="ko-KR" altLang="en-US" sz="1600" dirty="0"/>
                </a:p>
              </p:txBody>
            </p:sp>
          </mc:Choice>
          <mc:Fallback xmlns="">
            <p:sp>
              <p:nvSpPr>
                <p:cNvPr id="77" name="TextBox 76">
                  <a:extLst>
                    <a:ext uri="{FF2B5EF4-FFF2-40B4-BE49-F238E27FC236}">
                      <a16:creationId xmlns:a16="http://schemas.microsoft.com/office/drawing/2014/main" id="{C5E94B6F-872D-6C4B-EB97-55DAEB2931C7}"/>
                    </a:ext>
                  </a:extLst>
                </p:cNvPr>
                <p:cNvSpPr txBox="1">
                  <a:spLocks noRot="1" noChangeAspect="1" noMove="1" noResize="1" noEditPoints="1" noAdjustHandles="1" noChangeArrowheads="1" noChangeShapeType="1" noTextEdit="1"/>
                </p:cNvSpPr>
                <p:nvPr/>
              </p:nvSpPr>
              <p:spPr>
                <a:xfrm>
                  <a:off x="4544300" y="6181821"/>
                  <a:ext cx="3540146" cy="338554"/>
                </a:xfrm>
                <a:prstGeom prst="rect">
                  <a:avLst/>
                </a:prstGeom>
                <a:blipFill>
                  <a:blip r:embed="rId12"/>
                  <a:stretch>
                    <a:fillRect l="-861" t="-7143" b="-21429"/>
                  </a:stretch>
                </a:blipFill>
              </p:spPr>
              <p:txBody>
                <a:bodyPr/>
                <a:lstStyle/>
                <a:p>
                  <a:r>
                    <a:rPr lang="en-US">
                      <a:noFill/>
                    </a:rPr>
                    <a:t> </a:t>
                  </a:r>
                </a:p>
              </p:txBody>
            </p:sp>
          </mc:Fallback>
        </mc:AlternateContent>
        <p:sp>
          <p:nvSpPr>
            <p:cNvPr id="78" name="직사각형 77">
              <a:extLst>
                <a:ext uri="{FF2B5EF4-FFF2-40B4-BE49-F238E27FC236}">
                  <a16:creationId xmlns:a16="http://schemas.microsoft.com/office/drawing/2014/main" id="{D43151B4-1BE1-8FF0-56AA-A39E6560F999}"/>
                </a:ext>
              </a:extLst>
            </p:cNvPr>
            <p:cNvSpPr/>
            <p:nvPr/>
          </p:nvSpPr>
          <p:spPr>
            <a:xfrm>
              <a:off x="7957446" y="5589792"/>
              <a:ext cx="4045693" cy="54344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4" name="TextBox 83">
            <a:extLst>
              <a:ext uri="{FF2B5EF4-FFF2-40B4-BE49-F238E27FC236}">
                <a16:creationId xmlns:a16="http://schemas.microsoft.com/office/drawing/2014/main" id="{DDB20E69-F363-17F1-38A6-C27B5A9EBD43}"/>
              </a:ext>
            </a:extLst>
          </p:cNvPr>
          <p:cNvSpPr txBox="1"/>
          <p:nvPr/>
        </p:nvSpPr>
        <p:spPr>
          <a:xfrm>
            <a:off x="1157410" y="95294"/>
            <a:ext cx="6109062" cy="400110"/>
          </a:xfrm>
          <a:prstGeom prst="rect">
            <a:avLst/>
          </a:prstGeom>
          <a:noFill/>
        </p:spPr>
        <p:txBody>
          <a:bodyPr wrap="square">
            <a:spAutoFit/>
          </a:bodyPr>
          <a:lstStyle/>
          <a:p>
            <a:r>
              <a:rPr lang="en-US" altLang="ko-KR" sz="2000">
                <a:solidFill>
                  <a:schemeClr val="bg1"/>
                </a:solidFill>
                <a:latin typeface="Arial" panose="020B0604020202020204" pitchFamily="34" charset="0"/>
                <a:ea typeface="+mj-ea"/>
                <a:cs typeface="Arial" panose="020B0604020202020204" pitchFamily="34" charset="0"/>
              </a:rPr>
              <a:t>Introduction</a:t>
            </a:r>
            <a:endParaRPr lang="en-US" altLang="ko-KR" sz="2000" dirty="0">
              <a:solidFill>
                <a:schemeClr val="bg1"/>
              </a:solidFill>
              <a:latin typeface="Arial" panose="020B0604020202020204" pitchFamily="34" charset="0"/>
              <a:ea typeface="+mj-ea"/>
              <a:cs typeface="Arial" panose="020B0604020202020204" pitchFamily="34" charset="0"/>
            </a:endParaRPr>
          </a:p>
        </p:txBody>
      </p:sp>
      <p:grpSp>
        <p:nvGrpSpPr>
          <p:cNvPr id="85" name="그룹 84">
            <a:extLst>
              <a:ext uri="{FF2B5EF4-FFF2-40B4-BE49-F238E27FC236}">
                <a16:creationId xmlns:a16="http://schemas.microsoft.com/office/drawing/2014/main" id="{7A6CFF3E-1132-B29E-823A-20037177195C}"/>
              </a:ext>
            </a:extLst>
          </p:cNvPr>
          <p:cNvGrpSpPr/>
          <p:nvPr/>
        </p:nvGrpSpPr>
        <p:grpSpPr>
          <a:xfrm>
            <a:off x="531905" y="126072"/>
            <a:ext cx="625505" cy="369332"/>
            <a:chOff x="5818543" y="4183038"/>
            <a:chExt cx="625505" cy="369332"/>
          </a:xfrm>
        </p:grpSpPr>
        <p:sp>
          <p:nvSpPr>
            <p:cNvPr id="86" name="TextBox 85">
              <a:extLst>
                <a:ext uri="{FF2B5EF4-FFF2-40B4-BE49-F238E27FC236}">
                  <a16:creationId xmlns:a16="http://schemas.microsoft.com/office/drawing/2014/main" id="{2589FFC6-A0B0-C72B-BE0C-30E91B2B219E}"/>
                </a:ext>
              </a:extLst>
            </p:cNvPr>
            <p:cNvSpPr txBox="1"/>
            <p:nvPr/>
          </p:nvSpPr>
          <p:spPr>
            <a:xfrm>
              <a:off x="6259317" y="4206121"/>
              <a:ext cx="184731" cy="323165"/>
            </a:xfrm>
            <a:prstGeom prst="rect">
              <a:avLst/>
            </a:prstGeom>
            <a:noFill/>
          </p:spPr>
          <p:txBody>
            <a:bodyPr wrap="none" rtlCol="0">
              <a:spAutoFit/>
            </a:bodyPr>
            <a:lstStyle/>
            <a:p>
              <a:endParaRPr lang="ko-KR" altLang="en-US" sz="1500" dirty="0">
                <a:ln w="3175">
                  <a:solidFill>
                    <a:schemeClr val="tx1">
                      <a:lumMod val="65000"/>
                      <a:lumOff val="35000"/>
                      <a:alpha val="10000"/>
                    </a:schemeClr>
                  </a:solidFill>
                </a:ln>
                <a:solidFill>
                  <a:schemeClr val="bg1"/>
                </a:solidFill>
                <a:latin typeface="+mn-ea"/>
              </a:endParaRPr>
            </a:p>
          </p:txBody>
        </p:sp>
        <p:sp>
          <p:nvSpPr>
            <p:cNvPr id="87" name="TextBox 86">
              <a:extLst>
                <a:ext uri="{FF2B5EF4-FFF2-40B4-BE49-F238E27FC236}">
                  <a16:creationId xmlns:a16="http://schemas.microsoft.com/office/drawing/2014/main" id="{745B5C33-913E-CB6B-F5E0-5FF3B2713C3E}"/>
                </a:ext>
              </a:extLst>
            </p:cNvPr>
            <p:cNvSpPr txBox="1"/>
            <p:nvPr/>
          </p:nvSpPr>
          <p:spPr>
            <a:xfrm>
              <a:off x="5818543" y="4183038"/>
              <a:ext cx="407804" cy="369332"/>
            </a:xfrm>
            <a:prstGeom prst="rect">
              <a:avLst/>
            </a:prstGeom>
            <a:noFill/>
          </p:spPr>
          <p:txBody>
            <a:bodyPr wrap="none" rtlCol="0" anchor="ctr">
              <a:spAutoFit/>
            </a:bodyPr>
            <a:lstStyle/>
            <a:p>
              <a:r>
                <a:rPr lang="en-US" altLang="ko-KR" b="1" spc="-30" dirty="0">
                  <a:ln w="3175">
                    <a:solidFill>
                      <a:srgbClr val="0C3975">
                        <a:alpha val="10000"/>
                      </a:srgbClr>
                    </a:solidFill>
                  </a:ln>
                  <a:solidFill>
                    <a:schemeClr val="bg1"/>
                  </a:solidFill>
                  <a:latin typeface="+mj-lt"/>
                </a:rPr>
                <a:t>01</a:t>
              </a:r>
              <a:endParaRPr lang="en-US" altLang="ko-KR" b="1" spc="-30" dirty="0">
                <a:ln w="3175">
                  <a:solidFill>
                    <a:srgbClr val="282828">
                      <a:alpha val="10000"/>
                    </a:srgbClr>
                  </a:solidFill>
                </a:ln>
                <a:solidFill>
                  <a:schemeClr val="bg1"/>
                </a:solidFill>
                <a:latin typeface="+mj-lt"/>
              </a:endParaRPr>
            </a:p>
          </p:txBody>
        </p:sp>
        <p:cxnSp>
          <p:nvCxnSpPr>
            <p:cNvPr id="88" name="직선 연결선 87">
              <a:extLst>
                <a:ext uri="{FF2B5EF4-FFF2-40B4-BE49-F238E27FC236}">
                  <a16:creationId xmlns:a16="http://schemas.microsoft.com/office/drawing/2014/main" id="{55912C4C-F0AD-36A6-875D-F0A08AA8A537}"/>
                </a:ext>
              </a:extLst>
            </p:cNvPr>
            <p:cNvCxnSpPr>
              <a:cxnSpLocks/>
            </p:cNvCxnSpPr>
            <p:nvPr/>
          </p:nvCxnSpPr>
          <p:spPr>
            <a:xfrm rot="2700000">
              <a:off x="6217947" y="4320218"/>
              <a:ext cx="0" cy="94970"/>
            </a:xfrm>
            <a:prstGeom prst="lin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40" name="TextBox 39">
            <a:extLst>
              <a:ext uri="{FF2B5EF4-FFF2-40B4-BE49-F238E27FC236}">
                <a16:creationId xmlns:a16="http://schemas.microsoft.com/office/drawing/2014/main" id="{379C4EA9-658A-4B12-A18F-7155E324D075}"/>
              </a:ext>
            </a:extLst>
          </p:cNvPr>
          <p:cNvSpPr txBox="1"/>
          <p:nvPr/>
        </p:nvSpPr>
        <p:spPr>
          <a:xfrm>
            <a:off x="8350589" y="3013037"/>
            <a:ext cx="1102747" cy="553998"/>
          </a:xfrm>
          <a:prstGeom prst="rect">
            <a:avLst/>
          </a:prstGeom>
          <a:solidFill>
            <a:schemeClr val="bg1"/>
          </a:solidFill>
        </p:spPr>
        <p:txBody>
          <a:bodyPr wrap="square">
            <a:spAutoFit/>
          </a:bodyPr>
          <a:lstStyle/>
          <a:p>
            <a:r>
              <a:rPr lang="en-US" altLang="ko-KR" sz="1000" b="1" dirty="0">
                <a:solidFill>
                  <a:srgbClr val="000000"/>
                </a:solidFill>
                <a:effectLst/>
                <a:latin typeface="Times New Roman" panose="02020603050405020304" pitchFamily="18" charset="0"/>
                <a:ea typeface="맑은 고딕" panose="020B0503020000020004" pitchFamily="50" charset="-127"/>
              </a:rPr>
              <a:t>Target</a:t>
            </a:r>
          </a:p>
          <a:p>
            <a:r>
              <a:rPr lang="en-US" altLang="ko-KR" sz="1000" b="1" baseline="30000" dirty="0">
                <a:solidFill>
                  <a:srgbClr val="000000"/>
                </a:solidFill>
                <a:effectLst/>
                <a:latin typeface="Times New Roman" panose="02020603050405020304" pitchFamily="18" charset="0"/>
                <a:ea typeface="맑은 고딕" panose="020B0503020000020004" pitchFamily="50" charset="-127"/>
              </a:rPr>
              <a:t>7</a:t>
            </a:r>
            <a:r>
              <a:rPr lang="en-US" altLang="ko-KR" sz="1000" b="1" dirty="0">
                <a:solidFill>
                  <a:srgbClr val="000000"/>
                </a:solidFill>
                <a:effectLst/>
                <a:latin typeface="Times New Roman" panose="02020603050405020304" pitchFamily="18" charset="0"/>
                <a:ea typeface="맑은 고딕" panose="020B0503020000020004" pitchFamily="50" charset="-127"/>
              </a:rPr>
              <a:t>LiF 100ug/cm</a:t>
            </a:r>
            <a:r>
              <a:rPr lang="en-US" altLang="ko-KR" sz="1000" b="1" baseline="30000" dirty="0">
                <a:solidFill>
                  <a:srgbClr val="000000"/>
                </a:solidFill>
                <a:effectLst/>
                <a:latin typeface="Times New Roman" panose="02020603050405020304" pitchFamily="18" charset="0"/>
                <a:ea typeface="맑은 고딕" panose="020B0503020000020004" pitchFamily="50" charset="-127"/>
              </a:rPr>
              <a:t>2</a:t>
            </a:r>
          </a:p>
          <a:p>
            <a:r>
              <a:rPr lang="en-US" altLang="ko-KR" sz="1000" b="1" dirty="0">
                <a:solidFill>
                  <a:srgbClr val="000000"/>
                </a:solidFill>
                <a:effectLst/>
                <a:latin typeface="Times New Roman" panose="02020603050405020304" pitchFamily="18" charset="0"/>
                <a:ea typeface="맑은 고딕" panose="020B0503020000020004" pitchFamily="50" charset="-127"/>
              </a:rPr>
              <a:t>+ C 30ug/cm</a:t>
            </a:r>
            <a:r>
              <a:rPr lang="en-US" altLang="ko-KR" sz="1000" b="1" baseline="30000" dirty="0">
                <a:solidFill>
                  <a:srgbClr val="000000"/>
                </a:solidFill>
                <a:effectLst/>
                <a:latin typeface="Times New Roman" panose="02020603050405020304" pitchFamily="18" charset="0"/>
                <a:ea typeface="맑은 고딕" panose="020B0503020000020004" pitchFamily="50" charset="-127"/>
              </a:rPr>
              <a:t>2</a:t>
            </a:r>
            <a:endParaRPr lang="ko-KR" altLang="en-US" sz="1000" b="1" baseline="30000" dirty="0"/>
          </a:p>
        </p:txBody>
      </p:sp>
      <p:cxnSp>
        <p:nvCxnSpPr>
          <p:cNvPr id="5" name="직선 연결선 4">
            <a:extLst>
              <a:ext uri="{FF2B5EF4-FFF2-40B4-BE49-F238E27FC236}">
                <a16:creationId xmlns:a16="http://schemas.microsoft.com/office/drawing/2014/main" id="{1E5D74CA-2102-0677-42E4-D6A716DAE9C5}"/>
              </a:ext>
            </a:extLst>
          </p:cNvPr>
          <p:cNvCxnSpPr>
            <a:cxnSpLocks/>
          </p:cNvCxnSpPr>
          <p:nvPr/>
        </p:nvCxnSpPr>
        <p:spPr>
          <a:xfrm flipH="1" flipV="1">
            <a:off x="9341638" y="3314318"/>
            <a:ext cx="799183" cy="30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그림 5">
            <a:extLst>
              <a:ext uri="{FF2B5EF4-FFF2-40B4-BE49-F238E27FC236}">
                <a16:creationId xmlns:a16="http://schemas.microsoft.com/office/drawing/2014/main" id="{68FCE8AE-2A79-441F-3A18-94254195E1AF}"/>
              </a:ext>
            </a:extLst>
          </p:cNvPr>
          <p:cNvPicPr>
            <a:picLocks noChangeAspect="1"/>
          </p:cNvPicPr>
          <p:nvPr/>
        </p:nvPicPr>
        <p:blipFill rotWithShape="1">
          <a:blip r:embed="rId13"/>
          <a:srcRect l="71365"/>
          <a:stretch/>
        </p:blipFill>
        <p:spPr>
          <a:xfrm>
            <a:off x="10198547" y="2879972"/>
            <a:ext cx="246142" cy="632751"/>
          </a:xfrm>
          <a:prstGeom prst="rect">
            <a:avLst/>
          </a:prstGeom>
        </p:spPr>
      </p:pic>
      <p:grpSp>
        <p:nvGrpSpPr>
          <p:cNvPr id="27" name="그룹 26"/>
          <p:cNvGrpSpPr/>
          <p:nvPr/>
        </p:nvGrpSpPr>
        <p:grpSpPr>
          <a:xfrm>
            <a:off x="8172450" y="666548"/>
            <a:ext cx="2785170" cy="2748449"/>
            <a:chOff x="8172450" y="657023"/>
            <a:chExt cx="2785170" cy="2748449"/>
          </a:xfrm>
        </p:grpSpPr>
        <p:pic>
          <p:nvPicPr>
            <p:cNvPr id="42" name="그림 41"/>
            <p:cNvPicPr>
              <a:picLocks noChangeAspect="1"/>
            </p:cNvPicPr>
            <p:nvPr/>
          </p:nvPicPr>
          <p:blipFill>
            <a:blip r:embed="rId14"/>
            <a:stretch>
              <a:fillRect/>
            </a:stretch>
          </p:blipFill>
          <p:spPr>
            <a:xfrm>
              <a:off x="8206955" y="657023"/>
              <a:ext cx="2750665" cy="1826485"/>
            </a:xfrm>
            <a:prstGeom prst="rect">
              <a:avLst/>
            </a:prstGeom>
            <a:solidFill>
              <a:schemeClr val="bg1"/>
            </a:solidFill>
            <a:ln>
              <a:solidFill>
                <a:srgbClr val="FF0000"/>
              </a:solidFill>
            </a:ln>
          </p:spPr>
        </p:pic>
        <p:cxnSp>
          <p:nvCxnSpPr>
            <p:cNvPr id="7" name="직선 연결선 6"/>
            <p:cNvCxnSpPr/>
            <p:nvPr/>
          </p:nvCxnSpPr>
          <p:spPr>
            <a:xfrm>
              <a:off x="8172450" y="2505233"/>
              <a:ext cx="2026097" cy="900239"/>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6" name="직선 연결선 45"/>
            <p:cNvCxnSpPr/>
            <p:nvPr/>
          </p:nvCxnSpPr>
          <p:spPr>
            <a:xfrm flipH="1">
              <a:off x="10396534" y="2501951"/>
              <a:ext cx="556517" cy="886585"/>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56561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80FED69A-A38E-4E72-ABAA-C94BC8F58557}"/>
              </a:ext>
            </a:extLst>
          </p:cNvPr>
          <p:cNvPicPr>
            <a:picLocks noChangeAspect="1"/>
          </p:cNvPicPr>
          <p:nvPr/>
        </p:nvPicPr>
        <p:blipFill>
          <a:blip r:embed="rId3"/>
          <a:stretch>
            <a:fillRect/>
          </a:stretch>
        </p:blipFill>
        <p:spPr>
          <a:xfrm>
            <a:off x="6612515" y="941725"/>
            <a:ext cx="5467349" cy="3801515"/>
          </a:xfrm>
          <a:prstGeom prst="rect">
            <a:avLst/>
          </a:prstGeom>
        </p:spPr>
      </p:pic>
      <p:sp>
        <p:nvSpPr>
          <p:cNvPr id="6" name="TextBox 5">
            <a:extLst>
              <a:ext uri="{FF2B5EF4-FFF2-40B4-BE49-F238E27FC236}">
                <a16:creationId xmlns:a16="http://schemas.microsoft.com/office/drawing/2014/main" id="{641C1D46-0FDC-8D27-A6A7-8789F9B0AD93}"/>
              </a:ext>
            </a:extLst>
          </p:cNvPr>
          <p:cNvSpPr txBox="1"/>
          <p:nvPr/>
        </p:nvSpPr>
        <p:spPr>
          <a:xfrm rot="16200000">
            <a:off x="5578046" y="2375292"/>
            <a:ext cx="1797703" cy="246221"/>
          </a:xfrm>
          <a:prstGeom prst="rect">
            <a:avLst/>
          </a:prstGeom>
          <a:noFill/>
        </p:spPr>
        <p:txBody>
          <a:bodyPr wrap="square">
            <a:spAutoFit/>
          </a:bodyPr>
          <a:lstStyle/>
          <a:p>
            <a:r>
              <a:rPr lang="en-US" altLang="ko-KR" sz="1000" dirty="0">
                <a:latin typeface="Arial" panose="020B0604020202020204" pitchFamily="34" charset="0"/>
                <a:cs typeface="Arial" panose="020B0604020202020204" pitchFamily="34" charset="0"/>
              </a:rPr>
              <a:t>Count rate from SSB, R</a:t>
            </a:r>
          </a:p>
        </p:txBody>
      </p:sp>
      <p:grpSp>
        <p:nvGrpSpPr>
          <p:cNvPr id="60" name="그룹 59"/>
          <p:cNvGrpSpPr/>
          <p:nvPr/>
        </p:nvGrpSpPr>
        <p:grpSpPr>
          <a:xfrm>
            <a:off x="9525" y="662918"/>
            <a:ext cx="7256947" cy="2064184"/>
            <a:chOff x="9525" y="662918"/>
            <a:chExt cx="7256947" cy="2064184"/>
          </a:xfrm>
        </p:grpSpPr>
        <p:grpSp>
          <p:nvGrpSpPr>
            <p:cNvPr id="24" name="그룹 23"/>
            <p:cNvGrpSpPr/>
            <p:nvPr/>
          </p:nvGrpSpPr>
          <p:grpSpPr>
            <a:xfrm>
              <a:off x="9525" y="662918"/>
              <a:ext cx="7256947" cy="1815349"/>
              <a:chOff x="-66675" y="653393"/>
              <a:chExt cx="7256947" cy="1815349"/>
            </a:xfrm>
          </p:grpSpPr>
          <p:sp>
            <p:nvSpPr>
              <p:cNvPr id="10" name="타원 9"/>
              <p:cNvSpPr/>
              <p:nvPr/>
            </p:nvSpPr>
            <p:spPr>
              <a:xfrm>
                <a:off x="1354871" y="1457238"/>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타원 10"/>
              <p:cNvSpPr/>
              <p:nvPr/>
            </p:nvSpPr>
            <p:spPr>
              <a:xfrm>
                <a:off x="2514108" y="1478142"/>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타원 11"/>
              <p:cNvSpPr/>
              <p:nvPr/>
            </p:nvSpPr>
            <p:spPr>
              <a:xfrm>
                <a:off x="3741799" y="1457238"/>
                <a:ext cx="9906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타원 12"/>
              <p:cNvSpPr/>
              <p:nvPr/>
            </p:nvSpPr>
            <p:spPr>
              <a:xfrm>
                <a:off x="1426826" y="1868667"/>
                <a:ext cx="209550" cy="209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타원 13"/>
              <p:cNvSpPr/>
              <p:nvPr/>
            </p:nvSpPr>
            <p:spPr>
              <a:xfrm>
                <a:off x="1754921" y="1868667"/>
                <a:ext cx="209550" cy="209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타원 14"/>
              <p:cNvSpPr/>
              <p:nvPr/>
            </p:nvSpPr>
            <p:spPr>
              <a:xfrm>
                <a:off x="2050196" y="1868667"/>
                <a:ext cx="209550" cy="209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타원 15"/>
              <p:cNvSpPr/>
              <p:nvPr/>
            </p:nvSpPr>
            <p:spPr>
              <a:xfrm>
                <a:off x="2609905" y="1874936"/>
                <a:ext cx="209550" cy="209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타원 16"/>
              <p:cNvSpPr/>
              <p:nvPr/>
            </p:nvSpPr>
            <p:spPr>
              <a:xfrm>
                <a:off x="2938000" y="1874936"/>
                <a:ext cx="209550" cy="209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타원 17"/>
              <p:cNvSpPr/>
              <p:nvPr/>
            </p:nvSpPr>
            <p:spPr>
              <a:xfrm>
                <a:off x="3233275" y="1874936"/>
                <a:ext cx="209550" cy="209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타원 18"/>
              <p:cNvSpPr/>
              <p:nvPr/>
            </p:nvSpPr>
            <p:spPr>
              <a:xfrm>
                <a:off x="3827161" y="1868667"/>
                <a:ext cx="209550" cy="209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타원 19"/>
              <p:cNvSpPr/>
              <p:nvPr/>
            </p:nvSpPr>
            <p:spPr>
              <a:xfrm>
                <a:off x="4155256" y="1868667"/>
                <a:ext cx="209550" cy="209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타원 20"/>
              <p:cNvSpPr/>
              <p:nvPr/>
            </p:nvSpPr>
            <p:spPr>
              <a:xfrm>
                <a:off x="4450531" y="1868667"/>
                <a:ext cx="209550" cy="209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직사각형 21"/>
              <p:cNvSpPr/>
              <p:nvPr/>
            </p:nvSpPr>
            <p:spPr>
              <a:xfrm>
                <a:off x="-66675" y="653393"/>
                <a:ext cx="7256947" cy="830997"/>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ko-KR" sz="1600">
                    <a:latin typeface="Arial" panose="020B0604020202020204" pitchFamily="34" charset="0"/>
                    <a:cs typeface="Arial" panose="020B0604020202020204" pitchFamily="34" charset="0"/>
                  </a:rPr>
                  <a:t>Three identical targets were prepared in case of targets destruction</a:t>
                </a:r>
              </a:p>
              <a:p>
                <a:pPr marL="285750" indent="-285750">
                  <a:lnSpc>
                    <a:spcPct val="150000"/>
                  </a:lnSpc>
                  <a:buFont typeface="Wingdings" panose="05000000000000000000" pitchFamily="2" charset="2"/>
                  <a:buChar char="Ø"/>
                </a:pPr>
                <a:r>
                  <a:rPr lang="en-US" altLang="ko-KR" sz="1600">
                    <a:latin typeface="Arial" panose="020B0604020202020204" pitchFamily="34" charset="0"/>
                    <a:cs typeface="Arial" panose="020B0604020202020204" pitchFamily="34" charset="0"/>
                  </a:rPr>
                  <a:t>For each target, three areas could be selectively irradiated.</a:t>
                </a:r>
              </a:p>
            </p:txBody>
          </p:sp>
        </p:grpSp>
        <p:sp>
          <p:nvSpPr>
            <p:cNvPr id="48" name="TextBox 47"/>
            <p:cNvSpPr txBox="1"/>
            <p:nvPr/>
          </p:nvSpPr>
          <p:spPr>
            <a:xfrm>
              <a:off x="1506271" y="2359628"/>
              <a:ext cx="1479487" cy="338554"/>
            </a:xfrm>
            <a:prstGeom prst="rect">
              <a:avLst/>
            </a:prstGeom>
            <a:noFill/>
          </p:spPr>
          <p:txBody>
            <a:bodyPr wrap="square" rtlCol="0">
              <a:spAutoFit/>
            </a:bodyPr>
            <a:lstStyle/>
            <a:p>
              <a:r>
                <a:rPr lang="en-US" sz="1600"/>
                <a:t>Target #1</a:t>
              </a:r>
            </a:p>
          </p:txBody>
        </p:sp>
        <p:sp>
          <p:nvSpPr>
            <p:cNvPr id="49" name="TextBox 48"/>
            <p:cNvSpPr txBox="1"/>
            <p:nvPr/>
          </p:nvSpPr>
          <p:spPr>
            <a:xfrm>
              <a:off x="2686160" y="2388548"/>
              <a:ext cx="1479487" cy="338554"/>
            </a:xfrm>
            <a:prstGeom prst="rect">
              <a:avLst/>
            </a:prstGeom>
            <a:noFill/>
          </p:spPr>
          <p:txBody>
            <a:bodyPr wrap="square" rtlCol="0">
              <a:spAutoFit/>
            </a:bodyPr>
            <a:lstStyle/>
            <a:p>
              <a:r>
                <a:rPr lang="en-US" sz="1600"/>
                <a:t>Target #2</a:t>
              </a:r>
            </a:p>
          </p:txBody>
        </p:sp>
        <p:sp>
          <p:nvSpPr>
            <p:cNvPr id="50" name="TextBox 49"/>
            <p:cNvSpPr txBox="1"/>
            <p:nvPr/>
          </p:nvSpPr>
          <p:spPr>
            <a:xfrm>
              <a:off x="3909594" y="2388548"/>
              <a:ext cx="1479487" cy="338554"/>
            </a:xfrm>
            <a:prstGeom prst="rect">
              <a:avLst/>
            </a:prstGeom>
            <a:noFill/>
          </p:spPr>
          <p:txBody>
            <a:bodyPr wrap="square" rtlCol="0">
              <a:spAutoFit/>
            </a:bodyPr>
            <a:lstStyle/>
            <a:p>
              <a:r>
                <a:rPr lang="en-US" sz="1600"/>
                <a:t>Target #3</a:t>
              </a:r>
            </a:p>
          </p:txBody>
        </p:sp>
        <p:sp>
          <p:nvSpPr>
            <p:cNvPr id="51" name="TextBox 50"/>
            <p:cNvSpPr txBox="1"/>
            <p:nvPr/>
          </p:nvSpPr>
          <p:spPr>
            <a:xfrm>
              <a:off x="1098691" y="1504101"/>
              <a:ext cx="1479487" cy="307777"/>
            </a:xfrm>
            <a:prstGeom prst="rect">
              <a:avLst/>
            </a:prstGeom>
            <a:noFill/>
          </p:spPr>
          <p:txBody>
            <a:bodyPr wrap="square" rtlCol="0">
              <a:spAutoFit/>
            </a:bodyPr>
            <a:lstStyle/>
            <a:p>
              <a:r>
                <a:rPr lang="en-US" sz="1400"/>
                <a:t>left</a:t>
              </a:r>
            </a:p>
          </p:txBody>
        </p:sp>
        <p:sp>
          <p:nvSpPr>
            <p:cNvPr id="52" name="TextBox 51"/>
            <p:cNvSpPr txBox="1"/>
            <p:nvPr/>
          </p:nvSpPr>
          <p:spPr>
            <a:xfrm>
              <a:off x="1623077" y="1436005"/>
              <a:ext cx="712869" cy="307777"/>
            </a:xfrm>
            <a:prstGeom prst="rect">
              <a:avLst/>
            </a:prstGeom>
            <a:noFill/>
          </p:spPr>
          <p:txBody>
            <a:bodyPr wrap="square" rtlCol="0">
              <a:spAutoFit/>
            </a:bodyPr>
            <a:lstStyle/>
            <a:p>
              <a:r>
                <a:rPr lang="en-US" sz="1400"/>
                <a:t>center</a:t>
              </a:r>
            </a:p>
          </p:txBody>
        </p:sp>
        <p:sp>
          <p:nvSpPr>
            <p:cNvPr id="53" name="TextBox 52"/>
            <p:cNvSpPr txBox="1"/>
            <p:nvPr/>
          </p:nvSpPr>
          <p:spPr>
            <a:xfrm>
              <a:off x="2189490" y="1423146"/>
              <a:ext cx="543532" cy="307777"/>
            </a:xfrm>
            <a:prstGeom prst="rect">
              <a:avLst/>
            </a:prstGeom>
            <a:noFill/>
          </p:spPr>
          <p:txBody>
            <a:bodyPr wrap="square" rtlCol="0">
              <a:spAutoFit/>
            </a:bodyPr>
            <a:lstStyle/>
            <a:p>
              <a:r>
                <a:rPr lang="en-US" sz="1400"/>
                <a:t>right</a:t>
              </a:r>
            </a:p>
          </p:txBody>
        </p:sp>
        <p:cxnSp>
          <p:nvCxnSpPr>
            <p:cNvPr id="55" name="직선 연결선 54"/>
            <p:cNvCxnSpPr>
              <a:endCxn id="13" idx="1"/>
            </p:cNvCxnSpPr>
            <p:nvPr/>
          </p:nvCxnSpPr>
          <p:spPr>
            <a:xfrm>
              <a:off x="1308546" y="1758779"/>
              <a:ext cx="225168" cy="150101"/>
            </a:xfrm>
            <a:prstGeom prst="line">
              <a:avLst/>
            </a:prstGeom>
          </p:spPr>
          <p:style>
            <a:lnRef idx="1">
              <a:schemeClr val="dk1"/>
            </a:lnRef>
            <a:fillRef idx="0">
              <a:schemeClr val="dk1"/>
            </a:fillRef>
            <a:effectRef idx="0">
              <a:schemeClr val="dk1"/>
            </a:effectRef>
            <a:fontRef idx="minor">
              <a:schemeClr val="tx1"/>
            </a:fontRef>
          </p:style>
        </p:cxnSp>
        <p:cxnSp>
          <p:nvCxnSpPr>
            <p:cNvPr id="56" name="직선 연결선 55"/>
            <p:cNvCxnSpPr/>
            <p:nvPr/>
          </p:nvCxnSpPr>
          <p:spPr>
            <a:xfrm>
              <a:off x="1845064" y="1683192"/>
              <a:ext cx="88880" cy="189202"/>
            </a:xfrm>
            <a:prstGeom prst="line">
              <a:avLst/>
            </a:prstGeom>
          </p:spPr>
          <p:style>
            <a:lnRef idx="1">
              <a:schemeClr val="dk1"/>
            </a:lnRef>
            <a:fillRef idx="0">
              <a:schemeClr val="dk1"/>
            </a:fillRef>
            <a:effectRef idx="0">
              <a:schemeClr val="dk1"/>
            </a:effectRef>
            <a:fontRef idx="minor">
              <a:schemeClr val="tx1"/>
            </a:fontRef>
          </p:style>
        </p:cxnSp>
        <p:cxnSp>
          <p:nvCxnSpPr>
            <p:cNvPr id="58" name="직선 연결선 57"/>
            <p:cNvCxnSpPr/>
            <p:nvPr/>
          </p:nvCxnSpPr>
          <p:spPr>
            <a:xfrm flipH="1">
              <a:off x="2257036" y="1730080"/>
              <a:ext cx="110683" cy="150101"/>
            </a:xfrm>
            <a:prstGeom prst="line">
              <a:avLst/>
            </a:prstGeom>
          </p:spPr>
          <p:style>
            <a:lnRef idx="1">
              <a:schemeClr val="dk1"/>
            </a:lnRef>
            <a:fillRef idx="0">
              <a:schemeClr val="dk1"/>
            </a:fillRef>
            <a:effectRef idx="0">
              <a:schemeClr val="dk1"/>
            </a:effectRef>
            <a:fontRef idx="minor">
              <a:schemeClr val="tx1"/>
            </a:fontRef>
          </p:style>
        </p:cxnSp>
      </p:grpSp>
      <p:sp>
        <p:nvSpPr>
          <p:cNvPr id="7" name="TextBox 6">
            <a:extLst>
              <a:ext uri="{FF2B5EF4-FFF2-40B4-BE49-F238E27FC236}">
                <a16:creationId xmlns:a16="http://schemas.microsoft.com/office/drawing/2014/main" id="{28A88D4F-EEF1-4B3F-A9D2-10C7AAFB4A74}"/>
              </a:ext>
            </a:extLst>
          </p:cNvPr>
          <p:cNvSpPr txBox="1"/>
          <p:nvPr/>
        </p:nvSpPr>
        <p:spPr>
          <a:xfrm>
            <a:off x="7452300" y="639968"/>
            <a:ext cx="4092814" cy="276999"/>
          </a:xfrm>
          <a:prstGeom prst="rect">
            <a:avLst/>
          </a:prstGeom>
          <a:noFill/>
        </p:spPr>
        <p:txBody>
          <a:bodyPr wrap="square" rtlCol="0">
            <a:spAutoFit/>
          </a:bodyPr>
          <a:lstStyle/>
          <a:p>
            <a:r>
              <a:rPr lang="en-US" altLang="ko-KR" sz="1200" b="1"/>
              <a:t>Running HISTORY about SSB(14th/12</a:t>
            </a:r>
            <a:r>
              <a:rPr lang="en-US" altLang="ko-KR" sz="1200" b="1" baseline="30000"/>
              <a:t>/</a:t>
            </a:r>
            <a:r>
              <a:rPr lang="en-US" altLang="ko-KR" sz="1200" b="1"/>
              <a:t>2019</a:t>
            </a:r>
            <a:r>
              <a:rPr lang="en-US" altLang="ko-KR" sz="1200" b="1" dirty="0"/>
              <a:t>~ 19th/12</a:t>
            </a:r>
            <a:r>
              <a:rPr lang="en-US" altLang="ko-KR" sz="1200" b="1" baseline="30000" dirty="0"/>
              <a:t>/</a:t>
            </a:r>
            <a:r>
              <a:rPr lang="en-US" altLang="ko-KR" sz="1200" b="1" dirty="0"/>
              <a:t>2019)</a:t>
            </a:r>
            <a:endParaRPr lang="ko-KR" altLang="en-US" sz="1200" b="1" dirty="0"/>
          </a:p>
        </p:txBody>
      </p:sp>
      <p:sp>
        <p:nvSpPr>
          <p:cNvPr id="8" name="TextBox 7">
            <a:extLst>
              <a:ext uri="{FF2B5EF4-FFF2-40B4-BE49-F238E27FC236}">
                <a16:creationId xmlns:a16="http://schemas.microsoft.com/office/drawing/2014/main" id="{09F16282-9A96-9EF4-18B8-402D09CAC2CE}"/>
              </a:ext>
            </a:extLst>
          </p:cNvPr>
          <p:cNvSpPr txBox="1"/>
          <p:nvPr/>
        </p:nvSpPr>
        <p:spPr>
          <a:xfrm>
            <a:off x="8008967" y="4720995"/>
            <a:ext cx="2693729" cy="276999"/>
          </a:xfrm>
          <a:prstGeom prst="rect">
            <a:avLst/>
          </a:prstGeom>
          <a:noFill/>
        </p:spPr>
        <p:txBody>
          <a:bodyPr wrap="square">
            <a:spAutoFit/>
          </a:bodyPr>
          <a:lstStyle/>
          <a:p>
            <a:r>
              <a:rPr lang="en-US" altLang="ko-KR" sz="1200">
                <a:latin typeface="Arial" panose="020B0604020202020204" pitchFamily="34" charset="0"/>
                <a:cs typeface="Arial" panose="020B0604020202020204" pitchFamily="34" charset="0"/>
              </a:rPr>
              <a:t>Running number (each run ~ 1 hour)</a:t>
            </a:r>
            <a:endParaRPr lang="ko-KR" altLang="en-US" sz="1200" dirty="0">
              <a:latin typeface="Arial" panose="020B0604020202020204" pitchFamily="34" charset="0"/>
              <a:cs typeface="Arial" panose="020B0604020202020204" pitchFamily="34" charset="0"/>
            </a:endParaRPr>
          </a:p>
        </p:txBody>
      </p:sp>
      <p:sp>
        <p:nvSpPr>
          <p:cNvPr id="25" name="직사각형 24"/>
          <p:cNvSpPr/>
          <p:nvPr/>
        </p:nvSpPr>
        <p:spPr>
          <a:xfrm>
            <a:off x="23813" y="2758690"/>
            <a:ext cx="6718620" cy="785343"/>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ko-KR" sz="1600">
                <a:latin typeface="Arial" panose="020B0604020202020204" pitchFamily="34" charset="0"/>
                <a:cs typeface="Arial" panose="020B0604020202020204" pitchFamily="34" charset="0"/>
              </a:rPr>
              <a:t>During 6-day experiment, areas where beam hit were changed 10 times due to target degradation, which limited data acquisition</a:t>
            </a:r>
          </a:p>
        </p:txBody>
      </p:sp>
      <p:pic>
        <p:nvPicPr>
          <p:cNvPr id="26" name="그림 25">
            <a:extLst>
              <a:ext uri="{FF2B5EF4-FFF2-40B4-BE49-F238E27FC236}">
                <a16:creationId xmlns:a16="http://schemas.microsoft.com/office/drawing/2014/main" id="{BE3AEE64-4A41-28D8-2BEB-F2F75CC88C11}"/>
              </a:ext>
            </a:extLst>
          </p:cNvPr>
          <p:cNvPicPr>
            <a:picLocks noChangeAspect="1"/>
          </p:cNvPicPr>
          <p:nvPr/>
        </p:nvPicPr>
        <p:blipFill>
          <a:blip r:embed="rId4"/>
          <a:stretch>
            <a:fillRect/>
          </a:stretch>
        </p:blipFill>
        <p:spPr>
          <a:xfrm>
            <a:off x="2024940" y="3796540"/>
            <a:ext cx="1382922" cy="1846145"/>
          </a:xfrm>
          <a:prstGeom prst="rect">
            <a:avLst/>
          </a:prstGeom>
        </p:spPr>
      </p:pic>
      <p:pic>
        <p:nvPicPr>
          <p:cNvPr id="27" name="그림 26">
            <a:extLst>
              <a:ext uri="{FF2B5EF4-FFF2-40B4-BE49-F238E27FC236}">
                <a16:creationId xmlns:a16="http://schemas.microsoft.com/office/drawing/2014/main" id="{BEC4F30F-B3A7-1BA8-F0A7-F9609C968182}"/>
              </a:ext>
            </a:extLst>
          </p:cNvPr>
          <p:cNvPicPr>
            <a:picLocks noChangeAspect="1"/>
          </p:cNvPicPr>
          <p:nvPr/>
        </p:nvPicPr>
        <p:blipFill rotWithShape="1">
          <a:blip r:embed="rId4"/>
          <a:srcRect l="58523" t="22327" r="19359" b="59020"/>
          <a:stretch/>
        </p:blipFill>
        <p:spPr>
          <a:xfrm>
            <a:off x="3561458" y="3618075"/>
            <a:ext cx="788989" cy="888261"/>
          </a:xfrm>
          <a:prstGeom prst="rect">
            <a:avLst/>
          </a:prstGeom>
        </p:spPr>
      </p:pic>
      <p:pic>
        <p:nvPicPr>
          <p:cNvPr id="28" name="그래픽 18" descr="물음표 단색으로 채워진">
            <a:extLst>
              <a:ext uri="{FF2B5EF4-FFF2-40B4-BE49-F238E27FC236}">
                <a16:creationId xmlns:a16="http://schemas.microsoft.com/office/drawing/2014/main" id="{1EC5716A-325D-7313-1507-25FCFE8BD02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0056" y="3601997"/>
            <a:ext cx="479713" cy="479713"/>
          </a:xfrm>
          <a:prstGeom prst="rect">
            <a:avLst/>
          </a:prstGeom>
        </p:spPr>
      </p:pic>
      <p:cxnSp>
        <p:nvCxnSpPr>
          <p:cNvPr id="29" name="직선 연결선 28">
            <a:extLst>
              <a:ext uri="{FF2B5EF4-FFF2-40B4-BE49-F238E27FC236}">
                <a16:creationId xmlns:a16="http://schemas.microsoft.com/office/drawing/2014/main" id="{CF0663D3-4071-22E5-8EFC-724DA895806A}"/>
              </a:ext>
            </a:extLst>
          </p:cNvPr>
          <p:cNvCxnSpPr>
            <a:cxnSpLocks/>
          </p:cNvCxnSpPr>
          <p:nvPr/>
        </p:nvCxnSpPr>
        <p:spPr>
          <a:xfrm flipV="1">
            <a:off x="3160211" y="3618075"/>
            <a:ext cx="401247" cy="574885"/>
          </a:xfrm>
          <a:prstGeom prst="line">
            <a:avLst/>
          </a:prstGeom>
        </p:spPr>
        <p:style>
          <a:lnRef idx="1">
            <a:schemeClr val="dk1"/>
          </a:lnRef>
          <a:fillRef idx="0">
            <a:schemeClr val="dk1"/>
          </a:fillRef>
          <a:effectRef idx="0">
            <a:schemeClr val="dk1"/>
          </a:effectRef>
          <a:fontRef idx="minor">
            <a:schemeClr val="tx1"/>
          </a:fontRef>
        </p:style>
      </p:cxnSp>
      <p:cxnSp>
        <p:nvCxnSpPr>
          <p:cNvPr id="30" name="직선 연결선 29">
            <a:extLst>
              <a:ext uri="{FF2B5EF4-FFF2-40B4-BE49-F238E27FC236}">
                <a16:creationId xmlns:a16="http://schemas.microsoft.com/office/drawing/2014/main" id="{14391F09-D6DB-6DD7-9CBA-6A54375B77C3}"/>
              </a:ext>
            </a:extLst>
          </p:cNvPr>
          <p:cNvCxnSpPr>
            <a:cxnSpLocks/>
          </p:cNvCxnSpPr>
          <p:nvPr/>
        </p:nvCxnSpPr>
        <p:spPr>
          <a:xfrm flipV="1">
            <a:off x="3131844" y="4506336"/>
            <a:ext cx="429614" cy="23404"/>
          </a:xfrm>
          <a:prstGeom prst="line">
            <a:avLst/>
          </a:prstGeom>
        </p:spPr>
        <p:style>
          <a:lnRef idx="1">
            <a:schemeClr val="dk1"/>
          </a:lnRef>
          <a:fillRef idx="0">
            <a:schemeClr val="dk1"/>
          </a:fillRef>
          <a:effectRef idx="0">
            <a:schemeClr val="dk1"/>
          </a:effectRef>
          <a:fontRef idx="minor">
            <a:schemeClr val="tx1"/>
          </a:fontRef>
        </p:style>
      </p:cxnSp>
      <p:pic>
        <p:nvPicPr>
          <p:cNvPr id="31" name="그림 30">
            <a:extLst>
              <a:ext uri="{FF2B5EF4-FFF2-40B4-BE49-F238E27FC236}">
                <a16:creationId xmlns:a16="http://schemas.microsoft.com/office/drawing/2014/main" id="{1CA66867-DA53-4019-B3F4-8914ACA06F2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2695" t="25493" r="3151" b="51375"/>
          <a:stretch/>
        </p:blipFill>
        <p:spPr>
          <a:xfrm>
            <a:off x="3557111" y="4743240"/>
            <a:ext cx="924816" cy="835126"/>
          </a:xfrm>
          <a:prstGeom prst="rect">
            <a:avLst/>
          </a:prstGeom>
        </p:spPr>
      </p:pic>
      <p:cxnSp>
        <p:nvCxnSpPr>
          <p:cNvPr id="32" name="직선 연결선 31">
            <a:extLst>
              <a:ext uri="{FF2B5EF4-FFF2-40B4-BE49-F238E27FC236}">
                <a16:creationId xmlns:a16="http://schemas.microsoft.com/office/drawing/2014/main" id="{2FD45CCA-0D74-446B-9604-C08ACBEF888F}"/>
              </a:ext>
            </a:extLst>
          </p:cNvPr>
          <p:cNvCxnSpPr>
            <a:cxnSpLocks/>
          </p:cNvCxnSpPr>
          <p:nvPr/>
        </p:nvCxnSpPr>
        <p:spPr>
          <a:xfrm>
            <a:off x="2748288" y="5085901"/>
            <a:ext cx="820465" cy="473212"/>
          </a:xfrm>
          <a:prstGeom prst="line">
            <a:avLst/>
          </a:prstGeom>
        </p:spPr>
        <p:style>
          <a:lnRef idx="1">
            <a:schemeClr val="dk1"/>
          </a:lnRef>
          <a:fillRef idx="0">
            <a:schemeClr val="dk1"/>
          </a:fillRef>
          <a:effectRef idx="0">
            <a:schemeClr val="dk1"/>
          </a:effectRef>
          <a:fontRef idx="minor">
            <a:schemeClr val="tx1"/>
          </a:fontRef>
        </p:style>
      </p:cxnSp>
      <p:cxnSp>
        <p:nvCxnSpPr>
          <p:cNvPr id="33" name="직선 연결선 32">
            <a:extLst>
              <a:ext uri="{FF2B5EF4-FFF2-40B4-BE49-F238E27FC236}">
                <a16:creationId xmlns:a16="http://schemas.microsoft.com/office/drawing/2014/main" id="{5C51827A-F0F9-4A59-9B5E-2E2ADF2BECD9}"/>
              </a:ext>
            </a:extLst>
          </p:cNvPr>
          <p:cNvCxnSpPr>
            <a:cxnSpLocks/>
          </p:cNvCxnSpPr>
          <p:nvPr/>
        </p:nvCxnSpPr>
        <p:spPr>
          <a:xfrm flipV="1">
            <a:off x="2993610" y="4743240"/>
            <a:ext cx="563501" cy="25646"/>
          </a:xfrm>
          <a:prstGeom prst="line">
            <a:avLst/>
          </a:prstGeom>
        </p:spPr>
        <p:style>
          <a:lnRef idx="1">
            <a:schemeClr val="dk1"/>
          </a:lnRef>
          <a:fillRef idx="0">
            <a:schemeClr val="dk1"/>
          </a:fillRef>
          <a:effectRef idx="0">
            <a:schemeClr val="dk1"/>
          </a:effectRef>
          <a:fontRef idx="minor">
            <a:schemeClr val="tx1"/>
          </a:fontRef>
        </p:style>
      </p:cxnSp>
      <p:sp>
        <p:nvSpPr>
          <p:cNvPr id="34" name="직사각형 33">
            <a:extLst>
              <a:ext uri="{FF2B5EF4-FFF2-40B4-BE49-F238E27FC236}">
                <a16:creationId xmlns:a16="http://schemas.microsoft.com/office/drawing/2014/main" id="{532FF79A-8497-4A80-A5DC-ADD93823C92A}"/>
              </a:ext>
            </a:extLst>
          </p:cNvPr>
          <p:cNvSpPr/>
          <p:nvPr/>
        </p:nvSpPr>
        <p:spPr>
          <a:xfrm>
            <a:off x="2714259" y="5656181"/>
            <a:ext cx="1217000" cy="261610"/>
          </a:xfrm>
          <a:prstGeom prst="rect">
            <a:avLst/>
          </a:prstGeom>
        </p:spPr>
        <p:txBody>
          <a:bodyPr wrap="none">
            <a:spAutoFit/>
          </a:bodyPr>
          <a:lstStyle/>
          <a:p>
            <a:r>
              <a:rPr lang="en-US" altLang="ko-KR" sz="1050" kern="100" dirty="0">
                <a:latin typeface="Arial" panose="020B0604020202020204" pitchFamily="34" charset="0"/>
                <a:cs typeface="Arial" panose="020B0604020202020204" pitchFamily="34" charset="0"/>
              </a:rPr>
              <a:t>After experiment</a:t>
            </a:r>
            <a:endParaRPr lang="ko-KR" altLang="en-US" sz="1050" dirty="0">
              <a:latin typeface="Arial" panose="020B0604020202020204" pitchFamily="34" charset="0"/>
              <a:cs typeface="Arial" panose="020B0604020202020204" pitchFamily="34" charset="0"/>
            </a:endParaRPr>
          </a:p>
        </p:txBody>
      </p:sp>
      <p:sp>
        <p:nvSpPr>
          <p:cNvPr id="35" name="타원 34">
            <a:extLst>
              <a:ext uri="{FF2B5EF4-FFF2-40B4-BE49-F238E27FC236}">
                <a16:creationId xmlns:a16="http://schemas.microsoft.com/office/drawing/2014/main" id="{C7D0F4FB-85FF-485A-A7FA-74086D3C9B30}"/>
              </a:ext>
            </a:extLst>
          </p:cNvPr>
          <p:cNvSpPr/>
          <p:nvPr/>
        </p:nvSpPr>
        <p:spPr>
          <a:xfrm>
            <a:off x="3852814" y="3870753"/>
            <a:ext cx="219781" cy="2270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타원 35">
            <a:extLst>
              <a:ext uri="{FF2B5EF4-FFF2-40B4-BE49-F238E27FC236}">
                <a16:creationId xmlns:a16="http://schemas.microsoft.com/office/drawing/2014/main" id="{D88E1CFC-A451-474C-B4A0-35F0D1D7EF2E}"/>
              </a:ext>
            </a:extLst>
          </p:cNvPr>
          <p:cNvSpPr/>
          <p:nvPr/>
        </p:nvSpPr>
        <p:spPr>
          <a:xfrm>
            <a:off x="3993019" y="5066033"/>
            <a:ext cx="219781" cy="2270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타원 36">
            <a:extLst>
              <a:ext uri="{FF2B5EF4-FFF2-40B4-BE49-F238E27FC236}">
                <a16:creationId xmlns:a16="http://schemas.microsoft.com/office/drawing/2014/main" id="{16188A27-3DDA-4C50-B9A6-4237F2AA5E85}"/>
              </a:ext>
            </a:extLst>
          </p:cNvPr>
          <p:cNvSpPr/>
          <p:nvPr/>
        </p:nvSpPr>
        <p:spPr>
          <a:xfrm>
            <a:off x="3837880" y="5252592"/>
            <a:ext cx="219781" cy="2270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8" name="그래픽 76" descr="물음표 단색으로 채워진">
            <a:extLst>
              <a:ext uri="{FF2B5EF4-FFF2-40B4-BE49-F238E27FC236}">
                <a16:creationId xmlns:a16="http://schemas.microsoft.com/office/drawing/2014/main" id="{9833AF91-45AE-4776-A63D-2024FD37AD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14347" y="4826538"/>
            <a:ext cx="479713" cy="479713"/>
          </a:xfrm>
          <a:prstGeom prst="rect">
            <a:avLst/>
          </a:prstGeom>
        </p:spPr>
      </p:pic>
      <p:sp>
        <p:nvSpPr>
          <p:cNvPr id="39" name="직사각형 38">
            <a:extLst>
              <a:ext uri="{FF2B5EF4-FFF2-40B4-BE49-F238E27FC236}">
                <a16:creationId xmlns:a16="http://schemas.microsoft.com/office/drawing/2014/main" id="{B02E705C-2612-450E-BC2B-5C6A2F0BD693}"/>
              </a:ext>
            </a:extLst>
          </p:cNvPr>
          <p:cNvSpPr/>
          <p:nvPr/>
        </p:nvSpPr>
        <p:spPr>
          <a:xfrm>
            <a:off x="2020042" y="5391098"/>
            <a:ext cx="710722" cy="230832"/>
          </a:xfrm>
          <a:prstGeom prst="rect">
            <a:avLst/>
          </a:prstGeom>
          <a:solidFill>
            <a:schemeClr val="accent1">
              <a:lumMod val="40000"/>
              <a:lumOff val="60000"/>
            </a:schemeClr>
          </a:solidFill>
        </p:spPr>
        <p:txBody>
          <a:bodyPr wrap="square">
            <a:spAutoFit/>
          </a:bodyPr>
          <a:lstStyle/>
          <a:p>
            <a:r>
              <a:rPr lang="en-US" altLang="ko-KR" sz="900" dirty="0">
                <a:latin typeface="Arial" panose="020B0604020202020204" pitchFamily="34" charset="0"/>
                <a:cs typeface="Arial" panose="020B0604020202020204" pitchFamily="34" charset="0"/>
              </a:rPr>
              <a:t>Target #1</a:t>
            </a:r>
            <a:endParaRPr lang="ko-KR" altLang="en-US" sz="900" dirty="0"/>
          </a:p>
        </p:txBody>
      </p:sp>
      <p:sp>
        <p:nvSpPr>
          <p:cNvPr id="40" name="직사각형 39">
            <a:extLst>
              <a:ext uri="{FF2B5EF4-FFF2-40B4-BE49-F238E27FC236}">
                <a16:creationId xmlns:a16="http://schemas.microsoft.com/office/drawing/2014/main" id="{EE4EF618-7E9F-4C66-A401-133A5597454F}"/>
              </a:ext>
            </a:extLst>
          </p:cNvPr>
          <p:cNvSpPr/>
          <p:nvPr/>
        </p:nvSpPr>
        <p:spPr>
          <a:xfrm>
            <a:off x="2502102" y="4903431"/>
            <a:ext cx="710722" cy="230832"/>
          </a:xfrm>
          <a:prstGeom prst="rect">
            <a:avLst/>
          </a:prstGeom>
          <a:solidFill>
            <a:schemeClr val="accent1">
              <a:lumMod val="40000"/>
              <a:lumOff val="60000"/>
            </a:schemeClr>
          </a:solidFill>
        </p:spPr>
        <p:txBody>
          <a:bodyPr wrap="square">
            <a:spAutoFit/>
          </a:bodyPr>
          <a:lstStyle/>
          <a:p>
            <a:r>
              <a:rPr lang="en-US" altLang="ko-KR" sz="900" dirty="0">
                <a:latin typeface="Arial" panose="020B0604020202020204" pitchFamily="34" charset="0"/>
                <a:cs typeface="Arial" panose="020B0604020202020204" pitchFamily="34" charset="0"/>
              </a:rPr>
              <a:t>Target #2</a:t>
            </a:r>
            <a:endParaRPr lang="ko-KR" altLang="en-US" sz="900" dirty="0"/>
          </a:p>
        </p:txBody>
      </p:sp>
      <p:sp>
        <p:nvSpPr>
          <p:cNvPr id="41" name="직사각형 40">
            <a:extLst>
              <a:ext uri="{FF2B5EF4-FFF2-40B4-BE49-F238E27FC236}">
                <a16:creationId xmlns:a16="http://schemas.microsoft.com/office/drawing/2014/main" id="{4FC4EFE1-F5E1-4B69-95FF-99A8ADA1F8FD}"/>
              </a:ext>
            </a:extLst>
          </p:cNvPr>
          <p:cNvSpPr/>
          <p:nvPr/>
        </p:nvSpPr>
        <p:spPr>
          <a:xfrm>
            <a:off x="2608550" y="4012942"/>
            <a:ext cx="710722" cy="230832"/>
          </a:xfrm>
          <a:prstGeom prst="rect">
            <a:avLst/>
          </a:prstGeom>
          <a:solidFill>
            <a:schemeClr val="accent1">
              <a:lumMod val="40000"/>
              <a:lumOff val="60000"/>
            </a:schemeClr>
          </a:solidFill>
        </p:spPr>
        <p:txBody>
          <a:bodyPr wrap="square">
            <a:spAutoFit/>
          </a:bodyPr>
          <a:lstStyle/>
          <a:p>
            <a:r>
              <a:rPr lang="en-US" altLang="ko-KR" sz="900" dirty="0">
                <a:latin typeface="Arial" panose="020B0604020202020204" pitchFamily="34" charset="0"/>
                <a:cs typeface="Arial" panose="020B0604020202020204" pitchFamily="34" charset="0"/>
              </a:rPr>
              <a:t>Target #3</a:t>
            </a:r>
            <a:endParaRPr lang="ko-KR" altLang="en-US" sz="900" dirty="0"/>
          </a:p>
        </p:txBody>
      </p:sp>
      <p:sp>
        <p:nvSpPr>
          <p:cNvPr id="42" name="타원 41"/>
          <p:cNvSpPr/>
          <p:nvPr/>
        </p:nvSpPr>
        <p:spPr>
          <a:xfrm>
            <a:off x="1510368" y="1888797"/>
            <a:ext cx="209550" cy="20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타원 42"/>
          <p:cNvSpPr/>
          <p:nvPr/>
        </p:nvSpPr>
        <p:spPr>
          <a:xfrm>
            <a:off x="1832816" y="1888797"/>
            <a:ext cx="209550" cy="20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타원 43"/>
          <p:cNvSpPr/>
          <p:nvPr/>
        </p:nvSpPr>
        <p:spPr>
          <a:xfrm>
            <a:off x="2118565" y="1888797"/>
            <a:ext cx="209550" cy="20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타원 44"/>
          <p:cNvSpPr/>
          <p:nvPr/>
        </p:nvSpPr>
        <p:spPr>
          <a:xfrm>
            <a:off x="3012957" y="1888797"/>
            <a:ext cx="209550" cy="20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타원 45"/>
          <p:cNvSpPr/>
          <p:nvPr/>
        </p:nvSpPr>
        <p:spPr>
          <a:xfrm>
            <a:off x="3298706" y="1888797"/>
            <a:ext cx="209550" cy="20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타원 46"/>
          <p:cNvSpPr/>
          <p:nvPr/>
        </p:nvSpPr>
        <p:spPr>
          <a:xfrm>
            <a:off x="4233728" y="1878800"/>
            <a:ext cx="209550" cy="209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직사각형 61"/>
          <p:cNvSpPr/>
          <p:nvPr/>
        </p:nvSpPr>
        <p:spPr>
          <a:xfrm>
            <a:off x="0" y="5820340"/>
            <a:ext cx="5257800" cy="830997"/>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altLang="ko-KR" sz="1600">
                <a:solidFill>
                  <a:prstClr val="black"/>
                </a:solidFill>
                <a:latin typeface="Arial" panose="020B0604020202020204" pitchFamily="34" charset="0"/>
                <a:cs typeface="Arial" panose="020B0604020202020204" pitchFamily="34" charset="0"/>
              </a:rPr>
              <a:t>Experiment was postponed around 1 year due to target destruction</a:t>
            </a:r>
            <a:endParaRPr lang="en-US" altLang="ko-KR" sz="1600" dirty="0">
              <a:solidFill>
                <a:prstClr val="black"/>
              </a:solidFill>
              <a:latin typeface="Arial" panose="020B0604020202020204" pitchFamily="34" charset="0"/>
              <a:cs typeface="Arial" panose="020B0604020202020204" pitchFamily="34" charset="0"/>
            </a:endParaRPr>
          </a:p>
        </p:txBody>
      </p:sp>
      <p:sp>
        <p:nvSpPr>
          <p:cNvPr id="63" name="화살표: 오른쪽 33">
            <a:extLst>
              <a:ext uri="{FF2B5EF4-FFF2-40B4-BE49-F238E27FC236}">
                <a16:creationId xmlns:a16="http://schemas.microsoft.com/office/drawing/2014/main" id="{496D3AC1-1EFC-148F-2247-063BF33117FE}"/>
              </a:ext>
            </a:extLst>
          </p:cNvPr>
          <p:cNvSpPr/>
          <p:nvPr/>
        </p:nvSpPr>
        <p:spPr>
          <a:xfrm>
            <a:off x="2434970" y="6333429"/>
            <a:ext cx="251135" cy="186652"/>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4" name="직사각형 63"/>
          <p:cNvSpPr/>
          <p:nvPr/>
        </p:nvSpPr>
        <p:spPr>
          <a:xfrm>
            <a:off x="2635947" y="6272866"/>
            <a:ext cx="2255426" cy="307777"/>
          </a:xfrm>
          <a:prstGeom prst="rect">
            <a:avLst/>
          </a:prstGeom>
        </p:spPr>
        <p:txBody>
          <a:bodyPr wrap="none">
            <a:spAutoFit/>
          </a:bodyPr>
          <a:lstStyle/>
          <a:p>
            <a:r>
              <a:rPr lang="en-US" altLang="ko-KR" sz="1400">
                <a:latin typeface="Arial" panose="020B0604020202020204" pitchFamily="34" charset="0"/>
                <a:cs typeface="Arial" panose="020B0604020202020204" pitchFamily="34" charset="0"/>
              </a:rPr>
              <a:t> Time consuming &amp; Costly</a:t>
            </a:r>
            <a:endParaRPr lang="en-US" sz="1400"/>
          </a:p>
        </p:txBody>
      </p:sp>
      <p:pic>
        <p:nvPicPr>
          <p:cNvPr id="68" name="그림 67">
            <a:extLst>
              <a:ext uri="{FF2B5EF4-FFF2-40B4-BE49-F238E27FC236}">
                <a16:creationId xmlns:a16="http://schemas.microsoft.com/office/drawing/2014/main" id="{427BFF04-24D8-404F-9FDF-32BF741BC130}"/>
              </a:ext>
            </a:extLst>
          </p:cNvPr>
          <p:cNvPicPr>
            <a:picLocks noChangeAspect="1"/>
          </p:cNvPicPr>
          <p:nvPr/>
        </p:nvPicPr>
        <p:blipFill rotWithShape="1">
          <a:blip r:embed="rId8"/>
          <a:srcRect b="25761"/>
          <a:stretch/>
        </p:blipFill>
        <p:spPr>
          <a:xfrm>
            <a:off x="5927083" y="5134263"/>
            <a:ext cx="6232477" cy="1264825"/>
          </a:xfrm>
          <a:prstGeom prst="rect">
            <a:avLst/>
          </a:prstGeom>
        </p:spPr>
      </p:pic>
      <p:sp>
        <p:nvSpPr>
          <p:cNvPr id="69" name="직사각형 68">
            <a:extLst>
              <a:ext uri="{FF2B5EF4-FFF2-40B4-BE49-F238E27FC236}">
                <a16:creationId xmlns:a16="http://schemas.microsoft.com/office/drawing/2014/main" id="{CE2C002A-C460-4308-AA15-3FE8F034A89E}"/>
              </a:ext>
            </a:extLst>
          </p:cNvPr>
          <p:cNvSpPr/>
          <p:nvPr/>
        </p:nvSpPr>
        <p:spPr>
          <a:xfrm>
            <a:off x="7816090" y="6045540"/>
            <a:ext cx="4263774" cy="22921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직사각형 69"/>
          <p:cNvSpPr/>
          <p:nvPr/>
        </p:nvSpPr>
        <p:spPr>
          <a:xfrm>
            <a:off x="8049871" y="6281441"/>
            <a:ext cx="3603872" cy="253916"/>
          </a:xfrm>
          <a:prstGeom prst="rect">
            <a:avLst/>
          </a:prstGeom>
        </p:spPr>
        <p:txBody>
          <a:bodyPr wrap="none">
            <a:spAutoFit/>
          </a:bodyPr>
          <a:lstStyle/>
          <a:p>
            <a:r>
              <a:rPr lang="en-US" altLang="ko-KR" sz="1050">
                <a:solidFill>
                  <a:srgbClr val="FF0000"/>
                </a:solidFill>
                <a:latin typeface="Arial" panose="020B0604020202020204" pitchFamily="34" charset="0"/>
                <a:cs typeface="Arial" panose="020B0604020202020204" pitchFamily="34" charset="0"/>
              </a:rPr>
              <a:t>-&gt; Each targets were rejected after 5~20 hours irradiation</a:t>
            </a:r>
            <a:endParaRPr lang="ko-KR" altLang="en-US" sz="1050" dirty="0">
              <a:solidFill>
                <a:srgbClr val="FF0000"/>
              </a:solidFill>
              <a:latin typeface="Arial" panose="020B0604020202020204" pitchFamily="34" charset="0"/>
              <a:cs typeface="Arial" panose="020B0604020202020204" pitchFamily="34" charset="0"/>
            </a:endParaRPr>
          </a:p>
        </p:txBody>
      </p:sp>
      <p:grpSp>
        <p:nvGrpSpPr>
          <p:cNvPr id="71" name="그룹 70">
            <a:extLst>
              <a:ext uri="{FF2B5EF4-FFF2-40B4-BE49-F238E27FC236}">
                <a16:creationId xmlns:a16="http://schemas.microsoft.com/office/drawing/2014/main" id="{42972012-6E67-400F-B9E7-45CB6604B59E}"/>
              </a:ext>
            </a:extLst>
          </p:cNvPr>
          <p:cNvGrpSpPr/>
          <p:nvPr/>
        </p:nvGrpSpPr>
        <p:grpSpPr>
          <a:xfrm>
            <a:off x="151555" y="87754"/>
            <a:ext cx="241329" cy="489296"/>
            <a:chOff x="183568" y="1"/>
            <a:chExt cx="215688" cy="734057"/>
          </a:xfrm>
        </p:grpSpPr>
        <p:sp>
          <p:nvSpPr>
            <p:cNvPr id="72" name="직사각형 71">
              <a:extLst>
                <a:ext uri="{FF2B5EF4-FFF2-40B4-BE49-F238E27FC236}">
                  <a16:creationId xmlns:a16="http://schemas.microsoft.com/office/drawing/2014/main" id="{5DEBB278-9F1D-4FEA-A401-72CA165D47E8}"/>
                </a:ext>
              </a:extLst>
            </p:cNvPr>
            <p:cNvSpPr/>
            <p:nvPr/>
          </p:nvSpPr>
          <p:spPr>
            <a:xfrm>
              <a:off x="183568" y="391357"/>
              <a:ext cx="45719" cy="342701"/>
            </a:xfrm>
            <a:prstGeom prst="rect">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nvGrpSpPr>
            <p:cNvPr id="73" name="그룹 72">
              <a:extLst>
                <a:ext uri="{FF2B5EF4-FFF2-40B4-BE49-F238E27FC236}">
                  <a16:creationId xmlns:a16="http://schemas.microsoft.com/office/drawing/2014/main" id="{70D98AD4-B6CB-4B54-9554-825BAA06E9E2}"/>
                </a:ext>
              </a:extLst>
            </p:cNvPr>
            <p:cNvGrpSpPr/>
            <p:nvPr/>
          </p:nvGrpSpPr>
          <p:grpSpPr>
            <a:xfrm>
              <a:off x="275643" y="1"/>
              <a:ext cx="123613" cy="446867"/>
              <a:chOff x="275643" y="1"/>
              <a:chExt cx="123613" cy="446867"/>
            </a:xfrm>
          </p:grpSpPr>
          <p:sp>
            <p:nvSpPr>
              <p:cNvPr id="74" name="직사각형 73">
                <a:extLst>
                  <a:ext uri="{FF2B5EF4-FFF2-40B4-BE49-F238E27FC236}">
                    <a16:creationId xmlns:a16="http://schemas.microsoft.com/office/drawing/2014/main" id="{2231ED95-0C05-4048-A1E4-099204F6CD7F}"/>
                  </a:ext>
                </a:extLst>
              </p:cNvPr>
              <p:cNvSpPr/>
              <p:nvPr/>
            </p:nvSpPr>
            <p:spPr>
              <a:xfrm>
                <a:off x="275643" y="135321"/>
                <a:ext cx="45719" cy="311546"/>
              </a:xfrm>
              <a:prstGeom prst="rect">
                <a:avLst/>
              </a:prstGeom>
              <a:solidFill>
                <a:srgbClr val="2E6B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75" name="자유형: 도형 46">
                <a:extLst>
                  <a:ext uri="{FF2B5EF4-FFF2-40B4-BE49-F238E27FC236}">
                    <a16:creationId xmlns:a16="http://schemas.microsoft.com/office/drawing/2014/main" id="{904A98FE-6648-4CE9-9588-53198353C57B}"/>
                  </a:ext>
                </a:extLst>
              </p:cNvPr>
              <p:cNvSpPr/>
              <p:nvPr/>
            </p:nvSpPr>
            <p:spPr>
              <a:xfrm>
                <a:off x="353537" y="1"/>
                <a:ext cx="45719" cy="446867"/>
              </a:xfrm>
              <a:custGeom>
                <a:avLst/>
                <a:gdLst>
                  <a:gd name="connsiteX0" fmla="*/ 0 w 45719"/>
                  <a:gd name="connsiteY0" fmla="*/ 0 h 446867"/>
                  <a:gd name="connsiteX1" fmla="*/ 45719 w 45719"/>
                  <a:gd name="connsiteY1" fmla="*/ 0 h 446867"/>
                  <a:gd name="connsiteX2" fmla="*/ 45719 w 45719"/>
                  <a:gd name="connsiteY2" fmla="*/ 242888 h 446867"/>
                  <a:gd name="connsiteX3" fmla="*/ 45719 w 45719"/>
                  <a:gd name="connsiteY3" fmla="*/ 311546 h 446867"/>
                  <a:gd name="connsiteX4" fmla="*/ 45719 w 45719"/>
                  <a:gd name="connsiteY4" fmla="*/ 446867 h 446867"/>
                  <a:gd name="connsiteX5" fmla="*/ 0 w 45719"/>
                  <a:gd name="connsiteY5" fmla="*/ 446867 h 446867"/>
                  <a:gd name="connsiteX6" fmla="*/ 0 w 45719"/>
                  <a:gd name="connsiteY6" fmla="*/ 311546 h 446867"/>
                  <a:gd name="connsiteX7" fmla="*/ 0 w 45719"/>
                  <a:gd name="connsiteY7" fmla="*/ 242888 h 4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446867">
                    <a:moveTo>
                      <a:pt x="0" y="0"/>
                    </a:moveTo>
                    <a:lnTo>
                      <a:pt x="45719" y="0"/>
                    </a:lnTo>
                    <a:lnTo>
                      <a:pt x="45719" y="242888"/>
                    </a:lnTo>
                    <a:lnTo>
                      <a:pt x="45719" y="311546"/>
                    </a:lnTo>
                    <a:lnTo>
                      <a:pt x="45719" y="446867"/>
                    </a:lnTo>
                    <a:lnTo>
                      <a:pt x="0" y="446867"/>
                    </a:lnTo>
                    <a:lnTo>
                      <a:pt x="0" y="311546"/>
                    </a:lnTo>
                    <a:lnTo>
                      <a:pt x="0" y="242888"/>
                    </a:lnTo>
                    <a:close/>
                  </a:path>
                </a:pathLst>
              </a:custGeom>
              <a:solidFill>
                <a:srgbClr val="629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grpSp>
      <p:sp>
        <p:nvSpPr>
          <p:cNvPr id="76" name="TextBox 75">
            <a:extLst>
              <a:ext uri="{FF2B5EF4-FFF2-40B4-BE49-F238E27FC236}">
                <a16:creationId xmlns:a16="http://schemas.microsoft.com/office/drawing/2014/main" id="{4BB9471A-5B21-48B8-BF8B-560CD369C0D9}"/>
              </a:ext>
            </a:extLst>
          </p:cNvPr>
          <p:cNvSpPr txBox="1"/>
          <p:nvPr/>
        </p:nvSpPr>
        <p:spPr>
          <a:xfrm>
            <a:off x="1157410" y="95294"/>
            <a:ext cx="6109062" cy="400110"/>
          </a:xfrm>
          <a:prstGeom prst="rect">
            <a:avLst/>
          </a:prstGeom>
          <a:noFill/>
        </p:spPr>
        <p:txBody>
          <a:bodyPr wrap="square">
            <a:spAutoFit/>
          </a:bodyPr>
          <a:lstStyle/>
          <a:p>
            <a:r>
              <a:rPr lang="en-US" altLang="ko-KR" sz="2000">
                <a:solidFill>
                  <a:schemeClr val="bg1"/>
                </a:solidFill>
                <a:latin typeface="Arial" panose="020B0604020202020204" pitchFamily="34" charset="0"/>
                <a:ea typeface="+mj-ea"/>
                <a:cs typeface="Arial" panose="020B0604020202020204" pitchFamily="34" charset="0"/>
              </a:rPr>
              <a:t>Introduction</a:t>
            </a:r>
            <a:endParaRPr lang="en-US" altLang="ko-KR" sz="2000" dirty="0">
              <a:solidFill>
                <a:schemeClr val="bg1"/>
              </a:solidFill>
              <a:latin typeface="Arial" panose="020B0604020202020204" pitchFamily="34" charset="0"/>
              <a:ea typeface="+mj-ea"/>
              <a:cs typeface="Arial" panose="020B0604020202020204" pitchFamily="34" charset="0"/>
            </a:endParaRPr>
          </a:p>
        </p:txBody>
      </p:sp>
      <p:grpSp>
        <p:nvGrpSpPr>
          <p:cNvPr id="77" name="그룹 76">
            <a:extLst>
              <a:ext uri="{FF2B5EF4-FFF2-40B4-BE49-F238E27FC236}">
                <a16:creationId xmlns:a16="http://schemas.microsoft.com/office/drawing/2014/main" id="{262CDDF2-E6C1-4977-9B27-C57BC5C17B91}"/>
              </a:ext>
            </a:extLst>
          </p:cNvPr>
          <p:cNvGrpSpPr/>
          <p:nvPr/>
        </p:nvGrpSpPr>
        <p:grpSpPr>
          <a:xfrm>
            <a:off x="531905" y="126072"/>
            <a:ext cx="625505" cy="369332"/>
            <a:chOff x="5818543" y="4183038"/>
            <a:chExt cx="625505" cy="369332"/>
          </a:xfrm>
        </p:grpSpPr>
        <p:sp>
          <p:nvSpPr>
            <p:cNvPr id="78" name="TextBox 77">
              <a:extLst>
                <a:ext uri="{FF2B5EF4-FFF2-40B4-BE49-F238E27FC236}">
                  <a16:creationId xmlns:a16="http://schemas.microsoft.com/office/drawing/2014/main" id="{ECB81284-A1B0-4353-802E-48242A628561}"/>
                </a:ext>
              </a:extLst>
            </p:cNvPr>
            <p:cNvSpPr txBox="1"/>
            <p:nvPr/>
          </p:nvSpPr>
          <p:spPr>
            <a:xfrm>
              <a:off x="6259317" y="4206121"/>
              <a:ext cx="184731" cy="323165"/>
            </a:xfrm>
            <a:prstGeom prst="rect">
              <a:avLst/>
            </a:prstGeom>
            <a:noFill/>
          </p:spPr>
          <p:txBody>
            <a:bodyPr wrap="none" rtlCol="0">
              <a:spAutoFit/>
            </a:bodyPr>
            <a:lstStyle/>
            <a:p>
              <a:endParaRPr lang="ko-KR" altLang="en-US" sz="1500" dirty="0">
                <a:ln w="3175">
                  <a:solidFill>
                    <a:schemeClr val="tx1">
                      <a:lumMod val="65000"/>
                      <a:lumOff val="35000"/>
                      <a:alpha val="10000"/>
                    </a:schemeClr>
                  </a:solidFill>
                </a:ln>
                <a:solidFill>
                  <a:schemeClr val="bg1"/>
                </a:solidFill>
                <a:latin typeface="+mn-ea"/>
              </a:endParaRPr>
            </a:p>
          </p:txBody>
        </p:sp>
        <p:sp>
          <p:nvSpPr>
            <p:cNvPr id="79" name="TextBox 78">
              <a:extLst>
                <a:ext uri="{FF2B5EF4-FFF2-40B4-BE49-F238E27FC236}">
                  <a16:creationId xmlns:a16="http://schemas.microsoft.com/office/drawing/2014/main" id="{842CAE13-7247-44A0-918C-35C56C189A59}"/>
                </a:ext>
              </a:extLst>
            </p:cNvPr>
            <p:cNvSpPr txBox="1"/>
            <p:nvPr/>
          </p:nvSpPr>
          <p:spPr>
            <a:xfrm>
              <a:off x="5818543" y="4183038"/>
              <a:ext cx="407804" cy="369332"/>
            </a:xfrm>
            <a:prstGeom prst="rect">
              <a:avLst/>
            </a:prstGeom>
            <a:noFill/>
          </p:spPr>
          <p:txBody>
            <a:bodyPr wrap="none" rtlCol="0" anchor="ctr">
              <a:spAutoFit/>
            </a:bodyPr>
            <a:lstStyle/>
            <a:p>
              <a:r>
                <a:rPr lang="en-US" altLang="ko-KR" b="1" spc="-30" dirty="0">
                  <a:ln w="3175">
                    <a:solidFill>
                      <a:srgbClr val="0C3975">
                        <a:alpha val="10000"/>
                      </a:srgbClr>
                    </a:solidFill>
                  </a:ln>
                  <a:solidFill>
                    <a:schemeClr val="bg1"/>
                  </a:solidFill>
                  <a:latin typeface="+mj-lt"/>
                </a:rPr>
                <a:t>01</a:t>
              </a:r>
              <a:endParaRPr lang="en-US" altLang="ko-KR" b="1" spc="-30" dirty="0">
                <a:ln w="3175">
                  <a:solidFill>
                    <a:srgbClr val="282828">
                      <a:alpha val="10000"/>
                    </a:srgbClr>
                  </a:solidFill>
                </a:ln>
                <a:solidFill>
                  <a:schemeClr val="bg1"/>
                </a:solidFill>
                <a:latin typeface="+mj-lt"/>
              </a:endParaRPr>
            </a:p>
          </p:txBody>
        </p:sp>
        <p:cxnSp>
          <p:nvCxnSpPr>
            <p:cNvPr id="80" name="직선 연결선 79">
              <a:extLst>
                <a:ext uri="{FF2B5EF4-FFF2-40B4-BE49-F238E27FC236}">
                  <a16:creationId xmlns:a16="http://schemas.microsoft.com/office/drawing/2014/main" id="{B727B049-561C-4AC9-A08F-05998D49A677}"/>
                </a:ext>
              </a:extLst>
            </p:cNvPr>
            <p:cNvCxnSpPr>
              <a:cxnSpLocks/>
            </p:cNvCxnSpPr>
            <p:nvPr/>
          </p:nvCxnSpPr>
          <p:spPr>
            <a:xfrm rot="2700000">
              <a:off x="6217947" y="4320218"/>
              <a:ext cx="0" cy="94970"/>
            </a:xfrm>
            <a:prstGeom prst="lin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Slide Number Placeholder 2">
            <a:extLst>
              <a:ext uri="{FF2B5EF4-FFF2-40B4-BE49-F238E27FC236}">
                <a16:creationId xmlns:a16="http://schemas.microsoft.com/office/drawing/2014/main" id="{6B21DB8C-B906-4228-884E-FF221A984379}"/>
              </a:ext>
            </a:extLst>
          </p:cNvPr>
          <p:cNvSpPr>
            <a:spLocks noGrp="1"/>
          </p:cNvSpPr>
          <p:nvPr>
            <p:ph type="sldNum" sz="quarter" idx="12"/>
          </p:nvPr>
        </p:nvSpPr>
        <p:spPr>
          <a:xfrm>
            <a:off x="9434388" y="6558751"/>
            <a:ext cx="2743200" cy="327485"/>
          </a:xfrm>
        </p:spPr>
        <p:txBody>
          <a:bodyPr/>
          <a:lstStyle/>
          <a:p>
            <a:r>
              <a:rPr lang="en-US" altLang="ko-KR"/>
              <a:t>4</a:t>
            </a:r>
            <a:endParaRPr lang="ko-KR" altLang="en-US" dirty="0"/>
          </a:p>
        </p:txBody>
      </p:sp>
    </p:spTree>
    <p:extLst>
      <p:ext uri="{BB962C8B-B14F-4D97-AF65-F5344CB8AC3E}">
        <p14:creationId xmlns:p14="http://schemas.microsoft.com/office/powerpoint/2010/main" val="28814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ppt_x"/>
                                          </p:val>
                                        </p:tav>
                                        <p:tav tm="100000">
                                          <p:val>
                                            <p:strVal val="#ppt_x"/>
                                          </p:val>
                                        </p:tav>
                                      </p:tavLst>
                                    </p:anim>
                                    <p:anim calcmode="lin" valueType="num">
                                      <p:cBhvr additive="base">
                                        <p:cTn id="42" dur="500" fill="hold"/>
                                        <p:tgtEl>
                                          <p:spTgt spid="2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ppt_x"/>
                                          </p:val>
                                        </p:tav>
                                        <p:tav tm="100000">
                                          <p:val>
                                            <p:strVal val="#ppt_x"/>
                                          </p:val>
                                        </p:tav>
                                      </p:tavLst>
                                    </p:anim>
                                    <p:anim calcmode="lin" valueType="num">
                                      <p:cBhvr additive="base">
                                        <p:cTn id="54" dur="500" fill="hold"/>
                                        <p:tgtEl>
                                          <p:spTgt spid="32"/>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ppt_x"/>
                                          </p:val>
                                        </p:tav>
                                        <p:tav tm="100000">
                                          <p:val>
                                            <p:strVal val="#ppt_x"/>
                                          </p:val>
                                        </p:tav>
                                      </p:tavLst>
                                    </p:anim>
                                    <p:anim calcmode="lin" valueType="num">
                                      <p:cBhvr additive="base">
                                        <p:cTn id="66" dur="500" fill="hold"/>
                                        <p:tgtEl>
                                          <p:spTgt spid="35"/>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ppt_x"/>
                                          </p:val>
                                        </p:tav>
                                        <p:tav tm="100000">
                                          <p:val>
                                            <p:strVal val="#ppt_x"/>
                                          </p:val>
                                        </p:tav>
                                      </p:tavLst>
                                    </p:anim>
                                    <p:anim calcmode="lin" valueType="num">
                                      <p:cBhvr additive="base">
                                        <p:cTn id="70" dur="500" fill="hold"/>
                                        <p:tgtEl>
                                          <p:spTgt spid="3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fill="hold"/>
                                        <p:tgtEl>
                                          <p:spTgt spid="37"/>
                                        </p:tgtEl>
                                        <p:attrNameLst>
                                          <p:attrName>ppt_x</p:attrName>
                                        </p:attrNameLst>
                                      </p:cBhvr>
                                      <p:tavLst>
                                        <p:tav tm="0">
                                          <p:val>
                                            <p:strVal val="#ppt_x"/>
                                          </p:val>
                                        </p:tav>
                                        <p:tav tm="100000">
                                          <p:val>
                                            <p:strVal val="#ppt_x"/>
                                          </p:val>
                                        </p:tav>
                                      </p:tavLst>
                                    </p:anim>
                                    <p:anim calcmode="lin" valueType="num">
                                      <p:cBhvr additive="base">
                                        <p:cTn id="74" dur="500" fill="hold"/>
                                        <p:tgtEl>
                                          <p:spTgt spid="37"/>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fill="hold"/>
                                        <p:tgtEl>
                                          <p:spTgt spid="38"/>
                                        </p:tgtEl>
                                        <p:attrNameLst>
                                          <p:attrName>ppt_x</p:attrName>
                                        </p:attrNameLst>
                                      </p:cBhvr>
                                      <p:tavLst>
                                        <p:tav tm="0">
                                          <p:val>
                                            <p:strVal val="#ppt_x"/>
                                          </p:val>
                                        </p:tav>
                                        <p:tav tm="100000">
                                          <p:val>
                                            <p:strVal val="#ppt_x"/>
                                          </p:val>
                                        </p:tav>
                                      </p:tavLst>
                                    </p:anim>
                                    <p:anim calcmode="lin" valueType="num">
                                      <p:cBhvr additive="base">
                                        <p:cTn id="78" dur="500" fill="hold"/>
                                        <p:tgtEl>
                                          <p:spTgt spid="3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additive="base">
                                        <p:cTn id="81" dur="500" fill="hold"/>
                                        <p:tgtEl>
                                          <p:spTgt spid="39"/>
                                        </p:tgtEl>
                                        <p:attrNameLst>
                                          <p:attrName>ppt_x</p:attrName>
                                        </p:attrNameLst>
                                      </p:cBhvr>
                                      <p:tavLst>
                                        <p:tav tm="0">
                                          <p:val>
                                            <p:strVal val="#ppt_x"/>
                                          </p:val>
                                        </p:tav>
                                        <p:tav tm="100000">
                                          <p:val>
                                            <p:strVal val="#ppt_x"/>
                                          </p:val>
                                        </p:tav>
                                      </p:tavLst>
                                    </p:anim>
                                    <p:anim calcmode="lin" valueType="num">
                                      <p:cBhvr additive="base">
                                        <p:cTn id="82" dur="500" fill="hold"/>
                                        <p:tgtEl>
                                          <p:spTgt spid="3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additive="base">
                                        <p:cTn id="85" dur="500" fill="hold"/>
                                        <p:tgtEl>
                                          <p:spTgt spid="40"/>
                                        </p:tgtEl>
                                        <p:attrNameLst>
                                          <p:attrName>ppt_x</p:attrName>
                                        </p:attrNameLst>
                                      </p:cBhvr>
                                      <p:tavLst>
                                        <p:tav tm="0">
                                          <p:val>
                                            <p:strVal val="#ppt_x"/>
                                          </p:val>
                                        </p:tav>
                                        <p:tav tm="100000">
                                          <p:val>
                                            <p:strVal val="#ppt_x"/>
                                          </p:val>
                                        </p:tav>
                                      </p:tavLst>
                                    </p:anim>
                                    <p:anim calcmode="lin" valueType="num">
                                      <p:cBhvr additive="base">
                                        <p:cTn id="86" dur="500" fill="hold"/>
                                        <p:tgtEl>
                                          <p:spTgt spid="4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 calcmode="lin" valueType="num">
                                      <p:cBhvr additive="base">
                                        <p:cTn id="89" dur="500" fill="hold"/>
                                        <p:tgtEl>
                                          <p:spTgt spid="41"/>
                                        </p:tgtEl>
                                        <p:attrNameLst>
                                          <p:attrName>ppt_x</p:attrName>
                                        </p:attrNameLst>
                                      </p:cBhvr>
                                      <p:tavLst>
                                        <p:tav tm="0">
                                          <p:val>
                                            <p:strVal val="#ppt_x"/>
                                          </p:val>
                                        </p:tav>
                                        <p:tav tm="100000">
                                          <p:val>
                                            <p:strVal val="#ppt_x"/>
                                          </p:val>
                                        </p:tav>
                                      </p:tavLst>
                                    </p:anim>
                                    <p:anim calcmode="lin" valueType="num">
                                      <p:cBhvr additive="base">
                                        <p:cTn id="90" dur="500" fill="hold"/>
                                        <p:tgtEl>
                                          <p:spTgt spid="41"/>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ppt_x"/>
                                          </p:val>
                                        </p:tav>
                                        <p:tav tm="100000">
                                          <p:val>
                                            <p:strVal val="#ppt_x"/>
                                          </p:val>
                                        </p:tav>
                                      </p:tavLst>
                                    </p:anim>
                                    <p:anim calcmode="lin" valueType="num">
                                      <p:cBhvr additive="base">
                                        <p:cTn id="94" dur="500" fill="hold"/>
                                        <p:tgtEl>
                                          <p:spTgt spid="4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500" fill="hold"/>
                                        <p:tgtEl>
                                          <p:spTgt spid="43"/>
                                        </p:tgtEl>
                                        <p:attrNameLst>
                                          <p:attrName>ppt_x</p:attrName>
                                        </p:attrNameLst>
                                      </p:cBhvr>
                                      <p:tavLst>
                                        <p:tav tm="0">
                                          <p:val>
                                            <p:strVal val="#ppt_x"/>
                                          </p:val>
                                        </p:tav>
                                        <p:tav tm="100000">
                                          <p:val>
                                            <p:strVal val="#ppt_x"/>
                                          </p:val>
                                        </p:tav>
                                      </p:tavLst>
                                    </p:anim>
                                    <p:anim calcmode="lin" valueType="num">
                                      <p:cBhvr additive="base">
                                        <p:cTn id="98" dur="500" fill="hold"/>
                                        <p:tgtEl>
                                          <p:spTgt spid="43"/>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500" fill="hold"/>
                                        <p:tgtEl>
                                          <p:spTgt spid="44"/>
                                        </p:tgtEl>
                                        <p:attrNameLst>
                                          <p:attrName>ppt_x</p:attrName>
                                        </p:attrNameLst>
                                      </p:cBhvr>
                                      <p:tavLst>
                                        <p:tav tm="0">
                                          <p:val>
                                            <p:strVal val="#ppt_x"/>
                                          </p:val>
                                        </p:tav>
                                        <p:tav tm="100000">
                                          <p:val>
                                            <p:strVal val="#ppt_x"/>
                                          </p:val>
                                        </p:tav>
                                      </p:tavLst>
                                    </p:anim>
                                    <p:anim calcmode="lin" valueType="num">
                                      <p:cBhvr additive="base">
                                        <p:cTn id="102" dur="500" fill="hold"/>
                                        <p:tgtEl>
                                          <p:spTgt spid="44"/>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additive="base">
                                        <p:cTn id="105" dur="500" fill="hold"/>
                                        <p:tgtEl>
                                          <p:spTgt spid="45"/>
                                        </p:tgtEl>
                                        <p:attrNameLst>
                                          <p:attrName>ppt_x</p:attrName>
                                        </p:attrNameLst>
                                      </p:cBhvr>
                                      <p:tavLst>
                                        <p:tav tm="0">
                                          <p:val>
                                            <p:strVal val="#ppt_x"/>
                                          </p:val>
                                        </p:tav>
                                        <p:tav tm="100000">
                                          <p:val>
                                            <p:strVal val="#ppt_x"/>
                                          </p:val>
                                        </p:tav>
                                      </p:tavLst>
                                    </p:anim>
                                    <p:anim calcmode="lin" valueType="num">
                                      <p:cBhvr additive="base">
                                        <p:cTn id="106" dur="500" fill="hold"/>
                                        <p:tgtEl>
                                          <p:spTgt spid="45"/>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additive="base">
                                        <p:cTn id="109" dur="500" fill="hold"/>
                                        <p:tgtEl>
                                          <p:spTgt spid="46"/>
                                        </p:tgtEl>
                                        <p:attrNameLst>
                                          <p:attrName>ppt_x</p:attrName>
                                        </p:attrNameLst>
                                      </p:cBhvr>
                                      <p:tavLst>
                                        <p:tav tm="0">
                                          <p:val>
                                            <p:strVal val="#ppt_x"/>
                                          </p:val>
                                        </p:tav>
                                        <p:tav tm="100000">
                                          <p:val>
                                            <p:strVal val="#ppt_x"/>
                                          </p:val>
                                        </p:tav>
                                      </p:tavLst>
                                    </p:anim>
                                    <p:anim calcmode="lin" valueType="num">
                                      <p:cBhvr additive="base">
                                        <p:cTn id="110" dur="500" fill="hold"/>
                                        <p:tgtEl>
                                          <p:spTgt spid="46"/>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47"/>
                                        </p:tgtEl>
                                        <p:attrNameLst>
                                          <p:attrName>style.visibility</p:attrName>
                                        </p:attrNameLst>
                                      </p:cBhvr>
                                      <p:to>
                                        <p:strVal val="visible"/>
                                      </p:to>
                                    </p:set>
                                    <p:anim calcmode="lin" valueType="num">
                                      <p:cBhvr additive="base">
                                        <p:cTn id="113" dur="500" fill="hold"/>
                                        <p:tgtEl>
                                          <p:spTgt spid="47"/>
                                        </p:tgtEl>
                                        <p:attrNameLst>
                                          <p:attrName>ppt_x</p:attrName>
                                        </p:attrNameLst>
                                      </p:cBhvr>
                                      <p:tavLst>
                                        <p:tav tm="0">
                                          <p:val>
                                            <p:strVal val="#ppt_x"/>
                                          </p:val>
                                        </p:tav>
                                        <p:tav tm="100000">
                                          <p:val>
                                            <p:strVal val="#ppt_x"/>
                                          </p:val>
                                        </p:tav>
                                      </p:tavLst>
                                    </p:anim>
                                    <p:anim calcmode="lin" valueType="num">
                                      <p:cBhvr additive="base">
                                        <p:cTn id="114" dur="500" fill="hold"/>
                                        <p:tgtEl>
                                          <p:spTgt spid="47"/>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6"/>
                                        </p:tgtEl>
                                        <p:attrNameLst>
                                          <p:attrName>style.visibility</p:attrName>
                                        </p:attrNameLst>
                                      </p:cBhvr>
                                      <p:to>
                                        <p:strVal val="visible"/>
                                      </p:to>
                                    </p:set>
                                    <p:anim calcmode="lin" valueType="num">
                                      <p:cBhvr additive="base">
                                        <p:cTn id="117" dur="500" fill="hold"/>
                                        <p:tgtEl>
                                          <p:spTgt spid="6"/>
                                        </p:tgtEl>
                                        <p:attrNameLst>
                                          <p:attrName>ppt_x</p:attrName>
                                        </p:attrNameLst>
                                      </p:cBhvr>
                                      <p:tavLst>
                                        <p:tav tm="0">
                                          <p:val>
                                            <p:strVal val="#ppt_x"/>
                                          </p:val>
                                        </p:tav>
                                        <p:tav tm="100000">
                                          <p:val>
                                            <p:strVal val="#ppt_x"/>
                                          </p:val>
                                        </p:tav>
                                      </p:tavLst>
                                    </p:anim>
                                    <p:anim calcmode="lin" valueType="num">
                                      <p:cBhvr additive="base">
                                        <p:cTn id="1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68"/>
                                        </p:tgtEl>
                                        <p:attrNameLst>
                                          <p:attrName>style.visibility</p:attrName>
                                        </p:attrNameLst>
                                      </p:cBhvr>
                                      <p:to>
                                        <p:strVal val="visible"/>
                                      </p:to>
                                    </p:set>
                                    <p:anim calcmode="lin" valueType="num">
                                      <p:cBhvr additive="base">
                                        <p:cTn id="123" dur="500" fill="hold"/>
                                        <p:tgtEl>
                                          <p:spTgt spid="68"/>
                                        </p:tgtEl>
                                        <p:attrNameLst>
                                          <p:attrName>ppt_x</p:attrName>
                                        </p:attrNameLst>
                                      </p:cBhvr>
                                      <p:tavLst>
                                        <p:tav tm="0">
                                          <p:val>
                                            <p:strVal val="#ppt_x"/>
                                          </p:val>
                                        </p:tav>
                                        <p:tav tm="100000">
                                          <p:val>
                                            <p:strVal val="#ppt_x"/>
                                          </p:val>
                                        </p:tav>
                                      </p:tavLst>
                                    </p:anim>
                                    <p:anim calcmode="lin" valueType="num">
                                      <p:cBhvr additive="base">
                                        <p:cTn id="124" dur="500" fill="hold"/>
                                        <p:tgtEl>
                                          <p:spTgt spid="6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69"/>
                                        </p:tgtEl>
                                        <p:attrNameLst>
                                          <p:attrName>style.visibility</p:attrName>
                                        </p:attrNameLst>
                                      </p:cBhvr>
                                      <p:to>
                                        <p:strVal val="visible"/>
                                      </p:to>
                                    </p:set>
                                    <p:anim calcmode="lin" valueType="num">
                                      <p:cBhvr additive="base">
                                        <p:cTn id="127" dur="500" fill="hold"/>
                                        <p:tgtEl>
                                          <p:spTgt spid="69"/>
                                        </p:tgtEl>
                                        <p:attrNameLst>
                                          <p:attrName>ppt_x</p:attrName>
                                        </p:attrNameLst>
                                      </p:cBhvr>
                                      <p:tavLst>
                                        <p:tav tm="0">
                                          <p:val>
                                            <p:strVal val="#ppt_x"/>
                                          </p:val>
                                        </p:tav>
                                        <p:tav tm="100000">
                                          <p:val>
                                            <p:strVal val="#ppt_x"/>
                                          </p:val>
                                        </p:tav>
                                      </p:tavLst>
                                    </p:anim>
                                    <p:anim calcmode="lin" valueType="num">
                                      <p:cBhvr additive="base">
                                        <p:cTn id="128" dur="500" fill="hold"/>
                                        <p:tgtEl>
                                          <p:spTgt spid="69"/>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additive="base">
                                        <p:cTn id="131" dur="500" fill="hold"/>
                                        <p:tgtEl>
                                          <p:spTgt spid="70"/>
                                        </p:tgtEl>
                                        <p:attrNameLst>
                                          <p:attrName>ppt_x</p:attrName>
                                        </p:attrNameLst>
                                      </p:cBhvr>
                                      <p:tavLst>
                                        <p:tav tm="0">
                                          <p:val>
                                            <p:strVal val="#ppt_x"/>
                                          </p:val>
                                        </p:tav>
                                        <p:tav tm="100000">
                                          <p:val>
                                            <p:strVal val="#ppt_x"/>
                                          </p:val>
                                        </p:tav>
                                      </p:tavLst>
                                    </p:anim>
                                    <p:anim calcmode="lin" valueType="num">
                                      <p:cBhvr additive="base">
                                        <p:cTn id="13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62"/>
                                        </p:tgtEl>
                                        <p:attrNameLst>
                                          <p:attrName>style.visibility</p:attrName>
                                        </p:attrNameLst>
                                      </p:cBhvr>
                                      <p:to>
                                        <p:strVal val="visible"/>
                                      </p:to>
                                    </p:set>
                                    <p:anim calcmode="lin" valueType="num">
                                      <p:cBhvr additive="base">
                                        <p:cTn id="137" dur="500" fill="hold"/>
                                        <p:tgtEl>
                                          <p:spTgt spid="62"/>
                                        </p:tgtEl>
                                        <p:attrNameLst>
                                          <p:attrName>ppt_x</p:attrName>
                                        </p:attrNameLst>
                                      </p:cBhvr>
                                      <p:tavLst>
                                        <p:tav tm="0">
                                          <p:val>
                                            <p:strVal val="#ppt_x"/>
                                          </p:val>
                                        </p:tav>
                                        <p:tav tm="100000">
                                          <p:val>
                                            <p:strVal val="#ppt_x"/>
                                          </p:val>
                                        </p:tav>
                                      </p:tavLst>
                                    </p:anim>
                                    <p:anim calcmode="lin" valueType="num">
                                      <p:cBhvr additive="base">
                                        <p:cTn id="138" dur="500" fill="hold"/>
                                        <p:tgtEl>
                                          <p:spTgt spid="62"/>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63"/>
                                        </p:tgtEl>
                                        <p:attrNameLst>
                                          <p:attrName>style.visibility</p:attrName>
                                        </p:attrNameLst>
                                      </p:cBhvr>
                                      <p:to>
                                        <p:strVal val="visible"/>
                                      </p:to>
                                    </p:set>
                                    <p:anim calcmode="lin" valueType="num">
                                      <p:cBhvr additive="base">
                                        <p:cTn id="141" dur="500" fill="hold"/>
                                        <p:tgtEl>
                                          <p:spTgt spid="63"/>
                                        </p:tgtEl>
                                        <p:attrNameLst>
                                          <p:attrName>ppt_x</p:attrName>
                                        </p:attrNameLst>
                                      </p:cBhvr>
                                      <p:tavLst>
                                        <p:tav tm="0">
                                          <p:val>
                                            <p:strVal val="#ppt_x"/>
                                          </p:val>
                                        </p:tav>
                                        <p:tav tm="100000">
                                          <p:val>
                                            <p:strVal val="#ppt_x"/>
                                          </p:val>
                                        </p:tav>
                                      </p:tavLst>
                                    </p:anim>
                                    <p:anim calcmode="lin" valueType="num">
                                      <p:cBhvr additive="base">
                                        <p:cTn id="142" dur="500" fill="hold"/>
                                        <p:tgtEl>
                                          <p:spTgt spid="63"/>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64"/>
                                        </p:tgtEl>
                                        <p:attrNameLst>
                                          <p:attrName>style.visibility</p:attrName>
                                        </p:attrNameLst>
                                      </p:cBhvr>
                                      <p:to>
                                        <p:strVal val="visible"/>
                                      </p:to>
                                    </p:set>
                                    <p:anim calcmode="lin" valueType="num">
                                      <p:cBhvr additive="base">
                                        <p:cTn id="145" dur="500" fill="hold"/>
                                        <p:tgtEl>
                                          <p:spTgt spid="64"/>
                                        </p:tgtEl>
                                        <p:attrNameLst>
                                          <p:attrName>ppt_x</p:attrName>
                                        </p:attrNameLst>
                                      </p:cBhvr>
                                      <p:tavLst>
                                        <p:tav tm="0">
                                          <p:val>
                                            <p:strVal val="#ppt_x"/>
                                          </p:val>
                                        </p:tav>
                                        <p:tav tm="100000">
                                          <p:val>
                                            <p:strVal val="#ppt_x"/>
                                          </p:val>
                                        </p:tav>
                                      </p:tavLst>
                                    </p:anim>
                                    <p:anim calcmode="lin" valueType="num">
                                      <p:cBhvr additive="base">
                                        <p:cTn id="146"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5" grpId="0"/>
      <p:bldP spid="34" grpId="0"/>
      <p:bldP spid="35" grpId="0" animBg="1"/>
      <p:bldP spid="36"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62" grpId="0"/>
      <p:bldP spid="63" grpId="0" animBg="1"/>
      <p:bldP spid="64" grpId="0"/>
      <p:bldP spid="69" grpId="0" animBg="1"/>
      <p:bldP spid="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ED779-B3B0-368D-05FA-2A4EEBEE7146}"/>
            </a:ext>
          </a:extLst>
        </p:cNvPr>
        <p:cNvGrpSpPr/>
        <p:nvPr/>
      </p:nvGrpSpPr>
      <p:grpSpPr>
        <a:xfrm>
          <a:off x="0" y="0"/>
          <a:ext cx="0" cy="0"/>
          <a:chOff x="0" y="0"/>
          <a:chExt cx="0" cy="0"/>
        </a:xfrm>
      </p:grpSpPr>
      <p:sp>
        <p:nvSpPr>
          <p:cNvPr id="10" name="Rectangle 6">
            <a:extLst>
              <a:ext uri="{FF2B5EF4-FFF2-40B4-BE49-F238E27FC236}">
                <a16:creationId xmlns:a16="http://schemas.microsoft.com/office/drawing/2014/main" id="{56C7FDF6-5ADA-7399-9E63-A5A639B28FC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68" name="Slide Number Placeholder 2">
            <a:extLst>
              <a:ext uri="{FF2B5EF4-FFF2-40B4-BE49-F238E27FC236}">
                <a16:creationId xmlns:a16="http://schemas.microsoft.com/office/drawing/2014/main" id="{B46ED890-A59D-4E86-4E46-0F49500C6692}"/>
              </a:ext>
            </a:extLst>
          </p:cNvPr>
          <p:cNvSpPr txBox="1">
            <a:spLocks/>
          </p:cNvSpPr>
          <p:nvPr/>
        </p:nvSpPr>
        <p:spPr>
          <a:xfrm>
            <a:off x="9434388" y="6558751"/>
            <a:ext cx="2743200" cy="32748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48A623-3772-472A-B0C7-E1E6B8DC229C}" type="slidenum">
              <a:rPr lang="ko-KR" altLang="en-US" smtClean="0"/>
              <a:pPr/>
              <a:t>5</a:t>
            </a:fld>
            <a:endParaRPr lang="ko-KR" altLang="en-US" dirty="0"/>
          </a:p>
        </p:txBody>
      </p:sp>
      <p:sp>
        <p:nvSpPr>
          <p:cNvPr id="26" name="직사각형 25">
            <a:extLst>
              <a:ext uri="{FF2B5EF4-FFF2-40B4-BE49-F238E27FC236}">
                <a16:creationId xmlns:a16="http://schemas.microsoft.com/office/drawing/2014/main" id="{C2CF2827-8AAC-AE21-D4CB-73AB35D35302}"/>
              </a:ext>
            </a:extLst>
          </p:cNvPr>
          <p:cNvSpPr/>
          <p:nvPr/>
        </p:nvSpPr>
        <p:spPr>
          <a:xfrm>
            <a:off x="480084" y="1352200"/>
            <a:ext cx="11517952" cy="37172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500" dirty="0">
              <a:ln>
                <a:solidFill>
                  <a:schemeClr val="bg1">
                    <a:lumMod val="75000"/>
                    <a:alpha val="0"/>
                  </a:schemeClr>
                </a:solidFill>
              </a:ln>
              <a:solidFill>
                <a:schemeClr val="tx1"/>
              </a:solidFill>
              <a:latin typeface="Montserrat Light" panose="00000400000000000000" pitchFamily="2" charset="0"/>
              <a:ea typeface="Noto Sans KR Light" panose="020B0300000000000000" pitchFamily="34" charset="-127"/>
            </a:endParaRPr>
          </a:p>
        </p:txBody>
      </p:sp>
      <p:sp>
        <p:nvSpPr>
          <p:cNvPr id="28" name="TextBox 27">
            <a:extLst>
              <a:ext uri="{FF2B5EF4-FFF2-40B4-BE49-F238E27FC236}">
                <a16:creationId xmlns:a16="http://schemas.microsoft.com/office/drawing/2014/main" id="{B2B31021-D9BC-4147-5FB3-61543E2062B3}"/>
              </a:ext>
            </a:extLst>
          </p:cNvPr>
          <p:cNvSpPr txBox="1"/>
          <p:nvPr/>
        </p:nvSpPr>
        <p:spPr>
          <a:xfrm>
            <a:off x="492744" y="1776255"/>
            <a:ext cx="11403691" cy="3046988"/>
          </a:xfrm>
          <a:prstGeom prst="rect">
            <a:avLst/>
          </a:prstGeom>
          <a:noFill/>
        </p:spPr>
        <p:txBody>
          <a:bodyPr wrap="square">
            <a:spAutoFit/>
          </a:bodyPr>
          <a:lstStyle/>
          <a:p>
            <a:pPr marL="285750" indent="-285750">
              <a:buFontTx/>
              <a:buChar char="-"/>
            </a:pPr>
            <a:r>
              <a:rPr lang="en-US" altLang="ko-KR" sz="1600" dirty="0">
                <a:latin typeface="Arial" panose="020B0604020202020204" pitchFamily="34" charset="0"/>
                <a:ea typeface="+mj-ea"/>
                <a:cs typeface="Arial" panose="020B0604020202020204" pitchFamily="34" charset="0"/>
              </a:rPr>
              <a:t>To analyze the cause of the destruction </a:t>
            </a:r>
            <a:r>
              <a:rPr lang="en-US" altLang="ko-KR" sz="1600">
                <a:latin typeface="Arial" panose="020B0604020202020204" pitchFamily="34" charset="0"/>
                <a:ea typeface="+mj-ea"/>
                <a:cs typeface="Arial" panose="020B0604020202020204" pitchFamily="34" charset="0"/>
              </a:rPr>
              <a:t>of the target </a:t>
            </a:r>
            <a:r>
              <a:rPr lang="en-US" altLang="ko-KR" sz="1600" dirty="0">
                <a:latin typeface="Arial" panose="020B0604020202020204" pitchFamily="34" charset="0"/>
                <a:ea typeface="+mj-ea"/>
                <a:cs typeface="Arial" panose="020B0604020202020204" pitchFamily="34" charset="0"/>
              </a:rPr>
              <a:t>bombarded </a:t>
            </a:r>
            <a:r>
              <a:rPr lang="en-US" altLang="ko-KR" sz="1600">
                <a:latin typeface="Arial" panose="020B0604020202020204" pitchFamily="34" charset="0"/>
                <a:ea typeface="+mj-ea"/>
                <a:cs typeface="Arial" panose="020B0604020202020204" pitchFamily="34" charset="0"/>
              </a:rPr>
              <a:t>with </a:t>
            </a:r>
            <a:r>
              <a:rPr lang="en-US" altLang="ko-KR" sz="1600" baseline="30000">
                <a:latin typeface="Arial" panose="020B0604020202020204" pitchFamily="34" charset="0"/>
                <a:ea typeface="+mj-ea"/>
                <a:cs typeface="Arial" panose="020B0604020202020204" pitchFamily="34" charset="0"/>
              </a:rPr>
              <a:t>17</a:t>
            </a:r>
            <a:r>
              <a:rPr lang="en-US" altLang="ko-KR" sz="1600">
                <a:latin typeface="Arial" panose="020B0604020202020204" pitchFamily="34" charset="0"/>
                <a:ea typeface="+mj-ea"/>
                <a:cs typeface="Arial" panose="020B0604020202020204" pitchFamily="34" charset="0"/>
              </a:rPr>
              <a:t>O beam, </a:t>
            </a:r>
            <a:endParaRPr lang="en-US" altLang="ko-KR" sz="1600" dirty="0">
              <a:latin typeface="Arial" panose="020B0604020202020204" pitchFamily="34" charset="0"/>
              <a:ea typeface="+mj-ea"/>
              <a:cs typeface="Arial" panose="020B0604020202020204" pitchFamily="34" charset="0"/>
            </a:endParaRPr>
          </a:p>
          <a:p>
            <a:endParaRPr lang="en-US" altLang="ko-KR" sz="1600" dirty="0">
              <a:latin typeface="Arial" panose="020B0604020202020204" pitchFamily="34" charset="0"/>
              <a:ea typeface="+mj-ea"/>
              <a:cs typeface="Arial" panose="020B0604020202020204" pitchFamily="34" charset="0"/>
            </a:endParaRPr>
          </a:p>
          <a:p>
            <a:r>
              <a:rPr lang="en-US" altLang="ko-KR" sz="1600" dirty="0">
                <a:latin typeface="Arial" panose="020B0604020202020204" pitchFamily="34" charset="0"/>
                <a:ea typeface="+mj-ea"/>
                <a:cs typeface="Arial" panose="020B0604020202020204" pitchFamily="34" charset="0"/>
              </a:rPr>
              <a:t>   a) </a:t>
            </a:r>
            <a:r>
              <a:rPr lang="en-US" altLang="ko-KR" sz="1600" u="sng" dirty="0">
                <a:latin typeface="Arial" panose="020B0604020202020204" pitchFamily="34" charset="0"/>
                <a:ea typeface="+mj-ea"/>
                <a:cs typeface="Arial" panose="020B0604020202020204" pitchFamily="34" charset="0"/>
              </a:rPr>
              <a:t>Thermal evaporation (sublimation),</a:t>
            </a:r>
          </a:p>
          <a:p>
            <a:pPr marL="285750" indent="-285750">
              <a:buFont typeface="Arial" panose="020B0604020202020204" pitchFamily="34" charset="0"/>
              <a:buChar char="•"/>
            </a:pPr>
            <a:endParaRPr lang="en-US" altLang="ko-KR" sz="1600" dirty="0">
              <a:latin typeface="Arial" panose="020B0604020202020204" pitchFamily="34" charset="0"/>
              <a:ea typeface="+mj-ea"/>
              <a:cs typeface="Arial" panose="020B0604020202020204" pitchFamily="34" charset="0"/>
            </a:endParaRPr>
          </a:p>
          <a:p>
            <a:r>
              <a:rPr lang="en-US" altLang="ko-KR" sz="1600" dirty="0">
                <a:latin typeface="Arial" panose="020B0604020202020204" pitchFamily="34" charset="0"/>
                <a:ea typeface="+mj-ea"/>
                <a:cs typeface="Arial" panose="020B0604020202020204" pitchFamily="34" charset="0"/>
              </a:rPr>
              <a:t>   b) </a:t>
            </a:r>
            <a:r>
              <a:rPr lang="en-US" altLang="ko-KR" sz="1600" u="sng" dirty="0">
                <a:latin typeface="Arial" panose="020B0604020202020204" pitchFamily="34" charset="0"/>
                <a:ea typeface="+mj-ea"/>
                <a:cs typeface="Arial" panose="020B0604020202020204" pitchFamily="34" charset="0"/>
              </a:rPr>
              <a:t>Sputtering (erosion rate)</a:t>
            </a:r>
            <a:r>
              <a:rPr lang="en-US" altLang="ko-KR" sz="1600" dirty="0">
                <a:latin typeface="Arial" panose="020B0604020202020204" pitchFamily="34" charset="0"/>
                <a:ea typeface="+mj-ea"/>
                <a:cs typeface="Arial" panose="020B0604020202020204" pitchFamily="34" charset="0"/>
              </a:rPr>
              <a:t>, and</a:t>
            </a:r>
          </a:p>
          <a:p>
            <a:pPr marL="285750" indent="-285750">
              <a:buFont typeface="Arial" panose="020B0604020202020204" pitchFamily="34" charset="0"/>
              <a:buChar char="•"/>
            </a:pPr>
            <a:endParaRPr lang="en-US" altLang="ko-KR" sz="1600" dirty="0">
              <a:latin typeface="Arial" panose="020B0604020202020204" pitchFamily="34" charset="0"/>
              <a:ea typeface="+mj-ea"/>
              <a:cs typeface="Arial" panose="020B0604020202020204" pitchFamily="34" charset="0"/>
            </a:endParaRPr>
          </a:p>
          <a:p>
            <a:r>
              <a:rPr lang="en-US" altLang="ko-KR" sz="1600" dirty="0">
                <a:latin typeface="Arial" panose="020B0604020202020204" pitchFamily="34" charset="0"/>
                <a:ea typeface="+mj-ea"/>
                <a:cs typeface="Arial" panose="020B0604020202020204" pitchFamily="34" charset="0"/>
              </a:rPr>
              <a:t>   c</a:t>
            </a:r>
            <a:r>
              <a:rPr lang="en-US" altLang="ko-KR" sz="1600">
                <a:latin typeface="Arial" panose="020B0604020202020204" pitchFamily="34" charset="0"/>
                <a:ea typeface="+mj-ea"/>
                <a:cs typeface="Arial" panose="020B0604020202020204" pitchFamily="34" charset="0"/>
              </a:rPr>
              <a:t>)</a:t>
            </a:r>
            <a:r>
              <a:rPr lang="en-US" altLang="ko-KR" sz="1600" u="sng">
                <a:latin typeface="Arial" panose="020B0604020202020204" pitchFamily="34" charset="0"/>
                <a:ea typeface="+mj-ea"/>
                <a:cs typeface="Arial" panose="020B0604020202020204" pitchFamily="34" charset="0"/>
              </a:rPr>
              <a:t> Radiation lattice damage</a:t>
            </a:r>
            <a:endParaRPr lang="en-US" altLang="ko-KR" sz="1600" u="sng" dirty="0">
              <a:latin typeface="Arial" panose="020B0604020202020204" pitchFamily="34" charset="0"/>
              <a:ea typeface="+mj-ea"/>
              <a:cs typeface="Arial" panose="020B0604020202020204" pitchFamily="34" charset="0"/>
            </a:endParaRPr>
          </a:p>
          <a:p>
            <a:endParaRPr lang="en-US" altLang="ko-KR" sz="1600" b="0" i="0" u="none" strike="noStrike" baseline="0" dirty="0">
              <a:latin typeface="AdvOT863180fb"/>
            </a:endParaRPr>
          </a:p>
          <a:p>
            <a:r>
              <a:rPr lang="en-US" altLang="ko-KR" sz="1600">
                <a:latin typeface="Arial" panose="020B0604020202020204" pitchFamily="34" charset="0"/>
                <a:ea typeface="+mj-ea"/>
                <a:cs typeface="Arial" panose="020B0604020202020204" pitchFamily="34" charset="0"/>
              </a:rPr>
              <a:t>were explored.</a:t>
            </a:r>
          </a:p>
          <a:p>
            <a:endParaRPr lang="en-US" altLang="ko-KR" sz="1600">
              <a:latin typeface="Arial" panose="020B0604020202020204" pitchFamily="34" charset="0"/>
              <a:ea typeface="+mj-ea"/>
              <a:cs typeface="Arial" panose="020B0604020202020204" pitchFamily="34" charset="0"/>
            </a:endParaRPr>
          </a:p>
          <a:p>
            <a:endParaRPr lang="en-US" altLang="ko-KR" sz="1600">
              <a:latin typeface="Arial" panose="020B0604020202020204" pitchFamily="34" charset="0"/>
              <a:ea typeface="+mj-ea"/>
              <a:cs typeface="Arial" panose="020B0604020202020204" pitchFamily="34" charset="0"/>
            </a:endParaRPr>
          </a:p>
          <a:p>
            <a:pPr indent="-285750">
              <a:buFontTx/>
              <a:buChar char="-"/>
            </a:pPr>
            <a:r>
              <a:rPr lang="en-US" altLang="ko-KR" sz="1600">
                <a:latin typeface="Arial" panose="020B0604020202020204" pitchFamily="34" charset="0"/>
                <a:cs typeface="Arial" panose="020B0604020202020204" pitchFamily="34" charset="0"/>
              </a:rPr>
              <a:t>Target </a:t>
            </a:r>
            <a:r>
              <a:rPr lang="en-US" altLang="ko-KR" sz="1600">
                <a:latin typeface="Arial" panose="020B0604020202020204" pitchFamily="34" charset="0"/>
                <a:ea typeface="+mj-ea"/>
                <a:cs typeface="Arial" panose="020B0604020202020204" pitchFamily="34" charset="0"/>
              </a:rPr>
              <a:t>lifetime was theoretically calculated by these three factors and was compared with the experimental target lifetime</a:t>
            </a:r>
          </a:p>
        </p:txBody>
      </p:sp>
      <p:grpSp>
        <p:nvGrpSpPr>
          <p:cNvPr id="30" name="그룹 29">
            <a:extLst>
              <a:ext uri="{FF2B5EF4-FFF2-40B4-BE49-F238E27FC236}">
                <a16:creationId xmlns:a16="http://schemas.microsoft.com/office/drawing/2014/main" id="{65F82BCD-5004-EF34-FE34-411B1AB4DD3B}"/>
              </a:ext>
            </a:extLst>
          </p:cNvPr>
          <p:cNvGrpSpPr/>
          <p:nvPr/>
        </p:nvGrpSpPr>
        <p:grpSpPr>
          <a:xfrm>
            <a:off x="392884" y="1244897"/>
            <a:ext cx="2191720" cy="338554"/>
            <a:chOff x="347607" y="2461500"/>
            <a:chExt cx="1551969" cy="372964"/>
          </a:xfrm>
        </p:grpSpPr>
        <p:sp>
          <p:nvSpPr>
            <p:cNvPr id="31" name="사각형: 둥근 대각선 방향 모서리 30">
              <a:extLst>
                <a:ext uri="{FF2B5EF4-FFF2-40B4-BE49-F238E27FC236}">
                  <a16:creationId xmlns:a16="http://schemas.microsoft.com/office/drawing/2014/main" id="{D37A7913-4AC1-AE41-941A-65A50BF8F88A}"/>
                </a:ext>
              </a:extLst>
            </p:cNvPr>
            <p:cNvSpPr/>
            <p:nvPr/>
          </p:nvSpPr>
          <p:spPr>
            <a:xfrm>
              <a:off x="347607" y="2466113"/>
              <a:ext cx="1504950" cy="363736"/>
            </a:xfrm>
            <a:prstGeom prst="round2DiagRect">
              <a:avLst>
                <a:gd name="adj1" fmla="val 17021"/>
                <a:gd name="adj2" fmla="val 0"/>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dirty="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33" name="TextBox 32">
              <a:extLst>
                <a:ext uri="{FF2B5EF4-FFF2-40B4-BE49-F238E27FC236}">
                  <a16:creationId xmlns:a16="http://schemas.microsoft.com/office/drawing/2014/main" id="{4B28AD23-F924-ECA3-9472-3F1A8AF690D5}"/>
                </a:ext>
              </a:extLst>
            </p:cNvPr>
            <p:cNvSpPr txBox="1"/>
            <p:nvPr/>
          </p:nvSpPr>
          <p:spPr>
            <a:xfrm>
              <a:off x="394627" y="2461500"/>
              <a:ext cx="1504949" cy="372964"/>
            </a:xfrm>
            <a:prstGeom prst="rect">
              <a:avLst/>
            </a:prstGeom>
            <a:noFill/>
          </p:spPr>
          <p:txBody>
            <a:bodyPr wrap="square" rtlCol="0" anchor="ctr">
              <a:spAutoFit/>
            </a:bodyPr>
            <a:lstStyle/>
            <a:p>
              <a:r>
                <a:rPr lang="en-US" altLang="ko-KR" sz="1600" b="1">
                  <a:ln w="3175">
                    <a:solidFill>
                      <a:schemeClr val="bg1">
                        <a:alpha val="10000"/>
                      </a:schemeClr>
                    </a:solidFill>
                  </a:ln>
                  <a:solidFill>
                    <a:schemeClr val="bg1"/>
                  </a:solidFill>
                  <a:latin typeface="+mj-ea"/>
                  <a:ea typeface="+mj-ea"/>
                </a:rPr>
                <a:t>Approach</a:t>
              </a:r>
              <a:endParaRPr lang="ko-KR" altLang="en-US" sz="1600" b="1" dirty="0">
                <a:ln w="3175">
                  <a:solidFill>
                    <a:schemeClr val="bg1">
                      <a:alpha val="10000"/>
                    </a:schemeClr>
                  </a:solidFill>
                </a:ln>
                <a:solidFill>
                  <a:schemeClr val="bg1"/>
                </a:solidFill>
                <a:latin typeface="+mj-ea"/>
                <a:ea typeface="+mj-ea"/>
              </a:endParaRPr>
            </a:p>
          </p:txBody>
        </p:sp>
      </p:grpSp>
      <p:sp>
        <p:nvSpPr>
          <p:cNvPr id="36" name="TextBox 35">
            <a:extLst>
              <a:ext uri="{FF2B5EF4-FFF2-40B4-BE49-F238E27FC236}">
                <a16:creationId xmlns:a16="http://schemas.microsoft.com/office/drawing/2014/main" id="{9A81D8AF-891F-D0D6-4804-3965C75262B7}"/>
              </a:ext>
            </a:extLst>
          </p:cNvPr>
          <p:cNvSpPr txBox="1"/>
          <p:nvPr/>
        </p:nvSpPr>
        <p:spPr>
          <a:xfrm>
            <a:off x="245107" y="749480"/>
            <a:ext cx="9576641" cy="41601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ko-KR" sz="1600" dirty="0">
                <a:latin typeface="Arial" panose="020B0604020202020204" pitchFamily="34" charset="0"/>
                <a:ea typeface="+mj-ea"/>
                <a:cs typeface="Arial" panose="020B0604020202020204" pitchFamily="34" charset="0"/>
              </a:rPr>
              <a:t>Started to figure out the cause of target destruction (hole)</a:t>
            </a:r>
          </a:p>
        </p:txBody>
      </p:sp>
      <p:sp>
        <p:nvSpPr>
          <p:cNvPr id="42" name="TextBox 41">
            <a:extLst>
              <a:ext uri="{FF2B5EF4-FFF2-40B4-BE49-F238E27FC236}">
                <a16:creationId xmlns:a16="http://schemas.microsoft.com/office/drawing/2014/main" id="{6C966EC9-2B3B-4CF8-AE92-9CB68539D64F}"/>
              </a:ext>
            </a:extLst>
          </p:cNvPr>
          <p:cNvSpPr txBox="1"/>
          <p:nvPr/>
        </p:nvSpPr>
        <p:spPr>
          <a:xfrm>
            <a:off x="1157410" y="95294"/>
            <a:ext cx="6109062" cy="400110"/>
          </a:xfrm>
          <a:prstGeom prst="rect">
            <a:avLst/>
          </a:prstGeom>
          <a:noFill/>
        </p:spPr>
        <p:txBody>
          <a:bodyPr wrap="square">
            <a:spAutoFit/>
          </a:bodyPr>
          <a:lstStyle/>
          <a:p>
            <a:r>
              <a:rPr lang="en-US" altLang="ko-KR" sz="2000">
                <a:solidFill>
                  <a:schemeClr val="bg1"/>
                </a:solidFill>
                <a:latin typeface="Arial" panose="020B0604020202020204" pitchFamily="34" charset="0"/>
                <a:cs typeface="Arial" panose="020B0604020202020204" pitchFamily="34" charset="0"/>
              </a:rPr>
              <a:t>Introduction</a:t>
            </a:r>
            <a:endParaRPr lang="en-US" altLang="ko-KR" sz="2000" dirty="0">
              <a:solidFill>
                <a:schemeClr val="bg1"/>
              </a:solidFill>
              <a:latin typeface="Arial" panose="020B0604020202020204" pitchFamily="34" charset="0"/>
              <a:cs typeface="Arial" panose="020B0604020202020204" pitchFamily="34" charset="0"/>
            </a:endParaRPr>
          </a:p>
        </p:txBody>
      </p:sp>
      <p:grpSp>
        <p:nvGrpSpPr>
          <p:cNvPr id="43" name="그룹 42">
            <a:extLst>
              <a:ext uri="{FF2B5EF4-FFF2-40B4-BE49-F238E27FC236}">
                <a16:creationId xmlns:a16="http://schemas.microsoft.com/office/drawing/2014/main" id="{49CDB591-9FDB-4CBD-B3A0-0B6F9DD71032}"/>
              </a:ext>
            </a:extLst>
          </p:cNvPr>
          <p:cNvGrpSpPr/>
          <p:nvPr/>
        </p:nvGrpSpPr>
        <p:grpSpPr>
          <a:xfrm>
            <a:off x="531905" y="126072"/>
            <a:ext cx="625505" cy="369332"/>
            <a:chOff x="5818543" y="4183038"/>
            <a:chExt cx="625505" cy="369332"/>
          </a:xfrm>
        </p:grpSpPr>
        <p:sp>
          <p:nvSpPr>
            <p:cNvPr id="44" name="TextBox 43">
              <a:extLst>
                <a:ext uri="{FF2B5EF4-FFF2-40B4-BE49-F238E27FC236}">
                  <a16:creationId xmlns:a16="http://schemas.microsoft.com/office/drawing/2014/main" id="{55168A5D-F312-43AB-9D91-C00C49DC2B56}"/>
                </a:ext>
              </a:extLst>
            </p:cNvPr>
            <p:cNvSpPr txBox="1"/>
            <p:nvPr/>
          </p:nvSpPr>
          <p:spPr>
            <a:xfrm>
              <a:off x="6259317" y="4206121"/>
              <a:ext cx="184731" cy="323165"/>
            </a:xfrm>
            <a:prstGeom prst="rect">
              <a:avLst/>
            </a:prstGeom>
            <a:noFill/>
          </p:spPr>
          <p:txBody>
            <a:bodyPr wrap="none" rtlCol="0">
              <a:spAutoFit/>
            </a:bodyPr>
            <a:lstStyle/>
            <a:p>
              <a:endParaRPr lang="ko-KR" altLang="en-US" sz="1500" dirty="0">
                <a:ln w="3175">
                  <a:solidFill>
                    <a:schemeClr val="tx1">
                      <a:lumMod val="65000"/>
                      <a:lumOff val="35000"/>
                      <a:alpha val="10000"/>
                    </a:schemeClr>
                  </a:solidFill>
                </a:ln>
                <a:solidFill>
                  <a:schemeClr val="bg1"/>
                </a:solidFill>
                <a:latin typeface="+mn-ea"/>
              </a:endParaRPr>
            </a:p>
          </p:txBody>
        </p:sp>
        <p:sp>
          <p:nvSpPr>
            <p:cNvPr id="45" name="TextBox 44">
              <a:extLst>
                <a:ext uri="{FF2B5EF4-FFF2-40B4-BE49-F238E27FC236}">
                  <a16:creationId xmlns:a16="http://schemas.microsoft.com/office/drawing/2014/main" id="{0A512FF2-6594-4B7D-B08C-74AD5EEF9C23}"/>
                </a:ext>
              </a:extLst>
            </p:cNvPr>
            <p:cNvSpPr txBox="1"/>
            <p:nvPr/>
          </p:nvSpPr>
          <p:spPr>
            <a:xfrm>
              <a:off x="5818543" y="4183038"/>
              <a:ext cx="407804" cy="369332"/>
            </a:xfrm>
            <a:prstGeom prst="rect">
              <a:avLst/>
            </a:prstGeom>
            <a:noFill/>
          </p:spPr>
          <p:txBody>
            <a:bodyPr wrap="none" rtlCol="0" anchor="ctr">
              <a:spAutoFit/>
            </a:bodyPr>
            <a:lstStyle/>
            <a:p>
              <a:r>
                <a:rPr lang="en-US" altLang="ko-KR" b="1" spc="-30">
                  <a:ln w="3175">
                    <a:solidFill>
                      <a:srgbClr val="0C3975">
                        <a:alpha val="10000"/>
                      </a:srgbClr>
                    </a:solidFill>
                  </a:ln>
                  <a:solidFill>
                    <a:schemeClr val="bg1"/>
                  </a:solidFill>
                  <a:latin typeface="+mj-lt"/>
                </a:rPr>
                <a:t>01</a:t>
              </a:r>
              <a:endParaRPr lang="en-US" altLang="ko-KR" b="1" spc="-30" dirty="0">
                <a:ln w="3175">
                  <a:solidFill>
                    <a:srgbClr val="282828">
                      <a:alpha val="10000"/>
                    </a:srgbClr>
                  </a:solidFill>
                </a:ln>
                <a:solidFill>
                  <a:schemeClr val="bg1"/>
                </a:solidFill>
                <a:latin typeface="+mj-lt"/>
              </a:endParaRPr>
            </a:p>
          </p:txBody>
        </p:sp>
        <p:cxnSp>
          <p:nvCxnSpPr>
            <p:cNvPr id="46" name="직선 연결선 45">
              <a:extLst>
                <a:ext uri="{FF2B5EF4-FFF2-40B4-BE49-F238E27FC236}">
                  <a16:creationId xmlns:a16="http://schemas.microsoft.com/office/drawing/2014/main" id="{9255DA25-9E06-49F8-A503-E2E5C0E1E9D0}"/>
                </a:ext>
              </a:extLst>
            </p:cNvPr>
            <p:cNvCxnSpPr>
              <a:cxnSpLocks/>
            </p:cNvCxnSpPr>
            <p:nvPr/>
          </p:nvCxnSpPr>
          <p:spPr>
            <a:xfrm rot="2700000">
              <a:off x="6217947" y="4320218"/>
              <a:ext cx="0" cy="94970"/>
            </a:xfrm>
            <a:prstGeom prst="lin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47" name="그룹 46">
            <a:extLst>
              <a:ext uri="{FF2B5EF4-FFF2-40B4-BE49-F238E27FC236}">
                <a16:creationId xmlns:a16="http://schemas.microsoft.com/office/drawing/2014/main" id="{4A144217-361C-48F6-99DB-C7632D35766A}"/>
              </a:ext>
            </a:extLst>
          </p:cNvPr>
          <p:cNvGrpSpPr/>
          <p:nvPr/>
        </p:nvGrpSpPr>
        <p:grpSpPr>
          <a:xfrm>
            <a:off x="151555" y="87754"/>
            <a:ext cx="241329" cy="489296"/>
            <a:chOff x="183568" y="1"/>
            <a:chExt cx="215688" cy="734057"/>
          </a:xfrm>
        </p:grpSpPr>
        <p:sp>
          <p:nvSpPr>
            <p:cNvPr id="48" name="직사각형 47">
              <a:extLst>
                <a:ext uri="{FF2B5EF4-FFF2-40B4-BE49-F238E27FC236}">
                  <a16:creationId xmlns:a16="http://schemas.microsoft.com/office/drawing/2014/main" id="{4524DCA3-BC93-4FF9-9BBB-47C7C71935E0}"/>
                </a:ext>
              </a:extLst>
            </p:cNvPr>
            <p:cNvSpPr/>
            <p:nvPr/>
          </p:nvSpPr>
          <p:spPr>
            <a:xfrm>
              <a:off x="183568" y="391357"/>
              <a:ext cx="45719" cy="342701"/>
            </a:xfrm>
            <a:prstGeom prst="rect">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nvGrpSpPr>
            <p:cNvPr id="49" name="그룹 48">
              <a:extLst>
                <a:ext uri="{FF2B5EF4-FFF2-40B4-BE49-F238E27FC236}">
                  <a16:creationId xmlns:a16="http://schemas.microsoft.com/office/drawing/2014/main" id="{4AF30AA5-7C3B-4510-904E-9057320FA3F3}"/>
                </a:ext>
              </a:extLst>
            </p:cNvPr>
            <p:cNvGrpSpPr/>
            <p:nvPr/>
          </p:nvGrpSpPr>
          <p:grpSpPr>
            <a:xfrm>
              <a:off x="275643" y="1"/>
              <a:ext cx="123613" cy="446867"/>
              <a:chOff x="275643" y="1"/>
              <a:chExt cx="123613" cy="446867"/>
            </a:xfrm>
          </p:grpSpPr>
          <p:sp>
            <p:nvSpPr>
              <p:cNvPr id="50" name="직사각형 49">
                <a:extLst>
                  <a:ext uri="{FF2B5EF4-FFF2-40B4-BE49-F238E27FC236}">
                    <a16:creationId xmlns:a16="http://schemas.microsoft.com/office/drawing/2014/main" id="{735EAF89-B853-4520-AEF4-3E4B824CA26C}"/>
                  </a:ext>
                </a:extLst>
              </p:cNvPr>
              <p:cNvSpPr/>
              <p:nvPr/>
            </p:nvSpPr>
            <p:spPr>
              <a:xfrm>
                <a:off x="275643" y="135321"/>
                <a:ext cx="45719" cy="311546"/>
              </a:xfrm>
              <a:prstGeom prst="rect">
                <a:avLst/>
              </a:prstGeom>
              <a:solidFill>
                <a:srgbClr val="2E6B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51" name="자유형: 도형 50">
                <a:extLst>
                  <a:ext uri="{FF2B5EF4-FFF2-40B4-BE49-F238E27FC236}">
                    <a16:creationId xmlns:a16="http://schemas.microsoft.com/office/drawing/2014/main" id="{90714EAF-E395-406E-923E-E200D9D7CC7B}"/>
                  </a:ext>
                </a:extLst>
              </p:cNvPr>
              <p:cNvSpPr/>
              <p:nvPr/>
            </p:nvSpPr>
            <p:spPr>
              <a:xfrm>
                <a:off x="353537" y="1"/>
                <a:ext cx="45719" cy="446867"/>
              </a:xfrm>
              <a:custGeom>
                <a:avLst/>
                <a:gdLst>
                  <a:gd name="connsiteX0" fmla="*/ 0 w 45719"/>
                  <a:gd name="connsiteY0" fmla="*/ 0 h 446867"/>
                  <a:gd name="connsiteX1" fmla="*/ 45719 w 45719"/>
                  <a:gd name="connsiteY1" fmla="*/ 0 h 446867"/>
                  <a:gd name="connsiteX2" fmla="*/ 45719 w 45719"/>
                  <a:gd name="connsiteY2" fmla="*/ 242888 h 446867"/>
                  <a:gd name="connsiteX3" fmla="*/ 45719 w 45719"/>
                  <a:gd name="connsiteY3" fmla="*/ 311546 h 446867"/>
                  <a:gd name="connsiteX4" fmla="*/ 45719 w 45719"/>
                  <a:gd name="connsiteY4" fmla="*/ 446867 h 446867"/>
                  <a:gd name="connsiteX5" fmla="*/ 0 w 45719"/>
                  <a:gd name="connsiteY5" fmla="*/ 446867 h 446867"/>
                  <a:gd name="connsiteX6" fmla="*/ 0 w 45719"/>
                  <a:gd name="connsiteY6" fmla="*/ 311546 h 446867"/>
                  <a:gd name="connsiteX7" fmla="*/ 0 w 45719"/>
                  <a:gd name="connsiteY7" fmla="*/ 242888 h 4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446867">
                    <a:moveTo>
                      <a:pt x="0" y="0"/>
                    </a:moveTo>
                    <a:lnTo>
                      <a:pt x="45719" y="0"/>
                    </a:lnTo>
                    <a:lnTo>
                      <a:pt x="45719" y="242888"/>
                    </a:lnTo>
                    <a:lnTo>
                      <a:pt x="45719" y="311546"/>
                    </a:lnTo>
                    <a:lnTo>
                      <a:pt x="45719" y="446867"/>
                    </a:lnTo>
                    <a:lnTo>
                      <a:pt x="0" y="446867"/>
                    </a:lnTo>
                    <a:lnTo>
                      <a:pt x="0" y="311546"/>
                    </a:lnTo>
                    <a:lnTo>
                      <a:pt x="0" y="242888"/>
                    </a:lnTo>
                    <a:close/>
                  </a:path>
                </a:pathLst>
              </a:custGeom>
              <a:solidFill>
                <a:srgbClr val="629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grpSp>
    </p:spTree>
    <p:extLst>
      <p:ext uri="{BB962C8B-B14F-4D97-AF65-F5344CB8AC3E}">
        <p14:creationId xmlns:p14="http://schemas.microsoft.com/office/powerpoint/2010/main" val="425089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7769A-F4A8-5DD4-EF9A-9F9C9F93DEF4}"/>
            </a:ext>
          </a:extLst>
        </p:cNvPr>
        <p:cNvGrpSpPr/>
        <p:nvPr/>
      </p:nvGrpSpPr>
      <p:grpSpPr>
        <a:xfrm>
          <a:off x="0" y="0"/>
          <a:ext cx="0" cy="0"/>
          <a:chOff x="0" y="0"/>
          <a:chExt cx="0" cy="0"/>
        </a:xfrm>
      </p:grpSpPr>
      <p:sp>
        <p:nvSpPr>
          <p:cNvPr id="10" name="Rectangle 6">
            <a:extLst>
              <a:ext uri="{FF2B5EF4-FFF2-40B4-BE49-F238E27FC236}">
                <a16:creationId xmlns:a16="http://schemas.microsoft.com/office/drawing/2014/main" id="{FE5AD975-D112-4781-9E0D-1C644A69D5E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68" name="Slide Number Placeholder 2">
            <a:extLst>
              <a:ext uri="{FF2B5EF4-FFF2-40B4-BE49-F238E27FC236}">
                <a16:creationId xmlns:a16="http://schemas.microsoft.com/office/drawing/2014/main" id="{EC87E957-E91E-01E2-CFDC-A3A03ADB6586}"/>
              </a:ext>
            </a:extLst>
          </p:cNvPr>
          <p:cNvSpPr txBox="1">
            <a:spLocks/>
          </p:cNvSpPr>
          <p:nvPr/>
        </p:nvSpPr>
        <p:spPr>
          <a:xfrm>
            <a:off x="9434388" y="6558751"/>
            <a:ext cx="2743200" cy="32748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48A623-3772-472A-B0C7-E1E6B8DC229C}" type="slidenum">
              <a:rPr lang="ko-KR" altLang="en-US" smtClean="0"/>
              <a:pPr/>
              <a:t>6</a:t>
            </a:fld>
            <a:endParaRPr lang="ko-KR" altLang="en-US" dirty="0"/>
          </a:p>
        </p:txBody>
      </p:sp>
      <p:sp>
        <p:nvSpPr>
          <p:cNvPr id="84" name="TextBox 83">
            <a:extLst>
              <a:ext uri="{FF2B5EF4-FFF2-40B4-BE49-F238E27FC236}">
                <a16:creationId xmlns:a16="http://schemas.microsoft.com/office/drawing/2014/main" id="{33444155-CE1B-4348-DC3A-4A0C9C0A38FA}"/>
              </a:ext>
            </a:extLst>
          </p:cNvPr>
          <p:cNvSpPr txBox="1"/>
          <p:nvPr/>
        </p:nvSpPr>
        <p:spPr>
          <a:xfrm>
            <a:off x="90138" y="645238"/>
            <a:ext cx="6105524" cy="369332"/>
          </a:xfrm>
          <a:prstGeom prst="rect">
            <a:avLst/>
          </a:prstGeom>
          <a:noFill/>
        </p:spPr>
        <p:txBody>
          <a:bodyPr wrap="square">
            <a:spAutoFit/>
          </a:bodyPr>
          <a:lstStyle/>
          <a:p>
            <a:pPr marL="0" indent="0">
              <a:buNone/>
            </a:pPr>
            <a:r>
              <a:rPr lang="en-US" altLang="ko-KR" u="sng" dirty="0">
                <a:latin typeface="Arial" panose="020B0604020202020204" pitchFamily="34" charset="0"/>
                <a:cs typeface="Arial" panose="020B0604020202020204" pitchFamily="34" charset="0"/>
              </a:rPr>
              <a:t>a) Thermal evaporation (sublimation)</a:t>
            </a:r>
          </a:p>
        </p:txBody>
      </p:sp>
      <p:grpSp>
        <p:nvGrpSpPr>
          <p:cNvPr id="7" name="그룹 6"/>
          <p:cNvGrpSpPr/>
          <p:nvPr/>
        </p:nvGrpSpPr>
        <p:grpSpPr>
          <a:xfrm>
            <a:off x="90138" y="1003003"/>
            <a:ext cx="6405912" cy="1147225"/>
            <a:chOff x="90138" y="1003003"/>
            <a:chExt cx="6405912" cy="1147225"/>
          </a:xfrm>
        </p:grpSpPr>
        <p:sp>
          <p:nvSpPr>
            <p:cNvPr id="98" name="TextBox 97">
              <a:extLst>
                <a:ext uri="{FF2B5EF4-FFF2-40B4-BE49-F238E27FC236}">
                  <a16:creationId xmlns:a16="http://schemas.microsoft.com/office/drawing/2014/main" id="{17509B95-341B-13B5-2A43-5BCD9A433ADB}"/>
                </a:ext>
              </a:extLst>
            </p:cNvPr>
            <p:cNvSpPr txBox="1"/>
            <p:nvPr/>
          </p:nvSpPr>
          <p:spPr>
            <a:xfrm>
              <a:off x="707983" y="1696489"/>
              <a:ext cx="5637214" cy="307777"/>
            </a:xfrm>
            <a:prstGeom prst="rect">
              <a:avLst/>
            </a:prstGeom>
            <a:noFill/>
          </p:spPr>
          <p:txBody>
            <a:bodyPr wrap="square">
              <a:spAutoFit/>
            </a:bodyPr>
            <a:lstStyle/>
            <a:p>
              <a:r>
                <a:rPr lang="en-US" altLang="ko-KR" sz="1400" dirty="0">
                  <a:latin typeface="Arial" panose="020B0604020202020204" pitchFamily="34" charset="0"/>
                  <a:cs typeface="Arial" panose="020B0604020202020204" pitchFamily="34" charset="0"/>
                </a:rPr>
                <a:t>Energy deposition –&gt; Temperature -&gt; Evaporation(sublimation)</a:t>
              </a:r>
            </a:p>
          </p:txBody>
        </p:sp>
        <p:sp>
          <p:nvSpPr>
            <p:cNvPr id="101" name="직사각형 100">
              <a:extLst>
                <a:ext uri="{FF2B5EF4-FFF2-40B4-BE49-F238E27FC236}">
                  <a16:creationId xmlns:a16="http://schemas.microsoft.com/office/drawing/2014/main" id="{C77817DB-771E-1640-EDDF-8B3A907A4BBD}"/>
                </a:ext>
              </a:extLst>
            </p:cNvPr>
            <p:cNvSpPr/>
            <p:nvPr/>
          </p:nvSpPr>
          <p:spPr>
            <a:xfrm>
              <a:off x="276176" y="1639109"/>
              <a:ext cx="6116523" cy="49350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03" name="그룹 102">
              <a:extLst>
                <a:ext uri="{FF2B5EF4-FFF2-40B4-BE49-F238E27FC236}">
                  <a16:creationId xmlns:a16="http://schemas.microsoft.com/office/drawing/2014/main" id="{FCF81F1E-4007-C2D0-DE1F-5664EED87C94}"/>
                </a:ext>
              </a:extLst>
            </p:cNvPr>
            <p:cNvGrpSpPr/>
            <p:nvPr/>
          </p:nvGrpSpPr>
          <p:grpSpPr>
            <a:xfrm>
              <a:off x="98701" y="1480015"/>
              <a:ext cx="6312582" cy="276999"/>
              <a:chOff x="315227" y="2332072"/>
              <a:chExt cx="1537330" cy="557496"/>
            </a:xfrm>
          </p:grpSpPr>
          <p:sp>
            <p:nvSpPr>
              <p:cNvPr id="104" name="사각형: 둥근 대각선 방향 모서리 103">
                <a:extLst>
                  <a:ext uri="{FF2B5EF4-FFF2-40B4-BE49-F238E27FC236}">
                    <a16:creationId xmlns:a16="http://schemas.microsoft.com/office/drawing/2014/main" id="{D81452E5-DDEE-6F5D-E394-3CBF53D35ACB}"/>
                  </a:ext>
                </a:extLst>
              </p:cNvPr>
              <p:cNvSpPr/>
              <p:nvPr/>
            </p:nvSpPr>
            <p:spPr>
              <a:xfrm>
                <a:off x="347607" y="2466113"/>
                <a:ext cx="1504950" cy="363736"/>
              </a:xfrm>
              <a:prstGeom prst="round2DiagRect">
                <a:avLst>
                  <a:gd name="adj1" fmla="val 17021"/>
                  <a:gd name="adj2" fmla="val 0"/>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dirty="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105" name="TextBox 104">
                <a:extLst>
                  <a:ext uri="{FF2B5EF4-FFF2-40B4-BE49-F238E27FC236}">
                    <a16:creationId xmlns:a16="http://schemas.microsoft.com/office/drawing/2014/main" id="{2FF0E1D9-4886-C675-0FD3-64C77075E1E8}"/>
                  </a:ext>
                </a:extLst>
              </p:cNvPr>
              <p:cNvSpPr txBox="1"/>
              <p:nvPr/>
            </p:nvSpPr>
            <p:spPr>
              <a:xfrm>
                <a:off x="315227" y="2332072"/>
                <a:ext cx="1457930" cy="557496"/>
              </a:xfrm>
              <a:prstGeom prst="rect">
                <a:avLst/>
              </a:prstGeom>
              <a:noFill/>
            </p:spPr>
            <p:txBody>
              <a:bodyPr wrap="square" rtlCol="0" anchor="ctr">
                <a:spAutoFit/>
              </a:bodyPr>
              <a:lstStyle/>
              <a:p>
                <a:pPr algn="ctr"/>
                <a:r>
                  <a:rPr lang="en-US" altLang="ko-KR" sz="1200" b="1" dirty="0">
                    <a:ln w="3175">
                      <a:solidFill>
                        <a:schemeClr val="bg1">
                          <a:alpha val="10000"/>
                        </a:schemeClr>
                      </a:solidFill>
                    </a:ln>
                    <a:solidFill>
                      <a:schemeClr val="bg1"/>
                    </a:solidFill>
                    <a:latin typeface="+mj-ea"/>
                    <a:ea typeface="+mj-ea"/>
                  </a:rPr>
                  <a:t>Analysis flow</a:t>
                </a:r>
                <a:endParaRPr lang="ko-KR" altLang="en-US" sz="1200" b="1" dirty="0">
                  <a:ln w="3175">
                    <a:solidFill>
                      <a:schemeClr val="bg1">
                        <a:alpha val="10000"/>
                      </a:schemeClr>
                    </a:solidFill>
                  </a:ln>
                  <a:solidFill>
                    <a:schemeClr val="bg1"/>
                  </a:solidFill>
                  <a:latin typeface="+mj-ea"/>
                  <a:ea typeface="+mj-ea"/>
                </a:endParaRPr>
              </a:p>
            </p:txBody>
          </p:sp>
        </p:grpSp>
        <p:sp>
          <p:nvSpPr>
            <p:cNvPr id="18" name="직사각형 17">
              <a:extLst>
                <a:ext uri="{FF2B5EF4-FFF2-40B4-BE49-F238E27FC236}">
                  <a16:creationId xmlns:a16="http://schemas.microsoft.com/office/drawing/2014/main" id="{FF6DA252-F877-4ABA-996A-D3936DBD6737}"/>
                </a:ext>
              </a:extLst>
            </p:cNvPr>
            <p:cNvSpPr/>
            <p:nvPr/>
          </p:nvSpPr>
          <p:spPr>
            <a:xfrm>
              <a:off x="893531" y="1896312"/>
              <a:ext cx="1045479" cy="253916"/>
            </a:xfrm>
            <a:prstGeom prst="rect">
              <a:avLst/>
            </a:prstGeom>
          </p:spPr>
          <p:txBody>
            <a:bodyPr wrap="none">
              <a:spAutoFit/>
            </a:bodyPr>
            <a:lstStyle/>
            <a:p>
              <a:r>
                <a:rPr lang="en-US" altLang="ko-KR" sz="1050" dirty="0">
                  <a:latin typeface="Arial" panose="020B0604020202020204" pitchFamily="34" charset="0"/>
                  <a:cs typeface="Arial" panose="020B0604020202020204" pitchFamily="34" charset="0"/>
                </a:rPr>
                <a:t>(Tool: FLUKA)</a:t>
              </a:r>
              <a:endParaRPr lang="ko-KR" altLang="en-US" sz="1050" dirty="0">
                <a:latin typeface="Arial" panose="020B0604020202020204" pitchFamily="34" charset="0"/>
                <a:cs typeface="Arial" panose="020B0604020202020204" pitchFamily="34" charset="0"/>
              </a:endParaRPr>
            </a:p>
          </p:txBody>
        </p:sp>
        <p:sp>
          <p:nvSpPr>
            <p:cNvPr id="55" name="직사각형 54">
              <a:extLst>
                <a:ext uri="{FF2B5EF4-FFF2-40B4-BE49-F238E27FC236}">
                  <a16:creationId xmlns:a16="http://schemas.microsoft.com/office/drawing/2014/main" id="{12312CBA-1DFD-4DF5-9726-6433347DC0A3}"/>
                </a:ext>
              </a:extLst>
            </p:cNvPr>
            <p:cNvSpPr/>
            <p:nvPr/>
          </p:nvSpPr>
          <p:spPr>
            <a:xfrm>
              <a:off x="2422398" y="1896312"/>
              <a:ext cx="1067921" cy="253916"/>
            </a:xfrm>
            <a:prstGeom prst="rect">
              <a:avLst/>
            </a:prstGeom>
          </p:spPr>
          <p:txBody>
            <a:bodyPr wrap="none">
              <a:spAutoFit/>
            </a:bodyPr>
            <a:lstStyle/>
            <a:p>
              <a:r>
                <a:rPr lang="en-US" altLang="ko-KR" sz="1050" dirty="0">
                  <a:latin typeface="Arial" panose="020B0604020202020204" pitchFamily="34" charset="0"/>
                  <a:cs typeface="Arial" panose="020B0604020202020204" pitchFamily="34" charset="0"/>
                </a:rPr>
                <a:t>(Tool: ANSYS)</a:t>
              </a:r>
              <a:endParaRPr lang="ko-KR" altLang="en-US" sz="1050" dirty="0">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9B0772CF-B301-4140-AD44-7D129FCB856A}"/>
                </a:ext>
              </a:extLst>
            </p:cNvPr>
            <p:cNvSpPr txBox="1"/>
            <p:nvPr/>
          </p:nvSpPr>
          <p:spPr>
            <a:xfrm>
              <a:off x="90138" y="1003003"/>
              <a:ext cx="6405912" cy="41601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Thermal evaporation was calculated to estimate t</a:t>
              </a:r>
              <a:r>
                <a:rPr lang="en-US" altLang="ko-KR" sz="1600" dirty="0">
                  <a:latin typeface="Arial" panose="020B0604020202020204" pitchFamily="34" charset="0"/>
                  <a:ea typeface="+mj-ea"/>
                  <a:cs typeface="Arial" panose="020B0604020202020204" pitchFamily="34" charset="0"/>
                </a:rPr>
                <a:t>arget lifetime</a:t>
              </a:r>
            </a:p>
          </p:txBody>
        </p:sp>
      </p:grpSp>
      <p:grpSp>
        <p:nvGrpSpPr>
          <p:cNvPr id="8" name="그룹 7"/>
          <p:cNvGrpSpPr/>
          <p:nvPr/>
        </p:nvGrpSpPr>
        <p:grpSpPr>
          <a:xfrm>
            <a:off x="90138" y="1804131"/>
            <a:ext cx="11284750" cy="1092232"/>
            <a:chOff x="90138" y="1804131"/>
            <a:chExt cx="11284750" cy="1092232"/>
          </a:xfrm>
        </p:grpSpPr>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A2FCE63A-2D02-48CC-8B4C-128D2994128B}"/>
                    </a:ext>
                  </a:extLst>
                </p:cNvPr>
                <p:cNvSpPr txBox="1"/>
                <p:nvPr/>
              </p:nvSpPr>
              <p:spPr>
                <a:xfrm>
                  <a:off x="7131076" y="1969899"/>
                  <a:ext cx="2018269" cy="85908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ko-KR" sz="1600" i="1" smtClean="0">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𝑡</m:t>
                            </m:r>
                          </m:e>
                          <m:sub>
                            <m:r>
                              <a:rPr lang="en-US" altLang="ko-KR" sz="1600" i="1">
                                <a:latin typeface="Cambria Math" panose="02040503050406030204" pitchFamily="18" charset="0"/>
                                <a:cs typeface="Arial" panose="020B0604020202020204" pitchFamily="34" charset="0"/>
                              </a:rPr>
                              <m:t>𝐸</m:t>
                            </m:r>
                          </m:sub>
                        </m:sSub>
                        <m:r>
                          <a:rPr lang="en-US" altLang="ko-KR" sz="1600" i="1">
                            <a:latin typeface="Cambria Math" panose="02040503050406030204" pitchFamily="18" charset="0"/>
                            <a:cs typeface="Arial" panose="020B0604020202020204" pitchFamily="34" charset="0"/>
                          </a:rPr>
                          <m:t>≈</m:t>
                        </m:r>
                        <m:f>
                          <m:fPr>
                            <m:ctrlPr>
                              <a:rPr lang="en-US" altLang="ko-KR" sz="1600" b="0" i="1" smtClean="0">
                                <a:latin typeface="Cambria Math" panose="02040503050406030204" pitchFamily="18" charset="0"/>
                                <a:cs typeface="Arial" panose="020B0604020202020204" pitchFamily="34" charset="0"/>
                              </a:rPr>
                            </m:ctrlPr>
                          </m:fPr>
                          <m:num>
                            <m:sSub>
                              <m:sSubPr>
                                <m:ctrlPr>
                                  <a:rPr lang="en-US" altLang="ko-KR" sz="1600" i="1">
                                    <a:latin typeface="Cambria Math" panose="02040503050406030204" pitchFamily="18" charset="0"/>
                                    <a:cs typeface="Arial" panose="020B0604020202020204" pitchFamily="34" charset="0"/>
                                  </a:rPr>
                                </m:ctrlPr>
                              </m:sSubPr>
                              <m:e>
                                <m:r>
                                  <a:rPr lang="en-US" altLang="ko-KR" sz="1600" b="0" i="1" smtClean="0">
                                    <a:latin typeface="Cambria Math" panose="02040503050406030204" pitchFamily="18" charset="0"/>
                                    <a:cs typeface="Arial" panose="020B0604020202020204" pitchFamily="34" charset="0"/>
                                  </a:rPr>
                                  <m:t>𝑁</m:t>
                                </m:r>
                              </m:e>
                              <m:sub>
                                <m:r>
                                  <a:rPr lang="en-US" altLang="ko-KR" sz="1600" b="0" i="1" smtClean="0">
                                    <a:latin typeface="Cambria Math" panose="02040503050406030204" pitchFamily="18" charset="0"/>
                                    <a:cs typeface="Arial" panose="020B0604020202020204" pitchFamily="34" charset="0"/>
                                  </a:rPr>
                                  <m:t>0</m:t>
                                </m:r>
                              </m:sub>
                            </m:sSub>
                            <m:r>
                              <a:rPr lang="en-US" altLang="ko-KR" sz="1600" b="0" i="1" smtClean="0">
                                <a:latin typeface="Cambria Math" panose="02040503050406030204" pitchFamily="18" charset="0"/>
                                <a:cs typeface="Arial" panose="020B0604020202020204" pitchFamily="34" charset="0"/>
                              </a:rPr>
                              <m:t>𝑑</m:t>
                            </m:r>
                          </m:num>
                          <m:den>
                            <m:r>
                              <m:rPr>
                                <m:nor/>
                              </m:rPr>
                              <a:rPr lang="ko-KR" altLang="en-US" sz="1600" dirty="0"/>
                              <m:t>3∙2</m:t>
                            </m:r>
                            <m:r>
                              <a:rPr lang="en-US" altLang="ko-KR" sz="1600" i="1">
                                <a:latin typeface="Cambria Math" panose="02040503050406030204" pitchFamily="18" charset="0"/>
                                <a:cs typeface="Arial" panose="020B0604020202020204" pitchFamily="34" charset="0"/>
                              </a:rPr>
                              <m:t>𝑉</m:t>
                            </m:r>
                            <m:r>
                              <a:rPr lang="en-US" altLang="ko-KR" sz="1600" i="1">
                                <a:latin typeface="Cambria Math" panose="02040503050406030204" pitchFamily="18" charset="0"/>
                                <a:cs typeface="Arial" panose="020B0604020202020204" pitchFamily="34" charset="0"/>
                              </a:rPr>
                              <m:t>(</m:t>
                            </m:r>
                            <m:r>
                              <a:rPr lang="en-US" altLang="ko-KR" sz="1600" i="1">
                                <a:latin typeface="Cambria Math" panose="02040503050406030204" pitchFamily="18" charset="0"/>
                                <a:cs typeface="Arial" panose="020B0604020202020204" pitchFamily="34" charset="0"/>
                              </a:rPr>
                              <m:t>𝑇</m:t>
                            </m:r>
                            <m:r>
                              <a:rPr lang="en-US" altLang="ko-KR" sz="1600" i="1">
                                <a:latin typeface="Cambria Math" panose="02040503050406030204" pitchFamily="18" charset="0"/>
                                <a:cs typeface="Arial" panose="020B0604020202020204" pitchFamily="34" charset="0"/>
                              </a:rPr>
                              <m:t>)</m:t>
                            </m:r>
                          </m:den>
                        </m:f>
                      </m:oMath>
                    </m:oMathPara>
                  </a14:m>
                  <a:endParaRPr lang="en-US" altLang="ko-KR" sz="1600" dirty="0">
                    <a:latin typeface="Arial" panose="020B0604020202020204" pitchFamily="34" charset="0"/>
                    <a:cs typeface="Arial" panose="020B0604020202020204" pitchFamily="34" charset="0"/>
                  </a:endParaRPr>
                </a:p>
              </p:txBody>
            </p:sp>
          </mc:Choice>
          <mc:Fallback xmlns="">
            <p:sp>
              <p:nvSpPr>
                <p:cNvPr id="92" name="TextBox 91">
                  <a:extLst>
                    <a:ext uri="{FF2B5EF4-FFF2-40B4-BE49-F238E27FC236}">
                      <a16:creationId xmlns:a16="http://schemas.microsoft.com/office/drawing/2014/main" id="{A2FCE63A-2D02-48CC-8B4C-128D2994128B}"/>
                    </a:ext>
                  </a:extLst>
                </p:cNvPr>
                <p:cNvSpPr txBox="1">
                  <a:spLocks noRot="1" noChangeAspect="1" noMove="1" noResize="1" noEditPoints="1" noAdjustHandles="1" noChangeArrowheads="1" noChangeShapeType="1" noTextEdit="1"/>
                </p:cNvSpPr>
                <p:nvPr/>
              </p:nvSpPr>
              <p:spPr>
                <a:xfrm>
                  <a:off x="7131076" y="1969899"/>
                  <a:ext cx="2018269" cy="8590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45E0A5C6-2C42-4182-AE4D-442820311921}"/>
                    </a:ext>
                  </a:extLst>
                </p:cNvPr>
                <p:cNvSpPr txBox="1"/>
                <p:nvPr/>
              </p:nvSpPr>
              <p:spPr>
                <a:xfrm>
                  <a:off x="90138" y="2193383"/>
                  <a:ext cx="6869462" cy="416011"/>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ko-KR" sz="1600" dirty="0">
                      <a:latin typeface="Arial" panose="020B0604020202020204" pitchFamily="34" charset="0"/>
                      <a:cs typeface="Arial" panose="020B0604020202020204" pitchFamily="34" charset="0"/>
                    </a:rPr>
                    <a:t>Thin target lifetime </a:t>
                  </a:r>
                  <a14:m>
                    <m:oMath xmlns:m="http://schemas.openxmlformats.org/officeDocument/2006/math">
                      <m:sSub>
                        <m:sSubPr>
                          <m:ctrlPr>
                            <a:rPr lang="en-US" altLang="ko-KR" sz="1600" i="1">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𝑡</m:t>
                          </m:r>
                        </m:e>
                        <m:sub>
                          <m:r>
                            <a:rPr lang="en-US" altLang="ko-KR" sz="1600" i="1">
                              <a:latin typeface="Cambria Math" panose="02040503050406030204" pitchFamily="18" charset="0"/>
                              <a:cs typeface="Arial" panose="020B0604020202020204" pitchFamily="34" charset="0"/>
                            </a:rPr>
                            <m:t>𝐸</m:t>
                          </m:r>
                        </m:sub>
                      </m:sSub>
                      <m:r>
                        <a:rPr lang="en-US" altLang="ko-KR" sz="1600" i="1">
                          <a:latin typeface="Cambria Math" panose="02040503050406030204" pitchFamily="18" charset="0"/>
                          <a:cs typeface="Arial" panose="020B0604020202020204" pitchFamily="34" charset="0"/>
                        </a:rPr>
                        <m:t> </m:t>
                      </m:r>
                    </m:oMath>
                  </a14:m>
                  <a:r>
                    <a:rPr lang="en-US" altLang="ko-KR" sz="1600" dirty="0">
                      <a:latin typeface="Arial" panose="020B0604020202020204" pitchFamily="34" charset="0"/>
                      <a:cs typeface="Arial" panose="020B0604020202020204" pitchFamily="34" charset="0"/>
                    </a:rPr>
                    <a:t>with respect to evaporation can be expressed as:</a:t>
                  </a:r>
                </a:p>
              </p:txBody>
            </p:sp>
          </mc:Choice>
          <mc:Fallback xmlns="">
            <p:sp>
              <p:nvSpPr>
                <p:cNvPr id="93" name="TextBox 92">
                  <a:extLst>
                    <a:ext uri="{FF2B5EF4-FFF2-40B4-BE49-F238E27FC236}">
                      <a16:creationId xmlns:a16="http://schemas.microsoft.com/office/drawing/2014/main" id="{45E0A5C6-2C42-4182-AE4D-442820311921}"/>
                    </a:ext>
                  </a:extLst>
                </p:cNvPr>
                <p:cNvSpPr txBox="1">
                  <a:spLocks noRot="1" noChangeAspect="1" noMove="1" noResize="1" noEditPoints="1" noAdjustHandles="1" noChangeArrowheads="1" noChangeShapeType="1" noTextEdit="1"/>
                </p:cNvSpPr>
                <p:nvPr/>
              </p:nvSpPr>
              <p:spPr>
                <a:xfrm>
                  <a:off x="90138" y="2193383"/>
                  <a:ext cx="6869462" cy="416011"/>
                </a:xfrm>
                <a:prstGeom prst="rect">
                  <a:avLst/>
                </a:prstGeom>
                <a:blipFill>
                  <a:blip r:embed="rId4"/>
                  <a:stretch>
                    <a:fillRect l="-355" b="-19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1C030E5-99B3-90A6-7058-555C07E06982}"/>
                    </a:ext>
                  </a:extLst>
                </p:cNvPr>
                <p:cNvSpPr txBox="1"/>
                <p:nvPr/>
              </p:nvSpPr>
              <p:spPr>
                <a:xfrm>
                  <a:off x="9356619" y="2034589"/>
                  <a:ext cx="2018269" cy="861774"/>
                </a:xfrm>
                <a:prstGeom prst="rect">
                  <a:avLst/>
                </a:prstGeom>
                <a:noFill/>
              </p:spPr>
              <p:txBody>
                <a:bodyPr wrap="square">
                  <a:spAutoFit/>
                </a:bodyPr>
                <a:lstStyle/>
                <a:p>
                  <a14:m>
                    <m:oMath xmlns:m="http://schemas.openxmlformats.org/officeDocument/2006/math">
                      <m:sSub>
                        <m:sSubPr>
                          <m:ctrlPr>
                            <a:rPr lang="en-US" altLang="ko-KR" sz="1000" i="1" smtClean="0">
                              <a:latin typeface="Cambria Math" panose="02040503050406030204" pitchFamily="18" charset="0"/>
                              <a:cs typeface="Arial" panose="020B0604020202020204" pitchFamily="34" charset="0"/>
                            </a:rPr>
                          </m:ctrlPr>
                        </m:sSubPr>
                        <m:e>
                          <m:r>
                            <a:rPr lang="en-US" altLang="ko-KR" sz="1000" i="1">
                              <a:latin typeface="Cambria Math" panose="02040503050406030204" pitchFamily="18" charset="0"/>
                              <a:cs typeface="Arial" panose="020B0604020202020204" pitchFamily="34" charset="0"/>
                            </a:rPr>
                            <m:t>𝑡</m:t>
                          </m:r>
                        </m:e>
                        <m:sub>
                          <m:r>
                            <a:rPr lang="en-US" altLang="ko-KR" sz="1000" i="1">
                              <a:latin typeface="Cambria Math" panose="02040503050406030204" pitchFamily="18" charset="0"/>
                              <a:cs typeface="Arial" panose="020B0604020202020204" pitchFamily="34" charset="0"/>
                            </a:rPr>
                            <m:t>𝐸</m:t>
                          </m:r>
                        </m:sub>
                      </m:sSub>
                      <m:r>
                        <a:rPr lang="en-US" altLang="ko-KR" sz="1000" i="1">
                          <a:latin typeface="Cambria Math" panose="02040503050406030204" pitchFamily="18" charset="0"/>
                          <a:cs typeface="Arial" panose="020B0604020202020204" pitchFamily="34" charset="0"/>
                        </a:rPr>
                        <m:t> </m:t>
                      </m:r>
                    </m:oMath>
                  </a14:m>
                  <a:r>
                    <a:rPr lang="en-US" altLang="ko-KR" sz="1000" dirty="0">
                      <a:solidFill>
                        <a:srgbClr val="000000"/>
                      </a:solidFill>
                      <a:latin typeface="Times New Roman" panose="02020603050405020304" pitchFamily="18" charset="0"/>
                      <a:ea typeface="맑은 고딕" panose="020B0503020000020004" pitchFamily="50" charset="-127"/>
                    </a:rPr>
                    <a:t>: target lifetime</a:t>
                  </a:r>
                </a:p>
                <a:p>
                  <a:r>
                    <a:rPr lang="en-US" altLang="ko-KR" sz="1000" i="1" dirty="0">
                      <a:solidFill>
                        <a:srgbClr val="000000"/>
                      </a:solidFill>
                      <a:effectLst/>
                      <a:latin typeface="Times New Roman" panose="02020603050405020304" pitchFamily="18" charset="0"/>
                      <a:ea typeface="맑은 고딕" panose="020B0503020000020004" pitchFamily="50" charset="-127"/>
                    </a:rPr>
                    <a:t>N</a:t>
                  </a:r>
                  <a:r>
                    <a:rPr lang="en-US" altLang="ko-KR" sz="1000" i="1" baseline="-25000" dirty="0">
                      <a:solidFill>
                        <a:srgbClr val="000000"/>
                      </a:solidFill>
                      <a:effectLst/>
                      <a:latin typeface="Times New Roman" panose="02020603050405020304" pitchFamily="18" charset="0"/>
                      <a:ea typeface="맑은 고딕" panose="020B0503020000020004" pitchFamily="50" charset="-127"/>
                    </a:rPr>
                    <a:t>0</a:t>
                  </a:r>
                  <a:r>
                    <a:rPr lang="en-US" altLang="ko-KR" sz="1000" dirty="0">
                      <a:solidFill>
                        <a:srgbClr val="000000"/>
                      </a:solidFill>
                      <a:effectLst/>
                      <a:latin typeface="Times New Roman" panose="02020603050405020304" pitchFamily="18" charset="0"/>
                      <a:ea typeface="맑은 고딕" panose="020B0503020000020004" pitchFamily="50" charset="-127"/>
                    </a:rPr>
                    <a:t> : atomic number density </a:t>
                  </a:r>
                </a:p>
                <a:p>
                  <a:r>
                    <a:rPr lang="en-US" altLang="ko-KR" sz="1000" i="1" dirty="0">
                      <a:solidFill>
                        <a:srgbClr val="000000"/>
                      </a:solidFill>
                      <a:effectLst/>
                      <a:latin typeface="Times New Roman" panose="02020603050405020304" pitchFamily="18" charset="0"/>
                      <a:ea typeface="맑은 고딕" panose="020B0503020000020004" pitchFamily="50" charset="-127"/>
                    </a:rPr>
                    <a:t>d </a:t>
                  </a:r>
                  <a:r>
                    <a:rPr lang="en-US" altLang="ko-KR" sz="1000" dirty="0">
                      <a:solidFill>
                        <a:srgbClr val="000000"/>
                      </a:solidFill>
                      <a:effectLst/>
                      <a:latin typeface="Times New Roman" panose="02020603050405020304" pitchFamily="18" charset="0"/>
                      <a:ea typeface="맑은 고딕" panose="020B0503020000020004" pitchFamily="50" charset="-127"/>
                    </a:rPr>
                    <a:t>: target thickness</a:t>
                  </a:r>
                </a:p>
                <a:p>
                  <a:r>
                    <a:rPr lang="en-US" altLang="ko-KR" sz="1000" i="1" dirty="0">
                      <a:solidFill>
                        <a:srgbClr val="000000"/>
                      </a:solidFill>
                      <a:effectLst/>
                      <a:latin typeface="Times New Roman" panose="02020603050405020304" pitchFamily="18" charset="0"/>
                      <a:ea typeface="맑은 고딕" panose="020B0503020000020004" pitchFamily="50" charset="-127"/>
                    </a:rPr>
                    <a:t>V(T) : </a:t>
                  </a:r>
                  <a:r>
                    <a:rPr lang="en-US" altLang="ko-KR" sz="1000" dirty="0">
                      <a:solidFill>
                        <a:srgbClr val="000000"/>
                      </a:solidFill>
                      <a:effectLst/>
                      <a:latin typeface="Times New Roman" panose="02020603050405020304" pitchFamily="18" charset="0"/>
                      <a:ea typeface="맑은 고딕" panose="020B0503020000020004" pitchFamily="50" charset="-127"/>
                    </a:rPr>
                    <a:t>evaporation rate of target atoms (or molecules) per unit area</a:t>
                  </a:r>
                  <a:endParaRPr lang="ko-KR" altLang="en-US" sz="1000" dirty="0"/>
                </a:p>
              </p:txBody>
            </p:sp>
          </mc:Choice>
          <mc:Fallback xmlns="">
            <p:sp>
              <p:nvSpPr>
                <p:cNvPr id="3" name="TextBox 2">
                  <a:extLst>
                    <a:ext uri="{FF2B5EF4-FFF2-40B4-BE49-F238E27FC236}">
                      <a16:creationId xmlns:a16="http://schemas.microsoft.com/office/drawing/2014/main" id="{C1C030E5-99B3-90A6-7058-555C07E06982}"/>
                    </a:ext>
                  </a:extLst>
                </p:cNvPr>
                <p:cNvSpPr txBox="1">
                  <a:spLocks noRot="1" noChangeAspect="1" noMove="1" noResize="1" noEditPoints="1" noAdjustHandles="1" noChangeArrowheads="1" noChangeShapeType="1" noTextEdit="1"/>
                </p:cNvSpPr>
                <p:nvPr/>
              </p:nvSpPr>
              <p:spPr>
                <a:xfrm>
                  <a:off x="9356619" y="2034589"/>
                  <a:ext cx="2018269" cy="861774"/>
                </a:xfrm>
                <a:prstGeom prst="rect">
                  <a:avLst/>
                </a:prstGeom>
                <a:blipFill>
                  <a:blip r:embed="rId5"/>
                  <a:stretch>
                    <a:fillRect b="-2837"/>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377C989B-13EF-1D57-9EAE-ADABF7CE4A5F}"/>
                </a:ext>
              </a:extLst>
            </p:cNvPr>
            <p:cNvSpPr txBox="1"/>
            <p:nvPr/>
          </p:nvSpPr>
          <p:spPr>
            <a:xfrm>
              <a:off x="9340167" y="1812075"/>
              <a:ext cx="1953543" cy="256993"/>
            </a:xfrm>
            <a:prstGeom prst="rect">
              <a:avLst/>
            </a:prstGeom>
            <a:noFill/>
          </p:spPr>
          <p:txBody>
            <a:bodyPr wrap="square">
              <a:spAutoFit/>
            </a:bodyPr>
            <a:lstStyle/>
            <a:p>
              <a:pPr indent="-406400">
                <a:lnSpc>
                  <a:spcPct val="107000"/>
                </a:lnSpc>
                <a:spcAft>
                  <a:spcPts val="800"/>
                </a:spcAft>
              </a:pPr>
              <a:r>
                <a:rPr lang="en-US" altLang="ko-KR" sz="1000">
                  <a:solidFill>
                    <a:srgbClr val="000000"/>
                  </a:solidFill>
                  <a:latin typeface="Times New Roman" panose="02020603050405020304" pitchFamily="18" charset="0"/>
                  <a:ea typeface="맑은 고딕" panose="020B0503020000020004" pitchFamily="50" charset="-127"/>
                </a:rPr>
                <a:t>By F</a:t>
              </a:r>
              <a:r>
                <a:rPr lang="en-US" altLang="ko-KR" sz="1000" dirty="0">
                  <a:solidFill>
                    <a:srgbClr val="000000"/>
                  </a:solidFill>
                  <a:latin typeface="Times New Roman" panose="02020603050405020304" pitchFamily="18" charset="0"/>
                  <a:ea typeface="맑은 고딕" panose="020B0503020000020004" pitchFamily="50" charset="-127"/>
                </a:rPr>
                <a:t>. Nickel (1978)</a:t>
              </a:r>
              <a:endParaRPr lang="ko-KR" altLang="ko-KR" sz="1000" dirty="0">
                <a:solidFill>
                  <a:srgbClr val="000000"/>
                </a:solidFill>
                <a:latin typeface="Times New Roman" panose="02020603050405020304" pitchFamily="18" charset="0"/>
                <a:ea typeface="맑은 고딕" panose="020B0503020000020004" pitchFamily="50" charset="-127"/>
              </a:endParaRPr>
            </a:p>
          </p:txBody>
        </p:sp>
        <p:sp>
          <p:nvSpPr>
            <p:cNvPr id="48" name="직사각형 47">
              <a:extLst>
                <a:ext uri="{FF2B5EF4-FFF2-40B4-BE49-F238E27FC236}">
                  <a16:creationId xmlns:a16="http://schemas.microsoft.com/office/drawing/2014/main" id="{ED523A4B-1185-45C2-A232-5BFE6D0E8460}"/>
                </a:ext>
              </a:extLst>
            </p:cNvPr>
            <p:cNvSpPr/>
            <p:nvPr/>
          </p:nvSpPr>
          <p:spPr>
            <a:xfrm>
              <a:off x="7391022" y="1942131"/>
              <a:ext cx="1681416" cy="8998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9" name="그룹 48">
              <a:extLst>
                <a:ext uri="{FF2B5EF4-FFF2-40B4-BE49-F238E27FC236}">
                  <a16:creationId xmlns:a16="http://schemas.microsoft.com/office/drawing/2014/main" id="{589F1A47-9CA9-4409-8ABC-74D268463892}"/>
                </a:ext>
              </a:extLst>
            </p:cNvPr>
            <p:cNvGrpSpPr/>
            <p:nvPr/>
          </p:nvGrpSpPr>
          <p:grpSpPr>
            <a:xfrm>
              <a:off x="7366501" y="1804131"/>
              <a:ext cx="1768883" cy="355458"/>
              <a:chOff x="347607" y="2393686"/>
              <a:chExt cx="1535154" cy="508588"/>
            </a:xfrm>
          </p:grpSpPr>
          <p:sp>
            <p:nvSpPr>
              <p:cNvPr id="50" name="사각형: 둥근 대각선 방향 모서리 49">
                <a:extLst>
                  <a:ext uri="{FF2B5EF4-FFF2-40B4-BE49-F238E27FC236}">
                    <a16:creationId xmlns:a16="http://schemas.microsoft.com/office/drawing/2014/main" id="{A9EEAD02-BA5A-4298-A0F3-2E537DFC80C4}"/>
                  </a:ext>
                </a:extLst>
              </p:cNvPr>
              <p:cNvSpPr/>
              <p:nvPr/>
            </p:nvSpPr>
            <p:spPr>
              <a:xfrm>
                <a:off x="347607" y="2466113"/>
                <a:ext cx="1504950" cy="363736"/>
              </a:xfrm>
              <a:prstGeom prst="round2DiagRect">
                <a:avLst>
                  <a:gd name="adj1" fmla="val 17021"/>
                  <a:gd name="adj2" fmla="val 0"/>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dirty="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51" name="TextBox 50">
                <a:extLst>
                  <a:ext uri="{FF2B5EF4-FFF2-40B4-BE49-F238E27FC236}">
                    <a16:creationId xmlns:a16="http://schemas.microsoft.com/office/drawing/2014/main" id="{9C6D51A0-5282-4750-B6EF-198F3020C591}"/>
                  </a:ext>
                </a:extLst>
              </p:cNvPr>
              <p:cNvSpPr txBox="1"/>
              <p:nvPr/>
            </p:nvSpPr>
            <p:spPr>
              <a:xfrm>
                <a:off x="424831" y="2393686"/>
                <a:ext cx="1457930" cy="508588"/>
              </a:xfrm>
              <a:prstGeom prst="rect">
                <a:avLst/>
              </a:prstGeom>
              <a:noFill/>
            </p:spPr>
            <p:txBody>
              <a:bodyPr wrap="square" rtlCol="0" anchor="ctr">
                <a:spAutoFit/>
              </a:bodyPr>
              <a:lstStyle/>
              <a:p>
                <a:r>
                  <a:rPr lang="en-US" altLang="ko-KR" sz="1200" b="1" dirty="0">
                    <a:ln w="3175">
                      <a:solidFill>
                        <a:schemeClr val="bg1">
                          <a:alpha val="10000"/>
                        </a:schemeClr>
                      </a:solidFill>
                    </a:ln>
                    <a:solidFill>
                      <a:schemeClr val="bg1"/>
                    </a:solidFill>
                    <a:latin typeface="+mj-ea"/>
                    <a:ea typeface="+mj-ea"/>
                  </a:rPr>
                  <a:t>Evaporation lifetime</a:t>
                </a:r>
                <a:endParaRPr lang="ko-KR" altLang="en-US" sz="1200" b="1" dirty="0">
                  <a:ln w="3175">
                    <a:solidFill>
                      <a:schemeClr val="bg1">
                        <a:alpha val="10000"/>
                      </a:schemeClr>
                    </a:solidFill>
                  </a:ln>
                  <a:solidFill>
                    <a:schemeClr val="bg1"/>
                  </a:solidFill>
                  <a:latin typeface="+mj-ea"/>
                  <a:ea typeface="+mj-ea"/>
                </a:endParaRPr>
              </a:p>
            </p:txBody>
          </p:sp>
        </p:grpSp>
        <p:sp>
          <p:nvSpPr>
            <p:cNvPr id="52" name="직사각형 51">
              <a:extLst>
                <a:ext uri="{FF2B5EF4-FFF2-40B4-BE49-F238E27FC236}">
                  <a16:creationId xmlns:a16="http://schemas.microsoft.com/office/drawing/2014/main" id="{C69685B6-62CB-4403-8618-B60FC307A6A5}"/>
                </a:ext>
              </a:extLst>
            </p:cNvPr>
            <p:cNvSpPr/>
            <p:nvPr/>
          </p:nvSpPr>
          <p:spPr>
            <a:xfrm>
              <a:off x="8265992" y="2477934"/>
              <a:ext cx="451690" cy="2804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7" name="그룹 56">
            <a:extLst>
              <a:ext uri="{FF2B5EF4-FFF2-40B4-BE49-F238E27FC236}">
                <a16:creationId xmlns:a16="http://schemas.microsoft.com/office/drawing/2014/main" id="{6BFFBF80-1A45-4442-8BB2-2B7869A079C0}"/>
              </a:ext>
            </a:extLst>
          </p:cNvPr>
          <p:cNvGrpSpPr/>
          <p:nvPr/>
        </p:nvGrpSpPr>
        <p:grpSpPr>
          <a:xfrm>
            <a:off x="531905" y="126072"/>
            <a:ext cx="625505" cy="369332"/>
            <a:chOff x="5818543" y="4183038"/>
            <a:chExt cx="625505" cy="369332"/>
          </a:xfrm>
        </p:grpSpPr>
        <p:sp>
          <p:nvSpPr>
            <p:cNvPr id="59" name="TextBox 58">
              <a:extLst>
                <a:ext uri="{FF2B5EF4-FFF2-40B4-BE49-F238E27FC236}">
                  <a16:creationId xmlns:a16="http://schemas.microsoft.com/office/drawing/2014/main" id="{F225FD5D-0341-4B66-B187-06B31A51B7E8}"/>
                </a:ext>
              </a:extLst>
            </p:cNvPr>
            <p:cNvSpPr txBox="1"/>
            <p:nvPr/>
          </p:nvSpPr>
          <p:spPr>
            <a:xfrm>
              <a:off x="6259317" y="4206121"/>
              <a:ext cx="184731" cy="323165"/>
            </a:xfrm>
            <a:prstGeom prst="rect">
              <a:avLst/>
            </a:prstGeom>
            <a:noFill/>
          </p:spPr>
          <p:txBody>
            <a:bodyPr wrap="none" rtlCol="0">
              <a:spAutoFit/>
            </a:bodyPr>
            <a:lstStyle/>
            <a:p>
              <a:endParaRPr lang="ko-KR" altLang="en-US" sz="1500" dirty="0">
                <a:ln w="3175">
                  <a:solidFill>
                    <a:schemeClr val="tx1">
                      <a:lumMod val="65000"/>
                      <a:lumOff val="35000"/>
                      <a:alpha val="10000"/>
                    </a:schemeClr>
                  </a:solidFill>
                </a:ln>
                <a:solidFill>
                  <a:schemeClr val="bg1"/>
                </a:solidFill>
                <a:latin typeface="+mn-ea"/>
              </a:endParaRPr>
            </a:p>
          </p:txBody>
        </p:sp>
        <p:sp>
          <p:nvSpPr>
            <p:cNvPr id="60" name="TextBox 59">
              <a:extLst>
                <a:ext uri="{FF2B5EF4-FFF2-40B4-BE49-F238E27FC236}">
                  <a16:creationId xmlns:a16="http://schemas.microsoft.com/office/drawing/2014/main" id="{CFEFFBA5-2DE6-4760-9E43-9654BAF3010F}"/>
                </a:ext>
              </a:extLst>
            </p:cNvPr>
            <p:cNvSpPr txBox="1"/>
            <p:nvPr/>
          </p:nvSpPr>
          <p:spPr>
            <a:xfrm>
              <a:off x="5818543" y="4183038"/>
              <a:ext cx="407804" cy="369332"/>
            </a:xfrm>
            <a:prstGeom prst="rect">
              <a:avLst/>
            </a:prstGeom>
            <a:noFill/>
          </p:spPr>
          <p:txBody>
            <a:bodyPr wrap="none" rtlCol="0" anchor="ctr">
              <a:spAutoFit/>
            </a:bodyPr>
            <a:lstStyle/>
            <a:p>
              <a:r>
                <a:rPr lang="en-US" altLang="ko-KR" b="1" spc="-30" dirty="0">
                  <a:ln w="3175">
                    <a:solidFill>
                      <a:srgbClr val="0C3975">
                        <a:alpha val="10000"/>
                      </a:srgbClr>
                    </a:solidFill>
                  </a:ln>
                  <a:solidFill>
                    <a:schemeClr val="bg1"/>
                  </a:solidFill>
                  <a:latin typeface="+mj-lt"/>
                </a:rPr>
                <a:t>02</a:t>
              </a:r>
              <a:endParaRPr lang="en-US" altLang="ko-KR" b="1" spc="-30" dirty="0">
                <a:ln w="3175">
                  <a:solidFill>
                    <a:srgbClr val="282828">
                      <a:alpha val="10000"/>
                    </a:srgbClr>
                  </a:solidFill>
                </a:ln>
                <a:solidFill>
                  <a:schemeClr val="bg1"/>
                </a:solidFill>
                <a:latin typeface="+mj-lt"/>
              </a:endParaRPr>
            </a:p>
          </p:txBody>
        </p:sp>
        <p:cxnSp>
          <p:nvCxnSpPr>
            <p:cNvPr id="63" name="직선 연결선 62">
              <a:extLst>
                <a:ext uri="{FF2B5EF4-FFF2-40B4-BE49-F238E27FC236}">
                  <a16:creationId xmlns:a16="http://schemas.microsoft.com/office/drawing/2014/main" id="{9F0A15C4-AA34-4F72-B100-DEFE41AC7A2A}"/>
                </a:ext>
              </a:extLst>
            </p:cNvPr>
            <p:cNvCxnSpPr>
              <a:cxnSpLocks/>
            </p:cNvCxnSpPr>
            <p:nvPr/>
          </p:nvCxnSpPr>
          <p:spPr>
            <a:xfrm rot="2700000">
              <a:off x="6217947" y="4320218"/>
              <a:ext cx="0" cy="94970"/>
            </a:xfrm>
            <a:prstGeom prst="lin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4" name="그룹 63">
            <a:extLst>
              <a:ext uri="{FF2B5EF4-FFF2-40B4-BE49-F238E27FC236}">
                <a16:creationId xmlns:a16="http://schemas.microsoft.com/office/drawing/2014/main" id="{3648183E-5E56-4037-9CFF-627C1ADC6D66}"/>
              </a:ext>
            </a:extLst>
          </p:cNvPr>
          <p:cNvGrpSpPr/>
          <p:nvPr/>
        </p:nvGrpSpPr>
        <p:grpSpPr>
          <a:xfrm>
            <a:off x="151555" y="87754"/>
            <a:ext cx="241329" cy="489296"/>
            <a:chOff x="183568" y="1"/>
            <a:chExt cx="215688" cy="734057"/>
          </a:xfrm>
        </p:grpSpPr>
        <p:sp>
          <p:nvSpPr>
            <p:cNvPr id="65" name="직사각형 64">
              <a:extLst>
                <a:ext uri="{FF2B5EF4-FFF2-40B4-BE49-F238E27FC236}">
                  <a16:creationId xmlns:a16="http://schemas.microsoft.com/office/drawing/2014/main" id="{B90678C6-7C77-4F7D-AD65-797CB5030E91}"/>
                </a:ext>
              </a:extLst>
            </p:cNvPr>
            <p:cNvSpPr/>
            <p:nvPr/>
          </p:nvSpPr>
          <p:spPr>
            <a:xfrm>
              <a:off x="183568" y="391357"/>
              <a:ext cx="45719" cy="342701"/>
            </a:xfrm>
            <a:prstGeom prst="rect">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nvGrpSpPr>
            <p:cNvPr id="66" name="그룹 65">
              <a:extLst>
                <a:ext uri="{FF2B5EF4-FFF2-40B4-BE49-F238E27FC236}">
                  <a16:creationId xmlns:a16="http://schemas.microsoft.com/office/drawing/2014/main" id="{966D7E97-1ADA-43E9-8F46-491DE416AA5F}"/>
                </a:ext>
              </a:extLst>
            </p:cNvPr>
            <p:cNvGrpSpPr/>
            <p:nvPr/>
          </p:nvGrpSpPr>
          <p:grpSpPr>
            <a:xfrm>
              <a:off x="275643" y="1"/>
              <a:ext cx="123613" cy="446867"/>
              <a:chOff x="275643" y="1"/>
              <a:chExt cx="123613" cy="446867"/>
            </a:xfrm>
          </p:grpSpPr>
          <p:sp>
            <p:nvSpPr>
              <p:cNvPr id="69" name="직사각형 68">
                <a:extLst>
                  <a:ext uri="{FF2B5EF4-FFF2-40B4-BE49-F238E27FC236}">
                    <a16:creationId xmlns:a16="http://schemas.microsoft.com/office/drawing/2014/main" id="{FEE34F42-57F5-48DC-BB85-1F2CF1F211B6}"/>
                  </a:ext>
                </a:extLst>
              </p:cNvPr>
              <p:cNvSpPr/>
              <p:nvPr/>
            </p:nvSpPr>
            <p:spPr>
              <a:xfrm>
                <a:off x="275643" y="135321"/>
                <a:ext cx="45719" cy="311546"/>
              </a:xfrm>
              <a:prstGeom prst="rect">
                <a:avLst/>
              </a:prstGeom>
              <a:solidFill>
                <a:srgbClr val="2E6B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70" name="자유형: 도형 69">
                <a:extLst>
                  <a:ext uri="{FF2B5EF4-FFF2-40B4-BE49-F238E27FC236}">
                    <a16:creationId xmlns:a16="http://schemas.microsoft.com/office/drawing/2014/main" id="{AD93E9D3-7104-4EB5-9647-F12A5D19C43A}"/>
                  </a:ext>
                </a:extLst>
              </p:cNvPr>
              <p:cNvSpPr/>
              <p:nvPr/>
            </p:nvSpPr>
            <p:spPr>
              <a:xfrm>
                <a:off x="353537" y="1"/>
                <a:ext cx="45719" cy="446867"/>
              </a:xfrm>
              <a:custGeom>
                <a:avLst/>
                <a:gdLst>
                  <a:gd name="connsiteX0" fmla="*/ 0 w 45719"/>
                  <a:gd name="connsiteY0" fmla="*/ 0 h 446867"/>
                  <a:gd name="connsiteX1" fmla="*/ 45719 w 45719"/>
                  <a:gd name="connsiteY1" fmla="*/ 0 h 446867"/>
                  <a:gd name="connsiteX2" fmla="*/ 45719 w 45719"/>
                  <a:gd name="connsiteY2" fmla="*/ 242888 h 446867"/>
                  <a:gd name="connsiteX3" fmla="*/ 45719 w 45719"/>
                  <a:gd name="connsiteY3" fmla="*/ 311546 h 446867"/>
                  <a:gd name="connsiteX4" fmla="*/ 45719 w 45719"/>
                  <a:gd name="connsiteY4" fmla="*/ 446867 h 446867"/>
                  <a:gd name="connsiteX5" fmla="*/ 0 w 45719"/>
                  <a:gd name="connsiteY5" fmla="*/ 446867 h 446867"/>
                  <a:gd name="connsiteX6" fmla="*/ 0 w 45719"/>
                  <a:gd name="connsiteY6" fmla="*/ 311546 h 446867"/>
                  <a:gd name="connsiteX7" fmla="*/ 0 w 45719"/>
                  <a:gd name="connsiteY7" fmla="*/ 242888 h 4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446867">
                    <a:moveTo>
                      <a:pt x="0" y="0"/>
                    </a:moveTo>
                    <a:lnTo>
                      <a:pt x="45719" y="0"/>
                    </a:lnTo>
                    <a:lnTo>
                      <a:pt x="45719" y="242888"/>
                    </a:lnTo>
                    <a:lnTo>
                      <a:pt x="45719" y="311546"/>
                    </a:lnTo>
                    <a:lnTo>
                      <a:pt x="45719" y="446867"/>
                    </a:lnTo>
                    <a:lnTo>
                      <a:pt x="0" y="446867"/>
                    </a:lnTo>
                    <a:lnTo>
                      <a:pt x="0" y="311546"/>
                    </a:lnTo>
                    <a:lnTo>
                      <a:pt x="0" y="242888"/>
                    </a:lnTo>
                    <a:close/>
                  </a:path>
                </a:pathLst>
              </a:custGeom>
              <a:solidFill>
                <a:srgbClr val="629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grpSp>
      <p:sp>
        <p:nvSpPr>
          <p:cNvPr id="71" name="TextBox 70">
            <a:extLst>
              <a:ext uri="{FF2B5EF4-FFF2-40B4-BE49-F238E27FC236}">
                <a16:creationId xmlns:a16="http://schemas.microsoft.com/office/drawing/2014/main" id="{5D65236C-79E4-4D1D-B856-7BEDB66C3939}"/>
              </a:ext>
            </a:extLst>
          </p:cNvPr>
          <p:cNvSpPr txBox="1"/>
          <p:nvPr/>
        </p:nvSpPr>
        <p:spPr>
          <a:xfrm>
            <a:off x="1157410" y="95294"/>
            <a:ext cx="6109062" cy="400110"/>
          </a:xfrm>
          <a:prstGeom prst="rect">
            <a:avLst/>
          </a:prstGeom>
          <a:noFill/>
        </p:spPr>
        <p:txBody>
          <a:bodyPr wrap="square">
            <a:spAutoFit/>
          </a:bodyPr>
          <a:lstStyle/>
          <a:p>
            <a:r>
              <a:rPr lang="en-US" altLang="ko-KR" sz="2000" dirty="0">
                <a:solidFill>
                  <a:schemeClr val="bg1"/>
                </a:solidFill>
                <a:latin typeface="Arial" panose="020B0604020202020204" pitchFamily="34" charset="0"/>
                <a:cs typeface="Arial" panose="020B0604020202020204" pitchFamily="34" charset="0"/>
              </a:rPr>
              <a:t>Analysis on the target degradation</a:t>
            </a:r>
          </a:p>
        </p:txBody>
      </p:sp>
      <p:grpSp>
        <p:nvGrpSpPr>
          <p:cNvPr id="5" name="그룹 4"/>
          <p:cNvGrpSpPr/>
          <p:nvPr/>
        </p:nvGrpSpPr>
        <p:grpSpPr>
          <a:xfrm>
            <a:off x="431797" y="3058164"/>
            <a:ext cx="6733291" cy="3278382"/>
            <a:chOff x="431797" y="3058164"/>
            <a:chExt cx="6733291" cy="3278382"/>
          </a:xfrm>
        </p:grpSpPr>
        <p:pic>
          <p:nvPicPr>
            <p:cNvPr id="85" name="그림 84">
              <a:extLst>
                <a:ext uri="{FF2B5EF4-FFF2-40B4-BE49-F238E27FC236}">
                  <a16:creationId xmlns:a16="http://schemas.microsoft.com/office/drawing/2014/main" id="{C4896211-7EC9-100C-50FA-303100B461A7}"/>
                </a:ext>
              </a:extLst>
            </p:cNvPr>
            <p:cNvPicPr>
              <a:picLocks noChangeAspect="1"/>
            </p:cNvPicPr>
            <p:nvPr/>
          </p:nvPicPr>
          <p:blipFill>
            <a:blip r:embed="rId6"/>
            <a:stretch>
              <a:fillRect/>
            </a:stretch>
          </p:blipFill>
          <p:spPr>
            <a:xfrm>
              <a:off x="431797" y="3440407"/>
              <a:ext cx="6733291" cy="2624843"/>
            </a:xfrm>
            <a:prstGeom prst="rect">
              <a:avLst/>
            </a:prstGeom>
          </p:spPr>
        </p:pic>
        <p:sp>
          <p:nvSpPr>
            <p:cNvPr id="88" name="직사각형 87">
              <a:extLst>
                <a:ext uri="{FF2B5EF4-FFF2-40B4-BE49-F238E27FC236}">
                  <a16:creationId xmlns:a16="http://schemas.microsoft.com/office/drawing/2014/main" id="{46664793-4027-B1F4-9D0E-28010133615F}"/>
                </a:ext>
              </a:extLst>
            </p:cNvPr>
            <p:cNvSpPr/>
            <p:nvPr/>
          </p:nvSpPr>
          <p:spPr>
            <a:xfrm>
              <a:off x="4772084" y="3429000"/>
              <a:ext cx="2278704" cy="276999"/>
            </a:xfrm>
            <a:prstGeom prst="rect">
              <a:avLst/>
            </a:prstGeom>
          </p:spPr>
          <p:txBody>
            <a:bodyPr wrap="square">
              <a:spAutoFit/>
            </a:bodyPr>
            <a:lstStyle/>
            <a:p>
              <a:r>
                <a:rPr lang="en-US" altLang="ko-KR" sz="1200" dirty="0">
                  <a:latin typeface="Arial" panose="020B0604020202020204" pitchFamily="34" charset="0"/>
                  <a:cs typeface="Arial" panose="020B0604020202020204" pitchFamily="34" charset="0"/>
                </a:rPr>
                <a:t>Energy deposition </a:t>
              </a:r>
              <a:r>
                <a:rPr lang="en-US" altLang="ko-KR" sz="1200" dirty="0" err="1">
                  <a:latin typeface="Arial" panose="020B0604020202020204" pitchFamily="34" charset="0"/>
                  <a:cs typeface="Arial" panose="020B0604020202020204" pitchFamily="34" charset="0"/>
                </a:rPr>
                <a:t>v.s</a:t>
              </a:r>
              <a:r>
                <a:rPr lang="en-US" altLang="ko-KR" sz="1200" dirty="0">
                  <a:latin typeface="Arial" panose="020B0604020202020204" pitchFamily="34" charset="0"/>
                  <a:cs typeface="Arial" panose="020B0604020202020204" pitchFamily="34" charset="0"/>
                </a:rPr>
                <a:t>. radius</a:t>
              </a:r>
              <a:endParaRPr lang="ko-KR" altLang="en-US" sz="1200" dirty="0">
                <a:latin typeface="Arial" panose="020B0604020202020204" pitchFamily="34" charset="0"/>
                <a:cs typeface="Arial" panose="020B0604020202020204" pitchFamily="34" charset="0"/>
              </a:endParaRPr>
            </a:p>
          </p:txBody>
        </p:sp>
        <p:sp>
          <p:nvSpPr>
            <p:cNvPr id="89" name="직사각형 88">
              <a:extLst>
                <a:ext uri="{FF2B5EF4-FFF2-40B4-BE49-F238E27FC236}">
                  <a16:creationId xmlns:a16="http://schemas.microsoft.com/office/drawing/2014/main" id="{079812DF-6261-C68E-C20D-4F648ABAF7AA}"/>
                </a:ext>
              </a:extLst>
            </p:cNvPr>
            <p:cNvSpPr/>
            <p:nvPr/>
          </p:nvSpPr>
          <p:spPr>
            <a:xfrm>
              <a:off x="1014722" y="3429000"/>
              <a:ext cx="1991251" cy="276999"/>
            </a:xfrm>
            <a:prstGeom prst="rect">
              <a:avLst/>
            </a:prstGeom>
          </p:spPr>
          <p:txBody>
            <a:bodyPr wrap="none">
              <a:spAutoFit/>
            </a:bodyPr>
            <a:lstStyle/>
            <a:p>
              <a:r>
                <a:rPr lang="en-US" altLang="ko-KR" sz="1200" dirty="0">
                  <a:latin typeface="Arial" panose="020B0604020202020204" pitchFamily="34" charset="0"/>
                  <a:cs typeface="Arial" panose="020B0604020202020204" pitchFamily="34" charset="0"/>
                </a:rPr>
                <a:t>Energy deposition 2D map</a:t>
              </a:r>
              <a:endParaRPr lang="ko-KR" altLang="en-US" sz="1200" dirty="0">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id="{687F2A2D-AB1E-71F6-D6EA-89B22114CB8B}"/>
                </a:ext>
              </a:extLst>
            </p:cNvPr>
            <p:cNvSpPr txBox="1"/>
            <p:nvPr/>
          </p:nvSpPr>
          <p:spPr>
            <a:xfrm>
              <a:off x="2613963" y="3058164"/>
              <a:ext cx="1928869" cy="307777"/>
            </a:xfrm>
            <a:prstGeom prst="rect">
              <a:avLst/>
            </a:prstGeom>
            <a:noFill/>
          </p:spPr>
          <p:txBody>
            <a:bodyPr wrap="square">
              <a:spAutoFit/>
            </a:bodyPr>
            <a:lstStyle/>
            <a:p>
              <a:r>
                <a:rPr lang="en-US" altLang="ko-KR" sz="1400" b="1" u="sng" dirty="0">
                  <a:latin typeface="Arial" panose="020B0604020202020204" pitchFamily="34" charset="0"/>
                  <a:cs typeface="Arial" panose="020B0604020202020204" pitchFamily="34" charset="0"/>
                </a:rPr>
                <a:t>Energy deposition</a:t>
              </a:r>
              <a:endParaRPr lang="ko-KR" altLang="en-US" sz="1400" b="1" u="sng"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BEB48392-3B9F-6183-0D2D-E4DE1BC6A0DC}"/>
                    </a:ext>
                  </a:extLst>
                </p:cNvPr>
                <p:cNvSpPr txBox="1"/>
                <p:nvPr/>
              </p:nvSpPr>
              <p:spPr>
                <a:xfrm>
                  <a:off x="2443383" y="6082630"/>
                  <a:ext cx="3405207" cy="253916"/>
                </a:xfrm>
                <a:prstGeom prst="rect">
                  <a:avLst/>
                </a:prstGeom>
                <a:noFill/>
              </p:spPr>
              <p:txBody>
                <a:bodyPr wrap="square">
                  <a:spAutoFit/>
                </a:bodyPr>
                <a:lstStyle/>
                <a:p>
                  <a:r>
                    <a:rPr lang="en-US" altLang="ko-KR" sz="1050" dirty="0">
                      <a:solidFill>
                        <a:srgbClr val="000000"/>
                      </a:solidFill>
                      <a:effectLst/>
                      <a:latin typeface="Times New Roman" panose="02020603050405020304" pitchFamily="18" charset="0"/>
                      <a:ea typeface="맑은 고딕" panose="020B0503020000020004" pitchFamily="50" charset="-127"/>
                    </a:rPr>
                    <a:t>Assumption: beam intensity = 1.0 </a:t>
                  </a:r>
                  <a14:m>
                    <m:oMath xmlns:m="http://schemas.openxmlformats.org/officeDocument/2006/math">
                      <m:r>
                        <a:rPr lang="en-US" altLang="ko-KR" sz="105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sSup>
                        <m:sSupPr>
                          <m:ctrlPr>
                            <a:rPr lang="ko-KR" altLang="ko-KR" sz="105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ko-KR" sz="105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10</m:t>
                          </m:r>
                        </m:e>
                        <m:sup>
                          <m:r>
                            <a:rPr lang="en-US" altLang="ko-KR" sz="105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10</m:t>
                          </m:r>
                        </m:sup>
                      </m:sSup>
                    </m:oMath>
                  </a14:m>
                  <a:r>
                    <a:rPr lang="en-US" altLang="ko-KR" sz="1050" dirty="0">
                      <a:solidFill>
                        <a:srgbClr val="000000"/>
                      </a:solidFill>
                      <a:effectLst/>
                      <a:latin typeface="Times New Roman" panose="02020603050405020304" pitchFamily="18" charset="0"/>
                      <a:ea typeface="맑은 고딕" panose="020B0503020000020004" pitchFamily="50" charset="-127"/>
                    </a:rPr>
                    <a:t> ions/s</a:t>
                  </a:r>
                </a:p>
              </p:txBody>
            </p:sp>
          </mc:Choice>
          <mc:Fallback xmlns="">
            <p:sp>
              <p:nvSpPr>
                <p:cNvPr id="23" name="TextBox 22">
                  <a:extLst>
                    <a:ext uri="{FF2B5EF4-FFF2-40B4-BE49-F238E27FC236}">
                      <a16:creationId xmlns:a16="http://schemas.microsoft.com/office/drawing/2014/main" id="{BEB48392-3B9F-6183-0D2D-E4DE1BC6A0DC}"/>
                    </a:ext>
                  </a:extLst>
                </p:cNvPr>
                <p:cNvSpPr txBox="1">
                  <a:spLocks noRot="1" noChangeAspect="1" noMove="1" noResize="1" noEditPoints="1" noAdjustHandles="1" noChangeArrowheads="1" noChangeShapeType="1" noTextEdit="1"/>
                </p:cNvSpPr>
                <p:nvPr/>
              </p:nvSpPr>
              <p:spPr>
                <a:xfrm>
                  <a:off x="2443383" y="6082630"/>
                  <a:ext cx="3405207" cy="253916"/>
                </a:xfrm>
                <a:prstGeom prst="rect">
                  <a:avLst/>
                </a:prstGeom>
                <a:blipFill>
                  <a:blip r:embed="rId7"/>
                  <a:stretch>
                    <a:fillRect b="-14634"/>
                  </a:stretch>
                </a:blipFill>
              </p:spPr>
              <p:txBody>
                <a:bodyPr/>
                <a:lstStyle/>
                <a:p>
                  <a:r>
                    <a:rPr lang="en-US">
                      <a:noFill/>
                    </a:rPr>
                    <a:t> </a:t>
                  </a:r>
                </a:p>
              </p:txBody>
            </p:sp>
          </mc:Fallback>
        </mc:AlternateContent>
        <p:pic>
          <p:nvPicPr>
            <p:cNvPr id="76" name="그림 75">
              <a:extLst>
                <a:ext uri="{FF2B5EF4-FFF2-40B4-BE49-F238E27FC236}">
                  <a16:creationId xmlns:a16="http://schemas.microsoft.com/office/drawing/2014/main" id="{D81B961F-0897-4B57-918E-145B6FEC25D4}"/>
                </a:ext>
              </a:extLst>
            </p:cNvPr>
            <p:cNvPicPr>
              <a:picLocks noChangeAspect="1"/>
            </p:cNvPicPr>
            <p:nvPr/>
          </p:nvPicPr>
          <p:blipFill>
            <a:blip r:embed="rId8"/>
            <a:stretch>
              <a:fillRect/>
            </a:stretch>
          </p:blipFill>
          <p:spPr>
            <a:xfrm>
              <a:off x="5266154" y="4228343"/>
              <a:ext cx="1350524" cy="979013"/>
            </a:xfrm>
            <a:prstGeom prst="rect">
              <a:avLst/>
            </a:prstGeom>
          </p:spPr>
        </p:pic>
        <p:sp>
          <p:nvSpPr>
            <p:cNvPr id="78" name="직사각형 77">
              <a:extLst>
                <a:ext uri="{FF2B5EF4-FFF2-40B4-BE49-F238E27FC236}">
                  <a16:creationId xmlns:a16="http://schemas.microsoft.com/office/drawing/2014/main" id="{79408C7E-3434-40B2-B266-906CB82CB170}"/>
                </a:ext>
              </a:extLst>
            </p:cNvPr>
            <p:cNvSpPr/>
            <p:nvPr/>
          </p:nvSpPr>
          <p:spPr>
            <a:xfrm>
              <a:off x="5679726" y="5154864"/>
              <a:ext cx="1098378" cy="253916"/>
            </a:xfrm>
            <a:prstGeom prst="rect">
              <a:avLst/>
            </a:prstGeom>
          </p:spPr>
          <p:txBody>
            <a:bodyPr wrap="none">
              <a:spAutoFit/>
            </a:bodyPr>
            <a:lstStyle/>
            <a:p>
              <a:r>
                <a:rPr lang="en-US" altLang="ko-KR" sz="1050" dirty="0">
                  <a:latin typeface="Arial" panose="020B0604020202020204" pitchFamily="34" charset="0"/>
                  <a:cs typeface="Arial" panose="020B0604020202020204" pitchFamily="34" charset="0"/>
                </a:rPr>
                <a:t>out: 67.42 MeV</a:t>
              </a:r>
              <a:endParaRPr lang="ko-KR" altLang="en-US" sz="1050" dirty="0">
                <a:latin typeface="Arial" panose="020B0604020202020204" pitchFamily="34" charset="0"/>
                <a:cs typeface="Arial" panose="020B0604020202020204" pitchFamily="34" charset="0"/>
              </a:endParaRPr>
            </a:p>
          </p:txBody>
        </p:sp>
        <p:sp>
          <p:nvSpPr>
            <p:cNvPr id="79" name="직사각형 78">
              <a:extLst>
                <a:ext uri="{FF2B5EF4-FFF2-40B4-BE49-F238E27FC236}">
                  <a16:creationId xmlns:a16="http://schemas.microsoft.com/office/drawing/2014/main" id="{A6739433-A2D0-4C6C-B197-58BEE34DB9B2}"/>
                </a:ext>
              </a:extLst>
            </p:cNvPr>
            <p:cNvSpPr/>
            <p:nvPr/>
          </p:nvSpPr>
          <p:spPr>
            <a:xfrm>
              <a:off x="6001651" y="4227322"/>
              <a:ext cx="829073" cy="253916"/>
            </a:xfrm>
            <a:prstGeom prst="rect">
              <a:avLst/>
            </a:prstGeom>
          </p:spPr>
          <p:txBody>
            <a:bodyPr wrap="none">
              <a:spAutoFit/>
            </a:bodyPr>
            <a:lstStyle/>
            <a:p>
              <a:r>
                <a:rPr lang="en-US" altLang="ko-KR" sz="1050" dirty="0">
                  <a:latin typeface="Arial" panose="020B0604020202020204" pitchFamily="34" charset="0"/>
                  <a:cs typeface="Arial" panose="020B0604020202020204" pitchFamily="34" charset="0"/>
                </a:rPr>
                <a:t>in: 68 MeV</a:t>
              </a:r>
              <a:endParaRPr lang="ko-KR" altLang="en-US" sz="1050" dirty="0">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E51EFEC8-443E-4E16-9B96-A80ED4ED0EAE}"/>
                </a:ext>
              </a:extLst>
            </p:cNvPr>
            <p:cNvSpPr txBox="1"/>
            <p:nvPr/>
          </p:nvSpPr>
          <p:spPr>
            <a:xfrm>
              <a:off x="4607579" y="3074623"/>
              <a:ext cx="1394072" cy="261610"/>
            </a:xfrm>
            <a:prstGeom prst="rect">
              <a:avLst/>
            </a:prstGeom>
            <a:noFill/>
          </p:spPr>
          <p:txBody>
            <a:bodyPr wrap="square">
              <a:spAutoFit/>
            </a:bodyPr>
            <a:lstStyle/>
            <a:p>
              <a:pPr>
                <a:spcAft>
                  <a:spcPts val="800"/>
                </a:spcAft>
              </a:pPr>
              <a:r>
                <a:rPr lang="en-US" altLang="ko-KR" sz="1100" dirty="0">
                  <a:latin typeface="Arial" panose="020B0604020202020204" pitchFamily="34" charset="0"/>
                  <a:cs typeface="Arial" panose="020B0604020202020204" pitchFamily="34" charset="0"/>
                </a:rPr>
                <a:t>(By FLUKA)</a:t>
              </a:r>
              <a:endParaRPr lang="ko-KR" altLang="ko-KR" sz="1100" dirty="0">
                <a:latin typeface="Arial" panose="020B0604020202020204" pitchFamily="34" charset="0"/>
                <a:cs typeface="Arial" panose="020B0604020202020204" pitchFamily="34" charset="0"/>
              </a:endParaRPr>
            </a:p>
          </p:txBody>
        </p:sp>
      </p:grpSp>
      <p:grpSp>
        <p:nvGrpSpPr>
          <p:cNvPr id="6" name="그룹 5"/>
          <p:cNvGrpSpPr/>
          <p:nvPr/>
        </p:nvGrpSpPr>
        <p:grpSpPr>
          <a:xfrm>
            <a:off x="5257800" y="3330837"/>
            <a:ext cx="6033778" cy="3005709"/>
            <a:chOff x="5257800" y="3330837"/>
            <a:chExt cx="6033778" cy="3005709"/>
          </a:xfrm>
        </p:grpSpPr>
        <p:pic>
          <p:nvPicPr>
            <p:cNvPr id="72" name="그림 71">
              <a:extLst>
                <a:ext uri="{FF2B5EF4-FFF2-40B4-BE49-F238E27FC236}">
                  <a16:creationId xmlns:a16="http://schemas.microsoft.com/office/drawing/2014/main" id="{AE9728D7-DCCE-4EBE-AE30-40F67F70F8D1}"/>
                </a:ext>
              </a:extLst>
            </p:cNvPr>
            <p:cNvPicPr>
              <a:picLocks noChangeAspect="1"/>
            </p:cNvPicPr>
            <p:nvPr/>
          </p:nvPicPr>
          <p:blipFill>
            <a:blip r:embed="rId9"/>
            <a:stretch>
              <a:fillRect/>
            </a:stretch>
          </p:blipFill>
          <p:spPr>
            <a:xfrm>
              <a:off x="7836837" y="3705998"/>
              <a:ext cx="3454741" cy="2630548"/>
            </a:xfrm>
            <a:prstGeom prst="rect">
              <a:avLst/>
            </a:prstGeom>
          </p:spPr>
        </p:pic>
        <p:sp>
          <p:nvSpPr>
            <p:cNvPr id="24" name="타원 23">
              <a:extLst>
                <a:ext uri="{FF2B5EF4-FFF2-40B4-BE49-F238E27FC236}">
                  <a16:creationId xmlns:a16="http://schemas.microsoft.com/office/drawing/2014/main" id="{1F04547B-5E1B-4B95-8FED-8FD3FEAA40EF}"/>
                </a:ext>
              </a:extLst>
            </p:cNvPr>
            <p:cNvSpPr/>
            <p:nvPr/>
          </p:nvSpPr>
          <p:spPr>
            <a:xfrm>
              <a:off x="9036311" y="3705998"/>
              <a:ext cx="269744" cy="2054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직사각형 24">
              <a:extLst>
                <a:ext uri="{FF2B5EF4-FFF2-40B4-BE49-F238E27FC236}">
                  <a16:creationId xmlns:a16="http://schemas.microsoft.com/office/drawing/2014/main" id="{EB8E4A21-B81A-4CFB-AE3A-AB015234575E}"/>
                </a:ext>
              </a:extLst>
            </p:cNvPr>
            <p:cNvSpPr/>
            <p:nvPr/>
          </p:nvSpPr>
          <p:spPr>
            <a:xfrm>
              <a:off x="5443616" y="5992683"/>
              <a:ext cx="2509020" cy="261610"/>
            </a:xfrm>
            <a:prstGeom prst="rect">
              <a:avLst/>
            </a:prstGeom>
          </p:spPr>
          <p:txBody>
            <a:bodyPr wrap="none">
              <a:spAutoFit/>
            </a:bodyPr>
            <a:lstStyle/>
            <a:p>
              <a:r>
                <a:rPr lang="en-US" altLang="ko-KR" sz="1100" dirty="0">
                  <a:solidFill>
                    <a:srgbClr val="FF0000"/>
                  </a:solidFill>
                  <a:latin typeface="Times New Roman" panose="02020603050405020304" pitchFamily="18" charset="0"/>
                </a:rPr>
                <a:t>the largest value used in the experiment</a:t>
              </a:r>
              <a:endParaRPr lang="ko-KR" altLang="en-US" sz="1100" dirty="0">
                <a:solidFill>
                  <a:srgbClr val="FF0000"/>
                </a:solidFill>
              </a:endParaRPr>
            </a:p>
          </p:txBody>
        </p:sp>
        <p:sp>
          <p:nvSpPr>
            <p:cNvPr id="74" name="TextBox 73">
              <a:extLst>
                <a:ext uri="{FF2B5EF4-FFF2-40B4-BE49-F238E27FC236}">
                  <a16:creationId xmlns:a16="http://schemas.microsoft.com/office/drawing/2014/main" id="{40DB1997-16A1-4D75-B513-47A6E682BAC7}"/>
                </a:ext>
              </a:extLst>
            </p:cNvPr>
            <p:cNvSpPr txBox="1"/>
            <p:nvPr/>
          </p:nvSpPr>
          <p:spPr>
            <a:xfrm>
              <a:off x="8405210" y="3330837"/>
              <a:ext cx="2841972" cy="307777"/>
            </a:xfrm>
            <a:prstGeom prst="rect">
              <a:avLst/>
            </a:prstGeom>
            <a:noFill/>
          </p:spPr>
          <p:txBody>
            <a:bodyPr wrap="square">
              <a:spAutoFit/>
            </a:bodyPr>
            <a:lstStyle/>
            <a:p>
              <a:r>
                <a:rPr lang="en-US" altLang="ko-KR" sz="1400" dirty="0">
                  <a:latin typeface="Arial" panose="020B0604020202020204" pitchFamily="34" charset="0"/>
                  <a:cs typeface="Arial" panose="020B0604020202020204" pitchFamily="34" charset="0"/>
                </a:rPr>
                <a:t>Beam intensity profile during exp.</a:t>
              </a:r>
              <a:endParaRPr lang="ko-KR" altLang="en-US" sz="1400" dirty="0">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F1845283-6A04-421B-8C97-014B17CF39A8}"/>
                </a:ext>
              </a:extLst>
            </p:cNvPr>
            <p:cNvSpPr txBox="1"/>
            <p:nvPr/>
          </p:nvSpPr>
          <p:spPr>
            <a:xfrm>
              <a:off x="10039087" y="3860819"/>
              <a:ext cx="1076398" cy="261610"/>
            </a:xfrm>
            <a:prstGeom prst="rect">
              <a:avLst/>
            </a:prstGeom>
            <a:noFill/>
          </p:spPr>
          <p:txBody>
            <a:bodyPr wrap="square">
              <a:spAutoFit/>
            </a:bodyPr>
            <a:lstStyle/>
            <a:p>
              <a:r>
                <a:rPr lang="en-US" altLang="ko-KR" sz="1050" baseline="30000">
                  <a:latin typeface="Arial" panose="020B0604020202020204" pitchFamily="34" charset="0"/>
                  <a:cs typeface="Arial" panose="020B0604020202020204" pitchFamily="34" charset="0"/>
                </a:rPr>
                <a:t>17</a:t>
              </a:r>
              <a:r>
                <a:rPr lang="en-US" altLang="ko-KR" sz="1050">
                  <a:latin typeface="Arial" panose="020B0604020202020204" pitchFamily="34" charset="0"/>
                  <a:cs typeface="Arial" panose="020B0604020202020204" pitchFamily="34" charset="0"/>
                </a:rPr>
                <a:t>O</a:t>
              </a:r>
              <a:r>
                <a:rPr lang="en-US" altLang="ko-KR" sz="1050" baseline="30000">
                  <a:latin typeface="Arial" panose="020B0604020202020204" pitchFamily="34" charset="0"/>
                  <a:cs typeface="Arial" panose="020B0604020202020204" pitchFamily="34" charset="0"/>
                </a:rPr>
                <a:t>4+</a:t>
              </a:r>
              <a:r>
                <a:rPr lang="en-US" altLang="ko-KR" sz="1050">
                  <a:latin typeface="Arial" panose="020B0604020202020204" pitchFamily="34" charset="0"/>
                  <a:cs typeface="Arial" panose="020B0604020202020204" pitchFamily="34" charset="0"/>
                </a:rPr>
                <a:t> </a:t>
              </a:r>
              <a:r>
                <a:rPr lang="en-US" altLang="ko-KR" sz="1050" dirty="0">
                  <a:latin typeface="Arial" panose="020B0604020202020204" pitchFamily="34" charset="0"/>
                  <a:cs typeface="Arial" panose="020B0604020202020204" pitchFamily="34" charset="0"/>
                </a:rPr>
                <a:t>2~7 </a:t>
              </a:r>
              <a:r>
                <a:rPr lang="en-US" altLang="ko-KR" sz="1050" dirty="0" err="1">
                  <a:latin typeface="Arial" panose="020B0604020202020204" pitchFamily="34" charset="0"/>
                  <a:cs typeface="Arial" panose="020B0604020202020204" pitchFamily="34" charset="0"/>
                </a:rPr>
                <a:t>nA</a:t>
              </a:r>
              <a:endParaRPr lang="ko-KR" altLang="en-US" sz="1050" dirty="0">
                <a:latin typeface="Arial" panose="020B0604020202020204" pitchFamily="34" charset="0"/>
                <a:cs typeface="Arial" panose="020B0604020202020204" pitchFamily="34" charset="0"/>
              </a:endParaRPr>
            </a:p>
          </p:txBody>
        </p:sp>
        <p:cxnSp>
          <p:nvCxnSpPr>
            <p:cNvPr id="73" name="직선 화살표 연결선 72">
              <a:extLst>
                <a:ext uri="{FF2B5EF4-FFF2-40B4-BE49-F238E27FC236}">
                  <a16:creationId xmlns:a16="http://schemas.microsoft.com/office/drawing/2014/main" id="{C766D97B-8C9B-4423-BFA8-6FF8CDB3C893}"/>
                </a:ext>
              </a:extLst>
            </p:cNvPr>
            <p:cNvCxnSpPr>
              <a:cxnSpLocks/>
            </p:cNvCxnSpPr>
            <p:nvPr/>
          </p:nvCxnSpPr>
          <p:spPr>
            <a:xfrm flipH="1">
              <a:off x="5257800" y="3807611"/>
              <a:ext cx="3850437" cy="23741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05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7769A-F4A8-5DD4-EF9A-9F9C9F93DEF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2" name="표 81"/>
              <p:cNvGraphicFramePr>
                <a:graphicFrameLocks noGrp="1"/>
              </p:cNvGraphicFramePr>
              <p:nvPr>
                <p:extLst>
                  <p:ext uri="{D42A27DB-BD31-4B8C-83A1-F6EECF244321}">
                    <p14:modId xmlns:p14="http://schemas.microsoft.com/office/powerpoint/2010/main" val="569976103"/>
                  </p:ext>
                </p:extLst>
              </p:nvPr>
            </p:nvGraphicFramePr>
            <p:xfrm>
              <a:off x="3930241" y="4546166"/>
              <a:ext cx="8120938" cy="1553146"/>
            </p:xfrm>
            <a:graphic>
              <a:graphicData uri="http://schemas.openxmlformats.org/drawingml/2006/table">
                <a:tbl>
                  <a:tblPr>
                    <a:tableStyleId>{8EC20E35-A176-4012-BC5E-935CFFF8708E}</a:tableStyleId>
                  </a:tblPr>
                  <a:tblGrid>
                    <a:gridCol w="793496">
                      <a:extLst>
                        <a:ext uri="{9D8B030D-6E8A-4147-A177-3AD203B41FA5}">
                          <a16:colId xmlns:a16="http://schemas.microsoft.com/office/drawing/2014/main" val="2254134562"/>
                        </a:ext>
                      </a:extLst>
                    </a:gridCol>
                    <a:gridCol w="3371892">
                      <a:extLst>
                        <a:ext uri="{9D8B030D-6E8A-4147-A177-3AD203B41FA5}">
                          <a16:colId xmlns:a16="http://schemas.microsoft.com/office/drawing/2014/main" val="808089230"/>
                        </a:ext>
                      </a:extLst>
                    </a:gridCol>
                    <a:gridCol w="2067592">
                      <a:extLst>
                        <a:ext uri="{9D8B030D-6E8A-4147-A177-3AD203B41FA5}">
                          <a16:colId xmlns:a16="http://schemas.microsoft.com/office/drawing/2014/main" val="2562539838"/>
                        </a:ext>
                      </a:extLst>
                    </a:gridCol>
                    <a:gridCol w="1887958">
                      <a:extLst>
                        <a:ext uri="{9D8B030D-6E8A-4147-A177-3AD203B41FA5}">
                          <a16:colId xmlns:a16="http://schemas.microsoft.com/office/drawing/2014/main" val="1328908952"/>
                        </a:ext>
                      </a:extLst>
                    </a:gridCol>
                  </a:tblGrid>
                  <a:tr h="715735">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Thermal sublimation, </a:t>
                          </a:r>
                          <a:r>
                            <a:rPr lang="en-US" sz="1400" b="1" i="1" u="none" strike="noStrike">
                              <a:effectLst/>
                            </a:rPr>
                            <a:t>V</a:t>
                          </a:r>
                          <a:r>
                            <a:rPr lang="en-US" sz="1400" b="1" u="none" strike="noStrike">
                              <a:effectLst/>
                            </a:rPr>
                            <a:t>(T)</a:t>
                          </a:r>
                          <a:r>
                            <a:rPr lang="en-US" sz="1400" u="none" strike="noStrike">
                              <a:effectLst/>
                            </a:rPr>
                            <a:t> </a:t>
                          </a:r>
                          <a:r>
                            <a:rPr lang="en-US" sz="1200" u="none" strike="noStrike">
                              <a:effectLst/>
                            </a:rPr>
                            <a:t>[1/scm2]</a:t>
                          </a:r>
                          <a:br>
                            <a:rPr lang="en-US" sz="1200" u="none" strike="noStrike">
                              <a:effectLst/>
                            </a:rPr>
                          </a:br>
                          <a:r>
                            <a:rPr lang="en-US" sz="1200" u="none" strike="noStrike">
                              <a:effectLst/>
                            </a:rPr>
                            <a:t>(at r = 0, under 10-6 Torr vaccum)</a:t>
                          </a:r>
                          <a:endParaRPr lang="en-US" sz="12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sz="1400" b="1" u="none" strike="noStrike">
                              <a:effectLst/>
                            </a:rPr>
                            <a:t>Calculated lifetime,</a:t>
                          </a:r>
                        </a:p>
                        <a:p>
                          <a:pPr algn="ctr" fontAlgn="ctr"/>
                          <a14:m>
                            <m:oMath xmlns:m="http://schemas.openxmlformats.org/officeDocument/2006/math">
                              <m:sSub>
                                <m:sSubPr>
                                  <m:ctrlPr>
                                    <a:rPr lang="en-US" altLang="ko-KR" sz="1200" b="1" i="1" smtClean="0">
                                      <a:latin typeface="Cambria Math" panose="02040503050406030204" pitchFamily="18" charset="0"/>
                                      <a:cs typeface="Arial" panose="020B0604020202020204" pitchFamily="34" charset="0"/>
                                    </a:rPr>
                                  </m:ctrlPr>
                                </m:sSubPr>
                                <m:e>
                                  <m:r>
                                    <a:rPr lang="en-US" altLang="ko-KR" sz="1200" b="1" i="1">
                                      <a:latin typeface="Cambria Math" panose="02040503050406030204" pitchFamily="18" charset="0"/>
                                      <a:cs typeface="Arial" panose="020B0604020202020204" pitchFamily="34" charset="0"/>
                                    </a:rPr>
                                    <m:t>𝒕</m:t>
                                  </m:r>
                                </m:e>
                                <m:sub>
                                  <m:r>
                                    <a:rPr lang="en-US" altLang="ko-KR" sz="1200" b="1" i="1" smtClean="0">
                                      <a:latin typeface="Cambria Math" panose="02040503050406030204" pitchFamily="18" charset="0"/>
                                      <a:cs typeface="Arial" panose="020B0604020202020204" pitchFamily="34" charset="0"/>
                                    </a:rPr>
                                    <m:t>𝑬</m:t>
                                  </m:r>
                                </m:sub>
                              </m:sSub>
                            </m:oMath>
                          </a14:m>
                          <a:r>
                            <a:rPr lang="en-US" sz="1200" b="1" u="none" strike="noStrike">
                              <a:effectLst/>
                            </a:rPr>
                            <a:t> </a:t>
                          </a:r>
                          <a:r>
                            <a:rPr lang="en-US" sz="1200" u="none" strike="noStrike">
                              <a:effectLst/>
                            </a:rPr>
                            <a:t>[hour]</a:t>
                          </a:r>
                          <a:endParaRPr lang="en-US" sz="12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r>
                            <a:rPr lang="en-US" sz="1400" b="1" u="none" strike="noStrike">
                              <a:effectLst/>
                            </a:rPr>
                            <a:t>Experimental lifetime,</a:t>
                          </a:r>
                        </a:p>
                        <a:p>
                          <a:pPr algn="ctr" fontAlgn="ctr"/>
                          <a14:m>
                            <m:oMath xmlns:m="http://schemas.openxmlformats.org/officeDocument/2006/math">
                              <m:r>
                                <a:rPr lang="en-US" sz="1200" b="1" i="1" u="none" strike="noStrike" smtClean="0">
                                  <a:effectLst/>
                                  <a:latin typeface="Cambria Math" panose="02040503050406030204" pitchFamily="18" charset="0"/>
                                </a:rPr>
                                <m:t>𝒕</m:t>
                              </m:r>
                            </m:oMath>
                          </a14:m>
                          <a:r>
                            <a:rPr lang="en-US" sz="1200" b="0" u="none" strike="noStrike">
                              <a:effectLst/>
                            </a:rPr>
                            <a:t> </a:t>
                          </a:r>
                          <a:r>
                            <a:rPr lang="en-US" sz="1200" u="none" strike="noStrike">
                              <a:effectLst/>
                            </a:rPr>
                            <a:t>[hour]</a:t>
                          </a:r>
                          <a:endParaRPr lang="en-US"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3381689"/>
                      </a:ext>
                    </a:extLst>
                  </a:tr>
                  <a:tr h="279137">
                    <a:tc>
                      <a:txBody>
                        <a:bodyPr/>
                        <a:lstStyle/>
                        <a:p>
                          <a:pPr algn="ctr" fontAlgn="ctr"/>
                          <a:r>
                            <a:rPr lang="en-US" sz="1400" b="1" u="none" strike="noStrike">
                              <a:effectLst/>
                            </a:rPr>
                            <a:t>C</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(5.28 ± 1.53)</a:t>
                          </a:r>
                          <a:r>
                            <a:rPr lang="en-US" sz="1400" u="none" strike="noStrike">
                              <a:effectLst/>
                              <a:latin typeface="맑은 고딕" panose="020B0503020000020004" pitchFamily="50" charset="-127"/>
                              <a:ea typeface="맑은 고딕" panose="020B0503020000020004" pitchFamily="50" charset="-127"/>
                            </a:rPr>
                            <a:t>ⅹ10</a:t>
                          </a:r>
                          <a:r>
                            <a:rPr lang="en-US" sz="1400" u="none" strike="noStrike" baseline="30000">
                              <a:effectLst/>
                              <a:latin typeface="맑은 고딕" panose="020B0503020000020004" pitchFamily="50" charset="-127"/>
                              <a:ea typeface="맑은 고딕" panose="020B0503020000020004" pitchFamily="50" charset="-127"/>
                            </a:rPr>
                            <a:t>-95</a:t>
                          </a:r>
                          <a:endParaRPr lang="en-US" sz="1400" b="0" i="0" u="none" strike="noStrike" baseline="3000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ko-KR" sz="1400" b="1"/>
                            <a:t>1.6</a:t>
                          </a:r>
                          <a:r>
                            <a:rPr lang="en-US" sz="1400" b="1" u="none" strike="noStrike">
                              <a:effectLst/>
                              <a:latin typeface="맑은 고딕" panose="020B0503020000020004" pitchFamily="50" charset="-127"/>
                              <a:ea typeface="맑은 고딕" panose="020B0503020000020004" pitchFamily="50" charset="-127"/>
                            </a:rPr>
                            <a:t>ⅹ10</a:t>
                          </a:r>
                          <a:r>
                            <a:rPr lang="en-US" sz="1400" b="1" u="none" strike="noStrike" baseline="30000">
                              <a:effectLst/>
                              <a:latin typeface="맑은 고딕" panose="020B0503020000020004" pitchFamily="50" charset="-127"/>
                              <a:ea typeface="맑은 고딕" panose="020B0503020000020004" pitchFamily="50" charset="-127"/>
                            </a:rPr>
                            <a:t>108</a:t>
                          </a:r>
                          <a:endParaRPr lang="en-US" sz="1400" b="1" i="0" u="none" strike="noStrike" baseline="3000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rowSpan="2">
                      <a:txBody>
                        <a:bodyPr/>
                        <a:lstStyle/>
                        <a:p>
                          <a:pPr algn="ctr" fontAlgn="ctr"/>
                          <a:r>
                            <a:rPr lang="en-US" sz="1400" b="1" u="none" strike="noStrike">
                              <a:effectLst/>
                            </a:rPr>
                            <a:t>5 ~ 20</a:t>
                          </a:r>
                          <a:endParaRPr lang="en-US"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45900911"/>
                      </a:ext>
                    </a:extLst>
                  </a:tr>
                  <a:tr h="279137">
                    <a:tc>
                      <a:txBody>
                        <a:bodyPr/>
                        <a:lstStyle/>
                        <a:p>
                          <a:pPr algn="ctr" fontAlgn="ctr"/>
                          <a:r>
                            <a:rPr lang="en-US" sz="1400" b="1" u="none" strike="noStrike" baseline="30000">
                              <a:effectLst/>
                            </a:rPr>
                            <a:t>7</a:t>
                          </a:r>
                          <a:r>
                            <a:rPr lang="en-US" sz="1400" b="1" u="none" strike="noStrike">
                              <a:effectLst/>
                            </a:rPr>
                            <a:t>LiF</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(2.94 ± 3.19)</a:t>
                          </a:r>
                          <a:r>
                            <a:rPr lang="en-US" sz="1400" u="none" strike="noStrike">
                              <a:effectLst/>
                              <a:latin typeface="맑은 고딕" panose="020B0503020000020004" pitchFamily="50" charset="-127"/>
                              <a:ea typeface="맑은 고딕" panose="020B0503020000020004" pitchFamily="50" charset="-127"/>
                            </a:rPr>
                            <a:t> ⅹ10</a:t>
                          </a:r>
                          <a:r>
                            <a:rPr lang="en-US" sz="1400" u="none" strike="noStrike" baseline="30000">
                              <a:effectLst/>
                              <a:latin typeface="맑은 고딕" panose="020B0503020000020004" pitchFamily="50" charset="-127"/>
                              <a:ea typeface="맑은 고딕" panose="020B0503020000020004" pitchFamily="50" charset="-127"/>
                            </a:rPr>
                            <a:t>-9</a:t>
                          </a:r>
                          <a:endParaRPr lang="en-US" sz="14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ko-KR" sz="1400" b="1"/>
                            <a:t>1.18</a:t>
                          </a:r>
                          <a:r>
                            <a:rPr lang="en-US" sz="1400" b="1" u="none" strike="noStrike">
                              <a:effectLst/>
                              <a:latin typeface="맑은 고딕" panose="020B0503020000020004" pitchFamily="50" charset="-127"/>
                              <a:ea typeface="맑은 고딕" panose="020B0503020000020004" pitchFamily="50" charset="-127"/>
                            </a:rPr>
                            <a:t>ⅹ10</a:t>
                          </a:r>
                          <a:r>
                            <a:rPr lang="en-US" sz="1400" b="1" u="none" strike="noStrike" baseline="30000">
                              <a:effectLst/>
                              <a:latin typeface="맑은 고딕" panose="020B0503020000020004" pitchFamily="50" charset="-127"/>
                              <a:ea typeface="맑은 고딕" panose="020B0503020000020004" pitchFamily="50" charset="-127"/>
                            </a:rPr>
                            <a:t>34</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extLst>
                      <a:ext uri="{0D108BD9-81ED-4DB2-BD59-A6C34878D82A}">
                        <a16:rowId xmlns:a16="http://schemas.microsoft.com/office/drawing/2014/main" val="1278141556"/>
                      </a:ext>
                    </a:extLst>
                  </a:tr>
                  <a:tr h="279137">
                    <a:tc>
                      <a:txBody>
                        <a:bodyPr/>
                        <a:lstStyle/>
                        <a:p>
                          <a:pPr algn="ctr" fontAlgn="ct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a:endParaRPr lang="en-US" sz="1400"/>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33263509"/>
                      </a:ext>
                    </a:extLst>
                  </a:tr>
                </a:tbl>
              </a:graphicData>
            </a:graphic>
          </p:graphicFrame>
        </mc:Choice>
        <mc:Fallback xmlns="">
          <p:graphicFrame>
            <p:nvGraphicFramePr>
              <p:cNvPr id="82" name="표 81"/>
              <p:cNvGraphicFramePr>
                <a:graphicFrameLocks noGrp="1"/>
              </p:cNvGraphicFramePr>
              <p:nvPr>
                <p:extLst>
                  <p:ext uri="{D42A27DB-BD31-4B8C-83A1-F6EECF244321}">
                    <p14:modId xmlns:p14="http://schemas.microsoft.com/office/powerpoint/2010/main" val="569976103"/>
                  </p:ext>
                </p:extLst>
              </p:nvPr>
            </p:nvGraphicFramePr>
            <p:xfrm>
              <a:off x="3930241" y="4546166"/>
              <a:ext cx="8120938" cy="1553146"/>
            </p:xfrm>
            <a:graphic>
              <a:graphicData uri="http://schemas.openxmlformats.org/drawingml/2006/table">
                <a:tbl>
                  <a:tblPr>
                    <a:tableStyleId>{8EC20E35-A176-4012-BC5E-935CFFF8708E}</a:tableStyleId>
                  </a:tblPr>
                  <a:tblGrid>
                    <a:gridCol w="793496">
                      <a:extLst>
                        <a:ext uri="{9D8B030D-6E8A-4147-A177-3AD203B41FA5}">
                          <a16:colId xmlns:a16="http://schemas.microsoft.com/office/drawing/2014/main" val="2254134562"/>
                        </a:ext>
                      </a:extLst>
                    </a:gridCol>
                    <a:gridCol w="3371892">
                      <a:extLst>
                        <a:ext uri="{9D8B030D-6E8A-4147-A177-3AD203B41FA5}">
                          <a16:colId xmlns:a16="http://schemas.microsoft.com/office/drawing/2014/main" val="808089230"/>
                        </a:ext>
                      </a:extLst>
                    </a:gridCol>
                    <a:gridCol w="2067592">
                      <a:extLst>
                        <a:ext uri="{9D8B030D-6E8A-4147-A177-3AD203B41FA5}">
                          <a16:colId xmlns:a16="http://schemas.microsoft.com/office/drawing/2014/main" val="2562539838"/>
                        </a:ext>
                      </a:extLst>
                    </a:gridCol>
                    <a:gridCol w="1887958">
                      <a:extLst>
                        <a:ext uri="{9D8B030D-6E8A-4147-A177-3AD203B41FA5}">
                          <a16:colId xmlns:a16="http://schemas.microsoft.com/office/drawing/2014/main" val="1328908952"/>
                        </a:ext>
                      </a:extLst>
                    </a:gridCol>
                  </a:tblGrid>
                  <a:tr h="715735">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Thermal sublimation, </a:t>
                          </a:r>
                          <a:r>
                            <a:rPr lang="en-US" sz="1400" b="1" i="1" u="none" strike="noStrike">
                              <a:effectLst/>
                            </a:rPr>
                            <a:t>V</a:t>
                          </a:r>
                          <a:r>
                            <a:rPr lang="en-US" sz="1400" b="1" u="none" strike="noStrike">
                              <a:effectLst/>
                            </a:rPr>
                            <a:t>(T)</a:t>
                          </a:r>
                          <a:r>
                            <a:rPr lang="en-US" sz="1400" u="none" strike="noStrike">
                              <a:effectLst/>
                            </a:rPr>
                            <a:t> </a:t>
                          </a:r>
                          <a:r>
                            <a:rPr lang="en-US" sz="1200" u="none" strike="noStrike">
                              <a:effectLst/>
                            </a:rPr>
                            <a:t>[1/scm2]</a:t>
                          </a:r>
                          <a:br>
                            <a:rPr lang="en-US" sz="1200" u="none" strike="noStrike">
                              <a:effectLst/>
                            </a:rPr>
                          </a:br>
                          <a:r>
                            <a:rPr lang="en-US" sz="1200" u="none" strike="noStrike">
                              <a:effectLst/>
                            </a:rPr>
                            <a:t>(at r = 0, under 10-6 Torr vaccum)</a:t>
                          </a:r>
                          <a:endParaRPr lang="en-US" sz="12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endParaRPr lang="en-US"/>
                        </a:p>
                      </a:txBody>
                      <a:tcPr marL="9525" marR="9525" marT="9525" marB="0" anchor="ctr">
                        <a:lnL w="12700" cap="flat" cmpd="sng" algn="ctr">
                          <a:solidFill>
                            <a:schemeClr val="tx1"/>
                          </a:solidFill>
                          <a:prstDash val="solid"/>
                          <a:round/>
                          <a:headEnd type="none" w="med" len="med"/>
                          <a:tailEnd type="none" w="med" len="med"/>
                        </a:lnL>
                        <a:blipFill>
                          <a:blip r:embed="rId3"/>
                          <a:stretch>
                            <a:fillRect l="-201770" t="-1695" r="-92035" b="-119492"/>
                          </a:stretch>
                        </a:blipFill>
                      </a:tcPr>
                    </a:tc>
                    <a:tc>
                      <a:txBody>
                        <a:bodyPr/>
                        <a:lstStyle/>
                        <a:p>
                          <a:endParaRPr lang="en-US"/>
                        </a:p>
                      </a:txBody>
                      <a:tcPr marL="9525" marR="9525" marT="9525" marB="0" anchor="ctr">
                        <a:blipFill>
                          <a:blip r:embed="rId3"/>
                          <a:stretch>
                            <a:fillRect l="-330000" t="-1695" r="-645" b="-119492"/>
                          </a:stretch>
                        </a:blipFill>
                      </a:tcPr>
                    </a:tc>
                    <a:extLst>
                      <a:ext uri="{0D108BD9-81ED-4DB2-BD59-A6C34878D82A}">
                        <a16:rowId xmlns:a16="http://schemas.microsoft.com/office/drawing/2014/main" val="1503381689"/>
                      </a:ext>
                    </a:extLst>
                  </a:tr>
                  <a:tr h="279137">
                    <a:tc>
                      <a:txBody>
                        <a:bodyPr/>
                        <a:lstStyle/>
                        <a:p>
                          <a:pPr algn="ctr" fontAlgn="ctr"/>
                          <a:r>
                            <a:rPr lang="en-US" sz="1400" b="1" u="none" strike="noStrike">
                              <a:effectLst/>
                            </a:rPr>
                            <a:t>C</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(5.28 ± 1.53)</a:t>
                          </a:r>
                          <a:r>
                            <a:rPr lang="en-US" sz="1400" u="none" strike="noStrike">
                              <a:effectLst/>
                              <a:latin typeface="맑은 고딕" panose="020B0503020000020004" pitchFamily="50" charset="-127"/>
                              <a:ea typeface="맑은 고딕" panose="020B0503020000020004" pitchFamily="50" charset="-127"/>
                            </a:rPr>
                            <a:t>ⅹ10</a:t>
                          </a:r>
                          <a:r>
                            <a:rPr lang="en-US" sz="1400" u="none" strike="noStrike" baseline="30000">
                              <a:effectLst/>
                              <a:latin typeface="맑은 고딕" panose="020B0503020000020004" pitchFamily="50" charset="-127"/>
                              <a:ea typeface="맑은 고딕" panose="020B0503020000020004" pitchFamily="50" charset="-127"/>
                            </a:rPr>
                            <a:t>-95</a:t>
                          </a:r>
                          <a:endParaRPr lang="en-US" sz="1400" b="0" i="0" u="none" strike="noStrike" baseline="30000">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ko-KR" sz="1400" b="1"/>
                            <a:t>1.6</a:t>
                          </a:r>
                          <a:r>
                            <a:rPr lang="en-US" sz="1400" b="1" u="none" strike="noStrike">
                              <a:effectLst/>
                              <a:latin typeface="맑은 고딕" panose="020B0503020000020004" pitchFamily="50" charset="-127"/>
                              <a:ea typeface="맑은 고딕" panose="020B0503020000020004" pitchFamily="50" charset="-127"/>
                            </a:rPr>
                            <a:t>ⅹ10</a:t>
                          </a:r>
                          <a:r>
                            <a:rPr lang="en-US" sz="1400" b="1" u="none" strike="noStrike" baseline="30000">
                              <a:effectLst/>
                              <a:latin typeface="맑은 고딕" panose="020B0503020000020004" pitchFamily="50" charset="-127"/>
                              <a:ea typeface="맑은 고딕" panose="020B0503020000020004" pitchFamily="50" charset="-127"/>
                            </a:rPr>
                            <a:t>108</a:t>
                          </a:r>
                          <a:endParaRPr lang="en-US" sz="1400" b="1" i="0" u="none" strike="noStrike" baseline="3000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rowSpan="2">
                      <a:txBody>
                        <a:bodyPr/>
                        <a:lstStyle/>
                        <a:p>
                          <a:pPr algn="ctr" fontAlgn="ctr"/>
                          <a:r>
                            <a:rPr lang="en-US" sz="1400" b="1" u="none" strike="noStrike">
                              <a:effectLst/>
                            </a:rPr>
                            <a:t>5 ~ 20</a:t>
                          </a:r>
                          <a:endParaRPr lang="en-US" sz="1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45900911"/>
                      </a:ext>
                    </a:extLst>
                  </a:tr>
                  <a:tr h="279137">
                    <a:tc>
                      <a:txBody>
                        <a:bodyPr/>
                        <a:lstStyle/>
                        <a:p>
                          <a:pPr algn="ctr" fontAlgn="ctr"/>
                          <a:r>
                            <a:rPr lang="en-US" sz="1400" b="1" u="none" strike="noStrike" baseline="30000" smtClean="0">
                              <a:effectLst/>
                            </a:rPr>
                            <a:t>7</a:t>
                          </a:r>
                          <a:r>
                            <a:rPr lang="en-US" sz="1400" b="1" u="none" strike="noStrike" smtClean="0">
                              <a:effectLst/>
                            </a:rPr>
                            <a:t>LiF</a:t>
                          </a: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(2.94 ± 3.19)</a:t>
                          </a:r>
                          <a:r>
                            <a:rPr lang="en-US" sz="1400" u="none" strike="noStrike">
                              <a:effectLst/>
                              <a:latin typeface="맑은 고딕" panose="020B0503020000020004" pitchFamily="50" charset="-127"/>
                              <a:ea typeface="맑은 고딕" panose="020B0503020000020004" pitchFamily="50" charset="-127"/>
                            </a:rPr>
                            <a:t> ⅹ10</a:t>
                          </a:r>
                          <a:r>
                            <a:rPr lang="en-US" sz="1400" u="none" strike="noStrike" baseline="30000">
                              <a:effectLst/>
                              <a:latin typeface="맑은 고딕" panose="020B0503020000020004" pitchFamily="50" charset="-127"/>
                              <a:ea typeface="맑은 고딕" panose="020B0503020000020004" pitchFamily="50" charset="-127"/>
                            </a:rPr>
                            <a:t>-9</a:t>
                          </a:r>
                          <a:endParaRPr lang="en-US" sz="14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fontAlgn="ctr"/>
                          <a:r>
                            <a:rPr lang="en-US" altLang="ko-KR" sz="1400" b="1"/>
                            <a:t>1.18</a:t>
                          </a:r>
                          <a:r>
                            <a:rPr lang="en-US" sz="1400" b="1" u="none" strike="noStrike">
                              <a:effectLst/>
                              <a:latin typeface="맑은 고딕" panose="020B0503020000020004" pitchFamily="50" charset="-127"/>
                              <a:ea typeface="맑은 고딕" panose="020B0503020000020004" pitchFamily="50" charset="-127"/>
                            </a:rPr>
                            <a:t>ⅹ10</a:t>
                          </a:r>
                          <a:r>
                            <a:rPr lang="en-US" sz="1400" b="1" u="none" strike="noStrike" baseline="30000">
                              <a:effectLst/>
                              <a:latin typeface="맑은 고딕" panose="020B0503020000020004" pitchFamily="50" charset="-127"/>
                              <a:ea typeface="맑은 고딕" panose="020B0503020000020004" pitchFamily="50" charset="-127"/>
                            </a:rPr>
                            <a:t>34</a:t>
                          </a:r>
                          <a:endParaRPr lang="en-US" sz="14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tcPr>
                    </a:tc>
                    <a:tc vMerge="1">
                      <a:txBody>
                        <a:bodyPr/>
                        <a:lstStyle/>
                        <a:p>
                          <a:endParaRPr lang="en-US"/>
                        </a:p>
                      </a:txBody>
                      <a:tcPr/>
                    </a:tc>
                    <a:extLst>
                      <a:ext uri="{0D108BD9-81ED-4DB2-BD59-A6C34878D82A}">
                        <a16:rowId xmlns:a16="http://schemas.microsoft.com/office/drawing/2014/main" val="1278141556"/>
                      </a:ext>
                    </a:extLst>
                  </a:tr>
                  <a:tr h="279137">
                    <a:tc>
                      <a:txBody>
                        <a:bodyPr/>
                        <a:lstStyle/>
                        <a:p>
                          <a:pPr algn="ctr" fontAlgn="ctr"/>
                          <a:endParaRPr lang="en-US" sz="1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lnR w="12700" cap="flat" cmpd="sng" algn="ctr">
                          <a:solidFill>
                            <a:schemeClr val="tx1"/>
                          </a:solidFill>
                          <a:prstDash val="solid"/>
                          <a:round/>
                          <a:headEnd type="none" w="med" len="med"/>
                          <a:tailEnd type="none" w="med" len="med"/>
                        </a:lnR>
                      </a:tcPr>
                    </a:tc>
                    <a:tc>
                      <a:txBody>
                        <a:bodyPr/>
                        <a:lstStyle/>
                        <a:p>
                          <a:pPr algn="ctr"/>
                          <a:endParaRPr lang="en-US" sz="1400"/>
                        </a:p>
                      </a:txBody>
                      <a:tcPr marL="9525" marR="9525" marT="9525" marB="0" anchor="ctr">
                        <a:lnL w="12700" cap="flat" cmpd="sng" algn="ctr">
                          <a:solidFill>
                            <a:schemeClr val="tx1"/>
                          </a:solidFill>
                          <a:prstDash val="solid"/>
                          <a:round/>
                          <a:headEnd type="none" w="med" len="med"/>
                          <a:tailEnd type="none" w="med" len="med"/>
                        </a:lnL>
                      </a:tcPr>
                    </a:tc>
                    <a:tc>
                      <a:txBody>
                        <a:bodyPr/>
                        <a:lstStyle/>
                        <a:p>
                          <a:pPr algn="ctr" fontAlgn="ctr"/>
                          <a:endParaRPr lang="en-US"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33263509"/>
                      </a:ext>
                    </a:extLst>
                  </a:tr>
                </a:tbl>
              </a:graphicData>
            </a:graphic>
          </p:graphicFrame>
        </mc:Fallback>
      </mc:AlternateContent>
      <p:sp>
        <p:nvSpPr>
          <p:cNvPr id="10" name="Rectangle 6">
            <a:extLst>
              <a:ext uri="{FF2B5EF4-FFF2-40B4-BE49-F238E27FC236}">
                <a16:creationId xmlns:a16="http://schemas.microsoft.com/office/drawing/2014/main" id="{FE5AD975-D112-4781-9E0D-1C644A69D5E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68" name="Slide Number Placeholder 2">
            <a:extLst>
              <a:ext uri="{FF2B5EF4-FFF2-40B4-BE49-F238E27FC236}">
                <a16:creationId xmlns:a16="http://schemas.microsoft.com/office/drawing/2014/main" id="{EC87E957-E91E-01E2-CFDC-A3A03ADB6586}"/>
              </a:ext>
            </a:extLst>
          </p:cNvPr>
          <p:cNvSpPr txBox="1">
            <a:spLocks/>
          </p:cNvSpPr>
          <p:nvPr/>
        </p:nvSpPr>
        <p:spPr>
          <a:xfrm>
            <a:off x="9434388" y="6558751"/>
            <a:ext cx="2743200" cy="32748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48A623-3772-472A-B0C7-E1E6B8DC229C}" type="slidenum">
              <a:rPr lang="ko-KR" altLang="en-US" smtClean="0"/>
              <a:pPr/>
              <a:t>7</a:t>
            </a:fld>
            <a:endParaRPr lang="ko-KR" altLang="en-US" dirty="0"/>
          </a:p>
        </p:txBody>
      </p:sp>
      <p:sp>
        <p:nvSpPr>
          <p:cNvPr id="78" name="TextBox 77">
            <a:extLst>
              <a:ext uri="{FF2B5EF4-FFF2-40B4-BE49-F238E27FC236}">
                <a16:creationId xmlns:a16="http://schemas.microsoft.com/office/drawing/2014/main" id="{D823320E-1956-4A85-88EA-AB6EC1FF7957}"/>
              </a:ext>
            </a:extLst>
          </p:cNvPr>
          <p:cNvSpPr txBox="1"/>
          <p:nvPr/>
        </p:nvSpPr>
        <p:spPr>
          <a:xfrm>
            <a:off x="5592955" y="6209491"/>
            <a:ext cx="5017633" cy="338554"/>
          </a:xfrm>
          <a:prstGeom prst="rect">
            <a:avLst/>
          </a:prstGeom>
          <a:noFill/>
        </p:spPr>
        <p:txBody>
          <a:bodyPr wrap="square">
            <a:spAutoFit/>
          </a:bodyPr>
          <a:lstStyle/>
          <a:p>
            <a:r>
              <a:rPr lang="pt-PT" altLang="ko-KR" sz="1600" u="sng">
                <a:latin typeface="Arial" panose="020B0604020202020204" pitchFamily="34" charset="0"/>
                <a:cs typeface="Arial" panose="020B0604020202020204" pitchFamily="34" charset="0"/>
              </a:rPr>
              <a:t>-&gt; </a:t>
            </a:r>
            <a:r>
              <a:rPr lang="en-US" sz="1600" u="sng">
                <a:latin typeface="Arial" panose="020B0604020202020204" pitchFamily="34" charset="0"/>
                <a:cs typeface="Arial" panose="020B0604020202020204" pitchFamily="34" charset="0"/>
              </a:rPr>
              <a:t>No effect on target degradation and target lifetime</a:t>
            </a:r>
            <a:endParaRPr lang="ko-KR" altLang="en-US" sz="1600" u="sng" dirty="0">
              <a:latin typeface="Arial" panose="020B0604020202020204" pitchFamily="34" charset="0"/>
              <a:cs typeface="Arial" panose="020B0604020202020204" pitchFamily="34" charset="0"/>
            </a:endParaRPr>
          </a:p>
        </p:txBody>
      </p:sp>
      <p:grpSp>
        <p:nvGrpSpPr>
          <p:cNvPr id="5" name="그룹 4"/>
          <p:cNvGrpSpPr/>
          <p:nvPr/>
        </p:nvGrpSpPr>
        <p:grpSpPr>
          <a:xfrm>
            <a:off x="-36171" y="1664521"/>
            <a:ext cx="3674722" cy="4894230"/>
            <a:chOff x="-36171" y="1664521"/>
            <a:chExt cx="3674722" cy="4894230"/>
          </a:xfrm>
        </p:grpSpPr>
        <p:pic>
          <p:nvPicPr>
            <p:cNvPr id="96" name="그림 95">
              <a:extLst>
                <a:ext uri="{FF2B5EF4-FFF2-40B4-BE49-F238E27FC236}">
                  <a16:creationId xmlns:a16="http://schemas.microsoft.com/office/drawing/2014/main" id="{2FBA7B0E-61FA-AC23-1255-91BB8123AFB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66"/>
            <a:stretch/>
          </p:blipFill>
          <p:spPr>
            <a:xfrm>
              <a:off x="-36171" y="3889058"/>
              <a:ext cx="3674722" cy="2669693"/>
            </a:xfrm>
            <a:prstGeom prst="rect">
              <a:avLst/>
            </a:prstGeom>
          </p:spPr>
        </p:pic>
        <p:sp>
          <p:nvSpPr>
            <p:cNvPr id="48" name="TextBox 47">
              <a:extLst>
                <a:ext uri="{FF2B5EF4-FFF2-40B4-BE49-F238E27FC236}">
                  <a16:creationId xmlns:a16="http://schemas.microsoft.com/office/drawing/2014/main" id="{03407CF1-00CF-4AC3-B168-AFC13D5E07DA}"/>
                </a:ext>
              </a:extLst>
            </p:cNvPr>
            <p:cNvSpPr txBox="1"/>
            <p:nvPr/>
          </p:nvSpPr>
          <p:spPr>
            <a:xfrm>
              <a:off x="1285228" y="1664521"/>
              <a:ext cx="1432981" cy="307777"/>
            </a:xfrm>
            <a:prstGeom prst="rect">
              <a:avLst/>
            </a:prstGeom>
            <a:noFill/>
          </p:spPr>
          <p:txBody>
            <a:bodyPr wrap="square">
              <a:spAutoFit/>
            </a:bodyPr>
            <a:lstStyle/>
            <a:p>
              <a:r>
                <a:rPr lang="en-US" altLang="ko-KR" sz="1400" b="1" u="sng" dirty="0">
                  <a:latin typeface="Arial" panose="020B0604020202020204" pitchFamily="34" charset="0"/>
                  <a:cs typeface="Arial" panose="020B0604020202020204" pitchFamily="34" charset="0"/>
                </a:rPr>
                <a:t>Temperature</a:t>
              </a:r>
              <a:endParaRPr lang="ko-KR" altLang="en-US" sz="1400" b="1" u="sng" dirty="0">
                <a:latin typeface="Arial" panose="020B0604020202020204" pitchFamily="34" charset="0"/>
                <a:cs typeface="Arial" panose="020B0604020202020204" pitchFamily="34" charset="0"/>
              </a:endParaRPr>
            </a:p>
          </p:txBody>
        </p:sp>
        <p:cxnSp>
          <p:nvCxnSpPr>
            <p:cNvPr id="17" name="직선 연결선 16">
              <a:extLst>
                <a:ext uri="{FF2B5EF4-FFF2-40B4-BE49-F238E27FC236}">
                  <a16:creationId xmlns:a16="http://schemas.microsoft.com/office/drawing/2014/main" id="{D3087CA1-AA49-43B7-8430-AF42F4D2C3CA}"/>
                </a:ext>
              </a:extLst>
            </p:cNvPr>
            <p:cNvCxnSpPr/>
            <p:nvPr/>
          </p:nvCxnSpPr>
          <p:spPr>
            <a:xfrm>
              <a:off x="617917" y="4053377"/>
              <a:ext cx="0" cy="226344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BF52740-D0D7-46A1-BD65-6313B8EC983A}"/>
                </a:ext>
              </a:extLst>
            </p:cNvPr>
            <p:cNvSpPr txBox="1"/>
            <p:nvPr/>
          </p:nvSpPr>
          <p:spPr>
            <a:xfrm>
              <a:off x="1411884" y="6085990"/>
              <a:ext cx="1662272" cy="230832"/>
            </a:xfrm>
            <a:prstGeom prst="rect">
              <a:avLst/>
            </a:prstGeom>
            <a:noFill/>
          </p:spPr>
          <p:txBody>
            <a:bodyPr wrap="square">
              <a:spAutoFit/>
            </a:bodyPr>
            <a:lstStyle/>
            <a:p>
              <a:r>
                <a:rPr lang="en-US" altLang="ko-KR" sz="900" dirty="0">
                  <a:latin typeface="AdvOT863180fb"/>
                </a:rPr>
                <a:t>Background Temp. : 22 </a:t>
              </a:r>
              <a:r>
                <a:rPr lang="en-US" altLang="ko-KR" sz="900" dirty="0">
                  <a:latin typeface="AdvOT863180fb"/>
                  <a:ea typeface="Calibri" panose="020F0502020204030204" pitchFamily="34" charset="0"/>
                  <a:cs typeface="Calibri" panose="020F0502020204030204" pitchFamily="34" charset="0"/>
                </a:rPr>
                <a:t> </a:t>
              </a:r>
              <a:r>
                <a:rPr lang="en-US" altLang="ko-KR" sz="900" dirty="0">
                  <a:latin typeface="Calibri" panose="020F0502020204030204" pitchFamily="34" charset="0"/>
                  <a:ea typeface="Calibri" panose="020F0502020204030204" pitchFamily="34" charset="0"/>
                  <a:cs typeface="Calibri" panose="020F0502020204030204" pitchFamily="34" charset="0"/>
                </a:rPr>
                <a:t>ͦ</a:t>
              </a:r>
              <a:r>
                <a:rPr lang="en-US" altLang="ko-KR" sz="900" dirty="0">
                  <a:latin typeface="AdvOT863180fb"/>
                  <a:ea typeface="Calibri" panose="020F0502020204030204" pitchFamily="34" charset="0"/>
                  <a:cs typeface="Calibri" panose="020F0502020204030204" pitchFamily="34" charset="0"/>
                </a:rPr>
                <a:t>C</a:t>
              </a:r>
              <a:endParaRPr lang="en-US" altLang="ko-KR" sz="900" dirty="0">
                <a:latin typeface="AdvOT863180fb"/>
              </a:endParaRPr>
            </a:p>
          </p:txBody>
        </p:sp>
        <p:pic>
          <p:nvPicPr>
            <p:cNvPr id="64" name="그림 63">
              <a:extLst>
                <a:ext uri="{FF2B5EF4-FFF2-40B4-BE49-F238E27FC236}">
                  <a16:creationId xmlns:a16="http://schemas.microsoft.com/office/drawing/2014/main" id="{5664F6BC-944B-46A7-BB07-8EDBBD5C29D1}"/>
                </a:ext>
              </a:extLst>
            </p:cNvPr>
            <p:cNvPicPr>
              <a:picLocks noChangeAspect="1"/>
            </p:cNvPicPr>
            <p:nvPr/>
          </p:nvPicPr>
          <p:blipFill>
            <a:blip r:embed="rId5"/>
            <a:stretch>
              <a:fillRect/>
            </a:stretch>
          </p:blipFill>
          <p:spPr>
            <a:xfrm>
              <a:off x="377956" y="2109959"/>
              <a:ext cx="3187322" cy="1975285"/>
            </a:xfrm>
            <a:prstGeom prst="rect">
              <a:avLst/>
            </a:prstGeom>
          </p:spPr>
        </p:pic>
        <p:cxnSp>
          <p:nvCxnSpPr>
            <p:cNvPr id="25" name="직선 연결선 24">
              <a:extLst>
                <a:ext uri="{FF2B5EF4-FFF2-40B4-BE49-F238E27FC236}">
                  <a16:creationId xmlns:a16="http://schemas.microsoft.com/office/drawing/2014/main" id="{7BDC46EC-4920-420E-80B0-81D858AF4386}"/>
                </a:ext>
              </a:extLst>
            </p:cNvPr>
            <p:cNvCxnSpPr>
              <a:cxnSpLocks/>
            </p:cNvCxnSpPr>
            <p:nvPr/>
          </p:nvCxnSpPr>
          <p:spPr>
            <a:xfrm flipH="1">
              <a:off x="2419552" y="3097601"/>
              <a:ext cx="780848"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직선 화살표 연결선 26">
              <a:extLst>
                <a:ext uri="{FF2B5EF4-FFF2-40B4-BE49-F238E27FC236}">
                  <a16:creationId xmlns:a16="http://schemas.microsoft.com/office/drawing/2014/main" id="{838FE28D-1816-40E7-9FF8-77EED0B361AD}"/>
                </a:ext>
              </a:extLst>
            </p:cNvPr>
            <p:cNvCxnSpPr>
              <a:cxnSpLocks/>
            </p:cNvCxnSpPr>
            <p:nvPr/>
          </p:nvCxnSpPr>
          <p:spPr>
            <a:xfrm flipH="1">
              <a:off x="644276" y="3115453"/>
              <a:ext cx="1783034" cy="10676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1F7D095-819F-4616-B2A4-F1DB0C0FB0A7}"/>
                </a:ext>
              </a:extLst>
            </p:cNvPr>
            <p:cNvSpPr txBox="1"/>
            <p:nvPr/>
          </p:nvSpPr>
          <p:spPr>
            <a:xfrm>
              <a:off x="1172427" y="2077776"/>
              <a:ext cx="1745103" cy="246221"/>
            </a:xfrm>
            <a:prstGeom prst="rect">
              <a:avLst/>
            </a:prstGeom>
            <a:noFill/>
          </p:spPr>
          <p:txBody>
            <a:bodyPr wrap="square">
              <a:spAutoFit/>
            </a:bodyPr>
            <a:lstStyle/>
            <a:p>
              <a:r>
                <a:rPr lang="pt-PT" altLang="ko-KR" sz="1000" dirty="0">
                  <a:latin typeface="AdvOT863180fb"/>
                </a:rPr>
                <a:t>steady-state thermal analysis</a:t>
              </a:r>
              <a:endParaRPr lang="ko-KR" altLang="en-US" sz="1000" dirty="0">
                <a:latin typeface="AdvOT863180fb"/>
              </a:endParaRPr>
            </a:p>
          </p:txBody>
        </p:sp>
        <p:sp>
          <p:nvSpPr>
            <p:cNvPr id="71" name="TextBox 70">
              <a:extLst>
                <a:ext uri="{FF2B5EF4-FFF2-40B4-BE49-F238E27FC236}">
                  <a16:creationId xmlns:a16="http://schemas.microsoft.com/office/drawing/2014/main" id="{4C7F7537-BE04-4D07-B94B-43F403CC2B7E}"/>
                </a:ext>
              </a:extLst>
            </p:cNvPr>
            <p:cNvSpPr txBox="1"/>
            <p:nvPr/>
          </p:nvSpPr>
          <p:spPr>
            <a:xfrm>
              <a:off x="980481" y="4792746"/>
              <a:ext cx="2093675" cy="430887"/>
            </a:xfrm>
            <a:prstGeom prst="rect">
              <a:avLst/>
            </a:prstGeom>
            <a:noFill/>
          </p:spPr>
          <p:txBody>
            <a:bodyPr wrap="square">
              <a:spAutoFit/>
            </a:bodyPr>
            <a:lstStyle/>
            <a:p>
              <a:r>
                <a:rPr lang="en-US" altLang="ko-KR" sz="1100" dirty="0">
                  <a:solidFill>
                    <a:srgbClr val="FF0000"/>
                  </a:solidFill>
                  <a:latin typeface="Arial" panose="020B0604020202020204" pitchFamily="34" charset="0"/>
                  <a:cs typeface="Arial" panose="020B0604020202020204" pitchFamily="34" charset="0"/>
                </a:rPr>
                <a:t>Center (r =0) of C : </a:t>
              </a:r>
              <a:r>
                <a:rPr lang="en-US" altLang="ko-KR" sz="1100">
                  <a:solidFill>
                    <a:srgbClr val="FF0000"/>
                  </a:solidFill>
                  <a:latin typeface="Arial" panose="020B0604020202020204" pitchFamily="34" charset="0"/>
                  <a:cs typeface="Arial" panose="020B0604020202020204" pitchFamily="34" charset="0"/>
                </a:rPr>
                <a:t>58.16 </a:t>
              </a:r>
              <a:r>
                <a:rPr lang="en-US" altLang="ko-KR" sz="1100" baseline="30000">
                  <a:solidFill>
                    <a:srgbClr val="FF0000"/>
                  </a:solidFill>
                  <a:latin typeface="Arial" panose="020B0604020202020204" pitchFamily="34" charset="0"/>
                  <a:cs typeface="Arial" panose="020B0604020202020204" pitchFamily="34" charset="0"/>
                </a:rPr>
                <a:t>o</a:t>
              </a:r>
              <a:r>
                <a:rPr lang="en-US" altLang="ko-KR" sz="1100">
                  <a:solidFill>
                    <a:srgbClr val="FF0000"/>
                  </a:solidFill>
                  <a:latin typeface="Arial" panose="020B0604020202020204" pitchFamily="34" charset="0"/>
                  <a:cs typeface="Arial" panose="020B0604020202020204" pitchFamily="34" charset="0"/>
                </a:rPr>
                <a:t>C</a:t>
              </a:r>
              <a:endParaRPr lang="en-US" altLang="ko-KR" sz="1100" baseline="30000" dirty="0">
                <a:solidFill>
                  <a:srgbClr val="FF0000"/>
                </a:solidFill>
                <a:latin typeface="Arial" panose="020B0604020202020204" pitchFamily="34" charset="0"/>
                <a:cs typeface="Arial" panose="020B0604020202020204" pitchFamily="34" charset="0"/>
              </a:endParaRPr>
            </a:p>
            <a:p>
              <a:r>
                <a:rPr lang="en-US" altLang="ko-KR" sz="1100" dirty="0">
                  <a:solidFill>
                    <a:srgbClr val="FF0000"/>
                  </a:solidFill>
                  <a:latin typeface="Arial" panose="020B0604020202020204" pitchFamily="34" charset="0"/>
                  <a:cs typeface="Arial" panose="020B0604020202020204" pitchFamily="34" charset="0"/>
                </a:rPr>
                <a:t>Center (r =0) of </a:t>
              </a:r>
              <a:r>
                <a:rPr lang="en-US" altLang="ko-KR" sz="1100" baseline="30000" dirty="0">
                  <a:solidFill>
                    <a:srgbClr val="FF0000"/>
                  </a:solidFill>
                  <a:latin typeface="Arial" panose="020B0604020202020204" pitchFamily="34" charset="0"/>
                  <a:cs typeface="Arial" panose="020B0604020202020204" pitchFamily="34" charset="0"/>
                </a:rPr>
                <a:t>7</a:t>
              </a:r>
              <a:r>
                <a:rPr lang="en-US" altLang="ko-KR" sz="1100" dirty="0">
                  <a:solidFill>
                    <a:srgbClr val="FF0000"/>
                  </a:solidFill>
                  <a:latin typeface="Arial" panose="020B0604020202020204" pitchFamily="34" charset="0"/>
                  <a:cs typeface="Arial" panose="020B0604020202020204" pitchFamily="34" charset="0"/>
                </a:rPr>
                <a:t>LiF : </a:t>
              </a:r>
              <a:r>
                <a:rPr lang="en-US" altLang="ko-KR" sz="1100">
                  <a:solidFill>
                    <a:srgbClr val="FF0000"/>
                  </a:solidFill>
                  <a:latin typeface="Arial" panose="020B0604020202020204" pitchFamily="34" charset="0"/>
                  <a:cs typeface="Arial" panose="020B0604020202020204" pitchFamily="34" charset="0"/>
                </a:rPr>
                <a:t>58.10 </a:t>
              </a:r>
              <a:r>
                <a:rPr lang="en-US" altLang="ko-KR" sz="1100" baseline="30000">
                  <a:solidFill>
                    <a:srgbClr val="FF0000"/>
                  </a:solidFill>
                  <a:latin typeface="Arial" panose="020B0604020202020204" pitchFamily="34" charset="0"/>
                  <a:cs typeface="Arial" panose="020B0604020202020204" pitchFamily="34" charset="0"/>
                </a:rPr>
                <a:t>o</a:t>
              </a:r>
              <a:r>
                <a:rPr lang="en-US" altLang="ko-KR" sz="1100">
                  <a:solidFill>
                    <a:srgbClr val="FF0000"/>
                  </a:solidFill>
                  <a:latin typeface="Arial" panose="020B0604020202020204" pitchFamily="34" charset="0"/>
                  <a:cs typeface="Arial" panose="020B0604020202020204" pitchFamily="34" charset="0"/>
                </a:rPr>
                <a:t>C</a:t>
              </a:r>
              <a:endParaRPr lang="en-US" altLang="ko-KR" sz="1100" baseline="30000" dirty="0">
                <a:solidFill>
                  <a:srgbClr val="FF0000"/>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33EB9D2C-6E3D-4A56-A787-23214E87EC66}"/>
                </a:ext>
              </a:extLst>
            </p:cNvPr>
            <p:cNvSpPr txBox="1"/>
            <p:nvPr/>
          </p:nvSpPr>
          <p:spPr>
            <a:xfrm>
              <a:off x="388515" y="3791205"/>
              <a:ext cx="1009955" cy="246221"/>
            </a:xfrm>
            <a:prstGeom prst="rect">
              <a:avLst/>
            </a:prstGeom>
            <a:noFill/>
          </p:spPr>
          <p:txBody>
            <a:bodyPr wrap="square">
              <a:spAutoFit/>
            </a:bodyPr>
            <a:lstStyle/>
            <a:p>
              <a:r>
                <a:rPr lang="pt-PT" altLang="ko-KR" sz="1000" dirty="0">
                  <a:latin typeface="AdvOT863180fb"/>
                </a:rPr>
                <a:t>By ANSYS</a:t>
              </a:r>
              <a:endParaRPr lang="ko-KR" altLang="en-US" sz="1000" dirty="0">
                <a:latin typeface="AdvOT863180fb"/>
              </a:endParaRPr>
            </a:p>
          </p:txBody>
        </p:sp>
        <p:sp>
          <p:nvSpPr>
            <p:cNvPr id="60" name="TextBox 59">
              <a:extLst>
                <a:ext uri="{FF2B5EF4-FFF2-40B4-BE49-F238E27FC236}">
                  <a16:creationId xmlns:a16="http://schemas.microsoft.com/office/drawing/2014/main" id="{493EDD53-2119-41B6-B696-F13A8F35146C}"/>
                </a:ext>
              </a:extLst>
            </p:cNvPr>
            <p:cNvSpPr txBox="1"/>
            <p:nvPr/>
          </p:nvSpPr>
          <p:spPr>
            <a:xfrm>
              <a:off x="2359749" y="2793317"/>
              <a:ext cx="840651" cy="215444"/>
            </a:xfrm>
            <a:prstGeom prst="rect">
              <a:avLst/>
            </a:prstGeom>
            <a:noFill/>
          </p:spPr>
          <p:txBody>
            <a:bodyPr wrap="square">
              <a:spAutoFit/>
            </a:bodyPr>
            <a:lstStyle/>
            <a:p>
              <a:r>
                <a:rPr lang="en-US" altLang="ko-KR" sz="800" dirty="0">
                  <a:solidFill>
                    <a:srgbClr val="FF0000"/>
                  </a:solidFill>
                  <a:latin typeface="AdvOT863180fb"/>
                </a:rPr>
                <a:t>R=0.4 cm</a:t>
              </a:r>
              <a:endParaRPr lang="en-US" altLang="ko-KR" sz="800" baseline="30000" dirty="0">
                <a:solidFill>
                  <a:srgbClr val="FF0000"/>
                </a:solidFill>
                <a:latin typeface="AdvOT863180fb"/>
              </a:endParaRPr>
            </a:p>
          </p:txBody>
        </p:sp>
      </p:grpSp>
      <p:sp>
        <p:nvSpPr>
          <p:cNvPr id="32" name="직사각형 31">
            <a:extLst>
              <a:ext uri="{FF2B5EF4-FFF2-40B4-BE49-F238E27FC236}">
                <a16:creationId xmlns:a16="http://schemas.microsoft.com/office/drawing/2014/main" id="{E4C39B37-0233-D174-DDA3-4C55A22969A9}"/>
              </a:ext>
            </a:extLst>
          </p:cNvPr>
          <p:cNvSpPr/>
          <p:nvPr/>
        </p:nvSpPr>
        <p:spPr>
          <a:xfrm>
            <a:off x="8386444" y="5255093"/>
            <a:ext cx="1262468" cy="6235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TextBox 44">
            <a:extLst>
              <a:ext uri="{FF2B5EF4-FFF2-40B4-BE49-F238E27FC236}">
                <a16:creationId xmlns:a16="http://schemas.microsoft.com/office/drawing/2014/main" id="{91857019-880E-4273-AE5D-3F81E6BF2914}"/>
              </a:ext>
            </a:extLst>
          </p:cNvPr>
          <p:cNvSpPr txBox="1"/>
          <p:nvPr/>
        </p:nvSpPr>
        <p:spPr>
          <a:xfrm>
            <a:off x="151555" y="1125433"/>
            <a:ext cx="7770531" cy="461665"/>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ko-KR" sz="1600">
                <a:latin typeface="Arial" panose="020B0604020202020204" pitchFamily="34" charset="0"/>
                <a:cs typeface="Arial" panose="020B0604020202020204" pitchFamily="34" charset="0"/>
              </a:rPr>
              <a:t>Sublimation </a:t>
            </a:r>
            <a:r>
              <a:rPr lang="en-US" altLang="ko-KR" sz="1600" dirty="0">
                <a:latin typeface="Arial" panose="020B0604020202020204" pitchFamily="34" charset="0"/>
                <a:cs typeface="Arial" panose="020B0604020202020204" pitchFamily="34" charset="0"/>
              </a:rPr>
              <a:t>can occur in vacuum at temperature below melting point</a:t>
            </a:r>
          </a:p>
        </p:txBody>
      </p:sp>
      <p:grpSp>
        <p:nvGrpSpPr>
          <p:cNvPr id="49" name="그룹 48">
            <a:extLst>
              <a:ext uri="{FF2B5EF4-FFF2-40B4-BE49-F238E27FC236}">
                <a16:creationId xmlns:a16="http://schemas.microsoft.com/office/drawing/2014/main" id="{76290B1D-9543-43C2-9DB6-130AA809943F}"/>
              </a:ext>
            </a:extLst>
          </p:cNvPr>
          <p:cNvGrpSpPr/>
          <p:nvPr/>
        </p:nvGrpSpPr>
        <p:grpSpPr>
          <a:xfrm>
            <a:off x="531905" y="126072"/>
            <a:ext cx="625505" cy="369332"/>
            <a:chOff x="5818543" y="4183038"/>
            <a:chExt cx="625505" cy="369332"/>
          </a:xfrm>
        </p:grpSpPr>
        <p:sp>
          <p:nvSpPr>
            <p:cNvPr id="50" name="TextBox 49">
              <a:extLst>
                <a:ext uri="{FF2B5EF4-FFF2-40B4-BE49-F238E27FC236}">
                  <a16:creationId xmlns:a16="http://schemas.microsoft.com/office/drawing/2014/main" id="{00421B76-EAEE-4CF6-BC1A-F7C8DDEC46CB}"/>
                </a:ext>
              </a:extLst>
            </p:cNvPr>
            <p:cNvSpPr txBox="1"/>
            <p:nvPr/>
          </p:nvSpPr>
          <p:spPr>
            <a:xfrm>
              <a:off x="6259317" y="4206121"/>
              <a:ext cx="184731" cy="323165"/>
            </a:xfrm>
            <a:prstGeom prst="rect">
              <a:avLst/>
            </a:prstGeom>
            <a:noFill/>
          </p:spPr>
          <p:txBody>
            <a:bodyPr wrap="none" rtlCol="0">
              <a:spAutoFit/>
            </a:bodyPr>
            <a:lstStyle/>
            <a:p>
              <a:endParaRPr lang="ko-KR" altLang="en-US" sz="1500" dirty="0">
                <a:ln w="3175">
                  <a:solidFill>
                    <a:schemeClr val="tx1">
                      <a:lumMod val="65000"/>
                      <a:lumOff val="35000"/>
                      <a:alpha val="10000"/>
                    </a:schemeClr>
                  </a:solidFill>
                </a:ln>
                <a:solidFill>
                  <a:schemeClr val="bg1"/>
                </a:solidFill>
                <a:latin typeface="+mn-ea"/>
              </a:endParaRPr>
            </a:p>
          </p:txBody>
        </p:sp>
        <p:sp>
          <p:nvSpPr>
            <p:cNvPr id="51" name="TextBox 50">
              <a:extLst>
                <a:ext uri="{FF2B5EF4-FFF2-40B4-BE49-F238E27FC236}">
                  <a16:creationId xmlns:a16="http://schemas.microsoft.com/office/drawing/2014/main" id="{E221AD4D-F530-4A64-97B4-8D70B7AAFAD7}"/>
                </a:ext>
              </a:extLst>
            </p:cNvPr>
            <p:cNvSpPr txBox="1"/>
            <p:nvPr/>
          </p:nvSpPr>
          <p:spPr>
            <a:xfrm>
              <a:off x="5818543" y="4183038"/>
              <a:ext cx="407804" cy="369332"/>
            </a:xfrm>
            <a:prstGeom prst="rect">
              <a:avLst/>
            </a:prstGeom>
            <a:noFill/>
          </p:spPr>
          <p:txBody>
            <a:bodyPr wrap="none" rtlCol="0" anchor="ctr">
              <a:spAutoFit/>
            </a:bodyPr>
            <a:lstStyle/>
            <a:p>
              <a:r>
                <a:rPr lang="en-US" altLang="ko-KR" b="1" spc="-30" dirty="0">
                  <a:ln w="3175">
                    <a:solidFill>
                      <a:srgbClr val="0C3975">
                        <a:alpha val="10000"/>
                      </a:srgbClr>
                    </a:solidFill>
                  </a:ln>
                  <a:solidFill>
                    <a:schemeClr val="bg1"/>
                  </a:solidFill>
                  <a:latin typeface="+mj-lt"/>
                </a:rPr>
                <a:t>02</a:t>
              </a:r>
              <a:endParaRPr lang="en-US" altLang="ko-KR" b="1" spc="-30" dirty="0">
                <a:ln w="3175">
                  <a:solidFill>
                    <a:srgbClr val="282828">
                      <a:alpha val="10000"/>
                    </a:srgbClr>
                  </a:solidFill>
                </a:ln>
                <a:solidFill>
                  <a:schemeClr val="bg1"/>
                </a:solidFill>
                <a:latin typeface="+mj-lt"/>
              </a:endParaRPr>
            </a:p>
          </p:txBody>
        </p:sp>
        <p:cxnSp>
          <p:nvCxnSpPr>
            <p:cNvPr id="54" name="직선 연결선 53">
              <a:extLst>
                <a:ext uri="{FF2B5EF4-FFF2-40B4-BE49-F238E27FC236}">
                  <a16:creationId xmlns:a16="http://schemas.microsoft.com/office/drawing/2014/main" id="{920F3A39-5AB3-4FC8-B40B-D0BE3FF775E7}"/>
                </a:ext>
              </a:extLst>
            </p:cNvPr>
            <p:cNvCxnSpPr>
              <a:cxnSpLocks/>
            </p:cNvCxnSpPr>
            <p:nvPr/>
          </p:nvCxnSpPr>
          <p:spPr>
            <a:xfrm rot="2700000">
              <a:off x="6217947" y="4320218"/>
              <a:ext cx="0" cy="94970"/>
            </a:xfrm>
            <a:prstGeom prst="lin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5" name="그룹 54">
            <a:extLst>
              <a:ext uri="{FF2B5EF4-FFF2-40B4-BE49-F238E27FC236}">
                <a16:creationId xmlns:a16="http://schemas.microsoft.com/office/drawing/2014/main" id="{51E6DD8B-7790-4B0F-A6E3-B8ECFAEEC08A}"/>
              </a:ext>
            </a:extLst>
          </p:cNvPr>
          <p:cNvGrpSpPr/>
          <p:nvPr/>
        </p:nvGrpSpPr>
        <p:grpSpPr>
          <a:xfrm>
            <a:off x="151555" y="87754"/>
            <a:ext cx="241329" cy="489296"/>
            <a:chOff x="183568" y="1"/>
            <a:chExt cx="215688" cy="734057"/>
          </a:xfrm>
        </p:grpSpPr>
        <p:sp>
          <p:nvSpPr>
            <p:cNvPr id="56" name="직사각형 55">
              <a:extLst>
                <a:ext uri="{FF2B5EF4-FFF2-40B4-BE49-F238E27FC236}">
                  <a16:creationId xmlns:a16="http://schemas.microsoft.com/office/drawing/2014/main" id="{D7397A15-81F2-4911-8B05-AD3D743CB4D0}"/>
                </a:ext>
              </a:extLst>
            </p:cNvPr>
            <p:cNvSpPr/>
            <p:nvPr/>
          </p:nvSpPr>
          <p:spPr>
            <a:xfrm>
              <a:off x="183568" y="391357"/>
              <a:ext cx="45719" cy="342701"/>
            </a:xfrm>
            <a:prstGeom prst="rect">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nvGrpSpPr>
            <p:cNvPr id="57" name="그룹 56">
              <a:extLst>
                <a:ext uri="{FF2B5EF4-FFF2-40B4-BE49-F238E27FC236}">
                  <a16:creationId xmlns:a16="http://schemas.microsoft.com/office/drawing/2014/main" id="{33FFC620-9266-4D38-82F9-B704013A17FB}"/>
                </a:ext>
              </a:extLst>
            </p:cNvPr>
            <p:cNvGrpSpPr/>
            <p:nvPr/>
          </p:nvGrpSpPr>
          <p:grpSpPr>
            <a:xfrm>
              <a:off x="275643" y="1"/>
              <a:ext cx="123613" cy="446867"/>
              <a:chOff x="275643" y="1"/>
              <a:chExt cx="123613" cy="446867"/>
            </a:xfrm>
          </p:grpSpPr>
          <p:sp>
            <p:nvSpPr>
              <p:cNvPr id="58" name="직사각형 57">
                <a:extLst>
                  <a:ext uri="{FF2B5EF4-FFF2-40B4-BE49-F238E27FC236}">
                    <a16:creationId xmlns:a16="http://schemas.microsoft.com/office/drawing/2014/main" id="{46315AA5-1735-4917-8C18-F642ECCCC163}"/>
                  </a:ext>
                </a:extLst>
              </p:cNvPr>
              <p:cNvSpPr/>
              <p:nvPr/>
            </p:nvSpPr>
            <p:spPr>
              <a:xfrm>
                <a:off x="275643" y="135321"/>
                <a:ext cx="45719" cy="311546"/>
              </a:xfrm>
              <a:prstGeom prst="rect">
                <a:avLst/>
              </a:prstGeom>
              <a:solidFill>
                <a:srgbClr val="2E6B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59" name="자유형: 도형 58">
                <a:extLst>
                  <a:ext uri="{FF2B5EF4-FFF2-40B4-BE49-F238E27FC236}">
                    <a16:creationId xmlns:a16="http://schemas.microsoft.com/office/drawing/2014/main" id="{D224338E-9AFF-4F41-863A-350B58671ED0}"/>
                  </a:ext>
                </a:extLst>
              </p:cNvPr>
              <p:cNvSpPr/>
              <p:nvPr/>
            </p:nvSpPr>
            <p:spPr>
              <a:xfrm>
                <a:off x="353537" y="1"/>
                <a:ext cx="45719" cy="446867"/>
              </a:xfrm>
              <a:custGeom>
                <a:avLst/>
                <a:gdLst>
                  <a:gd name="connsiteX0" fmla="*/ 0 w 45719"/>
                  <a:gd name="connsiteY0" fmla="*/ 0 h 446867"/>
                  <a:gd name="connsiteX1" fmla="*/ 45719 w 45719"/>
                  <a:gd name="connsiteY1" fmla="*/ 0 h 446867"/>
                  <a:gd name="connsiteX2" fmla="*/ 45719 w 45719"/>
                  <a:gd name="connsiteY2" fmla="*/ 242888 h 446867"/>
                  <a:gd name="connsiteX3" fmla="*/ 45719 w 45719"/>
                  <a:gd name="connsiteY3" fmla="*/ 311546 h 446867"/>
                  <a:gd name="connsiteX4" fmla="*/ 45719 w 45719"/>
                  <a:gd name="connsiteY4" fmla="*/ 446867 h 446867"/>
                  <a:gd name="connsiteX5" fmla="*/ 0 w 45719"/>
                  <a:gd name="connsiteY5" fmla="*/ 446867 h 446867"/>
                  <a:gd name="connsiteX6" fmla="*/ 0 w 45719"/>
                  <a:gd name="connsiteY6" fmla="*/ 311546 h 446867"/>
                  <a:gd name="connsiteX7" fmla="*/ 0 w 45719"/>
                  <a:gd name="connsiteY7" fmla="*/ 242888 h 4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446867">
                    <a:moveTo>
                      <a:pt x="0" y="0"/>
                    </a:moveTo>
                    <a:lnTo>
                      <a:pt x="45719" y="0"/>
                    </a:lnTo>
                    <a:lnTo>
                      <a:pt x="45719" y="242888"/>
                    </a:lnTo>
                    <a:lnTo>
                      <a:pt x="45719" y="311546"/>
                    </a:lnTo>
                    <a:lnTo>
                      <a:pt x="45719" y="446867"/>
                    </a:lnTo>
                    <a:lnTo>
                      <a:pt x="0" y="446867"/>
                    </a:lnTo>
                    <a:lnTo>
                      <a:pt x="0" y="311546"/>
                    </a:lnTo>
                    <a:lnTo>
                      <a:pt x="0" y="242888"/>
                    </a:lnTo>
                    <a:close/>
                  </a:path>
                </a:pathLst>
              </a:custGeom>
              <a:solidFill>
                <a:srgbClr val="629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grpSp>
      <p:sp>
        <p:nvSpPr>
          <p:cNvPr id="61" name="TextBox 60">
            <a:extLst>
              <a:ext uri="{FF2B5EF4-FFF2-40B4-BE49-F238E27FC236}">
                <a16:creationId xmlns:a16="http://schemas.microsoft.com/office/drawing/2014/main" id="{23CF8C7A-DFB3-4475-B951-2FA9AD81760A}"/>
              </a:ext>
            </a:extLst>
          </p:cNvPr>
          <p:cNvSpPr txBox="1"/>
          <p:nvPr/>
        </p:nvSpPr>
        <p:spPr>
          <a:xfrm>
            <a:off x="1157410" y="95294"/>
            <a:ext cx="6109062" cy="400110"/>
          </a:xfrm>
          <a:prstGeom prst="rect">
            <a:avLst/>
          </a:prstGeom>
          <a:noFill/>
        </p:spPr>
        <p:txBody>
          <a:bodyPr wrap="square">
            <a:spAutoFit/>
          </a:bodyPr>
          <a:lstStyle/>
          <a:p>
            <a:r>
              <a:rPr lang="en-US" altLang="ko-KR" sz="2000" dirty="0">
                <a:solidFill>
                  <a:schemeClr val="bg1"/>
                </a:solidFill>
                <a:latin typeface="Arial" panose="020B0604020202020204" pitchFamily="34" charset="0"/>
                <a:cs typeface="Arial" panose="020B0604020202020204" pitchFamily="34" charset="0"/>
              </a:rPr>
              <a:t>Analysis on the target degradation</a:t>
            </a:r>
          </a:p>
        </p:txBody>
      </p:sp>
      <p:sp>
        <p:nvSpPr>
          <p:cNvPr id="62" name="TextBox 61">
            <a:extLst>
              <a:ext uri="{FF2B5EF4-FFF2-40B4-BE49-F238E27FC236}">
                <a16:creationId xmlns:a16="http://schemas.microsoft.com/office/drawing/2014/main" id="{503B5774-5A1B-4A85-B8A4-E171EAAD87A7}"/>
              </a:ext>
            </a:extLst>
          </p:cNvPr>
          <p:cNvSpPr txBox="1"/>
          <p:nvPr/>
        </p:nvSpPr>
        <p:spPr>
          <a:xfrm>
            <a:off x="90138" y="645238"/>
            <a:ext cx="6105524" cy="369332"/>
          </a:xfrm>
          <a:prstGeom prst="rect">
            <a:avLst/>
          </a:prstGeom>
          <a:noFill/>
        </p:spPr>
        <p:txBody>
          <a:bodyPr wrap="square">
            <a:spAutoFit/>
          </a:bodyPr>
          <a:lstStyle/>
          <a:p>
            <a:pPr marL="0" indent="0">
              <a:buNone/>
            </a:pPr>
            <a:r>
              <a:rPr lang="en-US" altLang="ko-KR" u="sng" dirty="0">
                <a:latin typeface="Arial" panose="020B0604020202020204" pitchFamily="34" charset="0"/>
                <a:cs typeface="Arial" panose="020B0604020202020204" pitchFamily="34" charset="0"/>
              </a:rPr>
              <a:t>a) Thermal evaporation (sublimation)</a:t>
            </a:r>
          </a:p>
        </p:txBody>
      </p:sp>
      <p:grpSp>
        <p:nvGrpSpPr>
          <p:cNvPr id="6" name="그룹 5"/>
          <p:cNvGrpSpPr/>
          <p:nvPr/>
        </p:nvGrpSpPr>
        <p:grpSpPr>
          <a:xfrm>
            <a:off x="4409103" y="1701248"/>
            <a:ext cx="7196448" cy="1961532"/>
            <a:chOff x="4409103" y="1701248"/>
            <a:chExt cx="7196448" cy="1961532"/>
          </a:xfrm>
        </p:grpSpPr>
        <p:pic>
          <p:nvPicPr>
            <p:cNvPr id="72" name="그림 71">
              <a:extLst>
                <a:ext uri="{FF2B5EF4-FFF2-40B4-BE49-F238E27FC236}">
                  <a16:creationId xmlns:a16="http://schemas.microsoft.com/office/drawing/2014/main" id="{837BDA06-B7D1-4493-83A9-3687DED8A655}"/>
                </a:ext>
              </a:extLst>
            </p:cNvPr>
            <p:cNvPicPr>
              <a:picLocks noChangeAspect="1"/>
            </p:cNvPicPr>
            <p:nvPr/>
          </p:nvPicPr>
          <p:blipFill>
            <a:blip r:embed="rId6"/>
            <a:stretch>
              <a:fillRect/>
            </a:stretch>
          </p:blipFill>
          <p:spPr>
            <a:xfrm>
              <a:off x="4409103" y="2668111"/>
              <a:ext cx="1609973" cy="536658"/>
            </a:xfrm>
            <a:prstGeom prst="rect">
              <a:avLst/>
            </a:prstGeom>
          </p:spPr>
        </p:pic>
        <p:sp>
          <p:nvSpPr>
            <p:cNvPr id="73" name="TextBox 72">
              <a:extLst>
                <a:ext uri="{FF2B5EF4-FFF2-40B4-BE49-F238E27FC236}">
                  <a16:creationId xmlns:a16="http://schemas.microsoft.com/office/drawing/2014/main" id="{0D237791-E416-46A7-A24A-87205496120D}"/>
                </a:ext>
              </a:extLst>
            </p:cNvPr>
            <p:cNvSpPr txBox="1"/>
            <p:nvPr/>
          </p:nvSpPr>
          <p:spPr>
            <a:xfrm>
              <a:off x="4526780" y="1701248"/>
              <a:ext cx="4604324" cy="307777"/>
            </a:xfrm>
            <a:prstGeom prst="rect">
              <a:avLst/>
            </a:prstGeom>
            <a:noFill/>
          </p:spPr>
          <p:txBody>
            <a:bodyPr wrap="square">
              <a:spAutoFit/>
            </a:bodyPr>
            <a:lstStyle/>
            <a:p>
              <a:r>
                <a:rPr lang="en-US" altLang="ko-KR" sz="1400" b="1" u="sng" dirty="0">
                  <a:latin typeface="Arial" panose="020B0604020202020204" pitchFamily="34" charset="0"/>
                  <a:cs typeface="Arial" panose="020B0604020202020204" pitchFamily="34" charset="0"/>
                </a:rPr>
                <a:t>Thermal sublimation (evaporation) flux, V(T)</a:t>
              </a:r>
              <a:endParaRPr lang="ko-KR" altLang="en-US" sz="1400" dirty="0">
                <a:latin typeface="Arial" panose="020B0604020202020204" pitchFamily="34" charset="0"/>
                <a:cs typeface="Arial" panose="020B0604020202020204" pitchFamily="34" charset="0"/>
              </a:endParaRPr>
            </a:p>
          </p:txBody>
        </p:sp>
        <p:pic>
          <p:nvPicPr>
            <p:cNvPr id="75" name="그림 74">
              <a:extLst>
                <a:ext uri="{FF2B5EF4-FFF2-40B4-BE49-F238E27FC236}">
                  <a16:creationId xmlns:a16="http://schemas.microsoft.com/office/drawing/2014/main" id="{6632BEEF-9D62-43DC-9129-0859254D9F21}"/>
                </a:ext>
              </a:extLst>
            </p:cNvPr>
            <p:cNvPicPr>
              <a:picLocks noChangeAspect="1"/>
            </p:cNvPicPr>
            <p:nvPr/>
          </p:nvPicPr>
          <p:blipFill>
            <a:blip r:embed="rId7"/>
            <a:stretch>
              <a:fillRect/>
            </a:stretch>
          </p:blipFill>
          <p:spPr>
            <a:xfrm>
              <a:off x="9648913" y="2391500"/>
              <a:ext cx="889357" cy="342954"/>
            </a:xfrm>
            <a:prstGeom prst="rect">
              <a:avLst/>
            </a:prstGeom>
          </p:spPr>
        </p:pic>
        <p:pic>
          <p:nvPicPr>
            <p:cNvPr id="76" name="그림 75">
              <a:extLst>
                <a:ext uri="{FF2B5EF4-FFF2-40B4-BE49-F238E27FC236}">
                  <a16:creationId xmlns:a16="http://schemas.microsoft.com/office/drawing/2014/main" id="{6E44ACE7-5FF0-4940-B147-0070556BACA2}"/>
                </a:ext>
              </a:extLst>
            </p:cNvPr>
            <p:cNvPicPr>
              <a:picLocks noChangeAspect="1"/>
            </p:cNvPicPr>
            <p:nvPr/>
          </p:nvPicPr>
          <p:blipFill rotWithShape="1">
            <a:blip r:embed="rId8"/>
            <a:srcRect t="12931"/>
            <a:stretch/>
          </p:blipFill>
          <p:spPr>
            <a:xfrm>
              <a:off x="8813131" y="2778185"/>
              <a:ext cx="2785720" cy="798033"/>
            </a:xfrm>
            <a:prstGeom prst="rect">
              <a:avLst/>
            </a:prstGeom>
          </p:spPr>
        </p:pic>
        <p:sp>
          <p:nvSpPr>
            <p:cNvPr id="77" name="TextBox 76">
              <a:extLst>
                <a:ext uri="{FF2B5EF4-FFF2-40B4-BE49-F238E27FC236}">
                  <a16:creationId xmlns:a16="http://schemas.microsoft.com/office/drawing/2014/main" id="{2EF1CE73-05F5-4363-8616-6AF2D437F75A}"/>
                </a:ext>
              </a:extLst>
            </p:cNvPr>
            <p:cNvSpPr txBox="1"/>
            <p:nvPr/>
          </p:nvSpPr>
          <p:spPr>
            <a:xfrm>
              <a:off x="9546586" y="2134152"/>
              <a:ext cx="1316708" cy="276999"/>
            </a:xfrm>
            <a:prstGeom prst="rect">
              <a:avLst/>
            </a:prstGeom>
            <a:noFill/>
          </p:spPr>
          <p:txBody>
            <a:bodyPr wrap="square">
              <a:spAutoFit/>
            </a:bodyPr>
            <a:lstStyle/>
            <a:p>
              <a:r>
                <a:rPr lang="en-US" altLang="ko-KR" sz="1200" b="1" dirty="0">
                  <a:latin typeface="AdvOT863180fb"/>
                </a:rPr>
                <a:t>Vapor pressure</a:t>
              </a:r>
              <a:endParaRPr lang="ko-KR" altLang="en-US" sz="1200" b="1" dirty="0">
                <a:latin typeface="AdvOT863180fb"/>
              </a:endParaRPr>
            </a:p>
          </p:txBody>
        </p:sp>
        <p:sp>
          <p:nvSpPr>
            <p:cNvPr id="28" name="직사각형 27">
              <a:extLst>
                <a:ext uri="{FF2B5EF4-FFF2-40B4-BE49-F238E27FC236}">
                  <a16:creationId xmlns:a16="http://schemas.microsoft.com/office/drawing/2014/main" id="{76D6873E-45A5-4814-AC62-40FE85A7FE3F}"/>
                </a:ext>
              </a:extLst>
            </p:cNvPr>
            <p:cNvSpPr/>
            <p:nvPr/>
          </p:nvSpPr>
          <p:spPr>
            <a:xfrm>
              <a:off x="4639353" y="2181764"/>
              <a:ext cx="1907204" cy="261610"/>
            </a:xfrm>
            <a:prstGeom prst="rect">
              <a:avLst/>
            </a:prstGeom>
          </p:spPr>
          <p:txBody>
            <a:bodyPr wrap="square">
              <a:spAutoFit/>
            </a:bodyPr>
            <a:lstStyle/>
            <a:p>
              <a:r>
                <a:rPr lang="en-US" altLang="ko-KR" sz="1100" dirty="0">
                  <a:latin typeface="Arial" panose="020B0604020202020204" pitchFamily="34" charset="0"/>
                  <a:cs typeface="Arial" panose="020B0604020202020204" pitchFamily="34" charset="0"/>
                </a:rPr>
                <a:t>- Hertz-Knudsen Equation</a:t>
              </a:r>
              <a:endParaRPr lang="ko-KR" altLang="en-US" sz="1100" dirty="0">
                <a:latin typeface="Arial" panose="020B0604020202020204" pitchFamily="34" charset="0"/>
                <a:cs typeface="Arial" panose="020B0604020202020204" pitchFamily="34" charset="0"/>
              </a:endParaRPr>
            </a:p>
          </p:txBody>
        </p:sp>
        <p:sp>
          <p:nvSpPr>
            <p:cNvPr id="81" name="직사각형 80">
              <a:extLst>
                <a:ext uri="{FF2B5EF4-FFF2-40B4-BE49-F238E27FC236}">
                  <a16:creationId xmlns:a16="http://schemas.microsoft.com/office/drawing/2014/main" id="{15E1CF6C-86AC-41A1-A4EC-CA3138D735C3}"/>
                </a:ext>
              </a:extLst>
            </p:cNvPr>
            <p:cNvSpPr/>
            <p:nvPr/>
          </p:nvSpPr>
          <p:spPr>
            <a:xfrm>
              <a:off x="8804329" y="2153802"/>
              <a:ext cx="2801222" cy="150897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4966782-72E1-5189-B4AC-C94BB3BE96E8}"/>
                    </a:ext>
                  </a:extLst>
                </p:cNvPr>
                <p:cNvSpPr txBox="1"/>
                <p:nvPr/>
              </p:nvSpPr>
              <p:spPr>
                <a:xfrm>
                  <a:off x="6905056" y="2606529"/>
                  <a:ext cx="1570492" cy="646331"/>
                </a:xfrm>
                <a:prstGeom prst="rect">
                  <a:avLst/>
                </a:prstGeom>
                <a:noFill/>
              </p:spPr>
              <p:txBody>
                <a:bodyPr wrap="square">
                  <a:spAutoFit/>
                </a:bodyPr>
                <a:lstStyle/>
                <a:p>
                  <a:r>
                    <a:rPr lang="en-US" altLang="ko-KR" sz="900" i="1" dirty="0">
                      <a:solidFill>
                        <a:srgbClr val="000000"/>
                      </a:solidFill>
                      <a:effectLst/>
                      <a:latin typeface="Times New Roman" panose="02020603050405020304" pitchFamily="18" charset="0"/>
                      <a:ea typeface="맑은 고딕" panose="020B0503020000020004" pitchFamily="50" charset="-127"/>
                    </a:rPr>
                    <a:t>N</a:t>
                  </a:r>
                  <a:r>
                    <a:rPr lang="en-US" altLang="ko-KR" sz="900" i="1" baseline="-25000" dirty="0">
                      <a:solidFill>
                        <a:srgbClr val="000000"/>
                      </a:solidFill>
                      <a:effectLst/>
                      <a:latin typeface="Times New Roman" panose="02020603050405020304" pitchFamily="18" charset="0"/>
                      <a:ea typeface="맑은 고딕" panose="020B0503020000020004" pitchFamily="50" charset="-127"/>
                    </a:rPr>
                    <a:t>A</a:t>
                  </a:r>
                  <a:r>
                    <a:rPr lang="en-US" altLang="ko-KR" sz="900" dirty="0">
                      <a:solidFill>
                        <a:srgbClr val="000000"/>
                      </a:solidFill>
                      <a:effectLst/>
                      <a:latin typeface="Times New Roman" panose="02020603050405020304" pitchFamily="18" charset="0"/>
                      <a:ea typeface="맑은 고딕" panose="020B0503020000020004" pitchFamily="50" charset="-127"/>
                    </a:rPr>
                    <a:t> : Avogadro number </a:t>
                  </a:r>
                  <a:endParaRPr lang="en-US" altLang="ko-KR" sz="900" i="1" dirty="0">
                    <a:solidFill>
                      <a:srgbClr val="000000"/>
                    </a:solidFill>
                    <a:effectLst/>
                    <a:latin typeface="Times New Roman" panose="02020603050405020304" pitchFamily="18" charset="0"/>
                    <a:ea typeface="맑은 고딕" panose="020B0503020000020004" pitchFamily="50" charset="-127"/>
                  </a:endParaRPr>
                </a:p>
                <a:p>
                  <a:r>
                    <a:rPr lang="en-US" altLang="ko-KR" sz="900" i="1" dirty="0" err="1">
                      <a:solidFill>
                        <a:srgbClr val="000000"/>
                      </a:solidFill>
                      <a:effectLst/>
                      <a:latin typeface="Times New Roman" panose="02020603050405020304" pitchFamily="18" charset="0"/>
                      <a:ea typeface="맑은 고딕" panose="020B0503020000020004" pitchFamily="50" charset="-127"/>
                    </a:rPr>
                    <a:t>P</a:t>
                  </a:r>
                  <a:r>
                    <a:rPr lang="en-US" altLang="ko-KR" sz="900" i="1" baseline="-25000" dirty="0" err="1">
                      <a:solidFill>
                        <a:srgbClr val="000000"/>
                      </a:solidFill>
                      <a:effectLst/>
                      <a:latin typeface="Times New Roman" panose="02020603050405020304" pitchFamily="18" charset="0"/>
                      <a:ea typeface="맑은 고딕" panose="020B0503020000020004" pitchFamily="50" charset="-127"/>
                    </a:rPr>
                    <a:t>v</a:t>
                  </a:r>
                  <a:r>
                    <a:rPr lang="en-US" altLang="ko-KR" sz="900" dirty="0">
                      <a:solidFill>
                        <a:srgbClr val="000000"/>
                      </a:solidFill>
                      <a:effectLst/>
                      <a:latin typeface="Times New Roman" panose="02020603050405020304" pitchFamily="18" charset="0"/>
                      <a:ea typeface="맑은 고딕" panose="020B0503020000020004" pitchFamily="50" charset="-127"/>
                    </a:rPr>
                    <a:t> : </a:t>
                  </a:r>
                  <a:r>
                    <a:rPr lang="en-US" altLang="ko-KR" sz="900" b="0" dirty="0">
                      <a:latin typeface="Cambria Math" panose="02040503050406030204" pitchFamily="18" charset="0"/>
                      <a:cs typeface="Arial" panose="020B0604020202020204" pitchFamily="34" charset="0"/>
                    </a:rPr>
                    <a:t>the vapor pressure</a:t>
                  </a:r>
                  <a:endParaRPr lang="en-US" altLang="ko-KR" sz="900" i="1" dirty="0">
                    <a:solidFill>
                      <a:srgbClr val="000000"/>
                    </a:solidFill>
                    <a:effectLst/>
                    <a:latin typeface="Times New Roman" panose="02020603050405020304" pitchFamily="18" charset="0"/>
                    <a:ea typeface="맑은 고딕" panose="020B0503020000020004" pitchFamily="50" charset="-127"/>
                  </a:endParaRPr>
                </a:p>
                <a:p>
                  <a:r>
                    <a:rPr lang="en-US" altLang="ko-KR" sz="900" i="1" dirty="0">
                      <a:solidFill>
                        <a:srgbClr val="000000"/>
                      </a:solidFill>
                      <a:effectLst/>
                      <a:latin typeface="Times New Roman" panose="02020603050405020304" pitchFamily="18" charset="0"/>
                      <a:ea typeface="맑은 고딕" panose="020B0503020000020004" pitchFamily="50" charset="-127"/>
                    </a:rPr>
                    <a:t>M </a:t>
                  </a:r>
                  <a:r>
                    <a:rPr lang="en-US" altLang="ko-KR" sz="900" dirty="0">
                      <a:solidFill>
                        <a:srgbClr val="000000"/>
                      </a:solidFill>
                      <a:effectLst/>
                      <a:latin typeface="Times New Roman" panose="02020603050405020304" pitchFamily="18" charset="0"/>
                      <a:ea typeface="맑은 고딕" panose="020B0503020000020004" pitchFamily="50" charset="-127"/>
                    </a:rPr>
                    <a:t>: molecular mass</a:t>
                  </a:r>
                  <a:endParaRPr lang="en-US" altLang="ko-KR" sz="900" i="1" dirty="0">
                    <a:solidFill>
                      <a:srgbClr val="000000"/>
                    </a:solidFill>
                    <a:effectLst/>
                    <a:latin typeface="Times New Roman" panose="02020603050405020304" pitchFamily="18" charset="0"/>
                    <a:ea typeface="맑은 고딕" panose="020B0503020000020004" pitchFamily="50" charset="-127"/>
                  </a:endParaRPr>
                </a:p>
                <a:p>
                  <a14:m>
                    <m:oMath xmlns:m="http://schemas.openxmlformats.org/officeDocument/2006/math">
                      <m:r>
                        <a:rPr lang="en-US" altLang="ko-KR" sz="900" b="0" i="1" smtClean="0">
                          <a:latin typeface="Cambria Math" panose="02040503050406030204" pitchFamily="18" charset="0"/>
                          <a:cs typeface="Arial" panose="020B0604020202020204" pitchFamily="34" charset="0"/>
                        </a:rPr>
                        <m:t>𝑅</m:t>
                      </m:r>
                      <m:r>
                        <a:rPr lang="en-US" altLang="ko-KR" sz="900" i="1">
                          <a:latin typeface="Cambria Math" panose="02040503050406030204" pitchFamily="18" charset="0"/>
                          <a:cs typeface="Arial" panose="020B0604020202020204" pitchFamily="34" charset="0"/>
                        </a:rPr>
                        <m:t> </m:t>
                      </m:r>
                    </m:oMath>
                  </a14:m>
                  <a:r>
                    <a:rPr lang="en-US" altLang="ko-KR" sz="900" dirty="0">
                      <a:solidFill>
                        <a:srgbClr val="000000"/>
                      </a:solidFill>
                      <a:latin typeface="Times New Roman" panose="02020603050405020304" pitchFamily="18" charset="0"/>
                      <a:ea typeface="맑은 고딕" panose="020B0503020000020004" pitchFamily="50" charset="-127"/>
                    </a:rPr>
                    <a:t>: gas constant</a:t>
                  </a:r>
                </a:p>
              </p:txBody>
            </p:sp>
          </mc:Choice>
          <mc:Fallback xmlns="">
            <p:sp>
              <p:nvSpPr>
                <p:cNvPr id="31" name="TextBox 30">
                  <a:extLst>
                    <a:ext uri="{FF2B5EF4-FFF2-40B4-BE49-F238E27FC236}">
                      <a16:creationId xmlns:a16="http://schemas.microsoft.com/office/drawing/2014/main" id="{84966782-72E1-5189-B4AC-C94BB3BE96E8}"/>
                    </a:ext>
                  </a:extLst>
                </p:cNvPr>
                <p:cNvSpPr txBox="1">
                  <a:spLocks noRot="1" noChangeAspect="1" noMove="1" noResize="1" noEditPoints="1" noAdjustHandles="1" noChangeArrowheads="1" noChangeShapeType="1" noTextEdit="1"/>
                </p:cNvSpPr>
                <p:nvPr/>
              </p:nvSpPr>
              <p:spPr>
                <a:xfrm>
                  <a:off x="6905056" y="2606529"/>
                  <a:ext cx="1570492" cy="646331"/>
                </a:xfrm>
                <a:prstGeom prst="rect">
                  <a:avLst/>
                </a:prstGeom>
                <a:blipFill>
                  <a:blip r:embed="rId9"/>
                  <a:stretch>
                    <a:fillRect b="-2830"/>
                  </a:stretch>
                </a:blipFill>
              </p:spPr>
              <p:txBody>
                <a:bodyPr/>
                <a:lstStyle/>
                <a:p>
                  <a:r>
                    <a:rPr lang="en-US">
                      <a:noFill/>
                    </a:rPr>
                    <a:t> </a:t>
                  </a:r>
                </a:p>
              </p:txBody>
            </p:sp>
          </mc:Fallback>
        </mc:AlternateContent>
        <p:sp>
          <p:nvSpPr>
            <p:cNvPr id="4" name="직사각형 3">
              <a:extLst>
                <a:ext uri="{FF2B5EF4-FFF2-40B4-BE49-F238E27FC236}">
                  <a16:creationId xmlns:a16="http://schemas.microsoft.com/office/drawing/2014/main" id="{6AF966EE-D646-4984-95EB-E6B44A9D21ED}"/>
                </a:ext>
              </a:extLst>
            </p:cNvPr>
            <p:cNvSpPr/>
            <p:nvPr/>
          </p:nvSpPr>
          <p:spPr>
            <a:xfrm>
              <a:off x="6142499" y="2830501"/>
              <a:ext cx="638316" cy="230832"/>
            </a:xfrm>
            <a:prstGeom prst="rect">
              <a:avLst/>
            </a:prstGeom>
          </p:spPr>
          <p:txBody>
            <a:bodyPr wrap="none">
              <a:spAutoFit/>
            </a:bodyPr>
            <a:lstStyle/>
            <a:p>
              <a:r>
                <a:rPr lang="en-US" altLang="ko-KR" sz="900" dirty="0">
                  <a:latin typeface="Arial" panose="020B0604020202020204" pitchFamily="34" charset="0"/>
                  <a:cs typeface="Arial" panose="020B0604020202020204" pitchFamily="34" charset="0"/>
                </a:rPr>
                <a:t>[1/s·cm</a:t>
              </a:r>
              <a:r>
                <a:rPr lang="en-US" altLang="ko-KR" sz="900" baseline="30000" dirty="0">
                  <a:latin typeface="Arial" panose="020B0604020202020204" pitchFamily="34" charset="0"/>
                  <a:cs typeface="Arial" panose="020B0604020202020204" pitchFamily="34" charset="0"/>
                </a:rPr>
                <a:t>2</a:t>
              </a:r>
              <a:r>
                <a:rPr lang="en-US" altLang="ko-KR" sz="900" dirty="0">
                  <a:latin typeface="Arial" panose="020B0604020202020204" pitchFamily="34" charset="0"/>
                  <a:cs typeface="Arial" panose="020B0604020202020204" pitchFamily="34" charset="0"/>
                </a:rPr>
                <a:t>]</a:t>
              </a:r>
              <a:endParaRPr lang="ko-KR" altLang="en-US" sz="900" dirty="0"/>
            </a:p>
          </p:txBody>
        </p:sp>
      </p:gr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BFD7F01C-4993-4155-80B5-E85F3F5DA973}"/>
                  </a:ext>
                </a:extLst>
              </p:cNvPr>
              <p:cNvSpPr txBox="1"/>
              <p:nvPr/>
            </p:nvSpPr>
            <p:spPr>
              <a:xfrm>
                <a:off x="4526780" y="4007136"/>
                <a:ext cx="4604324" cy="307777"/>
              </a:xfrm>
              <a:prstGeom prst="rect">
                <a:avLst/>
              </a:prstGeom>
              <a:noFill/>
            </p:spPr>
            <p:txBody>
              <a:bodyPr wrap="square">
                <a:spAutoFit/>
              </a:bodyPr>
              <a:lstStyle/>
              <a:p>
                <a:r>
                  <a:rPr lang="en-US" altLang="ko-KR" sz="1400" b="1" dirty="0">
                    <a:latin typeface="Arial" panose="020B0604020202020204" pitchFamily="34" charset="0"/>
                    <a:cs typeface="Arial" panose="020B0604020202020204" pitchFamily="34" charset="0"/>
                  </a:rPr>
                  <a:t>Calculated lifetime </a:t>
                </a:r>
                <a14:m>
                  <m:oMath xmlns:m="http://schemas.openxmlformats.org/officeDocument/2006/math">
                    <m:sSub>
                      <m:sSubPr>
                        <m:ctrlPr>
                          <a:rPr lang="en-US" altLang="ko-KR" sz="1400" i="1">
                            <a:latin typeface="Cambria Math" panose="02040503050406030204" pitchFamily="18" charset="0"/>
                            <a:cs typeface="Arial" panose="020B0604020202020204" pitchFamily="34" charset="0"/>
                          </a:rPr>
                        </m:ctrlPr>
                      </m:sSubPr>
                      <m:e>
                        <m:r>
                          <a:rPr lang="en-US" altLang="ko-KR" sz="1400" i="1">
                            <a:latin typeface="Cambria Math" panose="02040503050406030204" pitchFamily="18" charset="0"/>
                            <a:cs typeface="Arial" panose="020B0604020202020204" pitchFamily="34" charset="0"/>
                          </a:rPr>
                          <m:t>𝑡</m:t>
                        </m:r>
                      </m:e>
                      <m:sub>
                        <m:r>
                          <a:rPr lang="en-US" altLang="ko-KR" sz="1400" b="0" i="1" smtClean="0">
                            <a:latin typeface="Cambria Math" panose="02040503050406030204" pitchFamily="18" charset="0"/>
                            <a:cs typeface="Arial" panose="020B0604020202020204" pitchFamily="34" charset="0"/>
                          </a:rPr>
                          <m:t>𝐸</m:t>
                        </m:r>
                      </m:sub>
                    </m:sSub>
                  </m:oMath>
                </a14:m>
                <a:r>
                  <a:rPr lang="en-US" altLang="ko-KR" sz="1400" b="1" dirty="0">
                    <a:latin typeface="Arial" panose="020B0604020202020204" pitchFamily="34" charset="0"/>
                    <a:cs typeface="Arial" panose="020B0604020202020204" pitchFamily="34" charset="0"/>
                  </a:rPr>
                  <a:t> determined </a:t>
                </a:r>
                <a:r>
                  <a:rPr lang="en-US" altLang="ko-KR" sz="1400" b="1">
                    <a:latin typeface="Arial" panose="020B0604020202020204" pitchFamily="34" charset="0"/>
                    <a:cs typeface="Arial" panose="020B0604020202020204" pitchFamily="34" charset="0"/>
                  </a:rPr>
                  <a:t>by sublimation</a:t>
                </a:r>
                <a:endParaRPr lang="ko-KR" altLang="en-US" sz="1400" dirty="0">
                  <a:latin typeface="Arial" panose="020B0604020202020204" pitchFamily="34" charset="0"/>
                  <a:cs typeface="Arial" panose="020B0604020202020204" pitchFamily="34" charset="0"/>
                </a:endParaRPr>
              </a:p>
            </p:txBody>
          </p:sp>
        </mc:Choice>
        <mc:Fallback xmlns="">
          <p:sp>
            <p:nvSpPr>
              <p:cNvPr id="67" name="TextBox 66">
                <a:extLst>
                  <a:ext uri="{FF2B5EF4-FFF2-40B4-BE49-F238E27FC236}">
                    <a16:creationId xmlns:a16="http://schemas.microsoft.com/office/drawing/2014/main" id="{BFD7F01C-4993-4155-80B5-E85F3F5DA973}"/>
                  </a:ext>
                </a:extLst>
              </p:cNvPr>
              <p:cNvSpPr txBox="1">
                <a:spLocks noRot="1" noChangeAspect="1" noMove="1" noResize="1" noEditPoints="1" noAdjustHandles="1" noChangeArrowheads="1" noChangeShapeType="1" noTextEdit="1"/>
              </p:cNvSpPr>
              <p:nvPr/>
            </p:nvSpPr>
            <p:spPr>
              <a:xfrm>
                <a:off x="4526780" y="4007136"/>
                <a:ext cx="4604324" cy="307777"/>
              </a:xfrm>
              <a:prstGeom prst="rect">
                <a:avLst/>
              </a:prstGeom>
              <a:blipFill>
                <a:blip r:embed="rId10"/>
                <a:stretch>
                  <a:fillRect l="-397" t="-1961" b="-19608"/>
                </a:stretch>
              </a:blipFill>
            </p:spPr>
            <p:txBody>
              <a:bodyPr/>
              <a:lstStyle/>
              <a:p>
                <a:r>
                  <a:rPr lang="en-US">
                    <a:noFill/>
                  </a:rPr>
                  <a:t> </a:t>
                </a:r>
              </a:p>
            </p:txBody>
          </p:sp>
        </mc:Fallback>
      </mc:AlternateContent>
      <p:sp>
        <p:nvSpPr>
          <p:cNvPr id="34" name="화살표: 오른쪽 33">
            <a:extLst>
              <a:ext uri="{FF2B5EF4-FFF2-40B4-BE49-F238E27FC236}">
                <a16:creationId xmlns:a16="http://schemas.microsoft.com/office/drawing/2014/main" id="{96648B99-2202-4FAB-AC40-725AB3772998}"/>
              </a:ext>
            </a:extLst>
          </p:cNvPr>
          <p:cNvSpPr/>
          <p:nvPr/>
        </p:nvSpPr>
        <p:spPr>
          <a:xfrm>
            <a:off x="4148981" y="4008916"/>
            <a:ext cx="351441" cy="31564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화살표: 왼쪽/오른쪽 68">
            <a:extLst>
              <a:ext uri="{FF2B5EF4-FFF2-40B4-BE49-F238E27FC236}">
                <a16:creationId xmlns:a16="http://schemas.microsoft.com/office/drawing/2014/main" id="{88D8C4FE-BE4A-4922-BAE2-9572E2656902}"/>
              </a:ext>
            </a:extLst>
          </p:cNvPr>
          <p:cNvSpPr/>
          <p:nvPr/>
        </p:nvSpPr>
        <p:spPr>
          <a:xfrm>
            <a:off x="9767441" y="5506027"/>
            <a:ext cx="371783" cy="151011"/>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직사각형 65">
            <a:extLst>
              <a:ext uri="{FF2B5EF4-FFF2-40B4-BE49-F238E27FC236}">
                <a16:creationId xmlns:a16="http://schemas.microsoft.com/office/drawing/2014/main" id="{E4C39B37-0233-D174-DDA3-4C55A22969A9}"/>
              </a:ext>
            </a:extLst>
          </p:cNvPr>
          <p:cNvSpPr/>
          <p:nvPr/>
        </p:nvSpPr>
        <p:spPr>
          <a:xfrm>
            <a:off x="10324690" y="5223633"/>
            <a:ext cx="1355132" cy="65504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8D925F05-AFED-4B01-8D00-E8B41B895017}"/>
                  </a:ext>
                </a:extLst>
              </p:cNvPr>
              <p:cNvSpPr txBox="1"/>
              <p:nvPr/>
            </p:nvSpPr>
            <p:spPr>
              <a:xfrm>
                <a:off x="5324802" y="5835310"/>
                <a:ext cx="2876176" cy="253916"/>
              </a:xfrm>
              <a:prstGeom prst="rect">
                <a:avLst/>
              </a:prstGeom>
              <a:noFill/>
            </p:spPr>
            <p:txBody>
              <a:bodyPr wrap="square">
                <a:spAutoFit/>
              </a:bodyPr>
              <a:lstStyle/>
              <a:p>
                <a:r>
                  <a:rPr lang="en-US" altLang="ko-KR" sz="1050" dirty="0">
                    <a:solidFill>
                      <a:srgbClr val="000000"/>
                    </a:solidFill>
                    <a:latin typeface="Times New Roman" panose="02020603050405020304" pitchFamily="18" charset="0"/>
                    <a:ea typeface="맑은 고딕" panose="020B0503020000020004" pitchFamily="50" charset="-127"/>
                  </a:rPr>
                  <a:t>Assumption: b</a:t>
                </a:r>
                <a:r>
                  <a:rPr lang="en-US" altLang="ko-KR" sz="1050" dirty="0">
                    <a:solidFill>
                      <a:srgbClr val="000000"/>
                    </a:solidFill>
                    <a:effectLst/>
                    <a:latin typeface="Times New Roman" panose="02020603050405020304" pitchFamily="18" charset="0"/>
                    <a:ea typeface="맑은 고딕" panose="020B0503020000020004" pitchFamily="50" charset="-127"/>
                  </a:rPr>
                  <a:t>eam intensity = 1.0 </a:t>
                </a:r>
                <a14:m>
                  <m:oMath xmlns:m="http://schemas.openxmlformats.org/officeDocument/2006/math">
                    <m:r>
                      <a:rPr lang="en-US" altLang="ko-KR" sz="105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sSup>
                      <m:sSupPr>
                        <m:ctrlPr>
                          <a:rPr lang="ko-KR" altLang="ko-KR" sz="105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ko-KR" sz="105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10</m:t>
                        </m:r>
                      </m:e>
                      <m:sup>
                        <m:r>
                          <a:rPr lang="en-US" altLang="ko-KR" sz="1050" i="1">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10</m:t>
                        </m:r>
                      </m:sup>
                    </m:sSup>
                  </m:oMath>
                </a14:m>
                <a:r>
                  <a:rPr lang="en-US" altLang="ko-KR" sz="1050" dirty="0">
                    <a:solidFill>
                      <a:srgbClr val="000000"/>
                    </a:solidFill>
                    <a:effectLst/>
                    <a:latin typeface="Times New Roman" panose="02020603050405020304" pitchFamily="18" charset="0"/>
                    <a:ea typeface="맑은 고딕" panose="020B0503020000020004" pitchFamily="50" charset="-127"/>
                  </a:rPr>
                  <a:t> ions/</a:t>
                </a:r>
                <a:r>
                  <a:rPr lang="en-US" altLang="ko-KR" sz="1050" dirty="0">
                    <a:solidFill>
                      <a:srgbClr val="000000"/>
                    </a:solidFill>
                    <a:latin typeface="Times New Roman" panose="02020603050405020304" pitchFamily="18" charset="0"/>
                  </a:rPr>
                  <a:t>s</a:t>
                </a:r>
                <a:endParaRPr lang="ko-KR" altLang="en-US" sz="1050" dirty="0"/>
              </a:p>
            </p:txBody>
          </p:sp>
        </mc:Choice>
        <mc:Fallback xmlns="">
          <p:sp>
            <p:nvSpPr>
              <p:cNvPr id="83" name="TextBox 82">
                <a:extLst>
                  <a:ext uri="{FF2B5EF4-FFF2-40B4-BE49-F238E27FC236}">
                    <a16:creationId xmlns:a16="http://schemas.microsoft.com/office/drawing/2014/main" id="{8D925F05-AFED-4B01-8D00-E8B41B895017}"/>
                  </a:ext>
                </a:extLst>
              </p:cNvPr>
              <p:cNvSpPr txBox="1">
                <a:spLocks noRot="1" noChangeAspect="1" noMove="1" noResize="1" noEditPoints="1" noAdjustHandles="1" noChangeArrowheads="1" noChangeShapeType="1" noTextEdit="1"/>
              </p:cNvSpPr>
              <p:nvPr/>
            </p:nvSpPr>
            <p:spPr>
              <a:xfrm>
                <a:off x="5324802" y="5835310"/>
                <a:ext cx="2876176" cy="253916"/>
              </a:xfrm>
              <a:prstGeom prst="rect">
                <a:avLst/>
              </a:prstGeom>
              <a:blipFill>
                <a:blip r:embed="rId13"/>
                <a:stretch>
                  <a:fillRect b="-119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직사각형 78">
                <a:extLst>
                  <a:ext uri="{FF2B5EF4-FFF2-40B4-BE49-F238E27FC236}">
                    <a16:creationId xmlns:a16="http://schemas.microsoft.com/office/drawing/2014/main" id="{38327203-F870-4AE2-9278-62C1A25284FD}"/>
                  </a:ext>
                </a:extLst>
              </p:cNvPr>
              <p:cNvSpPr/>
              <p:nvPr/>
            </p:nvSpPr>
            <p:spPr>
              <a:xfrm>
                <a:off x="9931341" y="5835310"/>
                <a:ext cx="2411528" cy="281167"/>
              </a:xfrm>
              <a:prstGeom prst="rect">
                <a:avLst/>
              </a:prstGeom>
            </p:spPr>
            <p:txBody>
              <a:bodyPr wrap="square">
                <a:spAutoFit/>
              </a:bodyPr>
              <a:lstStyle/>
              <a:p>
                <a:r>
                  <a:rPr lang="en-US" altLang="ko-KR" sz="1200"/>
                  <a:t>Beam intensity= </a:t>
                </a:r>
                <a14:m>
                  <m:oMath xmlns:m="http://schemas.openxmlformats.org/officeDocument/2006/math">
                    <m:sSup>
                      <m:sSupPr>
                        <m:ctrlPr>
                          <a:rPr lang="ko-KR" altLang="ko-KR" sz="1200" i="1">
                            <a:latin typeface="Cambria Math" panose="02040503050406030204" pitchFamily="18" charset="0"/>
                          </a:rPr>
                        </m:ctrlPr>
                      </m:sSupPr>
                      <m:e>
                        <m:r>
                          <a:rPr lang="en-US" altLang="ko-KR" sz="1200">
                            <a:latin typeface="Cambria Math" panose="02040503050406030204" pitchFamily="18" charset="0"/>
                          </a:rPr>
                          <m:t>10</m:t>
                        </m:r>
                      </m:e>
                      <m:sup>
                        <m:r>
                          <a:rPr lang="en-US" altLang="ko-KR" sz="1200" b="0" i="1" smtClean="0">
                            <a:latin typeface="Cambria Math" panose="02040503050406030204" pitchFamily="18" charset="0"/>
                          </a:rPr>
                          <m:t>9</m:t>
                        </m:r>
                      </m:sup>
                    </m:sSup>
                    <m:r>
                      <a:rPr lang="en-US" altLang="ko-KR" sz="1200" b="0" i="1" smtClean="0">
                        <a:latin typeface="Cambria Math" panose="02040503050406030204" pitchFamily="18" charset="0"/>
                      </a:rPr>
                      <m:t> ~</m:t>
                    </m:r>
                    <m:r>
                      <a:rPr lang="en-US" altLang="ko-KR" sz="1200" b="0" i="0" smtClean="0">
                        <a:latin typeface="Cambria Math" panose="02040503050406030204" pitchFamily="18" charset="0"/>
                      </a:rPr>
                      <m:t> </m:t>
                    </m:r>
                    <m:sSup>
                      <m:sSupPr>
                        <m:ctrlPr>
                          <a:rPr lang="ko-KR" altLang="ko-KR" sz="1200" i="1">
                            <a:latin typeface="Cambria Math" panose="02040503050406030204" pitchFamily="18" charset="0"/>
                          </a:rPr>
                        </m:ctrlPr>
                      </m:sSupPr>
                      <m:e>
                        <m:r>
                          <a:rPr lang="en-US" altLang="ko-KR" sz="1200" b="0">
                            <a:latin typeface="Cambria Math" panose="02040503050406030204" pitchFamily="18" charset="0"/>
                          </a:rPr>
                          <m:t>10</m:t>
                        </m:r>
                      </m:e>
                      <m:sup>
                        <m:r>
                          <a:rPr lang="en-US" altLang="ko-KR" sz="1200" b="0">
                            <a:latin typeface="Cambria Math" panose="02040503050406030204" pitchFamily="18" charset="0"/>
                          </a:rPr>
                          <m:t>10</m:t>
                        </m:r>
                      </m:sup>
                    </m:sSup>
                  </m:oMath>
                </a14:m>
                <a:r>
                  <a:rPr lang="en-US" altLang="ko-KR" sz="1200" dirty="0"/>
                  <a:t> ions/s </a:t>
                </a:r>
                <a:endParaRPr lang="ko-KR" altLang="en-US" sz="1200" dirty="0"/>
              </a:p>
            </p:txBody>
          </p:sp>
        </mc:Choice>
        <mc:Fallback xmlns="">
          <p:sp>
            <p:nvSpPr>
              <p:cNvPr id="79" name="직사각형 78">
                <a:extLst>
                  <a:ext uri="{FF2B5EF4-FFF2-40B4-BE49-F238E27FC236}">
                    <a16:creationId xmlns:a16="http://schemas.microsoft.com/office/drawing/2014/main" id="{38327203-F870-4AE2-9278-62C1A25284FD}"/>
                  </a:ext>
                </a:extLst>
              </p:cNvPr>
              <p:cNvSpPr>
                <a:spLocks noRot="1" noChangeAspect="1" noMove="1" noResize="1" noEditPoints="1" noAdjustHandles="1" noChangeArrowheads="1" noChangeShapeType="1" noTextEdit="1"/>
              </p:cNvSpPr>
              <p:nvPr/>
            </p:nvSpPr>
            <p:spPr>
              <a:xfrm>
                <a:off x="9931341" y="5835310"/>
                <a:ext cx="2411528" cy="281167"/>
              </a:xfrm>
              <a:prstGeom prst="rect">
                <a:avLst/>
              </a:prstGeom>
              <a:blipFill>
                <a:blip r:embed="rId14"/>
                <a:stretch>
                  <a:fillRect b="-17391"/>
                </a:stretch>
              </a:blipFill>
            </p:spPr>
            <p:txBody>
              <a:bodyPr/>
              <a:lstStyle/>
              <a:p>
                <a:r>
                  <a:rPr lang="en-US">
                    <a:noFill/>
                  </a:rPr>
                  <a:t> </a:t>
                </a:r>
              </a:p>
            </p:txBody>
          </p:sp>
        </mc:Fallback>
      </mc:AlternateContent>
      <p:cxnSp>
        <p:nvCxnSpPr>
          <p:cNvPr id="84" name="직선 연결선 83"/>
          <p:cNvCxnSpPr/>
          <p:nvPr/>
        </p:nvCxnSpPr>
        <p:spPr>
          <a:xfrm>
            <a:off x="9931341" y="4432300"/>
            <a:ext cx="0" cy="1800909"/>
          </a:xfrm>
          <a:prstGeom prst="line">
            <a:avLst/>
          </a:prstGeom>
          <a:ln>
            <a:prstDash val="dash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8534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500" fill="hold"/>
                                        <p:tgtEl>
                                          <p:spTgt spid="82"/>
                                        </p:tgtEl>
                                        <p:attrNameLst>
                                          <p:attrName>ppt_x</p:attrName>
                                        </p:attrNameLst>
                                      </p:cBhvr>
                                      <p:tavLst>
                                        <p:tav tm="0">
                                          <p:val>
                                            <p:strVal val="#ppt_x"/>
                                          </p:val>
                                        </p:tav>
                                        <p:tav tm="100000">
                                          <p:val>
                                            <p:strVal val="#ppt_x"/>
                                          </p:val>
                                        </p:tav>
                                      </p:tavLst>
                                    </p:anim>
                                    <p:anim calcmode="lin" valueType="num">
                                      <p:cBhvr additive="base">
                                        <p:cTn id="26" dur="500" fill="hold"/>
                                        <p:tgtEl>
                                          <p:spTgt spid="8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ppt_x"/>
                                          </p:val>
                                        </p:tav>
                                        <p:tav tm="100000">
                                          <p:val>
                                            <p:strVal val="#ppt_x"/>
                                          </p:val>
                                        </p:tav>
                                      </p:tavLst>
                                    </p:anim>
                                    <p:anim calcmode="lin" valueType="num">
                                      <p:cBhvr additive="base">
                                        <p:cTn id="38" dur="500" fill="hold"/>
                                        <p:tgtEl>
                                          <p:spTgt spid="3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anim calcmode="lin" valueType="num">
                                      <p:cBhvr additive="base">
                                        <p:cTn id="41" dur="500" fill="hold"/>
                                        <p:tgtEl>
                                          <p:spTgt spid="69"/>
                                        </p:tgtEl>
                                        <p:attrNameLst>
                                          <p:attrName>ppt_x</p:attrName>
                                        </p:attrNameLst>
                                      </p:cBhvr>
                                      <p:tavLst>
                                        <p:tav tm="0">
                                          <p:val>
                                            <p:strVal val="#ppt_x"/>
                                          </p:val>
                                        </p:tav>
                                        <p:tav tm="100000">
                                          <p:val>
                                            <p:strVal val="#ppt_x"/>
                                          </p:val>
                                        </p:tav>
                                      </p:tavLst>
                                    </p:anim>
                                    <p:anim calcmode="lin" valueType="num">
                                      <p:cBhvr additive="base">
                                        <p:cTn id="42" dur="500" fill="hold"/>
                                        <p:tgtEl>
                                          <p:spTgt spid="6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 calcmode="lin" valueType="num">
                                      <p:cBhvr additive="base">
                                        <p:cTn id="45" dur="500" fill="hold"/>
                                        <p:tgtEl>
                                          <p:spTgt spid="66"/>
                                        </p:tgtEl>
                                        <p:attrNameLst>
                                          <p:attrName>ppt_x</p:attrName>
                                        </p:attrNameLst>
                                      </p:cBhvr>
                                      <p:tavLst>
                                        <p:tav tm="0">
                                          <p:val>
                                            <p:strVal val="#ppt_x"/>
                                          </p:val>
                                        </p:tav>
                                        <p:tav tm="100000">
                                          <p:val>
                                            <p:strVal val="#ppt_x"/>
                                          </p:val>
                                        </p:tav>
                                      </p:tavLst>
                                    </p:anim>
                                    <p:anim calcmode="lin" valueType="num">
                                      <p:cBhvr additive="base">
                                        <p:cTn id="46" dur="500" fill="hold"/>
                                        <p:tgtEl>
                                          <p:spTgt spid="6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additive="base">
                                        <p:cTn id="49" dur="500" fill="hold"/>
                                        <p:tgtEl>
                                          <p:spTgt spid="83"/>
                                        </p:tgtEl>
                                        <p:attrNameLst>
                                          <p:attrName>ppt_x</p:attrName>
                                        </p:attrNameLst>
                                      </p:cBhvr>
                                      <p:tavLst>
                                        <p:tav tm="0">
                                          <p:val>
                                            <p:strVal val="#ppt_x"/>
                                          </p:val>
                                        </p:tav>
                                        <p:tav tm="100000">
                                          <p:val>
                                            <p:strVal val="#ppt_x"/>
                                          </p:val>
                                        </p:tav>
                                      </p:tavLst>
                                    </p:anim>
                                    <p:anim calcmode="lin" valueType="num">
                                      <p:cBhvr additive="base">
                                        <p:cTn id="50" dur="500" fill="hold"/>
                                        <p:tgtEl>
                                          <p:spTgt spid="8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 calcmode="lin" valueType="num">
                                      <p:cBhvr additive="base">
                                        <p:cTn id="53" dur="500" fill="hold"/>
                                        <p:tgtEl>
                                          <p:spTgt spid="79"/>
                                        </p:tgtEl>
                                        <p:attrNameLst>
                                          <p:attrName>ppt_x</p:attrName>
                                        </p:attrNameLst>
                                      </p:cBhvr>
                                      <p:tavLst>
                                        <p:tav tm="0">
                                          <p:val>
                                            <p:strVal val="#ppt_x"/>
                                          </p:val>
                                        </p:tav>
                                        <p:tav tm="100000">
                                          <p:val>
                                            <p:strVal val="#ppt_x"/>
                                          </p:val>
                                        </p:tav>
                                      </p:tavLst>
                                    </p:anim>
                                    <p:anim calcmode="lin" valueType="num">
                                      <p:cBhvr additive="base">
                                        <p:cTn id="54" dur="500" fill="hold"/>
                                        <p:tgtEl>
                                          <p:spTgt spid="7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4"/>
                                        </p:tgtEl>
                                        <p:attrNameLst>
                                          <p:attrName>style.visibility</p:attrName>
                                        </p:attrNameLst>
                                      </p:cBhvr>
                                      <p:to>
                                        <p:strVal val="visible"/>
                                      </p:to>
                                    </p:set>
                                    <p:anim calcmode="lin" valueType="num">
                                      <p:cBhvr additive="base">
                                        <p:cTn id="57" dur="500" fill="hold"/>
                                        <p:tgtEl>
                                          <p:spTgt spid="84"/>
                                        </p:tgtEl>
                                        <p:attrNameLst>
                                          <p:attrName>ppt_x</p:attrName>
                                        </p:attrNameLst>
                                      </p:cBhvr>
                                      <p:tavLst>
                                        <p:tav tm="0">
                                          <p:val>
                                            <p:strVal val="#ppt_x"/>
                                          </p:val>
                                        </p:tav>
                                        <p:tav tm="100000">
                                          <p:val>
                                            <p:strVal val="#ppt_x"/>
                                          </p:val>
                                        </p:tav>
                                      </p:tavLst>
                                    </p:anim>
                                    <p:anim calcmode="lin" valueType="num">
                                      <p:cBhvr additive="base">
                                        <p:cTn id="58"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78"/>
                                        </p:tgtEl>
                                        <p:attrNameLst>
                                          <p:attrName>style.visibility</p:attrName>
                                        </p:attrNameLst>
                                      </p:cBhvr>
                                      <p:to>
                                        <p:strVal val="visible"/>
                                      </p:to>
                                    </p:set>
                                    <p:anim calcmode="lin" valueType="num">
                                      <p:cBhvr additive="base">
                                        <p:cTn id="63" dur="500" fill="hold"/>
                                        <p:tgtEl>
                                          <p:spTgt spid="78"/>
                                        </p:tgtEl>
                                        <p:attrNameLst>
                                          <p:attrName>ppt_x</p:attrName>
                                        </p:attrNameLst>
                                      </p:cBhvr>
                                      <p:tavLst>
                                        <p:tav tm="0">
                                          <p:val>
                                            <p:strVal val="#ppt_x"/>
                                          </p:val>
                                        </p:tav>
                                        <p:tav tm="100000">
                                          <p:val>
                                            <p:strVal val="#ppt_x"/>
                                          </p:val>
                                        </p:tav>
                                      </p:tavLst>
                                    </p:anim>
                                    <p:anim calcmode="lin" valueType="num">
                                      <p:cBhvr additive="base">
                                        <p:cTn id="6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32" grpId="0" animBg="1"/>
      <p:bldP spid="45" grpId="0"/>
      <p:bldP spid="67" grpId="0"/>
      <p:bldP spid="34" grpId="0" animBg="1"/>
      <p:bldP spid="69" grpId="0" animBg="1"/>
      <p:bldP spid="66" grpId="0" animBg="1"/>
      <p:bldP spid="83" grpId="0"/>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D352F-7DBE-CF27-7A92-49BD66FAB914}"/>
            </a:ext>
          </a:extLst>
        </p:cNvPr>
        <p:cNvGrpSpPr/>
        <p:nvPr/>
      </p:nvGrpSpPr>
      <p:grpSpPr>
        <a:xfrm>
          <a:off x="0" y="0"/>
          <a:ext cx="0" cy="0"/>
          <a:chOff x="0" y="0"/>
          <a:chExt cx="0" cy="0"/>
        </a:xfrm>
      </p:grpSpPr>
      <p:sp>
        <p:nvSpPr>
          <p:cNvPr id="10" name="Rectangle 6">
            <a:extLst>
              <a:ext uri="{FF2B5EF4-FFF2-40B4-BE49-F238E27FC236}">
                <a16:creationId xmlns:a16="http://schemas.microsoft.com/office/drawing/2014/main" id="{0F61516A-85C3-2F35-B439-81F361B764E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68" name="Slide Number Placeholder 2">
            <a:extLst>
              <a:ext uri="{FF2B5EF4-FFF2-40B4-BE49-F238E27FC236}">
                <a16:creationId xmlns:a16="http://schemas.microsoft.com/office/drawing/2014/main" id="{A9FAC7C7-1A8B-896F-F803-54E6CE730E77}"/>
              </a:ext>
            </a:extLst>
          </p:cNvPr>
          <p:cNvSpPr txBox="1">
            <a:spLocks/>
          </p:cNvSpPr>
          <p:nvPr/>
        </p:nvSpPr>
        <p:spPr>
          <a:xfrm>
            <a:off x="9434388" y="6558751"/>
            <a:ext cx="2743200" cy="32748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48A623-3772-472A-B0C7-E1E6B8DC229C}" type="slidenum">
              <a:rPr lang="ko-KR" altLang="en-US" smtClean="0"/>
              <a:pPr/>
              <a:t>8</a:t>
            </a:fld>
            <a:endParaRPr lang="ko-KR" altLang="en-US" dirty="0"/>
          </a:p>
        </p:txBody>
      </p:sp>
      <p:grpSp>
        <p:nvGrpSpPr>
          <p:cNvPr id="90" name="그룹 89">
            <a:extLst>
              <a:ext uri="{FF2B5EF4-FFF2-40B4-BE49-F238E27FC236}">
                <a16:creationId xmlns:a16="http://schemas.microsoft.com/office/drawing/2014/main" id="{A7C550AE-8FB4-F3AA-C4FC-F938E1192614}"/>
              </a:ext>
            </a:extLst>
          </p:cNvPr>
          <p:cNvGrpSpPr/>
          <p:nvPr/>
        </p:nvGrpSpPr>
        <p:grpSpPr>
          <a:xfrm>
            <a:off x="531905" y="126072"/>
            <a:ext cx="625505" cy="369332"/>
            <a:chOff x="5818543" y="4183038"/>
            <a:chExt cx="625505" cy="369332"/>
          </a:xfrm>
        </p:grpSpPr>
        <p:sp>
          <p:nvSpPr>
            <p:cNvPr id="91" name="TextBox 90">
              <a:extLst>
                <a:ext uri="{FF2B5EF4-FFF2-40B4-BE49-F238E27FC236}">
                  <a16:creationId xmlns:a16="http://schemas.microsoft.com/office/drawing/2014/main" id="{CD3D129C-7890-3CF4-0663-0956ACC68F08}"/>
                </a:ext>
              </a:extLst>
            </p:cNvPr>
            <p:cNvSpPr txBox="1"/>
            <p:nvPr/>
          </p:nvSpPr>
          <p:spPr>
            <a:xfrm>
              <a:off x="6259317" y="4206121"/>
              <a:ext cx="184731" cy="323165"/>
            </a:xfrm>
            <a:prstGeom prst="rect">
              <a:avLst/>
            </a:prstGeom>
            <a:noFill/>
          </p:spPr>
          <p:txBody>
            <a:bodyPr wrap="none" rtlCol="0">
              <a:spAutoFit/>
            </a:bodyPr>
            <a:lstStyle/>
            <a:p>
              <a:endParaRPr lang="ko-KR" altLang="en-US" sz="1500" dirty="0">
                <a:ln w="3175">
                  <a:solidFill>
                    <a:schemeClr val="tx1">
                      <a:lumMod val="65000"/>
                      <a:lumOff val="35000"/>
                      <a:alpha val="10000"/>
                    </a:schemeClr>
                  </a:solidFill>
                </a:ln>
                <a:solidFill>
                  <a:schemeClr val="bg1"/>
                </a:solidFill>
                <a:latin typeface="+mn-ea"/>
              </a:endParaRPr>
            </a:p>
          </p:txBody>
        </p:sp>
        <p:sp>
          <p:nvSpPr>
            <p:cNvPr id="92" name="TextBox 91">
              <a:extLst>
                <a:ext uri="{FF2B5EF4-FFF2-40B4-BE49-F238E27FC236}">
                  <a16:creationId xmlns:a16="http://schemas.microsoft.com/office/drawing/2014/main" id="{476C5B5C-2D49-5490-E4E6-71D22DDC948F}"/>
                </a:ext>
              </a:extLst>
            </p:cNvPr>
            <p:cNvSpPr txBox="1"/>
            <p:nvPr/>
          </p:nvSpPr>
          <p:spPr>
            <a:xfrm>
              <a:off x="5818543" y="4183038"/>
              <a:ext cx="407804" cy="369332"/>
            </a:xfrm>
            <a:prstGeom prst="rect">
              <a:avLst/>
            </a:prstGeom>
            <a:noFill/>
          </p:spPr>
          <p:txBody>
            <a:bodyPr wrap="none" rtlCol="0" anchor="ctr">
              <a:spAutoFit/>
            </a:bodyPr>
            <a:lstStyle/>
            <a:p>
              <a:r>
                <a:rPr lang="en-US" altLang="ko-KR" b="1" spc="-30" dirty="0">
                  <a:ln w="3175">
                    <a:solidFill>
                      <a:srgbClr val="0C3975">
                        <a:alpha val="10000"/>
                      </a:srgbClr>
                    </a:solidFill>
                  </a:ln>
                  <a:solidFill>
                    <a:schemeClr val="bg1"/>
                  </a:solidFill>
                  <a:latin typeface="+mj-lt"/>
                </a:rPr>
                <a:t>02</a:t>
              </a:r>
              <a:endParaRPr lang="en-US" altLang="ko-KR" b="1" spc="-30" dirty="0">
                <a:ln w="3175">
                  <a:solidFill>
                    <a:srgbClr val="282828">
                      <a:alpha val="10000"/>
                    </a:srgbClr>
                  </a:solidFill>
                </a:ln>
                <a:solidFill>
                  <a:schemeClr val="bg1"/>
                </a:solidFill>
                <a:latin typeface="+mj-lt"/>
              </a:endParaRPr>
            </a:p>
          </p:txBody>
        </p:sp>
        <p:cxnSp>
          <p:nvCxnSpPr>
            <p:cNvPr id="93" name="직선 연결선 92">
              <a:extLst>
                <a:ext uri="{FF2B5EF4-FFF2-40B4-BE49-F238E27FC236}">
                  <a16:creationId xmlns:a16="http://schemas.microsoft.com/office/drawing/2014/main" id="{0E85107A-91ED-AAF5-CF12-1B4E8CEFB08C}"/>
                </a:ext>
              </a:extLst>
            </p:cNvPr>
            <p:cNvCxnSpPr>
              <a:cxnSpLocks/>
            </p:cNvCxnSpPr>
            <p:nvPr/>
          </p:nvCxnSpPr>
          <p:spPr>
            <a:xfrm rot="2700000">
              <a:off x="6217947" y="4320218"/>
              <a:ext cx="0" cy="94970"/>
            </a:xfrm>
            <a:prstGeom prst="lin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4" name="그룹 93">
            <a:extLst>
              <a:ext uri="{FF2B5EF4-FFF2-40B4-BE49-F238E27FC236}">
                <a16:creationId xmlns:a16="http://schemas.microsoft.com/office/drawing/2014/main" id="{A48403B2-4A8E-2812-E4BD-907F8AFC9FAD}"/>
              </a:ext>
            </a:extLst>
          </p:cNvPr>
          <p:cNvGrpSpPr/>
          <p:nvPr/>
        </p:nvGrpSpPr>
        <p:grpSpPr>
          <a:xfrm>
            <a:off x="151555" y="87754"/>
            <a:ext cx="241329" cy="489296"/>
            <a:chOff x="183568" y="1"/>
            <a:chExt cx="215688" cy="734057"/>
          </a:xfrm>
        </p:grpSpPr>
        <p:sp>
          <p:nvSpPr>
            <p:cNvPr id="99" name="직사각형 98">
              <a:extLst>
                <a:ext uri="{FF2B5EF4-FFF2-40B4-BE49-F238E27FC236}">
                  <a16:creationId xmlns:a16="http://schemas.microsoft.com/office/drawing/2014/main" id="{B4C33036-AEAE-4F46-B970-68CEB5CDE5EF}"/>
                </a:ext>
              </a:extLst>
            </p:cNvPr>
            <p:cNvSpPr/>
            <p:nvPr/>
          </p:nvSpPr>
          <p:spPr>
            <a:xfrm>
              <a:off x="183568" y="391357"/>
              <a:ext cx="45719" cy="342701"/>
            </a:xfrm>
            <a:prstGeom prst="rect">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nvGrpSpPr>
            <p:cNvPr id="100" name="그룹 99">
              <a:extLst>
                <a:ext uri="{FF2B5EF4-FFF2-40B4-BE49-F238E27FC236}">
                  <a16:creationId xmlns:a16="http://schemas.microsoft.com/office/drawing/2014/main" id="{00E4D4E9-E780-B514-1373-CAE88BB85507}"/>
                </a:ext>
              </a:extLst>
            </p:cNvPr>
            <p:cNvGrpSpPr/>
            <p:nvPr/>
          </p:nvGrpSpPr>
          <p:grpSpPr>
            <a:xfrm>
              <a:off x="275643" y="1"/>
              <a:ext cx="123613" cy="446867"/>
              <a:chOff x="275643" y="1"/>
              <a:chExt cx="123613" cy="446867"/>
            </a:xfrm>
          </p:grpSpPr>
          <p:sp>
            <p:nvSpPr>
              <p:cNvPr id="102" name="직사각형 101">
                <a:extLst>
                  <a:ext uri="{FF2B5EF4-FFF2-40B4-BE49-F238E27FC236}">
                    <a16:creationId xmlns:a16="http://schemas.microsoft.com/office/drawing/2014/main" id="{E5A38BC4-9465-BA5F-11A1-E5ED8BB87EE6}"/>
                  </a:ext>
                </a:extLst>
              </p:cNvPr>
              <p:cNvSpPr/>
              <p:nvPr/>
            </p:nvSpPr>
            <p:spPr>
              <a:xfrm>
                <a:off x="275643" y="135321"/>
                <a:ext cx="45719" cy="311546"/>
              </a:xfrm>
              <a:prstGeom prst="rect">
                <a:avLst/>
              </a:prstGeom>
              <a:solidFill>
                <a:srgbClr val="2E6B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104" name="자유형: 도형 103">
                <a:extLst>
                  <a:ext uri="{FF2B5EF4-FFF2-40B4-BE49-F238E27FC236}">
                    <a16:creationId xmlns:a16="http://schemas.microsoft.com/office/drawing/2014/main" id="{D5F5AFEB-0C58-9B13-7EB5-F523E42CC675}"/>
                  </a:ext>
                </a:extLst>
              </p:cNvPr>
              <p:cNvSpPr/>
              <p:nvPr/>
            </p:nvSpPr>
            <p:spPr>
              <a:xfrm>
                <a:off x="353537" y="1"/>
                <a:ext cx="45719" cy="446867"/>
              </a:xfrm>
              <a:custGeom>
                <a:avLst/>
                <a:gdLst>
                  <a:gd name="connsiteX0" fmla="*/ 0 w 45719"/>
                  <a:gd name="connsiteY0" fmla="*/ 0 h 446867"/>
                  <a:gd name="connsiteX1" fmla="*/ 45719 w 45719"/>
                  <a:gd name="connsiteY1" fmla="*/ 0 h 446867"/>
                  <a:gd name="connsiteX2" fmla="*/ 45719 w 45719"/>
                  <a:gd name="connsiteY2" fmla="*/ 242888 h 446867"/>
                  <a:gd name="connsiteX3" fmla="*/ 45719 w 45719"/>
                  <a:gd name="connsiteY3" fmla="*/ 311546 h 446867"/>
                  <a:gd name="connsiteX4" fmla="*/ 45719 w 45719"/>
                  <a:gd name="connsiteY4" fmla="*/ 446867 h 446867"/>
                  <a:gd name="connsiteX5" fmla="*/ 0 w 45719"/>
                  <a:gd name="connsiteY5" fmla="*/ 446867 h 446867"/>
                  <a:gd name="connsiteX6" fmla="*/ 0 w 45719"/>
                  <a:gd name="connsiteY6" fmla="*/ 311546 h 446867"/>
                  <a:gd name="connsiteX7" fmla="*/ 0 w 45719"/>
                  <a:gd name="connsiteY7" fmla="*/ 242888 h 4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446867">
                    <a:moveTo>
                      <a:pt x="0" y="0"/>
                    </a:moveTo>
                    <a:lnTo>
                      <a:pt x="45719" y="0"/>
                    </a:lnTo>
                    <a:lnTo>
                      <a:pt x="45719" y="242888"/>
                    </a:lnTo>
                    <a:lnTo>
                      <a:pt x="45719" y="311546"/>
                    </a:lnTo>
                    <a:lnTo>
                      <a:pt x="45719" y="446867"/>
                    </a:lnTo>
                    <a:lnTo>
                      <a:pt x="0" y="446867"/>
                    </a:lnTo>
                    <a:lnTo>
                      <a:pt x="0" y="311546"/>
                    </a:lnTo>
                    <a:lnTo>
                      <a:pt x="0" y="242888"/>
                    </a:lnTo>
                    <a:close/>
                  </a:path>
                </a:pathLst>
              </a:custGeom>
              <a:solidFill>
                <a:srgbClr val="629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grpSp>
      <p:sp>
        <p:nvSpPr>
          <p:cNvPr id="106" name="TextBox 105">
            <a:extLst>
              <a:ext uri="{FF2B5EF4-FFF2-40B4-BE49-F238E27FC236}">
                <a16:creationId xmlns:a16="http://schemas.microsoft.com/office/drawing/2014/main" id="{1942C0BC-DA3D-7A3C-DB63-B789E50CC59C}"/>
              </a:ext>
            </a:extLst>
          </p:cNvPr>
          <p:cNvSpPr txBox="1"/>
          <p:nvPr/>
        </p:nvSpPr>
        <p:spPr>
          <a:xfrm>
            <a:off x="1157410" y="95294"/>
            <a:ext cx="6109062" cy="400110"/>
          </a:xfrm>
          <a:prstGeom prst="rect">
            <a:avLst/>
          </a:prstGeom>
          <a:noFill/>
        </p:spPr>
        <p:txBody>
          <a:bodyPr wrap="square">
            <a:spAutoFit/>
          </a:bodyPr>
          <a:lstStyle/>
          <a:p>
            <a:r>
              <a:rPr lang="en-US" altLang="ko-KR" sz="2000" dirty="0">
                <a:solidFill>
                  <a:schemeClr val="bg1"/>
                </a:solidFill>
                <a:latin typeface="Arial" panose="020B0604020202020204" pitchFamily="34" charset="0"/>
                <a:cs typeface="Arial" panose="020B0604020202020204" pitchFamily="34" charset="0"/>
              </a:rPr>
              <a:t>Analysis on the target degradation</a:t>
            </a:r>
          </a:p>
        </p:txBody>
      </p:sp>
      <p:sp>
        <p:nvSpPr>
          <p:cNvPr id="108" name="TextBox 107">
            <a:extLst>
              <a:ext uri="{FF2B5EF4-FFF2-40B4-BE49-F238E27FC236}">
                <a16:creationId xmlns:a16="http://schemas.microsoft.com/office/drawing/2014/main" id="{41970F39-2B8B-30FF-072C-EB59FFBD7253}"/>
              </a:ext>
            </a:extLst>
          </p:cNvPr>
          <p:cNvSpPr txBox="1"/>
          <p:nvPr/>
        </p:nvSpPr>
        <p:spPr>
          <a:xfrm>
            <a:off x="90138" y="645238"/>
            <a:ext cx="6105524" cy="369332"/>
          </a:xfrm>
          <a:prstGeom prst="rect">
            <a:avLst/>
          </a:prstGeom>
          <a:noFill/>
        </p:spPr>
        <p:txBody>
          <a:bodyPr wrap="square">
            <a:spAutoFit/>
          </a:bodyPr>
          <a:lstStyle/>
          <a:p>
            <a:pPr marL="0" indent="0">
              <a:buNone/>
            </a:pPr>
            <a:r>
              <a:rPr lang="en-US" altLang="ko-KR" u="sng" dirty="0">
                <a:latin typeface="Arial" panose="020B0604020202020204" pitchFamily="34" charset="0"/>
                <a:cs typeface="Arial" panose="020B0604020202020204" pitchFamily="34" charset="0"/>
              </a:rPr>
              <a:t>b) Sputtering</a:t>
            </a:r>
          </a:p>
        </p:txBody>
      </p:sp>
      <p:grpSp>
        <p:nvGrpSpPr>
          <p:cNvPr id="5" name="그룹 4"/>
          <p:cNvGrpSpPr/>
          <p:nvPr/>
        </p:nvGrpSpPr>
        <p:grpSpPr>
          <a:xfrm>
            <a:off x="6343861" y="3730433"/>
            <a:ext cx="5606749" cy="2833561"/>
            <a:chOff x="6343861" y="3730433"/>
            <a:chExt cx="5606749" cy="2833561"/>
          </a:xfrm>
        </p:grpSpPr>
        <p:pic>
          <p:nvPicPr>
            <p:cNvPr id="60" name="그림 59">
              <a:extLst>
                <a:ext uri="{FF2B5EF4-FFF2-40B4-BE49-F238E27FC236}">
                  <a16:creationId xmlns:a16="http://schemas.microsoft.com/office/drawing/2014/main" id="{74D38A92-DFF0-8D09-676D-0C580D3830E5}"/>
                </a:ext>
              </a:extLst>
            </p:cNvPr>
            <p:cNvPicPr>
              <a:picLocks noChangeAspect="1"/>
            </p:cNvPicPr>
            <p:nvPr/>
          </p:nvPicPr>
          <p:blipFill>
            <a:blip r:embed="rId3"/>
            <a:stretch>
              <a:fillRect/>
            </a:stretch>
          </p:blipFill>
          <p:spPr>
            <a:xfrm>
              <a:off x="6343861" y="4033173"/>
              <a:ext cx="5232226" cy="2175390"/>
            </a:xfrm>
            <a:prstGeom prst="rect">
              <a:avLst/>
            </a:prstGeom>
          </p:spPr>
        </p:pic>
        <p:sp>
          <p:nvSpPr>
            <p:cNvPr id="58" name="TextBox 57">
              <a:extLst>
                <a:ext uri="{FF2B5EF4-FFF2-40B4-BE49-F238E27FC236}">
                  <a16:creationId xmlns:a16="http://schemas.microsoft.com/office/drawing/2014/main" id="{2CD70031-A022-0EE8-C7FD-994E644E157A}"/>
                </a:ext>
              </a:extLst>
            </p:cNvPr>
            <p:cNvSpPr txBox="1"/>
            <p:nvPr/>
          </p:nvSpPr>
          <p:spPr>
            <a:xfrm>
              <a:off x="7056523" y="3730433"/>
              <a:ext cx="3658385" cy="276999"/>
            </a:xfrm>
            <a:prstGeom prst="rect">
              <a:avLst/>
            </a:prstGeom>
            <a:noFill/>
          </p:spPr>
          <p:txBody>
            <a:bodyPr wrap="square">
              <a:spAutoFit/>
            </a:bodyPr>
            <a:lstStyle/>
            <a:p>
              <a:pPr>
                <a:spcAft>
                  <a:spcPts val="800"/>
                </a:spcAft>
              </a:pPr>
              <a:r>
                <a:rPr lang="en-US" altLang="ko-KR" sz="1200" dirty="0">
                  <a:latin typeface="Arial" panose="020B0604020202020204" pitchFamily="34" charset="0"/>
                  <a:cs typeface="Arial" panose="020B0604020202020204" pitchFamily="34" charset="0"/>
                </a:rPr>
                <a:t>Nuclear S</a:t>
              </a:r>
              <a:r>
                <a:rPr lang="en-US" altLang="ko-KR" sz="1200" baseline="-25000" dirty="0">
                  <a:latin typeface="Arial" panose="020B0604020202020204" pitchFamily="34" charset="0"/>
                  <a:cs typeface="Arial" panose="020B0604020202020204" pitchFamily="34" charset="0"/>
                </a:rPr>
                <a:t>n </a:t>
              </a:r>
              <a:r>
                <a:rPr lang="en-US" altLang="ko-KR" sz="1200" dirty="0">
                  <a:latin typeface="Arial" panose="020B0604020202020204" pitchFamily="34" charset="0"/>
                  <a:cs typeface="Arial" panose="020B0604020202020204" pitchFamily="34" charset="0"/>
                </a:rPr>
                <a:t>&amp; electronic Stopping power S</a:t>
              </a:r>
              <a:r>
                <a:rPr lang="en-US" altLang="ko-KR" sz="1200" baseline="-25000" dirty="0">
                  <a:latin typeface="Arial" panose="020B0604020202020204" pitchFamily="34" charset="0"/>
                  <a:cs typeface="Arial" panose="020B0604020202020204" pitchFamily="34" charset="0"/>
                </a:rPr>
                <a:t>e </a:t>
              </a:r>
              <a:r>
                <a:rPr lang="en-US" altLang="ko-KR" sz="1200" dirty="0">
                  <a:latin typeface="Arial" panose="020B0604020202020204" pitchFamily="34" charset="0"/>
                  <a:cs typeface="Arial" panose="020B0604020202020204" pitchFamily="34" charset="0"/>
                </a:rPr>
                <a:t>at target</a:t>
              </a:r>
              <a:endParaRPr lang="ko-KR" altLang="ko-KR" sz="1200"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0BBE3968-237A-A1C4-9A30-1D1A7C8D423C}"/>
                </a:ext>
              </a:extLst>
            </p:cNvPr>
            <p:cNvSpPr txBox="1"/>
            <p:nvPr/>
          </p:nvSpPr>
          <p:spPr>
            <a:xfrm>
              <a:off x="11071817" y="6028597"/>
              <a:ext cx="878793" cy="246221"/>
            </a:xfrm>
            <a:prstGeom prst="rect">
              <a:avLst/>
            </a:prstGeom>
            <a:noFill/>
          </p:spPr>
          <p:txBody>
            <a:bodyPr wrap="square">
              <a:spAutoFit/>
            </a:bodyPr>
            <a:lstStyle/>
            <a:p>
              <a:r>
                <a:rPr lang="en-US" altLang="ko-KR" sz="1000" dirty="0">
                  <a:solidFill>
                    <a:srgbClr val="FF0000"/>
                  </a:solidFill>
                </a:rPr>
                <a:t>Beam energy</a:t>
              </a:r>
              <a:endParaRPr lang="ko-KR" altLang="en-US" sz="1000" dirty="0">
                <a:solidFill>
                  <a:srgbClr val="FF0000"/>
                </a:solidFill>
              </a:endParaRPr>
            </a:p>
          </p:txBody>
        </p:sp>
        <p:sp>
          <p:nvSpPr>
            <p:cNvPr id="70" name="TextBox 69">
              <a:extLst>
                <a:ext uri="{FF2B5EF4-FFF2-40B4-BE49-F238E27FC236}">
                  <a16:creationId xmlns:a16="http://schemas.microsoft.com/office/drawing/2014/main" id="{7FF04E2C-98E7-CE17-3EA2-395ABCF7768F}"/>
                </a:ext>
              </a:extLst>
            </p:cNvPr>
            <p:cNvSpPr txBox="1"/>
            <p:nvPr/>
          </p:nvSpPr>
          <p:spPr>
            <a:xfrm>
              <a:off x="7750122" y="3942839"/>
              <a:ext cx="2319213" cy="261610"/>
            </a:xfrm>
            <a:prstGeom prst="rect">
              <a:avLst/>
            </a:prstGeom>
            <a:noFill/>
          </p:spPr>
          <p:txBody>
            <a:bodyPr wrap="square">
              <a:spAutoFit/>
            </a:bodyPr>
            <a:lstStyle/>
            <a:p>
              <a:pPr>
                <a:spcAft>
                  <a:spcPts val="800"/>
                </a:spcAft>
              </a:pPr>
              <a:r>
                <a:rPr lang="en-US" altLang="ko-KR" sz="1100" dirty="0">
                  <a:latin typeface="Arial" panose="020B0604020202020204" pitchFamily="34" charset="0"/>
                  <a:cs typeface="Arial" panose="020B0604020202020204" pitchFamily="34" charset="0"/>
                </a:rPr>
                <a:t>(</a:t>
              </a:r>
              <a:r>
                <a:rPr lang="en-US" altLang="ko-KR" sz="1100">
                  <a:latin typeface="Arial" panose="020B0604020202020204" pitchFamily="34" charset="0"/>
                  <a:cs typeface="Arial" panose="020B0604020202020204" pitchFamily="34" charset="0"/>
                </a:rPr>
                <a:t>By SRIM[1] </a:t>
              </a:r>
              <a:r>
                <a:rPr lang="en-US" altLang="ko-KR" sz="1100" dirty="0">
                  <a:latin typeface="Arial" panose="020B0604020202020204" pitchFamily="34" charset="0"/>
                  <a:cs typeface="Arial" panose="020B0604020202020204" pitchFamily="34" charset="0"/>
                </a:rPr>
                <a:t>stopping range table)</a:t>
              </a:r>
              <a:endParaRPr lang="ko-KR" altLang="ko-KR" sz="1100" dirty="0">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29AFF5F1-6C42-3288-1EE7-BBA63A5A5CDC}"/>
                </a:ext>
              </a:extLst>
            </p:cNvPr>
            <p:cNvSpPr txBox="1"/>
            <p:nvPr/>
          </p:nvSpPr>
          <p:spPr>
            <a:xfrm>
              <a:off x="6889608" y="6302384"/>
              <a:ext cx="4686479" cy="261610"/>
            </a:xfrm>
            <a:prstGeom prst="rect">
              <a:avLst/>
            </a:prstGeom>
            <a:noFill/>
          </p:spPr>
          <p:txBody>
            <a:bodyPr wrap="square">
              <a:spAutoFit/>
            </a:bodyPr>
            <a:lstStyle/>
            <a:p>
              <a:r>
                <a:rPr lang="en-US" altLang="ko-KR" sz="1100" dirty="0">
                  <a:solidFill>
                    <a:srgbClr val="000000"/>
                  </a:solidFill>
                  <a:effectLst/>
                  <a:latin typeface="Times New Roman" panose="02020603050405020304" pitchFamily="18" charset="0"/>
                  <a:ea typeface="맑은 고딕" panose="020B0503020000020004" pitchFamily="50" charset="-127"/>
                </a:rPr>
                <a:t>-&gt; Electronic stopping power in C and </a:t>
              </a:r>
              <a:r>
                <a:rPr lang="en-US" altLang="ko-KR" sz="1100" dirty="0" err="1">
                  <a:solidFill>
                    <a:srgbClr val="000000"/>
                  </a:solidFill>
                  <a:effectLst/>
                  <a:latin typeface="Times New Roman" panose="02020603050405020304" pitchFamily="18" charset="0"/>
                  <a:ea typeface="맑은 고딕" panose="020B0503020000020004" pitchFamily="50" charset="-127"/>
                </a:rPr>
                <a:t>LiF</a:t>
              </a:r>
              <a:r>
                <a:rPr lang="en-US" altLang="ko-KR" sz="1100" dirty="0">
                  <a:solidFill>
                    <a:srgbClr val="000000"/>
                  </a:solidFill>
                  <a:effectLst/>
                  <a:latin typeface="Times New Roman" panose="02020603050405020304" pitchFamily="18" charset="0"/>
                  <a:ea typeface="맑은 고딕" panose="020B0503020000020004" pitchFamily="50" charset="-127"/>
                </a:rPr>
                <a:t> was predominant at 68MeV</a:t>
              </a:r>
              <a:endParaRPr lang="ko-KR" altLang="en-US" sz="1100" dirty="0"/>
            </a:p>
          </p:txBody>
        </p:sp>
      </p:grpSp>
      <p:grpSp>
        <p:nvGrpSpPr>
          <p:cNvPr id="3" name="그룹 2"/>
          <p:cNvGrpSpPr/>
          <p:nvPr/>
        </p:nvGrpSpPr>
        <p:grpSpPr>
          <a:xfrm>
            <a:off x="77936" y="978209"/>
            <a:ext cx="11713469" cy="2481703"/>
            <a:chOff x="77936" y="978209"/>
            <a:chExt cx="11713469" cy="2481703"/>
          </a:xfrm>
        </p:grpSpPr>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D2B3A1EC-F57A-6615-8DB1-3F23D17DDBFB}"/>
                    </a:ext>
                  </a:extLst>
                </p:cNvPr>
                <p:cNvSpPr txBox="1"/>
                <p:nvPr/>
              </p:nvSpPr>
              <p:spPr>
                <a:xfrm>
                  <a:off x="77936" y="978209"/>
                  <a:ext cx="11713469" cy="1384995"/>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ko-KR" sz="1400" dirty="0">
                      <a:latin typeface="Arial" panose="020B0604020202020204" pitchFamily="34" charset="0"/>
                      <a:ea typeface="+mj-ea"/>
                      <a:cs typeface="Arial" panose="020B0604020202020204" pitchFamily="34" charset="0"/>
                    </a:rPr>
                    <a:t>Representing the erosion of surface atoms by particle bombardment</a:t>
                  </a:r>
                </a:p>
                <a:p>
                  <a:pPr marL="285750" indent="-285750">
                    <a:lnSpc>
                      <a:spcPct val="150000"/>
                    </a:lnSpc>
                    <a:buFont typeface="Wingdings" panose="05000000000000000000" pitchFamily="2" charset="2"/>
                    <a:buChar char="Ø"/>
                  </a:pPr>
                  <a:r>
                    <a:rPr lang="en-US" altLang="ko-KR" sz="1400" dirty="0">
                      <a:latin typeface="Arial" panose="020B0604020202020204" pitchFamily="34" charset="0"/>
                      <a:ea typeface="+mj-ea"/>
                      <a:cs typeface="Arial" panose="020B0604020202020204" pitchFamily="34" charset="0"/>
                    </a:rPr>
                    <a:t>A target atom is sputtered when the kinetic energy associated with its motion normal to the surface is larger than the surface binding energy</a:t>
                  </a:r>
                </a:p>
                <a:p>
                  <a:pPr marL="285750" indent="-285750">
                    <a:lnSpc>
                      <a:spcPct val="150000"/>
                    </a:lnSpc>
                    <a:buFont typeface="Wingdings" panose="05000000000000000000" pitchFamily="2" charset="2"/>
                    <a:buChar char="Ø"/>
                  </a:pPr>
                  <a:r>
                    <a:rPr lang="en-US" altLang="ko-KR" sz="1400" dirty="0">
                      <a:latin typeface="Arial" panose="020B0604020202020204" pitchFamily="34" charset="0"/>
                      <a:ea typeface="+mj-ea"/>
                      <a:cs typeface="Arial" panose="020B0604020202020204" pitchFamily="34" charset="0"/>
                    </a:rPr>
                    <a:t>Defined as the mean number of emitted atoms (or molecule) per </a:t>
                  </a:r>
                  <a:r>
                    <a:rPr lang="en-US" altLang="ko-KR" sz="1400">
                      <a:latin typeface="Arial" panose="020B0604020202020204" pitchFamily="34" charset="0"/>
                      <a:ea typeface="+mj-ea"/>
                      <a:cs typeface="Arial" panose="020B0604020202020204" pitchFamily="34" charset="0"/>
                    </a:rPr>
                    <a:t>incident particle</a:t>
                  </a:r>
                </a:p>
                <a:p>
                  <a:pPr marL="285750" indent="-285750">
                    <a:lnSpc>
                      <a:spcPct val="150000"/>
                    </a:lnSpc>
                    <a:buFont typeface="Wingdings" panose="05000000000000000000" pitchFamily="2" charset="2"/>
                    <a:buChar char="Ø"/>
                  </a:pPr>
                  <a:r>
                    <a:rPr lang="en-US" altLang="ko-KR" sz="1400">
                      <a:latin typeface="Arial" panose="020B0604020202020204" pitchFamily="34" charset="0"/>
                      <a:cs typeface="Arial" panose="020B0604020202020204" pitchFamily="34" charset="0"/>
                    </a:rPr>
                    <a:t>Thin </a:t>
                  </a:r>
                  <a:r>
                    <a:rPr lang="en-US" altLang="ko-KR" sz="1400" dirty="0">
                      <a:latin typeface="Arial" panose="020B0604020202020204" pitchFamily="34" charset="0"/>
                      <a:cs typeface="Arial" panose="020B0604020202020204" pitchFamily="34" charset="0"/>
                    </a:rPr>
                    <a:t>target lifetime </a:t>
                  </a:r>
                  <a14:m>
                    <m:oMath xmlns:m="http://schemas.openxmlformats.org/officeDocument/2006/math">
                      <m:sSub>
                        <m:sSubPr>
                          <m:ctrlPr>
                            <a:rPr lang="en-US" altLang="ko-KR" sz="1400" i="1">
                              <a:latin typeface="Cambria Math" panose="02040503050406030204" pitchFamily="18" charset="0"/>
                              <a:cs typeface="Arial" panose="020B0604020202020204" pitchFamily="34" charset="0"/>
                            </a:rPr>
                          </m:ctrlPr>
                        </m:sSubPr>
                        <m:e>
                          <m:r>
                            <a:rPr lang="en-US" altLang="ko-KR" sz="1400" i="1">
                              <a:latin typeface="Cambria Math" panose="02040503050406030204" pitchFamily="18" charset="0"/>
                              <a:cs typeface="Arial" panose="020B0604020202020204" pitchFamily="34" charset="0"/>
                            </a:rPr>
                            <m:t>𝑡</m:t>
                          </m:r>
                        </m:e>
                        <m:sub>
                          <m:r>
                            <a:rPr lang="en-US" altLang="ko-KR" sz="1400" b="0" i="1" smtClean="0">
                              <a:latin typeface="Cambria Math" panose="02040503050406030204" pitchFamily="18" charset="0"/>
                              <a:cs typeface="Arial" panose="020B0604020202020204" pitchFamily="34" charset="0"/>
                            </a:rPr>
                            <m:t>𝑠</m:t>
                          </m:r>
                        </m:sub>
                      </m:sSub>
                      <m:r>
                        <a:rPr lang="en-US" altLang="ko-KR" sz="1400" i="1">
                          <a:latin typeface="Cambria Math" panose="02040503050406030204" pitchFamily="18" charset="0"/>
                          <a:cs typeface="Arial" panose="020B0604020202020204" pitchFamily="34" charset="0"/>
                        </a:rPr>
                        <m:t> </m:t>
                      </m:r>
                    </m:oMath>
                  </a14:m>
                  <a:r>
                    <a:rPr lang="en-US" altLang="ko-KR" sz="1400" dirty="0">
                      <a:latin typeface="Arial" panose="020B0604020202020204" pitchFamily="34" charset="0"/>
                      <a:cs typeface="Arial" panose="020B0604020202020204" pitchFamily="34" charset="0"/>
                    </a:rPr>
                    <a:t>with respect to sputtering can be expressed as:</a:t>
                  </a:r>
                  <a:endParaRPr lang="en-US" altLang="ko-KR" sz="1400" dirty="0">
                    <a:latin typeface="Arial" panose="020B0604020202020204" pitchFamily="34" charset="0"/>
                    <a:ea typeface="+mj-ea"/>
                    <a:cs typeface="Arial" panose="020B0604020202020204" pitchFamily="34" charset="0"/>
                  </a:endParaRPr>
                </a:p>
              </p:txBody>
            </p:sp>
          </mc:Choice>
          <mc:Fallback xmlns="">
            <p:sp>
              <p:nvSpPr>
                <p:cNvPr id="80" name="TextBox 79">
                  <a:extLst>
                    <a:ext uri="{FF2B5EF4-FFF2-40B4-BE49-F238E27FC236}">
                      <a16:creationId xmlns:a16="http://schemas.microsoft.com/office/drawing/2014/main" id="{D2B3A1EC-F57A-6615-8DB1-3F23D17DDBFB}"/>
                    </a:ext>
                  </a:extLst>
                </p:cNvPr>
                <p:cNvSpPr txBox="1">
                  <a:spLocks noRot="1" noChangeAspect="1" noMove="1" noResize="1" noEditPoints="1" noAdjustHandles="1" noChangeArrowheads="1" noChangeShapeType="1" noTextEdit="1"/>
                </p:cNvSpPr>
                <p:nvPr/>
              </p:nvSpPr>
              <p:spPr>
                <a:xfrm>
                  <a:off x="77936" y="978209"/>
                  <a:ext cx="11713469" cy="1384995"/>
                </a:xfrm>
                <a:prstGeom prst="rect">
                  <a:avLst/>
                </a:prstGeom>
                <a:blipFill>
                  <a:blip r:embed="rId4"/>
                  <a:stretch>
                    <a:fillRect l="-104" b="-8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CBFBB96-9451-3B62-F5DB-A3727DC744AA}"/>
                    </a:ext>
                  </a:extLst>
                </p:cNvPr>
                <p:cNvSpPr txBox="1"/>
                <p:nvPr/>
              </p:nvSpPr>
              <p:spPr>
                <a:xfrm>
                  <a:off x="3289919" y="2600830"/>
                  <a:ext cx="2018269" cy="859081"/>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n-US" altLang="ko-KR" sz="1600" i="1" smtClean="0">
                                <a:latin typeface="Cambria Math" panose="02040503050406030204" pitchFamily="18" charset="0"/>
                                <a:cs typeface="Arial" panose="020B0604020202020204" pitchFamily="34" charset="0"/>
                              </a:rPr>
                            </m:ctrlPr>
                          </m:sSubPr>
                          <m:e>
                            <m:r>
                              <a:rPr lang="en-US" altLang="ko-KR" sz="1600" i="1">
                                <a:latin typeface="Cambria Math" panose="02040503050406030204" pitchFamily="18" charset="0"/>
                                <a:cs typeface="Arial" panose="020B0604020202020204" pitchFamily="34" charset="0"/>
                              </a:rPr>
                              <m:t>𝑡</m:t>
                            </m:r>
                          </m:e>
                          <m:sub>
                            <m:r>
                              <a:rPr lang="en-US" altLang="ko-KR" sz="1600" b="0" i="1" smtClean="0">
                                <a:latin typeface="Cambria Math" panose="02040503050406030204" pitchFamily="18" charset="0"/>
                                <a:cs typeface="Arial" panose="020B0604020202020204" pitchFamily="34" charset="0"/>
                              </a:rPr>
                              <m:t>𝑆</m:t>
                            </m:r>
                          </m:sub>
                        </m:sSub>
                        <m:r>
                          <a:rPr lang="en-US" altLang="ko-KR" sz="1600" i="1">
                            <a:latin typeface="Cambria Math" panose="02040503050406030204" pitchFamily="18" charset="0"/>
                            <a:cs typeface="Arial" panose="020B0604020202020204" pitchFamily="34" charset="0"/>
                          </a:rPr>
                          <m:t>≈</m:t>
                        </m:r>
                        <m:f>
                          <m:fPr>
                            <m:ctrlPr>
                              <a:rPr lang="en-US" altLang="ko-KR" sz="1600" b="0" i="1" smtClean="0">
                                <a:latin typeface="Cambria Math" panose="02040503050406030204" pitchFamily="18" charset="0"/>
                                <a:cs typeface="Arial" panose="020B0604020202020204" pitchFamily="34" charset="0"/>
                              </a:rPr>
                            </m:ctrlPr>
                          </m:fPr>
                          <m:num>
                            <m:sSub>
                              <m:sSubPr>
                                <m:ctrlPr>
                                  <a:rPr lang="en-US" altLang="ko-KR" sz="1600" i="1">
                                    <a:latin typeface="Cambria Math" panose="02040503050406030204" pitchFamily="18" charset="0"/>
                                    <a:cs typeface="Arial" panose="020B0604020202020204" pitchFamily="34" charset="0"/>
                                  </a:rPr>
                                </m:ctrlPr>
                              </m:sSubPr>
                              <m:e>
                                <m:r>
                                  <a:rPr lang="en-US" altLang="ko-KR" sz="1600" b="0" i="1" smtClean="0">
                                    <a:latin typeface="Cambria Math" panose="02040503050406030204" pitchFamily="18" charset="0"/>
                                    <a:cs typeface="Arial" panose="020B0604020202020204" pitchFamily="34" charset="0"/>
                                  </a:rPr>
                                  <m:t>𝑁</m:t>
                                </m:r>
                              </m:e>
                              <m:sub>
                                <m:r>
                                  <a:rPr lang="en-US" altLang="ko-KR" sz="1600" b="0" i="1" smtClean="0">
                                    <a:latin typeface="Cambria Math" panose="02040503050406030204" pitchFamily="18" charset="0"/>
                                    <a:cs typeface="Arial" panose="020B0604020202020204" pitchFamily="34" charset="0"/>
                                  </a:rPr>
                                  <m:t>0</m:t>
                                </m:r>
                              </m:sub>
                            </m:sSub>
                            <m:r>
                              <a:rPr lang="en-US" altLang="ko-KR" sz="1600" b="0" i="1" smtClean="0">
                                <a:latin typeface="Cambria Math" panose="02040503050406030204" pitchFamily="18" charset="0"/>
                                <a:cs typeface="Arial" panose="020B0604020202020204" pitchFamily="34" charset="0"/>
                              </a:rPr>
                              <m:t>𝑑</m:t>
                            </m:r>
                          </m:num>
                          <m:den>
                            <m:r>
                              <m:rPr>
                                <m:nor/>
                              </m:rPr>
                              <a:rPr lang="ko-KR" altLang="en-US" sz="1600" dirty="0"/>
                              <m:t>3∙</m:t>
                            </m:r>
                            <m:r>
                              <a:rPr lang="en-US" altLang="ko-KR" sz="1600" b="0" i="1" dirty="0" smtClean="0">
                                <a:latin typeface="Cambria Math" panose="02040503050406030204" pitchFamily="18" charset="0"/>
                              </a:rPr>
                              <m:t>𝑌</m:t>
                            </m:r>
                            <m:r>
                              <a:rPr lang="en-US" altLang="ko-KR" sz="1600" b="0" i="1" baseline="-25000" dirty="0" smtClean="0">
                                <a:latin typeface="Cambria Math" panose="02040503050406030204" pitchFamily="18" charset="0"/>
                              </a:rPr>
                              <m:t>𝑠</m:t>
                            </m:r>
                            <m:acc>
                              <m:accPr>
                                <m:chr m:val="̅"/>
                                <m:ctrlPr>
                                  <a:rPr lang="ko-KR" altLang="en-US" i="1">
                                    <a:latin typeface="Cambria Math" panose="02040503050406030204" pitchFamily="18" charset="0"/>
                                  </a:rPr>
                                </m:ctrlPr>
                              </m:accPr>
                              <m:e>
                                <m:r>
                                  <a:rPr lang="en-US" altLang="ko-KR" i="1">
                                    <a:latin typeface="Cambria Math" panose="02040503050406030204" pitchFamily="18" charset="0"/>
                                  </a:rPr>
                                  <m:t>𝜑</m:t>
                                </m:r>
                              </m:e>
                            </m:acc>
                          </m:den>
                        </m:f>
                      </m:oMath>
                    </m:oMathPara>
                  </a14:m>
                  <a:endParaRPr lang="en-US" altLang="ko-KR" sz="1600" dirty="0">
                    <a:latin typeface="Arial" panose="020B0604020202020204" pitchFamily="34" charset="0"/>
                    <a:cs typeface="Arial" panose="020B0604020202020204" pitchFamily="34" charset="0"/>
                  </a:endParaRPr>
                </a:p>
              </p:txBody>
            </p:sp>
          </mc:Choice>
          <mc:Fallback xmlns="">
            <p:sp>
              <p:nvSpPr>
                <p:cNvPr id="49" name="TextBox 48">
                  <a:extLst>
                    <a:ext uri="{FF2B5EF4-FFF2-40B4-BE49-F238E27FC236}">
                      <a16:creationId xmlns:a16="http://schemas.microsoft.com/office/drawing/2014/main" id="{ECBFBB96-9451-3B62-F5DB-A3727DC744AA}"/>
                    </a:ext>
                  </a:extLst>
                </p:cNvPr>
                <p:cNvSpPr txBox="1">
                  <a:spLocks noRot="1" noChangeAspect="1" noMove="1" noResize="1" noEditPoints="1" noAdjustHandles="1" noChangeArrowheads="1" noChangeShapeType="1" noTextEdit="1"/>
                </p:cNvSpPr>
                <p:nvPr/>
              </p:nvSpPr>
              <p:spPr>
                <a:xfrm>
                  <a:off x="3289919" y="2600830"/>
                  <a:ext cx="2018269" cy="85908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06FB4B7-3B49-5AA5-0B6A-AF952B6229E1}"/>
                    </a:ext>
                  </a:extLst>
                </p:cNvPr>
                <p:cNvSpPr txBox="1"/>
                <p:nvPr/>
              </p:nvSpPr>
              <p:spPr>
                <a:xfrm>
                  <a:off x="5267392" y="2758907"/>
                  <a:ext cx="3263710" cy="677108"/>
                </a:xfrm>
                <a:prstGeom prst="rect">
                  <a:avLst/>
                </a:prstGeom>
                <a:noFill/>
              </p:spPr>
              <p:txBody>
                <a:bodyPr wrap="square">
                  <a:spAutoFit/>
                </a:bodyPr>
                <a:lstStyle/>
                <a:p>
                  <a14:m>
                    <m:oMath xmlns:m="http://schemas.openxmlformats.org/officeDocument/2006/math">
                      <m:r>
                        <a:rPr lang="en-US" altLang="ko-KR" sz="1000" b="0" i="1" smtClean="0">
                          <a:latin typeface="Cambria Math" panose="02040503050406030204" pitchFamily="18" charset="0"/>
                          <a:cs typeface="Arial" panose="020B0604020202020204" pitchFamily="34" charset="0"/>
                        </a:rPr>
                        <m:t>𝑌</m:t>
                      </m:r>
                    </m:oMath>
                  </a14:m>
                  <a:r>
                    <a:rPr lang="en-US" altLang="ko-KR" sz="1000" baseline="-25000" dirty="0">
                      <a:solidFill>
                        <a:srgbClr val="000000"/>
                      </a:solidFill>
                      <a:latin typeface="Times New Roman" panose="02020603050405020304" pitchFamily="18" charset="0"/>
                      <a:ea typeface="맑은 고딕" panose="020B0503020000020004" pitchFamily="50" charset="-127"/>
                    </a:rPr>
                    <a:t>s</a:t>
                  </a:r>
                  <a:r>
                    <a:rPr lang="en-US" altLang="ko-KR" sz="1000" dirty="0">
                      <a:solidFill>
                        <a:srgbClr val="000000"/>
                      </a:solidFill>
                      <a:latin typeface="Times New Roman" panose="02020603050405020304" pitchFamily="18" charset="0"/>
                      <a:ea typeface="맑은 고딕" panose="020B0503020000020004" pitchFamily="50" charset="-127"/>
                    </a:rPr>
                    <a:t>: sputtering (=erosion) yield [emitted /incident particle]</a:t>
                  </a:r>
                </a:p>
                <a:p>
                  <a:r>
                    <a:rPr lang="en-US" altLang="ko-KR" sz="1000" dirty="0">
                      <a:solidFill>
                        <a:srgbClr val="000000"/>
                      </a:solidFill>
                      <a:latin typeface="Times New Roman" panose="02020603050405020304" pitchFamily="18" charset="0"/>
                      <a:ea typeface="맑은 고딕" panose="020B0503020000020004" pitchFamily="50" charset="-127"/>
                    </a:rPr>
                    <a:t>(</a:t>
                  </a:r>
                  <a14:m>
                    <m:oMath xmlns:m="http://schemas.openxmlformats.org/officeDocument/2006/math">
                      <m:r>
                        <a:rPr lang="en-US" altLang="ko-KR" sz="1000" i="1" smtClean="0">
                          <a:latin typeface="Cambria Math" panose="02040503050406030204" pitchFamily="18" charset="0"/>
                          <a:cs typeface="Arial" panose="020B0604020202020204" pitchFamily="34" charset="0"/>
                        </a:rPr>
                        <m:t>𝑌</m:t>
                      </m:r>
                    </m:oMath>
                  </a14:m>
                  <a:r>
                    <a:rPr lang="en-US" altLang="ko-KR" sz="1000" baseline="-25000" dirty="0">
                      <a:solidFill>
                        <a:srgbClr val="000000"/>
                      </a:solidFill>
                      <a:latin typeface="Times New Roman" panose="02020603050405020304" pitchFamily="18" charset="0"/>
                      <a:ea typeface="맑은 고딕" panose="020B0503020000020004" pitchFamily="50" charset="-127"/>
                    </a:rPr>
                    <a:t>s</a:t>
                  </a:r>
                  <a:r>
                    <a:rPr lang="en-US" altLang="ko-KR" sz="1000" dirty="0">
                      <a:solidFill>
                        <a:srgbClr val="000000"/>
                      </a:solidFill>
                      <a:latin typeface="Times New Roman" panose="02020603050405020304" pitchFamily="18" charset="0"/>
                      <a:ea typeface="맑은 고딕" panose="020B0503020000020004" pitchFamily="50" charset="-127"/>
                    </a:rPr>
                    <a:t> = nuclear </a:t>
                  </a:r>
                  <a:r>
                    <a:rPr lang="en-US" altLang="ko-KR" sz="1000" i="1" dirty="0" err="1">
                      <a:solidFill>
                        <a:srgbClr val="000000"/>
                      </a:solidFill>
                      <a:latin typeface="Times New Roman" panose="02020603050405020304" pitchFamily="18" charset="0"/>
                      <a:ea typeface="맑은 고딕" panose="020B0503020000020004" pitchFamily="50" charset="-127"/>
                    </a:rPr>
                    <a:t>Y</a:t>
                  </a:r>
                  <a:r>
                    <a:rPr lang="en-US" altLang="ko-KR" sz="1000" baseline="-25000" dirty="0" err="1">
                      <a:solidFill>
                        <a:srgbClr val="000000"/>
                      </a:solidFill>
                      <a:latin typeface="Times New Roman" panose="02020603050405020304" pitchFamily="18" charset="0"/>
                      <a:ea typeface="맑은 고딕" panose="020B0503020000020004" pitchFamily="50" charset="-127"/>
                    </a:rPr>
                    <a:t>n</a:t>
                  </a:r>
                  <a:r>
                    <a:rPr lang="en-US" altLang="ko-KR" sz="1000" dirty="0" err="1">
                      <a:solidFill>
                        <a:srgbClr val="000000"/>
                      </a:solidFill>
                      <a:latin typeface="Times New Roman" panose="02020603050405020304" pitchFamily="18" charset="0"/>
                      <a:ea typeface="맑은 고딕" panose="020B0503020000020004" pitchFamily="50" charset="-127"/>
                    </a:rPr>
                    <a:t>+</a:t>
                  </a:r>
                  <a:r>
                    <a:rPr lang="en-US" altLang="ko-KR" sz="1000" dirty="0" err="1">
                      <a:solidFill>
                        <a:srgbClr val="000000"/>
                      </a:solidFill>
                      <a:latin typeface="Times New Roman" panose="02020603050405020304" pitchFamily="18" charset="0"/>
                    </a:rPr>
                    <a:t>electronic</a:t>
                  </a:r>
                  <a:r>
                    <a:rPr lang="en-US" altLang="ko-KR" sz="1000" dirty="0">
                      <a:solidFill>
                        <a:srgbClr val="000000"/>
                      </a:solidFill>
                      <a:latin typeface="Times New Roman" panose="02020603050405020304" pitchFamily="18" charset="0"/>
                    </a:rPr>
                    <a:t> </a:t>
                  </a:r>
                  <a:r>
                    <a:rPr lang="en-US" altLang="ko-KR" sz="1000" i="1" dirty="0">
                      <a:solidFill>
                        <a:srgbClr val="000000"/>
                      </a:solidFill>
                      <a:latin typeface="Times New Roman" panose="02020603050405020304" pitchFamily="18" charset="0"/>
                    </a:rPr>
                    <a:t>Y</a:t>
                  </a:r>
                  <a:r>
                    <a:rPr lang="en-US" altLang="ko-KR" sz="1000" baseline="-25000" dirty="0">
                      <a:solidFill>
                        <a:srgbClr val="000000"/>
                      </a:solidFill>
                      <a:latin typeface="Times New Roman" panose="02020603050405020304" pitchFamily="18" charset="0"/>
                    </a:rPr>
                    <a:t>e</a:t>
                  </a:r>
                  <a:r>
                    <a:rPr lang="en-US" altLang="ko-KR" sz="1000" dirty="0">
                      <a:solidFill>
                        <a:srgbClr val="000000"/>
                      </a:solidFill>
                      <a:latin typeface="Times New Roman" panose="02020603050405020304" pitchFamily="18" charset="0"/>
                      <a:ea typeface="맑은 고딕" panose="020B0503020000020004" pitchFamily="50" charset="-127"/>
                    </a:rPr>
                    <a:t>+ chemical sputtering</a:t>
                  </a:r>
                  <a:r>
                    <a:rPr lang="en-US" altLang="ko-KR" sz="1000" dirty="0">
                      <a:solidFill>
                        <a:srgbClr val="000000"/>
                      </a:solidFill>
                      <a:latin typeface="Times New Roman" panose="02020603050405020304" pitchFamily="18" charset="0"/>
                    </a:rPr>
                    <a:t> </a:t>
                  </a:r>
                  <a:r>
                    <a:rPr lang="en-US" altLang="ko-KR" sz="1000" i="1" dirty="0" err="1">
                      <a:solidFill>
                        <a:srgbClr val="000000"/>
                      </a:solidFill>
                      <a:latin typeface="Times New Roman" panose="02020603050405020304" pitchFamily="18" charset="0"/>
                    </a:rPr>
                    <a:t>Y</a:t>
                  </a:r>
                  <a:r>
                    <a:rPr lang="en-US" altLang="ko-KR" sz="1000" baseline="-25000" dirty="0" err="1">
                      <a:solidFill>
                        <a:srgbClr val="000000"/>
                      </a:solidFill>
                      <a:latin typeface="Times New Roman" panose="02020603050405020304" pitchFamily="18" charset="0"/>
                    </a:rPr>
                    <a:t>ch</a:t>
                  </a:r>
                  <a:r>
                    <a:rPr lang="en-US" altLang="ko-KR" sz="1000" dirty="0">
                      <a:solidFill>
                        <a:srgbClr val="000000"/>
                      </a:solidFill>
                      <a:latin typeface="Times New Roman" panose="02020603050405020304" pitchFamily="18" charset="0"/>
                      <a:ea typeface="맑은 고딕" panose="020B0503020000020004" pitchFamily="50" charset="-127"/>
                    </a:rPr>
                    <a:t>)</a:t>
                  </a:r>
                </a:p>
                <a:p>
                  <a14:m>
                    <m:oMath xmlns:m="http://schemas.openxmlformats.org/officeDocument/2006/math">
                      <m:acc>
                        <m:accPr>
                          <m:chr m:val="̅"/>
                          <m:ctrlPr>
                            <a:rPr lang="ko-KR" altLang="ko-KR" sz="1050" i="1">
                              <a:latin typeface="Cambria Math" panose="02040503050406030204" pitchFamily="18" charset="0"/>
                            </a:rPr>
                          </m:ctrlPr>
                        </m:accPr>
                        <m:e>
                          <m:r>
                            <a:rPr lang="en-US" altLang="ko-KR" sz="1050" i="1">
                              <a:latin typeface="Cambria Math" panose="02040503050406030204" pitchFamily="18" charset="0"/>
                            </a:rPr>
                            <m:t>𝜑</m:t>
                          </m:r>
                        </m:e>
                      </m:acc>
                    </m:oMath>
                  </a14:m>
                  <a:r>
                    <a:rPr lang="en-US" altLang="ko-KR" dirty="0"/>
                    <a:t> </a:t>
                  </a:r>
                  <a:r>
                    <a:rPr lang="en-US" altLang="ko-KR" sz="1000" dirty="0">
                      <a:solidFill>
                        <a:srgbClr val="000000"/>
                      </a:solidFill>
                      <a:effectLst/>
                      <a:latin typeface="Times New Roman" panose="02020603050405020304" pitchFamily="18" charset="0"/>
                      <a:ea typeface="맑은 고딕" panose="020B0503020000020004" pitchFamily="50" charset="-127"/>
                    </a:rPr>
                    <a:t>: </a:t>
                  </a:r>
                  <a:r>
                    <a:rPr lang="en-US" altLang="ko-KR" sz="1000" dirty="0">
                      <a:solidFill>
                        <a:srgbClr val="000000"/>
                      </a:solidFill>
                      <a:latin typeface="Times New Roman" panose="02020603050405020304" pitchFamily="18" charset="0"/>
                      <a:ea typeface="맑은 고딕" panose="020B0503020000020004" pitchFamily="50" charset="-127"/>
                    </a:rPr>
                    <a:t>averaged b</a:t>
                  </a:r>
                  <a:r>
                    <a:rPr lang="en-US" altLang="ko-KR" sz="1000" dirty="0">
                      <a:solidFill>
                        <a:srgbClr val="000000"/>
                      </a:solidFill>
                      <a:effectLst/>
                      <a:latin typeface="Times New Roman" panose="02020603050405020304" pitchFamily="18" charset="0"/>
                      <a:ea typeface="맑은 고딕" panose="020B0503020000020004" pitchFamily="50" charset="-127"/>
                    </a:rPr>
                    <a:t>eam flux density</a:t>
                  </a:r>
                </a:p>
              </p:txBody>
            </p:sp>
          </mc:Choice>
          <mc:Fallback xmlns="">
            <p:sp>
              <p:nvSpPr>
                <p:cNvPr id="51" name="TextBox 50">
                  <a:extLst>
                    <a:ext uri="{FF2B5EF4-FFF2-40B4-BE49-F238E27FC236}">
                      <a16:creationId xmlns:a16="http://schemas.microsoft.com/office/drawing/2014/main" id="{906FB4B7-3B49-5AA5-0B6A-AF952B6229E1}"/>
                    </a:ext>
                  </a:extLst>
                </p:cNvPr>
                <p:cNvSpPr txBox="1">
                  <a:spLocks noRot="1" noChangeAspect="1" noMove="1" noResize="1" noEditPoints="1" noAdjustHandles="1" noChangeArrowheads="1" noChangeShapeType="1" noTextEdit="1"/>
                </p:cNvSpPr>
                <p:nvPr/>
              </p:nvSpPr>
              <p:spPr>
                <a:xfrm>
                  <a:off x="5267392" y="2758907"/>
                  <a:ext cx="3263710" cy="677108"/>
                </a:xfrm>
                <a:prstGeom prst="rect">
                  <a:avLst/>
                </a:prstGeom>
                <a:blipFill>
                  <a:blip r:embed="rId6"/>
                  <a:stretch>
                    <a:fillRect/>
                  </a:stretch>
                </a:blipFill>
              </p:spPr>
              <p:txBody>
                <a:bodyPr/>
                <a:lstStyle/>
                <a:p>
                  <a:r>
                    <a:rPr lang="en-US">
                      <a:noFill/>
                    </a:rPr>
                    <a:t> </a:t>
                  </a:r>
                </a:p>
              </p:txBody>
            </p:sp>
          </mc:Fallback>
        </mc:AlternateContent>
        <p:sp>
          <p:nvSpPr>
            <p:cNvPr id="53" name="직사각형 52">
              <a:extLst>
                <a:ext uri="{FF2B5EF4-FFF2-40B4-BE49-F238E27FC236}">
                  <a16:creationId xmlns:a16="http://schemas.microsoft.com/office/drawing/2014/main" id="{CA6F3BCE-4355-2786-F218-016CA298B009}"/>
                </a:ext>
              </a:extLst>
            </p:cNvPr>
            <p:cNvSpPr/>
            <p:nvPr/>
          </p:nvSpPr>
          <p:spPr>
            <a:xfrm>
              <a:off x="3561455" y="2579740"/>
              <a:ext cx="1681416" cy="88017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4" name="그룹 53">
              <a:extLst>
                <a:ext uri="{FF2B5EF4-FFF2-40B4-BE49-F238E27FC236}">
                  <a16:creationId xmlns:a16="http://schemas.microsoft.com/office/drawing/2014/main" id="{86DEE68C-66AF-CDEC-3095-05E410101CC5}"/>
                </a:ext>
              </a:extLst>
            </p:cNvPr>
            <p:cNvGrpSpPr/>
            <p:nvPr/>
          </p:nvGrpSpPr>
          <p:grpSpPr>
            <a:xfrm>
              <a:off x="3536934" y="2401276"/>
              <a:ext cx="1768883" cy="330177"/>
              <a:chOff x="347607" y="2466113"/>
              <a:chExt cx="1535154" cy="363736"/>
            </a:xfrm>
          </p:grpSpPr>
          <p:sp>
            <p:nvSpPr>
              <p:cNvPr id="55" name="사각형: 둥근 대각선 방향 모서리 54">
                <a:extLst>
                  <a:ext uri="{FF2B5EF4-FFF2-40B4-BE49-F238E27FC236}">
                    <a16:creationId xmlns:a16="http://schemas.microsoft.com/office/drawing/2014/main" id="{21D889E5-5B81-CC19-21DD-FC5EA5405099}"/>
                  </a:ext>
                </a:extLst>
              </p:cNvPr>
              <p:cNvSpPr/>
              <p:nvPr/>
            </p:nvSpPr>
            <p:spPr>
              <a:xfrm>
                <a:off x="347607" y="2466113"/>
                <a:ext cx="1504950" cy="363736"/>
              </a:xfrm>
              <a:prstGeom prst="round2DiagRect">
                <a:avLst>
                  <a:gd name="adj1" fmla="val 17021"/>
                  <a:gd name="adj2" fmla="val 0"/>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dirty="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56" name="TextBox 55">
                <a:extLst>
                  <a:ext uri="{FF2B5EF4-FFF2-40B4-BE49-F238E27FC236}">
                    <a16:creationId xmlns:a16="http://schemas.microsoft.com/office/drawing/2014/main" id="{3F9AECB0-CDB5-47F1-57A5-743005D67B9A}"/>
                  </a:ext>
                </a:extLst>
              </p:cNvPr>
              <p:cNvSpPr txBox="1"/>
              <p:nvPr/>
            </p:nvSpPr>
            <p:spPr>
              <a:xfrm>
                <a:off x="424831" y="2495404"/>
                <a:ext cx="1457930" cy="305153"/>
              </a:xfrm>
              <a:prstGeom prst="rect">
                <a:avLst/>
              </a:prstGeom>
              <a:noFill/>
            </p:spPr>
            <p:txBody>
              <a:bodyPr wrap="square" rtlCol="0" anchor="ctr">
                <a:spAutoFit/>
              </a:bodyPr>
              <a:lstStyle/>
              <a:p>
                <a:r>
                  <a:rPr lang="en-US" altLang="ko-KR" sz="1200" b="1" dirty="0">
                    <a:ln w="3175">
                      <a:solidFill>
                        <a:schemeClr val="bg1">
                          <a:alpha val="10000"/>
                        </a:schemeClr>
                      </a:solidFill>
                    </a:ln>
                    <a:solidFill>
                      <a:schemeClr val="bg1"/>
                    </a:solidFill>
                    <a:latin typeface="+mj-ea"/>
                    <a:ea typeface="+mj-ea"/>
                  </a:rPr>
                  <a:t>Sputtering lifetime</a:t>
                </a:r>
                <a:endParaRPr lang="ko-KR" altLang="en-US" sz="1200" b="1" dirty="0">
                  <a:ln w="3175">
                    <a:solidFill>
                      <a:schemeClr val="bg1">
                        <a:alpha val="10000"/>
                      </a:schemeClr>
                    </a:solidFill>
                  </a:ln>
                  <a:solidFill>
                    <a:schemeClr val="bg1"/>
                  </a:solidFill>
                  <a:latin typeface="+mj-ea"/>
                  <a:ea typeface="+mj-ea"/>
                </a:endParaRPr>
              </a:p>
            </p:txBody>
          </p:sp>
        </p:grpSp>
        <p:sp>
          <p:nvSpPr>
            <p:cNvPr id="67" name="직사각형 66">
              <a:extLst>
                <a:ext uri="{FF2B5EF4-FFF2-40B4-BE49-F238E27FC236}">
                  <a16:creationId xmlns:a16="http://schemas.microsoft.com/office/drawing/2014/main" id="{2A7E97C4-4788-B83D-919A-AF6E6B139A07}"/>
                </a:ext>
              </a:extLst>
            </p:cNvPr>
            <p:cNvSpPr/>
            <p:nvPr/>
          </p:nvSpPr>
          <p:spPr>
            <a:xfrm>
              <a:off x="4413218" y="3115393"/>
              <a:ext cx="200933" cy="2804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1" name="TextBox 110">
              <a:extLst>
                <a:ext uri="{FF2B5EF4-FFF2-40B4-BE49-F238E27FC236}">
                  <a16:creationId xmlns:a16="http://schemas.microsoft.com/office/drawing/2014/main" id="{B0123478-DB7F-E50C-65AB-05A011A9CD4A}"/>
                </a:ext>
              </a:extLst>
            </p:cNvPr>
            <p:cNvSpPr txBox="1"/>
            <p:nvPr/>
          </p:nvSpPr>
          <p:spPr>
            <a:xfrm>
              <a:off x="5300479" y="2463464"/>
              <a:ext cx="1953543" cy="245901"/>
            </a:xfrm>
            <a:prstGeom prst="rect">
              <a:avLst/>
            </a:prstGeom>
            <a:noFill/>
          </p:spPr>
          <p:txBody>
            <a:bodyPr wrap="square">
              <a:spAutoFit/>
            </a:bodyPr>
            <a:lstStyle/>
            <a:p>
              <a:pPr indent="-406400">
                <a:lnSpc>
                  <a:spcPct val="107000"/>
                </a:lnSpc>
                <a:spcAft>
                  <a:spcPts val="800"/>
                </a:spcAft>
              </a:pPr>
              <a:r>
                <a:rPr lang="en-US" altLang="ko-KR" sz="1000" dirty="0">
                  <a:solidFill>
                    <a:srgbClr val="000000"/>
                  </a:solidFill>
                  <a:latin typeface="Times New Roman" panose="02020603050405020304" pitchFamily="18" charset="0"/>
                  <a:ea typeface="맑은 고딕" panose="020B0503020000020004" pitchFamily="50" charset="-127"/>
                </a:rPr>
                <a:t>By J. Yntema, F. Nickel (1978)</a:t>
              </a:r>
              <a:endParaRPr lang="ko-KR" altLang="ko-KR" sz="1000" dirty="0">
                <a:solidFill>
                  <a:srgbClr val="000000"/>
                </a:solidFill>
                <a:latin typeface="Times New Roman" panose="02020603050405020304" pitchFamily="18" charset="0"/>
                <a:ea typeface="맑은 고딕" panose="020B0503020000020004" pitchFamily="50" charset="-127"/>
              </a:endParaRPr>
            </a:p>
          </p:txBody>
        </p:sp>
      </p:grpSp>
      <p:grpSp>
        <p:nvGrpSpPr>
          <p:cNvPr id="4" name="그룹 3"/>
          <p:cNvGrpSpPr/>
          <p:nvPr/>
        </p:nvGrpSpPr>
        <p:grpSpPr>
          <a:xfrm>
            <a:off x="118457" y="3538959"/>
            <a:ext cx="6938066" cy="2499110"/>
            <a:chOff x="118457" y="3538959"/>
            <a:chExt cx="6938066" cy="2499110"/>
          </a:xfrm>
        </p:grpSpPr>
        <p:sp>
          <p:nvSpPr>
            <p:cNvPr id="31" name="직사각형 30">
              <a:extLst>
                <a:ext uri="{FF2B5EF4-FFF2-40B4-BE49-F238E27FC236}">
                  <a16:creationId xmlns:a16="http://schemas.microsoft.com/office/drawing/2014/main" id="{CD5D3369-53E3-35CE-FA96-7746E14E5309}"/>
                </a:ext>
              </a:extLst>
            </p:cNvPr>
            <p:cNvSpPr/>
            <p:nvPr/>
          </p:nvSpPr>
          <p:spPr>
            <a:xfrm>
              <a:off x="2737283" y="4699222"/>
              <a:ext cx="1187533" cy="4096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Sputtering</a:t>
              </a:r>
              <a:endParaRPr lang="ko-KR" altLang="en-US" sz="1400" b="1" dirty="0">
                <a:solidFill>
                  <a:schemeClr val="tx1"/>
                </a:solidFill>
              </a:endParaRPr>
            </a:p>
          </p:txBody>
        </p:sp>
        <p:cxnSp>
          <p:nvCxnSpPr>
            <p:cNvPr id="34" name="직선 연결선 33">
              <a:extLst>
                <a:ext uri="{FF2B5EF4-FFF2-40B4-BE49-F238E27FC236}">
                  <a16:creationId xmlns:a16="http://schemas.microsoft.com/office/drawing/2014/main" id="{22DFD595-AB6E-5ADA-1A5D-F2F29E98D9B9}"/>
                </a:ext>
              </a:extLst>
            </p:cNvPr>
            <p:cNvCxnSpPr>
              <a:cxnSpLocks/>
            </p:cNvCxnSpPr>
            <p:nvPr/>
          </p:nvCxnSpPr>
          <p:spPr>
            <a:xfrm>
              <a:off x="3331048" y="5103569"/>
              <a:ext cx="0" cy="147294"/>
            </a:xfrm>
            <a:prstGeom prst="line">
              <a:avLst/>
            </a:prstGeom>
            <a:ln w="19050"/>
          </p:spPr>
          <p:style>
            <a:lnRef idx="1">
              <a:schemeClr val="dk1"/>
            </a:lnRef>
            <a:fillRef idx="0">
              <a:schemeClr val="dk1"/>
            </a:fillRef>
            <a:effectRef idx="0">
              <a:schemeClr val="dk1"/>
            </a:effectRef>
            <a:fontRef idx="minor">
              <a:schemeClr val="tx1"/>
            </a:fontRef>
          </p:style>
        </p:cxnSp>
        <p:sp>
          <p:nvSpPr>
            <p:cNvPr id="95" name="직사각형 94">
              <a:extLst>
                <a:ext uri="{FF2B5EF4-FFF2-40B4-BE49-F238E27FC236}">
                  <a16:creationId xmlns:a16="http://schemas.microsoft.com/office/drawing/2014/main" id="{9EBCEF0B-7E44-7454-D91D-696A01A4B72D}"/>
                </a:ext>
              </a:extLst>
            </p:cNvPr>
            <p:cNvSpPr/>
            <p:nvPr/>
          </p:nvSpPr>
          <p:spPr>
            <a:xfrm>
              <a:off x="1232318" y="5398156"/>
              <a:ext cx="1187533" cy="4096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Electronic</a:t>
              </a:r>
            </a:p>
            <a:p>
              <a:pPr algn="ctr"/>
              <a:r>
                <a:rPr lang="en-US" altLang="ko-KR" sz="1400" b="1" dirty="0">
                  <a:solidFill>
                    <a:schemeClr val="tx1"/>
                  </a:solidFill>
                </a:rPr>
                <a:t>sputtering</a:t>
              </a:r>
              <a:endParaRPr lang="ko-KR" altLang="en-US" sz="1400" b="1" dirty="0">
                <a:solidFill>
                  <a:schemeClr val="tx1"/>
                </a:solidFill>
              </a:endParaRPr>
            </a:p>
          </p:txBody>
        </p:sp>
        <p:cxnSp>
          <p:nvCxnSpPr>
            <p:cNvPr id="41" name="직선 연결선 40">
              <a:extLst>
                <a:ext uri="{FF2B5EF4-FFF2-40B4-BE49-F238E27FC236}">
                  <a16:creationId xmlns:a16="http://schemas.microsoft.com/office/drawing/2014/main" id="{CEA2D8FC-FD84-A80C-D22F-94C47D6174DF}"/>
                </a:ext>
              </a:extLst>
            </p:cNvPr>
            <p:cNvCxnSpPr>
              <a:cxnSpLocks/>
            </p:cNvCxnSpPr>
            <p:nvPr/>
          </p:nvCxnSpPr>
          <p:spPr>
            <a:xfrm>
              <a:off x="1816141" y="5252643"/>
              <a:ext cx="29747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직사각형 95">
              <a:extLst>
                <a:ext uri="{FF2B5EF4-FFF2-40B4-BE49-F238E27FC236}">
                  <a16:creationId xmlns:a16="http://schemas.microsoft.com/office/drawing/2014/main" id="{440B118A-0EEF-256D-1E25-759F97C5E3D0}"/>
                </a:ext>
              </a:extLst>
            </p:cNvPr>
            <p:cNvSpPr/>
            <p:nvPr/>
          </p:nvSpPr>
          <p:spPr>
            <a:xfrm>
              <a:off x="2737282" y="5398157"/>
              <a:ext cx="1187533" cy="4096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Nuclear</a:t>
              </a:r>
            </a:p>
            <a:p>
              <a:pPr algn="ctr"/>
              <a:r>
                <a:rPr lang="en-US" altLang="ko-KR" sz="1400" b="1" dirty="0">
                  <a:solidFill>
                    <a:schemeClr val="tx1"/>
                  </a:solidFill>
                </a:rPr>
                <a:t>sputtering</a:t>
              </a:r>
              <a:endParaRPr lang="ko-KR" altLang="en-US" sz="1400" b="1" dirty="0">
                <a:solidFill>
                  <a:schemeClr val="tx1"/>
                </a:solidFill>
              </a:endParaRPr>
            </a:p>
          </p:txBody>
        </p:sp>
        <p:sp>
          <p:nvSpPr>
            <p:cNvPr id="97" name="직사각형 96">
              <a:extLst>
                <a:ext uri="{FF2B5EF4-FFF2-40B4-BE49-F238E27FC236}">
                  <a16:creationId xmlns:a16="http://schemas.microsoft.com/office/drawing/2014/main" id="{6C188C15-4DCD-AC91-EE44-8160692952CA}"/>
                </a:ext>
              </a:extLst>
            </p:cNvPr>
            <p:cNvSpPr/>
            <p:nvPr/>
          </p:nvSpPr>
          <p:spPr>
            <a:xfrm>
              <a:off x="4242246" y="5397538"/>
              <a:ext cx="1187533" cy="4096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400" b="1" dirty="0">
                  <a:solidFill>
                    <a:schemeClr val="tx1"/>
                  </a:solidFill>
                </a:rPr>
                <a:t>Chemical</a:t>
              </a:r>
            </a:p>
            <a:p>
              <a:pPr algn="ctr"/>
              <a:r>
                <a:rPr lang="en-US" altLang="ko-KR" sz="1400" b="1" dirty="0">
                  <a:solidFill>
                    <a:schemeClr val="tx1"/>
                  </a:solidFill>
                </a:rPr>
                <a:t>sputtering</a:t>
              </a:r>
              <a:endParaRPr lang="ko-KR" altLang="en-US" sz="1400" b="1" dirty="0">
                <a:solidFill>
                  <a:schemeClr val="tx1"/>
                </a:solidFill>
              </a:endParaRPr>
            </a:p>
          </p:txBody>
        </p:sp>
        <p:cxnSp>
          <p:nvCxnSpPr>
            <p:cNvPr id="98" name="직선 연결선 97">
              <a:extLst>
                <a:ext uri="{FF2B5EF4-FFF2-40B4-BE49-F238E27FC236}">
                  <a16:creationId xmlns:a16="http://schemas.microsoft.com/office/drawing/2014/main" id="{2E44FCA7-4420-E49A-A900-54F4B2091B93}"/>
                </a:ext>
              </a:extLst>
            </p:cNvPr>
            <p:cNvCxnSpPr>
              <a:cxnSpLocks/>
            </p:cNvCxnSpPr>
            <p:nvPr/>
          </p:nvCxnSpPr>
          <p:spPr>
            <a:xfrm>
              <a:off x="1820904" y="5250863"/>
              <a:ext cx="0" cy="147294"/>
            </a:xfrm>
            <a:prstGeom prst="line">
              <a:avLst/>
            </a:prstGeom>
            <a:ln w="19050"/>
          </p:spPr>
          <p:style>
            <a:lnRef idx="1">
              <a:schemeClr val="dk1"/>
            </a:lnRef>
            <a:fillRef idx="0">
              <a:schemeClr val="dk1"/>
            </a:fillRef>
            <a:effectRef idx="0">
              <a:schemeClr val="dk1"/>
            </a:effectRef>
            <a:fontRef idx="minor">
              <a:schemeClr val="tx1"/>
            </a:fontRef>
          </p:style>
        </p:cxnSp>
        <p:cxnSp>
          <p:nvCxnSpPr>
            <p:cNvPr id="101" name="직선 연결선 100">
              <a:extLst>
                <a:ext uri="{FF2B5EF4-FFF2-40B4-BE49-F238E27FC236}">
                  <a16:creationId xmlns:a16="http://schemas.microsoft.com/office/drawing/2014/main" id="{EDA121D7-EB30-43D7-BC64-BDAD49CBE8EE}"/>
                </a:ext>
              </a:extLst>
            </p:cNvPr>
            <p:cNvCxnSpPr>
              <a:cxnSpLocks/>
            </p:cNvCxnSpPr>
            <p:nvPr/>
          </p:nvCxnSpPr>
          <p:spPr>
            <a:xfrm>
              <a:off x="3331048" y="5250863"/>
              <a:ext cx="0" cy="147294"/>
            </a:xfrm>
            <a:prstGeom prst="line">
              <a:avLst/>
            </a:prstGeom>
            <a:ln w="19050"/>
          </p:spPr>
          <p:style>
            <a:lnRef idx="1">
              <a:schemeClr val="dk1"/>
            </a:lnRef>
            <a:fillRef idx="0">
              <a:schemeClr val="dk1"/>
            </a:fillRef>
            <a:effectRef idx="0">
              <a:schemeClr val="dk1"/>
            </a:effectRef>
            <a:fontRef idx="minor">
              <a:schemeClr val="tx1"/>
            </a:fontRef>
          </p:style>
        </p:cxnSp>
        <p:cxnSp>
          <p:nvCxnSpPr>
            <p:cNvPr id="103" name="직선 연결선 102">
              <a:extLst>
                <a:ext uri="{FF2B5EF4-FFF2-40B4-BE49-F238E27FC236}">
                  <a16:creationId xmlns:a16="http://schemas.microsoft.com/office/drawing/2014/main" id="{6793D1C5-3E53-C699-7310-B15ECB7157DA}"/>
                </a:ext>
              </a:extLst>
            </p:cNvPr>
            <p:cNvCxnSpPr>
              <a:cxnSpLocks/>
            </p:cNvCxnSpPr>
            <p:nvPr/>
          </p:nvCxnSpPr>
          <p:spPr>
            <a:xfrm>
              <a:off x="4788529" y="5250863"/>
              <a:ext cx="0" cy="147294"/>
            </a:xfrm>
            <a:prstGeom prst="line">
              <a:avLst/>
            </a:prstGeom>
            <a:ln w="19050"/>
          </p:spPr>
          <p:style>
            <a:lnRef idx="1">
              <a:schemeClr val="dk1"/>
            </a:lnRef>
            <a:fillRef idx="0">
              <a:schemeClr val="dk1"/>
            </a:fillRef>
            <a:effectRef idx="0">
              <a:schemeClr val="dk1"/>
            </a:effectRef>
            <a:fontRef idx="minor">
              <a:schemeClr val="tx1"/>
            </a:fontRef>
          </p:style>
        </p:cxnSp>
        <p:sp>
          <p:nvSpPr>
            <p:cNvPr id="78" name="직사각형 77">
              <a:extLst>
                <a:ext uri="{FF2B5EF4-FFF2-40B4-BE49-F238E27FC236}">
                  <a16:creationId xmlns:a16="http://schemas.microsoft.com/office/drawing/2014/main" id="{62C305B9-D7BB-C94F-82DE-6A3C13253FD8}"/>
                </a:ext>
              </a:extLst>
            </p:cNvPr>
            <p:cNvSpPr/>
            <p:nvPr/>
          </p:nvSpPr>
          <p:spPr>
            <a:xfrm>
              <a:off x="1304790" y="5807237"/>
              <a:ext cx="1051891" cy="230832"/>
            </a:xfrm>
            <a:prstGeom prst="rect">
              <a:avLst/>
            </a:prstGeom>
          </p:spPr>
          <p:txBody>
            <a:bodyPr wrap="none">
              <a:spAutoFit/>
            </a:bodyPr>
            <a:lstStyle/>
            <a:p>
              <a:r>
                <a:rPr lang="en-US" altLang="ko-KR" sz="900" dirty="0">
                  <a:latin typeface="Times New Roman" panose="02020603050405020304" pitchFamily="18" charset="0"/>
                </a:rPr>
                <a:t> → governed by </a:t>
              </a:r>
              <a:r>
                <a:rPr lang="en-US" altLang="ko-KR" sz="900" i="1" dirty="0">
                  <a:latin typeface="Times New Roman" panose="02020603050405020304" pitchFamily="18" charset="0"/>
                </a:rPr>
                <a:t>S</a:t>
              </a:r>
              <a:r>
                <a:rPr lang="en-US" altLang="ko-KR" sz="900" baseline="-25000" dirty="0">
                  <a:latin typeface="Times New Roman" panose="02020603050405020304" pitchFamily="18" charset="0"/>
                </a:rPr>
                <a:t>e</a:t>
              </a:r>
              <a:endParaRPr lang="ko-KR" altLang="en-US" sz="900" baseline="-25000" dirty="0"/>
            </a:p>
          </p:txBody>
        </p:sp>
        <p:sp>
          <p:nvSpPr>
            <p:cNvPr id="105" name="직사각형 104">
              <a:extLst>
                <a:ext uri="{FF2B5EF4-FFF2-40B4-BE49-F238E27FC236}">
                  <a16:creationId xmlns:a16="http://schemas.microsoft.com/office/drawing/2014/main" id="{5CF7E19E-B659-AF76-B76E-57464A66F205}"/>
                </a:ext>
              </a:extLst>
            </p:cNvPr>
            <p:cNvSpPr/>
            <p:nvPr/>
          </p:nvSpPr>
          <p:spPr>
            <a:xfrm>
              <a:off x="2809754" y="5798514"/>
              <a:ext cx="1056700" cy="230832"/>
            </a:xfrm>
            <a:prstGeom prst="rect">
              <a:avLst/>
            </a:prstGeom>
          </p:spPr>
          <p:txBody>
            <a:bodyPr wrap="none">
              <a:spAutoFit/>
            </a:bodyPr>
            <a:lstStyle/>
            <a:p>
              <a:r>
                <a:rPr lang="en-US" altLang="ko-KR" sz="900" dirty="0">
                  <a:latin typeface="Times New Roman" panose="02020603050405020304" pitchFamily="18" charset="0"/>
                </a:rPr>
                <a:t> → governed by </a:t>
              </a:r>
              <a:r>
                <a:rPr lang="en-US" altLang="ko-KR" sz="900" i="1" dirty="0">
                  <a:latin typeface="Times New Roman" panose="02020603050405020304" pitchFamily="18" charset="0"/>
                </a:rPr>
                <a:t>S</a:t>
              </a:r>
              <a:r>
                <a:rPr lang="en-US" altLang="ko-KR" sz="900" baseline="-25000" dirty="0">
                  <a:latin typeface="Times New Roman" panose="02020603050405020304" pitchFamily="18" charset="0"/>
                </a:rPr>
                <a:t>n</a:t>
              </a:r>
              <a:endParaRPr lang="ko-KR" altLang="en-US" sz="900" baseline="-25000" dirty="0"/>
            </a:p>
          </p:txBody>
        </p:sp>
        <p:sp>
          <p:nvSpPr>
            <p:cNvPr id="107" name="직사각형 106">
              <a:extLst>
                <a:ext uri="{FF2B5EF4-FFF2-40B4-BE49-F238E27FC236}">
                  <a16:creationId xmlns:a16="http://schemas.microsoft.com/office/drawing/2014/main" id="{0746A07D-1FD2-99F3-644F-03A888A1CDF4}"/>
                </a:ext>
              </a:extLst>
            </p:cNvPr>
            <p:cNvSpPr/>
            <p:nvPr/>
          </p:nvSpPr>
          <p:spPr>
            <a:xfrm>
              <a:off x="4030939" y="5779588"/>
              <a:ext cx="1790875" cy="230832"/>
            </a:xfrm>
            <a:prstGeom prst="rect">
              <a:avLst/>
            </a:prstGeom>
          </p:spPr>
          <p:txBody>
            <a:bodyPr wrap="none">
              <a:spAutoFit/>
            </a:bodyPr>
            <a:lstStyle/>
            <a:p>
              <a:r>
                <a:rPr lang="en-US" altLang="ko-KR" sz="900" dirty="0">
                  <a:latin typeface="Times New Roman" panose="02020603050405020304" pitchFamily="18" charset="0"/>
                </a:rPr>
                <a:t> → governed by chemical reaction</a:t>
              </a:r>
              <a:endParaRPr lang="ko-KR" altLang="en-US" sz="900" dirty="0">
                <a:latin typeface="Times New Roman" panose="02020603050405020304" pitchFamily="18" charset="0"/>
              </a:endParaRPr>
            </a:p>
          </p:txBody>
        </p:sp>
        <p:sp>
          <p:nvSpPr>
            <p:cNvPr id="2" name="TextBox 1">
              <a:extLst>
                <a:ext uri="{FF2B5EF4-FFF2-40B4-BE49-F238E27FC236}">
                  <a16:creationId xmlns:a16="http://schemas.microsoft.com/office/drawing/2014/main" id="{8E8960BC-1C16-C9FC-EBDC-552F2CF61F8B}"/>
                </a:ext>
              </a:extLst>
            </p:cNvPr>
            <p:cNvSpPr txBox="1"/>
            <p:nvPr/>
          </p:nvSpPr>
          <p:spPr>
            <a:xfrm>
              <a:off x="118457" y="3538959"/>
              <a:ext cx="6938066" cy="698717"/>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ko-KR" sz="1400" dirty="0">
                  <a:latin typeface="Arial" panose="020B0604020202020204" pitchFamily="34" charset="0"/>
                  <a:ea typeface="+mj-ea"/>
                  <a:cs typeface="Arial" panose="020B0604020202020204" pitchFamily="34" charset="0"/>
                </a:rPr>
                <a:t>Sputtering consists of three types: Electronic, Nuclear, and chemical sputtering</a:t>
              </a:r>
            </a:p>
            <a:p>
              <a:pPr marL="285750" indent="-285750">
                <a:lnSpc>
                  <a:spcPct val="150000"/>
                </a:lnSpc>
                <a:buFont typeface="Wingdings" panose="05000000000000000000" pitchFamily="2" charset="2"/>
                <a:buChar char="Ø"/>
              </a:pPr>
              <a:r>
                <a:rPr lang="en-US" altLang="ko-KR" sz="1400" dirty="0">
                  <a:latin typeface="Arial" panose="020B0604020202020204" pitchFamily="34" charset="0"/>
                  <a:ea typeface="+mj-ea"/>
                  <a:cs typeface="Arial" panose="020B0604020202020204" pitchFamily="34" charset="0"/>
                </a:rPr>
                <a:t>Total sputtering is calculated as the sum of these types</a:t>
              </a:r>
            </a:p>
          </p:txBody>
        </p:sp>
      </p:grpSp>
      <p:sp>
        <p:nvSpPr>
          <p:cNvPr id="6" name="직사각형 5"/>
          <p:cNvSpPr/>
          <p:nvPr/>
        </p:nvSpPr>
        <p:spPr>
          <a:xfrm>
            <a:off x="6887703" y="6599382"/>
            <a:ext cx="4144541" cy="246221"/>
          </a:xfrm>
          <a:prstGeom prst="rect">
            <a:avLst/>
          </a:prstGeom>
        </p:spPr>
        <p:txBody>
          <a:bodyPr wrap="square">
            <a:spAutoFit/>
          </a:bodyPr>
          <a:lstStyle/>
          <a:p>
            <a:r>
              <a:rPr lang="en-US" sz="1000" kern="0">
                <a:solidFill>
                  <a:schemeClr val="bg1">
                    <a:lumMod val="85000"/>
                  </a:schemeClr>
                </a:solidFill>
                <a:latin typeface="Times New Roman" panose="02020603050405020304" pitchFamily="18" charset="0"/>
                <a:ea typeface="맑은 고딕" panose="020B0503020000020004" pitchFamily="50" charset="-127"/>
              </a:rPr>
              <a:t>[1]J.F. Ziegler, The Stopping and Range of Ions in Solids, SRIM Co. (2008).</a:t>
            </a:r>
            <a:endParaRPr lang="en-US" sz="1000">
              <a:solidFill>
                <a:schemeClr val="bg1">
                  <a:lumMod val="85000"/>
                </a:schemeClr>
              </a:solidFill>
            </a:endParaRPr>
          </a:p>
        </p:txBody>
      </p:sp>
    </p:spTree>
    <p:extLst>
      <p:ext uri="{BB962C8B-B14F-4D97-AF65-F5344CB8AC3E}">
        <p14:creationId xmlns:p14="http://schemas.microsoft.com/office/powerpoint/2010/main" val="359468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7769A-F4A8-5DD4-EF9A-9F9C9F93DEF4}"/>
            </a:ext>
          </a:extLst>
        </p:cNvPr>
        <p:cNvGrpSpPr/>
        <p:nvPr/>
      </p:nvGrpSpPr>
      <p:grpSpPr>
        <a:xfrm>
          <a:off x="0" y="0"/>
          <a:ext cx="0" cy="0"/>
          <a:chOff x="0" y="0"/>
          <a:chExt cx="0" cy="0"/>
        </a:xfrm>
      </p:grpSpPr>
      <p:sp>
        <p:nvSpPr>
          <p:cNvPr id="10" name="Rectangle 6">
            <a:extLst>
              <a:ext uri="{FF2B5EF4-FFF2-40B4-BE49-F238E27FC236}">
                <a16:creationId xmlns:a16="http://schemas.microsoft.com/office/drawing/2014/main" id="{FE5AD975-D112-4781-9E0D-1C644A69D5E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68" name="Slide Number Placeholder 2">
            <a:extLst>
              <a:ext uri="{FF2B5EF4-FFF2-40B4-BE49-F238E27FC236}">
                <a16:creationId xmlns:a16="http://schemas.microsoft.com/office/drawing/2014/main" id="{EC87E957-E91E-01E2-CFDC-A3A03ADB6586}"/>
              </a:ext>
            </a:extLst>
          </p:cNvPr>
          <p:cNvSpPr txBox="1">
            <a:spLocks/>
          </p:cNvSpPr>
          <p:nvPr/>
        </p:nvSpPr>
        <p:spPr>
          <a:xfrm>
            <a:off x="9434388" y="6558751"/>
            <a:ext cx="2743200" cy="32748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48A623-3772-472A-B0C7-E1E6B8DC229C}" type="slidenum">
              <a:rPr lang="ko-KR" altLang="en-US" smtClean="0"/>
              <a:pPr/>
              <a:t>9</a:t>
            </a:fld>
            <a:endParaRPr lang="ko-KR" altLang="en-US" dirty="0"/>
          </a:p>
        </p:txBody>
      </p:sp>
      <p:sp>
        <p:nvSpPr>
          <p:cNvPr id="69" name="TextBox 68">
            <a:extLst>
              <a:ext uri="{FF2B5EF4-FFF2-40B4-BE49-F238E27FC236}">
                <a16:creationId xmlns:a16="http://schemas.microsoft.com/office/drawing/2014/main" id="{534CE5BC-A8BC-438B-8FDD-B1E4F7239075}"/>
              </a:ext>
            </a:extLst>
          </p:cNvPr>
          <p:cNvSpPr txBox="1"/>
          <p:nvPr/>
        </p:nvSpPr>
        <p:spPr>
          <a:xfrm>
            <a:off x="4592722" y="976168"/>
            <a:ext cx="2043913" cy="307777"/>
          </a:xfrm>
          <a:prstGeom prst="rect">
            <a:avLst/>
          </a:prstGeom>
          <a:noFill/>
        </p:spPr>
        <p:txBody>
          <a:bodyPr wrap="square">
            <a:spAutoFit/>
          </a:bodyPr>
          <a:lstStyle/>
          <a:p>
            <a:r>
              <a:rPr lang="en-US" altLang="ko-KR" sz="1400" b="1" u="sng" dirty="0">
                <a:latin typeface="Arial" panose="020B0604020202020204" pitchFamily="34" charset="0"/>
                <a:cs typeface="Arial" panose="020B0604020202020204" pitchFamily="34" charset="0"/>
              </a:rPr>
              <a:t>Electronic sputtering</a:t>
            </a:r>
            <a:endParaRPr lang="ko-KR" altLang="en-US" sz="1400" b="1" u="sng" dirty="0">
              <a:latin typeface="Arial" panose="020B0604020202020204" pitchFamily="34" charset="0"/>
              <a:cs typeface="Arial" panose="020B0604020202020204" pitchFamily="34" charset="0"/>
            </a:endParaRPr>
          </a:p>
        </p:txBody>
      </p:sp>
      <p:sp>
        <p:nvSpPr>
          <p:cNvPr id="20" name="직사각형 19">
            <a:extLst>
              <a:ext uri="{FF2B5EF4-FFF2-40B4-BE49-F238E27FC236}">
                <a16:creationId xmlns:a16="http://schemas.microsoft.com/office/drawing/2014/main" id="{F70141D6-E03F-4C2A-8298-F99323E866A0}"/>
              </a:ext>
            </a:extLst>
          </p:cNvPr>
          <p:cNvSpPr/>
          <p:nvPr/>
        </p:nvSpPr>
        <p:spPr>
          <a:xfrm>
            <a:off x="1" y="1311596"/>
            <a:ext cx="12192000" cy="738664"/>
          </a:xfrm>
          <a:prstGeom prst="rect">
            <a:avLst/>
          </a:prstGeom>
        </p:spPr>
        <p:txBody>
          <a:bodyPr wrap="square">
            <a:spAutoFit/>
          </a:bodyPr>
          <a:lstStyle/>
          <a:p>
            <a:pPr marL="171450" indent="-171450">
              <a:lnSpc>
                <a:spcPct val="150000"/>
              </a:lnSpc>
              <a:buFont typeface="Wingdings" panose="05000000000000000000" pitchFamily="2" charset="2"/>
              <a:buChar char="Ø"/>
            </a:pPr>
            <a:r>
              <a:rPr lang="en-US" altLang="ko-KR" sz="1400" dirty="0">
                <a:latin typeface="Arial" panose="020B0604020202020204" pitchFamily="34" charset="0"/>
                <a:cs typeface="Arial" panose="020B0604020202020204" pitchFamily="34" charset="0"/>
              </a:rPr>
              <a:t>Electronic sputtering Y</a:t>
            </a:r>
            <a:r>
              <a:rPr lang="en-US" altLang="ko-KR" sz="1400" baseline="-25000" dirty="0">
                <a:latin typeface="Arial" panose="020B0604020202020204" pitchFamily="34" charset="0"/>
                <a:cs typeface="Arial" panose="020B0604020202020204" pitchFamily="34" charset="0"/>
              </a:rPr>
              <a:t>e</a:t>
            </a:r>
            <a:r>
              <a:rPr lang="en-US" altLang="ko-KR" sz="1400" dirty="0">
                <a:latin typeface="Arial" panose="020B0604020202020204" pitchFamily="34" charset="0"/>
                <a:cs typeface="Arial" panose="020B0604020202020204" pitchFamily="34" charset="0"/>
              </a:rPr>
              <a:t>: energy deposition from high-energy ions (&gt;1 A MeV) through ionization and electronic excitations leads to </a:t>
            </a:r>
            <a:r>
              <a:rPr lang="en-US" altLang="ko-KR" sz="1400">
                <a:latin typeface="Arial" panose="020B0604020202020204" pitchFamily="34" charset="0"/>
                <a:cs typeface="Arial" panose="020B0604020202020204" pitchFamily="34" charset="0"/>
              </a:rPr>
              <a:t>surface evaproation</a:t>
            </a:r>
            <a:endParaRPr lang="en-US" altLang="ko-KR" sz="1400" dirty="0">
              <a:latin typeface="Arial" panose="020B0604020202020204" pitchFamily="34" charset="0"/>
              <a:cs typeface="Arial" panose="020B0604020202020204" pitchFamily="34" charset="0"/>
            </a:endParaRPr>
          </a:p>
          <a:p>
            <a:pPr marL="171450" indent="-171450">
              <a:lnSpc>
                <a:spcPct val="150000"/>
              </a:lnSpc>
              <a:buFont typeface="Wingdings" panose="05000000000000000000" pitchFamily="2" charset="2"/>
              <a:buChar char="Ø"/>
            </a:pPr>
            <a:r>
              <a:rPr lang="en-US" altLang="ko-KR" sz="1400" b="1" dirty="0" err="1">
                <a:latin typeface="Arial" panose="020B0604020202020204" pitchFamily="34" charset="0"/>
                <a:cs typeface="Arial" panose="020B0604020202020204" pitchFamily="34" charset="0"/>
              </a:rPr>
              <a:t>i</a:t>
            </a:r>
            <a:r>
              <a:rPr lang="en-US" altLang="ko-KR" sz="1400" b="1" dirty="0">
                <a:latin typeface="Arial" panose="020B0604020202020204" pitchFamily="34" charset="0"/>
                <a:cs typeface="Arial" panose="020B0604020202020204" pitchFamily="34" charset="0"/>
              </a:rPr>
              <a:t>-TS model</a:t>
            </a:r>
            <a:r>
              <a:rPr lang="en-US" altLang="ko-KR" sz="1400" dirty="0">
                <a:latin typeface="Arial" panose="020B0604020202020204" pitchFamily="34" charset="0"/>
                <a:cs typeface="Arial" panose="020B0604020202020204" pitchFamily="34" charset="0"/>
              </a:rPr>
              <a:t> used to calculate electronic sputtering yield      (</a:t>
            </a:r>
            <a:r>
              <a:rPr lang="en-US" altLang="ko-KR" sz="1400" dirty="0" err="1">
                <a:latin typeface="Arial" panose="020B0604020202020204" pitchFamily="34" charset="0"/>
                <a:cs typeface="Arial" panose="020B0604020202020204" pitchFamily="34" charset="0"/>
              </a:rPr>
              <a:t>i</a:t>
            </a:r>
            <a:r>
              <a:rPr lang="en-US" altLang="ko-KR" sz="1400" dirty="0">
                <a:latin typeface="Arial" panose="020B0604020202020204" pitchFamily="34" charset="0"/>
                <a:cs typeface="Arial" panose="020B0604020202020204" pitchFamily="34" charset="0"/>
              </a:rPr>
              <a:t>-TS model : best explains observed electronic sputtering yields quantitatively)</a:t>
            </a:r>
          </a:p>
        </p:txBody>
      </p:sp>
      <p:grpSp>
        <p:nvGrpSpPr>
          <p:cNvPr id="55" name="그룹 54">
            <a:extLst>
              <a:ext uri="{FF2B5EF4-FFF2-40B4-BE49-F238E27FC236}">
                <a16:creationId xmlns:a16="http://schemas.microsoft.com/office/drawing/2014/main" id="{C86E900C-B85D-4803-B750-636F52A86259}"/>
              </a:ext>
            </a:extLst>
          </p:cNvPr>
          <p:cNvGrpSpPr/>
          <p:nvPr/>
        </p:nvGrpSpPr>
        <p:grpSpPr>
          <a:xfrm>
            <a:off x="531905" y="126072"/>
            <a:ext cx="625505" cy="369332"/>
            <a:chOff x="5818543" y="4183038"/>
            <a:chExt cx="625505" cy="369332"/>
          </a:xfrm>
        </p:grpSpPr>
        <p:sp>
          <p:nvSpPr>
            <p:cNvPr id="56" name="TextBox 55">
              <a:extLst>
                <a:ext uri="{FF2B5EF4-FFF2-40B4-BE49-F238E27FC236}">
                  <a16:creationId xmlns:a16="http://schemas.microsoft.com/office/drawing/2014/main" id="{F1E0EF9E-90EC-400D-B317-BAD66C5ECBA9}"/>
                </a:ext>
              </a:extLst>
            </p:cNvPr>
            <p:cNvSpPr txBox="1"/>
            <p:nvPr/>
          </p:nvSpPr>
          <p:spPr>
            <a:xfrm>
              <a:off x="6259317" y="4206121"/>
              <a:ext cx="184731" cy="323165"/>
            </a:xfrm>
            <a:prstGeom prst="rect">
              <a:avLst/>
            </a:prstGeom>
            <a:noFill/>
          </p:spPr>
          <p:txBody>
            <a:bodyPr wrap="none" rtlCol="0">
              <a:spAutoFit/>
            </a:bodyPr>
            <a:lstStyle/>
            <a:p>
              <a:endParaRPr lang="ko-KR" altLang="en-US" sz="1500" dirty="0">
                <a:ln w="3175">
                  <a:solidFill>
                    <a:schemeClr val="tx1">
                      <a:lumMod val="65000"/>
                      <a:lumOff val="35000"/>
                      <a:alpha val="10000"/>
                    </a:schemeClr>
                  </a:solidFill>
                </a:ln>
                <a:solidFill>
                  <a:schemeClr val="bg1"/>
                </a:solidFill>
                <a:latin typeface="+mn-ea"/>
              </a:endParaRPr>
            </a:p>
          </p:txBody>
        </p:sp>
        <p:sp>
          <p:nvSpPr>
            <p:cNvPr id="57" name="TextBox 56">
              <a:extLst>
                <a:ext uri="{FF2B5EF4-FFF2-40B4-BE49-F238E27FC236}">
                  <a16:creationId xmlns:a16="http://schemas.microsoft.com/office/drawing/2014/main" id="{D8F622A3-3DFF-4EFB-8373-DAA32066427E}"/>
                </a:ext>
              </a:extLst>
            </p:cNvPr>
            <p:cNvSpPr txBox="1"/>
            <p:nvPr/>
          </p:nvSpPr>
          <p:spPr>
            <a:xfrm>
              <a:off x="5818543" y="4183038"/>
              <a:ext cx="407804" cy="369332"/>
            </a:xfrm>
            <a:prstGeom prst="rect">
              <a:avLst/>
            </a:prstGeom>
            <a:noFill/>
          </p:spPr>
          <p:txBody>
            <a:bodyPr wrap="none" rtlCol="0" anchor="ctr">
              <a:spAutoFit/>
            </a:bodyPr>
            <a:lstStyle/>
            <a:p>
              <a:r>
                <a:rPr lang="en-US" altLang="ko-KR" b="1" spc="-30" dirty="0">
                  <a:ln w="3175">
                    <a:solidFill>
                      <a:srgbClr val="0C3975">
                        <a:alpha val="10000"/>
                      </a:srgbClr>
                    </a:solidFill>
                  </a:ln>
                  <a:solidFill>
                    <a:schemeClr val="bg1"/>
                  </a:solidFill>
                  <a:latin typeface="+mj-lt"/>
                </a:rPr>
                <a:t>02</a:t>
              </a:r>
              <a:endParaRPr lang="en-US" altLang="ko-KR" b="1" spc="-30" dirty="0">
                <a:ln w="3175">
                  <a:solidFill>
                    <a:srgbClr val="282828">
                      <a:alpha val="10000"/>
                    </a:srgbClr>
                  </a:solidFill>
                </a:ln>
                <a:solidFill>
                  <a:schemeClr val="bg1"/>
                </a:solidFill>
                <a:latin typeface="+mj-lt"/>
              </a:endParaRPr>
            </a:p>
          </p:txBody>
        </p:sp>
        <p:cxnSp>
          <p:nvCxnSpPr>
            <p:cNvPr id="58" name="직선 연결선 57">
              <a:extLst>
                <a:ext uri="{FF2B5EF4-FFF2-40B4-BE49-F238E27FC236}">
                  <a16:creationId xmlns:a16="http://schemas.microsoft.com/office/drawing/2014/main" id="{72524751-77FC-4A08-8323-CE29E76B2E53}"/>
                </a:ext>
              </a:extLst>
            </p:cNvPr>
            <p:cNvCxnSpPr>
              <a:cxnSpLocks/>
            </p:cNvCxnSpPr>
            <p:nvPr/>
          </p:nvCxnSpPr>
          <p:spPr>
            <a:xfrm rot="2700000">
              <a:off x="6217947" y="4320218"/>
              <a:ext cx="0" cy="94970"/>
            </a:xfrm>
            <a:prstGeom prst="lin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0" name="그룹 59">
            <a:extLst>
              <a:ext uri="{FF2B5EF4-FFF2-40B4-BE49-F238E27FC236}">
                <a16:creationId xmlns:a16="http://schemas.microsoft.com/office/drawing/2014/main" id="{FF056DAD-D41A-469D-A3DF-8016A0D151ED}"/>
              </a:ext>
            </a:extLst>
          </p:cNvPr>
          <p:cNvGrpSpPr/>
          <p:nvPr/>
        </p:nvGrpSpPr>
        <p:grpSpPr>
          <a:xfrm>
            <a:off x="151555" y="87754"/>
            <a:ext cx="241329" cy="489296"/>
            <a:chOff x="183568" y="1"/>
            <a:chExt cx="215688" cy="734057"/>
          </a:xfrm>
        </p:grpSpPr>
        <p:sp>
          <p:nvSpPr>
            <p:cNvPr id="61" name="직사각형 60">
              <a:extLst>
                <a:ext uri="{FF2B5EF4-FFF2-40B4-BE49-F238E27FC236}">
                  <a16:creationId xmlns:a16="http://schemas.microsoft.com/office/drawing/2014/main" id="{1F0BF48D-A99D-4E71-ABDB-96DB9C5767C5}"/>
                </a:ext>
              </a:extLst>
            </p:cNvPr>
            <p:cNvSpPr/>
            <p:nvPr/>
          </p:nvSpPr>
          <p:spPr>
            <a:xfrm>
              <a:off x="183568" y="391357"/>
              <a:ext cx="45719" cy="342701"/>
            </a:xfrm>
            <a:prstGeom prst="rect">
              <a:avLst/>
            </a:prstGeom>
            <a:solidFill>
              <a:srgbClr val="0C3A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nvGrpSpPr>
            <p:cNvPr id="62" name="그룹 61">
              <a:extLst>
                <a:ext uri="{FF2B5EF4-FFF2-40B4-BE49-F238E27FC236}">
                  <a16:creationId xmlns:a16="http://schemas.microsoft.com/office/drawing/2014/main" id="{DE9429DC-0C94-4B4E-9CA8-1310E117BBEA}"/>
                </a:ext>
              </a:extLst>
            </p:cNvPr>
            <p:cNvGrpSpPr/>
            <p:nvPr/>
          </p:nvGrpSpPr>
          <p:grpSpPr>
            <a:xfrm>
              <a:off x="275643" y="1"/>
              <a:ext cx="123613" cy="446867"/>
              <a:chOff x="275643" y="1"/>
              <a:chExt cx="123613" cy="446867"/>
            </a:xfrm>
          </p:grpSpPr>
          <p:sp>
            <p:nvSpPr>
              <p:cNvPr id="63" name="직사각형 62">
                <a:extLst>
                  <a:ext uri="{FF2B5EF4-FFF2-40B4-BE49-F238E27FC236}">
                    <a16:creationId xmlns:a16="http://schemas.microsoft.com/office/drawing/2014/main" id="{41E2A073-D960-43F9-A0ED-87394B6938F5}"/>
                  </a:ext>
                </a:extLst>
              </p:cNvPr>
              <p:cNvSpPr/>
              <p:nvPr/>
            </p:nvSpPr>
            <p:spPr>
              <a:xfrm>
                <a:off x="275643" y="135321"/>
                <a:ext cx="45719" cy="311546"/>
              </a:xfrm>
              <a:prstGeom prst="rect">
                <a:avLst/>
              </a:prstGeom>
              <a:solidFill>
                <a:srgbClr val="2E6BA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36000" rIns="0" bIns="36000" rtlCol="0" anchor="ct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sp>
            <p:nvSpPr>
              <p:cNvPr id="64" name="자유형: 도형 63">
                <a:extLst>
                  <a:ext uri="{FF2B5EF4-FFF2-40B4-BE49-F238E27FC236}">
                    <a16:creationId xmlns:a16="http://schemas.microsoft.com/office/drawing/2014/main" id="{32CF29C5-13F1-461E-91CD-622364335A7A}"/>
                  </a:ext>
                </a:extLst>
              </p:cNvPr>
              <p:cNvSpPr/>
              <p:nvPr/>
            </p:nvSpPr>
            <p:spPr>
              <a:xfrm>
                <a:off x="353537" y="1"/>
                <a:ext cx="45719" cy="446867"/>
              </a:xfrm>
              <a:custGeom>
                <a:avLst/>
                <a:gdLst>
                  <a:gd name="connsiteX0" fmla="*/ 0 w 45719"/>
                  <a:gd name="connsiteY0" fmla="*/ 0 h 446867"/>
                  <a:gd name="connsiteX1" fmla="*/ 45719 w 45719"/>
                  <a:gd name="connsiteY1" fmla="*/ 0 h 446867"/>
                  <a:gd name="connsiteX2" fmla="*/ 45719 w 45719"/>
                  <a:gd name="connsiteY2" fmla="*/ 242888 h 446867"/>
                  <a:gd name="connsiteX3" fmla="*/ 45719 w 45719"/>
                  <a:gd name="connsiteY3" fmla="*/ 311546 h 446867"/>
                  <a:gd name="connsiteX4" fmla="*/ 45719 w 45719"/>
                  <a:gd name="connsiteY4" fmla="*/ 446867 h 446867"/>
                  <a:gd name="connsiteX5" fmla="*/ 0 w 45719"/>
                  <a:gd name="connsiteY5" fmla="*/ 446867 h 446867"/>
                  <a:gd name="connsiteX6" fmla="*/ 0 w 45719"/>
                  <a:gd name="connsiteY6" fmla="*/ 311546 h 446867"/>
                  <a:gd name="connsiteX7" fmla="*/ 0 w 45719"/>
                  <a:gd name="connsiteY7" fmla="*/ 242888 h 44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9" h="446867">
                    <a:moveTo>
                      <a:pt x="0" y="0"/>
                    </a:moveTo>
                    <a:lnTo>
                      <a:pt x="45719" y="0"/>
                    </a:lnTo>
                    <a:lnTo>
                      <a:pt x="45719" y="242888"/>
                    </a:lnTo>
                    <a:lnTo>
                      <a:pt x="45719" y="311546"/>
                    </a:lnTo>
                    <a:lnTo>
                      <a:pt x="45719" y="446867"/>
                    </a:lnTo>
                    <a:lnTo>
                      <a:pt x="0" y="446867"/>
                    </a:lnTo>
                    <a:lnTo>
                      <a:pt x="0" y="311546"/>
                    </a:lnTo>
                    <a:lnTo>
                      <a:pt x="0" y="242888"/>
                    </a:lnTo>
                    <a:close/>
                  </a:path>
                </a:pathLst>
              </a:custGeom>
              <a:solidFill>
                <a:srgbClr val="6292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rtlCol="0" anchor="ctr">
                <a:noAutofit/>
              </a:bodyPr>
              <a:lstStyle/>
              <a:p>
                <a:pPr algn="ctr"/>
                <a:endParaRPr lang="ko-KR" altLang="en-US" sz="1600">
                  <a:ln>
                    <a:solidFill>
                      <a:schemeClr val="bg1">
                        <a:lumMod val="75000"/>
                        <a:alpha val="0"/>
                      </a:schemeClr>
                    </a:solidFill>
                  </a:ln>
                  <a:solidFill>
                    <a:schemeClr val="tx1"/>
                  </a:solidFill>
                  <a:latin typeface="Montserrat" panose="00000500000000000000" pitchFamily="2" charset="0"/>
                  <a:ea typeface="Noto Sans KR Light" panose="020B0300000000000000" pitchFamily="34" charset="-127"/>
                </a:endParaRPr>
              </a:p>
            </p:txBody>
          </p:sp>
        </p:grpSp>
      </p:grpSp>
      <p:sp>
        <p:nvSpPr>
          <p:cNvPr id="65" name="TextBox 64">
            <a:extLst>
              <a:ext uri="{FF2B5EF4-FFF2-40B4-BE49-F238E27FC236}">
                <a16:creationId xmlns:a16="http://schemas.microsoft.com/office/drawing/2014/main" id="{24A81E6A-E8B1-4ED4-AEEE-B49D72F1B66D}"/>
              </a:ext>
            </a:extLst>
          </p:cNvPr>
          <p:cNvSpPr txBox="1"/>
          <p:nvPr/>
        </p:nvSpPr>
        <p:spPr>
          <a:xfrm>
            <a:off x="1157410" y="95294"/>
            <a:ext cx="6109062" cy="400110"/>
          </a:xfrm>
          <a:prstGeom prst="rect">
            <a:avLst/>
          </a:prstGeom>
          <a:noFill/>
        </p:spPr>
        <p:txBody>
          <a:bodyPr wrap="square">
            <a:spAutoFit/>
          </a:bodyPr>
          <a:lstStyle/>
          <a:p>
            <a:r>
              <a:rPr lang="en-US" altLang="ko-KR" sz="2000" dirty="0">
                <a:solidFill>
                  <a:schemeClr val="bg1"/>
                </a:solidFill>
                <a:latin typeface="Arial" panose="020B0604020202020204" pitchFamily="34" charset="0"/>
                <a:cs typeface="Arial" panose="020B0604020202020204" pitchFamily="34" charset="0"/>
              </a:rPr>
              <a:t>Analysis on the target degradation</a:t>
            </a:r>
          </a:p>
        </p:txBody>
      </p:sp>
      <p:grpSp>
        <p:nvGrpSpPr>
          <p:cNvPr id="5" name="그룹 4"/>
          <p:cNvGrpSpPr/>
          <p:nvPr/>
        </p:nvGrpSpPr>
        <p:grpSpPr>
          <a:xfrm>
            <a:off x="3718358" y="2033749"/>
            <a:ext cx="8347767" cy="2052810"/>
            <a:chOff x="3718358" y="2033749"/>
            <a:chExt cx="8347767" cy="2052810"/>
          </a:xfrm>
        </p:grpSpPr>
        <p:pic>
          <p:nvPicPr>
            <p:cNvPr id="83" name="그림 82">
              <a:extLst>
                <a:ext uri="{FF2B5EF4-FFF2-40B4-BE49-F238E27FC236}">
                  <a16:creationId xmlns:a16="http://schemas.microsoft.com/office/drawing/2014/main" id="{DD885C54-3BB4-4283-B460-DE9F1CD89F4D}"/>
                </a:ext>
              </a:extLst>
            </p:cNvPr>
            <p:cNvPicPr>
              <a:picLocks noChangeAspect="1"/>
            </p:cNvPicPr>
            <p:nvPr/>
          </p:nvPicPr>
          <p:blipFill>
            <a:blip r:embed="rId3"/>
            <a:stretch>
              <a:fillRect/>
            </a:stretch>
          </p:blipFill>
          <p:spPr>
            <a:xfrm>
              <a:off x="6257079" y="2287106"/>
              <a:ext cx="5809046" cy="1799453"/>
            </a:xfrm>
            <a:prstGeom prst="rect">
              <a:avLst/>
            </a:prstGeom>
          </p:spPr>
        </p:pic>
        <mc:AlternateContent xmlns:mc="http://schemas.openxmlformats.org/markup-compatibility/2006" xmlns:a14="http://schemas.microsoft.com/office/drawing/2010/main">
          <mc:Choice Requires="a14">
            <p:sp>
              <p:nvSpPr>
                <p:cNvPr id="33" name="직사각형 32">
                  <a:extLst>
                    <a:ext uri="{FF2B5EF4-FFF2-40B4-BE49-F238E27FC236}">
                      <a16:creationId xmlns:a16="http://schemas.microsoft.com/office/drawing/2014/main" id="{47D48DED-614C-4CCF-A57E-144B63C92F6B}"/>
                    </a:ext>
                  </a:extLst>
                </p:cNvPr>
                <p:cNvSpPr/>
                <p:nvPr/>
              </p:nvSpPr>
              <p:spPr>
                <a:xfrm>
                  <a:off x="7149184" y="2411972"/>
                  <a:ext cx="616836" cy="261610"/>
                </a:xfrm>
                <a:prstGeom prst="rect">
                  <a:avLst/>
                </a:prstGeom>
              </p:spPr>
              <p:txBody>
                <a:bodyPr wrap="none">
                  <a:spAutoFit/>
                </a:bodyPr>
                <a:lstStyle/>
                <a:p>
                  <a14:m>
                    <m:oMath xmlns:m="http://schemas.openxmlformats.org/officeDocument/2006/math">
                      <m:sSub>
                        <m:sSubPr>
                          <m:ctrlPr>
                            <a:rPr lang="ko-KR" altLang="ko-KR" sz="11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100" i="1" kern="100">
                              <a:solidFill>
                                <a:srgbClr val="000000"/>
                              </a:solidFill>
                              <a:latin typeface="Cambria Math" panose="02040503050406030204" pitchFamily="18" charset="0"/>
                              <a:cs typeface="Times New Roman" panose="02020603050405020304" pitchFamily="18" charset="0"/>
                            </a:rPr>
                            <m:t>𝑇</m:t>
                          </m:r>
                        </m:e>
                        <m:sub>
                          <m:r>
                            <m:rPr>
                              <m:sty m:val="p"/>
                            </m:rPr>
                            <a:rPr lang="en-US" altLang="ko-KR" sz="1100" kern="100">
                              <a:solidFill>
                                <a:srgbClr val="000000"/>
                              </a:solidFill>
                              <a:latin typeface="Cambria Math" panose="02040503050406030204" pitchFamily="18" charset="0"/>
                              <a:cs typeface="Times New Roman" panose="02020603050405020304" pitchFamily="18" charset="0"/>
                            </a:rPr>
                            <m:t>a</m:t>
                          </m:r>
                        </m:sub>
                      </m:sSub>
                    </m:oMath>
                  </a14:m>
                  <a:r>
                    <a:rPr lang="ko-KR" altLang="en-US" sz="1100" dirty="0"/>
                    <a:t> </a:t>
                  </a:r>
                  <a:r>
                    <a:rPr lang="en-US" altLang="ko-KR" sz="1100" dirty="0"/>
                    <a:t>for C</a:t>
                  </a:r>
                  <a:endParaRPr lang="ko-KR" altLang="en-US" sz="1100" dirty="0"/>
                </a:p>
              </p:txBody>
            </p:sp>
          </mc:Choice>
          <mc:Fallback xmlns="">
            <p:sp>
              <p:nvSpPr>
                <p:cNvPr id="33" name="직사각형 32">
                  <a:extLst>
                    <a:ext uri="{FF2B5EF4-FFF2-40B4-BE49-F238E27FC236}">
                      <a16:creationId xmlns:a16="http://schemas.microsoft.com/office/drawing/2014/main" id="{47D48DED-614C-4CCF-A57E-144B63C92F6B}"/>
                    </a:ext>
                  </a:extLst>
                </p:cNvPr>
                <p:cNvSpPr>
                  <a:spLocks noRot="1" noChangeAspect="1" noMove="1" noResize="1" noEditPoints="1" noAdjustHandles="1" noChangeArrowheads="1" noChangeShapeType="1" noTextEdit="1"/>
                </p:cNvSpPr>
                <p:nvPr/>
              </p:nvSpPr>
              <p:spPr>
                <a:xfrm>
                  <a:off x="7149184" y="2411972"/>
                  <a:ext cx="616836" cy="261610"/>
                </a:xfrm>
                <a:prstGeom prst="rect">
                  <a:avLst/>
                </a:prstGeom>
                <a:blipFill>
                  <a:blip r:embed="rId4"/>
                  <a:stretch>
                    <a:fillRect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직사각형 101">
                  <a:extLst>
                    <a:ext uri="{FF2B5EF4-FFF2-40B4-BE49-F238E27FC236}">
                      <a16:creationId xmlns:a16="http://schemas.microsoft.com/office/drawing/2014/main" id="{8E04C877-33CE-4703-974F-C9C6FEB7BA7F}"/>
                    </a:ext>
                  </a:extLst>
                </p:cNvPr>
                <p:cNvSpPr/>
                <p:nvPr/>
              </p:nvSpPr>
              <p:spPr>
                <a:xfrm>
                  <a:off x="9838181" y="2401016"/>
                  <a:ext cx="745076" cy="261610"/>
                </a:xfrm>
                <a:prstGeom prst="rect">
                  <a:avLst/>
                </a:prstGeom>
              </p:spPr>
              <p:txBody>
                <a:bodyPr wrap="none">
                  <a:spAutoFit/>
                </a:bodyPr>
                <a:lstStyle/>
                <a:p>
                  <a14:m>
                    <m:oMath xmlns:m="http://schemas.openxmlformats.org/officeDocument/2006/math">
                      <m:sSub>
                        <m:sSubPr>
                          <m:ctrlPr>
                            <a:rPr lang="ko-KR" altLang="ko-KR" sz="11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100" i="1" kern="100">
                              <a:solidFill>
                                <a:srgbClr val="000000"/>
                              </a:solidFill>
                              <a:latin typeface="Cambria Math" panose="02040503050406030204" pitchFamily="18" charset="0"/>
                              <a:cs typeface="Times New Roman" panose="02020603050405020304" pitchFamily="18" charset="0"/>
                            </a:rPr>
                            <m:t>𝑇</m:t>
                          </m:r>
                        </m:e>
                        <m:sub>
                          <m:r>
                            <m:rPr>
                              <m:sty m:val="p"/>
                            </m:rPr>
                            <a:rPr lang="en-US" altLang="ko-KR" sz="1100" kern="100">
                              <a:solidFill>
                                <a:srgbClr val="000000"/>
                              </a:solidFill>
                              <a:latin typeface="Cambria Math" panose="02040503050406030204" pitchFamily="18" charset="0"/>
                              <a:cs typeface="Times New Roman" panose="02020603050405020304" pitchFamily="18" charset="0"/>
                            </a:rPr>
                            <m:t>a</m:t>
                          </m:r>
                        </m:sub>
                      </m:sSub>
                    </m:oMath>
                  </a14:m>
                  <a:r>
                    <a:rPr lang="ko-KR" altLang="en-US" sz="1100" dirty="0"/>
                    <a:t> </a:t>
                  </a:r>
                  <a:r>
                    <a:rPr lang="en-US" altLang="ko-KR" sz="1100" dirty="0"/>
                    <a:t>for </a:t>
                  </a:r>
                  <a:r>
                    <a:rPr lang="en-US" altLang="ko-KR" sz="1100" baseline="30000" dirty="0"/>
                    <a:t>7</a:t>
                  </a:r>
                  <a:r>
                    <a:rPr lang="en-US" altLang="ko-KR" sz="1100" dirty="0"/>
                    <a:t>LiF</a:t>
                  </a:r>
                  <a:endParaRPr lang="ko-KR" altLang="en-US" sz="1100" dirty="0"/>
                </a:p>
              </p:txBody>
            </p:sp>
          </mc:Choice>
          <mc:Fallback xmlns="">
            <p:sp>
              <p:nvSpPr>
                <p:cNvPr id="102" name="직사각형 101">
                  <a:extLst>
                    <a:ext uri="{FF2B5EF4-FFF2-40B4-BE49-F238E27FC236}">
                      <a16:creationId xmlns:a16="http://schemas.microsoft.com/office/drawing/2014/main" id="{8E04C877-33CE-4703-974F-C9C6FEB7BA7F}"/>
                    </a:ext>
                  </a:extLst>
                </p:cNvPr>
                <p:cNvSpPr>
                  <a:spLocks noRot="1" noChangeAspect="1" noMove="1" noResize="1" noEditPoints="1" noAdjustHandles="1" noChangeArrowheads="1" noChangeShapeType="1" noTextEdit="1"/>
                </p:cNvSpPr>
                <p:nvPr/>
              </p:nvSpPr>
              <p:spPr>
                <a:xfrm>
                  <a:off x="9838181" y="2401016"/>
                  <a:ext cx="745076" cy="261610"/>
                </a:xfrm>
                <a:prstGeom prst="rect">
                  <a:avLst/>
                </a:prstGeom>
                <a:blipFill>
                  <a:blip r:embed="rId5"/>
                  <a:stretch>
                    <a:fillRect b="-162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직사각형 42">
                  <a:extLst>
                    <a:ext uri="{FF2B5EF4-FFF2-40B4-BE49-F238E27FC236}">
                      <a16:creationId xmlns:a16="http://schemas.microsoft.com/office/drawing/2014/main" id="{D0E2644A-94AD-4F32-9BD2-D5D5715154FD}"/>
                    </a:ext>
                  </a:extLst>
                </p:cNvPr>
                <p:cNvSpPr/>
                <p:nvPr/>
              </p:nvSpPr>
              <p:spPr>
                <a:xfrm>
                  <a:off x="6707605" y="2033749"/>
                  <a:ext cx="5135701" cy="261610"/>
                </a:xfrm>
                <a:prstGeom prst="rect">
                  <a:avLst/>
                </a:prstGeom>
              </p:spPr>
              <p:txBody>
                <a:bodyPr wrap="none">
                  <a:spAutoFit/>
                </a:bodyPr>
                <a:lstStyle/>
                <a:p>
                  <a:r>
                    <a:rPr lang="en-US" altLang="ko-KR" sz="1100" dirty="0">
                      <a:latin typeface="Arial" panose="020B0604020202020204" pitchFamily="34" charset="0"/>
                      <a:cs typeface="Arial" panose="020B0604020202020204" pitchFamily="34" charset="0"/>
                    </a:rPr>
                    <a:t>Temperature </a:t>
                  </a:r>
                  <a14:m>
                    <m:oMath xmlns:m="http://schemas.openxmlformats.org/officeDocument/2006/math">
                      <m:sSub>
                        <m:sSubPr>
                          <m:ctrlPr>
                            <a:rPr lang="ko-KR" altLang="ko-KR" sz="1100" i="1" kern="10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100" i="1" kern="100">
                              <a:solidFill>
                                <a:srgbClr val="000000"/>
                              </a:solidFill>
                              <a:latin typeface="Cambria Math" panose="02040503050406030204" pitchFamily="18" charset="0"/>
                              <a:cs typeface="Times New Roman" panose="02020603050405020304" pitchFamily="18" charset="0"/>
                            </a:rPr>
                            <m:t>𝑇</m:t>
                          </m:r>
                        </m:e>
                        <m:sub>
                          <m:r>
                            <m:rPr>
                              <m:sty m:val="p"/>
                            </m:rPr>
                            <a:rPr lang="en-US" altLang="ko-KR" sz="1100" kern="100">
                              <a:solidFill>
                                <a:srgbClr val="000000"/>
                              </a:solidFill>
                              <a:latin typeface="Cambria Math" panose="02040503050406030204" pitchFamily="18" charset="0"/>
                              <a:cs typeface="Times New Roman" panose="02020603050405020304" pitchFamily="18" charset="0"/>
                            </a:rPr>
                            <m:t>a</m:t>
                          </m:r>
                        </m:sub>
                      </m:sSub>
                    </m:oMath>
                  </a14:m>
                  <a:r>
                    <a:rPr lang="ko-KR" altLang="en-US" sz="1100" dirty="0"/>
                    <a:t> </a:t>
                  </a:r>
                  <a:r>
                    <a:rPr lang="en-US" altLang="ko-KR" sz="1100" dirty="0">
                      <a:latin typeface="Arial" panose="020B0604020202020204" pitchFamily="34" charset="0"/>
                      <a:cs typeface="Arial" panose="020B0604020202020204" pitchFamily="34" charset="0"/>
                    </a:rPr>
                    <a:t>as a function of time at different </a:t>
                  </a:r>
                  <a:r>
                    <a:rPr lang="en-US" altLang="ko-KR" sz="1100">
                      <a:latin typeface="Arial" panose="020B0604020202020204" pitchFamily="34" charset="0"/>
                      <a:cs typeface="Arial" panose="020B0604020202020204" pitchFamily="34" charset="0"/>
                    </a:rPr>
                    <a:t>radial distances from ion </a:t>
                  </a:r>
                  <a:r>
                    <a:rPr lang="en-US" altLang="ko-KR" sz="1100" dirty="0">
                      <a:latin typeface="Arial" panose="020B0604020202020204" pitchFamily="34" charset="0"/>
                      <a:cs typeface="Arial" panose="020B0604020202020204" pitchFamily="34" charset="0"/>
                    </a:rPr>
                    <a:t>in nm.</a:t>
                  </a:r>
                  <a:endParaRPr lang="ko-KR" altLang="en-US" sz="1100" dirty="0">
                    <a:latin typeface="Arial" panose="020B0604020202020204" pitchFamily="34" charset="0"/>
                    <a:cs typeface="Arial" panose="020B0604020202020204" pitchFamily="34" charset="0"/>
                  </a:endParaRPr>
                </a:p>
              </p:txBody>
            </p:sp>
          </mc:Choice>
          <mc:Fallback xmlns="">
            <p:sp>
              <p:nvSpPr>
                <p:cNvPr id="43" name="직사각형 42">
                  <a:extLst>
                    <a:ext uri="{FF2B5EF4-FFF2-40B4-BE49-F238E27FC236}">
                      <a16:creationId xmlns:a16="http://schemas.microsoft.com/office/drawing/2014/main" id="{D0E2644A-94AD-4F32-9BD2-D5D5715154FD}"/>
                    </a:ext>
                  </a:extLst>
                </p:cNvPr>
                <p:cNvSpPr>
                  <a:spLocks noRot="1" noChangeAspect="1" noMove="1" noResize="1" noEditPoints="1" noAdjustHandles="1" noChangeArrowheads="1" noChangeShapeType="1" noTextEdit="1"/>
                </p:cNvSpPr>
                <p:nvPr/>
              </p:nvSpPr>
              <p:spPr>
                <a:xfrm>
                  <a:off x="6707605" y="2033749"/>
                  <a:ext cx="5135701" cy="261610"/>
                </a:xfrm>
                <a:prstGeom prst="rect">
                  <a:avLst/>
                </a:prstGeom>
                <a:blipFill>
                  <a:blip r:embed="rId6"/>
                  <a:stretch>
                    <a:fillRect t="-2326" b="-13953"/>
                  </a:stretch>
                </a:blipFill>
              </p:spPr>
              <p:txBody>
                <a:bodyPr/>
                <a:lstStyle/>
                <a:p>
                  <a:r>
                    <a:rPr lang="en-US">
                      <a:noFill/>
                    </a:rPr>
                    <a:t> </a:t>
                  </a:r>
                </a:p>
              </p:txBody>
            </p:sp>
          </mc:Fallback>
        </mc:AlternateContent>
        <p:sp>
          <p:nvSpPr>
            <p:cNvPr id="4" name="직사각형 3">
              <a:extLst>
                <a:ext uri="{FF2B5EF4-FFF2-40B4-BE49-F238E27FC236}">
                  <a16:creationId xmlns:a16="http://schemas.microsoft.com/office/drawing/2014/main" id="{86EC7C64-B8CB-43F4-910E-8246FCC43B3C}"/>
                </a:ext>
              </a:extLst>
            </p:cNvPr>
            <p:cNvSpPr/>
            <p:nvPr/>
          </p:nvSpPr>
          <p:spPr>
            <a:xfrm>
              <a:off x="3718358" y="2567745"/>
              <a:ext cx="2744662" cy="261610"/>
            </a:xfrm>
            <a:prstGeom prst="rect">
              <a:avLst/>
            </a:prstGeom>
          </p:spPr>
          <p:txBody>
            <a:bodyPr wrap="none">
              <a:spAutoFit/>
            </a:bodyPr>
            <a:lstStyle/>
            <a:p>
              <a:r>
                <a:rPr lang="en-US" altLang="ko-KR" sz="1100" dirty="0">
                  <a:solidFill>
                    <a:srgbClr val="000000"/>
                  </a:solidFill>
                  <a:latin typeface="Times New Roman" panose="02020603050405020304" pitchFamily="18" charset="0"/>
                </a:rPr>
                <a:t>Numerically solved using an explicit method </a:t>
              </a:r>
              <a:endParaRPr lang="ko-KR" altLang="en-US" sz="1100" dirty="0"/>
            </a:p>
          </p:txBody>
        </p:sp>
        <p:sp>
          <p:nvSpPr>
            <p:cNvPr id="34" name="화살표: 오른쪽 33">
              <a:extLst>
                <a:ext uri="{FF2B5EF4-FFF2-40B4-BE49-F238E27FC236}">
                  <a16:creationId xmlns:a16="http://schemas.microsoft.com/office/drawing/2014/main" id="{BAEFA601-9332-4BF8-A642-039B4F200042}"/>
                </a:ext>
              </a:extLst>
            </p:cNvPr>
            <p:cNvSpPr/>
            <p:nvPr/>
          </p:nvSpPr>
          <p:spPr>
            <a:xfrm>
              <a:off x="4085378" y="2845217"/>
              <a:ext cx="2010622" cy="25391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2" name="TextBox 71">
            <a:extLst>
              <a:ext uri="{FF2B5EF4-FFF2-40B4-BE49-F238E27FC236}">
                <a16:creationId xmlns:a16="http://schemas.microsoft.com/office/drawing/2014/main" id="{712A6DBF-45E1-42E4-9607-A5A8C7D4BD2B}"/>
              </a:ext>
            </a:extLst>
          </p:cNvPr>
          <p:cNvSpPr txBox="1"/>
          <p:nvPr/>
        </p:nvSpPr>
        <p:spPr>
          <a:xfrm>
            <a:off x="90138" y="645238"/>
            <a:ext cx="6105524" cy="369332"/>
          </a:xfrm>
          <a:prstGeom prst="rect">
            <a:avLst/>
          </a:prstGeom>
          <a:noFill/>
        </p:spPr>
        <p:txBody>
          <a:bodyPr wrap="square">
            <a:spAutoFit/>
          </a:bodyPr>
          <a:lstStyle/>
          <a:p>
            <a:pPr marL="0" indent="0">
              <a:buNone/>
            </a:pPr>
            <a:r>
              <a:rPr lang="en-US" altLang="ko-KR" u="sng" dirty="0">
                <a:latin typeface="Arial" panose="020B0604020202020204" pitchFamily="34" charset="0"/>
                <a:cs typeface="Arial" panose="020B0604020202020204" pitchFamily="34" charset="0"/>
              </a:rPr>
              <a:t>b) Sputtering</a:t>
            </a:r>
          </a:p>
        </p:txBody>
      </p:sp>
      <p:grpSp>
        <p:nvGrpSpPr>
          <p:cNvPr id="6" name="그룹 5"/>
          <p:cNvGrpSpPr/>
          <p:nvPr/>
        </p:nvGrpSpPr>
        <p:grpSpPr>
          <a:xfrm>
            <a:off x="6529326" y="4196555"/>
            <a:ext cx="5536798" cy="2291673"/>
            <a:chOff x="6641052" y="4206138"/>
            <a:chExt cx="5536798" cy="2291673"/>
          </a:xfrm>
        </p:grpSpPr>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5A59F2E1-0EA6-4665-8212-2D32A3756C4D}"/>
                    </a:ext>
                  </a:extLst>
                </p:cNvPr>
                <p:cNvSpPr txBox="1"/>
                <p:nvPr/>
              </p:nvSpPr>
              <p:spPr>
                <a:xfrm>
                  <a:off x="6641052" y="4206138"/>
                  <a:ext cx="5178257" cy="730072"/>
                </a:xfrm>
                <a:prstGeom prst="rect">
                  <a:avLst/>
                </a:prstGeom>
                <a:noFill/>
              </p:spPr>
              <p:txBody>
                <a:bodyPr wrap="square">
                  <a:spAutoFit/>
                </a:bodyPr>
                <a:lstStyle/>
                <a:p>
                  <a:pPr algn="ctr" latinLnBrk="1">
                    <a:lnSpc>
                      <a:spcPct val="107000"/>
                    </a:lnSpc>
                    <a:spcAft>
                      <a:spcPts val="800"/>
                    </a:spcAft>
                  </a:pPr>
                  <a14:m>
                    <m:oMathPara xmlns:m="http://schemas.openxmlformats.org/officeDocument/2006/math">
                      <m:oMathParaPr>
                        <m:jc m:val="left"/>
                      </m:oMathParaPr>
                      <m:oMath xmlns:m="http://schemas.openxmlformats.org/officeDocument/2006/math">
                        <m:sSub>
                          <m:sSubPr>
                            <m:ctrlPr>
                              <a:rPr lang="ko-KR" altLang="ko-KR" sz="1100" b="1" i="1" kern="1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100" b="1"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𝒀</m:t>
                            </m:r>
                          </m:e>
                          <m:sub>
                            <m:r>
                              <a:rPr lang="en-US" altLang="ko-KR" sz="1100" b="1"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𝒆</m:t>
                            </m:r>
                          </m:sub>
                        </m:sSub>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 </m:t>
                        </m:r>
                        <m:nary>
                          <m:naryPr>
                            <m:limLoc m:val="subSup"/>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0</m:t>
                            </m:r>
                          </m:sub>
                          <m:sup>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sup>
                          <m:e>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𝑑𝑡</m:t>
                            </m:r>
                          </m:e>
                        </m:nary>
                        <m:nary>
                          <m:naryPr>
                            <m:limLoc m:val="subSup"/>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0</m:t>
                            </m:r>
                          </m:sub>
                          <m:sup>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sup>
                          <m:e>
                            <m:r>
                              <m:rPr>
                                <m:sty m:val="p"/>
                              </m:rPr>
                              <a:rPr lang="en-US" altLang="ko-KR" sz="11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Φ</m:t>
                            </m:r>
                            <m:r>
                              <a:rPr lang="en-US" altLang="ko-KR" sz="11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sSub>
                              <m:sSubPr>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𝑇</m:t>
                                </m:r>
                              </m:e>
                              <m:sub>
                                <m:r>
                                  <m:rPr>
                                    <m:sty m:val="p"/>
                                  </m:rPr>
                                  <a:rPr lang="en-US" altLang="ko-KR" sz="11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a</m:t>
                                </m:r>
                              </m:sub>
                            </m:sSub>
                            <m:d>
                              <m:dPr>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𝑟</m:t>
                                </m:r>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𝑡</m:t>
                                </m:r>
                              </m:e>
                            </m:d>
                            <m:r>
                              <a:rPr lang="en-US" altLang="ko-KR" sz="11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2</m:t>
                            </m:r>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𝜋</m:t>
                            </m:r>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𝑟𝑑𝑟</m:t>
                            </m:r>
                          </m:e>
                        </m:nary>
                        <m:r>
                          <a:rPr lang="en-US" altLang="ko-KR" sz="11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 </m:t>
                        </m:r>
                        <m:r>
                          <a:rPr lang="en-US" altLang="ko-KR" sz="1100" b="0" i="0" kern="100" smtClean="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  (</m:t>
                        </m:r>
                        <m:r>
                          <m:rPr>
                            <m:sty m:val="p"/>
                          </m:rPr>
                          <a:rPr lang="en-US" altLang="ko-KR" sz="11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Φ</m:t>
                        </m:r>
                        <m:d>
                          <m:dPr>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𝑇</m:t>
                                </m:r>
                              </m:e>
                              <m:sub>
                                <m:r>
                                  <m:rPr>
                                    <m:sty m:val="p"/>
                                  </m:rPr>
                                  <a:rPr lang="en-US" altLang="ko-KR" sz="11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a</m:t>
                                </m:r>
                              </m:sub>
                            </m:sSub>
                            <m:d>
                              <m:dPr>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𝑟</m:t>
                                </m:r>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𝑡</m:t>
                                </m:r>
                              </m:e>
                            </m:d>
                          </m:e>
                        </m:d>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sSub>
                          <m:sSubPr>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𝑁</m:t>
                            </m:r>
                          </m:e>
                          <m:sub>
                            <m:r>
                              <a:rPr lang="en-US" altLang="ko-KR" sz="11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0</m:t>
                            </m:r>
                          </m:sub>
                        </m:sSub>
                        <m:rad>
                          <m:radPr>
                            <m:degHide m:val="on"/>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radPr>
                          <m:deg/>
                          <m:e>
                            <m:f>
                              <m:fPr>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𝑘</m:t>
                                </m:r>
                                <m:sSub>
                                  <m:sSubPr>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𝑇</m:t>
                                    </m:r>
                                  </m:e>
                                  <m:sub>
                                    <m:r>
                                      <m:rPr>
                                        <m:sty m:val="p"/>
                                      </m:rPr>
                                      <a:rPr lang="en-US" altLang="ko-KR" sz="11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a</m:t>
                                    </m:r>
                                  </m:sub>
                                </m:sSub>
                                <m:d>
                                  <m:dPr>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𝑟</m:t>
                                    </m:r>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𝑡</m:t>
                                    </m:r>
                                  </m:e>
                                </m:d>
                              </m:num>
                              <m:den>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2</m:t>
                                </m:r>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𝜋</m:t>
                                </m:r>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𝑀</m:t>
                                </m:r>
                              </m:den>
                            </m:f>
                          </m:e>
                        </m:rad>
                        <m:func>
                          <m:funcPr>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uncPr>
                          <m:fName>
                            <m:r>
                              <m:rPr>
                                <m:sty m:val="p"/>
                              </m:rPr>
                              <a:rPr lang="en-US" altLang="ko-KR" sz="11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exp</m:t>
                            </m:r>
                          </m:fName>
                          <m:e>
                            <m:d>
                              <m:dPr>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𝑈</m:t>
                                    </m:r>
                                  </m:num>
                                  <m:den>
                                    <m:sSub>
                                      <m:sSubPr>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𝑘𝑇</m:t>
                                        </m:r>
                                      </m:e>
                                      <m:sub>
                                        <m:r>
                                          <m:rPr>
                                            <m:sty m:val="p"/>
                                          </m:rPr>
                                          <a:rPr lang="en-US" altLang="ko-KR" sz="11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a</m:t>
                                        </m:r>
                                      </m:sub>
                                    </m:sSub>
                                    <m:d>
                                      <m:dPr>
                                        <m:ctrlPr>
                                          <a:rPr lang="ko-KR" altLang="ko-KR" sz="11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𝑟</m:t>
                                        </m:r>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1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𝑡</m:t>
                                        </m:r>
                                      </m:e>
                                    </m:d>
                                  </m:den>
                                </m:f>
                              </m:e>
                            </m:d>
                          </m:e>
                        </m:func>
                        <m:r>
                          <a:rPr lang="en-US" altLang="ko-KR" sz="1100" b="0" i="1" kern="100" smtClean="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oMath>
                    </m:oMathPara>
                  </a14:m>
                  <a:endParaRPr lang="ko-KR" altLang="en-US" sz="1100" dirty="0"/>
                </a:p>
              </p:txBody>
            </p:sp>
          </mc:Choice>
          <mc:Fallback xmlns="">
            <p:sp>
              <p:nvSpPr>
                <p:cNvPr id="79" name="TextBox 78">
                  <a:extLst>
                    <a:ext uri="{FF2B5EF4-FFF2-40B4-BE49-F238E27FC236}">
                      <a16:creationId xmlns:a16="http://schemas.microsoft.com/office/drawing/2014/main" id="{5A59F2E1-0EA6-4665-8212-2D32A3756C4D}"/>
                    </a:ext>
                  </a:extLst>
                </p:cNvPr>
                <p:cNvSpPr txBox="1">
                  <a:spLocks noRot="1" noChangeAspect="1" noMove="1" noResize="1" noEditPoints="1" noAdjustHandles="1" noChangeArrowheads="1" noChangeShapeType="1" noTextEdit="1"/>
                </p:cNvSpPr>
                <p:nvPr/>
              </p:nvSpPr>
              <p:spPr>
                <a:xfrm>
                  <a:off x="6641052" y="4206138"/>
                  <a:ext cx="5178257" cy="730072"/>
                </a:xfrm>
                <a:prstGeom prst="rect">
                  <a:avLst/>
                </a:prstGeom>
                <a:blipFill>
                  <a:blip r:embed="rId7"/>
                  <a:stretch>
                    <a:fillRect/>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9836163D-3887-4089-B7EE-D5DCBC1AA0E9}"/>
                </a:ext>
              </a:extLst>
            </p:cNvPr>
            <p:cNvSpPr txBox="1"/>
            <p:nvPr/>
          </p:nvSpPr>
          <p:spPr>
            <a:xfrm>
              <a:off x="7281832" y="5405146"/>
              <a:ext cx="3579747" cy="1015663"/>
            </a:xfrm>
            <a:prstGeom prst="rect">
              <a:avLst/>
            </a:prstGeom>
            <a:noFill/>
          </p:spPr>
          <p:txBody>
            <a:bodyPr wrap="square">
              <a:spAutoFit/>
            </a:bodyPr>
            <a:lstStyle/>
            <a:p>
              <a:r>
                <a:rPr lang="en-US" altLang="ko-KR" sz="1200" dirty="0">
                  <a:latin typeface="Arial" panose="020B0604020202020204" pitchFamily="34" charset="0"/>
                  <a:cs typeface="Arial" panose="020B0604020202020204" pitchFamily="34" charset="0"/>
                </a:rPr>
                <a:t>Carbon film</a:t>
              </a:r>
            </a:p>
            <a:p>
              <a:r>
                <a:rPr lang="en-US" altLang="ko-KR" sz="1200" dirty="0">
                  <a:latin typeface="Arial" panose="020B0604020202020204" pitchFamily="34" charset="0"/>
                  <a:cs typeface="Arial" panose="020B0604020202020204" pitchFamily="34" charset="0"/>
                </a:rPr>
                <a:t>-&gt; </a:t>
              </a:r>
              <a:r>
                <a:rPr lang="en-US" altLang="ko-KR" sz="1200" b="1" i="1" dirty="0" err="1">
                  <a:latin typeface="Arial" panose="020B0604020202020204" pitchFamily="34" charset="0"/>
                  <a:cs typeface="Arial" panose="020B0604020202020204" pitchFamily="34" charset="0"/>
                </a:rPr>
                <a:t>Y</a:t>
              </a:r>
              <a:r>
                <a:rPr lang="en-US" altLang="ko-KR" sz="1200" b="1" baseline="-25000" dirty="0" err="1">
                  <a:latin typeface="Arial" panose="020B0604020202020204" pitchFamily="34" charset="0"/>
                  <a:cs typeface="Arial" panose="020B0604020202020204" pitchFamily="34" charset="0"/>
                </a:rPr>
                <a:t>e_c</a:t>
              </a:r>
              <a:r>
                <a:rPr lang="en-US" altLang="ko-KR" sz="1200" b="1" dirty="0">
                  <a:latin typeface="Arial" panose="020B0604020202020204" pitchFamily="34" charset="0"/>
                  <a:cs typeface="Arial" panose="020B0604020202020204" pitchFamily="34" charset="0"/>
                </a:rPr>
                <a:t> = 9.74e-4 </a:t>
              </a:r>
              <a:r>
                <a:rPr lang="en-US" altLang="ko-KR" sz="1200" dirty="0">
                  <a:latin typeface="Arial" panose="020B0604020202020204" pitchFamily="34" charset="0"/>
                  <a:cs typeface="Arial" panose="020B0604020202020204" pitchFamily="34" charset="0"/>
                </a:rPr>
                <a:t>[emitted /incident particle]</a:t>
              </a:r>
            </a:p>
            <a:p>
              <a:endParaRPr lang="en-US" altLang="ko-KR" sz="1200" dirty="0">
                <a:latin typeface="Arial" panose="020B0604020202020204" pitchFamily="34" charset="0"/>
                <a:cs typeface="Arial" panose="020B0604020202020204" pitchFamily="34" charset="0"/>
              </a:endParaRPr>
            </a:p>
            <a:p>
              <a:r>
                <a:rPr lang="en-US" altLang="ko-KR" sz="1200" baseline="30000">
                  <a:latin typeface="Arial" panose="020B0604020202020204" pitchFamily="34" charset="0"/>
                  <a:cs typeface="Arial" panose="020B0604020202020204" pitchFamily="34" charset="0"/>
                </a:rPr>
                <a:t>7</a:t>
              </a:r>
              <a:r>
                <a:rPr lang="en-US" altLang="ko-KR" sz="1200">
                  <a:latin typeface="Arial" panose="020B0604020202020204" pitchFamily="34" charset="0"/>
                  <a:cs typeface="Arial" panose="020B0604020202020204" pitchFamily="34" charset="0"/>
                </a:rPr>
                <a:t>LiF </a:t>
              </a:r>
              <a:r>
                <a:rPr lang="en-US" altLang="ko-KR" sz="1200" dirty="0">
                  <a:latin typeface="Arial" panose="020B0604020202020204" pitchFamily="34" charset="0"/>
                  <a:cs typeface="Arial" panose="020B0604020202020204" pitchFamily="34" charset="0"/>
                </a:rPr>
                <a:t>film</a:t>
              </a:r>
            </a:p>
            <a:p>
              <a:r>
                <a:rPr lang="en-US" altLang="ko-KR" sz="1200" dirty="0">
                  <a:latin typeface="Arial" panose="020B0604020202020204" pitchFamily="34" charset="0"/>
                  <a:cs typeface="Arial" panose="020B0604020202020204" pitchFamily="34" charset="0"/>
                </a:rPr>
                <a:t>-&gt; </a:t>
              </a:r>
              <a:r>
                <a:rPr lang="en-US" altLang="ko-KR" sz="1200" b="1" i="1" dirty="0" err="1">
                  <a:latin typeface="Arial" panose="020B0604020202020204" pitchFamily="34" charset="0"/>
                  <a:cs typeface="Arial" panose="020B0604020202020204" pitchFamily="34" charset="0"/>
                </a:rPr>
                <a:t>Y</a:t>
              </a:r>
              <a:r>
                <a:rPr lang="en-US" altLang="ko-KR" sz="1200" b="1" baseline="-25000" dirty="0" err="1">
                  <a:latin typeface="Arial" panose="020B0604020202020204" pitchFamily="34" charset="0"/>
                  <a:cs typeface="Arial" panose="020B0604020202020204" pitchFamily="34" charset="0"/>
                </a:rPr>
                <a:t>e_LiF</a:t>
              </a:r>
              <a:r>
                <a:rPr lang="en-US" altLang="ko-KR" sz="1200" b="1" dirty="0">
                  <a:latin typeface="Arial" panose="020B0604020202020204" pitchFamily="34" charset="0"/>
                  <a:cs typeface="Arial" panose="020B0604020202020204" pitchFamily="34" charset="0"/>
                </a:rPr>
                <a:t> = 4.8e-7 </a:t>
              </a:r>
              <a:r>
                <a:rPr lang="en-US" altLang="ko-KR" sz="1200" dirty="0">
                  <a:latin typeface="Arial" panose="020B0604020202020204" pitchFamily="34" charset="0"/>
                  <a:cs typeface="Arial" panose="020B0604020202020204" pitchFamily="34" charset="0"/>
                </a:rPr>
                <a:t>[emitted /incident particle]</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4B159B4-3721-49D1-A175-6439C78DB207}"/>
                    </a:ext>
                  </a:extLst>
                </p:cNvPr>
                <p:cNvSpPr txBox="1"/>
                <p:nvPr/>
              </p:nvSpPr>
              <p:spPr>
                <a:xfrm>
                  <a:off x="10762706" y="4810862"/>
                  <a:ext cx="1415144" cy="230832"/>
                </a:xfrm>
                <a:prstGeom prst="rect">
                  <a:avLst/>
                </a:prstGeom>
                <a:noFill/>
              </p:spPr>
              <p:txBody>
                <a:bodyPr wrap="square">
                  <a:spAutoFit/>
                </a:bodyPr>
                <a:lstStyle/>
                <a:p>
                  <a14:m>
                    <m:oMath xmlns:m="http://schemas.openxmlformats.org/officeDocument/2006/math">
                      <m:r>
                        <m:rPr>
                          <m:sty m:val="p"/>
                        </m:rPr>
                        <a:rPr lang="en-US" altLang="ko-KR" sz="900" kern="100">
                          <a:solidFill>
                            <a:srgbClr val="000000"/>
                          </a:solidFill>
                          <a:latin typeface="Cambria Math" panose="02040503050406030204" pitchFamily="18" charset="0"/>
                          <a:cs typeface="Times New Roman" panose="02020603050405020304" pitchFamily="18" charset="0"/>
                        </a:rPr>
                        <m:t>Φ</m:t>
                      </m:r>
                    </m:oMath>
                  </a14:m>
                  <a:r>
                    <a:rPr lang="en-US" altLang="ko-KR" sz="900" dirty="0">
                      <a:solidFill>
                        <a:srgbClr val="000000"/>
                      </a:solidFill>
                      <a:latin typeface="Times New Roman" panose="02020603050405020304" pitchFamily="18" charset="0"/>
                      <a:ea typeface="맑은 고딕" panose="020B0503020000020004" pitchFamily="50" charset="-127"/>
                    </a:rPr>
                    <a:t>: local evaporation rate</a:t>
                  </a:r>
                </a:p>
              </p:txBody>
            </p:sp>
          </mc:Choice>
          <mc:Fallback xmlns="">
            <p:sp>
              <p:nvSpPr>
                <p:cNvPr id="47" name="TextBox 46">
                  <a:extLst>
                    <a:ext uri="{FF2B5EF4-FFF2-40B4-BE49-F238E27FC236}">
                      <a16:creationId xmlns:a16="http://schemas.microsoft.com/office/drawing/2014/main" id="{D4B159B4-3721-49D1-A175-6439C78DB207}"/>
                    </a:ext>
                  </a:extLst>
                </p:cNvPr>
                <p:cNvSpPr txBox="1">
                  <a:spLocks noRot="1" noChangeAspect="1" noMove="1" noResize="1" noEditPoints="1" noAdjustHandles="1" noChangeArrowheads="1" noChangeShapeType="1" noTextEdit="1"/>
                </p:cNvSpPr>
                <p:nvPr/>
              </p:nvSpPr>
              <p:spPr>
                <a:xfrm>
                  <a:off x="10762706" y="4810862"/>
                  <a:ext cx="1415144" cy="230832"/>
                </a:xfrm>
                <a:prstGeom prst="rect">
                  <a:avLst/>
                </a:prstGeom>
                <a:blipFill>
                  <a:blip r:embed="rId8"/>
                  <a:stretch>
                    <a:fillRect b="-10811"/>
                  </a:stretch>
                </a:blipFill>
              </p:spPr>
              <p:txBody>
                <a:bodyPr/>
                <a:lstStyle/>
                <a:p>
                  <a:r>
                    <a:rPr lang="en-US">
                      <a:noFill/>
                    </a:rPr>
                    <a:t> </a:t>
                  </a:r>
                </a:p>
              </p:txBody>
            </p:sp>
          </mc:Fallback>
        </mc:AlternateContent>
        <p:sp>
          <p:nvSpPr>
            <p:cNvPr id="48" name="직사각형 47">
              <a:extLst>
                <a:ext uri="{FF2B5EF4-FFF2-40B4-BE49-F238E27FC236}">
                  <a16:creationId xmlns:a16="http://schemas.microsoft.com/office/drawing/2014/main" id="{3F0D8310-8FC5-4145-99BF-3F2B53F56451}"/>
                </a:ext>
              </a:extLst>
            </p:cNvPr>
            <p:cNvSpPr/>
            <p:nvPr/>
          </p:nvSpPr>
          <p:spPr>
            <a:xfrm>
              <a:off x="7149184" y="5329713"/>
              <a:ext cx="3712395" cy="1168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b="1" dirty="0">
                <a:solidFill>
                  <a:schemeClr val="tx1"/>
                </a:solidFill>
              </a:endParaRPr>
            </a:p>
          </p:txBody>
        </p:sp>
        <p:sp>
          <p:nvSpPr>
            <p:cNvPr id="80" name="TextBox 79">
              <a:extLst>
                <a:ext uri="{FF2B5EF4-FFF2-40B4-BE49-F238E27FC236}">
                  <a16:creationId xmlns:a16="http://schemas.microsoft.com/office/drawing/2014/main" id="{7F48CD32-6710-4806-B396-49B951244A65}"/>
                </a:ext>
              </a:extLst>
            </p:cNvPr>
            <p:cNvSpPr txBox="1"/>
            <p:nvPr/>
          </p:nvSpPr>
          <p:spPr>
            <a:xfrm>
              <a:off x="7364197" y="5031817"/>
              <a:ext cx="3421566" cy="307777"/>
            </a:xfrm>
            <a:prstGeom prst="rect">
              <a:avLst/>
            </a:prstGeom>
            <a:noFill/>
          </p:spPr>
          <p:txBody>
            <a:bodyPr wrap="square">
              <a:spAutoFit/>
            </a:bodyPr>
            <a:lstStyle/>
            <a:p>
              <a:r>
                <a:rPr lang="en-US" altLang="ko-KR" sz="1400" b="1" dirty="0">
                  <a:latin typeface="Arial" panose="020B0604020202020204" pitchFamily="34" charset="0"/>
                  <a:cs typeface="Arial" panose="020B0604020202020204" pitchFamily="34" charset="0"/>
                </a:rPr>
                <a:t>Calculated electronic sputtering yield</a:t>
              </a:r>
              <a:endParaRPr lang="ko-KR" altLang="en-US" sz="1400" b="1" dirty="0">
                <a:latin typeface="Arial" panose="020B0604020202020204" pitchFamily="34" charset="0"/>
                <a:cs typeface="Arial" panose="020B0604020202020204" pitchFamily="34" charset="0"/>
              </a:endParaRPr>
            </a:p>
          </p:txBody>
        </p:sp>
      </p:grpSp>
      <p:grpSp>
        <p:nvGrpSpPr>
          <p:cNvPr id="22" name="그룹 21"/>
          <p:cNvGrpSpPr/>
          <p:nvPr/>
        </p:nvGrpSpPr>
        <p:grpSpPr>
          <a:xfrm>
            <a:off x="58299" y="2129957"/>
            <a:ext cx="6471027" cy="4524316"/>
            <a:chOff x="58299" y="2129957"/>
            <a:chExt cx="6471027" cy="4524316"/>
          </a:xfrm>
        </p:grpSpPr>
        <p:grpSp>
          <p:nvGrpSpPr>
            <p:cNvPr id="27" name="그룹 26"/>
            <p:cNvGrpSpPr/>
            <p:nvPr/>
          </p:nvGrpSpPr>
          <p:grpSpPr>
            <a:xfrm>
              <a:off x="58299" y="2129957"/>
              <a:ext cx="6471027" cy="4524316"/>
              <a:chOff x="58299" y="2129957"/>
              <a:chExt cx="6471027" cy="4524316"/>
            </a:xfrm>
          </p:grpSpPr>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1258047E-9871-44EF-96D7-6CAAF139BC2A}"/>
                      </a:ext>
                    </a:extLst>
                  </p:cNvPr>
                  <p:cNvSpPr txBox="1"/>
                  <p:nvPr/>
                </p:nvSpPr>
                <p:spPr>
                  <a:xfrm>
                    <a:off x="151555" y="2537289"/>
                    <a:ext cx="4183932" cy="983859"/>
                  </a:xfrm>
                  <a:prstGeom prst="rect">
                    <a:avLst/>
                  </a:prstGeom>
                  <a:noFill/>
                </p:spPr>
                <p:txBody>
                  <a:bodyPr wrap="square">
                    <a:spAutoFit/>
                  </a:bodyPr>
                  <a:lstStyle/>
                  <a:p>
                    <a:pPr algn="l" latinLnBrk="1">
                      <a:spcAft>
                        <a:spcPts val="800"/>
                      </a:spcAft>
                    </a:pPr>
                    <a14:m>
                      <m:oMath xmlns:m="http://schemas.openxmlformats.org/officeDocument/2006/math">
                        <m:sSub>
                          <m:sSub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𝐶</m:t>
                            </m:r>
                          </m:e>
                          <m:sub>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e</m:t>
                            </m:r>
                          </m:sub>
                        </m:sSub>
                        <m:d>
                          <m:d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𝑇</m:t>
                                </m:r>
                              </m:e>
                              <m:sub>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e</m:t>
                                </m:r>
                              </m:sub>
                            </m:sSub>
                          </m:e>
                        </m:d>
                        <m:f>
                          <m:f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sSub>
                              <m:sSub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𝑇</m:t>
                                </m:r>
                              </m:e>
                              <m:sub>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e</m:t>
                                </m:r>
                              </m:sub>
                            </m:sSub>
                          </m:num>
                          <m:den>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𝑡</m:t>
                            </m:r>
                          </m:den>
                        </m:f>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 </m:t>
                        </m:r>
                        <m:f>
                          <m:f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1</m:t>
                            </m:r>
                          </m:num>
                          <m:den>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𝑟</m:t>
                            </m:r>
                          </m:den>
                        </m:f>
                        <m:f>
                          <m:f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num>
                          <m:den>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𝑟</m:t>
                            </m:r>
                          </m:den>
                        </m:f>
                        <m:d>
                          <m:dPr>
                            <m:begChr m:val="["/>
                            <m:endChr m:val="]"/>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𝑟</m:t>
                            </m:r>
                            <m:sSub>
                              <m:sSub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𝐾</m:t>
                                </m:r>
                              </m:e>
                              <m:sub>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e</m:t>
                                </m:r>
                              </m:sub>
                            </m:sSub>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sSub>
                              <m:sSub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𝑇</m:t>
                                </m:r>
                              </m:e>
                              <m:sub>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e</m:t>
                                </m:r>
                              </m:sub>
                            </m:sSub>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f>
                              <m:f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sSub>
                                  <m:sSub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𝑇</m:t>
                                    </m:r>
                                  </m:e>
                                  <m:sub>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e</m:t>
                                    </m:r>
                                  </m:sub>
                                </m:sSub>
                              </m:num>
                              <m:den>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𝑟</m:t>
                                </m:r>
                              </m:den>
                            </m:f>
                          </m:e>
                        </m:d>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g</m:t>
                        </m:r>
                        <m:d>
                          <m:d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𝑇</m:t>
                                </m:r>
                              </m:e>
                              <m:sub>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e</m:t>
                                </m:r>
                              </m:sub>
                            </m:sSub>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 </m:t>
                            </m:r>
                            <m:sSub>
                              <m:sSub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𝑇</m:t>
                                </m:r>
                              </m:e>
                              <m:sub>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a</m:t>
                                </m:r>
                              </m:sub>
                            </m:sSub>
                          </m:e>
                        </m:d>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𝐴</m:t>
                        </m:r>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𝑟</m:t>
                        </m:r>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𝑡</m:t>
                        </m:r>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oMath>
                    </a14:m>
                    <a:r>
                      <a:rPr lang="en-US" altLang="ko-KR" sz="1200" kern="100" dirty="0">
                        <a:solidFill>
                          <a:srgbClr val="000000"/>
                        </a:solidFill>
                        <a:effectLst/>
                        <a:latin typeface="Times New Roman" panose="02020603050405020304" pitchFamily="18" charset="0"/>
                        <a:ea typeface="맑은 고딕" panose="020B0503020000020004" pitchFamily="50" charset="-127"/>
                        <a:cs typeface="Times New Roman" panose="02020603050405020304" pitchFamily="18" charset="0"/>
                      </a:rPr>
                      <a:t>,</a:t>
                    </a:r>
                    <a:endParaRPr lang="en-US" altLang="ko-KR" sz="1200" kern="100" dirty="0">
                      <a:latin typeface="맑은 고딕" panose="020B0503020000020004" pitchFamily="50" charset="-127"/>
                      <a:ea typeface="맑은 고딕" panose="020B0503020000020004" pitchFamily="50" charset="-127"/>
                      <a:cs typeface="Times New Roman" panose="02020603050405020304" pitchFamily="18" charset="0"/>
                    </a:endParaRPr>
                  </a:p>
                  <a:p>
                    <a:pPr algn="l" latinLnBrk="1">
                      <a:spcAft>
                        <a:spcPts val="800"/>
                      </a:spcAft>
                    </a:pPr>
                    <a14:m>
                      <m:oMathPara xmlns:m="http://schemas.openxmlformats.org/officeDocument/2006/math">
                        <m:oMathParaPr>
                          <m:jc m:val="left"/>
                        </m:oMathParaPr>
                        <m:oMath xmlns:m="http://schemas.openxmlformats.org/officeDocument/2006/math">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𝜌</m:t>
                          </m:r>
                          <m:sSub>
                            <m:sSub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𝐶</m:t>
                              </m:r>
                            </m:e>
                            <m:sub>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a</m:t>
                              </m:r>
                            </m:sub>
                          </m:sSub>
                          <m:d>
                            <m:d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𝑇</m:t>
                                  </m:r>
                                </m:e>
                                <m:sub>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𝑎</m:t>
                                  </m:r>
                                </m:sub>
                              </m:sSub>
                            </m:e>
                          </m:d>
                          <m:f>
                            <m:f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sSub>
                                <m:sSub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𝑇</m:t>
                                  </m:r>
                                </m:e>
                                <m:sub>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a</m:t>
                                  </m:r>
                                </m:sub>
                              </m:sSub>
                            </m:num>
                            <m:den>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𝑡</m:t>
                              </m:r>
                            </m:den>
                          </m:f>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 </m:t>
                          </m:r>
                          <m:f>
                            <m:f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1</m:t>
                              </m:r>
                            </m:num>
                            <m:den>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𝑟</m:t>
                              </m:r>
                            </m:den>
                          </m:f>
                          <m:f>
                            <m:f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num>
                            <m:den>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𝑟</m:t>
                              </m:r>
                            </m:den>
                          </m:f>
                          <m:d>
                            <m:dPr>
                              <m:begChr m:val="["/>
                              <m:endChr m:val="]"/>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𝑟</m:t>
                              </m:r>
                              <m:sSub>
                                <m:sSub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𝐾</m:t>
                                  </m:r>
                                </m:e>
                                <m:sub>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a</m:t>
                                  </m:r>
                                </m:sub>
                              </m:sSub>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sSub>
                                <m:sSub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𝑇</m:t>
                                  </m:r>
                                </m:e>
                                <m:sub>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a</m:t>
                                  </m:r>
                                </m:sub>
                              </m:sSub>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f>
                                <m:f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sSub>
                                    <m:sSub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𝑇</m:t>
                                      </m:r>
                                    </m:e>
                                    <m:sub>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a</m:t>
                                      </m:r>
                                    </m:sub>
                                  </m:sSub>
                                </m:num>
                                <m:den>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𝑟</m:t>
                                  </m:r>
                                </m:den>
                              </m:f>
                            </m:e>
                          </m:d>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g</m:t>
                          </m:r>
                          <m:d>
                            <m:d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𝑇</m:t>
                                  </m:r>
                                </m:e>
                                <m:sub>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e</m:t>
                                  </m:r>
                                </m:sub>
                              </m:sSub>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 </m:t>
                              </m:r>
                              <m:sSub>
                                <m:sSubPr>
                                  <m:ctrlPr>
                                    <a:rPr lang="ko-KR" altLang="ko-KR" sz="120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ko-KR" sz="1200" i="1"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𝑇</m:t>
                                  </m:r>
                                </m:e>
                                <m:sub>
                                  <m:r>
                                    <m:rPr>
                                      <m:sty m:val="p"/>
                                    </m:rPr>
                                    <a:rPr lang="en-US" altLang="ko-KR" sz="1200" kern="10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a</m:t>
                                  </m:r>
                                </m:sub>
                              </m:sSub>
                            </m:e>
                          </m:d>
                        </m:oMath>
                      </m:oMathPara>
                    </a14:m>
                    <a:endParaRPr lang="ko-KR" altLang="ko-KR" sz="12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mc:Choice>
            <mc:Fallback xmlns="">
              <p:sp>
                <p:nvSpPr>
                  <p:cNvPr id="82" name="TextBox 81">
                    <a:extLst>
                      <a:ext uri="{FF2B5EF4-FFF2-40B4-BE49-F238E27FC236}">
                        <a16:creationId xmlns:a16="http://schemas.microsoft.com/office/drawing/2014/main" id="{1258047E-9871-44EF-96D7-6CAAF139BC2A}"/>
                      </a:ext>
                    </a:extLst>
                  </p:cNvPr>
                  <p:cNvSpPr txBox="1">
                    <a:spLocks noRot="1" noChangeAspect="1" noMove="1" noResize="1" noEditPoints="1" noAdjustHandles="1" noChangeArrowheads="1" noChangeShapeType="1" noTextEdit="1"/>
                  </p:cNvSpPr>
                  <p:nvPr/>
                </p:nvSpPr>
                <p:spPr>
                  <a:xfrm>
                    <a:off x="151555" y="2537289"/>
                    <a:ext cx="4183932" cy="983859"/>
                  </a:xfrm>
                  <a:prstGeom prst="rect">
                    <a:avLst/>
                  </a:prstGeom>
                  <a:blipFill>
                    <a:blip r:embed="rId9"/>
                    <a:stretch>
                      <a:fillRect/>
                    </a:stretch>
                  </a:blipFill>
                </p:spPr>
                <p:txBody>
                  <a:bodyPr/>
                  <a:lstStyle/>
                  <a:p>
                    <a:r>
                      <a:rPr lang="en-US">
                        <a:noFill/>
                      </a:rPr>
                      <a:t> </a:t>
                    </a:r>
                  </a:p>
                </p:txBody>
              </p:sp>
            </mc:Fallback>
          </mc:AlternateContent>
          <p:sp>
            <p:nvSpPr>
              <p:cNvPr id="93" name="TextBox 92">
                <a:extLst>
                  <a:ext uri="{FF2B5EF4-FFF2-40B4-BE49-F238E27FC236}">
                    <a16:creationId xmlns:a16="http://schemas.microsoft.com/office/drawing/2014/main" id="{BC3C95CF-2C97-42E4-BBCD-6A5A02945E02}"/>
                  </a:ext>
                </a:extLst>
              </p:cNvPr>
              <p:cNvSpPr txBox="1"/>
              <p:nvPr/>
            </p:nvSpPr>
            <p:spPr>
              <a:xfrm>
                <a:off x="58299" y="2129957"/>
                <a:ext cx="6404722" cy="276999"/>
              </a:xfrm>
              <a:prstGeom prst="rect">
                <a:avLst/>
              </a:prstGeom>
              <a:noFill/>
            </p:spPr>
            <p:txBody>
              <a:bodyPr wrap="square">
                <a:spAutoFit/>
              </a:bodyPr>
              <a:lstStyle/>
              <a:p>
                <a:r>
                  <a:rPr lang="en-US" altLang="ko-KR" sz="12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a:t>
                </a:r>
                <a:r>
                  <a:rPr lang="en-US" altLang="ko-KR" sz="1200" dirty="0">
                    <a:solidFill>
                      <a:srgbClr val="000000"/>
                    </a:solidFill>
                    <a:latin typeface="Arial" panose="020B0604020202020204" pitchFamily="34" charset="0"/>
                    <a:ea typeface="맑은 고딕" panose="020B0503020000020004" pitchFamily="50" charset="-127"/>
                    <a:cs typeface="Arial" panose="020B0604020202020204" pitchFamily="34" charset="0"/>
                  </a:rPr>
                  <a:t>H</a:t>
                </a:r>
                <a:r>
                  <a:rPr lang="en-US" altLang="ko-KR" sz="120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eat diffusion in the electron &amp; </a:t>
                </a:r>
                <a:r>
                  <a:rPr lang="en-US" altLang="ko-KR" sz="1200">
                    <a:solidFill>
                      <a:srgbClr val="000000"/>
                    </a:solidFill>
                    <a:effectLst/>
                    <a:latin typeface="Arial" panose="020B0604020202020204" pitchFamily="34" charset="0"/>
                    <a:ea typeface="맑은 고딕" panose="020B0503020000020004" pitchFamily="50" charset="-127"/>
                    <a:cs typeface="Arial" panose="020B0604020202020204" pitchFamily="34" charset="0"/>
                  </a:rPr>
                  <a:t>lattice subsystems by two coupled differential equations: </a:t>
                </a:r>
                <a:endParaRPr lang="ko-KR" altLang="en-US" sz="12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1507FB2-19F4-499A-96AD-314398EFE4B8}"/>
                      </a:ext>
                    </a:extLst>
                  </p:cNvPr>
                  <p:cNvSpPr txBox="1"/>
                  <p:nvPr/>
                </p:nvSpPr>
                <p:spPr>
                  <a:xfrm>
                    <a:off x="305730" y="3642204"/>
                    <a:ext cx="3272730" cy="646331"/>
                  </a:xfrm>
                  <a:prstGeom prst="rect">
                    <a:avLst/>
                  </a:prstGeom>
                  <a:noFill/>
                </p:spPr>
                <p:txBody>
                  <a:bodyPr wrap="square">
                    <a:spAutoFit/>
                  </a:bodyPr>
                  <a:lstStyle/>
                  <a:p>
                    <a14:m>
                      <m:oMath xmlns:m="http://schemas.openxmlformats.org/officeDocument/2006/math">
                        <m:r>
                          <a:rPr lang="en-US" altLang="ko-KR" sz="1200" b="0" i="1" smtClean="0">
                            <a:latin typeface="Cambria Math" panose="02040503050406030204" pitchFamily="18" charset="0"/>
                            <a:cs typeface="Arial" panose="020B0604020202020204" pitchFamily="34" charset="0"/>
                          </a:rPr>
                          <m:t>𝐶</m:t>
                        </m:r>
                      </m:oMath>
                    </a14:m>
                    <a:r>
                      <a:rPr lang="en-US" altLang="ko-KR" sz="1200" dirty="0">
                        <a:solidFill>
                          <a:srgbClr val="000000"/>
                        </a:solidFill>
                        <a:latin typeface="Times New Roman" panose="02020603050405020304" pitchFamily="18" charset="0"/>
                        <a:ea typeface="맑은 고딕" panose="020B0503020000020004" pitchFamily="50" charset="-127"/>
                      </a:rPr>
                      <a:t>: heat capacity</a:t>
                    </a:r>
                  </a:p>
                  <a:p>
                    <a14:m>
                      <m:oMath xmlns:m="http://schemas.openxmlformats.org/officeDocument/2006/math">
                        <m:r>
                          <a:rPr lang="en-US" altLang="ko-KR" sz="1200" b="0" i="1" smtClean="0">
                            <a:solidFill>
                              <a:srgbClr val="000000"/>
                            </a:solidFill>
                            <a:latin typeface="Cambria Math" panose="02040503050406030204" pitchFamily="18" charset="0"/>
                            <a:cs typeface="Times New Roman" panose="02020603050405020304" pitchFamily="18" charset="0"/>
                          </a:rPr>
                          <m:t>𝑘</m:t>
                        </m:r>
                      </m:oMath>
                    </a14:m>
                    <a:r>
                      <a:rPr lang="en-US" altLang="ko-KR" sz="1200" dirty="0">
                        <a:solidFill>
                          <a:srgbClr val="000000"/>
                        </a:solidFill>
                        <a:latin typeface="Times New Roman" panose="02020603050405020304" pitchFamily="18" charset="0"/>
                        <a:ea typeface="맑은 고딕" panose="020B0503020000020004" pitchFamily="50" charset="-127"/>
                      </a:rPr>
                      <a:t>: thermal conductivity</a:t>
                    </a:r>
                  </a:p>
                  <a:p>
                    <a:r>
                      <a:rPr lang="en-US" altLang="ko-KR" sz="1200" dirty="0">
                        <a:solidFill>
                          <a:srgbClr val="000000"/>
                        </a:solidFill>
                        <a:latin typeface="Times New Roman" panose="02020603050405020304" pitchFamily="18" charset="0"/>
                        <a:ea typeface="맑은 고딕" panose="020B0503020000020004" pitchFamily="50" charset="-127"/>
                      </a:rPr>
                      <a:t>g</a:t>
                    </a:r>
                    <a:r>
                      <a:rPr lang="en-US" altLang="ko-KR" sz="1200" dirty="0">
                        <a:solidFill>
                          <a:srgbClr val="000000"/>
                        </a:solidFill>
                        <a:latin typeface="Times New Roman" panose="02020603050405020304" pitchFamily="18" charset="0"/>
                      </a:rPr>
                      <a:t>: </a:t>
                    </a:r>
                    <a:r>
                      <a:rPr lang="en-US" altLang="ko-KR" sz="1200">
                        <a:solidFill>
                          <a:srgbClr val="000000"/>
                        </a:solidFill>
                        <a:latin typeface="Times New Roman" panose="02020603050405020304" pitchFamily="18" charset="0"/>
                      </a:rPr>
                      <a:t>electron-phonon coupling for energy transfer</a:t>
                    </a:r>
                    <a:endParaRPr lang="en-US" altLang="ko-KR" sz="1200" dirty="0">
                      <a:solidFill>
                        <a:srgbClr val="000000"/>
                      </a:solidFill>
                      <a:latin typeface="Times New Roman" panose="02020603050405020304" pitchFamily="18" charset="0"/>
                    </a:endParaRPr>
                  </a:p>
                </p:txBody>
              </p:sp>
            </mc:Choice>
            <mc:Fallback xmlns="">
              <p:sp>
                <p:nvSpPr>
                  <p:cNvPr id="42" name="TextBox 41">
                    <a:extLst>
                      <a:ext uri="{FF2B5EF4-FFF2-40B4-BE49-F238E27FC236}">
                        <a16:creationId xmlns:a16="http://schemas.microsoft.com/office/drawing/2014/main" id="{A1507FB2-19F4-499A-96AD-314398EFE4B8}"/>
                      </a:ext>
                    </a:extLst>
                  </p:cNvPr>
                  <p:cNvSpPr txBox="1">
                    <a:spLocks noRot="1" noChangeAspect="1" noMove="1" noResize="1" noEditPoints="1" noAdjustHandles="1" noChangeArrowheads="1" noChangeShapeType="1" noTextEdit="1"/>
                  </p:cNvSpPr>
                  <p:nvPr/>
                </p:nvSpPr>
                <p:spPr>
                  <a:xfrm>
                    <a:off x="305730" y="3642204"/>
                    <a:ext cx="3272730" cy="646331"/>
                  </a:xfrm>
                  <a:prstGeom prst="rect">
                    <a:avLst/>
                  </a:prstGeom>
                  <a:blipFill>
                    <a:blip r:embed="rId10"/>
                    <a:stretch>
                      <a:fillRect b="-6604"/>
                    </a:stretch>
                  </a:blipFill>
                </p:spPr>
                <p:txBody>
                  <a:bodyPr/>
                  <a:lstStyle/>
                  <a:p>
                    <a:r>
                      <a:rPr lang="en-US">
                        <a:noFill/>
                      </a:rPr>
                      <a:t> </a:t>
                    </a:r>
                  </a:p>
                </p:txBody>
              </p:sp>
            </mc:Fallback>
          </mc:AlternateContent>
          <p:grpSp>
            <p:nvGrpSpPr>
              <p:cNvPr id="3" name="그룹 2"/>
              <p:cNvGrpSpPr/>
              <p:nvPr/>
            </p:nvGrpSpPr>
            <p:grpSpPr>
              <a:xfrm>
                <a:off x="2904109" y="2899226"/>
                <a:ext cx="3625217" cy="3605069"/>
                <a:chOff x="1878464" y="3025440"/>
                <a:chExt cx="3625217" cy="3605069"/>
              </a:xfrm>
            </p:grpSpPr>
            <p:pic>
              <p:nvPicPr>
                <p:cNvPr id="91" name="그림 90">
                  <a:extLst>
                    <a:ext uri="{FF2B5EF4-FFF2-40B4-BE49-F238E27FC236}">
                      <a16:creationId xmlns:a16="http://schemas.microsoft.com/office/drawing/2014/main" id="{B1B4C077-4347-40F7-A38E-A214B821BA68}"/>
                    </a:ext>
                  </a:extLst>
                </p:cNvPr>
                <p:cNvPicPr>
                  <a:picLocks noChangeAspect="1"/>
                </p:cNvPicPr>
                <p:nvPr/>
              </p:nvPicPr>
              <p:blipFill>
                <a:blip r:embed="rId11"/>
                <a:stretch>
                  <a:fillRect/>
                </a:stretch>
              </p:blipFill>
              <p:spPr>
                <a:xfrm>
                  <a:off x="2178681" y="4527947"/>
                  <a:ext cx="2382350" cy="1881319"/>
                </a:xfrm>
                <a:prstGeom prst="rect">
                  <a:avLst/>
                </a:prstGeom>
              </p:spPr>
            </p:pic>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6DC5B93A-F635-4DC7-A1C8-D7EDEE533A4A}"/>
                        </a:ext>
                      </a:extLst>
                    </p:cNvPr>
                    <p:cNvSpPr txBox="1"/>
                    <p:nvPr/>
                  </p:nvSpPr>
                  <p:spPr>
                    <a:xfrm>
                      <a:off x="2417293" y="4189850"/>
                      <a:ext cx="660014" cy="2462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ko-KR" sz="1000" i="1" kern="100" smtClean="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𝐴</m:t>
                            </m:r>
                            <m:r>
                              <a:rPr lang="en-US" altLang="ko-KR" sz="1000" i="1" kern="100" smtClean="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000" i="1" kern="100" smtClean="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𝑟</m:t>
                            </m:r>
                            <m:r>
                              <a:rPr lang="en-US" altLang="ko-KR" sz="1000" i="1" kern="100" smtClean="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r>
                              <a:rPr lang="en-US" altLang="ko-KR" sz="1000" i="1" kern="100" smtClean="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𝑡</m:t>
                            </m:r>
                            <m:r>
                              <a:rPr lang="en-US" altLang="ko-KR" sz="1000" i="1" kern="100" smtClean="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m:t>
                            </m:r>
                          </m:oMath>
                        </m:oMathPara>
                      </a14:m>
                      <a:endParaRPr lang="ko-KR" altLang="en-US" sz="1000" dirty="0"/>
                    </a:p>
                  </p:txBody>
                </p:sp>
              </mc:Choice>
              <mc:Fallback xmlns="">
                <p:sp>
                  <p:nvSpPr>
                    <p:cNvPr id="92" name="TextBox 91">
                      <a:extLst>
                        <a:ext uri="{FF2B5EF4-FFF2-40B4-BE49-F238E27FC236}">
                          <a16:creationId xmlns:a16="http://schemas.microsoft.com/office/drawing/2014/main" id="{6DC5B93A-F635-4DC7-A1C8-D7EDEE533A4A}"/>
                        </a:ext>
                      </a:extLst>
                    </p:cNvPr>
                    <p:cNvSpPr txBox="1">
                      <a:spLocks noRot="1" noChangeAspect="1" noMove="1" noResize="1" noEditPoints="1" noAdjustHandles="1" noChangeArrowheads="1" noChangeShapeType="1" noTextEdit="1"/>
                    </p:cNvSpPr>
                    <p:nvPr/>
                  </p:nvSpPr>
                  <p:spPr>
                    <a:xfrm>
                      <a:off x="2417293" y="4189850"/>
                      <a:ext cx="660014" cy="246221"/>
                    </a:xfrm>
                    <a:prstGeom prst="rect">
                      <a:avLst/>
                    </a:prstGeom>
                    <a:blipFill>
                      <a:blip r:embed="rId12"/>
                      <a:stretch>
                        <a:fillRect b="-7500"/>
                      </a:stretch>
                    </a:blipFill>
                  </p:spPr>
                  <p:txBody>
                    <a:bodyPr/>
                    <a:lstStyle/>
                    <a:p>
                      <a:r>
                        <a:rPr lang="en-US">
                          <a:noFill/>
                        </a:rPr>
                        <a:t> </a:t>
                      </a:r>
                    </a:p>
                  </p:txBody>
                </p:sp>
              </mc:Fallback>
            </mc:AlternateContent>
            <p:cxnSp>
              <p:nvCxnSpPr>
                <p:cNvPr id="23" name="직선 화살표 연결선 22">
                  <a:extLst>
                    <a:ext uri="{FF2B5EF4-FFF2-40B4-BE49-F238E27FC236}">
                      <a16:creationId xmlns:a16="http://schemas.microsoft.com/office/drawing/2014/main" id="{393E1D18-6CB0-4CE7-A6D0-A36CB871F5C0}"/>
                    </a:ext>
                  </a:extLst>
                </p:cNvPr>
                <p:cNvCxnSpPr>
                  <a:cxnSpLocks/>
                </p:cNvCxnSpPr>
                <p:nvPr/>
              </p:nvCxnSpPr>
              <p:spPr>
                <a:xfrm flipH="1" flipV="1">
                  <a:off x="2543012" y="3025440"/>
                  <a:ext cx="980501" cy="11969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75F5AEFF-8C21-4721-AA7B-CFE705722102}"/>
                    </a:ext>
                  </a:extLst>
                </p:cNvPr>
                <p:cNvSpPr txBox="1"/>
                <p:nvPr/>
              </p:nvSpPr>
              <p:spPr>
                <a:xfrm>
                  <a:off x="1878464" y="6399677"/>
                  <a:ext cx="3625217" cy="230832"/>
                </a:xfrm>
                <a:prstGeom prst="rect">
                  <a:avLst/>
                </a:prstGeom>
                <a:noFill/>
              </p:spPr>
              <p:txBody>
                <a:bodyPr wrap="square">
                  <a:spAutoFit/>
                </a:bodyPr>
                <a:lstStyle/>
                <a:p>
                  <a:r>
                    <a:rPr lang="en-US" altLang="ko-KR" sz="900" dirty="0">
                      <a:latin typeface="Arial" panose="020B0604020202020204" pitchFamily="34" charset="0"/>
                      <a:cs typeface="Arial" panose="020B0604020202020204" pitchFamily="34" charset="0"/>
                    </a:rPr>
                    <a:t>- Deposited energy per ion </a:t>
                  </a:r>
                  <a:r>
                    <a:rPr lang="en-US" altLang="ko-KR" sz="900" dirty="0" err="1">
                      <a:latin typeface="Arial" panose="020B0604020202020204" pitchFamily="34" charset="0"/>
                      <a:cs typeface="Arial" panose="020B0604020202020204" pitchFamily="34" charset="0"/>
                    </a:rPr>
                    <a:t>v.s</a:t>
                  </a:r>
                  <a:r>
                    <a:rPr lang="en-US" altLang="ko-KR" sz="900" dirty="0">
                      <a:latin typeface="Arial" panose="020B0604020202020204" pitchFamily="34" charset="0"/>
                      <a:cs typeface="Arial" panose="020B0604020202020204" pitchFamily="34" charset="0"/>
                    </a:rPr>
                    <a:t>. radial distance to the ion path </a:t>
                  </a:r>
                  <a:endParaRPr lang="ko-KR" altLang="en-US" sz="900" dirty="0">
                    <a:latin typeface="Arial" panose="020B0604020202020204" pitchFamily="34" charset="0"/>
                    <a:cs typeface="Arial" panose="020B0604020202020204" pitchFamily="34" charset="0"/>
                  </a:endParaRPr>
                </a:p>
              </p:txBody>
            </p:sp>
            <p:sp>
              <p:nvSpPr>
                <p:cNvPr id="17" name="직사각형 16">
                  <a:extLst>
                    <a:ext uri="{FF2B5EF4-FFF2-40B4-BE49-F238E27FC236}">
                      <a16:creationId xmlns:a16="http://schemas.microsoft.com/office/drawing/2014/main" id="{3527BFEC-D9A6-4A30-9488-86332E6E8FD0}"/>
                    </a:ext>
                  </a:extLst>
                </p:cNvPr>
                <p:cNvSpPr/>
                <p:nvPr/>
              </p:nvSpPr>
              <p:spPr>
                <a:xfrm>
                  <a:off x="2333069" y="4206706"/>
                  <a:ext cx="2599924" cy="369332"/>
                </a:xfrm>
                <a:prstGeom prst="rect">
                  <a:avLst/>
                </a:prstGeom>
              </p:spPr>
              <p:txBody>
                <a:bodyPr wrap="square">
                  <a:spAutoFit/>
                </a:bodyPr>
                <a:lstStyle/>
                <a:p>
                  <a:pPr algn="ctr"/>
                  <a:r>
                    <a:rPr lang="en-US" altLang="ko-KR" sz="900">
                      <a:latin typeface="Arial" panose="020B0604020202020204" pitchFamily="34" charset="0"/>
                      <a:cs typeface="Arial" panose="020B0604020202020204" pitchFamily="34" charset="0"/>
                    </a:rPr>
                    <a:t>Initial energy on electron</a:t>
                  </a:r>
                </a:p>
                <a:p>
                  <a:pPr algn="ctr"/>
                  <a:r>
                    <a:rPr lang="en-US" altLang="ko-KR" sz="900">
                      <a:latin typeface="Arial" panose="020B0604020202020204" pitchFamily="34" charset="0"/>
                      <a:cs typeface="Arial" panose="020B0604020202020204" pitchFamily="34" charset="0"/>
                    </a:rPr>
                    <a:t>(Heat </a:t>
                  </a:r>
                  <a:r>
                    <a:rPr lang="en-US" altLang="ko-KR" sz="900" dirty="0">
                      <a:latin typeface="Arial" panose="020B0604020202020204" pitchFamily="34" charset="0"/>
                      <a:cs typeface="Arial" panose="020B0604020202020204" pitchFamily="34" charset="0"/>
                    </a:rPr>
                    <a:t>source by inelastic collision (</a:t>
                  </a:r>
                  <a:r>
                    <a:rPr lang="en-US" altLang="ko-KR" sz="900" dirty="0" err="1">
                      <a:latin typeface="Arial" panose="020B0604020202020204" pitchFamily="34" charset="0"/>
                      <a:cs typeface="Arial" panose="020B0604020202020204" pitchFamily="34" charset="0"/>
                    </a:rPr>
                    <a:t>i</a:t>
                  </a:r>
                  <a:r>
                    <a:rPr lang="en-US" altLang="ko-KR" sz="900" dirty="0">
                      <a:latin typeface="Arial" panose="020B0604020202020204" pitchFamily="34" charset="0"/>
                      <a:cs typeface="Arial" panose="020B0604020202020204" pitchFamily="34" charset="0"/>
                    </a:rPr>
                    <a:t>-TS </a:t>
                  </a:r>
                  <a:r>
                    <a:rPr lang="en-US" altLang="ko-KR" sz="900">
                      <a:latin typeface="Arial" panose="020B0604020202020204" pitchFamily="34" charset="0"/>
                      <a:cs typeface="Arial" panose="020B0604020202020204" pitchFamily="34" charset="0"/>
                    </a:rPr>
                    <a:t>model))</a:t>
                  </a:r>
                  <a:endParaRPr lang="en-US" altLang="ko-KR" sz="9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96165E0E-28D4-4890-9122-AA41CBCADBC3}"/>
                        </a:ext>
                      </a:extLst>
                    </p:cNvPr>
                    <p:cNvSpPr txBox="1"/>
                    <p:nvPr/>
                  </p:nvSpPr>
                  <p:spPr>
                    <a:xfrm>
                      <a:off x="2552815" y="5682024"/>
                      <a:ext cx="1138258" cy="2308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altLang="ko-KR" sz="900" b="0" i="0" kern="100" smtClean="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By</m:t>
                            </m:r>
                            <m:r>
                              <a:rPr lang="en-US" altLang="ko-KR" sz="900" b="0" i="0" kern="100" smtClean="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 </m:t>
                            </m:r>
                            <m:r>
                              <m:rPr>
                                <m:sty m:val="p"/>
                              </m:rPr>
                              <a:rPr lang="en-US" altLang="ko-KR" sz="900" b="0" i="0" kern="100" smtClean="0">
                                <a:solidFill>
                                  <a:srgbClr val="000000"/>
                                </a:solidFill>
                                <a:effectLst/>
                                <a:latin typeface="Cambria Math" panose="02040503050406030204" pitchFamily="18" charset="0"/>
                                <a:ea typeface="맑은 고딕" panose="020B0503020000020004" pitchFamily="50" charset="-127"/>
                                <a:cs typeface="Times New Roman" panose="02020603050405020304" pitchFamily="18" charset="0"/>
                              </a:rPr>
                              <m:t>handcalculation</m:t>
                            </m:r>
                          </m:oMath>
                        </m:oMathPara>
                      </a14:m>
                      <a:endParaRPr lang="ko-KR" altLang="en-US" sz="900" dirty="0"/>
                    </a:p>
                  </p:txBody>
                </p:sp>
              </mc:Choice>
              <mc:Fallback xmlns="">
                <p:sp>
                  <p:nvSpPr>
                    <p:cNvPr id="75" name="TextBox 74">
                      <a:extLst>
                        <a:ext uri="{FF2B5EF4-FFF2-40B4-BE49-F238E27FC236}">
                          <a16:creationId xmlns:a16="http://schemas.microsoft.com/office/drawing/2014/main" id="{96165E0E-28D4-4890-9122-AA41CBCADBC3}"/>
                        </a:ext>
                      </a:extLst>
                    </p:cNvPr>
                    <p:cNvSpPr txBox="1">
                      <a:spLocks noRot="1" noChangeAspect="1" noMove="1" noResize="1" noEditPoints="1" noAdjustHandles="1" noChangeArrowheads="1" noChangeShapeType="1" noTextEdit="1"/>
                    </p:cNvSpPr>
                    <p:nvPr/>
                  </p:nvSpPr>
                  <p:spPr>
                    <a:xfrm>
                      <a:off x="2552815" y="5682024"/>
                      <a:ext cx="1138258" cy="230832"/>
                    </a:xfrm>
                    <a:prstGeom prst="rect">
                      <a:avLst/>
                    </a:prstGeom>
                    <a:blipFill>
                      <a:blip r:embed="rId13"/>
                      <a:stretch>
                        <a:fillRect b="-2632"/>
                      </a:stretch>
                    </a:blipFill>
                  </p:spPr>
                  <p:txBody>
                    <a:bodyPr/>
                    <a:lstStyle/>
                    <a:p>
                      <a:r>
                        <a:rPr lang="en-US">
                          <a:noFill/>
                        </a:rPr>
                        <a:t> </a:t>
                      </a:r>
                    </a:p>
                  </p:txBody>
                </p:sp>
              </mc:Fallback>
            </mc:AlternateContent>
            <p:sp>
              <p:nvSpPr>
                <p:cNvPr id="41" name="직사각형 40">
                  <a:extLst>
                    <a:ext uri="{FF2B5EF4-FFF2-40B4-BE49-F238E27FC236}">
                      <a16:creationId xmlns:a16="http://schemas.microsoft.com/office/drawing/2014/main" id="{4D66D740-00B3-42CF-900A-2C3D0A256EC2}"/>
                    </a:ext>
                  </a:extLst>
                </p:cNvPr>
                <p:cNvSpPr/>
                <p:nvPr/>
              </p:nvSpPr>
              <p:spPr>
                <a:xfrm>
                  <a:off x="2558383" y="5830942"/>
                  <a:ext cx="1758815" cy="246221"/>
                </a:xfrm>
                <a:prstGeom prst="rect">
                  <a:avLst/>
                </a:prstGeom>
              </p:spPr>
              <p:txBody>
                <a:bodyPr wrap="none">
                  <a:spAutoFit/>
                </a:bodyPr>
                <a:lstStyle/>
                <a:p>
                  <a:r>
                    <a:rPr lang="en-US" altLang="ko-KR" sz="1000" dirty="0"/>
                    <a:t>Ref.: M. R. P. </a:t>
                  </a:r>
                  <a:r>
                    <a:rPr lang="en-US" altLang="ko-KR" sz="1000" dirty="0" err="1"/>
                    <a:t>Waligorski</a:t>
                  </a:r>
                  <a:r>
                    <a:rPr lang="en-US" altLang="ko-KR" sz="1000" dirty="0"/>
                    <a:t>(1986)</a:t>
                  </a:r>
                  <a:endParaRPr lang="ko-KR" altLang="en-US" sz="1000" dirty="0"/>
                </a:p>
              </p:txBody>
            </p:sp>
          </p:grpSp>
          <p:cxnSp>
            <p:nvCxnSpPr>
              <p:cNvPr id="15" name="직선 화살표 연결선 14"/>
              <p:cNvCxnSpPr/>
              <p:nvPr/>
            </p:nvCxnSpPr>
            <p:spPr>
              <a:xfrm flipV="1">
                <a:off x="955158" y="4375554"/>
                <a:ext cx="0" cy="21159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a:off x="711075" y="4769843"/>
                <a:ext cx="0" cy="15036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직선 연결선 51"/>
              <p:cNvCxnSpPr/>
              <p:nvPr/>
            </p:nvCxnSpPr>
            <p:spPr>
              <a:xfrm>
                <a:off x="1213531" y="4779368"/>
                <a:ext cx="0" cy="15036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직사각형 18"/>
              <p:cNvSpPr/>
              <p:nvPr/>
            </p:nvSpPr>
            <p:spPr>
              <a:xfrm>
                <a:off x="584356" y="6408052"/>
                <a:ext cx="793807" cy="246221"/>
              </a:xfrm>
              <a:prstGeom prst="rect">
                <a:avLst/>
              </a:prstGeom>
            </p:spPr>
            <p:txBody>
              <a:bodyPr wrap="none">
                <a:spAutoFit/>
              </a:bodyPr>
              <a:lstStyle/>
              <a:p>
                <a:r>
                  <a:rPr lang="en-US" sz="1000">
                    <a:solidFill>
                      <a:srgbClr val="000000"/>
                    </a:solidFill>
                    <a:latin typeface="Times New Roman" panose="02020603050405020304" pitchFamily="18" charset="0"/>
                  </a:rPr>
                  <a:t>incident ion</a:t>
                </a:r>
                <a:endParaRPr lang="en-US" sz="1000"/>
              </a:p>
            </p:txBody>
          </p:sp>
          <p:sp>
            <p:nvSpPr>
              <p:cNvPr id="54" name="TextBox 53">
                <a:extLst>
                  <a:ext uri="{FF2B5EF4-FFF2-40B4-BE49-F238E27FC236}">
                    <a16:creationId xmlns:a16="http://schemas.microsoft.com/office/drawing/2014/main" id="{A1507FB2-19F4-499A-96AD-314398EFE4B8}"/>
                  </a:ext>
                </a:extLst>
              </p:cNvPr>
              <p:cNvSpPr txBox="1"/>
              <p:nvPr/>
            </p:nvSpPr>
            <p:spPr>
              <a:xfrm>
                <a:off x="1209692" y="6258686"/>
                <a:ext cx="2082832" cy="246221"/>
              </a:xfrm>
              <a:prstGeom prst="rect">
                <a:avLst/>
              </a:prstGeom>
              <a:noFill/>
            </p:spPr>
            <p:txBody>
              <a:bodyPr wrap="square">
                <a:spAutoFit/>
              </a:bodyPr>
              <a:lstStyle/>
              <a:p>
                <a:r>
                  <a:rPr lang="en-US" altLang="ko-KR" sz="1000">
                    <a:solidFill>
                      <a:srgbClr val="FF0000"/>
                    </a:solidFill>
                    <a:latin typeface="Times New Roman" panose="02020603050405020304" pitchFamily="18" charset="0"/>
                  </a:rPr>
                  <a:t>electron subsystem</a:t>
                </a:r>
                <a:endParaRPr lang="en-US" altLang="ko-KR" sz="1000" dirty="0">
                  <a:solidFill>
                    <a:srgbClr val="FF0000"/>
                  </a:solidFill>
                  <a:latin typeface="Times New Roman" panose="02020603050405020304" pitchFamily="18" charset="0"/>
                </a:endParaRPr>
              </a:p>
            </p:txBody>
          </p:sp>
          <p:sp>
            <p:nvSpPr>
              <p:cNvPr id="59" name="TextBox 58">
                <a:extLst>
                  <a:ext uri="{FF2B5EF4-FFF2-40B4-BE49-F238E27FC236}">
                    <a16:creationId xmlns:a16="http://schemas.microsoft.com/office/drawing/2014/main" id="{A1507FB2-19F4-499A-96AD-314398EFE4B8}"/>
                  </a:ext>
                </a:extLst>
              </p:cNvPr>
              <p:cNvSpPr txBox="1"/>
              <p:nvPr/>
            </p:nvSpPr>
            <p:spPr>
              <a:xfrm>
                <a:off x="1205449" y="6056370"/>
                <a:ext cx="316734" cy="276999"/>
              </a:xfrm>
              <a:prstGeom prst="rect">
                <a:avLst/>
              </a:prstGeom>
              <a:noFill/>
            </p:spPr>
            <p:txBody>
              <a:bodyPr wrap="square">
                <a:spAutoFit/>
              </a:bodyPr>
              <a:lstStyle/>
              <a:p>
                <a:r>
                  <a:rPr lang="en-US" altLang="ko-KR" sz="1200">
                    <a:solidFill>
                      <a:srgbClr val="FF0000"/>
                    </a:solidFill>
                    <a:latin typeface="Times New Roman" panose="02020603050405020304" pitchFamily="18" charset="0"/>
                  </a:rPr>
                  <a:t>T</a:t>
                </a:r>
                <a:r>
                  <a:rPr lang="en-US" altLang="ko-KR" sz="1200" baseline="-25000">
                    <a:solidFill>
                      <a:srgbClr val="FF0000"/>
                    </a:solidFill>
                    <a:latin typeface="Times New Roman" panose="02020603050405020304" pitchFamily="18" charset="0"/>
                  </a:rPr>
                  <a:t>e</a:t>
                </a:r>
                <a:endParaRPr lang="en-US" altLang="ko-KR" sz="1200" baseline="-25000" dirty="0">
                  <a:solidFill>
                    <a:srgbClr val="FF0000"/>
                  </a:solidFill>
                  <a:latin typeface="Times New Roman" panose="02020603050405020304" pitchFamily="18" charset="0"/>
                </a:endParaRPr>
              </a:p>
            </p:txBody>
          </p:sp>
          <p:cxnSp>
            <p:nvCxnSpPr>
              <p:cNvPr id="66" name="직선 연결선 65"/>
              <p:cNvCxnSpPr/>
              <p:nvPr/>
            </p:nvCxnSpPr>
            <p:spPr>
              <a:xfrm>
                <a:off x="228685" y="4753113"/>
                <a:ext cx="0" cy="14890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직선 연결선 66"/>
              <p:cNvCxnSpPr/>
              <p:nvPr/>
            </p:nvCxnSpPr>
            <p:spPr>
              <a:xfrm>
                <a:off x="1747513" y="4753113"/>
                <a:ext cx="0" cy="150362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1507FB2-19F4-499A-96AD-314398EFE4B8}"/>
                  </a:ext>
                </a:extLst>
              </p:cNvPr>
              <p:cNvSpPr txBox="1"/>
              <p:nvPr/>
            </p:nvSpPr>
            <p:spPr>
              <a:xfrm>
                <a:off x="1747513" y="5015079"/>
                <a:ext cx="571707" cy="276999"/>
              </a:xfrm>
              <a:prstGeom prst="rect">
                <a:avLst/>
              </a:prstGeom>
              <a:noFill/>
            </p:spPr>
            <p:txBody>
              <a:bodyPr wrap="square">
                <a:spAutoFit/>
              </a:bodyPr>
              <a:lstStyle/>
              <a:p>
                <a:r>
                  <a:rPr lang="en-US" altLang="ko-KR" sz="1200">
                    <a:solidFill>
                      <a:srgbClr val="FFC000"/>
                    </a:solidFill>
                    <a:latin typeface="Times New Roman" panose="02020603050405020304" pitchFamily="18" charset="0"/>
                  </a:rPr>
                  <a:t>T</a:t>
                </a:r>
                <a:r>
                  <a:rPr lang="en-US" altLang="ko-KR" sz="1200" baseline="-25000">
                    <a:solidFill>
                      <a:srgbClr val="FFC000"/>
                    </a:solidFill>
                    <a:latin typeface="Times New Roman" panose="02020603050405020304" pitchFamily="18" charset="0"/>
                  </a:rPr>
                  <a:t>a</a:t>
                </a:r>
                <a:endParaRPr lang="en-US" altLang="ko-KR" sz="1200" baseline="-25000" dirty="0">
                  <a:solidFill>
                    <a:srgbClr val="FFC000"/>
                  </a:solidFill>
                  <a:latin typeface="Times New Roman" panose="02020603050405020304" pitchFamily="18" charset="0"/>
                </a:endParaRPr>
              </a:p>
            </p:txBody>
          </p:sp>
          <p:sp>
            <p:nvSpPr>
              <p:cNvPr id="71" name="TextBox 70">
                <a:extLst>
                  <a:ext uri="{FF2B5EF4-FFF2-40B4-BE49-F238E27FC236}">
                    <a16:creationId xmlns:a16="http://schemas.microsoft.com/office/drawing/2014/main" id="{A1507FB2-19F4-499A-96AD-314398EFE4B8}"/>
                  </a:ext>
                </a:extLst>
              </p:cNvPr>
              <p:cNvSpPr txBox="1"/>
              <p:nvPr/>
            </p:nvSpPr>
            <p:spPr>
              <a:xfrm>
                <a:off x="1727420" y="4809815"/>
                <a:ext cx="1176689" cy="261610"/>
              </a:xfrm>
              <a:prstGeom prst="rect">
                <a:avLst/>
              </a:prstGeom>
              <a:noFill/>
            </p:spPr>
            <p:txBody>
              <a:bodyPr wrap="square">
                <a:spAutoFit/>
              </a:bodyPr>
              <a:lstStyle/>
              <a:p>
                <a:r>
                  <a:rPr lang="en-US" altLang="ko-KR" sz="1050">
                    <a:solidFill>
                      <a:srgbClr val="FFC000"/>
                    </a:solidFill>
                    <a:latin typeface="Times New Roman" panose="02020603050405020304" pitchFamily="18" charset="0"/>
                  </a:rPr>
                  <a:t>lattice subsystem</a:t>
                </a:r>
                <a:endParaRPr lang="en-US" altLang="ko-KR" sz="1050" dirty="0">
                  <a:solidFill>
                    <a:srgbClr val="FFC000"/>
                  </a:solidFill>
                  <a:latin typeface="Times New Roman" panose="02020603050405020304" pitchFamily="18" charset="0"/>
                </a:endParaRPr>
              </a:p>
            </p:txBody>
          </p:sp>
          <p:cxnSp>
            <p:nvCxnSpPr>
              <p:cNvPr id="24" name="직선 화살표 연결선 23"/>
              <p:cNvCxnSpPr/>
              <p:nvPr/>
            </p:nvCxnSpPr>
            <p:spPr>
              <a:xfrm>
                <a:off x="972679" y="5748923"/>
                <a:ext cx="240852"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직선 화살표 연결선 72"/>
              <p:cNvCxnSpPr/>
              <p:nvPr/>
            </p:nvCxnSpPr>
            <p:spPr>
              <a:xfrm>
                <a:off x="1289413" y="5748923"/>
                <a:ext cx="398360"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27038" y="5728288"/>
                <a:ext cx="881339" cy="276999"/>
              </a:xfrm>
              <a:prstGeom prst="rect">
                <a:avLst/>
              </a:prstGeom>
              <a:noFill/>
            </p:spPr>
            <p:txBody>
              <a:bodyPr wrap="square" rtlCol="0">
                <a:spAutoFit/>
              </a:bodyPr>
              <a:lstStyle/>
              <a:p>
                <a:r>
                  <a:rPr lang="en-US" sz="1200">
                    <a:solidFill>
                      <a:srgbClr val="00B050"/>
                    </a:solidFill>
                    <a:latin typeface="Times New Roman" panose="02020603050405020304" pitchFamily="18" charset="0"/>
                  </a:rPr>
                  <a:t>energy</a:t>
                </a:r>
              </a:p>
            </p:txBody>
          </p:sp>
        </p:grpSp>
        <p:sp>
          <p:nvSpPr>
            <p:cNvPr id="77" name="TextBox 76">
              <a:extLst>
                <a:ext uri="{FF2B5EF4-FFF2-40B4-BE49-F238E27FC236}">
                  <a16:creationId xmlns:a16="http://schemas.microsoft.com/office/drawing/2014/main" id="{A1507FB2-19F4-499A-96AD-314398EFE4B8}"/>
                </a:ext>
              </a:extLst>
            </p:cNvPr>
            <p:cNvSpPr txBox="1"/>
            <p:nvPr/>
          </p:nvSpPr>
          <p:spPr>
            <a:xfrm>
              <a:off x="1205034" y="4235890"/>
              <a:ext cx="1491120" cy="261610"/>
            </a:xfrm>
            <a:prstGeom prst="rect">
              <a:avLst/>
            </a:prstGeom>
            <a:noFill/>
          </p:spPr>
          <p:txBody>
            <a:bodyPr wrap="square">
              <a:spAutoFit/>
            </a:bodyPr>
            <a:lstStyle/>
            <a:p>
              <a:r>
                <a:rPr lang="en-US" altLang="ko-KR" sz="1050">
                  <a:solidFill>
                    <a:schemeClr val="accent1"/>
                  </a:solidFill>
                  <a:latin typeface="Times New Roman" panose="02020603050405020304" pitchFamily="18" charset="0"/>
                </a:rPr>
                <a:t>electronic sputtering</a:t>
              </a:r>
              <a:endParaRPr lang="en-US" altLang="ko-KR" sz="1050" dirty="0">
                <a:solidFill>
                  <a:schemeClr val="accent1"/>
                </a:solidFill>
                <a:latin typeface="Times New Roman" panose="02020603050405020304" pitchFamily="18" charset="0"/>
              </a:endParaRPr>
            </a:p>
          </p:txBody>
        </p:sp>
        <p:cxnSp>
          <p:nvCxnSpPr>
            <p:cNvPr id="7" name="직선 연결선 6"/>
            <p:cNvCxnSpPr/>
            <p:nvPr/>
          </p:nvCxnSpPr>
          <p:spPr>
            <a:xfrm>
              <a:off x="58299" y="4757876"/>
              <a:ext cx="2129683" cy="0"/>
            </a:xfrm>
            <a:prstGeom prst="line">
              <a:avLst/>
            </a:prstGeom>
          </p:spPr>
          <p:style>
            <a:lnRef idx="1">
              <a:schemeClr val="dk1"/>
            </a:lnRef>
            <a:fillRef idx="0">
              <a:schemeClr val="dk1"/>
            </a:fillRef>
            <a:effectRef idx="0">
              <a:schemeClr val="dk1"/>
            </a:effectRef>
            <a:fontRef idx="minor">
              <a:schemeClr val="tx1"/>
            </a:fontRef>
          </p:style>
        </p:cxnSp>
        <p:cxnSp>
          <p:nvCxnSpPr>
            <p:cNvPr id="78" name="직선 화살표 연결선 77"/>
            <p:cNvCxnSpPr/>
            <p:nvPr/>
          </p:nvCxnSpPr>
          <p:spPr>
            <a:xfrm flipH="1" flipV="1">
              <a:off x="328115" y="4490350"/>
              <a:ext cx="262174" cy="2116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직선 화살표 연결선 80"/>
            <p:cNvCxnSpPr/>
            <p:nvPr/>
          </p:nvCxnSpPr>
          <p:spPr>
            <a:xfrm flipV="1">
              <a:off x="1064002" y="4375554"/>
              <a:ext cx="191374" cy="381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직선 화살표 연결선 83"/>
            <p:cNvCxnSpPr/>
            <p:nvPr/>
          </p:nvCxnSpPr>
          <p:spPr>
            <a:xfrm flipV="1">
              <a:off x="1403233" y="4463155"/>
              <a:ext cx="324259" cy="238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직선 화살표 연결선 84"/>
            <p:cNvCxnSpPr/>
            <p:nvPr/>
          </p:nvCxnSpPr>
          <p:spPr>
            <a:xfrm flipH="1" flipV="1">
              <a:off x="699132" y="4355111"/>
              <a:ext cx="136490" cy="384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7828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11145</TotalTime>
  <Words>3933</Words>
  <Application>Microsoft Office PowerPoint</Application>
  <PresentationFormat>와이드스크린</PresentationFormat>
  <Paragraphs>615</Paragraphs>
  <Slides>20</Slides>
  <Notes>12</Notes>
  <HiddenSlides>0</HiddenSlides>
  <MMClips>0</MMClips>
  <ScaleCrop>false</ScaleCrop>
  <HeadingPairs>
    <vt:vector size="6" baseType="variant">
      <vt:variant>
        <vt:lpstr>사용한 글꼴</vt:lpstr>
      </vt:variant>
      <vt:variant>
        <vt:i4>17</vt:i4>
      </vt:variant>
      <vt:variant>
        <vt:lpstr>테마</vt:lpstr>
      </vt:variant>
      <vt:variant>
        <vt:i4>1</vt:i4>
      </vt:variant>
      <vt:variant>
        <vt:lpstr>슬라이드 제목</vt:lpstr>
      </vt:variant>
      <vt:variant>
        <vt:i4>20</vt:i4>
      </vt:variant>
    </vt:vector>
  </HeadingPairs>
  <TitlesOfParts>
    <vt:vector size="38" baseType="lpstr">
      <vt:lpstr>AdvEPSTIM</vt:lpstr>
      <vt:lpstr>AdvGulliv-R</vt:lpstr>
      <vt:lpstr>AdvOT863180fb</vt:lpstr>
      <vt:lpstr>Montserrat</vt:lpstr>
      <vt:lpstr>Montserrat Light</vt:lpstr>
      <vt:lpstr>MS Mincho</vt:lpstr>
      <vt:lpstr>Noto Sans KR Light</vt:lpstr>
      <vt:lpstr>맑은 고딕</vt:lpstr>
      <vt:lpstr>바탕</vt:lpstr>
      <vt:lpstr>Arial</vt:lpstr>
      <vt:lpstr>Calibri</vt:lpstr>
      <vt:lpstr>Calibri Light</vt:lpstr>
      <vt:lpstr>Cambria Math</vt:lpstr>
      <vt:lpstr>Symbol</vt:lpstr>
      <vt:lpstr>Times</vt:lpstr>
      <vt:lpstr>Times New Roman</vt:lpstr>
      <vt:lpstr>Wingdings</vt:lpstr>
      <vt:lpstr>Office 테마</vt:lpstr>
      <vt:lpstr>Exploring the Durability of thin carbon-backed lithium fluoride targets bombarded by 68 MeV 17O beams:  A Theoretical and Experimental Analysis</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Support</vt:lpstr>
      <vt:lpstr>Support</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User</dc:creator>
  <cp:lastModifiedBy>Admin</cp:lastModifiedBy>
  <cp:revision>592</cp:revision>
  <dcterms:created xsi:type="dcterms:W3CDTF">2024-05-01T03:54:54Z</dcterms:created>
  <dcterms:modified xsi:type="dcterms:W3CDTF">2024-06-05T00:00:22Z</dcterms:modified>
</cp:coreProperties>
</file>