
<file path=[Content_Types].xml><?xml version="1.0" encoding="utf-8"?>
<Types xmlns="http://schemas.openxmlformats.org/package/2006/content-types">
  <Default Extension="edu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9" r:id="rId2"/>
    <p:sldId id="762" r:id="rId3"/>
    <p:sldId id="763" r:id="rId4"/>
    <p:sldId id="779" r:id="rId5"/>
    <p:sldId id="787" r:id="rId6"/>
    <p:sldId id="768" r:id="rId7"/>
    <p:sldId id="786" r:id="rId8"/>
    <p:sldId id="785" r:id="rId9"/>
    <p:sldId id="788" r:id="rId10"/>
    <p:sldId id="782" r:id="rId11"/>
    <p:sldId id="777" r:id="rId12"/>
    <p:sldId id="789" r:id="rId13"/>
  </p:sldIdLst>
  <p:sldSz cx="12192000" cy="6858000"/>
  <p:notesSz cx="6950075" cy="9236075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" userDrawn="1">
          <p15:clr>
            <a:srgbClr val="A4A3A4"/>
          </p15:clr>
        </p15:guide>
        <p15:guide id="2" orient="horz" pos="1294" userDrawn="1">
          <p15:clr>
            <a:srgbClr val="A4A3A4"/>
          </p15:clr>
        </p15:guide>
        <p15:guide id="3" orient="horz" pos="3745" userDrawn="1">
          <p15:clr>
            <a:srgbClr val="A4A3A4"/>
          </p15:clr>
        </p15:guide>
        <p15:guide id="4" orient="horz" pos="3980" userDrawn="1">
          <p15:clr>
            <a:srgbClr val="A4A3A4"/>
          </p15:clr>
        </p15:guide>
        <p15:guide id="5" orient="horz" pos="1052" userDrawn="1">
          <p15:clr>
            <a:srgbClr val="A4A3A4"/>
          </p15:clr>
        </p15:guide>
        <p15:guide id="6" orient="horz" pos="1741" userDrawn="1">
          <p15:clr>
            <a:srgbClr val="A4A3A4"/>
          </p15:clr>
        </p15:guide>
        <p15:guide id="7" orient="horz" pos="4183" userDrawn="1">
          <p15:clr>
            <a:srgbClr val="A4A3A4"/>
          </p15:clr>
        </p15:guide>
        <p15:guide id="8" orient="horz" pos="566" userDrawn="1">
          <p15:clr>
            <a:srgbClr val="A4A3A4"/>
          </p15:clr>
        </p15:guide>
        <p15:guide id="9" orient="horz" pos="2808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1" pos="484" userDrawn="1">
          <p15:clr>
            <a:srgbClr val="A4A3A4"/>
          </p15:clr>
        </p15:guide>
        <p15:guide id="12" pos="7195" userDrawn="1">
          <p15:clr>
            <a:srgbClr val="A4A3A4"/>
          </p15:clr>
        </p15:guide>
        <p15:guide id="13" pos="376" userDrawn="1">
          <p15:clr>
            <a:srgbClr val="A4A3A4"/>
          </p15:clr>
        </p15:guide>
        <p15:guide id="14" pos="5045" userDrawn="1">
          <p15:clr>
            <a:srgbClr val="A4A3A4"/>
          </p15:clr>
        </p15:guide>
        <p15:guide id="15" pos="4981" userDrawn="1">
          <p15:clr>
            <a:srgbClr val="A4A3A4"/>
          </p15:clr>
        </p15:guide>
        <p15:guide id="16" pos="2905" userDrawn="1">
          <p15:clr>
            <a:srgbClr val="A4A3A4"/>
          </p15:clr>
        </p15:guide>
        <p15:guide id="17" pos="7285" userDrawn="1">
          <p15:clr>
            <a:srgbClr val="A4A3A4"/>
          </p15:clr>
        </p15:guide>
        <p15:guide id="18" pos="51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7CF2"/>
    <a:srgbClr val="FF0000"/>
    <a:srgbClr val="E17000"/>
    <a:srgbClr val="FFC000"/>
    <a:srgbClr val="4F8E1E"/>
    <a:srgbClr val="0070C0"/>
    <a:srgbClr val="C75B12"/>
    <a:srgbClr val="F78E79"/>
    <a:srgbClr val="D2C295"/>
    <a:srgbClr val="981E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1F1058-2498-4147-A4F1-633A2F7FD4CD}" v="3" dt="2024-05-30T10:30:07.9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4694" autoAdjust="0"/>
  </p:normalViewPr>
  <p:slideViewPr>
    <p:cSldViewPr snapToObjects="1" showGuides="1">
      <p:cViewPr varScale="1">
        <p:scale>
          <a:sx n="79" d="100"/>
          <a:sy n="79" d="100"/>
        </p:scale>
        <p:origin x="912" y="62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3840"/>
        <p:guide pos="484"/>
        <p:guide pos="7195"/>
        <p:guide pos="376"/>
        <p:guide pos="5045"/>
        <p:guide pos="4981"/>
        <p:guide pos="2905"/>
        <p:guide pos="7285"/>
        <p:guide pos="5156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1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" y="0"/>
            <a:ext cx="12211200" cy="6868800"/>
          </a:xfrm>
          <a:prstGeom prst="rect">
            <a:avLst/>
          </a:prstGeom>
        </p:spPr>
      </p:pic>
      <p:pic>
        <p:nvPicPr>
          <p:cNvPr id="8" name="Logo SLAC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912" y="6196868"/>
            <a:ext cx="3034088" cy="661133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6"/>
            <a:ext cx="2631445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1" y="3646170"/>
            <a:ext cx="10653183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6197600" y="1252729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861984" y="1252728"/>
            <a:ext cx="3256453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861984" y="3886200"/>
            <a:ext cx="3256453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323939" y="1243584"/>
            <a:ext cx="3256453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609601" y="1243584"/>
            <a:ext cx="4017433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8009467" y="1243584"/>
            <a:ext cx="3556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609600" y="1243584"/>
            <a:ext cx="7313083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bg>
      <p:bgPr>
        <a:gradFill>
          <a:gsLst>
            <a:gs pos="71000">
              <a:schemeClr val="bg1">
                <a:lumMod val="95000"/>
              </a:schemeClr>
            </a:gs>
            <a:gs pos="99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 SLAC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912" y="6196868"/>
            <a:ext cx="3034088" cy="661133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196"/>
            <a:ext cx="2631445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9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1" y="1243584"/>
            <a:ext cx="10813225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  <p:sldLayoutId id="2147483676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du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ng straight road with cars and trees&#10;&#10;Description automatically generated">
            <a:extLst>
              <a:ext uri="{FF2B5EF4-FFF2-40B4-BE49-F238E27FC236}">
                <a16:creationId xmlns:a16="http://schemas.microsoft.com/office/drawing/2014/main" id="{A7E86374-9A41-6F5D-B56B-EB589D0C1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" b="2867"/>
          <a:stretch/>
        </p:blipFill>
        <p:spPr>
          <a:xfrm>
            <a:off x="0" y="-22575"/>
            <a:ext cx="12188160" cy="68388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E57908-FDFC-F7C2-CDA6-9EA5C7E6DD94}"/>
              </a:ext>
            </a:extLst>
          </p:cNvPr>
          <p:cNvSpPr/>
          <p:nvPr/>
        </p:nvSpPr>
        <p:spPr bwMode="auto">
          <a:xfrm>
            <a:off x="0" y="-37692"/>
            <a:ext cx="12192000" cy="6895692"/>
          </a:xfrm>
          <a:prstGeom prst="rect">
            <a:avLst/>
          </a:prstGeom>
          <a:gradFill>
            <a:gsLst>
              <a:gs pos="1000">
                <a:schemeClr val="bg1">
                  <a:lumMod val="94227"/>
                  <a:alpha val="13867"/>
                </a:schemeClr>
              </a:gs>
              <a:gs pos="81000">
                <a:schemeClr val="bg1">
                  <a:lumMod val="85000"/>
                  <a:alpha val="86848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 idx="4294967295"/>
          </p:nvPr>
        </p:nvSpPr>
        <p:spPr>
          <a:xfrm>
            <a:off x="600631" y="2358639"/>
            <a:ext cx="10990738" cy="2016224"/>
          </a:xfrm>
          <a:solidFill>
            <a:schemeClr val="bg1">
              <a:alpha val="0"/>
            </a:schemeClr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400" dirty="0">
                <a:solidFill>
                  <a:schemeClr val="tx1"/>
                </a:solidFill>
              </a:rPr>
              <a:t>RP Commissioning of the LCLS-II LINAC at low power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8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E2DD0B-BC14-4C48-B56A-0D94DAD51B29}"/>
              </a:ext>
            </a:extLst>
          </p:cNvPr>
          <p:cNvSpPr txBox="1">
            <a:spLocks noChangeArrowheads="1"/>
          </p:cNvSpPr>
          <p:nvPr/>
        </p:nvSpPr>
        <p:spPr>
          <a:xfrm>
            <a:off x="1099652" y="4784077"/>
            <a:ext cx="9992696" cy="511980"/>
          </a:xfrm>
          <a:prstGeom prst="rect">
            <a:avLst/>
          </a:prstGeom>
          <a:solidFill>
            <a:schemeClr val="bg1">
              <a:alpha val="0"/>
            </a:schemeClr>
          </a:solidFill>
          <a:ln/>
        </p:spPr>
        <p:txBody>
          <a:bodyPr/>
          <a:lstStyle>
            <a:lvl1pPr marL="341305" indent="-341305" algn="l" defTabSz="449251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charset="2"/>
              <a:buChar char=""/>
              <a:defRPr sz="2000">
                <a:solidFill>
                  <a:srgbClr val="40458C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741344" indent="-284156" algn="l" defTabSz="449251" rtl="0" eaLnBrk="0" fontAlgn="base" hangingPunct="0">
              <a:lnSpc>
                <a:spcPct val="101000"/>
              </a:lnSpc>
              <a:spcBef>
                <a:spcPts val="451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>
                <a:solidFill>
                  <a:srgbClr val="40458C"/>
                </a:solidFill>
                <a:latin typeface="Comic Sans MS" panose="030F0702030302020204" pitchFamily="66" charset="0"/>
              </a:defRPr>
            </a:lvl2pPr>
            <a:lvl3pPr marL="1142971" indent="-228594" algn="l" defTabSz="449251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6F89F7"/>
              </a:buClr>
              <a:buSzPct val="95000"/>
              <a:buFont typeface="Wingdings" charset="2"/>
              <a:buChar char=""/>
              <a:defRPr sz="1600">
                <a:solidFill>
                  <a:srgbClr val="40458C"/>
                </a:solidFill>
                <a:latin typeface="Comic Sans MS" panose="030F0702030302020204" pitchFamily="66" charset="0"/>
              </a:defRPr>
            </a:lvl3pPr>
            <a:lvl4pPr marL="1600160" indent="-228594" algn="l" defTabSz="449251" rtl="0" eaLnBrk="0" fontAlgn="base" hangingPunct="0">
              <a:lnSpc>
                <a:spcPct val="101000"/>
              </a:lnSpc>
              <a:spcBef>
                <a:spcPts val="351"/>
              </a:spcBef>
              <a:spcAft>
                <a:spcPct val="0"/>
              </a:spcAft>
              <a:buClr>
                <a:srgbClr val="40458C"/>
              </a:buClr>
              <a:buSzPct val="65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4pPr>
            <a:lvl5pPr marL="2057349" indent="-228594" algn="l" defTabSz="449251" rtl="0" eaLnBrk="0" fontAlgn="base" hangingPunct="0">
              <a:lnSpc>
                <a:spcPct val="101000"/>
              </a:lnSpc>
              <a:spcBef>
                <a:spcPts val="351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5pPr>
            <a:lvl6pPr marL="2514537" indent="-228594" algn="l" defTabSz="449251" rtl="0" fontAlgn="base">
              <a:lnSpc>
                <a:spcPct val="101000"/>
              </a:lnSpc>
              <a:spcBef>
                <a:spcPts val="351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6pPr>
            <a:lvl7pPr marL="2971726" indent="-228594" algn="l" defTabSz="449251" rtl="0" fontAlgn="base">
              <a:lnSpc>
                <a:spcPct val="101000"/>
              </a:lnSpc>
              <a:spcBef>
                <a:spcPts val="351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7pPr>
            <a:lvl8pPr marL="3428914" indent="-228594" algn="l" defTabSz="449251" rtl="0" fontAlgn="base">
              <a:lnSpc>
                <a:spcPct val="101000"/>
              </a:lnSpc>
              <a:spcBef>
                <a:spcPts val="351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8pPr>
            <a:lvl9pPr marL="3886103" indent="-228594" algn="l" defTabSz="449251" rtl="0" fontAlgn="base">
              <a:lnSpc>
                <a:spcPct val="101000"/>
              </a:lnSpc>
              <a:spcBef>
                <a:spcPts val="351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ptos" panose="020B0004020202020204" pitchFamily="34" charset="0"/>
                <a:cs typeface="Calibri" panose="020F0502020204030204" pitchFamily="34" charset="0"/>
              </a:rPr>
              <a:t>Thomas FROSIO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ptos" panose="020B0004020202020204" pitchFamily="34" charset="0"/>
                <a:cs typeface="Calibri" panose="020F0502020204030204" pitchFamily="34" charset="0"/>
              </a:rPr>
              <a:t>, Mario SANTANA, Jan BLAHA, Johannes BAUER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2B3E450-416B-3AD2-6B6F-BADB9B883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904" y="5510483"/>
            <a:ext cx="2470256" cy="1411575"/>
          </a:xfrm>
          <a:prstGeom prst="rect">
            <a:avLst/>
          </a:prstGeom>
        </p:spPr>
      </p:pic>
      <p:pic>
        <p:nvPicPr>
          <p:cNvPr id="13" name="Logo SLAC">
            <a:extLst>
              <a:ext uri="{FF2B5EF4-FFF2-40B4-BE49-F238E27FC236}">
                <a16:creationId xmlns:a16="http://schemas.microsoft.com/office/drawing/2014/main" id="{02A73CB1-6E09-4B1F-8A80-A7802BED65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912" y="6196868"/>
            <a:ext cx="3034088" cy="661133"/>
          </a:xfrm>
          <a:prstGeom prst="rect">
            <a:avLst/>
          </a:prstGeom>
        </p:spPr>
      </p:pic>
      <p:pic>
        <p:nvPicPr>
          <p:cNvPr id="14" name="Logo DOE Stanford">
            <a:extLst>
              <a:ext uri="{FF2B5EF4-FFF2-40B4-BE49-F238E27FC236}">
                <a16:creationId xmlns:a16="http://schemas.microsoft.com/office/drawing/2014/main" id="{040DF1F5-71FD-4D47-831E-F05B616B7D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0329" y="6024161"/>
            <a:ext cx="3689958" cy="100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16BB58-4A1C-1C68-F1E0-2969EA9FB2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F6B1EB-5104-BCFB-48D4-4A565C691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47737-8A75-40CE-2F08-7828C5862F09}"/>
              </a:ext>
            </a:extLst>
          </p:cNvPr>
          <p:cNvSpPr txBox="1"/>
          <p:nvPr/>
        </p:nvSpPr>
        <p:spPr>
          <a:xfrm>
            <a:off x="228600" y="1219200"/>
            <a:ext cx="1196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SLAC is doing tests by parking the beam at different locations in the beamline, for different beam parameters and ramping up the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have collected a huge amount of data and we started to analyze it: more results to 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presentation focuses on some dark current results obtained from the gun and the cryomodules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Dark current are of high interest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Keep a good beam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Reduce the dose in the vicinity of the machines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Avoid damages to the superconducting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have tools to simulate (see M. Santana’s presentation this afternoon):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Cryomodule operations including field emission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All SLAC’s RP detectors and monitors (Cerenkov fibers, diamond detectors)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Starting today, beam power is being double each day until Friday to reach 4 kW. New surveys planed when coming back to SLAC</a:t>
            </a:r>
          </a:p>
        </p:txBody>
      </p:sp>
    </p:spTree>
    <p:extLst>
      <p:ext uri="{BB962C8B-B14F-4D97-AF65-F5344CB8AC3E}">
        <p14:creationId xmlns:p14="http://schemas.microsoft.com/office/powerpoint/2010/main" val="521654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EB4877-A0FB-4789-93CA-0540056E1C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0B4621-5B9B-46CD-B7C0-11ACA4BCAD7F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1"/>
            <a:ext cx="6060993" cy="45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8DEB70-71DF-4A42-BD87-96FAFA163B4A}"/>
              </a:ext>
            </a:extLst>
          </p:cNvPr>
          <p:cNvSpPr txBox="1"/>
          <p:nvPr/>
        </p:nvSpPr>
        <p:spPr>
          <a:xfrm>
            <a:off x="3341823" y="152400"/>
            <a:ext cx="53559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01" sz="6000" dirty="0">
                <a:solidFill>
                  <a:srgbClr val="FF0000"/>
                </a:solidFill>
              </a:rPr>
              <a:t>QUESTIONS ?</a:t>
            </a:r>
            <a:endParaRPr lang="fr-FR" sz="6000" dirty="0">
              <a:solidFill>
                <a:srgbClr val="FF0000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CB38E25-9661-48CE-A0F0-B2F767F35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993" y="1295400"/>
            <a:ext cx="6105529" cy="45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807A7-B3E2-46A4-AAA4-364AFAFBE1D1}"/>
              </a:ext>
            </a:extLst>
          </p:cNvPr>
          <p:cNvSpPr txBox="1"/>
          <p:nvPr/>
        </p:nvSpPr>
        <p:spPr>
          <a:xfrm>
            <a:off x="345224" y="5857334"/>
            <a:ext cx="11182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01" sz="2800" b="1" dirty="0"/>
              <a:t>Next commissioning phase </a:t>
            </a:r>
            <a:r>
              <a:rPr lang="en-US" sz="2800" b="1" dirty="0"/>
              <a:t>with ~4 kW beam starts in June 2024</a:t>
            </a:r>
            <a:endParaRPr lang="fr-FR" sz="2800" b="1" dirty="0"/>
          </a:p>
        </p:txBody>
      </p:sp>
      <p:pic>
        <p:nvPicPr>
          <p:cNvPr id="3074" name="Picture 2" descr="Aucune description de photo disponible.">
            <a:extLst>
              <a:ext uri="{FF2B5EF4-FFF2-40B4-BE49-F238E27FC236}">
                <a16:creationId xmlns:a16="http://schemas.microsoft.com/office/drawing/2014/main" id="{AA6A2549-8BFB-FEFD-7086-B8F8422A8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75" y="1705964"/>
            <a:ext cx="2038125" cy="385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64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A81EA6-B1A3-1B4E-22FF-5DFDA5ABE9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FE8A4-524D-408F-7A6C-85DB62F17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4839"/>
            <a:ext cx="7315200" cy="6521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473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7B1E6C-0102-9BB9-6C3F-DB457A29DD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0AEB3D-AA40-C26F-7509-878D5854F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65051D-7246-243F-C8DD-96AF03E70C8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4395216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LCLS-II description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Field emission and models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 indent="0">
              <a:buNone/>
            </a:pP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D03C598-8FD7-4CF8-2CD1-DB6AB930FFB7}"/>
              </a:ext>
            </a:extLst>
          </p:cNvPr>
          <p:cNvSpPr txBox="1">
            <a:spLocks/>
          </p:cNvSpPr>
          <p:nvPr/>
        </p:nvSpPr>
        <p:spPr>
          <a:xfrm>
            <a:off x="609060" y="3150503"/>
            <a:ext cx="10811933" cy="91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Monitoring of field emissions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1C83E89-03F4-C523-EB43-402C2450B220}"/>
              </a:ext>
            </a:extLst>
          </p:cNvPr>
          <p:cNvSpPr txBox="1">
            <a:spLocks/>
          </p:cNvSpPr>
          <p:nvPr/>
        </p:nvSpPr>
        <p:spPr>
          <a:xfrm>
            <a:off x="570959" y="4064903"/>
            <a:ext cx="10811933" cy="13175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Survey with low power beams on collimators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ACD9B91-0151-BC18-EB03-EF767C9C0926}"/>
              </a:ext>
            </a:extLst>
          </p:cNvPr>
          <p:cNvSpPr txBox="1">
            <a:spLocks/>
          </p:cNvSpPr>
          <p:nvPr/>
        </p:nvSpPr>
        <p:spPr>
          <a:xfrm>
            <a:off x="570958" y="4925280"/>
            <a:ext cx="10811933" cy="91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959230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C363DA-3CE5-B7F5-34EF-9A40CB988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418451"/>
          </a:xfrm>
        </p:spPr>
        <p:txBody>
          <a:bodyPr/>
          <a:lstStyle/>
          <a:p>
            <a:r>
              <a:rPr lang="en-US" dirty="0"/>
              <a:t>LCLS-II layout and monitoring devices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F5CD9B-D754-6055-08D4-B19E539D7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" y="1219200"/>
            <a:ext cx="12192000" cy="189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F7F7F8E-F3F0-068C-8FE1-E9918217D036}"/>
              </a:ext>
            </a:extLst>
          </p:cNvPr>
          <p:cNvSpPr/>
          <p:nvPr/>
        </p:nvSpPr>
        <p:spPr>
          <a:xfrm>
            <a:off x="76200" y="1585348"/>
            <a:ext cx="2215608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7C0DCB-FBAC-6D7B-9CEB-D72F4342ABDB}"/>
              </a:ext>
            </a:extLst>
          </p:cNvPr>
          <p:cNvCxnSpPr>
            <a:cxnSpLocks/>
          </p:cNvCxnSpPr>
          <p:nvPr/>
        </p:nvCxnSpPr>
        <p:spPr>
          <a:xfrm>
            <a:off x="1045258" y="2194948"/>
            <a:ext cx="121706" cy="13754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5D7D89D-19D7-BD44-D1E7-D1C51FCF3AC9}"/>
              </a:ext>
            </a:extLst>
          </p:cNvPr>
          <p:cNvSpPr txBox="1"/>
          <p:nvPr/>
        </p:nvSpPr>
        <p:spPr>
          <a:xfrm>
            <a:off x="2626026" y="3212068"/>
            <a:ext cx="8727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35+2(1/2) Cryomodules for acceleration made of eight TESLA type 1.3 GHz cavities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3477A242-8323-4EBA-B37B-B51BB6E9A4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21533" y="6318251"/>
            <a:ext cx="425243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1" descr="A diagram of a cross section of a cross section&#10;&#10;Description automatically generated">
            <a:extLst>
              <a:ext uri="{FF2B5EF4-FFF2-40B4-BE49-F238E27FC236}">
                <a16:creationId xmlns:a16="http://schemas.microsoft.com/office/drawing/2014/main" id="{D2C905B5-603E-2903-A044-6C1AE57F4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" y="3602970"/>
            <a:ext cx="12078654" cy="2997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1506DF-859B-42CC-3AA0-081A2ED111A4}"/>
              </a:ext>
            </a:extLst>
          </p:cNvPr>
          <p:cNvSpPr/>
          <p:nvPr/>
        </p:nvSpPr>
        <p:spPr>
          <a:xfrm>
            <a:off x="2286000" y="1281333"/>
            <a:ext cx="9925051" cy="2279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F7B7C7-9DFE-7A9B-BC6D-1FD3196C7A03}"/>
              </a:ext>
            </a:extLst>
          </p:cNvPr>
          <p:cNvGrpSpPr/>
          <p:nvPr/>
        </p:nvGrpSpPr>
        <p:grpSpPr>
          <a:xfrm>
            <a:off x="9864183" y="614258"/>
            <a:ext cx="2209801" cy="2956139"/>
            <a:chOff x="7568657" y="3911601"/>
            <a:chExt cx="2337343" cy="2946399"/>
          </a:xfrm>
        </p:grpSpPr>
        <p:pic>
          <p:nvPicPr>
            <p:cNvPr id="16" name="Picture 15" descr="A picture containing text, indoor, miller">
              <a:extLst>
                <a:ext uri="{FF2B5EF4-FFF2-40B4-BE49-F238E27FC236}">
                  <a16:creationId xmlns:a16="http://schemas.microsoft.com/office/drawing/2014/main" id="{7B918EB1-1F36-23CD-E7A1-09A36417D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90" r="35382"/>
            <a:stretch/>
          </p:blipFill>
          <p:spPr>
            <a:xfrm>
              <a:off x="7568657" y="3911601"/>
              <a:ext cx="2337343" cy="294639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EAEF73-DCA3-01B0-D7FA-911B0E132684}"/>
                </a:ext>
              </a:extLst>
            </p:cNvPr>
            <p:cNvSpPr txBox="1"/>
            <p:nvPr/>
          </p:nvSpPr>
          <p:spPr>
            <a:xfrm>
              <a:off x="7585591" y="6063869"/>
              <a:ext cx="23204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CIVIDEC diamond detector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E281369-53C0-A092-9F4D-20072C168D09}"/>
                </a:ext>
              </a:extLst>
            </p:cNvPr>
            <p:cNvSpPr/>
            <p:nvPr/>
          </p:nvSpPr>
          <p:spPr>
            <a:xfrm>
              <a:off x="7982834" y="4806999"/>
              <a:ext cx="1816207" cy="1152271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13426985-3958-04E7-AE7F-2A6E36072A38}"/>
              </a:ext>
            </a:extLst>
          </p:cNvPr>
          <p:cNvSpPr/>
          <p:nvPr/>
        </p:nvSpPr>
        <p:spPr>
          <a:xfrm>
            <a:off x="685800" y="5456471"/>
            <a:ext cx="457201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869C13-93F6-18C3-77BC-7562B6C5632A}"/>
              </a:ext>
            </a:extLst>
          </p:cNvPr>
          <p:cNvSpPr/>
          <p:nvPr/>
        </p:nvSpPr>
        <p:spPr>
          <a:xfrm>
            <a:off x="11208704" y="5495882"/>
            <a:ext cx="914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09C5DF4-E0F9-2738-9E24-FFE182D1F625}"/>
              </a:ext>
            </a:extLst>
          </p:cNvPr>
          <p:cNvSpPr/>
          <p:nvPr/>
        </p:nvSpPr>
        <p:spPr>
          <a:xfrm>
            <a:off x="2657776" y="5507161"/>
            <a:ext cx="914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5A65D0-858B-5A64-9F7F-C158381ED4DC}"/>
              </a:ext>
            </a:extLst>
          </p:cNvPr>
          <p:cNvGrpSpPr/>
          <p:nvPr/>
        </p:nvGrpSpPr>
        <p:grpSpPr>
          <a:xfrm>
            <a:off x="5350267" y="614258"/>
            <a:ext cx="2251591" cy="2946400"/>
            <a:chOff x="2590800" y="3911601"/>
            <a:chExt cx="2251591" cy="2946400"/>
          </a:xfrm>
        </p:grpSpPr>
        <p:pic>
          <p:nvPicPr>
            <p:cNvPr id="37" name="Picture 36" descr="A picture containing indoor, electronics, cluttered&#10;&#10;Description automatically generated">
              <a:extLst>
                <a:ext uri="{FF2B5EF4-FFF2-40B4-BE49-F238E27FC236}">
                  <a16:creationId xmlns:a16="http://schemas.microsoft.com/office/drawing/2014/main" id="{AB8E5E99-B133-BA11-0C0F-E1BF7907B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0800" y="3911601"/>
              <a:ext cx="2209800" cy="2946400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2A7C98-352C-48F0-01D9-A3164A119AE7}"/>
                </a:ext>
              </a:extLst>
            </p:cNvPr>
            <p:cNvSpPr/>
            <p:nvPr/>
          </p:nvSpPr>
          <p:spPr>
            <a:xfrm>
              <a:off x="3200400" y="4908396"/>
              <a:ext cx="985003" cy="39795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6B5A40-272D-71DA-0CC0-DB53832F9F5D}"/>
                </a:ext>
              </a:extLst>
            </p:cNvPr>
            <p:cNvSpPr txBox="1"/>
            <p:nvPr/>
          </p:nvSpPr>
          <p:spPr>
            <a:xfrm>
              <a:off x="2720599" y="5492291"/>
              <a:ext cx="2121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Residual dose rate monitor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4F78F9-8451-6DBE-746A-86E135391F99}"/>
              </a:ext>
            </a:extLst>
          </p:cNvPr>
          <p:cNvGrpSpPr/>
          <p:nvPr/>
        </p:nvGrpSpPr>
        <p:grpSpPr>
          <a:xfrm>
            <a:off x="2291808" y="1186628"/>
            <a:ext cx="3016668" cy="2374030"/>
            <a:chOff x="558799" y="4119399"/>
            <a:chExt cx="3454401" cy="2590801"/>
          </a:xfrm>
        </p:grpSpPr>
        <p:pic>
          <p:nvPicPr>
            <p:cNvPr id="41" name="Picture 40" descr="A picture containing text, device, miller&#10;&#10;Description automatically generated">
              <a:extLst>
                <a:ext uri="{FF2B5EF4-FFF2-40B4-BE49-F238E27FC236}">
                  <a16:creationId xmlns:a16="http://schemas.microsoft.com/office/drawing/2014/main" id="{33569A8E-EE07-FBD5-0805-9B85AE6E1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799" y="4119399"/>
              <a:ext cx="3454401" cy="259080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97EB8B1-8C61-6F3A-450F-FBE29A9DFE5B}"/>
                </a:ext>
              </a:extLst>
            </p:cNvPr>
            <p:cNvSpPr txBox="1"/>
            <p:nvPr/>
          </p:nvSpPr>
          <p:spPr>
            <a:xfrm>
              <a:off x="817082" y="5836050"/>
              <a:ext cx="2706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Average Current Monitor</a:t>
              </a:r>
            </a:p>
            <a:p>
              <a:pPr algn="ctr"/>
              <a:r>
                <a:rPr lang="en-US" dirty="0">
                  <a:highlight>
                    <a:srgbClr val="FFFF00"/>
                  </a:highlight>
                </a:rPr>
                <a:t>ACM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0E8336-2B61-5A0A-B56A-2A0E9E426239}"/>
                </a:ext>
              </a:extLst>
            </p:cNvPr>
            <p:cNvSpPr/>
            <p:nvPr/>
          </p:nvSpPr>
          <p:spPr>
            <a:xfrm>
              <a:off x="817082" y="4435796"/>
              <a:ext cx="2898570" cy="1316677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94335C6D-654B-245F-E64F-34ACCF789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390059"/>
              </p:ext>
            </p:extLst>
          </p:nvPr>
        </p:nvGraphicFramePr>
        <p:xfrm>
          <a:off x="3863741" y="1718786"/>
          <a:ext cx="6769567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9027">
                  <a:extLst>
                    <a:ext uri="{9D8B030D-6E8A-4147-A177-3AD203B41FA5}">
                      <a16:colId xmlns:a16="http://schemas.microsoft.com/office/drawing/2014/main" val="4114134656"/>
                    </a:ext>
                  </a:extLst>
                </a:gridCol>
                <a:gridCol w="1090880">
                  <a:extLst>
                    <a:ext uri="{9D8B030D-6E8A-4147-A177-3AD203B41FA5}">
                      <a16:colId xmlns:a16="http://schemas.microsoft.com/office/drawing/2014/main" val="3016489463"/>
                    </a:ext>
                  </a:extLst>
                </a:gridCol>
                <a:gridCol w="1213220">
                  <a:extLst>
                    <a:ext uri="{9D8B030D-6E8A-4147-A177-3AD203B41FA5}">
                      <a16:colId xmlns:a16="http://schemas.microsoft.com/office/drawing/2014/main" val="1669817330"/>
                    </a:ext>
                  </a:extLst>
                </a:gridCol>
                <a:gridCol w="1213220">
                  <a:extLst>
                    <a:ext uri="{9D8B030D-6E8A-4147-A177-3AD203B41FA5}">
                      <a16:colId xmlns:a16="http://schemas.microsoft.com/office/drawing/2014/main" val="350939798"/>
                    </a:ext>
                  </a:extLst>
                </a:gridCol>
                <a:gridCol w="1213220">
                  <a:extLst>
                    <a:ext uri="{9D8B030D-6E8A-4147-A177-3AD203B41FA5}">
                      <a16:colId xmlns:a16="http://schemas.microsoft.com/office/drawing/2014/main" val="396650831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Nominal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Range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Currently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Next month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41403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Electron energy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 GeV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2 - 4.5 GeV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~4 GeV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~4 GeV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84969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Electron bunch charge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100 </a:t>
                      </a:r>
                      <a:r>
                        <a:rPr lang="en-US" sz="1100" u="none" strike="noStrike" dirty="0" err="1">
                          <a:effectLst/>
                        </a:rPr>
                        <a:t>pC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10 - 300 pC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~ 50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pC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~50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pC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35705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Electron bunch repetition rate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620 kHz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0 - 1 MHz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~1.1 kHz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~10 kHz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05243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Electron beam power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240 kW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0 - 1.2 MW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~200 W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~4 kW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4295410"/>
                  </a:ext>
                </a:extLst>
              </a:tr>
            </a:tbl>
          </a:graphicData>
        </a:graphic>
      </p:graphicFrame>
      <p:grpSp>
        <p:nvGrpSpPr>
          <p:cNvPr id="44" name="Group 43">
            <a:extLst>
              <a:ext uri="{FF2B5EF4-FFF2-40B4-BE49-F238E27FC236}">
                <a16:creationId xmlns:a16="http://schemas.microsoft.com/office/drawing/2014/main" id="{4E34D112-3E9C-8E9A-1D5F-D12296F2EA55}"/>
              </a:ext>
            </a:extLst>
          </p:cNvPr>
          <p:cNvGrpSpPr/>
          <p:nvPr/>
        </p:nvGrpSpPr>
        <p:grpSpPr>
          <a:xfrm>
            <a:off x="7560067" y="626958"/>
            <a:ext cx="2251591" cy="2946400"/>
            <a:chOff x="4987409" y="3911601"/>
            <a:chExt cx="2251591" cy="2946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5E5BC9D-053E-A52F-6F13-D89EB9D58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9200" y="3911601"/>
              <a:ext cx="2209800" cy="2946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4A1B025-B1EE-8215-12B9-94798BA50708}"/>
                </a:ext>
              </a:extLst>
            </p:cNvPr>
            <p:cNvSpPr txBox="1"/>
            <p:nvPr/>
          </p:nvSpPr>
          <p:spPr>
            <a:xfrm>
              <a:off x="4987409" y="4288832"/>
              <a:ext cx="2121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Cherenkov fiber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67006B4-F683-139F-1A85-1CB393CF69E5}"/>
                </a:ext>
              </a:extLst>
            </p:cNvPr>
            <p:cNvCxnSpPr>
              <a:cxnSpLocks/>
            </p:cNvCxnSpPr>
            <p:nvPr/>
          </p:nvCxnSpPr>
          <p:spPr>
            <a:xfrm>
              <a:off x="4987409" y="4755996"/>
              <a:ext cx="2099191" cy="346229"/>
            </a:xfrm>
            <a:prstGeom prst="line">
              <a:avLst/>
            </a:prstGeom>
            <a:ln w="28575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A99F3A1-0A17-9A16-F2E1-CDA935FC439C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200057"/>
              <a:ext cx="1803401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806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D7060F-290F-73BB-066B-4748B1326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53B330-2C60-9772-895D-05F87585D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cavity for LCLS-II</a:t>
            </a:r>
          </a:p>
        </p:txBody>
      </p:sp>
      <p:pic>
        <p:nvPicPr>
          <p:cNvPr id="7" name="B2reworked">
            <a:hlinkClick r:id="" action="ppaction://media"/>
            <a:extLst>
              <a:ext uri="{FF2B5EF4-FFF2-40B4-BE49-F238E27FC236}">
                <a16:creationId xmlns:a16="http://schemas.microsoft.com/office/drawing/2014/main" id="{CCFE87EA-2153-BC2E-5898-30F7BB609E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815911"/>
            <a:ext cx="6931603" cy="2000959"/>
          </a:xfrm>
          <a:prstGeom prst="rect">
            <a:avLst/>
          </a:prstGeom>
        </p:spPr>
      </p:pic>
      <p:pic>
        <p:nvPicPr>
          <p:cNvPr id="8" name="E2">
            <a:hlinkClick r:id="" action="ppaction://media"/>
            <a:extLst>
              <a:ext uri="{FF2B5EF4-FFF2-40B4-BE49-F238E27FC236}">
                <a16:creationId xmlns:a16="http://schemas.microsoft.com/office/drawing/2014/main" id="{CAEB0B80-3866-8638-F552-A98384D52C7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265" y="1149499"/>
            <a:ext cx="6805743" cy="20009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01FB09-000D-5238-850B-B958B09AE7C8}"/>
              </a:ext>
            </a:extLst>
          </p:cNvPr>
          <p:cNvSpPr txBox="1"/>
          <p:nvPr/>
        </p:nvSpPr>
        <p:spPr>
          <a:xfrm>
            <a:off x="719954" y="304850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579559-9683-559A-45DD-8172FFE13B55}"/>
              </a:ext>
            </a:extLst>
          </p:cNvPr>
          <p:cNvSpPr txBox="1"/>
          <p:nvPr/>
        </p:nvSpPr>
        <p:spPr>
          <a:xfrm>
            <a:off x="719954" y="444657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B56C1C-CD92-7CC3-9553-E939596EC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0344" y="2447614"/>
            <a:ext cx="5400529" cy="360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7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D7060F-290F-73BB-066B-4748B1326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53B330-2C60-9772-895D-05F87585D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cavity for LCLS-II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23C51E-0F11-E480-AFB8-11C7330141D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880567" y="2457374"/>
            <a:ext cx="4196633" cy="3510803"/>
          </a:xfr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2A46EE0-BC17-3ED9-958C-AA9444D84A17}"/>
              </a:ext>
            </a:extLst>
          </p:cNvPr>
          <p:cNvGrpSpPr/>
          <p:nvPr/>
        </p:nvGrpSpPr>
        <p:grpSpPr>
          <a:xfrm>
            <a:off x="36952" y="2304680"/>
            <a:ext cx="4083466" cy="3638920"/>
            <a:chOff x="838200" y="1366549"/>
            <a:chExt cx="4848902" cy="41249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1A9E6E-274A-72D3-6713-24B68E9EC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366549"/>
              <a:ext cx="4848902" cy="41249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1B727E-9F97-076D-12F4-E6F2EA236BDC}"/>
                </a:ext>
              </a:extLst>
            </p:cNvPr>
            <p:cNvSpPr txBox="1"/>
            <p:nvPr/>
          </p:nvSpPr>
          <p:spPr>
            <a:xfrm>
              <a:off x="1904998" y="1524000"/>
              <a:ext cx="2648592" cy="62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Field emission</a:t>
              </a:r>
            </a:p>
            <a:p>
              <a:r>
                <a:rPr lang="en-US" sz="1000" dirty="0"/>
                <a:t>All cavities synchronized @ 16 MV/m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4C8F47-A794-35D3-6FFF-07E7E9FD201B}"/>
              </a:ext>
            </a:extLst>
          </p:cNvPr>
          <p:cNvSpPr txBox="1"/>
          <p:nvPr/>
        </p:nvSpPr>
        <p:spPr>
          <a:xfrm>
            <a:off x="4546075" y="2482774"/>
            <a:ext cx="2590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Field emission</a:t>
            </a:r>
          </a:p>
          <a:p>
            <a:r>
              <a:rPr lang="en-US" sz="1050" dirty="0"/>
              <a:t>All cavities unsynchronized @ 16 MV/m</a:t>
            </a: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1D21A6DC-598F-5465-2BF8-0DBD99FB4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065" y="2690523"/>
            <a:ext cx="4083466" cy="241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F15F8A-81F2-E36C-85D8-919BF367372A}"/>
              </a:ext>
            </a:extLst>
          </p:cNvPr>
          <p:cNvSpPr txBox="1"/>
          <p:nvPr/>
        </p:nvSpPr>
        <p:spPr>
          <a:xfrm>
            <a:off x="1143000" y="1772967"/>
            <a:ext cx="645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distribution of captured electrons at 16 MV/m gradient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FB0FC8-65EC-2CE2-8034-9B2B31CC8A42}"/>
              </a:ext>
            </a:extLst>
          </p:cNvPr>
          <p:cNvSpPr txBox="1"/>
          <p:nvPr/>
        </p:nvSpPr>
        <p:spPr>
          <a:xfrm>
            <a:off x="8086065" y="1749273"/>
            <a:ext cx="4029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Captured current as a function of cavity gradient</a:t>
            </a:r>
          </a:p>
        </p:txBody>
      </p:sp>
    </p:spTree>
    <p:extLst>
      <p:ext uri="{BB962C8B-B14F-4D97-AF65-F5344CB8AC3E}">
        <p14:creationId xmlns:p14="http://schemas.microsoft.com/office/powerpoint/2010/main" val="420418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C363DA-3CE5-B7F5-34EF-9A40CB988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emission and Monte-Carlo models (see M. Santana’s presentation)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800E96-78AA-14D5-1317-E1A202FFF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" y="1295400"/>
            <a:ext cx="12150758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22F57B-A57B-8BFE-E356-55DFFCA4366D}"/>
              </a:ext>
            </a:extLst>
          </p:cNvPr>
          <p:cNvSpPr txBox="1"/>
          <p:nvPr/>
        </p:nvSpPr>
        <p:spPr>
          <a:xfrm>
            <a:off x="3708003" y="1415534"/>
            <a:ext cx="353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FLUKA Model of a cryomodule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96E139A-7015-4919-AC02-A61D7C0F3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21533" y="6318251"/>
            <a:ext cx="425243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D7966D5-0019-5338-A0D0-25AA1B892120}"/>
              </a:ext>
            </a:extLst>
          </p:cNvPr>
          <p:cNvGrpSpPr/>
          <p:nvPr/>
        </p:nvGrpSpPr>
        <p:grpSpPr>
          <a:xfrm>
            <a:off x="3917950" y="2019300"/>
            <a:ext cx="1022350" cy="702062"/>
            <a:chOff x="198966" y="3038734"/>
            <a:chExt cx="5626101" cy="38523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699D7E4-E07B-B124-F789-8ECA1C685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4564" y="3061919"/>
              <a:ext cx="5409703" cy="3829175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16B7E47-BA03-6D16-83CA-9DB4FA8DE1FA}"/>
                </a:ext>
              </a:extLst>
            </p:cNvPr>
            <p:cNvSpPr/>
            <p:nvPr/>
          </p:nvSpPr>
          <p:spPr>
            <a:xfrm>
              <a:off x="198966" y="3038734"/>
              <a:ext cx="5626101" cy="3852360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86B82D7-3D9A-124A-3492-FC6E95F62CBB}"/>
              </a:ext>
            </a:extLst>
          </p:cNvPr>
          <p:cNvGrpSpPr/>
          <p:nvPr/>
        </p:nvGrpSpPr>
        <p:grpSpPr>
          <a:xfrm>
            <a:off x="5793660" y="3428999"/>
            <a:ext cx="5672175" cy="3331568"/>
            <a:chOff x="7531100" y="3464287"/>
            <a:chExt cx="4414876" cy="272061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795B8F7-4729-94F9-F044-BB3B4392C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1100" y="3487472"/>
              <a:ext cx="4414876" cy="2653265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3A32A7E-3F34-61A1-7330-77EEA642BF03}"/>
                </a:ext>
              </a:extLst>
            </p:cNvPr>
            <p:cNvSpPr/>
            <p:nvPr/>
          </p:nvSpPr>
          <p:spPr>
            <a:xfrm>
              <a:off x="7531100" y="3464287"/>
              <a:ext cx="4414876" cy="2720613"/>
            </a:xfrm>
            <a:prstGeom prst="rect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98EC2A-8EEE-8D41-A0A3-1844E65F1583}"/>
              </a:ext>
            </a:extLst>
          </p:cNvPr>
          <p:cNvGrpSpPr/>
          <p:nvPr/>
        </p:nvGrpSpPr>
        <p:grpSpPr>
          <a:xfrm>
            <a:off x="122767" y="3428999"/>
            <a:ext cx="4906434" cy="3356261"/>
            <a:chOff x="198966" y="3038734"/>
            <a:chExt cx="5626101" cy="38523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584CE33-96B6-15D0-C129-54BADE30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564" y="3061919"/>
              <a:ext cx="5409703" cy="382917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80BE6D-50BB-3E4D-D22C-E25F9CF1A318}"/>
                </a:ext>
              </a:extLst>
            </p:cNvPr>
            <p:cNvSpPr/>
            <p:nvPr/>
          </p:nvSpPr>
          <p:spPr>
            <a:xfrm>
              <a:off x="198966" y="3038734"/>
              <a:ext cx="5626101" cy="3852360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BB2E3A-D1D2-B198-97CE-1FC34589427A}"/>
              </a:ext>
            </a:extLst>
          </p:cNvPr>
          <p:cNvGrpSpPr/>
          <p:nvPr/>
        </p:nvGrpSpPr>
        <p:grpSpPr>
          <a:xfrm>
            <a:off x="3749856" y="5268416"/>
            <a:ext cx="880364" cy="588368"/>
            <a:chOff x="7531100" y="3464287"/>
            <a:chExt cx="4414876" cy="27206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2526638-AE83-6CFC-62C4-01A07AE51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1100" y="3487472"/>
              <a:ext cx="4414876" cy="265326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34362E-77BA-B70D-1DF4-2F21AA2B0DC8}"/>
                </a:ext>
              </a:extLst>
            </p:cNvPr>
            <p:cNvSpPr/>
            <p:nvPr/>
          </p:nvSpPr>
          <p:spPr>
            <a:xfrm>
              <a:off x="7531100" y="3464287"/>
              <a:ext cx="4414876" cy="2720613"/>
            </a:xfrm>
            <a:prstGeom prst="rect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675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25E-6 -1.85185E-6 L -0.07643 -1.85185E-6 C -0.11068 -1.85185E-6 -0.15273 0.10509 -0.15273 0.19074 L -0.15273 0.38195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7 -1.11111E-6 L 0.35091 -0.0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9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8CE135-78E6-C1DE-0A51-2A7ED1E027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0ACE6B-7AAF-94B3-E448-ACEAD8467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of field emission produced </a:t>
            </a:r>
            <a:br>
              <a:rPr lang="en-US" dirty="0"/>
            </a:br>
            <a:r>
              <a:rPr lang="en-US" dirty="0"/>
              <a:t>by the cryomodules</a:t>
            </a:r>
          </a:p>
        </p:txBody>
      </p:sp>
      <p:pic>
        <p:nvPicPr>
          <p:cNvPr id="2050" name="Picture 3">
            <a:extLst>
              <a:ext uri="{FF2B5EF4-FFF2-40B4-BE49-F238E27FC236}">
                <a16:creationId xmlns:a16="http://schemas.microsoft.com/office/drawing/2014/main" id="{3AE1A4D0-BC4A-AF29-9393-A41DE487B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" y="5695280"/>
            <a:ext cx="12187335" cy="11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EB6EA9C3-656A-2999-F382-A983560FE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92875" y="2257741"/>
            <a:ext cx="563085" cy="67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>
            <a:extLst>
              <a:ext uri="{FF2B5EF4-FFF2-40B4-BE49-F238E27FC236}">
                <a16:creationId xmlns:a16="http://schemas.microsoft.com/office/drawing/2014/main" id="{941425F0-D0A3-9385-43FA-D11DEDAAB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9"/>
          <a:stretch/>
        </p:blipFill>
        <p:spPr bwMode="auto">
          <a:xfrm>
            <a:off x="146205" y="1332467"/>
            <a:ext cx="5878820" cy="325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diagram of a cross section of a cross section&#10;&#10;Description automatically generated">
            <a:extLst>
              <a:ext uri="{FF2B5EF4-FFF2-40B4-BE49-F238E27FC236}">
                <a16:creationId xmlns:a16="http://schemas.microsoft.com/office/drawing/2014/main" id="{2E1AF8DF-1121-6044-1AAA-234A57B69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01" y="76200"/>
            <a:ext cx="4987899" cy="17526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32C4693-4169-E678-ACB4-FF95EF46A497}"/>
              </a:ext>
            </a:extLst>
          </p:cNvPr>
          <p:cNvSpPr/>
          <p:nvPr/>
        </p:nvSpPr>
        <p:spPr>
          <a:xfrm>
            <a:off x="8229600" y="1066800"/>
            <a:ext cx="381000" cy="2941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588A4B-6705-B80B-DB16-D79F62C58D82}"/>
              </a:ext>
            </a:extLst>
          </p:cNvPr>
          <p:cNvSpPr txBox="1"/>
          <p:nvPr/>
        </p:nvSpPr>
        <p:spPr>
          <a:xfrm>
            <a:off x="4665" y="4837615"/>
            <a:ext cx="1195873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~1 mrem/h when considering the design target of 1 </a:t>
            </a:r>
            <a:r>
              <a:rPr lang="en-US" dirty="0" err="1"/>
              <a:t>nA</a:t>
            </a:r>
            <a:r>
              <a:rPr lang="en-US" dirty="0"/>
              <a:t> captured current per CM when not synchronized in 2022. Compatible with dose in the RDM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0BFC8BE8-6B8E-046F-0291-A5BF01F7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1341"/>
            <a:ext cx="12182670" cy="65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A3A866-0453-906E-8F1B-87CDB5334D9D}"/>
              </a:ext>
            </a:extLst>
          </p:cNvPr>
          <p:cNvCxnSpPr/>
          <p:nvPr/>
        </p:nvCxnSpPr>
        <p:spPr>
          <a:xfrm flipH="1">
            <a:off x="1447800" y="5487224"/>
            <a:ext cx="152400" cy="576190"/>
          </a:xfrm>
          <a:prstGeom prst="straightConnector1">
            <a:avLst/>
          </a:prstGeom>
          <a:ln w="28575">
            <a:solidFill>
              <a:srgbClr val="E17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5226A5C-D0BB-E615-C198-B1DD537E3D8E}"/>
              </a:ext>
            </a:extLst>
          </p:cNvPr>
          <p:cNvSpPr txBox="1"/>
          <p:nvPr/>
        </p:nvSpPr>
        <p:spPr>
          <a:xfrm>
            <a:off x="4665" y="4853693"/>
            <a:ext cx="1195873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~500 mrem/h when considering the design target of 1 </a:t>
            </a:r>
            <a:r>
              <a:rPr lang="en-US" dirty="0" err="1"/>
              <a:t>nA</a:t>
            </a:r>
            <a:r>
              <a:rPr lang="en-US" dirty="0"/>
              <a:t> captured current per CM when synchronized in 2024</a:t>
            </a:r>
          </a:p>
          <a:p>
            <a:r>
              <a:rPr lang="en-US" dirty="0"/>
              <a:t>Not compatible with RDM of 5000 mrem/h =&gt; degradation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7BDA54-1F52-4DDF-55F3-2F6416CAA403}"/>
              </a:ext>
            </a:extLst>
          </p:cNvPr>
          <p:cNvCxnSpPr>
            <a:cxnSpLocks/>
          </p:cNvCxnSpPr>
          <p:nvPr/>
        </p:nvCxnSpPr>
        <p:spPr>
          <a:xfrm flipH="1">
            <a:off x="6660684" y="5483946"/>
            <a:ext cx="200506" cy="576190"/>
          </a:xfrm>
          <a:prstGeom prst="straightConnector1">
            <a:avLst/>
          </a:prstGeom>
          <a:ln w="28575">
            <a:solidFill>
              <a:srgbClr val="E17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screenshot of a graph&#10;&#10;Description automatically generated">
            <a:extLst>
              <a:ext uri="{FF2B5EF4-FFF2-40B4-BE49-F238E27FC236}">
                <a16:creationId xmlns:a16="http://schemas.microsoft.com/office/drawing/2014/main" id="{DA384B97-67C2-2A36-C28F-D7BB0F2154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800" y="-116202"/>
            <a:ext cx="5351099" cy="697420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390CCD-9F9B-136E-B013-E8CC2442763F}"/>
              </a:ext>
            </a:extLst>
          </p:cNvPr>
          <p:cNvSpPr txBox="1"/>
          <p:nvPr/>
        </p:nvSpPr>
        <p:spPr>
          <a:xfrm>
            <a:off x="3773046" y="2180489"/>
            <a:ext cx="13083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RDM LI02</a:t>
            </a:r>
          </a:p>
          <a:p>
            <a:r>
              <a:rPr lang="en-US" sz="1400" dirty="0">
                <a:solidFill>
                  <a:srgbClr val="0070C0"/>
                </a:solidFill>
              </a:rPr>
              <a:t>RDM LI07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Gradient in L1</a:t>
            </a:r>
          </a:p>
          <a:p>
            <a:r>
              <a:rPr lang="en-US" sz="1400" dirty="0">
                <a:solidFill>
                  <a:srgbClr val="F87CF2"/>
                </a:solidFill>
              </a:rPr>
              <a:t>Gradient in L2</a:t>
            </a:r>
          </a:p>
          <a:p>
            <a:r>
              <a:rPr lang="en-US" sz="1400" dirty="0"/>
              <a:t>Gradient in L3</a:t>
            </a: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86CA2D39-20A2-497F-DBB5-D8EEF1473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98378"/>
              </p:ext>
            </p:extLst>
          </p:nvPr>
        </p:nvGraphicFramePr>
        <p:xfrm>
          <a:off x="6732219" y="441694"/>
          <a:ext cx="6586015" cy="5392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1796">
                  <a:extLst>
                    <a:ext uri="{9D8B030D-6E8A-4147-A177-3AD203B41FA5}">
                      <a16:colId xmlns:a16="http://schemas.microsoft.com/office/drawing/2014/main" val="124246270"/>
                    </a:ext>
                  </a:extLst>
                </a:gridCol>
                <a:gridCol w="1100697">
                  <a:extLst>
                    <a:ext uri="{9D8B030D-6E8A-4147-A177-3AD203B41FA5}">
                      <a16:colId xmlns:a16="http://schemas.microsoft.com/office/drawing/2014/main" val="2919097451"/>
                    </a:ext>
                  </a:extLst>
                </a:gridCol>
                <a:gridCol w="2112496">
                  <a:extLst>
                    <a:ext uri="{9D8B030D-6E8A-4147-A177-3AD203B41FA5}">
                      <a16:colId xmlns:a16="http://schemas.microsoft.com/office/drawing/2014/main" val="3702570502"/>
                    </a:ext>
                  </a:extLst>
                </a:gridCol>
                <a:gridCol w="2361026">
                  <a:extLst>
                    <a:ext uri="{9D8B030D-6E8A-4147-A177-3AD203B41FA5}">
                      <a16:colId xmlns:a16="http://schemas.microsoft.com/office/drawing/2014/main" val="1525477396"/>
                    </a:ext>
                  </a:extLst>
                </a:gridCol>
              </a:tblGrid>
              <a:tr h="460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CM #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Cavity #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Rad measured at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Direction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6681813"/>
                  </a:ext>
                </a:extLst>
              </a:tr>
              <a:tr h="441667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1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2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&gt; 15 MV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Backward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90487012"/>
                  </a:ext>
                </a:extLst>
              </a:tr>
              <a:tr h="441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&gt; 10 MV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Forward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64042609"/>
                  </a:ext>
                </a:extLst>
              </a:tr>
              <a:tr h="441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5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&gt; 10 MV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Forward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62722487"/>
                  </a:ext>
                </a:extLst>
              </a:tr>
              <a:tr h="460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8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&gt; 15 MV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Forward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36445485"/>
                  </a:ext>
                </a:extLst>
              </a:tr>
              <a:tr h="441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5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&gt; 14 MV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Backward / Forward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16652383"/>
                  </a:ext>
                </a:extLst>
              </a:tr>
              <a:tr h="441667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8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&gt; 13 MV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Backward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64520327"/>
                  </a:ext>
                </a:extLst>
              </a:tr>
              <a:tr h="441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&gt; 13 MV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Backward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91120446"/>
                  </a:ext>
                </a:extLst>
              </a:tr>
              <a:tr h="460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6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&gt; 14 MV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Backward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15934520"/>
                  </a:ext>
                </a:extLst>
              </a:tr>
              <a:tr h="460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33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6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&gt; 8 MV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Forward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13813665"/>
                  </a:ext>
                </a:extLst>
              </a:tr>
              <a:tr h="44166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35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&gt; 8 MV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Backward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07177703"/>
                  </a:ext>
                </a:extLst>
              </a:tr>
              <a:tr h="460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8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&gt; 12 MV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Backward / Forward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19359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64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47D3AB-E499-9E0C-C08F-C4B3926864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A13118-F4A7-38D4-226E-15C8E780B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9091"/>
            <a:ext cx="10804760" cy="753033"/>
          </a:xfrm>
        </p:spPr>
        <p:txBody>
          <a:bodyPr/>
          <a:lstStyle/>
          <a:p>
            <a:r>
              <a:rPr lang="en-US" dirty="0"/>
              <a:t>Transmitted dark current from the gun through </a:t>
            </a:r>
            <a:br>
              <a:rPr lang="en-US" dirty="0"/>
            </a:br>
            <a:r>
              <a:rPr lang="en-US" dirty="0"/>
              <a:t>the beam line</a:t>
            </a:r>
          </a:p>
        </p:txBody>
      </p:sp>
      <p:pic>
        <p:nvPicPr>
          <p:cNvPr id="6" name="Picture 5" descr="A diagram of a cross section of a cross section&#10;&#10;Description automatically generated">
            <a:extLst>
              <a:ext uri="{FF2B5EF4-FFF2-40B4-BE49-F238E27FC236}">
                <a16:creationId xmlns:a16="http://schemas.microsoft.com/office/drawing/2014/main" id="{076CE817-8908-0B6D-C814-8304CB98A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01" y="0"/>
            <a:ext cx="4987899" cy="175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DEDA5C-7C21-9A4D-7F1D-DABAADA6E97D}"/>
              </a:ext>
            </a:extLst>
          </p:cNvPr>
          <p:cNvSpPr txBox="1"/>
          <p:nvPr/>
        </p:nvSpPr>
        <p:spPr>
          <a:xfrm>
            <a:off x="152400" y="1219200"/>
            <a:ext cx="320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Previous measurements (M. Bai, S. Littleton) showed </a:t>
            </a:r>
            <a:r>
              <a:rPr lang="en-US" b="1" dirty="0"/>
              <a:t>7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dirty="0"/>
              <a:t>dark current from the gun transmitted through the beamline</a:t>
            </a:r>
          </a:p>
          <a:p>
            <a:endParaRPr lang="en-US" dirty="0"/>
          </a:p>
          <a:p>
            <a:r>
              <a:rPr lang="en-US" dirty="0"/>
              <a:t>A collimator aperture after the gun was reduced from 20 to 16 mm</a:t>
            </a:r>
          </a:p>
          <a:p>
            <a:endParaRPr lang="en-US" dirty="0"/>
          </a:p>
          <a:p>
            <a:r>
              <a:rPr lang="en-US" dirty="0"/>
              <a:t>Dark current from gun gives 0.3 mV in diamond</a:t>
            </a:r>
          </a:p>
          <a:p>
            <a:endParaRPr lang="en-US" dirty="0"/>
          </a:p>
          <a:p>
            <a:r>
              <a:rPr lang="en-US" dirty="0"/>
              <a:t>250 </a:t>
            </a:r>
            <a:r>
              <a:rPr lang="en-US" dirty="0" err="1"/>
              <a:t>mW</a:t>
            </a:r>
            <a:r>
              <a:rPr lang="en-US" dirty="0"/>
              <a:t> gives 2 mV in diamond</a:t>
            </a:r>
          </a:p>
          <a:p>
            <a:endParaRPr lang="en-US" dirty="0"/>
          </a:p>
          <a:p>
            <a:r>
              <a:rPr lang="en-US" dirty="0"/>
              <a:t>Scaling shows </a:t>
            </a:r>
            <a:r>
              <a:rPr lang="en-US" b="1" dirty="0"/>
              <a:t>0.15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dirty="0"/>
              <a:t>dark current from the gun transmitted through the beamline</a:t>
            </a:r>
          </a:p>
        </p:txBody>
      </p:sp>
      <p:pic>
        <p:nvPicPr>
          <p:cNvPr id="4098" name="Picture 10">
            <a:extLst>
              <a:ext uri="{FF2B5EF4-FFF2-40B4-BE49-F238E27FC236}">
                <a16:creationId xmlns:a16="http://schemas.microsoft.com/office/drawing/2014/main" id="{4E740241-D3AB-72D4-9430-880DCD41A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82" y="1661583"/>
            <a:ext cx="8014872" cy="345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F3793-062F-53F2-2267-BC2493B56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958347"/>
            <a:ext cx="7363485" cy="152279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1A7A37E-483E-60D5-2E19-C3A6AE4EE4CD}"/>
              </a:ext>
            </a:extLst>
          </p:cNvPr>
          <p:cNvSpPr/>
          <p:nvPr/>
        </p:nvSpPr>
        <p:spPr>
          <a:xfrm>
            <a:off x="8229600" y="990600"/>
            <a:ext cx="381000" cy="2941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E2D3D8-2B8C-4876-8B8E-35283B9D14EC}"/>
              </a:ext>
            </a:extLst>
          </p:cNvPr>
          <p:cNvSpPr txBox="1"/>
          <p:nvPr/>
        </p:nvSpPr>
        <p:spPr>
          <a:xfrm>
            <a:off x="4712549" y="146049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CYC11</a:t>
            </a:r>
            <a:r>
              <a:rPr lang="en-US" sz="1200" dirty="0"/>
              <a:t> / </a:t>
            </a:r>
            <a:r>
              <a:rPr lang="en-US" sz="1200" dirty="0">
                <a:solidFill>
                  <a:srgbClr val="0070C0"/>
                </a:solidFill>
              </a:rPr>
              <a:t>CYC13</a:t>
            </a:r>
            <a:r>
              <a:rPr lang="en-US" sz="1200" dirty="0"/>
              <a:t> /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CXC13</a:t>
            </a:r>
            <a:r>
              <a:rPr lang="en-US" sz="1200" dirty="0"/>
              <a:t> closed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72CFC6-FAD0-F753-323D-B49A45CD4EC1}"/>
              </a:ext>
            </a:extLst>
          </p:cNvPr>
          <p:cNvSpPr txBox="1"/>
          <p:nvPr/>
        </p:nvSpPr>
        <p:spPr>
          <a:xfrm>
            <a:off x="4572000" y="400795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#1 Diamond background ~1.2 mV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8602A8-8E49-5EA4-5693-A445C86B5862}"/>
              </a:ext>
            </a:extLst>
          </p:cNvPr>
          <p:cNvSpPr txBox="1"/>
          <p:nvPr/>
        </p:nvSpPr>
        <p:spPr>
          <a:xfrm>
            <a:off x="5661140" y="2020568"/>
            <a:ext cx="13723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CXC13</a:t>
            </a:r>
            <a:r>
              <a:rPr lang="en-US" sz="1200" dirty="0"/>
              <a:t> opened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B05091-CA56-D7A6-055D-9AAD76197739}"/>
              </a:ext>
            </a:extLst>
          </p:cNvPr>
          <p:cNvSpPr txBox="1"/>
          <p:nvPr/>
        </p:nvSpPr>
        <p:spPr>
          <a:xfrm>
            <a:off x="6166281" y="2800027"/>
            <a:ext cx="20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#2 Diamond ~4 mV</a:t>
            </a:r>
          </a:p>
          <a:p>
            <a:r>
              <a:rPr lang="en-US" sz="1200" dirty="0"/>
              <a:t>Backward captured current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22596A-2886-1161-77F7-D1FB925488E7}"/>
              </a:ext>
            </a:extLst>
          </p:cNvPr>
          <p:cNvSpPr txBox="1"/>
          <p:nvPr/>
        </p:nvSpPr>
        <p:spPr>
          <a:xfrm>
            <a:off x="7104915" y="1695021"/>
            <a:ext cx="1623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CXC13</a:t>
            </a:r>
            <a:r>
              <a:rPr lang="en-US" sz="1200" dirty="0"/>
              <a:t> close </a:t>
            </a:r>
          </a:p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CYC11</a:t>
            </a:r>
            <a:r>
              <a:rPr lang="en-US" sz="1200" dirty="0"/>
              <a:t> opened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073052-C952-17B3-6081-BE175F5DA037}"/>
              </a:ext>
            </a:extLst>
          </p:cNvPr>
          <p:cNvSpPr txBox="1"/>
          <p:nvPr/>
        </p:nvSpPr>
        <p:spPr>
          <a:xfrm>
            <a:off x="6886865" y="3933211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#3 Diamond ~1.5 mV</a:t>
            </a:r>
          </a:p>
          <a:p>
            <a:r>
              <a:rPr lang="en-US" sz="1200" dirty="0"/>
              <a:t>forward captured current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BFD400A-C10E-9F88-DE4B-67CDFF009E3E}"/>
              </a:ext>
            </a:extLst>
          </p:cNvPr>
          <p:cNvSpPr/>
          <p:nvPr/>
        </p:nvSpPr>
        <p:spPr>
          <a:xfrm>
            <a:off x="4743802" y="1984748"/>
            <a:ext cx="147635" cy="276999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8A78109-0FC7-FC76-25A2-34D2873E43ED}"/>
              </a:ext>
            </a:extLst>
          </p:cNvPr>
          <p:cNvSpPr/>
          <p:nvPr/>
        </p:nvSpPr>
        <p:spPr>
          <a:xfrm>
            <a:off x="6629400" y="2241292"/>
            <a:ext cx="147635" cy="276999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D263D97E-D7CF-1FCC-C37F-5459D3257E2B}"/>
              </a:ext>
            </a:extLst>
          </p:cNvPr>
          <p:cNvSpPr/>
          <p:nvPr/>
        </p:nvSpPr>
        <p:spPr>
          <a:xfrm>
            <a:off x="7139084" y="2123449"/>
            <a:ext cx="147635" cy="276999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99DFD664-CB28-1015-5FE0-DA9AC55A0EF4}"/>
              </a:ext>
            </a:extLst>
          </p:cNvPr>
          <p:cNvSpPr/>
          <p:nvPr/>
        </p:nvSpPr>
        <p:spPr>
          <a:xfrm rot="5400000">
            <a:off x="8442054" y="4370987"/>
            <a:ext cx="147635" cy="27699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532F08-DA0D-AA94-C6CE-A183854F05AB}"/>
              </a:ext>
            </a:extLst>
          </p:cNvPr>
          <p:cNvSpPr txBox="1"/>
          <p:nvPr/>
        </p:nvSpPr>
        <p:spPr>
          <a:xfrm>
            <a:off x="8778480" y="4411303"/>
            <a:ext cx="1927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250 </a:t>
            </a:r>
            <a:r>
              <a:rPr lang="en-US" sz="1200" dirty="0" err="1">
                <a:solidFill>
                  <a:schemeClr val="bg2"/>
                </a:solidFill>
              </a:rPr>
              <a:t>mW</a:t>
            </a:r>
            <a:r>
              <a:rPr lang="en-US" sz="1200" dirty="0">
                <a:solidFill>
                  <a:schemeClr val="bg2"/>
                </a:solidFill>
              </a:rPr>
              <a:t> / 250 MeV beam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6746A4-6B10-9BCE-39D4-F7E8E40E886D}"/>
              </a:ext>
            </a:extLst>
          </p:cNvPr>
          <p:cNvSpPr txBox="1"/>
          <p:nvPr/>
        </p:nvSpPr>
        <p:spPr>
          <a:xfrm>
            <a:off x="8229600" y="3118846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#4 Diamond ~3.5 mV</a:t>
            </a:r>
          </a:p>
          <a:p>
            <a:r>
              <a:rPr lang="en-US" sz="1200" dirty="0"/>
              <a:t>forward captured current</a:t>
            </a:r>
          </a:p>
        </p:txBody>
      </p:sp>
      <p:sp>
        <p:nvSpPr>
          <p:cNvPr id="23" name="&quot;Not Allowed&quot; Symbol 22">
            <a:extLst>
              <a:ext uri="{FF2B5EF4-FFF2-40B4-BE49-F238E27FC236}">
                <a16:creationId xmlns:a16="http://schemas.microsoft.com/office/drawing/2014/main" id="{62E60B3E-2304-2C70-31CC-7F9F3F9ECABC}"/>
              </a:ext>
            </a:extLst>
          </p:cNvPr>
          <p:cNvSpPr/>
          <p:nvPr/>
        </p:nvSpPr>
        <p:spPr>
          <a:xfrm>
            <a:off x="4343400" y="5975770"/>
            <a:ext cx="369149" cy="381000"/>
          </a:xfrm>
          <a:prstGeom prst="noSmok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&quot;Not Allowed&quot; Symbol 23">
            <a:extLst>
              <a:ext uri="{FF2B5EF4-FFF2-40B4-BE49-F238E27FC236}">
                <a16:creationId xmlns:a16="http://schemas.microsoft.com/office/drawing/2014/main" id="{3D7E35DB-4204-007D-649F-5851F0F0C327}"/>
              </a:ext>
            </a:extLst>
          </p:cNvPr>
          <p:cNvSpPr/>
          <p:nvPr/>
        </p:nvSpPr>
        <p:spPr>
          <a:xfrm>
            <a:off x="7541693" y="5975770"/>
            <a:ext cx="369149" cy="381000"/>
          </a:xfrm>
          <a:prstGeom prst="noSmok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&quot;Not Allowed&quot; Symbol 24">
            <a:extLst>
              <a:ext uri="{FF2B5EF4-FFF2-40B4-BE49-F238E27FC236}">
                <a16:creationId xmlns:a16="http://schemas.microsoft.com/office/drawing/2014/main" id="{70DE4F28-5940-42A2-F6D4-C99F191CE0A3}"/>
              </a:ext>
            </a:extLst>
          </p:cNvPr>
          <p:cNvSpPr/>
          <p:nvPr/>
        </p:nvSpPr>
        <p:spPr>
          <a:xfrm>
            <a:off x="8812951" y="5965283"/>
            <a:ext cx="369149" cy="381000"/>
          </a:xfrm>
          <a:prstGeom prst="noSmok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7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 animBg="1"/>
      <p:bldP spid="23" grpId="1" animBg="1"/>
      <p:bldP spid="24" grpId="0" animBg="1"/>
      <p:bldP spid="25" grpId="0" animBg="1"/>
      <p:bldP spid="25" grpId="1" animBg="1"/>
      <p:bldP spid="2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E549A6-E955-D273-E2FE-E3C3DF0F23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19A6C0-C226-09F2-17E1-8BF5B6B39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on collimators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BD043AB-6EA6-1584-9AA6-9D0B1B6B4FCA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296426632"/>
              </p:ext>
            </p:extLst>
          </p:nvPr>
        </p:nvGraphicFramePr>
        <p:xfrm>
          <a:off x="152400" y="1300489"/>
          <a:ext cx="6056190" cy="151638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41285525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2491375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67226186"/>
                    </a:ext>
                  </a:extLst>
                </a:gridCol>
                <a:gridCol w="685853">
                  <a:extLst>
                    <a:ext uri="{9D8B030D-6E8A-4147-A177-3AD203B41FA5}">
                      <a16:colId xmlns:a16="http://schemas.microsoft.com/office/drawing/2014/main" val="176275849"/>
                    </a:ext>
                  </a:extLst>
                </a:gridCol>
                <a:gridCol w="609547">
                  <a:extLst>
                    <a:ext uri="{9D8B030D-6E8A-4147-A177-3AD203B41FA5}">
                      <a16:colId xmlns:a16="http://schemas.microsoft.com/office/drawing/2014/main" val="1495212437"/>
                    </a:ext>
                  </a:extLst>
                </a:gridCol>
                <a:gridCol w="973670">
                  <a:extLst>
                    <a:ext uri="{9D8B030D-6E8A-4147-A177-3AD203B41FA5}">
                      <a16:colId xmlns:a16="http://schemas.microsoft.com/office/drawing/2014/main" val="3056979531"/>
                    </a:ext>
                  </a:extLst>
                </a:gridCol>
                <a:gridCol w="891520">
                  <a:extLst>
                    <a:ext uri="{9D8B030D-6E8A-4147-A177-3AD203B41FA5}">
                      <a16:colId xmlns:a16="http://schemas.microsoft.com/office/drawing/2014/main" val="3326274849"/>
                    </a:ext>
                  </a:extLst>
                </a:gridCol>
              </a:tblGrid>
              <a:tr h="264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location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Dose rate 𝛾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Dose rate 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Dose rate 𝛾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Dose rate 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199482"/>
                  </a:ext>
                </a:extLst>
              </a:tr>
              <a:tr h="1351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[𝜇rem/h]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[𝜇rem/h]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[𝜇rem/h]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[𝜇rem/h]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375798"/>
                  </a:ext>
                </a:extLst>
              </a:tr>
              <a:tr h="13514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CEBC1 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W / 200 MeV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P2-5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P2-4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465535"/>
                  </a:ext>
                </a:extLst>
              </a:tr>
              <a:tr h="13514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CYC11 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W / 200 MeV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P2-7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P2-8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138904"/>
                  </a:ext>
                </a:extLst>
              </a:tr>
              <a:tr h="13514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CXC11 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W / 200 MeV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P2-18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89.2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P2-10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858803"/>
                  </a:ext>
                </a:extLst>
              </a:tr>
              <a:tr h="1351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P2-9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P2-8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154361"/>
                  </a:ext>
                </a:extLst>
              </a:tr>
              <a:tr h="13514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CYC13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W/ 200 MeV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P2-11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P2-10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436197"/>
                  </a:ext>
                </a:extLst>
              </a:tr>
            </a:tbl>
          </a:graphicData>
        </a:graphic>
      </p:graphicFrame>
      <p:pic>
        <p:nvPicPr>
          <p:cNvPr id="5" name="Picture 4" descr="A diagram of a cross section of a cross section&#10;&#10;Description automatically generated">
            <a:extLst>
              <a:ext uri="{FF2B5EF4-FFF2-40B4-BE49-F238E27FC236}">
                <a16:creationId xmlns:a16="http://schemas.microsoft.com/office/drawing/2014/main" id="{67D9EDC7-4B26-D606-6ADC-DD36507A9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01" y="0"/>
            <a:ext cx="4987899" cy="17526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00438A8-D707-0240-64FD-AF3FDB4DB267}"/>
              </a:ext>
            </a:extLst>
          </p:cNvPr>
          <p:cNvSpPr/>
          <p:nvPr/>
        </p:nvSpPr>
        <p:spPr>
          <a:xfrm>
            <a:off x="8229600" y="990600"/>
            <a:ext cx="381000" cy="2941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2ED9E-B3CD-4A27-B0A1-BFDDABFFC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9425"/>
            <a:ext cx="43815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9FB5B20-5C58-8A80-FC67-FAD3CB0FE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1" y="3019425"/>
            <a:ext cx="210141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89182D7B-6941-0646-C3E7-39D4946B6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" y="3885385"/>
            <a:ext cx="1666347" cy="69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 picture containing machine, indoor, workshop, tool&#10;&#10;Description automatically generated">
            <a:extLst>
              <a:ext uri="{FF2B5EF4-FFF2-40B4-BE49-F238E27FC236}">
                <a16:creationId xmlns:a16="http://schemas.microsoft.com/office/drawing/2014/main" id="{AF902135-7ABA-BA4F-C748-EA8B6A448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324" y="1752599"/>
            <a:ext cx="3811555" cy="508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02C10539-E741-45A4-1E00-F68A20BA9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798" y="1676400"/>
            <a:ext cx="1902252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E6C323-A125-58AC-3D45-9476461294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7000" y="3161982"/>
            <a:ext cx="1834674" cy="166719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B53179-7858-9411-8117-D09E9F7F2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7001" y="4893014"/>
            <a:ext cx="1826898" cy="1466963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C843F4-8CF9-4B00-9411-9E8A9B2A8F3F}"/>
              </a:ext>
            </a:extLst>
          </p:cNvPr>
          <p:cNvSpPr txBox="1"/>
          <p:nvPr/>
        </p:nvSpPr>
        <p:spPr>
          <a:xfrm>
            <a:off x="2390824" y="3133018"/>
            <a:ext cx="135165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0.2 mrem/h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861CACE-2680-79D7-4BD9-428D9F0C18AD}"/>
              </a:ext>
            </a:extLst>
          </p:cNvPr>
          <p:cNvCxnSpPr/>
          <p:nvPr/>
        </p:nvCxnSpPr>
        <p:spPr>
          <a:xfrm flipH="1">
            <a:off x="1905000" y="3502350"/>
            <a:ext cx="485824" cy="2314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DC57FE-5186-8A5B-6E6F-DD9A30D98293}"/>
              </a:ext>
            </a:extLst>
          </p:cNvPr>
          <p:cNvCxnSpPr>
            <a:cxnSpLocks/>
          </p:cNvCxnSpPr>
          <p:nvPr/>
        </p:nvCxnSpPr>
        <p:spPr>
          <a:xfrm flipV="1">
            <a:off x="3742476" y="3133018"/>
            <a:ext cx="1574758" cy="36933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140602C-BF21-42E7-D1A0-7BB52CCAF510}"/>
              </a:ext>
            </a:extLst>
          </p:cNvPr>
          <p:cNvSpPr txBox="1"/>
          <p:nvPr/>
        </p:nvSpPr>
        <p:spPr>
          <a:xfrm>
            <a:off x="7144324" y="6520561"/>
            <a:ext cx="410240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Penetrations for equipment ~each 5 m</a:t>
            </a:r>
          </a:p>
        </p:txBody>
      </p:sp>
    </p:spTree>
    <p:extLst>
      <p:ext uri="{BB962C8B-B14F-4D97-AF65-F5344CB8AC3E}">
        <p14:creationId xmlns:p14="http://schemas.microsoft.com/office/powerpoint/2010/main" val="25878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765</Words>
  <Application>Microsoft Office PowerPoint</Application>
  <PresentationFormat>Widescreen</PresentationFormat>
  <Paragraphs>200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Narrow</vt:lpstr>
      <vt:lpstr>Arial</vt:lpstr>
      <vt:lpstr>Calibri</vt:lpstr>
      <vt:lpstr>Courier New</vt:lpstr>
      <vt:lpstr>Blank</vt:lpstr>
      <vt:lpstr>RP Commissioning of the LCLS-II LINAC at low power</vt:lpstr>
      <vt:lpstr>Content</vt:lpstr>
      <vt:lpstr>LCLS-II layout and monitoring devices</vt:lpstr>
      <vt:lpstr>Superconducting cavity for LCLS-II</vt:lpstr>
      <vt:lpstr>Superconducting cavity for LCLS-II</vt:lpstr>
      <vt:lpstr>Field emission and Monte-Carlo models (see M. Santana’s presentation)</vt:lpstr>
      <vt:lpstr>Estimation of field emission produced  by the cryomodules</vt:lpstr>
      <vt:lpstr>Transmitted dark current from the gun through  the beam line</vt:lpstr>
      <vt:lpstr>Beam on collimators</vt:lpstr>
      <vt:lpstr>Conclusions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2012-06-11T23:48:53Z</dcterms:created>
  <dcterms:modified xsi:type="dcterms:W3CDTF">2024-05-30T10:30:08Z</dcterms:modified>
</cp:coreProperties>
</file>