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5031" r:id="rId7"/>
    <p:sldId id="5035" r:id="rId8"/>
    <p:sldId id="5033" r:id="rId9"/>
    <p:sldId id="300" r:id="rId10"/>
    <p:sldId id="301" r:id="rId11"/>
    <p:sldId id="302" r:id="rId12"/>
    <p:sldId id="5034" r:id="rId13"/>
    <p:sldId id="303" r:id="rId14"/>
    <p:sldId id="307" r:id="rId15"/>
    <p:sldId id="4441" r:id="rId16"/>
    <p:sldId id="4958" r:id="rId17"/>
    <p:sldId id="4984" r:id="rId18"/>
    <p:sldId id="4985" r:id="rId19"/>
    <p:sldId id="4986" r:id="rId20"/>
    <p:sldId id="5010" r:id="rId21"/>
    <p:sldId id="5011" r:id="rId22"/>
    <p:sldId id="5025" r:id="rId23"/>
    <p:sldId id="5026" r:id="rId24"/>
    <p:sldId id="5027" r:id="rId25"/>
    <p:sldId id="5028" r:id="rId26"/>
    <p:sldId id="5029" r:id="rId27"/>
    <p:sldId id="5030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28" autoAdjust="0"/>
    <p:restoredTop sz="95161" autoAdjust="0"/>
  </p:normalViewPr>
  <p:slideViewPr>
    <p:cSldViewPr snapToGrid="0" showGuides="1">
      <p:cViewPr varScale="1">
        <p:scale>
          <a:sx n="149" d="100"/>
          <a:sy n="149" d="100"/>
        </p:scale>
        <p:origin x="90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5/29/24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959B3-0C5B-3B48-B8B2-F807428BE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SATIF-16, INFN, Frascati, Italy, May 28-31, 2024          </a:t>
            </a:r>
            <a:fld id="{45EFBD0A-D713-1246-AD15-CFB638405971}" type="slidenum">
              <a:rPr lang="en-US" sz="1000" smtClean="0">
                <a:solidFill>
                  <a:srgbClr val="BFBFBF"/>
                </a:solidFill>
                <a:latin typeface="+mn-lt"/>
                <a:cs typeface="Arial" pitchFamily="34" charset="0"/>
              </a:rPr>
              <a:t>‹#›</a:t>
            </a:fld>
            <a:endParaRPr lang="en-US" sz="1000" dirty="0">
              <a:solidFill>
                <a:srgbClr val="BFBFBF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A3024E-A233-AE44-8D18-E0BA4C223B9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9702148" cy="1421928"/>
          </a:xfrm>
        </p:spPr>
        <p:txBody>
          <a:bodyPr/>
          <a:lstStyle/>
          <a:p>
            <a:r>
              <a:rPr lang="en-US" dirty="0"/>
              <a:t>Evaluation of Radiation Heating and Damage for the Preliminary Design of Second Target Station Monolith Inserts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3013455"/>
            <a:ext cx="6538759" cy="2028101"/>
          </a:xfrm>
        </p:spPr>
        <p:txBody>
          <a:bodyPr/>
          <a:lstStyle/>
          <a:p>
            <a:r>
              <a:rPr lang="en-US" dirty="0"/>
              <a:t>Thomas M Miller, Min-Tsung Kao, Tucker McClanahan, Vitaly </a:t>
            </a:r>
            <a:r>
              <a:rPr lang="en-US" dirty="0" err="1"/>
              <a:t>Pronskikh</a:t>
            </a:r>
            <a:endParaRPr lang="en-US" dirty="0"/>
          </a:p>
          <a:p>
            <a:r>
              <a:rPr lang="en-US" dirty="0"/>
              <a:t>STS Neutronics Group</a:t>
            </a:r>
          </a:p>
          <a:p>
            <a:r>
              <a:rPr lang="en-US" dirty="0"/>
              <a:t>SATIF-16, INFN-LNF, Frascati, Italy</a:t>
            </a:r>
          </a:p>
          <a:p>
            <a:r>
              <a:rPr lang="en-US" dirty="0"/>
              <a:t>May 28-31, 2024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graph&#10;&#10;Description automatically generated">
            <a:extLst>
              <a:ext uri="{FF2B5EF4-FFF2-40B4-BE49-F238E27FC236}">
                <a16:creationId xmlns:a16="http://schemas.microsoft.com/office/drawing/2014/main" id="{3FE2B412-840A-5D8F-CE1A-D22C54E6E6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618" t="3960" r="4296" b="9918"/>
          <a:stretch/>
        </p:blipFill>
        <p:spPr>
          <a:xfrm>
            <a:off x="4863721" y="366786"/>
            <a:ext cx="7315200" cy="64604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62E2E-1FB3-60D3-3773-370D07D7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ST10 energy deposition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25988-4BB4-4FCC-695B-84382A063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847" y="1444753"/>
            <a:ext cx="4189056" cy="4203944"/>
          </a:xfrm>
        </p:spPr>
        <p:txBody>
          <a:bodyPr/>
          <a:lstStyle/>
          <a:p>
            <a:r>
              <a:rPr lang="en-US" dirty="0"/>
              <a:t>Start with ST10 because it is one of the neutron beamlines in the forward direction</a:t>
            </a:r>
          </a:p>
          <a:p>
            <a:r>
              <a:rPr lang="en-US" dirty="0"/>
              <a:t>The highest energy particles have high forward momentum and tend to continue in the forward / proton beam direction</a:t>
            </a:r>
          </a:p>
          <a:p>
            <a:r>
              <a:rPr lang="en-US" dirty="0"/>
              <a:t>Maximum total energy deposition is 89.9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0D4D9-B98E-DD6C-F1D8-F7AB45275460}"/>
              </a:ext>
            </a:extLst>
          </p:cNvPr>
          <p:cNvSpPr txBox="1"/>
          <p:nvPr/>
        </p:nvSpPr>
        <p:spPr>
          <a:xfrm>
            <a:off x="11272828" y="2943920"/>
            <a:ext cx="7850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Void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BC776F-60DC-16C3-4B66-9DC300B66BEF}"/>
              </a:ext>
            </a:extLst>
          </p:cNvPr>
          <p:cNvCxnSpPr>
            <a:cxnSpLocks/>
          </p:cNvCxnSpPr>
          <p:nvPr/>
        </p:nvCxnSpPr>
        <p:spPr>
          <a:xfrm>
            <a:off x="11665373" y="3285552"/>
            <a:ext cx="79830" cy="249295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5638DB3-629C-829A-2265-8346CF703BF2}"/>
              </a:ext>
            </a:extLst>
          </p:cNvPr>
          <p:cNvSpPr txBox="1"/>
          <p:nvPr/>
        </p:nvSpPr>
        <p:spPr>
          <a:xfrm>
            <a:off x="4273003" y="809851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627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omputer generated image of a colorful cube&#10;&#10;Description automatically generated with medium confidence">
            <a:extLst>
              <a:ext uri="{FF2B5EF4-FFF2-40B4-BE49-F238E27FC236}">
                <a16:creationId xmlns:a16="http://schemas.microsoft.com/office/drawing/2014/main" id="{4A31318E-B134-ED3A-BCC0-8A7D0A400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00" t="9384" r="11411" b="15322"/>
          <a:stretch/>
        </p:blipFill>
        <p:spPr>
          <a:xfrm>
            <a:off x="3719803" y="715345"/>
            <a:ext cx="5486400" cy="57689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E83DFD4-F356-8219-C760-35D5F8AE9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369332"/>
          </a:xfrm>
        </p:spPr>
        <p:txBody>
          <a:bodyPr/>
          <a:lstStyle/>
          <a:p>
            <a:r>
              <a:rPr lang="en-US" sz="2000" dirty="0"/>
              <a:t>Rule of thumb in target systems:  areas with more than 1 </a:t>
            </a:r>
            <a:r>
              <a:rPr lang="en-US" sz="2000" dirty="0" err="1"/>
              <a:t>mW</a:t>
            </a:r>
            <a:r>
              <a:rPr lang="en-US" sz="2000" dirty="0"/>
              <a:t>/cm</a:t>
            </a:r>
            <a:r>
              <a:rPr lang="en-US" sz="2000" baseline="30000" dirty="0"/>
              <a:t>3</a:t>
            </a:r>
            <a:r>
              <a:rPr lang="en-US" sz="2000" dirty="0"/>
              <a:t> heating need cooling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256DC-F525-B173-9AA8-9F12CD419ABF}"/>
              </a:ext>
            </a:extLst>
          </p:cNvPr>
          <p:cNvSpPr txBox="1"/>
          <p:nvPr/>
        </p:nvSpPr>
        <p:spPr>
          <a:xfrm>
            <a:off x="1341408" y="4594462"/>
            <a:ext cx="242815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Notice the outline of the cylindrical neutron extraction port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28067EF-A268-773D-80FC-E2E902922253}"/>
              </a:ext>
            </a:extLst>
          </p:cNvPr>
          <p:cNvCxnSpPr>
            <a:cxnSpLocks/>
          </p:cNvCxnSpPr>
          <p:nvPr/>
        </p:nvCxnSpPr>
        <p:spPr>
          <a:xfrm>
            <a:off x="3079102" y="4931477"/>
            <a:ext cx="2755641" cy="847282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DE69D5-B476-3F39-01D4-371B39F54728}"/>
              </a:ext>
            </a:extLst>
          </p:cNvPr>
          <p:cNvSpPr txBox="1"/>
          <p:nvPr/>
        </p:nvSpPr>
        <p:spPr>
          <a:xfrm>
            <a:off x="4456922" y="715345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A520A5-004D-0665-B712-25AE5351F1FF}"/>
              </a:ext>
            </a:extLst>
          </p:cNvPr>
          <p:cNvCxnSpPr/>
          <p:nvPr/>
        </p:nvCxnSpPr>
        <p:spPr>
          <a:xfrm flipV="1">
            <a:off x="7075919" y="5084749"/>
            <a:ext cx="1076770" cy="155533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590829-42A2-811C-8E50-228C4B332E91}"/>
              </a:ext>
            </a:extLst>
          </p:cNvPr>
          <p:cNvSpPr txBox="1"/>
          <p:nvPr/>
        </p:nvSpPr>
        <p:spPr>
          <a:xfrm>
            <a:off x="7614304" y="5719300"/>
            <a:ext cx="73976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60 cm</a:t>
            </a:r>
          </a:p>
        </p:txBody>
      </p:sp>
    </p:spTree>
    <p:extLst>
      <p:ext uri="{BB962C8B-B14F-4D97-AF65-F5344CB8AC3E}">
        <p14:creationId xmlns:p14="http://schemas.microsoft.com/office/powerpoint/2010/main" val="234889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C948E8-0B2F-A006-FA8A-5B865BDA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69" y="24701"/>
            <a:ext cx="11401162" cy="369332"/>
          </a:xfrm>
        </p:spPr>
        <p:txBody>
          <a:bodyPr/>
          <a:lstStyle/>
          <a:p>
            <a:pPr algn="ctr"/>
            <a:r>
              <a:rPr lang="en-US" sz="2000" b="1" dirty="0"/>
              <a:t>Steady State Heat Transfer Analysis for ST10 Monolith Insert, </a:t>
            </a:r>
            <a:r>
              <a:rPr lang="en-US" sz="2000" b="1" dirty="0">
                <a:solidFill>
                  <a:srgbClr val="0000FF"/>
                </a:solidFill>
              </a:rPr>
              <a:t>Heat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A9667-C20D-7036-7C27-05AEE0986EC2}"/>
              </a:ext>
            </a:extLst>
          </p:cNvPr>
          <p:cNvSpPr txBox="1"/>
          <p:nvPr/>
        </p:nvSpPr>
        <p:spPr>
          <a:xfrm>
            <a:off x="8523321" y="380834"/>
            <a:ext cx="20938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Century Gothic (Body)"/>
              </a:rPr>
              <a:t>Total Heat = 82 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BCCC45-B901-E506-942E-B0E0FD6A3B64}"/>
              </a:ext>
            </a:extLst>
          </p:cNvPr>
          <p:cNvGrpSpPr/>
          <p:nvPr/>
        </p:nvGrpSpPr>
        <p:grpSpPr>
          <a:xfrm>
            <a:off x="469744" y="788676"/>
            <a:ext cx="5669280" cy="2934417"/>
            <a:chOff x="469744" y="788676"/>
            <a:chExt cx="5669280" cy="29344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8702B9-97BF-BD7A-E4BD-52FBB9675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744" y="788676"/>
              <a:ext cx="5669280" cy="293441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75AE6A-2F74-663E-3E6D-C54C0F78F9AC}"/>
                </a:ext>
              </a:extLst>
            </p:cNvPr>
            <p:cNvSpPr/>
            <p:nvPr/>
          </p:nvSpPr>
          <p:spPr>
            <a:xfrm>
              <a:off x="856445" y="1268569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238D47-9884-8AC0-95D9-A88E4B437F9D}"/>
              </a:ext>
            </a:extLst>
          </p:cNvPr>
          <p:cNvGrpSpPr/>
          <p:nvPr/>
        </p:nvGrpSpPr>
        <p:grpSpPr>
          <a:xfrm>
            <a:off x="475740" y="3855514"/>
            <a:ext cx="5657288" cy="2926080"/>
            <a:chOff x="475740" y="3855514"/>
            <a:chExt cx="5657288" cy="29260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E909E9-1803-01BF-84EF-4B860E6D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740" y="3855514"/>
              <a:ext cx="5657288" cy="29260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8324AE-4B6E-9619-327D-839BCD100F78}"/>
                </a:ext>
              </a:extLst>
            </p:cNvPr>
            <p:cNvSpPr/>
            <p:nvPr/>
          </p:nvSpPr>
          <p:spPr>
            <a:xfrm>
              <a:off x="822104" y="4312261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9ADE484-3AAC-E08C-C27E-527F7FFDA122}"/>
              </a:ext>
            </a:extLst>
          </p:cNvPr>
          <p:cNvGrpSpPr/>
          <p:nvPr/>
        </p:nvGrpSpPr>
        <p:grpSpPr>
          <a:xfrm>
            <a:off x="6415384" y="3855514"/>
            <a:ext cx="5657288" cy="2926080"/>
            <a:chOff x="6415384" y="3855514"/>
            <a:chExt cx="5657288" cy="292608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59EDD4-FBBD-D8C9-D223-DA3CBD99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5384" y="3855514"/>
              <a:ext cx="5657288" cy="292608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96EF77-5903-3B78-0BB4-A25287901664}"/>
                </a:ext>
              </a:extLst>
            </p:cNvPr>
            <p:cNvSpPr/>
            <p:nvPr/>
          </p:nvSpPr>
          <p:spPr>
            <a:xfrm>
              <a:off x="6737769" y="4316556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EF4C2F-3C60-8F3D-428B-D4AB0BBC3E6E}"/>
              </a:ext>
            </a:extLst>
          </p:cNvPr>
          <p:cNvGrpSpPr/>
          <p:nvPr/>
        </p:nvGrpSpPr>
        <p:grpSpPr>
          <a:xfrm>
            <a:off x="6409388" y="788676"/>
            <a:ext cx="5782612" cy="2993549"/>
            <a:chOff x="6409388" y="788676"/>
            <a:chExt cx="5782612" cy="29935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ADEDA7-B05C-2486-6008-6C69C221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9388" y="788676"/>
              <a:ext cx="5669280" cy="29344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3BFD4E-5F3E-59F7-61D4-F80E5601F76F}"/>
                </a:ext>
              </a:extLst>
            </p:cNvPr>
            <p:cNvSpPr/>
            <p:nvPr/>
          </p:nvSpPr>
          <p:spPr>
            <a:xfrm>
              <a:off x="6812923" y="1268569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CCFE98-2D8D-E2E8-8160-43BD3688607D}"/>
                </a:ext>
              </a:extLst>
            </p:cNvPr>
            <p:cNvSpPr/>
            <p:nvPr/>
          </p:nvSpPr>
          <p:spPr>
            <a:xfrm>
              <a:off x="6774823" y="3302000"/>
              <a:ext cx="1114023" cy="480225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4485A0-AB68-E51A-D2E8-580810A06305}"/>
                </a:ext>
              </a:extLst>
            </p:cNvPr>
            <p:cNvCxnSpPr/>
            <p:nvPr/>
          </p:nvCxnSpPr>
          <p:spPr>
            <a:xfrm>
              <a:off x="7888846" y="3657600"/>
              <a:ext cx="2468880" cy="0"/>
            </a:xfrm>
            <a:prstGeom prst="line">
              <a:avLst/>
            </a:prstGeom>
            <a:ln w="19050">
              <a:solidFill>
                <a:srgbClr val="00B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A51EC98-BCD3-334D-E9F6-1264A04B1FC0}"/>
                </a:ext>
              </a:extLst>
            </p:cNvPr>
            <p:cNvCxnSpPr/>
            <p:nvPr/>
          </p:nvCxnSpPr>
          <p:spPr>
            <a:xfrm flipV="1">
              <a:off x="10342092" y="2376235"/>
              <a:ext cx="0" cy="1280160"/>
            </a:xfrm>
            <a:prstGeom prst="straightConnector1">
              <a:avLst/>
            </a:prstGeom>
            <a:ln w="19050">
              <a:solidFill>
                <a:srgbClr val="00B05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9831E0-59B2-CDFB-55C4-C0204159B307}"/>
                </a:ext>
              </a:extLst>
            </p:cNvPr>
            <p:cNvSpPr txBox="1"/>
            <p:nvPr/>
          </p:nvSpPr>
          <p:spPr>
            <a:xfrm>
              <a:off x="9127895" y="3116153"/>
              <a:ext cx="3064105" cy="4801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Note that the heating in the </a:t>
              </a:r>
              <a:r>
                <a:rPr lang="en-US" sz="1400" b="1" dirty="0">
                  <a:solidFill>
                    <a:srgbClr val="0000FF"/>
                  </a:solidFill>
                  <a:latin typeface="+mn-lt"/>
                </a:rPr>
                <a:t>rear portion</a:t>
              </a:r>
              <a:r>
                <a:rPr lang="en-US" sz="1400" b="1" dirty="0">
                  <a:latin typeface="+mn-lt"/>
                </a:rPr>
                <a:t> is small but </a:t>
              </a:r>
              <a:r>
                <a:rPr lang="en-US" sz="1400" b="1" dirty="0">
                  <a:solidFill>
                    <a:srgbClr val="FF0000"/>
                  </a:solidFill>
                  <a:latin typeface="+mn-lt"/>
                </a:rPr>
                <a:t>not</a:t>
              </a:r>
              <a:r>
                <a:rPr lang="en-US" sz="1400" b="1" dirty="0">
                  <a:latin typeface="+mn-lt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+mn-lt"/>
                </a:rPr>
                <a:t>zero</a:t>
              </a:r>
              <a:r>
                <a:rPr lang="en-US" sz="1400" b="1" dirty="0">
                  <a:latin typeface="+mn-lt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DFC04F-5C2A-DED3-3522-91E684FDA2C6}"/>
              </a:ext>
            </a:extLst>
          </p:cNvPr>
          <p:cNvSpPr txBox="1"/>
          <p:nvPr/>
        </p:nvSpPr>
        <p:spPr>
          <a:xfrm>
            <a:off x="1658559" y="377914"/>
            <a:ext cx="655049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entury Gothic (Body)"/>
              </a:rPr>
              <a:t>This is the same data plotted with different color scales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3FB3C-9E65-BA36-3383-9A9A95E658B0}"/>
              </a:ext>
            </a:extLst>
          </p:cNvPr>
          <p:cNvSpPr txBox="1"/>
          <p:nvPr/>
        </p:nvSpPr>
        <p:spPr>
          <a:xfrm>
            <a:off x="3688885" y="6267720"/>
            <a:ext cx="9285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 err="1">
                <a:latin typeface="+mn-lt"/>
              </a:rPr>
              <a:t>Macor</a:t>
            </a:r>
            <a:endParaRPr lang="en-US" sz="1200" dirty="0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A9BE7F-0365-49C9-B64C-8B920A9321E2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677026" y="5925553"/>
            <a:ext cx="1011859" cy="47143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25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C948E8-0B2F-A006-FA8A-5B865BDA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Steady State Heat Transfer Analysis for Monolith Insert, </a:t>
            </a:r>
            <a:r>
              <a:rPr lang="en-US" sz="2000" b="1" dirty="0">
                <a:solidFill>
                  <a:srgbClr val="0000FF"/>
                </a:solidFill>
              </a:rPr>
              <a:t>Heat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C98BD1A-ACA2-5AC7-A633-16AF3A73D2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86246" y="4691269"/>
                <a:ext cx="5809753" cy="17731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Assumptions of thermal hydraulics simulation</a:t>
                </a:r>
              </a:p>
              <a:p>
                <a:pPr lvl="1"/>
                <a:r>
                  <a:rPr lang="en-US" dirty="0"/>
                  <a:t>Inlet water and initial temperature of helium (stagnant) is 35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</a:p>
              <a:p>
                <a:pPr lvl="1"/>
                <a:r>
                  <a:rPr lang="en-US" sz="1800" dirty="0"/>
                  <a:t>Water flow rate 0.063 kg/s (1.0 gal/min)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C98BD1A-ACA2-5AC7-A633-16AF3A73D2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86246" y="4691269"/>
                <a:ext cx="5809753" cy="1773137"/>
              </a:xfrm>
              <a:blipFill>
                <a:blip r:embed="rId2"/>
                <a:stretch>
                  <a:fillRect l="-654" t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EB6AC-C625-5569-D542-413D54754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4691268"/>
            <a:ext cx="5809752" cy="189241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Heat removal paths from the monolith insert</a:t>
            </a:r>
          </a:p>
          <a:p>
            <a:pPr lvl="2"/>
            <a:r>
              <a:rPr lang="en-US" dirty="0"/>
              <a:t>Monolith insert actively cooled (forced convection) by the cooling water</a:t>
            </a:r>
          </a:p>
          <a:p>
            <a:pPr lvl="2"/>
            <a:r>
              <a:rPr lang="en-US" dirty="0"/>
              <a:t>Heat conduction to Helium and through the contacts surfaces between the monolith insert and nozzle extension</a:t>
            </a:r>
          </a:p>
          <a:p>
            <a:pPr lvl="2"/>
            <a:r>
              <a:rPr lang="en-US" dirty="0"/>
              <a:t>Adiabatic boundary condition for all outer surfaces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E7E43E-0A0B-10CE-851E-0911ED652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937135"/>
              </p:ext>
            </p:extLst>
          </p:nvPr>
        </p:nvGraphicFramePr>
        <p:xfrm>
          <a:off x="981987" y="630062"/>
          <a:ext cx="10370740" cy="3840738"/>
        </p:xfrm>
        <a:graphic>
          <a:graphicData uri="http://schemas.openxmlformats.org/drawingml/2006/table">
            <a:tbl>
              <a:tblPr/>
              <a:tblGrid>
                <a:gridCol w="1314359">
                  <a:extLst>
                    <a:ext uri="{9D8B030D-6E8A-4147-A177-3AD203B41FA5}">
                      <a16:colId xmlns:a16="http://schemas.microsoft.com/office/drawing/2014/main" val="3678272306"/>
                    </a:ext>
                  </a:extLst>
                </a:gridCol>
                <a:gridCol w="6525682">
                  <a:extLst>
                    <a:ext uri="{9D8B030D-6E8A-4147-A177-3AD203B41FA5}">
                      <a16:colId xmlns:a16="http://schemas.microsoft.com/office/drawing/2014/main" val="3572973072"/>
                    </a:ext>
                  </a:extLst>
                </a:gridCol>
                <a:gridCol w="1719330">
                  <a:extLst>
                    <a:ext uri="{9D8B030D-6E8A-4147-A177-3AD203B41FA5}">
                      <a16:colId xmlns:a16="http://schemas.microsoft.com/office/drawing/2014/main" val="826091237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val="2160928732"/>
                    </a:ext>
                  </a:extLst>
                </a:gridCol>
              </a:tblGrid>
              <a:tr h="4238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 ST10</a:t>
                      </a:r>
                    </a:p>
                  </a:txBody>
                  <a:tcPr marL="110066" marR="110066" marT="55033" marB="55033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296291"/>
                  </a:ext>
                </a:extLst>
              </a:tr>
              <a:tr h="320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Material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Component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Total Heat (W)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%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513901"/>
                  </a:ext>
                </a:extLst>
              </a:tr>
              <a:tr h="370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Al6061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Upstream &amp; Downstream Windows, and Guide Substrate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4.1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5.0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59080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Cu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Downstream Seal, Rollers, and Shims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0.8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0.9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846855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Float Glass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Guide Substrate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0.1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0.1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55053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Macor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entury Gothic (Body)"/>
                      </a:endParaRP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Guide Shield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1.0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1.2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471525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SS304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Optics Module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10.9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13.3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274047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SS304L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Monolith Insert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55.8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67.9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63116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SS316L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Nozzle Extension, Seals, and Rollers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8.5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10.3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90822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Helium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0.00289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0.0035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856506"/>
                  </a:ext>
                </a:extLst>
              </a:tr>
              <a:tr h="3098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</a:t>
                      </a:r>
                      <a:r>
                        <a:rPr lang="en-US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Water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0.9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1.1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592607"/>
                  </a:ext>
                </a:extLst>
              </a:tr>
              <a:tr h="320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Total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 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82.1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100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677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218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3DD-B877-03CA-7C97-1E2F1B77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10712"/>
            <a:ext cx="11425236" cy="535531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6745E9-E52F-EBFC-16F7-C64FD8702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401"/>
              </p:ext>
            </p:extLst>
          </p:nvPr>
        </p:nvGraphicFramePr>
        <p:xfrm>
          <a:off x="1269323" y="871296"/>
          <a:ext cx="10109162" cy="3327545"/>
        </p:xfrm>
        <a:graphic>
          <a:graphicData uri="http://schemas.openxmlformats.org/drawingml/2006/table">
            <a:tbl>
              <a:tblPr/>
              <a:tblGrid>
                <a:gridCol w="1202015">
                  <a:extLst>
                    <a:ext uri="{9D8B030D-6E8A-4147-A177-3AD203B41FA5}">
                      <a16:colId xmlns:a16="http://schemas.microsoft.com/office/drawing/2014/main" val="3066539432"/>
                    </a:ext>
                  </a:extLst>
                </a:gridCol>
                <a:gridCol w="6015840">
                  <a:extLst>
                    <a:ext uri="{9D8B030D-6E8A-4147-A177-3AD203B41FA5}">
                      <a16:colId xmlns:a16="http://schemas.microsoft.com/office/drawing/2014/main" val="980060099"/>
                    </a:ext>
                  </a:extLst>
                </a:gridCol>
                <a:gridCol w="2891307">
                  <a:extLst>
                    <a:ext uri="{9D8B030D-6E8A-4147-A177-3AD203B41FA5}">
                      <a16:colId xmlns:a16="http://schemas.microsoft.com/office/drawing/2014/main" val="3115310850"/>
                    </a:ext>
                  </a:extLst>
                </a:gridCol>
              </a:tblGrid>
              <a:tr h="4031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 ST10</a:t>
                      </a:r>
                    </a:p>
                  </a:txBody>
                  <a:tcPr marL="105207" marR="105207" marT="52603" marB="52603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57717"/>
                  </a:ext>
                </a:extLst>
              </a:tr>
              <a:tr h="3016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Material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Component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Peak Temperature (°C)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076940"/>
                  </a:ext>
                </a:extLst>
              </a:tr>
              <a:tr h="355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Al6061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Upstream &amp; Downstream Windows, and Guide Substrate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38.7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464690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Cu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Downstream Seal, Rollers, and Shims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37.5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091932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Float Glass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Guide Substrate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35.4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391230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Macor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Century Gothic (Body)"/>
                      </a:endParaRP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Guide Shield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41.2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83741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SS304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Optics Module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40.6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16097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SS304L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37.5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135284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SS316L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Nozzle Extension, Seals, and Rollers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52.7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21015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Helium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41.2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606126"/>
                  </a:ext>
                </a:extLst>
              </a:tr>
              <a:tr h="291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Water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36.0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1849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2DCB2D-C84E-1744-556B-7253D9885987}"/>
                  </a:ext>
                </a:extLst>
              </p:cNvPr>
              <p:cNvSpPr txBox="1"/>
              <p:nvPr/>
            </p:nvSpPr>
            <p:spPr>
              <a:xfrm>
                <a:off x="1269322" y="4539632"/>
                <a:ext cx="6118706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0070C0"/>
                    </a:solidFill>
                    <a:latin typeface="+mn-lt"/>
                  </a:rPr>
                  <a:t>Temperature sensitive components in blue (limit 70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+mn-lt"/>
                  </a:rPr>
                  <a:t>C)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Highest temperature components in red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b="1" dirty="0">
                    <a:latin typeface="+mn-lt"/>
                  </a:rPr>
                  <a:t>Largest bulk monolith insert component is bold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2DCB2D-C84E-1744-556B-7253D9885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22" y="4539632"/>
                <a:ext cx="6118706" cy="840230"/>
              </a:xfrm>
              <a:prstGeom prst="rect">
                <a:avLst/>
              </a:prstGeom>
              <a:blipFill>
                <a:blip r:embed="rId2"/>
                <a:stretch>
                  <a:fillRect l="-621" t="-7463" r="-82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7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graph showing the energy extraction&#10;&#10;Description automatically generated with medium confidence">
            <a:extLst>
              <a:ext uri="{FF2B5EF4-FFF2-40B4-BE49-F238E27FC236}">
                <a16:creationId xmlns:a16="http://schemas.microsoft.com/office/drawing/2014/main" id="{552336D1-B210-765A-F4C4-21698436C9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19" t="4231" r="4349" b="9953"/>
          <a:stretch/>
        </p:blipFill>
        <p:spPr>
          <a:xfrm>
            <a:off x="334537" y="1128672"/>
            <a:ext cx="5486400" cy="48361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ST11 energy deposition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108D1-EA64-10CB-9FFB-06BE0E685A30}"/>
              </a:ext>
            </a:extLst>
          </p:cNvPr>
          <p:cNvSpPr txBox="1"/>
          <p:nvPr/>
        </p:nvSpPr>
        <p:spPr>
          <a:xfrm>
            <a:off x="4859678" y="2973563"/>
            <a:ext cx="7850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Void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2D4444-CB61-B78F-BA80-EAE4AF07457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252224" y="3315195"/>
            <a:ext cx="0" cy="197443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60B379-8C9F-FE8A-68DB-415A746F87D3}"/>
              </a:ext>
            </a:extLst>
          </p:cNvPr>
          <p:cNvSpPr txBox="1"/>
          <p:nvPr/>
        </p:nvSpPr>
        <p:spPr>
          <a:xfrm>
            <a:off x="6838122" y="483280"/>
            <a:ext cx="43334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Maximum total energy deposition is 445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3</a:t>
            </a:r>
          </a:p>
        </p:txBody>
      </p:sp>
      <p:pic>
        <p:nvPicPr>
          <p:cNvPr id="15" name="Content Placeholder 14" descr="A colorful cube with a graph&#10;&#10;Description automatically generated with medium confidence">
            <a:extLst>
              <a:ext uri="{FF2B5EF4-FFF2-40B4-BE49-F238E27FC236}">
                <a16:creationId xmlns:a16="http://schemas.microsoft.com/office/drawing/2014/main" id="{66BC16B7-ECB1-AA7D-17A9-3BF7EEE681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4777" t="14577" r="1639" b="19238"/>
          <a:stretch/>
        </p:blipFill>
        <p:spPr>
          <a:xfrm>
            <a:off x="6371063" y="1048380"/>
            <a:ext cx="5486400" cy="47612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37A00-AAC8-2C14-9805-53DBF70B821E}"/>
              </a:ext>
            </a:extLst>
          </p:cNvPr>
          <p:cNvSpPr txBox="1"/>
          <p:nvPr/>
        </p:nvSpPr>
        <p:spPr>
          <a:xfrm>
            <a:off x="267444" y="1235499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E9976-C160-5141-CB8F-0AC94E8817B9}"/>
              </a:ext>
            </a:extLst>
          </p:cNvPr>
          <p:cNvSpPr txBox="1"/>
          <p:nvPr/>
        </p:nvSpPr>
        <p:spPr>
          <a:xfrm>
            <a:off x="6371063" y="1905830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219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diagram of a graph showing a number of energy sources&#10;&#10;Description automatically generated with medium confidence">
            <a:extLst>
              <a:ext uri="{FF2B5EF4-FFF2-40B4-BE49-F238E27FC236}">
                <a16:creationId xmlns:a16="http://schemas.microsoft.com/office/drawing/2014/main" id="{F40FBC99-0AB7-6293-33E7-1E7CE18D4F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19" t="3833" r="4221" b="9953"/>
          <a:stretch/>
        </p:blipFill>
        <p:spPr>
          <a:xfrm>
            <a:off x="306657" y="1120766"/>
            <a:ext cx="5486400" cy="48519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ST15 energy deposition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A36D9-4D22-A35E-69B3-FC2E41A35687}"/>
              </a:ext>
            </a:extLst>
          </p:cNvPr>
          <p:cNvSpPr txBox="1"/>
          <p:nvPr/>
        </p:nvSpPr>
        <p:spPr>
          <a:xfrm>
            <a:off x="4481495" y="3896056"/>
            <a:ext cx="7850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Void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14E2A6-E58B-D172-016A-374E2B59CB3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874041" y="1672683"/>
            <a:ext cx="392545" cy="222337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3D33F9-4537-938D-20B1-A07D9801D134}"/>
              </a:ext>
            </a:extLst>
          </p:cNvPr>
          <p:cNvSpPr txBox="1"/>
          <p:nvPr/>
        </p:nvSpPr>
        <p:spPr>
          <a:xfrm>
            <a:off x="6838122" y="449826"/>
            <a:ext cx="43334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Maximum total energy deposition is 161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3</a:t>
            </a:r>
          </a:p>
        </p:txBody>
      </p:sp>
      <p:pic>
        <p:nvPicPr>
          <p:cNvPr id="19" name="Content Placeholder 18" descr="A colorful cube with a flame&#10;&#10;Description automatically generated with medium confidence">
            <a:extLst>
              <a:ext uri="{FF2B5EF4-FFF2-40B4-BE49-F238E27FC236}">
                <a16:creationId xmlns:a16="http://schemas.microsoft.com/office/drawing/2014/main" id="{EF864B25-1C4B-2F1F-96E0-322183CAD0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4521" t="21739" r="5908" b="14209"/>
          <a:stretch/>
        </p:blipFill>
        <p:spPr>
          <a:xfrm>
            <a:off x="6398945" y="1108025"/>
            <a:ext cx="5486400" cy="487360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F1A6F4-18B3-7647-60E9-A5EBE86BF212}"/>
              </a:ext>
            </a:extLst>
          </p:cNvPr>
          <p:cNvSpPr txBox="1"/>
          <p:nvPr/>
        </p:nvSpPr>
        <p:spPr>
          <a:xfrm>
            <a:off x="272958" y="1222890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E085D-25DB-04C8-2ADB-7E50BAF0F392}"/>
              </a:ext>
            </a:extLst>
          </p:cNvPr>
          <p:cNvSpPr txBox="1"/>
          <p:nvPr/>
        </p:nvSpPr>
        <p:spPr>
          <a:xfrm>
            <a:off x="6398945" y="1493137"/>
            <a:ext cx="66354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W/cm</a:t>
            </a:r>
            <a:r>
              <a:rPr lang="en-US" sz="1100" baseline="30000" dirty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086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C948E8-0B2F-A006-FA8A-5B865BDA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69" y="24701"/>
            <a:ext cx="11401162" cy="369332"/>
          </a:xfrm>
        </p:spPr>
        <p:txBody>
          <a:bodyPr/>
          <a:lstStyle/>
          <a:p>
            <a:pPr algn="ctr"/>
            <a:r>
              <a:rPr lang="en-US" sz="2000" b="1" dirty="0"/>
              <a:t>Steady State Heat Transfer Analysis for ST11 Monolith Insert, </a:t>
            </a:r>
            <a:r>
              <a:rPr lang="en-US" sz="2000" b="1" dirty="0">
                <a:solidFill>
                  <a:srgbClr val="0000FF"/>
                </a:solidFill>
              </a:rPr>
              <a:t>Heat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A9667-C20D-7036-7C27-05AEE0986EC2}"/>
              </a:ext>
            </a:extLst>
          </p:cNvPr>
          <p:cNvSpPr txBox="1"/>
          <p:nvPr/>
        </p:nvSpPr>
        <p:spPr>
          <a:xfrm>
            <a:off x="8208506" y="389580"/>
            <a:ext cx="24176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Century Gothic (Body)"/>
              </a:rPr>
              <a:t>Total Heat = 240.3 W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250836-D14A-8912-DD60-A128A9F9A372}"/>
              </a:ext>
            </a:extLst>
          </p:cNvPr>
          <p:cNvGrpSpPr/>
          <p:nvPr/>
        </p:nvGrpSpPr>
        <p:grpSpPr>
          <a:xfrm>
            <a:off x="374404" y="3473423"/>
            <a:ext cx="4975522" cy="3296992"/>
            <a:chOff x="374404" y="3473423"/>
            <a:chExt cx="4975522" cy="329699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F495BC-2279-C59B-E00B-63F733967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404" y="3473423"/>
              <a:ext cx="4975522" cy="329699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8324AE-4B6E-9619-327D-839BCD100F78}"/>
                </a:ext>
              </a:extLst>
            </p:cNvPr>
            <p:cNvSpPr/>
            <p:nvPr/>
          </p:nvSpPr>
          <p:spPr>
            <a:xfrm>
              <a:off x="628926" y="3977418"/>
              <a:ext cx="1418362" cy="242549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CDFB73-117F-60AA-62FB-452A7CED4315}"/>
              </a:ext>
            </a:extLst>
          </p:cNvPr>
          <p:cNvGrpSpPr/>
          <p:nvPr/>
        </p:nvGrpSpPr>
        <p:grpSpPr>
          <a:xfrm>
            <a:off x="6235958" y="3778243"/>
            <a:ext cx="5669280" cy="2811688"/>
            <a:chOff x="6235958" y="3778243"/>
            <a:chExt cx="5669280" cy="28116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A85E5E-6BB2-420F-DE47-FEBAF471D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5958" y="3778243"/>
              <a:ext cx="5669280" cy="281168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96EF77-5903-3B78-0BB4-A25287901664}"/>
                </a:ext>
              </a:extLst>
            </p:cNvPr>
            <p:cNvSpPr/>
            <p:nvPr/>
          </p:nvSpPr>
          <p:spPr>
            <a:xfrm>
              <a:off x="6583228" y="4232846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928C9EC-3890-374C-BE54-30213583D2E5}"/>
              </a:ext>
            </a:extLst>
          </p:cNvPr>
          <p:cNvGrpSpPr/>
          <p:nvPr/>
        </p:nvGrpSpPr>
        <p:grpSpPr>
          <a:xfrm>
            <a:off x="6235958" y="726759"/>
            <a:ext cx="5956042" cy="2935432"/>
            <a:chOff x="6235958" y="726759"/>
            <a:chExt cx="5956042" cy="293543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5950DE9-5FE9-DB24-2CF7-934EF8DF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5958" y="726759"/>
              <a:ext cx="5669280" cy="273658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3BFD4E-5F3E-59F7-61D4-F80E5601F76F}"/>
                </a:ext>
              </a:extLst>
            </p:cNvPr>
            <p:cNvSpPr/>
            <p:nvPr/>
          </p:nvSpPr>
          <p:spPr>
            <a:xfrm>
              <a:off x="6568229" y="1191299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CCFE98-2D8D-E2E8-8160-43BD3688607D}"/>
                </a:ext>
              </a:extLst>
            </p:cNvPr>
            <p:cNvSpPr/>
            <p:nvPr/>
          </p:nvSpPr>
          <p:spPr>
            <a:xfrm>
              <a:off x="6600425" y="3083062"/>
              <a:ext cx="920845" cy="384574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4485A0-AB68-E51A-D2E8-580810A06305}"/>
                </a:ext>
              </a:extLst>
            </p:cNvPr>
            <p:cNvCxnSpPr/>
            <p:nvPr/>
          </p:nvCxnSpPr>
          <p:spPr>
            <a:xfrm>
              <a:off x="7141880" y="3657600"/>
              <a:ext cx="3200400" cy="0"/>
            </a:xfrm>
            <a:prstGeom prst="line">
              <a:avLst/>
            </a:prstGeom>
            <a:ln w="19050">
              <a:solidFill>
                <a:srgbClr val="00B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A51EC98-BCD3-334D-E9F6-1264A04B1FC0}"/>
                </a:ext>
              </a:extLst>
            </p:cNvPr>
            <p:cNvCxnSpPr/>
            <p:nvPr/>
          </p:nvCxnSpPr>
          <p:spPr>
            <a:xfrm flipV="1">
              <a:off x="10342092" y="2376235"/>
              <a:ext cx="0" cy="1280160"/>
            </a:xfrm>
            <a:prstGeom prst="straightConnector1">
              <a:avLst/>
            </a:prstGeom>
            <a:ln w="19050">
              <a:solidFill>
                <a:srgbClr val="00B05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9831E0-59B2-CDFB-55C4-C0204159B307}"/>
                </a:ext>
              </a:extLst>
            </p:cNvPr>
            <p:cNvSpPr txBox="1"/>
            <p:nvPr/>
          </p:nvSpPr>
          <p:spPr>
            <a:xfrm>
              <a:off x="9127895" y="3116153"/>
              <a:ext cx="3064105" cy="4801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Note that the heating in the </a:t>
              </a:r>
              <a:r>
                <a:rPr lang="en-US" sz="1400" b="1" dirty="0">
                  <a:solidFill>
                    <a:srgbClr val="0000FF"/>
                  </a:solidFill>
                  <a:latin typeface="+mn-lt"/>
                </a:rPr>
                <a:t>rear portion</a:t>
              </a:r>
              <a:r>
                <a:rPr lang="en-US" sz="1400" b="1" dirty="0">
                  <a:latin typeface="+mn-lt"/>
                </a:rPr>
                <a:t> is small but </a:t>
              </a:r>
              <a:r>
                <a:rPr lang="en-US" sz="1400" b="1" dirty="0">
                  <a:solidFill>
                    <a:srgbClr val="FF0000"/>
                  </a:solidFill>
                  <a:latin typeface="+mn-lt"/>
                </a:rPr>
                <a:t>not</a:t>
              </a:r>
              <a:r>
                <a:rPr lang="en-US" sz="1400" b="1" dirty="0">
                  <a:latin typeface="+mn-lt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+mn-lt"/>
                </a:rPr>
                <a:t>zero</a:t>
              </a:r>
              <a:r>
                <a:rPr lang="en-US" sz="1400" b="1" dirty="0">
                  <a:latin typeface="+mn-lt"/>
                </a:rPr>
                <a:t>.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94B8A06-94D7-5F04-FF9B-40518B699460}"/>
                </a:ext>
              </a:extLst>
            </p:cNvPr>
            <p:cNvCxnSpPr/>
            <p:nvPr/>
          </p:nvCxnSpPr>
          <p:spPr>
            <a:xfrm>
              <a:off x="7135438" y="3479311"/>
              <a:ext cx="0" cy="182880"/>
            </a:xfrm>
            <a:prstGeom prst="line">
              <a:avLst/>
            </a:prstGeom>
            <a:ln w="19050">
              <a:solidFill>
                <a:srgbClr val="00B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757B12-0FC8-3FD0-F8D2-39C8CD8A3F1C}"/>
              </a:ext>
            </a:extLst>
          </p:cNvPr>
          <p:cNvGrpSpPr/>
          <p:nvPr/>
        </p:nvGrpSpPr>
        <p:grpSpPr>
          <a:xfrm>
            <a:off x="359950" y="814596"/>
            <a:ext cx="5669280" cy="2811688"/>
            <a:chOff x="276244" y="776951"/>
            <a:chExt cx="5669280" cy="28116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745D57-DEDE-40BE-73A8-71BE3B43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6244" y="776951"/>
              <a:ext cx="5669280" cy="281168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575AE6A-2F74-663E-3E6D-C54C0F78F9AC}"/>
                </a:ext>
              </a:extLst>
            </p:cNvPr>
            <p:cNvSpPr/>
            <p:nvPr/>
          </p:nvSpPr>
          <p:spPr>
            <a:xfrm>
              <a:off x="579551" y="1236371"/>
              <a:ext cx="1114023" cy="206062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1368DD-038C-7058-C2DE-F1245E78E005}"/>
              </a:ext>
            </a:extLst>
          </p:cNvPr>
          <p:cNvSpPr txBox="1"/>
          <p:nvPr/>
        </p:nvSpPr>
        <p:spPr>
          <a:xfrm>
            <a:off x="1658559" y="377914"/>
            <a:ext cx="655049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entury Gothic (Body)"/>
              </a:rPr>
              <a:t>This is the same data plotted with different color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116356-2119-A41E-3C23-A74C278D0022}"/>
              </a:ext>
            </a:extLst>
          </p:cNvPr>
          <p:cNvSpPr txBox="1"/>
          <p:nvPr/>
        </p:nvSpPr>
        <p:spPr>
          <a:xfrm>
            <a:off x="3851311" y="6285111"/>
            <a:ext cx="9285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 err="1">
                <a:latin typeface="+mn-lt"/>
              </a:rPr>
              <a:t>Macor</a:t>
            </a:r>
            <a:endParaRPr lang="en-US" sz="1200" dirty="0">
              <a:latin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5187AD-E4F7-DE56-8947-95834859019F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2953753" y="5619629"/>
            <a:ext cx="897558" cy="79474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C948E8-0B2F-A006-FA8A-5B865BDA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Steady State Heat Transfer Analysis for Monolith Insert, </a:t>
            </a:r>
            <a:r>
              <a:rPr lang="en-US" sz="2000" b="1" dirty="0">
                <a:solidFill>
                  <a:srgbClr val="0000FF"/>
                </a:solidFill>
              </a:rPr>
              <a:t>Heat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7604D5-A7DB-027D-FCE3-F5AF108CEC7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70344" y="4659464"/>
                <a:ext cx="5825656" cy="181289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Assumptions of thermal hydraulics simulation</a:t>
                </a:r>
              </a:p>
              <a:p>
                <a:pPr lvl="1"/>
                <a:r>
                  <a:rPr lang="en-US" dirty="0"/>
                  <a:t>Inlet water and initial temperature of helium (stagnant) is 35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</a:p>
              <a:p>
                <a:pPr lvl="1"/>
                <a:r>
                  <a:rPr lang="en-US" sz="1800" dirty="0"/>
                  <a:t>Water flow rate 0.063 kg/s (1.0 gal/min)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7604D5-A7DB-027D-FCE3-F5AF108CEC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70344" y="4659464"/>
                <a:ext cx="5825656" cy="1812897"/>
              </a:xfrm>
              <a:blipFill>
                <a:blip r:embed="rId2"/>
                <a:stretch>
                  <a:fillRect l="-870" t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A37DC-BC1B-3226-FD7B-1C33487A6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2" y="4659463"/>
            <a:ext cx="5892197" cy="1924217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Heat removal paths from the monolith insert</a:t>
            </a:r>
          </a:p>
          <a:p>
            <a:pPr lvl="2"/>
            <a:r>
              <a:rPr lang="en-US" dirty="0"/>
              <a:t>Monolith insert actively cooled (forced convection) by the cooling water</a:t>
            </a:r>
          </a:p>
          <a:p>
            <a:pPr lvl="2"/>
            <a:r>
              <a:rPr lang="en-US" dirty="0"/>
              <a:t>Heat conduction to Helium and through the contacts surfaces between the monolith insert and nozzle extension</a:t>
            </a:r>
          </a:p>
          <a:p>
            <a:pPr lvl="2"/>
            <a:r>
              <a:rPr lang="en-US" dirty="0"/>
              <a:t>Adiabatic boundary condition for all outer surfaces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E7E43E-0A0B-10CE-851E-0911ED652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666924"/>
              </p:ext>
            </p:extLst>
          </p:nvPr>
        </p:nvGraphicFramePr>
        <p:xfrm>
          <a:off x="981987" y="693672"/>
          <a:ext cx="10370740" cy="3840738"/>
        </p:xfrm>
        <a:graphic>
          <a:graphicData uri="http://schemas.openxmlformats.org/drawingml/2006/table">
            <a:tbl>
              <a:tblPr/>
              <a:tblGrid>
                <a:gridCol w="1314359">
                  <a:extLst>
                    <a:ext uri="{9D8B030D-6E8A-4147-A177-3AD203B41FA5}">
                      <a16:colId xmlns:a16="http://schemas.microsoft.com/office/drawing/2014/main" val="3678272306"/>
                    </a:ext>
                  </a:extLst>
                </a:gridCol>
                <a:gridCol w="6525682">
                  <a:extLst>
                    <a:ext uri="{9D8B030D-6E8A-4147-A177-3AD203B41FA5}">
                      <a16:colId xmlns:a16="http://schemas.microsoft.com/office/drawing/2014/main" val="3572973072"/>
                    </a:ext>
                  </a:extLst>
                </a:gridCol>
                <a:gridCol w="1719330">
                  <a:extLst>
                    <a:ext uri="{9D8B030D-6E8A-4147-A177-3AD203B41FA5}">
                      <a16:colId xmlns:a16="http://schemas.microsoft.com/office/drawing/2014/main" val="826091237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val="2160928732"/>
                    </a:ext>
                  </a:extLst>
                </a:gridCol>
              </a:tblGrid>
              <a:tr h="4238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 ST11</a:t>
                      </a:r>
                    </a:p>
                  </a:txBody>
                  <a:tcPr marL="110066" marR="110066" marT="55033" marB="55033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296291"/>
                  </a:ext>
                </a:extLst>
              </a:tr>
              <a:tr h="320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Material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Component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Total Heat (W)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%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513901"/>
                  </a:ext>
                </a:extLst>
              </a:tr>
              <a:tr h="370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Al6061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Upstream &amp; Downstream Windows, and Guide Substrate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13.0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5.4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59080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Cu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Downstream Seal, Rollers, and Shims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1.4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0.6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846855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Float Glass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Guide Substrate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0.1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0.04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55053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Macor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entury Gothic (Body)"/>
                      </a:endParaRP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Guide Shield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9.0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3.8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471525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SS304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Optics Module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26.7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11.1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274047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SS304L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Monolith Insert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174.6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 (Body)"/>
                        </a:rPr>
                        <a:t>72.7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63116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SS316L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Nozzle Extension, Seals, and Rollers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12.6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5.2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908221"/>
                  </a:ext>
                </a:extLst>
              </a:tr>
              <a:tr h="299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Helium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0.0083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0.0035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856506"/>
                  </a:ext>
                </a:extLst>
              </a:tr>
              <a:tr h="3098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</a:t>
                      </a:r>
                      <a:r>
                        <a:rPr lang="en-US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Water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2.8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1.2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592607"/>
                  </a:ext>
                </a:extLst>
              </a:tr>
              <a:tr h="320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Total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 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240.3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100</a:t>
                      </a:r>
                    </a:p>
                  </a:txBody>
                  <a:tcPr marL="10328" marR="10328" marT="103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677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00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3DD-B877-03CA-7C97-1E2F1B77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8260"/>
            <a:ext cx="11430000" cy="539496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6745E9-E52F-EBFC-16F7-C64FD8702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125189"/>
              </p:ext>
            </p:extLst>
          </p:nvPr>
        </p:nvGraphicFramePr>
        <p:xfrm>
          <a:off x="1269323" y="871296"/>
          <a:ext cx="10109162" cy="3327545"/>
        </p:xfrm>
        <a:graphic>
          <a:graphicData uri="http://schemas.openxmlformats.org/drawingml/2006/table">
            <a:tbl>
              <a:tblPr/>
              <a:tblGrid>
                <a:gridCol w="1202015">
                  <a:extLst>
                    <a:ext uri="{9D8B030D-6E8A-4147-A177-3AD203B41FA5}">
                      <a16:colId xmlns:a16="http://schemas.microsoft.com/office/drawing/2014/main" val="3066539432"/>
                    </a:ext>
                  </a:extLst>
                </a:gridCol>
                <a:gridCol w="6015840">
                  <a:extLst>
                    <a:ext uri="{9D8B030D-6E8A-4147-A177-3AD203B41FA5}">
                      <a16:colId xmlns:a16="http://schemas.microsoft.com/office/drawing/2014/main" val="980060099"/>
                    </a:ext>
                  </a:extLst>
                </a:gridCol>
                <a:gridCol w="2891307">
                  <a:extLst>
                    <a:ext uri="{9D8B030D-6E8A-4147-A177-3AD203B41FA5}">
                      <a16:colId xmlns:a16="http://schemas.microsoft.com/office/drawing/2014/main" val="3115310850"/>
                    </a:ext>
                  </a:extLst>
                </a:gridCol>
              </a:tblGrid>
              <a:tr h="4031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 ST11</a:t>
                      </a:r>
                    </a:p>
                  </a:txBody>
                  <a:tcPr marL="105207" marR="105207" marT="52603" marB="52603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57717"/>
                  </a:ext>
                </a:extLst>
              </a:tr>
              <a:tr h="3016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Material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Component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Peak Temperature (°C)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076940"/>
                  </a:ext>
                </a:extLst>
              </a:tr>
              <a:tr h="355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Al6061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Upstream &amp; Downstream Windows, and Guide Substrate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48.2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464690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Cu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Downstream Seal, Rollers, and Shims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39.6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091932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Float Glass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Guide Substrate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70C0"/>
                          </a:solidFill>
                          <a:effectLst/>
                          <a:latin typeface="Century Gothic (Body)"/>
                        </a:rPr>
                        <a:t>35.8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391230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Macor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Century Gothic (Body)"/>
                      </a:endParaRP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Guide Shield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68.6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83741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SS304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Optics Module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62.4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16097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SS304L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Monolith Insert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48.6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135284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SS316L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Nozzle Extension, Seals, and Rollers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 (Body)"/>
                        </a:rPr>
                        <a:t>60.7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21015"/>
                  </a:ext>
                </a:extLst>
              </a:tr>
              <a:tr h="282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Helium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68.4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606126"/>
                  </a:ext>
                </a:extLst>
              </a:tr>
              <a:tr h="291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H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2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O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Water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 (Body)"/>
                        </a:rPr>
                        <a:t>40.4</a:t>
                      </a:r>
                    </a:p>
                  </a:txBody>
                  <a:tcPr marL="9729" marR="9729" marT="97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1849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51AD90-AEE2-4895-8032-71CECE339DAA}"/>
                  </a:ext>
                </a:extLst>
              </p:cNvPr>
              <p:cNvSpPr txBox="1"/>
              <p:nvPr/>
            </p:nvSpPr>
            <p:spPr>
              <a:xfrm>
                <a:off x="1269322" y="4539632"/>
                <a:ext cx="6118706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0070C0"/>
                    </a:solidFill>
                    <a:latin typeface="+mn-lt"/>
                  </a:rPr>
                  <a:t>Temperature sensitive components in blue (limit 70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+mn-lt"/>
                  </a:rPr>
                  <a:t>C)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Highest temperature components in red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b="1" dirty="0">
                    <a:latin typeface="+mn-lt"/>
                  </a:rPr>
                  <a:t>Largest bulk monolith insert component is bold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51AD90-AEE2-4895-8032-71CECE339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22" y="4539632"/>
                <a:ext cx="6118706" cy="840230"/>
              </a:xfrm>
              <a:prstGeom prst="rect">
                <a:avLst/>
              </a:prstGeom>
              <a:blipFill>
                <a:blip r:embed="rId2"/>
                <a:stretch>
                  <a:fillRect l="-621" t="-7463" r="-82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11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4B80-B782-AA44-93E9-14ED2F1A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546863"/>
            <a:ext cx="11430000" cy="4361876"/>
          </a:xfrm>
        </p:spPr>
        <p:txBody>
          <a:bodyPr/>
          <a:lstStyle/>
          <a:p>
            <a:r>
              <a:rPr lang="en-US" dirty="0"/>
              <a:t>Orientation to Second Target Station (STS), the target monolith, and monolith insert</a:t>
            </a:r>
          </a:p>
          <a:p>
            <a:r>
              <a:rPr lang="en-US" dirty="0"/>
              <a:t>Hybrid CSG model of the target monolith &amp; unstructured mesh model of the monolith insert</a:t>
            </a:r>
          </a:p>
          <a:p>
            <a:r>
              <a:rPr lang="en-US" dirty="0"/>
              <a:t>Radiation heating</a:t>
            </a:r>
          </a:p>
          <a:p>
            <a:pPr lvl="1"/>
            <a:r>
              <a:rPr lang="en-US" dirty="0"/>
              <a:t>Maximum operating temperature</a:t>
            </a:r>
          </a:p>
          <a:p>
            <a:r>
              <a:rPr lang="en-US" dirty="0"/>
              <a:t>Radiation damage</a:t>
            </a:r>
          </a:p>
          <a:p>
            <a:pPr lvl="1"/>
            <a:r>
              <a:rPr lang="en-US" dirty="0"/>
              <a:t>DPA</a:t>
            </a:r>
          </a:p>
        </p:txBody>
      </p:sp>
    </p:spTree>
    <p:extLst>
      <p:ext uri="{BB962C8B-B14F-4D97-AF65-F5344CB8AC3E}">
        <p14:creationId xmlns:p14="http://schemas.microsoft.com/office/powerpoint/2010/main" val="302047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A134-2273-200B-8C43-A2F7B329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Radiation Heating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4B376-4D96-5A72-EA93-DF4EFB146F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766" y="1399736"/>
                <a:ext cx="11580723" cy="44930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Conservative “features” of the model that bound the final design</a:t>
                </a:r>
              </a:p>
              <a:p>
                <a:pPr lvl="1"/>
                <a:r>
                  <a:rPr lang="en-US" dirty="0"/>
                  <a:t>The bottom 2m of the target shaft is void – the design has settled on this region being filled with steel</a:t>
                </a:r>
              </a:p>
              <a:p>
                <a:pPr lvl="1"/>
                <a:r>
                  <a:rPr lang="en-US" dirty="0"/>
                  <a:t>Tube moderator extraction port is 77mm diameter cylinder &amp; the cylindrical moderator extraction port is “wide open” – the design is moving towards a ~90mm diameter neutron extraction port for all beamlines</a:t>
                </a:r>
              </a:p>
              <a:p>
                <a:r>
                  <a:rPr lang="en-US" dirty="0"/>
                  <a:t>All monolith insert configurations analyzed can be adequately cooled</a:t>
                </a:r>
              </a:p>
              <a:p>
                <a:pPr lvl="1"/>
                <a:r>
                  <a:rPr lang="en-US" dirty="0"/>
                  <a:t>ST10 82 W, maximum temperature 41.2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 (52.7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 in the nozzle extension)</a:t>
                </a:r>
              </a:p>
              <a:p>
                <a:pPr lvl="1"/>
                <a:r>
                  <a:rPr lang="en-US" dirty="0"/>
                  <a:t>ST11 240 W, maximum temperature 68.6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</a:p>
              <a:p>
                <a:pPr lvl="1"/>
                <a:r>
                  <a:rPr lang="en-US" dirty="0"/>
                  <a:t>Final design will be between these two configurations, but closer to ST10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4B376-4D96-5A72-EA93-DF4EFB146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766" y="1399736"/>
                <a:ext cx="11580723" cy="4493063"/>
              </a:xfrm>
              <a:blipFill>
                <a:blip r:embed="rId2"/>
                <a:stretch>
                  <a:fillRect l="-767" t="-2254" r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800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D7A7F-53E1-2A17-79A7-A33BDF86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 Insert Radiation Damage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E007A-13A2-5057-B726-DEC210C009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expectation before this analysis began was that DPA will not be an issue</a:t>
            </a:r>
          </a:p>
          <a:p>
            <a:pPr lvl="1"/>
            <a:r>
              <a:rPr lang="en-US" dirty="0"/>
              <a:t>The results on the next 2 slides verify this</a:t>
            </a:r>
          </a:p>
          <a:p>
            <a:r>
              <a:rPr lang="en-US" dirty="0"/>
              <a:t>Gas production (H and He) is due to high energy particles – this was not analyzed because we are confident this is not a concern</a:t>
            </a:r>
          </a:p>
          <a:p>
            <a:r>
              <a:rPr lang="en-US" dirty="0"/>
              <a:t>These simulations used the same MCNP models as the radiation heating analysis (CSG + UM for monolith inserts)</a:t>
            </a:r>
          </a:p>
          <a:p>
            <a:r>
              <a:rPr lang="en-US" dirty="0"/>
              <a:t>DPA cross sections produced via the NRT model and published by </a:t>
            </a:r>
            <a:r>
              <a:rPr lang="en-US" dirty="0" err="1"/>
              <a:t>Konobeyev</a:t>
            </a:r>
            <a:r>
              <a:rPr lang="en-US" dirty="0"/>
              <a:t>, et. al. were used</a:t>
            </a:r>
          </a:p>
        </p:txBody>
      </p:sp>
      <p:pic>
        <p:nvPicPr>
          <p:cNvPr id="8" name="Content Placeholder 7" descr="A graph of a graph showing a number of energy&#10;&#10;Description automatically generated with medium confidence">
            <a:extLst>
              <a:ext uri="{FF2B5EF4-FFF2-40B4-BE49-F238E27FC236}">
                <a16:creationId xmlns:a16="http://schemas.microsoft.com/office/drawing/2014/main" id="{302450BD-E561-B7D2-B83E-50B3AE0FD4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2050" y="1503695"/>
            <a:ext cx="5503863" cy="408555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5F7A9D-D716-21E1-80BD-AB462A6BB9F9}"/>
              </a:ext>
            </a:extLst>
          </p:cNvPr>
          <p:cNvSpPr txBox="1"/>
          <p:nvPr/>
        </p:nvSpPr>
        <p:spPr>
          <a:xfrm>
            <a:off x="7148286" y="5754915"/>
            <a:ext cx="45357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Nuclear Instruments and Methods B, </a:t>
            </a:r>
            <a:r>
              <a:rPr lang="en-US" sz="1200" b="1" dirty="0">
                <a:latin typeface="+mn-lt"/>
              </a:rPr>
              <a:t>431</a:t>
            </a:r>
            <a:r>
              <a:rPr lang="en-US" sz="1200" dirty="0">
                <a:latin typeface="+mn-lt"/>
              </a:rPr>
              <a:t>, pp. 55-58 (2018)</a:t>
            </a:r>
          </a:p>
        </p:txBody>
      </p:sp>
    </p:spTree>
    <p:extLst>
      <p:ext uri="{BB962C8B-B14F-4D97-AF65-F5344CB8AC3E}">
        <p14:creationId xmlns:p14="http://schemas.microsoft.com/office/powerpoint/2010/main" val="392902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2" descr="A blue and yellow pencil&#10;&#10;Description automatically generated with medium confidence">
            <a:extLst>
              <a:ext uri="{FF2B5EF4-FFF2-40B4-BE49-F238E27FC236}">
                <a16:creationId xmlns:a16="http://schemas.microsoft.com/office/drawing/2014/main" id="{C948A198-0A8E-6BE3-CC42-4F58D979F8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4194" t="30633" r="28053" b="24447"/>
          <a:stretch/>
        </p:blipFill>
        <p:spPr>
          <a:xfrm>
            <a:off x="6838122" y="1224815"/>
            <a:ext cx="3657600" cy="41989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ST10 DPA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0B379-8C9F-FE8A-68DB-415A746F87D3}"/>
              </a:ext>
            </a:extLst>
          </p:cNvPr>
          <p:cNvSpPr txBox="1"/>
          <p:nvPr/>
        </p:nvSpPr>
        <p:spPr>
          <a:xfrm>
            <a:off x="6838122" y="429625"/>
            <a:ext cx="43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total is 1.61E-3 </a:t>
            </a:r>
            <a:r>
              <a:rPr lang="en-US" dirty="0" err="1"/>
              <a:t>dpa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Assuming STS operates 5000 </a:t>
            </a:r>
            <a:r>
              <a:rPr lang="en-US" dirty="0" err="1"/>
              <a:t>hr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099CA3-F040-8407-05E2-43553B5A35F1}"/>
              </a:ext>
            </a:extLst>
          </p:cNvPr>
          <p:cNvSpPr txBox="1"/>
          <p:nvPr/>
        </p:nvSpPr>
        <p:spPr>
          <a:xfrm>
            <a:off x="7132339" y="5711132"/>
            <a:ext cx="242815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Notice the outline of the cylindrical neutron extraction port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B91714-F873-B9BF-5509-B9D12FBA15AF}"/>
              </a:ext>
            </a:extLst>
          </p:cNvPr>
          <p:cNvCxnSpPr>
            <a:cxnSpLocks/>
          </p:cNvCxnSpPr>
          <p:nvPr/>
        </p:nvCxnSpPr>
        <p:spPr>
          <a:xfrm flipV="1">
            <a:off x="9336833" y="5299975"/>
            <a:ext cx="901959" cy="553429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Content Placeholder 40" descr="A diagram of a graph&#10;&#10;Description automatically generated">
            <a:extLst>
              <a:ext uri="{FF2B5EF4-FFF2-40B4-BE49-F238E27FC236}">
                <a16:creationId xmlns:a16="http://schemas.microsoft.com/office/drawing/2014/main" id="{17C3E995-2DDE-5D5D-9CE4-A6D7C59A1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31" t="7208" r="4532" b="9902"/>
          <a:stretch/>
        </p:blipFill>
        <p:spPr>
          <a:xfrm>
            <a:off x="299164" y="1287734"/>
            <a:ext cx="5486400" cy="4685996"/>
          </a:xfrm>
        </p:spPr>
      </p:pic>
      <p:pic>
        <p:nvPicPr>
          <p:cNvPr id="48" name="Picture 47" descr="A blue and yellow pencil&#10;&#10;Description automatically generated with medium confidence">
            <a:extLst>
              <a:ext uri="{FF2B5EF4-FFF2-40B4-BE49-F238E27FC236}">
                <a16:creationId xmlns:a16="http://schemas.microsoft.com/office/drawing/2014/main" id="{4F30533A-80EC-22F2-A59A-BE5932102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" t="11157" r="85881" b="66983"/>
          <a:stretch/>
        </p:blipFill>
        <p:spPr>
          <a:xfrm>
            <a:off x="9118849" y="1362488"/>
            <a:ext cx="883298" cy="14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ST11 DPA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D33F9-4537-938D-20B1-A07D9801D134}"/>
              </a:ext>
            </a:extLst>
          </p:cNvPr>
          <p:cNvSpPr txBox="1"/>
          <p:nvPr/>
        </p:nvSpPr>
        <p:spPr>
          <a:xfrm>
            <a:off x="6838122" y="572494"/>
            <a:ext cx="43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total is 7.80E-3 </a:t>
            </a:r>
            <a:r>
              <a:rPr lang="en-US" dirty="0" err="1"/>
              <a:t>dpa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Assuming STS operates 5000 </a:t>
            </a:r>
            <a:r>
              <a:rPr lang="en-US" dirty="0" err="1"/>
              <a:t>hr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pic>
        <p:nvPicPr>
          <p:cNvPr id="21" name="Content Placeholder 20" descr="A diagram of a graph&#10;&#10;Description automatically generated">
            <a:extLst>
              <a:ext uri="{FF2B5EF4-FFF2-40B4-BE49-F238E27FC236}">
                <a16:creationId xmlns:a16="http://schemas.microsoft.com/office/drawing/2014/main" id="{F989DEB0-AAA4-F231-AF45-2E4152DE2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30" t="7067" r="4564" b="9919"/>
          <a:stretch/>
        </p:blipFill>
        <p:spPr>
          <a:xfrm>
            <a:off x="294116" y="1204358"/>
            <a:ext cx="5486400" cy="4684734"/>
          </a:xfrm>
        </p:spPr>
      </p:pic>
      <p:pic>
        <p:nvPicPr>
          <p:cNvPr id="23" name="Content Placeholder 22" descr="A colorful object with a square&#10;&#10;Description automatically generated with medium confidence">
            <a:extLst>
              <a:ext uri="{FF2B5EF4-FFF2-40B4-BE49-F238E27FC236}">
                <a16:creationId xmlns:a16="http://schemas.microsoft.com/office/drawing/2014/main" id="{55F7371D-EEF2-290D-A873-274DB49A11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9600" t="32963" r="22142" b="28120"/>
          <a:stretch/>
        </p:blipFill>
        <p:spPr>
          <a:xfrm>
            <a:off x="6838122" y="1767973"/>
            <a:ext cx="4572000" cy="3557504"/>
          </a:xfrm>
        </p:spPr>
      </p:pic>
      <p:pic>
        <p:nvPicPr>
          <p:cNvPr id="26" name="Picture 25" descr="A blue and yellow pencil&#10;&#10;Description automatically generated with medium confidence">
            <a:extLst>
              <a:ext uri="{FF2B5EF4-FFF2-40B4-BE49-F238E27FC236}">
                <a16:creationId xmlns:a16="http://schemas.microsoft.com/office/drawing/2014/main" id="{80717C81-3819-7144-F0BA-924A9865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" t="11157" r="85881" b="66983"/>
          <a:stretch/>
        </p:blipFill>
        <p:spPr>
          <a:xfrm>
            <a:off x="9118849" y="1362488"/>
            <a:ext cx="883298" cy="14991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B7604D-61EF-13D4-C369-807F3434894F}"/>
              </a:ext>
            </a:extLst>
          </p:cNvPr>
          <p:cNvSpPr txBox="1"/>
          <p:nvPr/>
        </p:nvSpPr>
        <p:spPr>
          <a:xfrm>
            <a:off x="6838122" y="5711132"/>
            <a:ext cx="522324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This 3D plot uses the same color scale as the 3D plot on the previous slide, so you can easily see the difference in DPA rate</a:t>
            </a:r>
          </a:p>
        </p:txBody>
      </p:sp>
    </p:spTree>
    <p:extLst>
      <p:ext uri="{BB962C8B-B14F-4D97-AF65-F5344CB8AC3E}">
        <p14:creationId xmlns:p14="http://schemas.microsoft.com/office/powerpoint/2010/main" val="319781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FB3B-7843-41D0-BAA7-49C69438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dirty="0"/>
              <a:t>Comparison of FTS and STS simulations of heating and radiation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E38D-B892-2695-20F2-724F2F6A7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676" y="1434205"/>
            <a:ext cx="6575461" cy="50232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Table 3.2 from SNS-106100200-DA0098-R00 gives calculated heating density and DPA rate for a few core vessel inserts from FTS (MCNPX 2.7)</a:t>
            </a:r>
          </a:p>
          <a:p>
            <a:pPr lvl="1"/>
            <a:r>
              <a:rPr lang="en-US" dirty="0"/>
              <a:t>The distance from moderator to these inserts is approximately the same as STS</a:t>
            </a:r>
          </a:p>
          <a:p>
            <a:r>
              <a:rPr lang="en-US" dirty="0"/>
              <a:t>Scaling the maximum FTS results for a 2 MW, 1.3 GeV proton beam to 700 kW</a:t>
            </a:r>
          </a:p>
          <a:p>
            <a:pPr lvl="1"/>
            <a:r>
              <a:rPr lang="en-US" dirty="0"/>
              <a:t>Heating density ranges from 2.96E-2 to 3.50E-2 W/cm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DPA rate ranges from 3.37E-3 to 6.18E-3 </a:t>
            </a:r>
            <a:r>
              <a:rPr lang="en-US" dirty="0" err="1"/>
              <a:t>dpa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The maximum STS monolith insert calculations presented here</a:t>
            </a:r>
          </a:p>
          <a:p>
            <a:pPr lvl="1"/>
            <a:r>
              <a:rPr lang="en-US" dirty="0"/>
              <a:t>Heating density ranges from 8.99E-2 to 4.45E-1 W/cm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DPA rate ranges from 1.61E-3 to 7.80E-3 </a:t>
            </a:r>
            <a:r>
              <a:rPr lang="en-US" dirty="0" err="1"/>
              <a:t>dpa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The FTS calculated heating and radiation damage are comparable to the STS calculations and do not present problems for the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79A62-3FBD-6586-07A2-814E4E751C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26684" y="2737492"/>
            <a:ext cx="5313946" cy="21034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F175E-CD02-DEE6-0771-BE717FBDE530}"/>
              </a:ext>
            </a:extLst>
          </p:cNvPr>
          <p:cNvSpPr/>
          <p:nvPr/>
        </p:nvSpPr>
        <p:spPr>
          <a:xfrm>
            <a:off x="7590329" y="3364264"/>
            <a:ext cx="1440383" cy="1215828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6159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7B94-05D3-009C-CB3C-161E8289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dirty="0"/>
              <a:t>Orientation to STS, the target monolith, and monolith insert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ADF35-153D-3309-18AC-8573C56E9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286" y="1444753"/>
            <a:ext cx="5639681" cy="4203944"/>
          </a:xfrm>
        </p:spPr>
        <p:txBody>
          <a:bodyPr/>
          <a:lstStyle/>
          <a:p>
            <a:r>
              <a:rPr lang="en-US" sz="1800" dirty="0"/>
              <a:t>STS will start with 700 kW of 1.3 GeV protons on a rotating tungsten target and will have 2 cold moderators optimized for peak brightness</a:t>
            </a:r>
          </a:p>
          <a:p>
            <a:r>
              <a:rPr lang="en-US" sz="1800" dirty="0"/>
              <a:t>Igor, Franz, and Irina introduced more details about STS and SNS</a:t>
            </a:r>
          </a:p>
          <a:p>
            <a:r>
              <a:rPr lang="en-US" sz="1800" dirty="0"/>
              <a:t>This cartoon provides an overview of the layout of SNS: the proton accelerator, first target station (FTS), and STS</a:t>
            </a:r>
          </a:p>
        </p:txBody>
      </p:sp>
      <p:pic>
        <p:nvPicPr>
          <p:cNvPr id="10" name="Content Placeholder 6" descr="A diagram of a gas station&#10;&#10;Description automatically generated">
            <a:extLst>
              <a:ext uri="{FF2B5EF4-FFF2-40B4-BE49-F238E27FC236}">
                <a16:creationId xmlns:a16="http://schemas.microsoft.com/office/drawing/2014/main" id="{04DEBE7C-C455-C16D-E199-F805BC6A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768" y="3929042"/>
            <a:ext cx="5503863" cy="213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53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circular object with a red and green arrow pointing at the center&#10;&#10;Description automatically generated">
            <a:extLst>
              <a:ext uri="{FF2B5EF4-FFF2-40B4-BE49-F238E27FC236}">
                <a16:creationId xmlns:a16="http://schemas.microsoft.com/office/drawing/2014/main" id="{47A3B297-94B1-E605-7025-A0AE955F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653" y="3755858"/>
            <a:ext cx="2944368" cy="2740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37B94-05D3-009C-CB3C-161E8289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dirty="0"/>
              <a:t>Orientation to STS, the target monolith, and monolith insert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ADF35-153D-3309-18AC-8573C56E9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286" y="1444753"/>
            <a:ext cx="5639681" cy="4203944"/>
          </a:xfrm>
        </p:spPr>
        <p:txBody>
          <a:bodyPr/>
          <a:lstStyle/>
          <a:p>
            <a:r>
              <a:rPr lang="en-US" sz="1800" dirty="0"/>
              <a:t>STS will start with 700 kW of 1.3 GeV protons on a rotating tungsten target and will have 2 cold moderators optimized for peak brightness</a:t>
            </a:r>
          </a:p>
          <a:p>
            <a:r>
              <a:rPr lang="en-US" sz="1800" dirty="0"/>
              <a:t>Igor, Franz, and Irina introduced more details about STS and SNS</a:t>
            </a:r>
          </a:p>
          <a:p>
            <a:r>
              <a:rPr lang="en-US" sz="1800" dirty="0"/>
              <a:t>This cartoon provides an overview of the layout of SNS: the proton accelerator, first target station (FTS), and STS</a:t>
            </a:r>
          </a:p>
        </p:txBody>
      </p:sp>
      <p:pic>
        <p:nvPicPr>
          <p:cNvPr id="10" name="Content Placeholder 6" descr="A diagram of a gas station&#10;&#10;Description automatically generated">
            <a:extLst>
              <a:ext uri="{FF2B5EF4-FFF2-40B4-BE49-F238E27FC236}">
                <a16:creationId xmlns:a16="http://schemas.microsoft.com/office/drawing/2014/main" id="{04DEBE7C-C455-C16D-E199-F805BC6A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9768" y="3929042"/>
            <a:ext cx="5503863" cy="213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491D7C40-8297-16A3-E270-F0B2CC7E7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/>
          <a:p>
            <a:r>
              <a:rPr lang="en-US" dirty="0"/>
              <a:t>The STS target monolith is the bulk shielding surrounding the target and moderator</a:t>
            </a:r>
          </a:p>
          <a:p>
            <a:r>
              <a:rPr lang="en-US" dirty="0"/>
              <a:t>The monolith contains penetrations for the neutron beamlines, so neutrons can exit the monolith, traverse the instrument bunker, to the instrument hall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3ECBE-8B84-CE1F-AC9B-1B71CB73AB82}"/>
              </a:ext>
            </a:extLst>
          </p:cNvPr>
          <p:cNvSpPr txBox="1"/>
          <p:nvPr/>
        </p:nvSpPr>
        <p:spPr>
          <a:xfrm rot="20246009">
            <a:off x="7142511" y="5310352"/>
            <a:ext cx="75828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5F07C2-FD18-A3F9-C2EB-B084ED65FDD1}"/>
              </a:ext>
            </a:extLst>
          </p:cNvPr>
          <p:cNvSpPr/>
          <p:nvPr/>
        </p:nvSpPr>
        <p:spPr>
          <a:xfrm>
            <a:off x="5034772" y="4870417"/>
            <a:ext cx="228600" cy="228600"/>
          </a:xfrm>
          <a:prstGeom prst="ellipse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413A1-0578-EB72-5CDE-DFCB43AD2EF5}"/>
              </a:ext>
            </a:extLst>
          </p:cNvPr>
          <p:cNvCxnSpPr>
            <a:stCxn id="7" idx="5"/>
          </p:cNvCxnSpPr>
          <p:nvPr/>
        </p:nvCxnSpPr>
        <p:spPr>
          <a:xfrm>
            <a:off x="5229894" y="5065539"/>
            <a:ext cx="1784517" cy="190770"/>
          </a:xfrm>
          <a:prstGeom prst="straightConnector1">
            <a:avLst/>
          </a:prstGeom>
          <a:ln w="381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2728B3-A7E6-F697-9CD9-9BBFE96F146C}"/>
              </a:ext>
            </a:extLst>
          </p:cNvPr>
          <p:cNvSpPr txBox="1"/>
          <p:nvPr/>
        </p:nvSpPr>
        <p:spPr>
          <a:xfrm>
            <a:off x="10466021" y="3898232"/>
            <a:ext cx="11865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Outside of monolith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40523-AF3C-ED90-3208-65C921086B0F}"/>
              </a:ext>
            </a:extLst>
          </p:cNvPr>
          <p:cNvSpPr txBox="1"/>
          <p:nvPr/>
        </p:nvSpPr>
        <p:spPr>
          <a:xfrm>
            <a:off x="10798342" y="5492119"/>
            <a:ext cx="9285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Outside of bunker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71109E-1161-08BA-3B56-C2E2D57E87E7}"/>
              </a:ext>
            </a:extLst>
          </p:cNvPr>
          <p:cNvCxnSpPr>
            <a:stCxn id="9" idx="1"/>
          </p:cNvCxnSpPr>
          <p:nvPr/>
        </p:nvCxnSpPr>
        <p:spPr>
          <a:xfrm flipH="1">
            <a:off x="9384632" y="4110598"/>
            <a:ext cx="1081389" cy="101559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263DAD-6BC3-2A8C-6FF5-E8846C20652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649326" y="5704485"/>
            <a:ext cx="1149016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FED071-12A9-CC85-2D4A-228E09972B0B}"/>
              </a:ext>
            </a:extLst>
          </p:cNvPr>
          <p:cNvCxnSpPr>
            <a:cxnSpLocks/>
          </p:cNvCxnSpPr>
          <p:nvPr/>
        </p:nvCxnSpPr>
        <p:spPr>
          <a:xfrm flipV="1">
            <a:off x="7796610" y="5021513"/>
            <a:ext cx="718043" cy="31106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56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7B94-05D3-009C-CB3C-161E8289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dirty="0"/>
              <a:t>Orientation to STS, the target monolith, and monolith insert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ADF35-153D-3309-18AC-8573C56E98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Removing the bunker and outer shielding layers of the target monolith reveals the core vessel, nozzle extensions, and monolith inserts</a:t>
            </a:r>
          </a:p>
        </p:txBody>
      </p:sp>
      <p:pic>
        <p:nvPicPr>
          <p:cNvPr id="6" name="Content Placeholder 5" descr="A drawing of a machine&#10;&#10;Description automatically generated">
            <a:extLst>
              <a:ext uri="{FF2B5EF4-FFF2-40B4-BE49-F238E27FC236}">
                <a16:creationId xmlns:a16="http://schemas.microsoft.com/office/drawing/2014/main" id="{60B04979-864D-22C6-98DE-79F3CCE10E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96573" y="1444625"/>
            <a:ext cx="5194816" cy="4203700"/>
          </a:xfrm>
        </p:spPr>
      </p:pic>
      <p:pic>
        <p:nvPicPr>
          <p:cNvPr id="5" name="Picture 4" descr="A grey circular object with a red and green arrow pointing at the center&#10;&#10;Description automatically generated">
            <a:extLst>
              <a:ext uri="{FF2B5EF4-FFF2-40B4-BE49-F238E27FC236}">
                <a16:creationId xmlns:a16="http://schemas.microsoft.com/office/drawing/2014/main" id="{94F46DF3-7ECA-18B3-456E-B7AE8774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63" y="2823409"/>
            <a:ext cx="2944368" cy="274067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5FDAAA-B278-A809-6488-0D4FFC1D3683}"/>
              </a:ext>
            </a:extLst>
          </p:cNvPr>
          <p:cNvCxnSpPr/>
          <p:nvPr/>
        </p:nvCxnSpPr>
        <p:spPr>
          <a:xfrm flipV="1">
            <a:off x="1094863" y="4331367"/>
            <a:ext cx="908384" cy="38488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98BA61-AE18-5423-79DC-E93503CEC1BE}"/>
              </a:ext>
            </a:extLst>
          </p:cNvPr>
          <p:cNvSpPr txBox="1"/>
          <p:nvPr/>
        </p:nvSpPr>
        <p:spPr>
          <a:xfrm rot="20246009">
            <a:off x="940221" y="4377903"/>
            <a:ext cx="75828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3FB377-3BFE-765A-3C98-9A76DA5AD037}"/>
              </a:ext>
            </a:extLst>
          </p:cNvPr>
          <p:cNvSpPr txBox="1"/>
          <p:nvPr/>
        </p:nvSpPr>
        <p:spPr>
          <a:xfrm>
            <a:off x="10703935" y="1558288"/>
            <a:ext cx="118656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Core vessel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1B12A-BEF1-ADFA-D55E-13FD0102C5ED}"/>
              </a:ext>
            </a:extLst>
          </p:cNvPr>
          <p:cNvSpPr txBox="1"/>
          <p:nvPr/>
        </p:nvSpPr>
        <p:spPr>
          <a:xfrm>
            <a:off x="8271933" y="6013593"/>
            <a:ext cx="361856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Nozzle extension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Monolith inserts fit inside the nozzle extensions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FCDF6D-E789-284F-E6F1-ECE03DB8C54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547058" y="1687554"/>
            <a:ext cx="1156877" cy="142685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4E5083-1333-39CF-8A76-25D41B4C8624}"/>
              </a:ext>
            </a:extLst>
          </p:cNvPr>
          <p:cNvCxnSpPr>
            <a:cxnSpLocks/>
          </p:cNvCxnSpPr>
          <p:nvPr/>
        </p:nvCxnSpPr>
        <p:spPr>
          <a:xfrm flipV="1">
            <a:off x="9609667" y="5564079"/>
            <a:ext cx="448733" cy="51498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C0750D-BBBE-5B94-35F2-3D38581B5E06}"/>
              </a:ext>
            </a:extLst>
          </p:cNvPr>
          <p:cNvCxnSpPr>
            <a:cxnSpLocks/>
          </p:cNvCxnSpPr>
          <p:nvPr/>
        </p:nvCxnSpPr>
        <p:spPr>
          <a:xfrm rot="2779164" flipV="1">
            <a:off x="7291173" y="3527431"/>
            <a:ext cx="908384" cy="38488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B825C45-2D00-09D4-3A8F-ADFEE4CB1466}"/>
              </a:ext>
            </a:extLst>
          </p:cNvPr>
          <p:cNvSpPr txBox="1"/>
          <p:nvPr/>
        </p:nvSpPr>
        <p:spPr>
          <a:xfrm rot="1425173">
            <a:off x="7366224" y="3477045"/>
            <a:ext cx="75828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6C010A-3D00-09F8-D316-F82A3597389A}"/>
              </a:ext>
            </a:extLst>
          </p:cNvPr>
          <p:cNvSpPr/>
          <p:nvPr/>
        </p:nvSpPr>
        <p:spPr>
          <a:xfrm>
            <a:off x="2638238" y="3775904"/>
            <a:ext cx="365760" cy="365760"/>
          </a:xfrm>
          <a:prstGeom prst="ellipse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51CCE9-B022-5692-7A38-FA58294DC5E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2950434" y="4088100"/>
            <a:ext cx="3148741" cy="0"/>
          </a:xfrm>
          <a:prstGeom prst="straightConnector1">
            <a:avLst/>
          </a:prstGeom>
          <a:ln w="381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91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908F87-5911-CE5D-D166-D81FBA2F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CSG model of the STS Target Monolith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1E63B-AECF-B5F8-EA8C-D83BC03FE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309" y="1065316"/>
            <a:ext cx="5507832" cy="5335483"/>
          </a:xfrm>
        </p:spPr>
        <p:txBody>
          <a:bodyPr/>
          <a:lstStyle/>
          <a:p>
            <a:r>
              <a:rPr lang="en-US" dirty="0"/>
              <a:t>All the radiation heating and damage simulations of the monolith inserts start with the </a:t>
            </a:r>
            <a:r>
              <a:rPr lang="en-US" u="sng" dirty="0"/>
              <a:t>proton beam on target</a:t>
            </a:r>
          </a:p>
          <a:p>
            <a:r>
              <a:rPr lang="en-US" dirty="0"/>
              <a:t>This requires a model that includes the target and moderators</a:t>
            </a:r>
          </a:p>
          <a:p>
            <a:r>
              <a:rPr lang="en-US" dirty="0"/>
              <a:t>This model is “simplified” because</a:t>
            </a:r>
          </a:p>
          <a:p>
            <a:pPr lvl="1"/>
            <a:r>
              <a:rPr lang="en-US" dirty="0"/>
              <a:t>It is primarily based on CSG with simplifications of components</a:t>
            </a:r>
          </a:p>
          <a:p>
            <a:pPr lvl="1"/>
            <a:r>
              <a:rPr lang="en-US" dirty="0"/>
              <a:t>It uses a reflective boundary condition along the proton beamline (model half the monolith)</a:t>
            </a:r>
          </a:p>
          <a:p>
            <a:r>
              <a:rPr lang="en-US" dirty="0"/>
              <a:t>However, the </a:t>
            </a:r>
            <a:r>
              <a:rPr lang="en-US" u="sng" dirty="0"/>
              <a:t>monolith insert models are not simple</a:t>
            </a:r>
            <a:r>
              <a:rPr lang="en-US" dirty="0"/>
              <a:t>, they are represented via the unstructured mesh capability of MCNP6 produced via direct conversion from CAD</a:t>
            </a:r>
          </a:p>
        </p:txBody>
      </p:sp>
      <p:pic>
        <p:nvPicPr>
          <p:cNvPr id="8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815C4690-5924-4878-290A-5A152B16E5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80141" y="1309908"/>
            <a:ext cx="6400800" cy="4482776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F89090-BFFA-F9B8-A2C3-3609265270A2}"/>
              </a:ext>
            </a:extLst>
          </p:cNvPr>
          <p:cNvCxnSpPr>
            <a:cxnSpLocks/>
          </p:cNvCxnSpPr>
          <p:nvPr/>
        </p:nvCxnSpPr>
        <p:spPr>
          <a:xfrm>
            <a:off x="6531429" y="4640424"/>
            <a:ext cx="2338873" cy="0"/>
          </a:xfrm>
          <a:prstGeom prst="straightConnector1">
            <a:avLst/>
          </a:prstGeom>
          <a:ln w="19050">
            <a:solidFill>
              <a:srgbClr val="FF0000"/>
            </a:solidFill>
            <a:miter lim="800000"/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AA56FF-1D4E-66BE-CB94-ED30FAE290A6}"/>
              </a:ext>
            </a:extLst>
          </p:cNvPr>
          <p:cNvSpPr txBox="1"/>
          <p:nvPr/>
        </p:nvSpPr>
        <p:spPr>
          <a:xfrm>
            <a:off x="5910770" y="4518083"/>
            <a:ext cx="87912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FE7B1F-6AD1-BFBE-D2CD-41F5DEF77731}"/>
              </a:ext>
            </a:extLst>
          </p:cNvPr>
          <p:cNvCxnSpPr>
            <a:cxnSpLocks/>
          </p:cNvCxnSpPr>
          <p:nvPr/>
        </p:nvCxnSpPr>
        <p:spPr>
          <a:xfrm flipV="1">
            <a:off x="11339697" y="576591"/>
            <a:ext cx="0" cy="433879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9D9992-9889-5A19-ED61-FC0252E26668}"/>
              </a:ext>
            </a:extLst>
          </p:cNvPr>
          <p:cNvCxnSpPr>
            <a:cxnSpLocks/>
          </p:cNvCxnSpPr>
          <p:nvPr/>
        </p:nvCxnSpPr>
        <p:spPr>
          <a:xfrm>
            <a:off x="11339697" y="1010470"/>
            <a:ext cx="456063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D7462F-4E57-02A0-8568-3EAADEBC12CF}"/>
              </a:ext>
            </a:extLst>
          </p:cNvPr>
          <p:cNvSpPr txBox="1"/>
          <p:nvPr/>
        </p:nvSpPr>
        <p:spPr>
          <a:xfrm>
            <a:off x="11099409" y="712264"/>
            <a:ext cx="24028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2EB98-4FEB-79E1-888C-F16CCE6CB157}"/>
              </a:ext>
            </a:extLst>
          </p:cNvPr>
          <p:cNvSpPr txBox="1"/>
          <p:nvPr/>
        </p:nvSpPr>
        <p:spPr>
          <a:xfrm>
            <a:off x="11451102" y="1011141"/>
            <a:ext cx="232116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63282-2D5E-60F8-80D9-BCEFF899F710}"/>
              </a:ext>
            </a:extLst>
          </p:cNvPr>
          <p:cNvSpPr txBox="1"/>
          <p:nvPr/>
        </p:nvSpPr>
        <p:spPr>
          <a:xfrm>
            <a:off x="10637340" y="3679243"/>
            <a:ext cx="154360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Important Conservatism:</a:t>
            </a:r>
          </a:p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The lower portion of the target shaft is void. This model was prepared before the existing design was settled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FB4277-1248-D5D1-34F7-9D7A2125920F}"/>
              </a:ext>
            </a:extLst>
          </p:cNvPr>
          <p:cNvCxnSpPr>
            <a:cxnSpLocks/>
          </p:cNvCxnSpPr>
          <p:nvPr/>
        </p:nvCxnSpPr>
        <p:spPr>
          <a:xfrm flipH="1">
            <a:off x="9399037" y="3933543"/>
            <a:ext cx="1303230" cy="899714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5C7C9973-6A29-AFA9-FD7A-0C3319C4B1DE}"/>
              </a:ext>
            </a:extLst>
          </p:cNvPr>
          <p:cNvSpPr/>
          <p:nvPr/>
        </p:nvSpPr>
        <p:spPr>
          <a:xfrm rot="5400000">
            <a:off x="8963779" y="5039761"/>
            <a:ext cx="190507" cy="1804524"/>
          </a:xfrm>
          <a:prstGeom prst="rightBrace">
            <a:avLst/>
          </a:prstGeom>
          <a:ln w="285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AC00D-FC9F-8B65-72F3-927C34D3F770}"/>
              </a:ext>
            </a:extLst>
          </p:cNvPr>
          <p:cNvSpPr txBox="1"/>
          <p:nvPr/>
        </p:nvSpPr>
        <p:spPr>
          <a:xfrm>
            <a:off x="10079492" y="3062981"/>
            <a:ext cx="13032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 O N O L I T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14C05-8C1F-7236-049A-3582FD6F8A6A}"/>
              </a:ext>
            </a:extLst>
          </p:cNvPr>
          <p:cNvSpPr txBox="1"/>
          <p:nvPr/>
        </p:nvSpPr>
        <p:spPr>
          <a:xfrm>
            <a:off x="8571137" y="6043847"/>
            <a:ext cx="10422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Core vessel</a:t>
            </a:r>
          </a:p>
        </p:txBody>
      </p:sp>
    </p:spTree>
    <p:extLst>
      <p:ext uri="{BB962C8B-B14F-4D97-AF65-F5344CB8AC3E}">
        <p14:creationId xmlns:p14="http://schemas.microsoft.com/office/powerpoint/2010/main" val="63376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6737-2FDC-7608-D5ED-BCCB1029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CSG model of the STS Target Monolith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11DD8-358F-A94A-F5DB-E7D24CF7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35" y="1006488"/>
            <a:ext cx="5507832" cy="4111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dirty="0"/>
              <a:t>Tube moderator: ST10, ST14, ST18</a:t>
            </a:r>
          </a:p>
        </p:txBody>
      </p:sp>
      <p:pic>
        <p:nvPicPr>
          <p:cNvPr id="10" name="Content Placeholder 9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7387A3F-2AA0-491F-E57A-71DEFA80FD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858" y="1417589"/>
            <a:ext cx="2496312" cy="503537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FC27A5-33D0-82F0-2054-EA5435D37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1493" y="1006488"/>
            <a:ext cx="5504688" cy="411101"/>
          </a:xfrm>
        </p:spPr>
        <p:txBody>
          <a:bodyPr/>
          <a:lstStyle/>
          <a:p>
            <a:r>
              <a:rPr lang="en-US" sz="2200" dirty="0"/>
              <a:t>Cylindrical moderator: ST11-13, ST15-17</a:t>
            </a:r>
          </a:p>
        </p:txBody>
      </p:sp>
      <p:pic>
        <p:nvPicPr>
          <p:cNvPr id="16" name="Content Placeholder 15" descr="A circular structure with many colored lines&#10;&#10;Description automatically generated with medium confidence">
            <a:extLst>
              <a:ext uri="{FF2B5EF4-FFF2-40B4-BE49-F238E27FC236}">
                <a16:creationId xmlns:a16="http://schemas.microsoft.com/office/drawing/2014/main" id="{F8C2705F-F148-5B62-7A63-F7FF34B1CF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871188" y="1417589"/>
            <a:ext cx="2459736" cy="5021726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D88EE2-D4BA-E7A6-A93B-B20130D63500}"/>
              </a:ext>
            </a:extLst>
          </p:cNvPr>
          <p:cNvCxnSpPr>
            <a:cxnSpLocks/>
          </p:cNvCxnSpPr>
          <p:nvPr/>
        </p:nvCxnSpPr>
        <p:spPr>
          <a:xfrm flipV="1">
            <a:off x="3072891" y="5492620"/>
            <a:ext cx="0" cy="1138335"/>
          </a:xfrm>
          <a:prstGeom prst="straightConnector1">
            <a:avLst/>
          </a:prstGeom>
          <a:ln w="19050">
            <a:solidFill>
              <a:srgbClr val="FF0000"/>
            </a:solidFill>
            <a:miter lim="800000"/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AD3A04-7804-0814-B603-669DFB0ABC5D}"/>
              </a:ext>
            </a:extLst>
          </p:cNvPr>
          <p:cNvSpPr txBox="1"/>
          <p:nvPr/>
        </p:nvSpPr>
        <p:spPr>
          <a:xfrm>
            <a:off x="3034613" y="6386273"/>
            <a:ext cx="87912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E9C7F5-AF2A-4F89-CFF3-A0514421CD48}"/>
              </a:ext>
            </a:extLst>
          </p:cNvPr>
          <p:cNvCxnSpPr>
            <a:cxnSpLocks/>
          </p:cNvCxnSpPr>
          <p:nvPr/>
        </p:nvCxnSpPr>
        <p:spPr>
          <a:xfrm flipV="1">
            <a:off x="11299354" y="5492620"/>
            <a:ext cx="0" cy="1138335"/>
          </a:xfrm>
          <a:prstGeom prst="straightConnector1">
            <a:avLst/>
          </a:prstGeom>
          <a:ln w="19050">
            <a:solidFill>
              <a:srgbClr val="FF0000"/>
            </a:solidFill>
            <a:miter lim="800000"/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F26760-958A-6889-3C33-9F0AE411D6FF}"/>
              </a:ext>
            </a:extLst>
          </p:cNvPr>
          <p:cNvSpPr txBox="1"/>
          <p:nvPr/>
        </p:nvSpPr>
        <p:spPr>
          <a:xfrm>
            <a:off x="11261076" y="6386273"/>
            <a:ext cx="87912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DC9EA7-EBD2-0C36-9E49-BCBF206B8A91}"/>
              </a:ext>
            </a:extLst>
          </p:cNvPr>
          <p:cNvSpPr txBox="1"/>
          <p:nvPr/>
        </p:nvSpPr>
        <p:spPr>
          <a:xfrm rot="16200000">
            <a:off x="2022666" y="4428238"/>
            <a:ext cx="245706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Reflected Boundary Condition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ADE16-D49E-4EA9-E6FC-E66BFEEE6AE4}"/>
              </a:ext>
            </a:extLst>
          </p:cNvPr>
          <p:cNvSpPr txBox="1"/>
          <p:nvPr/>
        </p:nvSpPr>
        <p:spPr>
          <a:xfrm rot="16200000">
            <a:off x="10242278" y="3806008"/>
            <a:ext cx="245706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Reflected Boundary Condition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E21AA2-BC7D-DF60-0FB6-84468F18995D}"/>
              </a:ext>
            </a:extLst>
          </p:cNvPr>
          <p:cNvCxnSpPr>
            <a:cxnSpLocks/>
          </p:cNvCxnSpPr>
          <p:nvPr/>
        </p:nvCxnSpPr>
        <p:spPr>
          <a:xfrm flipV="1">
            <a:off x="11588588" y="111270"/>
            <a:ext cx="0" cy="433879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549C10-D11C-5034-4E8C-24F3D1D65A4B}"/>
              </a:ext>
            </a:extLst>
          </p:cNvPr>
          <p:cNvCxnSpPr>
            <a:cxnSpLocks/>
          </p:cNvCxnSpPr>
          <p:nvPr/>
        </p:nvCxnSpPr>
        <p:spPr>
          <a:xfrm>
            <a:off x="11588588" y="545149"/>
            <a:ext cx="456063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59D7893-E141-CED9-A795-DD4C44D276A1}"/>
              </a:ext>
            </a:extLst>
          </p:cNvPr>
          <p:cNvSpPr txBox="1"/>
          <p:nvPr/>
        </p:nvSpPr>
        <p:spPr>
          <a:xfrm>
            <a:off x="11348300" y="246943"/>
            <a:ext cx="24028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964F52-349D-93AC-7380-B5365303EAFF}"/>
              </a:ext>
            </a:extLst>
          </p:cNvPr>
          <p:cNvSpPr txBox="1"/>
          <p:nvPr/>
        </p:nvSpPr>
        <p:spPr>
          <a:xfrm>
            <a:off x="11699993" y="545820"/>
            <a:ext cx="232116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A4C15-335F-69AA-7A45-02421DAAB873}"/>
              </a:ext>
            </a:extLst>
          </p:cNvPr>
          <p:cNvSpPr txBox="1"/>
          <p:nvPr/>
        </p:nvSpPr>
        <p:spPr>
          <a:xfrm>
            <a:off x="1458532" y="1584008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54ACA6-5F6F-3600-8D0C-551A744DEBE7}"/>
              </a:ext>
            </a:extLst>
          </p:cNvPr>
          <p:cNvSpPr txBox="1"/>
          <p:nvPr/>
        </p:nvSpPr>
        <p:spPr>
          <a:xfrm>
            <a:off x="223189" y="3779590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2DABE5-3424-CD4B-7152-B2F9E81EE8F3}"/>
              </a:ext>
            </a:extLst>
          </p:cNvPr>
          <p:cNvSpPr txBox="1"/>
          <p:nvPr/>
        </p:nvSpPr>
        <p:spPr>
          <a:xfrm>
            <a:off x="1274152" y="5858616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D43D8F-9A14-3CAC-3F22-73B5AFADC6E3}"/>
              </a:ext>
            </a:extLst>
          </p:cNvPr>
          <p:cNvSpPr txBox="1"/>
          <p:nvPr/>
        </p:nvSpPr>
        <p:spPr>
          <a:xfrm>
            <a:off x="9090224" y="2090669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B0709A-B097-FBC3-B591-E7B7FDF3F602}"/>
              </a:ext>
            </a:extLst>
          </p:cNvPr>
          <p:cNvSpPr txBox="1"/>
          <p:nvPr/>
        </p:nvSpPr>
        <p:spPr>
          <a:xfrm>
            <a:off x="8732954" y="2591219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D479C9-05AE-EE83-D9DB-1B7569511EE6}"/>
              </a:ext>
            </a:extLst>
          </p:cNvPr>
          <p:cNvSpPr txBox="1"/>
          <p:nvPr/>
        </p:nvSpPr>
        <p:spPr>
          <a:xfrm>
            <a:off x="8509945" y="3160405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E0D4D7-4AC2-EDC5-FF85-8208AB23CFEF}"/>
              </a:ext>
            </a:extLst>
          </p:cNvPr>
          <p:cNvSpPr txBox="1"/>
          <p:nvPr/>
        </p:nvSpPr>
        <p:spPr>
          <a:xfrm>
            <a:off x="8509945" y="4388472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79EA1E-7062-4979-86C7-DF3701DBF0E6}"/>
              </a:ext>
            </a:extLst>
          </p:cNvPr>
          <p:cNvSpPr txBox="1"/>
          <p:nvPr/>
        </p:nvSpPr>
        <p:spPr>
          <a:xfrm>
            <a:off x="8751891" y="4966566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8A1CE5-E5E0-B3D8-D438-E413F7EBC4A3}"/>
              </a:ext>
            </a:extLst>
          </p:cNvPr>
          <p:cNvSpPr txBox="1"/>
          <p:nvPr/>
        </p:nvSpPr>
        <p:spPr>
          <a:xfrm>
            <a:off x="9090224" y="5494314"/>
            <a:ext cx="4838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ST17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AE9BC3-D75D-344D-98F6-BF8862252308}"/>
              </a:ext>
            </a:extLst>
          </p:cNvPr>
          <p:cNvSpPr txBox="1"/>
          <p:nvPr/>
        </p:nvSpPr>
        <p:spPr>
          <a:xfrm>
            <a:off x="3966420" y="1791007"/>
            <a:ext cx="41820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Geometry to Bound Heating and DPA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 neutron extraction ports are empty / </a:t>
            </a:r>
            <a:r>
              <a:rPr lang="en-US" sz="1600" u="sng" dirty="0">
                <a:latin typeface="+mn-lt"/>
              </a:rPr>
              <a:t>void</a:t>
            </a:r>
            <a:r>
              <a:rPr lang="en-US" sz="1600" dirty="0">
                <a:latin typeface="+mn-lt"/>
              </a:rPr>
              <a:t> (white)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For the tube moderator, a narrow neutron extraction port was used (77 mm diameter cylinder)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Analysis of ST10 provides a conservative estimate for the narrow extraction ports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For the cylindrical moderator, a wide-open neutron extraction port was used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Analysis of ST11 provides a conservative estimate for the wide extraction ports</a:t>
            </a: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171450" indent="-1714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These are plots of a full CSG model, which is also used with ADVANTG to generate space and energy dependent weight windows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1039C6-386F-8317-51E3-3CF96845C35E}"/>
              </a:ext>
            </a:extLst>
          </p:cNvPr>
          <p:cNvCxnSpPr>
            <a:cxnSpLocks/>
          </p:cNvCxnSpPr>
          <p:nvPr/>
        </p:nvCxnSpPr>
        <p:spPr>
          <a:xfrm flipH="1">
            <a:off x="2889288" y="2706743"/>
            <a:ext cx="1077132" cy="821001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F0C09A-8EB3-D8A5-3D06-20CBCC357260}"/>
              </a:ext>
            </a:extLst>
          </p:cNvPr>
          <p:cNvCxnSpPr>
            <a:cxnSpLocks/>
          </p:cNvCxnSpPr>
          <p:nvPr/>
        </p:nvCxnSpPr>
        <p:spPr>
          <a:xfrm flipV="1">
            <a:off x="8024501" y="3779590"/>
            <a:ext cx="3078928" cy="14293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27163F-1682-8E78-D3C5-A9999F91F937}"/>
              </a:ext>
            </a:extLst>
          </p:cNvPr>
          <p:cNvSpPr txBox="1"/>
          <p:nvPr/>
        </p:nvSpPr>
        <p:spPr>
          <a:xfrm>
            <a:off x="1124875" y="3527835"/>
            <a:ext cx="13032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 O N O L I T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3943E-F2CC-0CE5-C6D6-4FC95C5A3C9A}"/>
              </a:ext>
            </a:extLst>
          </p:cNvPr>
          <p:cNvSpPr txBox="1"/>
          <p:nvPr/>
        </p:nvSpPr>
        <p:spPr>
          <a:xfrm>
            <a:off x="9124408" y="3837378"/>
            <a:ext cx="13032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 O N O L I T H</a:t>
            </a:r>
          </a:p>
        </p:txBody>
      </p:sp>
    </p:spTree>
    <p:extLst>
      <p:ext uri="{BB962C8B-B14F-4D97-AF65-F5344CB8AC3E}">
        <p14:creationId xmlns:p14="http://schemas.microsoft.com/office/powerpoint/2010/main" val="253617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B0CD419-3810-998D-0EE9-4444345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58566"/>
            <a:ext cx="11914598" cy="670902"/>
          </a:xfrm>
        </p:spPr>
        <p:txBody>
          <a:bodyPr/>
          <a:lstStyle/>
          <a:p>
            <a:r>
              <a:rPr lang="en-US" sz="2800" dirty="0"/>
              <a:t>Images of ST10 CAD (top) and MCNP6 Unstructured Mesh (bottom)</a:t>
            </a:r>
          </a:p>
        </p:txBody>
      </p:sp>
      <p:pic>
        <p:nvPicPr>
          <p:cNvPr id="12" name="Picture 11" descr="A blue and purple rectangular object&#10;&#10;Description automatically generated">
            <a:extLst>
              <a:ext uri="{FF2B5EF4-FFF2-40B4-BE49-F238E27FC236}">
                <a16:creationId xmlns:a16="http://schemas.microsoft.com/office/drawing/2014/main" id="{B0F05F24-5BDD-5BC7-C06E-0997676B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9"/>
          <a:stretch/>
        </p:blipFill>
        <p:spPr>
          <a:xfrm>
            <a:off x="6339618" y="525477"/>
            <a:ext cx="5486400" cy="4036359"/>
          </a:xfrm>
          <a:prstGeom prst="rect">
            <a:avLst/>
          </a:prstGeom>
        </p:spPr>
      </p:pic>
      <p:pic>
        <p:nvPicPr>
          <p:cNvPr id="14" name="Picture 13" descr="A rectangular object with blue and white objects&#10;&#10;Description automatically generated with medium confidence">
            <a:extLst>
              <a:ext uri="{FF2B5EF4-FFF2-40B4-BE49-F238E27FC236}">
                <a16:creationId xmlns:a16="http://schemas.microsoft.com/office/drawing/2014/main" id="{812EDC4B-D8B1-187D-3D9A-ECEEBD843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" t="2317" r="546" b="2157"/>
          <a:stretch/>
        </p:blipFill>
        <p:spPr>
          <a:xfrm>
            <a:off x="0" y="525477"/>
            <a:ext cx="6400800" cy="4285143"/>
          </a:xfrm>
          <a:prstGeom prst="rect">
            <a:avLst/>
          </a:prstGeom>
        </p:spPr>
      </p:pic>
      <p:pic>
        <p:nvPicPr>
          <p:cNvPr id="16" name="Picture 15" descr="A green object with a white background&#10;&#10;Description automatically generated">
            <a:extLst>
              <a:ext uri="{FF2B5EF4-FFF2-40B4-BE49-F238E27FC236}">
                <a16:creationId xmlns:a16="http://schemas.microsoft.com/office/drawing/2014/main" id="{D4479373-9CBE-B9DF-C88C-409CDB74E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8" t="3642" r="1484" b="6364"/>
          <a:stretch/>
        </p:blipFill>
        <p:spPr>
          <a:xfrm>
            <a:off x="151036" y="2852515"/>
            <a:ext cx="6400800" cy="3479844"/>
          </a:xfrm>
          <a:prstGeom prst="rect">
            <a:avLst/>
          </a:prstGeom>
        </p:spPr>
      </p:pic>
      <p:pic>
        <p:nvPicPr>
          <p:cNvPr id="18" name="Picture 17" descr="A colorful pencil with green and pink lines&#10;&#10;Description automatically generated">
            <a:extLst>
              <a:ext uri="{FF2B5EF4-FFF2-40B4-BE49-F238E27FC236}">
                <a16:creationId xmlns:a16="http://schemas.microsoft.com/office/drawing/2014/main" id="{CEE6ADEE-FC16-BBFD-D138-3B3256CD5D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8" t="305" r="1534" b="829"/>
          <a:stretch/>
        </p:blipFill>
        <p:spPr>
          <a:xfrm rot="5400000">
            <a:off x="7314518" y="1737310"/>
            <a:ext cx="4114800" cy="5640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9339D-44A0-444E-0AF7-DC108E924E3F}"/>
              </a:ext>
            </a:extLst>
          </p:cNvPr>
          <p:cNvSpPr txBox="1"/>
          <p:nvPr/>
        </p:nvSpPr>
        <p:spPr>
          <a:xfrm>
            <a:off x="652673" y="2287625"/>
            <a:ext cx="13935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Monolith insert inside nozzle extension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8A0C14-ECF9-4EBF-AE21-B87CAE14768B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65982" y="2878556"/>
            <a:ext cx="983479" cy="140351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1F6E9A-0A45-B074-B217-80A17E2E6BC3}"/>
              </a:ext>
            </a:extLst>
          </p:cNvPr>
          <p:cNvSpPr txBox="1"/>
          <p:nvPr/>
        </p:nvSpPr>
        <p:spPr>
          <a:xfrm>
            <a:off x="3151640" y="869626"/>
            <a:ext cx="9285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Nozzle extension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EA6C28-1FDD-EB9E-5C25-7D6AC959459B}"/>
              </a:ext>
            </a:extLst>
          </p:cNvPr>
          <p:cNvCxnSpPr>
            <a:cxnSpLocks/>
          </p:cNvCxnSpPr>
          <p:nvPr/>
        </p:nvCxnSpPr>
        <p:spPr>
          <a:xfrm>
            <a:off x="3906975" y="1031488"/>
            <a:ext cx="670601" cy="51206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B8C137-1AE5-7B16-4BD9-587012B2F9DB}"/>
              </a:ext>
            </a:extLst>
          </p:cNvPr>
          <p:cNvSpPr txBox="1"/>
          <p:nvPr/>
        </p:nvSpPr>
        <p:spPr>
          <a:xfrm>
            <a:off x="1434921" y="6067517"/>
            <a:ext cx="52023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Creo → </a:t>
            </a:r>
            <a:r>
              <a:rPr lang="en-US" dirty="0" err="1">
                <a:latin typeface="+mn-lt"/>
              </a:rPr>
              <a:t>SpaceClaim</a:t>
            </a:r>
            <a:r>
              <a:rPr lang="en-US" dirty="0">
                <a:latin typeface="+mn-lt"/>
              </a:rPr>
              <a:t> → Attila4MC → MCNP6</a:t>
            </a:r>
          </a:p>
        </p:txBody>
      </p:sp>
    </p:spTree>
    <p:extLst>
      <p:ext uri="{BB962C8B-B14F-4D97-AF65-F5344CB8AC3E}">
        <p14:creationId xmlns:p14="http://schemas.microsoft.com/office/powerpoint/2010/main" val="162173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0D74-1DB6-E483-2C13-A8DE27CE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/>
          <a:lstStyle/>
          <a:p>
            <a:r>
              <a:rPr lang="en-US" sz="2800" dirty="0"/>
              <a:t>Neutron (left) and proton (right) flux in the ST11 front Al window</a:t>
            </a:r>
          </a:p>
        </p:txBody>
      </p:sp>
      <p:pic>
        <p:nvPicPr>
          <p:cNvPr id="6" name="Content Placeholder 5" descr="A graph showing the value of energy&#10;&#10;Description automatically generated">
            <a:extLst>
              <a:ext uri="{FF2B5EF4-FFF2-40B4-BE49-F238E27FC236}">
                <a16:creationId xmlns:a16="http://schemas.microsoft.com/office/drawing/2014/main" id="{4EE19084-8DB9-1371-B73C-79196D922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138" y="1534112"/>
            <a:ext cx="5507037" cy="4024726"/>
          </a:xfrm>
        </p:spPr>
      </p:pic>
      <p:pic>
        <p:nvPicPr>
          <p:cNvPr id="12" name="Content Placeholder 11" descr="A graph showing a curve&#10;&#10;Description automatically generated">
            <a:extLst>
              <a:ext uri="{FF2B5EF4-FFF2-40B4-BE49-F238E27FC236}">
                <a16:creationId xmlns:a16="http://schemas.microsoft.com/office/drawing/2014/main" id="{DFEAFD93-4FAD-6B82-D84F-A87806A76A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2050" y="1531792"/>
            <a:ext cx="5503863" cy="4029365"/>
          </a:xfrm>
        </p:spPr>
      </p:pic>
    </p:spTree>
    <p:extLst>
      <p:ext uri="{BB962C8B-B14F-4D97-AF65-F5344CB8AC3E}">
        <p14:creationId xmlns:p14="http://schemas.microsoft.com/office/powerpoint/2010/main" val="42804618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3" id="{F5A40396-B006-F442-856A-3F1D33B16CC6}" vid="{13328301-3EC3-DE49-B305-598F6971CF14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www.w3.org/XML/1998/namespace"/>
    <ds:schemaRef ds:uri="http://schemas.microsoft.com/office/2006/documentManagement/types"/>
    <ds:schemaRef ds:uri="http://purl.org/dc/terms/"/>
    <ds:schemaRef ds:uri="38e4deb0-de08-4adb-aafc-d8ff0254417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8137</TotalTime>
  <Words>1769</Words>
  <Application>Microsoft Macintosh PowerPoint</Application>
  <PresentationFormat>Widescreen</PresentationFormat>
  <Paragraphs>318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Cambria Math</vt:lpstr>
      <vt:lpstr>Century Gothic</vt:lpstr>
      <vt:lpstr>Century Gothic (Body)</vt:lpstr>
      <vt:lpstr>ORNL</vt:lpstr>
      <vt:lpstr>Evaluation of Radiation Heating and Damage for the Preliminary Design of Second Target Station Monolith Inserts</vt:lpstr>
      <vt:lpstr>Outline</vt:lpstr>
      <vt:lpstr>Orientation to STS, the target monolith, and monolith insert</vt:lpstr>
      <vt:lpstr>Orientation to STS, the target monolith, and monolith insert</vt:lpstr>
      <vt:lpstr>Orientation to STS, the target monolith, and monolith insert</vt:lpstr>
      <vt:lpstr>CSG model of the STS Target Monolith</vt:lpstr>
      <vt:lpstr>CSG model of the STS Target Monolith</vt:lpstr>
      <vt:lpstr>Images of ST10 CAD (top) and MCNP6 Unstructured Mesh (bottom)</vt:lpstr>
      <vt:lpstr>Neutron (left) and proton (right) flux in the ST11 front Al window</vt:lpstr>
      <vt:lpstr>ST10 energy deposition results</vt:lpstr>
      <vt:lpstr>Rule of thumb in target systems:  areas with more than 1 mW/cm3 heating need cooling</vt:lpstr>
      <vt:lpstr>Steady State Heat Transfer Analysis for ST10 Monolith Insert, Heat Source</vt:lpstr>
      <vt:lpstr>Steady State Heat Transfer Analysis for Monolith Insert, Heat Source</vt:lpstr>
      <vt:lpstr>Summary</vt:lpstr>
      <vt:lpstr>ST11 energy deposition results</vt:lpstr>
      <vt:lpstr>ST15 energy deposition results</vt:lpstr>
      <vt:lpstr>Steady State Heat Transfer Analysis for ST11 Monolith Insert, Heat Source</vt:lpstr>
      <vt:lpstr>Steady State Heat Transfer Analysis for Monolith Insert, Heat Source</vt:lpstr>
      <vt:lpstr>Summary</vt:lpstr>
      <vt:lpstr>Summary of Radiation Heating Analysis</vt:lpstr>
      <vt:lpstr>Monolith Insert Radiation Damage</vt:lpstr>
      <vt:lpstr>ST10 DPA results</vt:lpstr>
      <vt:lpstr>ST11 DPA results</vt:lpstr>
      <vt:lpstr>Comparison of FTS and STS simulations of heating and radiation damage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Miller, Thomas</dc:creator>
  <cp:keywords/>
  <dc:description/>
  <cp:lastModifiedBy>Miller, Thomas</cp:lastModifiedBy>
  <cp:revision>104</cp:revision>
  <dcterms:created xsi:type="dcterms:W3CDTF">2024-04-12T18:41:18Z</dcterms:created>
  <dcterms:modified xsi:type="dcterms:W3CDTF">2024-05-30T08:03:09Z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